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03" r:id="rId2"/>
    <p:sldId id="304" r:id="rId3"/>
    <p:sldId id="257" r:id="rId4"/>
    <p:sldId id="305" r:id="rId5"/>
    <p:sldId id="306" r:id="rId6"/>
    <p:sldId id="258" r:id="rId7"/>
    <p:sldId id="290" r:id="rId8"/>
    <p:sldId id="291" r:id="rId9"/>
    <p:sldId id="286" r:id="rId10"/>
    <p:sldId id="309" r:id="rId11"/>
    <p:sldId id="308" r:id="rId12"/>
    <p:sldId id="280" r:id="rId13"/>
    <p:sldId id="283" r:id="rId14"/>
    <p:sldId id="284" r:id="rId15"/>
    <p:sldId id="261" r:id="rId16"/>
    <p:sldId id="293" r:id="rId17"/>
    <p:sldId id="310" r:id="rId18"/>
    <p:sldId id="294" r:id="rId19"/>
    <p:sldId id="295" r:id="rId20"/>
    <p:sldId id="296" r:id="rId21"/>
    <p:sldId id="311" r:id="rId22"/>
    <p:sldId id="312" r:id="rId23"/>
    <p:sldId id="314" r:id="rId24"/>
    <p:sldId id="313" r:id="rId25"/>
    <p:sldId id="292" r:id="rId26"/>
    <p:sldId id="315" r:id="rId27"/>
    <p:sldId id="316" r:id="rId28"/>
    <p:sldId id="298" r:id="rId29"/>
    <p:sldId id="299" r:id="rId30"/>
    <p:sldId id="300" r:id="rId31"/>
    <p:sldId id="317" r:id="rId32"/>
    <p:sldId id="302" r:id="rId33"/>
    <p:sldId id="318" r:id="rId34"/>
    <p:sldId id="341" r:id="rId35"/>
    <p:sldId id="343" r:id="rId36"/>
    <p:sldId id="344" r:id="rId37"/>
    <p:sldId id="345" r:id="rId38"/>
    <p:sldId id="346" r:id="rId39"/>
    <p:sldId id="347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7FE"/>
    <a:srgbClr val="24DDF6"/>
    <a:srgbClr val="91CF4D"/>
    <a:srgbClr val="FE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86" autoAdjust="0"/>
  </p:normalViewPr>
  <p:slideViewPr>
    <p:cSldViewPr showGuides="1"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36C9C-9E77-4B2E-9E26-58F712FB6C5B}" type="datetimeFigureOut">
              <a:rPr lang="cs-CZ" smtClean="0"/>
              <a:pPr/>
              <a:t>25.05.2018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9C513-B347-4482-9152-173E347DD0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4346838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F88B-CBBA-409B-B5C3-7BAD1FCE140C}" type="datetime1">
              <a:rPr lang="cs-CZ"/>
              <a:pPr>
                <a:defRPr/>
              </a:pPr>
              <a:t>25.05.2018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1FB5A-4158-4E69-8E57-8CF4443F7D7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C102-64D0-40B3-A6A3-9A8C6A42F73E}" type="datetime1">
              <a:rPr lang="cs-CZ"/>
              <a:pPr>
                <a:defRPr/>
              </a:pPr>
              <a:t>25.05.2018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12392-D9A4-49B2-B3C4-2219E0894F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F109-5F1D-416C-B487-5B1EEA5655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D79B-8ED4-418C-B4E5-825F509CFBC3}" type="datetime1">
              <a:rPr lang="cs-CZ"/>
              <a:pPr>
                <a:defRPr/>
              </a:pPr>
              <a:t>25.05.2018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963168-A0C0-478F-95A9-0B816B0CDE92}" type="datetime1">
              <a:rPr lang="cs-CZ"/>
              <a:pPr>
                <a:defRPr/>
              </a:pPr>
              <a:t>25.05.2018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F7EDD-4941-474F-A862-16D3CE31ED5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sarstats.net/fisher2x3.html" TargetMode="External"/><Relationship Id="rId2" Type="http://schemas.openxmlformats.org/officeDocument/2006/relationships/hyperlink" Target="http://graphpad.com/quickcalcs/contingency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assarstats.net/fisher3x3.html" TargetMode="External"/><Relationship Id="rId4" Type="http://schemas.openxmlformats.org/officeDocument/2006/relationships/hyperlink" Target="http://www.quantitativeskills.com/sisa/statistics/fiveby2.ht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35524" name="Nadpis 1"/>
          <p:cNvSpPr>
            <a:spLocks noGrp="1"/>
          </p:cNvSpPr>
          <p:nvPr>
            <p:ph type="ctrTitle" idx="4294967295"/>
          </p:nvPr>
        </p:nvSpPr>
        <p:spPr>
          <a:xfrm>
            <a:off x="107504" y="1106160"/>
            <a:ext cx="892899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040285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Analýza kontingenčních </a:t>
            </a: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tabulek</a:t>
            </a:r>
            <a:endParaRPr lang="cs-CZ" sz="2800" b="1" dirty="0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Kontingenční tabulka - hypotézy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300" b="1" u="sng" dirty="0" smtClean="0">
                <a:solidFill>
                  <a:srgbClr val="FF0000"/>
                </a:solidFill>
              </a:rPr>
              <a:t>NEZÁVISLOST</a:t>
            </a:r>
            <a:r>
              <a:rPr lang="cs-CZ" sz="2300" dirty="0" smtClean="0"/>
              <a:t> </a:t>
            </a:r>
            <a:r>
              <a:rPr lang="cs-CZ" sz="2000" dirty="0" smtClean="0"/>
              <a:t>(Pearsonův chí-kvadrát test, </a:t>
            </a:r>
            <a:r>
              <a:rPr lang="cs-CZ" sz="2000" dirty="0" err="1" smtClean="0"/>
              <a:t>Fisherův</a:t>
            </a:r>
            <a:r>
              <a:rPr lang="cs-CZ" sz="2000" dirty="0" smtClean="0"/>
              <a:t> exaktní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2 charakteristiky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existence vztahu mezi barvou očí a známkou z biostatistiky u studentů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SHODA STRUKTURY</a:t>
            </a:r>
            <a:r>
              <a:rPr lang="cs-CZ" sz="2300" b="1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(Pearsonův chí-kvadrát </a:t>
            </a:r>
            <a:r>
              <a:rPr lang="cs-CZ" sz="2000" dirty="0" smtClean="0"/>
              <a:t>test, </a:t>
            </a:r>
            <a:r>
              <a:rPr lang="cs-CZ" sz="2000" dirty="0" err="1"/>
              <a:t>Fisherův</a:t>
            </a:r>
            <a:r>
              <a:rPr lang="cs-CZ" sz="2000" dirty="0"/>
              <a:t> exaktní test</a:t>
            </a:r>
            <a:r>
              <a:rPr lang="cs-CZ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Tzv. test homogenity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Více výběrů, jedna charakteristika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věková struktura pacientů s diabetem v </a:t>
            </a:r>
            <a:r>
              <a:rPr lang="cs-CZ" sz="1800" i="1" dirty="0" smtClean="0"/>
              <a:t>K</a:t>
            </a:r>
            <a:r>
              <a:rPr lang="cs-CZ" sz="1800" dirty="0" smtClean="0"/>
              <a:t> nemocnicích (tj. </a:t>
            </a:r>
            <a:r>
              <a:rPr lang="cs-CZ" sz="1800" i="1" dirty="0" smtClean="0"/>
              <a:t>K</a:t>
            </a:r>
            <a:r>
              <a:rPr lang="cs-CZ" sz="1800" dirty="0" smtClean="0"/>
              <a:t> výběrů)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SYMETRIE</a:t>
            </a:r>
            <a:r>
              <a:rPr lang="cs-CZ" sz="23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McNemarův</a:t>
            </a:r>
            <a:r>
              <a:rPr lang="cs-CZ" sz="2000" dirty="0" smtClean="0"/>
              <a:t>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opakovaně jedna charakteristika – obdoba 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posouzení stavu stromů ve dvou sezónách</a:t>
            </a:r>
          </a:p>
        </p:txBody>
      </p:sp>
    </p:spTree>
    <p:extLst>
      <p:ext uri="{BB962C8B-B14F-4D97-AF65-F5344CB8AC3E}">
        <p14:creationId xmlns:p14="http://schemas.microsoft.com/office/powerpoint/2010/main" val="25210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5636143" y="2178834"/>
            <a:ext cx="3273538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analýza kontingenčních tabulek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6858016" y="4987104"/>
            <a:ext cx="2020074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Máme dvě nominální veličiny, X (má r variant) a Y (má s variant)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Kontingenční tabulka typu</a:t>
            </a:r>
            <a:r>
              <a:rPr lang="cs-CZ" sz="2000" b="1" dirty="0" smtClean="0"/>
              <a:t> r </a:t>
            </a:r>
            <a:r>
              <a:rPr lang="cs-CZ" sz="2000" dirty="0" smtClean="0"/>
              <a:t>x</a:t>
            </a:r>
            <a:r>
              <a:rPr lang="cs-CZ" sz="2000" b="1" dirty="0" smtClean="0"/>
              <a:t> 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Označení: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cs-CZ" sz="2000" dirty="0" err="1" smtClean="0"/>
              <a:t>n</a:t>
            </a:r>
            <a:r>
              <a:rPr lang="cs-CZ" sz="2000" baseline="-25000" dirty="0" err="1" smtClean="0"/>
              <a:t>jk</a:t>
            </a:r>
            <a:r>
              <a:rPr lang="cs-CZ" sz="2000" dirty="0" smtClean="0"/>
              <a:t>- simultánní absolutní četnost,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j</a:t>
            </a:r>
            <a:r>
              <a:rPr lang="en-US" sz="2000" baseline="-25000" dirty="0" smtClean="0"/>
              <a:t>.</a:t>
            </a:r>
            <a:r>
              <a:rPr lang="cs-CZ" sz="2000" dirty="0" smtClean="0"/>
              <a:t>- marginální absolutní četnost</a:t>
            </a:r>
            <a:endParaRPr lang="cs-CZ" sz="2000" baseline="-25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obecně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0305"/>
              </p:ext>
            </p:extLst>
          </p:nvPr>
        </p:nvGraphicFramePr>
        <p:xfrm>
          <a:off x="1159049" y="2348880"/>
          <a:ext cx="522514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[s]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1.</a:t>
                      </a:r>
                      <a:endParaRPr lang="cs-CZ" baseline="-25000" dirty="0" smtClean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[r]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r1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err="1" smtClean="0"/>
                        <a:t>rs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r.</a:t>
                      </a:r>
                      <a:endParaRPr lang="cs-CZ" baseline="-25000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.1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.s</a:t>
                      </a:r>
                      <a:endParaRPr lang="cs-CZ" baseline="-25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endParaRPr lang="cs-CZ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1159049" y="2204864"/>
            <a:ext cx="864096" cy="513348"/>
            <a:chOff x="1979712" y="2060848"/>
            <a:chExt cx="864096" cy="513348"/>
          </a:xfrm>
        </p:grpSpPr>
        <p:cxnSp>
          <p:nvCxnSpPr>
            <p:cNvPr id="7" name="Přímá spojovací čára 6"/>
            <p:cNvCxnSpPr/>
            <p:nvPr/>
          </p:nvCxnSpPr>
          <p:spPr>
            <a:xfrm>
              <a:off x="1979712" y="2204864"/>
              <a:ext cx="864096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2049288" y="2204864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r>
                <a:rPr lang="en-US" b="1" baseline="-25000" dirty="0" smtClean="0"/>
                <a:t>[j]</a:t>
              </a:r>
              <a:endParaRPr lang="cs-CZ" b="1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2363670" y="2060848"/>
              <a:ext cx="478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y</a:t>
              </a:r>
              <a:r>
                <a:rPr lang="en-US" b="1" baseline="-25000" dirty="0" smtClean="0"/>
                <a:t>[k]</a:t>
              </a:r>
              <a:endParaRPr lang="cs-CZ" b="1" baseline="-25000" dirty="0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4694938" y="3844315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67561" y="4715619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</a:t>
            </a:r>
            <a:br>
              <a:rPr lang="cs-CZ" sz="1600" dirty="0" smtClean="0"/>
            </a:br>
            <a:r>
              <a:rPr lang="cs-CZ" sz="1600" dirty="0" smtClean="0"/>
              <a:t>četnost </a:t>
            </a:r>
            <a:endParaRPr lang="cs-CZ" sz="1600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3540000">
            <a:off x="5263492" y="4421729"/>
            <a:ext cx="648000" cy="288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450714" y="2791267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550506" y="2746371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82762" y="2647251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2820000">
            <a:off x="2401609" y="467775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065547" y="4214292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757228" y="4788441"/>
            <a:ext cx="332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Marginální absolutní </a:t>
            </a:r>
            <a:br>
              <a:rPr lang="cs-CZ" sz="1600" dirty="0" smtClean="0"/>
            </a:br>
            <a:r>
              <a:rPr lang="cs-CZ" sz="1600" dirty="0" smtClean="0"/>
              <a:t>četnost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604" y="228600"/>
            <a:ext cx="8856984" cy="758825"/>
          </a:xfrm>
        </p:spPr>
        <p:txBody>
          <a:bodyPr anchor="ctr"/>
          <a:lstStyle/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Souvisí spolu výskyt dvou nominálních znaků měřených na jediném výběru?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</a:t>
            </a:r>
            <a:r>
              <a:rPr kumimoji="0" lang="cs-CZ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Barva očí (modrá, zelená, hnědá) a barva vlasů (hnědá, černá, blond) u vybraných 30 studentů jsou nezávislé.</a:t>
            </a: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Nulová</a:t>
            </a:r>
            <a:r>
              <a:rPr kumimoji="0" lang="cs-CZ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hypotéza: 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Znaky X a Y jsou nezávislé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Alternativní hypotéza: </a:t>
            </a:r>
            <a:r>
              <a:rPr lang="cs-CZ" sz="2000" dirty="0" smtClean="0"/>
              <a:t>Znaky X a Y jsou 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Test: 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cs-CZ" sz="20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Očekávané (teoretické) četnosti </a:t>
            </a:r>
            <a:r>
              <a:rPr kumimoji="0" lang="cs-CZ" sz="20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cs-CZ" sz="20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jk</a:t>
            </a:r>
            <a:r>
              <a:rPr lang="cs-CZ" sz="2000" i="1" baseline="-25000" dirty="0" smtClean="0"/>
              <a:t> </a:t>
            </a:r>
            <a:r>
              <a:rPr lang="cs-CZ" sz="2000" i="1" dirty="0" smtClean="0"/>
              <a:t>:</a:t>
            </a:r>
            <a:endParaRPr kumimoji="0" lang="cs-CZ" sz="20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, pokud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Předpoklady testu ?</a:t>
            </a: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97834"/>
              </p:ext>
            </p:extLst>
          </p:nvPr>
        </p:nvGraphicFramePr>
        <p:xfrm>
          <a:off x="3114675" y="3707507"/>
          <a:ext cx="43005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70" name="Rovnice" r:id="rId3" imgW="2895480" imgH="533160" progId="Equation.3">
                  <p:embed/>
                </p:oleObj>
              </mc:Choice>
              <mc:Fallback>
                <p:oleObj name="Rovnice" r:id="rId3" imgW="289548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707507"/>
                        <a:ext cx="43005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284334" y="3563491"/>
            <a:ext cx="87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H</a:t>
            </a:r>
            <a:r>
              <a:rPr lang="cs-CZ" b="1" baseline="-25000" dirty="0" smtClean="0">
                <a:solidFill>
                  <a:srgbClr val="00B050"/>
                </a:solidFill>
              </a:rPr>
              <a:t>0 </a:t>
            </a:r>
            <a:r>
              <a:rPr lang="cs-CZ" b="1" dirty="0" smtClean="0">
                <a:solidFill>
                  <a:srgbClr val="00B050"/>
                </a:solidFill>
              </a:rPr>
              <a:t>platí</a:t>
            </a:r>
            <a:endParaRPr lang="cs-CZ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73547"/>
              </p:ext>
            </p:extLst>
          </p:nvPr>
        </p:nvGraphicFramePr>
        <p:xfrm>
          <a:off x="5701180" y="5104234"/>
          <a:ext cx="244107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71" name="Rovnice" r:id="rId5" imgW="1434960" imgH="253800" progId="Equation.3">
                  <p:embed/>
                </p:oleObj>
              </mc:Choice>
              <mc:Fallback>
                <p:oleObj name="Rovnice" r:id="rId5" imgW="143496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180" y="5104234"/>
                        <a:ext cx="244107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37782"/>
              </p:ext>
            </p:extLst>
          </p:nvPr>
        </p:nvGraphicFramePr>
        <p:xfrm>
          <a:off x="4572000" y="4609703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72" name="Rovnice" r:id="rId7" imgW="761760" imgH="419040" progId="Equation.3">
                  <p:embed/>
                </p:oleObj>
              </mc:Choice>
              <mc:Fallback>
                <p:oleObj name="Rovnice" r:id="rId7" imgW="7617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09703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Předpoklady </a:t>
            </a:r>
            <a:r>
              <a:rPr lang="cs-CZ" sz="2000" b="1" u="sng" dirty="0" err="1" smtClean="0"/>
              <a:t>Pearsonova</a:t>
            </a:r>
            <a:r>
              <a:rPr lang="cs-CZ" sz="2000" b="1" u="sng" dirty="0" smtClean="0"/>
              <a:t> chí-kvadrát testu</a:t>
            </a:r>
            <a:r>
              <a:rPr lang="cs-CZ" sz="2000" u="sng" dirty="0" smtClean="0"/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Jednotlivá pozorování </a:t>
            </a:r>
            <a:r>
              <a:rPr lang="cs-CZ" sz="2000" dirty="0" smtClean="0"/>
              <a:t>shrnutá v kontingenční tabulce </a:t>
            </a:r>
            <a:r>
              <a:rPr lang="cs-CZ" sz="2000" b="1" dirty="0" smtClean="0"/>
              <a:t>jsou nezávislá</a:t>
            </a:r>
            <a:r>
              <a:rPr lang="cs-CZ" sz="2000" dirty="0" smtClean="0"/>
              <a:t>, tj. každý prvek patří jen do jedné buňky kont. tabulky, nemůže zároveň patřit do dvou.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Podmínky dobré aproximace</a:t>
            </a:r>
            <a:r>
              <a:rPr lang="cs-CZ" sz="2000" dirty="0" smtClean="0"/>
              <a:t>: Očekávané (teoretické) četnosti jsou aspoň v 80 % případů větší nebo rovné 5 a ve 100 % případů nesmí být pod 2 (pokud není tento předpoklad splněn, je vhodné sloučit kategorie s nízkými četnostmi).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1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u="sng" dirty="0" smtClean="0">
                <a:solidFill>
                  <a:prstClr val="black"/>
                </a:solidFill>
              </a:rPr>
              <a:t>Měření síly závislosti: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300" dirty="0" smtClean="0">
                <a:solidFill>
                  <a:prstClr val="black"/>
                </a:solidFill>
              </a:rPr>
              <a:t>       </a:t>
            </a:r>
            <a:r>
              <a:rPr lang="cs-CZ" sz="2000" dirty="0" err="1" smtClean="0">
                <a:solidFill>
                  <a:prstClr val="black"/>
                </a:solidFill>
              </a:rPr>
              <a:t>Cramérův</a:t>
            </a:r>
            <a:r>
              <a:rPr lang="cs-CZ" sz="2000" dirty="0" smtClean="0">
                <a:solidFill>
                  <a:prstClr val="black"/>
                </a:solidFill>
              </a:rPr>
              <a:t> koeficient: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000" dirty="0" smtClean="0">
                <a:solidFill>
                  <a:prstClr val="black"/>
                </a:solidFill>
              </a:rPr>
              <a:t>        </a:t>
            </a:r>
            <a:r>
              <a:rPr lang="cs-CZ" sz="1400" dirty="0" smtClean="0">
                <a:solidFill>
                  <a:prstClr val="black"/>
                </a:solidFill>
              </a:rPr>
              <a:t>Význam hodnot: 0-0,1….zanedbatelná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0,1-0,3…slabá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0,3-0,7…střední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0,7-1 silná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endParaRPr lang="cs-CZ" sz="23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33349"/>
              </p:ext>
            </p:extLst>
          </p:nvPr>
        </p:nvGraphicFramePr>
        <p:xfrm>
          <a:off x="3262313" y="4623792"/>
          <a:ext cx="3973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5" name="Rovnice" r:id="rId3" imgW="3504960" imgH="469800" progId="Equation.3">
                  <p:embed/>
                </p:oleObj>
              </mc:Choice>
              <mc:Fallback>
                <p:oleObj name="Rovnice" r:id="rId3" imgW="3504960" imgH="46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23792"/>
                        <a:ext cx="39735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 bwMode="auto">
          <a:xfrm>
            <a:off x="145604" y="228600"/>
            <a:ext cx="885698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 smtClean="0"/>
              <a:t>Kontingenční tabulky: příklad</a:t>
            </a: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5203825" y="1337885"/>
            <a:ext cx="3810000" cy="12954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30 / 166 = 18,43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136 / 166 = 83,57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11,57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52,43</a:t>
            </a:r>
          </a:p>
        </p:txBody>
      </p:sp>
      <p:graphicFrame>
        <p:nvGraphicFramePr>
          <p:cNvPr id="757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3681"/>
              </p:ext>
            </p:extLst>
          </p:nvPr>
        </p:nvGraphicFramePr>
        <p:xfrm>
          <a:off x="257175" y="3258939"/>
          <a:ext cx="63309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8" name="Rovnice" r:id="rId4" imgW="4584600" imgH="457200" progId="Equation.3">
                  <p:embed/>
                </p:oleObj>
              </mc:Choice>
              <mc:Fallback>
                <p:oleObj name="Rovnice" r:id="rId4" imgW="4584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3258939"/>
                        <a:ext cx="63309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61707"/>
              </p:ext>
            </p:extLst>
          </p:nvPr>
        </p:nvGraphicFramePr>
        <p:xfrm>
          <a:off x="6845300" y="3416102"/>
          <a:ext cx="2047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9" name="Rovnice" r:id="rId6" imgW="1295280" imgH="253800" progId="Equation.3">
                  <p:embed/>
                </p:oleObj>
              </mc:Choice>
              <mc:Fallback>
                <p:oleObj name="Rovnice" r:id="rId6" imgW="1295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416102"/>
                        <a:ext cx="20478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5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01281"/>
              </p:ext>
            </p:extLst>
          </p:nvPr>
        </p:nvGraphicFramePr>
        <p:xfrm>
          <a:off x="250825" y="1456948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50825" y="153314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1087438" y="1380748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4086597"/>
            <a:ext cx="9144000" cy="28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959148"/>
            <a:ext cx="8534400" cy="442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400" dirty="0" smtClean="0"/>
              <a:t>Datový soubor může být zadán 2 způsoby: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Původní data </a:t>
            </a:r>
            <a:r>
              <a:rPr lang="cs-CZ" sz="2400" dirty="0" smtClean="0"/>
              <a:t>(co řádek, to subjekt charakterizovaný danými kategoriálními proměnnými),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Agregovaná data </a:t>
            </a:r>
            <a:r>
              <a:rPr lang="cs-CZ" sz="2400" dirty="0" smtClean="0"/>
              <a:t>(kontingenční tabulka, četnosti všech kombinací kategorií 2 kategoriálních proměnných) – analýza agregovaných dat možná i pomocí webových kalkulátorů.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 b="7300"/>
          <a:stretch>
            <a:fillRect/>
          </a:stretch>
        </p:blipFill>
        <p:spPr bwMode="auto">
          <a:xfrm>
            <a:off x="3707904" y="2276872"/>
            <a:ext cx="4933950" cy="41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9420000" flipV="1">
            <a:off x="7447303" y="1820985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4932241" y="531525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3491880" y="2492896"/>
            <a:ext cx="720080" cy="64807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852936"/>
            <a:ext cx="32263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Původní datový soubor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(co řádek, to subjekt)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</a:t>
            </a:r>
          </a:p>
          <a:p>
            <a:r>
              <a:rPr lang="cs-CZ" dirty="0" smtClean="0"/>
              <a:t>Vybereme </a:t>
            </a: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endParaRPr lang="cs-CZ" b="1" i="1" dirty="0" smtClean="0"/>
          </a:p>
          <a:p>
            <a:r>
              <a:rPr lang="cs-CZ" dirty="0" smtClean="0"/>
              <a:t>(v češtině </a:t>
            </a: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40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1704326">
            <a:off x="611761" y="272296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 rot="10800000">
            <a:off x="1259633" y="2564903"/>
            <a:ext cx="1152128" cy="504056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9080000" flipH="1">
            <a:off x="7663250" y="215248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 rot="10800000">
            <a:off x="2195737" y="2708919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611762" y="2910902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1547665" y="3356991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9172803">
            <a:off x="4571336" y="271773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3275856" y="3140967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 rot="10800000">
            <a:off x="3275856" y="3573015"/>
            <a:ext cx="158417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164" y="5157192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aoblený obdélník 17"/>
          <p:cNvSpPr/>
          <p:nvPr/>
        </p:nvSpPr>
        <p:spPr>
          <a:xfrm rot="10800000">
            <a:off x="5328220" y="5157192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 rot="10800000">
            <a:off x="5040188" y="587727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0619539">
            <a:off x="5051615" y="3513799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16024" y="125760"/>
            <a:ext cx="8892480" cy="1143000"/>
          </a:xfrm>
          <a:noFill/>
        </p:spPr>
        <p:txBody>
          <a:bodyPr lIns="0" rIns="0" anchor="ctr"/>
          <a:lstStyle/>
          <a:p>
            <a:r>
              <a:rPr lang="cs-CZ" altLang="cs-CZ" sz="3200" dirty="0" smtClean="0"/>
              <a:t>Co byste měli umět z minula: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57158" y="1700808"/>
            <a:ext cx="86073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Určit, kdy je vhodné použít pro testování hypotéz parametrické </a:t>
            </a:r>
            <a:br>
              <a:rPr lang="cs-CZ" altLang="cs-CZ" sz="2400" dirty="0" smtClean="0"/>
            </a:br>
            <a:r>
              <a:rPr lang="cs-CZ" altLang="cs-CZ" sz="2400" dirty="0" smtClean="0"/>
              <a:t>a </a:t>
            </a:r>
            <a:r>
              <a:rPr lang="cs-CZ" altLang="cs-CZ" sz="2400" dirty="0" err="1" smtClean="0"/>
              <a:t>neparametrické</a:t>
            </a:r>
            <a:r>
              <a:rPr lang="cs-CZ" altLang="cs-CZ" sz="2400" dirty="0" smtClean="0"/>
              <a:t> testy – ověřování předpokladů.</a:t>
            </a:r>
            <a:endParaRPr lang="cs-CZ" altLang="cs-CZ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Vybrat typ </a:t>
            </a:r>
            <a:r>
              <a:rPr lang="cs-CZ" altLang="cs-CZ" sz="2400" dirty="0" err="1" smtClean="0"/>
              <a:t>neparametrického</a:t>
            </a:r>
            <a:r>
              <a:rPr lang="cs-CZ" altLang="cs-CZ" sz="2400" dirty="0" smtClean="0"/>
              <a:t> testu – </a:t>
            </a:r>
            <a:r>
              <a:rPr lang="cs-CZ" altLang="cs-CZ" sz="2400" dirty="0" err="1" smtClean="0"/>
              <a:t>jednovýběrový</a:t>
            </a:r>
            <a:r>
              <a:rPr lang="cs-CZ" altLang="cs-CZ" sz="2400" dirty="0" smtClean="0"/>
              <a:t>, párový nebo </a:t>
            </a:r>
            <a:r>
              <a:rPr lang="cs-CZ" altLang="cs-CZ" sz="2400" dirty="0" err="1" smtClean="0"/>
              <a:t>dvouvýběrový</a:t>
            </a:r>
            <a:r>
              <a:rPr lang="cs-CZ" altLang="cs-CZ" sz="2400" dirty="0" smtClean="0"/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Provést testování v softwaru </a:t>
            </a:r>
            <a:r>
              <a:rPr lang="cs-CZ" altLang="cs-CZ" sz="2400" dirty="0" err="1" smtClean="0"/>
              <a:t>Statistica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Wilcoxonův</a:t>
            </a:r>
            <a:r>
              <a:rPr lang="cs-CZ" altLang="cs-CZ" sz="2400" dirty="0" smtClean="0"/>
              <a:t> test, znaménkový test, Mannův-</a:t>
            </a:r>
            <a:r>
              <a:rPr lang="cs-CZ" altLang="cs-CZ" sz="2400" dirty="0" err="1" smtClean="0"/>
              <a:t>Whitneyho</a:t>
            </a:r>
            <a:r>
              <a:rPr lang="cs-CZ" altLang="cs-CZ" sz="2400" dirty="0" smtClean="0"/>
              <a:t> test, </a:t>
            </a:r>
            <a:r>
              <a:rPr lang="cs-CZ" altLang="cs-CZ" sz="2400" dirty="0" err="1" smtClean="0"/>
              <a:t>Kruskalův-Wallisův</a:t>
            </a:r>
            <a:r>
              <a:rPr lang="cs-CZ" altLang="cs-CZ" sz="2400" dirty="0" smtClean="0"/>
              <a:t> test.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Interpretovat výsledky testování.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1753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/>
          <p:cNvSpPr/>
          <p:nvPr/>
        </p:nvSpPr>
        <p:spPr>
          <a:xfrm>
            <a:off x="4440863" y="1302131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95536" y="1268760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086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31908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700" y="5200228"/>
            <a:ext cx="3619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1340768"/>
            <a:ext cx="273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Tab.1: Pozorované četnosti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3645024"/>
            <a:ext cx="428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splněny </a:t>
            </a:r>
            <a:r>
              <a:rPr lang="cs-CZ" b="1" u="sng" dirty="0" smtClean="0">
                <a:solidFill>
                  <a:srgbClr val="FF0000"/>
                </a:solidFill>
              </a:rPr>
              <a:t>podmínky dobré aproximace</a:t>
            </a:r>
            <a:r>
              <a:rPr lang="cs-CZ" b="1" dirty="0" smtClean="0">
                <a:solidFill>
                  <a:srgbClr val="FF0000"/>
                </a:solidFill>
              </a:rPr>
              <a:t>?</a:t>
            </a:r>
            <a:endParaRPr lang="cs-CZ" b="1" dirty="0" smtClean="0">
              <a:solidFill>
                <a:srgbClr val="92D05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5076056" y="2564904"/>
            <a:ext cx="1872208" cy="36004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6200000">
            <a:off x="5652120" y="3068960"/>
            <a:ext cx="79208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4221088"/>
            <a:ext cx="3037948" cy="369332"/>
          </a:xfrm>
          <a:prstGeom prst="rect">
            <a:avLst/>
          </a:prstGeom>
          <a:solidFill>
            <a:srgbClr val="24DDF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Tab. 3: </a:t>
            </a:r>
            <a:r>
              <a:rPr lang="en-US" b="1" dirty="0" err="1" smtClean="0"/>
              <a:t>Paersonův</a:t>
            </a:r>
            <a:r>
              <a:rPr lang="en-US" b="1" dirty="0" smtClean="0"/>
              <a:t> </a:t>
            </a:r>
            <a:r>
              <a:rPr lang="en-US" b="1" dirty="0" err="1" smtClean="0"/>
              <a:t>chí-kvadrát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9" name="Pravoúhlá spojovací čára 18"/>
          <p:cNvCxnSpPr/>
          <p:nvPr/>
        </p:nvCxnSpPr>
        <p:spPr>
          <a:xfrm rot="16200000" flipH="1">
            <a:off x="3707904" y="5013176"/>
            <a:ext cx="792088" cy="504056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5652120" y="5013176"/>
            <a:ext cx="36004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148064" y="4797152"/>
            <a:ext cx="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012160" y="4725144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p- hodnota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907704" y="4581128"/>
            <a:ext cx="262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Hodnota testové statistiky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427984" y="4437112"/>
            <a:ext cx="22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Počet stupňů volnosti</a:t>
            </a:r>
            <a:endParaRPr lang="cs-CZ" dirty="0"/>
          </a:p>
        </p:txBody>
      </p:sp>
      <p:pic>
        <p:nvPicPr>
          <p:cNvPr id="3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844824"/>
            <a:ext cx="1371600" cy="1143000"/>
          </a:xfrm>
          <a:prstGeom prst="rect">
            <a:avLst/>
          </a:prstGeom>
          <a:noFill/>
        </p:spPr>
      </p:pic>
      <p:sp>
        <p:nvSpPr>
          <p:cNvPr id="34" name="Zaoblený obdélník 33"/>
          <p:cNvSpPr/>
          <p:nvPr/>
        </p:nvSpPr>
        <p:spPr>
          <a:xfrm rot="10800000">
            <a:off x="2771800" y="5545807"/>
            <a:ext cx="3168352" cy="216024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1331476"/>
            <a:ext cx="27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 2: Očekávané četnosti</a:t>
            </a:r>
            <a:endParaRPr lang="cs-CZ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3791" y="2852936"/>
            <a:ext cx="30326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Agregovaný datový soubor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 </a:t>
            </a:r>
            <a:r>
              <a:rPr lang="cs-CZ" dirty="0" smtClean="0"/>
              <a:t>vybereme </a:t>
            </a:r>
            <a:br>
              <a:rPr lang="cs-CZ" dirty="0" smtClean="0"/>
            </a:b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r>
              <a:rPr lang="cs-CZ" b="1" i="1" dirty="0" smtClean="0"/>
              <a:t> </a:t>
            </a:r>
            <a:r>
              <a:rPr lang="cs-CZ" dirty="0" smtClean="0"/>
              <a:t>(v češtině </a:t>
            </a:r>
            <a:br>
              <a:rPr lang="cs-CZ" dirty="0" smtClean="0"/>
            </a:b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15207" r="63147" b="45072"/>
          <a:stretch/>
        </p:blipFill>
        <p:spPr bwMode="auto">
          <a:xfrm>
            <a:off x="3135773" y="2386918"/>
            <a:ext cx="5879144" cy="35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5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5" t="35186" r="24116" b="34840"/>
          <a:stretch/>
        </p:blipFill>
        <p:spPr bwMode="auto">
          <a:xfrm>
            <a:off x="2771800" y="2327155"/>
            <a:ext cx="5688632" cy="30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22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Zapneme </a:t>
            </a:r>
            <a:r>
              <a:rPr lang="cs-CZ" b="1" dirty="0" smtClean="0"/>
              <a:t>váhy</a:t>
            </a:r>
            <a:r>
              <a:rPr lang="cs-CZ" dirty="0" smtClean="0"/>
              <a:t> (vpravo ikonka černých vah </a:t>
            </a:r>
            <a:r>
              <a:rPr lang="cs-CZ" b="1" i="1" u="sng" dirty="0" smtClean="0"/>
              <a:t>w</a:t>
            </a:r>
            <a:r>
              <a:rPr lang="cs-CZ" dirty="0" smtClean="0"/>
              <a:t>), jako váhy vybereme proměnnou </a:t>
            </a:r>
            <a:r>
              <a:rPr lang="cs-CZ" b="1" dirty="0" smtClean="0"/>
              <a:t>četnost </a:t>
            </a:r>
            <a:r>
              <a:rPr lang="cs-CZ" dirty="0" smtClean="0"/>
              <a:t>(tj. proměnnou, ve které jsou uvedeny počty případů jednotlivých  kombinací kategorií)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r="46717" b="36936"/>
          <a:stretch/>
        </p:blipFill>
        <p:spPr bwMode="auto">
          <a:xfrm>
            <a:off x="1259632" y="2564904"/>
            <a:ext cx="691276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 rot="1440000">
            <a:off x="4914118" y="4067234"/>
            <a:ext cx="8599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0800000" flipV="1">
            <a:off x="7366865" y="479739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5839441" y="564780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3528" y="1556792"/>
            <a:ext cx="8496944" cy="834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14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785" y="2276872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13176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41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534400" cy="758825"/>
          </a:xfrm>
        </p:spPr>
        <p:txBody>
          <a:bodyPr anchor="ctr"/>
          <a:lstStyle/>
          <a:p>
            <a:r>
              <a:rPr lang="cs-CZ" dirty="0" smtClean="0"/>
              <a:t>Testování homogenity </a:t>
            </a:r>
            <a:r>
              <a:rPr lang="cs-CZ" dirty="0"/>
              <a:t>(</a:t>
            </a:r>
            <a:r>
              <a:rPr lang="cs-CZ" dirty="0" smtClean="0"/>
              <a:t>shody struktury)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 Zajímá nás výskyt nominálního znaku u </a:t>
            </a:r>
            <a:r>
              <a:rPr lang="cs-CZ" sz="2000" i="1" noProof="0" dirty="0" smtClean="0"/>
              <a:t>r </a:t>
            </a:r>
            <a:r>
              <a:rPr lang="cs-CZ" sz="2000" noProof="0" dirty="0" smtClean="0"/>
              <a:t>nezávislých výběrů z</a:t>
            </a:r>
            <a:r>
              <a:rPr lang="cs-CZ" sz="2000" i="1" noProof="0" dirty="0" smtClean="0"/>
              <a:t> r </a:t>
            </a:r>
            <a:r>
              <a:rPr lang="cs-CZ" sz="2000" noProof="0" dirty="0" smtClean="0"/>
              <a:t>různých populací.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 Je </a:t>
            </a:r>
            <a:r>
              <a:rPr lang="cs-CZ" sz="2000" dirty="0" smtClean="0"/>
              <a:t>zájem o sport stejný u děvčat jako u chlapců?</a:t>
            </a:r>
            <a:endParaRPr kumimoji="0" lang="cs-CZ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aseline="0" dirty="0" smtClean="0"/>
              <a:t>Nulová hypotéza</a:t>
            </a:r>
            <a:r>
              <a:rPr lang="cs-CZ" sz="2000" dirty="0" smtClean="0"/>
              <a:t>: pravděpodobnostní rozdělení kategoriální proměnné je stejné v různých populací</a:t>
            </a:r>
            <a:endParaRPr kumimoji="0" lang="cs-CZ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Test: </a:t>
            </a:r>
            <a:r>
              <a:rPr lang="cs-CZ" sz="2000" b="1" dirty="0" smtClean="0"/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92650"/>
              </p:ext>
            </p:extLst>
          </p:nvPr>
        </p:nvGraphicFramePr>
        <p:xfrm>
          <a:off x="3923928" y="3501008"/>
          <a:ext cx="4608515" cy="186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955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Dívky</a:t>
                      </a:r>
                      <a:endParaRPr lang="cs-CZ" sz="2000" b="1" dirty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Chlapci</a:t>
                      </a:r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aseline="-25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5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Zájem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o </a:t>
                      </a:r>
                      <a:r>
                        <a:rPr lang="cs-CZ" sz="2000" b="1" dirty="0" smtClean="0"/>
                        <a:t>sport</a:t>
                      </a:r>
                    </a:p>
                  </a:txBody>
                  <a:tcPr marL="102910" marR="102910" marT="51455" marB="514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Ano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a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a+b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5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Ne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c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c+d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a+c 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b+d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Přímá spojovací šipka 8"/>
          <p:cNvCxnSpPr/>
          <p:nvPr/>
        </p:nvCxnSpPr>
        <p:spPr>
          <a:xfrm>
            <a:off x="6156176" y="5229200"/>
            <a:ext cx="288032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95306" y="4778214"/>
            <a:ext cx="936000" cy="10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347864" y="5733256"/>
            <a:ext cx="584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Některé marginální četnosti (buď sloupcové nebo řádkové) </a:t>
            </a:r>
          </a:p>
          <a:p>
            <a:r>
              <a:rPr lang="cs-CZ" b="1" i="1" dirty="0" smtClean="0"/>
              <a:t>jsou předem pevně stanoveny</a:t>
            </a:r>
            <a:endParaRPr lang="cs-CZ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Využití ve čtyřpolní tabulce s nízkými četnostmi, které znemožňují použití </a:t>
            </a:r>
            <a:r>
              <a:rPr lang="cs-CZ" dirty="0" err="1" smtClean="0">
                <a:sym typeface="Symbol"/>
              </a:rPr>
              <a:t>Pearsonova</a:t>
            </a:r>
            <a:r>
              <a:rPr lang="cs-CZ" dirty="0" smtClean="0">
                <a:sym typeface="Symbol"/>
              </a:rPr>
              <a:t> chí</a:t>
            </a:r>
            <a:r>
              <a:rPr lang="cs-CZ" dirty="0" smtClean="0"/>
              <a:t>-kvadrát testu.</a:t>
            </a:r>
          </a:p>
          <a:p>
            <a:r>
              <a:rPr lang="cs-CZ" dirty="0" smtClean="0"/>
              <a:t>Patří mezi </a:t>
            </a:r>
            <a:r>
              <a:rPr lang="cs-CZ" b="1" dirty="0" smtClean="0"/>
              <a:t>neparametrické testy </a:t>
            </a:r>
            <a:r>
              <a:rPr lang="cs-CZ" dirty="0" smtClean="0"/>
              <a:t>pracující s daty na nominální škále, v nejjednodušší podobě ve dvou třídách: pozitivní/negativní, úspěch/neúspěch apod.</a:t>
            </a:r>
          </a:p>
          <a:p>
            <a:r>
              <a:rPr lang="cs-CZ" dirty="0" smtClean="0"/>
              <a:t>Nulová hypotéza předpokládá rovnoměrné zastoupení sledovaného znaku u dvou nezávislých souborů.</a:t>
            </a:r>
          </a:p>
          <a:p>
            <a:r>
              <a:rPr lang="cs-CZ" dirty="0" smtClean="0"/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223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4569296"/>
          </a:xfrm>
        </p:spPr>
        <p:txBody>
          <a:bodyPr/>
          <a:lstStyle/>
          <a:p>
            <a:r>
              <a:rPr lang="cs-CZ" sz="2200" dirty="0" smtClean="0"/>
              <a:t>Výpočet „přesné“ p-hodnoty, která zde hraje roli testové statistiky:</a:t>
            </a:r>
          </a:p>
          <a:p>
            <a:pPr lvl="1"/>
            <a:r>
              <a:rPr lang="cs-CZ" dirty="0" smtClean="0"/>
              <a:t>spočítá se parciální pravděpodobnost </a:t>
            </a:r>
            <a:r>
              <a:rPr lang="cs-CZ" dirty="0" err="1" smtClean="0"/>
              <a:t>čtyřpolní</a:t>
            </a:r>
            <a:r>
              <a:rPr lang="cs-CZ" dirty="0" smtClean="0"/>
              <a:t> tabulky p</a:t>
            </a:r>
            <a:r>
              <a:rPr lang="cs-CZ" baseline="-25000" dirty="0" smtClean="0"/>
              <a:t>1</a:t>
            </a:r>
            <a:r>
              <a:rPr lang="cs-CZ" dirty="0" smtClean="0"/>
              <a:t>: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Spočítá se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a</a:t>
            </a:r>
            <a:r>
              <a:rPr lang="cs-CZ" dirty="0" smtClean="0"/>
              <a:t> všech možných tabulek při zachování marginálních četností (řádkové a sloupcové součty) a výsledná p-hodnota je součtem </a:t>
            </a:r>
            <a:r>
              <a:rPr lang="cs-CZ" i="1" dirty="0" err="1"/>
              <a:t>p</a:t>
            </a:r>
            <a:r>
              <a:rPr lang="cs-CZ" i="1" baseline="-25000" dirty="0" err="1"/>
              <a:t>a</a:t>
            </a:r>
            <a:r>
              <a:rPr lang="cs-CZ" dirty="0" smtClean="0"/>
              <a:t> menších nebo stejných jako </a:t>
            </a:r>
            <a:r>
              <a:rPr lang="cs-CZ" i="1" dirty="0" smtClean="0"/>
              <a:t>p</a:t>
            </a:r>
            <a:r>
              <a:rPr lang="cs-CZ" i="1" baseline="-25000" dirty="0" smtClean="0"/>
              <a:t>1</a:t>
            </a:r>
            <a:r>
              <a:rPr lang="cs-CZ" dirty="0" smtClean="0"/>
              <a:t>, která přísluší pozorované tabulce.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593945" cy="7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41241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411760" y="243041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619539">
            <a:off x="4271289" y="2225298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1748432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058" y="4684737"/>
            <a:ext cx="3409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92080" y="1412776"/>
            <a:ext cx="32441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</a:t>
            </a:r>
          </a:p>
          <a:p>
            <a:r>
              <a:rPr lang="cs-CZ" b="1" i="1" dirty="0" err="1" smtClean="0"/>
              <a:t>Fisher</a:t>
            </a:r>
            <a:r>
              <a:rPr lang="cs-CZ" b="1" i="1" dirty="0" smtClean="0"/>
              <a:t> </a:t>
            </a:r>
            <a:r>
              <a:rPr lang="cs-CZ" b="1" i="1" dirty="0" err="1" smtClean="0"/>
              <a:t>exact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10122" y="4324697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1306066" y="5548833"/>
            <a:ext cx="3337942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 flipV="1">
            <a:off x="4572000" y="5373216"/>
            <a:ext cx="720080" cy="21602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92080" y="5157192"/>
            <a:ext cx="219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jednostranný test</a:t>
            </a:r>
            <a:endParaRPr lang="cs-CZ" dirty="0"/>
          </a:p>
        </p:txBody>
      </p:sp>
      <p:pic>
        <p:nvPicPr>
          <p:cNvPr id="18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872" y="4869160"/>
            <a:ext cx="1371600" cy="1143000"/>
          </a:xfrm>
          <a:prstGeom prst="rect">
            <a:avLst/>
          </a:prstGeom>
          <a:noFill/>
        </p:spPr>
      </p:pic>
      <p:cxnSp>
        <p:nvCxnSpPr>
          <p:cNvPr id="19" name="Přímá spojovací šipka 18"/>
          <p:cNvCxnSpPr/>
          <p:nvPr/>
        </p:nvCxnSpPr>
        <p:spPr>
          <a:xfrm>
            <a:off x="4572000" y="5805264"/>
            <a:ext cx="720080" cy="7200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292080" y="5733256"/>
            <a:ext cx="21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 oboustranný test</a:t>
            </a:r>
            <a:endParaRPr lang="cs-CZ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65919"/>
            <a:ext cx="8534400" cy="758825"/>
          </a:xfrm>
        </p:spPr>
        <p:txBody>
          <a:bodyPr/>
          <a:lstStyle/>
          <a:p>
            <a:r>
              <a:rPr lang="cs-CZ" dirty="0" smtClean="0"/>
              <a:t>Test hypotézy o symetrii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McNemarův</a:t>
            </a:r>
            <a:r>
              <a:rPr lang="cs-CZ" dirty="0" smtClean="0"/>
              <a:t> test pro </a:t>
            </a:r>
            <a:r>
              <a:rPr lang="cs-CZ" dirty="0" err="1" smtClean="0"/>
              <a:t>čtyřpolní</a:t>
            </a:r>
            <a:r>
              <a:rPr lang="cs-CZ" dirty="0" smtClean="0"/>
              <a:t> tabulku)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442449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</a:t>
            </a:r>
            <a:r>
              <a:rPr lang="cs-CZ" sz="2000" b="1" dirty="0" smtClean="0"/>
              <a:t> </a:t>
            </a:r>
            <a:r>
              <a:rPr lang="cs-CZ" sz="2000" dirty="0" smtClean="0"/>
              <a:t>Na osobách sledujeme binární proměnnou před pokusem a po něm, cílem je zjistit, zda došlo ke změně v rozdělení této proměnné.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dirty="0" smtClean="0"/>
              <a:t>Analýza párových dichotomických proměnných</a:t>
            </a: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32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Nulová hypotéza</a:t>
            </a:r>
            <a:r>
              <a:rPr lang="cs-CZ" sz="2000" dirty="0" smtClean="0"/>
              <a:t>:               , pokus nemá vliv na výskyt daného znaku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8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Testová statistika</a:t>
            </a:r>
            <a:r>
              <a:rPr lang="cs-CZ" sz="2000" dirty="0" smtClean="0"/>
              <a:t>:                                     pokud je větší než kritická hodnota rozdělení o jednom stupni volnosti (vhodné pro počty údajů b+c</a:t>
            </a:r>
            <a:r>
              <a:rPr lang="en-US" sz="2000" dirty="0" smtClean="0"/>
              <a:t> &gt; 8</a:t>
            </a:r>
            <a:r>
              <a:rPr lang="cs-CZ" sz="2000" dirty="0" smtClean="0"/>
              <a:t>), pak nulovou hypotézu zamítáme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9059"/>
              </p:ext>
            </p:extLst>
          </p:nvPr>
        </p:nvGraphicFramePr>
        <p:xfrm>
          <a:off x="827584" y="2904705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a+b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c+d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a+c</a:t>
                      </a:r>
                      <a:endParaRPr lang="cs-CZ" i="1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b+d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3568" y="2483353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Četnostní tabulka</a:t>
            </a:r>
            <a:endParaRPr lang="cs-CZ" i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8024" y="2483353"/>
            <a:ext cx="384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Tabulka teoretických pravděpodobností</a:t>
            </a:r>
            <a:endParaRPr lang="cs-CZ" i="1" u="sng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52466"/>
              </p:ext>
            </p:extLst>
          </p:nvPr>
        </p:nvGraphicFramePr>
        <p:xfrm>
          <a:off x="4932040" y="2933409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.1</a:t>
                      </a:r>
                      <a:endParaRPr lang="cs-CZ" i="1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6778"/>
              </p:ext>
            </p:extLst>
          </p:nvPr>
        </p:nvGraphicFramePr>
        <p:xfrm>
          <a:off x="2605046" y="5236591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46" name="Rovnice" r:id="rId3" imgW="1054080" imgH="431640" progId="Equation.3">
                  <p:embed/>
                </p:oleObj>
              </mc:Choice>
              <mc:Fallback>
                <p:oleObj name="Rovnice" r:id="rId3" imgW="1054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46" y="5236591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62815"/>
              </p:ext>
            </p:extLst>
          </p:nvPr>
        </p:nvGraphicFramePr>
        <p:xfrm>
          <a:off x="2561385" y="4918178"/>
          <a:ext cx="7366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47" name="Rovnice" r:id="rId5" imgW="571320" imgH="241200" progId="Equation.3">
                  <p:embed/>
                </p:oleObj>
              </mc:Choice>
              <mc:Fallback>
                <p:oleObj name="Rovnice" r:id="rId5" imgW="5713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385" y="4918178"/>
                        <a:ext cx="7366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14512"/>
              </p:ext>
            </p:extLst>
          </p:nvPr>
        </p:nvGraphicFramePr>
        <p:xfrm>
          <a:off x="8265373" y="5381683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48" name="Rovnice" r:id="rId7" imgW="215640" imgH="241200" progId="Equation.3">
                  <p:embed/>
                </p:oleObj>
              </mc:Choice>
              <mc:Fallback>
                <p:oleObj name="Rovnice" r:id="rId7" imgW="2156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5373" y="5381683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chí-kvadrát test (test dobré shody)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Fisherův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exaktní 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McNemarův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test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Analýza k</a:t>
            </a:r>
            <a:r>
              <a:rPr lang="en-US" sz="4200" dirty="0" err="1" smtClean="0">
                <a:solidFill>
                  <a:schemeClr val="accent1"/>
                </a:solidFill>
                <a:latin typeface="Arial" pitchFamily="34" charset="0"/>
              </a:rPr>
              <a:t>ontingen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čních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tabulek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McNemarův</a:t>
            </a:r>
            <a:r>
              <a:rPr lang="cs-CZ" dirty="0" smtClean="0"/>
              <a:t> test: příklad 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Zjistěte, zda úspěch našich sportovců na Olympiádě nebo ve Světovém poháru vede ke změně postojů žáků ke sportování.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</a:t>
            </a:r>
            <a:r>
              <a:rPr lang="cs-CZ" sz="2000" dirty="0" smtClean="0"/>
              <a:t> Počet žáků, kteří změní svůj postoj pozitivním směrem, je pouze náhodně odlišný od počtu žáků, kteří změní svůj postoj negativním směrem.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Závěr: Úspěch našich sportovců má pozitivní vliv na postoj žáků vzhledem k provozování sportu.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6515"/>
              </p:ext>
            </p:extLst>
          </p:nvPr>
        </p:nvGraphicFramePr>
        <p:xfrm>
          <a:off x="395537" y="3356992"/>
          <a:ext cx="3627445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Postoj po Olympiádě</a:t>
                      </a:r>
                      <a:endParaRPr lang="cs-CZ" sz="1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Postoj</a:t>
                      </a:r>
                      <a:r>
                        <a:rPr lang="cs-CZ" sz="1200" b="1" baseline="0" dirty="0" smtClean="0"/>
                        <a:t> před Olympiádou</a:t>
                      </a:r>
                      <a:endParaRPr lang="cs-CZ" sz="1200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18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26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36163"/>
              </p:ext>
            </p:extLst>
          </p:nvPr>
        </p:nvGraphicFramePr>
        <p:xfrm>
          <a:off x="4216400" y="3284538"/>
          <a:ext cx="2735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84" name="Rovnice" r:id="rId3" imgW="1536480" imgH="431640" progId="Equation.3">
                  <p:embed/>
                </p:oleObj>
              </mc:Choice>
              <mc:Fallback>
                <p:oleObj name="Rovnice" r:id="rId3" imgW="1536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284538"/>
                        <a:ext cx="2735263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02931"/>
              </p:ext>
            </p:extLst>
          </p:nvPr>
        </p:nvGraphicFramePr>
        <p:xfrm>
          <a:off x="5373688" y="4040188"/>
          <a:ext cx="27193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85" name="Rovnice" r:id="rId5" imgW="1854000" imgH="241200" progId="Equation.3">
                  <p:embed/>
                </p:oleObj>
              </mc:Choice>
              <mc:Fallback>
                <p:oleObj name="Rovnice" r:id="rId5" imgW="18540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040188"/>
                        <a:ext cx="2719387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211960" y="4077072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Tabulky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4944963" y="4531593"/>
            <a:ext cx="2219325" cy="409575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20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zamítnuta</a:t>
            </a:r>
            <a:endParaRPr lang="cs-CZ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355976" y="4509120"/>
            <a:ext cx="442912" cy="381000"/>
          </a:xfrm>
          <a:custGeom>
            <a:avLst/>
            <a:gdLst>
              <a:gd name="T0" fmla="*/ 332184 w 21600"/>
              <a:gd name="T1" fmla="*/ 0 h 21600"/>
              <a:gd name="T2" fmla="*/ 0 w 21600"/>
              <a:gd name="T3" fmla="*/ 190500 h 21600"/>
              <a:gd name="T4" fmla="*/ 332184 w 21600"/>
              <a:gd name="T5" fmla="*/ 381000 h 21600"/>
              <a:gd name="T6" fmla="*/ 4429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49743" y="359991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Stupně volnosti</a:t>
            </a:r>
            <a:endParaRPr lang="cs-CZ" sz="1600" i="1" dirty="0"/>
          </a:p>
        </p:txBody>
      </p:sp>
      <p:cxnSp>
        <p:nvCxnSpPr>
          <p:cNvPr id="15" name="Přímá spojnice se šipkou 14"/>
          <p:cNvCxnSpPr>
            <a:stCxn id="6" idx="1"/>
          </p:cNvCxnSpPr>
          <p:nvPr/>
        </p:nvCxnSpPr>
        <p:spPr>
          <a:xfrm flipH="1">
            <a:off x="6588224" y="3769187"/>
            <a:ext cx="661519" cy="307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31" y="301388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74095"/>
            <a:ext cx="8534400" cy="758825"/>
          </a:xfrm>
        </p:spPr>
        <p:txBody>
          <a:bodyPr anchor="ctr"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339752" y="4046648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8580000">
            <a:off x="3851837" y="346411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2174725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73257" y="2924944"/>
            <a:ext cx="3780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McNemar</a:t>
            </a:r>
            <a:r>
              <a:rPr lang="cs-CZ" b="1" i="1" dirty="0" smtClean="0"/>
              <a:t> (2x2)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53020" y="3789040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1529"/>
          <a:stretch/>
        </p:blipFill>
        <p:spPr bwMode="auto">
          <a:xfrm>
            <a:off x="395536" y="1812209"/>
            <a:ext cx="3603279" cy="11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7" b="7708"/>
          <a:stretch/>
        </p:blipFill>
        <p:spPr bwMode="auto">
          <a:xfrm>
            <a:off x="4576007" y="1812209"/>
            <a:ext cx="4165848" cy="10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7544" y="148478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Datový soubor</a:t>
            </a:r>
            <a:endParaRPr lang="cs-CZ" sz="1600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88024" y="14127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Výstupní kontingenční tabulka</a:t>
            </a:r>
            <a:endParaRPr lang="cs-CZ" sz="1600" i="1" dirty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57" y="4197281"/>
            <a:ext cx="3676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aoblený obdélník 20"/>
          <p:cNvSpPr/>
          <p:nvPr/>
        </p:nvSpPr>
        <p:spPr>
          <a:xfrm rot="10800000">
            <a:off x="5289693" y="5030110"/>
            <a:ext cx="3660213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3" name="Přímá spojovací šipka 15"/>
          <p:cNvCxnSpPr/>
          <p:nvPr/>
        </p:nvCxnSpPr>
        <p:spPr>
          <a:xfrm>
            <a:off x="5436096" y="5401899"/>
            <a:ext cx="144016" cy="18734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613980" y="5373216"/>
            <a:ext cx="3297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 hodnoty testových statistik a p-hodnoty, podle toho, kde jsou ve výstupní kontingenční tabulce uloženy  četnosti, u kterých jsme při opakovaném měření zaznamenali rozdílné výsledky (A/D nebo B/C)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85120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 na webu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0373" y="1536122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000" dirty="0"/>
          </a:p>
          <a:p>
            <a:endParaRPr lang="cs-CZ" sz="1200" dirty="0">
              <a:solidFill>
                <a:srgbClr val="000000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 x 2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2"/>
              </a:rPr>
              <a:t>http://graphpad.com/quickcalcs/contingency1</a:t>
            </a:r>
            <a:r>
              <a:rPr lang="cs-CZ" sz="2000" dirty="0" smtClean="0">
                <a:solidFill>
                  <a:srgbClr val="0000FF"/>
                </a:solidFill>
                <a:hlinkClick r:id="rId2"/>
              </a:rPr>
              <a:t>/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 x 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3"/>
              </a:rPr>
              <a:t>http://www.vassarstats.net/fisher2x3.html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 x 5 </a:t>
            </a:r>
            <a:r>
              <a:rPr lang="cs-CZ" sz="2000" dirty="0">
                <a:solidFill>
                  <a:srgbClr val="000000"/>
                </a:solidFill>
              </a:rPr>
              <a:t>(nebo menší) tabulky: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	</a:t>
            </a:r>
            <a:r>
              <a:rPr lang="cs-CZ" sz="2000" dirty="0" smtClean="0">
                <a:solidFill>
                  <a:srgbClr val="0000FF"/>
                </a:solidFill>
                <a:hlinkClick r:id="rId4"/>
              </a:rPr>
              <a:t>http://www.quantitativeskills.com/sisa/statistics/fiveby2.htm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3 x 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5"/>
              </a:rPr>
              <a:t>http://vassarstats.net/fisher3x3.html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Společný příklad – testování homogenity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Očkování proti chřipce se zúčastnilo 460 dospělých, z nichž 240 dostalo očkovací látku proti chřipce a 220 dostalo placebo. Na konci experimentu onemocnělo 100 lidí chřipkou, 20 z nich bylo z očkované skupiny a 80 z kontrolní skupiny. Je to dostatečný důkaz, že očkovací látka byla účinná?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 </a:t>
            </a:r>
            <a:r>
              <a:rPr lang="cs-CZ" sz="2000" dirty="0" smtClean="0"/>
              <a:t>Procento výskytu chřipky je v očkované a kontrolní skupině stejné.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1. Vytvořte si na základě zadání datový soubor v softwaru STATISTICA</a:t>
            </a:r>
            <a:br>
              <a:rPr lang="cs-CZ" sz="2000" i="1" dirty="0" smtClean="0"/>
            </a:br>
            <a:r>
              <a:rPr lang="cs-CZ" sz="2000" i="1" dirty="0" smtClean="0"/>
              <a:t>     (agregovaná data ve formě kontingenční tabulky).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2. Testujte platnost nulové hypotézy pomocí </a:t>
            </a:r>
            <a:r>
              <a:rPr lang="cs-CZ" sz="2000" i="1" dirty="0" err="1" smtClean="0"/>
              <a:t>Pearsonova</a:t>
            </a:r>
            <a:r>
              <a:rPr lang="cs-CZ" sz="2000" i="1" dirty="0" smtClean="0"/>
              <a:t> chí-kvadrát testu.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3. </a:t>
            </a:r>
            <a:r>
              <a:rPr lang="cs-CZ" sz="2000" i="1" dirty="0"/>
              <a:t>Testujte platnost nulové hypotézy pomocí </a:t>
            </a:r>
            <a:r>
              <a:rPr lang="cs-CZ" sz="2000" i="1" dirty="0" err="1" smtClean="0"/>
              <a:t>Fisherova</a:t>
            </a:r>
            <a:r>
              <a:rPr lang="cs-CZ" sz="2000" i="1" dirty="0" smtClean="0"/>
              <a:t> exaktního testu. 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4. Který z testů je vhodné použít a proč?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06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964297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nezávislosti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homogenity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Samostatný úkol</a:t>
            </a:r>
          </a:p>
        </p:txBody>
      </p:sp>
    </p:spTree>
    <p:extLst>
      <p:ext uri="{BB962C8B-B14F-4D97-AF65-F5344CB8AC3E}">
        <p14:creationId xmlns:p14="http://schemas.microsoft.com/office/powerpoint/2010/main" val="10862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Testujte hypotézu, že </a:t>
            </a:r>
            <a:r>
              <a:rPr lang="cs-CZ" b="1" u="sng" dirty="0" smtClean="0"/>
              <a:t>barva vlasů a barva očí spolu nesouvisí</a:t>
            </a:r>
            <a:r>
              <a:rPr lang="cs-CZ" dirty="0" smtClean="0"/>
              <a:t>. K dispozici jsou údaje od 6 800 mužů (</a:t>
            </a:r>
            <a:r>
              <a:rPr lang="cs-CZ" i="1" dirty="0" err="1" smtClean="0"/>
              <a:t>Yule</a:t>
            </a:r>
            <a:r>
              <a:rPr lang="cs-CZ" i="1" dirty="0" smtClean="0"/>
              <a:t>, G. U., </a:t>
            </a:r>
            <a:r>
              <a:rPr lang="cs-CZ" i="1" dirty="0" err="1" smtClean="0"/>
              <a:t>Kendall</a:t>
            </a:r>
            <a:r>
              <a:rPr lang="cs-CZ" i="1" dirty="0" smtClean="0"/>
              <a:t>, M.G.: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Introduction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Statistics</a:t>
            </a:r>
            <a:r>
              <a:rPr lang="cs-CZ" i="1" dirty="0" smtClean="0"/>
              <a:t>, 14th </a:t>
            </a:r>
            <a:r>
              <a:rPr lang="cs-CZ" i="1" dirty="0" err="1" smtClean="0"/>
              <a:t>ed</a:t>
            </a:r>
            <a:r>
              <a:rPr lang="cs-CZ" i="1" dirty="0" smtClean="0"/>
              <a:t>. </a:t>
            </a:r>
            <a:r>
              <a:rPr lang="cs-CZ" i="1" dirty="0" err="1" smtClean="0"/>
              <a:t>Griffin</a:t>
            </a:r>
            <a:r>
              <a:rPr lang="cs-CZ" i="1" dirty="0" smtClean="0"/>
              <a:t>, London, 1950</a:t>
            </a:r>
            <a:r>
              <a:rPr lang="cs-CZ" dirty="0" smtClean="0"/>
              <a:t>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Vypočítejte </a:t>
            </a:r>
            <a:r>
              <a:rPr lang="cs-CZ" dirty="0" err="1" smtClean="0"/>
              <a:t>Cramérův</a:t>
            </a:r>
            <a:r>
              <a:rPr lang="cs-CZ" dirty="0" smtClean="0"/>
              <a:t> koeficient a interpretujte jej.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011154" y="3115920"/>
          <a:ext cx="522514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Světlá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Kaštanová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Černá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Zrzavá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Světla modrá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1768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807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189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2811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Šedá nebo zelená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946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1387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746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3132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Tmavohnědá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438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288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857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2829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2632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1223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6800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174846" y="5589240"/>
            <a:ext cx="506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Nezapomeňte ověřit podmínky dobré aproximace!</a:t>
            </a:r>
            <a:endParaRPr lang="cs-CZ" b="1" i="1" dirty="0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79712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641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72344" y="314817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AB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Celkem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Eskade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Annandale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Nithsdale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253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Celkem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185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478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/>
          </p:cNvSpPr>
          <p:nvPr/>
        </p:nvSpPr>
        <p:spPr bwMode="auto">
          <a:xfrm>
            <a:off x="454025" y="16764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Ve Skotsku byla provedena studie, která měla prokázat, </a:t>
            </a:r>
            <a:r>
              <a:rPr lang="cs-CZ" b="1" dirty="0" smtClean="0"/>
              <a:t>zda procentuální zastoupení krevních skupin na celém území je homogenní nebo není</a:t>
            </a:r>
            <a:r>
              <a:rPr lang="cs-CZ" dirty="0" smtClean="0"/>
              <a:t>. V oblasti </a:t>
            </a:r>
            <a:r>
              <a:rPr lang="cs-CZ" dirty="0" err="1" smtClean="0"/>
              <a:t>Eskdale</a:t>
            </a:r>
            <a:r>
              <a:rPr lang="cs-CZ" dirty="0" smtClean="0"/>
              <a:t> bylo náhodně vybráno 100 osob, v </a:t>
            </a:r>
            <a:r>
              <a:rPr lang="cs-CZ" dirty="0" err="1" smtClean="0"/>
              <a:t>Annadale</a:t>
            </a:r>
            <a:r>
              <a:rPr lang="cs-CZ" dirty="0" smtClean="0"/>
              <a:t> 125 osob a v </a:t>
            </a:r>
            <a:r>
              <a:rPr lang="cs-CZ" dirty="0" err="1" smtClean="0"/>
              <a:t>Nithsdale</a:t>
            </a:r>
            <a:r>
              <a:rPr lang="cs-CZ" dirty="0" smtClean="0"/>
              <a:t> 253 osob (</a:t>
            </a:r>
            <a:r>
              <a:rPr lang="cs-CZ" i="1" dirty="0" err="1" smtClean="0"/>
              <a:t>Osborn</a:t>
            </a:r>
            <a:r>
              <a:rPr lang="cs-CZ" i="1" dirty="0" smtClean="0"/>
              <a:t> J. F. , 1979, </a:t>
            </a:r>
            <a:r>
              <a:rPr lang="cs-CZ" i="1" dirty="0" err="1" smtClean="0"/>
              <a:t>Statistical</a:t>
            </a:r>
            <a:r>
              <a:rPr lang="cs-CZ" i="1" dirty="0" smtClean="0"/>
              <a:t> </a:t>
            </a:r>
            <a:r>
              <a:rPr lang="cs-CZ" i="1" dirty="0" err="1" smtClean="0"/>
              <a:t>Exersice</a:t>
            </a:r>
            <a:r>
              <a:rPr lang="cs-CZ" i="1" dirty="0" smtClean="0"/>
              <a:t> in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publications</a:t>
            </a:r>
            <a:r>
              <a:rPr lang="cs-CZ" i="1" dirty="0" smtClean="0"/>
              <a:t>, Oxford</a:t>
            </a:r>
            <a:r>
              <a:rPr lang="cs-CZ" dirty="0" smtClean="0"/>
              <a:t>)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47664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51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7976"/>
            <a:ext cx="7772400" cy="648816"/>
          </a:xfrm>
        </p:spPr>
        <p:txBody>
          <a:bodyPr/>
          <a:lstStyle/>
          <a:p>
            <a:r>
              <a:rPr lang="cs-CZ" dirty="0" smtClean="0"/>
              <a:t>Výsledky k samostatnému úkolu</a:t>
            </a:r>
            <a:endParaRPr lang="cs-CZ" dirty="0"/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964297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nezávislosti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homogenity</a:t>
            </a:r>
          </a:p>
        </p:txBody>
      </p:sp>
    </p:spTree>
    <p:extLst>
      <p:ext uri="{BB962C8B-B14F-4D97-AF65-F5344CB8AC3E}">
        <p14:creationId xmlns:p14="http://schemas.microsoft.com/office/powerpoint/2010/main" val="615611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Testujte hypotézu, že </a:t>
            </a:r>
            <a:r>
              <a:rPr lang="cs-CZ" b="1" u="sng" dirty="0" smtClean="0"/>
              <a:t>barva vlasů a barva očí spolu nesouvisí</a:t>
            </a:r>
            <a:r>
              <a:rPr lang="cs-CZ" dirty="0" smtClean="0"/>
              <a:t>. K dispozici jsou údaje od 6 800 mužů (</a:t>
            </a:r>
            <a:r>
              <a:rPr lang="cs-CZ" i="1" dirty="0" err="1" smtClean="0"/>
              <a:t>Yule</a:t>
            </a:r>
            <a:r>
              <a:rPr lang="cs-CZ" i="1" dirty="0" smtClean="0"/>
              <a:t>, G. U., </a:t>
            </a:r>
            <a:r>
              <a:rPr lang="cs-CZ" i="1" dirty="0" err="1" smtClean="0"/>
              <a:t>Kendall</a:t>
            </a:r>
            <a:r>
              <a:rPr lang="cs-CZ" i="1" dirty="0" smtClean="0"/>
              <a:t>, M.G.: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Introduction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Statistics</a:t>
            </a:r>
            <a:r>
              <a:rPr lang="cs-CZ" i="1" dirty="0" smtClean="0"/>
              <a:t>, 14th </a:t>
            </a:r>
            <a:r>
              <a:rPr lang="cs-CZ" i="1" dirty="0" err="1" smtClean="0"/>
              <a:t>ed</a:t>
            </a:r>
            <a:r>
              <a:rPr lang="cs-CZ" i="1" dirty="0" smtClean="0"/>
              <a:t>. </a:t>
            </a:r>
            <a:r>
              <a:rPr lang="cs-CZ" i="1" dirty="0" err="1" smtClean="0"/>
              <a:t>Griffin</a:t>
            </a:r>
            <a:r>
              <a:rPr lang="cs-CZ" i="1" dirty="0" smtClean="0"/>
              <a:t>, London, 1950</a:t>
            </a:r>
            <a:r>
              <a:rPr lang="cs-CZ" dirty="0" smtClean="0"/>
              <a:t>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Vypočítejte </a:t>
            </a:r>
            <a:r>
              <a:rPr lang="cs-CZ" dirty="0" err="1" smtClean="0"/>
              <a:t>Cramérův</a:t>
            </a:r>
            <a:r>
              <a:rPr lang="cs-CZ" dirty="0" smtClean="0"/>
              <a:t> koeficient a interpretujte jej.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Výsledky: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chí-kvadrát = 1073,51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P </a:t>
            </a:r>
            <a:r>
              <a:rPr lang="en-US" b="1" i="1" dirty="0" smtClean="0">
                <a:solidFill>
                  <a:srgbClr val="0070C0"/>
                </a:solidFill>
              </a:rPr>
              <a:t>&lt;</a:t>
            </a:r>
            <a:r>
              <a:rPr lang="cs-CZ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0,01</a:t>
            </a:r>
            <a:r>
              <a:rPr lang="cs-CZ" b="1" i="1" dirty="0" smtClean="0">
                <a:solidFill>
                  <a:srgbClr val="0070C0"/>
                </a:solidFill>
              </a:rPr>
              <a:t>     … na hladině významnosti zamítáme nulovou hypotézu o nezávislosti barvy očí a barvy vlasů</a:t>
            </a:r>
            <a:r>
              <a:rPr lang="cs-CZ" b="1" i="1" dirty="0">
                <a:solidFill>
                  <a:srgbClr val="0070C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(před provedením testu jsme zkontrolovali podmínky dobré aproximace)</a:t>
            </a:r>
            <a:r>
              <a:rPr lang="cs-CZ" b="1" i="1" dirty="0" smtClean="0">
                <a:solidFill>
                  <a:srgbClr val="0070C0"/>
                </a:solidFill>
              </a:rPr>
              <a:t>,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n-US" b="1" i="1" dirty="0" smtClean="0">
                <a:solidFill>
                  <a:srgbClr val="0070C0"/>
                </a:solidFill>
              </a:rPr>
              <a:t>Cram</a:t>
            </a:r>
            <a:r>
              <a:rPr lang="cs-CZ" b="1" i="1" dirty="0" err="1" smtClean="0">
                <a:solidFill>
                  <a:srgbClr val="0070C0"/>
                </a:solidFill>
              </a:rPr>
              <a:t>érův</a:t>
            </a:r>
            <a:r>
              <a:rPr lang="cs-CZ" b="1" i="1" dirty="0" smtClean="0">
                <a:solidFill>
                  <a:srgbClr val="0070C0"/>
                </a:solidFill>
              </a:rPr>
              <a:t> koeficient = 0,28    … mezi barvou očí a barvou vlasů je slabá závislost</a:t>
            </a:r>
            <a:r>
              <a:rPr lang="cs-CZ" b="1" i="1" dirty="0">
                <a:solidFill>
                  <a:srgbClr val="0070C0"/>
                </a:solidFill>
              </a:rPr>
              <a:t>.</a:t>
            </a:r>
            <a:endParaRPr lang="cs-CZ" b="1" i="1" dirty="0" smtClean="0">
              <a:solidFill>
                <a:srgbClr val="0070C0"/>
              </a:solidFill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79712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25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4025" y="16764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Ve Skotsku byla provedena studie, která měla prokázat, </a:t>
            </a:r>
            <a:r>
              <a:rPr lang="cs-CZ" b="1" dirty="0" smtClean="0"/>
              <a:t>zda procentuální zastoupení krevních skupin na celém území je homogenní nebo není</a:t>
            </a:r>
            <a:r>
              <a:rPr lang="cs-CZ" dirty="0" smtClean="0"/>
              <a:t>. V oblasti </a:t>
            </a:r>
            <a:r>
              <a:rPr lang="cs-CZ" dirty="0" err="1" smtClean="0"/>
              <a:t>Eskdale</a:t>
            </a:r>
            <a:r>
              <a:rPr lang="cs-CZ" dirty="0" smtClean="0"/>
              <a:t> bylo náhodně vybráno 100 osob, v </a:t>
            </a:r>
            <a:r>
              <a:rPr lang="cs-CZ" dirty="0" err="1" smtClean="0"/>
              <a:t>Annadale</a:t>
            </a:r>
            <a:r>
              <a:rPr lang="cs-CZ" dirty="0" smtClean="0"/>
              <a:t> 125 osob a v </a:t>
            </a:r>
            <a:r>
              <a:rPr lang="cs-CZ" dirty="0" err="1" smtClean="0"/>
              <a:t>Nithsdale</a:t>
            </a:r>
            <a:r>
              <a:rPr lang="cs-CZ" dirty="0" smtClean="0"/>
              <a:t> 253 osob (</a:t>
            </a:r>
            <a:r>
              <a:rPr lang="cs-CZ" i="1" dirty="0" err="1" smtClean="0"/>
              <a:t>Osborn</a:t>
            </a:r>
            <a:r>
              <a:rPr lang="cs-CZ" i="1" dirty="0" smtClean="0"/>
              <a:t> J. F. , 1979, </a:t>
            </a:r>
            <a:r>
              <a:rPr lang="cs-CZ" i="1" dirty="0" err="1" smtClean="0"/>
              <a:t>Statistical</a:t>
            </a:r>
            <a:r>
              <a:rPr lang="cs-CZ" i="1" dirty="0" smtClean="0"/>
              <a:t> </a:t>
            </a:r>
            <a:r>
              <a:rPr lang="cs-CZ" i="1" dirty="0" err="1" smtClean="0"/>
              <a:t>Exersice</a:t>
            </a:r>
            <a:r>
              <a:rPr lang="cs-CZ" i="1" dirty="0" smtClean="0"/>
              <a:t> in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publications</a:t>
            </a:r>
            <a:r>
              <a:rPr lang="cs-CZ" i="1" dirty="0" smtClean="0"/>
              <a:t>, Oxford</a:t>
            </a:r>
            <a:r>
              <a:rPr lang="cs-CZ" dirty="0" smtClean="0"/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b="1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Výsledky: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chí-kvadrát = 10,454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P = 0,107     … nelze zamítnout nulovou hypotézu, že procentuální zastoupení krevních skupin na celém území je homogenní / stejné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(před provedením testu jsme zkontrolovali podmínky dobré aproximace)</a:t>
            </a:r>
            <a:r>
              <a:rPr lang="cs-CZ" b="1" i="1" dirty="0" smtClean="0">
                <a:solidFill>
                  <a:srgbClr val="0070C0"/>
                </a:solidFill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47664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6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opakování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48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32240" y="327638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62738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089656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4393912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372200" y="2521704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92280" y="3241784"/>
            <a:ext cx="199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Celkový počet hodnot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887992" y="283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71992" y="247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148064" y="3601824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četnost 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3241784"/>
            <a:ext cx="1656184" cy="287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04248" y="2377688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577482">
            <a:off x="4559074" y="3316089"/>
            <a:ext cx="74046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1509485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b="1" dirty="0" smtClean="0"/>
              <a:t>Vztah pohlaví a výskytu onemocnění </a:t>
            </a:r>
            <a:r>
              <a:rPr lang="cs-CZ" dirty="0" smtClean="0"/>
              <a:t>(pozor na hodnocení nesmyslného vztahu) </a:t>
            </a:r>
            <a:endParaRPr lang="cs-CZ" b="1" dirty="0" smtClean="0"/>
          </a:p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3419872" y="3789040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876256" y="5583977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184" y="4221088"/>
            <a:ext cx="103022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Co analyzujeme u kontingenčních tabulek?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300" dirty="0" smtClean="0"/>
              <a:t>Analýza kontingenčních tabulek umožňuje analyzovat </a:t>
            </a:r>
            <a:r>
              <a:rPr lang="cs-CZ" sz="2300" b="1" dirty="0" smtClean="0">
                <a:solidFill>
                  <a:srgbClr val="FF0000"/>
                </a:solidFill>
              </a:rPr>
              <a:t>vazbu mezi dvěma kategoriálními proměnnými</a:t>
            </a:r>
            <a:r>
              <a:rPr lang="cs-CZ" sz="2300" dirty="0" smtClean="0"/>
              <a:t>. Základním způsobem testování je tzv. chí-kvadrát test, který </a:t>
            </a:r>
            <a:r>
              <a:rPr lang="cs-CZ" sz="2300" b="1" dirty="0" smtClean="0"/>
              <a:t>srovnává pozorované četnosti kombinací kategorií oproti očekávaným četnostem</a:t>
            </a:r>
            <a:r>
              <a:rPr lang="cs-CZ" sz="2300" dirty="0" smtClean="0"/>
              <a:t>, které vychází z teoretické situace, kdy je vztah mezi proměnnými náhodný.</a:t>
            </a:r>
          </a:p>
          <a:p>
            <a:endParaRPr lang="cs-CZ" sz="1000" dirty="0" smtClean="0"/>
          </a:p>
          <a:p>
            <a:r>
              <a:rPr lang="cs-CZ" sz="2300" dirty="0" smtClean="0"/>
              <a:t>Test dobré shody je využíván také pro </a:t>
            </a:r>
            <a:r>
              <a:rPr lang="cs-CZ" sz="2300" b="1" dirty="0" smtClean="0"/>
              <a:t>srovnání pozorovaných četností proti očekávaným četnostem daných určitým pravidlem</a:t>
            </a:r>
            <a:r>
              <a:rPr lang="cs-CZ" sz="2300" dirty="0" smtClean="0"/>
              <a:t> (typickým příkladem je </a:t>
            </a:r>
            <a:r>
              <a:rPr lang="cs-CZ" sz="2300" dirty="0" err="1" smtClean="0"/>
              <a:t>Hardy-Weinbergova</a:t>
            </a:r>
            <a:r>
              <a:rPr lang="cs-CZ" sz="2300" dirty="0" smtClean="0"/>
              <a:t> rovnováha v genetice).</a:t>
            </a:r>
          </a:p>
          <a:p>
            <a:endParaRPr lang="cs-CZ" sz="1000" dirty="0" smtClean="0"/>
          </a:p>
          <a:p>
            <a:r>
              <a:rPr lang="cs-CZ" sz="2300" dirty="0" smtClean="0"/>
              <a:t>Specifickým typem výstupů odvozených z kontingenčních tabulek jsou tzv. </a:t>
            </a:r>
            <a:r>
              <a:rPr lang="cs-CZ" sz="2300" b="1" dirty="0" smtClean="0"/>
              <a:t>poměry šancí </a:t>
            </a:r>
            <a:r>
              <a:rPr lang="cs-CZ" sz="2300" dirty="0" smtClean="0"/>
              <a:t>a </a:t>
            </a:r>
            <a:r>
              <a:rPr lang="cs-CZ" sz="2300" b="1" dirty="0" smtClean="0"/>
              <a:t>relativní rizika</a:t>
            </a:r>
            <a:r>
              <a:rPr lang="cs-CZ" sz="2300" dirty="0" smtClean="0"/>
              <a:t>, využívaná často v medicíně pro identifikaci a popis rizikových skupin pacientů.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46720"/>
            <a:ext cx="7772400" cy="762000"/>
          </a:xfrm>
          <a:noFill/>
        </p:spPr>
        <p:txBody>
          <a:bodyPr/>
          <a:lstStyle/>
          <a:p>
            <a:r>
              <a:rPr lang="cs-CZ" dirty="0" smtClean="0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70784"/>
              </p:ext>
            </p:extLst>
          </p:nvPr>
        </p:nvGraphicFramePr>
        <p:xfrm>
          <a:off x="344488" y="3632200"/>
          <a:ext cx="4048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5" name="Rovnice" r:id="rId4" imgW="253800" imgH="342720" progId="Equation.3">
                  <p:embed/>
                </p:oleObj>
              </mc:Choice>
              <mc:Fallback>
                <p:oleObj name="Rovnice" r:id="rId4" imgW="2538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632200"/>
                        <a:ext cx="4048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827584" y="3284984"/>
            <a:ext cx="6995120" cy="1544478"/>
            <a:chOff x="762000" y="3212976"/>
            <a:chExt cx="6995120" cy="1716087"/>
          </a:xfrm>
        </p:grpSpPr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3327276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3974976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714750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3327276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3974976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4586163"/>
              <a:ext cx="1447800" cy="333375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4586163"/>
              <a:ext cx="1390650" cy="342900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3339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3994026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3994026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89725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33526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7020272" y="379179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7452320" y="393352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…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05697"/>
              </p:ext>
            </p:extLst>
          </p:nvPr>
        </p:nvGraphicFramePr>
        <p:xfrm>
          <a:off x="365125" y="2338189"/>
          <a:ext cx="404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6" name="Rovnice" r:id="rId6" imgW="253800" imgH="342720" progId="Equation.3">
                  <p:embed/>
                </p:oleObj>
              </mc:Choice>
              <mc:Fallback>
                <p:oleObj name="Rovnice" r:id="rId6" imgW="25380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338189"/>
                        <a:ext cx="4048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729780" y="2033414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091855" y="2033414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763688" y="2783210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80728" y="248108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211960" y="184710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 flipV="1">
            <a:off x="1691680" y="2700164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/>
          </p:cNvSpPr>
          <p:nvPr/>
        </p:nvSpPr>
        <p:spPr bwMode="auto">
          <a:xfrm>
            <a:off x="1736130" y="1985789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4"/>
          <p:cNvSpPr>
            <a:spLocks/>
          </p:cNvSpPr>
          <p:nvPr/>
        </p:nvSpPr>
        <p:spPr bwMode="auto">
          <a:xfrm>
            <a:off x="4101505" y="1985789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2847380" y="2058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1077309" y="228143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  <a:endParaRPr lang="cs-CZ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46230"/>
              </p:ext>
            </p:extLst>
          </p:nvPr>
        </p:nvGraphicFramePr>
        <p:xfrm>
          <a:off x="3648075" y="5240338"/>
          <a:ext cx="1739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7" name="Rovnice" r:id="rId8" imgW="1091880" imgH="342720" progId="Equation.3">
                  <p:embed/>
                </p:oleObj>
              </mc:Choice>
              <mc:Fallback>
                <p:oleObj name="Rovnice" r:id="rId8" imgW="109188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240338"/>
                        <a:ext cx="1739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588119" y="5415607"/>
            <a:ext cx="229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... zamítáme H</a:t>
            </a:r>
            <a:r>
              <a:rPr lang="cs-CZ" sz="2400" baseline="-25000" dirty="0" smtClean="0"/>
              <a:t>0</a:t>
            </a:r>
            <a:endParaRPr lang="cs-CZ" sz="2400" baseline="-25000" dirty="0"/>
          </a:p>
        </p:txBody>
      </p:sp>
      <p:sp>
        <p:nvSpPr>
          <p:cNvPr id="4" name="Zaoblený obdélník 3"/>
          <p:cNvSpPr/>
          <p:nvPr/>
        </p:nvSpPr>
        <p:spPr>
          <a:xfrm>
            <a:off x="3326835" y="5085184"/>
            <a:ext cx="4481929" cy="8640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09228" y="1340768"/>
            <a:ext cx="2313806" cy="388366"/>
          </a:xfrm>
          <a:prstGeom prst="rect">
            <a:avLst/>
          </a:prstGeom>
          <a:solidFill>
            <a:srgbClr val="E6F7FE"/>
          </a:solidFill>
          <a:ln w="9525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Testová statistika: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4226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 smtClean="0"/>
              <a:t>1 - hladina významnosti</a:t>
            </a:r>
            <a:endParaRPr lang="cs-CZ" sz="1200" i="1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510879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stupně volnosti</a:t>
            </a:r>
            <a:endParaRPr lang="cs-CZ" sz="1200" i="1" dirty="0"/>
          </a:p>
        </p:txBody>
      </p:sp>
      <p:cxnSp>
        <p:nvCxnSpPr>
          <p:cNvPr id="8" name="Přímá spojnice se šipkou 7"/>
          <p:cNvCxnSpPr>
            <a:endCxn id="2" idx="2"/>
          </p:cNvCxnSpPr>
          <p:nvPr/>
        </p:nvCxnSpPr>
        <p:spPr>
          <a:xfrm flipV="1">
            <a:off x="4101505" y="5783325"/>
            <a:ext cx="418045" cy="282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5108798" y="5659318"/>
            <a:ext cx="111274" cy="41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188640"/>
            <a:ext cx="7772400" cy="762000"/>
          </a:xfrm>
          <a:noFill/>
        </p:spPr>
        <p:txBody>
          <a:bodyPr/>
          <a:lstStyle/>
          <a:p>
            <a:pPr algn="l"/>
            <a:r>
              <a:rPr lang="cs-CZ" dirty="0" smtClean="0"/>
              <a:t>        Test dobré shody: příklad  I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6247260" y="1124744"/>
            <a:ext cx="2743200" cy="333375"/>
          </a:xfrm>
          <a:prstGeom prst="rect">
            <a:avLst/>
          </a:prstGeom>
          <a:solidFill>
            <a:srgbClr val="FFCC99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Binomické jevy (1/0)</a:t>
            </a: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304800" y="1484313"/>
            <a:ext cx="6610871" cy="1390030"/>
            <a:chOff x="304800" y="1484313"/>
            <a:chExt cx="6610871" cy="1716087"/>
          </a:xfrm>
        </p:grpSpPr>
        <p:graphicFrame>
          <p:nvGraphicFramePr>
            <p:cNvPr id="737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368773"/>
                </p:ext>
              </p:extLst>
            </p:nvPr>
          </p:nvGraphicFramePr>
          <p:xfrm>
            <a:off x="304800" y="1903413"/>
            <a:ext cx="48577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38" name="Rovnice" r:id="rId4" imgW="304560" imgH="342720" progId="Equation.3">
                    <p:embed/>
                  </p:oleObj>
                </mc:Choice>
                <mc:Fallback>
                  <p:oleObj name="Rovnice" r:id="rId4" imgW="30456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903413"/>
                          <a:ext cx="48577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1598613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2246313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635896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1598613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2246313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2857500"/>
              <a:ext cx="1447800" cy="3333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I. jev 1</a:t>
              </a: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2857500"/>
              <a:ext cx="1390650" cy="3429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II. jev 2</a:t>
              </a: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16113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2265363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2265363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10871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16240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  <p:pic>
        <p:nvPicPr>
          <p:cNvPr id="7375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4233" y="173809"/>
            <a:ext cx="1592263" cy="9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9" name="Text Box 28"/>
          <p:cNvSpPr txBox="1">
            <a:spLocks noChangeArrowheads="1"/>
          </p:cNvSpPr>
          <p:nvPr/>
        </p:nvSpPr>
        <p:spPr bwMode="auto">
          <a:xfrm>
            <a:off x="204788" y="3103562"/>
            <a:ext cx="1295400" cy="314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</p:txBody>
      </p:sp>
      <p:sp>
        <p:nvSpPr>
          <p:cNvPr id="73760" name="Text Box 29"/>
          <p:cNvSpPr txBox="1">
            <a:spLocks noChangeArrowheads="1"/>
          </p:cNvSpPr>
          <p:nvPr/>
        </p:nvSpPr>
        <p:spPr bwMode="auto">
          <a:xfrm>
            <a:off x="2072680" y="3084835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10 000 lidí hází mincí           rub: 4 000 případů (R)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líc: 6 000</a:t>
            </a: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případů (L)</a:t>
            </a:r>
          </a:p>
        </p:txBody>
      </p:sp>
      <p:sp>
        <p:nvSpPr>
          <p:cNvPr id="73761" name="WordArt 30"/>
          <p:cNvSpPr>
            <a:spLocks noChangeArrowheads="1" noChangeShapeType="1"/>
          </p:cNvSpPr>
          <p:nvPr/>
        </p:nvSpPr>
        <p:spPr bwMode="auto">
          <a:xfrm>
            <a:off x="2151294" y="3055937"/>
            <a:ext cx="276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  <a:cs typeface="Arial" pitchFamily="34" charset="0"/>
              </a:rPr>
              <a:t>ü</a:t>
            </a:r>
          </a:p>
        </p:txBody>
      </p:sp>
      <p:sp>
        <p:nvSpPr>
          <p:cNvPr id="73762" name="Text Box 31"/>
          <p:cNvSpPr txBox="1">
            <a:spLocks noChangeArrowheads="1"/>
          </p:cNvSpPr>
          <p:nvPr/>
        </p:nvSpPr>
        <p:spPr bwMode="auto">
          <a:xfrm>
            <a:off x="2743200" y="374400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Lze výsledek považovat za statisticky významně odlišný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(nebo neodlišný) od očekávaného poměru R : L = 1 : 1 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(tzn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že je výsledek hodu mincí náhodný)?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3" name="WordArt 32"/>
          <p:cNvSpPr>
            <a:spLocks noChangeArrowheads="1" noChangeShapeType="1"/>
          </p:cNvSpPr>
          <p:nvPr/>
        </p:nvSpPr>
        <p:spPr bwMode="auto">
          <a:xfrm>
            <a:off x="2057400" y="3924975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cs typeface="Arial" pitchFamily="34" charset="0"/>
              </a:rPr>
              <a:t>?</a:t>
            </a:r>
          </a:p>
        </p:txBody>
      </p:sp>
      <p:sp>
        <p:nvSpPr>
          <p:cNvPr id="73764" name="Line 33"/>
          <p:cNvSpPr>
            <a:spLocks noChangeShapeType="1"/>
          </p:cNvSpPr>
          <p:nvPr/>
        </p:nvSpPr>
        <p:spPr bwMode="auto">
          <a:xfrm flipV="1">
            <a:off x="4860032" y="328498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5" name="Line 34"/>
          <p:cNvSpPr>
            <a:spLocks noChangeShapeType="1"/>
          </p:cNvSpPr>
          <p:nvPr/>
        </p:nvSpPr>
        <p:spPr bwMode="auto">
          <a:xfrm>
            <a:off x="4860032" y="3284984"/>
            <a:ext cx="3429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6" name="Rectangle 35"/>
          <p:cNvSpPr>
            <a:spLocks noChangeArrowheads="1"/>
          </p:cNvSpPr>
          <p:nvPr/>
        </p:nvSpPr>
        <p:spPr bwMode="auto">
          <a:xfrm>
            <a:off x="1691680" y="5949950"/>
            <a:ext cx="72390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Rozdíl je vysoce statisticky významný (p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&lt; 0,001)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61480"/>
              </p:ext>
            </p:extLst>
          </p:nvPr>
        </p:nvGraphicFramePr>
        <p:xfrm>
          <a:off x="2741613" y="4652963"/>
          <a:ext cx="55737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39" name="Rovnice" r:id="rId7" imgW="2806560" imgH="419040" progId="Equation.3">
                  <p:embed/>
                </p:oleObj>
              </mc:Choice>
              <mc:Fallback>
                <p:oleObj name="Rovnice" r:id="rId7" imgW="2806560" imgH="4190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4652963"/>
                        <a:ext cx="5573712" cy="615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2366963" y="5401220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7373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61883"/>
              </p:ext>
            </p:extLst>
          </p:nvPr>
        </p:nvGraphicFramePr>
        <p:xfrm>
          <a:off x="4808538" y="5300663"/>
          <a:ext cx="40417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40" name="Rovnice" r:id="rId9" imgW="2628720" imgH="342720" progId="Equation.3">
                  <p:embed/>
                </p:oleObj>
              </mc:Choice>
              <mc:Fallback>
                <p:oleObj name="Rovnice" r:id="rId9" imgW="2628720" imgH="34272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5300663"/>
                        <a:ext cx="40417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8" name="AutoShape 39"/>
          <p:cNvSpPr>
            <a:spLocks noChangeArrowheads="1"/>
          </p:cNvSpPr>
          <p:nvPr/>
        </p:nvSpPr>
        <p:spPr bwMode="auto">
          <a:xfrm>
            <a:off x="852488" y="5935663"/>
            <a:ext cx="671512" cy="381000"/>
          </a:xfrm>
          <a:custGeom>
            <a:avLst/>
            <a:gdLst>
              <a:gd name="T0" fmla="*/ 503634 w 21600"/>
              <a:gd name="T1" fmla="*/ 0 h 21600"/>
              <a:gd name="T2" fmla="*/ 0 w 21600"/>
              <a:gd name="T3" fmla="*/ 190500 h 21600"/>
              <a:gd name="T4" fmla="*/ 503634 w 21600"/>
              <a:gd name="T5" fmla="*/ 381000 h 21600"/>
              <a:gd name="T6" fmla="*/ 6715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6072" y="1650504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Celkem bylo zkoumáno 250 semen určitého druhu rostliny a roztříděno do následujících kategorií: žluté/hladké; žluté/vrásčité; zelené/hladké; zelené/vrásčité. Předpokládaný poměr výskytu těchto kategorií v populaci je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: 3 : 3 : 1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Následující tabulka obsahuje původní data z pozorování a dále postup při testování H</a:t>
            </a:r>
            <a:r>
              <a:rPr lang="cs-CZ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6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56495"/>
              </p:ext>
            </p:extLst>
          </p:nvPr>
        </p:nvGraphicFramePr>
        <p:xfrm>
          <a:off x="723900" y="2780928"/>
          <a:ext cx="7800975" cy="1306513"/>
        </p:xfrm>
        <a:graphic>
          <a:graphicData uri="http://schemas.openxmlformats.org/drawingml/2006/table">
            <a:tbl>
              <a:tblPr/>
              <a:tblGrid>
                <a:gridCol w="95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poz.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oček.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140,6250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15,6250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886" name="Text Box 56"/>
          <p:cNvSpPr txBox="1">
            <a:spLocks noChangeArrowheads="1"/>
          </p:cNvSpPr>
          <p:nvPr/>
        </p:nvSpPr>
        <p:spPr bwMode="auto">
          <a:xfrm>
            <a:off x="676275" y="4230316"/>
            <a:ext cx="14478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cs-CZ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k - 1 = 3</a:t>
            </a:r>
          </a:p>
        </p:txBody>
      </p:sp>
      <p:sp>
        <p:nvSpPr>
          <p:cNvPr id="78887" name="Rectangle 57"/>
          <p:cNvSpPr>
            <a:spLocks noChangeArrowheads="1"/>
          </p:cNvSpPr>
          <p:nvPr/>
        </p:nvSpPr>
        <p:spPr bwMode="auto">
          <a:xfrm>
            <a:off x="1492250" y="5876925"/>
            <a:ext cx="74676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Zamítáme hypotézu shody pozorovaných četností s očekávanými</a:t>
            </a:r>
          </a:p>
        </p:txBody>
      </p:sp>
      <p:graphicFrame>
        <p:nvGraphicFramePr>
          <p:cNvPr id="7885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47774"/>
              </p:ext>
            </p:extLst>
          </p:nvPr>
        </p:nvGraphicFramePr>
        <p:xfrm>
          <a:off x="2352675" y="4368428"/>
          <a:ext cx="647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06" name="Rovnice" r:id="rId4" imgW="3429000" imgH="444240" progId="Equation.3">
                  <p:embed/>
                </p:oleObj>
              </mc:Choice>
              <mc:Fallback>
                <p:oleObj name="Rovnice" r:id="rId4" imgW="3429000" imgH="4442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368428"/>
                        <a:ext cx="6477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88" name="AutoShape 59"/>
          <p:cNvSpPr>
            <a:spLocks noChangeArrowheads="1"/>
          </p:cNvSpPr>
          <p:nvPr/>
        </p:nvSpPr>
        <p:spPr bwMode="auto">
          <a:xfrm>
            <a:off x="577850" y="5876925"/>
            <a:ext cx="671513" cy="381000"/>
          </a:xfrm>
          <a:custGeom>
            <a:avLst/>
            <a:gdLst>
              <a:gd name="T0" fmla="*/ 503635 w 21600"/>
              <a:gd name="T1" fmla="*/ 0 h 21600"/>
              <a:gd name="T2" fmla="*/ 0 w 21600"/>
              <a:gd name="T3" fmla="*/ 190500 h 21600"/>
              <a:gd name="T4" fmla="*/ 503635 w 21600"/>
              <a:gd name="T5" fmla="*/ 381000 h 21600"/>
              <a:gd name="T6" fmla="*/ 671513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89" name="Rectangle 6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 dobré shody: příklad II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2123728" y="5309938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1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40285"/>
              </p:ext>
            </p:extLst>
          </p:nvPr>
        </p:nvGraphicFramePr>
        <p:xfrm>
          <a:off x="4546600" y="5208588"/>
          <a:ext cx="4079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07" name="Rovnice" r:id="rId6" imgW="2654280" imgH="342720" progId="Equation.3">
                  <p:embed/>
                </p:oleObj>
              </mc:Choice>
              <mc:Fallback>
                <p:oleObj name="Rovnice" r:id="rId6" imgW="2654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208588"/>
                        <a:ext cx="40798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2690</Words>
  <Application>Microsoft Office PowerPoint</Application>
  <PresentationFormat>Předvádění na obrazovce (4:3)</PresentationFormat>
  <Paragraphs>671</Paragraphs>
  <Slides>39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8" baseType="lpstr">
      <vt:lpstr>Arial</vt:lpstr>
      <vt:lpstr>Arial Black</vt:lpstr>
      <vt:lpstr>Calibri</vt:lpstr>
      <vt:lpstr>Symbol</vt:lpstr>
      <vt:lpstr>Times New Roman</vt:lpstr>
      <vt:lpstr>Wingdings</vt:lpstr>
      <vt:lpstr>Wingdings 2</vt:lpstr>
      <vt:lpstr>Administrativní</vt:lpstr>
      <vt:lpstr>Rovnice</vt:lpstr>
      <vt:lpstr>Biostatistika </vt:lpstr>
      <vt:lpstr>Co byste měli umět z minula:</vt:lpstr>
      <vt:lpstr>Analýza kontingenčních tabulek</vt:lpstr>
      <vt:lpstr>Kontingenční tabulka - opakování</vt:lpstr>
      <vt:lpstr>Ukázka kontingenční tabulky</vt:lpstr>
      <vt:lpstr>Co analyzujeme u kontingenčních tabulek?</vt:lpstr>
      <vt:lpstr>Test dobré shody - základní teorie</vt:lpstr>
      <vt:lpstr>        Test dobré shody: příklad  I</vt:lpstr>
      <vt:lpstr>Test dobré shody: příklad II</vt:lpstr>
      <vt:lpstr>Kontingenční tabulka - hypotézy</vt:lpstr>
      <vt:lpstr>Základní rozhodování o výběru statistických testů - analýza kontingenčních tabulek</vt:lpstr>
      <vt:lpstr>Kontingenční tabulka - obecně</vt:lpstr>
      <vt:lpstr>Testování nezávislosti – Pearsonův chí-kvadrát test</vt:lpstr>
      <vt:lpstr>Prezentace aplikace PowerPoint</vt:lpstr>
      <vt:lpstr>Kontingenční tabulky: příklad</vt:lpstr>
      <vt:lpstr>Řešení v softwaru Statistica</vt:lpstr>
      <vt:lpstr>Způsob 1: Řešení v softwaru Statistica I</vt:lpstr>
      <vt:lpstr>Způsob 1: Řešení v softwaru Statistica II</vt:lpstr>
      <vt:lpstr>Způsob 1: Řešení v softwaru Statistica III</vt:lpstr>
      <vt:lpstr>Způsob 1: Řešení v softwaru Statistica IV</vt:lpstr>
      <vt:lpstr>Způsob 2: Řešení v softwaru Statistica I</vt:lpstr>
      <vt:lpstr>Způsob 2: Řešení v softwaru Statistica II</vt:lpstr>
      <vt:lpstr>Způsob 2: Řešení v softwaru Statistica III</vt:lpstr>
      <vt:lpstr>Způsob 2: Řešení v softwaru Statistica IV</vt:lpstr>
      <vt:lpstr>Testování homogenity (shody struktury)</vt:lpstr>
      <vt:lpstr>Fisherův exaktní test</vt:lpstr>
      <vt:lpstr>Fisherův exaktní test</vt:lpstr>
      <vt:lpstr>Řešení v softwaru Statistica:  Fisherův exaktní test</vt:lpstr>
      <vt:lpstr>Test hypotézy o symetrii (McNemarův test pro čtyřpolní tabulku)</vt:lpstr>
      <vt:lpstr>McNemarův test: příklad I</vt:lpstr>
      <vt:lpstr>Řešení v softwaru Statistica: McNemarův test</vt:lpstr>
      <vt:lpstr>Analýza kontingenčních tabulek na webu</vt:lpstr>
      <vt:lpstr>Společný příklad – testování homogenity</vt:lpstr>
      <vt:lpstr>Samostatný úkol</vt:lpstr>
      <vt:lpstr>1. Příklad k procvičení</vt:lpstr>
      <vt:lpstr>2. Příklad k procvičení</vt:lpstr>
      <vt:lpstr>Výsledky k samostatnému úkolu</vt:lpstr>
      <vt:lpstr>1. Příklad k procvičení</vt:lpstr>
      <vt:lpstr>2. Příklad k procvičení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XI. Kontingenční tabulky</dc:title>
  <dc:creator>cvanova</dc:creator>
  <cp:lastModifiedBy>Uživatel systému Windows</cp:lastModifiedBy>
  <cp:revision>244</cp:revision>
  <dcterms:created xsi:type="dcterms:W3CDTF">2011-05-05T11:43:39Z</dcterms:created>
  <dcterms:modified xsi:type="dcterms:W3CDTF">2018-05-25T07:08:18Z</dcterms:modified>
</cp:coreProperties>
</file>