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75" r:id="rId2"/>
    <p:sldId id="277" r:id="rId3"/>
    <p:sldId id="280" r:id="rId4"/>
    <p:sldId id="279" r:id="rId5"/>
    <p:sldId id="282" r:id="rId6"/>
    <p:sldId id="286" r:id="rId7"/>
    <p:sldId id="259" r:id="rId8"/>
    <p:sldId id="260" r:id="rId9"/>
    <p:sldId id="283" r:id="rId10"/>
    <p:sldId id="284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el-GR" sz="1200" b="1" i="0" u="none" strike="noStrike" baseline="0" noProof="0" dirty="0" smtClean="0">
                <a:latin typeface="Arial" pitchFamily="34" charset="0"/>
                <a:cs typeface="Arial" pitchFamily="34" charset="0"/>
              </a:rPr>
              <a:t>α</a:t>
            </a:r>
            <a:r>
              <a:rPr lang="cs-CZ" sz="1200" b="1" i="0" u="none" strike="noStrike" baseline="0" noProof="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1200" noProof="0" dirty="0" smtClean="0">
                <a:latin typeface="Arial" pitchFamily="34" charset="0"/>
                <a:cs typeface="Arial" pitchFamily="34" charset="0"/>
              </a:rPr>
              <a:t>HCH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Digitel</c:v>
          </c:tx>
          <c:spPr>
            <a:ln w="25400">
              <a:solidFill>
                <a:prstClr val="black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List1!$A$3:$A$25</c:f>
              <c:numCache>
                <c:formatCode>d/m/yyyy</c:formatCode>
                <c:ptCount val="23"/>
                <c:pt idx="0">
                  <c:v>40555</c:v>
                </c:pt>
                <c:pt idx="1">
                  <c:v>40562</c:v>
                </c:pt>
                <c:pt idx="2">
                  <c:v>40569</c:v>
                </c:pt>
                <c:pt idx="3">
                  <c:v>40576</c:v>
                </c:pt>
                <c:pt idx="4">
                  <c:v>40583</c:v>
                </c:pt>
                <c:pt idx="5">
                  <c:v>40590</c:v>
                </c:pt>
                <c:pt idx="6">
                  <c:v>40597</c:v>
                </c:pt>
                <c:pt idx="7">
                  <c:v>40604</c:v>
                </c:pt>
                <c:pt idx="8">
                  <c:v>40611</c:v>
                </c:pt>
                <c:pt idx="9">
                  <c:v>40618</c:v>
                </c:pt>
                <c:pt idx="10">
                  <c:v>40625</c:v>
                </c:pt>
                <c:pt idx="11">
                  <c:v>40632</c:v>
                </c:pt>
                <c:pt idx="12">
                  <c:v>40639</c:v>
                </c:pt>
                <c:pt idx="13">
                  <c:v>40646</c:v>
                </c:pt>
                <c:pt idx="14">
                  <c:v>40653</c:v>
                </c:pt>
                <c:pt idx="15">
                  <c:v>40660</c:v>
                </c:pt>
                <c:pt idx="16">
                  <c:v>40667</c:v>
                </c:pt>
                <c:pt idx="17">
                  <c:v>40674</c:v>
                </c:pt>
                <c:pt idx="18">
                  <c:v>40681</c:v>
                </c:pt>
                <c:pt idx="19">
                  <c:v>40688</c:v>
                </c:pt>
                <c:pt idx="20">
                  <c:v>40695</c:v>
                </c:pt>
                <c:pt idx="21">
                  <c:v>40702</c:v>
                </c:pt>
                <c:pt idx="22">
                  <c:v>40709</c:v>
                </c:pt>
              </c:numCache>
            </c:numRef>
          </c:xVal>
          <c:yVal>
            <c:numRef>
              <c:f>List1!$B$3:$B$25</c:f>
              <c:numCache>
                <c:formatCode>0.0000</c:formatCode>
                <c:ptCount val="23"/>
                <c:pt idx="0">
                  <c:v>4.8199999999999985</c:v>
                </c:pt>
                <c:pt idx="1">
                  <c:v>4.7700000000000014</c:v>
                </c:pt>
                <c:pt idx="2">
                  <c:v>6.37</c:v>
                </c:pt>
                <c:pt idx="4">
                  <c:v>3.4899999999999998</c:v>
                </c:pt>
                <c:pt idx="6">
                  <c:v>6.68</c:v>
                </c:pt>
                <c:pt idx="7">
                  <c:v>12.39</c:v>
                </c:pt>
                <c:pt idx="8">
                  <c:v>6.09</c:v>
                </c:pt>
                <c:pt idx="9">
                  <c:v>8.120000000000001</c:v>
                </c:pt>
                <c:pt idx="10">
                  <c:v>6.3199999999999985</c:v>
                </c:pt>
                <c:pt idx="11">
                  <c:v>6.3000000000000007</c:v>
                </c:pt>
                <c:pt idx="12">
                  <c:v>7.71</c:v>
                </c:pt>
                <c:pt idx="13">
                  <c:v>7.57</c:v>
                </c:pt>
                <c:pt idx="14">
                  <c:v>8.91</c:v>
                </c:pt>
                <c:pt idx="15">
                  <c:v>23.38</c:v>
                </c:pt>
                <c:pt idx="16">
                  <c:v>9.64</c:v>
                </c:pt>
                <c:pt idx="17">
                  <c:v>18.239999999999988</c:v>
                </c:pt>
                <c:pt idx="18">
                  <c:v>10.23</c:v>
                </c:pt>
                <c:pt idx="19">
                  <c:v>7.2700000000000014</c:v>
                </c:pt>
                <c:pt idx="20">
                  <c:v>11.84</c:v>
                </c:pt>
                <c:pt idx="21">
                  <c:v>12.29</c:v>
                </c:pt>
                <c:pt idx="22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4A-4096-A432-FBBCF863D117}"/>
            </c:ext>
          </c:extLst>
        </c:ser>
        <c:ser>
          <c:idx val="1"/>
          <c:order val="1"/>
          <c:tx>
            <c:v>PS-1</c:v>
          </c:tx>
          <c:spPr>
            <a:ln w="25400" cmpd="sng">
              <a:solidFill>
                <a:prstClr val="black">
                  <a:alpha val="30000"/>
                </a:prstClr>
              </a:solidFill>
            </a:ln>
          </c:spPr>
          <c:marker>
            <c:symbol val="circle"/>
            <c:size val="4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List1!$A$3:$A$25</c:f>
              <c:numCache>
                <c:formatCode>d/m/yyyy</c:formatCode>
                <c:ptCount val="23"/>
                <c:pt idx="0">
                  <c:v>40555</c:v>
                </c:pt>
                <c:pt idx="1">
                  <c:v>40562</c:v>
                </c:pt>
                <c:pt idx="2">
                  <c:v>40569</c:v>
                </c:pt>
                <c:pt idx="3">
                  <c:v>40576</c:v>
                </c:pt>
                <c:pt idx="4">
                  <c:v>40583</c:v>
                </c:pt>
                <c:pt idx="5">
                  <c:v>40590</c:v>
                </c:pt>
                <c:pt idx="6">
                  <c:v>40597</c:v>
                </c:pt>
                <c:pt idx="7">
                  <c:v>40604</c:v>
                </c:pt>
                <c:pt idx="8">
                  <c:v>40611</c:v>
                </c:pt>
                <c:pt idx="9">
                  <c:v>40618</c:v>
                </c:pt>
                <c:pt idx="10">
                  <c:v>40625</c:v>
                </c:pt>
                <c:pt idx="11">
                  <c:v>40632</c:v>
                </c:pt>
                <c:pt idx="12">
                  <c:v>40639</c:v>
                </c:pt>
                <c:pt idx="13">
                  <c:v>40646</c:v>
                </c:pt>
                <c:pt idx="14">
                  <c:v>40653</c:v>
                </c:pt>
                <c:pt idx="15">
                  <c:v>40660</c:v>
                </c:pt>
                <c:pt idx="16">
                  <c:v>40667</c:v>
                </c:pt>
                <c:pt idx="17">
                  <c:v>40674</c:v>
                </c:pt>
                <c:pt idx="18">
                  <c:v>40681</c:v>
                </c:pt>
                <c:pt idx="19">
                  <c:v>40688</c:v>
                </c:pt>
                <c:pt idx="20">
                  <c:v>40695</c:v>
                </c:pt>
                <c:pt idx="21">
                  <c:v>40702</c:v>
                </c:pt>
                <c:pt idx="22">
                  <c:v>40709</c:v>
                </c:pt>
              </c:numCache>
            </c:numRef>
          </c:xVal>
          <c:yVal>
            <c:numRef>
              <c:f>List1!$C$3:$C$25</c:f>
              <c:numCache>
                <c:formatCode>0.0000</c:formatCode>
                <c:ptCount val="23"/>
                <c:pt idx="0">
                  <c:v>8.82</c:v>
                </c:pt>
                <c:pt idx="1">
                  <c:v>6.29</c:v>
                </c:pt>
                <c:pt idx="2">
                  <c:v>12.950000000000006</c:v>
                </c:pt>
                <c:pt idx="3">
                  <c:v>12.11</c:v>
                </c:pt>
                <c:pt idx="4">
                  <c:v>6.8199999999999985</c:v>
                </c:pt>
                <c:pt idx="5">
                  <c:v>11.060000000000002</c:v>
                </c:pt>
                <c:pt idx="6">
                  <c:v>12.23</c:v>
                </c:pt>
                <c:pt idx="7">
                  <c:v>6.4</c:v>
                </c:pt>
                <c:pt idx="8">
                  <c:v>11.1</c:v>
                </c:pt>
                <c:pt idx="9">
                  <c:v>10.08</c:v>
                </c:pt>
                <c:pt idx="11">
                  <c:v>9.32</c:v>
                </c:pt>
                <c:pt idx="12">
                  <c:v>6.7</c:v>
                </c:pt>
                <c:pt idx="13">
                  <c:v>6.68</c:v>
                </c:pt>
                <c:pt idx="14">
                  <c:v>7.01</c:v>
                </c:pt>
                <c:pt idx="15">
                  <c:v>18.41</c:v>
                </c:pt>
                <c:pt idx="16">
                  <c:v>6.6199999999999966</c:v>
                </c:pt>
                <c:pt idx="17">
                  <c:v>13.350000000000026</c:v>
                </c:pt>
                <c:pt idx="18">
                  <c:v>6.23</c:v>
                </c:pt>
                <c:pt idx="19">
                  <c:v>7.6099999999999985</c:v>
                </c:pt>
                <c:pt idx="20">
                  <c:v>13.26</c:v>
                </c:pt>
                <c:pt idx="21">
                  <c:v>8.5400000000000009</c:v>
                </c:pt>
                <c:pt idx="22">
                  <c:v>6.6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4A-4096-A432-FBBCF863D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993152"/>
        <c:axId val="85209472"/>
      </c:scatterChart>
      <c:valAx>
        <c:axId val="82993152"/>
        <c:scaling>
          <c:orientation val="minMax"/>
          <c:max val="40725"/>
          <c:min val="40545"/>
        </c:scaling>
        <c:delete val="0"/>
        <c:axPos val="b"/>
        <c:title>
          <c:tx>
            <c:rich>
              <a:bodyPr/>
              <a:lstStyle/>
              <a:p>
                <a:pPr>
                  <a:defRPr sz="750">
                    <a:latin typeface="Arial" pitchFamily="34" charset="0"/>
                    <a:cs typeface="Arial" pitchFamily="34" charset="0"/>
                  </a:defRPr>
                </a:pPr>
                <a:r>
                  <a:rPr lang="en-GB" sz="750" noProof="0" dirty="0" smtClean="0">
                    <a:latin typeface="Arial" pitchFamily="34" charset="0"/>
                    <a:cs typeface="Arial" pitchFamily="34" charset="0"/>
                  </a:rPr>
                  <a:t>Time (sampling date)</a:t>
                </a:r>
                <a:endParaRPr lang="en-GB" sz="750" noProof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m/yyyy" sourceLinked="0"/>
        <c:majorTickMark val="out"/>
        <c:minorTickMark val="none"/>
        <c:tickLblPos val="nextTo"/>
        <c:txPr>
          <a:bodyPr/>
          <a:lstStyle/>
          <a:p>
            <a:pPr>
              <a:defRPr sz="75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85209472"/>
        <c:crossesAt val="-35"/>
        <c:crossBetween val="midCat"/>
        <c:majorUnit val="30"/>
      </c:valAx>
      <c:valAx>
        <c:axId val="852094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750">
                    <a:latin typeface="Arial" pitchFamily="34" charset="0"/>
                    <a:cs typeface="Arial" pitchFamily="34" charset="0"/>
                  </a:defRPr>
                </a:pPr>
                <a:r>
                  <a:rPr lang="en-GB" sz="750" noProof="0" dirty="0" smtClean="0">
                    <a:latin typeface="Arial" pitchFamily="34" charset="0"/>
                    <a:cs typeface="Arial" pitchFamily="34" charset="0"/>
                  </a:rPr>
                  <a:t>Concentration </a:t>
                </a:r>
                <a:r>
                  <a:rPr lang="en-GB" sz="750" b="1" i="0" u="none" strike="noStrike" baseline="0" noProof="0" dirty="0" smtClean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GB" sz="750" b="1" i="0" u="none" strike="noStrike" baseline="0" noProof="0" dirty="0" err="1" smtClean="0">
                    <a:latin typeface="Arial" pitchFamily="34" charset="0"/>
                    <a:cs typeface="Arial" pitchFamily="34" charset="0"/>
                  </a:rPr>
                  <a:t>ng</a:t>
                </a:r>
                <a:r>
                  <a:rPr lang="en-GB" sz="750" b="1" i="0" u="none" strike="noStrike" baseline="0" noProof="0" dirty="0" smtClean="0">
                    <a:latin typeface="Arial" pitchFamily="34" charset="0"/>
                    <a:cs typeface="Arial" pitchFamily="34" charset="0"/>
                  </a:rPr>
                  <a:t>/m</a:t>
                </a:r>
                <a:r>
                  <a:rPr lang="en-GB" sz="750" b="1" i="0" u="none" strike="noStrike" baseline="30000" noProof="0" dirty="0" smtClean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GB" sz="750" b="1" i="0" u="none" strike="noStrike" baseline="0" noProof="0" dirty="0" smtClean="0">
                    <a:latin typeface="Arial" pitchFamily="34" charset="0"/>
                    <a:cs typeface="Arial" pitchFamily="34" charset="0"/>
                  </a:rPr>
                  <a:t>)</a:t>
                </a:r>
                <a:endParaRPr lang="en-GB" sz="750" noProof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75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82993152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7338055555555557"/>
          <c:y val="0.16096115898638794"/>
          <c:w val="0.29932326388889102"/>
          <c:h val="0.11757271682963855"/>
        </c:manualLayout>
      </c:layout>
      <c:overlay val="1"/>
      <c:txPr>
        <a:bodyPr/>
        <a:lstStyle/>
        <a:p>
          <a:pPr>
            <a:defRPr sz="900"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lang="en-GB" sz="1800" noProof="0"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59347-840F-40A7-88F4-6B6B9A66D102}" type="datetimeFigureOut">
              <a:rPr lang="cs-CZ" smtClean="0"/>
              <a:pPr/>
              <a:t>20.2.2018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AC207-762A-4F98-82CE-914C67230C4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19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12788"/>
            <a:ext cx="4559300" cy="3419475"/>
          </a:xfrm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39526"/>
            <a:ext cx="5029635" cy="255869"/>
          </a:xfrm>
          <a:noFill/>
          <a:ln/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12788"/>
            <a:ext cx="4559300" cy="3419475"/>
          </a:xfrm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6837"/>
            <a:ext cx="5029635" cy="1140441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12788"/>
            <a:ext cx="4559300" cy="3419475"/>
          </a:xfrm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6837"/>
            <a:ext cx="5029635" cy="1140441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3724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46050" y="6391275"/>
            <a:ext cx="8832850" cy="466725"/>
          </a:xfrm>
          <a:prstGeom prst="rect">
            <a:avLst/>
          </a:prstGeom>
          <a:solidFill>
            <a:srgbClr val="D7E1E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2400"/>
            <a:ext cx="8832850" cy="67056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6" descr="logo-IB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6381750"/>
            <a:ext cx="5032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6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BE8F-E050-4C3C-9814-D6EC8D55BDA4}" type="datetime1">
              <a:rPr lang="cs-CZ"/>
              <a:pPr>
                <a:defRPr/>
              </a:pPr>
              <a:t>20.2.2018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774700" y="6410325"/>
            <a:ext cx="3581400" cy="366713"/>
          </a:xfrm>
        </p:spPr>
        <p:txBody>
          <a:bodyPr/>
          <a:lstStyle>
            <a:lvl1pPr>
              <a:defRPr sz="9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 smtClean="0"/>
              <a:t>J. Jarkovský, L. Dušek, M. Cvanová, J. Mužík</a:t>
            </a:r>
            <a:endParaRPr lang="cs-CZ" i="1" dirty="0"/>
          </a:p>
        </p:txBody>
      </p:sp>
      <p:sp>
        <p:nvSpPr>
          <p:cNvPr id="18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36E1D8A-CBB2-4B24-B7B3-E30E3B97490E}" type="slidenum">
              <a:rPr lang="cs-CZ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149225" y="6388100"/>
            <a:ext cx="8832850" cy="469900"/>
          </a:xfrm>
          <a:prstGeom prst="rect">
            <a:avLst/>
          </a:prstGeom>
          <a:solidFill>
            <a:srgbClr val="D7E1E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575"/>
            <a:ext cx="8832850" cy="6702425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Elipsa 9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6" descr="logo-IB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6381750"/>
            <a:ext cx="5032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C414C-7B53-472E-BAB1-DC981D950C87}" type="datetime1">
              <a:rPr lang="cs-CZ"/>
              <a:pPr>
                <a:defRPr/>
              </a:pPr>
              <a:t>20.2.2018</a:t>
            </a:fld>
            <a:endParaRPr lang="cs-CZ"/>
          </a:p>
        </p:txBody>
      </p:sp>
      <p:sp>
        <p:nvSpPr>
          <p:cNvPr id="1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827088" y="6410325"/>
            <a:ext cx="3581400" cy="366713"/>
          </a:xfrm>
        </p:spPr>
        <p:txBody>
          <a:bodyPr/>
          <a:lstStyle>
            <a:lvl1pPr>
              <a:defRPr i="1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pPr>
              <a:defRPr/>
            </a:pPr>
            <a:endParaRPr lang="cs-CZ" dirty="0"/>
          </a:p>
        </p:txBody>
      </p:sp>
      <p:sp>
        <p:nvSpPr>
          <p:cNvPr id="1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840BF-48BA-43BD-9A16-632094A4B4AF}" type="slidenum">
              <a:rPr lang="cs-CZ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49225" y="6388100"/>
            <a:ext cx="8832850" cy="469900"/>
          </a:xfrm>
          <a:prstGeom prst="rect">
            <a:avLst/>
          </a:prstGeom>
          <a:solidFill>
            <a:srgbClr val="D7E1E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6" name="Picture 20" descr="logo-IB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0363" y="6453188"/>
            <a:ext cx="36036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1" descr="logomuni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0" y="6408738"/>
            <a:ext cx="4000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Zástupný symbol pro číslo snímku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8AA4C-38FB-42CA-A2B5-1C13FFEA9B69}" type="slidenum">
              <a:rPr lang="cs-CZ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9" name="Zástupný symbol pro datum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71C8C-95FA-40E6-A23E-43FAEC9E1CC8}" type="datetime1">
              <a:rPr lang="cs-CZ"/>
              <a:pPr>
                <a:defRPr/>
              </a:pPr>
              <a:t>20.2.2018</a:t>
            </a:fld>
            <a:endParaRPr lang="cs-CZ"/>
          </a:p>
        </p:txBody>
      </p:sp>
      <p:sp>
        <p:nvSpPr>
          <p:cNvPr id="20" name="Zástupný symbol pro zápatí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 sz="9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cs-CZ"/>
              <a:t>Vytvořil Institut biostatistiky a analýz, Masarykova univerzita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33525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225" y="6388100"/>
            <a:ext cx="8832850" cy="469900"/>
          </a:xfrm>
          <a:prstGeom prst="rect">
            <a:avLst/>
          </a:prstGeom>
          <a:solidFill>
            <a:srgbClr val="D7E1E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F77581-F61D-4517-972C-775A665F2C85}" type="datetime1">
              <a:rPr lang="cs-CZ"/>
              <a:pPr>
                <a:defRPr/>
              </a:pPr>
              <a:t>20.2.2018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07B7C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cs typeface="Arial" pitchFamily="34" charset="0"/>
              </a:rPr>
              <a:t>Vytvořil Institut biostatistiky a analýz, Masarykova univerzita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cs typeface="Arial" pitchFamily="34" charset="0"/>
            </a:endParaRP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575"/>
            <a:ext cx="8832850" cy="6702425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 i="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052ECD-D51C-402B-8D1E-D191B99D66A0}" type="slidenum">
              <a:rPr lang="cs-CZ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12654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12655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pic>
        <p:nvPicPr>
          <p:cNvPr id="112656" name="Picture 19" descr="logo-IBA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0363" y="6453188"/>
            <a:ext cx="36036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7" name="Picture 20" descr="logomuni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750" y="6408738"/>
            <a:ext cx="4000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 b="1">
          <a:solidFill>
            <a:srgbClr val="7B9899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Přednášející a cvičící:</a:t>
            </a:r>
          </a:p>
          <a:p>
            <a:r>
              <a:rPr lang="cs-CZ" dirty="0" smtClean="0"/>
              <a:t>JAN MUŽÍK</a:t>
            </a:r>
          </a:p>
          <a:p>
            <a:r>
              <a:rPr lang="cs-CZ" dirty="0" smtClean="0"/>
              <a:t>Institut biostatistiky a analýz</a:t>
            </a:r>
          </a:p>
          <a:p>
            <a:r>
              <a:rPr lang="cs-CZ" cap="none" dirty="0" smtClean="0"/>
              <a:t>muzik@iba.muni.cz</a:t>
            </a:r>
            <a:endParaRPr lang="cs-CZ" cap="none" dirty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600" dirty="0"/>
              <a:t>MNBS081p;c </a:t>
            </a:r>
            <a:r>
              <a:rPr lang="cs-CZ" sz="3600" dirty="0" smtClean="0"/>
              <a:t>Biostatistika </a:t>
            </a:r>
            <a:r>
              <a:rPr lang="cs-CZ" sz="3600" dirty="0"/>
              <a:t>Nutriční specialista </a:t>
            </a:r>
            <a:r>
              <a:rPr lang="cs-CZ" sz="3600" dirty="0" smtClean="0"/>
              <a:t>– přednáška a cvičení </a:t>
            </a:r>
            <a:br>
              <a:rPr lang="cs-CZ" sz="3600" dirty="0" smtClean="0"/>
            </a:br>
            <a:r>
              <a:rPr lang="cs-CZ" sz="3600" dirty="0" smtClean="0"/>
              <a:t>(</a:t>
            </a:r>
            <a:r>
              <a:rPr lang="cs-CZ" sz="3600" dirty="0"/>
              <a:t>jaro </a:t>
            </a:r>
            <a:r>
              <a:rPr lang="cs-CZ" sz="3600" dirty="0" smtClean="0"/>
              <a:t>2018) </a:t>
            </a:r>
            <a:endParaRPr lang="cs-CZ" sz="36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Vytvořil Institut biostatistiky a analýz, Masarykova univerzita </a:t>
            </a:r>
            <a:br>
              <a:rPr lang="cs-CZ" dirty="0" smtClean="0"/>
            </a:br>
            <a:r>
              <a:rPr lang="cs-CZ" i="1" dirty="0" smtClean="0"/>
              <a:t>J. Jarkovský, L. Dušek, M. Cvanová, J. Mužík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07686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</a:t>
            </a:r>
            <a:r>
              <a:rPr lang="cs-CZ" dirty="0" smtClean="0"/>
              <a:t>Dušek, M. Cvanová</a:t>
            </a:r>
            <a:endParaRPr lang="cs-CZ" dirty="0"/>
          </a:p>
          <a:p>
            <a:endParaRPr lang="cs-CZ" dirty="0"/>
          </a:p>
        </p:txBody>
      </p:sp>
      <p:sp>
        <p:nvSpPr>
          <p:cNvPr id="16281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Možnosti MS Excel</a:t>
            </a:r>
          </a:p>
        </p:txBody>
      </p:sp>
      <p:sp>
        <p:nvSpPr>
          <p:cNvPr id="16282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0000"/>
                </a:solidFill>
              </a:rPr>
              <a:t>Správa a práce s tabulárními daty.</a:t>
            </a:r>
          </a:p>
          <a:p>
            <a:r>
              <a:rPr lang="cs-CZ" sz="2400" dirty="0" smtClean="0">
                <a:solidFill>
                  <a:srgbClr val="000000"/>
                </a:solidFill>
              </a:rPr>
              <a:t> Řazení dat, výběry z dat, přehledy dat.</a:t>
            </a:r>
          </a:p>
          <a:p>
            <a:r>
              <a:rPr lang="cs-CZ" sz="2400" dirty="0" smtClean="0">
                <a:solidFill>
                  <a:srgbClr val="000000"/>
                </a:solidFill>
              </a:rPr>
              <a:t> Formátování a přehledné zobrazení dat.</a:t>
            </a:r>
          </a:p>
          <a:p>
            <a:r>
              <a:rPr lang="cs-CZ" sz="2400" dirty="0" smtClean="0">
                <a:solidFill>
                  <a:srgbClr val="000000"/>
                </a:solidFill>
              </a:rPr>
              <a:t> Zobrazení dat ve formě grafů.</a:t>
            </a:r>
          </a:p>
          <a:p>
            <a:r>
              <a:rPr lang="cs-CZ" sz="2400" dirty="0" smtClean="0">
                <a:solidFill>
                  <a:srgbClr val="000000"/>
                </a:solidFill>
              </a:rPr>
              <a:t> Různé druhy výpočtů </a:t>
            </a:r>
            <a:r>
              <a:rPr lang="cs-CZ" sz="2400" dirty="0" smtClean="0"/>
              <a:t>pomocí zabudovaných funkcí.</a:t>
            </a:r>
          </a:p>
          <a:p>
            <a:r>
              <a:rPr lang="cs-CZ" sz="2400" dirty="0" smtClean="0"/>
              <a:t> Tvorba tiskových sestav.</a:t>
            </a:r>
          </a:p>
          <a:p>
            <a:r>
              <a:rPr lang="cs-CZ" sz="2400" dirty="0" smtClean="0"/>
              <a:t> Makra – zautomatizování častých činností.</a:t>
            </a:r>
          </a:p>
          <a:p>
            <a:r>
              <a:rPr lang="cs-CZ" sz="2400" dirty="0" smtClean="0"/>
              <a:t> Tvorba aplikací (</a:t>
            </a:r>
            <a:r>
              <a:rPr lang="cs-CZ" sz="2400" dirty="0" err="1" smtClean="0"/>
              <a:t>Visual</a:t>
            </a:r>
            <a:r>
              <a:rPr lang="cs-CZ" sz="2400" dirty="0" smtClean="0"/>
              <a:t> Basic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Aplications</a:t>
            </a:r>
            <a:r>
              <a:rPr lang="cs-CZ" sz="2400" dirty="0" smtClean="0"/>
              <a:t>).</a:t>
            </a:r>
          </a:p>
          <a:p>
            <a:pPr>
              <a:buFont typeface="Wingdings 2" pitchFamily="18" charset="2"/>
              <a:buNone/>
            </a:pPr>
            <a:endParaRPr lang="cs-CZ" sz="1600" dirty="0" smtClean="0"/>
          </a:p>
        </p:txBody>
      </p:sp>
      <p:pic>
        <p:nvPicPr>
          <p:cNvPr id="162821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5301208"/>
            <a:ext cx="18097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229200"/>
            <a:ext cx="14398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861048"/>
            <a:ext cx="1727200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af 8"/>
          <p:cNvGraphicFramePr/>
          <p:nvPr/>
        </p:nvGraphicFramePr>
        <p:xfrm>
          <a:off x="6084168" y="1412776"/>
          <a:ext cx="2735984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03396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Dušek, M. Cvanová</a:t>
            </a:r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2677656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Import a export dat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Struktura dat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Manuální zadávání nových dat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Tipy a triky jak se v datech pohybovat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Editace listů</a:t>
            </a: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55625"/>
            <a:ext cx="7772400" cy="731838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II. Tvorba dat v MS Excel</a:t>
            </a:r>
          </a:p>
        </p:txBody>
      </p:sp>
    </p:spTree>
    <p:extLst>
      <p:ext uri="{BB962C8B-B14F-4D97-AF65-F5344CB8AC3E}">
        <p14:creationId xmlns:p14="http://schemas.microsoft.com/office/powerpoint/2010/main" val="11123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384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Import a export dat</a:t>
            </a:r>
          </a:p>
        </p:txBody>
      </p:sp>
      <p:sp>
        <p:nvSpPr>
          <p:cNvPr id="16384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2000" b="1" dirty="0" smtClean="0"/>
              <a:t>Import dat</a:t>
            </a:r>
          </a:p>
          <a:p>
            <a:pPr lvl="1"/>
            <a:r>
              <a:rPr lang="cs-CZ" sz="1700" dirty="0" smtClean="0"/>
              <a:t>Manuální zadávání</a:t>
            </a:r>
          </a:p>
          <a:p>
            <a:pPr lvl="1"/>
            <a:r>
              <a:rPr lang="cs-CZ" sz="1700" dirty="0"/>
              <a:t>I</a:t>
            </a:r>
            <a:r>
              <a:rPr lang="cs-CZ" sz="1700" dirty="0" smtClean="0"/>
              <a:t>mport – podpora importu ze starších verzí Excelu, textových souborů, databází apod.</a:t>
            </a:r>
          </a:p>
          <a:p>
            <a:pPr lvl="1"/>
            <a:r>
              <a:rPr lang="cs-CZ" sz="1700" dirty="0" smtClean="0"/>
              <a:t>Kopírování přes schránku Windows – vkládání z nejrůznějších aplikací – MS Office, </a:t>
            </a:r>
            <a:r>
              <a:rPr lang="cs-CZ" sz="1700" dirty="0" err="1" smtClean="0"/>
              <a:t>Statistica</a:t>
            </a:r>
            <a:r>
              <a:rPr lang="cs-CZ" sz="1700" dirty="0" smtClean="0"/>
              <a:t> atd.</a:t>
            </a:r>
          </a:p>
          <a:p>
            <a:pPr marL="0" indent="0">
              <a:buNone/>
            </a:pPr>
            <a:endParaRPr lang="cs-CZ" sz="2000" dirty="0" smtClean="0"/>
          </a:p>
          <a:p>
            <a:r>
              <a:rPr lang="cs-CZ" sz="2000" b="1" dirty="0" smtClean="0"/>
              <a:t>Export dat</a:t>
            </a:r>
          </a:p>
          <a:p>
            <a:pPr lvl="1"/>
            <a:r>
              <a:rPr lang="cs-CZ" sz="1700" dirty="0" smtClean="0"/>
              <a:t>Ukládáním souborů ve formátech podporovaných jinými SW, časté jsou textové soubory, </a:t>
            </a:r>
            <a:r>
              <a:rPr lang="cs-CZ" sz="1700" dirty="0" err="1" smtClean="0"/>
              <a:t>dbf</a:t>
            </a:r>
            <a:r>
              <a:rPr lang="cs-CZ" sz="1700" dirty="0" smtClean="0"/>
              <a:t> soubory nebo starší verze Excelu</a:t>
            </a:r>
          </a:p>
          <a:p>
            <a:pPr lvl="1"/>
            <a:r>
              <a:rPr lang="cs-CZ" sz="1700" dirty="0" smtClean="0"/>
              <a:t>Přímé kopírování přes schránku Windows</a:t>
            </a:r>
          </a:p>
          <a:p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123354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589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Databázová struktura dat v Excelu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714620"/>
            <a:ext cx="66811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5573" y="3500438"/>
            <a:ext cx="17078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cs-CZ" sz="1400" b="1" i="0" dirty="0" smtClean="0"/>
              <a:t>Řádky tabulky</a:t>
            </a:r>
            <a:r>
              <a:rPr kumimoji="1" lang="cs-CZ" sz="1400" b="0" i="0" dirty="0" smtClean="0"/>
              <a:t> =</a:t>
            </a:r>
          </a:p>
          <a:p>
            <a:pPr eaLnBrk="0" hangingPunct="0"/>
            <a:r>
              <a:rPr kumimoji="1" lang="cs-CZ" sz="1400" dirty="0"/>
              <a:t>j</a:t>
            </a:r>
            <a:r>
              <a:rPr kumimoji="1" lang="cs-CZ" sz="1400" b="0" i="0" dirty="0" smtClean="0"/>
              <a:t>ednotlivé </a:t>
            </a:r>
            <a:r>
              <a:rPr kumimoji="1" lang="cs-CZ" sz="1400" b="0" i="0" dirty="0"/>
              <a:t>záznamy</a:t>
            </a:r>
          </a:p>
          <a:p>
            <a:pPr eaLnBrk="0" hangingPunct="0"/>
            <a:r>
              <a:rPr kumimoji="1" lang="cs-CZ" sz="1400" b="0" i="0" dirty="0"/>
              <a:t>(taxon, </a:t>
            </a:r>
            <a:r>
              <a:rPr kumimoji="1" lang="cs-CZ" sz="1400" b="0" i="0" dirty="0" smtClean="0"/>
              <a:t>lokalita,</a:t>
            </a:r>
          </a:p>
          <a:p>
            <a:pPr eaLnBrk="0" hangingPunct="0"/>
            <a:r>
              <a:rPr kumimoji="1" lang="cs-CZ" sz="1400" dirty="0" smtClean="0"/>
              <a:t>měření, </a:t>
            </a:r>
            <a:r>
              <a:rPr kumimoji="1" lang="cs-CZ" sz="1400" b="0" i="0" dirty="0" smtClean="0"/>
              <a:t>pacient </a:t>
            </a:r>
            <a:r>
              <a:rPr kumimoji="1" lang="cs-CZ" sz="1400" b="0" i="0" dirty="0"/>
              <a:t>atd.)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403350" y="1557338"/>
            <a:ext cx="5256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cs-CZ" sz="1400" b="1" i="0" dirty="0"/>
              <a:t>Sloupce tabulky </a:t>
            </a:r>
            <a:r>
              <a:rPr kumimoji="1" lang="cs-CZ" sz="1400" b="0" i="0" dirty="0"/>
              <a:t>= parametry záznamů, hlavička udává obsah sloupce – stejný údaj v celém sloupci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 rot="-5400000">
            <a:off x="1669660" y="4285463"/>
            <a:ext cx="215900" cy="360362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-2869255">
            <a:off x="1640427" y="4577640"/>
            <a:ext cx="215900" cy="360363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2998778" y="2057610"/>
            <a:ext cx="215900" cy="8636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4000496" y="2057610"/>
            <a:ext cx="215900" cy="8636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23528" y="5886410"/>
            <a:ext cx="7704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cs-CZ" sz="2000" b="0" i="0" dirty="0" smtClean="0"/>
              <a:t>Excel neumožňuje pojmenování řádků a sloupců vlastními názvy.</a:t>
            </a:r>
            <a:endParaRPr kumimoji="1" lang="cs-CZ" sz="2000" b="0" i="0" dirty="0"/>
          </a:p>
        </p:txBody>
      </p:sp>
    </p:spTree>
    <p:extLst>
      <p:ext uri="{BB962C8B-B14F-4D97-AF65-F5344CB8AC3E}">
        <p14:creationId xmlns:p14="http://schemas.microsoft.com/office/powerpoint/2010/main" val="2115309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l="31500" t="5040" r="55375" b="89920"/>
          <a:stretch>
            <a:fillRect/>
          </a:stretch>
        </p:blipFill>
        <p:spPr bwMode="auto">
          <a:xfrm>
            <a:off x="2195736" y="1844824"/>
            <a:ext cx="18002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4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691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Automatický zadávací formulář I.</a:t>
            </a:r>
          </a:p>
        </p:txBody>
      </p:sp>
      <p:sp>
        <p:nvSpPr>
          <p:cNvPr id="166916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1600" dirty="0" smtClean="0"/>
              <a:t>Aplikaci automaticky zadávaného formuláře je nutné aktivovat</a:t>
            </a:r>
          </a:p>
          <a:p>
            <a:pPr lvl="1"/>
            <a:r>
              <a:rPr lang="cs-CZ" sz="1400" dirty="0" smtClean="0"/>
              <a:t>„Tlačítko Office“			 → „Možnosti aplikace Excel“</a:t>
            </a:r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r>
              <a:rPr lang="cs-CZ" sz="1400" dirty="0" smtClean="0"/>
              <a:t>Automatický zadávací formulář spustíme pomocí nové ikonky na panelu nástrojů Rychlý přístup</a:t>
            </a:r>
          </a:p>
        </p:txBody>
      </p:sp>
      <p:sp>
        <p:nvSpPr>
          <p:cNvPr id="18" name="Šipka doprava 17"/>
          <p:cNvSpPr/>
          <p:nvPr/>
        </p:nvSpPr>
        <p:spPr>
          <a:xfrm>
            <a:off x="1835696" y="1988840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21525" t="27720" r="17051" b="30281"/>
          <a:stretch>
            <a:fillRect/>
          </a:stretch>
        </p:blipFill>
        <p:spPr bwMode="auto">
          <a:xfrm>
            <a:off x="359532" y="2348880"/>
            <a:ext cx="7740860" cy="330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Šipka doprava 10"/>
          <p:cNvSpPr/>
          <p:nvPr/>
        </p:nvSpPr>
        <p:spPr>
          <a:xfrm rot="7532543">
            <a:off x="1329090" y="3487524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8082225">
            <a:off x="3144553" y="301947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Šipka doprava 12"/>
          <p:cNvSpPr/>
          <p:nvPr/>
        </p:nvSpPr>
        <p:spPr>
          <a:xfrm rot="8082225">
            <a:off x="3432585" y="3982539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Šipka doprava 13"/>
          <p:cNvSpPr/>
          <p:nvPr/>
        </p:nvSpPr>
        <p:spPr>
          <a:xfrm rot="2782467">
            <a:off x="4356000" y="3623873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6" name="Šipka doprava 15"/>
          <p:cNvSpPr/>
          <p:nvPr/>
        </p:nvSpPr>
        <p:spPr>
          <a:xfrm rot="2837020">
            <a:off x="6526103" y="5065128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 l="31366" t="5040" r="53934" b="89920"/>
          <a:stretch>
            <a:fillRect/>
          </a:stretch>
        </p:blipFill>
        <p:spPr bwMode="auto">
          <a:xfrm>
            <a:off x="2195736" y="5904000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Šipka doprava 16"/>
          <p:cNvSpPr/>
          <p:nvPr/>
        </p:nvSpPr>
        <p:spPr>
          <a:xfrm rot="10800000">
            <a:off x="3995936" y="5949280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84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 l="18506" t="18200" r="64563" b="51700"/>
          <a:stretch>
            <a:fillRect/>
          </a:stretch>
        </p:blipFill>
        <p:spPr bwMode="auto">
          <a:xfrm>
            <a:off x="5436096" y="2420888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4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691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Automatický zadávací formulář II.</a:t>
            </a:r>
          </a:p>
        </p:txBody>
      </p:sp>
      <p:sp>
        <p:nvSpPr>
          <p:cNvPr id="166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484784"/>
            <a:ext cx="8534400" cy="4598988"/>
          </a:xfrm>
          <a:noFill/>
        </p:spPr>
        <p:txBody>
          <a:bodyPr/>
          <a:lstStyle/>
          <a:p>
            <a:r>
              <a:rPr lang="cs-CZ" sz="1600" dirty="0" smtClean="0"/>
              <a:t>Slouží k usnadnění zadávání dat do databázových tabulek</a:t>
            </a:r>
          </a:p>
          <a:p>
            <a:r>
              <a:rPr lang="cs-CZ" sz="1600" dirty="0" smtClean="0"/>
              <a:t>Po označení načítá automaticky hlavičky sloupců jako zadávané položky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r="88188" b="95800"/>
          <a:stretch>
            <a:fillRect/>
          </a:stretch>
        </p:blipFill>
        <p:spPr bwMode="auto">
          <a:xfrm>
            <a:off x="539552" y="4293096"/>
            <a:ext cx="25202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Šipka dolů 18"/>
          <p:cNvSpPr/>
          <p:nvPr/>
        </p:nvSpPr>
        <p:spPr>
          <a:xfrm rot="2220000">
            <a:off x="2800800" y="4048236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t="15400" r="82281" b="79000"/>
          <a:stretch>
            <a:fillRect/>
          </a:stretch>
        </p:blipFill>
        <p:spPr bwMode="auto">
          <a:xfrm>
            <a:off x="594101" y="2924944"/>
            <a:ext cx="324036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Šipka dolů 20"/>
          <p:cNvSpPr/>
          <p:nvPr/>
        </p:nvSpPr>
        <p:spPr>
          <a:xfrm rot="-1980000">
            <a:off x="2063260" y="2737342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14282" y="2420888"/>
            <a:ext cx="3218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schemeClr val="accent1"/>
                </a:solidFill>
              </a:rPr>
              <a:t>1.</a:t>
            </a:r>
            <a:r>
              <a:rPr kumimoji="1" lang="cs-CZ" sz="1400" b="1" dirty="0" smtClean="0"/>
              <a:t> </a:t>
            </a:r>
            <a:r>
              <a:rPr kumimoji="1" lang="cs-CZ" sz="1400" dirty="0" smtClean="0"/>
              <a:t>Označíme názvy sloupců datové matice</a:t>
            </a:r>
            <a:endParaRPr kumimoji="1" lang="cs-CZ" sz="1400" dirty="0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30872" y="3769295"/>
            <a:ext cx="42100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schemeClr val="accent1"/>
                </a:solidFill>
              </a:rPr>
              <a:t>2.</a:t>
            </a:r>
            <a:r>
              <a:rPr kumimoji="1" lang="cs-CZ" sz="1400" b="1" dirty="0" smtClean="0"/>
              <a:t> </a:t>
            </a:r>
            <a:r>
              <a:rPr kumimoji="1" lang="cs-CZ" sz="1400" dirty="0" smtClean="0"/>
              <a:t>Klikneme na novou ikonu </a:t>
            </a:r>
            <a:r>
              <a:rPr kumimoji="1" lang="cs-CZ" sz="1400" u="sng" dirty="0" smtClean="0"/>
              <a:t>Formulář</a:t>
            </a:r>
            <a:r>
              <a:rPr kumimoji="1" lang="cs-CZ" sz="1400" dirty="0" smtClean="0"/>
              <a:t> v panelu nástrojů</a:t>
            </a:r>
            <a:endParaRPr kumimoji="1" lang="cs-CZ" sz="1400" dirty="0"/>
          </a:p>
        </p:txBody>
      </p:sp>
      <p:sp>
        <p:nvSpPr>
          <p:cNvPr id="24" name="Šipka dolů 23"/>
          <p:cNvSpPr/>
          <p:nvPr/>
        </p:nvSpPr>
        <p:spPr>
          <a:xfrm rot="2220000">
            <a:off x="6613284" y="2305118"/>
            <a:ext cx="309918" cy="665590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609913" y="2060848"/>
            <a:ext cx="32105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schemeClr val="accent1"/>
                </a:solidFill>
              </a:rPr>
              <a:t>3.</a:t>
            </a:r>
            <a:r>
              <a:rPr kumimoji="1" lang="cs-CZ" sz="1400" b="1" dirty="0" smtClean="0">
                <a:solidFill>
                  <a:prstClr val="black"/>
                </a:solidFill>
              </a:rPr>
              <a:t> </a:t>
            </a:r>
            <a:r>
              <a:rPr kumimoji="1" lang="cs-CZ" sz="1400" dirty="0" smtClean="0">
                <a:solidFill>
                  <a:prstClr val="black"/>
                </a:solidFill>
              </a:rPr>
              <a:t>Vyplníme údaje pro hodnocený subjekt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 t="15400" r="82675" b="78300"/>
          <a:stretch>
            <a:fillRect/>
          </a:stretch>
        </p:blipFill>
        <p:spPr bwMode="auto">
          <a:xfrm>
            <a:off x="5436096" y="5661248"/>
            <a:ext cx="31683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Šipka dolů 28"/>
          <p:cNvSpPr/>
          <p:nvPr/>
        </p:nvSpPr>
        <p:spPr>
          <a:xfrm rot="-3480000">
            <a:off x="4978126" y="5621853"/>
            <a:ext cx="288000" cy="612000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1857356" y="5429264"/>
            <a:ext cx="33988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schemeClr val="accent1"/>
                </a:solidFill>
              </a:rPr>
              <a:t>4.</a:t>
            </a:r>
            <a:r>
              <a:rPr kumimoji="1" lang="cs-CZ" sz="1400" b="1" dirty="0" smtClean="0">
                <a:solidFill>
                  <a:prstClr val="black"/>
                </a:solidFill>
              </a:rPr>
              <a:t> </a:t>
            </a:r>
            <a:r>
              <a:rPr kumimoji="1" lang="cs-CZ" sz="1400" dirty="0" smtClean="0">
                <a:solidFill>
                  <a:prstClr val="black"/>
                </a:solidFill>
              </a:rPr>
              <a:t>Do datové tabulky se doplní zadané údaje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05969" y="5933814"/>
            <a:ext cx="1412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 !!!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24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793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Automatické seznamy</a:t>
            </a:r>
          </a:p>
        </p:txBody>
      </p:sp>
      <p:sp>
        <p:nvSpPr>
          <p:cNvPr id="167940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1600" dirty="0" smtClean="0"/>
              <a:t>Vytváří se z hodnot buněk v daném sloupci a umožňují vložit hodnotu výběrem ze seznamu již zadaných hodnot – usnadnění zadávání</a:t>
            </a:r>
          </a:p>
          <a:p>
            <a:endParaRPr lang="cs-CZ" sz="1600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t="2100" r="59838" b="49601"/>
          <a:stretch>
            <a:fillRect/>
          </a:stretch>
        </p:blipFill>
        <p:spPr bwMode="auto">
          <a:xfrm>
            <a:off x="251520" y="2414534"/>
            <a:ext cx="5544616" cy="375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Šipka dolů 19"/>
          <p:cNvSpPr/>
          <p:nvPr/>
        </p:nvSpPr>
        <p:spPr>
          <a:xfrm rot="2220000">
            <a:off x="3088831" y="2097666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lů 20"/>
          <p:cNvSpPr/>
          <p:nvPr/>
        </p:nvSpPr>
        <p:spPr>
          <a:xfrm rot="2220000">
            <a:off x="3160839" y="4192251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 dolů 21"/>
          <p:cNvSpPr/>
          <p:nvPr/>
        </p:nvSpPr>
        <p:spPr>
          <a:xfrm rot="2220000">
            <a:off x="3390873" y="4768316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1619672" y="4149080"/>
            <a:ext cx="122413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Šipka doprava 24"/>
          <p:cNvSpPr/>
          <p:nvPr/>
        </p:nvSpPr>
        <p:spPr>
          <a:xfrm>
            <a:off x="5868144" y="4149080"/>
            <a:ext cx="360040" cy="360040"/>
          </a:xfrm>
          <a:prstGeom prst="rightArrow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33650" t="15400" r="48420" b="62200"/>
          <a:stretch>
            <a:fillRect/>
          </a:stretch>
        </p:blipFill>
        <p:spPr bwMode="auto">
          <a:xfrm>
            <a:off x="6300192" y="3068960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Šipka dolů 27"/>
          <p:cNvSpPr/>
          <p:nvPr/>
        </p:nvSpPr>
        <p:spPr>
          <a:xfrm rot="2220000">
            <a:off x="8719465" y="3760203"/>
            <a:ext cx="288032" cy="43204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/>
        </p:nvSpPr>
        <p:spPr>
          <a:xfrm>
            <a:off x="7380312" y="5877272"/>
            <a:ext cx="1412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 !!!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09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896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Automatická kontrola dat</a:t>
            </a:r>
          </a:p>
        </p:txBody>
      </p:sp>
      <p:sp>
        <p:nvSpPr>
          <p:cNvPr id="168964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1600" dirty="0" smtClean="0"/>
              <a:t>Umožňuje ověřit typ, rozsah nebo povolit pouze určitý seznam hodnot zadávaných do sloupce databázové tabulky</a:t>
            </a:r>
          </a:p>
        </p:txBody>
      </p:sp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1734567" y="4869160"/>
            <a:ext cx="2765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dirty="0">
                <a:solidFill>
                  <a:prstClr val="black"/>
                </a:solidFill>
              </a:rPr>
              <a:t>Co je povoleno – definiční obory </a:t>
            </a:r>
          </a:p>
          <a:p>
            <a:pPr defTabSz="1095375" eaLnBrk="0" hangingPunct="0"/>
            <a:r>
              <a:rPr kumimoji="1" lang="cs-CZ" sz="1400" dirty="0">
                <a:solidFill>
                  <a:prstClr val="black"/>
                </a:solidFill>
              </a:rPr>
              <a:t>čísel, seznamy, vzorce atd.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2906390" y="5503763"/>
            <a:ext cx="2025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cs-CZ" sz="1400" dirty="0">
                <a:solidFill>
                  <a:prstClr val="black"/>
                </a:solidFill>
              </a:rPr>
              <a:t>Rozsahy hodnot, </a:t>
            </a:r>
          </a:p>
          <a:p>
            <a:pPr eaLnBrk="0" hangingPunct="0"/>
            <a:r>
              <a:rPr kumimoji="1" lang="cs-CZ" sz="1400" dirty="0">
                <a:solidFill>
                  <a:prstClr val="black"/>
                </a:solidFill>
              </a:rPr>
              <a:t>načtení seznamů apod.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5863034" y="2980184"/>
            <a:ext cx="216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cs-CZ" sz="1400" dirty="0">
                <a:solidFill>
                  <a:prstClr val="black"/>
                </a:solidFill>
              </a:rPr>
              <a:t>komunikace s uživatelem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79512" y="6381328"/>
            <a:ext cx="8784000" cy="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16537" r="54326" b="81101"/>
          <a:stretch>
            <a:fillRect/>
          </a:stretch>
        </p:blipFill>
        <p:spPr bwMode="auto">
          <a:xfrm>
            <a:off x="323528" y="2132856"/>
            <a:ext cx="493388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Šipka doprava 17"/>
          <p:cNvSpPr/>
          <p:nvPr/>
        </p:nvSpPr>
        <p:spPr>
          <a:xfrm rot="7896387">
            <a:off x="907781" y="211405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 rot="7896387">
            <a:off x="4364165" y="3050161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 l="37800" t="32900" r="40938" b="36301"/>
          <a:stretch>
            <a:fillRect/>
          </a:stretch>
        </p:blipFill>
        <p:spPr bwMode="auto">
          <a:xfrm>
            <a:off x="5076056" y="3573016"/>
            <a:ext cx="38884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7" name="AutoShape 7"/>
          <p:cNvSpPr>
            <a:spLocks noChangeArrowheads="1"/>
          </p:cNvSpPr>
          <p:nvPr/>
        </p:nvSpPr>
        <p:spPr bwMode="auto">
          <a:xfrm rot="20373101">
            <a:off x="4213363" y="4775651"/>
            <a:ext cx="1152525" cy="215900"/>
          </a:xfrm>
          <a:prstGeom prst="rightArrow">
            <a:avLst>
              <a:gd name="adj1" fmla="val 50000"/>
              <a:gd name="adj2" fmla="val 13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 rot="20373101">
            <a:off x="4213363" y="5207699"/>
            <a:ext cx="1152525" cy="215900"/>
          </a:xfrm>
          <a:prstGeom prst="rightArrow">
            <a:avLst>
              <a:gd name="adj1" fmla="val 50000"/>
              <a:gd name="adj2" fmla="val 13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68972" name="AutoShape 12"/>
          <p:cNvSpPr>
            <a:spLocks noChangeArrowheads="1"/>
          </p:cNvSpPr>
          <p:nvPr/>
        </p:nvSpPr>
        <p:spPr bwMode="auto">
          <a:xfrm rot="3376192">
            <a:off x="6815286" y="3513375"/>
            <a:ext cx="684213" cy="252413"/>
          </a:xfrm>
          <a:prstGeom prst="rightArrow">
            <a:avLst>
              <a:gd name="adj1" fmla="val 50000"/>
              <a:gd name="adj2" fmla="val 67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68971" name="AutoShape 11"/>
          <p:cNvSpPr>
            <a:spLocks noChangeArrowheads="1"/>
          </p:cNvSpPr>
          <p:nvPr/>
        </p:nvSpPr>
        <p:spPr bwMode="auto">
          <a:xfrm rot="7943226">
            <a:off x="6138298" y="3496541"/>
            <a:ext cx="684213" cy="252413"/>
          </a:xfrm>
          <a:prstGeom prst="rightArrow">
            <a:avLst>
              <a:gd name="adj1" fmla="val 50000"/>
              <a:gd name="adj2" fmla="val 67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323528" y="6237312"/>
            <a:ext cx="1412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 !!!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39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998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Seznamy I.</a:t>
            </a:r>
          </a:p>
        </p:txBody>
      </p:sp>
      <p:sp>
        <p:nvSpPr>
          <p:cNvPr id="1699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2358404"/>
            <a:ext cx="8534400" cy="566540"/>
          </a:xfrm>
          <a:noFill/>
        </p:spPr>
        <p:txBody>
          <a:bodyPr/>
          <a:lstStyle/>
          <a:p>
            <a:pPr lvl="1"/>
            <a:r>
              <a:rPr lang="cs-CZ" sz="1400" dirty="0" smtClean="0">
                <a:solidFill>
                  <a:srgbClr val="646B86"/>
                </a:solidFill>
              </a:rPr>
              <a:t>„Tlačítko Office“			 → „Možnosti aplikace Excel“</a:t>
            </a:r>
            <a:endParaRPr lang="cs-CZ" sz="1400" dirty="0" smtClean="0"/>
          </a:p>
          <a:p>
            <a:pPr lvl="1">
              <a:buNone/>
            </a:pPr>
            <a:endParaRPr lang="cs-CZ" sz="1400" dirty="0" smtClean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 l="31500" t="5040" r="55375" b="89920"/>
          <a:stretch>
            <a:fillRect/>
          </a:stretch>
        </p:blipFill>
        <p:spPr bwMode="auto">
          <a:xfrm>
            <a:off x="2361655" y="2276872"/>
            <a:ext cx="18002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21525" t="16800" r="31226" b="53801"/>
          <a:stretch>
            <a:fillRect/>
          </a:stretch>
        </p:blipFill>
        <p:spPr bwMode="auto">
          <a:xfrm>
            <a:off x="971600" y="3140967"/>
            <a:ext cx="6624736" cy="25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Šipka doprava 19"/>
          <p:cNvSpPr/>
          <p:nvPr/>
        </p:nvSpPr>
        <p:spPr>
          <a:xfrm rot="7532543">
            <a:off x="1977161" y="3343508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Šipka doprava 20"/>
          <p:cNvSpPr/>
          <p:nvPr/>
        </p:nvSpPr>
        <p:spPr>
          <a:xfrm rot="8082225">
            <a:off x="7177001" y="5278683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1520" y="1484784"/>
            <a:ext cx="8534400" cy="71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Skupiny hodnot zachovávající logické pořadí, některé jsou zabudované (např. dny v týdnu, měsíce v roce), další je možné uživatelsky vytvořit, slouží pro účely řazení a automatického vyplňování dat</a:t>
            </a:r>
          </a:p>
        </p:txBody>
      </p:sp>
      <p:sp>
        <p:nvSpPr>
          <p:cNvPr id="12" name="Šipka doprava 11"/>
          <p:cNvSpPr/>
          <p:nvPr/>
        </p:nvSpPr>
        <p:spPr>
          <a:xfrm rot="2932936">
            <a:off x="2225055" y="2295144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7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998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Seznamy II.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10630" t="16448" r="55709" b="47634"/>
          <a:stretch>
            <a:fillRect/>
          </a:stretch>
        </p:blipFill>
        <p:spPr bwMode="auto">
          <a:xfrm>
            <a:off x="349270" y="2132856"/>
            <a:ext cx="587891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Šipka doprava 20"/>
          <p:cNvSpPr/>
          <p:nvPr/>
        </p:nvSpPr>
        <p:spPr>
          <a:xfrm rot="8082225">
            <a:off x="3602344" y="2614388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Šipka doprava 12"/>
          <p:cNvSpPr/>
          <p:nvPr/>
        </p:nvSpPr>
        <p:spPr>
          <a:xfrm rot="8082225">
            <a:off x="5762583" y="2686395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Šipka doprava 13"/>
          <p:cNvSpPr/>
          <p:nvPr/>
        </p:nvSpPr>
        <p:spPr>
          <a:xfrm rot="8082225">
            <a:off x="5114511" y="5062659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12994" t="15400" r="79919" b="67800"/>
          <a:stretch>
            <a:fillRect/>
          </a:stretch>
        </p:blipFill>
        <p:spPr bwMode="auto">
          <a:xfrm>
            <a:off x="7020272" y="4149080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084168" y="1609636"/>
            <a:ext cx="31658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95375" eaLnBrk="0" hangingPunct="0"/>
            <a:r>
              <a:rPr kumimoji="1" lang="cs-CZ" sz="1400" dirty="0" smtClean="0">
                <a:solidFill>
                  <a:prstClr val="black"/>
                </a:solidFill>
              </a:rPr>
              <a:t>Zápis jedné hodnoty ze seznamu a protažení do dalších buněk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 l="12994" t="15400" r="79526" b="66401"/>
          <a:stretch>
            <a:fillRect/>
          </a:stretch>
        </p:blipFill>
        <p:spPr bwMode="auto">
          <a:xfrm>
            <a:off x="7020272" y="2132856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bdélník 23"/>
          <p:cNvSpPr/>
          <p:nvPr/>
        </p:nvSpPr>
        <p:spPr>
          <a:xfrm>
            <a:off x="6372200" y="5868561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95375" eaLnBrk="0" hangingPunct="0"/>
            <a:r>
              <a:rPr kumimoji="1" lang="cs-CZ" sz="1400" dirty="0" smtClean="0">
                <a:solidFill>
                  <a:prstClr val="black"/>
                </a:solidFill>
              </a:rPr>
              <a:t>Automaticky byly doplněny následující složky seznamu 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sp>
        <p:nvSpPr>
          <p:cNvPr id="15" name="Šipka doprava 14"/>
          <p:cNvSpPr/>
          <p:nvPr/>
        </p:nvSpPr>
        <p:spPr>
          <a:xfrm rot="5400000">
            <a:off x="7506351" y="3915079"/>
            <a:ext cx="252000" cy="2160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277262" y="1782340"/>
            <a:ext cx="3384376" cy="35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47688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B8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Upravit vlastní seznamy </a:t>
            </a:r>
            <a:r>
              <a:rPr lang="cs-CZ" sz="1400" dirty="0" smtClean="0">
                <a:solidFill>
                  <a:srgbClr val="646B86"/>
                </a:solidFill>
              </a:rPr>
              <a:t>→</a:t>
            </a: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B8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	</a:t>
            </a: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236568" y="1268760"/>
            <a:ext cx="31658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95375" eaLnBrk="0" hangingPunct="0"/>
            <a:r>
              <a:rPr kumimoji="1" lang="cs-CZ" sz="1600" b="1" dirty="0" smtClean="0">
                <a:solidFill>
                  <a:schemeClr val="accent1"/>
                </a:solidFill>
              </a:rPr>
              <a:t>2.</a:t>
            </a:r>
            <a:r>
              <a:rPr kumimoji="1" lang="cs-CZ" sz="1600" b="1" dirty="0" smtClean="0">
                <a:solidFill>
                  <a:prstClr val="black"/>
                </a:solidFill>
              </a:rPr>
              <a:t> Využití při tvorbě dat</a:t>
            </a:r>
            <a:endParaRPr kumimoji="1" lang="cs-CZ" sz="1600" b="1" dirty="0">
              <a:solidFill>
                <a:prstClr val="black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977501" y="1268760"/>
            <a:ext cx="31658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95375" eaLnBrk="0" hangingPunct="0"/>
            <a:r>
              <a:rPr kumimoji="1" lang="cs-CZ" sz="1600" b="1" dirty="0" smtClean="0">
                <a:solidFill>
                  <a:schemeClr val="accent1"/>
                </a:solidFill>
              </a:rPr>
              <a:t>1.</a:t>
            </a:r>
            <a:r>
              <a:rPr kumimoji="1" lang="cs-CZ" sz="1600" b="1" dirty="0" smtClean="0">
                <a:solidFill>
                  <a:prstClr val="black"/>
                </a:solidFill>
              </a:rPr>
              <a:t> Definice seznamu</a:t>
            </a:r>
            <a:endParaRPr kumimoji="1" lang="cs-CZ" sz="1600" b="1" dirty="0">
              <a:solidFill>
                <a:prstClr val="black"/>
              </a:solidFill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323528" y="5877272"/>
            <a:ext cx="1412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 !!!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77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endParaRPr lang="cs-CZ" dirty="0"/>
          </a:p>
        </p:txBody>
      </p:sp>
      <p:sp>
        <p:nvSpPr>
          <p:cNvPr id="15872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Důležité informace</a:t>
            </a:r>
          </a:p>
        </p:txBody>
      </p:sp>
      <p:sp>
        <p:nvSpPr>
          <p:cNvPr id="158724" name="Rectangle 3"/>
          <p:cNvSpPr>
            <a:spLocks noGrp="1"/>
          </p:cNvSpPr>
          <p:nvPr>
            <p:ph type="body" idx="4294967295"/>
          </p:nvPr>
        </p:nvSpPr>
        <p:spPr>
          <a:xfrm>
            <a:off x="301624" y="1412776"/>
            <a:ext cx="8662863" cy="4598988"/>
          </a:xfrm>
        </p:spPr>
        <p:txBody>
          <a:bodyPr/>
          <a:lstStyle/>
          <a:p>
            <a:r>
              <a:rPr lang="cs-CZ" dirty="0" smtClean="0"/>
              <a:t>Lze 2 absence, praktická cvičení je ale nutné doma dopracovat</a:t>
            </a:r>
          </a:p>
          <a:p>
            <a:r>
              <a:rPr lang="cs-CZ" dirty="0" smtClean="0"/>
              <a:t>Ukončení:</a:t>
            </a:r>
          </a:p>
          <a:p>
            <a:pPr lvl="1"/>
            <a:r>
              <a:rPr lang="cs-CZ" dirty="0" smtClean="0"/>
              <a:t>Cvičení: aktivní účast</a:t>
            </a:r>
          </a:p>
          <a:p>
            <a:pPr lvl="1"/>
            <a:r>
              <a:rPr lang="cs-CZ" dirty="0" smtClean="0"/>
              <a:t>Přednáška: závěrečná teoretická a praktická písemka</a:t>
            </a:r>
            <a:endParaRPr lang="cs-CZ" dirty="0"/>
          </a:p>
          <a:p>
            <a:r>
              <a:rPr lang="cs-CZ" dirty="0" smtClean="0"/>
              <a:t>Materiály v IS </a:t>
            </a:r>
          </a:p>
          <a:p>
            <a:r>
              <a:rPr lang="cs-CZ" dirty="0" smtClean="0"/>
              <a:t>Software</a:t>
            </a:r>
            <a:r>
              <a:rPr lang="cs-CZ" dirty="0"/>
              <a:t>: Microsoft Office - Excel 2010, </a:t>
            </a:r>
            <a:r>
              <a:rPr lang="cs-CZ" dirty="0" err="1"/>
              <a:t>Statistica</a:t>
            </a:r>
            <a:r>
              <a:rPr lang="cs-CZ" dirty="0"/>
              <a:t> </a:t>
            </a:r>
            <a:r>
              <a:rPr lang="cs-CZ" dirty="0" smtClean="0"/>
              <a:t>12</a:t>
            </a:r>
          </a:p>
          <a:p>
            <a:r>
              <a:rPr lang="cs-CZ" dirty="0" smtClean="0"/>
              <a:t>Možnost pracovat na vlastním počítači (složky se z univerzitních počítačů po vypnutí počítače mažou)</a:t>
            </a:r>
            <a:endParaRPr lang="cs-CZ" sz="1800" dirty="0" smtClean="0"/>
          </a:p>
          <a:p>
            <a:r>
              <a:rPr lang="cs-CZ" dirty="0" smtClean="0"/>
              <a:t>Výuka: 14:00-15:40, učebna A1/IBA, 6. patro</a:t>
            </a:r>
            <a:r>
              <a:rPr lang="cs-CZ" cap="all" dirty="0" smtClean="0"/>
              <a:t> </a:t>
            </a:r>
            <a:r>
              <a:rPr lang="cs-CZ" cap="all" dirty="0"/>
              <a:t>COMPK6</a:t>
            </a:r>
            <a:r>
              <a:rPr lang="cs-CZ" dirty="0" smtClean="0"/>
              <a:t>, Kamenice 3</a:t>
            </a:r>
          </a:p>
        </p:txBody>
      </p:sp>
    </p:spTree>
    <p:extLst>
      <p:ext uri="{BB962C8B-B14F-4D97-AF65-F5344CB8AC3E}">
        <p14:creationId xmlns:p14="http://schemas.microsoft.com/office/powerpoint/2010/main" val="224448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Automatické dokončování hodnot buněk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>
                <a:solidFill>
                  <a:prstClr val="black"/>
                </a:solidFill>
              </a:rPr>
              <a:t>Vhodné pro textová pole; následně není nutné vypisovat celé slovo či slovní spojení, ale jen zvolit nabízené, již dříve použité slovo či slovní spojení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>
                <a:solidFill>
                  <a:prstClr val="black"/>
                </a:solidFill>
              </a:rPr>
              <a:t>Automatické dokončování hodnot buněk je nutné nastavit</a:t>
            </a:r>
          </a:p>
          <a:p>
            <a:pPr marL="547688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B400"/>
              </a:buClr>
              <a:buSzPct val="70000"/>
              <a:buFont typeface="Wingdings" pitchFamily="2" charset="2"/>
              <a:buChar char=""/>
            </a:pPr>
            <a:r>
              <a:rPr lang="cs-CZ" sz="1400" dirty="0">
                <a:solidFill>
                  <a:srgbClr val="646B86"/>
                </a:solidFill>
              </a:rPr>
              <a:t>„Tlačítko Office“			 → „Možnosti aplikace Excel“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>
              <a:solidFill>
                <a:prstClr val="black"/>
              </a:solidFill>
            </a:endParaRPr>
          </a:p>
          <a:p>
            <a:pPr marL="730250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</a:pPr>
            <a:endParaRPr lang="cs-CZ" sz="1600" b="1" u="sng" dirty="0">
              <a:solidFill>
                <a:srgbClr val="CC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31500" t="5040" r="55375" b="89920"/>
          <a:stretch>
            <a:fillRect/>
          </a:stretch>
        </p:blipFill>
        <p:spPr bwMode="auto">
          <a:xfrm>
            <a:off x="2195736" y="2420888"/>
            <a:ext cx="18002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>
            <a:off x="1835696" y="2564904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21525" t="10080" r="20201" b="51280"/>
          <a:stretch>
            <a:fillRect/>
          </a:stretch>
        </p:blipFill>
        <p:spPr bwMode="auto">
          <a:xfrm>
            <a:off x="539552" y="2996952"/>
            <a:ext cx="79928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Šipka doprava 7"/>
          <p:cNvSpPr/>
          <p:nvPr/>
        </p:nvSpPr>
        <p:spPr>
          <a:xfrm rot="7532543">
            <a:off x="1545114" y="4135596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2267744" y="5922000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852988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1600" b="1" dirty="0" smtClean="0">
                <a:solidFill>
                  <a:srgbClr val="000000"/>
                </a:solidFill>
              </a:rPr>
              <a:t>Výběr buněk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CTRL+HOME – přesunutí na levý horní roh tabulky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CTRL+END – přesunutí na pravý dolní roh tabulky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CTRL+A – výběr celého listu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 + klepnutí myší do buňky – výběr jednotlivých buněk 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 + klepnutí myší na jinou buňku – výběr bloku buněk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 + šipky – výběr sousedních buněk ve směru šipky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SHIFT+CTRL+END (HOME) – výběr do konce (začátku) oblasti dat v listu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SHIFT+CTRL+šipky – výběr souvislého řádku nebo sloupce buněk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SHIFT + klepnutí na objekty – výběr více objektů</a:t>
            </a:r>
          </a:p>
          <a:p>
            <a:pPr>
              <a:lnSpc>
                <a:spcPct val="90000"/>
              </a:lnSpc>
            </a:pPr>
            <a:r>
              <a:rPr lang="cs-CZ" sz="1600" dirty="0" smtClean="0">
                <a:solidFill>
                  <a:srgbClr val="000000"/>
                </a:solidFill>
              </a:rPr>
              <a:t> </a:t>
            </a:r>
            <a:r>
              <a:rPr lang="cs-CZ" sz="1600" b="1" dirty="0" smtClean="0">
                <a:solidFill>
                  <a:srgbClr val="000000"/>
                </a:solidFill>
              </a:rPr>
              <a:t>Kopírování a vkládání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CTRL+C – zkopírování označené oblasti buněk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>
                <a:solidFill>
                  <a:srgbClr val="000000"/>
                </a:solidFill>
              </a:rPr>
              <a:t>CTRL+V – vložení obsahu schránky – oblast buněk, objekt, 	data z jiné aplikace</a:t>
            </a:r>
          </a:p>
          <a:p>
            <a:pPr>
              <a:lnSpc>
                <a:spcPct val="90000"/>
              </a:lnSpc>
            </a:pPr>
            <a:r>
              <a:rPr lang="cs-CZ" sz="1600" b="1" dirty="0" smtClean="0"/>
              <a:t>Myš a okraje buňky</a:t>
            </a:r>
          </a:p>
          <a:p>
            <a:pPr lvl="1">
              <a:lnSpc>
                <a:spcPct val="90000"/>
              </a:lnSpc>
            </a:pPr>
            <a:r>
              <a:rPr lang="cs-CZ" sz="1300" dirty="0" smtClean="0"/>
              <a:t>Chycení myší za okraj umožňuje přesun buňky nebo bloku buněk</a:t>
            </a:r>
          </a:p>
          <a:p>
            <a:pPr lvl="1">
              <a:lnSpc>
                <a:spcPct val="90000"/>
              </a:lnSpc>
            </a:pPr>
            <a:endParaRPr lang="cs-CZ" sz="1300" dirty="0" smtClean="0"/>
          </a:p>
          <a:p>
            <a:pPr lvl="1">
              <a:lnSpc>
                <a:spcPct val="90000"/>
              </a:lnSpc>
            </a:pPr>
            <a:endParaRPr lang="cs-CZ" sz="1300" dirty="0" smtClean="0"/>
          </a:p>
          <a:p>
            <a:pPr lvl="1">
              <a:lnSpc>
                <a:spcPct val="90000"/>
              </a:lnSpc>
            </a:pPr>
            <a:r>
              <a:rPr lang="cs-CZ" sz="1300" dirty="0" smtClean="0"/>
              <a:t>Při chycení čtverečku v pravém dolním rohu výběru je tažením možno vyplnit více buněk hodnotami původní buňky (ve vzorcích se mění relativní odkazy, je také možné vyplnění hodnotami ze seznamu – např. po sobě jsoucí názvy měsíců.</a:t>
            </a:r>
          </a:p>
          <a:p>
            <a:pPr lvl="1">
              <a:lnSpc>
                <a:spcPct val="90000"/>
              </a:lnSpc>
            </a:pPr>
            <a:endParaRPr lang="cs-CZ" sz="1300" dirty="0" smtClean="0"/>
          </a:p>
        </p:txBody>
      </p:sp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725144"/>
            <a:ext cx="11811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6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6486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Tipy a triky jak se v datech pohybovat</a:t>
            </a:r>
          </a:p>
        </p:txBody>
      </p:sp>
      <p:sp>
        <p:nvSpPr>
          <p:cNvPr id="164869" name="AutoShape 5"/>
          <p:cNvSpPr>
            <a:spLocks noChangeArrowheads="1"/>
          </p:cNvSpPr>
          <p:nvPr/>
        </p:nvSpPr>
        <p:spPr bwMode="auto">
          <a:xfrm rot="10800000">
            <a:off x="6617890" y="5139481"/>
            <a:ext cx="215900" cy="360363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64870" name="AutoShape 6"/>
          <p:cNvSpPr>
            <a:spLocks noChangeArrowheads="1"/>
          </p:cNvSpPr>
          <p:nvPr/>
        </p:nvSpPr>
        <p:spPr bwMode="auto">
          <a:xfrm rot="-3268195">
            <a:off x="5580459" y="4562425"/>
            <a:ext cx="215900" cy="360362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Editace listů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1625" y="1412776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2000" dirty="0" err="1" smtClean="0"/>
              <a:t>Excelovský</a:t>
            </a:r>
            <a:r>
              <a:rPr lang="cs-CZ" sz="2000" dirty="0" smtClean="0"/>
              <a:t> soubor (sešit) se skládá z listu(ů) (List1, List2, ...), které je možné libovolně pojmenovat, obarvit, kopírovat, přesouvat jejich pořadí na liště atd.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2000" dirty="0" smtClean="0"/>
              <a:t>Ve vzorcích lze odkazovat na jiné listy než ve kterém se nacházíme.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2000" dirty="0" smtClean="0"/>
              <a:t>V jednotlivých listech lze ukládat např. různé datové tabulky, číselníky, seznamy atd.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2000" dirty="0">
              <a:solidFill>
                <a:prstClr val="black"/>
              </a:solidFill>
            </a:endParaRPr>
          </a:p>
        </p:txBody>
      </p:sp>
      <p:pic>
        <p:nvPicPr>
          <p:cNvPr id="6148" name="Picture 4" descr="http://www.efektivne.eu/images/stories/images/obrazky/Excel/ms-excel-2007-manual/BarvaKar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31" y="3143249"/>
            <a:ext cx="3985487" cy="21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 doprava 9"/>
          <p:cNvSpPr/>
          <p:nvPr/>
        </p:nvSpPr>
        <p:spPr>
          <a:xfrm rot="17776658">
            <a:off x="5615052" y="5238812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778001" y="5537374"/>
            <a:ext cx="18530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cs-CZ" sz="1400" dirty="0" smtClean="0">
                <a:solidFill>
                  <a:prstClr val="black"/>
                </a:solidFill>
              </a:rPr>
              <a:t>Klik pravým tlačítkem myši na záložku listu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296833"/>
            <a:ext cx="3214710" cy="129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délník 8"/>
          <p:cNvSpPr/>
          <p:nvPr/>
        </p:nvSpPr>
        <p:spPr>
          <a:xfrm>
            <a:off x="651223" y="4739823"/>
            <a:ext cx="428626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endParaRPr lang="cs-CZ" sz="1600" dirty="0"/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b="1" dirty="0"/>
              <a:t>Vložení listu</a:t>
            </a:r>
            <a:r>
              <a:rPr lang="cs-CZ" sz="1600" dirty="0"/>
              <a:t>: </a:t>
            </a:r>
          </a:p>
          <a:p>
            <a:pPr marL="730250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/>
              <a:t>Záložkou na spodní </a:t>
            </a:r>
            <a:r>
              <a:rPr lang="cs-CZ" sz="1600" dirty="0" smtClean="0"/>
              <a:t>liště</a:t>
            </a:r>
            <a:endParaRPr lang="cs-CZ" sz="1600" dirty="0"/>
          </a:p>
          <a:p>
            <a:pPr marL="730250" lvl="1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/>
              <a:t>Klávesovou zkratkou: </a:t>
            </a:r>
            <a:r>
              <a:rPr lang="cs-CZ" sz="1600" b="1" dirty="0" smtClean="0"/>
              <a:t>Shift </a:t>
            </a:r>
            <a:r>
              <a:rPr lang="cs-CZ" sz="1600" b="1" dirty="0"/>
              <a:t>+ F11</a:t>
            </a:r>
          </a:p>
        </p:txBody>
      </p:sp>
      <p:sp>
        <p:nvSpPr>
          <p:cNvPr id="12" name="Šipka doprava 11"/>
          <p:cNvSpPr/>
          <p:nvPr/>
        </p:nvSpPr>
        <p:spPr>
          <a:xfrm rot="16200000">
            <a:off x="2805993" y="4753132"/>
            <a:ext cx="864000" cy="216000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6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Dušek, M. Cvanová</a:t>
            </a:r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2677656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Formáty buněk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Seřazení dat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Filtrovaní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Ukotvení příček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Podmíněné formátování</a:t>
            </a: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459829"/>
            <a:ext cx="7772400" cy="1384995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III. Práce s daty v MS Excel</a:t>
            </a:r>
            <a:b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</a:br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aneb jak se v datech vyznat</a:t>
            </a:r>
          </a:p>
        </p:txBody>
      </p:sp>
    </p:spTree>
    <p:extLst>
      <p:ext uri="{BB962C8B-B14F-4D97-AF65-F5344CB8AC3E}">
        <p14:creationId xmlns:p14="http://schemas.microsoft.com/office/powerpoint/2010/main" val="2529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Formáty buněk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6210" y="1536159"/>
            <a:ext cx="5793818" cy="484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214282" y="1643050"/>
            <a:ext cx="3000396" cy="405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 smtClean="0"/>
              <a:t>  </a:t>
            </a:r>
            <a:r>
              <a:rPr lang="cs-CZ" b="1" dirty="0" smtClean="0"/>
              <a:t>Obecný </a:t>
            </a:r>
            <a:r>
              <a:rPr lang="cs-CZ" dirty="0" smtClean="0"/>
              <a:t>(bez formátu)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 smtClean="0"/>
              <a:t>  </a:t>
            </a:r>
            <a:r>
              <a:rPr lang="cs-CZ" b="1" dirty="0" smtClean="0"/>
              <a:t>Číslo </a:t>
            </a:r>
            <a:r>
              <a:rPr lang="cs-CZ" dirty="0" smtClean="0"/>
              <a:t>(desetinná místa,</a:t>
            </a:r>
            <a:br>
              <a:rPr lang="cs-CZ" dirty="0" smtClean="0"/>
            </a:br>
            <a:r>
              <a:rPr lang="cs-CZ" dirty="0" smtClean="0"/>
              <a:t>    oddělení 1000)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Měna</a:t>
            </a:r>
            <a:r>
              <a:rPr lang="cs-CZ" dirty="0" smtClean="0"/>
              <a:t> (desetinná místa,</a:t>
            </a:r>
            <a:br>
              <a:rPr lang="cs-CZ" dirty="0" smtClean="0"/>
            </a:br>
            <a:r>
              <a:rPr lang="cs-CZ" dirty="0" smtClean="0"/>
              <a:t>    jednotky - symbol)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Datum</a:t>
            </a:r>
            <a:r>
              <a:rPr lang="cs-CZ" dirty="0" smtClean="0"/>
              <a:t> (různé formátování</a:t>
            </a:r>
            <a:br>
              <a:rPr lang="cs-CZ" dirty="0" smtClean="0"/>
            </a:br>
            <a:r>
              <a:rPr lang="cs-CZ" dirty="0" smtClean="0"/>
              <a:t>    – 24.9.2015, 24. září 2015, </a:t>
            </a:r>
            <a:br>
              <a:rPr lang="cs-CZ" dirty="0" smtClean="0"/>
            </a:br>
            <a:r>
              <a:rPr lang="cs-CZ" dirty="0" smtClean="0"/>
              <a:t>    24-9-15, ...)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Čas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Procenta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Text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Další </a:t>
            </a:r>
            <a:r>
              <a:rPr lang="cs-CZ" dirty="0" smtClean="0"/>
              <a:t>(vč. nastavení</a:t>
            </a:r>
            <a:br>
              <a:rPr lang="cs-CZ" dirty="0" smtClean="0"/>
            </a:br>
            <a:r>
              <a:rPr lang="cs-CZ" dirty="0" smtClean="0"/>
              <a:t>    vlastního formátu)...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 rot="8082225">
            <a:off x="3870333" y="1478789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 rot="8082225">
            <a:off x="8085175" y="1764541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410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Řazení dat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1412776"/>
            <a:ext cx="8534400" cy="648072"/>
          </a:xfrm>
          <a:noFill/>
        </p:spPr>
        <p:txBody>
          <a:bodyPr/>
          <a:lstStyle/>
          <a:p>
            <a:r>
              <a:rPr lang="cs-CZ" sz="1600" dirty="0" smtClean="0"/>
              <a:t>Řazení dat je nejjednodušším způsobem jejich zpřehlednění, užitečným hlavně u menších/ výsledkových tabulek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7380312" y="3861048"/>
          <a:ext cx="4953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Visio" r:id="rId3" imgW="495148" imgH="448170" progId="">
                  <p:embed/>
                </p:oleObj>
              </mc:Choice>
              <mc:Fallback>
                <p:oleObj name="Visio" r:id="rId3" imgW="495148" imgH="448170" progId="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3861048"/>
                        <a:ext cx="495300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/>
          <a:srcRect l="17719" t="19600" r="48813" b="54501"/>
          <a:stretch>
            <a:fillRect/>
          </a:stretch>
        </p:blipFill>
        <p:spPr bwMode="auto">
          <a:xfrm>
            <a:off x="323528" y="3645024"/>
            <a:ext cx="61206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/>
          <a:srcRect r="71650" b="86700"/>
          <a:stretch>
            <a:fillRect/>
          </a:stretch>
        </p:blipFill>
        <p:spPr bwMode="auto">
          <a:xfrm>
            <a:off x="323528" y="2132856"/>
            <a:ext cx="51845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délník 18"/>
          <p:cNvSpPr/>
          <p:nvPr/>
        </p:nvSpPr>
        <p:spPr>
          <a:xfrm>
            <a:off x="6516216" y="4365104"/>
            <a:ext cx="2448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Zkontrolujte, zda seřazení nezničí vazby mezi buňkami = kontrola oblasti, kterou řadíte.</a:t>
            </a:r>
            <a:endParaRPr lang="cs-CZ" b="1" dirty="0"/>
          </a:p>
        </p:txBody>
      </p:sp>
      <p:sp>
        <p:nvSpPr>
          <p:cNvPr id="20" name="Šipka doprava 19"/>
          <p:cNvSpPr/>
          <p:nvPr/>
        </p:nvSpPr>
        <p:spPr>
          <a:xfrm rot="8082225">
            <a:off x="3936642" y="2614386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Šipka doprava 20"/>
          <p:cNvSpPr/>
          <p:nvPr/>
        </p:nvSpPr>
        <p:spPr>
          <a:xfrm rot="19357991">
            <a:off x="1568887" y="4834071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3" name="Šipka doprava 22"/>
          <p:cNvSpPr/>
          <p:nvPr/>
        </p:nvSpPr>
        <p:spPr>
          <a:xfrm rot="19357991">
            <a:off x="4694840" y="4834071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539552" y="5085184"/>
            <a:ext cx="1872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cs-CZ" sz="1400" dirty="0" smtClean="0">
                <a:solidFill>
                  <a:prstClr val="black"/>
                </a:solidFill>
              </a:rPr>
              <a:t>Proměnná podle které bude soubor seřazen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283968" y="5085184"/>
            <a:ext cx="2160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cs-CZ" sz="1400" dirty="0" smtClean="0">
                <a:solidFill>
                  <a:prstClr val="black"/>
                </a:solidFill>
              </a:rPr>
              <a:t>Styl seřazení: sestupně/ vzestupně/vlastní seznam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8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endParaRPr lang="cs-CZ" dirty="0"/>
          </a:p>
        </p:txBody>
      </p:sp>
      <p:sp>
        <p:nvSpPr>
          <p:cNvPr id="17101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Automatický filtr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1412776"/>
            <a:ext cx="8534400" cy="4598988"/>
          </a:xfrm>
          <a:noFill/>
        </p:spPr>
        <p:txBody>
          <a:bodyPr/>
          <a:lstStyle/>
          <a:p>
            <a:r>
              <a:rPr lang="cs-CZ" sz="1600" dirty="0" smtClean="0"/>
              <a:t>Pomocí automatického filtru je snadné vybírat úseky dat pro další zpracování na základě hodnot ve sloupcích databázové tabulky, výběr je možný i podle více sloupců (např. určitá skupina pacientů)</a:t>
            </a:r>
          </a:p>
          <a:p>
            <a:r>
              <a:rPr lang="cs-CZ" sz="1600" dirty="0" smtClean="0"/>
              <a:t>Funkce automaticky rozezná hlavičky sloupců v souvislé oblasti buněk</a:t>
            </a:r>
          </a:p>
          <a:p>
            <a:r>
              <a:rPr lang="cs-CZ" sz="1600" b="1" u="sng" dirty="0" smtClean="0">
                <a:solidFill>
                  <a:srgbClr val="CC0000"/>
                </a:solidFill>
              </a:rPr>
              <a:t>Výhodné pro čištění dat (vyhledávání překlepů, kombinace textu a čísel)</a:t>
            </a:r>
          </a:p>
        </p:txBody>
      </p:sp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7000892" y="2889796"/>
            <a:ext cx="2055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dirty="0">
                <a:solidFill>
                  <a:prstClr val="black"/>
                </a:solidFill>
              </a:rPr>
              <a:t>Výběr hodnot pro filtraci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r="72438" b="86966"/>
          <a:stretch>
            <a:fillRect/>
          </a:stretch>
        </p:blipFill>
        <p:spPr bwMode="auto">
          <a:xfrm>
            <a:off x="395536" y="3284984"/>
            <a:ext cx="504056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Šipka doprava 12"/>
          <p:cNvSpPr/>
          <p:nvPr/>
        </p:nvSpPr>
        <p:spPr>
          <a:xfrm rot="8082225">
            <a:off x="4512705" y="3622499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39552" y="2977207"/>
            <a:ext cx="44667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prstClr val="black"/>
                </a:solidFill>
              </a:rPr>
              <a:t>1. </a:t>
            </a:r>
            <a:r>
              <a:rPr kumimoji="1" lang="cs-CZ" sz="1400" dirty="0" smtClean="0">
                <a:solidFill>
                  <a:prstClr val="black"/>
                </a:solidFill>
              </a:rPr>
              <a:t>Zapnutí filtru (alternativa klávesová zkratka </a:t>
            </a:r>
            <a:r>
              <a:rPr kumimoji="1" lang="cs-CZ" sz="1400" b="1" dirty="0" err="1" smtClean="0">
                <a:solidFill>
                  <a:prstClr val="black"/>
                </a:solidFill>
              </a:rPr>
              <a:t>Crtl</a:t>
            </a:r>
            <a:r>
              <a:rPr kumimoji="1" lang="cs-CZ" sz="1400" b="1" dirty="0" smtClean="0">
                <a:solidFill>
                  <a:prstClr val="black"/>
                </a:solidFill>
              </a:rPr>
              <a:t>+Shift+L</a:t>
            </a:r>
            <a:r>
              <a:rPr kumimoji="1" lang="cs-CZ" sz="1400" dirty="0" smtClean="0">
                <a:solidFill>
                  <a:prstClr val="black"/>
                </a:solidFill>
              </a:rPr>
              <a:t>)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3451" t="19073" r="74779" b="48994"/>
          <a:stretch>
            <a:fillRect/>
          </a:stretch>
        </p:blipFill>
        <p:spPr bwMode="auto">
          <a:xfrm>
            <a:off x="6876256" y="3304095"/>
            <a:ext cx="2016224" cy="307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 t="15400" r="74407" b="74800"/>
          <a:stretch>
            <a:fillRect/>
          </a:stretch>
        </p:blipFill>
        <p:spPr bwMode="auto">
          <a:xfrm>
            <a:off x="539552" y="5085184"/>
            <a:ext cx="468052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Šipka doprava 17"/>
          <p:cNvSpPr/>
          <p:nvPr/>
        </p:nvSpPr>
        <p:spPr>
          <a:xfrm rot="8082225">
            <a:off x="5063390" y="513466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 l="18110" t="17500" r="81103" b="81100"/>
          <a:stretch>
            <a:fillRect/>
          </a:stretch>
        </p:blipFill>
        <p:spPr bwMode="auto">
          <a:xfrm>
            <a:off x="6876256" y="3122588"/>
            <a:ext cx="144016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39552" y="4777407"/>
            <a:ext cx="62771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1" dirty="0" smtClean="0">
                <a:solidFill>
                  <a:prstClr val="black"/>
                </a:solidFill>
              </a:rPr>
              <a:t>2. </a:t>
            </a:r>
            <a:r>
              <a:rPr kumimoji="1" lang="cs-CZ" sz="1400" dirty="0" smtClean="0">
                <a:solidFill>
                  <a:prstClr val="black"/>
                </a:solidFill>
              </a:rPr>
              <a:t>Objeví se rozbalovací šipka s výčtem všech unikátních hodnot v daném sloupci dat</a:t>
            </a:r>
            <a:endParaRPr kumimoji="1" lang="cs-CZ" sz="1400" dirty="0">
              <a:solidFill>
                <a:prstClr val="black"/>
              </a:solidFill>
            </a:endParaRPr>
          </a:p>
        </p:txBody>
      </p:sp>
      <p:sp>
        <p:nvSpPr>
          <p:cNvPr id="23" name="Šipka doprava 22"/>
          <p:cNvSpPr/>
          <p:nvPr/>
        </p:nvSpPr>
        <p:spPr>
          <a:xfrm>
            <a:off x="6804248" y="4778772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2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 l="29137" t="21700" r="57476" b="55201"/>
          <a:stretch>
            <a:fillRect/>
          </a:stretch>
        </p:blipFill>
        <p:spPr bwMode="auto">
          <a:xfrm>
            <a:off x="4644008" y="3645024"/>
            <a:ext cx="244827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</a:t>
            </a:r>
            <a:r>
              <a:rPr lang="cs-CZ" dirty="0" smtClean="0"/>
              <a:t>Dušek, M. Cvanová</a:t>
            </a:r>
            <a:endParaRPr lang="cs-CZ" dirty="0"/>
          </a:p>
          <a:p>
            <a:endParaRPr lang="cs-CZ" dirty="0"/>
          </a:p>
        </p:txBody>
      </p:sp>
      <p:sp>
        <p:nvSpPr>
          <p:cNvPr id="17101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Rozšířený filtr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cs-CZ" sz="1600" dirty="0" smtClean="0"/>
              <a:t>Funguje podobně jako automatický filtr, ale seznam povolených hodnot není nutné vybírat ručně –  je uveden v oblasti jinde na listu (nebo i na jiném listu).</a:t>
            </a:r>
          </a:p>
          <a:p>
            <a:r>
              <a:rPr lang="cs-CZ" sz="1600" dirty="0" smtClean="0"/>
              <a:t>Podmínkou jsou shodná záhlaví filtrované oblasti a oblasti povolených hodnot.</a:t>
            </a:r>
          </a:p>
          <a:p>
            <a:r>
              <a:rPr lang="cs-CZ" sz="1600" dirty="0" smtClean="0"/>
              <a:t>Prázdné buňky odpovídají prázdné podmínce – tj. je-li v oblasti povolených hodnot nějaká buňka prázdná, splní podmínku libovolná buňka filtrované oblasti.</a:t>
            </a:r>
          </a:p>
          <a:p>
            <a:r>
              <a:rPr lang="cs-CZ" sz="1600" dirty="0" smtClean="0"/>
              <a:t>Čísla řádků filtrované oblasti jsou zobrazena modře.</a:t>
            </a:r>
          </a:p>
        </p:txBody>
      </p:sp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3347864" y="3284984"/>
            <a:ext cx="24356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0" i="0" dirty="0" smtClean="0"/>
              <a:t>Tlačítko Upřesnit na kartě Data</a:t>
            </a:r>
            <a:endParaRPr kumimoji="1" lang="cs-CZ" sz="1400" b="0" i="0" dirty="0"/>
          </a:p>
        </p:txBody>
      </p:sp>
      <p:sp>
        <p:nvSpPr>
          <p:cNvPr id="171016" name="Text Box 9"/>
          <p:cNvSpPr txBox="1">
            <a:spLocks noChangeArrowheads="1"/>
          </p:cNvSpPr>
          <p:nvPr/>
        </p:nvSpPr>
        <p:spPr bwMode="auto">
          <a:xfrm>
            <a:off x="7139567" y="3985900"/>
            <a:ext cx="1968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0" i="0" dirty="0" smtClean="0"/>
              <a:t>Výbě</a:t>
            </a:r>
            <a:r>
              <a:rPr kumimoji="1" lang="cs-CZ" sz="1400" dirty="0" smtClean="0"/>
              <a:t>r oblasti cílových</a:t>
            </a:r>
          </a:p>
          <a:p>
            <a:pPr defTabSz="1095375" eaLnBrk="0" hangingPunct="0"/>
            <a:r>
              <a:rPr kumimoji="1" lang="cs-CZ" sz="1400" dirty="0" smtClean="0"/>
              <a:t>hodnot (přefiltrovaných)</a:t>
            </a:r>
            <a:endParaRPr kumimoji="1" lang="cs-CZ" sz="1400" b="0" i="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645024"/>
            <a:ext cx="344845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AutoShape 6"/>
          <p:cNvSpPr>
            <a:spLocks noChangeArrowheads="1"/>
          </p:cNvSpPr>
          <p:nvPr/>
        </p:nvSpPr>
        <p:spPr bwMode="auto">
          <a:xfrm rot="8201532">
            <a:off x="2199578" y="3765502"/>
            <a:ext cx="1320338" cy="325437"/>
          </a:xfrm>
          <a:prstGeom prst="rightArrow">
            <a:avLst>
              <a:gd name="adj1" fmla="val 36205"/>
              <a:gd name="adj2" fmla="val 63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 rot="10800000">
            <a:off x="6156176" y="4581128"/>
            <a:ext cx="1008112" cy="252000"/>
          </a:xfrm>
          <a:prstGeom prst="rightArrow">
            <a:avLst>
              <a:gd name="adj1" fmla="val 50000"/>
              <a:gd name="adj2" fmla="val 1310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211575" y="4509120"/>
            <a:ext cx="13706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0" i="0" dirty="0" smtClean="0"/>
              <a:t>Původní seznam</a:t>
            </a:r>
          </a:p>
          <a:p>
            <a:pPr defTabSz="1095375" eaLnBrk="0" hangingPunct="0"/>
            <a:r>
              <a:rPr kumimoji="1" lang="cs-CZ" sz="1400" b="0" i="0" dirty="0" smtClean="0"/>
              <a:t>včetně záhlaví</a:t>
            </a:r>
            <a:endParaRPr kumimoji="1" lang="cs-CZ" sz="1400" b="0" i="0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211575" y="5157192"/>
            <a:ext cx="12111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95375" eaLnBrk="0" hangingPunct="0"/>
            <a:r>
              <a:rPr kumimoji="1" lang="cs-CZ" sz="1400" b="0" i="0" dirty="0" smtClean="0"/>
              <a:t>Oblast kritérií</a:t>
            </a:r>
          </a:p>
          <a:p>
            <a:pPr defTabSz="1095375" eaLnBrk="0" hangingPunct="0"/>
            <a:r>
              <a:rPr kumimoji="1" lang="cs-CZ" sz="1400" b="0" i="0" dirty="0" smtClean="0"/>
              <a:t>včetně záhlaví</a:t>
            </a:r>
            <a:endParaRPr kumimoji="1" lang="cs-CZ" sz="1400" b="0" i="0"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 rot="10800000">
            <a:off x="6156177" y="4185111"/>
            <a:ext cx="1008112" cy="252000"/>
          </a:xfrm>
          <a:prstGeom prst="rightArrow">
            <a:avLst>
              <a:gd name="adj1" fmla="val 50000"/>
              <a:gd name="adj2" fmla="val 1310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 rot="12232338">
            <a:off x="6236055" y="5072020"/>
            <a:ext cx="1008112" cy="252000"/>
          </a:xfrm>
          <a:prstGeom prst="rightArrow">
            <a:avLst>
              <a:gd name="adj1" fmla="val 50000"/>
              <a:gd name="adj2" fmla="val 1310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056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Ukotvení příček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>
                <a:solidFill>
                  <a:prstClr val="black"/>
                </a:solidFill>
              </a:rPr>
              <a:t>Umožňuje ukotvení libovolných řádků a sloupců pro pohodlné vkládání a prohlížení dat v </a:t>
            </a:r>
            <a:r>
              <a:rPr lang="cs-CZ" sz="1600" dirty="0" smtClean="0">
                <a:solidFill>
                  <a:prstClr val="black"/>
                </a:solidFill>
              </a:rPr>
              <a:t>tabulce. </a:t>
            </a:r>
            <a:endParaRPr lang="cs-CZ" sz="1600" dirty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>
                <a:solidFill>
                  <a:prstClr val="black"/>
                </a:solidFill>
              </a:rPr>
              <a:t>Umožňuje číst řádky/sloupce ze začátku tabulky i po přesunutí se </a:t>
            </a:r>
            <a:r>
              <a:rPr lang="cs-CZ" sz="1600" dirty="0" smtClean="0">
                <a:solidFill>
                  <a:prstClr val="black"/>
                </a:solidFill>
              </a:rPr>
              <a:t>dále.</a:t>
            </a:r>
            <a:endParaRPr lang="cs-CZ" sz="1600" dirty="0">
              <a:solidFill>
                <a:srgbClr val="646B86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 smtClean="0">
                <a:solidFill>
                  <a:prstClr val="black"/>
                </a:solidFill>
              </a:rPr>
              <a:t>Záložka </a:t>
            </a:r>
            <a:r>
              <a:rPr lang="cs-CZ" sz="1600" dirty="0">
                <a:solidFill>
                  <a:prstClr val="black"/>
                </a:solidFill>
              </a:rPr>
              <a:t>„Zobrazení“ → „Ukotvit příčky</a:t>
            </a:r>
            <a:r>
              <a:rPr lang="cs-CZ" sz="1600" dirty="0" smtClean="0">
                <a:solidFill>
                  <a:prstClr val="black"/>
                </a:solidFill>
              </a:rPr>
              <a:t>“.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 smtClean="0">
                <a:solidFill>
                  <a:prstClr val="black"/>
                </a:solidFill>
              </a:rPr>
              <a:t>Nabízené možnosti: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endParaRPr lang="cs-CZ" sz="1600" dirty="0" smtClean="0">
              <a:solidFill>
                <a:prstClr val="black"/>
              </a:solidFill>
            </a:endParaRP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 smtClean="0">
                <a:solidFill>
                  <a:prstClr val="black"/>
                </a:solidFill>
              </a:rPr>
              <a:t>Odstranění ukotvení: Po ukotvení příček se automaticky možnost „Ukotvit příčky “ změní na  „Uvolnit příčky“</a:t>
            </a:r>
            <a:endParaRPr lang="cs-CZ" sz="16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32550" t="5880" r="27551" b="67240"/>
          <a:stretch>
            <a:fillRect/>
          </a:stretch>
        </p:blipFill>
        <p:spPr bwMode="auto">
          <a:xfrm>
            <a:off x="539552" y="2852936"/>
            <a:ext cx="598566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prava 6"/>
          <p:cNvSpPr/>
          <p:nvPr/>
        </p:nvSpPr>
        <p:spPr>
          <a:xfrm rot="8788596">
            <a:off x="6179900" y="377747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588224" y="3573016"/>
            <a:ext cx="2376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-6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B400"/>
              </a:buClr>
              <a:buSzPct val="85000"/>
            </a:pPr>
            <a:r>
              <a:rPr lang="cs-CZ" sz="1400" dirty="0" smtClean="0">
                <a:solidFill>
                  <a:prstClr val="black"/>
                </a:solidFill>
              </a:rPr>
              <a:t>Ukotví řádky nad označenou buňkou a sloupce vlevo od označené buňky</a:t>
            </a:r>
          </a:p>
        </p:txBody>
      </p:sp>
      <p:sp>
        <p:nvSpPr>
          <p:cNvPr id="8" name="Šipka doprava 7"/>
          <p:cNvSpPr/>
          <p:nvPr/>
        </p:nvSpPr>
        <p:spPr>
          <a:xfrm rot="2400000">
            <a:off x="233177" y="2756754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50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Podmíněné formátování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Dušek, M. Cvanová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42524" t="4200" r="31095" b="57301"/>
          <a:stretch>
            <a:fillRect/>
          </a:stretch>
        </p:blipFill>
        <p:spPr bwMode="auto">
          <a:xfrm>
            <a:off x="4139952" y="2420888"/>
            <a:ext cx="48245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20" y="1484784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  <a:defRPr/>
            </a:pPr>
            <a:r>
              <a:rPr lang="cs-CZ" sz="1600" dirty="0" smtClean="0">
                <a:solidFill>
                  <a:prstClr val="black"/>
                </a:solidFill>
              </a:rPr>
              <a:t>Záložka „Domů“ → „Podmíněné formátování“.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Barevné označení buněk nebo výplň</a:t>
            </a:r>
            <a:r>
              <a:rPr kumimoji="0" lang="cs-CZ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buňky symbolem podle námi zadaných kritérií, např.: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numerická hodnota větší/menší než průměr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sz="1600" dirty="0" smtClean="0">
                <a:solidFill>
                  <a:schemeClr val="tx2"/>
                </a:solidFill>
              </a:rPr>
              <a:t>datum z konkrétního období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sz="1600" dirty="0" smtClean="0">
                <a:solidFill>
                  <a:schemeClr val="tx2"/>
                </a:solidFill>
              </a:rPr>
              <a:t>podobná slova 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duplicitní údaje</a:t>
            </a: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ourier New" pitchFamily="49" charset="0"/>
              <a:buChar char="o"/>
              <a:tabLst/>
              <a:defRPr/>
            </a:pPr>
            <a:endParaRPr lang="cs-CZ" sz="1600" dirty="0" smtClean="0"/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itchFamily="34" charset="0"/>
              <a:buChar char="•"/>
            </a:pPr>
            <a:r>
              <a:rPr lang="cs-CZ" sz="1600" dirty="0" smtClean="0"/>
              <a:t>Co s barevnými buňkami?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itchFamily="34" charset="0"/>
              <a:buChar char="•"/>
            </a:pPr>
            <a:r>
              <a:rPr lang="cs-CZ" sz="1600" dirty="0" smtClean="0"/>
              <a:t>Použijeme filtr!</a:t>
            </a:r>
            <a:endParaRPr kumimoji="0" lang="cs-CZ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159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295988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výuky (Út </a:t>
            </a:r>
            <a:r>
              <a:rPr lang="cs-CZ" dirty="0" smtClean="0"/>
              <a:t>20. </a:t>
            </a:r>
            <a:r>
              <a:rPr lang="cs-CZ" dirty="0"/>
              <a:t>2. až Út </a:t>
            </a:r>
            <a:r>
              <a:rPr lang="cs-CZ" dirty="0" smtClean="0"/>
              <a:t>29. </a:t>
            </a:r>
            <a:r>
              <a:rPr lang="cs-CZ" dirty="0"/>
              <a:t>5</a:t>
            </a:r>
            <a:r>
              <a:rPr lang="cs-CZ" dirty="0" smtClean="0"/>
              <a:t>. </a:t>
            </a:r>
            <a:r>
              <a:rPr lang="cs-CZ" dirty="0" smtClean="0"/>
              <a:t>2018)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Vytvořil Institut biostatistiky a analýz, Masarykova univerzita </a:t>
            </a:r>
            <a:br>
              <a:rPr lang="cs-CZ" dirty="0" smtClean="0"/>
            </a:br>
            <a:r>
              <a:rPr lang="cs-CZ" dirty="0" smtClean="0"/>
              <a:t>J. Jarkovský, L. Dušek, M. Cvanová, J. Mužík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/>
              <a:t>01	Úvod, Příprava dat, Excel – </a:t>
            </a:r>
            <a:r>
              <a:rPr lang="cs-CZ" sz="2000" dirty="0" smtClean="0"/>
              <a:t>základy, základní vzorce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02	Excel – vzorce, </a:t>
            </a:r>
            <a:r>
              <a:rPr lang="cs-CZ" sz="2000" dirty="0" smtClean="0"/>
              <a:t>grafy, kontingenční </a:t>
            </a:r>
            <a:r>
              <a:rPr lang="cs-CZ" sz="2000" dirty="0"/>
              <a:t>tabulky</a:t>
            </a:r>
          </a:p>
          <a:p>
            <a:pPr lvl="0"/>
            <a:r>
              <a:rPr lang="cs-CZ" sz="2000" dirty="0"/>
              <a:t>03	Excel – kontingenční tabulky, grafy; </a:t>
            </a:r>
            <a:r>
              <a:rPr lang="cs-CZ" sz="2000" dirty="0" smtClean="0"/>
              <a:t>Dotazníky</a:t>
            </a:r>
            <a:endParaRPr lang="cs-CZ" sz="2000" dirty="0"/>
          </a:p>
          <a:p>
            <a:pPr lvl="0"/>
            <a:r>
              <a:rPr lang="cs-CZ" sz="2000" dirty="0"/>
              <a:t>04	Statistická analýza dat; Soft. </a:t>
            </a:r>
            <a:r>
              <a:rPr lang="cs-CZ" sz="2000" dirty="0" err="1"/>
              <a:t>Statistica</a:t>
            </a:r>
            <a:r>
              <a:rPr lang="cs-CZ" sz="2000" dirty="0"/>
              <a:t> – úvod</a:t>
            </a:r>
          </a:p>
          <a:p>
            <a:pPr lvl="0"/>
            <a:r>
              <a:rPr lang="cs-CZ" sz="2000" dirty="0"/>
              <a:t>05	Testování hypotéz; Soft. </a:t>
            </a:r>
            <a:r>
              <a:rPr lang="cs-CZ" sz="2000" dirty="0" err="1"/>
              <a:t>Statistica</a:t>
            </a:r>
            <a:r>
              <a:rPr lang="cs-CZ" sz="2000" dirty="0"/>
              <a:t> – základní funkce, grafy, popisná 	statistika</a:t>
            </a:r>
          </a:p>
          <a:p>
            <a:pPr lvl="0"/>
            <a:r>
              <a:rPr lang="cs-CZ" sz="2000" dirty="0"/>
              <a:t>06	Dokončení teorie testování; Zjišťování normality dat; </a:t>
            </a:r>
            <a:r>
              <a:rPr lang="cs-CZ" sz="2000" dirty="0" err="1"/>
              <a:t>Jednovýběrové</a:t>
            </a:r>
            <a:r>
              <a:rPr lang="cs-CZ" sz="2000" dirty="0"/>
              <a:t> 	testy; </a:t>
            </a:r>
            <a:r>
              <a:rPr lang="cs-CZ" sz="2000" dirty="0" err="1"/>
              <a:t>Dvouvýběrové</a:t>
            </a:r>
            <a:r>
              <a:rPr lang="cs-CZ" sz="2000" dirty="0"/>
              <a:t> parametrické a </a:t>
            </a:r>
            <a:r>
              <a:rPr lang="cs-CZ" sz="2000" dirty="0" err="1"/>
              <a:t>neparametrické</a:t>
            </a:r>
            <a:r>
              <a:rPr lang="cs-CZ" sz="2000" dirty="0"/>
              <a:t> testy</a:t>
            </a:r>
          </a:p>
          <a:p>
            <a:pPr lvl="0"/>
            <a:r>
              <a:rPr lang="cs-CZ" sz="2000" dirty="0"/>
              <a:t>07	Párové parametrické a </a:t>
            </a:r>
            <a:r>
              <a:rPr lang="cs-CZ" sz="2000" dirty="0" err="1"/>
              <a:t>neparametrické</a:t>
            </a:r>
            <a:r>
              <a:rPr lang="cs-CZ" sz="2000" dirty="0"/>
              <a:t> testy; Kontingenční tabulky</a:t>
            </a:r>
          </a:p>
          <a:p>
            <a:pPr lvl="0"/>
            <a:r>
              <a:rPr lang="cs-CZ" sz="2000" dirty="0"/>
              <a:t>08	Kontingenční tabulky </a:t>
            </a:r>
            <a:r>
              <a:rPr lang="cs-CZ" sz="2000" dirty="0" smtClean="0"/>
              <a:t>– testy dobré shody – </a:t>
            </a:r>
            <a:r>
              <a:rPr lang="cs-CZ" sz="2000" dirty="0"/>
              <a:t>pokračování</a:t>
            </a:r>
          </a:p>
          <a:p>
            <a:pPr lvl="0"/>
            <a:r>
              <a:rPr lang="cs-CZ" sz="2000" dirty="0"/>
              <a:t>09	</a:t>
            </a:r>
            <a:r>
              <a:rPr lang="cs-CZ" sz="2000" dirty="0" smtClean="0"/>
              <a:t>ANOVA, korelace, základy regresní analýzy; </a:t>
            </a:r>
            <a:r>
              <a:rPr lang="cs-CZ" sz="2000" dirty="0"/>
              <a:t>Opakování</a:t>
            </a:r>
          </a:p>
          <a:p>
            <a:pPr lvl="0"/>
            <a:r>
              <a:rPr lang="cs-CZ" sz="2000" dirty="0"/>
              <a:t>10	</a:t>
            </a:r>
            <a:r>
              <a:rPr lang="cs-CZ" sz="2000" dirty="0">
                <a:solidFill>
                  <a:srgbClr val="FF0000"/>
                </a:solidFill>
              </a:rPr>
              <a:t>Závěrečný </a:t>
            </a:r>
            <a:r>
              <a:rPr lang="cs-CZ" sz="2000" dirty="0" smtClean="0">
                <a:solidFill>
                  <a:srgbClr val="FF0000"/>
                </a:solidFill>
              </a:rPr>
              <a:t>test</a:t>
            </a:r>
            <a:r>
              <a:rPr lang="cs-CZ" sz="2000" dirty="0" smtClean="0"/>
              <a:t> </a:t>
            </a:r>
            <a:r>
              <a:rPr lang="cs-CZ" sz="2000" dirty="0" smtClean="0">
                <a:solidFill>
                  <a:srgbClr val="FF0000"/>
                </a:solidFill>
              </a:rPr>
              <a:t>22. </a:t>
            </a:r>
            <a:r>
              <a:rPr lang="cs-CZ" sz="2000" dirty="0" smtClean="0">
                <a:solidFill>
                  <a:srgbClr val="FF0000"/>
                </a:solidFill>
              </a:rPr>
              <a:t>5. </a:t>
            </a:r>
            <a:r>
              <a:rPr lang="cs-CZ" sz="2000" dirty="0" smtClean="0">
                <a:solidFill>
                  <a:srgbClr val="FF0000"/>
                </a:solidFill>
              </a:rPr>
              <a:t>2018 </a:t>
            </a:r>
            <a:r>
              <a:rPr lang="cs-CZ" sz="2000" dirty="0" smtClean="0">
                <a:solidFill>
                  <a:srgbClr val="FF0000"/>
                </a:solidFill>
              </a:rPr>
              <a:t>14:00-15:40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54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Dušek, M. Cvanová</a:t>
            </a:r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1791260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Tvorba vzorců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Absolutní a relativní odkazy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Kopírování vzorců</a:t>
            </a: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89911"/>
            <a:ext cx="7772400" cy="769441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IV. </a:t>
            </a:r>
            <a:r>
              <a:rPr lang="cs-CZ" sz="4400" dirty="0">
                <a:solidFill>
                  <a:schemeClr val="accent1"/>
                </a:solidFill>
                <a:latin typeface="Arial" pitchFamily="34" charset="0"/>
              </a:rPr>
              <a:t>Vzorce v Excelu</a:t>
            </a:r>
            <a:endParaRPr lang="cs-CZ" sz="4200" dirty="0" smtClean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r>
              <a:rPr lang="cs-CZ" dirty="0" smtClean="0"/>
              <a:t>Vzorce</a:t>
            </a:r>
            <a:endParaRPr lang="cs-CZ" dirty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vpisují se do buněk sešitu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vzorce jsou vždy 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uvozeny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(lze též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-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aritmetické operátory + zabudované funkce Excelu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 „sčítání“ nečíselných položek se používá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(klávesová zkratka: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 </a:t>
            </a:r>
            <a:r>
              <a:rPr kumimoji="0" lang="cs-CZ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c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výpočet je založen buď na číselných konstantách nebo odkazech na buňky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484438" y="4435492"/>
            <a:ext cx="604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b="1" dirty="0">
                <a:solidFill>
                  <a:srgbClr val="0000FF"/>
                </a:solidFill>
              </a:rPr>
              <a:t>=</a:t>
            </a:r>
            <a:r>
              <a:rPr lang="cs-CZ" sz="3600" b="1" dirty="0" smtClean="0">
                <a:solidFill>
                  <a:srgbClr val="0000FF"/>
                </a:solidFill>
              </a:rPr>
              <a:t>3*odmocnina(A1</a:t>
            </a:r>
            <a:r>
              <a:rPr lang="cs-CZ" sz="36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900113" y="5176854"/>
            <a:ext cx="172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/>
              <a:t>uvození vzorce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2339752" y="3663967"/>
            <a:ext cx="1101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1800" dirty="0"/>
              <a:t>konstanta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838402" y="3735404"/>
            <a:ext cx="290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/>
              <a:t>zabudovaný vzorec Excelu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5583262" y="5491179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/>
              <a:t>odkaz na buňku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2790602" y="4003692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 rot="2893936">
            <a:off x="4478833" y="3977498"/>
            <a:ext cx="215900" cy="649288"/>
          </a:xfrm>
          <a:prstGeom prst="downArrow">
            <a:avLst>
              <a:gd name="adj1" fmla="val 50000"/>
              <a:gd name="adj2" fmla="val 7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 rot="-7409376">
            <a:off x="2124076" y="4672029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auto">
          <a:xfrm flipH="1" flipV="1">
            <a:off x="5727725" y="5011754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2900790" y="5423789"/>
            <a:ext cx="2134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 smtClean="0"/>
              <a:t>aritmetický operátor</a:t>
            </a:r>
            <a:endParaRPr lang="cs-CZ" sz="1800" dirty="0"/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 flipH="1" flipV="1">
            <a:off x="3045253" y="4944364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6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Vzorce – odkaz na </a:t>
            </a:r>
            <a:r>
              <a:rPr lang="cs-CZ" dirty="0" smtClean="0"/>
              <a:t>buňku</a:t>
            </a:r>
            <a:endParaRPr lang="cs-CZ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Relativní odkazy</a:t>
            </a:r>
            <a:endParaRPr kumimoji="0" lang="cs-CZ" sz="16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A1</a:t>
            </a: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buňka 1. řádku sloupci A</a:t>
            </a: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A1:B6</a:t>
            </a: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blok buněk – levý horní roh je v 1. řádku, sloupec A,pravý dolní na řádku 6, sloupec B </a:t>
            </a: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relativní odkaz se při automatickém vyplnění buněk vzorcem posune </a:t>
            </a: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mění se s kopírováním, při vložení a odstranění řádku nebo sloupce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Absolutní odkaz</a:t>
            </a:r>
            <a:r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cs-CZ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odkaz na buňku je pevně dán, při kopírování nebo automatickém vyplnění se nemění</a:t>
            </a:r>
          </a:p>
          <a:p>
            <a:pPr marL="547688" marR="0" lvl="1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tabLst/>
              <a:defRPr/>
            </a:pPr>
            <a:r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lze uzamknout jak řádky, tak sloupce samostatně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51275" y="5002228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$</a:t>
            </a:r>
            <a:r>
              <a:rPr lang="cs-CZ" sz="3600" b="1" dirty="0">
                <a:solidFill>
                  <a:srgbClr val="0000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$</a:t>
            </a:r>
            <a:r>
              <a:rPr lang="cs-CZ" sz="3600" b="1" dirty="0">
                <a:solidFill>
                  <a:srgbClr val="0000FF"/>
                </a:solidFill>
              </a:rPr>
              <a:t>1</a:t>
            </a:r>
            <a:endParaRPr lang="cs-CZ" sz="2400" dirty="0"/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 rot="16200000">
            <a:off x="3492327" y="5138926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36096" y="4779333"/>
            <a:ext cx="202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/>
              <a:t>uzamčení sloupce</a:t>
            </a: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4169552">
            <a:off x="5003801" y="4778390"/>
            <a:ext cx="215900" cy="504825"/>
          </a:xfrm>
          <a:prstGeom prst="down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403648" y="5211381"/>
            <a:ext cx="180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/>
              <a:t>uzamčení řádku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13930" y="5917188"/>
            <a:ext cx="7916141" cy="369332"/>
          </a:xfrm>
          <a:prstGeom prst="rect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dirty="0" smtClean="0"/>
              <a:t>Pamatuj: </a:t>
            </a:r>
            <a:r>
              <a:rPr lang="cs-CZ" dirty="0" smtClean="0"/>
              <a:t>Adresu upevníme pomocí znaku </a:t>
            </a:r>
            <a:r>
              <a:rPr lang="en-US" b="1" dirty="0" smtClean="0">
                <a:solidFill>
                  <a:srgbClr val="FF0000"/>
                </a:solidFill>
              </a:rPr>
              <a:t>$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(klávesová zkratka: </a:t>
            </a:r>
            <a:r>
              <a:rPr lang="cs-CZ" b="1" dirty="0" err="1" smtClean="0">
                <a:solidFill>
                  <a:schemeClr val="tx1"/>
                </a:solidFill>
              </a:rPr>
              <a:t>altr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gr</a:t>
            </a:r>
            <a:r>
              <a:rPr lang="cs-CZ" b="1" dirty="0" smtClean="0">
                <a:solidFill>
                  <a:schemeClr val="tx1"/>
                </a:solidFill>
              </a:rPr>
              <a:t> + ů </a:t>
            </a:r>
            <a:r>
              <a:rPr lang="cs-CZ" dirty="0" smtClean="0">
                <a:solidFill>
                  <a:schemeClr val="tx1"/>
                </a:solidFill>
              </a:rPr>
              <a:t>nebo </a:t>
            </a:r>
            <a:r>
              <a:rPr lang="cs-CZ" b="1" dirty="0" smtClean="0">
                <a:solidFill>
                  <a:schemeClr val="tx1"/>
                </a:solidFill>
              </a:rPr>
              <a:t>F4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98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15"/>
          <p:cNvSpPr>
            <a:spLocks noChangeArrowheads="1"/>
          </p:cNvSpPr>
          <p:nvPr/>
        </p:nvSpPr>
        <p:spPr bwMode="auto">
          <a:xfrm flipV="1">
            <a:off x="2483768" y="2924944"/>
            <a:ext cx="720080" cy="64807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2" cstate="print"/>
          <a:srcRect r="83856" b="84600"/>
          <a:stretch>
            <a:fillRect/>
          </a:stretch>
        </p:blipFill>
        <p:spPr bwMode="auto">
          <a:xfrm>
            <a:off x="323528" y="1340768"/>
            <a:ext cx="295232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3" cstate="print"/>
          <a:srcRect l="24412" t="15400" r="52751" b="48901"/>
          <a:stretch>
            <a:fillRect/>
          </a:stretch>
        </p:blipFill>
        <p:spPr bwMode="auto">
          <a:xfrm>
            <a:off x="5292080" y="1343251"/>
            <a:ext cx="3600400" cy="316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cs-CZ" dirty="0" smtClean="0"/>
              <a:t>Vzorce </a:t>
            </a:r>
            <a:r>
              <a:rPr lang="cs-CZ" dirty="0"/>
              <a:t>– využití seznamu vzorců</a:t>
            </a:r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H="1">
            <a:off x="4788023" y="2999583"/>
            <a:ext cx="647799" cy="50390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H="1">
            <a:off x="4788023" y="3502821"/>
            <a:ext cx="503337" cy="669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3419871" y="3215459"/>
            <a:ext cx="15483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dirty="0"/>
              <a:t>Funkce a její </a:t>
            </a:r>
            <a:endParaRPr lang="cs-CZ" dirty="0" smtClean="0"/>
          </a:p>
          <a:p>
            <a:r>
              <a:rPr lang="cs-CZ" dirty="0" smtClean="0"/>
              <a:t>stručný </a:t>
            </a:r>
            <a:r>
              <a:rPr lang="cs-CZ" dirty="0"/>
              <a:t>popis</a:t>
            </a:r>
          </a:p>
        </p:txBody>
      </p:sp>
      <p:sp>
        <p:nvSpPr>
          <p:cNvPr id="145419" name="AutoShape 11"/>
          <p:cNvSpPr>
            <a:spLocks noChangeArrowheads="1"/>
          </p:cNvSpPr>
          <p:nvPr/>
        </p:nvSpPr>
        <p:spPr bwMode="auto">
          <a:xfrm>
            <a:off x="5940648" y="1775622"/>
            <a:ext cx="2303463" cy="2016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3635895" y="1703291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/>
              <a:t>Kategorie vzorců</a:t>
            </a:r>
          </a:p>
        </p:txBody>
      </p:sp>
      <p:sp>
        <p:nvSpPr>
          <p:cNvPr id="145421" name="Line 13"/>
          <p:cNvSpPr>
            <a:spLocks noChangeShapeType="1"/>
          </p:cNvSpPr>
          <p:nvPr/>
        </p:nvSpPr>
        <p:spPr bwMode="auto">
          <a:xfrm flipH="1" flipV="1">
            <a:off x="4788022" y="2063330"/>
            <a:ext cx="1153593" cy="28835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45423" name="AutoShape 15"/>
          <p:cNvSpPr>
            <a:spLocks noChangeArrowheads="1"/>
          </p:cNvSpPr>
          <p:nvPr/>
        </p:nvSpPr>
        <p:spPr bwMode="auto">
          <a:xfrm flipH="1" flipV="1">
            <a:off x="6444208" y="4437112"/>
            <a:ext cx="864096" cy="64807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5004048" y="5517232"/>
            <a:ext cx="1531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800" dirty="0"/>
              <a:t>průvodce funkcí</a:t>
            </a:r>
          </a:p>
        </p:txBody>
      </p:sp>
      <p:sp>
        <p:nvSpPr>
          <p:cNvPr id="145414" name="AutoShape 6"/>
          <p:cNvSpPr>
            <a:spLocks noChangeArrowheads="1"/>
          </p:cNvSpPr>
          <p:nvPr/>
        </p:nvSpPr>
        <p:spPr bwMode="auto">
          <a:xfrm>
            <a:off x="2267743" y="2616696"/>
            <a:ext cx="574675" cy="3240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4" cstate="print"/>
          <a:srcRect l="50006" t="29399" r="24007" b="48901"/>
          <a:stretch>
            <a:fillRect/>
          </a:stretch>
        </p:blipFill>
        <p:spPr bwMode="auto">
          <a:xfrm>
            <a:off x="323528" y="4149080"/>
            <a:ext cx="47525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093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dirty="0" smtClean="0"/>
              <a:t>Tvorba a z</a:t>
            </a:r>
            <a:r>
              <a:rPr lang="cs-CZ" dirty="0" smtClean="0"/>
              <a:t>ávislosti </a:t>
            </a:r>
            <a:r>
              <a:rPr lang="cs-CZ" dirty="0"/>
              <a:t>vzorců</a:t>
            </a:r>
            <a:endParaRPr kumimoji="0" lang="cs-CZ" i="1" u="sng" dirty="0">
              <a:solidFill>
                <a:srgbClr val="0033CC"/>
              </a:solidFill>
            </a:endParaRP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195515" y="2924944"/>
            <a:ext cx="33683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600" dirty="0" smtClean="0"/>
              <a:t>Výběr funkce z konkrétních knihoven</a:t>
            </a:r>
            <a:endParaRPr lang="cs-CZ" sz="16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 l="4462" t="36119" r="29134" b="50441"/>
          <a:stretch>
            <a:fillRect/>
          </a:stretch>
        </p:blipFill>
        <p:spPr bwMode="auto">
          <a:xfrm>
            <a:off x="179512" y="1597624"/>
            <a:ext cx="8784976" cy="111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Šipka doprava 22"/>
          <p:cNvSpPr/>
          <p:nvPr/>
        </p:nvSpPr>
        <p:spPr>
          <a:xfrm rot="7532543">
            <a:off x="2985273" y="149826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23"/>
          <p:cNvSpPr/>
          <p:nvPr/>
        </p:nvSpPr>
        <p:spPr>
          <a:xfrm rot="7532543">
            <a:off x="320977" y="1615317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AutoShape 9"/>
          <p:cNvSpPr>
            <a:spLocks noChangeArrowheads="1"/>
          </p:cNvSpPr>
          <p:nvPr/>
        </p:nvSpPr>
        <p:spPr bwMode="auto">
          <a:xfrm>
            <a:off x="1187625" y="1844824"/>
            <a:ext cx="3456384" cy="648072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rot="5400000" flipH="1" flipV="1">
            <a:off x="1367643" y="2528901"/>
            <a:ext cx="432047" cy="360039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6264384" y="1845072"/>
            <a:ext cx="1043920" cy="647824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358999" y="2908318"/>
            <a:ext cx="47495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 smtClean="0"/>
              <a:t>Označení </a:t>
            </a:r>
            <a:r>
              <a:rPr lang="cs-CZ" sz="1600" dirty="0"/>
              <a:t>a odznačení předchozích a následných vzorců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51520" y="5640189"/>
            <a:ext cx="87328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800" b="1" dirty="0"/>
              <a:t>Zpřehlednění </a:t>
            </a:r>
            <a:r>
              <a:rPr lang="cs-CZ" sz="1800" b="1" dirty="0" smtClean="0"/>
              <a:t>vzorců </a:t>
            </a:r>
            <a:r>
              <a:rPr lang="cs-CZ" sz="1800" dirty="0" smtClean="0"/>
              <a:t>(zalomení řádku)</a:t>
            </a:r>
            <a:r>
              <a:rPr lang="cs-CZ" sz="1800" b="1" dirty="0" smtClean="0"/>
              <a:t>: </a:t>
            </a:r>
          </a:p>
          <a:p>
            <a:r>
              <a:rPr lang="cs-CZ" dirty="0" smtClean="0"/>
              <a:t>ALT+ENTER</a:t>
            </a:r>
            <a:endParaRPr lang="cs-CZ" sz="1800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95536" y="1268760"/>
            <a:ext cx="12743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 smtClean="0"/>
              <a:t>Výběr funkce</a:t>
            </a:r>
            <a:endParaRPr lang="cs-CZ" sz="1600" dirty="0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rot="5400000" flipH="1" flipV="1">
            <a:off x="6408204" y="2528900"/>
            <a:ext cx="432047" cy="360039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t="15400" r="81494" b="53801"/>
          <a:stretch>
            <a:fillRect/>
          </a:stretch>
        </p:blipFill>
        <p:spPr bwMode="auto">
          <a:xfrm>
            <a:off x="5148064" y="3212976"/>
            <a:ext cx="338437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7344504" y="1844824"/>
            <a:ext cx="971912" cy="288032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 rot="5400000" flipH="1" flipV="1">
            <a:off x="7740353" y="1700807"/>
            <a:ext cx="288031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5629281" y="1268760"/>
            <a:ext cx="34072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 smtClean="0"/>
              <a:t>Zobrazí místo výsledné hodnoty vzorec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33976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dirty="0" smtClean="0"/>
              <a:t>Komentáře, sledování změn</a:t>
            </a:r>
            <a:endParaRPr kumimoji="0" lang="cs-CZ" i="1" u="sng" dirty="0">
              <a:solidFill>
                <a:srgbClr val="0033CC"/>
              </a:solidFill>
            </a:endParaRP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179388" y="2139950"/>
            <a:ext cx="3355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 smtClean="0"/>
              <a:t>Komentáře k jednotlivým buňkám</a:t>
            </a:r>
            <a:endParaRPr lang="cs-CZ" sz="1800" dirty="0"/>
          </a:p>
        </p:txBody>
      </p:sp>
      <p:pic>
        <p:nvPicPr>
          <p:cNvPr id="19" name="Obrázek 18" descr="vzorc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4149080"/>
            <a:ext cx="4660900" cy="1079500"/>
          </a:xfrm>
          <a:prstGeom prst="rect">
            <a:avLst/>
          </a:prstGeom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1520" y="5661248"/>
            <a:ext cx="4293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 smtClean="0"/>
              <a:t>možnost zamknout list či sešit dvojicí hesel</a:t>
            </a:r>
            <a:endParaRPr lang="cs-CZ" sz="1800" dirty="0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 flipV="1">
            <a:off x="3779912" y="4869160"/>
            <a:ext cx="2" cy="64807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V="1">
            <a:off x="3779912" y="4869160"/>
            <a:ext cx="720080" cy="64807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156176" y="5661248"/>
            <a:ext cx="2642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800" dirty="0" smtClean="0"/>
              <a:t>sledování změn a jejich</a:t>
            </a:r>
          </a:p>
          <a:p>
            <a:r>
              <a:rPr lang="cs-CZ" sz="1800" dirty="0" smtClean="0"/>
              <a:t>schvalování nebo zamítání</a:t>
            </a:r>
            <a:endParaRPr lang="cs-CZ" sz="1800" dirty="0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 flipV="1">
            <a:off x="5724128" y="4941168"/>
            <a:ext cx="432048" cy="64807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51520" y="1495325"/>
            <a:ext cx="8784976" cy="49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karta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„Revize“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 l="18242" t="36119" r="55508" b="51281"/>
          <a:stretch>
            <a:fillRect/>
          </a:stretch>
        </p:blipFill>
        <p:spPr bwMode="auto">
          <a:xfrm>
            <a:off x="857224" y="2643182"/>
            <a:ext cx="428628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 rot="2580000" flipH="1">
            <a:off x="489570" y="3041159"/>
            <a:ext cx="396000" cy="3600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rot="10080000" flipH="1">
            <a:off x="3525215" y="2325699"/>
            <a:ext cx="396000" cy="3600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585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cs-CZ" dirty="0" smtClean="0"/>
              <a:t>Vzorce </a:t>
            </a:r>
            <a:r>
              <a:rPr lang="cs-CZ" dirty="0"/>
              <a:t>– </a:t>
            </a:r>
            <a:r>
              <a:rPr lang="cs-CZ" dirty="0" smtClean="0"/>
              <a:t>užitečné funkce</a:t>
            </a:r>
            <a:endParaRPr lang="cs-CZ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31775" y="1562100"/>
            <a:ext cx="8732838" cy="511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smtClean="0"/>
              <a:t>Celkem 408 funkcí ve verzi MS Excel 2010, ve verzi 2013 přidáno 50 nových funkcí</a:t>
            </a:r>
          </a:p>
          <a:p>
            <a:pPr>
              <a:spcAft>
                <a:spcPts val="300"/>
              </a:spcAft>
            </a:pPr>
            <a:endParaRPr lang="cs-CZ" sz="1200" b="1" dirty="0" smtClean="0"/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SUMA – </a:t>
            </a:r>
            <a:r>
              <a:rPr lang="cs-CZ" b="1" dirty="0" smtClean="0"/>
              <a:t>součet číselných hodnot oblasti;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SUMIF – </a:t>
            </a:r>
            <a:r>
              <a:rPr lang="cs-CZ" b="1" dirty="0" smtClean="0"/>
              <a:t>podmíněný součet (podmínky v doplňkové oblasti);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PRŮMĚR – </a:t>
            </a:r>
            <a:r>
              <a:rPr lang="cs-CZ" b="1" dirty="0" smtClean="0"/>
              <a:t>aritmetický průměr číselných hodnot oblasti;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GEOMEAN – </a:t>
            </a:r>
            <a:r>
              <a:rPr lang="cs-CZ" b="1" dirty="0" smtClean="0"/>
              <a:t>geometrický průměr číselných hodnot oblasti;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COUNTIF – </a:t>
            </a:r>
            <a:r>
              <a:rPr lang="cs-CZ" b="1" dirty="0" smtClean="0"/>
              <a:t>počet hodnot oblasti splňujících zadanou podmínku;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KDYŽ – </a:t>
            </a:r>
            <a:r>
              <a:rPr lang="cs-CZ" b="1" dirty="0" smtClean="0"/>
              <a:t>logická podmínka (</a:t>
            </a:r>
            <a:r>
              <a:rPr lang="cs-CZ" b="1" dirty="0" err="1" smtClean="0"/>
              <a:t>if</a:t>
            </a:r>
            <a:r>
              <a:rPr lang="cs-CZ" b="1" dirty="0" smtClean="0"/>
              <a:t>);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MAX, MIN – </a:t>
            </a:r>
            <a:r>
              <a:rPr lang="cs-CZ" b="1" dirty="0" smtClean="0"/>
              <a:t>maximum/minimum číselných hodnot oblasti;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MEDIAN – </a:t>
            </a:r>
            <a:r>
              <a:rPr lang="cs-CZ" b="1" dirty="0" smtClean="0"/>
              <a:t>výpočet mediánu;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PERCENTILE – </a:t>
            </a:r>
            <a:r>
              <a:rPr lang="cs-CZ" b="1" dirty="0" smtClean="0"/>
              <a:t>výpočet percentilů;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DATUM (ROK, MĚSÍC, DEN) – </a:t>
            </a:r>
            <a:r>
              <a:rPr lang="cs-CZ" b="1" dirty="0" smtClean="0"/>
              <a:t>práce s kalendářními daty;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ABS – </a:t>
            </a:r>
            <a:r>
              <a:rPr lang="cs-CZ" b="1" dirty="0" smtClean="0"/>
              <a:t>absolutní hodnota;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SVYHLEDAT – </a:t>
            </a:r>
            <a:r>
              <a:rPr lang="cs-CZ" b="1" dirty="0" smtClean="0"/>
              <a:t>spojování tabulek podle identifikátoru - řádku.</a:t>
            </a:r>
          </a:p>
          <a:p>
            <a:pPr>
              <a:spcAft>
                <a:spcPts val="300"/>
              </a:spcAft>
            </a:pPr>
            <a:endParaRPr lang="cs-CZ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95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39762"/>
          </a:xfrm>
        </p:spPr>
        <p:txBody>
          <a:bodyPr/>
          <a:lstStyle/>
          <a:p>
            <a:r>
              <a:rPr lang="cs-CZ" dirty="0" smtClean="0"/>
              <a:t>Statistické funkce v MS Excel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31775" y="1562100"/>
            <a:ext cx="8732838" cy="511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smtClean="0"/>
              <a:t>Od verze 2007 obsahuje MS Excel některé pokročilé statistické funkce</a:t>
            </a:r>
          </a:p>
          <a:p>
            <a:pPr>
              <a:spcAft>
                <a:spcPts val="300"/>
              </a:spcAft>
            </a:pPr>
            <a:endParaRPr lang="cs-CZ" sz="1400" b="1" dirty="0" smtClean="0"/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ZLEVA, ZPRAVA, ČÁST – </a:t>
            </a:r>
            <a:r>
              <a:rPr lang="cs-CZ" b="1" dirty="0" smtClean="0"/>
              <a:t>funkce pro ořezávání textových řetězců;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STANDARDNÍ MATEMATICKÉ FUNKCE (SIN, COS, LOG, LOGZ, EXP) – </a:t>
            </a:r>
            <a:r>
              <a:rPr lang="cs-CZ" b="1" dirty="0" smtClean="0"/>
              <a:t>a mnoho dalších.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CONFIDENCE – </a:t>
            </a:r>
            <a:r>
              <a:rPr lang="cs-CZ" b="1" dirty="0" smtClean="0"/>
              <a:t>výpočet intervalu spolehlivosti (při normálním rozdělení);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CORREL, PEARSON – </a:t>
            </a:r>
            <a:r>
              <a:rPr lang="cs-CZ" b="1" dirty="0" smtClean="0"/>
              <a:t>výpočet </a:t>
            </a:r>
            <a:r>
              <a:rPr lang="cs-CZ" b="1" dirty="0" err="1" smtClean="0"/>
              <a:t>Pearsonova</a:t>
            </a:r>
            <a:r>
              <a:rPr lang="cs-CZ" b="1" dirty="0" smtClean="0"/>
              <a:t> korelačního koeficientu;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COVAR – </a:t>
            </a:r>
            <a:r>
              <a:rPr lang="cs-CZ" b="1" dirty="0" smtClean="0"/>
              <a:t>výpočet kovariance dvou množin dat;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COUNTIF – </a:t>
            </a:r>
            <a:r>
              <a:rPr lang="cs-CZ" b="1" dirty="0" smtClean="0"/>
              <a:t>počet hodnot oblasti splňujících zadanou podmínku;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DEVSQ – </a:t>
            </a:r>
            <a:r>
              <a:rPr lang="cs-CZ" b="1" dirty="0" smtClean="0"/>
              <a:t>součet čtverců odchylek od výběrového průměru;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FDIST, GAMMADIST, CHIDIST, TDIST, NORMDIST aj. – </a:t>
            </a:r>
            <a:r>
              <a:rPr lang="cs-CZ" b="1" dirty="0" smtClean="0"/>
              <a:t>různá rozdělení pravděpodobnosti;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PRŮMODCHYLKA – </a:t>
            </a:r>
            <a:r>
              <a:rPr lang="cs-CZ" b="1" dirty="0" smtClean="0"/>
              <a:t>průměrná hodnota absolutních odchylek;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SLOPE – </a:t>
            </a:r>
            <a:r>
              <a:rPr lang="cs-CZ" b="1" dirty="0" smtClean="0"/>
              <a:t>směrnice lineárního modelu;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</a:rPr>
              <a:t> TTEST, ZTEST, CHITEST – </a:t>
            </a:r>
            <a:r>
              <a:rPr lang="cs-CZ" b="1" dirty="0" smtClean="0"/>
              <a:t>statistické testy shodnosti;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cs-CZ" b="1" dirty="0" smtClean="0">
                <a:solidFill>
                  <a:srgbClr val="6BA42C"/>
                </a:solidFill>
              </a:rPr>
              <a:t>ŘADU DALŠÍCH FUNKCÍ VŠAK EXCEL POSTRÁDÁ A JE TŘEBA VYUŽÍT SILNĚJŠÍHO NÁSTROJE</a:t>
            </a:r>
            <a:r>
              <a:rPr lang="cs-CZ" b="1" dirty="0" smtClean="0"/>
              <a:t>.</a:t>
            </a:r>
            <a:endParaRPr lang="cs-CZ" b="1" dirty="0" smtClean="0">
              <a:solidFill>
                <a:srgbClr val="C00000"/>
              </a:solidFill>
            </a:endParaRPr>
          </a:p>
          <a:p>
            <a:pPr>
              <a:spcAft>
                <a:spcPts val="300"/>
              </a:spcAft>
            </a:pP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65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Kopírování / Vkládání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3542" t="36040" r="80708" b="30361"/>
          <a:stretch>
            <a:fillRect/>
          </a:stretch>
        </p:blipFill>
        <p:spPr bwMode="auto">
          <a:xfrm>
            <a:off x="827584" y="2276872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cs-CZ" dirty="0" smtClean="0"/>
              <a:t>Kopírování vzorců, textů, celých sloupců (zkopírování pomocí Ctrl+C; dále „Vložit jinak...“)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cs-CZ" dirty="0" smtClean="0"/>
              <a:t>Kopírování grafů z Excelu do Wordu:</a:t>
            </a:r>
            <a:br>
              <a:rPr lang="cs-CZ" dirty="0" smtClean="0"/>
            </a:br>
            <a:r>
              <a:rPr lang="cs-CZ" sz="1600" dirty="0" smtClean="0"/>
              <a:t>Vložit jinak → Typ: Obrázek (rozšířený </a:t>
            </a:r>
            <a:r>
              <a:rPr lang="cs-CZ" sz="1600" dirty="0" err="1" smtClean="0"/>
              <a:t>metasoubor</a:t>
            </a:r>
            <a:r>
              <a:rPr lang="cs-CZ" sz="1600" dirty="0" smtClean="0"/>
              <a:t>)</a:t>
            </a:r>
            <a:endParaRPr lang="cs-CZ" dirty="0" smtClean="0"/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cs-CZ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Šipka doprava 5"/>
          <p:cNvSpPr/>
          <p:nvPr/>
        </p:nvSpPr>
        <p:spPr>
          <a:xfrm rot="7532543">
            <a:off x="1190222" y="2695436"/>
            <a:ext cx="432000" cy="21602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62474" t="56279" r="11017" b="5921"/>
          <a:stretch>
            <a:fillRect/>
          </a:stretch>
        </p:blipFill>
        <p:spPr bwMode="auto">
          <a:xfrm>
            <a:off x="4176464" y="2276872"/>
            <a:ext cx="363589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 rot="5400000">
            <a:off x="3491904" y="4222006"/>
            <a:ext cx="288925" cy="719138"/>
          </a:xfrm>
          <a:prstGeom prst="upArrow">
            <a:avLst>
              <a:gd name="adj1" fmla="val 50000"/>
              <a:gd name="adj2" fmla="val 622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9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Jarkovský, L. </a:t>
            </a:r>
            <a:r>
              <a:rPr lang="cs-CZ" i="1" dirty="0" smtClean="0"/>
              <a:t>Dušek</a:t>
            </a:r>
            <a:endParaRPr lang="cs-CZ" i="1" dirty="0"/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89911"/>
            <a:ext cx="7772400" cy="769441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V. </a:t>
            </a:r>
            <a:r>
              <a:rPr lang="cs-CZ" sz="4400" dirty="0" smtClean="0">
                <a:solidFill>
                  <a:schemeClr val="accent1"/>
                </a:solidFill>
                <a:latin typeface="Arial" pitchFamily="34" charset="0"/>
              </a:rPr>
              <a:t>Samostatné cvičení</a:t>
            </a:r>
            <a:endParaRPr lang="cs-CZ" sz="4200" dirty="0" smtClean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endParaRPr lang="cs-CZ" dirty="0"/>
          </a:p>
        </p:txBody>
      </p:sp>
      <p:sp>
        <p:nvSpPr>
          <p:cNvPr id="15872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Motivace</a:t>
            </a:r>
          </a:p>
        </p:txBody>
      </p:sp>
      <p:sp>
        <p:nvSpPr>
          <p:cNvPr id="15872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dirty="0" smtClean="0"/>
              <a:t>Současná statistická analýza se neobejde bez zpracování dat pomocí statistických software. Předpokladem úspěchu je správné uložení dat ve formě „databázové“ tabulky umožňující jejich zpracování v libovolné aplikaci.</a:t>
            </a:r>
          </a:p>
          <a:p>
            <a:endParaRPr lang="cs-CZ" dirty="0" smtClean="0"/>
          </a:p>
          <a:p>
            <a:r>
              <a:rPr lang="cs-CZ" dirty="0" smtClean="0"/>
              <a:t>Neméně důležité je věnovat pozornost čištění dat předcházející vlastní analýze. Každá chyba, která vznikne nebo není nalezena ve fázi přípravy dat se promítne do všech dalších kroků a může zapříčinit neplatnost výsledků a nutnost opakování analýzy.</a:t>
            </a:r>
          </a:p>
        </p:txBody>
      </p:sp>
    </p:spTree>
    <p:extLst>
      <p:ext uri="{BB962C8B-B14F-4D97-AF65-F5344CB8AC3E}">
        <p14:creationId xmlns:p14="http://schemas.microsoft.com/office/powerpoint/2010/main" val="40237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– část 1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474805"/>
            <a:ext cx="8820472" cy="4525963"/>
          </a:xfrm>
        </p:spPr>
        <p:txBody>
          <a:bodyPr>
            <a:noAutofit/>
          </a:bodyPr>
          <a:lstStyle/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Vytvořte kopii listu zadání a nazvěte ji výsledky.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přesunout nebo zkopírovat list → vytvořit kopii)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Pomocí roztahování buněk vyplňte proměnnou</a:t>
            </a:r>
            <a:r>
              <a:rPr lang="en-US" sz="1400" dirty="0" smtClean="0"/>
              <a:t> </a:t>
            </a:r>
            <a:r>
              <a:rPr lang="cs-CZ" sz="1400" b="1" dirty="0" smtClean="0">
                <a:solidFill>
                  <a:srgbClr val="0070C0"/>
                </a:solidFill>
              </a:rPr>
              <a:t>„ID</a:t>
            </a:r>
            <a:r>
              <a:rPr lang="en-US" sz="1400" b="1" dirty="0" smtClean="0">
                <a:solidFill>
                  <a:srgbClr val="0070C0"/>
                </a:solidFill>
              </a:rPr>
              <a:t>”</a:t>
            </a:r>
            <a:r>
              <a:rPr lang="cs-CZ" sz="1400" b="1" dirty="0" smtClean="0">
                <a:solidFill>
                  <a:srgbClr val="0070C0"/>
                </a:solidFill>
              </a:rPr>
              <a:t> </a:t>
            </a:r>
            <a:r>
              <a:rPr lang="cs-CZ" sz="1400" dirty="0" smtClean="0"/>
              <a:t>čísly od 1 do 89.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en-US" sz="1400" dirty="0" smtClean="0"/>
              <a:t>U</a:t>
            </a:r>
            <a:r>
              <a:rPr lang="cs-CZ" sz="1400" dirty="0" smtClean="0"/>
              <a:t>kotvěte ID pacientů a názvy proměnných ve sloupcích.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funkce ukotvení příček) 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Spojte </a:t>
            </a:r>
            <a:r>
              <a:rPr lang="cs-CZ" sz="1400" b="1" dirty="0" smtClean="0">
                <a:solidFill>
                  <a:srgbClr val="0070C0"/>
                </a:solidFill>
              </a:rPr>
              <a:t>„Jméno“ </a:t>
            </a:r>
            <a:r>
              <a:rPr lang="cs-CZ" sz="1400" dirty="0" smtClean="0"/>
              <a:t>a </a:t>
            </a:r>
            <a:r>
              <a:rPr lang="cs-CZ" sz="1400" b="1" dirty="0" smtClean="0">
                <a:solidFill>
                  <a:srgbClr val="0070C0"/>
                </a:solidFill>
              </a:rPr>
              <a:t>„Příjmení“ </a:t>
            </a:r>
            <a:r>
              <a:rPr lang="cs-CZ" sz="1400" dirty="0" smtClean="0"/>
              <a:t>do jednoho sloupce (např. Zdeněk Novák..) (</a:t>
            </a:r>
            <a:r>
              <a:rPr lang="cs-CZ" sz="1400" b="1" dirty="0" smtClean="0"/>
              <a:t>nápověda: </a:t>
            </a:r>
            <a:r>
              <a:rPr lang="cs-CZ" sz="1400" dirty="0" smtClean="0"/>
              <a:t>vzoreček tažením roztáhněte na celý sloupec datového souboru) 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Spočítejte délku hospitalizace z </a:t>
            </a:r>
            <a:r>
              <a:rPr lang="cs-CZ" sz="1400" b="1" dirty="0" smtClean="0">
                <a:solidFill>
                  <a:srgbClr val="0070C0"/>
                </a:solidFill>
              </a:rPr>
              <a:t>„první kontrola“ </a:t>
            </a:r>
            <a:r>
              <a:rPr lang="cs-CZ" sz="1400" dirty="0" smtClean="0"/>
              <a:t>a </a:t>
            </a:r>
            <a:r>
              <a:rPr lang="cs-CZ" sz="1400" b="1" dirty="0" smtClean="0">
                <a:solidFill>
                  <a:srgbClr val="0070C0"/>
                </a:solidFill>
              </a:rPr>
              <a:t>„poslední kontrola“</a:t>
            </a:r>
            <a:r>
              <a:rPr lang="cs-CZ" sz="1400" dirty="0" smtClean="0"/>
              <a:t>. Je získaná hodnota všude reálná? Pokud ne, tak u kterých pacientů? (</a:t>
            </a:r>
            <a:r>
              <a:rPr lang="cs-CZ" sz="1400" b="1" dirty="0" smtClean="0"/>
              <a:t>nápověda:</a:t>
            </a:r>
            <a:r>
              <a:rPr lang="cs-CZ" sz="1400" dirty="0" smtClean="0"/>
              <a:t> zkontrolujte pomocí filtru) 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Pomocí vzorce vyberte pouze </a:t>
            </a:r>
            <a:r>
              <a:rPr lang="cs-CZ" sz="1400" b="1" dirty="0" smtClean="0">
                <a:solidFill>
                  <a:srgbClr val="0070C0"/>
                </a:solidFill>
              </a:rPr>
              <a:t>„Rok poslední kontroly“ </a:t>
            </a:r>
            <a:r>
              <a:rPr lang="cs-CZ" sz="1400" dirty="0" smtClean="0"/>
              <a:t>ze sloupce </a:t>
            </a:r>
            <a:r>
              <a:rPr lang="cs-CZ" sz="1400" b="1" dirty="0" smtClean="0">
                <a:solidFill>
                  <a:srgbClr val="0070C0"/>
                </a:solidFill>
              </a:rPr>
              <a:t>„poslední kontrola“</a:t>
            </a:r>
            <a:r>
              <a:rPr lang="cs-CZ" sz="1400" dirty="0" smtClean="0"/>
              <a:t>. Seřaďte datový soubor podle této nové proměnné.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vyberte funkci z Knihovny funkcí – Datum a čas)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Sloupec </a:t>
            </a:r>
            <a:r>
              <a:rPr lang="cs-CZ" sz="1400" b="1" dirty="0" smtClean="0">
                <a:solidFill>
                  <a:srgbClr val="0070C0"/>
                </a:solidFill>
              </a:rPr>
              <a:t>„nemocný“ </a:t>
            </a:r>
            <a:r>
              <a:rPr lang="cs-CZ" sz="1400" dirty="0" smtClean="0"/>
              <a:t>překódujte pomocí funkce „když“ následovně: 1-nemocný, 0 –zdravý.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Převeďte </a:t>
            </a:r>
            <a:r>
              <a:rPr lang="cs-CZ" sz="1400" b="1" dirty="0" smtClean="0">
                <a:solidFill>
                  <a:srgbClr val="0070C0"/>
                </a:solidFill>
              </a:rPr>
              <a:t>„výšku“ </a:t>
            </a:r>
            <a:r>
              <a:rPr lang="cs-CZ" sz="1400" dirty="0" smtClean="0"/>
              <a:t>na metry.</a:t>
            </a: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Vypočítejte </a:t>
            </a:r>
            <a:r>
              <a:rPr lang="cs-CZ" sz="1400" b="1" dirty="0" smtClean="0">
                <a:solidFill>
                  <a:srgbClr val="0070C0"/>
                </a:solidFill>
              </a:rPr>
              <a:t>„BMI“</a:t>
            </a:r>
            <a:r>
              <a:rPr lang="cs-CZ" sz="1400" dirty="0" smtClean="0"/>
              <a:t>.</a:t>
            </a:r>
            <a:r>
              <a:rPr lang="cs-CZ" sz="1400" b="1" dirty="0" smtClean="0">
                <a:solidFill>
                  <a:srgbClr val="0070C0"/>
                </a:solidFill>
              </a:rPr>
              <a:t> </a:t>
            </a:r>
            <a:r>
              <a:rPr lang="cs-CZ" sz="1400" dirty="0" smtClean="0"/>
              <a:t>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vzorec pro index tělesné hmotnosti najdete na internetu)</a:t>
            </a:r>
            <a:r>
              <a:rPr lang="cs-CZ" sz="1400" b="1" dirty="0" smtClean="0">
                <a:solidFill>
                  <a:srgbClr val="0070C0"/>
                </a:solidFill>
              </a:rPr>
              <a:t> </a:t>
            </a:r>
            <a:endParaRPr lang="cs-CZ" sz="1400" b="1" dirty="0" smtClean="0">
              <a:solidFill>
                <a:srgbClr val="00B0F0"/>
              </a:solidFill>
            </a:endParaRP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r>
              <a:rPr lang="cs-CZ" sz="1400" dirty="0" smtClean="0"/>
              <a:t>Spočítejte k jaké změně </a:t>
            </a:r>
            <a:r>
              <a:rPr lang="cs-CZ" sz="1400" b="1" dirty="0" smtClean="0">
                <a:solidFill>
                  <a:srgbClr val="0070C0"/>
                </a:solidFill>
              </a:rPr>
              <a:t>„tepu před“ </a:t>
            </a:r>
            <a:r>
              <a:rPr lang="cs-CZ" sz="1400" dirty="0" smtClean="0"/>
              <a:t>a </a:t>
            </a:r>
            <a:r>
              <a:rPr lang="cs-CZ" sz="1400" b="1" dirty="0" smtClean="0">
                <a:solidFill>
                  <a:srgbClr val="0070C0"/>
                </a:solidFill>
              </a:rPr>
              <a:t>„tepu po“ </a:t>
            </a:r>
            <a:r>
              <a:rPr lang="cs-CZ" sz="1400" dirty="0" smtClean="0"/>
              <a:t>došlo (např. léčbě nebo podání léku)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pozor na chybějící hodnoty)</a:t>
            </a:r>
          </a:p>
        </p:txBody>
      </p:sp>
    </p:spTree>
    <p:extLst>
      <p:ext uri="{BB962C8B-B14F-4D97-AF65-F5344CB8AC3E}">
        <p14:creationId xmlns:p14="http://schemas.microsoft.com/office/powerpoint/2010/main" val="587358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– část 2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423317"/>
            <a:ext cx="8820472" cy="4525963"/>
          </a:xfrm>
        </p:spPr>
        <p:txBody>
          <a:bodyPr>
            <a:noAutofit/>
          </a:bodyPr>
          <a:lstStyle/>
          <a:p>
            <a:pPr marL="571500" indent="-571500">
              <a:buNone/>
            </a:pPr>
            <a:endParaRPr lang="cs-CZ" sz="1400" i="1" dirty="0" smtClean="0"/>
          </a:p>
          <a:p>
            <a:pPr marL="571500" indent="-571500">
              <a:buNone/>
            </a:pPr>
            <a:r>
              <a:rPr lang="cs-CZ" sz="1400" dirty="0" smtClean="0"/>
              <a:t>XI.    Spočítej </a:t>
            </a:r>
            <a:r>
              <a:rPr lang="cs-CZ" sz="1400" b="1" dirty="0" smtClean="0">
                <a:solidFill>
                  <a:srgbClr val="0070C0"/>
                </a:solidFill>
              </a:rPr>
              <a:t>„Počet oblíbených činností“</a:t>
            </a:r>
            <a:r>
              <a:rPr lang="cs-CZ" sz="1400" dirty="0" smtClean="0"/>
              <a:t> (sloupec U-Y).</a:t>
            </a:r>
          </a:p>
          <a:p>
            <a:pPr marL="571500" indent="-571500">
              <a:buNone/>
            </a:pPr>
            <a:endParaRPr lang="cs-CZ" sz="1400" dirty="0" smtClean="0"/>
          </a:p>
          <a:p>
            <a:pPr marL="571500" indent="-571500">
              <a:buNone/>
            </a:pPr>
            <a:r>
              <a:rPr lang="cs-CZ" sz="1400" dirty="0" smtClean="0"/>
              <a:t>XII. </a:t>
            </a:r>
            <a:r>
              <a:rPr lang="cs-CZ" sz="1400" b="1" dirty="0" smtClean="0"/>
              <a:t>  </a:t>
            </a:r>
            <a:r>
              <a:rPr lang="cs-CZ" sz="1400" dirty="0" smtClean="0"/>
              <a:t>Spočítej minimální, maximální a průměrnou hodnotu leukocytů (proměnná </a:t>
            </a:r>
            <a:r>
              <a:rPr lang="cs-CZ" sz="1400" b="1" dirty="0" smtClean="0">
                <a:solidFill>
                  <a:srgbClr val="0070C0"/>
                </a:solidFill>
              </a:rPr>
              <a:t>„Leukocyty“</a:t>
            </a:r>
            <a:r>
              <a:rPr lang="cs-CZ" sz="1400" dirty="0" smtClean="0"/>
              <a:t>).</a:t>
            </a:r>
          </a:p>
          <a:p>
            <a:pPr marL="571500" indent="-571500">
              <a:buNone/>
            </a:pPr>
            <a:endParaRPr lang="en-US" sz="1400" dirty="0" smtClean="0"/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None/>
            </a:pPr>
            <a:r>
              <a:rPr lang="cs-CZ" sz="1400" dirty="0" smtClean="0"/>
              <a:t>XIII.  Pomocí podmíněného formátování nalezněte </a:t>
            </a:r>
            <a:r>
              <a:rPr lang="cs-CZ" sz="1400" b="1" dirty="0" smtClean="0">
                <a:solidFill>
                  <a:srgbClr val="0070C0"/>
                </a:solidFill>
              </a:rPr>
              <a:t>duplicitní záznamy </a:t>
            </a:r>
            <a:r>
              <a:rPr lang="cs-CZ" sz="1400" dirty="0" smtClean="0"/>
              <a:t>dle jména pacienta. Jsou všechny Vámi označené záznamy skutečně duplicitní? Duplicitní údaj smažte. (</a:t>
            </a:r>
            <a:r>
              <a:rPr lang="cs-CZ" sz="1400" b="1" dirty="0" smtClean="0"/>
              <a:t>nápověda</a:t>
            </a:r>
            <a:r>
              <a:rPr lang="cs-CZ" sz="1400" dirty="0" smtClean="0"/>
              <a:t>: označ sloupec → karta „Domů“→ podmíněné formátování</a:t>
            </a:r>
            <a:r>
              <a:rPr lang="en-US" sz="1400" dirty="0" smtClean="0"/>
              <a:t> </a:t>
            </a:r>
            <a:r>
              <a:rPr lang="cs-CZ" sz="1400" dirty="0" smtClean="0"/>
              <a:t>→</a:t>
            </a:r>
            <a:r>
              <a:rPr lang="en-US" sz="1400" dirty="0" smtClean="0"/>
              <a:t> </a:t>
            </a:r>
            <a:r>
              <a:rPr lang="cs-CZ" sz="1400" dirty="0" smtClean="0"/>
              <a:t>zvýraznit pravidla buněk</a:t>
            </a:r>
            <a:r>
              <a:rPr lang="en-US" sz="1400" dirty="0" smtClean="0"/>
              <a:t> </a:t>
            </a:r>
            <a:r>
              <a:rPr lang="cs-CZ" sz="1400" dirty="0" smtClean="0"/>
              <a:t>→</a:t>
            </a:r>
            <a:r>
              <a:rPr lang="en-US" sz="1400" dirty="0" smtClean="0"/>
              <a:t> </a:t>
            </a:r>
            <a:r>
              <a:rPr lang="cs-CZ" sz="1400" dirty="0" smtClean="0"/>
              <a:t>duplicitní hodnoty</a:t>
            </a:r>
            <a:r>
              <a:rPr lang="en-US" sz="1400" dirty="0" smtClean="0"/>
              <a:t> </a:t>
            </a:r>
            <a:r>
              <a:rPr lang="cs-CZ" sz="1400" dirty="0" smtClean="0"/>
              <a:t>→</a:t>
            </a:r>
            <a:r>
              <a:rPr lang="en-US" sz="1400" dirty="0" smtClean="0"/>
              <a:t> </a:t>
            </a:r>
            <a:r>
              <a:rPr lang="cs-CZ" sz="1400" dirty="0" smtClean="0"/>
              <a:t>filtrovat podle barvy; pozor na proměnnou, podle které hledáte duplicitní záznamy). </a:t>
            </a:r>
            <a:endParaRPr lang="en-US" sz="1400" dirty="0" smtClean="0"/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romanUcPeriod"/>
            </a:pPr>
            <a:endParaRPr lang="cs-CZ" sz="1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13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</a:t>
            </a:r>
            <a:r>
              <a:rPr lang="cs-CZ" i="1" dirty="0" smtClean="0"/>
              <a:t>Dušek, M. Cvanová</a:t>
            </a:r>
            <a:endParaRPr lang="cs-CZ" i="1" dirty="0"/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904863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767606"/>
            <a:ext cx="7772400" cy="1077218"/>
          </a:xfrm>
          <a:noFill/>
        </p:spPr>
        <p:txBody>
          <a:bodyPr>
            <a:spAutoFit/>
          </a:bodyPr>
          <a:lstStyle/>
          <a:p>
            <a:r>
              <a:rPr lang="cs-CZ" sz="3200" dirty="0" smtClean="0">
                <a:solidFill>
                  <a:schemeClr val="accent1"/>
                </a:solidFill>
                <a:latin typeface="Arial" pitchFamily="34" charset="0"/>
              </a:rPr>
              <a:t/>
            </a:r>
            <a:br>
              <a:rPr lang="cs-CZ" sz="3200" dirty="0" smtClean="0">
                <a:solidFill>
                  <a:schemeClr val="accent1"/>
                </a:solidFill>
                <a:latin typeface="Arial" pitchFamily="34" charset="0"/>
              </a:rPr>
            </a:br>
            <a:r>
              <a:rPr lang="cs-CZ" sz="3200" dirty="0" smtClean="0">
                <a:solidFill>
                  <a:schemeClr val="accent1"/>
                </a:solidFill>
                <a:latin typeface="Arial" pitchFamily="34" charset="0"/>
              </a:rPr>
              <a:t>VI. Kontingenční tabulky v Excelu</a:t>
            </a:r>
          </a:p>
        </p:txBody>
      </p:sp>
    </p:spTree>
    <p:extLst>
      <p:ext uri="{BB962C8B-B14F-4D97-AF65-F5344CB8AC3E}">
        <p14:creationId xmlns:p14="http://schemas.microsoft.com/office/powerpoint/2010/main" val="23605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Kontingenční tabulka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Frekvenční sumarizace dvou kategoriálních proměnných (binárních, nominálních nebo ordinálních proměnných).</a:t>
            </a:r>
            <a:endParaRPr lang="cs-CZ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Obecně: </a:t>
            </a:r>
            <a:r>
              <a:rPr lang="cs-CZ" b="1" dirty="0" smtClean="0"/>
              <a:t>R x C kontingenční tabulka </a:t>
            </a:r>
            <a:r>
              <a:rPr lang="cs-CZ" dirty="0" smtClean="0"/>
              <a:t>(R – počet kategorií jedné proměnné, C – počet kategorií druhé proměnné).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Speciální případ: 2 x 2 tabulka = </a:t>
            </a:r>
            <a:r>
              <a:rPr lang="cs-CZ" dirty="0" err="1" smtClean="0"/>
              <a:t>čtyřpolní</a:t>
            </a:r>
            <a:r>
              <a:rPr lang="cs-CZ" dirty="0" smtClean="0"/>
              <a:t> tabulka.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Kontingenční tabulky: </a:t>
            </a:r>
            <a:r>
              <a:rPr lang="cs-CZ" b="1" dirty="0" smtClean="0"/>
              <a:t>absolutních četností, celkových procent, řádkových/sloupcových četností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endParaRPr lang="cs-CZ" sz="600" b="1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Př.: Sumarizace vyšetřených osob podle pohlaví a výsledku diagnostického testu.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2133600" y="4319594"/>
          <a:ext cx="487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615">
                <a:tc rowSpan="2">
                  <a:txBody>
                    <a:bodyPr/>
                    <a:lstStyle/>
                    <a:p>
                      <a:r>
                        <a:rPr lang="cs-CZ" b="1" dirty="0" smtClean="0"/>
                        <a:t>Pohlaví</a:t>
                      </a:r>
                      <a:endParaRPr lang="cs-CZ" b="1" dirty="0"/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Výsledek vyšetření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5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Nemocný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Zdravý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Celkem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5">
                <a:tc>
                  <a:txBody>
                    <a:bodyPr/>
                    <a:lstStyle/>
                    <a:p>
                      <a:r>
                        <a:rPr lang="cs-CZ" dirty="0" smtClean="0"/>
                        <a:t>Muž</a:t>
                      </a:r>
                      <a:endParaRPr lang="cs-CZ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45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56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5">
                <a:tc>
                  <a:txBody>
                    <a:bodyPr/>
                    <a:lstStyle/>
                    <a:p>
                      <a:r>
                        <a:rPr lang="cs-CZ" dirty="0" smtClean="0"/>
                        <a:t>Žena</a:t>
                      </a:r>
                      <a:endParaRPr lang="cs-CZ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31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5">
                <a:tc>
                  <a:txBody>
                    <a:bodyPr/>
                    <a:lstStyle/>
                    <a:p>
                      <a:r>
                        <a:rPr lang="cs-CZ" b="1" dirty="0" smtClean="0"/>
                        <a:t>Celkem</a:t>
                      </a:r>
                      <a:endParaRPr lang="cs-CZ" b="1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17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87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7164288" y="5724545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</a:rPr>
              <a:t>Jsou více nemocní muži nebo ženy?</a:t>
            </a:r>
            <a:endParaRPr lang="cs-CZ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brozova\Desktop\red-question-mark-cartoon-character-with-a-confused-expression_150426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2216" y="4361656"/>
            <a:ext cx="1030224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2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625" y="281335"/>
            <a:ext cx="8534400" cy="987425"/>
          </a:xfrm>
          <a:solidFill>
            <a:schemeClr val="bg1"/>
          </a:solidFill>
        </p:spPr>
        <p:txBody>
          <a:bodyPr anchor="ctr"/>
          <a:lstStyle/>
          <a:p>
            <a:r>
              <a:rPr lang="cs-CZ" dirty="0" smtClean="0"/>
              <a:t>Ukázka kontingenční tabulky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552" y="1576889"/>
          <a:ext cx="60960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Nemocný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Zdravý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Celkem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Muž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45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56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Žena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31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Celkem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17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87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Šipka dolů 17"/>
          <p:cNvSpPr/>
          <p:nvPr/>
        </p:nvSpPr>
        <p:spPr>
          <a:xfrm>
            <a:off x="2699792" y="3501008"/>
            <a:ext cx="360040" cy="432048"/>
          </a:xfrm>
          <a:prstGeom prst="downArrow">
            <a:avLst/>
          </a:prstGeom>
          <a:noFill/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7164288" y="5801273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</a:rPr>
              <a:t>Jsou více nemocní muži nebo ženy?</a:t>
            </a:r>
            <a:endParaRPr lang="cs-CZ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20" name="Tabulka 19"/>
          <p:cNvGraphicFramePr>
            <a:graphicFrameLocks noGrp="1"/>
          </p:cNvGraphicFramePr>
          <p:nvPr/>
        </p:nvGraphicFramePr>
        <p:xfrm>
          <a:off x="539552" y="4221088"/>
          <a:ext cx="609600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Nemocný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Zdravý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Celkem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Muž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80,4 %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19,6 %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100,0 %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Žena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80,6</a:t>
                      </a:r>
                      <a:r>
                        <a:rPr lang="cs-CZ" baseline="0" dirty="0" smtClean="0"/>
                        <a:t> %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19,4</a:t>
                      </a:r>
                      <a:r>
                        <a:rPr lang="cs-CZ" baseline="0" dirty="0" smtClean="0"/>
                        <a:t> %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100,0 %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Obdélník 20"/>
          <p:cNvSpPr/>
          <p:nvPr/>
        </p:nvSpPr>
        <p:spPr>
          <a:xfrm>
            <a:off x="2453297" y="1965199"/>
            <a:ext cx="792088" cy="73500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AutoShape 9"/>
          <p:cNvSpPr>
            <a:spLocks noChangeArrowheads="1"/>
          </p:cNvSpPr>
          <p:nvPr/>
        </p:nvSpPr>
        <p:spPr bwMode="auto">
          <a:xfrm rot="2577482">
            <a:off x="3105271" y="2841853"/>
            <a:ext cx="842236" cy="253430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3779912" y="3204265"/>
            <a:ext cx="4896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Větší počet nemocných mužů, který je dán pouze vyšším zastoupení mužů v celkovém vzorku (56 z 87)</a:t>
            </a:r>
            <a:endParaRPr lang="cs-CZ" sz="1600" dirty="0"/>
          </a:p>
        </p:txBody>
      </p:sp>
      <p:pic>
        <p:nvPicPr>
          <p:cNvPr id="99330" name="Picture 2" descr="C:\Users\brozova\Desktop\happy-red-question-mark-cartoon-character-pointing-with-finger_150257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441832"/>
            <a:ext cx="844296" cy="1371600"/>
          </a:xfrm>
          <a:prstGeom prst="rect">
            <a:avLst/>
          </a:prstGeom>
          <a:noFill/>
        </p:spPr>
      </p:pic>
      <p:sp>
        <p:nvSpPr>
          <p:cNvPr id="27" name="Obdélník 26"/>
          <p:cNvSpPr/>
          <p:nvPr/>
        </p:nvSpPr>
        <p:spPr>
          <a:xfrm>
            <a:off x="2453298" y="4581128"/>
            <a:ext cx="792088" cy="73500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AutoShape 9"/>
          <p:cNvSpPr>
            <a:spLocks noChangeArrowheads="1"/>
          </p:cNvSpPr>
          <p:nvPr/>
        </p:nvSpPr>
        <p:spPr bwMode="auto">
          <a:xfrm rot="5400000">
            <a:off x="2661562" y="5406994"/>
            <a:ext cx="399094" cy="253430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899592" y="5796553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95375">
              <a:buClr>
                <a:schemeClr val="accent1"/>
              </a:buClr>
            </a:pPr>
            <a:r>
              <a:rPr lang="cs-CZ" sz="1600" dirty="0" smtClean="0"/>
              <a:t>Po výpočtu relativních četností vidíme, že se muži a ženy neliší ve výskytu onemocnění</a:t>
            </a: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19680000" flipH="1">
            <a:off x="6394019" y="4138898"/>
            <a:ext cx="612000" cy="252000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6786578" y="3722690"/>
            <a:ext cx="2214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/>
              <a:t>Kontingenční tabulka řádkových procent</a:t>
            </a:r>
            <a:endParaRPr lang="cs-CZ" sz="1600" b="1" dirty="0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 rot="19680000" flipH="1">
            <a:off x="6463505" y="1549453"/>
            <a:ext cx="432000" cy="252000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6786578" y="1306498"/>
            <a:ext cx="2214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/>
              <a:t>Kontingenční tabulka absolutních četností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8509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858312" cy="758825"/>
          </a:xfrm>
        </p:spPr>
        <p:txBody>
          <a:bodyPr anchor="ctr"/>
          <a:lstStyle/>
          <a:p>
            <a:r>
              <a:rPr lang="cs-CZ" sz="2800" dirty="0" smtClean="0"/>
              <a:t>Kontingenční tabulky v Excelu: zdroj dat a příprava dat</a:t>
            </a:r>
            <a:endParaRPr lang="cs-CZ" sz="28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Kontingenční tabulka se dá vytvořit: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 tabulky v daném sešitě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 dat z jiného sešitu Excelu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 externích dat (např. MS Access)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ze sloučených dat z více oblastí - z různých listů nebo různých sešitů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z jiné kontingenční tabulky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Data musí být uspořádána formou standardního databázového seznamu: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V prvním řádku: názvy polí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Další řádky: data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endParaRPr lang="cs-CZ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Vzhled tabulky:</a:t>
            </a:r>
            <a:r>
              <a:rPr lang="en-US" dirty="0" smtClean="0"/>
              <a:t> </a:t>
            </a:r>
            <a:r>
              <a:rPr lang="cs-CZ" dirty="0" smtClean="0"/>
              <a:t>karta </a:t>
            </a:r>
            <a:r>
              <a:rPr lang="cs-CZ" b="1" dirty="0" smtClean="0"/>
              <a:t>Domů</a:t>
            </a:r>
            <a:r>
              <a:rPr lang="cs-CZ" dirty="0" smtClean="0"/>
              <a:t> → </a:t>
            </a:r>
            <a:r>
              <a:rPr lang="cs-CZ" b="1" dirty="0" smtClean="0"/>
              <a:t>Formátovat jako tabulku</a:t>
            </a: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sz="1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17325" t="38320" r="52751" b="27240"/>
          <a:stretch>
            <a:fillRect/>
          </a:stretch>
        </p:blipFill>
        <p:spPr bwMode="auto">
          <a:xfrm>
            <a:off x="3491880" y="2132856"/>
            <a:ext cx="41044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Vytvoření kontingenční tabulky v Excelu</a:t>
            </a:r>
            <a:endParaRPr lang="cs-CZ" dirty="0"/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7596336" y="2492896"/>
            <a:ext cx="1476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095375"/>
            <a:r>
              <a:rPr lang="cs-CZ" sz="1400" dirty="0"/>
              <a:t>Zdroj dat (kromě Excelu i např. externí databáze)</a:t>
            </a:r>
          </a:p>
        </p:txBody>
      </p:sp>
      <p:sp>
        <p:nvSpPr>
          <p:cNvPr id="137226" name="AutoShape 10"/>
          <p:cNvSpPr>
            <a:spLocks noChangeArrowheads="1"/>
          </p:cNvSpPr>
          <p:nvPr/>
        </p:nvSpPr>
        <p:spPr bwMode="auto">
          <a:xfrm rot="10800000">
            <a:off x="6948636" y="2455490"/>
            <a:ext cx="647700" cy="325438"/>
          </a:xfrm>
          <a:prstGeom prst="rightArrow">
            <a:avLst>
              <a:gd name="adj1" fmla="val 50000"/>
              <a:gd name="adj2" fmla="val 497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1691680" y="4005064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095375"/>
            <a:r>
              <a:rPr lang="cs-CZ" sz="1400" dirty="0"/>
              <a:t>Graf nebo tabulka</a:t>
            </a:r>
          </a:p>
        </p:txBody>
      </p:sp>
      <p:sp>
        <p:nvSpPr>
          <p:cNvPr id="137231" name="Text Box 15"/>
          <p:cNvSpPr txBox="1">
            <a:spLocks noChangeArrowheads="1"/>
          </p:cNvSpPr>
          <p:nvPr/>
        </p:nvSpPr>
        <p:spPr bwMode="auto">
          <a:xfrm>
            <a:off x="7956376" y="3212976"/>
            <a:ext cx="11156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5375"/>
            <a:r>
              <a:rPr lang="cs-CZ" sz="1400" dirty="0"/>
              <a:t>Zdrojová oblast dat</a:t>
            </a:r>
          </a:p>
        </p:txBody>
      </p:sp>
      <p:sp>
        <p:nvSpPr>
          <p:cNvPr id="137232" name="AutoShape 16"/>
          <p:cNvSpPr>
            <a:spLocks noChangeArrowheads="1"/>
          </p:cNvSpPr>
          <p:nvPr/>
        </p:nvSpPr>
        <p:spPr bwMode="auto">
          <a:xfrm rot="11984753">
            <a:off x="7339969" y="3133135"/>
            <a:ext cx="647700" cy="288000"/>
          </a:xfrm>
          <a:prstGeom prst="rightArrow">
            <a:avLst>
              <a:gd name="adj1" fmla="val 50000"/>
              <a:gd name="adj2" fmla="val 497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7234" name="Text Box 18"/>
          <p:cNvSpPr txBox="1">
            <a:spLocks noChangeArrowheads="1"/>
          </p:cNvSpPr>
          <p:nvPr/>
        </p:nvSpPr>
        <p:spPr bwMode="auto">
          <a:xfrm>
            <a:off x="7596336" y="3700264"/>
            <a:ext cx="11521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095375"/>
            <a:r>
              <a:rPr lang="cs-CZ" sz="1400" dirty="0" smtClean="0"/>
              <a:t>Umístění tabulky </a:t>
            </a:r>
            <a:endParaRPr lang="cs-CZ" sz="1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12075" t="14280" r="67450" b="68080"/>
          <a:stretch>
            <a:fillRect/>
          </a:stretch>
        </p:blipFill>
        <p:spPr bwMode="auto">
          <a:xfrm>
            <a:off x="251520" y="2132856"/>
            <a:ext cx="280831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5" name="AutoShape 9"/>
          <p:cNvSpPr>
            <a:spLocks noChangeArrowheads="1"/>
          </p:cNvSpPr>
          <p:nvPr/>
        </p:nvSpPr>
        <p:spPr bwMode="auto">
          <a:xfrm>
            <a:off x="2411760" y="2996952"/>
            <a:ext cx="827087" cy="325438"/>
          </a:xfrm>
          <a:prstGeom prst="rightArrow">
            <a:avLst>
              <a:gd name="adj1" fmla="val 50000"/>
              <a:gd name="adj2" fmla="val 635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1295712" y="2168896"/>
            <a:ext cx="684000" cy="2880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7228" name="AutoShape 12"/>
          <p:cNvSpPr>
            <a:spLocks noChangeArrowheads="1"/>
          </p:cNvSpPr>
          <p:nvPr/>
        </p:nvSpPr>
        <p:spPr bwMode="auto">
          <a:xfrm rot="13811098">
            <a:off x="1196125" y="3619226"/>
            <a:ext cx="647700" cy="325437"/>
          </a:xfrm>
          <a:prstGeom prst="rightArrow">
            <a:avLst>
              <a:gd name="adj1" fmla="val 50000"/>
              <a:gd name="adj2" fmla="val 497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 rot="10800000">
            <a:off x="6948636" y="3679626"/>
            <a:ext cx="647700" cy="325438"/>
          </a:xfrm>
          <a:prstGeom prst="rightArrow">
            <a:avLst>
              <a:gd name="adj1" fmla="val 50000"/>
              <a:gd name="adj2" fmla="val 497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5796136" y="4581160"/>
            <a:ext cx="756000" cy="2520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72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 l="50924" t="32760" r="31226" b="21881"/>
          <a:stretch>
            <a:fillRect/>
          </a:stretch>
        </p:blipFill>
        <p:spPr bwMode="auto">
          <a:xfrm>
            <a:off x="6516216" y="2420888"/>
            <a:ext cx="244827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Kontingenční tabulky </a:t>
            </a:r>
            <a:r>
              <a:rPr lang="cs-CZ" dirty="0" smtClean="0"/>
              <a:t>– rozvržení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36749" t="29400" r="27551" b="5921"/>
          <a:stretch>
            <a:fillRect/>
          </a:stretch>
        </p:blipFill>
        <p:spPr bwMode="auto">
          <a:xfrm>
            <a:off x="159346" y="1313384"/>
            <a:ext cx="489654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223778" y="5842917"/>
            <a:ext cx="972000" cy="515938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/>
              <a:t>parametry na řádcích</a:t>
            </a: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2231840" y="5949280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471605" y="5949280"/>
            <a:ext cx="1080000" cy="51480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400" dirty="0"/>
              <a:t>parametry </a:t>
            </a:r>
            <a:r>
              <a:rPr lang="cs-CZ" sz="1400" dirty="0" smtClean="0"/>
              <a:t>dat</a:t>
            </a:r>
          </a:p>
        </p:txBody>
      </p:sp>
      <p:sp>
        <p:nvSpPr>
          <p:cNvPr id="26" name="AutoShape 16"/>
          <p:cNvSpPr>
            <a:spLocks noChangeArrowheads="1"/>
          </p:cNvSpPr>
          <p:nvPr/>
        </p:nvSpPr>
        <p:spPr bwMode="auto">
          <a:xfrm rot="10800000">
            <a:off x="4499993" y="5986715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471605" y="4941168"/>
            <a:ext cx="1080000" cy="51480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/>
              <a:t>parametry </a:t>
            </a:r>
            <a:r>
              <a:rPr lang="cs-CZ" sz="1400" dirty="0" smtClean="0"/>
              <a:t>ve sloupcích</a:t>
            </a:r>
            <a:endParaRPr lang="cs-CZ" sz="1400" dirty="0"/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 rot="10800000">
            <a:off x="4499993" y="5085214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076056" y="1844824"/>
            <a:ext cx="2647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/>
              <a:t>parametry, které je možné zobrazit </a:t>
            </a:r>
            <a:r>
              <a:rPr lang="cs-CZ" sz="1400" dirty="0" smtClean="0"/>
              <a:t>v kontingenční tabulce</a:t>
            </a:r>
            <a:endParaRPr lang="cs-CZ" sz="1400" dirty="0"/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 rot="10800000">
            <a:off x="4464484" y="1594228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3" name="AutoShape 18"/>
          <p:cNvSpPr>
            <a:spLocks noChangeArrowheads="1"/>
          </p:cNvSpPr>
          <p:nvPr/>
        </p:nvSpPr>
        <p:spPr bwMode="auto">
          <a:xfrm rot="7658442">
            <a:off x="3398567" y="4472222"/>
            <a:ext cx="900000" cy="288000"/>
          </a:xfrm>
          <a:prstGeom prst="rightArrow">
            <a:avLst>
              <a:gd name="adj1" fmla="val 50000"/>
              <a:gd name="adj2" fmla="val 885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139952" y="3913311"/>
            <a:ext cx="468000" cy="307777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filtr</a:t>
            </a:r>
            <a:endParaRPr lang="cs-CZ" sz="1400" dirty="0"/>
          </a:p>
        </p:txBody>
      </p:sp>
      <p:sp>
        <p:nvSpPr>
          <p:cNvPr id="36" name="Obdélník 35"/>
          <p:cNvSpPr/>
          <p:nvPr/>
        </p:nvSpPr>
        <p:spPr>
          <a:xfrm>
            <a:off x="6624850" y="3176992"/>
            <a:ext cx="684000" cy="1800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6624304" y="3861072"/>
            <a:ext cx="684000" cy="1800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 flipV="1">
            <a:off x="8316416" y="4365104"/>
            <a:ext cx="360760" cy="35937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9" name="Line 9"/>
          <p:cNvSpPr>
            <a:spLocks noChangeShapeType="1"/>
          </p:cNvSpPr>
          <p:nvPr/>
        </p:nvSpPr>
        <p:spPr bwMode="auto">
          <a:xfrm flipV="1">
            <a:off x="7308850" y="5301208"/>
            <a:ext cx="360760" cy="35937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 flipV="1">
            <a:off x="8388424" y="5301208"/>
            <a:ext cx="360760" cy="35937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958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Kontingenční tabulky </a:t>
            </a:r>
            <a:r>
              <a:rPr lang="cs-CZ" dirty="0" smtClean="0"/>
              <a:t>– nastavení II.</a:t>
            </a:r>
            <a:endParaRPr lang="cs-CZ" dirty="0"/>
          </a:p>
        </p:txBody>
      </p:sp>
      <p:sp>
        <p:nvSpPr>
          <p:cNvPr id="140309" name="AutoShape 21"/>
          <p:cNvSpPr>
            <a:spLocks noChangeArrowheads="1"/>
          </p:cNvSpPr>
          <p:nvPr/>
        </p:nvSpPr>
        <p:spPr bwMode="auto">
          <a:xfrm rot="20667707">
            <a:off x="3415910" y="5424126"/>
            <a:ext cx="1800000" cy="216000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 l="72449" t="38639" r="4459" b="18019"/>
          <a:stretch>
            <a:fillRect/>
          </a:stretch>
        </p:blipFill>
        <p:spPr bwMode="auto">
          <a:xfrm>
            <a:off x="179512" y="2665883"/>
            <a:ext cx="3167336" cy="371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print"/>
          <a:srcRect l="28350" t="56279" r="45925" b="27761"/>
          <a:stretch>
            <a:fillRect/>
          </a:stretch>
        </p:blipFill>
        <p:spPr bwMode="auto">
          <a:xfrm>
            <a:off x="2771800" y="1771138"/>
            <a:ext cx="35283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636088" y="1483138"/>
            <a:ext cx="1728000" cy="288000"/>
          </a:xfrm>
          <a:prstGeom prst="rect">
            <a:avLst/>
          </a:prstGeom>
          <a:solidFill>
            <a:srgbClr val="D16349">
              <a:alpha val="94902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Kontingenční tabulka</a:t>
            </a:r>
            <a:endParaRPr lang="cs-CZ" sz="1400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 l="48824" t="44519" r="25976" b="18521"/>
          <a:stretch>
            <a:fillRect/>
          </a:stretch>
        </p:blipFill>
        <p:spPr bwMode="auto">
          <a:xfrm>
            <a:off x="5292080" y="3212976"/>
            <a:ext cx="345638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Obdélník 29"/>
          <p:cNvSpPr/>
          <p:nvPr/>
        </p:nvSpPr>
        <p:spPr>
          <a:xfrm>
            <a:off x="5437194" y="4034256"/>
            <a:ext cx="1728192" cy="2520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596336" y="4761232"/>
            <a:ext cx="1008000" cy="75600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Způsob sumarizace položky</a:t>
            </a:r>
            <a:endParaRPr lang="cs-CZ" sz="1400" dirty="0"/>
          </a:p>
        </p:txBody>
      </p:sp>
      <p:sp>
        <p:nvSpPr>
          <p:cNvPr id="140315" name="AutoShape 27"/>
          <p:cNvSpPr>
            <a:spLocks noChangeArrowheads="1"/>
          </p:cNvSpPr>
          <p:nvPr/>
        </p:nvSpPr>
        <p:spPr bwMode="auto">
          <a:xfrm rot="11732176">
            <a:off x="7668344" y="4259671"/>
            <a:ext cx="865187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260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Aktualizace dat v kontingenční tabulce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484784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Při změně dat v tabulce se zdrojovými daty </a:t>
            </a:r>
            <a:r>
              <a:rPr lang="cs-CZ" b="1" dirty="0" smtClean="0">
                <a:solidFill>
                  <a:srgbClr val="FF0000"/>
                </a:solidFill>
              </a:rPr>
              <a:t>nedojde </a:t>
            </a:r>
            <a:r>
              <a:rPr lang="cs-CZ" dirty="0" smtClean="0"/>
              <a:t>automaticky k aktualizaci dat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v kontingenční tabulce.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Musíte provést aktualizaci dat.</a:t>
            </a: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Stůjte kdekoliv v kontingenční tabulce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r>
              <a:rPr lang="cs-CZ" dirty="0" smtClean="0"/>
              <a:t>Na kartě </a:t>
            </a:r>
            <a:r>
              <a:rPr lang="cs-CZ" b="1" dirty="0" smtClean="0"/>
              <a:t>Možnosti</a:t>
            </a:r>
            <a:r>
              <a:rPr lang="cs-CZ" dirty="0" smtClean="0"/>
              <a:t> ve skupině </a:t>
            </a:r>
            <a:r>
              <a:rPr lang="cs-CZ" b="1" dirty="0" smtClean="0"/>
              <a:t>Data</a:t>
            </a:r>
            <a:r>
              <a:rPr lang="cs-CZ" dirty="0" smtClean="0"/>
              <a:t> klikněte na </a:t>
            </a:r>
            <a:r>
              <a:rPr lang="cs-CZ" b="1" dirty="0" smtClean="0"/>
              <a:t>Aktualizovat </a:t>
            </a:r>
            <a:r>
              <a:rPr lang="cs-CZ" dirty="0" smtClean="0"/>
              <a:t>(Alt+F5), nebo na </a:t>
            </a:r>
            <a:r>
              <a:rPr lang="cs-CZ" b="1" dirty="0" smtClean="0"/>
              <a:t>Aktualizovat vše </a:t>
            </a:r>
            <a:r>
              <a:rPr lang="cs-CZ" dirty="0" smtClean="0"/>
              <a:t>(Ctrl+Alt+F5)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Data z kontingenční tabulky lze vizualizovat pomocí </a:t>
            </a:r>
            <a:r>
              <a:rPr lang="cs-CZ" b="1" dirty="0" smtClean="0"/>
              <a:t>kontingenčního grafu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endParaRPr lang="cs-CZ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sz="14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 l="26250" t="31080" r="13376" b="52960"/>
          <a:stretch>
            <a:fillRect/>
          </a:stretch>
        </p:blipFill>
        <p:spPr bwMode="auto">
          <a:xfrm>
            <a:off x="467544" y="4941168"/>
            <a:ext cx="82809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 rot="8910888">
            <a:off x="7412215" y="4997056"/>
            <a:ext cx="864000" cy="216000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19872" y="4417948"/>
            <a:ext cx="1008000" cy="52322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Aktualizace dat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028480" y="4273932"/>
            <a:ext cx="864000" cy="52322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Možnosti tabulky</a:t>
            </a:r>
            <a:endParaRPr lang="cs-CZ" sz="14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364088" y="4417948"/>
            <a:ext cx="1152000" cy="523220"/>
          </a:xfrm>
          <a:prstGeom prst="rect">
            <a:avLst/>
          </a:prstGeom>
          <a:solidFill>
            <a:srgbClr val="D16349">
              <a:alpha val="50196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dirty="0" smtClean="0"/>
              <a:t>Kontingenční graf</a:t>
            </a:r>
            <a:endParaRPr lang="cs-CZ" sz="1400" dirty="0"/>
          </a:p>
        </p:txBody>
      </p:sp>
      <p:sp>
        <p:nvSpPr>
          <p:cNvPr id="10" name="AutoShape 26"/>
          <p:cNvSpPr>
            <a:spLocks noChangeArrowheads="1"/>
          </p:cNvSpPr>
          <p:nvPr/>
        </p:nvSpPr>
        <p:spPr bwMode="auto">
          <a:xfrm rot="3149393">
            <a:off x="6144900" y="5025588"/>
            <a:ext cx="864000" cy="216000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 rot="3149393">
            <a:off x="4065228" y="5173361"/>
            <a:ext cx="792000" cy="216000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4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Čas na otázky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Vytvořil Institut biostatistiky a analýz, Masarykova univerzita </a:t>
            </a:r>
            <a:br>
              <a:rPr lang="cs-CZ" dirty="0" smtClean="0"/>
            </a:br>
            <a:r>
              <a:rPr lang="cs-CZ" dirty="0" smtClean="0"/>
              <a:t>J. Jarkovský, L. Dušek, M. Cvanová, J. Mužík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7036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Rozložení kontingenční tabulky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Vytvořil Institut biostatistiky a analýz, Masarykova univerzita </a:t>
            </a:r>
            <a:br>
              <a:rPr lang="cs-CZ" smtClean="0"/>
            </a:br>
            <a:r>
              <a:rPr lang="cs-CZ" smtClean="0"/>
              <a:t>J. Jarkovský, L. Dušek, M. Cvanová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Po vytvoření se kontingenční tabulka zobrazí v tzv. </a:t>
            </a:r>
            <a:r>
              <a:rPr lang="cs-CZ" b="1" dirty="0" smtClean="0"/>
              <a:t>kompaktním formátu</a:t>
            </a:r>
            <a:r>
              <a:rPr lang="cs-CZ" dirty="0" smtClean="0"/>
              <a:t>. Lze ji zobrazit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ale i ve formě </a:t>
            </a:r>
            <a:r>
              <a:rPr lang="cs-CZ" b="1" dirty="0" smtClean="0"/>
              <a:t>tabulky</a:t>
            </a:r>
            <a:r>
              <a:rPr lang="cs-CZ" dirty="0" smtClean="0"/>
              <a:t>, nebo ve formě </a:t>
            </a:r>
            <a:r>
              <a:rPr lang="cs-CZ" b="1" dirty="0" smtClean="0"/>
              <a:t>osnovy</a:t>
            </a:r>
            <a:r>
              <a:rPr lang="cs-CZ" dirty="0" smtClean="0"/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defRPr/>
            </a:pPr>
            <a:r>
              <a:rPr lang="cs-CZ" dirty="0" smtClean="0"/>
              <a:t>Stůjte kdekoliv v kontingenční tabulce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+mj-lt"/>
              <a:buAutoNum type="arabicPeriod"/>
              <a:defRPr/>
            </a:pPr>
            <a:r>
              <a:rPr lang="cs-CZ" dirty="0" smtClean="0"/>
              <a:t>Na kartě </a:t>
            </a:r>
            <a:r>
              <a:rPr lang="cs-CZ" b="1" dirty="0" smtClean="0"/>
              <a:t>Návrh </a:t>
            </a:r>
            <a:r>
              <a:rPr lang="cs-CZ" dirty="0" smtClean="0"/>
              <a:t>vyberte tlačítko </a:t>
            </a:r>
            <a:r>
              <a:rPr lang="cs-CZ" b="1" dirty="0" smtClean="0"/>
              <a:t>Rozložení sestavy </a:t>
            </a:r>
            <a:r>
              <a:rPr lang="cs-CZ" dirty="0" smtClean="0"/>
              <a:t>a volbu </a:t>
            </a:r>
            <a:r>
              <a:rPr lang="cs-CZ" b="1" dirty="0" smtClean="0"/>
              <a:t>Zobrazit ve formě osnovy nebo zobrazit ve formě tabulky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Kompaktní formát </a:t>
            </a:r>
            <a:r>
              <a:rPr lang="cs-CZ" dirty="0" smtClean="0"/>
              <a:t>-</a:t>
            </a:r>
            <a:r>
              <a:rPr lang="cs-CZ" b="1" dirty="0" smtClean="0"/>
              <a:t> </a:t>
            </a:r>
            <a:r>
              <a:rPr lang="cs-CZ" dirty="0" smtClean="0"/>
              <a:t>uspořádání tabulky aby zabírala co nejméně místa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Forma osnovy </a:t>
            </a:r>
            <a:r>
              <a:rPr lang="cs-CZ" dirty="0" smtClean="0"/>
              <a:t>-</a:t>
            </a:r>
            <a:r>
              <a:rPr lang="cs-CZ" b="1" dirty="0" smtClean="0"/>
              <a:t> </a:t>
            </a:r>
            <a:r>
              <a:rPr lang="cs-CZ" dirty="0" smtClean="0"/>
              <a:t>řádková pole nižší úrovně je od vyšších úrovní odsazena, řádky nejsou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dirty="0" smtClean="0"/>
              <a:t>odděleny čarami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b="1" dirty="0" smtClean="0"/>
              <a:t>Forma tabulky </a:t>
            </a:r>
            <a:r>
              <a:rPr lang="cs-CZ" dirty="0" smtClean="0"/>
              <a:t>-</a:t>
            </a:r>
            <a:r>
              <a:rPr lang="cs-CZ" b="1" dirty="0" smtClean="0"/>
              <a:t> </a:t>
            </a:r>
            <a:r>
              <a:rPr lang="cs-CZ" dirty="0" smtClean="0"/>
              <a:t>klasická forma tabulky, pole nižší úrovně jsou v dalším sloupci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tabLst/>
              <a:defRPr/>
            </a:pPr>
            <a:endParaRPr lang="cs-CZ" sz="14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477751" y="5756831"/>
            <a:ext cx="12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Vyzkoušej!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dirty="0"/>
              <a:t>Vytvořil Institut biostatistiky a analýz, Masarykova univerzita </a:t>
            </a:r>
            <a:br>
              <a:rPr lang="cs-CZ" dirty="0"/>
            </a:br>
            <a:r>
              <a:rPr lang="cs-CZ" i="1" dirty="0"/>
              <a:t>J. </a:t>
            </a:r>
            <a:r>
              <a:rPr lang="cs-CZ" i="1" dirty="0" err="1"/>
              <a:t>Jarkovský</a:t>
            </a:r>
            <a:r>
              <a:rPr lang="cs-CZ" i="1" dirty="0"/>
              <a:t>, L. Dušek, M. Cvanová</a:t>
            </a:r>
          </a:p>
        </p:txBody>
      </p:sp>
      <p:sp>
        <p:nvSpPr>
          <p:cNvPr id="157699" name="Podnadpis 2"/>
          <p:cNvSpPr>
            <a:spLocks noGrp="1"/>
          </p:cNvSpPr>
          <p:nvPr>
            <p:ph type="subTitle" idx="4294967295"/>
          </p:nvPr>
        </p:nvSpPr>
        <p:spPr>
          <a:xfrm>
            <a:off x="285750" y="2997200"/>
            <a:ext cx="8572500" cy="1791260"/>
          </a:xfrm>
        </p:spPr>
        <p:txBody>
          <a:bodyPr>
            <a:spAutoFit/>
          </a:bodyPr>
          <a:lstStyle/>
          <a:p>
            <a:pPr marL="0" indent="0" algn="ctr">
              <a:buFont typeface="Wingdings 2" pitchFamily="18" charset="2"/>
              <a:buNone/>
            </a:pPr>
            <a:r>
              <a:rPr lang="cs-CZ" sz="2400" b="1" dirty="0">
                <a:solidFill>
                  <a:schemeClr val="tx2"/>
                </a:solidFill>
                <a:latin typeface="Arial" pitchFamily="34" charset="0"/>
              </a:rPr>
              <a:t>Datová tabulka</a:t>
            </a:r>
          </a:p>
          <a:p>
            <a:pPr marL="0" indent="0" algn="ctr"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Zásady správné tvorby dat</a:t>
            </a:r>
            <a:endParaRPr lang="cs-CZ" sz="2400" b="1" dirty="0">
              <a:solidFill>
                <a:schemeClr val="tx2"/>
              </a:solidFill>
              <a:latin typeface="Arial" pitchFamily="34" charset="0"/>
            </a:endParaRPr>
          </a:p>
          <a:p>
            <a:pPr marL="0" indent="0" algn="ctr">
              <a:buNone/>
            </a:pPr>
            <a:r>
              <a:rPr lang="cs-CZ" sz="2400" b="1" dirty="0" smtClean="0">
                <a:solidFill>
                  <a:schemeClr val="tx2"/>
                </a:solidFill>
                <a:latin typeface="Arial" pitchFamily="34" charset="0"/>
              </a:rPr>
              <a:t>Představení MS Excel</a:t>
            </a:r>
            <a:endParaRPr lang="cs-CZ" sz="2400" b="1" dirty="0">
              <a:solidFill>
                <a:schemeClr val="tx2"/>
              </a:solidFill>
              <a:latin typeface="Arial" pitchFamily="34" charset="0"/>
            </a:endParaRPr>
          </a:p>
          <a:p>
            <a:pPr marL="0" indent="0" algn="ctr">
              <a:buFont typeface="Wingdings 2" pitchFamily="18" charset="2"/>
              <a:buNone/>
            </a:pPr>
            <a:endParaRPr lang="cs-CZ" sz="24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7700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55625"/>
            <a:ext cx="7772400" cy="731838"/>
          </a:xfrm>
          <a:noFill/>
        </p:spPr>
        <p:txBody>
          <a:bodyPr>
            <a:spAutoFit/>
          </a:bodyPr>
          <a:lstStyle/>
          <a:p>
            <a:r>
              <a:rPr lang="cs-CZ" sz="4200" dirty="0" smtClean="0">
                <a:solidFill>
                  <a:schemeClr val="accent1"/>
                </a:solidFill>
                <a:latin typeface="Arial" pitchFamily="34" charset="0"/>
              </a:rPr>
              <a:t>I. Příprava dat, MS Excel</a:t>
            </a:r>
          </a:p>
        </p:txBody>
      </p:sp>
    </p:spTree>
    <p:extLst>
      <p:ext uri="{BB962C8B-B14F-4D97-AF65-F5344CB8AC3E}">
        <p14:creationId xmlns:p14="http://schemas.microsoft.com/office/powerpoint/2010/main" val="31144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endParaRPr lang="cs-CZ" dirty="0"/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838200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762000" y="762000"/>
            <a:ext cx="2057400" cy="3365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16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Parametry (znaky)</a:t>
            </a:r>
          </a:p>
        </p:txBody>
      </p:sp>
      <p:sp>
        <p:nvSpPr>
          <p:cNvPr id="233477" name="Line 5"/>
          <p:cNvSpPr>
            <a:spLocks noChangeShapeType="1"/>
          </p:cNvSpPr>
          <p:nvPr/>
        </p:nvSpPr>
        <p:spPr bwMode="auto">
          <a:xfrm>
            <a:off x="6553200" y="762000"/>
            <a:ext cx="609600" cy="15240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b="1" i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3478" name="AutoShape 6"/>
          <p:cNvSpPr>
            <a:spLocks noChangeArrowheads="1"/>
          </p:cNvSpPr>
          <p:nvPr/>
        </p:nvSpPr>
        <p:spPr bwMode="auto">
          <a:xfrm>
            <a:off x="3200400" y="806450"/>
            <a:ext cx="2209800" cy="304800"/>
          </a:xfrm>
          <a:prstGeom prst="rightArrow">
            <a:avLst>
              <a:gd name="adj1" fmla="val 50000"/>
              <a:gd name="adj2" fmla="val 18125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b="1" i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 rot="10800000">
            <a:off x="152400" y="1295400"/>
            <a:ext cx="428625" cy="14478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16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Opakování</a:t>
            </a:r>
          </a:p>
        </p:txBody>
      </p:sp>
      <p:sp>
        <p:nvSpPr>
          <p:cNvPr id="233480" name="AutoShape 8"/>
          <p:cNvSpPr>
            <a:spLocks noChangeArrowheads="1"/>
          </p:cNvSpPr>
          <p:nvPr/>
        </p:nvSpPr>
        <p:spPr bwMode="auto">
          <a:xfrm rot="5428150">
            <a:off x="-739775" y="4152900"/>
            <a:ext cx="2209800" cy="304800"/>
          </a:xfrm>
          <a:prstGeom prst="rightArrow">
            <a:avLst>
              <a:gd name="adj1" fmla="val 50000"/>
              <a:gd name="adj2" fmla="val 18125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b="1" i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753" name="Rectangle 9"/>
          <p:cNvSpPr>
            <a:spLocks/>
          </p:cNvSpPr>
          <p:nvPr/>
        </p:nvSpPr>
        <p:spPr bwMode="auto">
          <a:xfrm>
            <a:off x="301625" y="-26988"/>
            <a:ext cx="8534400" cy="75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3300" b="1">
                <a:solidFill>
                  <a:srgbClr val="7B9899"/>
                </a:solidFill>
                <a:cs typeface="Arial" pitchFamily="34" charset="0"/>
              </a:rPr>
              <a:t>DATA – ukázka uspořádání datového souboru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 smtClean="0"/>
              <a:t>J. Jarkovský, L. Dušek, M. Cvanová, J. Mužík</a:t>
            </a:r>
            <a:endParaRPr lang="cs-CZ" dirty="0"/>
          </a:p>
          <a:p>
            <a:endParaRPr lang="cs-CZ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452563"/>
            <a:ext cx="8507412" cy="4637087"/>
          </a:xfrm>
          <a:noFill/>
        </p:spPr>
        <p:txBody>
          <a:bodyPr/>
          <a:lstStyle/>
          <a:p>
            <a:r>
              <a:rPr lang="cs-CZ" sz="1800" dirty="0" smtClean="0"/>
              <a:t>Správné a přehledné uložení dat je základem jejich pozdější analýzy</a:t>
            </a:r>
          </a:p>
          <a:p>
            <a:r>
              <a:rPr lang="cs-CZ" sz="1800" dirty="0" smtClean="0"/>
              <a:t>Je vhodné rozmyslet si předem jak budou data ukládána</a:t>
            </a:r>
          </a:p>
          <a:p>
            <a:r>
              <a:rPr lang="cs-CZ" sz="1800" dirty="0" smtClean="0"/>
              <a:t>Pro počítačové zpracování dat je nezbytné ukládat data v tabulární formě</a:t>
            </a:r>
          </a:p>
          <a:p>
            <a:r>
              <a:rPr lang="cs-CZ" sz="1800" dirty="0" smtClean="0"/>
              <a:t>Nejvhodnějším způsobem je uložení dat ve formě databázové tabulky</a:t>
            </a:r>
          </a:p>
          <a:p>
            <a:pPr lvl="1"/>
            <a:r>
              <a:rPr lang="cs-CZ" sz="1600" dirty="0"/>
              <a:t>Každý </a:t>
            </a:r>
            <a:r>
              <a:rPr lang="cs-CZ" sz="1600" dirty="0">
                <a:solidFill>
                  <a:srgbClr val="FF0000"/>
                </a:solidFill>
              </a:rPr>
              <a:t>sloupec</a:t>
            </a:r>
            <a:r>
              <a:rPr lang="cs-CZ" sz="1600" dirty="0"/>
              <a:t> obsahuje pouze </a:t>
            </a:r>
            <a:r>
              <a:rPr lang="cs-CZ" sz="1600" dirty="0">
                <a:solidFill>
                  <a:srgbClr val="FF0000"/>
                </a:solidFill>
              </a:rPr>
              <a:t>jediný typ dat</a:t>
            </a:r>
            <a:r>
              <a:rPr lang="cs-CZ" sz="1600" dirty="0"/>
              <a:t>, identifikovaný hlavičkou sloupce;</a:t>
            </a:r>
          </a:p>
          <a:p>
            <a:pPr lvl="1"/>
            <a:r>
              <a:rPr lang="cs-CZ" sz="1600" dirty="0"/>
              <a:t>Každý </a:t>
            </a:r>
            <a:r>
              <a:rPr lang="cs-CZ" sz="1600" dirty="0">
                <a:solidFill>
                  <a:srgbClr val="FF0000"/>
                </a:solidFill>
              </a:rPr>
              <a:t>řádek</a:t>
            </a:r>
            <a:r>
              <a:rPr lang="cs-CZ" sz="1600" dirty="0"/>
              <a:t> obsahuje </a:t>
            </a:r>
            <a:r>
              <a:rPr lang="cs-CZ" sz="1600" dirty="0">
                <a:solidFill>
                  <a:srgbClr val="FF0000"/>
                </a:solidFill>
              </a:rPr>
              <a:t>minimální jednotku dat </a:t>
            </a:r>
            <a:r>
              <a:rPr lang="cs-CZ" sz="1600" dirty="0"/>
              <a:t>(např. pacient, jedna návštěva pacienta apod.);</a:t>
            </a:r>
          </a:p>
          <a:p>
            <a:pPr lvl="1"/>
            <a:r>
              <a:rPr lang="cs-CZ" sz="1600" dirty="0"/>
              <a:t>Je nepřípustné kombinovat v jednom sloupci číselné a textové hodnoty;</a:t>
            </a:r>
          </a:p>
          <a:p>
            <a:pPr lvl="1"/>
            <a:r>
              <a:rPr lang="cs-CZ" sz="1600" dirty="0"/>
              <a:t>Komentáře jsou uloženy v samostatných sloupcích;</a:t>
            </a:r>
          </a:p>
          <a:p>
            <a:pPr lvl="1"/>
            <a:r>
              <a:rPr lang="cs-CZ" sz="1600" dirty="0"/>
              <a:t>U textových dat je nezbytné kontrolovat překlepy v názvech kategorií;</a:t>
            </a:r>
          </a:p>
          <a:p>
            <a:pPr lvl="1"/>
            <a:r>
              <a:rPr lang="cs-CZ" sz="1600" dirty="0"/>
              <a:t>Specifickým typem dat jsou data, u nichž je nezbytné kontrolovat, zda jsou uloženy v korektním formátu.</a:t>
            </a:r>
          </a:p>
          <a:p>
            <a:endParaRPr lang="cs-CZ" sz="1800" dirty="0" smtClean="0"/>
          </a:p>
          <a:p>
            <a:r>
              <a:rPr lang="cs-CZ" sz="1800" dirty="0" smtClean="0"/>
              <a:t>Takto uspořádaná data je v tabulkových nebo databázových programech možné převést na libovolnou výstupní tabulku</a:t>
            </a:r>
          </a:p>
          <a:p>
            <a:r>
              <a:rPr lang="cs-CZ" sz="1800" dirty="0" smtClean="0"/>
              <a:t>Pro základní uložení a čištění dat menšího rozsahu je možné využít aplikací MS Office</a:t>
            </a:r>
            <a:endParaRPr lang="cs-CZ" sz="1000" dirty="0" smtClean="0"/>
          </a:p>
        </p:txBody>
      </p:sp>
      <p:sp>
        <p:nvSpPr>
          <p:cNvPr id="160772" name="Rectang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Zásady pro ukládání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i="0" dirty="0"/>
              <a:t>Vytvořil Institut biostatistiky a analýz, Masarykova univerzita </a:t>
            </a:r>
            <a:br>
              <a:rPr lang="cs-CZ" i="0" dirty="0"/>
            </a:br>
            <a:r>
              <a:rPr lang="cs-CZ" dirty="0"/>
              <a:t>J. </a:t>
            </a:r>
            <a:r>
              <a:rPr lang="cs-CZ" dirty="0" err="1"/>
              <a:t>Jarkovský</a:t>
            </a:r>
            <a:r>
              <a:rPr lang="cs-CZ" dirty="0"/>
              <a:t>, L. </a:t>
            </a:r>
            <a:r>
              <a:rPr lang="cs-CZ" dirty="0" smtClean="0"/>
              <a:t>Dušek, M. Cvanová</a:t>
            </a:r>
            <a:endParaRPr lang="cs-CZ" dirty="0"/>
          </a:p>
          <a:p>
            <a:endParaRPr lang="cs-CZ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412776"/>
            <a:ext cx="8712968" cy="4460850"/>
          </a:xfrm>
          <a:noFill/>
        </p:spPr>
        <p:txBody>
          <a:bodyPr/>
          <a:lstStyle/>
          <a:p>
            <a:r>
              <a:rPr lang="cs-CZ" sz="2400" dirty="0" smtClean="0"/>
              <a:t>Tabulkový procesor.</a:t>
            </a:r>
          </a:p>
          <a:p>
            <a:r>
              <a:rPr lang="cs-CZ" sz="2400" dirty="0" smtClean="0"/>
              <a:t>Aktualizace každé 2 až 3 roky; nové funkce, rozšíření počtu řádků </a:t>
            </a:r>
          </a:p>
          <a:p>
            <a:pPr marL="266700" indent="0">
              <a:buNone/>
            </a:pPr>
            <a:r>
              <a:rPr lang="cs-CZ" sz="2400" dirty="0" smtClean="0"/>
              <a:t>a sloupců, změna formátu.</a:t>
            </a:r>
          </a:p>
          <a:p>
            <a:r>
              <a:rPr lang="cs-CZ" sz="2400" dirty="0" smtClean="0"/>
              <a:t>Starší formát: .</a:t>
            </a:r>
            <a:r>
              <a:rPr lang="cs-CZ" sz="2400" dirty="0" err="1" smtClean="0"/>
              <a:t>xls</a:t>
            </a:r>
            <a:r>
              <a:rPr lang="cs-CZ" sz="2400" dirty="0" smtClean="0"/>
              <a:t>, novější: .</a:t>
            </a:r>
            <a:r>
              <a:rPr lang="cs-CZ" sz="2400" dirty="0" err="1" smtClean="0"/>
              <a:t>xlsx</a:t>
            </a:r>
            <a:r>
              <a:rPr lang="cs-CZ" sz="2400" dirty="0"/>
              <a:t>.</a:t>
            </a:r>
            <a:endParaRPr lang="cs-CZ" sz="2400" dirty="0" smtClean="0"/>
          </a:p>
          <a:p>
            <a:r>
              <a:rPr lang="cs-CZ" sz="2400" dirty="0" smtClean="0"/>
              <a:t>Aktuální verze 2013 umožňuje ukládat tabulku až o 1 048 576 </a:t>
            </a:r>
          </a:p>
          <a:p>
            <a:pPr marL="0" indent="266700">
              <a:buNone/>
            </a:pPr>
            <a:r>
              <a:rPr lang="cs-CZ" sz="2400" dirty="0" smtClean="0"/>
              <a:t>řádcích a 16 384 sloupcích.</a:t>
            </a:r>
          </a:p>
          <a:p>
            <a:r>
              <a:rPr lang="cs-CZ" sz="2400" dirty="0" smtClean="0"/>
              <a:t>Maximální velikost buňky je 32 767 znaků.</a:t>
            </a:r>
          </a:p>
        </p:txBody>
      </p:sp>
      <p:sp>
        <p:nvSpPr>
          <p:cNvPr id="160772" name="Rectang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 smtClean="0"/>
              <a:t>MS Excel</a:t>
            </a:r>
          </a:p>
        </p:txBody>
      </p:sp>
      <p:pic>
        <p:nvPicPr>
          <p:cNvPr id="5124" name="Picture 4" descr="http://www.functionx.com/excel/images/excel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21" y="3798172"/>
            <a:ext cx="3090267" cy="24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6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3130</Words>
  <Application>Microsoft Office PowerPoint</Application>
  <PresentationFormat>Předvádění na obrazovce (4:3)</PresentationFormat>
  <Paragraphs>496</Paragraphs>
  <Slides>50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7" baseType="lpstr">
      <vt:lpstr>Arial</vt:lpstr>
      <vt:lpstr>Calibri</vt:lpstr>
      <vt:lpstr>Courier New</vt:lpstr>
      <vt:lpstr>Wingdings</vt:lpstr>
      <vt:lpstr>Wingdings 2</vt:lpstr>
      <vt:lpstr>Administrativní</vt:lpstr>
      <vt:lpstr>Visio</vt:lpstr>
      <vt:lpstr>MNBS081p;c Biostatistika Nutriční specialista – přednáška a cvičení  (jaro 2018) </vt:lpstr>
      <vt:lpstr>Důležité informace</vt:lpstr>
      <vt:lpstr>Organizace výuky (Út 20. 2. až Út 29. 5. 2018)</vt:lpstr>
      <vt:lpstr>Motivace</vt:lpstr>
      <vt:lpstr>Čas na otázky</vt:lpstr>
      <vt:lpstr>I. Příprava dat, MS Excel</vt:lpstr>
      <vt:lpstr>Prezentace aplikace PowerPoint</vt:lpstr>
      <vt:lpstr>Zásady pro ukládání dat</vt:lpstr>
      <vt:lpstr>MS Excel</vt:lpstr>
      <vt:lpstr>Možnosti MS Excel</vt:lpstr>
      <vt:lpstr>II. Tvorba dat v MS Excel</vt:lpstr>
      <vt:lpstr>Import a export dat</vt:lpstr>
      <vt:lpstr>Databázová struktura dat v Excelu</vt:lpstr>
      <vt:lpstr>Automatický zadávací formulář I.</vt:lpstr>
      <vt:lpstr>Automatický zadávací formulář II.</vt:lpstr>
      <vt:lpstr>Automatické seznamy</vt:lpstr>
      <vt:lpstr>Automatická kontrola dat</vt:lpstr>
      <vt:lpstr>Seznamy I.</vt:lpstr>
      <vt:lpstr>Seznamy II.</vt:lpstr>
      <vt:lpstr>Automatické dokončování hodnot buněk</vt:lpstr>
      <vt:lpstr>Tipy a triky jak se v datech pohybovat</vt:lpstr>
      <vt:lpstr>Editace listů</vt:lpstr>
      <vt:lpstr>III. Práce s daty v MS Excel aneb jak se v datech vyznat</vt:lpstr>
      <vt:lpstr>Formáty buněk</vt:lpstr>
      <vt:lpstr>Řazení dat</vt:lpstr>
      <vt:lpstr>Automatický filtr</vt:lpstr>
      <vt:lpstr>Rozšířený filtr</vt:lpstr>
      <vt:lpstr>Ukotvení příček</vt:lpstr>
      <vt:lpstr>Podmíněné formátování</vt:lpstr>
      <vt:lpstr>IV. Vzorce v Excelu</vt:lpstr>
      <vt:lpstr>Vzorce</vt:lpstr>
      <vt:lpstr>Vzorce – odkaz na buňku</vt:lpstr>
      <vt:lpstr>   Vzorce – využití seznamu vzorců</vt:lpstr>
      <vt:lpstr>Tvorba a závislosti vzorců</vt:lpstr>
      <vt:lpstr>Komentáře, sledování změn</vt:lpstr>
      <vt:lpstr>   Vzorce – užitečné funkce</vt:lpstr>
      <vt:lpstr>Statistické funkce v MS Excel</vt:lpstr>
      <vt:lpstr>Kopírování / Vkládání</vt:lpstr>
      <vt:lpstr>V. Samostatné cvičení</vt:lpstr>
      <vt:lpstr>Úkoly – část 1</vt:lpstr>
      <vt:lpstr>Úkoly – část 2</vt:lpstr>
      <vt:lpstr> VI. Kontingenční tabulky v Excelu</vt:lpstr>
      <vt:lpstr>Kontingenční tabulka</vt:lpstr>
      <vt:lpstr>Ukázka kontingenční tabulky</vt:lpstr>
      <vt:lpstr>Kontingenční tabulky v Excelu: zdroj dat a příprava dat</vt:lpstr>
      <vt:lpstr>Vytvoření kontingenční tabulky v Excelu</vt:lpstr>
      <vt:lpstr>Kontingenční tabulky – rozvržení</vt:lpstr>
      <vt:lpstr>Kontingenční tabulky – nastavení II.</vt:lpstr>
      <vt:lpstr>Aktualizace dat v kontingenční tabulce</vt:lpstr>
      <vt:lpstr>Rozložení kontingenční tabulky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maluskova</dc:creator>
  <cp:lastModifiedBy>Mužík Jan</cp:lastModifiedBy>
  <cp:revision>34</cp:revision>
  <dcterms:created xsi:type="dcterms:W3CDTF">2012-09-19T11:32:44Z</dcterms:created>
  <dcterms:modified xsi:type="dcterms:W3CDTF">2018-02-20T12:26:38Z</dcterms:modified>
</cp:coreProperties>
</file>