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0"/>
  </p:notesMasterIdLst>
  <p:handoutMasterIdLst>
    <p:handoutMasterId r:id="rId31"/>
  </p:handoutMasterIdLst>
  <p:sldIdLst>
    <p:sldId id="454" r:id="rId2"/>
    <p:sldId id="825" r:id="rId3"/>
    <p:sldId id="890" r:id="rId4"/>
    <p:sldId id="872" r:id="rId5"/>
    <p:sldId id="892" r:id="rId6"/>
    <p:sldId id="826" r:id="rId7"/>
    <p:sldId id="824" r:id="rId8"/>
    <p:sldId id="828" r:id="rId9"/>
    <p:sldId id="820" r:id="rId10"/>
    <p:sldId id="829" r:id="rId11"/>
    <p:sldId id="830" r:id="rId12"/>
    <p:sldId id="880" r:id="rId13"/>
    <p:sldId id="882" r:id="rId14"/>
    <p:sldId id="887" r:id="rId15"/>
    <p:sldId id="885" r:id="rId16"/>
    <p:sldId id="886" r:id="rId17"/>
    <p:sldId id="908" r:id="rId18"/>
    <p:sldId id="893" r:id="rId19"/>
    <p:sldId id="902" r:id="rId20"/>
    <p:sldId id="898" r:id="rId21"/>
    <p:sldId id="897" r:id="rId22"/>
    <p:sldId id="896" r:id="rId23"/>
    <p:sldId id="895" r:id="rId24"/>
    <p:sldId id="894" r:id="rId25"/>
    <p:sldId id="903" r:id="rId26"/>
    <p:sldId id="904" r:id="rId27"/>
    <p:sldId id="905" r:id="rId28"/>
    <p:sldId id="907" r:id="rId29"/>
  </p:sldIdLst>
  <p:sldSz cx="9144000" cy="6858000" type="screen4x3"/>
  <p:notesSz cx="6781800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66FFFF"/>
    <a:srgbClr val="FF0066"/>
    <a:srgbClr val="FF6600"/>
    <a:srgbClr val="C0C0C0"/>
    <a:srgbClr val="009900"/>
    <a:srgbClr val="33CC33"/>
    <a:srgbClr val="91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82" autoAdjust="0"/>
  </p:normalViewPr>
  <p:slideViewPr>
    <p:cSldViewPr>
      <p:cViewPr varScale="1">
        <p:scale>
          <a:sx n="77" d="100"/>
          <a:sy n="77" d="100"/>
        </p:scale>
        <p:origin x="-102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91" d="100"/>
          <a:sy n="91" d="100"/>
        </p:scale>
        <p:origin x="-2814" y="-108"/>
      </p:cViewPr>
      <p:guideLst>
        <p:guide orient="horz" pos="3127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25EEE5-3C90-4459-9EF4-6FF78D8FB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8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6463"/>
            <a:ext cx="49752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498696-582C-4F7E-98F6-66B70B848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869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cs-CZ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10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11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12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13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14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15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16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17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18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19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9148B6FA-2E75-4CB1-A965-7EAE4FBCDF1E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20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21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22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23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24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25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26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27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28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9148B6FA-2E75-4CB1-A965-7EAE4FBCDF1E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3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9148B6FA-2E75-4CB1-A965-7EAE4FBCDF1E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4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9148B6FA-2E75-4CB1-A965-7EAE4FBCDF1E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9148B6FA-2E75-4CB1-A965-7EAE4FBCDF1E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6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7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8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A2A68A61-265B-489D-B88C-1C5F0CC0BD4A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/>
              <a:t>9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80741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83904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59392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35380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90364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95910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770240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85151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517787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72491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003932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WINDOWS\Profiles\tom\Plocha\LOGOSUPP.PCX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495425" cy="1524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153400" cy="121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epidemiologie - úvod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648200"/>
            <a:ext cx="6096000" cy="6096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doc</a:t>
            </a:r>
            <a:r>
              <a:rPr lang="cs-CZ" dirty="0"/>
              <a:t>. MUDr. Jindřich Fiala, CSc</a:t>
            </a:r>
            <a:r>
              <a:rPr lang="cs-CZ" dirty="0" smtClean="0"/>
              <a:t>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3078" name="Text Box 102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9" name="Text Box 1029"/>
          <p:cNvSpPr txBox="1">
            <a:spLocks noChangeArrowheads="1"/>
          </p:cNvSpPr>
          <p:nvPr/>
        </p:nvSpPr>
        <p:spPr bwMode="auto">
          <a:xfrm>
            <a:off x="2895600" y="57912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1800" b="0" dirty="0">
                <a:solidFill>
                  <a:schemeClr val="tx1"/>
                </a:solidFill>
                <a:latin typeface="Times New Roman" pitchFamily="18" charset="0"/>
              </a:rPr>
              <a:t>Ústav </a:t>
            </a:r>
            <a:r>
              <a:rPr lang="cs-CZ" sz="1800" b="0" dirty="0" smtClean="0">
                <a:solidFill>
                  <a:schemeClr val="tx1"/>
                </a:solidFill>
                <a:latin typeface="Times New Roman" pitchFamily="18" charset="0"/>
              </a:rPr>
              <a:t>ochrany a podpory zdraví </a:t>
            </a:r>
            <a:r>
              <a:rPr lang="cs-CZ" sz="1800" b="0" dirty="0">
                <a:solidFill>
                  <a:schemeClr val="tx1"/>
                </a:solidFill>
                <a:latin typeface="Times New Roman" pitchFamily="18" charset="0"/>
              </a:rPr>
              <a:t>LF MU</a:t>
            </a:r>
            <a:endParaRPr lang="cs-CZ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Kudlová: Hygiena výživy a nutriční epidemiologie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10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51" name="Picture 3" descr="C:\Users\jfiala\Desktop\img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82" y="304800"/>
            <a:ext cx="4811529" cy="51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fiala\Desktop\img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36175"/>
          <a:stretch/>
        </p:blipFill>
        <p:spPr bwMode="auto">
          <a:xfrm>
            <a:off x="2438400" y="5486400"/>
            <a:ext cx="4953000" cy="11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1002792" y="577748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8407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11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325"/>
            <a:ext cx="6705600" cy="67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6410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12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0" y="60325"/>
            <a:ext cx="6581290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5457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13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9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2" y="0"/>
            <a:ext cx="727978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3186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Mullerová: Zdravá výživa a prevence civilizačních nemocí ve schématech (2003)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14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6" name="Picture 2" descr="C:\Users\jfiala\Desktop\img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-5879"/>
          <a:stretch/>
        </p:blipFill>
        <p:spPr bwMode="auto">
          <a:xfrm>
            <a:off x="4191000" y="368024"/>
            <a:ext cx="5202237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fiala\Documents\img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401032"/>
            <a:ext cx="4253304" cy="59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67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Zdroje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15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94" name="Picture 2" descr="C:\Users\jfiala\Documents\img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43" y="457200"/>
            <a:ext cx="452395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580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Zdroje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16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171" name="Picture 3" descr="C:\Users\jfiala\Desktop\img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029199" cy="6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580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17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jfiala\Desktop\VÝUKA\20 - Výuka jaro 2018\MNNE081 Nutriční epidemiologie NUT\Beze jmé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" y="199663"/>
            <a:ext cx="9089529" cy="51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800" y="5638800"/>
            <a:ext cx="852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0" dirty="0" smtClean="0">
                <a:solidFill>
                  <a:schemeClr val="tx1"/>
                </a:solidFill>
              </a:rPr>
              <a:t>Advances in </a:t>
            </a:r>
            <a:r>
              <a:rPr lang="cs-CZ" sz="2000" b="0" dirty="0" err="1" smtClean="0">
                <a:solidFill>
                  <a:schemeClr val="tx1"/>
                </a:solidFill>
              </a:rPr>
              <a:t>Nutrition</a:t>
            </a:r>
            <a:r>
              <a:rPr lang="cs-CZ" sz="2000" b="0" dirty="0" smtClean="0">
                <a:solidFill>
                  <a:schemeClr val="tx1"/>
                </a:solidFill>
              </a:rPr>
              <a:t> – </a:t>
            </a:r>
            <a:r>
              <a:rPr lang="cs-CZ" sz="2000" b="0" dirty="0" err="1" smtClean="0">
                <a:solidFill>
                  <a:schemeClr val="tx1"/>
                </a:solidFill>
              </a:rPr>
              <a:t>An</a:t>
            </a:r>
            <a:r>
              <a:rPr lang="cs-CZ" sz="2000" b="0" dirty="0" smtClean="0">
                <a:solidFill>
                  <a:schemeClr val="tx1"/>
                </a:solidFill>
              </a:rPr>
              <a:t> International </a:t>
            </a:r>
            <a:r>
              <a:rPr lang="cs-CZ" sz="2000" b="0" dirty="0" err="1" smtClean="0">
                <a:solidFill>
                  <a:schemeClr val="tx1"/>
                </a:solidFill>
              </a:rPr>
              <a:t>Review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Journal</a:t>
            </a:r>
            <a:endParaRPr lang="cs-CZ" sz="2000" b="0" dirty="0" smtClean="0">
              <a:solidFill>
                <a:schemeClr val="tx1"/>
              </a:solidFill>
            </a:endParaRPr>
          </a:p>
          <a:p>
            <a:r>
              <a:rPr lang="en-GB" sz="2000" b="0" dirty="0" smtClean="0">
                <a:solidFill>
                  <a:schemeClr val="tx1"/>
                </a:solidFill>
              </a:rPr>
              <a:t>Adv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  <a:r>
              <a:rPr lang="en-GB" sz="2000" b="0" dirty="0" err="1">
                <a:solidFill>
                  <a:schemeClr val="tx1"/>
                </a:solidFill>
              </a:rPr>
              <a:t>Nutr</a:t>
            </a:r>
            <a:r>
              <a:rPr lang="en-GB" sz="2000" b="0" dirty="0">
                <a:solidFill>
                  <a:schemeClr val="tx1"/>
                </a:solidFill>
              </a:rPr>
              <a:t>. 6: 5–18, </a:t>
            </a:r>
            <a:r>
              <a:rPr lang="en-GB" sz="2000" b="0" dirty="0" smtClean="0">
                <a:solidFill>
                  <a:schemeClr val="tx1"/>
                </a:solidFill>
              </a:rPr>
              <a:t>2015 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5556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18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27" name="Picture 3" descr="C:\Users\jfiala\Desktop\VÝUKA\16 - výuka jaro 2016\06 - Nut - nutriční epidemiologie\o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204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fiala\Desktop\VÝUKA\20 - Výuka jaro 2018\MNNE081 Nutriční epidemiologie NUT\Beze jmén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4227"/>
            <a:ext cx="10151226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3207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19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51" name="Picture 3" descr="C:\Users\jfiala\Desktop\VÝUKA\16 - výuka jaro 2016\06 - Nut - nutriční epidemiologie\o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1" y="1600200"/>
            <a:ext cx="836171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848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Definice oboru, vymezení, předmět zájmu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7AE7B140-BA21-411A-A259-67714FFA0817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3400" y="3352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Studium výživových determinant nemocí v populaci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33400" y="17526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Studium výskytu a determinant nemocí a dalších zdravotních důsledků v lidských populacích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304800" y="9906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b="0" u="sng" dirty="0" smtClean="0">
                <a:solidFill>
                  <a:srgbClr val="CC9900"/>
                </a:solidFill>
                <a:latin typeface="Arial" charset="0"/>
              </a:rPr>
              <a:t>Epidemiologie: </a:t>
            </a:r>
            <a:endParaRPr lang="cs-CZ" b="0" u="sng" dirty="0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26631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304800" y="27432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b="0" i="1" u="sng" dirty="0" smtClean="0">
                <a:solidFill>
                  <a:srgbClr val="CC9900"/>
                </a:solidFill>
                <a:latin typeface="Arial" charset="0"/>
              </a:rPr>
              <a:t>Nutriční epidemiologie:</a:t>
            </a:r>
            <a:endParaRPr lang="cs-CZ" b="0" i="1" u="sng" dirty="0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41148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chemeClr val="hlink"/>
              </a:buClr>
              <a:buSzPct val="60000"/>
            </a:pP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Neboli: </a:t>
            </a:r>
            <a:br>
              <a:rPr lang="cs-CZ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Jakékoliv hodnocení vlivu výživy na zdraví = nutriční epidemiologie,</a:t>
            </a:r>
            <a:br>
              <a:rPr lang="cs-CZ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rovněž tak hodnocení výživy  samotné (např. charakteristika výživy určitých populačních skupin) 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0214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20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7" name="Picture 3" descr="C:\Users\jfiala\Desktop\VÝUKA\16 - výuka jaro 2016\06 - Nut - nutriční epidemiologie\ot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3" y="1600200"/>
            <a:ext cx="89516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848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21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170" name="Picture 2" descr="C:\Users\jfiala\Desktop\VÝUKA\16 - výuka jaro 2016\06 - Nut - nutriční epidemiologie\ot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" y="1981200"/>
            <a:ext cx="87360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848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22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94" name="Picture 2" descr="C:\Users\jfiala\Desktop\VÝUKA\16 - výuka jaro 2016\06 - Nut - nutriční epidemiologie\ot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" y="1905001"/>
            <a:ext cx="905242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848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23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218" name="Picture 2" descr="C:\Users\jfiala\Desktop\VÝUKA\16 - výuka jaro 2016\06 - Nut - nutriční epidemiologie\ot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3" y="2057400"/>
            <a:ext cx="881401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848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24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242" name="Picture 2" descr="C:\Users\jfiala\Desktop\VÝUKA\16 - výuka jaro 2016\06 - Nut - nutriční epidemiologie\ot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0" y="1524000"/>
            <a:ext cx="859248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848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25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266" name="Picture 2" descr="C:\Users\jfiala\Desktop\VÝUKA\16 - výuka jaro 2016\06 - Nut - nutriční epidemiologie\ot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0" y="1295400"/>
            <a:ext cx="7120350" cy="41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8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26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290" name="Picture 2" descr="C:\Users\jfiala\Desktop\VÝUKA\16 - výuka jaro 2016\06 - Nut - nutriční epidemiologie\ot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4" y="1333500"/>
            <a:ext cx="7491506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8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27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14" name="Picture 2" descr="C:\Users\jfiala\Desktop\VÝUKA\16 - výuka jaro 2016\06 - Nut - nutriční epidemiologie\ot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1" y="1219200"/>
            <a:ext cx="86299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8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Otázky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28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C:\Users\jfiala\Desktop\VÝUKA\16 - výuka jaro 2016\06 - Nut - nutriční epidemiologie\ot 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88" y="1347787"/>
            <a:ext cx="7270212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8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pilíře nutriční epidemiologie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7AE7B140-BA21-411A-A259-67714FFA0817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3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590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Metody zjišťování výživy (stravy)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57200" y="8382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Design epidemiologických studií</a:t>
            </a:r>
          </a:p>
          <a:p>
            <a:pPr algn="l">
              <a:lnSpc>
                <a:spcPct val="90000"/>
              </a:lnSpc>
              <a:buClr>
                <a:schemeClr val="hlink"/>
              </a:buClr>
              <a:buSzPct val="60000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= celkové uspořádání studie, co, kdy, u koho - kde a jak zjišťovat 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31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4419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 dirty="0" smtClean="0">
                <a:solidFill>
                  <a:schemeClr val="tx1"/>
                </a:solidFill>
                <a:latin typeface="Arial" charset="0"/>
              </a:rPr>
              <a:t>Metody zjišťování stavu organismu </a:t>
            </a:r>
            <a:br>
              <a:rPr lang="cs-CZ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(indikátory nutričního stavu, zjišťování poruch a nemocí…)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1694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Akreditace – anotace, témata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7AE7B140-BA21-411A-A259-67714FFA0817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4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31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28" name="Picture 4" descr="C:\Users\jfiala\Desktop\img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1" y="304800"/>
            <a:ext cx="849571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786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7AE7B140-BA21-411A-A259-67714FFA0817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1143000" cy="533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Syllabus</a:t>
            </a: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2018: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C:\Users\jfiala\Desktop\VÝUKA\20 - Výuka jaro 2018\MNNE081 Nutriční epidemiologie NUT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39" y="76200"/>
            <a:ext cx="782056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685800"/>
            <a:ext cx="609600" cy="3377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14x</a:t>
            </a:r>
            <a:endParaRPr lang="cs-CZ" sz="1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42170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Zdroje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7AE7B140-BA21-411A-A259-67714FFA0817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6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09800" y="6189801"/>
            <a:ext cx="533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Vyd. 2013, Oxford University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Press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31" name="Line 2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074" name="Picture 2" descr="C:\Users\jfiala\Desktop\VÝUKA\12 . výuka jaro 2014\08 - Nutriční specialista - Nutriční epidemiologie\oblá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99" y="609600"/>
            <a:ext cx="3777476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9121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Willet</a:t>
            </a: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W:  </a:t>
            </a:r>
            <a:r>
              <a:rPr lang="cs-CZ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Nutritional</a:t>
            </a: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epidemiology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7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762000"/>
            <a:ext cx="8610600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Overview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Nutritional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Epidemiology</a:t>
            </a: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2.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Foods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nutrients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Nature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variation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in diet</a:t>
            </a: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4. 24-hour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dietary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recall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and food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record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methods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5. Food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frequency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methods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6.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Reproducibility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and validity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food-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frequency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questionnaires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7.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Recall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remote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diet</a:t>
            </a: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8.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Biochemical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indicators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dietary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intake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9.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Anthropometric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measures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and body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composition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10.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Assesment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physical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activity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nutritional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epidemiology</a:t>
            </a: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11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Implications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total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energy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intake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for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epidemiologic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analyses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cs-CZ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Willet</a:t>
            </a: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W:  </a:t>
            </a:r>
            <a:r>
              <a:rPr lang="cs-CZ" sz="2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Nutritional</a:t>
            </a: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epidemiology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 algn="l">
                <a:defRPr/>
              </a:pPr>
              <a:t>8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4800" y="762000"/>
            <a:ext cx="8610600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12.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Correction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for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the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effects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measurements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error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13.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Issues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analysis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presentation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od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dietary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data</a:t>
            </a: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14.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Genetics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dietary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analyses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15.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Nutrition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monitoring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surveillance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16.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Policy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applications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17. Vitamin A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lung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cancer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18.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Dietary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fat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breast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cancer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19. Diet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coronary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heart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disease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20.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Folic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acid and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neural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tube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6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19.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Future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research</a:t>
            </a: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  <a:latin typeface="Arial" charset="0"/>
              </a:rPr>
              <a:t>directions</a:t>
            </a: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cs-CZ" sz="2000" b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cs-CZ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9609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fld id="{912CDE42-510F-4A77-B1D1-50E5DBB8F599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/>
              <a:t>9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1028" name="Picture 4" descr="C:\Users\jfiala\Desktop\img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7" y="404083"/>
            <a:ext cx="3389313" cy="47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61864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schemeClr val="tx1"/>
                </a:solidFill>
                <a:latin typeface="Arial" charset="0"/>
              </a:rPr>
              <a:t>Vyd. 2009 (1.vyd.) UK Praha , 216 - 243 Kč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22620</TotalTime>
  <Words>378</Words>
  <Application>Microsoft Office PowerPoint</Application>
  <PresentationFormat>Předvádění na obrazovce (4:3)</PresentationFormat>
  <Paragraphs>116</Paragraphs>
  <Slides>28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Nutriční epidemiologie - úvod</vt:lpstr>
      <vt:lpstr>Definice oboru, vymezení, předmět zájmu</vt:lpstr>
      <vt:lpstr>Základní pilíře nutriční epidemiologie</vt:lpstr>
      <vt:lpstr>Akreditace – anotace, témata</vt:lpstr>
      <vt:lpstr>Syllabus 2018:</vt:lpstr>
      <vt:lpstr>Zdroje</vt:lpstr>
      <vt:lpstr>Willet W:  Nutritional epidemiology</vt:lpstr>
      <vt:lpstr>Willet W:  Nutritional epidemiology</vt:lpstr>
      <vt:lpstr>Prezentace aplikace PowerPoint</vt:lpstr>
      <vt:lpstr>Kudlová: Hygiena výživy a nutriční epidemiologie</vt:lpstr>
      <vt:lpstr>Prezentace aplikace PowerPoint</vt:lpstr>
      <vt:lpstr>Prezentace aplikace PowerPoint</vt:lpstr>
      <vt:lpstr>Prezentace aplikace PowerPoint</vt:lpstr>
      <vt:lpstr>Mullerová: Zdravá výživa a prevence civilizačních nemocí ve schématech (2003)</vt:lpstr>
      <vt:lpstr>Zdroje</vt:lpstr>
      <vt:lpstr>Zdroje</vt:lpstr>
      <vt:lpstr>Prezentace aplikace PowerPoint</vt:lpstr>
      <vt:lpstr>Otázky</vt:lpstr>
      <vt:lpstr>Otázky</vt:lpstr>
      <vt:lpstr>Otázky</vt:lpstr>
      <vt:lpstr>Otázky</vt:lpstr>
      <vt:lpstr>Otázky</vt:lpstr>
      <vt:lpstr>Otázky</vt:lpstr>
      <vt:lpstr>Otázky</vt:lpstr>
      <vt:lpstr>Otázky</vt:lpstr>
      <vt:lpstr>Otázky</vt:lpstr>
      <vt:lpstr>Otázky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Fiala</dc:creator>
  <cp:lastModifiedBy>jfiala</cp:lastModifiedBy>
  <cp:revision>818</cp:revision>
  <cp:lastPrinted>1601-01-01T00:00:00Z</cp:lastPrinted>
  <dcterms:created xsi:type="dcterms:W3CDTF">1601-01-01T00:00:00Z</dcterms:created>
  <dcterms:modified xsi:type="dcterms:W3CDTF">2018-02-21T12:39:17Z</dcterms:modified>
</cp:coreProperties>
</file>