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75" r:id="rId2"/>
  </p:sldMasterIdLst>
  <p:notesMasterIdLst>
    <p:notesMasterId r:id="rId24"/>
  </p:notesMasterIdLst>
  <p:handoutMasterIdLst>
    <p:handoutMasterId r:id="rId25"/>
  </p:handoutMasterIdLst>
  <p:sldIdLst>
    <p:sldId id="988" r:id="rId3"/>
    <p:sldId id="957" r:id="rId4"/>
    <p:sldId id="946" r:id="rId5"/>
    <p:sldId id="972" r:id="rId6"/>
    <p:sldId id="973" r:id="rId7"/>
    <p:sldId id="971" r:id="rId8"/>
    <p:sldId id="974" r:id="rId9"/>
    <p:sldId id="975" r:id="rId10"/>
    <p:sldId id="960" r:id="rId11"/>
    <p:sldId id="947" r:id="rId12"/>
    <p:sldId id="961" r:id="rId13"/>
    <p:sldId id="987" r:id="rId14"/>
    <p:sldId id="952" r:id="rId15"/>
    <p:sldId id="953" r:id="rId16"/>
    <p:sldId id="954" r:id="rId17"/>
    <p:sldId id="955" r:id="rId18"/>
    <p:sldId id="956" r:id="rId19"/>
    <p:sldId id="976" r:id="rId20"/>
    <p:sldId id="977" r:id="rId21"/>
    <p:sldId id="978" r:id="rId22"/>
    <p:sldId id="979" r:id="rId23"/>
  </p:sldIdLst>
  <p:sldSz cx="9144000" cy="6858000" type="screen4x3"/>
  <p:notesSz cx="6781800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505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33CC33"/>
    <a:srgbClr val="00FF00"/>
    <a:srgbClr val="CC9900"/>
    <a:srgbClr val="66FFFF"/>
    <a:srgbClr val="FF6600"/>
    <a:srgbClr val="C0C0C0"/>
    <a:srgbClr val="009900"/>
    <a:srgbClr val="91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82" autoAdjust="0"/>
  </p:normalViewPr>
  <p:slideViewPr>
    <p:cSldViewPr>
      <p:cViewPr varScale="1">
        <p:scale>
          <a:sx n="118" d="100"/>
          <a:sy n="118" d="100"/>
        </p:scale>
        <p:origin x="-4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91" d="100"/>
          <a:sy n="91" d="100"/>
        </p:scale>
        <p:origin x="-2814" y="-108"/>
      </p:cViewPr>
      <p:guideLst>
        <p:guide orient="horz" pos="3127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cs-CZ"/>
              <a:t>habilitace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825EEE5-3C90-4459-9EF4-6FF78D8FB9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588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6463"/>
            <a:ext cx="4975225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7498696-582C-4F7E-98F6-66B70B8482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869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B90ACBB3-3C12-46B6-8B52-19175C6BF8FF}" type="slidenum">
              <a:rPr lang="cs-CZ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cs-CZ" sz="1200" b="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10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11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12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13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14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15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16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17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18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19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2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20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21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3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4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5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6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7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8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9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A2E8-A805-4938-92EE-09DB5E008C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780741"/>
      </p:ext>
    </p:extLst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D37C-6453-4755-A5BE-F9A370D778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83904"/>
      </p:ext>
    </p:extLst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41F2-837B-46BD-9732-1829083F4D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859392"/>
      </p:ext>
    </p:extLst>
  </p:cSld>
  <p:clrMapOvr>
    <a:masterClrMapping/>
  </p:clrMapOvr>
  <p:transition spd="med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6" descr="logo_cz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85" y="6273801"/>
            <a:ext cx="2439866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37" descr="l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6" r="71733" b="79767"/>
          <a:stretch>
            <a:fillRect/>
          </a:stretch>
        </p:blipFill>
        <p:spPr bwMode="auto">
          <a:xfrm>
            <a:off x="3376246" y="80964"/>
            <a:ext cx="2891204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4335" y="1125539"/>
            <a:ext cx="7772400" cy="935037"/>
          </a:xfrm>
        </p:spPr>
        <p:txBody>
          <a:bodyPr anchor="t"/>
          <a:lstStyle>
            <a:lvl1pPr algn="ctr">
              <a:defRPr sz="2800">
                <a:solidFill>
                  <a:srgbClr val="971C54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84335" y="2276476"/>
            <a:ext cx="7775331" cy="3362325"/>
          </a:xfrm>
        </p:spPr>
        <p:txBody>
          <a:bodyPr/>
          <a:lstStyle>
            <a:lvl1pPr>
              <a:defRPr/>
            </a:lvl1pPr>
            <a:lvl2pPr lvl="1">
              <a:defRPr sz="1300"/>
            </a:lvl2pPr>
          </a:lstStyle>
          <a:p>
            <a:pPr lvl="0"/>
            <a:r>
              <a:rPr lang="cs-CZ" noProof="0" smtClean="0"/>
              <a:t>Klepnutím lze upravit styl předlohy podnadpisů.</a:t>
            </a:r>
          </a:p>
          <a:p>
            <a:pPr lvl="1"/>
            <a:r>
              <a:rPr lang="cs-CZ" noProof="0" smtClean="0"/>
              <a:t>Fdh dfgh dfgh dfgh dfghdfh dfh dgh dfh</a:t>
            </a:r>
          </a:p>
        </p:txBody>
      </p:sp>
    </p:spTree>
    <p:extLst>
      <p:ext uri="{BB962C8B-B14F-4D97-AF65-F5344CB8AC3E}">
        <p14:creationId xmlns:p14="http://schemas.microsoft.com/office/powerpoint/2010/main" val="3218901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021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5142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46" y="765175"/>
            <a:ext cx="4249615" cy="575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2339" y="765175"/>
            <a:ext cx="4249615" cy="575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29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139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42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17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8653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B53C-76C6-46F9-9B19-C18720A166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335380"/>
      </p:ext>
    </p:extLst>
  </p:cSld>
  <p:clrMapOvr>
    <a:masterClrMapping/>
  </p:clrMapOvr>
  <p:transition spd="med"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9064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69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31977" y="1"/>
            <a:ext cx="2159977" cy="65246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2047" y="1"/>
            <a:ext cx="6339254" cy="65246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831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46" y="1"/>
            <a:ext cx="8639908" cy="62071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46" y="765175"/>
            <a:ext cx="4249615" cy="57594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2339" y="765175"/>
            <a:ext cx="4249615" cy="57594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761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46" y="1"/>
            <a:ext cx="8639908" cy="62071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52046" y="765175"/>
            <a:ext cx="4249615" cy="57594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2339" y="765176"/>
            <a:ext cx="4249615" cy="2803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2339" y="3721101"/>
            <a:ext cx="4249615" cy="2803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177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252046" y="1"/>
            <a:ext cx="8639908" cy="62071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2046" y="765176"/>
            <a:ext cx="4249615" cy="2803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2339" y="765176"/>
            <a:ext cx="4249615" cy="2803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252046" y="3721101"/>
            <a:ext cx="4249615" cy="2803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2339" y="3721101"/>
            <a:ext cx="4249615" cy="2803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750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46" y="1"/>
            <a:ext cx="8639908" cy="62071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52046" y="765175"/>
            <a:ext cx="4249615" cy="57594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2339" y="765175"/>
            <a:ext cx="4249615" cy="57594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35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4753-535F-4649-84B9-18ACE42E1F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890364"/>
      </p:ext>
    </p:extLst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6E14-D8E6-4FE7-BD4C-CF789648F5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795910"/>
      </p:ext>
    </p:extLst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5575-A42D-4192-A82C-40E341999C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770240"/>
      </p:ext>
    </p:extLst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5DB6-31EB-4FCF-BA67-782AEB9A85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685151"/>
      </p:ext>
    </p:extLst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A7A0-2782-41CC-93E9-8FE0DB58C0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517787"/>
      </p:ext>
    </p:extLst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EB42-FD70-43FB-950F-CCC558253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572491"/>
      </p:ext>
    </p:extLst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6C2F-BB42-4209-BF26-4943B75A7B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003932"/>
      </p:ext>
    </p:extLst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DB9813B-B5B4-485D-B6EF-77000908F9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74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med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046" y="1"/>
            <a:ext cx="863990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46" y="765175"/>
            <a:ext cx="8639908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152400" y="6569076"/>
            <a:ext cx="136134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sz="800" b="0" smtClean="0">
                <a:solidFill>
                  <a:srgbClr val="000000"/>
                </a:solidFill>
              </a:rPr>
              <a:t>STEM/MARK, a.s.</a:t>
            </a:r>
          </a:p>
        </p:txBody>
      </p:sp>
      <p:sp>
        <p:nvSpPr>
          <p:cNvPr id="1029" name="Text Box 13"/>
          <p:cNvSpPr txBox="1">
            <a:spLocks noChangeArrowheads="1"/>
          </p:cNvSpPr>
          <p:nvPr/>
        </p:nvSpPr>
        <p:spPr bwMode="auto">
          <a:xfrm>
            <a:off x="3606312" y="6569076"/>
            <a:ext cx="215997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800" b="0" smtClean="0">
                <a:solidFill>
                  <a:srgbClr val="000000"/>
                </a:solidFill>
              </a:rPr>
              <a:t>Životní styl a obezita v ČR, leden 2006</a:t>
            </a:r>
          </a:p>
        </p:txBody>
      </p:sp>
      <p:sp>
        <p:nvSpPr>
          <p:cNvPr id="1030" name="Text Box 14"/>
          <p:cNvSpPr txBox="1">
            <a:spLocks noChangeArrowheads="1"/>
          </p:cNvSpPr>
          <p:nvPr/>
        </p:nvSpPr>
        <p:spPr bwMode="auto">
          <a:xfrm>
            <a:off x="6730512" y="6569076"/>
            <a:ext cx="22288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800" b="0" smtClean="0">
                <a:solidFill>
                  <a:srgbClr val="000000"/>
                </a:solidFill>
              </a:rPr>
              <a:t>strana </a:t>
            </a:r>
            <a:fld id="{4FA68E7A-1822-4223-9423-37796973558C}" type="slidenum">
              <a:rPr lang="cs-CZ" sz="800" b="0" smtClean="0">
                <a:solidFill>
                  <a:srgbClr val="000000"/>
                </a:solidFill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cs-CZ" sz="800" b="0" smtClean="0">
              <a:solidFill>
                <a:srgbClr val="000000"/>
              </a:solidFill>
            </a:endParaRPr>
          </a:p>
        </p:txBody>
      </p:sp>
      <p:sp>
        <p:nvSpPr>
          <p:cNvPr id="1031" name="Line 15"/>
          <p:cNvSpPr>
            <a:spLocks noChangeShapeType="1"/>
          </p:cNvSpPr>
          <p:nvPr/>
        </p:nvSpPr>
        <p:spPr bwMode="auto">
          <a:xfrm>
            <a:off x="252047" y="6561138"/>
            <a:ext cx="86076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b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5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defRPr sz="1300" b="1">
          <a:solidFill>
            <a:schemeClr val="tx1"/>
          </a:solidFill>
          <a:latin typeface="+mn-lt"/>
          <a:ea typeface="+mn-ea"/>
          <a:cs typeface="+mn-cs"/>
        </a:defRPr>
      </a:lvl1pPr>
      <a:lvl2pPr marL="179388" indent="277813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</a:defRPr>
      </a:lvl2pPr>
      <a:lvl3pPr marL="536575" indent="-1778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971C54"/>
        </a:buClr>
        <a:buSzPct val="135000"/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3pPr>
      <a:lvl4pPr marL="993775" indent="-277813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971C54"/>
        </a:buClr>
        <a:buSzPct val="90000"/>
        <a:buFont typeface="Wingdings" pitchFamily="2" charset="2"/>
        <a:buChar char="¨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WINDOWS\Profiles\tom\Plocha\LOGOSUPP.PCX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WINDOWS\Profiles\tom\Plocha\LOGOSUPP.PCX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705472"/>
            <a:ext cx="990599" cy="1009528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2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8153400" cy="2209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Hodnocení spotřeby alkoholu v nutričně-epidemiologických studiích</a:t>
            </a:r>
            <a:endParaRPr lang="cs-CZ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618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400800" cy="762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doc</a:t>
            </a:r>
            <a:r>
              <a:rPr lang="cs-CZ" dirty="0"/>
              <a:t>. MUDr. Jindřich Fiala, </a:t>
            </a:r>
            <a:r>
              <a:rPr lang="cs-CZ" dirty="0" smtClean="0"/>
              <a:t>CSc.</a:t>
            </a:r>
            <a:endParaRPr lang="cs-CZ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C72E-4D76-4C82-9BF5-F4B7A2B6834A}" type="slidenum">
              <a:rPr lang="cs-CZ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3078" name="Text Box 1028"/>
          <p:cNvSpPr txBox="1">
            <a:spLocks noChangeArrowheads="1"/>
          </p:cNvSpPr>
          <p:nvPr/>
        </p:nvSpPr>
        <p:spPr bwMode="auto">
          <a:xfrm>
            <a:off x="1905000" y="4876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cs-CZ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9" name="Text Box 1029"/>
          <p:cNvSpPr txBox="1">
            <a:spLocks noChangeArrowheads="1"/>
          </p:cNvSpPr>
          <p:nvPr/>
        </p:nvSpPr>
        <p:spPr bwMode="auto">
          <a:xfrm>
            <a:off x="2895600" y="5791200"/>
            <a:ext cx="502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sz="1800" b="0" dirty="0">
                <a:solidFill>
                  <a:schemeClr val="tx1"/>
                </a:solidFill>
                <a:latin typeface="Times New Roman" pitchFamily="18" charset="0"/>
              </a:rPr>
              <a:t>Ústav </a:t>
            </a:r>
            <a:r>
              <a:rPr lang="cs-CZ" sz="1800" b="0" dirty="0" smtClean="0">
                <a:solidFill>
                  <a:schemeClr val="tx1"/>
                </a:solidFill>
                <a:latin typeface="Times New Roman" pitchFamily="18" charset="0"/>
              </a:rPr>
              <a:t>ochrany a podpory zdraví </a:t>
            </a:r>
            <a:r>
              <a:rPr lang="cs-CZ" sz="1800" b="0" dirty="0">
                <a:solidFill>
                  <a:schemeClr val="tx1"/>
                </a:solidFill>
                <a:latin typeface="Times New Roman" pitchFamily="18" charset="0"/>
              </a:rPr>
              <a:t>LF MU</a:t>
            </a:r>
            <a:endParaRPr lang="cs-CZ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799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Pojem „Alkoholová jednotka“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10</a:t>
            </a:fld>
            <a:endParaRPr lang="cs-CZ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87187" y="1371600"/>
            <a:ext cx="8877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Slouží k jednoduchému vyjadřování celkového přijatého množství etanolu</a:t>
            </a:r>
            <a:endParaRPr lang="cs-CZ" sz="2000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8600" y="2514600"/>
            <a:ext cx="8877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Odpovídá obsahu etanolu v obvykle servírovaném množství pro jednotlivé druhy alkoholických nápojů  </a:t>
            </a:r>
            <a:endParaRPr lang="cs-CZ" sz="2000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04800" y="3810000"/>
            <a:ext cx="887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Není mezinárodní shoda:</a:t>
            </a:r>
            <a:endParaRPr lang="cs-CZ" sz="2000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124200" y="4343400"/>
            <a:ext cx="3089413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150000"/>
              </a:lnSpc>
              <a:buClr>
                <a:srgbClr val="3399FF"/>
              </a:buClr>
              <a:buSzPct val="60000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UK, Austrálie: 8 – 10 g</a:t>
            </a:r>
          </a:p>
          <a:p>
            <a:pPr algn="l">
              <a:lnSpc>
                <a:spcPct val="150000"/>
              </a:lnSpc>
              <a:buClr>
                <a:srgbClr val="3399FF"/>
              </a:buClr>
              <a:buSzPct val="60000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USA:              12 g, 14 g</a:t>
            </a:r>
          </a:p>
          <a:p>
            <a:pPr algn="l">
              <a:lnSpc>
                <a:spcPct val="150000"/>
              </a:lnSpc>
              <a:buClr>
                <a:srgbClr val="3399FF"/>
              </a:buClr>
              <a:buSzPct val="60000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Japonsko:      23,5 g</a:t>
            </a:r>
          </a:p>
          <a:p>
            <a:pPr algn="l">
              <a:lnSpc>
                <a:spcPct val="150000"/>
              </a:lnSpc>
              <a:buClr>
                <a:srgbClr val="3399FF"/>
              </a:buClr>
              <a:buSzPct val="60000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ČR:                10 g  </a:t>
            </a:r>
            <a:endParaRPr lang="cs-CZ" sz="2000" b="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7930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381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Obsah alkoholu v nápojích</a:t>
            </a:r>
            <a:endParaRPr lang="cs-CZ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11</a:t>
            </a:fld>
            <a:endParaRPr lang="cs-CZ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8194" name="Picture 2" descr="C:\Users\jfiala\Desktop\VÝUKA\15 - výuka podzim 2015\16 - Odborná příprava\Obsah alkohol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533400"/>
            <a:ext cx="6629400" cy="628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18018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12</a:t>
            </a:fld>
            <a:endParaRPr lang="cs-CZ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7170" name="Picture 2" descr="C:\Users\jfiala\Desktop\VÝUKA\15 - výuka podzim 2015\16 - Odborná příprava\logo kardiov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29" y="0"/>
            <a:ext cx="578737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fiala\Desktop\VÝUKA\15 - výuka podzim 2015\16 - Odborná příprava\kardiovi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04515"/>
            <a:ext cx="4610447" cy="165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58584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Dotazník Alkohol - KARDIOVIZE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13</a:t>
            </a:fld>
            <a:endParaRPr lang="cs-CZ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jfiala\Desktop\VÝUKA\15 - výuka podzim 2015\16 - Odborná příprava\ALFIA 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" r="2651"/>
          <a:stretch/>
        </p:blipFill>
        <p:spPr bwMode="auto">
          <a:xfrm>
            <a:off x="36000" y="2514600"/>
            <a:ext cx="9036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0683" y="1066800"/>
            <a:ext cx="8877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A) Období 1 rok:</a:t>
            </a:r>
            <a:endParaRPr lang="cs-CZ" sz="20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4282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Dotazník Alkohol - KARDIOVIZE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14</a:t>
            </a:fld>
            <a:endParaRPr lang="cs-CZ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85800"/>
            <a:ext cx="8877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B) Období 1 měsíc:</a:t>
            </a:r>
            <a:endParaRPr lang="cs-CZ" sz="20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050" name="Picture 2" descr="C:\Users\jfiala\Desktop\VÝUKA\15 - výuka podzim 2015\16 - Odborná příprava\ALFIA 0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" y="1676400"/>
            <a:ext cx="9122118" cy="42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522605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Dotazník Alkohol - KARDIOVIZE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15</a:t>
            </a:fld>
            <a:endParaRPr lang="cs-CZ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85800"/>
            <a:ext cx="8877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B) Období 1 měsíc:</a:t>
            </a:r>
            <a:endParaRPr lang="cs-CZ" sz="20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074" name="Picture 2" descr="C:\Users\jfiala\Desktop\VÝUKA\15 - výuka podzim 2015\16 - Odborná příprava\ALFIA 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0627"/>
            <a:ext cx="9143999" cy="392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6695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Dotazník Alkohol - KARDIOVIZE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16</a:t>
            </a:fld>
            <a:endParaRPr lang="cs-CZ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85800"/>
            <a:ext cx="8877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B) Období 1 měsíc:</a:t>
            </a:r>
            <a:endParaRPr lang="cs-CZ" sz="20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4098" name="Picture 2" descr="C:\Users\jfiala\Desktop\VÝUKA\15 - výuka podzim 2015\16 - Odborná příprava\ALFIA 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" y="2133600"/>
            <a:ext cx="9115104" cy="242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07374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Dotazník Alkohol - KARDIOVIZE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17</a:t>
            </a:fld>
            <a:endParaRPr lang="cs-CZ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85800"/>
            <a:ext cx="887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C) Období 1 týden:</a:t>
            </a:r>
            <a:endParaRPr lang="cs-CZ" sz="20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122" name="Picture 2" descr="C:\Users\jfiala\Desktop\VÝUKA\15 - výuka podzim 2015\16 - Odborná příprava\ALFIA 05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374"/>
          <a:stretch/>
        </p:blipFill>
        <p:spPr bwMode="auto">
          <a:xfrm>
            <a:off x="360680" y="3035599"/>
            <a:ext cx="8402320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fiala\Desktop\VÝUKA\15 - výuka podzim 2015\16 - Odborná příprava\ALFIA 0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8" y="1145239"/>
            <a:ext cx="8552622" cy="175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600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Celková konzumace alkoholu v jednotkách na základě týdenního </a:t>
            </a:r>
            <a:r>
              <a:rPr lang="cs-CZ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recallu</a:t>
            </a: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cs-CZ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18</a:t>
            </a:fld>
            <a:endParaRPr lang="cs-CZ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6858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jfiala\Desktop\VÝUKA\15 - výuka podzim 2015\16 - Odborná příprava\Obrázky alkohol\výpočet konzum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28082"/>
            <a:ext cx="9001125" cy="366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62495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Termíny popisující rizikové pití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19</a:t>
            </a:fld>
            <a:endParaRPr lang="cs-CZ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200" y="2362200"/>
            <a:ext cx="8877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Těžké nebo extrémní pijáctví (</a:t>
            </a:r>
            <a:r>
              <a:rPr lang="cs-CZ" b="0" dirty="0" err="1" smtClean="0">
                <a:solidFill>
                  <a:prstClr val="black"/>
                </a:solidFill>
                <a:latin typeface="Arial" charset="0"/>
              </a:rPr>
              <a:t>Heavy</a:t>
            </a: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cs-CZ" b="0" dirty="0" err="1" smtClean="0">
                <a:solidFill>
                  <a:prstClr val="black"/>
                </a:solidFill>
                <a:latin typeface="Arial" charset="0"/>
              </a:rPr>
              <a:t>Extreme</a:t>
            </a: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b="0" dirty="0" err="1" smtClean="0">
                <a:solidFill>
                  <a:prstClr val="black"/>
                </a:solidFill>
                <a:latin typeface="Arial" charset="0"/>
              </a:rPr>
              <a:t>Drinking</a:t>
            </a: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) </a:t>
            </a:r>
            <a:endParaRPr lang="cs-CZ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52400" y="914400"/>
            <a:ext cx="887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Rizikové pití při jedné příležitosti (single </a:t>
            </a:r>
            <a:r>
              <a:rPr lang="cs-CZ" b="0" dirty="0" err="1" smtClean="0">
                <a:solidFill>
                  <a:prstClr val="black"/>
                </a:solidFill>
                <a:latin typeface="Arial" charset="0"/>
              </a:rPr>
              <a:t>Ocassion</a:t>
            </a: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b="0" dirty="0" err="1" smtClean="0">
                <a:solidFill>
                  <a:prstClr val="black"/>
                </a:solidFill>
                <a:latin typeface="Arial" charset="0"/>
              </a:rPr>
              <a:t>Drinking</a:t>
            </a: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)</a:t>
            </a:r>
            <a:endParaRPr lang="cs-CZ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52400" y="1676400"/>
            <a:ext cx="887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Epizodické těžké pití, „tahy“ (</a:t>
            </a:r>
            <a:r>
              <a:rPr lang="cs-CZ" b="0" dirty="0" err="1" smtClean="0">
                <a:solidFill>
                  <a:prstClr val="black"/>
                </a:solidFill>
                <a:latin typeface="Arial" charset="0"/>
              </a:rPr>
              <a:t>Binge</a:t>
            </a: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b="0" dirty="0" err="1" smtClean="0">
                <a:solidFill>
                  <a:prstClr val="black"/>
                </a:solidFill>
                <a:latin typeface="Arial" charset="0"/>
              </a:rPr>
              <a:t>Drinking</a:t>
            </a: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)</a:t>
            </a:r>
            <a:endParaRPr lang="cs-CZ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3276600"/>
            <a:ext cx="887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buClr>
                <a:srgbClr val="3399FF"/>
              </a:buClr>
              <a:buSzPct val="60000"/>
            </a:pPr>
            <a:r>
              <a:rPr lang="cs-CZ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Stanovení rizikovosti:</a:t>
            </a:r>
            <a:endParaRPr lang="cs-CZ" i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4038600"/>
            <a:ext cx="8877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Pro </a:t>
            </a:r>
            <a:r>
              <a:rPr lang="cs-CZ" b="0" dirty="0">
                <a:solidFill>
                  <a:prstClr val="black"/>
                </a:solidFill>
                <a:latin typeface="Arial" charset="0"/>
              </a:rPr>
              <a:t>velikost jednorázové dávky ( = při jedné příležitosti) </a:t>
            </a:r>
            <a:endParaRPr lang="cs-CZ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" y="4724400"/>
            <a:ext cx="8877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Pro celkovou </a:t>
            </a:r>
            <a:r>
              <a:rPr lang="cs-CZ" b="0" dirty="0">
                <a:solidFill>
                  <a:prstClr val="black"/>
                </a:solidFill>
                <a:latin typeface="Arial" charset="0"/>
              </a:rPr>
              <a:t>týdenní </a:t>
            </a: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konzumaci</a:t>
            </a:r>
            <a:endParaRPr lang="cs-CZ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0500" y="5410200"/>
            <a:ext cx="8877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Pro vzorec pití</a:t>
            </a:r>
            <a:endParaRPr lang="cs-CZ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820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Východiska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2</a:t>
            </a:fld>
            <a:endParaRPr lang="cs-CZ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60683" y="762000"/>
            <a:ext cx="8877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Alkohol patří mezi nejvýznamnější negativní determinanty zdraví současnosti</a:t>
            </a:r>
            <a:endParaRPr lang="cs-CZ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4300" y="1600200"/>
            <a:ext cx="887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Způsobuje </a:t>
            </a:r>
            <a:r>
              <a:rPr lang="en-US" sz="2000" b="0" dirty="0" smtClean="0">
                <a:solidFill>
                  <a:prstClr val="black"/>
                </a:solidFill>
                <a:latin typeface="Arial" charset="0"/>
              </a:rPr>
              <a:t>&gt; 200 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různých zdravotních problémů</a:t>
            </a:r>
            <a:r>
              <a:rPr lang="en-US" sz="2000" b="0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cs-CZ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200" y="2133600"/>
            <a:ext cx="88773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Způsobuje 5.9 % globální světové úmrtnosti (ženy 4,0 % , muži 7,6 </a:t>
            </a:r>
            <a:r>
              <a:rPr lang="cs-CZ" sz="2000" b="0" dirty="0">
                <a:solidFill>
                  <a:prstClr val="black"/>
                </a:solidFill>
                <a:latin typeface="Arial" charset="0"/>
              </a:rPr>
              <a:t>%) </a:t>
            </a:r>
            <a:r>
              <a:rPr lang="cs-CZ" sz="1600" b="0" dirty="0" smtClean="0">
                <a:solidFill>
                  <a:prstClr val="black"/>
                </a:solidFill>
                <a:latin typeface="Arial" charset="0"/>
              </a:rPr>
              <a:t>(Velké </a:t>
            </a:r>
            <a:r>
              <a:rPr lang="cs-CZ" sz="1600" b="0" dirty="0">
                <a:solidFill>
                  <a:prstClr val="black"/>
                </a:solidFill>
                <a:latin typeface="Arial" charset="0"/>
              </a:rPr>
              <a:t>geografické rozdíly, nejhorší evropský </a:t>
            </a:r>
            <a:r>
              <a:rPr lang="cs-CZ" sz="1600" b="0" dirty="0" smtClean="0">
                <a:solidFill>
                  <a:prstClr val="black"/>
                </a:solidFill>
                <a:latin typeface="Arial" charset="0"/>
              </a:rPr>
              <a:t>region)</a:t>
            </a:r>
            <a:endParaRPr lang="cs-CZ" sz="1600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endParaRPr lang="cs-CZ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0683" y="4648200"/>
            <a:ext cx="887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Ne zcela jasný vztah k riziku kardiovaskulárních onemocnění</a:t>
            </a:r>
            <a:endParaRPr lang="cs-CZ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0500" y="5715000"/>
            <a:ext cx="887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Vysoká konzumace v ČR </a:t>
            </a:r>
            <a:endParaRPr lang="cs-CZ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2400" y="3124200"/>
            <a:ext cx="8877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Dobře prokázaný kauzální efekt na riziko vzniku řady zhoubných nádorů (ústa, hltan, hrtan, jícen, </a:t>
            </a:r>
            <a:r>
              <a:rPr lang="cs-CZ" sz="2000" b="0" dirty="0" err="1" smtClean="0">
                <a:solidFill>
                  <a:prstClr val="black"/>
                </a:solidFill>
                <a:latin typeface="Arial" charset="0"/>
              </a:rPr>
              <a:t>kolorektum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, prs). Alkoholické nápoje jsou karcinogen I. třídy dle IARC)  </a:t>
            </a:r>
            <a:endParaRPr lang="cs-CZ" sz="20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6490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3048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Rizikovost jednorázové dávky – intenzivní konzumace během krátké periody:</a:t>
            </a:r>
            <a:endParaRPr lang="cs-CZ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20</a:t>
            </a:fld>
            <a:endParaRPr lang="cs-CZ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jfiala\Desktop\VÝUKA\15 - výuka podzim 2015\16 - Odborná příprava\Obrázky alkohol\riziková hran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6" y="457200"/>
            <a:ext cx="8863673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43907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Riziko pravidelné dlouhodobé konzumace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21</a:t>
            </a:fld>
            <a:endParaRPr lang="cs-CZ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3074" name="Picture 2" descr="C:\Users\jfiala\Desktop\VÝUKA\15 - výuka podzim 2015\16 - Odborná příprava\Obrázky alkohol\týdenní limit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8"/>
          <a:stretch/>
        </p:blipFill>
        <p:spPr bwMode="auto">
          <a:xfrm>
            <a:off x="75631" y="1615208"/>
            <a:ext cx="8992169" cy="34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7515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Hlavní metodické přístupy ke zjišťování konzumace alkoholu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3</a:t>
            </a:fld>
            <a:endParaRPr lang="cs-CZ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60683" y="762000"/>
            <a:ext cx="8877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800" b="0" dirty="0" smtClean="0">
                <a:solidFill>
                  <a:prstClr val="black"/>
                </a:solidFill>
                <a:latin typeface="Arial" charset="0"/>
              </a:rPr>
              <a:t>Prostá frekvence</a:t>
            </a:r>
            <a:endParaRPr lang="cs-CZ" sz="2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4300" y="1447800"/>
            <a:ext cx="887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800" b="0" dirty="0" smtClean="0">
                <a:solidFill>
                  <a:prstClr val="black"/>
                </a:solidFill>
                <a:latin typeface="Arial" charset="0"/>
              </a:rPr>
              <a:t>QF (</a:t>
            </a:r>
            <a:r>
              <a:rPr lang="cs-CZ" sz="2800" b="0" dirty="0" err="1" smtClean="0">
                <a:solidFill>
                  <a:prstClr val="black"/>
                </a:solidFill>
                <a:latin typeface="Arial" charset="0"/>
              </a:rPr>
              <a:t>Quantity</a:t>
            </a:r>
            <a:r>
              <a:rPr lang="cs-CZ" sz="28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sz="2800" b="0" dirty="0" err="1" smtClean="0">
                <a:solidFill>
                  <a:prstClr val="black"/>
                </a:solidFill>
                <a:latin typeface="Arial" charset="0"/>
              </a:rPr>
              <a:t>Frequency</a:t>
            </a:r>
            <a:r>
              <a:rPr lang="cs-CZ" sz="2800" b="0" dirty="0" smtClean="0">
                <a:solidFill>
                  <a:prstClr val="black"/>
                </a:solidFill>
                <a:latin typeface="Arial" charset="0"/>
              </a:rPr>
              <a:t>) – Frekvence s množstvím </a:t>
            </a:r>
            <a:endParaRPr lang="cs-CZ" sz="2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200" y="23622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800" b="0" dirty="0" smtClean="0">
                <a:solidFill>
                  <a:prstClr val="black"/>
                </a:solidFill>
                <a:latin typeface="Arial" charset="0"/>
              </a:rPr>
              <a:t>BSQF (</a:t>
            </a:r>
            <a:r>
              <a:rPr lang="cs-CZ" sz="2800" b="0" dirty="0" err="1" smtClean="0">
                <a:solidFill>
                  <a:prstClr val="black"/>
                </a:solidFill>
                <a:latin typeface="Arial" charset="0"/>
              </a:rPr>
              <a:t>Beverage</a:t>
            </a:r>
            <a:r>
              <a:rPr lang="cs-CZ" sz="28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sz="2800" b="0" dirty="0" err="1" smtClean="0">
                <a:solidFill>
                  <a:prstClr val="black"/>
                </a:solidFill>
                <a:latin typeface="Arial" charset="0"/>
              </a:rPr>
              <a:t>Specific</a:t>
            </a:r>
            <a:r>
              <a:rPr lang="cs-CZ" sz="28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sz="2800" b="0" dirty="0" err="1" smtClean="0">
                <a:solidFill>
                  <a:prstClr val="black"/>
                </a:solidFill>
                <a:latin typeface="Arial" charset="0"/>
              </a:rPr>
              <a:t>Quantity</a:t>
            </a:r>
            <a:r>
              <a:rPr lang="cs-CZ" sz="28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sz="2800" b="0" dirty="0" err="1" smtClean="0">
                <a:solidFill>
                  <a:prstClr val="black"/>
                </a:solidFill>
                <a:latin typeface="Arial" charset="0"/>
              </a:rPr>
              <a:t>Frequency</a:t>
            </a:r>
            <a:r>
              <a:rPr lang="cs-CZ" sz="2800" b="0" dirty="0" smtClean="0">
                <a:solidFill>
                  <a:prstClr val="black"/>
                </a:solidFill>
                <a:latin typeface="Arial" charset="0"/>
              </a:rPr>
              <a:t>) – Nápojově specifická frekvence s množstvím</a:t>
            </a:r>
            <a:endParaRPr lang="cs-CZ" sz="2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3657600"/>
            <a:ext cx="887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800" b="0" dirty="0" smtClean="0">
                <a:solidFill>
                  <a:prstClr val="black"/>
                </a:solidFill>
                <a:latin typeface="Arial" charset="0"/>
              </a:rPr>
              <a:t>GF (</a:t>
            </a:r>
            <a:r>
              <a:rPr lang="cs-CZ" sz="2800" b="0" dirty="0" err="1" smtClean="0">
                <a:solidFill>
                  <a:prstClr val="black"/>
                </a:solidFill>
                <a:latin typeface="Arial" charset="0"/>
              </a:rPr>
              <a:t>Graduated</a:t>
            </a:r>
            <a:r>
              <a:rPr lang="cs-CZ" sz="28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sz="2800" b="0" dirty="0" err="1" smtClean="0">
                <a:solidFill>
                  <a:prstClr val="black"/>
                </a:solidFill>
                <a:latin typeface="Arial" charset="0"/>
              </a:rPr>
              <a:t>Frequency</a:t>
            </a:r>
            <a:r>
              <a:rPr lang="cs-CZ" sz="2800" b="0" dirty="0" smtClean="0">
                <a:solidFill>
                  <a:prstClr val="black"/>
                </a:solidFill>
                <a:latin typeface="Arial" charset="0"/>
              </a:rPr>
              <a:t>) – Stupňovaná frekvence</a:t>
            </a:r>
            <a:endParaRPr lang="cs-CZ" sz="2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90500" y="4724400"/>
            <a:ext cx="887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800" b="0" dirty="0" smtClean="0">
                <a:solidFill>
                  <a:prstClr val="black"/>
                </a:solidFill>
                <a:latin typeface="Arial" charset="0"/>
              </a:rPr>
              <a:t>WR (</a:t>
            </a:r>
            <a:r>
              <a:rPr lang="cs-CZ" sz="2800" b="0" dirty="0" err="1" smtClean="0">
                <a:solidFill>
                  <a:prstClr val="black"/>
                </a:solidFill>
                <a:latin typeface="Arial" charset="0"/>
              </a:rPr>
              <a:t>Weekly</a:t>
            </a:r>
            <a:r>
              <a:rPr lang="cs-CZ" sz="28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sz="2800" b="0" dirty="0" err="1" smtClean="0">
                <a:solidFill>
                  <a:prstClr val="black"/>
                </a:solidFill>
                <a:latin typeface="Arial" charset="0"/>
              </a:rPr>
              <a:t>Recall</a:t>
            </a:r>
            <a:r>
              <a:rPr lang="cs-CZ" sz="2800" b="0" dirty="0" smtClean="0">
                <a:solidFill>
                  <a:prstClr val="black"/>
                </a:solidFill>
                <a:latin typeface="Arial" charset="0"/>
              </a:rPr>
              <a:t>) – Týdenní </a:t>
            </a:r>
            <a:r>
              <a:rPr lang="cs-CZ" sz="2800" b="0" dirty="0" err="1" smtClean="0">
                <a:solidFill>
                  <a:prstClr val="black"/>
                </a:solidFill>
                <a:latin typeface="Arial" charset="0"/>
              </a:rPr>
              <a:t>recall</a:t>
            </a:r>
            <a:endParaRPr lang="cs-CZ" sz="2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0500" y="5791200"/>
            <a:ext cx="887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800" b="0" dirty="0" smtClean="0">
                <a:solidFill>
                  <a:prstClr val="black"/>
                </a:solidFill>
                <a:latin typeface="Arial" charset="0"/>
              </a:rPr>
              <a:t>Doplňující otázky </a:t>
            </a: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(max. vypité množství, kontext apod.)</a:t>
            </a:r>
            <a:endParaRPr lang="cs-CZ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6196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46049" y="152400"/>
            <a:ext cx="8305800" cy="381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Prostá frekvence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4</a:t>
            </a:fld>
            <a:endParaRPr lang="cs-CZ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685800"/>
            <a:ext cx="899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Zjišťována pouze frekvence konzumace alkoholických nápojů 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2400" y="1143000"/>
            <a:ext cx="887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Může být nápojově specifická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04800" y="2438400"/>
            <a:ext cx="167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buClr>
                <a:srgbClr val="3399FF"/>
              </a:buClr>
              <a:buSzPct val="60000"/>
            </a:pPr>
            <a:r>
              <a:rPr lang="cs-CZ" sz="1800" i="1" dirty="0" smtClean="0">
                <a:solidFill>
                  <a:srgbClr val="33CC33"/>
                </a:solidFill>
                <a:latin typeface="Arial" charset="0"/>
              </a:rPr>
              <a:t>Výhody:</a:t>
            </a:r>
            <a:endParaRPr lang="cs-CZ" sz="1800" i="1" dirty="0">
              <a:solidFill>
                <a:srgbClr val="33CC33"/>
              </a:solidFill>
              <a:latin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04800" y="4038600"/>
            <a:ext cx="167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buClr>
                <a:srgbClr val="3399FF"/>
              </a:buClr>
              <a:buSzPct val="60000"/>
            </a:pPr>
            <a:r>
              <a:rPr lang="cs-CZ" sz="1800" i="1" dirty="0" smtClean="0">
                <a:solidFill>
                  <a:srgbClr val="FF0066"/>
                </a:solidFill>
                <a:latin typeface="Arial" charset="0"/>
              </a:rPr>
              <a:t>Nevýhody:</a:t>
            </a:r>
            <a:endParaRPr lang="cs-CZ" sz="1800" i="1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90500" y="2895600"/>
            <a:ext cx="887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Jednoduchost a rychlost, může být součástí běžného výživového FFQ 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28600" y="3352800"/>
            <a:ext cx="887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Poskytuje </a:t>
            </a:r>
            <a:r>
              <a:rPr lang="cs-CZ" sz="1800" b="0" dirty="0" err="1" smtClean="0">
                <a:solidFill>
                  <a:prstClr val="black"/>
                </a:solidFill>
                <a:latin typeface="Arial" charset="0"/>
              </a:rPr>
              <a:t>info</a:t>
            </a: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 pro základní rozčlenění souboru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04800" y="4572000"/>
            <a:ext cx="887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Úplná absence zjišťování množství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04800" y="5029200"/>
            <a:ext cx="887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Nedokáže detekovat nárazovou (nepravidelnou) vyšší konzumaci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5752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46049" y="76200"/>
            <a:ext cx="8305800" cy="6858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QF (</a:t>
            </a:r>
            <a:r>
              <a:rPr lang="cs-CZ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Quantity</a:t>
            </a: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Frequency</a:t>
            </a: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 – frekvence s množstvím</a:t>
            </a:r>
            <a:b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BSQF (</a:t>
            </a:r>
            <a:r>
              <a:rPr lang="cs-CZ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Beverage</a:t>
            </a: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Specific</a:t>
            </a: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Quantity</a:t>
            </a: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Ferequency</a:t>
            </a: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 </a:t>
            </a:r>
            <a:endParaRPr lang="cs-CZ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5</a:t>
            </a:fld>
            <a:endParaRPr lang="cs-CZ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7620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914400"/>
            <a:ext cx="899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Frekvence je zjišťována podobně jako u předchozí varianty, ale následuje dotaz na obvyklé množství. 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2400" y="2438400"/>
            <a:ext cx="8877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Zejm. u nespecifické verze je třeba používat společný ekvivalent množství alkoholu – „jednotky“. 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04800" y="3048000"/>
            <a:ext cx="167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buClr>
                <a:srgbClr val="3399FF"/>
              </a:buClr>
              <a:buSzPct val="60000"/>
            </a:pPr>
            <a:r>
              <a:rPr lang="cs-CZ" sz="1800" i="1" dirty="0" smtClean="0">
                <a:solidFill>
                  <a:srgbClr val="33CC33"/>
                </a:solidFill>
                <a:latin typeface="Arial" charset="0"/>
              </a:rPr>
              <a:t>Výhody:</a:t>
            </a:r>
            <a:endParaRPr lang="cs-CZ" sz="1800" i="1" dirty="0">
              <a:solidFill>
                <a:srgbClr val="33CC33"/>
              </a:solidFill>
              <a:latin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04800" y="4724400"/>
            <a:ext cx="167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buClr>
                <a:srgbClr val="3399FF"/>
              </a:buClr>
              <a:buSzPct val="60000"/>
            </a:pPr>
            <a:r>
              <a:rPr lang="cs-CZ" sz="1800" i="1" dirty="0" smtClean="0">
                <a:solidFill>
                  <a:srgbClr val="FF0066"/>
                </a:solidFill>
                <a:latin typeface="Arial" charset="0"/>
              </a:rPr>
              <a:t>Nevýhody:</a:t>
            </a:r>
            <a:endParaRPr lang="cs-CZ" sz="1800" i="1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6700" y="3352800"/>
            <a:ext cx="8877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Patří mezi nejpraktičtější a nejuniverzálnější nástroje.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90500" y="1524000"/>
            <a:ext cx="8877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Nespecifická varianta se obecně dotazuje na „alkoholický nápoj“, u specifické je dotazování na obvyklou frekvenci i množství realizováno odděleně pro jednotlivé druhy nápojů.  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4800" y="5105400"/>
            <a:ext cx="887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Zjišťuje spíše modální hodnotu množství, než průměrnou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66700" y="4191000"/>
            <a:ext cx="8877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Funguje velmi dobře v případě pravidelné a rovnoměrné konzumace.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04800" y="5562600"/>
            <a:ext cx="8877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Špatná detekce </a:t>
            </a:r>
            <a:r>
              <a:rPr lang="cs-CZ" sz="1800" b="0" dirty="0" err="1" smtClean="0">
                <a:solidFill>
                  <a:prstClr val="black"/>
                </a:solidFill>
                <a:latin typeface="Arial" charset="0"/>
              </a:rPr>
              <a:t>binge</a:t>
            </a: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sz="1800" b="0" dirty="0" err="1" smtClean="0">
                <a:solidFill>
                  <a:prstClr val="black"/>
                </a:solidFill>
                <a:latin typeface="Arial" charset="0"/>
              </a:rPr>
              <a:t>drinking</a:t>
            </a: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28600" y="3733800"/>
            <a:ext cx="8877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Pro respondenty snadno pochopitelné.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04800" y="5943600"/>
            <a:ext cx="8877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Při delších periodách může být snaha zprůměrovat konzumaci zatížena chybou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5219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46049" y="152400"/>
            <a:ext cx="8305800" cy="381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GF(Graduated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Frequency) –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Stupňovaná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frekvence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6</a:t>
            </a:fld>
            <a:endParaRPr lang="cs-CZ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609600"/>
            <a:ext cx="899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Opačný přístup oproti předchozím – cíl má již ve své podstatě měření objemu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2400" y="1066800"/>
            <a:ext cx="887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Začíná se dotazem na max. jednorázově vypitý počet drinků (= množství) ve specifikovaném období (1 rok)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0" y="2209800"/>
            <a:ext cx="887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Poté, co je takto stanoveno která kategorie je pro respondenta nejvyšší, je dotázán, jak často se vyskytla.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90500" y="2895600"/>
            <a:ext cx="887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Následuje dotaz na frekvenci o stupeň menšího množství 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90500" y="3352800"/>
            <a:ext cx="8877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Pokračuje se dotazem na frekvenci stále menšího a menšího množství, aby se pokrylo celé spektrum. 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52400" y="1752600"/>
            <a:ext cx="8877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GF v moderních verzích zpravidla není nápojově specifická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04800" y="4038600"/>
            <a:ext cx="167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buClr>
                <a:srgbClr val="3399FF"/>
              </a:buClr>
              <a:buSzPct val="60000"/>
            </a:pPr>
            <a:r>
              <a:rPr lang="cs-CZ" sz="1800" i="1" dirty="0" smtClean="0">
                <a:solidFill>
                  <a:srgbClr val="33CC33"/>
                </a:solidFill>
                <a:latin typeface="Arial" charset="0"/>
              </a:rPr>
              <a:t>Výhody:</a:t>
            </a:r>
            <a:endParaRPr lang="cs-CZ" sz="1800" i="1" dirty="0">
              <a:solidFill>
                <a:srgbClr val="33CC33"/>
              </a:solidFill>
              <a:latin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04800" y="4876800"/>
            <a:ext cx="167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buClr>
                <a:srgbClr val="3399FF"/>
              </a:buClr>
              <a:buSzPct val="60000"/>
            </a:pPr>
            <a:r>
              <a:rPr lang="cs-CZ" sz="1800" i="1" dirty="0" smtClean="0">
                <a:solidFill>
                  <a:srgbClr val="FF0066"/>
                </a:solidFill>
                <a:latin typeface="Arial" charset="0"/>
              </a:rPr>
              <a:t>Nevýhody:</a:t>
            </a:r>
            <a:endParaRPr lang="cs-CZ" sz="1800" i="1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04800" y="4419600"/>
            <a:ext cx="899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Dobrá detekce epizod těžké konzumace, </a:t>
            </a:r>
            <a:r>
              <a:rPr lang="cs-CZ" sz="1800" b="0" dirty="0" err="1" smtClean="0">
                <a:solidFill>
                  <a:prstClr val="black"/>
                </a:solidFill>
                <a:latin typeface="Arial" charset="0"/>
              </a:rPr>
              <a:t>binge</a:t>
            </a: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sz="1800" b="0" dirty="0" err="1" smtClean="0">
                <a:solidFill>
                  <a:prstClr val="black"/>
                </a:solidFill>
                <a:latin typeface="Arial" charset="0"/>
              </a:rPr>
              <a:t>drinking</a:t>
            </a: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, nepravidelné konzumace 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57200" y="5181600"/>
            <a:ext cx="899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Nadhodnocování, zdvojení frekvencí 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57200" y="5562600"/>
            <a:ext cx="899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Obtížnější srozumitelnost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57200" y="6019800"/>
            <a:ext cx="899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V důsledku může poskytnout horší výsledky než BSQF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7694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46049" y="152400"/>
            <a:ext cx="8305800" cy="381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WR (</a:t>
            </a:r>
            <a:r>
              <a:rPr lang="cs-CZ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Weekly</a:t>
            </a: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Recall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</a:t>
            </a: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Týdenní </a:t>
            </a:r>
            <a:r>
              <a:rPr lang="cs-CZ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recall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7</a:t>
            </a:fld>
            <a:endParaRPr lang="cs-CZ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219200"/>
            <a:ext cx="899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Kategorie krátkých </a:t>
            </a:r>
            <a:r>
              <a:rPr lang="cs-CZ" sz="1800" b="0" dirty="0" err="1" smtClean="0">
                <a:solidFill>
                  <a:prstClr val="black"/>
                </a:solidFill>
                <a:latin typeface="Arial" charset="0"/>
              </a:rPr>
              <a:t>recallů</a:t>
            </a: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, týdenní varianta je optimální (</a:t>
            </a:r>
            <a:r>
              <a:rPr lang="cs-CZ" sz="1800" b="0" dirty="0" err="1" smtClean="0">
                <a:solidFill>
                  <a:prstClr val="black"/>
                </a:solidFill>
                <a:latin typeface="Arial" charset="0"/>
              </a:rPr>
              <a:t>teor</a:t>
            </a: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. 24 h – 1 měsíc) 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2400" y="1905000"/>
            <a:ext cx="887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Uvádí se veškerá konzumace ve sledovaném období, vč. typu nápoje a množství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04800" y="3048000"/>
            <a:ext cx="167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buClr>
                <a:srgbClr val="3399FF"/>
              </a:buClr>
              <a:buSzPct val="60000"/>
            </a:pPr>
            <a:r>
              <a:rPr lang="cs-CZ" sz="1800" i="1" dirty="0" smtClean="0">
                <a:solidFill>
                  <a:srgbClr val="33CC33"/>
                </a:solidFill>
                <a:latin typeface="Arial" charset="0"/>
              </a:rPr>
              <a:t>Výhody:</a:t>
            </a:r>
            <a:endParaRPr lang="cs-CZ" sz="1800" i="1" dirty="0">
              <a:solidFill>
                <a:srgbClr val="33CC33"/>
              </a:solidFill>
              <a:latin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04800" y="4800600"/>
            <a:ext cx="167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buClr>
                <a:srgbClr val="3399FF"/>
              </a:buClr>
              <a:buSzPct val="60000"/>
            </a:pPr>
            <a:r>
              <a:rPr lang="cs-CZ" sz="1800" i="1" dirty="0" smtClean="0">
                <a:solidFill>
                  <a:srgbClr val="FF0066"/>
                </a:solidFill>
                <a:latin typeface="Arial" charset="0"/>
              </a:rPr>
              <a:t>Nevýhody:</a:t>
            </a:r>
            <a:endParaRPr lang="cs-CZ" sz="1800" i="1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04800" y="3505200"/>
            <a:ext cx="899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Vysoká přesnost 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57200" y="5181600"/>
            <a:ext cx="899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Krátkost zjišťovaného období, nemožnost zachytit a správně vyhodnotit nepravidelné vzorce pití 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81000" y="4038600"/>
            <a:ext cx="899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Výborné možnosti kvantifikace 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02777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46049" y="152400"/>
            <a:ext cx="8305800" cy="381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Doplňující otázky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8</a:t>
            </a:fld>
            <a:endParaRPr lang="cs-CZ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914400"/>
            <a:ext cx="899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Nejvyšší množství alkoholu v rámci sledovaného období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04800" y="3048000"/>
            <a:ext cx="167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buClr>
                <a:srgbClr val="3399FF"/>
              </a:buClr>
              <a:buSzPct val="60000"/>
            </a:pPr>
            <a:r>
              <a:rPr lang="cs-CZ" sz="1800" i="1" dirty="0" smtClean="0">
                <a:solidFill>
                  <a:srgbClr val="33CC33"/>
                </a:solidFill>
                <a:latin typeface="Arial" charset="0"/>
              </a:rPr>
              <a:t>Výhody:</a:t>
            </a:r>
            <a:endParaRPr lang="cs-CZ" sz="1800" i="1" dirty="0">
              <a:solidFill>
                <a:srgbClr val="33CC33"/>
              </a:solidFill>
              <a:latin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04800" y="4800600"/>
            <a:ext cx="167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buClr>
                <a:srgbClr val="3399FF"/>
              </a:buClr>
              <a:buSzPct val="60000"/>
            </a:pPr>
            <a:r>
              <a:rPr lang="cs-CZ" sz="1800" i="1" dirty="0" smtClean="0">
                <a:solidFill>
                  <a:srgbClr val="FF0066"/>
                </a:solidFill>
                <a:latin typeface="Arial" charset="0"/>
              </a:rPr>
              <a:t>Nevýhody:</a:t>
            </a:r>
            <a:endParaRPr lang="cs-CZ" sz="1800" i="1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04800" y="3505200"/>
            <a:ext cx="899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Dobře mohou doplnit slabá místa některých metod 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28600" y="1600200"/>
            <a:ext cx="899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Frekvence překračování určitého limitu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8600" y="2209800"/>
            <a:ext cx="899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Kontext konzumace – např. souvislost s jídlem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69598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Vyjadřování obsahu alkoholu v nápojích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9</a:t>
            </a:fld>
            <a:endParaRPr lang="cs-CZ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200" y="914400"/>
            <a:ext cx="8877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ABV (</a:t>
            </a:r>
            <a:r>
              <a:rPr lang="cs-CZ" b="0" dirty="0" err="1" smtClean="0">
                <a:solidFill>
                  <a:prstClr val="black"/>
                </a:solidFill>
                <a:latin typeface="Arial" charset="0"/>
              </a:rPr>
              <a:t>Alcohol</a:t>
            </a: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 by </a:t>
            </a:r>
            <a:r>
              <a:rPr lang="cs-CZ" b="0" dirty="0" err="1" smtClean="0">
                <a:solidFill>
                  <a:prstClr val="black"/>
                </a:solidFill>
                <a:latin typeface="Arial" charset="0"/>
              </a:rPr>
              <a:t>Volume</a:t>
            </a: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) – objemový obsah alkoholu v % </a:t>
            </a:r>
            <a:endParaRPr lang="cs-CZ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4300" y="1828800"/>
            <a:ext cx="887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ABW (</a:t>
            </a:r>
            <a:r>
              <a:rPr lang="cs-CZ" b="0" dirty="0" err="1" smtClean="0">
                <a:solidFill>
                  <a:prstClr val="black"/>
                </a:solidFill>
                <a:latin typeface="Arial" charset="0"/>
              </a:rPr>
              <a:t>Alcohol</a:t>
            </a: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 by </a:t>
            </a:r>
            <a:r>
              <a:rPr lang="cs-CZ" b="0" dirty="0" err="1" smtClean="0">
                <a:solidFill>
                  <a:prstClr val="black"/>
                </a:solidFill>
                <a:latin typeface="Arial" charset="0"/>
              </a:rPr>
              <a:t>Weight</a:t>
            </a: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) – hmotnostní obsah alkoholu v %</a:t>
            </a:r>
            <a:endParaRPr lang="cs-CZ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" y="2743200"/>
            <a:ext cx="887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b="0" dirty="0" err="1" smtClean="0">
                <a:solidFill>
                  <a:prstClr val="black"/>
                </a:solidFill>
                <a:latin typeface="Arial" charset="0"/>
              </a:rPr>
              <a:t>Proof</a:t>
            </a: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 – </a:t>
            </a:r>
            <a:r>
              <a:rPr lang="cs-CZ" b="0" dirty="0" err="1" smtClean="0">
                <a:solidFill>
                  <a:prstClr val="black"/>
                </a:solidFill>
                <a:latin typeface="Arial" charset="0"/>
              </a:rPr>
              <a:t>spec</a:t>
            </a: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. pro lihoviny</a:t>
            </a:r>
            <a:endParaRPr lang="cs-CZ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5181600"/>
            <a:ext cx="887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buClr>
                <a:srgbClr val="3399FF"/>
              </a:buClr>
              <a:buSzPct val="60000"/>
            </a:pPr>
            <a:r>
              <a:rPr lang="cs-CZ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Převod ABV na ABW:</a:t>
            </a:r>
            <a:endParaRPr lang="cs-CZ" i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832652" y="3200400"/>
            <a:ext cx="49149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buClr>
                <a:srgbClr val="3399FF"/>
              </a:buClr>
              <a:buSzPct val="60000"/>
            </a:pP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100</a:t>
            </a:r>
            <a:r>
              <a:rPr lang="cs-CZ" sz="1800" b="0" baseline="30000" dirty="0" smtClean="0">
                <a:solidFill>
                  <a:prstClr val="black"/>
                </a:solidFill>
                <a:latin typeface="Arial" charset="0"/>
              </a:rPr>
              <a:t>o</a:t>
            </a: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sz="1800" b="0" dirty="0" err="1" smtClean="0">
                <a:solidFill>
                  <a:prstClr val="black"/>
                </a:solidFill>
                <a:latin typeface="Arial" charset="0"/>
              </a:rPr>
              <a:t>Proof</a:t>
            </a:r>
            <a:r>
              <a:rPr lang="cs-CZ" sz="1800" b="0" dirty="0" smtClean="0">
                <a:solidFill>
                  <a:prstClr val="black"/>
                </a:solidFill>
                <a:latin typeface="Arial" charset="0"/>
              </a:rPr>
              <a:t> =  57.15 % ABV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895600" y="5791200"/>
            <a:ext cx="4914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buClr>
                <a:srgbClr val="3399FF"/>
              </a:buClr>
              <a:buSzPct val="60000"/>
            </a:pPr>
            <a:r>
              <a:rPr lang="cs-CZ" b="0" dirty="0" smtClean="0">
                <a:solidFill>
                  <a:prstClr val="black"/>
                </a:solidFill>
                <a:latin typeface="Arial" charset="0"/>
              </a:rPr>
              <a:t> ABW (g)  = ABV (ml) x 0,789</a:t>
            </a:r>
            <a:endParaRPr lang="cs-CZ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90600" y="3581400"/>
            <a:ext cx="7315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buClr>
                <a:srgbClr val="3399FF"/>
              </a:buClr>
              <a:buSzPct val="60000"/>
            </a:pPr>
            <a:r>
              <a:rPr lang="cs-CZ" sz="18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(Střelný prach namočený v rumu nehoří, pokud ABV rumu </a:t>
            </a:r>
            <a:r>
              <a:rPr lang="en-US" sz="18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&lt; 57.15 </a:t>
            </a:r>
            <a:r>
              <a:rPr lang="cs-CZ" sz="18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% ABV)</a:t>
            </a:r>
            <a:endParaRPr lang="cs-CZ" sz="1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6014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text">
  <a:themeElements>
    <a:clrScheme name="Standard 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 tex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tex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tex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tex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tex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tex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tex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23545</TotalTime>
  <Words>836</Words>
  <Application>Microsoft Office PowerPoint</Application>
  <PresentationFormat>Předvádění na obrazovce (4:3)</PresentationFormat>
  <Paragraphs>146</Paragraphs>
  <Slides>21</Slides>
  <Notes>21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Exekutivní</vt:lpstr>
      <vt:lpstr>Standard text</vt:lpstr>
      <vt:lpstr>Hodnocení spotřeby alkoholu v nutričně-epidemiologických studiích</vt:lpstr>
      <vt:lpstr>Východiska</vt:lpstr>
      <vt:lpstr>Hlavní metodické přístupy ke zjišťování konzumace alkoholu</vt:lpstr>
      <vt:lpstr>Prostá frekvence</vt:lpstr>
      <vt:lpstr>QF (Quantity Frequency) – frekvence s množstvím BSQF (Beverage Specific Quantity Ferequency) </vt:lpstr>
      <vt:lpstr>GF(Graduated Frequency) – Stupňovaná frekvence</vt:lpstr>
      <vt:lpstr>WR (Weekly Recall) – Týdenní recall</vt:lpstr>
      <vt:lpstr>Doplňující otázky</vt:lpstr>
      <vt:lpstr>Vyjadřování obsahu alkoholu v nápojích</vt:lpstr>
      <vt:lpstr>Pojem „Alkoholová jednotka“</vt:lpstr>
      <vt:lpstr>Obsah alkoholu v nápojích</vt:lpstr>
      <vt:lpstr>Prezentace aplikace PowerPoint</vt:lpstr>
      <vt:lpstr>Dotazník Alkohol - KARDIOVIZE</vt:lpstr>
      <vt:lpstr>Dotazník Alkohol - KARDIOVIZE</vt:lpstr>
      <vt:lpstr>Dotazník Alkohol - KARDIOVIZE</vt:lpstr>
      <vt:lpstr>Dotazník Alkohol - KARDIOVIZE</vt:lpstr>
      <vt:lpstr>Dotazník Alkohol - KARDIOVIZE</vt:lpstr>
      <vt:lpstr>Celková konzumace alkoholu v jednotkách na základě týdenního recallu </vt:lpstr>
      <vt:lpstr>Termíny popisující rizikové pití</vt:lpstr>
      <vt:lpstr>Rizikovost jednorázové dávky – intenzivní konzumace během krátké periody:</vt:lpstr>
      <vt:lpstr>Riziko pravidelné dlouhodobé konzumace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Fiala</dc:creator>
  <cp:lastModifiedBy>jfiala</cp:lastModifiedBy>
  <cp:revision>925</cp:revision>
  <cp:lastPrinted>1601-01-01T00:00:00Z</cp:lastPrinted>
  <dcterms:created xsi:type="dcterms:W3CDTF">1601-01-01T00:00:00Z</dcterms:created>
  <dcterms:modified xsi:type="dcterms:W3CDTF">2016-05-23T09:54:43Z</dcterms:modified>
</cp:coreProperties>
</file>