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2" r:id="rId5"/>
    <p:sldId id="263" r:id="rId6"/>
    <p:sldId id="264" r:id="rId7"/>
    <p:sldId id="265" r:id="rId8"/>
    <p:sldId id="267" r:id="rId9"/>
    <p:sldId id="266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3D06-83A9-439D-81C6-7ED91D8232A9}" type="datetimeFigureOut">
              <a:rPr lang="cs-CZ" smtClean="0"/>
              <a:t>26.02.2018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EA72-BD31-4E85-8E6C-D9EA8AF93F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6564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3D06-83A9-439D-81C6-7ED91D8232A9}" type="datetimeFigureOut">
              <a:rPr lang="cs-CZ" smtClean="0"/>
              <a:t>26.02.2018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EA72-BD31-4E85-8E6C-D9EA8AF93F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965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3D06-83A9-439D-81C6-7ED91D8232A9}" type="datetimeFigureOut">
              <a:rPr lang="cs-CZ" smtClean="0"/>
              <a:t>26.02.2018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EA72-BD31-4E85-8E6C-D9EA8AF93F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371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3D06-83A9-439D-81C6-7ED91D8232A9}" type="datetimeFigureOut">
              <a:rPr lang="cs-CZ" smtClean="0"/>
              <a:t>26.02.2018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EA72-BD31-4E85-8E6C-D9EA8AF93F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9511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3D06-83A9-439D-81C6-7ED91D8232A9}" type="datetimeFigureOut">
              <a:rPr lang="cs-CZ" smtClean="0"/>
              <a:t>26.02.2018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EA72-BD31-4E85-8E6C-D9EA8AF93F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458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3D06-83A9-439D-81C6-7ED91D8232A9}" type="datetimeFigureOut">
              <a:rPr lang="cs-CZ" smtClean="0"/>
              <a:t>26.02.2018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EA72-BD31-4E85-8E6C-D9EA8AF93F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122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3D06-83A9-439D-81C6-7ED91D8232A9}" type="datetimeFigureOut">
              <a:rPr lang="cs-CZ" smtClean="0"/>
              <a:t>26.02.2018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EA72-BD31-4E85-8E6C-D9EA8AF93F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450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3D06-83A9-439D-81C6-7ED91D8232A9}" type="datetimeFigureOut">
              <a:rPr lang="cs-CZ" smtClean="0"/>
              <a:t>26.02.2018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EA72-BD31-4E85-8E6C-D9EA8AF93F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5030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3D06-83A9-439D-81C6-7ED91D8232A9}" type="datetimeFigureOut">
              <a:rPr lang="cs-CZ" smtClean="0"/>
              <a:t>26.02.2018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EA72-BD31-4E85-8E6C-D9EA8AF93F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25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3D06-83A9-439D-81C6-7ED91D8232A9}" type="datetimeFigureOut">
              <a:rPr lang="cs-CZ" smtClean="0"/>
              <a:t>26.02.2018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EA72-BD31-4E85-8E6C-D9EA8AF93F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796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23D06-83A9-439D-81C6-7ED91D8232A9}" type="datetimeFigureOut">
              <a:rPr lang="cs-CZ" smtClean="0"/>
              <a:t>26.02.2018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EA72-BD31-4E85-8E6C-D9EA8AF93F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299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23D06-83A9-439D-81C6-7ED91D8232A9}" type="datetimeFigureOut">
              <a:rPr lang="cs-CZ" smtClean="0"/>
              <a:t>26.02.2018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FEA72-BD31-4E85-8E6C-D9EA8AF93F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2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Katt.bartosova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Psychohygiena - úvod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PhDr. Kateřina Bartošová, Ph.D.</a:t>
            </a:r>
          </a:p>
        </p:txBody>
      </p:sp>
    </p:spTree>
    <p:extLst>
      <p:ext uri="{BB962C8B-B14F-4D97-AF65-F5344CB8AC3E}">
        <p14:creationId xmlns:p14="http://schemas.microsoft.com/office/powerpoint/2010/main" val="164015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to zdraví?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768752" cy="451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53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zdraví dle WHO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cs-CZ" dirty="0" smtClean="0"/>
          </a:p>
          <a:p>
            <a:pPr marL="0" indent="0" algn="just">
              <a:buNone/>
            </a:pPr>
            <a:r>
              <a:rPr lang="cs-CZ" smtClean="0"/>
              <a:t>Zdraví </a:t>
            </a:r>
            <a:r>
              <a:rPr lang="cs-CZ" dirty="0" smtClean="0"/>
              <a:t>není jen absence nemoci či poruchy,</a:t>
            </a:r>
          </a:p>
          <a:p>
            <a:pPr marL="0" indent="0" algn="just">
              <a:buNone/>
            </a:pPr>
            <a:r>
              <a:rPr lang="cs-CZ" dirty="0" smtClean="0"/>
              <a:t>ale je to komplexní stav tělesné, duševní i sociální pohody.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09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 semestru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32859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3800" dirty="0" smtClean="0"/>
              <a:t>1) 20.2  Úvodní hodina – program semestru, literatura, ukončení předmětu  </a:t>
            </a:r>
            <a:r>
              <a:rPr lang="cs-CZ" sz="3800" b="1" dirty="0"/>
              <a:t>PhDr. Kateřina Bartošová, Ph.D.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cs-CZ" sz="3800" dirty="0"/>
              <a:t>2) 27.2 Vztah mysli a těla, příspěvek psychosomatiky pro udržení duševního zdraví. Fenomén nezdolnosti. Zdroje lidského zdraví </a:t>
            </a:r>
            <a:r>
              <a:rPr lang="cs-CZ" sz="3800" b="1" dirty="0"/>
              <a:t>Mgr. Kristina Tóthová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cs-CZ" sz="3800" dirty="0"/>
              <a:t>3) 6.3 Problematika tzv. vyhoření (</a:t>
            </a:r>
            <a:r>
              <a:rPr lang="cs-CZ" sz="3800" dirty="0" err="1"/>
              <a:t>burnout</a:t>
            </a:r>
            <a:r>
              <a:rPr lang="cs-CZ" sz="3800" dirty="0"/>
              <a:t> syndrom) a jeho průběh – praktická cvičení – </a:t>
            </a:r>
            <a:r>
              <a:rPr lang="cs-CZ" sz="3800" b="1" dirty="0"/>
              <a:t>PhDr. David Vaněk, Ph.D. 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cs-CZ" sz="3800" dirty="0"/>
              <a:t>4) 13.3 Fenomén stresu. Vývoj teorie stresu v medicíně a v psychologii.. Koncepce stresu a jeho teorie. Teorie </a:t>
            </a:r>
            <a:r>
              <a:rPr lang="cs-CZ" sz="3800" dirty="0" err="1"/>
              <a:t>Selyeho</a:t>
            </a:r>
            <a:r>
              <a:rPr lang="cs-CZ" sz="3800" dirty="0"/>
              <a:t> a </a:t>
            </a:r>
            <a:r>
              <a:rPr lang="cs-CZ" sz="3800" dirty="0" err="1"/>
              <a:t>Lazaruse</a:t>
            </a:r>
            <a:r>
              <a:rPr lang="cs-CZ" sz="3800" dirty="0"/>
              <a:t>. </a:t>
            </a:r>
            <a:r>
              <a:rPr lang="cs-CZ" sz="3800" dirty="0" err="1"/>
              <a:t>Eustres</a:t>
            </a:r>
            <a:r>
              <a:rPr lang="cs-CZ" sz="3800" dirty="0"/>
              <a:t> a </a:t>
            </a:r>
            <a:r>
              <a:rPr lang="cs-CZ" sz="3800" dirty="0" err="1"/>
              <a:t>distres</a:t>
            </a:r>
            <a:r>
              <a:rPr lang="cs-CZ" sz="3800" dirty="0"/>
              <a:t>.  </a:t>
            </a:r>
            <a:r>
              <a:rPr lang="cs-CZ" sz="3800" b="1" dirty="0"/>
              <a:t>PhDr. Andrea Mikotová, Ph.D.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cs-CZ" sz="3800" dirty="0"/>
              <a:t>5) 20.3  Náročné životní situace a jejich zvládání, </a:t>
            </a:r>
            <a:r>
              <a:rPr lang="cs-CZ" sz="3800" dirty="0" err="1"/>
              <a:t>Coping</a:t>
            </a:r>
            <a:r>
              <a:rPr lang="cs-CZ" sz="3800" dirty="0"/>
              <a:t>-proces. Zvládání časového stresu. </a:t>
            </a:r>
            <a:r>
              <a:rPr lang="cs-CZ" sz="3800" dirty="0" err="1"/>
              <a:t>Prokrastinace</a:t>
            </a:r>
            <a:r>
              <a:rPr lang="cs-CZ" sz="3800" dirty="0"/>
              <a:t>, </a:t>
            </a:r>
            <a:r>
              <a:rPr lang="cs-CZ" sz="3800" dirty="0" err="1"/>
              <a:t>time</a:t>
            </a:r>
            <a:r>
              <a:rPr lang="cs-CZ" sz="3800" dirty="0"/>
              <a:t> management.  </a:t>
            </a:r>
            <a:r>
              <a:rPr lang="cs-CZ" sz="3800" b="1" dirty="0"/>
              <a:t>PhDr. Andrea Mikotová, Ph.D. 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cs-CZ" sz="3800" dirty="0"/>
              <a:t>6) 27.3 Rozvoj osobnosti, osobnostní růst. Sebepoznání - "jáství" pocit vlastní osobnosti - autodiagnostika osobnosti  - </a:t>
            </a:r>
            <a:r>
              <a:rPr lang="cs-CZ" sz="3800" b="1" dirty="0"/>
              <a:t>PhDr. David Vaněk, Ph.D</a:t>
            </a:r>
            <a:r>
              <a:rPr lang="cs-CZ" sz="3800" b="1" dirty="0" smtClean="0"/>
              <a:t>.</a:t>
            </a:r>
            <a:endParaRPr lang="cs-CZ" sz="3800" b="1" dirty="0"/>
          </a:p>
        </p:txBody>
      </p:sp>
    </p:spTree>
    <p:extLst>
      <p:ext uri="{BB962C8B-B14F-4D97-AF65-F5344CB8AC3E}">
        <p14:creationId xmlns:p14="http://schemas.microsoft.com/office/powerpoint/2010/main" val="99409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7) 3.4 </a:t>
            </a:r>
            <a:r>
              <a:rPr lang="cs-CZ" dirty="0" smtClean="0"/>
              <a:t> </a:t>
            </a:r>
            <a:r>
              <a:rPr lang="cs-CZ" dirty="0"/>
              <a:t>Neurotické poruchy. Vymezení, vývoj pojmu. Představení jednotlivých diagnostických kategorií, principy léčby a prevence </a:t>
            </a:r>
            <a:r>
              <a:rPr lang="cs-CZ" b="1" dirty="0"/>
              <a:t>PhDr. Kateřina Bartošová, Ph.D.</a:t>
            </a:r>
            <a:r>
              <a:rPr lang="cs-CZ" dirty="0"/>
              <a:t> </a:t>
            </a:r>
          </a:p>
          <a:p>
            <a:r>
              <a:rPr lang="cs-CZ" dirty="0" smtClean="0"/>
              <a:t>8</a:t>
            </a:r>
            <a:r>
              <a:rPr lang="cs-CZ" dirty="0"/>
              <a:t>) 10.4 Děti a stres. Stres v procesu učení. Hodnotový systém jako cesta k duševnímu zdraví.  – </a:t>
            </a:r>
            <a:r>
              <a:rPr lang="cs-CZ" b="1" dirty="0"/>
              <a:t>Mgr. Kristina Tóthová</a:t>
            </a:r>
          </a:p>
          <a:p>
            <a:r>
              <a:rPr lang="cs-CZ" dirty="0"/>
              <a:t>9) 17.4 Imaginace a relaxace. Relaxační techniky a antistresové programy, jejich principy, klasifikace a teoretická východiska. </a:t>
            </a:r>
            <a:r>
              <a:rPr lang="cs-CZ" b="1" dirty="0"/>
              <a:t>PhDr. David Vaněk, Ph.D.</a:t>
            </a:r>
          </a:p>
          <a:p>
            <a:r>
              <a:rPr lang="cs-CZ" dirty="0"/>
              <a:t>10) 24.4   Pozitivní psychologie a teorie optimismu. Psychosociální souvislosti osobní pohody. Kvalita života. – </a:t>
            </a:r>
            <a:r>
              <a:rPr lang="cs-CZ" b="1" dirty="0"/>
              <a:t>Mgr. Kristina Tóthová</a:t>
            </a:r>
          </a:p>
          <a:p>
            <a:r>
              <a:rPr lang="cs-CZ" dirty="0"/>
              <a:t>11)  1.5 studijní volno</a:t>
            </a:r>
          </a:p>
          <a:p>
            <a:r>
              <a:rPr lang="cs-CZ" dirty="0"/>
              <a:t>12) 8.5 studijní volno   </a:t>
            </a:r>
          </a:p>
          <a:p>
            <a:r>
              <a:rPr lang="cs-CZ" dirty="0"/>
              <a:t>13) 15.5 zápočtový týden - test PhDr. Táňa Fikarová, Ph.D.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870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20 otázek </a:t>
            </a:r>
          </a:p>
          <a:p>
            <a:r>
              <a:rPr lang="cs-CZ" dirty="0"/>
              <a:t>a</a:t>
            </a:r>
            <a:r>
              <a:rPr lang="cs-CZ" dirty="0" smtClean="0"/>
              <a:t>, b, c, d. </a:t>
            </a:r>
          </a:p>
          <a:p>
            <a:r>
              <a:rPr lang="cs-CZ" dirty="0" smtClean="0"/>
              <a:t>Jedna nebo všechny odpovědi správně</a:t>
            </a:r>
          </a:p>
          <a:p>
            <a:r>
              <a:rPr lang="cs-CZ" dirty="0" smtClean="0"/>
              <a:t>IS formulář  </a:t>
            </a:r>
          </a:p>
          <a:p>
            <a:r>
              <a:rPr lang="cs-CZ" dirty="0" smtClean="0"/>
              <a:t>Úspěšné projití 75%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077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dirty="0" smtClean="0"/>
              <a:t>Autor: Křivohlavý</a:t>
            </a:r>
            <a:r>
              <a:rPr lang="cs-CZ" sz="2400" dirty="0"/>
              <a:t>, Jaro</a:t>
            </a:r>
          </a:p>
          <a:p>
            <a:pPr marL="0" indent="0">
              <a:buNone/>
            </a:pPr>
            <a:r>
              <a:rPr lang="cs-CZ" sz="2400" dirty="0" smtClean="0"/>
              <a:t>Nakladatel: Portál</a:t>
            </a: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ISBN: 978-80-7367-568-4</a:t>
            </a: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Rok vydání: 2009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https</a:t>
            </a:r>
            <a:r>
              <a:rPr lang="cs-CZ" sz="2400" dirty="0"/>
              <a:t>://www.youtube.com/watch?v=vrUpHrV0PyY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67784"/>
            <a:ext cx="3096344" cy="440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230425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42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628800"/>
            <a:ext cx="319466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03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Kontakt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PhDr. Kateřina Bartošová, </a:t>
            </a:r>
            <a:r>
              <a:rPr lang="cs-CZ" dirty="0" err="1" smtClean="0"/>
              <a:t>Ph.D</a:t>
            </a:r>
            <a:endParaRPr lang="cs-CZ" dirty="0" smtClean="0"/>
          </a:p>
          <a:p>
            <a:pPr marL="0" indent="0">
              <a:buNone/>
            </a:pPr>
            <a:r>
              <a:rPr lang="cs-CZ" dirty="0">
                <a:hlinkClick r:id="rId2"/>
              </a:rPr>
              <a:t>k</a:t>
            </a:r>
            <a:r>
              <a:rPr lang="cs-CZ" dirty="0" smtClean="0">
                <a:hlinkClick r:id="rId2"/>
              </a:rPr>
              <a:t>att.bartosova@gmail.com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739 644 </a:t>
            </a:r>
            <a:r>
              <a:rPr lang="cs-CZ" smtClean="0"/>
              <a:t>891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664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382</Words>
  <Application>Microsoft Office PowerPoint</Application>
  <PresentationFormat>Předvádění na obrazovce (4:3)</PresentationFormat>
  <Paragraphs>44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Calibri</vt:lpstr>
      <vt:lpstr>Motiv systému Office</vt:lpstr>
      <vt:lpstr>Psychohygiena - úvod</vt:lpstr>
      <vt:lpstr>Co je to zdraví? </vt:lpstr>
      <vt:lpstr>Definice zdraví dle WHO</vt:lpstr>
      <vt:lpstr>Program semestru </vt:lpstr>
      <vt:lpstr>Prezentace aplikace PowerPoint</vt:lpstr>
      <vt:lpstr>test</vt:lpstr>
      <vt:lpstr>Literatura </vt:lpstr>
      <vt:lpstr>Prezentace aplikace PowerPoint</vt:lpstr>
      <vt:lpstr>Kontakt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Psychohygiena - úvod</dc:title>
  <dc:creator>uzivatel</dc:creator>
  <cp:lastModifiedBy>Bartosova</cp:lastModifiedBy>
  <cp:revision>6</cp:revision>
  <dcterms:created xsi:type="dcterms:W3CDTF">2016-02-24T09:06:50Z</dcterms:created>
  <dcterms:modified xsi:type="dcterms:W3CDTF">2018-02-26T11:42:45Z</dcterms:modified>
</cp:coreProperties>
</file>