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2"/>
  </p:notesMasterIdLst>
  <p:handoutMasterIdLst>
    <p:handoutMasterId r:id="rId53"/>
  </p:handoutMasterIdLst>
  <p:sldIdLst>
    <p:sldId id="256" r:id="rId4"/>
    <p:sldId id="257" r:id="rId5"/>
    <p:sldId id="296" r:id="rId6"/>
    <p:sldId id="324" r:id="rId7"/>
    <p:sldId id="298" r:id="rId8"/>
    <p:sldId id="322" r:id="rId9"/>
    <p:sldId id="302" r:id="rId10"/>
    <p:sldId id="303" r:id="rId11"/>
    <p:sldId id="304" r:id="rId12"/>
    <p:sldId id="313" r:id="rId13"/>
    <p:sldId id="321" r:id="rId14"/>
    <p:sldId id="305" r:id="rId15"/>
    <p:sldId id="306" r:id="rId16"/>
    <p:sldId id="307" r:id="rId17"/>
    <p:sldId id="308" r:id="rId18"/>
    <p:sldId id="309" r:id="rId19"/>
    <p:sldId id="325" r:id="rId20"/>
    <p:sldId id="264" r:id="rId21"/>
    <p:sldId id="287" r:id="rId22"/>
    <p:sldId id="315" r:id="rId23"/>
    <p:sldId id="288" r:id="rId24"/>
    <p:sldId id="291" r:id="rId25"/>
    <p:sldId id="290" r:id="rId26"/>
    <p:sldId id="323" r:id="rId27"/>
    <p:sldId id="289" r:id="rId28"/>
    <p:sldId id="292" r:id="rId29"/>
    <p:sldId id="265" r:id="rId30"/>
    <p:sldId id="266" r:id="rId31"/>
    <p:sldId id="267" r:id="rId32"/>
    <p:sldId id="268" r:id="rId33"/>
    <p:sldId id="270" r:id="rId34"/>
    <p:sldId id="271" r:id="rId35"/>
    <p:sldId id="272" r:id="rId36"/>
    <p:sldId id="273" r:id="rId37"/>
    <p:sldId id="269" r:id="rId38"/>
    <p:sldId id="275" r:id="rId39"/>
    <p:sldId id="276" r:id="rId40"/>
    <p:sldId id="277" r:id="rId41"/>
    <p:sldId id="278" r:id="rId42"/>
    <p:sldId id="310" r:id="rId43"/>
    <p:sldId id="311" r:id="rId44"/>
    <p:sldId id="312" r:id="rId45"/>
    <p:sldId id="280" r:id="rId46"/>
    <p:sldId id="316" r:id="rId47"/>
    <p:sldId id="317" r:id="rId48"/>
    <p:sldId id="318" r:id="rId49"/>
    <p:sldId id="319" r:id="rId50"/>
    <p:sldId id="320" r:id="rId5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jako PROTOTYPY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jako propojování jednotlivých uzlů</a:t>
            </a:r>
          </a:p>
        </p:txBody>
      </p:sp>
      <p:sp>
        <p:nvSpPr>
          <p:cNvPr id="140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0FBFA4-86FF-466A-A7AD-F3872596A0DB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326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5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8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5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43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20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25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91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394E-FCA7-4A16-AD9B-C59E9BF5A789}" type="slidenum">
              <a:rPr lang="cs-CZ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1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95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95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8A6A87-7685-4BCF-9DD3-B8D69A16A808}" type="slidenum">
              <a:rPr lang="cs-CZ" smtClean="0">
                <a:solidFill>
                  <a:prstClr val="black">
                    <a:tint val="95000"/>
                  </a:prstClr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9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kuomtYlZME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</a:t>
            </a:r>
            <a:r>
              <a:rPr lang="cs-CZ" sz="47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</a:t>
            </a: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
</a:t>
            </a:r>
            <a:r>
              <a:rPr lang="cs-CZ" sz="47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>
              <a:lnSpc>
                <a:spcPct val="100000"/>
              </a:lnSpc>
            </a:pPr>
            <a:r>
              <a:rPr lang="cs-CZ" sz="47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zkreslení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157360"/>
            <a:ext cx="8076960" cy="149940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b"/>
          <a:lstStyle/>
          <a:p>
            <a:pPr>
              <a:lnSpc>
                <a:spcPct val="100000"/>
              </a:lnSpc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Mgr. Jan Krása, Ph.D., Katedra psychologie, Pedagogická fakulta, MU. 2016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7980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ill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7943"/>
            <a:ext cx="4601855" cy="41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popsal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ovlivněné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globálními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omezeny rozsahem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jednotka (vědomá mysl)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dostává data z výstupů jednotlivých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doménově specifických modulů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ke skutečnému vývoji kognitivních modulů během ontogeneze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vlastně nedochází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ale asi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lepší uvažovat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i 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</a:t>
            </a:r>
            <a:r>
              <a:rPr kumimoji="0" lang="cs-CZ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moduly se rozvíjejí i podle okolních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podmínek, epigeneticky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modulech zaráz: odtud jeho 4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fáze!!!) – Čemu to odpovídá?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68737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</a:t>
            </a:r>
            <a:endParaRPr lang="cs-CZ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1252440"/>
          </a:xfrm>
        </p:spPr>
        <p:txBody>
          <a:bodyPr anchor="t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 kolik a jaké moduly lze definovat.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6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6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intrapersonální, </a:t>
            </a:r>
            <a:r>
              <a:rPr lang="cs-CZ" sz="2600" kern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  <a:endParaRPr lang="cs-CZ" sz="2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www.youtube.com/watch?v=w7-rYp-BQJQ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78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Kognitivní moduly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smtClean="0"/>
              <a:t>Daniel </a:t>
            </a:r>
            <a:r>
              <a:rPr lang="cs-CZ" sz="2200" dirty="0" err="1" smtClean="0"/>
              <a:t>Kahneman</a:t>
            </a:r>
            <a:r>
              <a:rPr lang="cs-CZ" sz="2200" dirty="0" smtClean="0"/>
              <a:t> (2002) a </a:t>
            </a:r>
            <a:r>
              <a:rPr lang="cs-CZ" sz="2200" b="1" i="1" dirty="0" err="1" smtClean="0"/>
              <a:t>dual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process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theory</a:t>
            </a:r>
            <a:r>
              <a:rPr lang="cs-CZ" sz="2200" dirty="0" smtClean="0"/>
              <a:t> popisuje zmíněné dva typy procesů jako systém 1 a systém 2.</a:t>
            </a:r>
          </a:p>
          <a:p>
            <a:r>
              <a:rPr lang="cs-CZ" sz="2200" b="1" i="1" dirty="0" smtClean="0"/>
              <a:t>Systém 1</a:t>
            </a:r>
            <a:r>
              <a:rPr lang="cs-CZ" sz="2200" dirty="0" smtClean="0"/>
              <a:t>: </a:t>
            </a:r>
            <a:r>
              <a:rPr lang="cs-CZ" sz="2200" dirty="0" err="1" smtClean="0"/>
              <a:t>domain-specific</a:t>
            </a:r>
            <a:r>
              <a:rPr lang="cs-CZ" sz="2200" dirty="0" smtClean="0"/>
              <a:t>, implicitní, rychlé a automatické (tzv. intuitivní) procesy.</a:t>
            </a:r>
          </a:p>
          <a:p>
            <a:r>
              <a:rPr lang="cs-CZ" sz="2200" b="1" i="1" dirty="0" smtClean="0"/>
              <a:t>Systém 2</a:t>
            </a:r>
            <a:r>
              <a:rPr lang="cs-CZ" sz="2200" dirty="0" smtClean="0"/>
              <a:t>: vědomé, pomalé a záměrné procesy přemýšlení. </a:t>
            </a:r>
          </a:p>
          <a:p>
            <a:r>
              <a:rPr lang="cs-CZ" sz="2200" dirty="0" smtClean="0"/>
              <a:t>Systému 1 je třeba dlouhý čas a úsilí ke změnám (pokud vůbec), systém 2 je rychleji ovlivnitelný. Systém 1 je přímo spojen s emocemi, systém 2 je ovládán pravidly.</a:t>
            </a:r>
            <a:endParaRPr lang="cs-CZ" sz="2200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504" y="1407960"/>
            <a:ext cx="8928992" cy="49924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sociální, technickou, </a:t>
            </a:r>
          </a:p>
          <a:p>
            <a:pPr marL="118800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a řečovou.</a:t>
            </a:r>
          </a:p>
          <a:p>
            <a:pPr marL="118800">
              <a:lnSpc>
                <a:spcPct val="100000"/>
              </a:lnSpc>
            </a:pP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byla jako </a:t>
            </a:r>
            <a:r>
              <a:rPr lang="cs-CZ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speciální nástroje určené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(=systém2)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799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zkreslení (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jsou dokladem automatického fungování implicitních procesů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u="sng" spc="-1" dirty="0" smtClean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</a:t>
            </a:r>
            <a:r>
              <a:rPr lang="cs-CZ" u="sng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://en.wikipedia.org/wiki/List_of_cognitive_biases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118800">
              <a:lnSpc>
                <a:spcPct val="100000"/>
              </a:lnSpc>
            </a:pP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automatických procesů mimo naši vůli:</a:t>
            </a: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stereotypy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efekt prvního dojmu aj.</a:t>
            </a: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= mentální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zkratky</a:t>
            </a: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sychické obrany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opět atribuční chyby, iluze nadřazenosti, naivní realizmus… 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TOM (</a:t>
            </a:r>
            <a:r>
              <a:rPr lang="cs-CZ" sz="24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theorie</a:t>
            </a:r>
            <a:r>
              <a:rPr lang="cs-CZ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mysli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 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adaptace/moduly?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>
              <a:spcBef>
                <a:spcPct val="20000"/>
              </a:spcBef>
              <a:defRPr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život máme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celou řadu </a:t>
            </a:r>
            <a:r>
              <a:rPr lang="cs-CZ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modulů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</a:t>
            </a: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číst emoce, rozpoznat příslušníky vlastního rodu, poznat a preferovat zdravější partnery,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spolupracovat s ostatními,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podrobit se vedení,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rozpoznat faleš,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péče o 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dítě …</a:t>
            </a:r>
          </a:p>
          <a:p>
            <a:pPr lvl="0">
              <a:spcBef>
                <a:spcPct val="20000"/>
              </a:spcBef>
              <a:defRPr/>
            </a:pPr>
            <a:endParaRPr lang="cs-CZ" sz="28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  <a:defRPr/>
            </a:pPr>
            <a:r>
              <a:rPr lang="cs-CZ" sz="2800" b="1" dirty="0" smtClean="0">
                <a:solidFill>
                  <a:prstClr val="black"/>
                </a:solidFill>
                <a:latin typeface="Calibri"/>
              </a:rPr>
              <a:t>Většina </a:t>
            </a:r>
            <a:r>
              <a:rPr lang="cs-CZ" sz="2800" b="1" dirty="0">
                <a:solidFill>
                  <a:prstClr val="black"/>
                </a:solidFill>
                <a:latin typeface="Calibri"/>
              </a:rPr>
              <a:t>modulů ze </a:t>
            </a:r>
            <a:r>
              <a:rPr lang="cs-CZ" sz="2800" b="1" dirty="0" smtClean="0">
                <a:solidFill>
                  <a:prstClr val="black"/>
                </a:solidFill>
                <a:latin typeface="Calibri"/>
              </a:rPr>
              <a:t>systému </a:t>
            </a:r>
            <a:r>
              <a:rPr lang="cs-CZ" sz="2800" b="1" dirty="0">
                <a:solidFill>
                  <a:prstClr val="black"/>
                </a:solidFill>
                <a:latin typeface="Calibri"/>
              </a:rPr>
              <a:t>1 je přímo napojena skrze limbický systém na </a:t>
            </a:r>
            <a:r>
              <a:rPr lang="cs-CZ" sz="2800" b="1" dirty="0" smtClean="0">
                <a:solidFill>
                  <a:prstClr val="black"/>
                </a:solidFill>
                <a:latin typeface="Calibri"/>
              </a:rPr>
              <a:t>náš emoční </a:t>
            </a:r>
            <a:r>
              <a:rPr lang="cs-CZ" sz="2800" b="1" dirty="0">
                <a:solidFill>
                  <a:prstClr val="black"/>
                </a:solidFill>
                <a:latin typeface="Calibri"/>
              </a:rPr>
              <a:t>systém a skrze něj na náš endokrinní a vegetativní </a:t>
            </a:r>
            <a:r>
              <a:rPr lang="cs-CZ" sz="2800" b="1" dirty="0" smtClean="0">
                <a:solidFill>
                  <a:prstClr val="black"/>
                </a:solidFill>
                <a:latin typeface="Calibri"/>
              </a:rPr>
              <a:t>systém!!</a:t>
            </a:r>
          </a:p>
          <a:p>
            <a:pPr lvl="0">
              <a:spcBef>
                <a:spcPct val="20000"/>
              </a:spcBef>
              <a:defRPr/>
            </a:pP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Proto soc. stereotypy vzbuzují tolik emocí a lidé, kteří jim podléhají nejednají racionálně.</a:t>
            </a:r>
            <a:endParaRPr lang="cs-CZ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759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Dotaz na minulou přednášku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38076" y="1700808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/>
            <a:r>
              <a:rPr lang="cs-CZ" sz="3200" dirty="0"/>
              <a:t>Imitace – observační učení (Bandura): Jak to, že děti nejsou stále agresivnější, když </a:t>
            </a:r>
            <a:r>
              <a:rPr lang="cs-CZ" sz="3200" dirty="0" smtClean="0"/>
              <a:t>zobrazovaného násilí </a:t>
            </a:r>
            <a:r>
              <a:rPr lang="cs-CZ" sz="3200" dirty="0"/>
              <a:t>v médiích přibývá?</a:t>
            </a:r>
          </a:p>
          <a:p>
            <a:pPr marL="438840" indent="-319680">
              <a:lnSpc>
                <a:spcPct val="100000"/>
              </a:lnSpc>
            </a:pP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3450"/>
            <a:ext cx="4176464" cy="37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94" y="2636912"/>
            <a:ext cx="4696716" cy="28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2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Budování dojmu o druhých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556792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9160">
              <a:lnSpc>
                <a:spcPct val="100000"/>
              </a:lnSpc>
              <a:buClr>
                <a:srgbClr val="F0AD00"/>
              </a:buClr>
              <a:buSzPct val="80000"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Důvod budování dojmu o druhých? – žijeme s lidmi a potřebujeme předvídat jejich chování, abychom s nimi mohli kooperovat – na tom je založena celá lidská kultura. Srov.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Dunbarovu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social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brain </a:t>
            </a:r>
            <a:r>
              <a:rPr lang="cs-CZ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hypothesis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Máme 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teorii mysli (TOM)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máme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implicitní teorii osobnosti (ITO)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 </a:t>
            </a:r>
          </a:p>
          <a:p>
            <a:pPr marL="119160">
              <a:lnSpc>
                <a:spcPct val="100000"/>
              </a:lnSpc>
              <a:buClr>
                <a:srgbClr val="F0AD00"/>
              </a:buClr>
              <a:buSzPct val="80000"/>
            </a:pP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63596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</a:t>
            </a:r>
            <a:r>
              <a:rPr lang="cs-CZ" dirty="0" smtClean="0"/>
              <a:t>mysli (</a:t>
            </a:r>
            <a:r>
              <a:rPr lang="cs-CZ" dirty="0" err="1" smtClean="0"/>
              <a:t>mentalizace</a:t>
            </a:r>
            <a:r>
              <a:rPr lang="cs-CZ" dirty="0" smtClean="0"/>
              <a:t>,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mind</a:t>
            </a:r>
            <a:r>
              <a:rPr lang="cs-CZ" dirty="0" smtClean="0"/>
              <a:t> = TOM)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568952" cy="4625609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dirty="0" smtClean="0"/>
              <a:t>Mezi 2. a 5. rokem si děti vybudují svoji naivní psychologii = </a:t>
            </a:r>
            <a:r>
              <a:rPr lang="cs-CZ" b="1" dirty="0" smtClean="0"/>
              <a:t>teorii mysli</a:t>
            </a:r>
            <a:r>
              <a:rPr lang="cs-CZ" dirty="0" smtClean="0"/>
              <a:t>. Ta obsahuje modely toho:</a:t>
            </a:r>
          </a:p>
          <a:p>
            <a:pPr marL="118872" indent="0">
              <a:buNone/>
            </a:pPr>
            <a:r>
              <a:rPr lang="cs-CZ" dirty="0" smtClean="0"/>
              <a:t>- jak mysl funguje </a:t>
            </a:r>
          </a:p>
          <a:p>
            <a:pPr marL="118872" indent="0">
              <a:buNone/>
            </a:pPr>
            <a:r>
              <a:rPr lang="cs-CZ" dirty="0" smtClean="0"/>
              <a:t>- jak ovlivňuje chování</a:t>
            </a:r>
          </a:p>
          <a:p>
            <a:pPr marL="118872" indent="0">
              <a:buNone/>
            </a:pPr>
            <a:r>
              <a:rPr lang="cs-CZ" dirty="0" smtClean="0"/>
              <a:t>- co obsahuje</a:t>
            </a:r>
          </a:p>
          <a:p>
            <a:pPr marL="118872" indent="0">
              <a:buNone/>
            </a:pPr>
            <a:r>
              <a:rPr lang="cs-CZ" dirty="0" smtClean="0"/>
              <a:t>- aj.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Teorie mysli je </a:t>
            </a:r>
            <a:r>
              <a:rPr lang="cs-CZ" b="1" dirty="0" smtClean="0"/>
              <a:t>kognitivní schéma </a:t>
            </a:r>
            <a:r>
              <a:rPr lang="cs-CZ" dirty="0" smtClean="0"/>
              <a:t>a </a:t>
            </a:r>
            <a:r>
              <a:rPr lang="cs-CZ" dirty="0"/>
              <a:t>obsahuje hlavně tyto </a:t>
            </a:r>
            <a:r>
              <a:rPr lang="cs-CZ" dirty="0" smtClean="0"/>
              <a:t>kategorie: přání, přesvědčení, vnímání a emoce.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2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mysli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TOM předškoláků (5 let) dle </a:t>
            </a:r>
            <a:r>
              <a:rPr lang="cs-CZ" dirty="0" err="1" smtClean="0"/>
              <a:t>Wellman</a:t>
            </a:r>
            <a:r>
              <a:rPr lang="cs-CZ" dirty="0" smtClean="0"/>
              <a:t> (1990)</a:t>
            </a:r>
          </a:p>
          <a:p>
            <a:pPr marL="118872" indent="0">
              <a:buNone/>
            </a:pPr>
            <a:r>
              <a:rPr lang="cs-CZ" dirty="0" smtClean="0"/>
              <a:t>=naivní psychologie (? naivnosti v této TOM)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730" y="1775574"/>
            <a:ext cx="22322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Percepce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: 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vidět, slyšet, cítit1 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dotknout, cítit2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rozumět (popis)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3645024"/>
            <a:ext cx="3096344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Základní emoce/fyziologie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: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milovat, mít rád, užívat si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nesnášet, nemít rád, bát se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 smtClean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mít hlad, žízeň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bolet, těšit se (</a:t>
            </a:r>
            <a:r>
              <a:rPr lang="cs-CZ" dirty="0" err="1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nažhavenost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5936" y="1844824"/>
            <a:ext cx="295232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přesvědčení 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(</a:t>
            </a:r>
            <a:r>
              <a:rPr lang="cs-CZ" b="1" i="1" dirty="0" err="1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beliefs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):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myslet si, předpokládat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vědět, očekávat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nevěřit, podezřívat (při hře)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779912" y="1556792"/>
            <a:ext cx="0" cy="41195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95936" y="4060521"/>
            <a:ext cx="295232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přání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 (</a:t>
            </a:r>
            <a:r>
              <a:rPr lang="cs-CZ" b="1" i="1" dirty="0" err="1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desires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):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chtít, 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přát 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si, doufat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mělo by se, musí se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84806" y="3293404"/>
            <a:ext cx="172819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CHOVÁNÍ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AKTIVITA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AKCE</a:t>
            </a:r>
            <a:endParaRPr lang="cs-CZ" b="1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12" name="Přímá spojnice se šipkou 11"/>
          <p:cNvCxnSpPr>
            <a:stCxn id="4" idx="3"/>
          </p:cNvCxnSpPr>
          <p:nvPr/>
        </p:nvCxnSpPr>
        <p:spPr>
          <a:xfrm flipV="1">
            <a:off x="2780978" y="2375738"/>
            <a:ext cx="1224136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5" idx="3"/>
          </p:cNvCxnSpPr>
          <p:nvPr/>
        </p:nvCxnSpPr>
        <p:spPr>
          <a:xfrm flipV="1">
            <a:off x="3635896" y="4660686"/>
            <a:ext cx="39244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184806" y="2444988"/>
            <a:ext cx="555546" cy="60016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7172165" y="4360604"/>
            <a:ext cx="555546" cy="6001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73748" y="4937685"/>
            <a:ext cx="133925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REAKCE: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štěstí, smutek, zlost, překvapení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8172400" y="4216734"/>
            <a:ext cx="0" cy="7209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740925" y="1507723"/>
            <a:ext cx="178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kognitivní oblast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30" name="Přímá spojnice 29"/>
          <p:cNvCxnSpPr/>
          <p:nvPr/>
        </p:nvCxnSpPr>
        <p:spPr>
          <a:xfrm>
            <a:off x="107504" y="3140968"/>
            <a:ext cx="903083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vnoramenný trojúhelník 32"/>
          <p:cNvSpPr/>
          <p:nvPr/>
        </p:nvSpPr>
        <p:spPr>
          <a:xfrm rot="5400000">
            <a:off x="6165603" y="3053963"/>
            <a:ext cx="1015369" cy="99775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112930" y="3263543"/>
            <a:ext cx="124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JÁDRO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TEORIE</a:t>
            </a:r>
            <a:endParaRPr lang="cs-CZ" b="1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84507" y="5423983"/>
            <a:ext cx="178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motivační oblast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23" name="Přímá spojnice 22"/>
          <p:cNvCxnSpPr/>
          <p:nvPr/>
        </p:nvCxnSpPr>
        <p:spPr>
          <a:xfrm>
            <a:off x="7101458" y="1692389"/>
            <a:ext cx="70705" cy="488178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lhaní (které chce něco získat; tj. nikoli reaktivní lhaní) předpokládá TOM a bez TOM by nemělo smysl.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Implicitní teorie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568952" cy="4625609"/>
          </a:xfrm>
        </p:spPr>
        <p:txBody>
          <a:bodyPr>
            <a:normAutofit fontScale="92500" lnSpcReduction="20000"/>
          </a:bodyPr>
          <a:lstStyle/>
          <a:p>
            <a:pPr marL="438840" indent="-319680">
              <a:buClr>
                <a:srgbClr val="F0AD00"/>
              </a:buClr>
              <a:buFont typeface="Wingdings 2" charset="2"/>
              <a:buChar char=""/>
            </a:pP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ITO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=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laická teorie </a:t>
            </a:r>
            <a:r>
              <a:rPr lang="cs-CZ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osobnosti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 filosofie lidského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chování = osobní pojetí psychologie = pojetí běžného člověka (dítěte) o tom, co je člověk zač.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9160">
              <a:buClr>
                <a:srgbClr val="F0AD00"/>
              </a:buClr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 představa o tom, jaké vlastnosti jsou pro pochopení člověka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důležité,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které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 (např. humor, inteligence, pravdomluvnost ad.).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+ představa o tom, jaké vlastnosti se pojí spolu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19160">
              <a:buClr>
                <a:srgbClr val="F0AD00"/>
              </a:buClr>
            </a:pPr>
            <a:r>
              <a:rPr lang="cs-CZ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osobních konstruktů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(G. 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Kelly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1955)</a:t>
            </a:r>
          </a:p>
          <a:p>
            <a:pPr marL="0" indent="0">
              <a:buClr>
                <a:srgbClr val="F0AD00"/>
              </a:buClr>
              <a:buNone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= každého člověka popisujeme pomocí 	skupiny </a:t>
            </a:r>
            <a:r>
              <a:rPr lang="cs-CZ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bipolárních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konstruktů (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hodný-zlý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	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veselý-smutný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atd.)</a:t>
            </a:r>
          </a:p>
          <a:p>
            <a:pPr marL="0" indent="0">
              <a:buClr>
                <a:srgbClr val="F0AD00"/>
              </a:buClr>
              <a:buNone/>
            </a:pP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Clr>
                <a:srgbClr val="F0AD00"/>
              </a:buClr>
              <a:buNone/>
            </a:pP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738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Implicitní teorie osobnosti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1"/>
            <a:ext cx="8712968" cy="4772000"/>
          </a:xfrm>
        </p:spPr>
        <p:txBody>
          <a:bodyPr>
            <a:noAutofit/>
          </a:bodyPr>
          <a:lstStyle/>
          <a:p>
            <a:pPr marL="0" indent="0">
              <a:buClr>
                <a:srgbClr val="F0AD00"/>
              </a:buClr>
              <a:buNone/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Podle S.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Asche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(1946) existují (v naší ITO)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centrální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okrajové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rysy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457200" indent="-457200">
              <a:buClr>
                <a:srgbClr val="F0AD00"/>
              </a:buClr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Variace v </a:t>
            </a:r>
            <a:r>
              <a:rPr lang="cs-CZ" sz="2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okrajových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rysech nevede k tak velkým změnám dojmu o druhých.</a:t>
            </a:r>
          </a:p>
          <a:p>
            <a:pPr marL="0" indent="0">
              <a:buClr>
                <a:srgbClr val="F0AD00"/>
              </a:buClr>
              <a:buNone/>
            </a:pP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Centrální rysy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(dle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Asche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:) 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vřelý/chladný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(resp.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warm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cold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</a:t>
            </a:r>
          </a:p>
          <a:p>
            <a:pPr marL="0" indent="0">
              <a:buClr>
                <a:srgbClr val="F0AD00"/>
              </a:buClr>
              <a:buNone/>
            </a:pPr>
            <a:endParaRPr lang="cs-CZ" sz="2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Clr>
                <a:srgbClr val="F0AD00"/>
              </a:buClr>
              <a:buNone/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Resp.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dobrý/špatný </a:t>
            </a:r>
            <a:r>
              <a:rPr lang="cs-CZ" sz="2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sociálně </a:t>
            </a:r>
            <a:r>
              <a:rPr lang="cs-CZ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dobrý/špatný intelektuálně 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(Rosenberg, Nelson &amp;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Vivekanathan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1968). </a:t>
            </a:r>
          </a:p>
          <a:p>
            <a:pPr marL="0" indent="0">
              <a:buClr>
                <a:srgbClr val="F0AD00"/>
              </a:buClr>
              <a:buNone/>
            </a:pPr>
            <a:endParaRPr lang="cs-CZ" sz="2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Clr>
                <a:srgbClr val="F0AD00"/>
              </a:buClr>
              <a:buNone/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Čili: 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vřelost 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schopnost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cs-CZ" sz="26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warmth</a:t>
            </a:r>
            <a:r>
              <a:rPr lang="cs-CZ" sz="2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&amp; </a:t>
            </a:r>
            <a:r>
              <a:rPr lang="cs-CZ" sz="26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competence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(Fiske et al. 2007).</a:t>
            </a: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063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Budování dojmu o druhých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556792"/>
            <a:ext cx="8229240" cy="476929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Působí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nás </a:t>
            </a: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primarity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(resp. efekt pořadí), v jakém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informace o někom prezentovány. </a:t>
            </a:r>
            <a:endParaRPr lang="cs-CZ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Solomon</a:t>
            </a: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Asch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(1946) zjistil, že ze stejného seznamu 3+3 atributů generujeme odlišné představy o nositeli podle pořadí atributů.</a:t>
            </a:r>
          </a:p>
          <a:p>
            <a:pPr marL="118800">
              <a:lnSpc>
                <a:spcPct val="100000"/>
              </a:lnSpc>
            </a:pP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Možné vysvětlení?: První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informace jsou asi chápány jako 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centrální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následující jako 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okrajové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Srov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 roli </a:t>
            </a:r>
            <a:r>
              <a:rPr lang="cs-CZ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primarity</a:t>
            </a: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ve zpětné vazbě 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 žáky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556792"/>
            <a:ext cx="8229240" cy="504056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9160">
              <a:lnSpc>
                <a:spcPct val="100000"/>
              </a:lnSpc>
              <a:buClr>
                <a:srgbClr val="F0AD00"/>
              </a:buClr>
              <a:buSzPct val="80000"/>
            </a:pP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Ačkoli by málokdo o sobě prohlásil, že se nechá při posuzování lidí svést vnějším zjevem, výzkumy ukazují opak.</a:t>
            </a:r>
          </a:p>
          <a:p>
            <a:pPr marL="119160">
              <a:lnSpc>
                <a:spcPct val="100000"/>
              </a:lnSpc>
              <a:buClr>
                <a:srgbClr val="F0AD00"/>
              </a:buClr>
              <a:buSzPct val="80000"/>
            </a:pP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438840" indent="-319680"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5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Def</a:t>
            </a: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.: 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Přítomnost 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centrálního rysu (např. fyzické atraktivity) 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ovlivňuje 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celkový dojem z </a:t>
            </a:r>
            <a:r>
              <a:rPr lang="cs-CZ" sz="2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člověka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endParaRPr lang="cs-CZ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E. </a:t>
            </a:r>
            <a:r>
              <a:rPr lang="cs-CZ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Thorndike</a:t>
            </a:r>
            <a:r>
              <a:rPr lang="cs-CZ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(1920) první psal o </a:t>
            </a:r>
            <a:r>
              <a:rPr lang="cs-CZ" sz="25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efektu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pouze u osob</a:t>
            </a:r>
            <a:r>
              <a:rPr lang="cs-CZ" sz="25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5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halo, 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nikoli 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Haló, 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náboženský termín!) 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Vypozoroval příliš těsné a podobné korelace v hodnocení vlastností osob</a:t>
            </a: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39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– svatozář – většina náboženství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 cstate="print"/>
          <a:stretch/>
        </p:blipFill>
        <p:spPr>
          <a:xfrm>
            <a:off x="-30960" y="1412640"/>
            <a:ext cx="5019480" cy="7414560"/>
          </a:xfrm>
          <a:prstGeom prst="rect">
            <a:avLst/>
          </a:prstGeom>
          <a:ln>
            <a:noFill/>
          </a:ln>
        </p:spPr>
      </p:pic>
      <p:pic>
        <p:nvPicPr>
          <p:cNvPr id="116" name="Picture 4"/>
          <p:cNvPicPr/>
          <p:nvPr/>
        </p:nvPicPr>
        <p:blipFill>
          <a:blip r:embed="rId3" cstate="print"/>
          <a:stretch/>
        </p:blipFill>
        <p:spPr>
          <a:xfrm>
            <a:off x="4961520" y="1412640"/>
            <a:ext cx="4326840" cy="552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8" y="-243408"/>
            <a:ext cx="6912948" cy="70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7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Základním stavebním kamenem halo efektu je nalezení centrálního rysu pozorované osoby, např. 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atraktivita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vztah ke zvířatům, k fotbalu, politický názor, používání konkrétních artefaktů atp.) – ten je pak asociačně spojen s několika dalšími rysy osobnosti: atraktivní lidé jsou posuzováni také jako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otevřenější, sociálně zdatnější, chytřejší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odvážnější,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morálnější apod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Např. Knap (1978) zjistil, že muži v USA vyšší 1,83 m dostávají o 10% vyšší nástupní plat.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28800"/>
            <a:ext cx="8229240" cy="496855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Landy &amp; </a:t>
            </a:r>
            <a:r>
              <a:rPr lang="cs-CZ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Sigall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(1974) demonstrovali halo efekt na posuzování inteligence a akademických schopností. 6o studentů (muži) posuzovali kvalitu esejí, které byly jak dobré tak špatné. Třetina esejí obsahovala fotku atraktivních žen, třetina neatraktivních a třetina fotku neměla (tzv. kontrolní skupina).</a:t>
            </a:r>
          </a:p>
          <a:p>
            <a:pPr marL="438840" indent="-319680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Respondenti dávali jasně lepší hodnocení atraktivním autorkám: Na škále od 1 do 9  dostávaly dobré eseje atraktivních autorek průměrné hodnocení 6,7, zatímco neatraktivní 5,9 (6,6 pro kontrolní skupinu bez fotek). Rozdíl byl nicméně ještě větší, když byly posuzovány špatné eseje: atraktivní dostaly 5,2, bez fotky 4,7 a neatraktivní 2,7.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Dion</a:t>
            </a: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Berscheid</a:t>
            </a: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Walster</a:t>
            </a: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(1972) uskutečnili výzkum se 60 studenty. Každý student dostal 3 různé fotografie: atraktivní, průměrně atraktivní a neatraktivní osoby. </a:t>
            </a:r>
          </a:p>
          <a:p>
            <a:pPr marL="438840" indent="-319680"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Osoby posuzovali na 27 osobnostních škálách (altruismus, sebeprosazování, důvěryhodnost atp.), dále měli odhadnout celkovou spokojenost a nakonec i určit jak prestižní profesi vykonávají.</a:t>
            </a:r>
          </a:p>
          <a:p>
            <a:pPr marL="438840" indent="-319680"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Výsledky ukázaly, že respondenti předpokládali, že více sociálně žádaných vlastností mají atraktivní lidé (oproti průměrným a neatraktivním). Respondenti také věřili, že atraktivní lidé vedou šťastnější životy, mají šťastnější manželství, lepší rodiče a lepší kariéru než ostatní.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251640" y="1556792"/>
            <a:ext cx="8640720" cy="504056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jiné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studii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(Ostrove &amp;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Sigall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1975) byly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posuzovány dva hypotetické zločiny: loupež a podvod. 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Loupež: žena si pořídila ilegálně klíč a ukradla 2200 $. 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Podvod: žena manipulovala s mužem, aby investoval do fiktivní firmy 2200 $. 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Výsledky ukázaly, že posuzovatelé odlišovali typ zločinu. Pokud nebyl zločin ovlivněn atraktivitou (loupež), neatraktivní pachatelky byly trestány více.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Pokud zločin s atraktivitou souvisel (podvod), byly více trestány atraktivní pachatelky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Političtí kandidáti, kteří vypadali více atraktivní, byly posuzováni také jako více kompetentní a byly více voleni.</a:t>
            </a:r>
          </a:p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Palmer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Peterson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(2012) zjistili, že atraktivnější kandidáti  byli posuzování také jako informovanější. </a:t>
            </a:r>
          </a:p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 ukazuje, jak velký vliv v politice má atraktivní 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vzhled a jeho mediální vylepšování.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Může být pozitivní, ale i </a:t>
            </a:r>
            <a:r>
              <a:rPr lang="cs-CZ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negativní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devil‘s</a:t>
            </a:r>
            <a:r>
              <a:rPr lang="cs-CZ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horns</a:t>
            </a:r>
            <a:r>
              <a:rPr lang="cs-CZ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halo efekt.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Konfirmační zkreslení (</a:t>
            </a:r>
            <a:r>
              <a:rPr lang="cs-CZ" sz="3600" b="1" i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 bias</a:t>
            </a:r>
            <a:r>
              <a:rPr lang="cs-CZ" sz="36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55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to tendence vyhledávat, interpretovat a upomínat si zvláště na takové informace, které potvrzují (konfirmují) naše existující domněnky (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beliefs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a 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schémata,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zatímco nepoměrně méně uvažujeme o jiných, alternativních, možnostech (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Plous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Scott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1993).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=sebenaplňující se proroctví.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Výraznější u emočně nabitých témat.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Užití nejednoznačných důkazů k podpoře vlastních domněnek.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Spojuje tyto jevy: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iluzorní korelaci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(kdy máme dojem, že určité jevy spolu souvisí, přičemž však spolu nesouvisí),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perseveraci domněnky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(jev, kdy 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belief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přetrvává, resp. je vybaven, i po jeho vyvrácení),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efektu pořadí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(za důležitější považujeme první informaci: původnější je lepší).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Pygmalion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kognice je jedna věc: jak ostatní vnímáme?</a:t>
            </a:r>
          </a:p>
          <a:p>
            <a:pPr marL="11880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věc je to, že naše přesvědčení (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belief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může ovlivňovat a také ovlivňuje naše chování a tím i chování druhých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Srov.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labeling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theory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nálepkování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Pygmalion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775160"/>
            <a:ext cx="8229240" cy="496584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37160">
              <a:lnSpc>
                <a:spcPct val="100000"/>
              </a:lnSpc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Rosenthal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&amp;Jacobson (1968) ukázali, že jestliže učitelé byli navedeni, aby si mysleli, že jsou někteří žáci perspektivnější, tito žáci skutečně po nějaké době měli lepší výsledky (pomocí objektivních metod měření).</a:t>
            </a:r>
          </a:p>
          <a:p>
            <a:pPr marL="13716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Skutečnost může být očekáváním pozitivně (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Pygmalion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či negativně (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golem efekt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ovlivněna. </a:t>
            </a:r>
          </a:p>
          <a:p>
            <a:pPr marL="137160">
              <a:lnSpc>
                <a:spcPct val="100000"/>
              </a:lnSpc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37160">
              <a:lnSpc>
                <a:spcPct val="100000"/>
              </a:lnSpc>
            </a:pPr>
            <a:r>
              <a:rPr lang="cs-CZ" sz="2800" b="0" u="sng" strike="noStrike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https://www.youtube.com/watch?v=dkuomtYlZME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37160">
              <a:lnSpc>
                <a:spcPct val="100000"/>
              </a:lnSpc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3716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ze života?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251640" y="332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Děkuji za pozornost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4005000"/>
            <a:ext cx="8229240" cy="239544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mysl (nebo inteligence) jednotnou, na všechny oblasti života zaměřenou schopností,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nebo je skupinou jednotlivých „modulů“ zaměřených na relativně úzkou oblast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</a:t>
            </a: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modularity mysli se kloní ke </a:t>
            </a:r>
            <a:r>
              <a:rPr lang="cs-CZ" sz="27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druhé možnosti.</a:t>
            </a: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Evoluční psychologie 
a modularita lidské </a:t>
            </a:r>
            <a:r>
              <a:rPr lang="cs-CZ" sz="36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mysli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dirty="0" smtClean="0"/>
              <a:t>Důležité dílo napsal H. A. Simon (1962): Přirozené systémy vykazují hierarchickou strukturu – tj. zahrnují řadu subsystémů, které jsou samy o sobě strukturované (dle Schwarzová, 2009, s. 19). </a:t>
            </a:r>
          </a:p>
          <a:p>
            <a:pPr marL="118872" indent="0">
              <a:buNone/>
            </a:pPr>
            <a:r>
              <a:rPr lang="cs-CZ" sz="2800" dirty="0" smtClean="0"/>
              <a:t>Evolučně je výhodnější, aby jedinec vlastnil řadu jednotlivých subsystémů, než vzájemně podmíněný komplex jediného systému: Když se něco pokazí, většina systému funguje dál!</a:t>
            </a:r>
          </a:p>
        </p:txBody>
      </p:sp>
    </p:spTree>
    <p:extLst>
      <p:ext uri="{BB962C8B-B14F-4D97-AF65-F5344CB8AC3E}">
        <p14:creationId xmlns:p14="http://schemas.microsoft.com/office/powerpoint/2010/main" val="846344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marL="118872" indent="0">
              <a:buNone/>
            </a:pPr>
            <a:r>
              <a:rPr lang="cs-CZ" sz="3200" dirty="0" err="1" smtClean="0"/>
              <a:t>Marr</a:t>
            </a:r>
            <a:r>
              <a:rPr lang="cs-CZ" sz="3200" dirty="0" smtClean="0"/>
              <a:t> (1976): Pokud není systém navržen modulárním způsobem, měla by malá změna někde dalekosáhlé důsledky jinde. Malé zlepšení by vyvolalo kompenzační změny v mnoha dalších oblastech (dle Schwarzová, 2009, s. 19).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(</a:t>
            </a:r>
            <a:r>
              <a:rPr lang="cs-CZ" sz="3200" dirty="0" smtClean="0"/>
              <a:t>srov. </a:t>
            </a:r>
            <a:r>
              <a:rPr lang="cs-CZ" sz="3200" dirty="0"/>
              <a:t>vývojovou </a:t>
            </a:r>
            <a:r>
              <a:rPr lang="cs-CZ" sz="3200" dirty="0" smtClean="0"/>
              <a:t>teorii </a:t>
            </a:r>
            <a:r>
              <a:rPr lang="cs-CZ" sz="3200" dirty="0"/>
              <a:t>J. </a:t>
            </a:r>
            <a:r>
              <a:rPr lang="cs-CZ" sz="3200" dirty="0" err="1"/>
              <a:t>Piageta</a:t>
            </a:r>
            <a:r>
              <a:rPr lang="cs-CZ" sz="3200" dirty="0"/>
              <a:t>!)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629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Modularita mysli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3200" dirty="0" smtClean="0"/>
              <a:t>„Efektivita a komplexnost našeho chování se vysvětluje ze vzájemných vztahů modulárních systémů znalostí. V určitých typech chování spolu interagují různé systémy </a:t>
            </a:r>
            <a:r>
              <a:rPr lang="en-US" sz="3200" dirty="0" smtClean="0"/>
              <a:t>[</a:t>
            </a:r>
            <a:r>
              <a:rPr lang="cs-CZ" sz="3200" dirty="0" smtClean="0"/>
              <a:t>=moduly</a:t>
            </a:r>
            <a:r>
              <a:rPr lang="en-US" sz="3200" dirty="0" smtClean="0"/>
              <a:t>]</a:t>
            </a:r>
            <a:r>
              <a:rPr lang="cs-CZ" sz="3200" dirty="0" smtClean="0"/>
              <a:t> (např. při popisu objektů percepční, jazykový a pojmový systém).“ (Schwarzová, 2009, s. 19)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79546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Příklady modulů: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916832"/>
            <a:ext cx="8229240" cy="462528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Evoluční psychologie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hledat původce dějů,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řeči,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číst emoce, rozpoznat příslušníky vlastního rodu, poznat a preferovat zdravější partnery,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spolupracovat s ostatními,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podrobit se vedení,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rozpoznat faleš,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péče o dítě,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používat ruku na držení nástroje…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Psycholingvistika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modul symbolický, modul gramatický, modul pragmatický…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Problém výčtu modulů a jejich systému trvá.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066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/>
          </p:nvPr>
        </p:nvSpPr>
        <p:spPr>
          <a:xfrm>
            <a:off x="456840" y="1916832"/>
            <a:ext cx="8229600" cy="4421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200" dirty="0" smtClean="0"/>
              <a:t>Klasická psychologie odpovídá na otázku „jak?“ </a:t>
            </a:r>
          </a:p>
          <a:p>
            <a:r>
              <a:rPr lang="cs-CZ" sz="3200" dirty="0" smtClean="0"/>
              <a:t>EP spíše na otázku „proč?“, resp. hledá kauzální vztahy a cesty fylogeneze</a:t>
            </a:r>
          </a:p>
          <a:p>
            <a:endParaRPr lang="cs-CZ" sz="3200" dirty="0" smtClean="0"/>
          </a:p>
          <a:p>
            <a:r>
              <a:rPr lang="cs-CZ" sz="3200" dirty="0" smtClean="0"/>
              <a:t>EP je dosti mladá věda: zatím zkoumá evoluční význam jednotlivých funkcí nebo schopností a nemá dosud žádný sjednocující příběh o jejich vývoji (genealogii).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</a:rPr>
              <a:t>Evoluční psychologie (EP)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/>
          </p:nvPr>
        </p:nvSpPr>
        <p:spPr>
          <a:xfrm>
            <a:off x="457200" y="1700808"/>
            <a:ext cx="836327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 smtClean="0"/>
              <a:t>Jednotlivé psychické funkce a schopnosti (moduly) představují adaptace: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Adapta</a:t>
            </a:r>
            <a:r>
              <a:rPr lang="cs-CZ" sz="2400" dirty="0" err="1" smtClean="0"/>
              <a:t>ce</a:t>
            </a:r>
            <a:r>
              <a:rPr lang="cs-CZ" sz="2400" dirty="0" smtClean="0"/>
              <a:t> (psychologické) se vyvinuly, aby pomohly přežití a reprodukci v ekologickém prostředí našich předků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Adaptace byly formovány pohlavním a přirozeným výběrem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Mozek vyvinul adaptace na opakující se situace </a:t>
            </a:r>
            <a:r>
              <a:rPr lang="cs-CZ" sz="2400" b="1" dirty="0" smtClean="0"/>
              <a:t>v dávné minulosti</a:t>
            </a:r>
            <a:r>
              <a:rPr lang="cs-CZ" sz="2400" dirty="0" smtClean="0"/>
              <a:t> a tak nás vybavuje adaptacemi pro dobu kamennou, resp. pleistocén  (srov. </a:t>
            </a:r>
            <a:r>
              <a:rPr lang="cs-CZ" sz="2400" i="1" dirty="0" err="1" smtClean="0"/>
              <a:t>evolutionary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mismatch</a:t>
            </a:r>
            <a:r>
              <a:rPr lang="cs-CZ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Mnoho adaptací funguje nevědomě (implicitně), ačkoli jsou poměrně složité (např. rozpoznávání tváří nebo hloubky prostoru)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Tyto psychologické adaptace musí mít neurobiologický a patrně i nějaký genetický základ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solidFill>
                  <a:srgbClr val="FFC000"/>
                </a:solidFill>
              </a:rPr>
              <a:t>Základní premisy EP:</a:t>
            </a:r>
            <a:endParaRPr lang="cs-CZ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</a:rPr>
              <a:t>Důležitou otázkou EP je odlišit:</a:t>
            </a:r>
            <a:endParaRPr lang="cs-CZ" sz="4000" b="1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11560" y="3717032"/>
            <a:ext cx="8229240" cy="1252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Co jsou </a:t>
            </a:r>
            <a:r>
              <a:rPr lang="cs-CZ" sz="2400" b="1" dirty="0" smtClean="0"/>
              <a:t>nutné adaptace </a:t>
            </a:r>
            <a:r>
              <a:rPr lang="cs-CZ" sz="2400" dirty="0" smtClean="0"/>
              <a:t>(např. pocit bolesti při zranění, řečová schopnost), co jsou </a:t>
            </a:r>
            <a:r>
              <a:rPr lang="cs-CZ" sz="2400" b="1" dirty="0" smtClean="0"/>
              <a:t>volitelné adaptace </a:t>
            </a:r>
            <a:r>
              <a:rPr lang="cs-CZ" sz="2400" dirty="0" smtClean="0"/>
              <a:t>(podmíněné výskytem jiného jevu, např. pokud bude běloch žít kolem rovníku, jeho kůže ztmavne, </a:t>
            </a:r>
            <a:r>
              <a:rPr lang="cs-CZ" sz="2400" dirty="0" err="1" smtClean="0"/>
              <a:t>attachmentové</a:t>
            </a:r>
            <a:r>
              <a:rPr lang="cs-CZ" sz="2400" dirty="0" smtClean="0"/>
              <a:t> chování, osobnost), co </a:t>
            </a:r>
            <a:r>
              <a:rPr lang="cs-CZ" sz="2400" b="1" dirty="0" err="1" smtClean="0"/>
              <a:t>exaptace</a:t>
            </a:r>
            <a:r>
              <a:rPr lang="cs-CZ" sz="2400" dirty="0" smtClean="0"/>
              <a:t> (peří na létání, záměrná pozornost), co </a:t>
            </a:r>
            <a:r>
              <a:rPr lang="cs-CZ" sz="2400" b="1" dirty="0" err="1" smtClean="0"/>
              <a:t>byprodukty</a:t>
            </a:r>
            <a:r>
              <a:rPr lang="cs-CZ" sz="2400" dirty="0" smtClean="0"/>
              <a:t> (bílá barva zubů) a co </a:t>
            </a:r>
            <a:r>
              <a:rPr lang="cs-CZ" sz="2400" b="1" dirty="0" smtClean="0"/>
              <a:t>náhodné variace znaku </a:t>
            </a:r>
            <a:r>
              <a:rPr lang="cs-CZ" sz="2400" dirty="0" smtClean="0"/>
              <a:t>(tvar uší, temperament?)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Adaptace?</a:t>
            </a:r>
            <a:r>
              <a:rPr lang="cs-CZ" sz="2400" dirty="0" smtClean="0"/>
              <a:t>: asi tzv. kulturní univerzálie: vědomí?, resp. </a:t>
            </a:r>
            <a:r>
              <a:rPr lang="cs-CZ" sz="2400" b="1" i="1" dirty="0" smtClean="0"/>
              <a:t>systém 2</a:t>
            </a:r>
            <a:r>
              <a:rPr lang="cs-CZ" sz="2400" dirty="0" smtClean="0"/>
              <a:t>, řečová </a:t>
            </a:r>
            <a:r>
              <a:rPr lang="cs-CZ" sz="2400" dirty="0" err="1" smtClean="0"/>
              <a:t>sch</a:t>
            </a:r>
            <a:r>
              <a:rPr lang="cs-CZ" sz="2400" dirty="0" smtClean="0"/>
              <a:t>., </a:t>
            </a:r>
            <a:r>
              <a:rPr lang="cs-CZ" sz="2400" dirty="0" err="1" smtClean="0"/>
              <a:t>sch</a:t>
            </a:r>
            <a:r>
              <a:rPr lang="cs-CZ" sz="2400" dirty="0" smtClean="0"/>
              <a:t>. rozpoznávat tváře, genderové role v reprodukci, užívání technologií, základní emoce, žárlivost mužů k fyzické nevěře (oproti emocionální), ranní nevolnosti těhotných ad.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066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</a:rPr>
              <a:t>Důležitou otázkou EP je: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cs-CZ" sz="2800" dirty="0" smtClean="0"/>
              <a:t>Co je (</a:t>
            </a:r>
            <a:r>
              <a:rPr lang="cs-CZ" sz="2800" b="1" dirty="0" smtClean="0"/>
              <a:t>původní</a:t>
            </a:r>
            <a:r>
              <a:rPr lang="cs-CZ" sz="2800" dirty="0" smtClean="0"/>
              <a:t>) </a:t>
            </a:r>
            <a:r>
              <a:rPr lang="cs-CZ" sz="2800" b="1" i="1" dirty="0" smtClean="0"/>
              <a:t>prostředí evolučních adaptací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Autorem termínu je J. </a:t>
            </a:r>
            <a:r>
              <a:rPr lang="cs-CZ" sz="2800" dirty="0" err="1" smtClean="0"/>
              <a:t>Bowlby</a:t>
            </a:r>
            <a:r>
              <a:rPr lang="cs-CZ" sz="2800" dirty="0" smtClean="0"/>
              <a:t> (tvůrce </a:t>
            </a:r>
            <a:r>
              <a:rPr lang="cs-CZ" sz="2800" i="1" dirty="0" err="1" smtClean="0"/>
              <a:t>attachment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theory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Abychom správně určili a pochopili adaptace, musíme znát původní prostředí evolučních adaptací, což je dle EP </a:t>
            </a:r>
            <a:r>
              <a:rPr lang="cs-CZ" sz="2800" i="1" dirty="0" smtClean="0"/>
              <a:t>pleistocén</a:t>
            </a:r>
            <a:r>
              <a:rPr lang="cs-CZ" sz="2800" dirty="0" smtClean="0"/>
              <a:t>. (nemusí se přeceňovat, neboť evoluční změny mohou být velmi rychlé)</a:t>
            </a:r>
          </a:p>
          <a:p>
            <a:endParaRPr lang="cs-CZ" sz="2800" dirty="0" smtClean="0"/>
          </a:p>
          <a:p>
            <a:r>
              <a:rPr lang="cs-CZ" sz="2800" dirty="0" smtClean="0"/>
              <a:t>Doklady: Více se bojíme pavouků či hadů a nikoli aut, ačkoli ta způsobují mnohokrát více úmrtí v našem novém prostředí. = jsme adaptováni na prostředí, kde byli hadi a pavouci smrtelným nebezpečím, nikoli auta.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01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</a:rPr>
              <a:t>Evoluční nesoulad </a:t>
            </a:r>
            <a:br>
              <a:rPr lang="cs-CZ" sz="3600" b="1" dirty="0" smtClean="0">
                <a:solidFill>
                  <a:srgbClr val="FFC000"/>
                </a:solidFill>
              </a:rPr>
            </a:br>
            <a:r>
              <a:rPr lang="cs-CZ" sz="3600" b="1" dirty="0" smtClean="0">
                <a:solidFill>
                  <a:srgbClr val="FFC000"/>
                </a:solidFill>
              </a:rPr>
              <a:t>(</a:t>
            </a:r>
            <a:r>
              <a:rPr lang="cs-CZ" sz="3600" b="1" i="1" dirty="0" err="1" smtClean="0">
                <a:solidFill>
                  <a:srgbClr val="FFC000"/>
                </a:solidFill>
              </a:rPr>
              <a:t>evolutionary</a:t>
            </a:r>
            <a:r>
              <a:rPr lang="cs-CZ" sz="3600" b="1" i="1" dirty="0" smtClean="0">
                <a:solidFill>
                  <a:srgbClr val="FFC000"/>
                </a:solidFill>
              </a:rPr>
              <a:t> </a:t>
            </a:r>
            <a:r>
              <a:rPr lang="cs-CZ" sz="3600" b="1" i="1" dirty="0" err="1" smtClean="0">
                <a:solidFill>
                  <a:srgbClr val="FFC000"/>
                </a:solidFill>
              </a:rPr>
              <a:t>mismatch</a:t>
            </a:r>
            <a:r>
              <a:rPr lang="cs-CZ" sz="3600" b="1" dirty="0" smtClean="0">
                <a:solidFill>
                  <a:srgbClr val="FFC000"/>
                </a:solidFill>
              </a:rPr>
              <a:t>)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cs-CZ" sz="3200" dirty="0" smtClean="0"/>
              <a:t>Rozdíl mezi původním a moderním prostředím vede k tzv. </a:t>
            </a:r>
            <a:r>
              <a:rPr lang="cs-CZ" sz="3200" i="1" dirty="0" smtClean="0"/>
              <a:t>evolučním nesouladům</a:t>
            </a:r>
            <a:r>
              <a:rPr lang="cs-CZ" sz="3200" dirty="0" smtClean="0"/>
              <a:t>.</a:t>
            </a:r>
          </a:p>
          <a:p>
            <a:endParaRPr lang="cs-CZ" sz="3200" dirty="0" smtClean="0"/>
          </a:p>
          <a:p>
            <a:r>
              <a:rPr lang="cs-CZ" sz="3200" dirty="0" smtClean="0"/>
              <a:t>Příklady: strach z hadů či pavouků v Evropě, </a:t>
            </a:r>
            <a:r>
              <a:rPr lang="cs-CZ" sz="3200" dirty="0" err="1" smtClean="0"/>
              <a:t>gambling</a:t>
            </a:r>
            <a:r>
              <a:rPr lang="cs-CZ" sz="3200" dirty="0" smtClean="0"/>
              <a:t>, drogová závislost, hledání výživných látek </a:t>
            </a:r>
            <a:r>
              <a:rPr lang="cs-CZ" sz="3200" dirty="0"/>
              <a:t>(</a:t>
            </a:r>
            <a:r>
              <a:rPr lang="cs-CZ" sz="3200" dirty="0" smtClean="0"/>
              <a:t>obezita), osteoporóza, nespokojenost ve velkých anonymních a formálních organizačních strukturách atd.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034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30934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  <a:r>
              <a:rPr lang="cs-CZ" sz="2200" dirty="0" smtClean="0"/>
              <a:t>= </a:t>
            </a:r>
            <a:r>
              <a:rPr lang="cs-CZ" sz="2200" dirty="0"/>
              <a:t>předpoklad, že lidská kognice je hierarchický systém, který zahrnuje řadu subsystémů s vlastními zákonitostmi lišící se navzájem ve své struktuře a funkci.</a:t>
            </a:r>
          </a:p>
          <a:p>
            <a:pPr marL="118872" indent="0">
              <a:buNone/>
            </a:pPr>
            <a:r>
              <a:rPr lang="cs-CZ" sz="2200" dirty="0"/>
              <a:t>Strukturu a funkci jedněch modulů nelze vysvětlit ze struktury a funkce jiných </a:t>
            </a:r>
            <a:r>
              <a:rPr lang="cs-CZ" sz="2200" dirty="0" smtClean="0"/>
              <a:t>modulů.</a:t>
            </a:r>
          </a:p>
          <a:p>
            <a:pPr marL="118872"/>
            <a:endParaRPr lang="cs-CZ" sz="2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72"/>
            <a:r>
              <a:rPr lang="cs-CZ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mysli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předpokládána většinou soudobých teorií kognice (Schwarzová, 1996, 2009)!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Počátky:</a:t>
            </a: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200" spc="-1" noProof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F. J.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Gall (1758 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1828), zakladatel dnes zamítnuté pseudovědy frenologie, tvrdil, že kognitivní funkce lze ohraničit a lokalizovat v mozku. Srov. výzkumy P. </a:t>
            </a:r>
            <a:r>
              <a:rPr lang="cs-CZ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Broca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lvl="0">
              <a:defRPr/>
            </a:pPr>
            <a:r>
              <a:rPr kumimoji="0" lang="cs-CZ" sz="2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Viz český seriál </a:t>
            </a:r>
            <a:r>
              <a:rPr kumimoji="0" lang="cs-CZ" sz="2200" b="0" i="1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Křeček v noční košili</a:t>
            </a:r>
            <a:r>
              <a:rPr kumimoji="0" lang="cs-CZ" sz="2200" b="0" i="1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2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(1987)</a:t>
            </a: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7" y="1809843"/>
            <a:ext cx="2298413" cy="32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Jsou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dvě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skupiny modulů a procesů: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specifické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a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obecné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mysli, rozpoznání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tváří, rozpoznávání hlasu,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intonace…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naivní fyzika, naivní biologie… 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kompeticí s jinými znaky.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(jsou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neuronální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povahy),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si je nemůže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vypnout (viz zrakové klamy),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zaměřené na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 úzkou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výseč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vstupů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=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</a:t>
            </a:r>
            <a:r>
              <a:rPr kumimoji="0" lang="cs-CZ" sz="24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mplicitní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(tj.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reprezentačně uzavřené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(jsou kognitivně nepřístupné – přístupné jsou až jejich výstupy). 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41178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279191" y="2348880"/>
            <a:ext cx="4536504" cy="3096344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Výsledek obrázku pro stroops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5" y="2348880"/>
            <a:ext cx="43609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17407</TotalTime>
  <Words>2654</Words>
  <Application>Microsoft Office PowerPoint</Application>
  <PresentationFormat>Předvádění na obrazovce (4:3)</PresentationFormat>
  <Paragraphs>249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48</vt:i4>
      </vt:variant>
    </vt:vector>
  </HeadingPairs>
  <TitlesOfParts>
    <vt:vector size="62" baseType="lpstr">
      <vt:lpstr>Arial</vt:lpstr>
      <vt:lpstr>Calibri</vt:lpstr>
      <vt:lpstr>Corbel</vt:lpstr>
      <vt:lpstr>DejaVu Sans</vt:lpstr>
      <vt:lpstr>Garamond</vt:lpstr>
      <vt:lpstr>StarSymbol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Prezentace aplikace PowerPoint</vt:lpstr>
      <vt:lpstr>Prezentace aplikace PowerPoint</vt:lpstr>
      <vt:lpstr>Modularita mysli</vt:lpstr>
      <vt:lpstr>Prezentace aplikace PowerPoint</vt:lpstr>
      <vt:lpstr>Modularita mysli</vt:lpstr>
      <vt:lpstr>Modularita mysli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Kognitivní moduly</vt:lpstr>
      <vt:lpstr>Kognitivní moduly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Teorie mysli (mentalizace, theory of mind = TOM)</vt:lpstr>
      <vt:lpstr>Teorie mysli</vt:lpstr>
      <vt:lpstr>Prezentace aplikace PowerPoint</vt:lpstr>
      <vt:lpstr>Implicitní teorie osobnosti</vt:lpstr>
      <vt:lpstr>Implicitní teorie osobnosti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Evoluční psychologie 
a modularita lidské mysli</vt:lpstr>
      <vt:lpstr>Prezentace aplikace PowerPoint</vt:lpstr>
      <vt:lpstr>Modularita mysli</vt:lpstr>
      <vt:lpstr>Příklady modulů:</vt:lpstr>
      <vt:lpstr>Evoluční psychologie (EP)</vt:lpstr>
      <vt:lpstr>Základní premisy EP:</vt:lpstr>
      <vt:lpstr>Důležitou otázkou EP je odlišit:</vt:lpstr>
      <vt:lpstr>Důležitou otázkou EP je:</vt:lpstr>
      <vt:lpstr>Evoluční nesoulad  (evolutionary mismatch)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Uživatel systému Windows</cp:lastModifiedBy>
  <cp:revision>208</cp:revision>
  <cp:lastPrinted>2017-12-08T12:27:36Z</cp:lastPrinted>
  <dcterms:created xsi:type="dcterms:W3CDTF">2015-10-20T07:43:33Z</dcterms:created>
  <dcterms:modified xsi:type="dcterms:W3CDTF">2018-04-20T08:43:35Z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