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60" r:id="rId4"/>
    <p:sldId id="361" r:id="rId5"/>
    <p:sldId id="364" r:id="rId6"/>
    <p:sldId id="366" r:id="rId7"/>
    <p:sldId id="365" r:id="rId8"/>
    <p:sldId id="363" r:id="rId9"/>
    <p:sldId id="362" r:id="rId10"/>
    <p:sldId id="356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8" r:id="rId20"/>
    <p:sldId id="357" r:id="rId21"/>
    <p:sldId id="358" r:id="rId22"/>
    <p:sldId id="359" r:id="rId23"/>
    <p:sldId id="349" r:id="rId24"/>
    <p:sldId id="350" r:id="rId25"/>
    <p:sldId id="353" r:id="rId26"/>
    <p:sldId id="354" r:id="rId27"/>
    <p:sldId id="35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XP8qeFF6A" TargetMode="External"/><Relationship Id="rId2" Type="http://schemas.openxmlformats.org/officeDocument/2006/relationships/hyperlink" Target="https://www.youtube.com/watch?v=2Dhc2zePJF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Dokument_aplikace_Microsoft_Word1.doc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</a:t>
            </a:r>
            <a:br>
              <a:rPr lang="cs-CZ" dirty="0"/>
            </a:br>
            <a:r>
              <a:rPr lang="cs-CZ" dirty="0"/>
              <a:t>Historie lidské komunikace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/>
          <a:lstStyle/>
          <a:p>
            <a:r>
              <a:rPr lang="cs-CZ" dirty="0"/>
              <a:t>Mgr. Jan Krása, Ph.D., Katedra psychologie, Pedagogická fakulta, </a:t>
            </a:r>
            <a:r>
              <a:rPr lang="cs-CZ" dirty="0" smtClean="0"/>
              <a:t>MU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komunikačních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Druhy komunikace (hrubé rozdělení):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neverbální</a:t>
            </a:r>
            <a:r>
              <a:rPr lang="cs-CZ" dirty="0"/>
              <a:t> – </a:t>
            </a:r>
            <a:r>
              <a:rPr lang="cs-CZ" dirty="0" err="1"/>
              <a:t>vizika</a:t>
            </a:r>
            <a:r>
              <a:rPr lang="cs-CZ" dirty="0"/>
              <a:t>, mimika, </a:t>
            </a:r>
            <a:r>
              <a:rPr lang="cs-CZ" dirty="0" err="1"/>
              <a:t>posturologie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verbální</a:t>
            </a:r>
            <a:r>
              <a:rPr lang="cs-CZ" dirty="0"/>
              <a:t> – řeč, písmo, kódy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pomocí artefaktů </a:t>
            </a:r>
            <a:r>
              <a:rPr lang="cs-CZ" dirty="0"/>
              <a:t>– ozdoby, prestižní předměty, oděv, uniformy atd.</a:t>
            </a:r>
          </a:p>
          <a:p>
            <a:pPr marL="118872" indent="0">
              <a:buNone/>
            </a:pPr>
            <a:r>
              <a:rPr lang="cs-CZ" dirty="0"/>
              <a:t>4. </a:t>
            </a:r>
            <a:r>
              <a:rPr lang="cs-CZ" b="1" dirty="0"/>
              <a:t>pomocí médií </a:t>
            </a:r>
            <a:r>
              <a:rPr lang="cs-CZ" dirty="0"/>
              <a:t>– kniha, rádio, televize, internet, obrazy, tanec, hudba atd.</a:t>
            </a:r>
          </a:p>
        </p:txBody>
      </p:sp>
    </p:spTree>
    <p:extLst>
      <p:ext uri="{BB962C8B-B14F-4D97-AF65-F5344CB8AC3E}">
        <p14:creationId xmlns:p14="http://schemas.microsoft.com/office/powerpoint/2010/main" val="418184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18457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cs-CZ" sz="2100" dirty="0"/>
              <a:t>Komunikace se rozvíjela pravděpodobně v tomto sledu:</a:t>
            </a:r>
          </a:p>
          <a:p>
            <a:pPr marL="914400" lvl="1" indent="-514350">
              <a:buNone/>
            </a:pPr>
            <a:r>
              <a:rPr lang="cs-CZ" sz="2100" b="1" dirty="0"/>
              <a:t>1. (Komunikace mezibuněčná)</a:t>
            </a:r>
          </a:p>
          <a:p>
            <a:pPr marL="914400" lvl="1" indent="-514350">
              <a:buNone/>
            </a:pPr>
            <a:r>
              <a:rPr lang="cs-CZ" sz="2100" b="1" dirty="0"/>
              <a:t>2. Komunikace mezi samotářskými tvory</a:t>
            </a:r>
          </a:p>
          <a:p>
            <a:pPr marL="914400" lvl="1" indent="-514350">
              <a:buNone/>
            </a:pPr>
            <a:r>
              <a:rPr lang="cs-CZ" sz="2100" b="1" dirty="0"/>
              <a:t>3. Komunikace v </a:t>
            </a:r>
            <a:r>
              <a:rPr lang="cs-CZ" sz="2100" b="1" dirty="0" err="1"/>
              <a:t>nehierarchických</a:t>
            </a:r>
            <a:r>
              <a:rPr lang="cs-CZ" sz="2100" b="1" dirty="0"/>
              <a:t> skupinách (např. ryby)</a:t>
            </a:r>
          </a:p>
          <a:p>
            <a:pPr marL="914400" lvl="1" indent="-514350">
              <a:buNone/>
            </a:pPr>
            <a:r>
              <a:rPr lang="cs-CZ" sz="2100" b="1" dirty="0"/>
              <a:t>4. Komunikace v hierarchických skupinách 1 (u sociálního hmyzu)</a:t>
            </a:r>
          </a:p>
          <a:p>
            <a:pPr marL="914400" lvl="1" indent="-514350">
              <a:buNone/>
            </a:pPr>
            <a:r>
              <a:rPr lang="cs-CZ" sz="2100" b="1" dirty="0"/>
              <a:t>5. Komunikace v hierarchických skupinách 2 (savci)</a:t>
            </a:r>
          </a:p>
          <a:p>
            <a:pPr marL="914400" lvl="1" indent="-514350">
              <a:buNone/>
            </a:pPr>
            <a:r>
              <a:rPr lang="cs-CZ" sz="2100" b="1" dirty="0"/>
              <a:t>6. Proto-jazyk prvních hominidů (nápodoba světa, </a:t>
            </a:r>
            <a:r>
              <a:rPr lang="cs-CZ" sz="2100" b="1" dirty="0" err="1" smtClean="0"/>
              <a:t>pidžiny</a:t>
            </a:r>
            <a:r>
              <a:rPr lang="cs-CZ" sz="2100" b="1" dirty="0" smtClean="0"/>
              <a:t>)</a:t>
            </a:r>
            <a:endParaRPr lang="cs-CZ" sz="2100" b="1" dirty="0"/>
          </a:p>
          <a:p>
            <a:pPr marL="914400" lvl="1" indent="-514350">
              <a:buNone/>
            </a:pPr>
            <a:r>
              <a:rPr lang="cs-CZ" sz="2100" dirty="0">
                <a:ln>
                  <a:solidFill>
                    <a:schemeClr val="tx1"/>
                  </a:solidFill>
                </a:ln>
              </a:rPr>
              <a:t>7.</a:t>
            </a:r>
            <a:r>
              <a:rPr lang="cs-CZ" sz="2100" dirty="0"/>
              <a:t> 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Jazyk moderního člověka, který dokáže napodobit svět (cyklická semióza, vytváří konceptuální systémy, má </a:t>
            </a:r>
            <a:r>
              <a:rPr lang="cs-CZ" sz="2100" dirty="0" err="1">
                <a:ln>
                  <a:solidFill>
                    <a:schemeClr val="tx1"/>
                  </a:solidFill>
                </a:ln>
              </a:rPr>
              <a:t>metakognitivní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cs-CZ" sz="2100" dirty="0" err="1">
                <a:ln>
                  <a:solidFill>
                    <a:schemeClr val="tx1"/>
                  </a:solidFill>
                </a:ln>
              </a:rPr>
              <a:t>fci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)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Každá ze jmenovaných úrovní naplňuje specifické funkce, jejichž počet s každou úrovní narůstá.</a:t>
            </a:r>
          </a:p>
          <a:p>
            <a:pPr marL="0" indent="0">
              <a:buNone/>
            </a:pPr>
            <a:r>
              <a:rPr lang="cs-CZ" sz="2100" dirty="0"/>
              <a:t>Všimněte si, že funkce z nižších úrovní jsou (nutně!) obsaženy i ve vyšších úrovních komunikace: např. </a:t>
            </a:r>
            <a:r>
              <a:rPr lang="cs-CZ" sz="2100" dirty="0" err="1"/>
              <a:t>prosexuální</a:t>
            </a:r>
            <a:r>
              <a:rPr lang="cs-CZ" sz="2100" dirty="0"/>
              <a:t> komunikace samotářských tvorů je začleněna také do lidské verbální komunikace.</a:t>
            </a:r>
          </a:p>
        </p:txBody>
      </p:sp>
    </p:spTree>
    <p:extLst>
      <p:ext uri="{BB962C8B-B14F-4D97-AF65-F5344CB8AC3E}">
        <p14:creationId xmlns:p14="http://schemas.microsoft.com/office/powerpoint/2010/main" val="328180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>
              <a:buNone/>
            </a:pPr>
            <a:r>
              <a:rPr lang="cs-CZ" sz="2400" b="1" dirty="0"/>
              <a:t>1. Komunikace mezibuněčná</a:t>
            </a:r>
          </a:p>
          <a:p>
            <a:pPr>
              <a:buNone/>
            </a:pPr>
            <a:r>
              <a:rPr lang="cs-CZ" sz="2400" i="1" dirty="0"/>
              <a:t>1.1 Komunikace genetická </a:t>
            </a:r>
            <a:r>
              <a:rPr lang="cs-CZ" sz="2400" dirty="0"/>
              <a:t>- několik druhů: </a:t>
            </a:r>
            <a:r>
              <a:rPr lang="cs-CZ" sz="2400" b="1" dirty="0"/>
              <a:t>pohlavní splynutí haploidních buněk</a:t>
            </a:r>
            <a:r>
              <a:rPr lang="cs-CZ" sz="2400" dirty="0"/>
              <a:t> (živočichové i rostliny), virová „infekce“, konjugace prvoků a baktérií.</a:t>
            </a:r>
          </a:p>
          <a:p>
            <a:pPr>
              <a:spcBef>
                <a:spcPts val="0"/>
              </a:spcBef>
              <a:buNone/>
            </a:pPr>
            <a:r>
              <a:rPr lang="cs-CZ" sz="2400" i="1" dirty="0"/>
              <a:t>1.2 Mezibuněčná komunikace - </a:t>
            </a:r>
            <a:r>
              <a:rPr lang="cs-CZ" sz="2400" dirty="0"/>
              <a:t>mezi stejnými i mezi odlišnými druhy buněk stejného organismu (komunikace mezi neurony a hormonální komunikace)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/>
              <a:t>1.3 </a:t>
            </a:r>
            <a:r>
              <a:rPr lang="cs-CZ" sz="2400" i="1" dirty="0"/>
              <a:t>Mezibuněčná komunikace </a:t>
            </a:r>
            <a:r>
              <a:rPr lang="cs-CZ" sz="2400" dirty="0"/>
              <a:t>mezi odlišnými organismy (např. mykorhiza stromů a hub).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249166" cy="26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46" y="4437112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37112"/>
            <a:ext cx="314104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07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2565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/>
              <a:t>2. Komunikace mezi samotářskými tvory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Mezi velmi primitivními nebo dravými organismy. Jejich vzájemná komunikace vychází především z potřeby rozmnožování.</a:t>
            </a:r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sz="2000" dirty="0"/>
          </a:p>
          <a:p>
            <a:pPr>
              <a:spcBef>
                <a:spcPts val="0"/>
              </a:spcBef>
              <a:buNone/>
            </a:pPr>
            <a:endParaRPr lang="cs-CZ" sz="2000" dirty="0"/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Je velice jednoduchá (asi typu: „</a:t>
            </a:r>
            <a:r>
              <a:rPr lang="cs-CZ" sz="2000" dirty="0" err="1"/>
              <a:t>Héj</a:t>
            </a:r>
            <a:r>
              <a:rPr lang="cs-CZ" sz="2000" dirty="0"/>
              <a:t>, já jsem zde!“). Může probíhat v jakémkoli smyslovém kanále (srov. žába, cvrček, světluška, můry atd.)</a:t>
            </a:r>
          </a:p>
          <a:p>
            <a:pPr lvl="0">
              <a:buClr>
                <a:srgbClr val="F0AD00"/>
              </a:buClr>
              <a:buNone/>
            </a:pPr>
            <a:r>
              <a:rPr lang="cs-CZ" sz="2000" dirty="0">
                <a:solidFill>
                  <a:prstClr val="black"/>
                </a:solidFill>
              </a:rPr>
              <a:t>(Srov. nediferencovanost u klaksonu auta, zvonku u kola apod.)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85176"/>
            <a:ext cx="4001882" cy="31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72600"/>
            <a:ext cx="4248472" cy="318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57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sz="3000" b="1" dirty="0"/>
              <a:t>3. Komunikace v nehierarchických skupinách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Větší počet docela jednoduchých signálů (kupředu, stop, zpět, cíl, nebezpečí atp.). Tyto signály lze opět sdělovat zrakem (pohybem těla), sluchem (zvukem) i čichem (pachovými signály). </a:t>
            </a:r>
            <a:r>
              <a:rPr lang="cs-CZ" sz="2000" dirty="0" err="1"/>
              <a:t>Nehierarchickou</a:t>
            </a:r>
            <a:r>
              <a:rPr lang="cs-CZ" sz="2000" dirty="0"/>
              <a:t> skupinou je také lidský </a:t>
            </a:r>
            <a:r>
              <a:rPr lang="cs-CZ" sz="2000" b="1" dirty="0"/>
              <a:t>dav</a:t>
            </a:r>
            <a:r>
              <a:rPr lang="cs-CZ" sz="20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3067" y="3000761"/>
            <a:ext cx="36184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0684"/>
            <a:ext cx="5472608" cy="367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40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WeaverAntsN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8241" y="3431255"/>
            <a:ext cx="3417555" cy="3417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sociálního hmyzu</a:t>
            </a:r>
          </a:p>
          <a:p>
            <a:pPr>
              <a:buNone/>
            </a:pPr>
            <a:r>
              <a:rPr lang="cs-CZ" sz="1800" dirty="0"/>
              <a:t>Jedná se o zvláštní podskupinu komunikace v hierarchických skupinách</a:t>
            </a:r>
          </a:p>
          <a:p>
            <a:pPr>
              <a:buNone/>
            </a:pPr>
            <a:r>
              <a:rPr lang="cs-CZ" sz="1800" dirty="0"/>
              <a:t>Probíhá hlavně skrze feromony (všichni sem, poplach, následuj mě aj.)</a:t>
            </a:r>
          </a:p>
          <a:p>
            <a:pPr>
              <a:buNone/>
            </a:pPr>
            <a:r>
              <a:rPr lang="cs-CZ" sz="1800" dirty="0"/>
              <a:t>Mravenci znají několik pokročilých technologií (zemědělství, chovatelství, otrokářství aj.).</a:t>
            </a:r>
          </a:p>
        </p:txBody>
      </p:sp>
      <p:pic>
        <p:nvPicPr>
          <p:cNvPr id="4" name="Obrázek 3" descr="harvester an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54119"/>
            <a:ext cx="5178110" cy="34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917" y="260648"/>
            <a:ext cx="8686800" cy="838200"/>
          </a:xfrm>
        </p:spPr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u sociálního hmyzu (vrchol)</a:t>
            </a:r>
          </a:p>
          <a:p>
            <a:endParaRPr lang="cs-CZ" dirty="0"/>
          </a:p>
        </p:txBody>
      </p:sp>
      <p:pic>
        <p:nvPicPr>
          <p:cNvPr id="4099" name="Picture 3" descr="C:\Users\uživatel\Documents\Scanned Documents\všelí tan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623317" cy="32403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2204864"/>
            <a:ext cx="4552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829" y="5683660"/>
            <a:ext cx="9036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+mj-lt"/>
              </a:rPr>
              <a:t>Včelí tanec</a:t>
            </a:r>
            <a:r>
              <a:rPr lang="cs-CZ" dirty="0">
                <a:latin typeface="+mj-lt"/>
              </a:rPr>
              <a:t>, coby komunikace, je natolik rozvinutý, že napodobuje </a:t>
            </a:r>
          </a:p>
          <a:p>
            <a:pPr algn="ctr"/>
            <a:r>
              <a:rPr lang="cs-CZ" dirty="0">
                <a:latin typeface="+mj-lt"/>
              </a:rPr>
              <a:t>některé aspekty světa (Slunce, zdroj potravy) i v jejich nepřítomnosti, čímž se podobá lidské řeči. (není ale tak dokonalá jako lidská komunikace).</a:t>
            </a:r>
          </a:p>
        </p:txBody>
      </p:sp>
    </p:spTree>
    <p:extLst>
      <p:ext uri="{BB962C8B-B14F-4D97-AF65-F5344CB8AC3E}">
        <p14:creationId xmlns:p14="http://schemas.microsoft.com/office/powerpoint/2010/main" val="274168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604" y="188640"/>
            <a:ext cx="8686800" cy="838200"/>
          </a:xfrm>
        </p:spPr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5. Komunikace sociálních savců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>
                <a:solidFill>
                  <a:srgbClr val="4E3B30"/>
                </a:solidFill>
              </a:rPr>
              <a:t>Od určitého stupně komplexity vztahů a určitého počtu členů skupiny nastává potřeba vyznačovat strukturu skupiny (a tu samou strukturu obměňovat různými jednici), vyznačit „jména“ členů skupiny, teritorium aj. Existují i složitější signály: např. modifikátory (u šimpanzů).</a:t>
            </a:r>
            <a:endParaRPr lang="cs-CZ" b="1" dirty="0"/>
          </a:p>
          <a:p>
            <a:pPr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6840760" cy="38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68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 err="1"/>
              <a:t>Washoe</a:t>
            </a:r>
            <a:r>
              <a:rPr lang="cs-CZ" sz="2800" dirty="0"/>
              <a:t> (* září 1965, † 30. října 2007) byla samička šimpanze, jenž se stala prvním zvířetem, které se naučilo komunikovat americkou znakovou řečí v rámci experimentu zkoumajícího zvířecí jazykové schopnosti.</a:t>
            </a:r>
          </a:p>
          <a:p>
            <a:pPr>
              <a:buNone/>
            </a:pPr>
            <a:r>
              <a:rPr lang="cs-CZ" sz="2800" dirty="0" err="1"/>
              <a:t>Washoe</a:t>
            </a:r>
            <a:r>
              <a:rPr lang="cs-CZ" sz="2800" dirty="0"/>
              <a:t> se naučila přibližně </a:t>
            </a:r>
            <a:r>
              <a:rPr lang="cs-CZ" sz="2800" b="1" dirty="0"/>
              <a:t>350</a:t>
            </a:r>
            <a:r>
              <a:rPr lang="cs-CZ" sz="2800" dirty="0"/>
              <a:t> slov americké znakové řeči. </a:t>
            </a:r>
          </a:p>
          <a:p>
            <a:pPr>
              <a:buNone/>
            </a:pPr>
            <a:r>
              <a:rPr lang="cs-CZ" sz="2800" dirty="0"/>
              <a:t>Podobnými učebními metodami se další šimpanzi naučili 150 nebo více znaků, které poté dokázali kombinovat k vytvoření smysluplných zpráv.</a:t>
            </a:r>
          </a:p>
          <a:p>
            <a:pPr>
              <a:buNone/>
            </a:pPr>
            <a:r>
              <a:rPr lang="cs-CZ" sz="2800" dirty="0"/>
              <a:t>Empatie, hra s hračkami, učení syna atp. u </a:t>
            </a:r>
            <a:r>
              <a:rPr lang="cs-CZ" sz="2800" dirty="0" err="1"/>
              <a:t>Washoe</a:t>
            </a:r>
            <a:r>
              <a:rPr lang="cs-CZ" sz="2800" dirty="0"/>
              <a:t>.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432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dirty="0"/>
              <a:t>Divoce žijící šimpanzy užívají v komunikaci „modifikátory“, to, co </a:t>
            </a:r>
            <a:r>
              <a:rPr lang="cs-CZ" dirty="0" err="1"/>
              <a:t>Washoe</a:t>
            </a:r>
            <a:r>
              <a:rPr lang="cs-CZ" dirty="0"/>
              <a:t>, však neumějí.</a:t>
            </a:r>
          </a:p>
          <a:p>
            <a:pPr>
              <a:buNone/>
            </a:pPr>
            <a:r>
              <a:rPr lang="cs-CZ" dirty="0"/>
              <a:t>Komunikace kytovců? – rozvinutá především u delfínů (John C. Lilly).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hlinkClick r:id="rId2"/>
              </a:rPr>
              <a:t>https://www.youtube.com/watch?v=2Dhc2zePJFE</a:t>
            </a:r>
            <a:r>
              <a:rPr lang="cs-CZ" dirty="0"/>
              <a:t> (</a:t>
            </a:r>
            <a:r>
              <a:rPr lang="cs-CZ" dirty="0" err="1"/>
              <a:t>Kanzi</a:t>
            </a:r>
            <a:r>
              <a:rPr lang="cs-CZ" dirty="0"/>
              <a:t> a porozumění významu vět)</a:t>
            </a:r>
          </a:p>
          <a:p>
            <a:pPr>
              <a:buNone/>
            </a:pPr>
            <a:r>
              <a:rPr lang="cs-CZ" dirty="0">
                <a:hlinkClick r:id="rId3"/>
              </a:rPr>
              <a:t>https://www.youtube.com/watch?v=zsXP8qeFF6A</a:t>
            </a:r>
            <a:r>
              <a:rPr lang="cs-CZ" dirty="0"/>
              <a:t> (krátkodobá paměť šimpanz vs. člověk)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08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Je vždy manipulativní (zvířata netlachají, primáti si čistí srst)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Zřídka je jejich komunikace o tom, co není </a:t>
            </a:r>
            <a:r>
              <a:rPr lang="cs-CZ" b="1" dirty="0" err="1"/>
              <a:t>tady&amp;teď</a:t>
            </a:r>
            <a:r>
              <a:rPr lang="cs-CZ" dirty="0"/>
              <a:t> (vyjma včel, několika mravenců a snad i </a:t>
            </a:r>
            <a:r>
              <a:rPr lang="cs-CZ" dirty="0" err="1"/>
              <a:t>havranovitých</a:t>
            </a:r>
            <a:r>
              <a:rPr lang="cs-CZ" dirty="0"/>
              <a:t>):</a:t>
            </a:r>
          </a:p>
          <a:p>
            <a:pPr marL="118872" indent="0">
              <a:buNone/>
            </a:pPr>
            <a:r>
              <a:rPr lang="cs-CZ" dirty="0"/>
              <a:t>Např.</a:t>
            </a:r>
            <a:r>
              <a:rPr lang="cs-CZ" i="1" dirty="0"/>
              <a:t> </a:t>
            </a: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Camponotus</a:t>
            </a:r>
            <a:r>
              <a:rPr lang="cs-CZ" i="1" dirty="0"/>
              <a:t> </a:t>
            </a:r>
            <a:r>
              <a:rPr lang="cs-CZ" i="1" dirty="0" err="1"/>
              <a:t>socius</a:t>
            </a:r>
            <a:r>
              <a:rPr lang="cs-CZ" i="1" dirty="0"/>
              <a:t> </a:t>
            </a:r>
            <a:r>
              <a:rPr lang="cs-CZ" dirty="0"/>
              <a:t>(U.S.A., Brazílie): nalezne-li potravu, „vrátí se k hnízdu a zanechává za sebou chemickou stopu. Když potká kolegy, charakteristickým třepáním těla jim naznačí, že našel potravu. Pak se otočí a vrací se po cestičce a ostatní jej následují.“ (</a:t>
            </a:r>
            <a:r>
              <a:rPr lang="cs-CZ" dirty="0" err="1"/>
              <a:t>Bickerton</a:t>
            </a:r>
            <a:r>
              <a:rPr lang="cs-CZ" dirty="0"/>
              <a:t>, 2009, 137)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44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Téměř vždy postrádá </a:t>
            </a:r>
            <a:r>
              <a:rPr lang="cs-CZ" b="1" dirty="0"/>
              <a:t>sřetězování</a:t>
            </a:r>
            <a:r>
              <a:rPr lang="cs-CZ" dirty="0"/>
              <a:t> více znaků (konkatenaci). Avšak:</a:t>
            </a:r>
          </a:p>
          <a:p>
            <a:pPr marL="118872" indent="0">
              <a:buNone/>
            </a:pP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Leptothorax</a:t>
            </a:r>
            <a:r>
              <a:rPr lang="cs-CZ" dirty="0"/>
              <a:t>: Nalezne-li zdroj potravy, vrátí se do hnízda. Zde vyvrhne pro kolegy část potravy a poté zdvihne zadeček a vysune žihadlo s kapičkou feromonu , která přiláká jeho druhy Jakmile jej první z kolegů  začne následovat, otáčí se a vrací se ke zdroji potravy.“ (</a:t>
            </a:r>
            <a:r>
              <a:rPr lang="cs-CZ" dirty="0" err="1"/>
              <a:t>Bickerton</a:t>
            </a:r>
            <a:r>
              <a:rPr lang="cs-CZ" dirty="0"/>
              <a:t>, 2009, 138)</a:t>
            </a:r>
          </a:p>
          <a:p>
            <a:pPr marL="118872" indent="0">
              <a:buNone/>
            </a:pPr>
            <a:r>
              <a:rPr lang="cs-CZ" dirty="0"/>
              <a:t>Zvířecí komunikace postrádá </a:t>
            </a:r>
            <a:r>
              <a:rPr lang="cs-CZ" b="1" dirty="0"/>
              <a:t>predikaci</a:t>
            </a:r>
            <a:r>
              <a:rPr lang="cs-CZ" dirty="0"/>
              <a:t> (o něčem něco tvrdím: „ten strom je vysoký“), nicméně primáti v zajetí ji používají (jejich mozek tedy umožňuje leccos, problém je v motivaci: různé adaptace člověka a šimpanze).</a:t>
            </a:r>
          </a:p>
        </p:txBody>
      </p:sp>
    </p:spTree>
    <p:extLst>
      <p:ext uri="{BB962C8B-B14F-4D97-AF65-F5344CB8AC3E}">
        <p14:creationId xmlns:p14="http://schemas.microsoft.com/office/powerpoint/2010/main" val="2146696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 měsíční děvče užívalo 1,91 MLU, ve 2 letech užívala 3,19 MLU.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Šimpanz </a:t>
            </a:r>
            <a:r>
              <a:rPr lang="cs-CZ" dirty="0" err="1"/>
              <a:t>bonobo</a:t>
            </a:r>
            <a:r>
              <a:rPr lang="cs-CZ" dirty="0"/>
              <a:t> </a:t>
            </a:r>
            <a:r>
              <a:rPr lang="cs-CZ" dirty="0" err="1"/>
              <a:t>Kanzi</a:t>
            </a:r>
            <a:r>
              <a:rPr lang="cs-CZ" dirty="0"/>
              <a:t> používal stále jen 1,5 MLU.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Nicméně šimpanzi dokážou odlišovat mezi osobním jménem (proprium) a kategorií (apelativum): Peter x cup.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Věty primátů byly nejčastěji „X and Y“, ale dost z jejich vět byly predikace X</a:t>
            </a:r>
            <a:r>
              <a:rPr lang="en-US" dirty="0"/>
              <a:t>[</a:t>
            </a:r>
            <a:r>
              <a:rPr lang="cs-CZ" dirty="0"/>
              <a:t>Y</a:t>
            </a:r>
            <a:r>
              <a:rPr lang="en-US" dirty="0"/>
              <a:t>]</a:t>
            </a:r>
            <a:r>
              <a:rPr lang="cs-CZ" dirty="0"/>
              <a:t>: „</a:t>
            </a:r>
            <a:r>
              <a:rPr lang="cs-CZ" dirty="0" err="1"/>
              <a:t>Roger</a:t>
            </a:r>
            <a:r>
              <a:rPr lang="cs-CZ" dirty="0"/>
              <a:t> </a:t>
            </a:r>
            <a:r>
              <a:rPr lang="cs-CZ" dirty="0" err="1"/>
              <a:t>tickle</a:t>
            </a:r>
            <a:r>
              <a:rPr lang="cs-CZ" dirty="0"/>
              <a:t>“, „bus go“, „no </a:t>
            </a:r>
            <a:r>
              <a:rPr lang="cs-CZ" dirty="0" err="1"/>
              <a:t>balloon</a:t>
            </a:r>
            <a:r>
              <a:rPr lang="cs-CZ" dirty="0"/>
              <a:t>“ – nicméně chybí gramatika i syntaxe (</a:t>
            </a:r>
            <a:r>
              <a:rPr lang="cs-CZ" dirty="0" err="1"/>
              <a:t>Bickerton</a:t>
            </a:r>
            <a:r>
              <a:rPr lang="cs-CZ" dirty="0"/>
              <a:t>, 2009, 80-81)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dirty="0"/>
              <a:t>6. Proto-jazyk prvních hominidů?</a:t>
            </a:r>
          </a:p>
          <a:p>
            <a:pPr>
              <a:buNone/>
            </a:pPr>
            <a:r>
              <a:rPr lang="cs-CZ" sz="2800" b="1" dirty="0" err="1"/>
              <a:t>Hmmmmm</a:t>
            </a:r>
            <a:r>
              <a:rPr lang="cs-CZ" sz="2800" dirty="0"/>
              <a:t> komunikace (Mithen, 2005):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H</a:t>
            </a:r>
            <a:r>
              <a:rPr lang="cs-CZ" sz="2800" dirty="0"/>
              <a:t>olistický </a:t>
            </a:r>
            <a:r>
              <a:rPr lang="cs-CZ" sz="1200" dirty="0"/>
              <a:t>(nepříliš konkrétní – asi jako dětská řeč)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anipulativní</a:t>
            </a:r>
            <a:r>
              <a:rPr lang="cs-CZ" sz="1200" dirty="0">
                <a:solidFill>
                  <a:srgbClr val="4E3B30"/>
                </a:solidFill>
              </a:rPr>
              <a:t> (koordinovala či iniciovala činnosti)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ulti</a:t>
            </a:r>
            <a:r>
              <a:rPr lang="cs-CZ" sz="2800" b="1" dirty="0"/>
              <a:t>m</a:t>
            </a:r>
            <a:r>
              <a:rPr lang="cs-CZ" sz="2800" dirty="0"/>
              <a:t>odální </a:t>
            </a:r>
            <a:r>
              <a:rPr lang="cs-CZ" sz="1200" dirty="0">
                <a:solidFill>
                  <a:srgbClr val="4E3B30"/>
                </a:solidFill>
              </a:rPr>
              <a:t>(byla pantomimou, zvukem, pohybem)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uzikální </a:t>
            </a:r>
            <a:r>
              <a:rPr lang="cs-CZ" sz="1200" dirty="0">
                <a:solidFill>
                  <a:srgbClr val="4E3B30"/>
                </a:solidFill>
              </a:rPr>
              <a:t>(rytmická, melodická, zpívaná)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Mimetický </a:t>
            </a:r>
            <a:r>
              <a:rPr lang="cs-CZ" sz="1200" dirty="0">
                <a:solidFill>
                  <a:srgbClr val="4E3B30"/>
                </a:solidFill>
              </a:rPr>
              <a:t>(napodobovala přírodní entity)</a:t>
            </a:r>
            <a:endParaRPr lang="cs-CZ" sz="2800" b="1" dirty="0"/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None/>
            </a:pPr>
            <a:r>
              <a:rPr lang="cs-CZ" sz="2800" dirty="0"/>
              <a:t>(„potkáme se u jezera“, „rozděl se o jídlo s XY“...prý i: “jdi a ulov zajíce, kterého jsem viděl před chvílí na kopci za stromem“)</a:t>
            </a:r>
          </a:p>
          <a:p>
            <a:pPr>
              <a:buNone/>
            </a:pPr>
            <a:r>
              <a:rPr lang="cs-CZ" sz="2800" dirty="0"/>
              <a:t>Důvod k vývoji komunikace nad úroveň hierarchickou? (transmise některých technologií?)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948" y="2267736"/>
            <a:ext cx="32607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397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sz="2600" b="1" dirty="0"/>
              <a:t>7. Jazyk moderního člověka</a:t>
            </a:r>
          </a:p>
          <a:p>
            <a:pPr>
              <a:buNone/>
            </a:pPr>
            <a:r>
              <a:rPr lang="cs-CZ" sz="2600" dirty="0"/>
              <a:t>Je převratným vynálezem, jak napodobovat svět – má </a:t>
            </a:r>
            <a:r>
              <a:rPr lang="cs-CZ" sz="2600" dirty="0" err="1"/>
              <a:t>fci</a:t>
            </a:r>
            <a:r>
              <a:rPr lang="cs-CZ" sz="2600" dirty="0"/>
              <a:t> reprezentativní</a:t>
            </a:r>
          </a:p>
          <a:p>
            <a:pPr>
              <a:buNone/>
            </a:pPr>
            <a:r>
              <a:rPr lang="cs-CZ" sz="2600" dirty="0"/>
              <a:t>Umožňuje téměř </a:t>
            </a:r>
            <a:r>
              <a:rPr lang="cs-CZ" sz="2600" b="1" dirty="0"/>
              <a:t>neomezený rozvoj výpovědí </a:t>
            </a:r>
            <a:r>
              <a:rPr lang="cs-CZ" sz="2600" dirty="0"/>
              <a:t>(cyklická semióza)</a:t>
            </a:r>
            <a:endParaRPr lang="cs-CZ" sz="2600" b="1" dirty="0"/>
          </a:p>
          <a:p>
            <a:pPr>
              <a:buNone/>
            </a:pPr>
            <a:r>
              <a:rPr lang="cs-CZ" sz="2600" dirty="0"/>
              <a:t>Umožňuje hovořit o entitách, které nemají smyslovou kvalitu (</a:t>
            </a:r>
            <a:r>
              <a:rPr lang="cs-CZ" sz="2600" b="1" dirty="0"/>
              <a:t>abstrakce, negace, novotvary, vynálezy </a:t>
            </a:r>
            <a:r>
              <a:rPr lang="cs-CZ" sz="2600" dirty="0"/>
              <a:t>atp.)</a:t>
            </a:r>
          </a:p>
          <a:p>
            <a:pPr>
              <a:buNone/>
            </a:pPr>
            <a:r>
              <a:rPr lang="cs-CZ" sz="2600" dirty="0"/>
              <a:t>Umožňuje zápis do jiných médií (písmo, Braillovo písmo, znaková řeč, </a:t>
            </a:r>
            <a:r>
              <a:rPr lang="cs-CZ" sz="2600" dirty="0" err="1"/>
              <a:t>Morseova</a:t>
            </a:r>
            <a:r>
              <a:rPr lang="cs-CZ" sz="2600" dirty="0"/>
              <a:t> abeceda, šifry aj.).</a:t>
            </a:r>
          </a:p>
          <a:p>
            <a:pPr>
              <a:buNone/>
            </a:pPr>
            <a:r>
              <a:rPr lang="cs-CZ" sz="2600" dirty="0"/>
              <a:t>Umožňuje rozvoj konceptuálních systémů.</a:t>
            </a:r>
          </a:p>
          <a:p>
            <a:pPr>
              <a:buNone/>
            </a:pPr>
            <a:r>
              <a:rPr lang="cs-CZ" sz="2600" dirty="0"/>
              <a:t>Má </a:t>
            </a:r>
            <a:r>
              <a:rPr lang="cs-CZ" sz="2600" b="1" dirty="0" err="1"/>
              <a:t>metakognitivní</a:t>
            </a:r>
            <a:r>
              <a:rPr lang="cs-CZ" sz="2600" b="1" dirty="0"/>
              <a:t> funkci</a:t>
            </a:r>
            <a:r>
              <a:rPr lang="cs-CZ" sz="2600" dirty="0"/>
              <a:t>!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2781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lidské komunikace</a:t>
            </a:r>
          </a:p>
        </p:txBody>
      </p:sp>
      <p:graphicFrame>
        <p:nvGraphicFramePr>
          <p:cNvPr id="24" name="Zástupný symbol pro obsah 23"/>
          <p:cNvGraphicFramePr>
            <a:graphicFrameLocks noGrp="1" noChangeAspect="1"/>
          </p:cNvGraphicFramePr>
          <p:nvPr>
            <p:ph idx="1"/>
          </p:nvPr>
        </p:nvGraphicFramePr>
        <p:xfrm>
          <a:off x="3065463" y="1555750"/>
          <a:ext cx="3125787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kument" r:id="rId4" imgW="7124074" imgH="10154822" progId="Word.Document.12">
                  <p:embed/>
                </p:oleObj>
              </mc:Choice>
              <mc:Fallback>
                <p:oleObj name="Dokument" r:id="rId4" imgW="7124074" imgH="10154822" progId="Word.Document.12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555750"/>
                        <a:ext cx="3125787" cy="445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45544"/>
              </p:ext>
            </p:extLst>
          </p:nvPr>
        </p:nvGraphicFramePr>
        <p:xfrm>
          <a:off x="107504" y="1484784"/>
          <a:ext cx="8856984" cy="4942779"/>
        </p:xfrm>
        <a:graphic>
          <a:graphicData uri="http://schemas.openxmlformats.org/drawingml/2006/table">
            <a:tbl>
              <a:tblPr/>
              <a:tblGrid>
                <a:gridCol w="144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00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08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72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6112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cs-CZ" sz="900">
                          <a:latin typeface="Times New Roman"/>
                          <a:cs typeface="Times New Roman"/>
                        </a:rPr>
                      </a:b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rovnováha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hmat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zrak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sluch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chuť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čich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0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3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dotyky,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podání ruky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polibky,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Braillovo písmo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dopravní značky, vlajky, semafor, znaková řeč, gesta, mimika, prestižní předměty, pantomima, početní hůl,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písmo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kniha,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TV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piktogramy,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fotografie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film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oděv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účes, tělesné zdobení a mutilace (tetování, </a:t>
                      </a:r>
                      <a:r>
                        <a:rPr lang="cs-CZ" sz="1800" dirty="0" err="1">
                          <a:latin typeface="Times New Roman"/>
                          <a:ea typeface="Times New Roman"/>
                          <a:cs typeface="Times New Roman"/>
                        </a:rPr>
                        <a:t>zjizvování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 aj.), šperk2, symbol,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mapa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nákres, turistické značky, fasáda domu aj.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A0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řeč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křik, rozhlas, zvony, klakson, píseň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41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snad marketingové vůně, snad parfémy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komunikační díla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7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/>
              <a:t>Otázky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/>
          <a:lstStyle/>
          <a:p>
            <a:pPr>
              <a:buNone/>
            </a:pPr>
            <a:r>
              <a:rPr lang="cs-CZ" sz="2800"/>
              <a:t>Umí jiní tvorové lhát?</a:t>
            </a:r>
          </a:p>
          <a:p>
            <a:pPr>
              <a:buNone/>
            </a:pPr>
            <a:r>
              <a:rPr lang="cs-CZ" sz="2800"/>
              <a:t>Jsou </a:t>
            </a:r>
            <a:r>
              <a:rPr lang="cs-CZ" sz="2800" dirty="0"/>
              <a:t>i jiné kanály komunikace? ESP? Živočichové např. mají i smysly, kterými člověk nedisponuje, a tedy mohou komunikovat z našeho hlediska mimosmyslově!</a:t>
            </a:r>
          </a:p>
          <a:p>
            <a:pPr>
              <a:buNone/>
            </a:pPr>
            <a:r>
              <a:rPr lang="cs-CZ" sz="2800" dirty="0"/>
              <a:t>Jak vznikl moderní jazyk?</a:t>
            </a:r>
          </a:p>
          <a:p>
            <a:pPr>
              <a:buNone/>
            </a:pPr>
            <a:r>
              <a:rPr lang="cs-CZ" sz="2800" dirty="0"/>
              <a:t>Kam se vyvine moderní jazyk?</a:t>
            </a:r>
          </a:p>
          <a:p>
            <a:pPr>
              <a:buNone/>
            </a:pPr>
            <a:r>
              <a:rPr lang="cs-CZ" sz="2400" dirty="0"/>
              <a:t>Otázka evoluce mimolidských komunikačních systémů? Např.: narodily se včely již se schopností včelího tance nebo tento komunikační systém lopotně rozvíjely podobně jako člověk svoji řeč?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337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9573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62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A8D6FEE-7FB0-4CC4-BC25-2C56B782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34BD3F8-F598-466E-8550-A185717B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/>
          </a:bodyPr>
          <a:lstStyle/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7109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E9F688-D6E4-461E-B673-B03EAA76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4B4B2B4-B3D3-4D4B-B694-4A0DFC8A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Vyjděme z poznatků etologie (Veselovský, 2008) a biologie. </a:t>
            </a:r>
          </a:p>
          <a:p>
            <a:r>
              <a:rPr lang="cs-CZ" sz="2400" dirty="0"/>
              <a:t>Od těch nejprimitivnějších živočichů se krom genetické paměti postupně rozvíjejí i tzv. </a:t>
            </a:r>
            <a:r>
              <a:rPr lang="cs-CZ" sz="2400" b="1" dirty="0"/>
              <a:t>vrozené vzorce chování</a:t>
            </a:r>
            <a:r>
              <a:rPr lang="cs-CZ" sz="2400" dirty="0"/>
              <a:t>, které jsou na genetický vývoj přímo vázány, ačkoli volněji než tělesné znaky. Každý orgán na našem těle musí mít odpovídající vzorec chování, který funkci orgánu realizuje. K čemu snovací žlázy, když by neexistoval patřičný vzorec chování, který z nich utvoří síť? K čemu žláza na tvorbu vosku, kdyby z vosku nestavěly včely plástve? K čemu dokonalé oči, kdyby nás nechránily před nebezpečím? Atd.). </a:t>
            </a:r>
          </a:p>
          <a:p>
            <a:r>
              <a:rPr lang="cs-CZ" sz="2400" dirty="0"/>
              <a:t>Vzorce chování se vyvíjejí od nejprimitivnějšího odlišení aktivity: od útlumu/aktivity celého těla ovládané světlem, od pohlcovacích, útěkových a pářících pohybů, přes již značně obecnou schopnost orientace v krajině (téměř všichni pohybliví živočichové ji mají) ke schopnosti řídit nadzvukové letadlo a (přitom?) uvařit svíčkovou.</a:t>
            </a:r>
          </a:p>
        </p:txBody>
      </p:sp>
    </p:spTree>
    <p:extLst>
      <p:ext uri="{BB962C8B-B14F-4D97-AF65-F5344CB8AC3E}">
        <p14:creationId xmlns:p14="http://schemas.microsoft.com/office/powerpoint/2010/main" val="80552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B94DD76-3E3A-4AAC-A6C2-08FFAC22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74BF55D-EF22-48C1-B07D-96E1F6CF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Lidský repertoár vzorců chování je zcela enormní ve srovnání s ostatními živočichy: dennodenně nám před očima vznikají nové a novější VCH: (</a:t>
            </a:r>
            <a:r>
              <a:rPr lang="cs-CZ" dirty="0" err="1"/>
              <a:t>spinner</a:t>
            </a:r>
            <a:r>
              <a:rPr lang="cs-CZ" dirty="0"/>
              <a:t>, počítačové hry, cyklistika, honění </a:t>
            </a:r>
            <a:r>
              <a:rPr lang="cs-CZ" dirty="0" smtClean="0"/>
              <a:t>káči </a:t>
            </a:r>
            <a:r>
              <a:rPr lang="cs-CZ" dirty="0"/>
              <a:t>ad.)</a:t>
            </a:r>
          </a:p>
          <a:p>
            <a:r>
              <a:rPr lang="cs-CZ" dirty="0"/>
              <a:t>Díky rozrůznění vzorců chování se rozvíjí mj. i repertoár sociálního chování. Vzpomeňme na důraz, který se klade v historii kultury na </a:t>
            </a:r>
            <a:r>
              <a:rPr lang="cs-CZ" i="1" dirty="0"/>
              <a:t>dělbu</a:t>
            </a:r>
            <a:r>
              <a:rPr lang="cs-CZ" dirty="0"/>
              <a:t> práce! </a:t>
            </a:r>
          </a:p>
        </p:txBody>
      </p:sp>
    </p:spTree>
    <p:extLst>
      <p:ext uri="{BB962C8B-B14F-4D97-AF65-F5344CB8AC3E}">
        <p14:creationId xmlns:p14="http://schemas.microsoft.com/office/powerpoint/2010/main" val="15795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FDD76E9-62F2-425B-ACD7-4FD0270D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19C1AB-33DB-4A8F-A6AB-EB2560131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Lidské kultury umožňují existenci nespočtu neuvěřitelných sociálních rolí založených na osvojení si specifických vzorců chování: akrobat, krotitel tygrů, mistr v cyklistice, mistr v boxu, mistři v curlingu, mistr sumo atd., mediální hvězdy, čističi bot atd.</a:t>
            </a:r>
          </a:p>
          <a:p>
            <a:r>
              <a:rPr lang="cs-CZ" dirty="0"/>
              <a:t>Mladý člověk dneška proto před sebou nemá nijak lehkou volbu v určení si životní dráhy a tedy i sociální role a smyslu </a:t>
            </a:r>
            <a:r>
              <a:rPr lang="cs-CZ" dirty="0" smtClean="0"/>
              <a:t>života ve společnosti. </a:t>
            </a:r>
            <a:r>
              <a:rPr lang="cs-CZ" dirty="0"/>
              <a:t>Minulé generace neměly příliš velkou možnost volby (srov. nevolnictví, poddanství atp.). Před námi stojí celá hlubina lidských možností. </a:t>
            </a:r>
          </a:p>
          <a:p>
            <a:r>
              <a:rPr lang="cs-CZ" dirty="0"/>
              <a:t>(Učitel na ZŠ by měl u svých žáků umět poznat jejich silné stránky a také slabé stránky, aby jim mohl pomoci vykročit do života.)</a:t>
            </a:r>
          </a:p>
        </p:txBody>
      </p:sp>
    </p:spTree>
    <p:extLst>
      <p:ext uri="{BB962C8B-B14F-4D97-AF65-F5344CB8AC3E}">
        <p14:creationId xmlns:p14="http://schemas.microsoft.com/office/powerpoint/2010/main" val="33278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61B3F2D-79EE-48BD-9BD8-64F43360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18C7C25-AADD-4B2B-B0E8-FF88FD256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Sociální role se nediferencují jen u člověka, či jen u obratlovců (hlavně u savců), ale i u bezobratlých (hlavně u blanokřídlých). Tyto sociální role se u všech živočichů vyvíjejí v rámci kompetice (soutěže) s ostatními možnostmi adaptace na prostředí. </a:t>
            </a:r>
          </a:p>
          <a:p>
            <a:r>
              <a:rPr lang="cs-CZ" dirty="0"/>
              <a:t>Někteří tvorové se nijak zásadně nevyvíjejí po celé stovky miliónů let (vážky, stonožky, latimérie, želvy, krokodýli aj.). Někteří živočichové se vyvíjejí překotně (v rozmezí několika miliónů let: Darwinovy pěnkavy, rod Homo, pes a další domestikanti). </a:t>
            </a:r>
          </a:p>
          <a:p>
            <a:r>
              <a:rPr lang="cs-CZ" dirty="0"/>
              <a:t>Podobně různé je to, zdá se, i u vývoje vzorců chování: některé se nevyvíjejí po dlouhou dobu (právě blanokřídlí), jiné vidíme vyvíjet se on-line (cichlidy v jihoafrických jezerech). </a:t>
            </a:r>
          </a:p>
          <a:p>
            <a:r>
              <a:rPr lang="cs-CZ" dirty="0"/>
              <a:t>A podobně i u vývoje </a:t>
            </a:r>
            <a:r>
              <a:rPr lang="cs-CZ" dirty="0"/>
              <a:t>lidského sociálního chování.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65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3944F43-1470-43AA-9CDF-0DD954ED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4AD80D8-93A0-45C4-9892-4249103C9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Sociální vztahy mezi jedinci zakládají sociální systémy. </a:t>
            </a:r>
          </a:p>
          <a:p>
            <a:r>
              <a:rPr lang="cs-CZ" dirty="0"/>
              <a:t>Sociální systémy se vyvíjejí ze základního dyadického vztahu (pro potřeby páření), přes nehierarchické skupiny k hierarchickým skupinám.</a:t>
            </a:r>
          </a:p>
          <a:p>
            <a:r>
              <a:rPr lang="cs-CZ" dirty="0"/>
              <a:t>Hierarchická skupina je umožněna diferenciací sociálních rolí z původního dyadického vztahu (srov. teorii sociálního mozku).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08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3787F29-2EE4-48EE-8D4B-FC9C2A67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77707B6-83FF-4065-8BC3-9A8D6E5C0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diferenciace u blanokřídlých je založena na geneticky kódovaném systému tvorby feromonů, který tlumí a upravuje vývoj jedince. Sociální role jsou u včel dány odlišným biologickým vývojem. </a:t>
            </a:r>
          </a:p>
          <a:p>
            <a:r>
              <a:rPr lang="cs-CZ" dirty="0"/>
              <a:t>Naproti tomu sociální role obratlovců jsou dány více méně kompeticí jedinců v určitých </a:t>
            </a:r>
            <a:r>
              <a:rPr lang="cs-CZ" dirty="0" err="1"/>
              <a:t>soubojech</a:t>
            </a:r>
            <a:r>
              <a:rPr lang="cs-CZ" dirty="0"/>
              <a:t> (síly, krásy, hlasu, tvorby hnízda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2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11989</TotalTime>
  <Words>1936</Words>
  <Application>Microsoft Office PowerPoint</Application>
  <PresentationFormat>Předvádění na obrazovce (4:3)</PresentationFormat>
  <Paragraphs>166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Corbel</vt:lpstr>
      <vt:lpstr>Times New Roman</vt:lpstr>
      <vt:lpstr>Wingdings</vt:lpstr>
      <vt:lpstr>Wingdings 2</vt:lpstr>
      <vt:lpstr>Wingdings 3</vt:lpstr>
      <vt:lpstr>Modul</vt:lpstr>
      <vt:lpstr>Dokument</vt:lpstr>
      <vt:lpstr>Sociální psychologie  Historie lidské komunikace</vt:lpstr>
      <vt:lpstr>Dotaz na minulou přednášku</vt:lpstr>
      <vt:lpstr>Evoluce sociálních skupin</vt:lpstr>
      <vt:lpstr>Evoluce sociálních skupin</vt:lpstr>
      <vt:lpstr>Evoluce sociálních skupin</vt:lpstr>
      <vt:lpstr>Evoluce sociálních skupin</vt:lpstr>
      <vt:lpstr>Evoluce sociálních skupin</vt:lpstr>
      <vt:lpstr>Evoluce sociálních skupin</vt:lpstr>
      <vt:lpstr>Evoluce sociálních skupin</vt:lpstr>
      <vt:lpstr>Vývoj komunikačních systémů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Limity zvířecí komunikace</vt:lpstr>
      <vt:lpstr>Limity zvířecí komunikace</vt:lpstr>
      <vt:lpstr>Prezentace aplikace PowerPoint</vt:lpstr>
      <vt:lpstr>Vývoj komunikace</vt:lpstr>
      <vt:lpstr>Vývoj komunikace</vt:lpstr>
      <vt:lpstr>Druhy lidské komunikace</vt:lpstr>
      <vt:lpstr>Otázky </vt:lpstr>
      <vt:lpstr>Děkuji za pozornost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J.Krása</cp:lastModifiedBy>
  <cp:revision>95</cp:revision>
  <dcterms:created xsi:type="dcterms:W3CDTF">2015-10-20T07:43:33Z</dcterms:created>
  <dcterms:modified xsi:type="dcterms:W3CDTF">2018-04-03T18:22:38Z</dcterms:modified>
</cp:coreProperties>
</file>