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64" r:id="rId3"/>
    <p:sldId id="266" r:id="rId4"/>
    <p:sldId id="286" r:id="rId5"/>
    <p:sldId id="287" r:id="rId6"/>
    <p:sldId id="267" r:id="rId7"/>
    <p:sldId id="268" r:id="rId8"/>
    <p:sldId id="288" r:id="rId9"/>
    <p:sldId id="289" r:id="rId10"/>
    <p:sldId id="265" r:id="rId11"/>
    <p:sldId id="257" r:id="rId12"/>
    <p:sldId id="258" r:id="rId13"/>
    <p:sldId id="269" r:id="rId14"/>
    <p:sldId id="270" r:id="rId15"/>
    <p:sldId id="271" r:id="rId16"/>
    <p:sldId id="272" r:id="rId17"/>
    <p:sldId id="273" r:id="rId18"/>
    <p:sldId id="274" r:id="rId19"/>
    <p:sldId id="275" r:id="rId20"/>
    <p:sldId id="276" r:id="rId21"/>
    <p:sldId id="260" r:id="rId22"/>
    <p:sldId id="283" r:id="rId23"/>
    <p:sldId id="277" r:id="rId24"/>
    <p:sldId id="278" r:id="rId25"/>
    <p:sldId id="262" r:id="rId26"/>
    <p:sldId id="263" r:id="rId27"/>
    <p:sldId id="279" r:id="rId28"/>
    <p:sldId id="280" r:id="rId29"/>
    <p:sldId id="281" r:id="rId30"/>
    <p:sldId id="282" r:id="rId31"/>
    <p:sldId id="259" r:id="rId32"/>
    <p:sldId id="291" r:id="rId33"/>
    <p:sldId id="292" r:id="rId34"/>
    <p:sldId id="261" r:id="rId35"/>
    <p:sldId id="285" r:id="rId36"/>
    <p:sldId id="290"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5C036169-F348-42F9-A279-63F5CCE25020}" type="datetimeFigureOut">
              <a:rPr lang="en-US" smtClean="0"/>
              <a:t>4/27/2018</a:t>
            </a:fld>
            <a:endParaRPr lang="en-US"/>
          </a:p>
        </p:txBody>
      </p:sp>
      <p:sp>
        <p:nvSpPr>
          <p:cNvPr id="2" name="Zástupný symbol pro zápatí 1"/>
          <p:cNvSpPr>
            <a:spLocks noGrp="1"/>
          </p:cNvSpPr>
          <p:nvPr>
            <p:ph type="ftr" sz="quarter" idx="11"/>
          </p:nvPr>
        </p:nvSpPr>
        <p:spPr/>
        <p:txBody>
          <a:bodyPr/>
          <a:lstStyle/>
          <a:p>
            <a:endParaRPr lang="en-US"/>
          </a:p>
        </p:txBody>
      </p:sp>
      <p:sp>
        <p:nvSpPr>
          <p:cNvPr id="15" name="Zástupný symbol pro číslo snímku 14"/>
          <p:cNvSpPr>
            <a:spLocks noGrp="1"/>
          </p:cNvSpPr>
          <p:nvPr>
            <p:ph type="sldNum" sz="quarter" idx="12"/>
          </p:nvPr>
        </p:nvSpPr>
        <p:spPr>
          <a:xfrm>
            <a:off x="8229600" y="6473952"/>
            <a:ext cx="758952" cy="246888"/>
          </a:xfrm>
        </p:spPr>
        <p:txBody>
          <a:bodyPr/>
          <a:lstStyle/>
          <a:p>
            <a:fld id="{66B74FDE-FCA5-4595-BEC9-A6CC198E08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036169-F348-42F9-A279-63F5CCE25020}" type="datetimeFigureOut">
              <a:rPr lang="en-US" smtClean="0"/>
              <a:t>4/27/2018</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036169-F348-42F9-A279-63F5CCE25020}" type="datetimeFigureOut">
              <a:rPr lang="en-US" smtClean="0"/>
              <a:t>4/27/2018</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5C036169-F348-42F9-A279-63F5CCE25020}" type="datetimeFigureOut">
              <a:rPr lang="en-US" smtClean="0"/>
              <a:t>4/27/2018</a:t>
            </a:fld>
            <a:endParaRPr lang="en-US"/>
          </a:p>
        </p:txBody>
      </p:sp>
      <p:sp>
        <p:nvSpPr>
          <p:cNvPr id="19" name="Zástupný symbol pro zápatí 18"/>
          <p:cNvSpPr>
            <a:spLocks noGrp="1"/>
          </p:cNvSpPr>
          <p:nvPr>
            <p:ph type="ftr" sz="quarter" idx="11"/>
          </p:nvPr>
        </p:nvSpPr>
        <p:spPr>
          <a:xfrm>
            <a:off x="3581400" y="76200"/>
            <a:ext cx="2895600" cy="288925"/>
          </a:xfrm>
        </p:spPr>
        <p:txBody>
          <a:bodyPr/>
          <a:lstStyle/>
          <a:p>
            <a:endParaRPr lang="en-US"/>
          </a:p>
        </p:txBody>
      </p:sp>
      <p:sp>
        <p:nvSpPr>
          <p:cNvPr id="16" name="Zástupný symbol pro číslo snímku 15"/>
          <p:cNvSpPr>
            <a:spLocks noGrp="1"/>
          </p:cNvSpPr>
          <p:nvPr>
            <p:ph type="sldNum" sz="quarter" idx="12"/>
          </p:nvPr>
        </p:nvSpPr>
        <p:spPr>
          <a:xfrm>
            <a:off x="8229600" y="6473952"/>
            <a:ext cx="758952" cy="246888"/>
          </a:xfrm>
        </p:spPr>
        <p:txBody>
          <a:bodyPr/>
          <a:lstStyle/>
          <a:p>
            <a:fld id="{66B74FDE-FCA5-4595-BEC9-A6CC198E08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5C036169-F348-42F9-A279-63F5CCE25020}" type="datetimeFigureOut">
              <a:rPr lang="en-US" smtClean="0"/>
              <a:t>4/27/2018</a:t>
            </a:fld>
            <a:endParaRPr lang="en-US"/>
          </a:p>
        </p:txBody>
      </p:sp>
      <p:sp>
        <p:nvSpPr>
          <p:cNvPr id="11" name="Zástupný symbol pro zápatí 10"/>
          <p:cNvSpPr>
            <a:spLocks noGrp="1"/>
          </p:cNvSpPr>
          <p:nvPr>
            <p:ph type="ftr" sz="quarter" idx="11"/>
          </p:nvPr>
        </p:nvSpPr>
        <p:spPr/>
        <p:txBody>
          <a:bodyPr/>
          <a:lstStyle/>
          <a:p>
            <a:endParaRPr lang="en-US"/>
          </a:p>
        </p:txBody>
      </p:sp>
      <p:sp>
        <p:nvSpPr>
          <p:cNvPr id="16" name="Zástupný symbol pro číslo snímku 15"/>
          <p:cNvSpPr>
            <a:spLocks noGrp="1"/>
          </p:cNvSpPr>
          <p:nvPr>
            <p:ph type="sldNum" sz="quarter" idx="12"/>
          </p:nvPr>
        </p:nvSpPr>
        <p:spPr/>
        <p:txBody>
          <a:bodyPr/>
          <a:lstStyle/>
          <a:p>
            <a:fld id="{66B74FDE-FCA5-4595-BEC9-A6CC198E0872}" type="slidenum">
              <a:rPr lang="en-US" smtClean="0"/>
              <a:t>‹#›</a:t>
            </a:fld>
            <a:endParaRPr lang="en-US"/>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5C036169-F348-42F9-A279-63F5CCE25020}" type="datetimeFigureOut">
              <a:rPr lang="en-US" smtClean="0"/>
              <a:t>4/27/2018</a:t>
            </a:fld>
            <a:endParaRPr lang="en-US"/>
          </a:p>
        </p:txBody>
      </p:sp>
      <p:sp>
        <p:nvSpPr>
          <p:cNvPr id="10" name="Zástupný symbol pro zápatí 9"/>
          <p:cNvSpPr>
            <a:spLocks noGrp="1"/>
          </p:cNvSpPr>
          <p:nvPr>
            <p:ph type="ftr" sz="quarter" idx="11"/>
          </p:nvPr>
        </p:nvSpPr>
        <p:spPr/>
        <p:txBody>
          <a:bodyPr/>
          <a:lstStyle/>
          <a:p>
            <a:endParaRPr lang="en-US"/>
          </a:p>
        </p:txBody>
      </p:sp>
      <p:sp>
        <p:nvSpPr>
          <p:cNvPr id="31" name="Zástupný symbol pro číslo snímku 30"/>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5C036169-F348-42F9-A279-63F5CCE25020}" type="datetimeFigureOut">
              <a:rPr lang="en-US" smtClean="0"/>
              <a:t>4/27/2018</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a:xfrm>
            <a:off x="8229600" y="6477000"/>
            <a:ext cx="762000" cy="246888"/>
          </a:xfrm>
        </p:spPr>
        <p:txBody>
          <a:bodyPr/>
          <a:lstStyle/>
          <a:p>
            <a:fld id="{66B74FDE-FCA5-4595-BEC9-A6CC198E0872}" type="slidenum">
              <a:rPr lang="en-US" smtClean="0"/>
              <a:t>‹#›</a:t>
            </a:fld>
            <a:endParaRPr lang="en-US"/>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5C036169-F348-42F9-A279-63F5CCE25020}" type="datetimeFigureOut">
              <a:rPr lang="en-US" smtClean="0"/>
              <a:t>4/27/2018</a:t>
            </a:fld>
            <a:endParaRPr lang="en-US"/>
          </a:p>
        </p:txBody>
      </p:sp>
      <p:sp>
        <p:nvSpPr>
          <p:cNvPr id="21" name="Zástupný symbol pro zápatí 20"/>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5C036169-F348-42F9-A279-63F5CCE25020}" type="datetimeFigureOut">
              <a:rPr lang="en-US" smtClean="0"/>
              <a:t>4/27/2018</a:t>
            </a:fld>
            <a:endParaRPr lang="en-US"/>
          </a:p>
        </p:txBody>
      </p:sp>
      <p:sp>
        <p:nvSpPr>
          <p:cNvPr id="24" name="Zástupný symbol pro zápatí 23"/>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5C036169-F348-42F9-A279-63F5CCE25020}" type="datetimeFigureOut">
              <a:rPr lang="en-US" smtClean="0"/>
              <a:t>4/27/2018</a:t>
            </a:fld>
            <a:endParaRPr lang="en-US"/>
          </a:p>
        </p:txBody>
      </p:sp>
      <p:sp>
        <p:nvSpPr>
          <p:cNvPr id="29" name="Zástupný symbol pro zápatí 28"/>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66B74FDE-FCA5-4595-BEC9-A6CC198E08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5C036169-F348-42F9-A279-63F5CCE25020}" type="datetimeFigureOut">
              <a:rPr lang="en-US" smtClean="0"/>
              <a:t>4/27/2018</a:t>
            </a:fld>
            <a:endParaRPr lang="en-US"/>
          </a:p>
        </p:txBody>
      </p:sp>
      <p:sp>
        <p:nvSpPr>
          <p:cNvPr id="5" name="Zástupný symbol pro zápatí 4"/>
          <p:cNvSpPr>
            <a:spLocks noGrp="1"/>
          </p:cNvSpPr>
          <p:nvPr>
            <p:ph type="ftr" sz="quarter" idx="11"/>
          </p:nvPr>
        </p:nvSpPr>
        <p:spPr/>
        <p:txBody>
          <a:bodyPr/>
          <a:lstStyle/>
          <a:p>
            <a:endParaRPr lang="en-US"/>
          </a:p>
        </p:txBody>
      </p:sp>
      <p:sp>
        <p:nvSpPr>
          <p:cNvPr id="31" name="Zástupný symbol pro číslo snímku 30"/>
          <p:cNvSpPr>
            <a:spLocks noGrp="1"/>
          </p:cNvSpPr>
          <p:nvPr>
            <p:ph type="sldNum" sz="quarter" idx="12"/>
          </p:nvPr>
        </p:nvSpPr>
        <p:spPr/>
        <p:txBody>
          <a:bodyPr/>
          <a:lstStyle/>
          <a:p>
            <a:fld id="{66B74FDE-FCA5-4595-BEC9-A6CC198E0872}" type="slidenum">
              <a:rPr lang="en-US" smtClean="0"/>
              <a:t>‹#›</a:t>
            </a:fld>
            <a:endParaRPr lang="en-US"/>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036169-F348-42F9-A279-63F5CCE25020}" type="datetimeFigureOut">
              <a:rPr lang="en-US" smtClean="0"/>
              <a:t>4/27/2018</a:t>
            </a:fld>
            <a:endParaRPr lang="en-US"/>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6B74FDE-FCA5-4595-BEC9-A6CC198E0872}" type="slidenum">
              <a:rPr lang="en-US" smtClean="0"/>
              <a:t>‹#›</a:t>
            </a:fld>
            <a:endParaRPr lang="en-US"/>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Střevní </a:t>
            </a:r>
            <a:r>
              <a:rPr lang="cs-CZ" dirty="0" err="1" smtClean="0"/>
              <a:t>mikrobiom</a:t>
            </a:r>
            <a:r>
              <a:rPr lang="cs-CZ" dirty="0" smtClean="0"/>
              <a:t> ve zdraví a nemoci</a:t>
            </a:r>
            <a:endParaRPr lang="en-US" dirty="0"/>
          </a:p>
        </p:txBody>
      </p:sp>
      <p:sp>
        <p:nvSpPr>
          <p:cNvPr id="3" name="Podnadpis 2"/>
          <p:cNvSpPr>
            <a:spLocks noGrp="1"/>
          </p:cNvSpPr>
          <p:nvPr>
            <p:ph type="subTitle" idx="1"/>
          </p:nvPr>
        </p:nvSpPr>
        <p:spPr/>
        <p:txBody>
          <a:bodyPr/>
          <a:lstStyle/>
          <a:p>
            <a:r>
              <a:rPr lang="cs-CZ" dirty="0" smtClean="0"/>
              <a:t>VKP 27. 4. 2018</a:t>
            </a:r>
            <a:endParaRPr lang="en-US" dirty="0"/>
          </a:p>
        </p:txBody>
      </p:sp>
    </p:spTree>
    <p:extLst>
      <p:ext uri="{BB962C8B-B14F-4D97-AF65-F5344CB8AC3E}">
        <p14:creationId xmlns:p14="http://schemas.microsoft.com/office/powerpoint/2010/main" val="173917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rof. Vasku\Pictures\2018-04-27 Mikrobiom 10\Mikrobiom 10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692696"/>
            <a:ext cx="5421632"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4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f. Vasku\Pictures\2018-04-27 Mikrobiom 1\Mikrobiom 1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539" y="260648"/>
            <a:ext cx="5790773" cy="64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4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f. Vasku\Pictures\2018-04-27 Mikrobiom 2\Mikrobiom 2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60648"/>
            <a:ext cx="6093412" cy="6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6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Inervace GIT</a:t>
            </a:r>
            <a:endParaRPr lang="en-US" dirty="0"/>
          </a:p>
        </p:txBody>
      </p:sp>
      <p:sp>
        <p:nvSpPr>
          <p:cNvPr id="3" name="Zástupný symbol pro obsah 2"/>
          <p:cNvSpPr>
            <a:spLocks noGrp="1"/>
          </p:cNvSpPr>
          <p:nvPr>
            <p:ph idx="1"/>
          </p:nvPr>
        </p:nvSpPr>
        <p:spPr/>
        <p:txBody>
          <a:bodyPr>
            <a:normAutofit fontScale="62500" lnSpcReduction="20000"/>
          </a:bodyPr>
          <a:lstStyle/>
          <a:p>
            <a:r>
              <a:rPr lang="en-US" dirty="0" smtClean="0">
                <a:effectLst/>
              </a:rPr>
              <a:t>The gastrointestinal tract is densely innervated by intrinsic and extrinsic neurons: the differentiation relies on the localization of the soma of the neurons. </a:t>
            </a:r>
            <a:endParaRPr lang="cs-CZ" dirty="0" smtClean="0">
              <a:effectLst/>
            </a:endParaRPr>
          </a:p>
          <a:p>
            <a:r>
              <a:rPr lang="en-US" dirty="0" smtClean="0">
                <a:effectLst/>
              </a:rPr>
              <a:t>The enteric nervous system (ENS) is composed of various types of neurons, including intrinsic primary afferent neurons and inter‐ and motor neurons. </a:t>
            </a:r>
            <a:endParaRPr lang="cs-CZ" dirty="0" smtClean="0">
              <a:effectLst/>
            </a:endParaRPr>
          </a:p>
          <a:p>
            <a:r>
              <a:rPr lang="en-US" dirty="0" smtClean="0">
                <a:effectLst/>
              </a:rPr>
              <a:t>These neurons are in close proximity and in contact with spinal and vagal afferent nerves that send intestinal information to the brain. In addition to the well‐known nerve alteration observed in type 2 diabetes, the alteration specifically in the ENS observed during obesity and diabetes has an impact on the control of food intake and metabolism. In fact, the gut is considered a major partner that influences feeding behavior via the ENS. </a:t>
            </a:r>
            <a:endParaRPr lang="cs-CZ" dirty="0" smtClean="0">
              <a:effectLst/>
            </a:endParaRPr>
          </a:p>
          <a:p>
            <a:r>
              <a:rPr lang="cs-CZ" dirty="0" err="1" smtClean="0"/>
              <a:t>Actual</a:t>
            </a:r>
            <a:r>
              <a:rPr lang="cs-CZ" dirty="0" smtClean="0"/>
              <a:t> </a:t>
            </a:r>
            <a:r>
              <a:rPr lang="cs-CZ" dirty="0" err="1" smtClean="0"/>
              <a:t>cross</a:t>
            </a:r>
            <a:r>
              <a:rPr lang="cs-CZ" dirty="0" smtClean="0"/>
              <a:t> talk </a:t>
            </a:r>
            <a:r>
              <a:rPr lang="cs-CZ" dirty="0" err="1" smtClean="0"/>
              <a:t>among</a:t>
            </a:r>
            <a:r>
              <a:rPr lang="cs-CZ" dirty="0" smtClean="0"/>
              <a:t> </a:t>
            </a:r>
            <a:r>
              <a:rPr lang="en-US" dirty="0" smtClean="0">
                <a:effectLst/>
              </a:rPr>
              <a:t>gut hormones, the ENS, and microbial factors to control </a:t>
            </a:r>
            <a:r>
              <a:rPr lang="en-US" dirty="0" smtClean="0">
                <a:solidFill>
                  <a:srgbClr val="FF0000"/>
                </a:solidFill>
                <a:effectLst>
                  <a:outerShdw blurRad="38100" dist="38100" dir="2700000" algn="tl">
                    <a:srgbClr val="000000">
                      <a:alpha val="43137"/>
                    </a:srgbClr>
                  </a:outerShdw>
                </a:effectLst>
              </a:rPr>
              <a:t>digestive motility and food intake</a:t>
            </a:r>
            <a:r>
              <a:rPr lang="en-US" dirty="0" smtClean="0">
                <a:effectLst/>
              </a:rPr>
              <a:t>, and evidence suggests that alterations in the </a:t>
            </a:r>
            <a:r>
              <a:rPr lang="en-US" dirty="0" smtClean="0">
                <a:solidFill>
                  <a:srgbClr val="FF0000"/>
                </a:solidFill>
                <a:effectLst>
                  <a:outerShdw blurRad="38100" dist="38100" dir="2700000" algn="tl">
                    <a:srgbClr val="000000">
                      <a:alpha val="43137"/>
                    </a:srgbClr>
                  </a:outerShdw>
                </a:effectLst>
              </a:rPr>
              <a:t>gut‐brain axis </a:t>
            </a:r>
            <a:r>
              <a:rPr lang="en-US" dirty="0" smtClean="0">
                <a:effectLst/>
              </a:rPr>
              <a:t>are associated with eating disorders</a:t>
            </a:r>
            <a:r>
              <a:rPr lang="cs-CZ" dirty="0" smtClean="0">
                <a:effectLst/>
              </a:rPr>
              <a:t> </a:t>
            </a:r>
            <a:r>
              <a:rPr lang="cs-CZ" dirty="0" err="1" smtClean="0">
                <a:effectLst/>
              </a:rPr>
              <a:t>were</a:t>
            </a:r>
            <a:r>
              <a:rPr lang="cs-CZ" dirty="0" smtClean="0">
                <a:effectLst/>
              </a:rPr>
              <a:t> </a:t>
            </a:r>
            <a:r>
              <a:rPr lang="cs-CZ" dirty="0" err="1" smtClean="0">
                <a:effectLst/>
              </a:rPr>
              <a:t>decribed</a:t>
            </a:r>
            <a:r>
              <a:rPr lang="en-US" dirty="0" smtClean="0">
                <a:effectLst/>
              </a:rPr>
              <a:t>. </a:t>
            </a:r>
            <a:endParaRPr lang="en-US" dirty="0"/>
          </a:p>
        </p:txBody>
      </p:sp>
    </p:spTree>
    <p:extLst>
      <p:ext uri="{BB962C8B-B14F-4D97-AF65-F5344CB8AC3E}">
        <p14:creationId xmlns:p14="http://schemas.microsoft.com/office/powerpoint/2010/main" val="206472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normAutofit fontScale="77500" lnSpcReduction="20000"/>
          </a:bodyPr>
          <a:lstStyle/>
          <a:p>
            <a:r>
              <a:rPr lang="en-US" dirty="0" smtClean="0">
                <a:effectLst/>
              </a:rPr>
              <a:t>The relationship between the gut microbiota and ENS neurons is relatively complex. </a:t>
            </a:r>
            <a:endParaRPr lang="cs-CZ" dirty="0" smtClean="0">
              <a:effectLst/>
            </a:endParaRPr>
          </a:p>
          <a:p>
            <a:r>
              <a:rPr lang="en-US" dirty="0" smtClean="0">
                <a:effectLst/>
              </a:rPr>
              <a:t>First, </a:t>
            </a:r>
            <a:r>
              <a:rPr lang="en-US" dirty="0" smtClean="0">
                <a:solidFill>
                  <a:srgbClr val="FF0000"/>
                </a:solidFill>
                <a:effectLst>
                  <a:outerShdw blurRad="38100" dist="38100" dir="2700000" algn="tl">
                    <a:srgbClr val="000000">
                      <a:alpha val="43137"/>
                    </a:srgbClr>
                  </a:outerShdw>
                </a:effectLst>
              </a:rPr>
              <a:t>the microbiota can influence the development of the ENS</a:t>
            </a:r>
            <a:r>
              <a:rPr lang="en-US" dirty="0" smtClean="0">
                <a:effectLst/>
              </a:rPr>
              <a:t>, and this has consequences on ENS activity and neurochemistry (such as neuronal subpopulations). </a:t>
            </a:r>
            <a:endParaRPr lang="cs-CZ" dirty="0" smtClean="0">
              <a:effectLst/>
            </a:endParaRPr>
          </a:p>
          <a:p>
            <a:r>
              <a:rPr lang="en-US" dirty="0" smtClean="0">
                <a:effectLst/>
              </a:rPr>
              <a:t>Second, gut bacteria can use </a:t>
            </a:r>
            <a:r>
              <a:rPr lang="en-US" dirty="0" smtClean="0">
                <a:solidFill>
                  <a:srgbClr val="FF0000"/>
                </a:solidFill>
                <a:effectLst>
                  <a:outerShdw blurRad="38100" dist="38100" dir="2700000" algn="tl">
                    <a:srgbClr val="000000">
                      <a:alpha val="43137"/>
                    </a:srgbClr>
                  </a:outerShdw>
                </a:effectLst>
              </a:rPr>
              <a:t>different modes of communication to talk with ENS neurons</a:t>
            </a:r>
            <a:r>
              <a:rPr lang="en-US" dirty="0" smtClean="0">
                <a:effectLst/>
              </a:rPr>
              <a:t>, including a direct “sensing” with intrinsic primary afferent neurons or the release of numerous bacterial messengers (e.g., neurotransmitters, bioactive lipids, gaseous factors). Along those lines, it is worth noting that the </a:t>
            </a:r>
            <a:r>
              <a:rPr lang="en-US" dirty="0" smtClean="0">
                <a:solidFill>
                  <a:srgbClr val="FF0000"/>
                </a:solidFill>
                <a:effectLst>
                  <a:outerShdw blurRad="38100" dist="38100" dir="2700000" algn="tl">
                    <a:srgbClr val="000000">
                      <a:alpha val="43137"/>
                    </a:srgbClr>
                  </a:outerShdw>
                </a:effectLst>
              </a:rPr>
              <a:t>immune cells infiltrating the gut epithelium may also communicate with the microbiota.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090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effectLst/>
              </a:rPr>
              <a:t>Is there a link between the gut microbiota, the ENS, and obesity?</a:t>
            </a:r>
            <a:endParaRPr lang="en-US" dirty="0"/>
          </a:p>
        </p:txBody>
      </p:sp>
      <p:sp>
        <p:nvSpPr>
          <p:cNvPr id="3" name="Zástupný symbol pro obsah 2"/>
          <p:cNvSpPr>
            <a:spLocks noGrp="1"/>
          </p:cNvSpPr>
          <p:nvPr>
            <p:ph idx="1"/>
          </p:nvPr>
        </p:nvSpPr>
        <p:spPr/>
        <p:txBody>
          <a:bodyPr>
            <a:normAutofit fontScale="77500" lnSpcReduction="20000"/>
          </a:bodyPr>
          <a:lstStyle/>
          <a:p>
            <a:r>
              <a:rPr lang="cs-CZ" dirty="0" smtClean="0">
                <a:effectLst/>
              </a:rPr>
              <a:t>A</a:t>
            </a:r>
            <a:r>
              <a:rPr lang="en-US" dirty="0" smtClean="0">
                <a:effectLst/>
              </a:rPr>
              <a:t> direct relationship between the gut microbiota, the ENS, and obesity has never been clearly demonstrated. </a:t>
            </a:r>
            <a:r>
              <a:rPr lang="cs-CZ" dirty="0" smtClean="0">
                <a:effectLst/>
              </a:rPr>
              <a:t>P</a:t>
            </a:r>
            <a:r>
              <a:rPr lang="en-US" dirty="0" err="1" smtClean="0">
                <a:effectLst/>
              </a:rPr>
              <a:t>henotypic</a:t>
            </a:r>
            <a:r>
              <a:rPr lang="en-US" dirty="0" smtClean="0">
                <a:effectLst/>
              </a:rPr>
              <a:t> characteristics (e.g., </a:t>
            </a:r>
            <a:r>
              <a:rPr lang="en-US" dirty="0" err="1" smtClean="0">
                <a:solidFill>
                  <a:srgbClr val="FF0000"/>
                </a:solidFill>
                <a:effectLst>
                  <a:outerShdw blurRad="38100" dist="38100" dir="2700000" algn="tl">
                    <a:srgbClr val="000000">
                      <a:alpha val="43137"/>
                    </a:srgbClr>
                  </a:outerShdw>
                </a:effectLst>
              </a:rPr>
              <a:t>dysbiosis</a:t>
            </a:r>
            <a:r>
              <a:rPr lang="en-US" dirty="0" smtClean="0">
                <a:solidFill>
                  <a:srgbClr val="FF0000"/>
                </a:solidFill>
                <a:effectLst>
                  <a:outerShdw blurRad="38100" dist="38100" dir="2700000" algn="tl">
                    <a:srgbClr val="000000">
                      <a:alpha val="43137"/>
                    </a:srgbClr>
                  </a:outerShdw>
                </a:effectLst>
              </a:rPr>
              <a:t>, alteration of gut motility, hyperglycemia</a:t>
            </a:r>
            <a:r>
              <a:rPr lang="en-US" dirty="0" smtClean="0">
                <a:effectLst/>
              </a:rPr>
              <a:t>) are exacerbated during aging. </a:t>
            </a:r>
            <a:endParaRPr lang="cs-CZ" dirty="0" smtClean="0">
              <a:effectLst/>
            </a:endParaRPr>
          </a:p>
          <a:p>
            <a:r>
              <a:rPr lang="cs-CZ" dirty="0" smtClean="0">
                <a:effectLst/>
              </a:rPr>
              <a:t>A</a:t>
            </a:r>
            <a:r>
              <a:rPr lang="en-US" dirty="0" err="1" smtClean="0">
                <a:effectLst/>
              </a:rPr>
              <a:t>ging</a:t>
            </a:r>
            <a:r>
              <a:rPr lang="en-US" dirty="0" smtClean="0">
                <a:effectLst/>
              </a:rPr>
              <a:t> </a:t>
            </a:r>
            <a:r>
              <a:rPr lang="cs-CZ" dirty="0" err="1" smtClean="0">
                <a:effectLst/>
              </a:rPr>
              <a:t>was</a:t>
            </a:r>
            <a:r>
              <a:rPr lang="en-US" dirty="0" smtClean="0">
                <a:effectLst/>
              </a:rPr>
              <a:t> associated with </a:t>
            </a:r>
            <a:r>
              <a:rPr lang="en-US" dirty="0" smtClean="0">
                <a:solidFill>
                  <a:srgbClr val="FF0000"/>
                </a:solidFill>
                <a:effectLst>
                  <a:outerShdw blurRad="38100" dist="38100" dir="2700000" algn="tl">
                    <a:srgbClr val="000000">
                      <a:alpha val="43137"/>
                    </a:srgbClr>
                  </a:outerShdw>
                </a:effectLst>
              </a:rPr>
              <a:t>an increase in excitatory neuronal markers</a:t>
            </a:r>
            <a:r>
              <a:rPr lang="en-US" dirty="0" smtClean="0">
                <a:effectLst/>
              </a:rPr>
              <a:t>, which could explain intestinal hyper‐contractility. </a:t>
            </a:r>
            <a:endParaRPr lang="cs-CZ" dirty="0" smtClean="0">
              <a:effectLst/>
            </a:endParaRPr>
          </a:p>
          <a:p>
            <a:r>
              <a:rPr lang="en-US" dirty="0" err="1" smtClean="0">
                <a:solidFill>
                  <a:srgbClr val="FF0000"/>
                </a:solidFill>
                <a:effectLst>
                  <a:outerShdw blurRad="38100" dist="38100" dir="2700000" algn="tl">
                    <a:srgbClr val="000000">
                      <a:alpha val="43137"/>
                    </a:srgbClr>
                  </a:outerShdw>
                </a:effectLst>
              </a:rPr>
              <a:t>Dysmotility</a:t>
            </a:r>
            <a:r>
              <a:rPr lang="en-US" dirty="0" smtClean="0">
                <a:solidFill>
                  <a:srgbClr val="FF0000"/>
                </a:solidFill>
                <a:effectLst>
                  <a:outerShdw blurRad="38100" dist="38100" dir="2700000" algn="tl">
                    <a:srgbClr val="000000">
                      <a:alpha val="43137"/>
                    </a:srgbClr>
                  </a:outerShdw>
                </a:effectLst>
              </a:rPr>
              <a:t> of the colon </a:t>
            </a:r>
            <a:r>
              <a:rPr lang="en-US" dirty="0" smtClean="0">
                <a:effectLst/>
              </a:rPr>
              <a:t>during aging could also be explained by the development of fat deposition in the </a:t>
            </a:r>
            <a:r>
              <a:rPr lang="en-US" i="1" dirty="0" smtClean="0">
                <a:effectLst/>
              </a:rPr>
              <a:t>tunica </a:t>
            </a:r>
            <a:r>
              <a:rPr lang="en-US" i="1" dirty="0" err="1" smtClean="0">
                <a:effectLst/>
              </a:rPr>
              <a:t>muscularis</a:t>
            </a:r>
            <a:r>
              <a:rPr lang="en-US" dirty="0" smtClean="0">
                <a:effectLst/>
              </a:rPr>
              <a:t> of intestinal smooth muscle cells, which decreases the number of myenteric neurons that express the neuronal nitric oxide (NO) synthase enzyme. </a:t>
            </a:r>
            <a:endParaRPr lang="en-US" dirty="0"/>
          </a:p>
        </p:txBody>
      </p:sp>
    </p:spTree>
    <p:extLst>
      <p:ext uri="{BB962C8B-B14F-4D97-AF65-F5344CB8AC3E}">
        <p14:creationId xmlns:p14="http://schemas.microsoft.com/office/powerpoint/2010/main" val="2939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effectLst/>
              </a:rPr>
              <a:t>Is there a link between the gut microbiota, the ENS, and obesity</a:t>
            </a:r>
            <a:endParaRPr lang="en-US" dirty="0"/>
          </a:p>
        </p:txBody>
      </p:sp>
      <p:sp>
        <p:nvSpPr>
          <p:cNvPr id="3" name="Zástupný symbol pro obsah 2"/>
          <p:cNvSpPr>
            <a:spLocks noGrp="1"/>
          </p:cNvSpPr>
          <p:nvPr>
            <p:ph idx="1"/>
          </p:nvPr>
        </p:nvSpPr>
        <p:spPr/>
        <p:txBody>
          <a:bodyPr>
            <a:normAutofit fontScale="70000" lnSpcReduction="20000"/>
          </a:bodyPr>
          <a:lstStyle/>
          <a:p>
            <a:r>
              <a:rPr lang="en-US" dirty="0" smtClean="0">
                <a:effectLst/>
              </a:rPr>
              <a:t>The link between obesity and gut microbiota is well established, but researchers have to focus on the capacity of the gut microbiota and its releasing factors to target the ENS in order to propose novel approaches to treat obesity and its associated phenotypes: namely, increase in food intake, intestinal </a:t>
            </a:r>
            <a:r>
              <a:rPr lang="en-US" dirty="0" err="1" smtClean="0">
                <a:effectLst/>
              </a:rPr>
              <a:t>dysmotility</a:t>
            </a:r>
            <a:r>
              <a:rPr lang="en-US" dirty="0" smtClean="0">
                <a:effectLst/>
              </a:rPr>
              <a:t>, and type 2 diabetes. However, although the link between colonic gut microbiota and the ENS is easily plausible, one may not fully explain the impact of the ENS on glucose absorption or the arrival of nutrients in the duodenal part. For instance, in humans, numerous factors, such as the nutrient composition of the diet and the hormonal response, strongly influence the gastric emptying, which in turn can affect the overall glycemic profile as well as the appetite sensation. In addition to ENS neurons, the cellular link between gut microbiota and obesity could be the enteric glial cells (EGCs).</a:t>
            </a:r>
            <a:endParaRPr lang="en-US" dirty="0"/>
          </a:p>
        </p:txBody>
      </p:sp>
    </p:spTree>
    <p:extLst>
      <p:ext uri="{BB962C8B-B14F-4D97-AF65-F5344CB8AC3E}">
        <p14:creationId xmlns:p14="http://schemas.microsoft.com/office/powerpoint/2010/main" val="341137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effectLst/>
              </a:rPr>
              <a:t>Is there a link between the gut microbiota, the ENS, and obesity</a:t>
            </a:r>
            <a:endParaRPr lang="en-US" dirty="0"/>
          </a:p>
        </p:txBody>
      </p:sp>
      <p:sp>
        <p:nvSpPr>
          <p:cNvPr id="3" name="Zástupný symbol pro obsah 2"/>
          <p:cNvSpPr>
            <a:spLocks noGrp="1"/>
          </p:cNvSpPr>
          <p:nvPr>
            <p:ph idx="1"/>
          </p:nvPr>
        </p:nvSpPr>
        <p:spPr/>
        <p:txBody>
          <a:bodyPr>
            <a:normAutofit fontScale="85000" lnSpcReduction="20000"/>
          </a:bodyPr>
          <a:lstStyle/>
          <a:p>
            <a:r>
              <a:rPr lang="en-US" dirty="0" smtClean="0">
                <a:effectLst/>
              </a:rPr>
              <a:t>EGCs </a:t>
            </a:r>
            <a:r>
              <a:rPr lang="cs-CZ" dirty="0" err="1" smtClean="0">
                <a:effectLst/>
              </a:rPr>
              <a:t>seem</a:t>
            </a:r>
            <a:r>
              <a:rPr lang="cs-CZ" dirty="0" smtClean="0">
                <a:effectLst/>
              </a:rPr>
              <a:t> to </a:t>
            </a:r>
            <a:r>
              <a:rPr lang="en-US" dirty="0" smtClean="0">
                <a:effectLst/>
              </a:rPr>
              <a:t>exert pleiotropic effects throughout the whole body, which could imply various roles in numerous pathologies, such as inflammatory bowel diseases, Parkinson disease, and obesity.</a:t>
            </a:r>
            <a:endParaRPr lang="cs-CZ" dirty="0" smtClean="0">
              <a:effectLst/>
            </a:endParaRPr>
          </a:p>
          <a:p>
            <a:r>
              <a:rPr lang="en-US" dirty="0" smtClean="0">
                <a:effectLst/>
              </a:rPr>
              <a:t>EGC activity could be modified by bacterial metabolites and by epithelial or immune factors (which are released in response to bacterial recognition by epithelial cells and immune cells, respectively). Deciphering the cross talk among gut microbiota, EGCs, and obesity is thus of major importance. </a:t>
            </a:r>
            <a:endParaRPr lang="en-US" dirty="0"/>
          </a:p>
        </p:txBody>
      </p:sp>
    </p:spTree>
    <p:extLst>
      <p:ext uri="{BB962C8B-B14F-4D97-AF65-F5344CB8AC3E}">
        <p14:creationId xmlns:p14="http://schemas.microsoft.com/office/powerpoint/2010/main" val="88820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effectLst/>
              </a:rPr>
              <a:t>Glucagon‐like peptide‐1 (GLP‐1) is</a:t>
            </a: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smtClean="0">
                <a:effectLst/>
              </a:rPr>
              <a:t>Glucagon‐like peptide‐1 (GLP‐1) is a key endocrine factor that could participate in the control of the gut‐brain axis by gut microbiota because of its location (i.e., released by intestinal L cells). </a:t>
            </a:r>
            <a:endParaRPr lang="cs-CZ" dirty="0" smtClean="0">
              <a:effectLst/>
            </a:endParaRPr>
          </a:p>
          <a:p>
            <a:r>
              <a:rPr lang="en-US" dirty="0"/>
              <a:t>GLP‐1 could act on ENS neurons to modify the gut‐brain axis to control food intake</a:t>
            </a:r>
            <a:r>
              <a:rPr lang="cs-CZ" dirty="0"/>
              <a:t> </a:t>
            </a:r>
            <a:r>
              <a:rPr lang="en-US" dirty="0"/>
              <a:t>and glucose metabolism</a:t>
            </a:r>
            <a:r>
              <a:rPr lang="en-US" dirty="0" smtClean="0"/>
              <a:t>.</a:t>
            </a:r>
            <a:endParaRPr lang="cs-CZ" dirty="0" smtClean="0">
              <a:effectLst/>
            </a:endParaRPr>
          </a:p>
          <a:p>
            <a:r>
              <a:rPr lang="en-US" dirty="0" smtClean="0">
                <a:effectLst/>
              </a:rPr>
              <a:t>GLP‐1 has a potential </a:t>
            </a:r>
            <a:r>
              <a:rPr lang="en-US" dirty="0" err="1" smtClean="0">
                <a:effectLst/>
              </a:rPr>
              <a:t>anorexigenic</a:t>
            </a:r>
            <a:r>
              <a:rPr lang="en-US" dirty="0" smtClean="0">
                <a:effectLst/>
              </a:rPr>
              <a:t> effect in humans with obesity after bariatric surgery. However, whether the appetite and the glycemic impact observed after bariatric surgery are mediated by only the hormone GLP‐1 remains a matter of discussion. </a:t>
            </a:r>
            <a:endParaRPr lang="cs-CZ" dirty="0" smtClean="0">
              <a:effectLst/>
            </a:endParaRPr>
          </a:p>
        </p:txBody>
      </p:sp>
    </p:spTree>
    <p:extLst>
      <p:ext uri="{BB962C8B-B14F-4D97-AF65-F5344CB8AC3E}">
        <p14:creationId xmlns:p14="http://schemas.microsoft.com/office/powerpoint/2010/main" val="196806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effectLst/>
              </a:rPr>
              <a:t>E</a:t>
            </a:r>
            <a:r>
              <a:rPr lang="en-US" dirty="0" err="1" smtClean="0">
                <a:effectLst/>
              </a:rPr>
              <a:t>ndocannabinoid</a:t>
            </a:r>
            <a:r>
              <a:rPr lang="en-US" dirty="0" smtClean="0">
                <a:effectLst/>
              </a:rPr>
              <a:t> system (ECS)</a:t>
            </a: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smtClean="0">
                <a:effectLst/>
              </a:rPr>
              <a:t>In the context of energy homeostasis, the endocannabinoid system (ECS) plays a major role. </a:t>
            </a:r>
            <a:endParaRPr lang="cs-CZ" dirty="0" smtClean="0">
              <a:effectLst/>
            </a:endParaRPr>
          </a:p>
          <a:p>
            <a:r>
              <a:rPr lang="en-US" dirty="0" smtClean="0">
                <a:effectLst/>
              </a:rPr>
              <a:t>Endocannabinoids (</a:t>
            </a:r>
            <a:r>
              <a:rPr lang="en-US" dirty="0" err="1" smtClean="0">
                <a:effectLst/>
              </a:rPr>
              <a:t>eCBs</a:t>
            </a:r>
            <a:r>
              <a:rPr lang="en-US" dirty="0" smtClean="0">
                <a:effectLst/>
              </a:rPr>
              <a:t>) are bioactive lipids that are synthesized in and exert their action on several organs involved in </a:t>
            </a:r>
            <a:r>
              <a:rPr lang="en-US" dirty="0" smtClean="0">
                <a:solidFill>
                  <a:srgbClr val="FF0000"/>
                </a:solidFill>
                <a:effectLst>
                  <a:outerShdw blurRad="38100" dist="38100" dir="2700000" algn="tl">
                    <a:srgbClr val="000000">
                      <a:alpha val="43137"/>
                    </a:srgbClr>
                  </a:outerShdw>
                </a:effectLst>
              </a:rPr>
              <a:t>metabolism and appetite regulation</a:t>
            </a:r>
            <a:r>
              <a:rPr lang="en-US" dirty="0" smtClean="0">
                <a:effectLst/>
              </a:rPr>
              <a:t>. Depending on the action exerted by </a:t>
            </a:r>
            <a:r>
              <a:rPr lang="en-US" dirty="0" err="1" smtClean="0">
                <a:effectLst/>
              </a:rPr>
              <a:t>eCBs</a:t>
            </a:r>
            <a:r>
              <a:rPr lang="en-US" dirty="0" smtClean="0">
                <a:effectLst/>
              </a:rPr>
              <a:t> on the intestinal mucosa, they can be clustered as </a:t>
            </a:r>
            <a:r>
              <a:rPr lang="en-US" dirty="0" smtClean="0">
                <a:solidFill>
                  <a:srgbClr val="FF0000"/>
                </a:solidFill>
                <a:effectLst>
                  <a:outerShdw blurRad="38100" dist="38100" dir="2700000" algn="tl">
                    <a:srgbClr val="000000">
                      <a:alpha val="43137"/>
                    </a:srgbClr>
                  </a:outerShdw>
                </a:effectLst>
              </a:rPr>
              <a:t>a “gate opener” (anandamide</a:t>
            </a:r>
            <a:r>
              <a:rPr lang="en-US" dirty="0" smtClean="0">
                <a:effectLst/>
              </a:rPr>
              <a:t>) and </a:t>
            </a:r>
            <a:r>
              <a:rPr lang="en-US" dirty="0" smtClean="0">
                <a:solidFill>
                  <a:srgbClr val="FF0000"/>
                </a:solidFill>
                <a:effectLst>
                  <a:outerShdw blurRad="38100" dist="38100" dir="2700000" algn="tl">
                    <a:srgbClr val="000000">
                      <a:alpha val="43137"/>
                    </a:srgbClr>
                  </a:outerShdw>
                </a:effectLst>
              </a:rPr>
              <a:t>“gate keeper” </a:t>
            </a:r>
            <a:r>
              <a:rPr lang="en-US" dirty="0" smtClean="0">
                <a:effectLst/>
              </a:rPr>
              <a:t>(</a:t>
            </a:r>
            <a:r>
              <a:rPr lang="en-US" dirty="0" err="1" smtClean="0">
                <a:effectLst/>
              </a:rPr>
              <a:t>palmitoylethanolamine</a:t>
            </a:r>
            <a:r>
              <a:rPr lang="en-US" dirty="0" smtClean="0">
                <a:effectLst/>
              </a:rPr>
              <a:t>, 2‐oleoylglycerol)</a:t>
            </a:r>
            <a:r>
              <a:rPr lang="cs-CZ" dirty="0" smtClean="0">
                <a:effectLst/>
              </a:rPr>
              <a:t>.</a:t>
            </a:r>
          </a:p>
          <a:p>
            <a:r>
              <a:rPr lang="cs-CZ" dirty="0" smtClean="0">
                <a:effectLst/>
              </a:rPr>
              <a:t>G</a:t>
            </a:r>
            <a:r>
              <a:rPr lang="en-US" dirty="0" err="1" smtClean="0">
                <a:effectLst/>
              </a:rPr>
              <a:t>ut</a:t>
            </a:r>
            <a:r>
              <a:rPr lang="en-US" dirty="0" smtClean="0">
                <a:effectLst/>
              </a:rPr>
              <a:t> microbiota can modulate intestinal </a:t>
            </a:r>
            <a:r>
              <a:rPr lang="en-US" dirty="0" err="1" smtClean="0">
                <a:effectLst/>
              </a:rPr>
              <a:t>eCB</a:t>
            </a:r>
            <a:r>
              <a:rPr lang="en-US" dirty="0" smtClean="0">
                <a:effectLst/>
              </a:rPr>
              <a:t> tone. An “obesity microbiota” is associated with an increased intestinal level of anandamide, thus increasing gut permeability</a:t>
            </a:r>
            <a:r>
              <a:rPr lang="cs-CZ" dirty="0" smtClean="0">
                <a:effectLst/>
              </a:rPr>
              <a:t>.</a:t>
            </a:r>
            <a:r>
              <a:rPr lang="en-US" dirty="0" smtClean="0">
                <a:effectLst/>
              </a:rPr>
              <a:t> </a:t>
            </a:r>
            <a:endParaRPr lang="en-US" dirty="0"/>
          </a:p>
        </p:txBody>
      </p:sp>
    </p:spTree>
    <p:extLst>
      <p:ext uri="{BB962C8B-B14F-4D97-AF65-F5344CB8AC3E}">
        <p14:creationId xmlns:p14="http://schemas.microsoft.com/office/powerpoint/2010/main" val="324672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f. Vasku\Pictures\2018-04-27 Mikrobiom 9\Mikrobiom 9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41352"/>
            <a:ext cx="4202024" cy="61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0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effectLst/>
              </a:rPr>
              <a:t>E</a:t>
            </a:r>
            <a:r>
              <a:rPr lang="en-US" smtClean="0">
                <a:effectLst/>
              </a:rPr>
              <a:t>ndocannabinoid</a:t>
            </a:r>
            <a:r>
              <a:rPr lang="en-US" dirty="0" smtClean="0">
                <a:effectLst/>
              </a:rPr>
              <a:t> system (ECS)</a:t>
            </a:r>
            <a:endParaRPr lang="en-US" dirty="0"/>
          </a:p>
        </p:txBody>
      </p:sp>
      <p:sp>
        <p:nvSpPr>
          <p:cNvPr id="3" name="Zástupný symbol pro obsah 2"/>
          <p:cNvSpPr>
            <a:spLocks noGrp="1"/>
          </p:cNvSpPr>
          <p:nvPr>
            <p:ph idx="1"/>
          </p:nvPr>
        </p:nvSpPr>
        <p:spPr>
          <a:xfrm>
            <a:off x="395536" y="1628800"/>
            <a:ext cx="8686800" cy="4525963"/>
          </a:xfrm>
        </p:spPr>
        <p:txBody>
          <a:bodyPr>
            <a:normAutofit/>
          </a:bodyPr>
          <a:lstStyle/>
          <a:p>
            <a:r>
              <a:rPr lang="en-US" dirty="0" smtClean="0">
                <a:effectLst/>
              </a:rPr>
              <a:t>The daily administration of a key bacterium, </a:t>
            </a:r>
            <a:r>
              <a:rPr lang="en-US" i="1" dirty="0" err="1" smtClean="0">
                <a:effectLst/>
              </a:rPr>
              <a:t>Akkermansia</a:t>
            </a:r>
            <a:r>
              <a:rPr lang="en-US" i="1" dirty="0" smtClean="0">
                <a:effectLst/>
              </a:rPr>
              <a:t> </a:t>
            </a:r>
            <a:r>
              <a:rPr lang="en-US" i="1" dirty="0" err="1" smtClean="0">
                <a:effectLst/>
              </a:rPr>
              <a:t>muciniphila</a:t>
            </a:r>
            <a:r>
              <a:rPr lang="en-US" dirty="0" smtClean="0">
                <a:effectLst/>
              </a:rPr>
              <a:t>, was found to reverse diet‐induced obesity by a mechanism associated with increased intestinal levels of </a:t>
            </a:r>
            <a:r>
              <a:rPr lang="en-US" dirty="0" err="1" smtClean="0">
                <a:effectLst/>
              </a:rPr>
              <a:t>eCBs</a:t>
            </a:r>
            <a:r>
              <a:rPr lang="en-US" dirty="0" smtClean="0">
                <a:effectLst/>
              </a:rPr>
              <a:t> that control inflammation, the gut barrier, and gut peptide secretion</a:t>
            </a:r>
            <a:r>
              <a:rPr lang="cs-CZ" dirty="0" smtClean="0">
                <a:effectLst/>
              </a:rPr>
              <a:t>.</a:t>
            </a:r>
            <a:endParaRPr lang="en-US" dirty="0"/>
          </a:p>
        </p:txBody>
      </p:sp>
    </p:spTree>
    <p:extLst>
      <p:ext uri="{BB962C8B-B14F-4D97-AF65-F5344CB8AC3E}">
        <p14:creationId xmlns:p14="http://schemas.microsoft.com/office/powerpoint/2010/main" val="140133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of. Vasku\Pictures\2018-04-27 Mikrobiom 4\Mikrobiom 4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050" y="692696"/>
            <a:ext cx="7408406" cy="52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5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a:t>
            </a:r>
            <a:r>
              <a:rPr lang="en-US" dirty="0" err="1" smtClean="0"/>
              <a:t>ndocannabinoid</a:t>
            </a:r>
            <a:r>
              <a:rPr lang="en-US" dirty="0" smtClean="0"/>
              <a:t> (</a:t>
            </a:r>
            <a:r>
              <a:rPr lang="en-US" dirty="0" err="1" smtClean="0"/>
              <a:t>eCB</a:t>
            </a:r>
            <a:r>
              <a:rPr lang="en-US" dirty="0" smtClean="0"/>
              <a:t>) synthesis</a:t>
            </a:r>
            <a:endParaRPr lang="en-US" dirty="0"/>
          </a:p>
        </p:txBody>
      </p:sp>
      <p:sp>
        <p:nvSpPr>
          <p:cNvPr id="3" name="Zástupný symbol pro obsah 2"/>
          <p:cNvSpPr>
            <a:spLocks noGrp="1"/>
          </p:cNvSpPr>
          <p:nvPr>
            <p:ph idx="1"/>
          </p:nvPr>
        </p:nvSpPr>
        <p:spPr/>
        <p:txBody>
          <a:bodyPr>
            <a:normAutofit fontScale="55000" lnSpcReduction="20000"/>
          </a:bodyPr>
          <a:lstStyle/>
          <a:p>
            <a:r>
              <a:rPr lang="en-US" dirty="0" smtClean="0"/>
              <a:t>Schematic </a:t>
            </a:r>
            <a:r>
              <a:rPr lang="en-US" dirty="0"/>
              <a:t>overview of endocannabinoid (</a:t>
            </a:r>
            <a:r>
              <a:rPr lang="en-US" dirty="0" err="1"/>
              <a:t>eCB</a:t>
            </a:r>
            <a:r>
              <a:rPr lang="en-US" dirty="0"/>
              <a:t>) synthesis and degradation. </a:t>
            </a:r>
            <a:r>
              <a:rPr lang="en-US" i="1" dirty="0"/>
              <a:t>N</a:t>
            </a:r>
            <a:r>
              <a:rPr lang="en-US" dirty="0"/>
              <a:t>-</a:t>
            </a:r>
            <a:r>
              <a:rPr lang="en-US" dirty="0" err="1"/>
              <a:t>acylethanolamine</a:t>
            </a:r>
            <a:r>
              <a:rPr lang="en-US" dirty="0"/>
              <a:t> (NAE), anandamide (AEA), </a:t>
            </a:r>
            <a:r>
              <a:rPr lang="en-US" i="1" dirty="0"/>
              <a:t>N</a:t>
            </a:r>
            <a:r>
              <a:rPr lang="en-US" dirty="0"/>
              <a:t>-</a:t>
            </a:r>
            <a:r>
              <a:rPr lang="en-US" dirty="0" err="1"/>
              <a:t>palmitoylethanolamine</a:t>
            </a:r>
            <a:r>
              <a:rPr lang="en-US" dirty="0"/>
              <a:t> (PEA)and </a:t>
            </a:r>
            <a:r>
              <a:rPr lang="en-US" i="1" dirty="0"/>
              <a:t>N</a:t>
            </a:r>
            <a:r>
              <a:rPr lang="en-US" dirty="0"/>
              <a:t>-</a:t>
            </a:r>
            <a:r>
              <a:rPr lang="en-US" dirty="0" err="1"/>
              <a:t>oleoylethanolamine</a:t>
            </a:r>
            <a:r>
              <a:rPr lang="en-US" dirty="0"/>
              <a:t> (OEA) are synthesized on demand from cell membrane phospholipids through </a:t>
            </a:r>
            <a:r>
              <a:rPr lang="en-US" i="1" dirty="0"/>
              <a:t>N</a:t>
            </a:r>
            <a:r>
              <a:rPr lang="en-US" dirty="0"/>
              <a:t>-</a:t>
            </a:r>
            <a:r>
              <a:rPr lang="en-US" dirty="0" err="1"/>
              <a:t>acylphosphatidyl</a:t>
            </a:r>
            <a:r>
              <a:rPr lang="en-US" dirty="0"/>
              <a:t>-ethanolamine-specific </a:t>
            </a:r>
            <a:r>
              <a:rPr lang="en-US" dirty="0" err="1"/>
              <a:t>phospholipaseD</a:t>
            </a:r>
            <a:r>
              <a:rPr lang="en-US" dirty="0"/>
              <a:t> (NAPE-PLD). </a:t>
            </a:r>
            <a:endParaRPr lang="cs-CZ" dirty="0" smtClean="0"/>
          </a:p>
          <a:p>
            <a:r>
              <a:rPr lang="en-US" dirty="0" smtClean="0"/>
              <a:t>2-Arachidonoylglycerol </a:t>
            </a:r>
            <a:r>
              <a:rPr lang="en-US" dirty="0"/>
              <a:t>(2-AG) is also produced from cell membrane phospholipids through the action of diacylglycerol lipase (DAGL). </a:t>
            </a:r>
            <a:r>
              <a:rPr lang="en-US" dirty="0" smtClean="0"/>
              <a:t>These</a:t>
            </a:r>
            <a:r>
              <a:rPr lang="cs-CZ" dirty="0" smtClean="0"/>
              <a:t> </a:t>
            </a:r>
            <a:r>
              <a:rPr lang="en-US" dirty="0" smtClean="0"/>
              <a:t>bioactive </a:t>
            </a:r>
            <a:r>
              <a:rPr lang="en-US" dirty="0"/>
              <a:t>lipids activate cannabinoid receptors 1 and 2 (CB1and CB2), also targeted by 9-tetrahydrocannabinol (9-THC), the principal active component </a:t>
            </a:r>
            <a:r>
              <a:rPr lang="en-US" dirty="0" smtClean="0"/>
              <a:t>of</a:t>
            </a:r>
            <a:r>
              <a:rPr lang="cs-CZ" dirty="0" smtClean="0"/>
              <a:t> </a:t>
            </a:r>
            <a:r>
              <a:rPr lang="en-US" i="1" dirty="0" smtClean="0"/>
              <a:t>Cannabis </a:t>
            </a:r>
            <a:r>
              <a:rPr lang="en-US" i="1" dirty="0"/>
              <a:t>sativa</a:t>
            </a:r>
            <a:r>
              <a:rPr lang="en-US" dirty="0"/>
              <a:t>, or other non-cannabinoid receptors such as PPAR , GPR55, GPR119 and TRPV1. These lipids are hydrolyzed in the cell by several lipases. NAE </a:t>
            </a:r>
            <a:r>
              <a:rPr lang="en-US" dirty="0" smtClean="0"/>
              <a:t>is</a:t>
            </a:r>
            <a:r>
              <a:rPr lang="cs-CZ" dirty="0" smtClean="0"/>
              <a:t> </a:t>
            </a:r>
            <a:r>
              <a:rPr lang="en-US" dirty="0" smtClean="0"/>
              <a:t>mainly </a:t>
            </a:r>
            <a:r>
              <a:rPr lang="en-US" dirty="0"/>
              <a:t>hydrolyzed by fatty acid amide hydrolase (FAAH) and </a:t>
            </a:r>
            <a:r>
              <a:rPr lang="en-US" i="1" dirty="0"/>
              <a:t>N</a:t>
            </a:r>
            <a:r>
              <a:rPr lang="en-US" dirty="0"/>
              <a:t>-</a:t>
            </a:r>
            <a:r>
              <a:rPr lang="en-US" dirty="0" err="1"/>
              <a:t>acylethanolamine</a:t>
            </a:r>
            <a:r>
              <a:rPr lang="en-US" dirty="0"/>
              <a:t>-hydrolyzing acid amidase (NAAA) into ethanolamine and a fatty acid (</a:t>
            </a:r>
            <a:r>
              <a:rPr lang="en-US" dirty="0" err="1"/>
              <a:t>dependingon</a:t>
            </a:r>
            <a:r>
              <a:rPr lang="en-US" dirty="0"/>
              <a:t> the NAE hydrolyzed). 2-AG is hydrolyzed by two serine hydrolases, </a:t>
            </a:r>
            <a:r>
              <a:rPr lang="en-US" dirty="0" err="1"/>
              <a:t>monoacylglycerol</a:t>
            </a:r>
            <a:r>
              <a:rPr lang="en-US" dirty="0"/>
              <a:t> lipase (MAGL) and  / -hydrolase domain 6 (ABHD6), into glycerol </a:t>
            </a:r>
            <a:r>
              <a:rPr lang="en-US" dirty="0" err="1"/>
              <a:t>andarachidonic</a:t>
            </a:r>
            <a:r>
              <a:rPr lang="en-US" dirty="0"/>
              <a:t> acid (AA).</a:t>
            </a:r>
          </a:p>
        </p:txBody>
      </p:sp>
    </p:spTree>
    <p:extLst>
      <p:ext uri="{BB962C8B-B14F-4D97-AF65-F5344CB8AC3E}">
        <p14:creationId xmlns:p14="http://schemas.microsoft.com/office/powerpoint/2010/main" val="230786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Metabolites produced by gut microbiota and acting as signaling molecules</a:t>
            </a:r>
            <a:endParaRPr lang="en-US" sz="28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fontScale="70000" lnSpcReduction="20000"/>
          </a:bodyPr>
          <a:lstStyle/>
          <a:p>
            <a:r>
              <a:rPr lang="en-US" b="1" dirty="0" smtClean="0">
                <a:effectLst/>
              </a:rPr>
              <a:t>Short chain fatty acids</a:t>
            </a:r>
          </a:p>
          <a:p>
            <a:r>
              <a:rPr lang="en-US" dirty="0" smtClean="0">
                <a:effectLst/>
              </a:rPr>
              <a:t>Short chain fatty acids (SCFAs) are organic fatty acids containing </a:t>
            </a:r>
            <a:r>
              <a:rPr lang="en-US" dirty="0" smtClean="0">
                <a:solidFill>
                  <a:srgbClr val="FF0000"/>
                </a:solidFill>
                <a:effectLst>
                  <a:outerShdw blurRad="38100" dist="38100" dir="2700000" algn="tl">
                    <a:srgbClr val="000000">
                      <a:alpha val="43137"/>
                    </a:srgbClr>
                  </a:outerShdw>
                </a:effectLst>
              </a:rPr>
              <a:t>two to six atoms of carbon and are produced in the cecum and in the colon of the host by the microbiota following the fermentation of </a:t>
            </a:r>
            <a:r>
              <a:rPr lang="en-US" dirty="0" err="1" smtClean="0">
                <a:solidFill>
                  <a:srgbClr val="FF0000"/>
                </a:solidFill>
                <a:effectLst>
                  <a:outerShdw blurRad="38100" dist="38100" dir="2700000" algn="tl">
                    <a:srgbClr val="000000">
                      <a:alpha val="43137"/>
                    </a:srgbClr>
                  </a:outerShdw>
                </a:effectLst>
              </a:rPr>
              <a:t>nondigestible</a:t>
            </a:r>
            <a:r>
              <a:rPr lang="en-US" dirty="0" smtClean="0">
                <a:solidFill>
                  <a:srgbClr val="FF0000"/>
                </a:solidFill>
                <a:effectLst>
                  <a:outerShdw blurRad="38100" dist="38100" dir="2700000" algn="tl">
                    <a:srgbClr val="000000">
                      <a:alpha val="43137"/>
                    </a:srgbClr>
                  </a:outerShdw>
                </a:effectLst>
              </a:rPr>
              <a:t> dietary fibers, proteins, and glycoproteins. </a:t>
            </a:r>
            <a:r>
              <a:rPr lang="en-US" dirty="0" smtClean="0">
                <a:effectLst/>
              </a:rPr>
              <a:t>Acetate, propionate, and butyrate represent 95% of SCFAs</a:t>
            </a:r>
            <a:r>
              <a:rPr lang="cs-CZ" dirty="0" smtClean="0">
                <a:effectLst/>
              </a:rPr>
              <a:t>.</a:t>
            </a:r>
            <a:r>
              <a:rPr lang="en-US" dirty="0" smtClean="0">
                <a:effectLst/>
              </a:rPr>
              <a:t> </a:t>
            </a:r>
          </a:p>
          <a:p>
            <a:r>
              <a:rPr lang="en-US" dirty="0" smtClean="0">
                <a:effectLst/>
              </a:rPr>
              <a:t>Bacterial SCFAs locally modulate the physiology of the large intestine, but they can also be absorbed (only 5%‐10% are excreted in feces) and control the metabolism of other organs (such as adipose, liver, muscle, and brain tissue), thus influencing the energetic homeostasis of the host, including appetite regulation.</a:t>
            </a:r>
            <a:endParaRPr lang="cs-CZ" dirty="0" smtClean="0">
              <a:effectLst/>
            </a:endParaRPr>
          </a:p>
          <a:p>
            <a:r>
              <a:rPr lang="cs-CZ" dirty="0" smtClean="0"/>
              <a:t>O</a:t>
            </a:r>
            <a:r>
              <a:rPr lang="en-US" dirty="0" smtClean="0">
                <a:effectLst/>
              </a:rPr>
              <a:t>ne of the primary roles of SCFAs is the modulation of the activity of histone deacetylase</a:t>
            </a:r>
            <a:r>
              <a:rPr lang="cs-CZ" dirty="0" smtClean="0">
                <a:effectLst/>
              </a:rPr>
              <a:t>.</a:t>
            </a:r>
            <a:endParaRPr lang="en-US" dirty="0" smtClean="0">
              <a:effectLst/>
            </a:endParaRPr>
          </a:p>
        </p:txBody>
      </p:sp>
    </p:spTree>
    <p:extLst>
      <p:ext uri="{BB962C8B-B14F-4D97-AF65-F5344CB8AC3E}">
        <p14:creationId xmlns:p14="http://schemas.microsoft.com/office/powerpoint/2010/main" val="383286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4624"/>
            <a:ext cx="8686800" cy="838200"/>
          </a:xfrm>
        </p:spPr>
        <p:txBody>
          <a:bodyPr>
            <a:noAutofit/>
          </a:bodyPr>
          <a:lstStyle/>
          <a:p>
            <a:r>
              <a:rPr lang="en-US" sz="2800" dirty="0" smtClean="0">
                <a:effectLst>
                  <a:outerShdw blurRad="38100" dist="38100" dir="2700000" algn="tl">
                    <a:srgbClr val="000000">
                      <a:alpha val="43137"/>
                    </a:srgbClr>
                  </a:outerShdw>
                </a:effectLst>
              </a:rPr>
              <a:t>Metabolites produced by gut microbiota and acting as signaling molecules</a:t>
            </a:r>
            <a:endParaRPr lang="en-US" sz="28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04800" y="1196752"/>
            <a:ext cx="8686800" cy="4883373"/>
          </a:xfrm>
        </p:spPr>
        <p:txBody>
          <a:bodyPr>
            <a:normAutofit fontScale="40000" lnSpcReduction="20000"/>
          </a:bodyPr>
          <a:lstStyle/>
          <a:p>
            <a:endParaRPr lang="cs-CZ" dirty="0" smtClean="0">
              <a:effectLst/>
            </a:endParaRPr>
          </a:p>
          <a:p>
            <a:r>
              <a:rPr lang="en-US" sz="5000" b="1" dirty="0"/>
              <a:t>Short chain fatty </a:t>
            </a:r>
            <a:r>
              <a:rPr lang="en-US" sz="5000" b="1" dirty="0" smtClean="0"/>
              <a:t>acids</a:t>
            </a:r>
            <a:r>
              <a:rPr lang="cs-CZ" sz="5000" b="1" dirty="0" smtClean="0"/>
              <a:t> </a:t>
            </a:r>
            <a:r>
              <a:rPr lang="en-US" sz="4000" dirty="0" smtClean="0">
                <a:effectLst/>
              </a:rPr>
              <a:t>SCFAs induce </a:t>
            </a:r>
            <a:r>
              <a:rPr lang="en-US" sz="4000" dirty="0" smtClean="0">
                <a:solidFill>
                  <a:srgbClr val="FF0000"/>
                </a:solidFill>
                <a:effectLst>
                  <a:outerShdw blurRad="38100" dist="38100" dir="2700000" algn="tl">
                    <a:srgbClr val="000000">
                      <a:alpha val="43137"/>
                    </a:srgbClr>
                  </a:outerShdw>
                </a:effectLst>
              </a:rPr>
              <a:t>colon motility</a:t>
            </a:r>
            <a:r>
              <a:rPr lang="en-US" sz="4000" dirty="0" smtClean="0">
                <a:effectLst/>
              </a:rPr>
              <a:t>. </a:t>
            </a:r>
            <a:endParaRPr lang="cs-CZ" sz="4000" dirty="0" smtClean="0">
              <a:effectLst/>
            </a:endParaRPr>
          </a:p>
          <a:p>
            <a:r>
              <a:rPr lang="en-US" sz="4000" dirty="0" smtClean="0">
                <a:effectLst/>
              </a:rPr>
              <a:t>SCFA administration increased the luminal release of </a:t>
            </a:r>
            <a:r>
              <a:rPr lang="en-US" sz="4000" dirty="0" smtClean="0">
                <a:solidFill>
                  <a:srgbClr val="FF0000"/>
                </a:solidFill>
                <a:effectLst>
                  <a:outerShdw blurRad="38100" dist="38100" dir="2700000" algn="tl">
                    <a:srgbClr val="000000">
                      <a:alpha val="43137"/>
                    </a:srgbClr>
                  </a:outerShdw>
                </a:effectLst>
              </a:rPr>
              <a:t>serotonin (5‐HT). </a:t>
            </a:r>
            <a:r>
              <a:rPr lang="en-US" sz="4000" dirty="0" smtClean="0">
                <a:effectLst/>
              </a:rPr>
              <a:t>It has also been suggested that butyrate, but not acetate or propionate, has a colonic </a:t>
            </a:r>
            <a:r>
              <a:rPr lang="en-US" sz="4000" dirty="0" err="1" smtClean="0">
                <a:effectLst/>
              </a:rPr>
              <a:t>prokinetic</a:t>
            </a:r>
            <a:r>
              <a:rPr lang="en-US" sz="4000" dirty="0" smtClean="0">
                <a:effectLst/>
              </a:rPr>
              <a:t> effect by increasing the proportion of cholinergic (excitatory) myenteric neurons; it seems that the change in neuronal phenotype is associated with increased acetylation of histone 3. </a:t>
            </a:r>
            <a:endParaRPr lang="cs-CZ" sz="4000" dirty="0"/>
          </a:p>
          <a:p>
            <a:r>
              <a:rPr lang="en-US" sz="4000" dirty="0" smtClean="0">
                <a:effectLst/>
              </a:rPr>
              <a:t>SCFAs modulate </a:t>
            </a:r>
            <a:r>
              <a:rPr lang="en-US" sz="4000" dirty="0" smtClean="0">
                <a:solidFill>
                  <a:srgbClr val="FF0000"/>
                </a:solidFill>
                <a:effectLst>
                  <a:outerShdw blurRad="38100" dist="38100" dir="2700000" algn="tl">
                    <a:srgbClr val="000000">
                      <a:alpha val="43137"/>
                    </a:srgbClr>
                  </a:outerShdw>
                </a:effectLst>
              </a:rPr>
              <a:t>colonic secretion in response to 5HT</a:t>
            </a:r>
            <a:r>
              <a:rPr lang="en-US" sz="4000" dirty="0" smtClean="0">
                <a:effectLst/>
              </a:rPr>
              <a:t>: the gut microbiota downregulates 5‐HT3 expression via acetate production, thus lowering the host secretory response. </a:t>
            </a:r>
          </a:p>
          <a:p>
            <a:r>
              <a:rPr lang="en-US" sz="4000" dirty="0" smtClean="0">
                <a:effectLst/>
              </a:rPr>
              <a:t>SCFAs in the gut‐brain axis. The finding that the GPR41 receptor is expressed in sensory ganglia (afferent fibers) and in autonomic ganglia (efferent fibers) strongly supports the role played by SCFAs in the gut‐brain axis</a:t>
            </a:r>
            <a:endParaRPr lang="cs-CZ" sz="4000" dirty="0" smtClean="0">
              <a:effectLst/>
            </a:endParaRPr>
          </a:p>
          <a:p>
            <a:r>
              <a:rPr lang="cs-CZ" sz="4000" dirty="0" smtClean="0">
                <a:solidFill>
                  <a:srgbClr val="FF0000"/>
                </a:solidFill>
                <a:effectLst>
                  <a:outerShdw blurRad="38100" dist="38100" dir="2700000" algn="tl">
                    <a:srgbClr val="000000">
                      <a:alpha val="43137"/>
                    </a:srgbClr>
                  </a:outerShdw>
                </a:effectLst>
              </a:rPr>
              <a:t>B</a:t>
            </a:r>
            <a:r>
              <a:rPr lang="en-US" sz="4000" dirty="0" err="1" smtClean="0">
                <a:solidFill>
                  <a:srgbClr val="FF0000"/>
                </a:solidFill>
                <a:effectLst>
                  <a:outerShdw blurRad="38100" dist="38100" dir="2700000" algn="tl">
                    <a:srgbClr val="000000">
                      <a:alpha val="43137"/>
                    </a:srgbClr>
                  </a:outerShdw>
                </a:effectLst>
              </a:rPr>
              <a:t>utyrate</a:t>
            </a:r>
            <a:r>
              <a:rPr lang="en-US" sz="4000" dirty="0" smtClean="0">
                <a:solidFill>
                  <a:srgbClr val="FF0000"/>
                </a:solidFill>
                <a:effectLst>
                  <a:outerShdw blurRad="38100" dist="38100" dir="2700000" algn="tl">
                    <a:srgbClr val="000000">
                      <a:alpha val="43137"/>
                    </a:srgbClr>
                  </a:outerShdw>
                </a:effectLst>
              </a:rPr>
              <a:t> and propionate activated intestinal gluconeogenesis in the colon </a:t>
            </a:r>
            <a:r>
              <a:rPr lang="en-US" sz="4000" dirty="0" smtClean="0">
                <a:effectLst/>
              </a:rPr>
              <a:t>via complementary mechanisms. Butyrate increased the expression of intestinal gluconeogenesis enzymes through a </a:t>
            </a:r>
            <a:r>
              <a:rPr lang="en-US" sz="4000" dirty="0" err="1" smtClean="0">
                <a:effectLst/>
              </a:rPr>
              <a:t>cAMP</a:t>
            </a:r>
            <a:r>
              <a:rPr lang="en-US" sz="4000" dirty="0" smtClean="0">
                <a:effectLst/>
              </a:rPr>
              <a:t>‐dependent mechanism, while the same genes were activated by propionate via a gut‐brain axis involving GPR41 expressed on </a:t>
            </a:r>
            <a:r>
              <a:rPr lang="en-US" sz="4000" dirty="0" err="1" smtClean="0">
                <a:effectLst/>
              </a:rPr>
              <a:t>periportal</a:t>
            </a:r>
            <a:r>
              <a:rPr lang="en-US" sz="4000" dirty="0" smtClean="0">
                <a:effectLst/>
              </a:rPr>
              <a:t> neural afferents. </a:t>
            </a:r>
          </a:p>
        </p:txBody>
      </p:sp>
    </p:spTree>
    <p:extLst>
      <p:ext uri="{BB962C8B-B14F-4D97-AF65-F5344CB8AC3E}">
        <p14:creationId xmlns:p14="http://schemas.microsoft.com/office/powerpoint/2010/main" val="188046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rof. Vasku\Pictures\2018-04-27 Mikrobiom 6\Mikrobiom 6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3384"/>
            <a:ext cx="8084440" cy="67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9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rof. Vasku\Pictures\2018-04-27 Mikrobiom 8\Mikrobiom 8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9383426" cy="65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0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838200"/>
          </a:xfrm>
        </p:spPr>
        <p:txBody>
          <a:bodyPr>
            <a:noAutofit/>
          </a:bodyPr>
          <a:lstStyle/>
          <a:p>
            <a:r>
              <a:rPr lang="en-US" sz="2800" dirty="0" smtClean="0">
                <a:effectLst>
                  <a:outerShdw blurRad="38100" dist="38100" dir="2700000" algn="tl">
                    <a:srgbClr val="000000">
                      <a:alpha val="43137"/>
                    </a:srgbClr>
                  </a:outerShdw>
                </a:effectLst>
              </a:rPr>
              <a:t>Metabolites produced by gut microbiota and acting as signaling molecules</a:t>
            </a:r>
            <a:endParaRPr lang="en-US" sz="28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927373"/>
            <a:ext cx="8229600" cy="4525963"/>
          </a:xfrm>
        </p:spPr>
        <p:txBody>
          <a:bodyPr>
            <a:normAutofit fontScale="62500" lnSpcReduction="20000"/>
          </a:bodyPr>
          <a:lstStyle/>
          <a:p>
            <a:r>
              <a:rPr lang="cs-CZ" dirty="0" smtClean="0">
                <a:solidFill>
                  <a:srgbClr val="FF0000"/>
                </a:solidFill>
                <a:effectLst>
                  <a:outerShdw blurRad="38100" dist="38100" dir="2700000" algn="tl">
                    <a:srgbClr val="000000">
                      <a:alpha val="43137"/>
                    </a:srgbClr>
                  </a:outerShdw>
                </a:effectLst>
              </a:rPr>
              <a:t>A</a:t>
            </a:r>
            <a:r>
              <a:rPr lang="en-US" dirty="0" err="1" smtClean="0">
                <a:solidFill>
                  <a:srgbClr val="FF0000"/>
                </a:solidFill>
                <a:effectLst>
                  <a:outerShdw blurRad="38100" dist="38100" dir="2700000" algn="tl">
                    <a:srgbClr val="000000">
                      <a:alpha val="43137"/>
                    </a:srgbClr>
                  </a:outerShdw>
                </a:effectLst>
              </a:rPr>
              <a:t>cetate</a:t>
            </a:r>
            <a:r>
              <a:rPr lang="en-US" dirty="0" smtClean="0">
                <a:solidFill>
                  <a:srgbClr val="FF0000"/>
                </a:solidFill>
                <a:effectLst>
                  <a:outerShdw blurRad="38100" dist="38100" dir="2700000" algn="tl">
                    <a:srgbClr val="000000">
                      <a:alpha val="43137"/>
                    </a:srgbClr>
                  </a:outerShdw>
                </a:effectLst>
              </a:rPr>
              <a:t> </a:t>
            </a:r>
            <a:r>
              <a:rPr lang="en-US" dirty="0" smtClean="0">
                <a:effectLst/>
              </a:rPr>
              <a:t>can also influence metabolism via a gut‐brain axis. </a:t>
            </a:r>
            <a:r>
              <a:rPr lang="cs-CZ" dirty="0" err="1" smtClean="0">
                <a:effectLst/>
              </a:rPr>
              <a:t>It</a:t>
            </a:r>
            <a:r>
              <a:rPr lang="cs-CZ" dirty="0" smtClean="0">
                <a:effectLst/>
              </a:rPr>
              <a:t> </a:t>
            </a:r>
            <a:r>
              <a:rPr lang="cs-CZ" dirty="0" err="1" smtClean="0">
                <a:effectLst/>
              </a:rPr>
              <a:t>was</a:t>
            </a:r>
            <a:r>
              <a:rPr lang="cs-CZ" dirty="0" smtClean="0">
                <a:effectLst/>
              </a:rPr>
              <a:t> </a:t>
            </a:r>
            <a:r>
              <a:rPr lang="en-US" dirty="0" smtClean="0">
                <a:effectLst/>
              </a:rPr>
              <a:t>demonstrated that fermentable carbohydrates such as inulin altered hypothalamic neuronal activity specifically in the arcuate nucleus (ARC). </a:t>
            </a:r>
            <a:r>
              <a:rPr lang="cs-CZ" dirty="0" smtClean="0">
                <a:effectLst/>
              </a:rPr>
              <a:t>I</a:t>
            </a:r>
            <a:r>
              <a:rPr lang="en-US" dirty="0" err="1" smtClean="0">
                <a:effectLst/>
              </a:rPr>
              <a:t>ntraperitoneal</a:t>
            </a:r>
            <a:r>
              <a:rPr lang="en-US" dirty="0" smtClean="0">
                <a:effectLst/>
              </a:rPr>
              <a:t> administration of acetate or acetate directly produced by the gut microbiota through fermentation entered the hypothalamus and reduced appetite by </a:t>
            </a:r>
            <a:r>
              <a:rPr lang="en-US" dirty="0" smtClean="0">
                <a:solidFill>
                  <a:srgbClr val="FF0000"/>
                </a:solidFill>
                <a:effectLst>
                  <a:outerShdw blurRad="38100" dist="38100" dir="2700000" algn="tl">
                    <a:srgbClr val="000000">
                      <a:alpha val="43137"/>
                    </a:srgbClr>
                  </a:outerShdw>
                </a:effectLst>
              </a:rPr>
              <a:t>increasing the expression of anorectic pro‐</a:t>
            </a:r>
            <a:r>
              <a:rPr lang="en-US" dirty="0" err="1" smtClean="0">
                <a:solidFill>
                  <a:srgbClr val="FF0000"/>
                </a:solidFill>
                <a:effectLst>
                  <a:outerShdw blurRad="38100" dist="38100" dir="2700000" algn="tl">
                    <a:srgbClr val="000000">
                      <a:alpha val="43137"/>
                    </a:srgbClr>
                  </a:outerShdw>
                </a:effectLst>
              </a:rPr>
              <a:t>opiomelanocortin</a:t>
            </a:r>
            <a:r>
              <a:rPr lang="en-US" dirty="0" smtClean="0">
                <a:solidFill>
                  <a:srgbClr val="FF0000"/>
                </a:solidFill>
                <a:effectLst>
                  <a:outerShdw blurRad="38100" dist="38100" dir="2700000" algn="tl">
                    <a:srgbClr val="000000">
                      <a:alpha val="43137"/>
                    </a:srgbClr>
                  </a:outerShdw>
                </a:effectLst>
              </a:rPr>
              <a:t> and suppressing agouti‐related peptide. </a:t>
            </a:r>
            <a:endParaRPr lang="cs-CZ" dirty="0" smtClean="0">
              <a:solidFill>
                <a:srgbClr val="FF0000"/>
              </a:solidFill>
              <a:effectLst>
                <a:outerShdw blurRad="38100" dist="38100" dir="2700000" algn="tl">
                  <a:srgbClr val="000000">
                    <a:alpha val="43137"/>
                  </a:srgbClr>
                </a:outerShdw>
              </a:effectLst>
            </a:endParaRPr>
          </a:p>
          <a:p>
            <a:r>
              <a:rPr lang="cs-CZ" dirty="0" smtClean="0">
                <a:effectLst/>
              </a:rPr>
              <a:t>A</a:t>
            </a:r>
            <a:r>
              <a:rPr lang="en-US" dirty="0" err="1" smtClean="0">
                <a:effectLst/>
              </a:rPr>
              <a:t>cetate</a:t>
            </a:r>
            <a:r>
              <a:rPr lang="en-US" dirty="0" smtClean="0">
                <a:effectLst/>
              </a:rPr>
              <a:t> production from an altered gut microbiota </a:t>
            </a:r>
            <a:r>
              <a:rPr lang="en-US" dirty="0" smtClean="0">
                <a:solidFill>
                  <a:srgbClr val="FF0000"/>
                </a:solidFill>
                <a:effectLst>
                  <a:outerShdw blurRad="38100" dist="38100" dir="2700000" algn="tl">
                    <a:srgbClr val="000000">
                      <a:alpha val="43137"/>
                    </a:srgbClr>
                  </a:outerShdw>
                </a:effectLst>
              </a:rPr>
              <a:t>increased glucose‐stimulated insulin secretion, ghrelin secretion, </a:t>
            </a:r>
            <a:r>
              <a:rPr lang="en-US" dirty="0" err="1" smtClean="0">
                <a:solidFill>
                  <a:srgbClr val="FF0000"/>
                </a:solidFill>
                <a:effectLst>
                  <a:outerShdw blurRad="38100" dist="38100" dir="2700000" algn="tl">
                    <a:srgbClr val="000000">
                      <a:alpha val="43137"/>
                    </a:srgbClr>
                  </a:outerShdw>
                </a:effectLst>
              </a:rPr>
              <a:t>hyperphagia</a:t>
            </a:r>
            <a:r>
              <a:rPr lang="en-US" dirty="0" smtClean="0">
                <a:solidFill>
                  <a:srgbClr val="FF0000"/>
                </a:solidFill>
                <a:effectLst>
                  <a:outerShdw blurRad="38100" dist="38100" dir="2700000" algn="tl">
                    <a:srgbClr val="000000">
                      <a:alpha val="43137"/>
                    </a:srgbClr>
                  </a:outerShdw>
                </a:effectLst>
              </a:rPr>
              <a:t>, and other alterations in the metabolism associated with obesity by activating parasympathetic neurons</a:t>
            </a:r>
            <a:r>
              <a:rPr lang="en-US" dirty="0" smtClean="0">
                <a:effectLst/>
              </a:rPr>
              <a:t>. </a:t>
            </a:r>
            <a:r>
              <a:rPr lang="cs-CZ" dirty="0" smtClean="0">
                <a:effectLst/>
              </a:rPr>
              <a:t>But</a:t>
            </a:r>
            <a:r>
              <a:rPr lang="en-US" dirty="0" smtClean="0">
                <a:effectLst/>
              </a:rPr>
              <a:t>, it remains unclear whether the observed effects are attributable to the acetate itself or to other products of the cross feeding. </a:t>
            </a:r>
            <a:endParaRPr lang="en-US" dirty="0"/>
          </a:p>
        </p:txBody>
      </p:sp>
    </p:spTree>
    <p:extLst>
      <p:ext uri="{BB962C8B-B14F-4D97-AF65-F5344CB8AC3E}">
        <p14:creationId xmlns:p14="http://schemas.microsoft.com/office/powerpoint/2010/main" val="250360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 external file that holds a picture, illustration, etc.&#10;Object name is 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85" y="476672"/>
            <a:ext cx="6962775"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640960" cy="6093976"/>
          </a:xfrm>
          <a:prstGeom prst="rect">
            <a:avLst/>
          </a:prstGeom>
        </p:spPr>
        <p:txBody>
          <a:bodyPr wrap="square">
            <a:spAutoFit/>
          </a:bodyPr>
          <a:lstStyle/>
          <a:p>
            <a:r>
              <a:rPr lang="en-US" b="1" dirty="0" smtClean="0"/>
              <a:t>Overview of the different interactions existing between microbial metabolites, endocrine and nervous routes.</a:t>
            </a:r>
            <a:r>
              <a:rPr lang="en-US" dirty="0" smtClean="0"/>
              <a:t> </a:t>
            </a:r>
            <a:endParaRPr lang="cs-CZ" dirty="0" smtClean="0"/>
          </a:p>
          <a:p>
            <a:endParaRPr lang="cs-CZ" dirty="0"/>
          </a:p>
          <a:p>
            <a:r>
              <a:rPr lang="en-US" sz="2800" dirty="0" smtClean="0"/>
              <a:t>Gut microbes interact with host cells using different mechanisms. SCFAs (short chain fatty acids) are metabolites produced by the microbial fermentation of different nutrients; these SCFAs are recognized by specific G-protein coupled receptors expressed at the surface of </a:t>
            </a:r>
            <a:r>
              <a:rPr lang="en-US" sz="2800" dirty="0" err="1" smtClean="0"/>
              <a:t>enteroendocrine</a:t>
            </a:r>
            <a:r>
              <a:rPr lang="en-US" sz="2800" dirty="0" smtClean="0"/>
              <a:t> cells such as L-cells, producing GLP-1, GLP-2, and PYY. Indoles are also bacterial metabolites of tryptophan degradation involved in the control of GLP-1 release and appetite control. The secretion of such hormones control appetite, gut barrier, and glucose homeostasis (e.g., insulin sensitivity) via direct interactions with organs but also through nervous routes. </a:t>
            </a:r>
            <a:endParaRPr lang="en-US" sz="2800" dirty="0"/>
          </a:p>
        </p:txBody>
      </p:sp>
    </p:spTree>
    <p:extLst>
      <p:ext uri="{BB962C8B-B14F-4D97-AF65-F5344CB8AC3E}">
        <p14:creationId xmlns:p14="http://schemas.microsoft.com/office/powerpoint/2010/main" val="269089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Evolution</a:t>
            </a:r>
            <a:endParaRPr lang="en-US" dirty="0"/>
          </a:p>
        </p:txBody>
      </p:sp>
      <p:sp>
        <p:nvSpPr>
          <p:cNvPr id="3" name="Zástupný symbol pro obsah 2"/>
          <p:cNvSpPr>
            <a:spLocks noGrp="1"/>
          </p:cNvSpPr>
          <p:nvPr>
            <p:ph idx="1"/>
          </p:nvPr>
        </p:nvSpPr>
        <p:spPr/>
        <p:txBody>
          <a:bodyPr>
            <a:normAutofit fontScale="77500" lnSpcReduction="20000"/>
          </a:bodyPr>
          <a:lstStyle/>
          <a:p>
            <a:r>
              <a:rPr lang="cs-CZ" dirty="0" smtClean="0">
                <a:effectLst/>
              </a:rPr>
              <a:t>E</a:t>
            </a:r>
            <a:r>
              <a:rPr lang="en-US" dirty="0" err="1" smtClean="0">
                <a:effectLst/>
              </a:rPr>
              <a:t>vidence</a:t>
            </a:r>
            <a:r>
              <a:rPr lang="en-US" dirty="0" smtClean="0">
                <a:effectLst/>
              </a:rPr>
              <a:t> suggests that </a:t>
            </a:r>
            <a:r>
              <a:rPr lang="en-US" dirty="0" smtClean="0">
                <a:solidFill>
                  <a:srgbClr val="FF0000"/>
                </a:solidFill>
                <a:effectLst>
                  <a:outerShdw blurRad="38100" dist="38100" dir="2700000" algn="tl">
                    <a:srgbClr val="000000">
                      <a:alpha val="43137"/>
                    </a:srgbClr>
                  </a:outerShdw>
                </a:effectLst>
              </a:rPr>
              <a:t>human evolution</a:t>
            </a:r>
            <a:r>
              <a:rPr lang="en-US" dirty="0" smtClean="0">
                <a:effectLst/>
              </a:rPr>
              <a:t>, which has taken billions of years of continual interaction with our environment, played a major role in the way we have evolved. Among the environmental factors, intestinal microbes have conferred numerous metabolic and biological functions that we are unable to perform by our own cells. </a:t>
            </a:r>
            <a:endParaRPr lang="cs-CZ" dirty="0" smtClean="0">
              <a:effectLst/>
            </a:endParaRPr>
          </a:p>
          <a:p>
            <a:r>
              <a:rPr lang="en-US" dirty="0" smtClean="0">
                <a:effectLst/>
              </a:rPr>
              <a:t>Recent data estimate that humans are colonized </a:t>
            </a:r>
            <a:r>
              <a:rPr lang="en-US" dirty="0" smtClean="0">
                <a:solidFill>
                  <a:srgbClr val="FF0000"/>
                </a:solidFill>
                <a:effectLst>
                  <a:outerShdw blurRad="38100" dist="38100" dir="2700000" algn="tl">
                    <a:srgbClr val="000000">
                      <a:alpha val="43137"/>
                    </a:srgbClr>
                  </a:outerShdw>
                </a:effectLst>
              </a:rPr>
              <a:t>by trillions of microbes</a:t>
            </a:r>
            <a:r>
              <a:rPr lang="en-US" dirty="0" smtClean="0">
                <a:effectLst/>
              </a:rPr>
              <a:t>, and the vast majority of them reside in our gut. This tremendous number of microbial cells represents a ratio of approximately 1:1 between human and microbial cells, or even 1:10 if we take into account only the number of human nucleated cells (i.e., excluding red blood cells)</a:t>
            </a:r>
            <a:r>
              <a:rPr lang="cs-CZ" dirty="0" smtClean="0">
                <a:effectLst/>
              </a:rPr>
              <a:t>.</a:t>
            </a:r>
            <a:endParaRPr lang="en-US" dirty="0"/>
          </a:p>
        </p:txBody>
      </p:sp>
    </p:spTree>
    <p:extLst>
      <p:ext uri="{BB962C8B-B14F-4D97-AF65-F5344CB8AC3E}">
        <p14:creationId xmlns:p14="http://schemas.microsoft.com/office/powerpoint/2010/main" val="165726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640960" cy="5539978"/>
          </a:xfrm>
          <a:prstGeom prst="rect">
            <a:avLst/>
          </a:prstGeom>
        </p:spPr>
        <p:txBody>
          <a:bodyPr wrap="square">
            <a:spAutoFit/>
          </a:bodyPr>
          <a:lstStyle/>
          <a:p>
            <a:r>
              <a:rPr lang="en-US" b="1" dirty="0" smtClean="0"/>
              <a:t>Overview of the different interactions existing between microbial metabolites, endocrine and nervous routes.</a:t>
            </a:r>
            <a:r>
              <a:rPr lang="en-US" dirty="0" smtClean="0"/>
              <a:t> </a:t>
            </a:r>
            <a:endParaRPr lang="cs-CZ" dirty="0" smtClean="0"/>
          </a:p>
          <a:p>
            <a:endParaRPr lang="cs-CZ" dirty="0"/>
          </a:p>
          <a:p>
            <a:r>
              <a:rPr lang="en-US" sz="2000" dirty="0" smtClean="0"/>
              <a:t>Similar to what is observed in the brain, different neurotransmitters or molecules (produced by intestinal microbes), such as nitric oxide (NO) as well as γ-aminobutyric acid (GABA), act through the enteric nervous system (ENS). Secondary messengers, including NO, serotonin, acetylcholine (Ach) or vasoactive intestinal polypeptide (VIP) release, are involved in the gut to peripheral organ and brain communication, leading to the control of different behaviors (e.g., food intake, anxiety, stress). </a:t>
            </a:r>
            <a:endParaRPr lang="cs-CZ" sz="2000" dirty="0" smtClean="0"/>
          </a:p>
          <a:p>
            <a:r>
              <a:rPr lang="en-US" sz="2000" dirty="0" smtClean="0"/>
              <a:t>Pathogen-associated molecular patterns (PAMPs) are recognized by pathogen recognition receptors such as Toll-Like receptors (TLR's) that are for most of them signaling through the central adaptor molecule myeloid differentiation primary response gene 88 (MyD88). The intestinal abundance of PAMPs and the activation of different TLR's at the intestinal epithelial surface or at the level of the ENS regulate numerous metabolic functions such as for instance leptin sensitivity, gut hormones signaling to the brain, hence controlling whole-body energy homeostasis.</a:t>
            </a:r>
            <a:endParaRPr lang="en-US" sz="2000" dirty="0"/>
          </a:p>
        </p:txBody>
      </p:sp>
    </p:spTree>
    <p:extLst>
      <p:ext uri="{BB962C8B-B14F-4D97-AF65-F5344CB8AC3E}">
        <p14:creationId xmlns:p14="http://schemas.microsoft.com/office/powerpoint/2010/main" val="723581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of. Vasku\Pictures\2018-04-27 Mikrobiom 3\Mikrobiom 3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351766" cy="62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33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GUt</a:t>
            </a:r>
            <a:r>
              <a:rPr lang="cs-CZ" dirty="0" smtClean="0"/>
              <a:t> </a:t>
            </a:r>
            <a:r>
              <a:rPr lang="cs-CZ" dirty="0" err="1" smtClean="0"/>
              <a:t>microbiota</a:t>
            </a:r>
            <a:r>
              <a:rPr lang="cs-CZ" dirty="0" smtClean="0"/>
              <a:t> and DM</a:t>
            </a:r>
            <a:endParaRPr lang="en-US" dirty="0"/>
          </a:p>
        </p:txBody>
      </p:sp>
      <p:sp>
        <p:nvSpPr>
          <p:cNvPr id="3" name="Zástupný symbol pro obsah 2"/>
          <p:cNvSpPr>
            <a:spLocks noGrp="1"/>
          </p:cNvSpPr>
          <p:nvPr>
            <p:ph idx="1"/>
          </p:nvPr>
        </p:nvSpPr>
        <p:spPr/>
        <p:txBody>
          <a:bodyPr>
            <a:normAutofit fontScale="70000" lnSpcReduction="20000"/>
          </a:bodyPr>
          <a:lstStyle/>
          <a:p>
            <a:r>
              <a:rPr lang="en-US" dirty="0" smtClean="0"/>
              <a:t>In </a:t>
            </a:r>
            <a:r>
              <a:rPr lang="en-US" dirty="0"/>
              <a:t>the Diabetes Prevention and Prediction (DIPP) study it was shown that </a:t>
            </a:r>
            <a:r>
              <a:rPr lang="en-US" dirty="0">
                <a:solidFill>
                  <a:srgbClr val="FF0000"/>
                </a:solidFill>
                <a:effectLst>
                  <a:outerShdw blurRad="38100" dist="38100" dir="2700000" algn="tl">
                    <a:srgbClr val="000000">
                      <a:alpha val="43137"/>
                    </a:srgbClr>
                  </a:outerShdw>
                </a:effectLst>
              </a:rPr>
              <a:t>new-onset T1D subjects had different gut microbiota composition than </a:t>
            </a:r>
            <a:r>
              <a:rPr lang="en-US" dirty="0" smtClean="0">
                <a:solidFill>
                  <a:srgbClr val="FF0000"/>
                </a:solidFill>
                <a:effectLst>
                  <a:outerShdw blurRad="38100" dist="38100" dir="2700000" algn="tl">
                    <a:srgbClr val="000000">
                      <a:alpha val="43137"/>
                    </a:srgbClr>
                  </a:outerShdw>
                </a:effectLst>
              </a:rPr>
              <a:t>controls</a:t>
            </a:r>
            <a:r>
              <a:rPr lang="en-US" dirty="0" smtClean="0"/>
              <a:t>. </a:t>
            </a:r>
            <a:r>
              <a:rPr lang="en-US" dirty="0"/>
              <a:t>They showed that in the control group, mucin synthesis was induced by lactate- and butyrate-producing bacteria to maintain gut integrity while mucin synthesis was prevented by the non-butyrate-producing lactate-utilizing bacteria leading to β-cell autoimmunity and </a:t>
            </a:r>
            <a:r>
              <a:rPr lang="en-US" dirty="0" smtClean="0"/>
              <a:t>T1D. </a:t>
            </a:r>
            <a:endParaRPr lang="cs-CZ" dirty="0" smtClean="0"/>
          </a:p>
          <a:p>
            <a:r>
              <a:rPr lang="en-US" dirty="0" smtClean="0"/>
              <a:t>Many </a:t>
            </a:r>
            <a:r>
              <a:rPr lang="en-US" dirty="0"/>
              <a:t>other studies confirmed the differences observed in gut microbiota composition between T1D and their matched health controls highlighting the need for better understanding of the role that these bacteria may play in the development of this </a:t>
            </a:r>
            <a:r>
              <a:rPr lang="en-US" dirty="0" smtClean="0"/>
              <a:t>disease.</a:t>
            </a:r>
            <a:endParaRPr lang="en-US" dirty="0"/>
          </a:p>
        </p:txBody>
      </p:sp>
    </p:spTree>
    <p:extLst>
      <p:ext uri="{BB962C8B-B14F-4D97-AF65-F5344CB8AC3E}">
        <p14:creationId xmlns:p14="http://schemas.microsoft.com/office/powerpoint/2010/main" val="126199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GUt</a:t>
            </a:r>
            <a:r>
              <a:rPr lang="cs-CZ" dirty="0"/>
              <a:t> </a:t>
            </a:r>
            <a:r>
              <a:rPr lang="cs-CZ" dirty="0" err="1"/>
              <a:t>microbiota</a:t>
            </a:r>
            <a:r>
              <a:rPr lang="cs-CZ" dirty="0"/>
              <a:t> and DM</a:t>
            </a:r>
            <a:endParaRPr lang="en-US" dirty="0"/>
          </a:p>
        </p:txBody>
      </p:sp>
      <p:sp>
        <p:nvSpPr>
          <p:cNvPr id="3" name="Zástupný symbol pro obsah 2"/>
          <p:cNvSpPr>
            <a:spLocks noGrp="1"/>
          </p:cNvSpPr>
          <p:nvPr>
            <p:ph idx="1"/>
          </p:nvPr>
        </p:nvSpPr>
        <p:spPr/>
        <p:txBody>
          <a:bodyPr>
            <a:normAutofit fontScale="70000" lnSpcReduction="20000"/>
          </a:bodyPr>
          <a:lstStyle/>
          <a:p>
            <a:r>
              <a:rPr lang="en-US" dirty="0"/>
              <a:t>The effect of microbiota on T2D has been proposed to be mediated through mechanisms that involve modifications in the secretion butyrate and </a:t>
            </a:r>
            <a:r>
              <a:rPr lang="en-US" dirty="0" smtClean="0"/>
              <a:t>incretins. </a:t>
            </a:r>
            <a:endParaRPr lang="cs-CZ" dirty="0" smtClean="0"/>
          </a:p>
          <a:p>
            <a:r>
              <a:rPr lang="en-US" dirty="0" smtClean="0"/>
              <a:t>T2D </a:t>
            </a:r>
            <a:r>
              <a:rPr lang="en-US" dirty="0"/>
              <a:t>patients had moderate degree of gut microbial </a:t>
            </a:r>
            <a:r>
              <a:rPr lang="en-US" dirty="0" err="1"/>
              <a:t>dysbiosis</a:t>
            </a:r>
            <a:r>
              <a:rPr lang="en-US" dirty="0"/>
              <a:t>, a decrease in universal butyrate-producing bacteria and an increase in opportunistic </a:t>
            </a:r>
            <a:r>
              <a:rPr lang="en-US" dirty="0" smtClean="0"/>
              <a:t>pathogens. </a:t>
            </a:r>
            <a:endParaRPr lang="cs-CZ" dirty="0" smtClean="0"/>
          </a:p>
          <a:p>
            <a:r>
              <a:rPr lang="en-US" dirty="0" smtClean="0"/>
              <a:t>Similar </a:t>
            </a:r>
            <a:r>
              <a:rPr lang="en-US" dirty="0"/>
              <a:t>data were reported by other studies highlighting the role of these bacteria in regulating important T2D pathways such as insulin signaling, inflammation and glucose </a:t>
            </a:r>
            <a:r>
              <a:rPr lang="en-US" dirty="0" smtClean="0"/>
              <a:t>homeostasis. </a:t>
            </a:r>
            <a:endParaRPr lang="cs-CZ" dirty="0" smtClean="0"/>
          </a:p>
          <a:p>
            <a:r>
              <a:rPr lang="en-US" dirty="0" smtClean="0"/>
              <a:t>On </a:t>
            </a:r>
            <a:r>
              <a:rPr lang="en-US" dirty="0"/>
              <a:t>the other hand, gut microbiota has been shown to affect the production of key insulin signaling molecules such as GLP-1 and PYY through SCFA and its binding to </a:t>
            </a:r>
            <a:r>
              <a:rPr lang="en-US" dirty="0" smtClean="0"/>
              <a:t>FFAR2. </a:t>
            </a:r>
            <a:endParaRPr lang="en-US" dirty="0"/>
          </a:p>
        </p:txBody>
      </p:sp>
    </p:spTree>
    <p:extLst>
      <p:ext uri="{BB962C8B-B14F-4D97-AF65-F5344CB8AC3E}">
        <p14:creationId xmlns:p14="http://schemas.microsoft.com/office/powerpoint/2010/main" val="112837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rof. Vasku\Pictures\2018-04-27 mikkrobiom 5\mikkrobiom 5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658377" cy="5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3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000" dirty="0">
                <a:effectLst>
                  <a:outerShdw blurRad="38100" dist="38100" dir="2700000" algn="tl">
                    <a:srgbClr val="000000">
                      <a:alpha val="43137"/>
                    </a:srgbClr>
                  </a:outerShdw>
                  <a:reflection blurRad="12700" stA="48000" endA="300" endPos="55000" dir="5400000" sy="-90000" algn="bl" rotWithShape="0"/>
                </a:effectLst>
                <a:latin typeface="+mn-lt"/>
              </a:rPr>
              <a:t>The </a:t>
            </a:r>
            <a:r>
              <a:rPr lang="en-US" sz="2000" dirty="0" err="1">
                <a:effectLst>
                  <a:outerShdw blurRad="38100" dist="38100" dir="2700000" algn="tl">
                    <a:srgbClr val="000000">
                      <a:alpha val="43137"/>
                    </a:srgbClr>
                  </a:outerShdw>
                  <a:reflection blurRad="12700" stA="48000" endA="300" endPos="55000" dir="5400000" sy="-90000" algn="bl" rotWithShape="0"/>
                </a:effectLst>
                <a:latin typeface="+mn-lt"/>
              </a:rPr>
              <a:t>Trialogue</a:t>
            </a:r>
            <a:r>
              <a:rPr lang="en-US" sz="2000" dirty="0">
                <a:effectLst>
                  <a:outerShdw blurRad="38100" dist="38100" dir="2700000" algn="tl">
                    <a:srgbClr val="000000">
                      <a:alpha val="43137"/>
                    </a:srgbClr>
                  </a:outerShdw>
                  <a:reflection blurRad="12700" stA="48000" endA="300" endPos="55000" dir="5400000" sy="-90000" algn="bl" rotWithShape="0"/>
                </a:effectLst>
                <a:latin typeface="+mn-lt"/>
              </a:rPr>
              <a:t> Between Nutritional Status, Gut Microbiota, and Immune System Reveals Novel Therapeutic Opportunities for Metabolic Diseases</a:t>
            </a:r>
            <a:br>
              <a:rPr lang="en-US" sz="2000" dirty="0">
                <a:effectLst>
                  <a:outerShdw blurRad="38100" dist="38100" dir="2700000" algn="tl">
                    <a:srgbClr val="000000">
                      <a:alpha val="43137"/>
                    </a:srgbClr>
                  </a:outerShdw>
                  <a:reflection blurRad="12700" stA="48000" endA="300" endPos="55000" dir="5400000" sy="-90000" algn="bl" rotWithShape="0"/>
                </a:effectLst>
                <a:latin typeface="+mn-lt"/>
              </a:rPr>
            </a:br>
            <a:endParaRPr lang="en-US" sz="2000" dirty="0">
              <a:effectLst>
                <a:outerShdw blurRad="38100" dist="38100" dir="2700000" algn="tl">
                  <a:srgbClr val="000000">
                    <a:alpha val="43137"/>
                  </a:srgbClr>
                </a:outerShdw>
                <a:reflection blurRad="12700" stA="48000" endA="300" endPos="55000" dir="5400000" sy="-90000" algn="bl" rotWithShape="0"/>
              </a:effectLst>
              <a:latin typeface="+mn-lt"/>
            </a:endParaRPr>
          </a:p>
        </p:txBody>
      </p:sp>
      <p:sp>
        <p:nvSpPr>
          <p:cNvPr id="3" name="Zástupný symbol pro obsah 2"/>
          <p:cNvSpPr>
            <a:spLocks noGrp="1"/>
          </p:cNvSpPr>
          <p:nvPr>
            <p:ph idx="1"/>
          </p:nvPr>
        </p:nvSpPr>
        <p:spPr/>
        <p:txBody>
          <a:bodyPr>
            <a:normAutofit fontScale="55000" lnSpcReduction="20000"/>
          </a:bodyPr>
          <a:lstStyle/>
          <a:p>
            <a:r>
              <a:rPr lang="en-US" dirty="0" smtClean="0">
                <a:solidFill>
                  <a:srgbClr val="FF0000"/>
                </a:solidFill>
              </a:rPr>
              <a:t>Metabolic </a:t>
            </a:r>
            <a:r>
              <a:rPr lang="en-US" dirty="0">
                <a:solidFill>
                  <a:srgbClr val="FF0000"/>
                </a:solidFill>
              </a:rPr>
              <a:t>diseases </a:t>
            </a:r>
            <a:r>
              <a:rPr lang="en-US" dirty="0"/>
              <a:t>are characterized by a state of </a:t>
            </a:r>
            <a:r>
              <a:rPr lang="en-US" dirty="0">
                <a:solidFill>
                  <a:srgbClr val="FF0000"/>
                </a:solidFill>
                <a:effectLst>
                  <a:outerShdw blurRad="38100" dist="38100" dir="2700000" algn="tl">
                    <a:srgbClr val="000000">
                      <a:alpha val="43137"/>
                    </a:srgbClr>
                  </a:outerShdw>
                </a:effectLst>
              </a:rPr>
              <a:t>chronic subclinical inflammation in metabolic tissues such as liver, adipose, muscles, and pancreatic islets. </a:t>
            </a:r>
            <a:endParaRPr lang="cs-CZ" dirty="0" smtClean="0">
              <a:solidFill>
                <a:srgbClr val="FF0000"/>
              </a:solidFill>
              <a:effectLst>
                <a:outerShdw blurRad="38100" dist="38100" dir="2700000" algn="tl">
                  <a:srgbClr val="000000">
                    <a:alpha val="43137"/>
                  </a:srgbClr>
                </a:outerShdw>
              </a:effectLst>
            </a:endParaRPr>
          </a:p>
          <a:p>
            <a:r>
              <a:rPr lang="en-US" dirty="0" smtClean="0"/>
              <a:t>The </a:t>
            </a:r>
            <a:r>
              <a:rPr lang="en-US" dirty="0"/>
              <a:t>causative role of a </a:t>
            </a:r>
            <a:r>
              <a:rPr lang="en-US" dirty="0" err="1"/>
              <a:t>dysbiotic</a:t>
            </a:r>
            <a:r>
              <a:rPr lang="en-US" dirty="0"/>
              <a:t> gut microbiota in this inflammatory status by virtue of engaging diverse signaling transduction pathways and immune responses has been increasingly established in the past decade. In light of the increasingly unraveled </a:t>
            </a:r>
            <a:r>
              <a:rPr lang="en-US" dirty="0" err="1"/>
              <a:t>trialogue</a:t>
            </a:r>
            <a:r>
              <a:rPr lang="en-US" dirty="0"/>
              <a:t> between </a:t>
            </a:r>
            <a:r>
              <a:rPr lang="en-US" dirty="0">
                <a:solidFill>
                  <a:srgbClr val="FF0000"/>
                </a:solidFill>
                <a:effectLst>
                  <a:outerShdw blurRad="38100" dist="38100" dir="2700000" algn="tl">
                    <a:srgbClr val="000000">
                      <a:alpha val="43137"/>
                    </a:srgbClr>
                  </a:outerShdw>
                </a:effectLst>
              </a:rPr>
              <a:t>diet, gut microbiota, and the host immune system</a:t>
            </a:r>
            <a:r>
              <a:rPr lang="en-US" dirty="0"/>
              <a:t>, a multitude of therapeutic approaches against metabolic diseases have emerged. One compelling set of mechanisms dictate the translocation of commensal bacteria and bacterial fragments toward metabolic tissues, where they trigger pro-inflammatory responses at the early onset of metabolic </a:t>
            </a:r>
            <a:r>
              <a:rPr lang="en-US" dirty="0" smtClean="0"/>
              <a:t>disorders.</a:t>
            </a:r>
            <a:endParaRPr lang="cs-CZ" dirty="0" smtClean="0"/>
          </a:p>
          <a:p>
            <a:r>
              <a:rPr lang="en-US" dirty="0" smtClean="0"/>
              <a:t>Evidence </a:t>
            </a:r>
            <a:r>
              <a:rPr lang="en-US" dirty="0"/>
              <a:t>suggests that this translocation is promoted by a </a:t>
            </a:r>
            <a:r>
              <a:rPr lang="en-US" dirty="0">
                <a:solidFill>
                  <a:srgbClr val="FF0000"/>
                </a:solidFill>
                <a:effectLst>
                  <a:outerShdw blurRad="38100" dist="38100" dir="2700000" algn="tl">
                    <a:srgbClr val="000000">
                      <a:alpha val="43137"/>
                    </a:srgbClr>
                  </a:outerShdw>
                </a:effectLst>
              </a:rPr>
              <a:t>diet/microbiota-driven gut barrier impairment in </a:t>
            </a:r>
            <a:r>
              <a:rPr lang="en-US" dirty="0" err="1">
                <a:solidFill>
                  <a:srgbClr val="FF0000"/>
                </a:solidFill>
                <a:effectLst>
                  <a:outerShdw blurRad="38100" dist="38100" dir="2700000" algn="tl">
                    <a:srgbClr val="000000">
                      <a:alpha val="43137"/>
                    </a:srgbClr>
                  </a:outerShdw>
                </a:effectLst>
              </a:rPr>
              <a:t>dysbiotic</a:t>
            </a:r>
            <a:r>
              <a:rPr lang="en-US" dirty="0">
                <a:solidFill>
                  <a:srgbClr val="FF0000"/>
                </a:solidFill>
                <a:effectLst>
                  <a:outerShdw blurRad="38100" dist="38100" dir="2700000" algn="tl">
                    <a:srgbClr val="000000">
                      <a:alpha val="43137"/>
                    </a:srgbClr>
                  </a:outerShdw>
                </a:effectLst>
              </a:rPr>
              <a:t> conditions, thereby continuously fueling the host immune machinery that orchestrates the innate and adaptive </a:t>
            </a:r>
            <a:r>
              <a:rPr lang="en-US" dirty="0" smtClean="0">
                <a:solidFill>
                  <a:srgbClr val="FF0000"/>
                </a:solidFill>
                <a:effectLst>
                  <a:outerShdw blurRad="38100" dist="38100" dir="2700000" algn="tl">
                    <a:srgbClr val="000000">
                      <a:alpha val="43137"/>
                    </a:srgbClr>
                  </a:outerShdw>
                </a:effectLst>
              </a:rPr>
              <a:t>arms.</a:t>
            </a:r>
            <a:endParaRPr lang="en-US" dirty="0">
              <a:solidFill>
                <a:srgbClr val="FF00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07399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GUt</a:t>
            </a:r>
            <a:r>
              <a:rPr lang="cs-CZ" dirty="0" smtClean="0"/>
              <a:t> </a:t>
            </a:r>
            <a:r>
              <a:rPr lang="cs-CZ" dirty="0" err="1" smtClean="0"/>
              <a:t>microbiota</a:t>
            </a:r>
            <a:r>
              <a:rPr lang="cs-CZ" dirty="0" smtClean="0"/>
              <a:t> and DM</a:t>
            </a:r>
            <a:endParaRPr lang="en-US" dirty="0"/>
          </a:p>
        </p:txBody>
      </p:sp>
      <p:sp>
        <p:nvSpPr>
          <p:cNvPr id="3" name="Zástupný symbol pro obsah 2"/>
          <p:cNvSpPr>
            <a:spLocks noGrp="1"/>
          </p:cNvSpPr>
          <p:nvPr>
            <p:ph idx="1"/>
          </p:nvPr>
        </p:nvSpPr>
        <p:spPr/>
        <p:txBody>
          <a:bodyPr>
            <a:normAutofit fontScale="55000" lnSpcReduction="20000"/>
          </a:bodyPr>
          <a:lstStyle/>
          <a:p>
            <a:r>
              <a:rPr lang="en-US" dirty="0"/>
              <a:t>It’s becoming increasingly evident that gut microbiota is contributing to many human diseases including diabetes both type 1 and type 2. </a:t>
            </a:r>
            <a:endParaRPr lang="cs-CZ" dirty="0" smtClean="0"/>
          </a:p>
          <a:p>
            <a:r>
              <a:rPr lang="en-US" dirty="0" smtClean="0"/>
              <a:t>Type </a:t>
            </a:r>
            <a:r>
              <a:rPr lang="en-US" dirty="0"/>
              <a:t>1 diabetes (T1D) is an autoimmune disease that is caused by the destruction of pancreatic β-cells by the immune system. Even though T1D is mainly caused by genetic defect, epigenetic and environmental factors have been shown to play an important role in this disease. Higher rates of T1D incidence have been reported in recent years that are not explained by genetic factors and have been attributed to changes in our lifestyle such diet, hygiene, and antibiotic usage that can directly affect </a:t>
            </a:r>
            <a:r>
              <a:rPr lang="en-US" dirty="0" smtClean="0"/>
              <a:t>microbiota. </a:t>
            </a:r>
            <a:endParaRPr lang="cs-CZ" dirty="0" smtClean="0"/>
          </a:p>
          <a:p>
            <a:r>
              <a:rPr lang="en-US" dirty="0" smtClean="0"/>
              <a:t>It </a:t>
            </a:r>
            <a:r>
              <a:rPr lang="en-US" dirty="0"/>
              <a:t>has been shown that diabetes incidence in the germ free non-obese diabetic subjects or patients (NOD) was significantly increased which is in line with the observation that the rates of T1D is higher in countries with stringent hygiene </a:t>
            </a:r>
            <a:r>
              <a:rPr lang="en-US" dirty="0" smtClean="0"/>
              <a:t>practices. </a:t>
            </a:r>
            <a:r>
              <a:rPr lang="en-US" dirty="0"/>
              <a:t>Similarly comparison of the gut microbiota composition between children with high genetic risk for T1D and their age matched healthy controls showed less diverse and less dynamic microbiota in the risk </a:t>
            </a:r>
            <a:r>
              <a:rPr lang="en-US" dirty="0" smtClean="0"/>
              <a:t>group. </a:t>
            </a:r>
            <a:endParaRPr lang="en-US" dirty="0"/>
          </a:p>
        </p:txBody>
      </p:sp>
    </p:spTree>
    <p:extLst>
      <p:ext uri="{BB962C8B-B14F-4D97-AF65-F5344CB8AC3E}">
        <p14:creationId xmlns:p14="http://schemas.microsoft.com/office/powerpoint/2010/main" val="2318865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za pozornost</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76" y="1845296"/>
            <a:ext cx="3398400" cy="4248000"/>
          </a:xfrm>
          <a:prstGeom prst="rect">
            <a:avLst/>
          </a:prstGeom>
        </p:spPr>
      </p:pic>
    </p:spTree>
    <p:extLst>
      <p:ext uri="{BB962C8B-B14F-4D97-AF65-F5344CB8AC3E}">
        <p14:creationId xmlns:p14="http://schemas.microsoft.com/office/powerpoint/2010/main" val="19239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Gut microbiota</a:t>
            </a:r>
          </a:p>
        </p:txBody>
      </p:sp>
      <p:sp>
        <p:nvSpPr>
          <p:cNvPr id="3" name="Zástupný symbol pro obsah 2"/>
          <p:cNvSpPr>
            <a:spLocks noGrp="1"/>
          </p:cNvSpPr>
          <p:nvPr>
            <p:ph idx="1"/>
          </p:nvPr>
        </p:nvSpPr>
        <p:spPr/>
        <p:txBody>
          <a:bodyPr>
            <a:normAutofit fontScale="77500" lnSpcReduction="20000"/>
          </a:bodyPr>
          <a:lstStyle/>
          <a:p>
            <a:r>
              <a:rPr lang="en-US" dirty="0"/>
              <a:t>Gut microbiota describes all organisms living in the gastrointestinal (GI) tract. </a:t>
            </a:r>
            <a:endParaRPr lang="cs-CZ" dirty="0" smtClean="0"/>
          </a:p>
          <a:p>
            <a:r>
              <a:rPr lang="en-US" dirty="0" smtClean="0"/>
              <a:t>The </a:t>
            </a:r>
            <a:r>
              <a:rPr lang="en-US" dirty="0"/>
              <a:t>majority of these organisms reside in the large intestine. These bacteria play important physiological role in vital processes such as </a:t>
            </a:r>
            <a:r>
              <a:rPr lang="en-US" dirty="0">
                <a:solidFill>
                  <a:srgbClr val="FF0000"/>
                </a:solidFill>
                <a:effectLst>
                  <a:outerShdw blurRad="38100" dist="38100" dir="2700000" algn="tl">
                    <a:srgbClr val="000000">
                      <a:alpha val="43137"/>
                    </a:srgbClr>
                  </a:outerShdw>
                </a:effectLst>
              </a:rPr>
              <a:t>digestion, vitamin synthesis and metabolism </a:t>
            </a:r>
            <a:r>
              <a:rPr lang="en-US" dirty="0"/>
              <a:t>amongst others. Even though the exact mechanism linking gut microbiota to obesity is far from being very well understood, it’s well established that </a:t>
            </a:r>
            <a:r>
              <a:rPr lang="en-US" dirty="0">
                <a:solidFill>
                  <a:srgbClr val="FF0000"/>
                </a:solidFill>
                <a:effectLst>
                  <a:outerShdw blurRad="38100" dist="38100" dir="2700000" algn="tl">
                    <a:srgbClr val="000000">
                      <a:alpha val="43137"/>
                    </a:srgbClr>
                  </a:outerShdw>
                </a:effectLst>
              </a:rPr>
              <a:t>gut microbiota can increase energy production from diet, contribute to low-grade inflammation and regulate fatty acid tissue </a:t>
            </a:r>
            <a:r>
              <a:rPr lang="en-US" dirty="0" smtClean="0">
                <a:solidFill>
                  <a:srgbClr val="FF0000"/>
                </a:solidFill>
                <a:effectLst>
                  <a:outerShdw blurRad="38100" dist="38100" dir="2700000" algn="tl">
                    <a:srgbClr val="000000">
                      <a:alpha val="43137"/>
                    </a:srgbClr>
                  </a:outerShdw>
                </a:effectLst>
              </a:rPr>
              <a:t>composition</a:t>
            </a:r>
            <a:r>
              <a:rPr lang="en-US" dirty="0" smtClean="0"/>
              <a:t>. </a:t>
            </a:r>
            <a:r>
              <a:rPr lang="en-US" dirty="0"/>
              <a:t>These processes as well as others have been proposed as the link between obesity and gut microbiota. </a:t>
            </a:r>
          </a:p>
        </p:txBody>
      </p:sp>
    </p:spTree>
    <p:extLst>
      <p:ext uri="{BB962C8B-B14F-4D97-AF65-F5344CB8AC3E}">
        <p14:creationId xmlns:p14="http://schemas.microsoft.com/office/powerpoint/2010/main" val="32705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Gut microbiota</a:t>
            </a:r>
          </a:p>
        </p:txBody>
      </p:sp>
      <p:sp>
        <p:nvSpPr>
          <p:cNvPr id="3" name="Zástupný symbol pro obsah 2"/>
          <p:cNvSpPr>
            <a:spLocks noGrp="1"/>
          </p:cNvSpPr>
          <p:nvPr>
            <p:ph idx="1"/>
          </p:nvPr>
        </p:nvSpPr>
        <p:spPr/>
        <p:txBody>
          <a:bodyPr>
            <a:normAutofit fontScale="92500" lnSpcReduction="20000"/>
          </a:bodyPr>
          <a:lstStyle/>
          <a:p>
            <a:r>
              <a:rPr lang="cs-CZ" dirty="0" smtClean="0"/>
              <a:t>T</a:t>
            </a:r>
            <a:r>
              <a:rPr lang="en-US" dirty="0" smtClean="0"/>
              <a:t>he </a:t>
            </a:r>
            <a:r>
              <a:rPr lang="en-US" dirty="0"/>
              <a:t>exact contribution of gut microbiota to the development of obesity and diabetes is not very clear due to many reasons including the </a:t>
            </a:r>
            <a:r>
              <a:rPr lang="en-US" dirty="0">
                <a:solidFill>
                  <a:srgbClr val="FF0000"/>
                </a:solidFill>
                <a:effectLst>
                  <a:outerShdw blurRad="38100" dist="38100" dir="2700000" algn="tl">
                    <a:srgbClr val="000000">
                      <a:alpha val="43137"/>
                    </a:srgbClr>
                  </a:outerShdw>
                </a:effectLst>
              </a:rPr>
              <a:t>complexity and diversity of gut microbes, ethnic variation in studied populations and large variations between individuals </a:t>
            </a:r>
            <a:r>
              <a:rPr lang="en-US" dirty="0" smtClean="0">
                <a:solidFill>
                  <a:srgbClr val="FF0000"/>
                </a:solidFill>
                <a:effectLst>
                  <a:outerShdw blurRad="38100" dist="38100" dir="2700000" algn="tl">
                    <a:srgbClr val="000000">
                      <a:alpha val="43137"/>
                    </a:srgbClr>
                  </a:outerShdw>
                </a:effectLst>
              </a:rPr>
              <a:t>studied</a:t>
            </a:r>
            <a:r>
              <a:rPr lang="en-US" dirty="0" smtClean="0"/>
              <a:t>. </a:t>
            </a:r>
            <a:endParaRPr lang="cs-CZ" dirty="0" smtClean="0"/>
          </a:p>
          <a:p>
            <a:r>
              <a:rPr lang="cs-CZ" dirty="0" smtClean="0"/>
              <a:t>M</a:t>
            </a:r>
            <a:r>
              <a:rPr lang="en-US" dirty="0" err="1" smtClean="0"/>
              <a:t>odulation</a:t>
            </a:r>
            <a:r>
              <a:rPr lang="en-US" dirty="0" smtClean="0"/>
              <a:t> </a:t>
            </a:r>
            <a:r>
              <a:rPr lang="en-US" dirty="0"/>
              <a:t>of gut microbiota holds a tremendous therapeutic potential to treat the growing obesity epidemic especially when combined with diet and </a:t>
            </a:r>
            <a:r>
              <a:rPr lang="en-US" dirty="0" smtClean="0"/>
              <a:t>exercise. </a:t>
            </a:r>
            <a:endParaRPr lang="en-US" dirty="0"/>
          </a:p>
        </p:txBody>
      </p:sp>
    </p:spTree>
    <p:extLst>
      <p:ext uri="{BB962C8B-B14F-4D97-AF65-F5344CB8AC3E}">
        <p14:creationId xmlns:p14="http://schemas.microsoft.com/office/powerpoint/2010/main" val="391477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Mikroorganismy ve střevě</a:t>
            </a:r>
            <a:endParaRPr lang="en-US" dirty="0"/>
          </a:p>
        </p:txBody>
      </p:sp>
      <p:sp>
        <p:nvSpPr>
          <p:cNvPr id="3" name="Zástupný symbol pro obsah 2"/>
          <p:cNvSpPr>
            <a:spLocks noGrp="1"/>
          </p:cNvSpPr>
          <p:nvPr>
            <p:ph idx="1"/>
          </p:nvPr>
        </p:nvSpPr>
        <p:spPr/>
        <p:txBody>
          <a:bodyPr>
            <a:normAutofit fontScale="70000" lnSpcReduction="20000"/>
          </a:bodyPr>
          <a:lstStyle/>
          <a:p>
            <a:r>
              <a:rPr lang="cs-CZ" dirty="0" smtClean="0">
                <a:effectLst/>
              </a:rPr>
              <a:t>G</a:t>
            </a:r>
            <a:r>
              <a:rPr lang="en-US" dirty="0" err="1" smtClean="0">
                <a:effectLst/>
              </a:rPr>
              <a:t>ut</a:t>
            </a:r>
            <a:r>
              <a:rPr lang="en-US" dirty="0" smtClean="0">
                <a:effectLst/>
              </a:rPr>
              <a:t> microbiota harbors a vast number of genes that clearly outnumbers our own genome by at least 100‐fold. This vast catalog of genes encodes for specific metabolic activities, allowing microbes to adapt to their environment and eventually the energy sources available. Hence, the gut microbiota is considered a massive “organ” able to perform complex functions and thereby produce a myriad of different metabolites. </a:t>
            </a:r>
            <a:endParaRPr lang="cs-CZ" dirty="0" smtClean="0">
              <a:effectLst/>
            </a:endParaRPr>
          </a:p>
          <a:p>
            <a:r>
              <a:rPr lang="cs-CZ" dirty="0" smtClean="0"/>
              <a:t>N</a:t>
            </a:r>
            <a:r>
              <a:rPr lang="en-US" dirty="0" err="1" smtClean="0">
                <a:effectLst/>
              </a:rPr>
              <a:t>umerous</a:t>
            </a:r>
            <a:r>
              <a:rPr lang="en-US" dirty="0" smtClean="0">
                <a:effectLst/>
              </a:rPr>
              <a:t> publications have found an association between the microbiota and many diseases (e.g., obesity, diabetes, liver diseases, altered immunity, digestive diseases, cancer, neurodegenerative disorders), but the exact role of the gut microbiota in the onset of diseases remains a matter of debate. </a:t>
            </a:r>
            <a:endParaRPr lang="en-US" dirty="0"/>
          </a:p>
        </p:txBody>
      </p:sp>
    </p:spTree>
    <p:extLst>
      <p:ext uri="{BB962C8B-B14F-4D97-AF65-F5344CB8AC3E}">
        <p14:creationId xmlns:p14="http://schemas.microsoft.com/office/powerpoint/2010/main" val="260799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Mikroorganismy ve střevě</a:t>
            </a:r>
            <a:endParaRPr lang="en-US" dirty="0"/>
          </a:p>
        </p:txBody>
      </p:sp>
      <p:sp>
        <p:nvSpPr>
          <p:cNvPr id="3" name="Zástupný symbol pro obsah 2"/>
          <p:cNvSpPr>
            <a:spLocks noGrp="1"/>
          </p:cNvSpPr>
          <p:nvPr>
            <p:ph idx="1"/>
          </p:nvPr>
        </p:nvSpPr>
        <p:spPr/>
        <p:txBody>
          <a:bodyPr>
            <a:normAutofit fontScale="55000" lnSpcReduction="20000"/>
          </a:bodyPr>
          <a:lstStyle/>
          <a:p>
            <a:r>
              <a:rPr lang="en-US" dirty="0" smtClean="0">
                <a:effectLst/>
              </a:rPr>
              <a:t>The microbial diversity (i.e., species richness of the microbiota) is another concept that has been linked with the metabolic functions of the gut bacteria. Indeed, </a:t>
            </a:r>
            <a:r>
              <a:rPr lang="en-US" dirty="0" smtClean="0">
                <a:solidFill>
                  <a:srgbClr val="FF0000"/>
                </a:solidFill>
                <a:effectLst>
                  <a:outerShdw blurRad="38100" dist="38100" dir="2700000" algn="tl">
                    <a:srgbClr val="000000">
                      <a:alpha val="43137"/>
                    </a:srgbClr>
                  </a:outerShdw>
                </a:effectLst>
              </a:rPr>
              <a:t>low bacterial richness </a:t>
            </a:r>
            <a:r>
              <a:rPr lang="en-US" dirty="0" smtClean="0">
                <a:effectLst/>
              </a:rPr>
              <a:t>is consistently appearing in the literature as a risk factor for different diseases (e.g., obesity, low‐grade inflammation, intestinal inflammation). </a:t>
            </a:r>
            <a:endParaRPr lang="cs-CZ" dirty="0" smtClean="0">
              <a:effectLst/>
            </a:endParaRPr>
          </a:p>
          <a:p>
            <a:r>
              <a:rPr lang="en-US" dirty="0" smtClean="0">
                <a:effectLst/>
              </a:rPr>
              <a:t>Aside from the microbial diversity, evidence also suggests that we can classify subjects on the basis of the number of bacterial genes that they harbor in their gut (i.e., </a:t>
            </a:r>
            <a:r>
              <a:rPr lang="en-US" dirty="0" smtClean="0">
                <a:solidFill>
                  <a:srgbClr val="FF0000"/>
                </a:solidFill>
                <a:effectLst>
                  <a:outerShdw blurRad="38100" dist="38100" dir="2700000" algn="tl">
                    <a:srgbClr val="000000">
                      <a:alpha val="43137"/>
                    </a:srgbClr>
                  </a:outerShdw>
                </a:effectLst>
              </a:rPr>
              <a:t>microbial gene richness</a:t>
            </a:r>
            <a:r>
              <a:rPr lang="en-US" dirty="0" smtClean="0">
                <a:effectLst/>
              </a:rPr>
              <a:t>). More precisely, Le </a:t>
            </a:r>
            <a:r>
              <a:rPr lang="en-US" dirty="0" err="1" smtClean="0">
                <a:effectLst/>
              </a:rPr>
              <a:t>Chatelier</a:t>
            </a:r>
            <a:r>
              <a:rPr lang="en-US" dirty="0" smtClean="0">
                <a:effectLst/>
              </a:rPr>
              <a:t> et al. identified a bimodal distribution of microbial genes leading to the clustering of subjects as either </a:t>
            </a:r>
            <a:r>
              <a:rPr lang="en-US" dirty="0" smtClean="0">
                <a:solidFill>
                  <a:srgbClr val="FF0000"/>
                </a:solidFill>
                <a:effectLst>
                  <a:outerShdw blurRad="38100" dist="38100" dir="2700000" algn="tl">
                    <a:srgbClr val="000000">
                      <a:alpha val="43137"/>
                    </a:srgbClr>
                  </a:outerShdw>
                </a:effectLst>
              </a:rPr>
              <a:t>low gene count </a:t>
            </a:r>
            <a:r>
              <a:rPr lang="en-US" dirty="0" smtClean="0">
                <a:effectLst/>
              </a:rPr>
              <a:t>or high </a:t>
            </a:r>
            <a:r>
              <a:rPr lang="en-US" dirty="0" smtClean="0">
                <a:solidFill>
                  <a:srgbClr val="FF0000"/>
                </a:solidFill>
                <a:effectLst>
                  <a:outerShdw blurRad="38100" dist="38100" dir="2700000" algn="tl">
                    <a:srgbClr val="000000">
                      <a:alpha val="43137"/>
                    </a:srgbClr>
                  </a:outerShdw>
                </a:effectLst>
              </a:rPr>
              <a:t>gene count </a:t>
            </a:r>
            <a:r>
              <a:rPr lang="en-US" dirty="0" smtClean="0">
                <a:effectLst/>
              </a:rPr>
              <a:t>according to the number of genes present in the microbiota</a:t>
            </a:r>
            <a:r>
              <a:rPr lang="cs-CZ" dirty="0" smtClean="0">
                <a:effectLst/>
              </a:rPr>
              <a:t>.</a:t>
            </a:r>
            <a:r>
              <a:rPr lang="en-US" dirty="0" smtClean="0">
                <a:effectLst/>
              </a:rPr>
              <a:t> This also seems to be important for the susceptibility to respond to dietary intervention devoted to improving metabolic parameters, since dietary restriction in patients with overweight or obesity is less efficient in low gene count than in high gene count individuals in terms of </a:t>
            </a:r>
            <a:r>
              <a:rPr lang="en-US" dirty="0" smtClean="0">
                <a:solidFill>
                  <a:srgbClr val="FF0000"/>
                </a:solidFill>
                <a:effectLst>
                  <a:outerShdw blurRad="38100" dist="38100" dir="2700000" algn="tl">
                    <a:srgbClr val="000000">
                      <a:alpha val="43137"/>
                    </a:srgbClr>
                  </a:outerShdw>
                </a:effectLst>
              </a:rPr>
              <a:t>improving insulin sensitivity and lowering cholesterol and inflammation.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836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Factors affecting gut microbiota composition</a:t>
            </a:r>
            <a:br>
              <a:rPr lang="en-US" b="1" dirty="0"/>
            </a:br>
            <a:endParaRPr lang="en-US" dirty="0"/>
          </a:p>
        </p:txBody>
      </p:sp>
      <p:sp>
        <p:nvSpPr>
          <p:cNvPr id="3" name="Zástupný symbol pro obsah 2"/>
          <p:cNvSpPr>
            <a:spLocks noGrp="1"/>
          </p:cNvSpPr>
          <p:nvPr>
            <p:ph idx="1"/>
          </p:nvPr>
        </p:nvSpPr>
        <p:spPr/>
        <p:txBody>
          <a:bodyPr>
            <a:normAutofit fontScale="85000" lnSpcReduction="10000"/>
          </a:bodyPr>
          <a:lstStyle/>
          <a:p>
            <a:r>
              <a:rPr lang="en-US" dirty="0" smtClean="0"/>
              <a:t>Composition </a:t>
            </a:r>
            <a:r>
              <a:rPr lang="en-US" dirty="0"/>
              <a:t>of gut microbiota is affected by many factors such as </a:t>
            </a:r>
            <a:r>
              <a:rPr lang="en-US" dirty="0">
                <a:solidFill>
                  <a:srgbClr val="FF0000"/>
                </a:solidFill>
                <a:effectLst>
                  <a:outerShdw blurRad="38100" dist="38100" dir="2700000" algn="tl">
                    <a:srgbClr val="000000">
                      <a:alpha val="43137"/>
                    </a:srgbClr>
                  </a:outerShdw>
                </a:effectLst>
              </a:rPr>
              <a:t>diet, disease state, medications as well as host genetics</a:t>
            </a:r>
            <a:r>
              <a:rPr lang="en-US" dirty="0"/>
              <a:t> to name a few. As a result, the </a:t>
            </a:r>
            <a:r>
              <a:rPr lang="en-US" dirty="0">
                <a:solidFill>
                  <a:srgbClr val="FF0000"/>
                </a:solidFill>
                <a:effectLst>
                  <a:outerShdw blurRad="38100" dist="38100" dir="2700000" algn="tl">
                    <a:srgbClr val="000000">
                      <a:alpha val="43137"/>
                    </a:srgbClr>
                  </a:outerShdw>
                </a:effectLst>
              </a:rPr>
              <a:t>composition of the gut microbiota is constantly changing affecting the health and well-being of the host such as disease state as well as the use of various medicines such as antibiotics </a:t>
            </a:r>
            <a:r>
              <a:rPr lang="cs-CZ" dirty="0" smtClean="0">
                <a:solidFill>
                  <a:srgbClr val="FF0000"/>
                </a:solidFill>
                <a:effectLst>
                  <a:outerShdw blurRad="38100" dist="38100" dir="2700000" algn="tl">
                    <a:srgbClr val="000000">
                      <a:alpha val="43137"/>
                    </a:srgbClr>
                  </a:outerShdw>
                </a:effectLst>
              </a:rPr>
              <a:t>.</a:t>
            </a:r>
            <a:r>
              <a:rPr lang="en-US" dirty="0" smtClean="0"/>
              <a:t> </a:t>
            </a:r>
            <a:endParaRPr lang="cs-CZ" dirty="0" smtClean="0"/>
          </a:p>
          <a:p>
            <a:r>
              <a:rPr lang="en-US" dirty="0" smtClean="0"/>
              <a:t>The </a:t>
            </a:r>
            <a:r>
              <a:rPr lang="en-US" dirty="0"/>
              <a:t>effect of antibiotics on gut microbiota is well documented showing a long term reduction in bacterial diversity after use of antibiotics. </a:t>
            </a:r>
          </a:p>
        </p:txBody>
      </p:sp>
    </p:spTree>
    <p:extLst>
      <p:ext uri="{BB962C8B-B14F-4D97-AF65-F5344CB8AC3E}">
        <p14:creationId xmlns:p14="http://schemas.microsoft.com/office/powerpoint/2010/main" val="325642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a:t>Factors affecting gut microbiota composition</a:t>
            </a:r>
            <a:br>
              <a:rPr lang="en-US" b="1"/>
            </a:br>
            <a:endParaRPr lang="en-US"/>
          </a:p>
        </p:txBody>
      </p:sp>
      <p:sp>
        <p:nvSpPr>
          <p:cNvPr id="3" name="Zástupný symbol pro obsah 2"/>
          <p:cNvSpPr>
            <a:spLocks noGrp="1"/>
          </p:cNvSpPr>
          <p:nvPr>
            <p:ph idx="1"/>
          </p:nvPr>
        </p:nvSpPr>
        <p:spPr/>
        <p:txBody>
          <a:bodyPr>
            <a:normAutofit fontScale="62500" lnSpcReduction="20000"/>
          </a:bodyPr>
          <a:lstStyle/>
          <a:p>
            <a:r>
              <a:rPr lang="en-US" dirty="0" smtClean="0">
                <a:solidFill>
                  <a:srgbClr val="FF0000"/>
                </a:solidFill>
                <a:effectLst>
                  <a:outerShdw blurRad="38100" dist="38100" dir="2700000" algn="tl">
                    <a:srgbClr val="000000">
                      <a:alpha val="43137"/>
                    </a:srgbClr>
                  </a:outerShdw>
                </a:effectLst>
              </a:rPr>
              <a:t>Link </a:t>
            </a:r>
            <a:r>
              <a:rPr lang="en-US" dirty="0">
                <a:solidFill>
                  <a:srgbClr val="FF0000"/>
                </a:solidFill>
                <a:effectLst>
                  <a:outerShdw blurRad="38100" dist="38100" dir="2700000" algn="tl">
                    <a:srgbClr val="000000">
                      <a:alpha val="43137"/>
                    </a:srgbClr>
                  </a:outerShdw>
                </a:effectLst>
              </a:rPr>
              <a:t>between antibiotics and weight gain </a:t>
            </a:r>
            <a:r>
              <a:rPr lang="en-US" dirty="0"/>
              <a:t>is also well documented in infants as </a:t>
            </a:r>
            <a:r>
              <a:rPr lang="en-US" dirty="0" smtClean="0"/>
              <a:t>well</a:t>
            </a:r>
            <a:r>
              <a:rPr lang="cs-CZ" dirty="0" smtClean="0"/>
              <a:t> as in </a:t>
            </a:r>
            <a:r>
              <a:rPr lang="cs-CZ" dirty="0" err="1" smtClean="0"/>
              <a:t>adults</a:t>
            </a:r>
            <a:r>
              <a:rPr lang="en-US" dirty="0" smtClean="0"/>
              <a:t>. </a:t>
            </a:r>
            <a:endParaRPr lang="cs-CZ" dirty="0" smtClean="0"/>
          </a:p>
          <a:p>
            <a:r>
              <a:rPr lang="cs-CZ" dirty="0" smtClean="0"/>
              <a:t>U</a:t>
            </a:r>
            <a:r>
              <a:rPr lang="en-US" dirty="0" smtClean="0"/>
              <a:t>se </a:t>
            </a:r>
            <a:r>
              <a:rPr lang="en-US" dirty="0"/>
              <a:t>of antibiotics will cause </a:t>
            </a:r>
            <a:r>
              <a:rPr lang="en-US" dirty="0">
                <a:solidFill>
                  <a:srgbClr val="FF0000"/>
                </a:solidFill>
                <a:effectLst>
                  <a:outerShdw blurRad="38100" dist="38100" dir="2700000" algn="tl">
                    <a:srgbClr val="000000">
                      <a:alpha val="43137"/>
                    </a:srgbClr>
                  </a:outerShdw>
                </a:effectLst>
              </a:rPr>
              <a:t>a decline in the bacterial diversity, stereotypic declines as well as increased abundances </a:t>
            </a:r>
            <a:r>
              <a:rPr lang="en-US" dirty="0"/>
              <a:t>of certain </a:t>
            </a:r>
            <a:r>
              <a:rPr lang="en-US" dirty="0" smtClean="0"/>
              <a:t>taxa. </a:t>
            </a:r>
            <a:endParaRPr lang="cs-CZ" dirty="0" smtClean="0"/>
          </a:p>
          <a:p>
            <a:r>
              <a:rPr lang="cs-CZ" dirty="0" smtClean="0">
                <a:solidFill>
                  <a:srgbClr val="FF0000"/>
                </a:solidFill>
                <a:effectLst>
                  <a:outerShdw blurRad="38100" dist="38100" dir="2700000" algn="tl">
                    <a:srgbClr val="000000">
                      <a:alpha val="43137"/>
                    </a:srgbClr>
                  </a:outerShdw>
                </a:effectLst>
              </a:rPr>
              <a:t>R</a:t>
            </a:r>
            <a:r>
              <a:rPr lang="en-US" dirty="0" err="1" smtClean="0">
                <a:solidFill>
                  <a:srgbClr val="FF0000"/>
                </a:solidFill>
                <a:effectLst>
                  <a:outerShdw blurRad="38100" dist="38100" dir="2700000" algn="tl">
                    <a:srgbClr val="000000">
                      <a:alpha val="43137"/>
                    </a:srgbClr>
                  </a:outerShdw>
                </a:effectLst>
              </a:rPr>
              <a:t>ecovery</a:t>
            </a:r>
            <a:r>
              <a:rPr lang="en-US" dirty="0" smtClean="0">
                <a:solidFill>
                  <a:srgbClr val="FF0000"/>
                </a:solidFill>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of normal microbiota from certain antibiotic treatment can be long </a:t>
            </a:r>
            <a:r>
              <a:rPr lang="en-US" dirty="0"/>
              <a:t>depending on the type of antibiotic and its </a:t>
            </a:r>
            <a:r>
              <a:rPr lang="en-US" dirty="0" smtClean="0"/>
              <a:t>spectrum. </a:t>
            </a:r>
            <a:r>
              <a:rPr lang="en-US" dirty="0"/>
              <a:t>Strong and broad spectrum antibiotics such as clindamycin can have longer affects persisting up to 4 </a:t>
            </a:r>
            <a:r>
              <a:rPr lang="en-US" dirty="0" smtClean="0"/>
              <a:t>years. </a:t>
            </a:r>
            <a:endParaRPr lang="cs-CZ" dirty="0" smtClean="0"/>
          </a:p>
          <a:p>
            <a:r>
              <a:rPr lang="cs-CZ" dirty="0" smtClean="0"/>
              <a:t>T</a:t>
            </a:r>
            <a:r>
              <a:rPr lang="en-US" dirty="0" smtClean="0"/>
              <a:t>he </a:t>
            </a:r>
            <a:r>
              <a:rPr lang="en-US" dirty="0"/>
              <a:t>stress caused by the disruption of normal flora after antibiotic treatment facilitates the transfer of antibiotic resistance genes to virulent species leading to increased drug </a:t>
            </a:r>
            <a:r>
              <a:rPr lang="en-US" dirty="0" smtClean="0"/>
              <a:t>resistance. </a:t>
            </a:r>
            <a:endParaRPr lang="cs-CZ" dirty="0" smtClean="0"/>
          </a:p>
          <a:p>
            <a:r>
              <a:rPr lang="en-US" dirty="0"/>
              <a:t>Finally, the main contributor to the diversity of the gut microbiota is </a:t>
            </a:r>
            <a:r>
              <a:rPr lang="en-US" dirty="0" smtClean="0">
                <a:solidFill>
                  <a:srgbClr val="FF0000"/>
                </a:solidFill>
                <a:effectLst>
                  <a:outerShdw blurRad="38100" dist="38100" dir="2700000" algn="tl">
                    <a:srgbClr val="000000">
                      <a:alpha val="43137"/>
                    </a:srgbClr>
                  </a:outerShdw>
                </a:effectLst>
              </a:rPr>
              <a:t>diet</a:t>
            </a:r>
            <a:r>
              <a:rPr lang="cs-CZ" dirty="0" smtClean="0">
                <a:solidFill>
                  <a:srgbClr val="FF0000"/>
                </a:solidFill>
                <a:effectLst>
                  <a:outerShdw blurRad="38100" dist="38100" dir="2700000" algn="tl">
                    <a:srgbClr val="000000">
                      <a:alpha val="43137"/>
                    </a:srgbClr>
                  </a:outerShdw>
                </a:effectLst>
              </a:rPr>
              <a:t>.</a:t>
            </a:r>
            <a:r>
              <a:rPr lang="en-US" dirty="0" smtClean="0">
                <a:solidFill>
                  <a:srgbClr val="FF0000"/>
                </a:solidFill>
                <a:effectLst>
                  <a:outerShdw blurRad="38100" dist="38100" dir="2700000" algn="tl">
                    <a:srgbClr val="000000">
                      <a:alpha val="43137"/>
                    </a:srgbClr>
                  </a:outerShdw>
                </a:effectLst>
              </a:rPr>
              <a:t>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55374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TotalTime>
  <Words>3334</Words>
  <Application>Microsoft Office PowerPoint</Application>
  <PresentationFormat>Předvádění na obrazovce (4:3)</PresentationFormat>
  <Paragraphs>95</Paragraphs>
  <Slides>37</Slides>
  <Notes>0</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Cesta</vt:lpstr>
      <vt:lpstr>Střevní mikrobiom ve zdraví a nemoci</vt:lpstr>
      <vt:lpstr>Prezentace aplikace PowerPoint</vt:lpstr>
      <vt:lpstr>Evolution</vt:lpstr>
      <vt:lpstr>Gut microbiota</vt:lpstr>
      <vt:lpstr>Gut microbiota</vt:lpstr>
      <vt:lpstr>Mikroorganismy ve střevě</vt:lpstr>
      <vt:lpstr>Mikroorganismy ve střevě</vt:lpstr>
      <vt:lpstr>Factors affecting gut microbiota composition </vt:lpstr>
      <vt:lpstr>Factors affecting gut microbiota composition </vt:lpstr>
      <vt:lpstr>Prezentace aplikace PowerPoint</vt:lpstr>
      <vt:lpstr>Prezentace aplikace PowerPoint</vt:lpstr>
      <vt:lpstr>Prezentace aplikace PowerPoint</vt:lpstr>
      <vt:lpstr>Inervace GIT</vt:lpstr>
      <vt:lpstr>Prezentace aplikace PowerPoint</vt:lpstr>
      <vt:lpstr>Is there a link between the gut microbiota, the ENS, and obesity?</vt:lpstr>
      <vt:lpstr>Is there a link between the gut microbiota, the ENS, and obesity</vt:lpstr>
      <vt:lpstr>Is there a link between the gut microbiota, the ENS, and obesity</vt:lpstr>
      <vt:lpstr>Glucagon‐like peptide‐1 (GLP‐1) is</vt:lpstr>
      <vt:lpstr>Endocannabinoid system (ECS)</vt:lpstr>
      <vt:lpstr>Endocannabinoid system (ECS)</vt:lpstr>
      <vt:lpstr>Prezentace aplikace PowerPoint</vt:lpstr>
      <vt:lpstr>Endocannabinoid (eCB) synthesis</vt:lpstr>
      <vt:lpstr>Metabolites produced by gut microbiota and acting as signaling molecules</vt:lpstr>
      <vt:lpstr>Metabolites produced by gut microbiota and acting as signaling molecules</vt:lpstr>
      <vt:lpstr>Prezentace aplikace PowerPoint</vt:lpstr>
      <vt:lpstr>Prezentace aplikace PowerPoint</vt:lpstr>
      <vt:lpstr>Metabolites produced by gut microbiota and acting as signaling molecules</vt:lpstr>
      <vt:lpstr>Prezentace aplikace PowerPoint</vt:lpstr>
      <vt:lpstr>Prezentace aplikace PowerPoint</vt:lpstr>
      <vt:lpstr>Prezentace aplikace PowerPoint</vt:lpstr>
      <vt:lpstr>Prezentace aplikace PowerPoint</vt:lpstr>
      <vt:lpstr>GUt microbiota and DM</vt:lpstr>
      <vt:lpstr>GUt microbiota and DM</vt:lpstr>
      <vt:lpstr>Prezentace aplikace PowerPoint</vt:lpstr>
      <vt:lpstr>The Trialogue Between Nutritional Status, Gut Microbiota, and Immune System Reveals Novel Therapeutic Opportunities for Metabolic Diseases </vt:lpstr>
      <vt:lpstr>GUt microbiota and DM</vt:lpstr>
      <vt:lpstr>Děkuji za pozornost</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prof. Vasku</dc:creator>
  <cp:lastModifiedBy>prof. Vasku</cp:lastModifiedBy>
  <cp:revision>16</cp:revision>
  <dcterms:created xsi:type="dcterms:W3CDTF">2018-04-27T10:27:18Z</dcterms:created>
  <dcterms:modified xsi:type="dcterms:W3CDTF">2018-04-27T12:29:07Z</dcterms:modified>
</cp:coreProperties>
</file>