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988" r:id="rId2"/>
    <p:sldMasterId id="2147484024" r:id="rId3"/>
    <p:sldMasterId id="2147484036" r:id="rId4"/>
  </p:sldMasterIdLst>
  <p:notesMasterIdLst>
    <p:notesMasterId r:id="rId113"/>
  </p:notesMasterIdLst>
  <p:handoutMasterIdLst>
    <p:handoutMasterId r:id="rId114"/>
  </p:handoutMasterIdLst>
  <p:sldIdLst>
    <p:sldId id="1076" r:id="rId5"/>
    <p:sldId id="1271" r:id="rId6"/>
    <p:sldId id="1199" r:id="rId7"/>
    <p:sldId id="1257" r:id="rId8"/>
    <p:sldId id="1225" r:id="rId9"/>
    <p:sldId id="1273" r:id="rId10"/>
    <p:sldId id="1272" r:id="rId11"/>
    <p:sldId id="1275" r:id="rId12"/>
    <p:sldId id="1276" r:id="rId13"/>
    <p:sldId id="1277" r:id="rId14"/>
    <p:sldId id="1279" r:id="rId15"/>
    <p:sldId id="1280" r:id="rId16"/>
    <p:sldId id="1281" r:id="rId17"/>
    <p:sldId id="1282" r:id="rId18"/>
    <p:sldId id="1274" r:id="rId19"/>
    <p:sldId id="1200" r:id="rId20"/>
    <p:sldId id="1209" r:id="rId21"/>
    <p:sldId id="1407" r:id="rId22"/>
    <p:sldId id="1284" r:id="rId23"/>
    <p:sldId id="1285" r:id="rId24"/>
    <p:sldId id="1286" r:id="rId25"/>
    <p:sldId id="1287" r:id="rId26"/>
    <p:sldId id="1288" r:id="rId27"/>
    <p:sldId id="1289" r:id="rId28"/>
    <p:sldId id="1290" r:id="rId29"/>
    <p:sldId id="1291" r:id="rId30"/>
    <p:sldId id="1292" r:id="rId31"/>
    <p:sldId id="1293" r:id="rId32"/>
    <p:sldId id="1294" r:id="rId33"/>
    <p:sldId id="1295" r:id="rId34"/>
    <p:sldId id="1296" r:id="rId35"/>
    <p:sldId id="1226" r:id="rId36"/>
    <p:sldId id="1409" r:id="rId37"/>
    <p:sldId id="1299" r:id="rId38"/>
    <p:sldId id="1410" r:id="rId39"/>
    <p:sldId id="1300" r:id="rId40"/>
    <p:sldId id="1210" r:id="rId41"/>
    <p:sldId id="1411" r:id="rId42"/>
    <p:sldId id="1412" r:id="rId43"/>
    <p:sldId id="1354" r:id="rId44"/>
    <p:sldId id="1356" r:id="rId45"/>
    <p:sldId id="1355" r:id="rId46"/>
    <p:sldId id="1357" r:id="rId47"/>
    <p:sldId id="1358" r:id="rId48"/>
    <p:sldId id="1359" r:id="rId49"/>
    <p:sldId id="1360" r:id="rId50"/>
    <p:sldId id="1361" r:id="rId51"/>
    <p:sldId id="1362" r:id="rId52"/>
    <p:sldId id="1363" r:id="rId53"/>
    <p:sldId id="1364" r:id="rId54"/>
    <p:sldId id="1401" r:id="rId55"/>
    <p:sldId id="1365" r:id="rId56"/>
    <p:sldId id="1366" r:id="rId57"/>
    <p:sldId id="1367" r:id="rId58"/>
    <p:sldId id="1368" r:id="rId59"/>
    <p:sldId id="1369" r:id="rId60"/>
    <p:sldId id="1370" r:id="rId61"/>
    <p:sldId id="1371" r:id="rId62"/>
    <p:sldId id="1372" r:id="rId63"/>
    <p:sldId id="1373" r:id="rId64"/>
    <p:sldId id="1374" r:id="rId65"/>
    <p:sldId id="1376" r:id="rId66"/>
    <p:sldId id="1377" r:id="rId67"/>
    <p:sldId id="1379" r:id="rId68"/>
    <p:sldId id="1380" r:id="rId69"/>
    <p:sldId id="1387" r:id="rId70"/>
    <p:sldId id="1382" r:id="rId71"/>
    <p:sldId id="1386" r:id="rId72"/>
    <p:sldId id="1388" r:id="rId73"/>
    <p:sldId id="1315" r:id="rId74"/>
    <p:sldId id="1316" r:id="rId75"/>
    <p:sldId id="1317" r:id="rId76"/>
    <p:sldId id="1318" r:id="rId77"/>
    <p:sldId id="1319" r:id="rId78"/>
    <p:sldId id="1320" r:id="rId79"/>
    <p:sldId id="1321" r:id="rId80"/>
    <p:sldId id="1322" r:id="rId81"/>
    <p:sldId id="1390" r:id="rId82"/>
    <p:sldId id="1391" r:id="rId83"/>
    <p:sldId id="1325" r:id="rId84"/>
    <p:sldId id="1326" r:id="rId85"/>
    <p:sldId id="1327" r:id="rId86"/>
    <p:sldId id="1249" r:id="rId87"/>
    <p:sldId id="1250" r:id="rId88"/>
    <p:sldId id="1253" r:id="rId89"/>
    <p:sldId id="1254" r:id="rId90"/>
    <p:sldId id="1255" r:id="rId91"/>
    <p:sldId id="1252" r:id="rId92"/>
    <p:sldId id="1329" r:id="rId93"/>
    <p:sldId id="1330" r:id="rId94"/>
    <p:sldId id="1331" r:id="rId95"/>
    <p:sldId id="1408" r:id="rId96"/>
    <p:sldId id="1328" r:id="rId97"/>
    <p:sldId id="1198" r:id="rId98"/>
    <p:sldId id="1258" r:id="rId99"/>
    <p:sldId id="1237" r:id="rId100"/>
    <p:sldId id="1392" r:id="rId101"/>
    <p:sldId id="1393" r:id="rId102"/>
    <p:sldId id="1261" r:id="rId103"/>
    <p:sldId id="1402" r:id="rId104"/>
    <p:sldId id="1403" r:id="rId105"/>
    <p:sldId id="1262" r:id="rId106"/>
    <p:sldId id="1265" r:id="rId107"/>
    <p:sldId id="1269" r:id="rId108"/>
    <p:sldId id="1405" r:id="rId109"/>
    <p:sldId id="1400" r:id="rId110"/>
    <p:sldId id="1406" r:id="rId111"/>
    <p:sldId id="1398" r:id="rId112"/>
  </p:sldIdLst>
  <p:sldSz cx="9144000" cy="6858000" type="screen4x3"/>
  <p:notesSz cx="6735763" cy="9869488"/>
  <p:defaultTextStyle>
    <a:defPPr>
      <a:defRPr lang="en-US"/>
    </a:defPPr>
    <a:lvl1pPr algn="l" rtl="0" fontAlgn="base">
      <a:spcBef>
        <a:spcPct val="0"/>
      </a:spcBef>
      <a:spcAft>
        <a:spcPct val="0"/>
      </a:spcAft>
      <a:defRPr sz="2400" b="1" kern="1200">
        <a:solidFill>
          <a:schemeClr val="bg1"/>
        </a:solidFill>
        <a:latin typeface="Arial Narrow" pitchFamily="34" charset="0"/>
        <a:ea typeface="+mn-ea"/>
        <a:cs typeface="+mn-cs"/>
      </a:defRPr>
    </a:lvl1pPr>
    <a:lvl2pPr marL="457200" algn="l" rtl="0" fontAlgn="base">
      <a:spcBef>
        <a:spcPct val="0"/>
      </a:spcBef>
      <a:spcAft>
        <a:spcPct val="0"/>
      </a:spcAft>
      <a:defRPr sz="2400" b="1" kern="1200">
        <a:solidFill>
          <a:schemeClr val="bg1"/>
        </a:solidFill>
        <a:latin typeface="Arial Narrow" pitchFamily="34" charset="0"/>
        <a:ea typeface="+mn-ea"/>
        <a:cs typeface="+mn-cs"/>
      </a:defRPr>
    </a:lvl2pPr>
    <a:lvl3pPr marL="914400" algn="l" rtl="0" fontAlgn="base">
      <a:spcBef>
        <a:spcPct val="0"/>
      </a:spcBef>
      <a:spcAft>
        <a:spcPct val="0"/>
      </a:spcAft>
      <a:defRPr sz="2400" b="1" kern="1200">
        <a:solidFill>
          <a:schemeClr val="bg1"/>
        </a:solidFill>
        <a:latin typeface="Arial Narrow" pitchFamily="34" charset="0"/>
        <a:ea typeface="+mn-ea"/>
        <a:cs typeface="+mn-cs"/>
      </a:defRPr>
    </a:lvl3pPr>
    <a:lvl4pPr marL="1371600" algn="l" rtl="0" fontAlgn="base">
      <a:spcBef>
        <a:spcPct val="0"/>
      </a:spcBef>
      <a:spcAft>
        <a:spcPct val="0"/>
      </a:spcAft>
      <a:defRPr sz="2400" b="1" kern="1200">
        <a:solidFill>
          <a:schemeClr val="bg1"/>
        </a:solidFill>
        <a:latin typeface="Arial Narrow" pitchFamily="34" charset="0"/>
        <a:ea typeface="+mn-ea"/>
        <a:cs typeface="+mn-cs"/>
      </a:defRPr>
    </a:lvl4pPr>
    <a:lvl5pPr marL="1828800" algn="l" rtl="0" fontAlgn="base">
      <a:spcBef>
        <a:spcPct val="0"/>
      </a:spcBef>
      <a:spcAft>
        <a:spcPct val="0"/>
      </a:spcAft>
      <a:defRPr sz="2400" b="1" kern="1200">
        <a:solidFill>
          <a:schemeClr val="bg1"/>
        </a:solidFill>
        <a:latin typeface="Arial Narrow" pitchFamily="34" charset="0"/>
        <a:ea typeface="+mn-ea"/>
        <a:cs typeface="+mn-cs"/>
      </a:defRPr>
    </a:lvl5pPr>
    <a:lvl6pPr marL="2286000" algn="l" defTabSz="914400" rtl="0" eaLnBrk="1" latinLnBrk="0" hangingPunct="1">
      <a:defRPr sz="2400" b="1" kern="1200">
        <a:solidFill>
          <a:schemeClr val="bg1"/>
        </a:solidFill>
        <a:latin typeface="Arial Narrow" pitchFamily="34" charset="0"/>
        <a:ea typeface="+mn-ea"/>
        <a:cs typeface="+mn-cs"/>
      </a:defRPr>
    </a:lvl6pPr>
    <a:lvl7pPr marL="2743200" algn="l" defTabSz="914400" rtl="0" eaLnBrk="1" latinLnBrk="0" hangingPunct="1">
      <a:defRPr sz="2400" b="1" kern="1200">
        <a:solidFill>
          <a:schemeClr val="bg1"/>
        </a:solidFill>
        <a:latin typeface="Arial Narrow" pitchFamily="34" charset="0"/>
        <a:ea typeface="+mn-ea"/>
        <a:cs typeface="+mn-cs"/>
      </a:defRPr>
    </a:lvl7pPr>
    <a:lvl8pPr marL="3200400" algn="l" defTabSz="914400" rtl="0" eaLnBrk="1" latinLnBrk="0" hangingPunct="1">
      <a:defRPr sz="2400" b="1" kern="1200">
        <a:solidFill>
          <a:schemeClr val="bg1"/>
        </a:solidFill>
        <a:latin typeface="Arial Narrow" pitchFamily="34" charset="0"/>
        <a:ea typeface="+mn-ea"/>
        <a:cs typeface="+mn-cs"/>
      </a:defRPr>
    </a:lvl8pPr>
    <a:lvl9pPr marL="3657600" algn="l" defTabSz="914400" rtl="0" eaLnBrk="1" latinLnBrk="0" hangingPunct="1">
      <a:defRPr sz="2400" b="1" kern="1200">
        <a:solidFill>
          <a:schemeClr val="bg1"/>
        </a:solidFill>
        <a:latin typeface="Arial Narrow"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8">
          <p15:clr>
            <a:srgbClr val="A4A3A4"/>
          </p15:clr>
        </p15:guide>
        <p15:guide id="2" pos="2101">
          <p15:clr>
            <a:srgbClr val="A4A3A4"/>
          </p15:clr>
        </p15:guide>
        <p15:guide id="3" orient="horz" pos="3109">
          <p15:clr>
            <a:srgbClr val="A4A3A4"/>
          </p15:clr>
        </p15:guide>
        <p15:guide id="4"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505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6600"/>
    <a:srgbClr val="FF0066"/>
    <a:srgbClr val="CC9900"/>
    <a:srgbClr val="33CC33"/>
    <a:srgbClr val="990033"/>
    <a:srgbClr val="66FFFF"/>
    <a:srgbClr val="C0C0C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2" autoAdjust="0"/>
    <p:restoredTop sz="94625" autoAdjust="0"/>
  </p:normalViewPr>
  <p:slideViewPr>
    <p:cSldViewPr>
      <p:cViewPr varScale="1">
        <p:scale>
          <a:sx n="65" d="100"/>
          <a:sy n="65" d="100"/>
        </p:scale>
        <p:origin x="-108" y="-12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846"/>
    </p:cViewPr>
  </p:sorterViewPr>
  <p:notesViewPr>
    <p:cSldViewPr>
      <p:cViewPr varScale="1">
        <p:scale>
          <a:sx n="88" d="100"/>
          <a:sy n="88" d="100"/>
        </p:scale>
        <p:origin x="-876" y="-102"/>
      </p:cViewPr>
      <p:guideLst>
        <p:guide orient="horz" pos="3128"/>
        <p:guide orient="horz" pos="3109"/>
        <p:guide pos="2101"/>
        <p:guide pos="212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1" y="0"/>
            <a:ext cx="2918515" cy="494027"/>
          </a:xfrm>
          <a:prstGeom prst="rect">
            <a:avLst/>
          </a:prstGeom>
          <a:noFill/>
          <a:ln>
            <a:noFill/>
          </a:ln>
          <a:effectLst/>
          <a:extLst/>
        </p:spPr>
        <p:txBody>
          <a:bodyPr vert="horz" wrap="square" lIns="92409" tIns="46205" rIns="92409" bIns="46205" numCol="1" anchor="t" anchorCtr="0" compatLnSpc="1">
            <a:prstTxWarp prst="textNoShape">
              <a:avLst/>
            </a:prstTxWarp>
          </a:bodyPr>
          <a:lstStyle>
            <a:lvl1pPr algn="l" defTabSz="923925" eaLnBrk="0" hangingPunct="0">
              <a:defRPr sz="1200" b="0">
                <a:solidFill>
                  <a:schemeClr val="tx1"/>
                </a:solidFill>
                <a:latin typeface="Times New Roman" pitchFamily="18" charset="0"/>
              </a:defRPr>
            </a:lvl1pPr>
          </a:lstStyle>
          <a:p>
            <a:pPr>
              <a:defRPr/>
            </a:pPr>
            <a:endParaRPr lang="cs-CZ"/>
          </a:p>
        </p:txBody>
      </p:sp>
      <p:sp>
        <p:nvSpPr>
          <p:cNvPr id="17411" name="Rectangle 3"/>
          <p:cNvSpPr>
            <a:spLocks noGrp="1" noChangeArrowheads="1"/>
          </p:cNvSpPr>
          <p:nvPr>
            <p:ph type="dt" sz="quarter" idx="1"/>
          </p:nvPr>
        </p:nvSpPr>
        <p:spPr bwMode="auto">
          <a:xfrm>
            <a:off x="3817249" y="0"/>
            <a:ext cx="2918514" cy="494027"/>
          </a:xfrm>
          <a:prstGeom prst="rect">
            <a:avLst/>
          </a:prstGeom>
          <a:noFill/>
          <a:ln>
            <a:noFill/>
          </a:ln>
          <a:effectLst/>
          <a:extLst/>
        </p:spPr>
        <p:txBody>
          <a:bodyPr vert="horz" wrap="square" lIns="92409" tIns="46205" rIns="92409" bIns="46205" numCol="1" anchor="t" anchorCtr="0" compatLnSpc="1">
            <a:prstTxWarp prst="textNoShape">
              <a:avLst/>
            </a:prstTxWarp>
          </a:bodyPr>
          <a:lstStyle>
            <a:lvl1pPr algn="r" defTabSz="923925" eaLnBrk="0" hangingPunct="0">
              <a:defRPr sz="1200" b="0">
                <a:solidFill>
                  <a:schemeClr val="tx1"/>
                </a:solidFill>
                <a:latin typeface="Times New Roman" pitchFamily="18" charset="0"/>
              </a:defRPr>
            </a:lvl1pPr>
          </a:lstStyle>
          <a:p>
            <a:pPr>
              <a:defRPr/>
            </a:pPr>
            <a:endParaRPr lang="cs-CZ"/>
          </a:p>
        </p:txBody>
      </p:sp>
      <p:sp>
        <p:nvSpPr>
          <p:cNvPr id="17412" name="Rectangle 4"/>
          <p:cNvSpPr>
            <a:spLocks noGrp="1" noChangeArrowheads="1"/>
          </p:cNvSpPr>
          <p:nvPr>
            <p:ph type="ftr" sz="quarter" idx="2"/>
          </p:nvPr>
        </p:nvSpPr>
        <p:spPr bwMode="auto">
          <a:xfrm>
            <a:off x="1" y="9375462"/>
            <a:ext cx="2918515" cy="494027"/>
          </a:xfrm>
          <a:prstGeom prst="rect">
            <a:avLst/>
          </a:prstGeom>
          <a:noFill/>
          <a:ln>
            <a:noFill/>
          </a:ln>
          <a:effectLst/>
          <a:extLst/>
        </p:spPr>
        <p:txBody>
          <a:bodyPr vert="horz" wrap="square" lIns="92409" tIns="46205" rIns="92409" bIns="46205" numCol="1" anchor="b" anchorCtr="0" compatLnSpc="1">
            <a:prstTxWarp prst="textNoShape">
              <a:avLst/>
            </a:prstTxWarp>
          </a:bodyPr>
          <a:lstStyle>
            <a:lvl1pPr algn="l" defTabSz="923925" eaLnBrk="0" hangingPunct="0">
              <a:defRPr sz="1200" b="0">
                <a:solidFill>
                  <a:schemeClr val="tx1"/>
                </a:solidFill>
                <a:latin typeface="Times New Roman" pitchFamily="18" charset="0"/>
              </a:defRPr>
            </a:lvl1pPr>
          </a:lstStyle>
          <a:p>
            <a:pPr>
              <a:defRPr/>
            </a:pPr>
            <a:r>
              <a:rPr lang="cs-CZ"/>
              <a:t>habilitace</a:t>
            </a:r>
          </a:p>
        </p:txBody>
      </p:sp>
      <p:sp>
        <p:nvSpPr>
          <p:cNvPr id="17413" name="Rectangle 5"/>
          <p:cNvSpPr>
            <a:spLocks noGrp="1" noChangeArrowheads="1"/>
          </p:cNvSpPr>
          <p:nvPr>
            <p:ph type="sldNum" sz="quarter" idx="3"/>
          </p:nvPr>
        </p:nvSpPr>
        <p:spPr bwMode="auto">
          <a:xfrm>
            <a:off x="3817249" y="9375462"/>
            <a:ext cx="2918514" cy="494027"/>
          </a:xfrm>
          <a:prstGeom prst="rect">
            <a:avLst/>
          </a:prstGeom>
          <a:noFill/>
          <a:ln>
            <a:noFill/>
          </a:ln>
          <a:effectLst/>
          <a:extLst/>
        </p:spPr>
        <p:txBody>
          <a:bodyPr vert="horz" wrap="square" lIns="92409" tIns="46205" rIns="92409" bIns="46205" numCol="1" anchor="b" anchorCtr="0" compatLnSpc="1">
            <a:prstTxWarp prst="textNoShape">
              <a:avLst/>
            </a:prstTxWarp>
          </a:bodyPr>
          <a:lstStyle>
            <a:lvl1pPr algn="r" defTabSz="923925" eaLnBrk="0" hangingPunct="0">
              <a:defRPr sz="1200" b="0">
                <a:solidFill>
                  <a:schemeClr val="tx1"/>
                </a:solidFill>
                <a:latin typeface="Times New Roman" pitchFamily="18" charset="0"/>
              </a:defRPr>
            </a:lvl1pPr>
          </a:lstStyle>
          <a:p>
            <a:pPr>
              <a:defRPr/>
            </a:pPr>
            <a:fld id="{8771366E-65DB-4D09-9798-EE0DA1680B74}" type="slidenum">
              <a:rPr lang="cs-CZ"/>
              <a:pPr>
                <a:defRPr/>
              </a:pPr>
              <a:t>‹#›</a:t>
            </a:fld>
            <a:endParaRPr lang="cs-CZ"/>
          </a:p>
        </p:txBody>
      </p:sp>
    </p:spTree>
    <p:extLst>
      <p:ext uri="{BB962C8B-B14F-4D97-AF65-F5344CB8AC3E}">
        <p14:creationId xmlns:p14="http://schemas.microsoft.com/office/powerpoint/2010/main" val="4214243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hdr" sz="quarter"/>
          </p:nvPr>
        </p:nvSpPr>
        <p:spPr bwMode="auto">
          <a:xfrm>
            <a:off x="1" y="0"/>
            <a:ext cx="2918515" cy="494027"/>
          </a:xfrm>
          <a:prstGeom prst="rect">
            <a:avLst/>
          </a:prstGeom>
          <a:noFill/>
          <a:ln>
            <a:noFill/>
          </a:ln>
          <a:effectLst/>
          <a:extLst/>
        </p:spPr>
        <p:txBody>
          <a:bodyPr vert="horz" wrap="square" lIns="92409" tIns="46205" rIns="92409" bIns="46205" numCol="1" anchor="t" anchorCtr="0" compatLnSpc="1">
            <a:prstTxWarp prst="textNoShape">
              <a:avLst/>
            </a:prstTxWarp>
          </a:bodyPr>
          <a:lstStyle>
            <a:lvl1pPr algn="l" defTabSz="923925" eaLnBrk="0" hangingPunct="0">
              <a:defRPr sz="1200" b="0">
                <a:solidFill>
                  <a:schemeClr val="tx1"/>
                </a:solidFill>
                <a:latin typeface="Times New Roman" pitchFamily="18" charset="0"/>
              </a:defRPr>
            </a:lvl1pPr>
          </a:lstStyle>
          <a:p>
            <a:pPr>
              <a:defRPr/>
            </a:pPr>
            <a:endParaRPr lang="cs-CZ"/>
          </a:p>
        </p:txBody>
      </p:sp>
      <p:sp>
        <p:nvSpPr>
          <p:cNvPr id="15363" name="Rectangle 1027"/>
          <p:cNvSpPr>
            <a:spLocks noGrp="1" noChangeArrowheads="1"/>
          </p:cNvSpPr>
          <p:nvPr>
            <p:ph type="dt" idx="1"/>
          </p:nvPr>
        </p:nvSpPr>
        <p:spPr bwMode="auto">
          <a:xfrm>
            <a:off x="3817249" y="0"/>
            <a:ext cx="2918514" cy="494027"/>
          </a:xfrm>
          <a:prstGeom prst="rect">
            <a:avLst/>
          </a:prstGeom>
          <a:noFill/>
          <a:ln>
            <a:noFill/>
          </a:ln>
          <a:effectLst/>
          <a:extLst/>
        </p:spPr>
        <p:txBody>
          <a:bodyPr vert="horz" wrap="square" lIns="92409" tIns="46205" rIns="92409" bIns="46205" numCol="1" anchor="t" anchorCtr="0" compatLnSpc="1">
            <a:prstTxWarp prst="textNoShape">
              <a:avLst/>
            </a:prstTxWarp>
          </a:bodyPr>
          <a:lstStyle>
            <a:lvl1pPr algn="r" defTabSz="923925" eaLnBrk="0" hangingPunct="0">
              <a:defRPr sz="1200" b="0">
                <a:solidFill>
                  <a:schemeClr val="tx1"/>
                </a:solidFill>
                <a:latin typeface="Times New Roman" pitchFamily="18" charset="0"/>
              </a:defRPr>
            </a:lvl1pPr>
          </a:lstStyle>
          <a:p>
            <a:pPr>
              <a:defRPr/>
            </a:pPr>
            <a:endParaRPr lang="cs-CZ"/>
          </a:p>
        </p:txBody>
      </p:sp>
      <p:sp>
        <p:nvSpPr>
          <p:cNvPr id="29700" name="Rectangle 1028"/>
          <p:cNvSpPr>
            <a:spLocks noGrp="1" noRot="1" noChangeAspect="1" noChangeArrowheads="1" noTextEdit="1"/>
          </p:cNvSpPr>
          <p:nvPr>
            <p:ph type="sldImg" idx="2"/>
          </p:nvPr>
        </p:nvSpPr>
        <p:spPr bwMode="auto">
          <a:xfrm>
            <a:off x="900113" y="739775"/>
            <a:ext cx="4935537" cy="3700463"/>
          </a:xfrm>
          <a:prstGeom prst="rect">
            <a:avLst/>
          </a:prstGeom>
          <a:noFill/>
          <a:ln w="9525">
            <a:solidFill>
              <a:srgbClr val="000000"/>
            </a:solidFill>
            <a:miter lim="800000"/>
            <a:headEnd/>
            <a:tailEnd/>
          </a:ln>
        </p:spPr>
      </p:sp>
      <p:sp>
        <p:nvSpPr>
          <p:cNvPr id="15365" name="Rectangle 1029"/>
          <p:cNvSpPr>
            <a:spLocks noGrp="1" noChangeArrowheads="1"/>
          </p:cNvSpPr>
          <p:nvPr>
            <p:ph type="body" sz="quarter" idx="3"/>
          </p:nvPr>
        </p:nvSpPr>
        <p:spPr bwMode="auto">
          <a:xfrm>
            <a:off x="897157" y="4689311"/>
            <a:ext cx="4941452" cy="4439927"/>
          </a:xfrm>
          <a:prstGeom prst="rect">
            <a:avLst/>
          </a:prstGeom>
          <a:noFill/>
          <a:ln>
            <a:noFill/>
          </a:ln>
          <a:effectLst/>
          <a:extLst/>
        </p:spPr>
        <p:txBody>
          <a:bodyPr vert="horz" wrap="square" lIns="92409" tIns="46205" rIns="92409" bIns="46205"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15366" name="Rectangle 1030"/>
          <p:cNvSpPr>
            <a:spLocks noGrp="1" noChangeArrowheads="1"/>
          </p:cNvSpPr>
          <p:nvPr>
            <p:ph type="ftr" sz="quarter" idx="4"/>
          </p:nvPr>
        </p:nvSpPr>
        <p:spPr bwMode="auto">
          <a:xfrm>
            <a:off x="1" y="9375462"/>
            <a:ext cx="2918515" cy="494027"/>
          </a:xfrm>
          <a:prstGeom prst="rect">
            <a:avLst/>
          </a:prstGeom>
          <a:noFill/>
          <a:ln>
            <a:noFill/>
          </a:ln>
          <a:effectLst/>
          <a:extLst/>
        </p:spPr>
        <p:txBody>
          <a:bodyPr vert="horz" wrap="square" lIns="92409" tIns="46205" rIns="92409" bIns="46205" numCol="1" anchor="b" anchorCtr="0" compatLnSpc="1">
            <a:prstTxWarp prst="textNoShape">
              <a:avLst/>
            </a:prstTxWarp>
          </a:bodyPr>
          <a:lstStyle>
            <a:lvl1pPr algn="l" defTabSz="923925" eaLnBrk="0" hangingPunct="0">
              <a:defRPr sz="1200" b="0">
                <a:solidFill>
                  <a:schemeClr val="tx1"/>
                </a:solidFill>
                <a:latin typeface="Times New Roman" pitchFamily="18" charset="0"/>
              </a:defRPr>
            </a:lvl1pPr>
          </a:lstStyle>
          <a:p>
            <a:pPr>
              <a:defRPr/>
            </a:pPr>
            <a:endParaRPr lang="cs-CZ"/>
          </a:p>
        </p:txBody>
      </p:sp>
      <p:sp>
        <p:nvSpPr>
          <p:cNvPr id="15367" name="Rectangle 1031"/>
          <p:cNvSpPr>
            <a:spLocks noGrp="1" noChangeArrowheads="1"/>
          </p:cNvSpPr>
          <p:nvPr>
            <p:ph type="sldNum" sz="quarter" idx="5"/>
          </p:nvPr>
        </p:nvSpPr>
        <p:spPr bwMode="auto">
          <a:xfrm>
            <a:off x="3817249" y="9375462"/>
            <a:ext cx="2918514" cy="494027"/>
          </a:xfrm>
          <a:prstGeom prst="rect">
            <a:avLst/>
          </a:prstGeom>
          <a:noFill/>
          <a:ln>
            <a:noFill/>
          </a:ln>
          <a:effectLst/>
          <a:extLst/>
        </p:spPr>
        <p:txBody>
          <a:bodyPr vert="horz" wrap="square" lIns="92409" tIns="46205" rIns="92409" bIns="46205" numCol="1" anchor="b" anchorCtr="0" compatLnSpc="1">
            <a:prstTxWarp prst="textNoShape">
              <a:avLst/>
            </a:prstTxWarp>
          </a:bodyPr>
          <a:lstStyle>
            <a:lvl1pPr algn="r" defTabSz="923925" eaLnBrk="0" hangingPunct="0">
              <a:defRPr sz="1200" b="0">
                <a:solidFill>
                  <a:schemeClr val="tx1"/>
                </a:solidFill>
                <a:latin typeface="Times New Roman" pitchFamily="18" charset="0"/>
              </a:defRPr>
            </a:lvl1pPr>
          </a:lstStyle>
          <a:p>
            <a:pPr>
              <a:defRPr/>
            </a:pPr>
            <a:fld id="{5DCA1337-65FD-4348-AFB6-B1BF4F2153EB}" type="slidenum">
              <a:rPr lang="cs-CZ"/>
              <a:pPr>
                <a:defRPr/>
              </a:pPr>
              <a:t>‹#›</a:t>
            </a:fld>
            <a:endParaRPr lang="cs-CZ"/>
          </a:p>
        </p:txBody>
      </p:sp>
    </p:spTree>
    <p:extLst>
      <p:ext uri="{BB962C8B-B14F-4D97-AF65-F5344CB8AC3E}">
        <p14:creationId xmlns:p14="http://schemas.microsoft.com/office/powerpoint/2010/main" val="3573972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31"/>
          <p:cNvSpPr>
            <a:spLocks noGrp="1" noChangeArrowheads="1"/>
          </p:cNvSpPr>
          <p:nvPr>
            <p:ph type="sldNum" sz="quarter" idx="5"/>
          </p:nvPr>
        </p:nvSpPr>
        <p:spPr>
          <a:noFill/>
          <a:ln>
            <a:miter lim="800000"/>
            <a:headEnd/>
            <a:tailEnd/>
          </a:ln>
        </p:spPr>
        <p:txBody>
          <a:bodyPr/>
          <a:lstStyle/>
          <a:p>
            <a:fld id="{36354FB7-1331-4658-8D2C-AB655EC56C5D}" type="slidenum">
              <a:rPr lang="cs-CZ" smtClean="0"/>
              <a:pPr/>
              <a:t>1</a:t>
            </a:fld>
            <a:endParaRPr lang="cs-CZ" dirty="0" smtClean="0"/>
          </a:p>
        </p:txBody>
      </p:sp>
      <p:sp>
        <p:nvSpPr>
          <p:cNvPr id="32770" name="Rectangle 2"/>
          <p:cNvSpPr>
            <a:spLocks noGrp="1" noRot="1" noChangeAspect="1" noChangeArrowheads="1" noTextEdit="1"/>
          </p:cNvSpPr>
          <p:nvPr>
            <p:ph type="sldImg"/>
          </p:nvPr>
        </p:nvSpPr>
        <p:spPr>
          <a:xfrm>
            <a:off x="900113" y="739775"/>
            <a:ext cx="4935537" cy="3700463"/>
          </a:xfrm>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cs-CZ" dirty="0" smtClean="0"/>
          </a:p>
        </p:txBody>
      </p:sp>
    </p:spTree>
    <p:extLst>
      <p:ext uri="{BB962C8B-B14F-4D97-AF65-F5344CB8AC3E}">
        <p14:creationId xmlns:p14="http://schemas.microsoft.com/office/powerpoint/2010/main" val="821967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11</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15</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16</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17</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18</a:t>
            </a:fld>
            <a:endParaRPr lang="cs-CZ" sz="1200" b="0" dirty="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dirty="0" smtClean="0"/>
          </a:p>
        </p:txBody>
      </p:sp>
    </p:spTree>
    <p:extLst>
      <p:ext uri="{BB962C8B-B14F-4D97-AF65-F5344CB8AC3E}">
        <p14:creationId xmlns:p14="http://schemas.microsoft.com/office/powerpoint/2010/main" val="913623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31</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052156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32</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33</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34</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35</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2"/>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37</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38</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39</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2"/>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40</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2"/>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41</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3814647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3</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2"/>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42</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4317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43</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3814647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2"/>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44</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653668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2"/>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45</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20260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2"/>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47</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3062206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2"/>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48</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878725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49</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2"/>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50</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878725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2"/>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51</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4</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3137828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54</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55</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57</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58</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052156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59</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60</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61</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62</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63</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65</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67</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68</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fontAlgn="auto">
              <a:spcBef>
                <a:spcPts val="0"/>
              </a:spcBef>
              <a:spcAft>
                <a:spcPts val="0"/>
              </a:spcAft>
            </a:pPr>
            <a:fld id="{1758F31D-7969-49AD-8339-F08AD2DF404D}" type="slidenum">
              <a:rPr lang="cs-CZ" sz="1200" b="0">
                <a:solidFill>
                  <a:prstClr val="black"/>
                </a:solidFill>
                <a:latin typeface="Times New Roman" pitchFamily="18" charset="0"/>
              </a:rPr>
              <a:pPr algn="r" fontAlgn="auto">
                <a:spcBef>
                  <a:spcPts val="0"/>
                </a:spcBef>
                <a:spcAft>
                  <a:spcPts val="0"/>
                </a:spcAft>
              </a:pPr>
              <a:t>69</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10690272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70</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71</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653668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17249" y="9375463"/>
            <a:ext cx="2918514" cy="4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77</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0113" y="739775"/>
            <a:ext cx="4935537" cy="370046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6536681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78</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25767826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79</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25767826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80</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25767826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81</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25767826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83</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7350561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84</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41572712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85</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1141210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86</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2929596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87</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25627273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88</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796611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89</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79661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90</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796611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91</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796611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648134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94</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95</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96</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97</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98</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99</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952000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100</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9520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101</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22610743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952000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952000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952000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105</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42594305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106</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107</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40236534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108</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00113" y="739775"/>
            <a:ext cx="4935537"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4023653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28AD143D-E591-475E-978E-7C5C7C1D72C3}" type="slidenum">
              <a:rPr lang="cs-CZ"/>
              <a:pPr>
                <a:defRPr/>
              </a:pPr>
              <a:t>‹#›</a:t>
            </a:fld>
            <a:endParaRPr lang="cs-CZ"/>
          </a:p>
        </p:txBody>
      </p:sp>
    </p:spTree>
  </p:cSld>
  <p:clrMapOvr>
    <a:masterClrMapping/>
  </p:clrMapOvr>
  <p:transition spd="med">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BCEA93C1-8C68-48C3-B802-E48042171E47}" type="slidenum">
              <a:rPr lang="cs-CZ"/>
              <a:pPr>
                <a:defRPr/>
              </a:pPr>
              <a:t>‹#›</a:t>
            </a:fld>
            <a:endParaRPr lang="cs-CZ"/>
          </a:p>
        </p:txBody>
      </p:sp>
    </p:spTree>
  </p:cSld>
  <p:clrMapOvr>
    <a:masterClrMapping/>
  </p:clrMapOvr>
  <p:transition spd="med">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FD59F386-6A3D-44BF-8CDB-4C9AC0855803}" type="slidenum">
              <a:rPr lang="cs-CZ"/>
              <a:pPr>
                <a:defRPr/>
              </a:pPr>
              <a:t>‹#›</a:t>
            </a:fld>
            <a:endParaRPr lang="cs-CZ"/>
          </a:p>
        </p:txBody>
      </p:sp>
    </p:spTree>
  </p:cSld>
  <p:clrMapOvr>
    <a:masterClrMapping/>
  </p:clrMapOvr>
  <p:transition spd="med">
    <p:pull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6002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Date Placeholder 3"/>
          <p:cNvSpPr>
            <a:spLocks noGrp="1"/>
          </p:cNvSpPr>
          <p:nvPr>
            <p:ph type="dt" sz="half" idx="10"/>
          </p:nvPr>
        </p:nvSpPr>
        <p:spPr/>
        <p:txBody>
          <a:bodyPr/>
          <a:lstStyle>
            <a:lvl1pPr>
              <a:defRPr/>
            </a:lvl1pPr>
          </a:lstStyle>
          <a:p>
            <a:pPr>
              <a:defRPr/>
            </a:pPr>
            <a:endParaRPr lang="cs-CZ"/>
          </a:p>
        </p:txBody>
      </p:sp>
      <p:sp>
        <p:nvSpPr>
          <p:cNvPr id="7" name="Footer Placeholder 4"/>
          <p:cNvSpPr>
            <a:spLocks noGrp="1"/>
          </p:cNvSpPr>
          <p:nvPr>
            <p:ph type="ftr" sz="quarter" idx="11"/>
          </p:nvPr>
        </p:nvSpPr>
        <p:spPr/>
        <p:txBody>
          <a:bodyPr/>
          <a:lstStyle>
            <a:lvl1pPr>
              <a:defRPr/>
            </a:lvl1pPr>
          </a:lstStyle>
          <a:p>
            <a:pPr>
              <a:defRPr/>
            </a:pPr>
            <a:endParaRPr lang="cs-CZ"/>
          </a:p>
        </p:txBody>
      </p:sp>
      <p:sp>
        <p:nvSpPr>
          <p:cNvPr id="8" name="Slide Number Placeholder 5"/>
          <p:cNvSpPr>
            <a:spLocks noGrp="1"/>
          </p:cNvSpPr>
          <p:nvPr>
            <p:ph type="sldNum" sz="quarter" idx="12"/>
          </p:nvPr>
        </p:nvSpPr>
        <p:spPr/>
        <p:txBody>
          <a:bodyPr/>
          <a:lstStyle>
            <a:lvl1pPr>
              <a:defRPr/>
            </a:lvl1pPr>
          </a:lstStyle>
          <a:p>
            <a:pPr>
              <a:defRPr/>
            </a:pPr>
            <a:fld id="{FF71BA91-93A0-4E08-A22B-B25402EE5DB8}" type="slidenum">
              <a:rPr lang="cs-CZ"/>
              <a:pPr>
                <a:defRPr/>
              </a:pPr>
              <a:t>‹#›</a:t>
            </a:fld>
            <a:endParaRPr lang="cs-CZ"/>
          </a:p>
        </p:txBody>
      </p:sp>
    </p:spTree>
  </p:cSld>
  <p:clrMapOvr>
    <a:masterClrMapping/>
  </p:clrMapOvr>
  <p:transition spd="med">
    <p:pull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05A2E8-A805-4938-92EE-09DB5E008CD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472645457"/>
      </p:ext>
    </p:extLst>
  </p:cSld>
  <p:clrMapOvr>
    <a:masterClrMapping/>
  </p:clrMapOvr>
  <p:transition spd="med">
    <p:pull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DB53C-76C6-46F9-9B19-C18720A166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932222723"/>
      </p:ext>
    </p:extLst>
  </p:cSld>
  <p:clrMapOvr>
    <a:masterClrMapping/>
  </p:clrMapOvr>
  <p:transition spd="med">
    <p:pull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6AC4753-535F-4649-84B9-18ACE42E1F5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049081561"/>
      </p:ext>
    </p:extLst>
  </p:cSld>
  <p:clrMapOvr>
    <a:masterClrMapping/>
  </p:clrMapOvr>
  <p:transition spd="med">
    <p:pull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1C316E14-D8E6-4FE7-BD4C-CF789648F54F}"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246237431"/>
      </p:ext>
    </p:extLst>
  </p:cSld>
  <p:clrMapOvr>
    <a:masterClrMapping/>
  </p:clrMapOvr>
  <p:transition spd="med">
    <p:pull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56B95575-A42D-4192-A82C-40E341999CB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678349442"/>
      </p:ext>
    </p:extLst>
  </p:cSld>
  <p:clrMapOvr>
    <a:masterClrMapping/>
  </p:clrMapOvr>
  <p:transition spd="med">
    <p:pull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5565DB6-31EB-4FCF-BA67-782AEB9A858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745790716"/>
      </p:ext>
    </p:extLst>
  </p:cSld>
  <p:clrMapOvr>
    <a:masterClrMapping/>
  </p:clrMapOvr>
  <p:transition spd="med">
    <p:pull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A3A7A0-2782-41CC-93E9-8FE0DB58C07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9308710"/>
      </p:ext>
    </p:extLst>
  </p:cSld>
  <p:clrMapOvr>
    <a:masterClrMapping/>
  </p:clrMapOvr>
  <p:transition spd="med">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BE3084A5-6C7B-44B9-94F9-124D42F6E2BD}" type="slidenum">
              <a:rPr lang="cs-CZ"/>
              <a:pPr>
                <a:defRPr/>
              </a:pPr>
              <a:t>‹#›</a:t>
            </a:fld>
            <a:endParaRPr lang="cs-CZ"/>
          </a:p>
        </p:txBody>
      </p:sp>
    </p:spTree>
  </p:cSld>
  <p:clrMapOvr>
    <a:masterClrMapping/>
  </p:clrMapOvr>
  <p:transition spd="med">
    <p:pull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C2EB42-FD70-43FB-950F-CCC5582531A8}"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786220288"/>
      </p:ext>
    </p:extLst>
  </p:cSld>
  <p:clrMapOvr>
    <a:masterClrMapping/>
  </p:clrMapOvr>
  <p:transition spd="med">
    <p:pull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496C2F-BB42-4209-BF26-4943B75A7B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313642449"/>
      </p:ext>
    </p:extLst>
  </p:cSld>
  <p:clrMapOvr>
    <a:masterClrMapping/>
  </p:clrMapOvr>
  <p:transition spd="med">
    <p:pull dir="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F5D37C-6453-4755-A5BE-F9A370D778E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403674334"/>
      </p:ext>
    </p:extLst>
  </p:cSld>
  <p:clrMapOvr>
    <a:masterClrMapping/>
  </p:clrMapOvr>
  <p:transition spd="med">
    <p:pull dir="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B041F2-837B-46BD-9732-1829083F4DDC}"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662159089"/>
      </p:ext>
    </p:extLst>
  </p:cSld>
  <p:clrMapOvr>
    <a:masterClrMapping/>
  </p:clrMapOvr>
  <p:transition spd="med">
    <p:pull dir="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05A2E8-A805-4938-92EE-09DB5E008CD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240157531"/>
      </p:ext>
    </p:extLst>
  </p:cSld>
  <p:clrMapOvr>
    <a:masterClrMapping/>
  </p:clrMapOvr>
  <p:transition spd="med">
    <p:pull dir="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DB53C-76C6-46F9-9B19-C18720A166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286385224"/>
      </p:ext>
    </p:extLst>
  </p:cSld>
  <p:clrMapOvr>
    <a:masterClrMapping/>
  </p:clrMapOvr>
  <p:transition spd="med">
    <p:pull dir="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6AC4753-535F-4649-84B9-18ACE42E1F5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629477807"/>
      </p:ext>
    </p:extLst>
  </p:cSld>
  <p:clrMapOvr>
    <a:masterClrMapping/>
  </p:clrMapOvr>
  <p:transition spd="med">
    <p:pull dir="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1C316E14-D8E6-4FE7-BD4C-CF789648F54F}"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802773058"/>
      </p:ext>
    </p:extLst>
  </p:cSld>
  <p:clrMapOvr>
    <a:masterClrMapping/>
  </p:clrMapOvr>
  <p:transition spd="med">
    <p:pull dir="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56B95575-A42D-4192-A82C-40E341999CB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373251175"/>
      </p:ext>
    </p:extLst>
  </p:cSld>
  <p:clrMapOvr>
    <a:masterClrMapping/>
  </p:clrMapOvr>
  <p:transition spd="med">
    <p:pull dir="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5565DB6-31EB-4FCF-BA67-782AEB9A858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148959706"/>
      </p:ext>
    </p:extLst>
  </p:cSld>
  <p:clrMapOvr>
    <a:masterClrMapping/>
  </p:clrMapOvr>
  <p:transition spd="med">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p>
        </p:txBody>
      </p:sp>
      <p:sp>
        <p:nvSpPr>
          <p:cNvPr id="8" name="Footer Placeholder 4"/>
          <p:cNvSpPr>
            <a:spLocks noGrp="1"/>
          </p:cNvSpPr>
          <p:nvPr>
            <p:ph type="ftr" sz="quarter" idx="11"/>
          </p:nvPr>
        </p:nvSpPr>
        <p:spPr/>
        <p:txBody>
          <a:bodyPr/>
          <a:lstStyle>
            <a:lvl1pPr>
              <a:defRPr/>
            </a:lvl1pPr>
          </a:lstStyle>
          <a:p>
            <a:pPr>
              <a:defRPr/>
            </a:pPr>
            <a:endParaRPr lang="cs-CZ"/>
          </a:p>
        </p:txBody>
      </p:sp>
      <p:sp>
        <p:nvSpPr>
          <p:cNvPr id="9" name="Slide Number Placeholder 5"/>
          <p:cNvSpPr>
            <a:spLocks noGrp="1"/>
          </p:cNvSpPr>
          <p:nvPr>
            <p:ph type="sldNum" sz="quarter" idx="12"/>
          </p:nvPr>
        </p:nvSpPr>
        <p:spPr/>
        <p:txBody>
          <a:bodyPr/>
          <a:lstStyle>
            <a:lvl1pPr>
              <a:defRPr/>
            </a:lvl1pPr>
          </a:lstStyle>
          <a:p>
            <a:pPr>
              <a:defRPr/>
            </a:pPr>
            <a:fld id="{D834D6A2-6920-4FAA-A1DA-FE7C225EB4D6}" type="slidenum">
              <a:rPr lang="cs-CZ"/>
              <a:pPr>
                <a:defRPr/>
              </a:pPr>
              <a:t>‹#›</a:t>
            </a:fld>
            <a:endParaRPr lang="cs-CZ"/>
          </a:p>
        </p:txBody>
      </p:sp>
    </p:spTree>
  </p:cSld>
  <p:clrMapOvr>
    <a:masterClrMapping/>
  </p:clrMapOvr>
  <p:transition spd="med">
    <p:pull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A3A7A0-2782-41CC-93E9-8FE0DB58C07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244806013"/>
      </p:ext>
    </p:extLst>
  </p:cSld>
  <p:clrMapOvr>
    <a:masterClrMapping/>
  </p:clrMapOvr>
  <p:transition spd="med">
    <p:pull dir="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C2EB42-FD70-43FB-950F-CCC5582531A8}"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936349106"/>
      </p:ext>
    </p:extLst>
  </p:cSld>
  <p:clrMapOvr>
    <a:masterClrMapping/>
  </p:clrMapOvr>
  <p:transition spd="med">
    <p:pull dir="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496C2F-BB42-4209-BF26-4943B75A7B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281433478"/>
      </p:ext>
    </p:extLst>
  </p:cSld>
  <p:clrMapOvr>
    <a:masterClrMapping/>
  </p:clrMapOvr>
  <p:transition spd="med">
    <p:pull dir="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F5D37C-6453-4755-A5BE-F9A370D778E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086407572"/>
      </p:ext>
    </p:extLst>
  </p:cSld>
  <p:clrMapOvr>
    <a:masterClrMapping/>
  </p:clrMapOvr>
  <p:transition spd="med">
    <p:pull dir="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B041F2-837B-46BD-9732-1829083F4DDC}"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184911257"/>
      </p:ext>
    </p:extLst>
  </p:cSld>
  <p:clrMapOvr>
    <a:masterClrMapping/>
  </p:clrMapOvr>
  <p:transition spd="med">
    <p:pull dir="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355" name="Rectangle 105"/>
          <p:cNvSpPr/>
          <p:nvPr/>
        </p:nvSpPr>
        <p:spPr>
          <a:xfrm rot="2700000">
            <a:off x="7446946" y="993285"/>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09" name="Group 408"/>
          <p:cNvGrpSpPr/>
          <p:nvPr/>
        </p:nvGrpSpPr>
        <p:grpSpPr>
          <a:xfrm>
            <a:off x="0" y="420256"/>
            <a:ext cx="9144000" cy="3795497"/>
            <a:chOff x="0" y="420256"/>
            <a:chExt cx="12188952" cy="3795497"/>
          </a:xfrm>
        </p:grpSpPr>
        <p:cxnSp>
          <p:nvCxnSpPr>
            <p:cNvPr id="410" name="Straight Connector 409"/>
            <p:cNvCxnSpPr/>
            <p:nvPr/>
          </p:nvCxnSpPr>
          <p:spPr>
            <a:xfrm>
              <a:off x="0" y="4215753"/>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a:off x="0" y="379403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a:off x="0" y="337231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a:off x="0" y="295058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a:off x="0" y="252886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a:off x="0" y="2107144"/>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a:off x="0" y="168542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a:off x="0" y="126370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a:off x="0" y="84197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a:off x="0" y="42025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0" name="Rectangle 379"/>
          <p:cNvSpPr/>
          <p:nvPr/>
        </p:nvSpPr>
        <p:spPr>
          <a:xfrm rot="18900000" flipV="1">
            <a:off x="8146056" y="-427079"/>
            <a:ext cx="13716" cy="2816931"/>
          </a:xfrm>
          <a:custGeom>
            <a:avLst/>
            <a:gdLst/>
            <a:ahLst/>
            <a:cxnLst/>
            <a:rect l="l" t="t" r="r" b="b"/>
            <a:pathLst>
              <a:path w="13716" h="2816931">
                <a:moveTo>
                  <a:pt x="0" y="2816931"/>
                </a:moveTo>
                <a:lnTo>
                  <a:pt x="13716" y="2803216"/>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1" name="Rectangle 56"/>
          <p:cNvSpPr/>
          <p:nvPr/>
        </p:nvSpPr>
        <p:spPr>
          <a:xfrm>
            <a:off x="1" y="0"/>
            <a:ext cx="8865825" cy="4572004"/>
          </a:xfrm>
          <a:custGeom>
            <a:avLst/>
            <a:gdLst/>
            <a:ahLst/>
            <a:cxnLst/>
            <a:rect l="l" t="t" r="r" b="b"/>
            <a:pathLst>
              <a:path w="8865825" h="4572004">
                <a:moveTo>
                  <a:pt x="5901406" y="4"/>
                </a:moveTo>
                <a:lnTo>
                  <a:pt x="5915122" y="4"/>
                </a:lnTo>
                <a:lnTo>
                  <a:pt x="5915122" y="4572004"/>
                </a:lnTo>
                <a:lnTo>
                  <a:pt x="5901406" y="4572004"/>
                </a:lnTo>
                <a:close/>
                <a:moveTo>
                  <a:pt x="5058348" y="3"/>
                </a:moveTo>
                <a:lnTo>
                  <a:pt x="5072064" y="3"/>
                </a:lnTo>
                <a:lnTo>
                  <a:pt x="5072064" y="4572003"/>
                </a:lnTo>
                <a:lnTo>
                  <a:pt x="5058348" y="4572003"/>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3372232" y="1"/>
                </a:moveTo>
                <a:lnTo>
                  <a:pt x="3385948" y="1"/>
                </a:lnTo>
                <a:lnTo>
                  <a:pt x="3385948" y="4572001"/>
                </a:lnTo>
                <a:lnTo>
                  <a:pt x="3372232" y="4572001"/>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2"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3"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4"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5"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6"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7"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8" name="Rectangle 93"/>
          <p:cNvSpPr/>
          <p:nvPr/>
        </p:nvSpPr>
        <p:spPr>
          <a:xfrm rot="2700000">
            <a:off x="7126799" y="-278554"/>
            <a:ext cx="13716" cy="5699824"/>
          </a:xfrm>
          <a:custGeom>
            <a:avLst/>
            <a:gdLst/>
            <a:ahLst/>
            <a:cxnLst/>
            <a:rect l="l" t="t" r="r" b="b"/>
            <a:pathLst>
              <a:path w="13716" h="5699824">
                <a:moveTo>
                  <a:pt x="0" y="0"/>
                </a:moveTo>
                <a:lnTo>
                  <a:pt x="13716" y="13717"/>
                </a:lnTo>
                <a:lnTo>
                  <a:pt x="13716" y="5686109"/>
                </a:lnTo>
                <a:lnTo>
                  <a:pt x="1" y="569982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9" name="Rectangle 95"/>
          <p:cNvSpPr/>
          <p:nvPr/>
        </p:nvSpPr>
        <p:spPr>
          <a:xfrm rot="2700000">
            <a:off x="7969986" y="1747381"/>
            <a:ext cx="13716" cy="3314931"/>
          </a:xfrm>
          <a:custGeom>
            <a:avLst/>
            <a:gdLst/>
            <a:ahLst/>
            <a:cxnLst/>
            <a:rect l="l" t="t" r="r" b="b"/>
            <a:pathLst>
              <a:path w="13716" h="3314931">
                <a:moveTo>
                  <a:pt x="0" y="0"/>
                </a:moveTo>
                <a:lnTo>
                  <a:pt x="13716" y="13716"/>
                </a:lnTo>
                <a:lnTo>
                  <a:pt x="13716" y="3301215"/>
                </a:lnTo>
                <a:lnTo>
                  <a:pt x="0" y="331493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0" name="Rectangle 96"/>
          <p:cNvSpPr/>
          <p:nvPr/>
        </p:nvSpPr>
        <p:spPr>
          <a:xfrm rot="2700000">
            <a:off x="8391577" y="2765192"/>
            <a:ext cx="13716" cy="2122490"/>
          </a:xfrm>
          <a:custGeom>
            <a:avLst/>
            <a:gdLst/>
            <a:ahLst/>
            <a:cxnLst/>
            <a:rect l="l" t="t" r="r" b="b"/>
            <a:pathLst>
              <a:path w="13716" h="2122490">
                <a:moveTo>
                  <a:pt x="0" y="0"/>
                </a:moveTo>
                <a:lnTo>
                  <a:pt x="13716" y="13716"/>
                </a:lnTo>
                <a:lnTo>
                  <a:pt x="13716" y="2108774"/>
                </a:lnTo>
                <a:lnTo>
                  <a:pt x="0" y="212249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1" name="Rectangle 97"/>
          <p:cNvSpPr/>
          <p:nvPr/>
        </p:nvSpPr>
        <p:spPr>
          <a:xfrm rot="2700000">
            <a:off x="8813172" y="3783010"/>
            <a:ext cx="13717" cy="930041"/>
          </a:xfrm>
          <a:custGeom>
            <a:avLst/>
            <a:gdLst/>
            <a:ahLst/>
            <a:cxnLst/>
            <a:rect l="l" t="t" r="r" b="b"/>
            <a:pathLst>
              <a:path w="13717" h="930041">
                <a:moveTo>
                  <a:pt x="0" y="0"/>
                </a:moveTo>
                <a:lnTo>
                  <a:pt x="13717" y="13717"/>
                </a:lnTo>
                <a:lnTo>
                  <a:pt x="13717" y="916324"/>
                </a:lnTo>
                <a:lnTo>
                  <a:pt x="1" y="93004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2"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3"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4"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5"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6"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7"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8"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9"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0"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1"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2"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3"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4"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5" name="Rectangle 376"/>
          <p:cNvSpPr/>
          <p:nvPr/>
        </p:nvSpPr>
        <p:spPr>
          <a:xfrm rot="18900000" flipV="1">
            <a:off x="6881278" y="-950966"/>
            <a:ext cx="13716" cy="6394268"/>
          </a:xfrm>
          <a:custGeom>
            <a:avLst/>
            <a:gdLst/>
            <a:ahLst/>
            <a:cxnLst/>
            <a:rect l="l" t="t" r="r" b="b"/>
            <a:pathLst>
              <a:path w="13716" h="6394268">
                <a:moveTo>
                  <a:pt x="13716" y="6380553"/>
                </a:moveTo>
                <a:lnTo>
                  <a:pt x="13716" y="13716"/>
                </a:lnTo>
                <a:lnTo>
                  <a:pt x="0" y="0"/>
                </a:lnTo>
                <a:lnTo>
                  <a:pt x="0" y="639426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6" name="Rectangle 377"/>
          <p:cNvSpPr/>
          <p:nvPr/>
        </p:nvSpPr>
        <p:spPr>
          <a:xfrm rot="18900000" flipV="1">
            <a:off x="7302869" y="-776336"/>
            <a:ext cx="13717" cy="5201823"/>
          </a:xfrm>
          <a:custGeom>
            <a:avLst/>
            <a:gdLst/>
            <a:ahLst/>
            <a:cxnLst/>
            <a:rect l="l" t="t" r="r" b="b"/>
            <a:pathLst>
              <a:path w="13717" h="5201823">
                <a:moveTo>
                  <a:pt x="1" y="5201823"/>
                </a:moveTo>
                <a:lnTo>
                  <a:pt x="13717" y="5188106"/>
                </a:lnTo>
                <a:lnTo>
                  <a:pt x="13717" y="13717"/>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7" name="Rectangle 378"/>
          <p:cNvSpPr/>
          <p:nvPr/>
        </p:nvSpPr>
        <p:spPr>
          <a:xfrm rot="18900000" flipV="1">
            <a:off x="7742935" y="-582310"/>
            <a:ext cx="13716" cy="4009378"/>
          </a:xfrm>
          <a:custGeom>
            <a:avLst/>
            <a:gdLst/>
            <a:ahLst/>
            <a:cxnLst/>
            <a:rect l="l" t="t" r="r" b="b"/>
            <a:pathLst>
              <a:path w="13716" h="4009378">
                <a:moveTo>
                  <a:pt x="13716" y="3995663"/>
                </a:moveTo>
                <a:lnTo>
                  <a:pt x="13716" y="13717"/>
                </a:lnTo>
                <a:lnTo>
                  <a:pt x="0" y="0"/>
                </a:lnTo>
                <a:lnTo>
                  <a:pt x="0" y="400937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8" name="Rectangle 138"/>
          <p:cNvSpPr/>
          <p:nvPr/>
        </p:nvSpPr>
        <p:spPr>
          <a:xfrm rot="18900000" flipV="1">
            <a:off x="8567649" y="-252451"/>
            <a:ext cx="13715" cy="1624488"/>
          </a:xfrm>
          <a:custGeom>
            <a:avLst/>
            <a:gdLst/>
            <a:ahLst/>
            <a:cxnLst/>
            <a:rect l="l" t="t" r="r" b="b"/>
            <a:pathLst>
              <a:path w="13715" h="1624488">
                <a:moveTo>
                  <a:pt x="0" y="1624488"/>
                </a:moveTo>
                <a:lnTo>
                  <a:pt x="13715" y="1610773"/>
                </a:lnTo>
                <a:lnTo>
                  <a:pt x="13715" y="13715"/>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9" name="Freeform 448"/>
          <p:cNvSpPr/>
          <p:nvPr/>
        </p:nvSpPr>
        <p:spPr>
          <a:xfrm rot="18900000" flipV="1">
            <a:off x="8989243" y="-77819"/>
            <a:ext cx="13715" cy="432040"/>
          </a:xfrm>
          <a:custGeom>
            <a:avLst/>
            <a:gdLst/>
            <a:ahLst/>
            <a:cxnLst/>
            <a:rect l="l" t="t" r="r" b="b"/>
            <a:pathLst>
              <a:path w="13715" h="432040">
                <a:moveTo>
                  <a:pt x="0" y="432040"/>
                </a:moveTo>
                <a:lnTo>
                  <a:pt x="13715" y="418325"/>
                </a:lnTo>
                <a:lnTo>
                  <a:pt x="13715" y="13715"/>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0"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1"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2"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3"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4"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5"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6"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7"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8"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9"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0"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1"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2" name="Teardrop 3"/>
          <p:cNvSpPr/>
          <p:nvPr/>
        </p:nvSpPr>
        <p:spPr>
          <a:xfrm rot="5400000" flipH="1" flipV="1">
            <a:off x="8812306" y="329061"/>
            <a:ext cx="489780" cy="173608"/>
          </a:xfrm>
          <a:custGeom>
            <a:avLst/>
            <a:gdLst/>
            <a:ahLst/>
            <a:cxnLst/>
            <a:rect l="l" t="t" r="r" b="b"/>
            <a:pathLst>
              <a:path w="489780" h="173608">
                <a:moveTo>
                  <a:pt x="489780" y="159854"/>
                </a:moveTo>
                <a:lnTo>
                  <a:pt x="485976" y="173608"/>
                </a:lnTo>
                <a:lnTo>
                  <a:pt x="475131" y="173608"/>
                </a:lnTo>
                <a:cubicBezTo>
                  <a:pt x="477585" y="169211"/>
                  <a:pt x="477971" y="164422"/>
                  <a:pt x="477971" y="159544"/>
                </a:cubicBezTo>
                <a:cubicBezTo>
                  <a:pt x="477971" y="135634"/>
                  <a:pt x="468705" y="113887"/>
                  <a:pt x="453384" y="97876"/>
                </a:cubicBezTo>
                <a:lnTo>
                  <a:pt x="377652" y="173608"/>
                </a:lnTo>
                <a:lnTo>
                  <a:pt x="377561" y="173608"/>
                </a:lnTo>
                <a:lnTo>
                  <a:pt x="453339" y="97830"/>
                </a:lnTo>
                <a:cubicBezTo>
                  <a:pt x="437327" y="82509"/>
                  <a:pt x="415581" y="73244"/>
                  <a:pt x="391670" y="73244"/>
                </a:cubicBezTo>
                <a:cubicBezTo>
                  <a:pt x="341651" y="73244"/>
                  <a:pt x="301103" y="113792"/>
                  <a:pt x="301103" y="163811"/>
                </a:cubicBezTo>
                <a:lnTo>
                  <a:pt x="299829" y="173608"/>
                </a:lnTo>
                <a:lnTo>
                  <a:pt x="288634" y="173608"/>
                </a:lnTo>
                <a:cubicBezTo>
                  <a:pt x="289602" y="170367"/>
                  <a:pt x="289617" y="166907"/>
                  <a:pt x="289547" y="163248"/>
                </a:cubicBezTo>
                <a:cubicBezTo>
                  <a:pt x="289547" y="130228"/>
                  <a:pt x="305265" y="100880"/>
                  <a:pt x="329868" y="82592"/>
                </a:cubicBezTo>
                <a:cubicBezTo>
                  <a:pt x="326825" y="66091"/>
                  <a:pt x="318670" y="50477"/>
                  <a:pt x="305914" y="37722"/>
                </a:cubicBezTo>
                <a:cubicBezTo>
                  <a:pt x="289007" y="20815"/>
                  <a:pt x="267078" y="11989"/>
                  <a:pt x="244922" y="11501"/>
                </a:cubicBezTo>
                <a:lnTo>
                  <a:pt x="244922" y="96667"/>
                </a:lnTo>
                <a:lnTo>
                  <a:pt x="244858" y="96667"/>
                </a:lnTo>
                <a:lnTo>
                  <a:pt x="244858" y="11501"/>
                </a:lnTo>
                <a:cubicBezTo>
                  <a:pt x="222703" y="11990"/>
                  <a:pt x="200773" y="20815"/>
                  <a:pt x="183866" y="37722"/>
                </a:cubicBezTo>
                <a:cubicBezTo>
                  <a:pt x="171105" y="50483"/>
                  <a:pt x="162948" y="66105"/>
                  <a:pt x="159939" y="82613"/>
                </a:cubicBezTo>
                <a:cubicBezTo>
                  <a:pt x="184526" y="100902"/>
                  <a:pt x="200233" y="130241"/>
                  <a:pt x="200233" y="163248"/>
                </a:cubicBezTo>
                <a:lnTo>
                  <a:pt x="201368" y="173608"/>
                </a:lnTo>
                <a:lnTo>
                  <a:pt x="189949" y="173608"/>
                </a:lnTo>
                <a:cubicBezTo>
                  <a:pt x="188710" y="170302"/>
                  <a:pt x="188616" y="166986"/>
                  <a:pt x="188677" y="163811"/>
                </a:cubicBezTo>
                <a:cubicBezTo>
                  <a:pt x="188677" y="113792"/>
                  <a:pt x="148129" y="73244"/>
                  <a:pt x="98110" y="73244"/>
                </a:cubicBezTo>
                <a:cubicBezTo>
                  <a:pt x="74200" y="73244"/>
                  <a:pt x="52453" y="82510"/>
                  <a:pt x="36441" y="97831"/>
                </a:cubicBezTo>
                <a:lnTo>
                  <a:pt x="112218" y="173608"/>
                </a:lnTo>
                <a:lnTo>
                  <a:pt x="112128" y="173608"/>
                </a:lnTo>
                <a:lnTo>
                  <a:pt x="36396" y="97876"/>
                </a:lnTo>
                <a:cubicBezTo>
                  <a:pt x="21075" y="113887"/>
                  <a:pt x="11809" y="135634"/>
                  <a:pt x="11809" y="159544"/>
                </a:cubicBezTo>
                <a:lnTo>
                  <a:pt x="14648" y="173608"/>
                </a:lnTo>
                <a:lnTo>
                  <a:pt x="3810" y="173608"/>
                </a:lnTo>
                <a:cubicBezTo>
                  <a:pt x="332" y="169383"/>
                  <a:pt x="0" y="164657"/>
                  <a:pt x="0" y="159854"/>
                </a:cubicBezTo>
                <a:cubicBezTo>
                  <a:pt x="0" y="132604"/>
                  <a:pt x="10705" y="107854"/>
                  <a:pt x="28286" y="89721"/>
                </a:cubicBezTo>
                <a:lnTo>
                  <a:pt x="28286" y="89721"/>
                </a:lnTo>
                <a:cubicBezTo>
                  <a:pt x="46420" y="72140"/>
                  <a:pt x="71170" y="61435"/>
                  <a:pt x="98420" y="61435"/>
                </a:cubicBezTo>
                <a:cubicBezTo>
                  <a:pt x="117023" y="61435"/>
                  <a:pt x="134461" y="66424"/>
                  <a:pt x="149250" y="75515"/>
                </a:cubicBezTo>
                <a:cubicBezTo>
                  <a:pt x="153323" y="58635"/>
                  <a:pt x="162130" y="42758"/>
                  <a:pt x="175297" y="29591"/>
                </a:cubicBezTo>
                <a:cubicBezTo>
                  <a:pt x="194566" y="10322"/>
                  <a:pt x="219636" y="391"/>
                  <a:pt x="244890" y="0"/>
                </a:cubicBezTo>
                <a:lnTo>
                  <a:pt x="244890" y="0"/>
                </a:lnTo>
                <a:cubicBezTo>
                  <a:pt x="270144" y="391"/>
                  <a:pt x="295215" y="10322"/>
                  <a:pt x="314484" y="29591"/>
                </a:cubicBezTo>
                <a:cubicBezTo>
                  <a:pt x="327644" y="42751"/>
                  <a:pt x="336448" y="58618"/>
                  <a:pt x="340604" y="75474"/>
                </a:cubicBezTo>
                <a:cubicBezTo>
                  <a:pt x="355376" y="66408"/>
                  <a:pt x="372787" y="61434"/>
                  <a:pt x="391360" y="61434"/>
                </a:cubicBezTo>
                <a:cubicBezTo>
                  <a:pt x="418610" y="61434"/>
                  <a:pt x="443360" y="72140"/>
                  <a:pt x="461494" y="89721"/>
                </a:cubicBezTo>
                <a:cubicBezTo>
                  <a:pt x="479075" y="107854"/>
                  <a:pt x="489780" y="132604"/>
                  <a:pt x="489780" y="159854"/>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3"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4" name="Oval 463"/>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5"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6" name="Oval 465"/>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7" name="Oval 466"/>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8" name="Oval 467"/>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9" name="Oval 468"/>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0" name="Oval 469"/>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1" name="Oval 470"/>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2" name="Oval 471"/>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3" name="Oval 472"/>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4" name="Oval 473"/>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5"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6"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7"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8"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9"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0"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1"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2"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3"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4"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5"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6" name="Oval 485"/>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7" name="Oval 486"/>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8" name="Oval 487"/>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9" name="Oval 488"/>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0" name="Oval 489"/>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1" name="Oval 490"/>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2" name="Oval 491"/>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3" name="Oval 492"/>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4" name="Oval 493"/>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5" name="Oval 494"/>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6" name="Oval 495"/>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7"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8"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9"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0"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1"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2"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3"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4"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5"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6"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7"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8"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9"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0" name="Oval 883"/>
          <p:cNvSpPr/>
          <p:nvPr/>
        </p:nvSpPr>
        <p:spPr>
          <a:xfrm>
            <a:off x="2031413" y="-10245"/>
            <a:ext cx="6910072" cy="84875"/>
          </a:xfrm>
          <a:custGeom>
            <a:avLst/>
            <a:gdLst/>
            <a:ahLst/>
            <a:cxnLst/>
            <a:rect l="l" t="t" r="r" b="b"/>
            <a:pathLst>
              <a:path w="6910072" h="84875">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1"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2"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3"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4"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5"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6"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7"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8"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9"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0"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1" name="Teardrop 3"/>
          <p:cNvSpPr/>
          <p:nvPr/>
        </p:nvSpPr>
        <p:spPr>
          <a:xfrm rot="5400000" flipH="1" flipV="1">
            <a:off x="8812306" y="1174559"/>
            <a:ext cx="489780" cy="173608"/>
          </a:xfrm>
          <a:custGeom>
            <a:avLst/>
            <a:gdLst/>
            <a:ahLst/>
            <a:cxnLst/>
            <a:rect l="l" t="t" r="r" b="b"/>
            <a:pathLst>
              <a:path w="489780" h="173608">
                <a:moveTo>
                  <a:pt x="489780" y="159854"/>
                </a:moveTo>
                <a:lnTo>
                  <a:pt x="485976" y="173608"/>
                </a:lnTo>
                <a:lnTo>
                  <a:pt x="475131" y="173608"/>
                </a:lnTo>
                <a:cubicBezTo>
                  <a:pt x="477585" y="169211"/>
                  <a:pt x="477971" y="164422"/>
                  <a:pt x="477971" y="159544"/>
                </a:cubicBezTo>
                <a:cubicBezTo>
                  <a:pt x="477971" y="135634"/>
                  <a:pt x="468705" y="113887"/>
                  <a:pt x="453384" y="97876"/>
                </a:cubicBezTo>
                <a:lnTo>
                  <a:pt x="377652" y="173608"/>
                </a:lnTo>
                <a:lnTo>
                  <a:pt x="377561" y="173608"/>
                </a:lnTo>
                <a:lnTo>
                  <a:pt x="453339" y="97830"/>
                </a:lnTo>
                <a:cubicBezTo>
                  <a:pt x="437327" y="82509"/>
                  <a:pt x="415581" y="73244"/>
                  <a:pt x="391670" y="73244"/>
                </a:cubicBezTo>
                <a:cubicBezTo>
                  <a:pt x="341651" y="73244"/>
                  <a:pt x="301103" y="113792"/>
                  <a:pt x="301103" y="163811"/>
                </a:cubicBezTo>
                <a:lnTo>
                  <a:pt x="299830" y="173608"/>
                </a:lnTo>
                <a:lnTo>
                  <a:pt x="288634" y="173608"/>
                </a:lnTo>
                <a:cubicBezTo>
                  <a:pt x="289602" y="170367"/>
                  <a:pt x="289617" y="166907"/>
                  <a:pt x="289547" y="163248"/>
                </a:cubicBezTo>
                <a:cubicBezTo>
                  <a:pt x="289547" y="130228"/>
                  <a:pt x="305265" y="100880"/>
                  <a:pt x="329868" y="82592"/>
                </a:cubicBezTo>
                <a:cubicBezTo>
                  <a:pt x="326825" y="66091"/>
                  <a:pt x="318670" y="50477"/>
                  <a:pt x="305914" y="37722"/>
                </a:cubicBezTo>
                <a:cubicBezTo>
                  <a:pt x="289007" y="20815"/>
                  <a:pt x="267078" y="11989"/>
                  <a:pt x="244922" y="11501"/>
                </a:cubicBezTo>
                <a:lnTo>
                  <a:pt x="244922" y="96667"/>
                </a:lnTo>
                <a:lnTo>
                  <a:pt x="244858" y="96667"/>
                </a:lnTo>
                <a:lnTo>
                  <a:pt x="244858" y="11501"/>
                </a:lnTo>
                <a:cubicBezTo>
                  <a:pt x="222703" y="11990"/>
                  <a:pt x="200773" y="20815"/>
                  <a:pt x="183866" y="37722"/>
                </a:cubicBezTo>
                <a:cubicBezTo>
                  <a:pt x="171105" y="50483"/>
                  <a:pt x="162948" y="66105"/>
                  <a:pt x="159939" y="82613"/>
                </a:cubicBezTo>
                <a:cubicBezTo>
                  <a:pt x="184526" y="100902"/>
                  <a:pt x="200233" y="130241"/>
                  <a:pt x="200233" y="163248"/>
                </a:cubicBezTo>
                <a:lnTo>
                  <a:pt x="201368" y="173608"/>
                </a:lnTo>
                <a:lnTo>
                  <a:pt x="189949" y="173608"/>
                </a:lnTo>
                <a:cubicBezTo>
                  <a:pt x="188710" y="170302"/>
                  <a:pt x="188616" y="166986"/>
                  <a:pt x="188677" y="163811"/>
                </a:cubicBezTo>
                <a:cubicBezTo>
                  <a:pt x="188677" y="113792"/>
                  <a:pt x="148129" y="73244"/>
                  <a:pt x="98110" y="73244"/>
                </a:cubicBezTo>
                <a:cubicBezTo>
                  <a:pt x="74200" y="73244"/>
                  <a:pt x="52453" y="82510"/>
                  <a:pt x="36441" y="97831"/>
                </a:cubicBezTo>
                <a:lnTo>
                  <a:pt x="112218" y="173608"/>
                </a:lnTo>
                <a:lnTo>
                  <a:pt x="112128" y="173608"/>
                </a:lnTo>
                <a:lnTo>
                  <a:pt x="36396" y="97876"/>
                </a:lnTo>
                <a:cubicBezTo>
                  <a:pt x="21075" y="113887"/>
                  <a:pt x="11809" y="135634"/>
                  <a:pt x="11809" y="159544"/>
                </a:cubicBezTo>
                <a:lnTo>
                  <a:pt x="14649" y="173608"/>
                </a:lnTo>
                <a:lnTo>
                  <a:pt x="3810" y="173608"/>
                </a:lnTo>
                <a:cubicBezTo>
                  <a:pt x="332" y="169383"/>
                  <a:pt x="0" y="164657"/>
                  <a:pt x="0" y="159854"/>
                </a:cubicBezTo>
                <a:cubicBezTo>
                  <a:pt x="0" y="132604"/>
                  <a:pt x="10705" y="107854"/>
                  <a:pt x="28286" y="89721"/>
                </a:cubicBezTo>
                <a:lnTo>
                  <a:pt x="28286" y="89721"/>
                </a:lnTo>
                <a:cubicBezTo>
                  <a:pt x="46420" y="72140"/>
                  <a:pt x="71170" y="61435"/>
                  <a:pt x="98420" y="61435"/>
                </a:cubicBezTo>
                <a:cubicBezTo>
                  <a:pt x="117023" y="61435"/>
                  <a:pt x="134461" y="66424"/>
                  <a:pt x="149250" y="75515"/>
                </a:cubicBezTo>
                <a:cubicBezTo>
                  <a:pt x="153323" y="58635"/>
                  <a:pt x="162130" y="42758"/>
                  <a:pt x="175297" y="29591"/>
                </a:cubicBezTo>
                <a:cubicBezTo>
                  <a:pt x="194566" y="10322"/>
                  <a:pt x="219636" y="391"/>
                  <a:pt x="244890" y="0"/>
                </a:cubicBezTo>
                <a:lnTo>
                  <a:pt x="244890" y="0"/>
                </a:lnTo>
                <a:cubicBezTo>
                  <a:pt x="270144" y="391"/>
                  <a:pt x="295215" y="10322"/>
                  <a:pt x="314484" y="29591"/>
                </a:cubicBezTo>
                <a:cubicBezTo>
                  <a:pt x="327644" y="42751"/>
                  <a:pt x="336448" y="58618"/>
                  <a:pt x="340604" y="75474"/>
                </a:cubicBezTo>
                <a:cubicBezTo>
                  <a:pt x="355376" y="66408"/>
                  <a:pt x="372787" y="61434"/>
                  <a:pt x="391360" y="61434"/>
                </a:cubicBezTo>
                <a:cubicBezTo>
                  <a:pt x="418610" y="61434"/>
                  <a:pt x="443360" y="72140"/>
                  <a:pt x="461494" y="89721"/>
                </a:cubicBezTo>
                <a:cubicBezTo>
                  <a:pt x="479075" y="107854"/>
                  <a:pt x="489780" y="132604"/>
                  <a:pt x="489780" y="159854"/>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2"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3" name="Oval 522"/>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4" name="Oval 523"/>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5" name="Oval 524"/>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6" name="Oval 525"/>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7" name="Oval 526"/>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8" name="Oval 527"/>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9" name="Oval 528"/>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0" name="Oval 529"/>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1" name="Oval 530"/>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2" name="Oval 531"/>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3"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4"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5"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6"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7"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8"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9"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0"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1"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3"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4" name="Oval 543"/>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5" name="Oval 544"/>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6" name="Oval 545"/>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7" name="Oval 546"/>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8" name="Oval 547"/>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9" name="Oval 548"/>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0" name="Oval 549"/>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1" name="Oval 550"/>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 name="Oval 551"/>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3" name="Oval 552"/>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4" name="Oval 553"/>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5"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6"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7"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8"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9"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0"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1"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2"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4"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5" name="Teardrop 3"/>
          <p:cNvSpPr/>
          <p:nvPr/>
        </p:nvSpPr>
        <p:spPr>
          <a:xfrm rot="5400000" flipH="1" flipV="1">
            <a:off x="8812306" y="2017156"/>
            <a:ext cx="489780" cy="173608"/>
          </a:xfrm>
          <a:custGeom>
            <a:avLst/>
            <a:gdLst/>
            <a:ahLst/>
            <a:cxnLst/>
            <a:rect l="l" t="t" r="r" b="b"/>
            <a:pathLst>
              <a:path w="489780" h="173608">
                <a:moveTo>
                  <a:pt x="489780" y="159854"/>
                </a:moveTo>
                <a:lnTo>
                  <a:pt x="485976" y="173608"/>
                </a:lnTo>
                <a:lnTo>
                  <a:pt x="475131" y="173608"/>
                </a:lnTo>
                <a:cubicBezTo>
                  <a:pt x="477585" y="169211"/>
                  <a:pt x="477971" y="164422"/>
                  <a:pt x="477971" y="159544"/>
                </a:cubicBezTo>
                <a:cubicBezTo>
                  <a:pt x="477971" y="135634"/>
                  <a:pt x="468705" y="113887"/>
                  <a:pt x="453384" y="97876"/>
                </a:cubicBezTo>
                <a:lnTo>
                  <a:pt x="377652" y="173608"/>
                </a:lnTo>
                <a:lnTo>
                  <a:pt x="377561" y="173608"/>
                </a:lnTo>
                <a:lnTo>
                  <a:pt x="453339" y="97830"/>
                </a:lnTo>
                <a:cubicBezTo>
                  <a:pt x="437327" y="82509"/>
                  <a:pt x="415581" y="73244"/>
                  <a:pt x="391670" y="73244"/>
                </a:cubicBezTo>
                <a:cubicBezTo>
                  <a:pt x="341651" y="73244"/>
                  <a:pt x="301103" y="113792"/>
                  <a:pt x="301103" y="163811"/>
                </a:cubicBezTo>
                <a:lnTo>
                  <a:pt x="299829" y="173608"/>
                </a:lnTo>
                <a:lnTo>
                  <a:pt x="288634" y="173608"/>
                </a:lnTo>
                <a:cubicBezTo>
                  <a:pt x="289602" y="170367"/>
                  <a:pt x="289617" y="166907"/>
                  <a:pt x="289547" y="163248"/>
                </a:cubicBezTo>
                <a:cubicBezTo>
                  <a:pt x="289547" y="130228"/>
                  <a:pt x="305265" y="100880"/>
                  <a:pt x="329868" y="82592"/>
                </a:cubicBezTo>
                <a:cubicBezTo>
                  <a:pt x="326825" y="66091"/>
                  <a:pt x="318670" y="50477"/>
                  <a:pt x="305914" y="37722"/>
                </a:cubicBezTo>
                <a:cubicBezTo>
                  <a:pt x="289007" y="20815"/>
                  <a:pt x="267078" y="11989"/>
                  <a:pt x="244922" y="11501"/>
                </a:cubicBezTo>
                <a:lnTo>
                  <a:pt x="244922" y="96667"/>
                </a:lnTo>
                <a:lnTo>
                  <a:pt x="244858" y="96667"/>
                </a:lnTo>
                <a:lnTo>
                  <a:pt x="244858" y="11501"/>
                </a:lnTo>
                <a:cubicBezTo>
                  <a:pt x="222703" y="11990"/>
                  <a:pt x="200774" y="20815"/>
                  <a:pt x="183866" y="37722"/>
                </a:cubicBezTo>
                <a:cubicBezTo>
                  <a:pt x="171105" y="50483"/>
                  <a:pt x="162948" y="66105"/>
                  <a:pt x="159939" y="82613"/>
                </a:cubicBezTo>
                <a:cubicBezTo>
                  <a:pt x="184526" y="100902"/>
                  <a:pt x="200233" y="130241"/>
                  <a:pt x="200233" y="163248"/>
                </a:cubicBezTo>
                <a:lnTo>
                  <a:pt x="201368" y="173608"/>
                </a:lnTo>
                <a:lnTo>
                  <a:pt x="189949" y="173608"/>
                </a:lnTo>
                <a:cubicBezTo>
                  <a:pt x="188710" y="170302"/>
                  <a:pt x="188616" y="166986"/>
                  <a:pt x="188677" y="163811"/>
                </a:cubicBezTo>
                <a:cubicBezTo>
                  <a:pt x="188677" y="113792"/>
                  <a:pt x="148129" y="73244"/>
                  <a:pt x="98110" y="73244"/>
                </a:cubicBezTo>
                <a:cubicBezTo>
                  <a:pt x="74200" y="73244"/>
                  <a:pt x="52453" y="82510"/>
                  <a:pt x="36441" y="97831"/>
                </a:cubicBezTo>
                <a:lnTo>
                  <a:pt x="112218" y="173608"/>
                </a:lnTo>
                <a:lnTo>
                  <a:pt x="112128" y="173608"/>
                </a:lnTo>
                <a:lnTo>
                  <a:pt x="36396" y="97876"/>
                </a:lnTo>
                <a:cubicBezTo>
                  <a:pt x="21075" y="113887"/>
                  <a:pt x="11809" y="135634"/>
                  <a:pt x="11809" y="159544"/>
                </a:cubicBezTo>
                <a:lnTo>
                  <a:pt x="14649" y="173608"/>
                </a:lnTo>
                <a:lnTo>
                  <a:pt x="3810" y="173608"/>
                </a:lnTo>
                <a:cubicBezTo>
                  <a:pt x="333" y="169383"/>
                  <a:pt x="0" y="164657"/>
                  <a:pt x="0" y="159854"/>
                </a:cubicBezTo>
                <a:cubicBezTo>
                  <a:pt x="0" y="132604"/>
                  <a:pt x="10706" y="107854"/>
                  <a:pt x="28286" y="89721"/>
                </a:cubicBezTo>
                <a:lnTo>
                  <a:pt x="28286" y="89721"/>
                </a:lnTo>
                <a:cubicBezTo>
                  <a:pt x="46420" y="72140"/>
                  <a:pt x="71170" y="61435"/>
                  <a:pt x="98420" y="61435"/>
                </a:cubicBezTo>
                <a:cubicBezTo>
                  <a:pt x="117023" y="61435"/>
                  <a:pt x="134461" y="66424"/>
                  <a:pt x="149250" y="75515"/>
                </a:cubicBezTo>
                <a:cubicBezTo>
                  <a:pt x="153323" y="58635"/>
                  <a:pt x="162130" y="42758"/>
                  <a:pt x="175297" y="29591"/>
                </a:cubicBezTo>
                <a:cubicBezTo>
                  <a:pt x="194566" y="10322"/>
                  <a:pt x="219636" y="391"/>
                  <a:pt x="244890" y="0"/>
                </a:cubicBezTo>
                <a:lnTo>
                  <a:pt x="244890" y="0"/>
                </a:lnTo>
                <a:cubicBezTo>
                  <a:pt x="270144" y="391"/>
                  <a:pt x="295215" y="10322"/>
                  <a:pt x="314484" y="29591"/>
                </a:cubicBezTo>
                <a:cubicBezTo>
                  <a:pt x="327644" y="42751"/>
                  <a:pt x="336448" y="58618"/>
                  <a:pt x="340604" y="75474"/>
                </a:cubicBezTo>
                <a:cubicBezTo>
                  <a:pt x="355376" y="66408"/>
                  <a:pt x="372787" y="61434"/>
                  <a:pt x="391360" y="61434"/>
                </a:cubicBezTo>
                <a:cubicBezTo>
                  <a:pt x="418610" y="61434"/>
                  <a:pt x="443360" y="72140"/>
                  <a:pt x="461494" y="89721"/>
                </a:cubicBezTo>
                <a:cubicBezTo>
                  <a:pt x="479075" y="107854"/>
                  <a:pt x="489780" y="132604"/>
                  <a:pt x="489780" y="159854"/>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6"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7" name="Oval 566"/>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8" name="Oval 567"/>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9" name="Oval 568"/>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0" name="Oval 569"/>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1" name="Oval 570"/>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2" name="Oval 571"/>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 name="Oval 572"/>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4" name="Oval 573"/>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5" name="Oval 574"/>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6" name="Oval 575"/>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7"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8"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9"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0"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1"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2"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4"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5"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6"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7"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8" name="Oval 587"/>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9" name="Oval 588"/>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0" name="Oval 589"/>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1" name="Oval 590"/>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2" name="Oval 591"/>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3" name="Oval 592"/>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4" name="Oval 593"/>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5" name="Oval 594"/>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6" name="Oval 595"/>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7" name="Oval 596"/>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8" name="Oval 597"/>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9"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0"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1"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2"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3"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4"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5"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6"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7"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8"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9" name="Teardrop 3"/>
          <p:cNvSpPr/>
          <p:nvPr/>
        </p:nvSpPr>
        <p:spPr>
          <a:xfrm rot="5400000" flipH="1" flipV="1">
            <a:off x="8812306" y="2865829"/>
            <a:ext cx="489780" cy="173608"/>
          </a:xfrm>
          <a:custGeom>
            <a:avLst/>
            <a:gdLst/>
            <a:ahLst/>
            <a:cxnLst/>
            <a:rect l="l" t="t" r="r" b="b"/>
            <a:pathLst>
              <a:path w="489780" h="173608">
                <a:moveTo>
                  <a:pt x="489780" y="159854"/>
                </a:moveTo>
                <a:lnTo>
                  <a:pt x="485976" y="173608"/>
                </a:lnTo>
                <a:lnTo>
                  <a:pt x="475132" y="173608"/>
                </a:lnTo>
                <a:cubicBezTo>
                  <a:pt x="477585" y="169211"/>
                  <a:pt x="477971" y="164422"/>
                  <a:pt x="477971" y="159544"/>
                </a:cubicBezTo>
                <a:cubicBezTo>
                  <a:pt x="477971" y="135634"/>
                  <a:pt x="468705" y="113887"/>
                  <a:pt x="453384" y="97876"/>
                </a:cubicBezTo>
                <a:lnTo>
                  <a:pt x="377652" y="173608"/>
                </a:lnTo>
                <a:lnTo>
                  <a:pt x="377561" y="173608"/>
                </a:lnTo>
                <a:lnTo>
                  <a:pt x="453339" y="97830"/>
                </a:lnTo>
                <a:cubicBezTo>
                  <a:pt x="437327" y="82509"/>
                  <a:pt x="415581" y="73244"/>
                  <a:pt x="391670" y="73244"/>
                </a:cubicBezTo>
                <a:cubicBezTo>
                  <a:pt x="341652" y="73244"/>
                  <a:pt x="301103" y="113792"/>
                  <a:pt x="301103" y="163811"/>
                </a:cubicBezTo>
                <a:lnTo>
                  <a:pt x="299830" y="173608"/>
                </a:lnTo>
                <a:lnTo>
                  <a:pt x="288634" y="173608"/>
                </a:lnTo>
                <a:cubicBezTo>
                  <a:pt x="289602" y="170367"/>
                  <a:pt x="289617" y="166907"/>
                  <a:pt x="289547" y="163248"/>
                </a:cubicBezTo>
                <a:cubicBezTo>
                  <a:pt x="289547" y="130228"/>
                  <a:pt x="305265" y="100880"/>
                  <a:pt x="329868" y="82592"/>
                </a:cubicBezTo>
                <a:cubicBezTo>
                  <a:pt x="326825" y="66091"/>
                  <a:pt x="318670" y="50477"/>
                  <a:pt x="305914" y="37722"/>
                </a:cubicBezTo>
                <a:cubicBezTo>
                  <a:pt x="289007" y="20815"/>
                  <a:pt x="267078" y="11989"/>
                  <a:pt x="244922" y="11501"/>
                </a:cubicBezTo>
                <a:lnTo>
                  <a:pt x="244922" y="96667"/>
                </a:lnTo>
                <a:lnTo>
                  <a:pt x="244858" y="96667"/>
                </a:lnTo>
                <a:lnTo>
                  <a:pt x="244858" y="11501"/>
                </a:lnTo>
                <a:cubicBezTo>
                  <a:pt x="222703" y="11990"/>
                  <a:pt x="200774" y="20815"/>
                  <a:pt x="183866" y="37722"/>
                </a:cubicBezTo>
                <a:cubicBezTo>
                  <a:pt x="171105" y="50483"/>
                  <a:pt x="162948" y="66105"/>
                  <a:pt x="159939" y="82613"/>
                </a:cubicBezTo>
                <a:cubicBezTo>
                  <a:pt x="184526" y="100902"/>
                  <a:pt x="200233" y="130241"/>
                  <a:pt x="200233" y="163248"/>
                </a:cubicBezTo>
                <a:lnTo>
                  <a:pt x="201368" y="173608"/>
                </a:lnTo>
                <a:lnTo>
                  <a:pt x="189949" y="173608"/>
                </a:lnTo>
                <a:cubicBezTo>
                  <a:pt x="188710" y="170302"/>
                  <a:pt x="188616" y="166986"/>
                  <a:pt x="188677" y="163811"/>
                </a:cubicBezTo>
                <a:cubicBezTo>
                  <a:pt x="188677" y="113792"/>
                  <a:pt x="148129" y="73244"/>
                  <a:pt x="98110" y="73244"/>
                </a:cubicBezTo>
                <a:cubicBezTo>
                  <a:pt x="74200" y="73244"/>
                  <a:pt x="52453" y="82510"/>
                  <a:pt x="36441" y="97831"/>
                </a:cubicBezTo>
                <a:lnTo>
                  <a:pt x="112218" y="173608"/>
                </a:lnTo>
                <a:lnTo>
                  <a:pt x="112128" y="173608"/>
                </a:lnTo>
                <a:lnTo>
                  <a:pt x="36396" y="97876"/>
                </a:lnTo>
                <a:cubicBezTo>
                  <a:pt x="21075" y="113887"/>
                  <a:pt x="11809" y="135634"/>
                  <a:pt x="11809" y="159544"/>
                </a:cubicBezTo>
                <a:lnTo>
                  <a:pt x="14649" y="173608"/>
                </a:lnTo>
                <a:lnTo>
                  <a:pt x="3810" y="173608"/>
                </a:lnTo>
                <a:cubicBezTo>
                  <a:pt x="333" y="169383"/>
                  <a:pt x="0" y="164657"/>
                  <a:pt x="0" y="159854"/>
                </a:cubicBezTo>
                <a:cubicBezTo>
                  <a:pt x="0" y="132604"/>
                  <a:pt x="10706" y="107854"/>
                  <a:pt x="28286" y="89721"/>
                </a:cubicBezTo>
                <a:lnTo>
                  <a:pt x="28286" y="89721"/>
                </a:lnTo>
                <a:cubicBezTo>
                  <a:pt x="46420" y="72140"/>
                  <a:pt x="71170" y="61435"/>
                  <a:pt x="98420" y="61435"/>
                </a:cubicBezTo>
                <a:cubicBezTo>
                  <a:pt x="117023" y="61435"/>
                  <a:pt x="134461" y="66424"/>
                  <a:pt x="149250" y="75515"/>
                </a:cubicBezTo>
                <a:cubicBezTo>
                  <a:pt x="153323" y="58635"/>
                  <a:pt x="162130" y="42758"/>
                  <a:pt x="175297" y="29591"/>
                </a:cubicBezTo>
                <a:cubicBezTo>
                  <a:pt x="194566" y="10322"/>
                  <a:pt x="219636" y="391"/>
                  <a:pt x="244890" y="0"/>
                </a:cubicBezTo>
                <a:lnTo>
                  <a:pt x="244890" y="0"/>
                </a:lnTo>
                <a:cubicBezTo>
                  <a:pt x="270144" y="391"/>
                  <a:pt x="295215" y="10322"/>
                  <a:pt x="314484" y="29591"/>
                </a:cubicBezTo>
                <a:cubicBezTo>
                  <a:pt x="327644" y="42751"/>
                  <a:pt x="336448" y="58618"/>
                  <a:pt x="340604" y="75474"/>
                </a:cubicBezTo>
                <a:cubicBezTo>
                  <a:pt x="355376" y="66408"/>
                  <a:pt x="372787" y="61434"/>
                  <a:pt x="391360" y="61434"/>
                </a:cubicBezTo>
                <a:cubicBezTo>
                  <a:pt x="418611" y="61434"/>
                  <a:pt x="443360" y="72140"/>
                  <a:pt x="461494" y="89721"/>
                </a:cubicBezTo>
                <a:cubicBezTo>
                  <a:pt x="479075" y="107854"/>
                  <a:pt x="489780" y="132604"/>
                  <a:pt x="489780" y="159854"/>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0"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1" name="Oval 610"/>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2" name="Oval 611"/>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3" name="Oval 612"/>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 name="Oval 613"/>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 name="Oval 614"/>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6" name="Oval 615"/>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7" name="Oval 616"/>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8" name="Oval 617"/>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9" name="Oval 618"/>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0" name="Oval 619"/>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1"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2"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3"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4"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5"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6"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7"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8"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9"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0"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1"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2" name="Oval 631"/>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3" name="Oval 632"/>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4" name="Oval 633"/>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5" name="Oval 634"/>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6" name="Oval 635"/>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7" name="Oval 636"/>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8" name="Oval 637"/>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9" name="Oval 638"/>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0" name="Oval 639"/>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1" name="Oval 640"/>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2" name="Oval 641"/>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3"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4"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6"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7"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8"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9"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0"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1"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2"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3" name="Teardrop 3"/>
          <p:cNvSpPr/>
          <p:nvPr/>
        </p:nvSpPr>
        <p:spPr>
          <a:xfrm rot="5400000" flipH="1" flipV="1">
            <a:off x="8812306" y="3710008"/>
            <a:ext cx="489780" cy="173608"/>
          </a:xfrm>
          <a:custGeom>
            <a:avLst/>
            <a:gdLst/>
            <a:ahLst/>
            <a:cxnLst/>
            <a:rect l="l" t="t" r="r" b="b"/>
            <a:pathLst>
              <a:path w="489780" h="173608">
                <a:moveTo>
                  <a:pt x="489780" y="159854"/>
                </a:moveTo>
                <a:lnTo>
                  <a:pt x="485976" y="173608"/>
                </a:lnTo>
                <a:lnTo>
                  <a:pt x="475132" y="173608"/>
                </a:lnTo>
                <a:cubicBezTo>
                  <a:pt x="477585" y="169211"/>
                  <a:pt x="477971" y="164422"/>
                  <a:pt x="477971" y="159544"/>
                </a:cubicBezTo>
                <a:cubicBezTo>
                  <a:pt x="477971" y="135634"/>
                  <a:pt x="468705" y="113887"/>
                  <a:pt x="453384" y="97876"/>
                </a:cubicBezTo>
                <a:lnTo>
                  <a:pt x="377652" y="173608"/>
                </a:lnTo>
                <a:lnTo>
                  <a:pt x="377561" y="173608"/>
                </a:lnTo>
                <a:lnTo>
                  <a:pt x="453339" y="97830"/>
                </a:lnTo>
                <a:cubicBezTo>
                  <a:pt x="437327" y="82509"/>
                  <a:pt x="415581" y="73244"/>
                  <a:pt x="391670" y="73244"/>
                </a:cubicBezTo>
                <a:cubicBezTo>
                  <a:pt x="341652" y="73244"/>
                  <a:pt x="301103" y="113792"/>
                  <a:pt x="301103" y="163811"/>
                </a:cubicBezTo>
                <a:lnTo>
                  <a:pt x="299830" y="173608"/>
                </a:lnTo>
                <a:lnTo>
                  <a:pt x="288634" y="173608"/>
                </a:lnTo>
                <a:cubicBezTo>
                  <a:pt x="289602" y="170367"/>
                  <a:pt x="289617" y="166907"/>
                  <a:pt x="289547" y="163248"/>
                </a:cubicBezTo>
                <a:cubicBezTo>
                  <a:pt x="289547" y="130228"/>
                  <a:pt x="305265" y="100880"/>
                  <a:pt x="329868" y="82592"/>
                </a:cubicBezTo>
                <a:cubicBezTo>
                  <a:pt x="326825" y="66091"/>
                  <a:pt x="318670" y="50477"/>
                  <a:pt x="305914" y="37722"/>
                </a:cubicBezTo>
                <a:cubicBezTo>
                  <a:pt x="289007" y="20815"/>
                  <a:pt x="267078" y="11989"/>
                  <a:pt x="244922" y="11501"/>
                </a:cubicBezTo>
                <a:lnTo>
                  <a:pt x="244922" y="96667"/>
                </a:lnTo>
                <a:lnTo>
                  <a:pt x="244858" y="96667"/>
                </a:lnTo>
                <a:lnTo>
                  <a:pt x="244858" y="11501"/>
                </a:lnTo>
                <a:cubicBezTo>
                  <a:pt x="222703" y="11990"/>
                  <a:pt x="200774" y="20815"/>
                  <a:pt x="183866" y="37722"/>
                </a:cubicBezTo>
                <a:cubicBezTo>
                  <a:pt x="171105" y="50483"/>
                  <a:pt x="162948" y="66105"/>
                  <a:pt x="159939" y="82613"/>
                </a:cubicBezTo>
                <a:cubicBezTo>
                  <a:pt x="184526" y="100902"/>
                  <a:pt x="200233" y="130241"/>
                  <a:pt x="200233" y="163248"/>
                </a:cubicBezTo>
                <a:lnTo>
                  <a:pt x="201368" y="173608"/>
                </a:lnTo>
                <a:lnTo>
                  <a:pt x="189949" y="173608"/>
                </a:lnTo>
                <a:cubicBezTo>
                  <a:pt x="188710" y="170302"/>
                  <a:pt x="188616" y="166986"/>
                  <a:pt x="188677" y="163811"/>
                </a:cubicBezTo>
                <a:cubicBezTo>
                  <a:pt x="188677" y="113792"/>
                  <a:pt x="148129" y="73244"/>
                  <a:pt x="98110" y="73244"/>
                </a:cubicBezTo>
                <a:cubicBezTo>
                  <a:pt x="74200" y="73244"/>
                  <a:pt x="52453" y="82510"/>
                  <a:pt x="36441" y="97831"/>
                </a:cubicBezTo>
                <a:lnTo>
                  <a:pt x="112218" y="173608"/>
                </a:lnTo>
                <a:lnTo>
                  <a:pt x="112128" y="173608"/>
                </a:lnTo>
                <a:lnTo>
                  <a:pt x="36396" y="97876"/>
                </a:lnTo>
                <a:cubicBezTo>
                  <a:pt x="21075" y="113887"/>
                  <a:pt x="11809" y="135634"/>
                  <a:pt x="11809" y="159544"/>
                </a:cubicBezTo>
                <a:lnTo>
                  <a:pt x="14649" y="173608"/>
                </a:lnTo>
                <a:lnTo>
                  <a:pt x="3810" y="173608"/>
                </a:lnTo>
                <a:cubicBezTo>
                  <a:pt x="333" y="169383"/>
                  <a:pt x="0" y="164657"/>
                  <a:pt x="0" y="159854"/>
                </a:cubicBezTo>
                <a:cubicBezTo>
                  <a:pt x="0" y="132604"/>
                  <a:pt x="10706" y="107854"/>
                  <a:pt x="28286" y="89721"/>
                </a:cubicBezTo>
                <a:lnTo>
                  <a:pt x="28286" y="89721"/>
                </a:lnTo>
                <a:cubicBezTo>
                  <a:pt x="46420" y="72140"/>
                  <a:pt x="71170" y="61435"/>
                  <a:pt x="98420" y="61435"/>
                </a:cubicBezTo>
                <a:cubicBezTo>
                  <a:pt x="117023" y="61435"/>
                  <a:pt x="134461" y="66424"/>
                  <a:pt x="149250" y="75515"/>
                </a:cubicBezTo>
                <a:cubicBezTo>
                  <a:pt x="153323" y="58635"/>
                  <a:pt x="162130" y="42758"/>
                  <a:pt x="175297" y="29591"/>
                </a:cubicBezTo>
                <a:cubicBezTo>
                  <a:pt x="194566" y="10322"/>
                  <a:pt x="219636" y="391"/>
                  <a:pt x="244890" y="0"/>
                </a:cubicBezTo>
                <a:lnTo>
                  <a:pt x="244890" y="0"/>
                </a:lnTo>
                <a:cubicBezTo>
                  <a:pt x="270144" y="391"/>
                  <a:pt x="295215" y="10322"/>
                  <a:pt x="314484" y="29591"/>
                </a:cubicBezTo>
                <a:cubicBezTo>
                  <a:pt x="327644" y="42751"/>
                  <a:pt x="336448" y="58618"/>
                  <a:pt x="340604" y="75474"/>
                </a:cubicBezTo>
                <a:cubicBezTo>
                  <a:pt x="355376" y="66408"/>
                  <a:pt x="372787" y="61434"/>
                  <a:pt x="391360" y="61434"/>
                </a:cubicBezTo>
                <a:cubicBezTo>
                  <a:pt x="418611" y="61434"/>
                  <a:pt x="443360" y="72140"/>
                  <a:pt x="461494" y="89721"/>
                </a:cubicBezTo>
                <a:cubicBezTo>
                  <a:pt x="479075" y="107854"/>
                  <a:pt x="489780" y="132604"/>
                  <a:pt x="489780" y="159854"/>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4"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5" name="Oval 654"/>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6" name="Oval 655"/>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7" name="Oval 656"/>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8" name="Oval 657"/>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9" name="Oval 658"/>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0" name="Oval 659"/>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1" name="Oval 660"/>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2" name="Oval 661"/>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3" name="Oval 662"/>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4" name="Oval 663"/>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5"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6"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7"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8"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9"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0"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1"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2"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3"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4"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5"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6" name="Oval 675"/>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7" name="Oval 676"/>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8" name="Oval 677"/>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9" name="Oval 678"/>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0" name="Oval 679"/>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1" name="Oval 680"/>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2" name="Oval 681"/>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3" name="Oval 682"/>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4" name="Oval 683"/>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5" name="Oval 684"/>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 name="Oval 685"/>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7"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8"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9"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0"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1"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2"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3"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4"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5"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7" name="Teardrop 3"/>
          <p:cNvSpPr/>
          <p:nvPr/>
        </p:nvSpPr>
        <p:spPr>
          <a:xfrm rot="5400000" flipH="1" flipV="1">
            <a:off x="8991444" y="4419445"/>
            <a:ext cx="171406" cy="133705"/>
          </a:xfrm>
          <a:custGeom>
            <a:avLst/>
            <a:gdLst/>
            <a:ahLst/>
            <a:cxnLst/>
            <a:rect l="l" t="t" r="r" b="b"/>
            <a:pathLst>
              <a:path w="171406" h="133705">
                <a:moveTo>
                  <a:pt x="171406" y="123429"/>
                </a:moveTo>
                <a:lnTo>
                  <a:pt x="168564" y="133705"/>
                </a:lnTo>
                <a:lnTo>
                  <a:pt x="157460" y="133705"/>
                </a:lnTo>
                <a:cubicBezTo>
                  <a:pt x="159382" y="130353"/>
                  <a:pt x="159597" y="126761"/>
                  <a:pt x="159597" y="123119"/>
                </a:cubicBezTo>
                <a:cubicBezTo>
                  <a:pt x="159597" y="99209"/>
                  <a:pt x="150331" y="77462"/>
                  <a:pt x="135010" y="61451"/>
                </a:cubicBezTo>
                <a:lnTo>
                  <a:pt x="62756" y="133705"/>
                </a:lnTo>
                <a:lnTo>
                  <a:pt x="62665" y="133705"/>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8"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9" name="Oval 1651"/>
          <p:cNvSpPr/>
          <p:nvPr/>
        </p:nvSpPr>
        <p:spPr>
          <a:xfrm>
            <a:off x="812619" y="4561319"/>
            <a:ext cx="7660836" cy="10682"/>
          </a:xfrm>
          <a:custGeom>
            <a:avLst/>
            <a:gdLst/>
            <a:ahLst/>
            <a:cxnLst/>
            <a:rect l="l" t="t" r="r" b="b"/>
            <a:pathLst>
              <a:path w="7660836" h="10682">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0" name="Oval 699"/>
          <p:cNvSpPr/>
          <p:nvPr/>
        </p:nvSpPr>
        <p:spPr>
          <a:xfrm>
            <a:off x="71204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01" name="Oval 700"/>
          <p:cNvSpPr/>
          <p:nvPr/>
        </p:nvSpPr>
        <p:spPr>
          <a:xfrm>
            <a:off x="3774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02" name="Oval 701"/>
          <p:cNvSpPr/>
          <p:nvPr/>
        </p:nvSpPr>
        <p:spPr>
          <a:xfrm>
            <a:off x="12203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03" name="Oval 702"/>
          <p:cNvSpPr/>
          <p:nvPr/>
        </p:nvSpPr>
        <p:spPr>
          <a:xfrm>
            <a:off x="20632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04" name="Oval 703"/>
          <p:cNvSpPr/>
          <p:nvPr/>
        </p:nvSpPr>
        <p:spPr>
          <a:xfrm>
            <a:off x="29060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05" name="Oval 704"/>
          <p:cNvSpPr/>
          <p:nvPr/>
        </p:nvSpPr>
        <p:spPr>
          <a:xfrm>
            <a:off x="37489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06" name="Oval 705"/>
          <p:cNvSpPr/>
          <p:nvPr/>
        </p:nvSpPr>
        <p:spPr>
          <a:xfrm>
            <a:off x="45918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07" name="Oval 706"/>
          <p:cNvSpPr/>
          <p:nvPr/>
        </p:nvSpPr>
        <p:spPr>
          <a:xfrm>
            <a:off x="54347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08" name="Oval 707"/>
          <p:cNvSpPr/>
          <p:nvPr/>
        </p:nvSpPr>
        <p:spPr>
          <a:xfrm>
            <a:off x="62776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09" name="Oval 708"/>
          <p:cNvSpPr/>
          <p:nvPr/>
        </p:nvSpPr>
        <p:spPr>
          <a:xfrm>
            <a:off x="88062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10" name="Oval 709"/>
          <p:cNvSpPr/>
          <p:nvPr/>
        </p:nvSpPr>
        <p:spPr>
          <a:xfrm>
            <a:off x="79633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11" name="Oval 710"/>
          <p:cNvSpPr/>
          <p:nvPr/>
        </p:nvSpPr>
        <p:spPr>
          <a:xfrm>
            <a:off x="71204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12" name="Oval 711"/>
          <p:cNvSpPr/>
          <p:nvPr/>
        </p:nvSpPr>
        <p:spPr>
          <a:xfrm>
            <a:off x="3774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13" name="Oval 712"/>
          <p:cNvSpPr/>
          <p:nvPr/>
        </p:nvSpPr>
        <p:spPr>
          <a:xfrm>
            <a:off x="12203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14" name="Oval 713"/>
          <p:cNvSpPr/>
          <p:nvPr/>
        </p:nvSpPr>
        <p:spPr>
          <a:xfrm>
            <a:off x="20632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15" name="Oval 714"/>
          <p:cNvSpPr/>
          <p:nvPr/>
        </p:nvSpPr>
        <p:spPr>
          <a:xfrm>
            <a:off x="29060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16" name="Oval 715"/>
          <p:cNvSpPr/>
          <p:nvPr/>
        </p:nvSpPr>
        <p:spPr>
          <a:xfrm>
            <a:off x="37489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17" name="Oval 716"/>
          <p:cNvSpPr/>
          <p:nvPr/>
        </p:nvSpPr>
        <p:spPr>
          <a:xfrm>
            <a:off x="45918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18" name="Oval 717"/>
          <p:cNvSpPr/>
          <p:nvPr/>
        </p:nvSpPr>
        <p:spPr>
          <a:xfrm>
            <a:off x="54347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19" name="Oval 718"/>
          <p:cNvSpPr/>
          <p:nvPr/>
        </p:nvSpPr>
        <p:spPr>
          <a:xfrm>
            <a:off x="62776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20" name="Oval 719"/>
          <p:cNvSpPr/>
          <p:nvPr/>
        </p:nvSpPr>
        <p:spPr>
          <a:xfrm>
            <a:off x="88062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21" name="Oval 720"/>
          <p:cNvSpPr/>
          <p:nvPr/>
        </p:nvSpPr>
        <p:spPr>
          <a:xfrm>
            <a:off x="79633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22" name="Oval 721"/>
          <p:cNvSpPr/>
          <p:nvPr/>
        </p:nvSpPr>
        <p:spPr>
          <a:xfrm>
            <a:off x="71204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23" name="Oval 722"/>
          <p:cNvSpPr/>
          <p:nvPr/>
        </p:nvSpPr>
        <p:spPr>
          <a:xfrm>
            <a:off x="3774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24" name="Oval 723"/>
          <p:cNvSpPr/>
          <p:nvPr/>
        </p:nvSpPr>
        <p:spPr>
          <a:xfrm>
            <a:off x="12203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25" name="Oval 724"/>
          <p:cNvSpPr/>
          <p:nvPr/>
        </p:nvSpPr>
        <p:spPr>
          <a:xfrm>
            <a:off x="20632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26" name="Oval 725"/>
          <p:cNvSpPr/>
          <p:nvPr/>
        </p:nvSpPr>
        <p:spPr>
          <a:xfrm>
            <a:off x="29060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27" name="Oval 726"/>
          <p:cNvSpPr/>
          <p:nvPr/>
        </p:nvSpPr>
        <p:spPr>
          <a:xfrm>
            <a:off x="37489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28" name="Oval 727"/>
          <p:cNvSpPr/>
          <p:nvPr/>
        </p:nvSpPr>
        <p:spPr>
          <a:xfrm>
            <a:off x="45918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29" name="Oval 728"/>
          <p:cNvSpPr/>
          <p:nvPr/>
        </p:nvSpPr>
        <p:spPr>
          <a:xfrm>
            <a:off x="54347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30" name="Oval 729"/>
          <p:cNvSpPr/>
          <p:nvPr/>
        </p:nvSpPr>
        <p:spPr>
          <a:xfrm>
            <a:off x="62776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31" name="Oval 730"/>
          <p:cNvSpPr/>
          <p:nvPr/>
        </p:nvSpPr>
        <p:spPr>
          <a:xfrm>
            <a:off x="88062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32" name="Oval 731"/>
          <p:cNvSpPr/>
          <p:nvPr/>
        </p:nvSpPr>
        <p:spPr>
          <a:xfrm>
            <a:off x="79633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33" name="Oval 732"/>
          <p:cNvSpPr/>
          <p:nvPr/>
        </p:nvSpPr>
        <p:spPr>
          <a:xfrm>
            <a:off x="71204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34" name="Oval 733"/>
          <p:cNvSpPr/>
          <p:nvPr/>
        </p:nvSpPr>
        <p:spPr>
          <a:xfrm>
            <a:off x="3774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35" name="Oval 734"/>
          <p:cNvSpPr/>
          <p:nvPr/>
        </p:nvSpPr>
        <p:spPr>
          <a:xfrm>
            <a:off x="12203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36" name="Oval 735"/>
          <p:cNvSpPr/>
          <p:nvPr/>
        </p:nvSpPr>
        <p:spPr>
          <a:xfrm>
            <a:off x="20632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37" name="Oval 736"/>
          <p:cNvSpPr/>
          <p:nvPr/>
        </p:nvSpPr>
        <p:spPr>
          <a:xfrm>
            <a:off x="29060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38" name="Oval 737"/>
          <p:cNvSpPr/>
          <p:nvPr/>
        </p:nvSpPr>
        <p:spPr>
          <a:xfrm>
            <a:off x="37489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39" name="Oval 738"/>
          <p:cNvSpPr/>
          <p:nvPr/>
        </p:nvSpPr>
        <p:spPr>
          <a:xfrm>
            <a:off x="45918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40" name="Oval 739"/>
          <p:cNvSpPr/>
          <p:nvPr/>
        </p:nvSpPr>
        <p:spPr>
          <a:xfrm>
            <a:off x="54347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41" name="Oval 740"/>
          <p:cNvSpPr/>
          <p:nvPr/>
        </p:nvSpPr>
        <p:spPr>
          <a:xfrm>
            <a:off x="62776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42" name="Oval 741"/>
          <p:cNvSpPr/>
          <p:nvPr/>
        </p:nvSpPr>
        <p:spPr>
          <a:xfrm>
            <a:off x="88062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43" name="Oval 742"/>
          <p:cNvSpPr/>
          <p:nvPr/>
        </p:nvSpPr>
        <p:spPr>
          <a:xfrm>
            <a:off x="79633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44" name="Oval 743"/>
          <p:cNvSpPr/>
          <p:nvPr/>
        </p:nvSpPr>
        <p:spPr>
          <a:xfrm>
            <a:off x="71204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45" name="Oval 744"/>
          <p:cNvSpPr/>
          <p:nvPr/>
        </p:nvSpPr>
        <p:spPr>
          <a:xfrm>
            <a:off x="3774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46" name="Oval 745"/>
          <p:cNvSpPr/>
          <p:nvPr/>
        </p:nvSpPr>
        <p:spPr>
          <a:xfrm>
            <a:off x="12203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47" name="Oval 746"/>
          <p:cNvSpPr/>
          <p:nvPr/>
        </p:nvSpPr>
        <p:spPr>
          <a:xfrm>
            <a:off x="20632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48" name="Oval 747"/>
          <p:cNvSpPr/>
          <p:nvPr/>
        </p:nvSpPr>
        <p:spPr>
          <a:xfrm>
            <a:off x="29060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49" name="Oval 748"/>
          <p:cNvSpPr/>
          <p:nvPr/>
        </p:nvSpPr>
        <p:spPr>
          <a:xfrm>
            <a:off x="37489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50" name="Oval 749"/>
          <p:cNvSpPr/>
          <p:nvPr/>
        </p:nvSpPr>
        <p:spPr>
          <a:xfrm>
            <a:off x="45918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51" name="Oval 750"/>
          <p:cNvSpPr/>
          <p:nvPr/>
        </p:nvSpPr>
        <p:spPr>
          <a:xfrm>
            <a:off x="54347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52" name="Oval 751"/>
          <p:cNvSpPr/>
          <p:nvPr/>
        </p:nvSpPr>
        <p:spPr>
          <a:xfrm>
            <a:off x="62776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53" name="Oval 752"/>
          <p:cNvSpPr/>
          <p:nvPr/>
        </p:nvSpPr>
        <p:spPr>
          <a:xfrm>
            <a:off x="88062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754" name="Oval 753"/>
          <p:cNvSpPr/>
          <p:nvPr/>
        </p:nvSpPr>
        <p:spPr>
          <a:xfrm>
            <a:off x="79633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cs-CZ"/>
              <a:t>Kliknutím lze upravit styl.</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lgn="l">
              <a:defRPr/>
            </a:lvl1pPr>
          </a:lstStyle>
          <a:p>
            <a:fld id="{7C4CCC37-B429-4E18-99C2-4EBEFF519CC6}" type="datetimeFigureOut">
              <a:rPr lang="cs-CZ" smtClean="0">
                <a:solidFill>
                  <a:prstClr val="black">
                    <a:lumMod val="95000"/>
                    <a:lumOff val="5000"/>
                  </a:prstClr>
                </a:solidFill>
              </a:rPr>
              <a:pPr/>
              <a:t>26.3.2018</a:t>
            </a:fld>
            <a:endParaRPr lang="cs-CZ">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cs-CZ">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2773099-18F2-483D-B193-B1AB45C188CA}" type="slidenum">
              <a:rPr lang="cs-CZ" smtClean="0">
                <a:solidFill>
                  <a:prstClr val="black">
                    <a:lumMod val="95000"/>
                    <a:lumOff val="5000"/>
                  </a:prstClr>
                </a:solidFill>
              </a:rPr>
              <a:pPr/>
              <a:t>‹#›</a:t>
            </a:fld>
            <a:endParaRPr lang="cs-CZ">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14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C4CCC37-B429-4E18-99C2-4EBEFF519CC6}" type="datetimeFigureOut">
              <a:rPr lang="cs-CZ" smtClean="0">
                <a:solidFill>
                  <a:prstClr val="black">
                    <a:lumMod val="95000"/>
                    <a:lumOff val="5000"/>
                  </a:prstClr>
                </a:solidFill>
              </a:rPr>
              <a:pPr/>
              <a:t>26.3.2018</a:t>
            </a:fld>
            <a:endParaRPr lang="cs-CZ">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cs-CZ">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2773099-18F2-483D-B193-B1AB45C188CA}" type="slidenum">
              <a:rPr lang="cs-CZ" smtClean="0">
                <a:solidFill>
                  <a:prstClr val="black">
                    <a:lumMod val="95000"/>
                    <a:lumOff val="5000"/>
                  </a:prstClr>
                </a:solidFill>
              </a:rPr>
              <a:pPr/>
              <a:t>‹#›</a:t>
            </a:fld>
            <a:endParaRPr lang="cs-CZ">
              <a:solidFill>
                <a:prstClr val="black">
                  <a:lumMod val="95000"/>
                  <a:lumOff val="5000"/>
                </a:prstClr>
              </a:solidFill>
            </a:endParaRPr>
          </a:p>
        </p:txBody>
      </p:sp>
    </p:spTree>
    <p:extLst>
      <p:ext uri="{BB962C8B-B14F-4D97-AF65-F5344CB8AC3E}">
        <p14:creationId xmlns:p14="http://schemas.microsoft.com/office/powerpoint/2010/main" val="3390266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grpSp>
        <p:nvGrpSpPr>
          <p:cNvPr id="9" name="Group 8"/>
          <p:cNvGrpSpPr/>
          <p:nvPr/>
        </p:nvGrpSpPr>
        <p:grpSpPr>
          <a:xfrm>
            <a:off x="0" y="420256"/>
            <a:ext cx="9144000" cy="3795497"/>
            <a:chOff x="0" y="420256"/>
            <a:chExt cx="12188952" cy="3795497"/>
          </a:xfrm>
        </p:grpSpPr>
        <p:cxnSp>
          <p:nvCxnSpPr>
            <p:cNvPr id="10" name="Straight Connector 9"/>
            <p:cNvCxnSpPr/>
            <p:nvPr/>
          </p:nvCxnSpPr>
          <p:spPr>
            <a:xfrm>
              <a:off x="0" y="4215753"/>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79403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337231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295058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52886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107144"/>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168542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126370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84197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42025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379"/>
          <p:cNvSpPr/>
          <p:nvPr/>
        </p:nvSpPr>
        <p:spPr>
          <a:xfrm rot="18900000" flipV="1">
            <a:off x="8146056" y="-427079"/>
            <a:ext cx="13716" cy="2816931"/>
          </a:xfrm>
          <a:custGeom>
            <a:avLst/>
            <a:gdLst/>
            <a:ahLst/>
            <a:cxnLst/>
            <a:rect l="l" t="t" r="r" b="b"/>
            <a:pathLst>
              <a:path w="13716" h="2816931">
                <a:moveTo>
                  <a:pt x="0" y="2816931"/>
                </a:moveTo>
                <a:lnTo>
                  <a:pt x="13716" y="2803216"/>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56"/>
          <p:cNvSpPr/>
          <p:nvPr/>
        </p:nvSpPr>
        <p:spPr>
          <a:xfrm>
            <a:off x="1" y="0"/>
            <a:ext cx="8865825" cy="4572004"/>
          </a:xfrm>
          <a:custGeom>
            <a:avLst/>
            <a:gdLst/>
            <a:ahLst/>
            <a:cxnLst/>
            <a:rect l="l" t="t" r="r" b="b"/>
            <a:pathLst>
              <a:path w="8865825" h="4572004">
                <a:moveTo>
                  <a:pt x="5901406" y="4"/>
                </a:moveTo>
                <a:lnTo>
                  <a:pt x="5915122" y="4"/>
                </a:lnTo>
                <a:lnTo>
                  <a:pt x="5915122" y="4572004"/>
                </a:lnTo>
                <a:lnTo>
                  <a:pt x="5901406" y="4572004"/>
                </a:lnTo>
                <a:close/>
                <a:moveTo>
                  <a:pt x="5058348" y="3"/>
                </a:moveTo>
                <a:lnTo>
                  <a:pt x="5072064" y="3"/>
                </a:lnTo>
                <a:lnTo>
                  <a:pt x="5072064" y="4572003"/>
                </a:lnTo>
                <a:lnTo>
                  <a:pt x="5058348" y="4572003"/>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3372232" y="1"/>
                </a:moveTo>
                <a:lnTo>
                  <a:pt x="3385948" y="1"/>
                </a:lnTo>
                <a:lnTo>
                  <a:pt x="3385948" y="4572001"/>
                </a:lnTo>
                <a:lnTo>
                  <a:pt x="3372232" y="4572001"/>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93"/>
          <p:cNvSpPr/>
          <p:nvPr/>
        </p:nvSpPr>
        <p:spPr>
          <a:xfrm rot="2700000">
            <a:off x="7126799" y="-278554"/>
            <a:ext cx="13716" cy="5699824"/>
          </a:xfrm>
          <a:custGeom>
            <a:avLst/>
            <a:gdLst/>
            <a:ahLst/>
            <a:cxnLst/>
            <a:rect l="l" t="t" r="r" b="b"/>
            <a:pathLst>
              <a:path w="13716" h="5699824">
                <a:moveTo>
                  <a:pt x="0" y="0"/>
                </a:moveTo>
                <a:lnTo>
                  <a:pt x="13716" y="13717"/>
                </a:lnTo>
                <a:lnTo>
                  <a:pt x="13716" y="5686109"/>
                </a:lnTo>
                <a:lnTo>
                  <a:pt x="1" y="569982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95"/>
          <p:cNvSpPr/>
          <p:nvPr/>
        </p:nvSpPr>
        <p:spPr>
          <a:xfrm rot="2700000">
            <a:off x="7969986" y="1747381"/>
            <a:ext cx="13716" cy="3314931"/>
          </a:xfrm>
          <a:custGeom>
            <a:avLst/>
            <a:gdLst/>
            <a:ahLst/>
            <a:cxnLst/>
            <a:rect l="l" t="t" r="r" b="b"/>
            <a:pathLst>
              <a:path w="13716" h="3314931">
                <a:moveTo>
                  <a:pt x="0" y="0"/>
                </a:moveTo>
                <a:lnTo>
                  <a:pt x="13716" y="13716"/>
                </a:lnTo>
                <a:lnTo>
                  <a:pt x="13716" y="3301215"/>
                </a:lnTo>
                <a:lnTo>
                  <a:pt x="0" y="331493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96"/>
          <p:cNvSpPr/>
          <p:nvPr/>
        </p:nvSpPr>
        <p:spPr>
          <a:xfrm rot="2700000">
            <a:off x="8391577" y="2765192"/>
            <a:ext cx="13716" cy="2122490"/>
          </a:xfrm>
          <a:custGeom>
            <a:avLst/>
            <a:gdLst/>
            <a:ahLst/>
            <a:cxnLst/>
            <a:rect l="l" t="t" r="r" b="b"/>
            <a:pathLst>
              <a:path w="13716" h="2122490">
                <a:moveTo>
                  <a:pt x="0" y="0"/>
                </a:moveTo>
                <a:lnTo>
                  <a:pt x="13716" y="13716"/>
                </a:lnTo>
                <a:lnTo>
                  <a:pt x="13716" y="2108774"/>
                </a:lnTo>
                <a:lnTo>
                  <a:pt x="0" y="212249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97"/>
          <p:cNvSpPr/>
          <p:nvPr/>
        </p:nvSpPr>
        <p:spPr>
          <a:xfrm rot="2700000">
            <a:off x="8813172" y="3783010"/>
            <a:ext cx="13717" cy="930041"/>
          </a:xfrm>
          <a:custGeom>
            <a:avLst/>
            <a:gdLst/>
            <a:ahLst/>
            <a:cxnLst/>
            <a:rect l="l" t="t" r="r" b="b"/>
            <a:pathLst>
              <a:path w="13717" h="930041">
                <a:moveTo>
                  <a:pt x="0" y="0"/>
                </a:moveTo>
                <a:lnTo>
                  <a:pt x="13717" y="13717"/>
                </a:lnTo>
                <a:lnTo>
                  <a:pt x="13717" y="916324"/>
                </a:lnTo>
                <a:lnTo>
                  <a:pt x="1" y="93004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376"/>
          <p:cNvSpPr/>
          <p:nvPr/>
        </p:nvSpPr>
        <p:spPr>
          <a:xfrm rot="18900000" flipV="1">
            <a:off x="6881278" y="-950966"/>
            <a:ext cx="13716" cy="6394268"/>
          </a:xfrm>
          <a:custGeom>
            <a:avLst/>
            <a:gdLst/>
            <a:ahLst/>
            <a:cxnLst/>
            <a:rect l="l" t="t" r="r" b="b"/>
            <a:pathLst>
              <a:path w="13716" h="6394268">
                <a:moveTo>
                  <a:pt x="13716" y="6380553"/>
                </a:moveTo>
                <a:lnTo>
                  <a:pt x="13716" y="13716"/>
                </a:lnTo>
                <a:lnTo>
                  <a:pt x="0" y="0"/>
                </a:lnTo>
                <a:lnTo>
                  <a:pt x="0" y="639426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377"/>
          <p:cNvSpPr/>
          <p:nvPr/>
        </p:nvSpPr>
        <p:spPr>
          <a:xfrm rot="18900000" flipV="1">
            <a:off x="7302869" y="-776336"/>
            <a:ext cx="13717" cy="5201823"/>
          </a:xfrm>
          <a:custGeom>
            <a:avLst/>
            <a:gdLst/>
            <a:ahLst/>
            <a:cxnLst/>
            <a:rect l="l" t="t" r="r" b="b"/>
            <a:pathLst>
              <a:path w="13717" h="5201823">
                <a:moveTo>
                  <a:pt x="1" y="5201823"/>
                </a:moveTo>
                <a:lnTo>
                  <a:pt x="13717" y="5188106"/>
                </a:lnTo>
                <a:lnTo>
                  <a:pt x="13717" y="13717"/>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378"/>
          <p:cNvSpPr/>
          <p:nvPr/>
        </p:nvSpPr>
        <p:spPr>
          <a:xfrm rot="18900000" flipV="1">
            <a:off x="7742935" y="-582310"/>
            <a:ext cx="13716" cy="4009378"/>
          </a:xfrm>
          <a:custGeom>
            <a:avLst/>
            <a:gdLst/>
            <a:ahLst/>
            <a:cxnLst/>
            <a:rect l="l" t="t" r="r" b="b"/>
            <a:pathLst>
              <a:path w="13716" h="4009378">
                <a:moveTo>
                  <a:pt x="13716" y="3995663"/>
                </a:moveTo>
                <a:lnTo>
                  <a:pt x="13716" y="13717"/>
                </a:lnTo>
                <a:lnTo>
                  <a:pt x="0" y="0"/>
                </a:lnTo>
                <a:lnTo>
                  <a:pt x="0" y="400937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138"/>
          <p:cNvSpPr/>
          <p:nvPr/>
        </p:nvSpPr>
        <p:spPr>
          <a:xfrm rot="18900000" flipV="1">
            <a:off x="8567649" y="-252451"/>
            <a:ext cx="13715" cy="1624488"/>
          </a:xfrm>
          <a:custGeom>
            <a:avLst/>
            <a:gdLst/>
            <a:ahLst/>
            <a:cxnLst/>
            <a:rect l="l" t="t" r="r" b="b"/>
            <a:pathLst>
              <a:path w="13715" h="1624488">
                <a:moveTo>
                  <a:pt x="0" y="1624488"/>
                </a:moveTo>
                <a:lnTo>
                  <a:pt x="13715" y="1610773"/>
                </a:lnTo>
                <a:lnTo>
                  <a:pt x="13715" y="13715"/>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Freeform 48"/>
          <p:cNvSpPr/>
          <p:nvPr/>
        </p:nvSpPr>
        <p:spPr>
          <a:xfrm rot="18900000" flipV="1">
            <a:off x="8989243" y="-77819"/>
            <a:ext cx="13715" cy="432040"/>
          </a:xfrm>
          <a:custGeom>
            <a:avLst/>
            <a:gdLst/>
            <a:ahLst/>
            <a:cxnLst/>
            <a:rect l="l" t="t" r="r" b="b"/>
            <a:pathLst>
              <a:path w="13715" h="432040">
                <a:moveTo>
                  <a:pt x="0" y="432040"/>
                </a:moveTo>
                <a:lnTo>
                  <a:pt x="13715" y="418325"/>
                </a:lnTo>
                <a:lnTo>
                  <a:pt x="13715" y="13715"/>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Teardrop 3"/>
          <p:cNvSpPr/>
          <p:nvPr/>
        </p:nvSpPr>
        <p:spPr>
          <a:xfrm rot="5400000" flipH="1" flipV="1">
            <a:off x="8812306" y="329061"/>
            <a:ext cx="489780" cy="173608"/>
          </a:xfrm>
          <a:custGeom>
            <a:avLst/>
            <a:gdLst/>
            <a:ahLst/>
            <a:cxnLst/>
            <a:rect l="l" t="t" r="r" b="b"/>
            <a:pathLst>
              <a:path w="489780" h="173608">
                <a:moveTo>
                  <a:pt x="489780" y="159854"/>
                </a:moveTo>
                <a:lnTo>
                  <a:pt x="485976" y="173608"/>
                </a:lnTo>
                <a:lnTo>
                  <a:pt x="475131" y="173608"/>
                </a:lnTo>
                <a:cubicBezTo>
                  <a:pt x="477585" y="169211"/>
                  <a:pt x="477971" y="164422"/>
                  <a:pt x="477971" y="159544"/>
                </a:cubicBezTo>
                <a:cubicBezTo>
                  <a:pt x="477971" y="135634"/>
                  <a:pt x="468705" y="113887"/>
                  <a:pt x="453384" y="97876"/>
                </a:cubicBezTo>
                <a:lnTo>
                  <a:pt x="377652" y="173608"/>
                </a:lnTo>
                <a:lnTo>
                  <a:pt x="377561" y="173608"/>
                </a:lnTo>
                <a:lnTo>
                  <a:pt x="453339" y="97830"/>
                </a:lnTo>
                <a:cubicBezTo>
                  <a:pt x="437327" y="82509"/>
                  <a:pt x="415581" y="73244"/>
                  <a:pt x="391670" y="73244"/>
                </a:cubicBezTo>
                <a:cubicBezTo>
                  <a:pt x="341651" y="73244"/>
                  <a:pt x="301103" y="113792"/>
                  <a:pt x="301103" y="163811"/>
                </a:cubicBezTo>
                <a:lnTo>
                  <a:pt x="299829" y="173608"/>
                </a:lnTo>
                <a:lnTo>
                  <a:pt x="288634" y="173608"/>
                </a:lnTo>
                <a:cubicBezTo>
                  <a:pt x="289602" y="170367"/>
                  <a:pt x="289617" y="166907"/>
                  <a:pt x="289547" y="163248"/>
                </a:cubicBezTo>
                <a:cubicBezTo>
                  <a:pt x="289547" y="130228"/>
                  <a:pt x="305265" y="100880"/>
                  <a:pt x="329868" y="82592"/>
                </a:cubicBezTo>
                <a:cubicBezTo>
                  <a:pt x="326825" y="66091"/>
                  <a:pt x="318670" y="50477"/>
                  <a:pt x="305914" y="37722"/>
                </a:cubicBezTo>
                <a:cubicBezTo>
                  <a:pt x="289007" y="20815"/>
                  <a:pt x="267078" y="11989"/>
                  <a:pt x="244922" y="11501"/>
                </a:cubicBezTo>
                <a:lnTo>
                  <a:pt x="244922" y="96667"/>
                </a:lnTo>
                <a:lnTo>
                  <a:pt x="244858" y="96667"/>
                </a:lnTo>
                <a:lnTo>
                  <a:pt x="244858" y="11501"/>
                </a:lnTo>
                <a:cubicBezTo>
                  <a:pt x="222703" y="11990"/>
                  <a:pt x="200773" y="20815"/>
                  <a:pt x="183866" y="37722"/>
                </a:cubicBezTo>
                <a:cubicBezTo>
                  <a:pt x="171105" y="50483"/>
                  <a:pt x="162948" y="66105"/>
                  <a:pt x="159939" y="82613"/>
                </a:cubicBezTo>
                <a:cubicBezTo>
                  <a:pt x="184526" y="100902"/>
                  <a:pt x="200233" y="130241"/>
                  <a:pt x="200233" y="163248"/>
                </a:cubicBezTo>
                <a:lnTo>
                  <a:pt x="201368" y="173608"/>
                </a:lnTo>
                <a:lnTo>
                  <a:pt x="189949" y="173608"/>
                </a:lnTo>
                <a:cubicBezTo>
                  <a:pt x="188710" y="170302"/>
                  <a:pt x="188616" y="166986"/>
                  <a:pt x="188677" y="163811"/>
                </a:cubicBezTo>
                <a:cubicBezTo>
                  <a:pt x="188677" y="113792"/>
                  <a:pt x="148129" y="73244"/>
                  <a:pt x="98110" y="73244"/>
                </a:cubicBezTo>
                <a:cubicBezTo>
                  <a:pt x="74200" y="73244"/>
                  <a:pt x="52453" y="82510"/>
                  <a:pt x="36441" y="97831"/>
                </a:cubicBezTo>
                <a:lnTo>
                  <a:pt x="112218" y="173608"/>
                </a:lnTo>
                <a:lnTo>
                  <a:pt x="112128" y="173608"/>
                </a:lnTo>
                <a:lnTo>
                  <a:pt x="36396" y="97876"/>
                </a:lnTo>
                <a:cubicBezTo>
                  <a:pt x="21075" y="113887"/>
                  <a:pt x="11809" y="135634"/>
                  <a:pt x="11809" y="159544"/>
                </a:cubicBezTo>
                <a:lnTo>
                  <a:pt x="14648" y="173608"/>
                </a:lnTo>
                <a:lnTo>
                  <a:pt x="3810" y="173608"/>
                </a:lnTo>
                <a:cubicBezTo>
                  <a:pt x="332" y="169383"/>
                  <a:pt x="0" y="164657"/>
                  <a:pt x="0" y="159854"/>
                </a:cubicBezTo>
                <a:cubicBezTo>
                  <a:pt x="0" y="132604"/>
                  <a:pt x="10705" y="107854"/>
                  <a:pt x="28286" y="89721"/>
                </a:cubicBezTo>
                <a:lnTo>
                  <a:pt x="28286" y="89721"/>
                </a:lnTo>
                <a:cubicBezTo>
                  <a:pt x="46420" y="72140"/>
                  <a:pt x="71170" y="61435"/>
                  <a:pt x="98420" y="61435"/>
                </a:cubicBezTo>
                <a:cubicBezTo>
                  <a:pt x="117023" y="61435"/>
                  <a:pt x="134461" y="66424"/>
                  <a:pt x="149250" y="75515"/>
                </a:cubicBezTo>
                <a:cubicBezTo>
                  <a:pt x="153323" y="58635"/>
                  <a:pt x="162130" y="42758"/>
                  <a:pt x="175297" y="29591"/>
                </a:cubicBezTo>
                <a:cubicBezTo>
                  <a:pt x="194566" y="10322"/>
                  <a:pt x="219636" y="391"/>
                  <a:pt x="244890" y="0"/>
                </a:cubicBezTo>
                <a:lnTo>
                  <a:pt x="244890" y="0"/>
                </a:lnTo>
                <a:cubicBezTo>
                  <a:pt x="270144" y="391"/>
                  <a:pt x="295215" y="10322"/>
                  <a:pt x="314484" y="29591"/>
                </a:cubicBezTo>
                <a:cubicBezTo>
                  <a:pt x="327644" y="42751"/>
                  <a:pt x="336448" y="58618"/>
                  <a:pt x="340604" y="75474"/>
                </a:cubicBezTo>
                <a:cubicBezTo>
                  <a:pt x="355376" y="66408"/>
                  <a:pt x="372787" y="61434"/>
                  <a:pt x="391360" y="61434"/>
                </a:cubicBezTo>
                <a:cubicBezTo>
                  <a:pt x="418610" y="61434"/>
                  <a:pt x="443360" y="72140"/>
                  <a:pt x="461494" y="89721"/>
                </a:cubicBezTo>
                <a:cubicBezTo>
                  <a:pt x="479075" y="107854"/>
                  <a:pt x="489780" y="132604"/>
                  <a:pt x="489780" y="15985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1"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6" name="Teardrop 3"/>
          <p:cNvSpPr/>
          <p:nvPr/>
        </p:nvSpPr>
        <p:spPr>
          <a:xfrm rot="5400000" flipH="1" flipV="1">
            <a:off x="8812306" y="1174559"/>
            <a:ext cx="489780" cy="173608"/>
          </a:xfrm>
          <a:custGeom>
            <a:avLst/>
            <a:gdLst/>
            <a:ahLst/>
            <a:cxnLst/>
            <a:rect l="l" t="t" r="r" b="b"/>
            <a:pathLst>
              <a:path w="489780" h="173608">
                <a:moveTo>
                  <a:pt x="489780" y="159854"/>
                </a:moveTo>
                <a:lnTo>
                  <a:pt x="485976" y="173608"/>
                </a:lnTo>
                <a:lnTo>
                  <a:pt x="475131" y="173608"/>
                </a:lnTo>
                <a:cubicBezTo>
                  <a:pt x="477585" y="169211"/>
                  <a:pt x="477971" y="164422"/>
                  <a:pt x="477971" y="159544"/>
                </a:cubicBezTo>
                <a:cubicBezTo>
                  <a:pt x="477971" y="135634"/>
                  <a:pt x="468705" y="113887"/>
                  <a:pt x="453384" y="97876"/>
                </a:cubicBezTo>
                <a:lnTo>
                  <a:pt x="377652" y="173608"/>
                </a:lnTo>
                <a:lnTo>
                  <a:pt x="377561" y="173608"/>
                </a:lnTo>
                <a:lnTo>
                  <a:pt x="453339" y="97830"/>
                </a:lnTo>
                <a:cubicBezTo>
                  <a:pt x="437327" y="82509"/>
                  <a:pt x="415581" y="73244"/>
                  <a:pt x="391670" y="73244"/>
                </a:cubicBezTo>
                <a:cubicBezTo>
                  <a:pt x="341651" y="73244"/>
                  <a:pt x="301103" y="113792"/>
                  <a:pt x="301103" y="163811"/>
                </a:cubicBezTo>
                <a:lnTo>
                  <a:pt x="299830" y="173608"/>
                </a:lnTo>
                <a:lnTo>
                  <a:pt x="288634" y="173608"/>
                </a:lnTo>
                <a:cubicBezTo>
                  <a:pt x="289602" y="170367"/>
                  <a:pt x="289617" y="166907"/>
                  <a:pt x="289547" y="163248"/>
                </a:cubicBezTo>
                <a:cubicBezTo>
                  <a:pt x="289547" y="130228"/>
                  <a:pt x="305265" y="100880"/>
                  <a:pt x="329868" y="82592"/>
                </a:cubicBezTo>
                <a:cubicBezTo>
                  <a:pt x="326825" y="66091"/>
                  <a:pt x="318670" y="50477"/>
                  <a:pt x="305914" y="37722"/>
                </a:cubicBezTo>
                <a:cubicBezTo>
                  <a:pt x="289007" y="20815"/>
                  <a:pt x="267078" y="11989"/>
                  <a:pt x="244922" y="11501"/>
                </a:cubicBezTo>
                <a:lnTo>
                  <a:pt x="244922" y="96667"/>
                </a:lnTo>
                <a:lnTo>
                  <a:pt x="244858" y="96667"/>
                </a:lnTo>
                <a:lnTo>
                  <a:pt x="244858" y="11501"/>
                </a:lnTo>
                <a:cubicBezTo>
                  <a:pt x="222703" y="11990"/>
                  <a:pt x="200773" y="20815"/>
                  <a:pt x="183866" y="37722"/>
                </a:cubicBezTo>
                <a:cubicBezTo>
                  <a:pt x="171105" y="50483"/>
                  <a:pt x="162948" y="66105"/>
                  <a:pt x="159939" y="82613"/>
                </a:cubicBezTo>
                <a:cubicBezTo>
                  <a:pt x="184526" y="100902"/>
                  <a:pt x="200233" y="130241"/>
                  <a:pt x="200233" y="163248"/>
                </a:cubicBezTo>
                <a:lnTo>
                  <a:pt x="201368" y="173608"/>
                </a:lnTo>
                <a:lnTo>
                  <a:pt x="189949" y="173608"/>
                </a:lnTo>
                <a:cubicBezTo>
                  <a:pt x="188710" y="170302"/>
                  <a:pt x="188616" y="166986"/>
                  <a:pt x="188677" y="163811"/>
                </a:cubicBezTo>
                <a:cubicBezTo>
                  <a:pt x="188677" y="113792"/>
                  <a:pt x="148129" y="73244"/>
                  <a:pt x="98110" y="73244"/>
                </a:cubicBezTo>
                <a:cubicBezTo>
                  <a:pt x="74200" y="73244"/>
                  <a:pt x="52453" y="82510"/>
                  <a:pt x="36441" y="97831"/>
                </a:cubicBezTo>
                <a:lnTo>
                  <a:pt x="112218" y="173608"/>
                </a:lnTo>
                <a:lnTo>
                  <a:pt x="112128" y="173608"/>
                </a:lnTo>
                <a:lnTo>
                  <a:pt x="36396" y="97876"/>
                </a:lnTo>
                <a:cubicBezTo>
                  <a:pt x="21075" y="113887"/>
                  <a:pt x="11809" y="135634"/>
                  <a:pt x="11809" y="159544"/>
                </a:cubicBezTo>
                <a:lnTo>
                  <a:pt x="14649" y="173608"/>
                </a:lnTo>
                <a:lnTo>
                  <a:pt x="3810" y="173608"/>
                </a:lnTo>
                <a:cubicBezTo>
                  <a:pt x="332" y="169383"/>
                  <a:pt x="0" y="164657"/>
                  <a:pt x="0" y="159854"/>
                </a:cubicBezTo>
                <a:cubicBezTo>
                  <a:pt x="0" y="132604"/>
                  <a:pt x="10705" y="107854"/>
                  <a:pt x="28286" y="89721"/>
                </a:cubicBezTo>
                <a:lnTo>
                  <a:pt x="28286" y="89721"/>
                </a:lnTo>
                <a:cubicBezTo>
                  <a:pt x="46420" y="72140"/>
                  <a:pt x="71170" y="61435"/>
                  <a:pt x="98420" y="61435"/>
                </a:cubicBezTo>
                <a:cubicBezTo>
                  <a:pt x="117023" y="61435"/>
                  <a:pt x="134461" y="66424"/>
                  <a:pt x="149250" y="75515"/>
                </a:cubicBezTo>
                <a:cubicBezTo>
                  <a:pt x="153323" y="58635"/>
                  <a:pt x="162130" y="42758"/>
                  <a:pt x="175297" y="29591"/>
                </a:cubicBezTo>
                <a:cubicBezTo>
                  <a:pt x="194566" y="10322"/>
                  <a:pt x="219636" y="391"/>
                  <a:pt x="244890" y="0"/>
                </a:cubicBezTo>
                <a:lnTo>
                  <a:pt x="244890" y="0"/>
                </a:lnTo>
                <a:cubicBezTo>
                  <a:pt x="270144" y="391"/>
                  <a:pt x="295215" y="10322"/>
                  <a:pt x="314484" y="29591"/>
                </a:cubicBezTo>
                <a:cubicBezTo>
                  <a:pt x="327644" y="42751"/>
                  <a:pt x="336448" y="58618"/>
                  <a:pt x="340604" y="75474"/>
                </a:cubicBezTo>
                <a:cubicBezTo>
                  <a:pt x="355376" y="66408"/>
                  <a:pt x="372787" y="61434"/>
                  <a:pt x="391360" y="61434"/>
                </a:cubicBezTo>
                <a:cubicBezTo>
                  <a:pt x="418610" y="61434"/>
                  <a:pt x="443360" y="72140"/>
                  <a:pt x="461494" y="89721"/>
                </a:cubicBezTo>
                <a:cubicBezTo>
                  <a:pt x="479075" y="107854"/>
                  <a:pt x="489780" y="132604"/>
                  <a:pt x="489780" y="15985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7"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8"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9"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6"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7"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9"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0"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3"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4"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5"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6"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7"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8"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9" name="Teardrop 3"/>
          <p:cNvSpPr/>
          <p:nvPr/>
        </p:nvSpPr>
        <p:spPr>
          <a:xfrm rot="5400000" flipH="1" flipV="1">
            <a:off x="8812306" y="2017156"/>
            <a:ext cx="489780" cy="173608"/>
          </a:xfrm>
          <a:custGeom>
            <a:avLst/>
            <a:gdLst/>
            <a:ahLst/>
            <a:cxnLst/>
            <a:rect l="l" t="t" r="r" b="b"/>
            <a:pathLst>
              <a:path w="489780" h="173608">
                <a:moveTo>
                  <a:pt x="489780" y="159854"/>
                </a:moveTo>
                <a:lnTo>
                  <a:pt x="485976" y="173608"/>
                </a:lnTo>
                <a:lnTo>
                  <a:pt x="475131" y="173608"/>
                </a:lnTo>
                <a:cubicBezTo>
                  <a:pt x="477585" y="169211"/>
                  <a:pt x="477971" y="164422"/>
                  <a:pt x="477971" y="159544"/>
                </a:cubicBezTo>
                <a:cubicBezTo>
                  <a:pt x="477971" y="135634"/>
                  <a:pt x="468705" y="113887"/>
                  <a:pt x="453384" y="97876"/>
                </a:cubicBezTo>
                <a:lnTo>
                  <a:pt x="377652" y="173608"/>
                </a:lnTo>
                <a:lnTo>
                  <a:pt x="377561" y="173608"/>
                </a:lnTo>
                <a:lnTo>
                  <a:pt x="453339" y="97830"/>
                </a:lnTo>
                <a:cubicBezTo>
                  <a:pt x="437327" y="82509"/>
                  <a:pt x="415581" y="73244"/>
                  <a:pt x="391670" y="73244"/>
                </a:cubicBezTo>
                <a:cubicBezTo>
                  <a:pt x="341651" y="73244"/>
                  <a:pt x="301103" y="113792"/>
                  <a:pt x="301103" y="163811"/>
                </a:cubicBezTo>
                <a:lnTo>
                  <a:pt x="299829" y="173608"/>
                </a:lnTo>
                <a:lnTo>
                  <a:pt x="288634" y="173608"/>
                </a:lnTo>
                <a:cubicBezTo>
                  <a:pt x="289602" y="170367"/>
                  <a:pt x="289617" y="166907"/>
                  <a:pt x="289547" y="163248"/>
                </a:cubicBezTo>
                <a:cubicBezTo>
                  <a:pt x="289547" y="130228"/>
                  <a:pt x="305265" y="100880"/>
                  <a:pt x="329868" y="82592"/>
                </a:cubicBezTo>
                <a:cubicBezTo>
                  <a:pt x="326825" y="66091"/>
                  <a:pt x="318670" y="50477"/>
                  <a:pt x="305914" y="37722"/>
                </a:cubicBezTo>
                <a:cubicBezTo>
                  <a:pt x="289007" y="20815"/>
                  <a:pt x="267078" y="11989"/>
                  <a:pt x="244922" y="11501"/>
                </a:cubicBezTo>
                <a:lnTo>
                  <a:pt x="244922" y="96667"/>
                </a:lnTo>
                <a:lnTo>
                  <a:pt x="244858" y="96667"/>
                </a:lnTo>
                <a:lnTo>
                  <a:pt x="244858" y="11501"/>
                </a:lnTo>
                <a:cubicBezTo>
                  <a:pt x="222703" y="11990"/>
                  <a:pt x="200774" y="20815"/>
                  <a:pt x="183866" y="37722"/>
                </a:cubicBezTo>
                <a:cubicBezTo>
                  <a:pt x="171105" y="50483"/>
                  <a:pt x="162948" y="66105"/>
                  <a:pt x="159939" y="82613"/>
                </a:cubicBezTo>
                <a:cubicBezTo>
                  <a:pt x="184526" y="100902"/>
                  <a:pt x="200233" y="130241"/>
                  <a:pt x="200233" y="163248"/>
                </a:cubicBezTo>
                <a:lnTo>
                  <a:pt x="201368" y="173608"/>
                </a:lnTo>
                <a:lnTo>
                  <a:pt x="189949" y="173608"/>
                </a:lnTo>
                <a:cubicBezTo>
                  <a:pt x="188710" y="170302"/>
                  <a:pt x="188616" y="166986"/>
                  <a:pt x="188677" y="163811"/>
                </a:cubicBezTo>
                <a:cubicBezTo>
                  <a:pt x="188677" y="113792"/>
                  <a:pt x="148129" y="73244"/>
                  <a:pt x="98110" y="73244"/>
                </a:cubicBezTo>
                <a:cubicBezTo>
                  <a:pt x="74200" y="73244"/>
                  <a:pt x="52453" y="82510"/>
                  <a:pt x="36441" y="97831"/>
                </a:cubicBezTo>
                <a:lnTo>
                  <a:pt x="112218" y="173608"/>
                </a:lnTo>
                <a:lnTo>
                  <a:pt x="112128" y="173608"/>
                </a:lnTo>
                <a:lnTo>
                  <a:pt x="36396" y="97876"/>
                </a:lnTo>
                <a:cubicBezTo>
                  <a:pt x="21075" y="113887"/>
                  <a:pt x="11809" y="135634"/>
                  <a:pt x="11809" y="159544"/>
                </a:cubicBezTo>
                <a:lnTo>
                  <a:pt x="14649" y="173608"/>
                </a:lnTo>
                <a:lnTo>
                  <a:pt x="3810" y="173608"/>
                </a:lnTo>
                <a:cubicBezTo>
                  <a:pt x="333" y="169383"/>
                  <a:pt x="0" y="164657"/>
                  <a:pt x="0" y="159854"/>
                </a:cubicBezTo>
                <a:cubicBezTo>
                  <a:pt x="0" y="132604"/>
                  <a:pt x="10706" y="107854"/>
                  <a:pt x="28286" y="89721"/>
                </a:cubicBezTo>
                <a:lnTo>
                  <a:pt x="28286" y="89721"/>
                </a:lnTo>
                <a:cubicBezTo>
                  <a:pt x="46420" y="72140"/>
                  <a:pt x="71170" y="61435"/>
                  <a:pt x="98420" y="61435"/>
                </a:cubicBezTo>
                <a:cubicBezTo>
                  <a:pt x="117023" y="61435"/>
                  <a:pt x="134461" y="66424"/>
                  <a:pt x="149250" y="75515"/>
                </a:cubicBezTo>
                <a:cubicBezTo>
                  <a:pt x="153323" y="58635"/>
                  <a:pt x="162130" y="42758"/>
                  <a:pt x="175297" y="29591"/>
                </a:cubicBezTo>
                <a:cubicBezTo>
                  <a:pt x="194566" y="10322"/>
                  <a:pt x="219636" y="391"/>
                  <a:pt x="244890" y="0"/>
                </a:cubicBezTo>
                <a:lnTo>
                  <a:pt x="244890" y="0"/>
                </a:lnTo>
                <a:cubicBezTo>
                  <a:pt x="270144" y="391"/>
                  <a:pt x="295215" y="10322"/>
                  <a:pt x="314484" y="29591"/>
                </a:cubicBezTo>
                <a:cubicBezTo>
                  <a:pt x="327644" y="42751"/>
                  <a:pt x="336448" y="58618"/>
                  <a:pt x="340604" y="75474"/>
                </a:cubicBezTo>
                <a:cubicBezTo>
                  <a:pt x="355376" y="66408"/>
                  <a:pt x="372787" y="61434"/>
                  <a:pt x="391360" y="61434"/>
                </a:cubicBezTo>
                <a:cubicBezTo>
                  <a:pt x="418610" y="61434"/>
                  <a:pt x="443360" y="72140"/>
                  <a:pt x="461494" y="89721"/>
                </a:cubicBezTo>
                <a:cubicBezTo>
                  <a:pt x="479075" y="107854"/>
                  <a:pt x="489780" y="132604"/>
                  <a:pt x="489780" y="15985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0"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1"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3"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4"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6"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8"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9"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0"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1"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2"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3"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4"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5"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6"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8"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0"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1"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2" name="Teardrop 3"/>
          <p:cNvSpPr/>
          <p:nvPr/>
        </p:nvSpPr>
        <p:spPr>
          <a:xfrm rot="5400000" flipH="1" flipV="1">
            <a:off x="8812306" y="2865829"/>
            <a:ext cx="489780" cy="173608"/>
          </a:xfrm>
          <a:custGeom>
            <a:avLst/>
            <a:gdLst/>
            <a:ahLst/>
            <a:cxnLst/>
            <a:rect l="l" t="t" r="r" b="b"/>
            <a:pathLst>
              <a:path w="489780" h="173608">
                <a:moveTo>
                  <a:pt x="489780" y="159854"/>
                </a:moveTo>
                <a:lnTo>
                  <a:pt x="485976" y="173608"/>
                </a:lnTo>
                <a:lnTo>
                  <a:pt x="475132" y="173608"/>
                </a:lnTo>
                <a:cubicBezTo>
                  <a:pt x="477585" y="169211"/>
                  <a:pt x="477971" y="164422"/>
                  <a:pt x="477971" y="159544"/>
                </a:cubicBezTo>
                <a:cubicBezTo>
                  <a:pt x="477971" y="135634"/>
                  <a:pt x="468705" y="113887"/>
                  <a:pt x="453384" y="97876"/>
                </a:cubicBezTo>
                <a:lnTo>
                  <a:pt x="377652" y="173608"/>
                </a:lnTo>
                <a:lnTo>
                  <a:pt x="377561" y="173608"/>
                </a:lnTo>
                <a:lnTo>
                  <a:pt x="453339" y="97830"/>
                </a:lnTo>
                <a:cubicBezTo>
                  <a:pt x="437327" y="82509"/>
                  <a:pt x="415581" y="73244"/>
                  <a:pt x="391670" y="73244"/>
                </a:cubicBezTo>
                <a:cubicBezTo>
                  <a:pt x="341652" y="73244"/>
                  <a:pt x="301103" y="113792"/>
                  <a:pt x="301103" y="163811"/>
                </a:cubicBezTo>
                <a:lnTo>
                  <a:pt x="299830" y="173608"/>
                </a:lnTo>
                <a:lnTo>
                  <a:pt x="288634" y="173608"/>
                </a:lnTo>
                <a:cubicBezTo>
                  <a:pt x="289602" y="170367"/>
                  <a:pt x="289617" y="166907"/>
                  <a:pt x="289547" y="163248"/>
                </a:cubicBezTo>
                <a:cubicBezTo>
                  <a:pt x="289547" y="130228"/>
                  <a:pt x="305265" y="100880"/>
                  <a:pt x="329868" y="82592"/>
                </a:cubicBezTo>
                <a:cubicBezTo>
                  <a:pt x="326825" y="66091"/>
                  <a:pt x="318670" y="50477"/>
                  <a:pt x="305914" y="37722"/>
                </a:cubicBezTo>
                <a:cubicBezTo>
                  <a:pt x="289007" y="20815"/>
                  <a:pt x="267078" y="11989"/>
                  <a:pt x="244922" y="11501"/>
                </a:cubicBezTo>
                <a:lnTo>
                  <a:pt x="244922" y="96667"/>
                </a:lnTo>
                <a:lnTo>
                  <a:pt x="244858" y="96667"/>
                </a:lnTo>
                <a:lnTo>
                  <a:pt x="244858" y="11501"/>
                </a:lnTo>
                <a:cubicBezTo>
                  <a:pt x="222703" y="11990"/>
                  <a:pt x="200774" y="20815"/>
                  <a:pt x="183866" y="37722"/>
                </a:cubicBezTo>
                <a:cubicBezTo>
                  <a:pt x="171105" y="50483"/>
                  <a:pt x="162948" y="66105"/>
                  <a:pt x="159939" y="82613"/>
                </a:cubicBezTo>
                <a:cubicBezTo>
                  <a:pt x="184526" y="100902"/>
                  <a:pt x="200233" y="130241"/>
                  <a:pt x="200233" y="163248"/>
                </a:cubicBezTo>
                <a:lnTo>
                  <a:pt x="201368" y="173608"/>
                </a:lnTo>
                <a:lnTo>
                  <a:pt x="189949" y="173608"/>
                </a:lnTo>
                <a:cubicBezTo>
                  <a:pt x="188710" y="170302"/>
                  <a:pt x="188616" y="166986"/>
                  <a:pt x="188677" y="163811"/>
                </a:cubicBezTo>
                <a:cubicBezTo>
                  <a:pt x="188677" y="113792"/>
                  <a:pt x="148129" y="73244"/>
                  <a:pt x="98110" y="73244"/>
                </a:cubicBezTo>
                <a:cubicBezTo>
                  <a:pt x="74200" y="73244"/>
                  <a:pt x="52453" y="82510"/>
                  <a:pt x="36441" y="97831"/>
                </a:cubicBezTo>
                <a:lnTo>
                  <a:pt x="112218" y="173608"/>
                </a:lnTo>
                <a:lnTo>
                  <a:pt x="112128" y="173608"/>
                </a:lnTo>
                <a:lnTo>
                  <a:pt x="36396" y="97876"/>
                </a:lnTo>
                <a:cubicBezTo>
                  <a:pt x="21075" y="113887"/>
                  <a:pt x="11809" y="135634"/>
                  <a:pt x="11809" y="159544"/>
                </a:cubicBezTo>
                <a:lnTo>
                  <a:pt x="14649" y="173608"/>
                </a:lnTo>
                <a:lnTo>
                  <a:pt x="3810" y="173608"/>
                </a:lnTo>
                <a:cubicBezTo>
                  <a:pt x="333" y="169383"/>
                  <a:pt x="0" y="164657"/>
                  <a:pt x="0" y="159854"/>
                </a:cubicBezTo>
                <a:cubicBezTo>
                  <a:pt x="0" y="132604"/>
                  <a:pt x="10706" y="107854"/>
                  <a:pt x="28286" y="89721"/>
                </a:cubicBezTo>
                <a:lnTo>
                  <a:pt x="28286" y="89721"/>
                </a:lnTo>
                <a:cubicBezTo>
                  <a:pt x="46420" y="72140"/>
                  <a:pt x="71170" y="61435"/>
                  <a:pt x="98420" y="61435"/>
                </a:cubicBezTo>
                <a:cubicBezTo>
                  <a:pt x="117023" y="61435"/>
                  <a:pt x="134461" y="66424"/>
                  <a:pt x="149250" y="75515"/>
                </a:cubicBezTo>
                <a:cubicBezTo>
                  <a:pt x="153323" y="58635"/>
                  <a:pt x="162130" y="42758"/>
                  <a:pt x="175297" y="29591"/>
                </a:cubicBezTo>
                <a:cubicBezTo>
                  <a:pt x="194566" y="10322"/>
                  <a:pt x="219636" y="391"/>
                  <a:pt x="244890" y="0"/>
                </a:cubicBezTo>
                <a:lnTo>
                  <a:pt x="244890" y="0"/>
                </a:lnTo>
                <a:cubicBezTo>
                  <a:pt x="270144" y="391"/>
                  <a:pt x="295215" y="10322"/>
                  <a:pt x="314484" y="29591"/>
                </a:cubicBezTo>
                <a:cubicBezTo>
                  <a:pt x="327644" y="42751"/>
                  <a:pt x="336448" y="58618"/>
                  <a:pt x="340604" y="75474"/>
                </a:cubicBezTo>
                <a:cubicBezTo>
                  <a:pt x="355376" y="66408"/>
                  <a:pt x="372787" y="61434"/>
                  <a:pt x="391360" y="61434"/>
                </a:cubicBezTo>
                <a:cubicBezTo>
                  <a:pt x="418611" y="61434"/>
                  <a:pt x="443360" y="72140"/>
                  <a:pt x="461494" y="89721"/>
                </a:cubicBezTo>
                <a:cubicBezTo>
                  <a:pt x="479075" y="107854"/>
                  <a:pt x="489780" y="132604"/>
                  <a:pt x="489780" y="15985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4"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5"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6"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7"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0"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1"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2"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3"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4"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5"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6"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 name="Teardrop 3"/>
          <p:cNvSpPr/>
          <p:nvPr/>
        </p:nvSpPr>
        <p:spPr>
          <a:xfrm rot="5400000" flipH="1" flipV="1">
            <a:off x="8812306" y="3710008"/>
            <a:ext cx="489780" cy="173608"/>
          </a:xfrm>
          <a:custGeom>
            <a:avLst/>
            <a:gdLst/>
            <a:ahLst/>
            <a:cxnLst/>
            <a:rect l="l" t="t" r="r" b="b"/>
            <a:pathLst>
              <a:path w="489780" h="173608">
                <a:moveTo>
                  <a:pt x="489780" y="159854"/>
                </a:moveTo>
                <a:lnTo>
                  <a:pt x="485976" y="173608"/>
                </a:lnTo>
                <a:lnTo>
                  <a:pt x="475132" y="173608"/>
                </a:lnTo>
                <a:cubicBezTo>
                  <a:pt x="477585" y="169211"/>
                  <a:pt x="477971" y="164422"/>
                  <a:pt x="477971" y="159544"/>
                </a:cubicBezTo>
                <a:cubicBezTo>
                  <a:pt x="477971" y="135634"/>
                  <a:pt x="468705" y="113887"/>
                  <a:pt x="453384" y="97876"/>
                </a:cubicBezTo>
                <a:lnTo>
                  <a:pt x="377652" y="173608"/>
                </a:lnTo>
                <a:lnTo>
                  <a:pt x="377561" y="173608"/>
                </a:lnTo>
                <a:lnTo>
                  <a:pt x="453339" y="97830"/>
                </a:lnTo>
                <a:cubicBezTo>
                  <a:pt x="437327" y="82509"/>
                  <a:pt x="415581" y="73244"/>
                  <a:pt x="391670" y="73244"/>
                </a:cubicBezTo>
                <a:cubicBezTo>
                  <a:pt x="341652" y="73244"/>
                  <a:pt x="301103" y="113792"/>
                  <a:pt x="301103" y="163811"/>
                </a:cubicBezTo>
                <a:lnTo>
                  <a:pt x="299830" y="173608"/>
                </a:lnTo>
                <a:lnTo>
                  <a:pt x="288634" y="173608"/>
                </a:lnTo>
                <a:cubicBezTo>
                  <a:pt x="289602" y="170367"/>
                  <a:pt x="289617" y="166907"/>
                  <a:pt x="289547" y="163248"/>
                </a:cubicBezTo>
                <a:cubicBezTo>
                  <a:pt x="289547" y="130228"/>
                  <a:pt x="305265" y="100880"/>
                  <a:pt x="329868" y="82592"/>
                </a:cubicBezTo>
                <a:cubicBezTo>
                  <a:pt x="326825" y="66091"/>
                  <a:pt x="318670" y="50477"/>
                  <a:pt x="305914" y="37722"/>
                </a:cubicBezTo>
                <a:cubicBezTo>
                  <a:pt x="289007" y="20815"/>
                  <a:pt x="267078" y="11989"/>
                  <a:pt x="244922" y="11501"/>
                </a:cubicBezTo>
                <a:lnTo>
                  <a:pt x="244922" y="96667"/>
                </a:lnTo>
                <a:lnTo>
                  <a:pt x="244858" y="96667"/>
                </a:lnTo>
                <a:lnTo>
                  <a:pt x="244858" y="11501"/>
                </a:lnTo>
                <a:cubicBezTo>
                  <a:pt x="222703" y="11990"/>
                  <a:pt x="200774" y="20815"/>
                  <a:pt x="183866" y="37722"/>
                </a:cubicBezTo>
                <a:cubicBezTo>
                  <a:pt x="171105" y="50483"/>
                  <a:pt x="162948" y="66105"/>
                  <a:pt x="159939" y="82613"/>
                </a:cubicBezTo>
                <a:cubicBezTo>
                  <a:pt x="184526" y="100902"/>
                  <a:pt x="200233" y="130241"/>
                  <a:pt x="200233" y="163248"/>
                </a:cubicBezTo>
                <a:lnTo>
                  <a:pt x="201368" y="173608"/>
                </a:lnTo>
                <a:lnTo>
                  <a:pt x="189949" y="173608"/>
                </a:lnTo>
                <a:cubicBezTo>
                  <a:pt x="188710" y="170302"/>
                  <a:pt x="188616" y="166986"/>
                  <a:pt x="188677" y="163811"/>
                </a:cubicBezTo>
                <a:cubicBezTo>
                  <a:pt x="188677" y="113792"/>
                  <a:pt x="148129" y="73244"/>
                  <a:pt x="98110" y="73244"/>
                </a:cubicBezTo>
                <a:cubicBezTo>
                  <a:pt x="74200" y="73244"/>
                  <a:pt x="52453" y="82510"/>
                  <a:pt x="36441" y="97831"/>
                </a:cubicBezTo>
                <a:lnTo>
                  <a:pt x="112218" y="173608"/>
                </a:lnTo>
                <a:lnTo>
                  <a:pt x="112128" y="173608"/>
                </a:lnTo>
                <a:lnTo>
                  <a:pt x="36396" y="97876"/>
                </a:lnTo>
                <a:cubicBezTo>
                  <a:pt x="21075" y="113887"/>
                  <a:pt x="11809" y="135634"/>
                  <a:pt x="11809" y="159544"/>
                </a:cubicBezTo>
                <a:lnTo>
                  <a:pt x="14649" y="173608"/>
                </a:lnTo>
                <a:lnTo>
                  <a:pt x="3810" y="173608"/>
                </a:lnTo>
                <a:cubicBezTo>
                  <a:pt x="333" y="169383"/>
                  <a:pt x="0" y="164657"/>
                  <a:pt x="0" y="159854"/>
                </a:cubicBezTo>
                <a:cubicBezTo>
                  <a:pt x="0" y="132604"/>
                  <a:pt x="10706" y="107854"/>
                  <a:pt x="28286" y="89721"/>
                </a:cubicBezTo>
                <a:lnTo>
                  <a:pt x="28286" y="89721"/>
                </a:lnTo>
                <a:cubicBezTo>
                  <a:pt x="46420" y="72140"/>
                  <a:pt x="71170" y="61435"/>
                  <a:pt x="98420" y="61435"/>
                </a:cubicBezTo>
                <a:cubicBezTo>
                  <a:pt x="117023" y="61435"/>
                  <a:pt x="134461" y="66424"/>
                  <a:pt x="149250" y="75515"/>
                </a:cubicBezTo>
                <a:cubicBezTo>
                  <a:pt x="153323" y="58635"/>
                  <a:pt x="162130" y="42758"/>
                  <a:pt x="175297" y="29591"/>
                </a:cubicBezTo>
                <a:cubicBezTo>
                  <a:pt x="194566" y="10322"/>
                  <a:pt x="219636" y="391"/>
                  <a:pt x="244890" y="0"/>
                </a:cubicBezTo>
                <a:lnTo>
                  <a:pt x="244890" y="0"/>
                </a:lnTo>
                <a:cubicBezTo>
                  <a:pt x="270144" y="391"/>
                  <a:pt x="295215" y="10322"/>
                  <a:pt x="314484" y="29591"/>
                </a:cubicBezTo>
                <a:cubicBezTo>
                  <a:pt x="327644" y="42751"/>
                  <a:pt x="336448" y="58618"/>
                  <a:pt x="340604" y="75474"/>
                </a:cubicBezTo>
                <a:cubicBezTo>
                  <a:pt x="355376" y="66408"/>
                  <a:pt x="372787" y="61434"/>
                  <a:pt x="391360" y="61434"/>
                </a:cubicBezTo>
                <a:cubicBezTo>
                  <a:pt x="418611" y="61434"/>
                  <a:pt x="443360" y="72140"/>
                  <a:pt x="461494" y="89721"/>
                </a:cubicBezTo>
                <a:cubicBezTo>
                  <a:pt x="479075" y="107854"/>
                  <a:pt x="489780" y="132604"/>
                  <a:pt x="489780" y="15985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 name="Teardrop 3"/>
          <p:cNvSpPr/>
          <p:nvPr/>
        </p:nvSpPr>
        <p:spPr>
          <a:xfrm rot="5400000" flipH="1" flipV="1">
            <a:off x="8991444" y="4419445"/>
            <a:ext cx="171406" cy="133705"/>
          </a:xfrm>
          <a:custGeom>
            <a:avLst/>
            <a:gdLst/>
            <a:ahLst/>
            <a:cxnLst/>
            <a:rect l="l" t="t" r="r" b="b"/>
            <a:pathLst>
              <a:path w="171406" h="133705">
                <a:moveTo>
                  <a:pt x="171406" y="123429"/>
                </a:moveTo>
                <a:lnTo>
                  <a:pt x="168564" y="133705"/>
                </a:lnTo>
                <a:lnTo>
                  <a:pt x="157460" y="133705"/>
                </a:lnTo>
                <a:cubicBezTo>
                  <a:pt x="159382" y="130353"/>
                  <a:pt x="159597" y="126761"/>
                  <a:pt x="159597" y="123119"/>
                </a:cubicBezTo>
                <a:cubicBezTo>
                  <a:pt x="159597" y="99209"/>
                  <a:pt x="150331" y="77462"/>
                  <a:pt x="135010" y="61451"/>
                </a:cubicBezTo>
                <a:lnTo>
                  <a:pt x="62756" y="133705"/>
                </a:lnTo>
                <a:lnTo>
                  <a:pt x="62665" y="133705"/>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 name="Oval 189"/>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 name="Oval 191"/>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Oval 192"/>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 name="Oval 193"/>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 name="Oval 194"/>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 name="Oval 195"/>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 name="Oval 196"/>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 name="Oval 197"/>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 name="Oval 198"/>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 name="Oval 199"/>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1" name="Oval 200"/>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2" name="Oval 201"/>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3" name="Oval 202"/>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4" name="Oval 203"/>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 name="Oval 204"/>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6" name="Oval 205"/>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7" name="Oval 206"/>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8" name="Oval 207"/>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9" name="Oval 208"/>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0" name="Oval 209"/>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1" name="Oval 210"/>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2"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3"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4" name="Oval 883"/>
          <p:cNvSpPr/>
          <p:nvPr/>
        </p:nvSpPr>
        <p:spPr>
          <a:xfrm>
            <a:off x="2031413" y="-10245"/>
            <a:ext cx="6910072" cy="84875"/>
          </a:xfrm>
          <a:custGeom>
            <a:avLst/>
            <a:gdLst/>
            <a:ahLst/>
            <a:cxnLst/>
            <a:rect l="l" t="t" r="r" b="b"/>
            <a:pathLst>
              <a:path w="6910072" h="84875">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5" name="Oval 214"/>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6" name="Oval 215"/>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7" name="Oval 216"/>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8" name="Oval 217"/>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9" name="Oval 218"/>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0" name="Oval 219"/>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1" name="Oval 220"/>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2" name="Oval 221"/>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3" name="Oval 222"/>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4" name="Oval 223"/>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5" name="Oval 224"/>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6" name="Oval 225"/>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7" name="Oval 226"/>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8" name="Oval 227"/>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9" name="Oval 228"/>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0" name="Oval 229"/>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1" name="Oval 230"/>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2" name="Oval 231"/>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3" name="Oval 232"/>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4" name="Oval 233"/>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5" name="Oval 234"/>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6" name="Oval 235"/>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7" name="Oval 236"/>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8" name="Oval 237"/>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9" name="Oval 238"/>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0" name="Oval 239"/>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1" name="Oval 240"/>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2" name="Oval 241"/>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3" name="Oval 242"/>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4" name="Oval 243"/>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5" name="Oval 244"/>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6" name="Oval 245"/>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7" name="Oval 246"/>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8" name="Oval 247"/>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9" name="Oval 248"/>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0" name="Oval 249"/>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1" name="Oval 250"/>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2" name="Oval 251"/>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3" name="Oval 252"/>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4" name="Oval 253"/>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5" name="Oval 254"/>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6" name="Oval 255"/>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7" name="Oval 256"/>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8" name="Oval 257"/>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9" name="Oval 258"/>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0" name="Oval 259"/>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1" name="Oval 260"/>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2" name="Oval 261"/>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3" name="Oval 262"/>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4" name="Oval 263"/>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5" name="Oval 264"/>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6" name="Oval 265"/>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7" name="Oval 266"/>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8" name="Oval 267"/>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9" name="Oval 268"/>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0" name="Oval 269"/>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1" name="Oval 270"/>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2" name="Oval 271"/>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3" name="Oval 272"/>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4" name="Oval 273"/>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5" name="Oval 274"/>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6" name="Oval 275"/>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7" name="Oval 276"/>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8" name="Oval 277"/>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9" name="Oval 278"/>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0" name="Oval 279"/>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1" name="Oval 280"/>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2" name="Oval 281"/>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3" name="Oval 282"/>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4" name="Oval 283"/>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5" name="Oval 284"/>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6" name="Oval 285"/>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7" name="Oval 286"/>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8" name="Oval 287"/>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9" name="Oval 288"/>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0" name="Oval 289"/>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1" name="Oval 290"/>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2" name="Oval 291"/>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3" name="Oval 292"/>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4" name="Oval 293"/>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5" name="Oval 294"/>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6" name="Oval 295"/>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7" name="Oval 296"/>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8" name="Oval 297"/>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9" name="Oval 1651"/>
          <p:cNvSpPr/>
          <p:nvPr/>
        </p:nvSpPr>
        <p:spPr>
          <a:xfrm>
            <a:off x="812619" y="4561319"/>
            <a:ext cx="7660836" cy="10682"/>
          </a:xfrm>
          <a:custGeom>
            <a:avLst/>
            <a:gdLst/>
            <a:ahLst/>
            <a:cxnLst/>
            <a:rect l="l" t="t" r="r" b="b"/>
            <a:pathLst>
              <a:path w="7660836" h="10682">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0" name="Oval 299"/>
          <p:cNvSpPr/>
          <p:nvPr/>
        </p:nvSpPr>
        <p:spPr>
          <a:xfrm>
            <a:off x="71204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01" name="Oval 300"/>
          <p:cNvSpPr/>
          <p:nvPr/>
        </p:nvSpPr>
        <p:spPr>
          <a:xfrm>
            <a:off x="3774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02" name="Oval 301"/>
          <p:cNvSpPr/>
          <p:nvPr/>
        </p:nvSpPr>
        <p:spPr>
          <a:xfrm>
            <a:off x="12203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03" name="Oval 302"/>
          <p:cNvSpPr/>
          <p:nvPr/>
        </p:nvSpPr>
        <p:spPr>
          <a:xfrm>
            <a:off x="20632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04" name="Oval 303"/>
          <p:cNvSpPr/>
          <p:nvPr/>
        </p:nvSpPr>
        <p:spPr>
          <a:xfrm>
            <a:off x="29060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05" name="Oval 304"/>
          <p:cNvSpPr/>
          <p:nvPr/>
        </p:nvSpPr>
        <p:spPr>
          <a:xfrm>
            <a:off x="37489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06" name="Oval 305"/>
          <p:cNvSpPr/>
          <p:nvPr/>
        </p:nvSpPr>
        <p:spPr>
          <a:xfrm>
            <a:off x="45918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07" name="Oval 306"/>
          <p:cNvSpPr/>
          <p:nvPr/>
        </p:nvSpPr>
        <p:spPr>
          <a:xfrm>
            <a:off x="54347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08" name="Oval 307"/>
          <p:cNvSpPr/>
          <p:nvPr/>
        </p:nvSpPr>
        <p:spPr>
          <a:xfrm>
            <a:off x="62776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09" name="Oval 308"/>
          <p:cNvSpPr/>
          <p:nvPr/>
        </p:nvSpPr>
        <p:spPr>
          <a:xfrm>
            <a:off x="88062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10" name="Oval 309"/>
          <p:cNvSpPr/>
          <p:nvPr/>
        </p:nvSpPr>
        <p:spPr>
          <a:xfrm>
            <a:off x="79633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11" name="Oval 310"/>
          <p:cNvSpPr/>
          <p:nvPr/>
        </p:nvSpPr>
        <p:spPr>
          <a:xfrm>
            <a:off x="71204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12" name="Oval 311"/>
          <p:cNvSpPr/>
          <p:nvPr/>
        </p:nvSpPr>
        <p:spPr>
          <a:xfrm>
            <a:off x="3774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13" name="Oval 312"/>
          <p:cNvSpPr/>
          <p:nvPr/>
        </p:nvSpPr>
        <p:spPr>
          <a:xfrm>
            <a:off x="12203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14" name="Oval 313"/>
          <p:cNvSpPr/>
          <p:nvPr/>
        </p:nvSpPr>
        <p:spPr>
          <a:xfrm>
            <a:off x="20632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15" name="Oval 314"/>
          <p:cNvSpPr/>
          <p:nvPr/>
        </p:nvSpPr>
        <p:spPr>
          <a:xfrm>
            <a:off x="29060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16" name="Oval 315"/>
          <p:cNvSpPr/>
          <p:nvPr/>
        </p:nvSpPr>
        <p:spPr>
          <a:xfrm>
            <a:off x="37489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17" name="Oval 316"/>
          <p:cNvSpPr/>
          <p:nvPr/>
        </p:nvSpPr>
        <p:spPr>
          <a:xfrm>
            <a:off x="45918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18" name="Oval 317"/>
          <p:cNvSpPr/>
          <p:nvPr/>
        </p:nvSpPr>
        <p:spPr>
          <a:xfrm>
            <a:off x="54347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19" name="Oval 318"/>
          <p:cNvSpPr/>
          <p:nvPr/>
        </p:nvSpPr>
        <p:spPr>
          <a:xfrm>
            <a:off x="62776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20" name="Oval 319"/>
          <p:cNvSpPr/>
          <p:nvPr/>
        </p:nvSpPr>
        <p:spPr>
          <a:xfrm>
            <a:off x="88062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21" name="Oval 320"/>
          <p:cNvSpPr/>
          <p:nvPr/>
        </p:nvSpPr>
        <p:spPr>
          <a:xfrm>
            <a:off x="79633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22" name="Oval 321"/>
          <p:cNvSpPr/>
          <p:nvPr/>
        </p:nvSpPr>
        <p:spPr>
          <a:xfrm>
            <a:off x="71204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23" name="Oval 322"/>
          <p:cNvSpPr/>
          <p:nvPr/>
        </p:nvSpPr>
        <p:spPr>
          <a:xfrm>
            <a:off x="3774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24" name="Oval 323"/>
          <p:cNvSpPr/>
          <p:nvPr/>
        </p:nvSpPr>
        <p:spPr>
          <a:xfrm>
            <a:off x="12203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25" name="Oval 324"/>
          <p:cNvSpPr/>
          <p:nvPr/>
        </p:nvSpPr>
        <p:spPr>
          <a:xfrm>
            <a:off x="20632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26" name="Oval 325"/>
          <p:cNvSpPr/>
          <p:nvPr/>
        </p:nvSpPr>
        <p:spPr>
          <a:xfrm>
            <a:off x="29060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27" name="Oval 326"/>
          <p:cNvSpPr/>
          <p:nvPr/>
        </p:nvSpPr>
        <p:spPr>
          <a:xfrm>
            <a:off x="37489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28" name="Oval 327"/>
          <p:cNvSpPr/>
          <p:nvPr/>
        </p:nvSpPr>
        <p:spPr>
          <a:xfrm>
            <a:off x="45918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29" name="Oval 328"/>
          <p:cNvSpPr/>
          <p:nvPr/>
        </p:nvSpPr>
        <p:spPr>
          <a:xfrm>
            <a:off x="54347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30" name="Oval 329"/>
          <p:cNvSpPr/>
          <p:nvPr/>
        </p:nvSpPr>
        <p:spPr>
          <a:xfrm>
            <a:off x="62776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31" name="Oval 330"/>
          <p:cNvSpPr/>
          <p:nvPr/>
        </p:nvSpPr>
        <p:spPr>
          <a:xfrm>
            <a:off x="88062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32" name="Oval 331"/>
          <p:cNvSpPr/>
          <p:nvPr/>
        </p:nvSpPr>
        <p:spPr>
          <a:xfrm>
            <a:off x="79633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33" name="Oval 332"/>
          <p:cNvSpPr/>
          <p:nvPr/>
        </p:nvSpPr>
        <p:spPr>
          <a:xfrm>
            <a:off x="71204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34" name="Oval 333"/>
          <p:cNvSpPr/>
          <p:nvPr/>
        </p:nvSpPr>
        <p:spPr>
          <a:xfrm>
            <a:off x="3774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35" name="Oval 334"/>
          <p:cNvSpPr/>
          <p:nvPr/>
        </p:nvSpPr>
        <p:spPr>
          <a:xfrm>
            <a:off x="12203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36" name="Oval 335"/>
          <p:cNvSpPr/>
          <p:nvPr/>
        </p:nvSpPr>
        <p:spPr>
          <a:xfrm>
            <a:off x="20632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37" name="Oval 336"/>
          <p:cNvSpPr/>
          <p:nvPr/>
        </p:nvSpPr>
        <p:spPr>
          <a:xfrm>
            <a:off x="29060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38" name="Oval 337"/>
          <p:cNvSpPr/>
          <p:nvPr/>
        </p:nvSpPr>
        <p:spPr>
          <a:xfrm>
            <a:off x="37489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39" name="Oval 338"/>
          <p:cNvSpPr/>
          <p:nvPr/>
        </p:nvSpPr>
        <p:spPr>
          <a:xfrm>
            <a:off x="45918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40" name="Oval 339"/>
          <p:cNvSpPr/>
          <p:nvPr/>
        </p:nvSpPr>
        <p:spPr>
          <a:xfrm>
            <a:off x="54347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41" name="Oval 340"/>
          <p:cNvSpPr/>
          <p:nvPr/>
        </p:nvSpPr>
        <p:spPr>
          <a:xfrm>
            <a:off x="62776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42" name="Oval 341"/>
          <p:cNvSpPr/>
          <p:nvPr/>
        </p:nvSpPr>
        <p:spPr>
          <a:xfrm>
            <a:off x="88062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43" name="Oval 342"/>
          <p:cNvSpPr/>
          <p:nvPr/>
        </p:nvSpPr>
        <p:spPr>
          <a:xfrm>
            <a:off x="79633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44" name="Oval 343"/>
          <p:cNvSpPr/>
          <p:nvPr/>
        </p:nvSpPr>
        <p:spPr>
          <a:xfrm>
            <a:off x="71204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45" name="Oval 344"/>
          <p:cNvSpPr/>
          <p:nvPr/>
        </p:nvSpPr>
        <p:spPr>
          <a:xfrm>
            <a:off x="3774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46" name="Oval 345"/>
          <p:cNvSpPr/>
          <p:nvPr/>
        </p:nvSpPr>
        <p:spPr>
          <a:xfrm>
            <a:off x="12203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47" name="Oval 346"/>
          <p:cNvSpPr/>
          <p:nvPr/>
        </p:nvSpPr>
        <p:spPr>
          <a:xfrm>
            <a:off x="20632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48" name="Oval 347"/>
          <p:cNvSpPr/>
          <p:nvPr/>
        </p:nvSpPr>
        <p:spPr>
          <a:xfrm>
            <a:off x="29060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49" name="Oval 348"/>
          <p:cNvSpPr/>
          <p:nvPr/>
        </p:nvSpPr>
        <p:spPr>
          <a:xfrm>
            <a:off x="37489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50" name="Oval 349"/>
          <p:cNvSpPr/>
          <p:nvPr/>
        </p:nvSpPr>
        <p:spPr>
          <a:xfrm>
            <a:off x="45918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51" name="Oval 350"/>
          <p:cNvSpPr/>
          <p:nvPr/>
        </p:nvSpPr>
        <p:spPr>
          <a:xfrm>
            <a:off x="54347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52" name="Oval 351"/>
          <p:cNvSpPr/>
          <p:nvPr/>
        </p:nvSpPr>
        <p:spPr>
          <a:xfrm>
            <a:off x="62776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53" name="Oval 352"/>
          <p:cNvSpPr/>
          <p:nvPr/>
        </p:nvSpPr>
        <p:spPr>
          <a:xfrm>
            <a:off x="88062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354" name="Oval 353"/>
          <p:cNvSpPr/>
          <p:nvPr/>
        </p:nvSpPr>
        <p:spPr>
          <a:xfrm>
            <a:off x="79633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cs-CZ"/>
              <a:t>Kliknutím lze upravit styl.</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7C4CCC37-B429-4E18-99C2-4EBEFF519CC6}" type="datetimeFigureOut">
              <a:rPr lang="cs-CZ" smtClean="0">
                <a:solidFill>
                  <a:prstClr val="black">
                    <a:lumMod val="95000"/>
                    <a:lumOff val="5000"/>
                  </a:prstClr>
                </a:solidFill>
              </a:rPr>
              <a:pPr/>
              <a:t>26.3.2018</a:t>
            </a:fld>
            <a:endParaRPr lang="cs-CZ">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cs-CZ">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2773099-18F2-483D-B193-B1AB45C188CA}" type="slidenum">
              <a:rPr lang="cs-CZ" smtClean="0">
                <a:solidFill>
                  <a:prstClr val="black">
                    <a:lumMod val="95000"/>
                    <a:lumOff val="5000"/>
                  </a:prstClr>
                </a:solidFill>
              </a:rPr>
              <a:pPr/>
              <a:t>‹#›</a:t>
            </a:fld>
            <a:endParaRPr lang="cs-CZ">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048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cs-CZ"/>
              <a:t>Kliknutím lze upravit styl.</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7C4CCC37-B429-4E18-99C2-4EBEFF519CC6}" type="datetimeFigureOut">
              <a:rPr lang="cs-CZ" smtClean="0">
                <a:solidFill>
                  <a:prstClr val="black">
                    <a:lumMod val="95000"/>
                    <a:lumOff val="5000"/>
                  </a:prstClr>
                </a:solidFill>
              </a:rPr>
              <a:pPr/>
              <a:t>26.3.2018</a:t>
            </a:fld>
            <a:endParaRPr lang="cs-CZ">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cs-CZ">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2773099-18F2-483D-B193-B1AB45C188CA}" type="slidenum">
              <a:rPr lang="cs-CZ" smtClean="0">
                <a:solidFill>
                  <a:prstClr val="black">
                    <a:lumMod val="95000"/>
                    <a:lumOff val="5000"/>
                  </a:prstClr>
                </a:solidFill>
              </a:rPr>
              <a:pPr/>
              <a:t>‹#›</a:t>
            </a:fld>
            <a:endParaRPr lang="cs-CZ">
              <a:solidFill>
                <a:prstClr val="black">
                  <a:lumMod val="95000"/>
                  <a:lumOff val="5000"/>
                </a:prstClr>
              </a:solidFill>
            </a:endParaRPr>
          </a:p>
        </p:txBody>
      </p:sp>
    </p:spTree>
    <p:extLst>
      <p:ext uri="{BB962C8B-B14F-4D97-AF65-F5344CB8AC3E}">
        <p14:creationId xmlns:p14="http://schemas.microsoft.com/office/powerpoint/2010/main" val="1928841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cs-CZ"/>
              <a:t>Kliknutím lze upravit styl.</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768096" y="2967788"/>
            <a:ext cx="3566160" cy="334157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cs-CZ"/>
              <a:t>Upravte styly předlohy textu.</a:t>
            </a:r>
          </a:p>
        </p:txBody>
      </p:sp>
      <p:sp>
        <p:nvSpPr>
          <p:cNvPr id="6" name="Content Placeholder 5"/>
          <p:cNvSpPr>
            <a:spLocks noGrp="1"/>
          </p:cNvSpPr>
          <p:nvPr>
            <p:ph sz="quarter" idx="4"/>
          </p:nvPr>
        </p:nvSpPr>
        <p:spPr>
          <a:xfrm>
            <a:off x="4491990" y="2967788"/>
            <a:ext cx="3566160" cy="334157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7C4CCC37-B429-4E18-99C2-4EBEFF519CC6}" type="datetimeFigureOut">
              <a:rPr lang="cs-CZ" smtClean="0">
                <a:solidFill>
                  <a:prstClr val="black">
                    <a:lumMod val="95000"/>
                    <a:lumOff val="5000"/>
                  </a:prstClr>
                </a:solidFill>
              </a:rPr>
              <a:pPr/>
              <a:t>26.3.2018</a:t>
            </a:fld>
            <a:endParaRPr lang="cs-CZ">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cs-CZ">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02773099-18F2-483D-B193-B1AB45C188CA}" type="slidenum">
              <a:rPr lang="cs-CZ" smtClean="0">
                <a:solidFill>
                  <a:prstClr val="black">
                    <a:lumMod val="95000"/>
                    <a:lumOff val="5000"/>
                  </a:prstClr>
                </a:solidFill>
              </a:rPr>
              <a:pPr/>
              <a:t>‹#›</a:t>
            </a:fld>
            <a:endParaRPr lang="cs-CZ">
              <a:solidFill>
                <a:prstClr val="black">
                  <a:lumMod val="95000"/>
                  <a:lumOff val="5000"/>
                </a:prstClr>
              </a:solidFill>
            </a:endParaRPr>
          </a:p>
        </p:txBody>
      </p:sp>
    </p:spTree>
    <p:extLst>
      <p:ext uri="{BB962C8B-B14F-4D97-AF65-F5344CB8AC3E}">
        <p14:creationId xmlns:p14="http://schemas.microsoft.com/office/powerpoint/2010/main" val="1284650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p>
        </p:txBody>
      </p:sp>
      <p:sp>
        <p:nvSpPr>
          <p:cNvPr id="6" name="Footer Placeholder 4"/>
          <p:cNvSpPr>
            <a:spLocks noGrp="1"/>
          </p:cNvSpPr>
          <p:nvPr>
            <p:ph type="ftr" sz="quarter" idx="15"/>
          </p:nvPr>
        </p:nvSpPr>
        <p:spPr/>
        <p:txBody>
          <a:bodyPr/>
          <a:lstStyle>
            <a:lvl1pPr>
              <a:defRPr/>
            </a:lvl1pPr>
          </a:lstStyle>
          <a:p>
            <a:pPr>
              <a:defRPr/>
            </a:pPr>
            <a:endParaRPr lang="cs-CZ"/>
          </a:p>
        </p:txBody>
      </p:sp>
      <p:sp>
        <p:nvSpPr>
          <p:cNvPr id="7" name="Slide Number Placeholder 5"/>
          <p:cNvSpPr>
            <a:spLocks noGrp="1"/>
          </p:cNvSpPr>
          <p:nvPr>
            <p:ph type="sldNum" sz="quarter" idx="16"/>
          </p:nvPr>
        </p:nvSpPr>
        <p:spPr/>
        <p:txBody>
          <a:bodyPr/>
          <a:lstStyle>
            <a:lvl1pPr>
              <a:defRPr/>
            </a:lvl1pPr>
          </a:lstStyle>
          <a:p>
            <a:pPr>
              <a:defRPr/>
            </a:pPr>
            <a:fld id="{3A8DDCED-C6B7-45B4-BEF7-5DECCEA1E36C}" type="slidenum">
              <a:rPr lang="cs-CZ"/>
              <a:pPr>
                <a:defRPr/>
              </a:pPr>
              <a:t>‹#›</a:t>
            </a:fld>
            <a:endParaRPr lang="cs-CZ"/>
          </a:p>
        </p:txBody>
      </p:sp>
    </p:spTree>
  </p:cSld>
  <p:clrMapOvr>
    <a:masterClrMapping/>
  </p:clrMapOvr>
  <p:transition spd="med">
    <p:pull dir="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7C4CCC37-B429-4E18-99C2-4EBEFF519CC6}" type="datetimeFigureOut">
              <a:rPr lang="cs-CZ" smtClean="0">
                <a:solidFill>
                  <a:prstClr val="black">
                    <a:lumMod val="95000"/>
                    <a:lumOff val="5000"/>
                  </a:prstClr>
                </a:solidFill>
              </a:rPr>
              <a:pPr/>
              <a:t>26.3.2018</a:t>
            </a:fld>
            <a:endParaRPr lang="cs-CZ">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cs-CZ">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02773099-18F2-483D-B193-B1AB45C188CA}" type="slidenum">
              <a:rPr lang="cs-CZ" smtClean="0">
                <a:solidFill>
                  <a:prstClr val="black">
                    <a:lumMod val="95000"/>
                    <a:lumOff val="5000"/>
                  </a:prstClr>
                </a:solidFill>
              </a:rPr>
              <a:pPr/>
              <a:t>‹#›</a:t>
            </a:fld>
            <a:endParaRPr lang="cs-CZ">
              <a:solidFill>
                <a:prstClr val="black">
                  <a:lumMod val="95000"/>
                  <a:lumOff val="5000"/>
                </a:prstClr>
              </a:solidFill>
            </a:endParaRPr>
          </a:p>
        </p:txBody>
      </p:sp>
    </p:spTree>
    <p:extLst>
      <p:ext uri="{BB962C8B-B14F-4D97-AF65-F5344CB8AC3E}">
        <p14:creationId xmlns:p14="http://schemas.microsoft.com/office/powerpoint/2010/main" val="3946035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CCC37-B429-4E18-99C2-4EBEFF519CC6}" type="datetimeFigureOut">
              <a:rPr lang="cs-CZ" smtClean="0">
                <a:solidFill>
                  <a:prstClr val="black">
                    <a:lumMod val="95000"/>
                    <a:lumOff val="5000"/>
                  </a:prstClr>
                </a:solidFill>
              </a:rPr>
              <a:pPr/>
              <a:t>26.3.2018</a:t>
            </a:fld>
            <a:endParaRPr lang="cs-CZ">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cs-CZ">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02773099-18F2-483D-B193-B1AB45C188CA}" type="slidenum">
              <a:rPr lang="cs-CZ" smtClean="0">
                <a:solidFill>
                  <a:prstClr val="black">
                    <a:lumMod val="95000"/>
                    <a:lumOff val="5000"/>
                  </a:prstClr>
                </a:solidFill>
              </a:rPr>
              <a:pPr/>
              <a:t>‹#›</a:t>
            </a:fld>
            <a:endParaRPr lang="cs-CZ">
              <a:solidFill>
                <a:prstClr val="black">
                  <a:lumMod val="95000"/>
                  <a:lumOff val="5000"/>
                </a:prstClr>
              </a:solidFill>
            </a:endParaRPr>
          </a:p>
        </p:txBody>
      </p:sp>
    </p:spTree>
    <p:extLst>
      <p:ext uri="{BB962C8B-B14F-4D97-AF65-F5344CB8AC3E}">
        <p14:creationId xmlns:p14="http://schemas.microsoft.com/office/powerpoint/2010/main" val="2282553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cs-CZ"/>
              <a:t>Kliknutím lze upravit styl.</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7C4CCC37-B429-4E18-99C2-4EBEFF519CC6}" type="datetimeFigureOut">
              <a:rPr lang="cs-CZ" smtClean="0">
                <a:solidFill>
                  <a:prstClr val="black">
                    <a:lumMod val="95000"/>
                    <a:lumOff val="5000"/>
                  </a:prstClr>
                </a:solidFill>
              </a:rPr>
              <a:pPr/>
              <a:t>26.3.2018</a:t>
            </a:fld>
            <a:endParaRPr lang="cs-CZ">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cs-CZ">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2773099-18F2-483D-B193-B1AB45C188CA}" type="slidenum">
              <a:rPr lang="cs-CZ" smtClean="0">
                <a:solidFill>
                  <a:prstClr val="black">
                    <a:lumMod val="95000"/>
                    <a:lumOff val="5000"/>
                  </a:prstClr>
                </a:solidFill>
              </a:rPr>
              <a:pPr/>
              <a:t>‹#›</a:t>
            </a:fld>
            <a:endParaRPr lang="cs-CZ">
              <a:solidFill>
                <a:prstClr val="black">
                  <a:lumMod val="95000"/>
                  <a:lumOff val="5000"/>
                </a:prstClr>
              </a:solidFill>
            </a:endParaRPr>
          </a:p>
        </p:txBody>
      </p:sp>
    </p:spTree>
    <p:extLst>
      <p:ext uri="{BB962C8B-B14F-4D97-AF65-F5344CB8AC3E}">
        <p14:creationId xmlns:p14="http://schemas.microsoft.com/office/powerpoint/2010/main" val="223682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0" y="-1"/>
            <a:ext cx="9141714" cy="4572000"/>
          </a:xfrm>
          <a:solidFill>
            <a:schemeClr val="accent3">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cs-CZ"/>
              <a:t>Kliknutím na ikonu přidáte obrázek.</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Date Placeholder 4"/>
          <p:cNvSpPr>
            <a:spLocks noGrp="1"/>
          </p:cNvSpPr>
          <p:nvPr>
            <p:ph type="dt" sz="half" idx="10"/>
          </p:nvPr>
        </p:nvSpPr>
        <p:spPr/>
        <p:txBody>
          <a:bodyPr/>
          <a:lstStyle/>
          <a:p>
            <a:fld id="{7C4CCC37-B429-4E18-99C2-4EBEFF519CC6}" type="datetimeFigureOut">
              <a:rPr lang="cs-CZ" smtClean="0">
                <a:solidFill>
                  <a:prstClr val="black">
                    <a:lumMod val="95000"/>
                    <a:lumOff val="5000"/>
                  </a:prstClr>
                </a:solidFill>
              </a:rPr>
              <a:pPr/>
              <a:t>26.3.2018</a:t>
            </a:fld>
            <a:endParaRPr lang="cs-CZ">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cs-CZ">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2773099-18F2-483D-B193-B1AB45C188CA}" type="slidenum">
              <a:rPr lang="cs-CZ" smtClean="0">
                <a:solidFill>
                  <a:prstClr val="black">
                    <a:lumMod val="95000"/>
                    <a:lumOff val="5000"/>
                  </a:prstClr>
                </a:solidFill>
              </a:rPr>
              <a:pPr/>
              <a:t>‹#›</a:t>
            </a:fld>
            <a:endParaRPr lang="cs-CZ">
              <a:solidFill>
                <a:prstClr val="black">
                  <a:lumMod val="95000"/>
                  <a:lumOff val="5000"/>
                </a:prstClr>
              </a:solidFill>
            </a:endParaRPr>
          </a:p>
        </p:txBody>
      </p:sp>
      <p:cxnSp>
        <p:nvCxnSpPr>
          <p:cNvPr id="9" name="Straight Connector 8"/>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161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C4CCC37-B429-4E18-99C2-4EBEFF519CC6}" type="datetimeFigureOut">
              <a:rPr lang="cs-CZ" smtClean="0">
                <a:solidFill>
                  <a:prstClr val="black">
                    <a:lumMod val="95000"/>
                    <a:lumOff val="5000"/>
                  </a:prstClr>
                </a:solidFill>
              </a:rPr>
              <a:pPr/>
              <a:t>26.3.2018</a:t>
            </a:fld>
            <a:endParaRPr lang="cs-CZ">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cs-CZ">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2773099-18F2-483D-B193-B1AB45C188CA}" type="slidenum">
              <a:rPr lang="cs-CZ" smtClean="0">
                <a:solidFill>
                  <a:prstClr val="black">
                    <a:lumMod val="95000"/>
                    <a:lumOff val="5000"/>
                  </a:prstClr>
                </a:solidFill>
              </a:rPr>
              <a:pPr/>
              <a:t>‹#›</a:t>
            </a:fld>
            <a:endParaRPr lang="cs-CZ">
              <a:solidFill>
                <a:prstClr val="black">
                  <a:lumMod val="95000"/>
                  <a:lumOff val="5000"/>
                </a:prstClr>
              </a:solidFill>
            </a:endParaRPr>
          </a:p>
        </p:txBody>
      </p:sp>
    </p:spTree>
    <p:extLst>
      <p:ext uri="{BB962C8B-B14F-4D97-AF65-F5344CB8AC3E}">
        <p14:creationId xmlns:p14="http://schemas.microsoft.com/office/powerpoint/2010/main" val="3932030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971675" cy="5410200"/>
          </a:xfrm>
        </p:spPr>
        <p:txBody>
          <a:bodyPr vert="eaVert" lIns="45720" tIns="91440" rIns="45720" bIns="91440"/>
          <a:lstStyle/>
          <a:p>
            <a:r>
              <a:rPr lang="cs-CZ"/>
              <a:t>Kliknutím lze upravit styl.</a:t>
            </a:r>
            <a:endParaRPr lang="en-US" dirty="0"/>
          </a:p>
        </p:txBody>
      </p:sp>
      <p:sp>
        <p:nvSpPr>
          <p:cNvPr id="3" name="Vertical Text Placeholder 2"/>
          <p:cNvSpPr>
            <a:spLocks noGrp="1"/>
          </p:cNvSpPr>
          <p:nvPr>
            <p:ph type="body" orient="vert" idx="1"/>
          </p:nvPr>
        </p:nvSpPr>
        <p:spPr>
          <a:xfrm>
            <a:off x="742950" y="762000"/>
            <a:ext cx="5686425" cy="541020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C4CCC37-B429-4E18-99C2-4EBEFF519CC6}" type="datetimeFigureOut">
              <a:rPr lang="cs-CZ" smtClean="0">
                <a:solidFill>
                  <a:prstClr val="black">
                    <a:lumMod val="95000"/>
                    <a:lumOff val="5000"/>
                  </a:prstClr>
                </a:solidFill>
              </a:rPr>
              <a:pPr/>
              <a:t>26.3.2018</a:t>
            </a:fld>
            <a:endParaRPr lang="cs-CZ">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cs-CZ">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2773099-18F2-483D-B193-B1AB45C188CA}" type="slidenum">
              <a:rPr lang="cs-CZ" smtClean="0">
                <a:solidFill>
                  <a:prstClr val="black">
                    <a:lumMod val="95000"/>
                    <a:lumOff val="5000"/>
                  </a:prstClr>
                </a:solidFill>
              </a:rPr>
              <a:pPr/>
              <a:t>‹#›</a:t>
            </a:fld>
            <a:endParaRPr lang="cs-CZ">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565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p>
        </p:txBody>
      </p:sp>
      <p:sp>
        <p:nvSpPr>
          <p:cNvPr id="8" name="Footer Placeholder 4"/>
          <p:cNvSpPr>
            <a:spLocks noGrp="1"/>
          </p:cNvSpPr>
          <p:nvPr>
            <p:ph type="ftr" sz="quarter" idx="16"/>
          </p:nvPr>
        </p:nvSpPr>
        <p:spPr/>
        <p:txBody>
          <a:bodyPr/>
          <a:lstStyle>
            <a:lvl1pPr>
              <a:defRPr/>
            </a:lvl1pPr>
          </a:lstStyle>
          <a:p>
            <a:pPr>
              <a:defRPr/>
            </a:pPr>
            <a:endParaRPr lang="cs-CZ"/>
          </a:p>
        </p:txBody>
      </p:sp>
      <p:sp>
        <p:nvSpPr>
          <p:cNvPr id="9" name="Slide Number Placeholder 5"/>
          <p:cNvSpPr>
            <a:spLocks noGrp="1"/>
          </p:cNvSpPr>
          <p:nvPr>
            <p:ph type="sldNum" sz="quarter" idx="17"/>
          </p:nvPr>
        </p:nvSpPr>
        <p:spPr/>
        <p:txBody>
          <a:bodyPr/>
          <a:lstStyle>
            <a:lvl1pPr>
              <a:defRPr/>
            </a:lvl1pPr>
          </a:lstStyle>
          <a:p>
            <a:pPr>
              <a:defRPr/>
            </a:pPr>
            <a:fld id="{9B3568CF-56CC-437B-A8E1-1CAB1E64D9A5}" type="slidenum">
              <a:rPr lang="cs-CZ"/>
              <a:pPr>
                <a:defRPr/>
              </a:pPr>
              <a:t>‹#›</a:t>
            </a:fld>
            <a:endParaRPr lang="cs-CZ"/>
          </a:p>
        </p:txBody>
      </p:sp>
    </p:spTree>
  </p:cSld>
  <p:clrMapOvr>
    <a:masterClrMapping/>
  </p:clrMapOvr>
  <p:transition spd="med">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2E229357-B854-40F7-9183-D1A709D7AF02}" type="slidenum">
              <a:rPr lang="cs-CZ"/>
              <a:pPr>
                <a:defRPr/>
              </a:pPr>
              <a:t>‹#›</a:t>
            </a:fld>
            <a:endParaRPr lang="cs-CZ"/>
          </a:p>
        </p:txBody>
      </p:sp>
    </p:spTree>
  </p:cSld>
  <p:clrMapOvr>
    <a:masterClrMapping/>
  </p:clrMapOvr>
  <p:transition spd="med">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p>
        </p:txBody>
      </p:sp>
      <p:sp>
        <p:nvSpPr>
          <p:cNvPr id="3" name="Footer Placeholder 4"/>
          <p:cNvSpPr>
            <a:spLocks noGrp="1"/>
          </p:cNvSpPr>
          <p:nvPr>
            <p:ph type="ftr" sz="quarter" idx="11"/>
          </p:nvPr>
        </p:nvSpPr>
        <p:spPr/>
        <p:txBody>
          <a:bodyPr/>
          <a:lstStyle>
            <a:lvl1pPr>
              <a:defRPr/>
            </a:lvl1pPr>
          </a:lstStyle>
          <a:p>
            <a:pPr>
              <a:defRPr/>
            </a:pPr>
            <a:endParaRPr lang="cs-CZ"/>
          </a:p>
        </p:txBody>
      </p:sp>
      <p:sp>
        <p:nvSpPr>
          <p:cNvPr id="4" name="Slide Number Placeholder 5"/>
          <p:cNvSpPr>
            <a:spLocks noGrp="1"/>
          </p:cNvSpPr>
          <p:nvPr>
            <p:ph type="sldNum" sz="quarter" idx="12"/>
          </p:nvPr>
        </p:nvSpPr>
        <p:spPr/>
        <p:txBody>
          <a:bodyPr/>
          <a:lstStyle>
            <a:lvl1pPr>
              <a:defRPr/>
            </a:lvl1pPr>
          </a:lstStyle>
          <a:p>
            <a:pPr>
              <a:defRPr/>
            </a:pPr>
            <a:fld id="{7522FF5C-BDDC-4416-8E66-5EFB019CBAC2}" type="slidenum">
              <a:rPr lang="cs-CZ"/>
              <a:pPr>
                <a:defRPr/>
              </a:pPr>
              <a:t>‹#›</a:t>
            </a:fld>
            <a:endParaRPr lang="cs-CZ"/>
          </a:p>
        </p:txBody>
      </p:sp>
    </p:spTree>
  </p:cSld>
  <p:clrMapOvr>
    <a:masterClrMapping/>
  </p:clrMapOvr>
  <p:transition spd="med">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A8AD8768-DDC2-48B9-B983-CC53EF4154A1}" type="slidenum">
              <a:rPr lang="cs-CZ"/>
              <a:pPr>
                <a:defRPr/>
              </a:pPr>
              <a:t>‹#›</a:t>
            </a:fld>
            <a:endParaRPr lang="cs-CZ"/>
          </a:p>
        </p:txBody>
      </p:sp>
    </p:spTree>
  </p:cSld>
  <p:clrMapOvr>
    <a:masterClrMapping/>
  </p:clrMapOvr>
  <p:transition spd="med">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1E609DEC-07EE-4D87-906C-E8CAC6D41ABB}" type="slidenum">
              <a:rPr lang="cs-CZ"/>
              <a:pPr>
                <a:defRPr/>
              </a:pPr>
              <a:t>‹#›</a:t>
            </a:fld>
            <a:endParaRPr lang="cs-CZ"/>
          </a:p>
        </p:txBody>
      </p:sp>
    </p:spTree>
  </p:cSld>
  <p:clrMapOvr>
    <a:masterClrMapping/>
  </p:clrMapOvr>
  <p:transition spd="med">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endParaRPr lang="cs-CZ"/>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cs-CZ"/>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65B675FC-80DD-4AE5-B8EE-516A1A95ECA5}" type="slidenum">
              <a:rPr lang="cs-CZ"/>
              <a:pPr>
                <a:defRPr/>
              </a:pPr>
              <a:t>‹#›</a:t>
            </a:fld>
            <a:endParaRPr 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39"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ransition spd="med">
    <p:pull dir="ru"/>
  </p:transition>
  <p:timing>
    <p:tnLst>
      <p:par>
        <p:cTn id="1" dur="indefinite" restart="never" nodeType="tmRoot"/>
      </p:par>
    </p:tnLst>
  </p:timing>
  <p:hf hdr="0" ft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EDB9813B-B5B4-485D-B6EF-77000908F966}" type="slidenum">
              <a:rPr lang="cs-CZ">
                <a:solidFill>
                  <a:prstClr val="black">
                    <a:lumMod val="65000"/>
                    <a:lumOff val="35000"/>
                  </a:prstClr>
                </a:solidFill>
              </a:rPr>
              <a:pPr>
                <a:defRPr/>
              </a:pPr>
              <a:t>‹#›</a:t>
            </a:fld>
            <a:endParaRPr lang="cs-CZ">
              <a:solidFill>
                <a:prstClr val="black">
                  <a:lumMod val="65000"/>
                  <a:lumOff val="35000"/>
                </a:prstClr>
              </a:solidFill>
            </a:endParaRPr>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596912016"/>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ransition spd="med">
    <p:pull dir="ru"/>
  </p:transition>
  <p:timing>
    <p:tnLst>
      <p:par>
        <p:cTn id="1" dur="indefinite" restart="never" nodeType="tmRoot"/>
      </p:par>
    </p:tnLst>
  </p:timing>
  <p:hf hdr="0" ft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EDB9813B-B5B4-485D-B6EF-77000908F966}" type="slidenum">
              <a:rPr lang="cs-CZ">
                <a:solidFill>
                  <a:prstClr val="black">
                    <a:lumMod val="65000"/>
                    <a:lumOff val="35000"/>
                  </a:prstClr>
                </a:solidFill>
              </a:rPr>
              <a:pPr>
                <a:defRPr/>
              </a:pPr>
              <a:t>‹#›</a:t>
            </a:fld>
            <a:endParaRPr lang="cs-CZ">
              <a:solidFill>
                <a:prstClr val="black">
                  <a:lumMod val="65000"/>
                  <a:lumOff val="35000"/>
                </a:prstClr>
              </a:solidFill>
            </a:endParaRPr>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7576982"/>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ransition spd="med">
    <p:pull dir="ru"/>
  </p:transition>
  <p:timing>
    <p:tnLst>
      <p:par>
        <p:cTn id="1" dur="indefinite" restart="never" nodeType="tmRoot"/>
      </p:par>
    </p:tnLst>
  </p:timing>
  <p:hf hdr="0" ft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768096" y="2286000"/>
            <a:ext cx="7290054" cy="4023360"/>
          </a:xfrm>
          <a:prstGeom prst="rect">
            <a:avLst/>
          </a:prstGeom>
        </p:spPr>
        <p:txBody>
          <a:bodyPr vert="horz" lIns="45720" tIns="45720" rIns="4572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8096"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fontAlgn="auto">
              <a:spcBef>
                <a:spcPts val="0"/>
              </a:spcBef>
              <a:spcAft>
                <a:spcPts val="0"/>
              </a:spcAft>
            </a:pPr>
            <a:fld id="{7C4CCC37-B429-4E18-99C2-4EBEFF519CC6}" type="datetimeFigureOut">
              <a:rPr lang="cs-CZ" b="0" smtClean="0">
                <a:solidFill>
                  <a:prstClr val="black">
                    <a:lumMod val="95000"/>
                    <a:lumOff val="5000"/>
                  </a:prstClr>
                </a:solidFill>
              </a:rPr>
              <a:pPr defTabSz="457200" fontAlgn="auto">
                <a:spcBef>
                  <a:spcPts val="0"/>
                </a:spcBef>
                <a:spcAft>
                  <a:spcPts val="0"/>
                </a:spcAft>
              </a:pPr>
              <a:t>26.3.2018</a:t>
            </a:fld>
            <a:endParaRPr lang="cs-CZ" b="0">
              <a:solidFill>
                <a:prstClr val="black">
                  <a:lumMod val="95000"/>
                  <a:lumOff val="5000"/>
                </a:prstClr>
              </a:solidFill>
            </a:endParaRPr>
          </a:p>
        </p:txBody>
      </p:sp>
      <p:sp>
        <p:nvSpPr>
          <p:cNvPr id="5" name="Footer Placeholder 4"/>
          <p:cNvSpPr>
            <a:spLocks noGrp="1"/>
          </p:cNvSpPr>
          <p:nvPr>
            <p:ph type="ftr" sz="quarter" idx="3"/>
          </p:nvPr>
        </p:nvSpPr>
        <p:spPr>
          <a:xfrm>
            <a:off x="3632199"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fontAlgn="auto">
              <a:spcBef>
                <a:spcPts val="0"/>
              </a:spcBef>
              <a:spcAft>
                <a:spcPts val="0"/>
              </a:spcAft>
            </a:pPr>
            <a:endParaRPr lang="cs-CZ" b="0">
              <a:solidFill>
                <a:prstClr val="black">
                  <a:lumMod val="95000"/>
                  <a:lumOff val="5000"/>
                </a:prstClr>
              </a:solidFill>
            </a:endParaRP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fontAlgn="auto">
              <a:spcBef>
                <a:spcPts val="0"/>
              </a:spcBef>
              <a:spcAft>
                <a:spcPts val="0"/>
              </a:spcAft>
            </a:pPr>
            <a:fld id="{02773099-18F2-483D-B193-B1AB45C188CA}" type="slidenum">
              <a:rPr lang="cs-CZ" b="0" smtClean="0">
                <a:solidFill>
                  <a:prstClr val="black">
                    <a:lumMod val="95000"/>
                    <a:lumOff val="5000"/>
                  </a:prstClr>
                </a:solidFill>
              </a:rPr>
              <a:pPr defTabSz="457200" fontAlgn="auto">
                <a:spcBef>
                  <a:spcPts val="0"/>
                </a:spcBef>
                <a:spcAft>
                  <a:spcPts val="0"/>
                </a:spcAft>
              </a:pPr>
              <a:t>‹#›</a:t>
            </a:fld>
            <a:endParaRPr lang="cs-CZ" b="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68075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C:\WINDOWS\Profiles\tom\Plocha\LOGOSUPP.PCX"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ivpv6ppP3YAhVM6qQKHWzQAVgQjRwIBw&amp;url=https://www.slideshare.net/drbabulalmeena/pem-36897896&amp;psig=AOvVaw1Ml0z-Ab7AjLVJbKdXUM3g&amp;ust=1517319112581438"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hyperlink" Target="https://www.google.com/url?sa=i&amp;rct=j&amp;q=&amp;esrc=s&amp;source=images&amp;cd=&amp;cad=rja&amp;uact=8&amp;ved=0ahUKEwj3j8Tcpf3YAhVMCewKHdHBDogQjRwIBw&amp;url=https://www.slideshare.net/drbabulalmeena/pem-36897896&amp;psig=AOvVaw1Ml0z-Ab7AjLVJbKdXUM3g&amp;ust=1517319112581438" TargetMode="Externa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31.jp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fx_i5pf3YAhWDqaQKHVx7DjwQjRwIBw&amp;url=https://www.slideshare.net/hsbtamu/severe-acute-malnutrition-lecture-presentation-by-habtamu&amp;psig=AOvVaw1Ml0z-Ab7AjLVJbKdXUM3g&amp;ust=1517319112581438"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6.xml"/><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54.jpeg"/><Relationship Id="rId5" Type="http://schemas.openxmlformats.org/officeDocument/2006/relationships/image" Target="../media/image53.gif"/><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www.google.com/url?sa=i&amp;rct=j&amp;q=&amp;esrc=s&amp;source=images&amp;cd=&amp;cad=rja&amp;uact=8&amp;ved=0ahUKEwih6ovTnpbZAhUNKVAKHeO4Cg4QjRwIBw&amp;url=http://www.my-personaltrainer.it/WHR.htm&amp;psig=AOvVaw3CGua6d963SpmqSljHSgvp&amp;ust=1518176473473391" TargetMode="External"/><Relationship Id="rId7" Type="http://schemas.openxmlformats.org/officeDocument/2006/relationships/hyperlink" Target="https://www.google.com/url?sa=i&amp;rct=j&amp;q=&amp;esrc=s&amp;source=images&amp;cd=&amp;cad=rja&amp;uact=8&amp;ved=0ahUKEwi0jo3vn5bZAhWSJlAKHT65DfMQjRwIBw&amp;url=https://wedishnutrition.wordpress.com/2014/03/10/apple-vs-pear-shapes/&amp;psig=AOvVaw3WwwbUOQ8V5Sg6OQriVeTc&amp;ust=1518176909305865"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60.jpeg"/><Relationship Id="rId5" Type="http://schemas.openxmlformats.org/officeDocument/2006/relationships/hyperlink" Target="http://munfitnessblog.com/what-is-weight-to-hip-ratio-whr/" TargetMode="External"/><Relationship Id="rId10" Type="http://schemas.openxmlformats.org/officeDocument/2006/relationships/image" Target="../media/image62.jpeg"/><Relationship Id="rId4" Type="http://schemas.openxmlformats.org/officeDocument/2006/relationships/image" Target="../media/image59.gif"/><Relationship Id="rId9" Type="http://schemas.openxmlformats.org/officeDocument/2006/relationships/hyperlink" Target="https://www.google.com/url?sa=i&amp;rct=j&amp;q=&amp;esrc=s&amp;source=images&amp;cd=&amp;cad=rja&amp;uact=8&amp;ved=0ahUKEwiZvOr5n5bZAhWBh7QKHRA0BPgQjRwIBw&amp;url=https://primalperks.com/2014/03/21/body-shape-and-why-it-matters/&amp;psig=AOvVaw3WwwbUOQ8V5Sg6OQriVeTc&amp;ust=151817690930586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mk8WjoJbZAhUPmrQKHVVxBgoQjRwIBw&amp;url=http://www.thepatternpages.com/learn-to-sew/2015/5/28/dress-for-my-body-shape&amp;psig=AOvVaw3WwwbUOQ8V5Sg6OQriVeTc&amp;ust=1518176909305865" TargetMode="External"/><Relationship Id="rId3" Type="http://schemas.openxmlformats.org/officeDocument/2006/relationships/image" Target="../media/image65.jpeg"/><Relationship Id="rId7"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hyperlink" Target="http://www.google.com/url?sa=i&amp;rct=j&amp;q=&amp;esrc=s&amp;source=images&amp;cd=&amp;cad=rja&amp;uact=8&amp;ved=0ahUKEwj5vtbFn5bZAhXPJlAKHeKwDfoQjRwIBw&amp;url=http://solarey.net/science-explains-attraction-hour-glass-shape/&amp;psig=AOvVaw2mgXveD3H_X8YL8mhIKKHr&amp;ust=1518176792739767" TargetMode="External"/><Relationship Id="rId5" Type="http://schemas.openxmlformats.org/officeDocument/2006/relationships/image" Target="../media/image66.jpeg"/><Relationship Id="rId4" Type="http://schemas.openxmlformats.org/officeDocument/2006/relationships/hyperlink" Target="http://www.google.com/url?sa=i&amp;rct=j&amp;q=&amp;esrc=s&amp;source=images&amp;cd=&amp;cad=rja&amp;uact=8&amp;ved=0ahUKEwj4ouXznpbZAhUNa1AKHQjaDvYQjRwIBw&amp;url=http://www.electricphysique.com/perfect-female-body.html&amp;psig=AOvVaw3CGua6d963SpmqSljHSgvp&amp;ust=1518176473473391" TargetMode="External"/><Relationship Id="rId9"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19.xml"/><Relationship Id="rId5" Type="http://schemas.openxmlformats.org/officeDocument/2006/relationships/image" Target="../media/image79.jpeg"/><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19.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6.jpeg"/><Relationship Id="rId4" Type="http://schemas.openxmlformats.org/officeDocument/2006/relationships/image" Target="../media/image81.jpeg"/><Relationship Id="rId9" Type="http://schemas.openxmlformats.org/officeDocument/2006/relationships/hyperlink" Target="http://www.google.com/url?sa=i&amp;rct=j&amp;q=&amp;esrc=s&amp;source=images&amp;cd=&amp;cad=rja&amp;uact=8&amp;ved=0ahUKEwif4PSh85PZAhWNZ1AKHZbtAkEQjRwIBw&amp;url=http://www.donovanrussell.com/body-fat-body-composition-testing.html&amp;psig=AOvVaw2ZzlnUZObFDlAe8BUn_meS&amp;ust=1518096206352599"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19.xml"/><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19.xml"/><Relationship Id="rId5" Type="http://schemas.openxmlformats.org/officeDocument/2006/relationships/image" Target="../media/image94.jpeg"/><Relationship Id="rId4" Type="http://schemas.openxmlformats.org/officeDocument/2006/relationships/image" Target="../media/image93.jpeg"/></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4tbuI6_XYAhVRyKQKHa7wC40QjRwIBw&amp;url=http://www.crossfitinvictus.com/blog/the-dexa-scanner/&amp;psig=AOvVaw3YfGZSHPjgIHEuS05yrMeY&amp;ust=1517062875600956" TargetMode="External"/><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6.xml"/><Relationship Id="rId1" Type="http://schemas.openxmlformats.org/officeDocument/2006/relationships/slideLayout" Target="../slideLayouts/slideLayout19.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19.xml"/><Relationship Id="rId5" Type="http://schemas.openxmlformats.org/officeDocument/2006/relationships/image" Target="../media/image105.jpeg"/><Relationship Id="rId4" Type="http://schemas.openxmlformats.org/officeDocument/2006/relationships/image" Target="../media/image10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3.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4.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6.xml"/><Relationship Id="rId1" Type="http://schemas.openxmlformats.org/officeDocument/2006/relationships/slideLayout" Target="../slideLayouts/slideLayout30.xml"/><Relationship Id="rId4" Type="http://schemas.openxmlformats.org/officeDocument/2006/relationships/image" Target="../media/image112.jpeg"/></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7.xml"/><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9.xml"/><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0.xml"/><Relationship Id="rId1" Type="http://schemas.openxmlformats.org/officeDocument/2006/relationships/slideLayout" Target="../slideLayouts/slideLayout30.xml"/><Relationship Id="rId4" Type="http://schemas.openxmlformats.org/officeDocument/2006/relationships/image" Target="../media/image117.jpeg"/></Relationships>
</file>

<file path=ppt/slides/_rels/slide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1.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3.xml"/><Relationship Id="rId1" Type="http://schemas.openxmlformats.org/officeDocument/2006/relationships/slideLayout" Target="../slideLayouts/slideLayout30.xml"/><Relationship Id="rId4" Type="http://schemas.openxmlformats.org/officeDocument/2006/relationships/image" Target="../media/image121.jpeg"/></Relationships>
</file>

<file path=ppt/slides/_rels/slide9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4.xml"/><Relationship Id="rId1" Type="http://schemas.openxmlformats.org/officeDocument/2006/relationships/slideLayout" Target="../slideLayouts/slideLayout30.xml"/><Relationship Id="rId4" Type="http://schemas.openxmlformats.org/officeDocument/2006/relationships/image" Target="../media/image123.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8" descr="C:\WINDOWS\Profiles\tom\Plocha\LOGOSUPP.PCX"/>
          <p:cNvPicPr>
            <a:picLocks noChangeAspect="1" noChangeArrowheads="1"/>
          </p:cNvPicPr>
          <p:nvPr/>
        </p:nvPicPr>
        <p:blipFill>
          <a:blip r:embed="rId3" r:link="rId4"/>
          <a:srcRect/>
          <a:stretch>
            <a:fillRect/>
          </a:stretch>
        </p:blipFill>
        <p:spPr bwMode="auto">
          <a:xfrm>
            <a:off x="4114800" y="5410200"/>
            <a:ext cx="1120775" cy="1141585"/>
          </a:xfrm>
          <a:prstGeom prst="rect">
            <a:avLst/>
          </a:prstGeom>
          <a:solidFill>
            <a:srgbClr val="FF0066"/>
          </a:solidFill>
          <a:ln w="9525">
            <a:noFill/>
            <a:miter lim="800000"/>
            <a:headEnd/>
            <a:tailEnd/>
          </a:ln>
        </p:spPr>
      </p:pic>
      <p:sp>
        <p:nvSpPr>
          <p:cNvPr id="461826" name="Rectangle 1026"/>
          <p:cNvSpPr>
            <a:spLocks noGrp="1" noChangeArrowheads="1"/>
          </p:cNvSpPr>
          <p:nvPr>
            <p:ph type="ctrTitle"/>
          </p:nvPr>
        </p:nvSpPr>
        <p:spPr>
          <a:xfrm>
            <a:off x="533400" y="1600200"/>
            <a:ext cx="8153400" cy="685800"/>
          </a:xfrm>
        </p:spPr>
        <p:txBody>
          <a:bodyPr wrap="square" numCol="1" anchorCtr="0" compatLnSpc="1">
            <a:prstTxWarp prst="textNoShape">
              <a:avLst/>
            </a:prstTxWarp>
          </a:bodyPr>
          <a:lstStyle/>
          <a:p>
            <a:pPr eaLnBrk="1" hangingPunct="1">
              <a:lnSpc>
                <a:spcPct val="95000"/>
              </a:lnSpc>
              <a:defRPr/>
            </a:pPr>
            <a:r>
              <a:rPr lang="cs-CZ" sz="4400" dirty="0" smtClean="0">
                <a:effectLst>
                  <a:outerShdw blurRad="38100" dist="38100" dir="2700000" algn="tl">
                    <a:srgbClr val="C0C0C0"/>
                  </a:outerShdw>
                </a:effectLst>
                <a:latin typeface="Arial" charset="0"/>
              </a:rPr>
              <a:t>Hodnocení výživového stavu</a:t>
            </a:r>
            <a:endParaRPr lang="cs-CZ" sz="4400" dirty="0" smtClean="0">
              <a:effectLst>
                <a:outerShdw blurRad="38100" dist="38100" dir="2700000" algn="tl">
                  <a:srgbClr val="C0C0C0"/>
                </a:outerShdw>
              </a:effectLst>
              <a:latin typeface="Arial" charset="0"/>
              <a:cs typeface="Arial" charset="0"/>
            </a:endParaRPr>
          </a:p>
        </p:txBody>
      </p:sp>
      <p:sp>
        <p:nvSpPr>
          <p:cNvPr id="31747" name="Rectangle 1027"/>
          <p:cNvSpPr>
            <a:spLocks noGrp="1" noChangeArrowheads="1"/>
          </p:cNvSpPr>
          <p:nvPr>
            <p:ph type="subTitle" idx="1"/>
          </p:nvPr>
        </p:nvSpPr>
        <p:spPr>
          <a:xfrm>
            <a:off x="2057400" y="3657600"/>
            <a:ext cx="5486400" cy="609600"/>
          </a:xfrm>
        </p:spPr>
        <p:txBody>
          <a:bodyPr>
            <a:normAutofit/>
          </a:bodyPr>
          <a:lstStyle/>
          <a:p>
            <a:pPr eaLnBrk="1" hangingPunct="1"/>
            <a:r>
              <a:rPr lang="cs-CZ" sz="1600" dirty="0" smtClean="0">
                <a:solidFill>
                  <a:srgbClr val="898989"/>
                </a:solidFill>
                <a:latin typeface="Arial" charset="0"/>
              </a:rPr>
              <a:t>doc</a:t>
            </a:r>
            <a:r>
              <a:rPr lang="cs-CZ" sz="1600" dirty="0" smtClean="0">
                <a:solidFill>
                  <a:srgbClr val="898989"/>
                </a:solidFill>
              </a:rPr>
              <a:t>. </a:t>
            </a:r>
            <a:r>
              <a:rPr lang="cs-CZ" sz="1600" dirty="0" smtClean="0">
                <a:solidFill>
                  <a:srgbClr val="898989"/>
                </a:solidFill>
                <a:latin typeface="Arial" charset="0"/>
              </a:rPr>
              <a:t>MUDr.</a:t>
            </a:r>
            <a:r>
              <a:rPr lang="cs-CZ" sz="1600" dirty="0" smtClean="0">
                <a:solidFill>
                  <a:srgbClr val="898989"/>
                </a:solidFill>
              </a:rPr>
              <a:t> </a:t>
            </a:r>
            <a:r>
              <a:rPr lang="cs-CZ" sz="1600" dirty="0" smtClean="0">
                <a:solidFill>
                  <a:srgbClr val="898989"/>
                </a:solidFill>
                <a:latin typeface="Arial" charset="0"/>
              </a:rPr>
              <a:t>Jindřich Fiala, CSc.</a:t>
            </a:r>
            <a:endParaRPr lang="cs-CZ" sz="1600" dirty="0" smtClean="0">
              <a:solidFill>
                <a:srgbClr val="898989"/>
              </a:solidFill>
            </a:endParaRPr>
          </a:p>
        </p:txBody>
      </p:sp>
      <p:sp>
        <p:nvSpPr>
          <p:cNvPr id="6" name="Rectangle 8"/>
          <p:cNvSpPr>
            <a:spLocks noGrp="1" noChangeArrowheads="1"/>
          </p:cNvSpPr>
          <p:nvPr>
            <p:ph type="sldNum" sz="quarter" idx="12"/>
          </p:nvPr>
        </p:nvSpPr>
        <p:spPr/>
        <p:txBody>
          <a:bodyPr/>
          <a:lstStyle/>
          <a:p>
            <a:pPr>
              <a:defRPr/>
            </a:pPr>
            <a:fld id="{4E9570DE-3E12-4AD9-84F7-1570C9870167}" type="slidenum">
              <a:rPr lang="cs-CZ"/>
              <a:pPr>
                <a:defRPr/>
              </a:pPr>
              <a:t>1</a:t>
            </a:fld>
            <a:endParaRPr lang="cs-CZ" dirty="0"/>
          </a:p>
        </p:txBody>
      </p:sp>
      <p:sp>
        <p:nvSpPr>
          <p:cNvPr id="31749" name="Text Box 1028"/>
          <p:cNvSpPr txBox="1">
            <a:spLocks noChangeArrowheads="1"/>
          </p:cNvSpPr>
          <p:nvPr/>
        </p:nvSpPr>
        <p:spPr bwMode="auto">
          <a:xfrm>
            <a:off x="1905000" y="4876800"/>
            <a:ext cx="5943600" cy="457200"/>
          </a:xfrm>
          <a:prstGeom prst="rect">
            <a:avLst/>
          </a:prstGeom>
          <a:noFill/>
          <a:ln w="9525">
            <a:noFill/>
            <a:miter lim="800000"/>
            <a:headEnd/>
            <a:tailEnd/>
          </a:ln>
        </p:spPr>
        <p:txBody>
          <a:bodyPr>
            <a:spAutoFit/>
          </a:bodyPr>
          <a:lstStyle/>
          <a:p>
            <a:pPr>
              <a:spcBef>
                <a:spcPct val="50000"/>
              </a:spcBef>
            </a:pPr>
            <a:endParaRPr lang="cs-CZ" b="0" dirty="0">
              <a:solidFill>
                <a:schemeClr val="tx1"/>
              </a:solidFill>
              <a:latin typeface="Times New Roman" pitchFamily="18" charset="0"/>
            </a:endParaRPr>
          </a:p>
        </p:txBody>
      </p:sp>
      <p:sp>
        <p:nvSpPr>
          <p:cNvPr id="31750" name="Text Box 1029"/>
          <p:cNvSpPr txBox="1">
            <a:spLocks noChangeArrowheads="1"/>
          </p:cNvSpPr>
          <p:nvPr/>
        </p:nvSpPr>
        <p:spPr bwMode="auto">
          <a:xfrm>
            <a:off x="2743200" y="4495800"/>
            <a:ext cx="3886200" cy="369332"/>
          </a:xfrm>
          <a:prstGeom prst="rect">
            <a:avLst/>
          </a:prstGeom>
          <a:noFill/>
          <a:ln w="9525">
            <a:noFill/>
            <a:miter lim="800000"/>
            <a:headEnd/>
            <a:tailEnd/>
          </a:ln>
        </p:spPr>
        <p:txBody>
          <a:bodyPr wrap="square">
            <a:spAutoFit/>
          </a:bodyPr>
          <a:lstStyle/>
          <a:p>
            <a:pPr>
              <a:spcBef>
                <a:spcPct val="50000"/>
              </a:spcBef>
            </a:pPr>
            <a:r>
              <a:rPr lang="cs-CZ" sz="1800" b="0" dirty="0">
                <a:solidFill>
                  <a:schemeClr val="tx1"/>
                </a:solidFill>
                <a:latin typeface="Times New Roman" pitchFamily="18" charset="0"/>
              </a:rPr>
              <a:t>Ústav </a:t>
            </a:r>
            <a:r>
              <a:rPr lang="cs-CZ" sz="1800" b="0" dirty="0" smtClean="0">
                <a:solidFill>
                  <a:schemeClr val="tx1"/>
                </a:solidFill>
                <a:latin typeface="Times New Roman" pitchFamily="18" charset="0"/>
              </a:rPr>
              <a:t>ochrany a podpory zdraví </a:t>
            </a:r>
            <a:r>
              <a:rPr lang="cs-CZ" sz="1800" b="0" dirty="0">
                <a:solidFill>
                  <a:schemeClr val="tx1"/>
                </a:solidFill>
                <a:latin typeface="Times New Roman" pitchFamily="18" charset="0"/>
              </a:rPr>
              <a:t>LF MU</a:t>
            </a:r>
            <a:endParaRPr lang="cs-CZ" b="0" dirty="0">
              <a:solidFill>
                <a:schemeClr val="tx1"/>
              </a:solidFill>
              <a:latin typeface="Times New Roman" pitchFamily="18" charset="0"/>
            </a:endParaRPr>
          </a:p>
        </p:txBody>
      </p:sp>
    </p:spTree>
    <p:extLst>
      <p:ext uri="{BB962C8B-B14F-4D97-AF65-F5344CB8AC3E}">
        <p14:creationId xmlns:p14="http://schemas.microsoft.com/office/powerpoint/2010/main" val="1401603129"/>
      </p:ext>
    </p:extLst>
  </p:cSld>
  <p:clrMapOvr>
    <a:masterClrMapping/>
  </p:clrMapOvr>
  <p:transition spd="med">
    <p:pull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a:t>
            </a:fld>
            <a:endParaRPr lang="cs-CZ" sz="1200" dirty="0">
              <a:solidFill>
                <a:prstClr val="black">
                  <a:lumMod val="65000"/>
                  <a:lumOff val="35000"/>
                </a:prstClr>
              </a:solidFill>
              <a:latin typeface="Century Gothic" pitchFamily="34" charset="0"/>
            </a:endParaRPr>
          </a:p>
        </p:txBody>
      </p:sp>
      <p:pic>
        <p:nvPicPr>
          <p:cNvPr id="20482" name="Picture 2" descr="Související obrázek">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9" r="12842"/>
          <a:stretch/>
        </p:blipFill>
        <p:spPr bwMode="auto">
          <a:xfrm>
            <a:off x="4648200" y="1523999"/>
            <a:ext cx="4452001" cy="40386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ýsledek obrázku pro kwashiorkor edema pathogenesis">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74" r="13746"/>
          <a:stretch/>
        </p:blipFill>
        <p:spPr bwMode="auto">
          <a:xfrm>
            <a:off x="0" y="1371600"/>
            <a:ext cx="4579554" cy="426719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0" y="1905000"/>
            <a:ext cx="4579554" cy="3733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délník 6"/>
          <p:cNvSpPr/>
          <p:nvPr/>
        </p:nvSpPr>
        <p:spPr>
          <a:xfrm>
            <a:off x="4584423" y="1905000"/>
            <a:ext cx="4579554" cy="3733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34367"/>
      </p:ext>
    </p:extLst>
  </p:cSld>
  <p:clrMapOvr>
    <a:masterClrMapping/>
  </p:clrMapOvr>
  <p:transition spd="med">
    <p:pull dir="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Obdélník 20"/>
          <p:cNvSpPr/>
          <p:nvPr/>
        </p:nvSpPr>
        <p:spPr>
          <a:xfrm>
            <a:off x="252412" y="4930914"/>
            <a:ext cx="8891588" cy="1850886"/>
          </a:xfrm>
          <a:prstGeom prst="rect">
            <a:avLst/>
          </a:prstGeom>
          <a:solidFill>
            <a:schemeClr val="bg2"/>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bdélník 18"/>
          <p:cNvSpPr/>
          <p:nvPr/>
        </p:nvSpPr>
        <p:spPr>
          <a:xfrm>
            <a:off x="228600" y="2438400"/>
            <a:ext cx="8891588" cy="1981200"/>
          </a:xfrm>
          <a:prstGeom prst="rect">
            <a:avLst/>
          </a:prstGeom>
          <a:solidFill>
            <a:schemeClr val="bg2"/>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bdélník 17"/>
          <p:cNvSpPr/>
          <p:nvPr/>
        </p:nvSpPr>
        <p:spPr>
          <a:xfrm>
            <a:off x="228599" y="685800"/>
            <a:ext cx="8891588" cy="1295400"/>
          </a:xfrm>
          <a:prstGeom prst="rect">
            <a:avLst/>
          </a:prstGeom>
          <a:solidFill>
            <a:schemeClr val="bg2"/>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7315" name="Rectangle 3"/>
          <p:cNvSpPr>
            <a:spLocks noGrp="1" noChangeArrowheads="1"/>
          </p:cNvSpPr>
          <p:nvPr>
            <p:ph type="title" idx="4294967295"/>
          </p:nvPr>
        </p:nvSpPr>
        <p:spPr>
          <a:xfrm>
            <a:off x="381000" y="228600"/>
            <a:ext cx="8305800" cy="228600"/>
          </a:xfrm>
        </p:spPr>
        <p:txBody>
          <a:bodyPr wrap="square" numCol="1" anchorCtr="0" compatLnSpc="1">
            <a:prstTxWarp prst="textNoShape">
              <a:avLst/>
            </a:prstTxWarp>
            <a:noAutofit/>
          </a:bodyPr>
          <a:lstStyle/>
          <a:p>
            <a:pPr eaLnBrk="1" hangingPunct="1">
              <a:lnSpc>
                <a:spcPts val="3400"/>
              </a:lnSpc>
            </a:pPr>
            <a:r>
              <a:rPr lang="en-GB" sz="2400" dirty="0" smtClean="0">
                <a:effectLst>
                  <a:outerShdw blurRad="38100" dist="38100" dir="2700000" algn="tl">
                    <a:srgbClr val="C0C0C0"/>
                  </a:outerShdw>
                </a:effectLst>
                <a:latin typeface="Arial" pitchFamily="34" charset="0"/>
              </a:rPr>
              <a:t>SGA – </a:t>
            </a:r>
            <a:r>
              <a:rPr lang="cs-CZ" sz="2400" dirty="0" smtClean="0">
                <a:effectLst>
                  <a:outerShdw blurRad="38100" dist="38100" dir="2700000" algn="tl">
                    <a:srgbClr val="C0C0C0"/>
                  </a:outerShdw>
                </a:effectLst>
                <a:latin typeface="Arial" pitchFamily="34" charset="0"/>
              </a:rPr>
              <a:t>Anamnéza</a:t>
            </a:r>
            <a:endParaRPr lang="en-GB"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763000" y="822960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100</a:t>
            </a:fld>
            <a:endParaRPr lang="cs-CZ" sz="1200">
              <a:solidFill>
                <a:prstClr val="black">
                  <a:lumMod val="65000"/>
                  <a:lumOff val="35000"/>
                </a:prstClr>
              </a:solidFill>
              <a:latin typeface="Century Gothic" pitchFamily="34" charset="0"/>
            </a:endParaRPr>
          </a:p>
        </p:txBody>
      </p:sp>
      <p:sp>
        <p:nvSpPr>
          <p:cNvPr id="2" name="Obdélník 1"/>
          <p:cNvSpPr/>
          <p:nvPr/>
        </p:nvSpPr>
        <p:spPr>
          <a:xfrm>
            <a:off x="0" y="258054"/>
            <a:ext cx="8686800" cy="427746"/>
          </a:xfrm>
          <a:prstGeom prst="rect">
            <a:avLst/>
          </a:prstGeom>
        </p:spPr>
        <p:txBody>
          <a:bodyPr wrap="square">
            <a:spAutoFit/>
          </a:bodyPr>
          <a:lstStyle/>
          <a:p>
            <a:pPr marL="342900" lvl="0" indent="-342900" algn="just">
              <a:lnSpc>
                <a:spcPct val="120000"/>
              </a:lnSpc>
              <a:spcAft>
                <a:spcPts val="0"/>
              </a:spcAft>
              <a:buClr>
                <a:srgbClr val="00B0F0"/>
              </a:buClr>
              <a:buFont typeface="Wingdings"/>
              <a:buChar char=""/>
              <a:tabLst>
                <a:tab pos="457200" algn="l"/>
              </a:tabLst>
            </a:pPr>
            <a:r>
              <a:rPr lang="cs-CZ" sz="2000" dirty="0" smtClean="0">
                <a:solidFill>
                  <a:srgbClr val="000000"/>
                </a:solidFill>
                <a:latin typeface="Helvetica 35 Thin"/>
                <a:cs typeface="Helvetica 35 Thin"/>
              </a:rPr>
              <a:t>Nutriční příjem</a:t>
            </a:r>
            <a:endParaRPr lang="cs-CZ" sz="3600" dirty="0">
              <a:solidFill>
                <a:srgbClr val="000000"/>
              </a:solidFill>
              <a:latin typeface="Helvetica 35 Thin"/>
              <a:cs typeface="Helvetica 35 Thin"/>
            </a:endParaRPr>
          </a:p>
        </p:txBody>
      </p:sp>
      <p:sp>
        <p:nvSpPr>
          <p:cNvPr id="3" name="Obdélník 2"/>
          <p:cNvSpPr/>
          <p:nvPr/>
        </p:nvSpPr>
        <p:spPr>
          <a:xfrm>
            <a:off x="252413" y="626983"/>
            <a:ext cx="8739187" cy="1354217"/>
          </a:xfrm>
          <a:prstGeom prst="rect">
            <a:avLst/>
          </a:prstGeom>
          <a:ln w="3175">
            <a:noFill/>
          </a:ln>
        </p:spPr>
        <p:txBody>
          <a:bodyPr wrap="square">
            <a:spAutoFit/>
          </a:bodyPr>
          <a:lstStyle/>
          <a:p>
            <a:r>
              <a:rPr lang="cs-CZ" sz="1600" b="0" dirty="0" smtClean="0">
                <a:solidFill>
                  <a:srgbClr val="000000"/>
                </a:solidFill>
                <a:latin typeface="Helvetica 35 Thin"/>
                <a:cs typeface="Helvetica 35 Thin"/>
              </a:rPr>
              <a:t>1.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Beze změny, adekvátní</a:t>
            </a:r>
          </a:p>
          <a:p>
            <a:endParaRPr lang="cs-CZ" sz="500" b="0" dirty="0" smtClean="0">
              <a:solidFill>
                <a:srgbClr val="000000"/>
              </a:solidFill>
              <a:latin typeface="Helvetica 35 Thin"/>
              <a:cs typeface="Helvetica 35 Thin"/>
            </a:endParaRPr>
          </a:p>
          <a:p>
            <a:r>
              <a:rPr lang="cs-CZ" sz="1600" b="0" dirty="0" smtClean="0">
                <a:solidFill>
                  <a:srgbClr val="000000"/>
                </a:solidFill>
                <a:latin typeface="Helvetica 35 Thin"/>
                <a:cs typeface="Helvetica 35 Thin"/>
              </a:rPr>
              <a:t>2. Neadekvátní - trvání neadekvátního příjmu ___________</a:t>
            </a:r>
          </a:p>
          <a:p>
            <a:endParaRPr lang="cs-CZ" sz="500" b="0" dirty="0" smtClean="0">
              <a:solidFill>
                <a:srgbClr val="000000"/>
              </a:solidFill>
              <a:latin typeface="Helvetica 35 Thin"/>
              <a:cs typeface="Helvetica 35 Thin"/>
            </a:endParaRPr>
          </a:p>
          <a:p>
            <a:r>
              <a:rPr lang="cs-CZ" sz="1600" b="0" dirty="0" smtClean="0">
                <a:solidFill>
                  <a:srgbClr val="000000"/>
                </a:solidFill>
                <a:latin typeface="Helvetica 35 Thin"/>
                <a:cs typeface="Helvetica 35 Thin"/>
              </a:rPr>
              <a:t>3. </a:t>
            </a:r>
            <a:r>
              <a:rPr lang="cs-CZ" sz="1600" dirty="0" smtClean="0">
                <a:solidFill>
                  <a:srgbClr val="000000"/>
                </a:solidFill>
                <a:latin typeface="Helvetica 35 Thin"/>
                <a:cs typeface="Helvetica 35 Thin"/>
              </a:rPr>
              <a:t>Nutriční příjem v uplynulých 2 týdnech</a:t>
            </a:r>
            <a:r>
              <a:rPr lang="cs-CZ" sz="1600" b="0" dirty="0" smtClean="0">
                <a:solidFill>
                  <a:srgbClr val="000000"/>
                </a:solidFill>
                <a:latin typeface="Helvetica 35 Thin"/>
                <a:cs typeface="Helvetica 35 Thin"/>
              </a:rPr>
              <a:t>:</a:t>
            </a:r>
          </a:p>
          <a:p>
            <a:pPr marL="342900" indent="-342900">
              <a:buAutoNum type="arabicPeriod"/>
            </a:pPr>
            <a:endParaRPr lang="en-GB" sz="1600" dirty="0"/>
          </a:p>
        </p:txBody>
      </p:sp>
      <p:sp>
        <p:nvSpPr>
          <p:cNvPr id="9" name="Obdélník 8"/>
          <p:cNvSpPr/>
          <p:nvPr/>
        </p:nvSpPr>
        <p:spPr>
          <a:xfrm>
            <a:off x="381000" y="1524000"/>
            <a:ext cx="8739187" cy="461665"/>
          </a:xfrm>
          <a:prstGeom prst="rect">
            <a:avLst/>
          </a:prstGeom>
        </p:spPr>
        <p:txBody>
          <a:bodyPr wrap="square">
            <a:spAutoFit/>
          </a:bodyPr>
          <a:lstStyle/>
          <a:p>
            <a:pPr lvl="0"/>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 adekvátní___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zlepšený, ale ne adekvátní___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žádné zlepšení nebo neadekvátní__</a:t>
            </a:r>
            <a:endParaRPr lang="en-GB" dirty="0"/>
          </a:p>
        </p:txBody>
      </p:sp>
      <p:sp>
        <p:nvSpPr>
          <p:cNvPr id="12" name="Obdélník 11"/>
          <p:cNvSpPr/>
          <p:nvPr/>
        </p:nvSpPr>
        <p:spPr>
          <a:xfrm>
            <a:off x="0" y="1981200"/>
            <a:ext cx="8686800" cy="461665"/>
          </a:xfrm>
          <a:prstGeom prst="rect">
            <a:avLst/>
          </a:prstGeom>
        </p:spPr>
        <p:txBody>
          <a:bodyPr wrap="square">
            <a:spAutoFit/>
          </a:bodyPr>
          <a:lstStyle/>
          <a:p>
            <a:pPr marL="342900" lvl="0" indent="-342900" algn="just">
              <a:lnSpc>
                <a:spcPct val="120000"/>
              </a:lnSpc>
              <a:spcAft>
                <a:spcPts val="0"/>
              </a:spcAft>
              <a:buClr>
                <a:srgbClr val="00B0F0"/>
              </a:buClr>
              <a:buFont typeface="Wingdings"/>
              <a:buChar char=""/>
              <a:tabLst>
                <a:tab pos="457200" algn="l"/>
              </a:tabLst>
            </a:pPr>
            <a:r>
              <a:rPr lang="cs-CZ" sz="2000" dirty="0" smtClean="0">
                <a:solidFill>
                  <a:srgbClr val="000000"/>
                </a:solidFill>
                <a:latin typeface="Helvetica 35 Thin"/>
                <a:cs typeface="Helvetica 35 Thin"/>
              </a:rPr>
              <a:t>Hmotnost</a:t>
            </a:r>
            <a:r>
              <a:rPr lang="cs-CZ" sz="2000" b="0" dirty="0" smtClean="0">
                <a:solidFill>
                  <a:srgbClr val="000000"/>
                </a:solidFill>
                <a:latin typeface="Helvetica 35 Thin"/>
                <a:cs typeface="Helvetica 35 Thin"/>
              </a:rPr>
              <a:t>            </a:t>
            </a:r>
            <a:r>
              <a:rPr lang="cs-CZ" sz="1200" b="0" dirty="0" smtClean="0">
                <a:solidFill>
                  <a:srgbClr val="000000"/>
                </a:solidFill>
                <a:latin typeface="Helvetica 35 Thin"/>
                <a:cs typeface="Helvetica 35 Thin"/>
              </a:rPr>
              <a:t>obvyklá váha_______   aktuální váha______</a:t>
            </a:r>
            <a:endParaRPr lang="cs-CZ" sz="1200" b="0" dirty="0">
              <a:solidFill>
                <a:srgbClr val="000000"/>
              </a:solidFill>
              <a:latin typeface="Helvetica 35 Thin"/>
              <a:cs typeface="Helvetica 35 Thin"/>
            </a:endParaRPr>
          </a:p>
        </p:txBody>
      </p:sp>
      <p:sp>
        <p:nvSpPr>
          <p:cNvPr id="13" name="Obdélník 12"/>
          <p:cNvSpPr/>
          <p:nvPr/>
        </p:nvSpPr>
        <p:spPr>
          <a:xfrm>
            <a:off x="0" y="4491335"/>
            <a:ext cx="8686800" cy="461665"/>
          </a:xfrm>
          <a:prstGeom prst="rect">
            <a:avLst/>
          </a:prstGeom>
        </p:spPr>
        <p:txBody>
          <a:bodyPr wrap="square">
            <a:spAutoFit/>
          </a:bodyPr>
          <a:lstStyle/>
          <a:p>
            <a:pPr marL="342900" lvl="0" indent="-342900" algn="just">
              <a:lnSpc>
                <a:spcPct val="120000"/>
              </a:lnSpc>
              <a:spcAft>
                <a:spcPts val="0"/>
              </a:spcAft>
              <a:buClr>
                <a:srgbClr val="00B0F0"/>
              </a:buClr>
              <a:buFont typeface="Wingdings"/>
              <a:buChar char=""/>
              <a:tabLst>
                <a:tab pos="457200" algn="l"/>
              </a:tabLst>
            </a:pPr>
            <a:r>
              <a:rPr lang="cs-CZ" sz="2000" dirty="0" smtClean="0">
                <a:solidFill>
                  <a:srgbClr val="000000"/>
                </a:solidFill>
                <a:latin typeface="Helvetica 35 Thin"/>
                <a:cs typeface="Helvetica 35 Thin"/>
              </a:rPr>
              <a:t>Symptomy</a:t>
            </a:r>
            <a:r>
              <a:rPr lang="cs-CZ" sz="2000" b="0" dirty="0" smtClean="0">
                <a:solidFill>
                  <a:srgbClr val="000000"/>
                </a:solidFill>
                <a:latin typeface="Helvetica 35 Thin"/>
                <a:cs typeface="Helvetica 35 Thin"/>
              </a:rPr>
              <a:t> </a:t>
            </a:r>
            <a:r>
              <a:rPr lang="cs-CZ" sz="1400" b="0" dirty="0" smtClean="0">
                <a:solidFill>
                  <a:srgbClr val="000000"/>
                </a:solidFill>
                <a:latin typeface="Helvetica 35 Thin"/>
                <a:cs typeface="Helvetica 35 Thin"/>
              </a:rPr>
              <a:t>(ovlivňující příjem potravy)</a:t>
            </a:r>
            <a:endParaRPr lang="cs-CZ" sz="1400" b="0" dirty="0">
              <a:solidFill>
                <a:srgbClr val="000000"/>
              </a:solidFill>
              <a:latin typeface="Helvetica 35 Thin"/>
              <a:cs typeface="Helvetica 35 Thin"/>
            </a:endParaRPr>
          </a:p>
        </p:txBody>
      </p:sp>
      <p:sp>
        <p:nvSpPr>
          <p:cNvPr id="14" name="Obdélník 13"/>
          <p:cNvSpPr/>
          <p:nvPr/>
        </p:nvSpPr>
        <p:spPr>
          <a:xfrm>
            <a:off x="228600" y="4872335"/>
            <a:ext cx="8739187" cy="461665"/>
          </a:xfrm>
          <a:prstGeom prst="rect">
            <a:avLst/>
          </a:prstGeom>
        </p:spPr>
        <p:txBody>
          <a:bodyPr wrap="square">
            <a:spAutoFit/>
          </a:bodyPr>
          <a:lstStyle/>
          <a:p>
            <a:pPr lvl="0"/>
            <a:r>
              <a:rPr lang="cs-CZ" sz="1600" b="0" dirty="0" smtClean="0">
                <a:solidFill>
                  <a:srgbClr val="000000"/>
                </a:solidFill>
                <a:latin typeface="Helvetica 35 Thin"/>
                <a:cs typeface="Helvetica 35 Thin"/>
              </a:rPr>
              <a:t>1.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Bolest při jídle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Anorexie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Zvracení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a:t>
            </a:r>
            <a:r>
              <a:rPr lang="cs-CZ" sz="1600" b="0" dirty="0" err="1" smtClean="0">
                <a:solidFill>
                  <a:srgbClr val="000000"/>
                </a:solidFill>
                <a:latin typeface="Helvetica 35 Thin"/>
                <a:cs typeface="Helvetica 35 Thin"/>
              </a:rPr>
              <a:t>Nausea</a:t>
            </a:r>
            <a:r>
              <a:rPr lang="cs-CZ" sz="1600" b="0" dirty="0" smtClean="0">
                <a:solidFill>
                  <a:srgbClr val="000000"/>
                </a:solidFill>
                <a:latin typeface="Helvetica 35 Thin"/>
                <a:cs typeface="Helvetica 35 Thin"/>
              </a:rPr>
              <a:t>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Dysfagie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Průjem</a:t>
            </a:r>
            <a:endParaRPr lang="en-GB" sz="1600" dirty="0"/>
          </a:p>
        </p:txBody>
      </p:sp>
      <p:sp>
        <p:nvSpPr>
          <p:cNvPr id="15" name="Obdélník 14"/>
          <p:cNvSpPr/>
          <p:nvPr/>
        </p:nvSpPr>
        <p:spPr>
          <a:xfrm>
            <a:off x="252413" y="2438400"/>
            <a:ext cx="8967787" cy="1723549"/>
          </a:xfrm>
          <a:prstGeom prst="rect">
            <a:avLst/>
          </a:prstGeom>
        </p:spPr>
        <p:txBody>
          <a:bodyPr wrap="square">
            <a:spAutoFit/>
          </a:bodyPr>
          <a:lstStyle/>
          <a:p>
            <a:r>
              <a:rPr lang="cs-CZ" sz="1600" b="0" dirty="0" smtClean="0">
                <a:solidFill>
                  <a:srgbClr val="000000"/>
                </a:solidFill>
                <a:latin typeface="Helvetica 35 Thin"/>
                <a:cs typeface="Helvetica 35 Thin"/>
              </a:rPr>
              <a:t>1. Změna během posledních 6 </a:t>
            </a:r>
            <a:r>
              <a:rPr lang="cs-CZ" sz="1600" b="0" dirty="0">
                <a:solidFill>
                  <a:srgbClr val="000000"/>
                </a:solidFill>
                <a:latin typeface="Helvetica 35 Thin"/>
                <a:cs typeface="Helvetica 35 Thin"/>
              </a:rPr>
              <a:t>měsíců     </a:t>
            </a:r>
            <a:r>
              <a:rPr lang="cs-CZ" sz="1600" b="0" dirty="0" smtClean="0">
                <a:solidFill>
                  <a:srgbClr val="000000"/>
                </a:solidFill>
                <a:latin typeface="Helvetica 35 Thin"/>
                <a:cs typeface="Helvetica 35 Thin"/>
              </a:rPr>
              <a:t>změna v kg _             </a:t>
            </a:r>
          </a:p>
          <a:p>
            <a:r>
              <a:rPr lang="cs-CZ" b="0" dirty="0" smtClean="0">
                <a:solidFill>
                  <a:srgbClr val="000000"/>
                </a:solidFill>
                <a:latin typeface="Helvetica 35 Thin"/>
                <a:cs typeface="Helvetica 35 Thin"/>
              </a:rPr>
              <a:t>   □</a:t>
            </a:r>
            <a:r>
              <a:rPr lang="cs-CZ" sz="1600" b="0" dirty="0" smtClean="0">
                <a:solidFill>
                  <a:srgbClr val="000000"/>
                </a:solidFill>
                <a:latin typeface="Helvetica 35 Thin"/>
                <a:cs typeface="Helvetica 35 Thin"/>
              </a:rPr>
              <a:t> </a:t>
            </a:r>
            <a:r>
              <a:rPr lang="en-US" sz="1600" b="0" dirty="0" smtClean="0">
                <a:solidFill>
                  <a:srgbClr val="000000"/>
                </a:solidFill>
                <a:latin typeface="Helvetica 35 Thin"/>
                <a:cs typeface="Helvetica 35 Thin"/>
              </a:rPr>
              <a:t>&lt;5</a:t>
            </a:r>
            <a:r>
              <a:rPr lang="cs-CZ" sz="1600" b="0" dirty="0" smtClean="0">
                <a:solidFill>
                  <a:srgbClr val="000000"/>
                </a:solidFill>
                <a:latin typeface="Helvetica 35 Thin"/>
                <a:cs typeface="Helvetica 35 Thin"/>
              </a:rPr>
              <a:t>%</a:t>
            </a:r>
            <a:r>
              <a:rPr lang="en-US" sz="1600" b="0" dirty="0" smtClean="0">
                <a:solidFill>
                  <a:srgbClr val="000000"/>
                </a:solidFill>
                <a:latin typeface="Helvetica 35 Thin"/>
                <a:cs typeface="Helvetica 35 Thin"/>
              </a:rPr>
              <a:t> </a:t>
            </a:r>
            <a:r>
              <a:rPr lang="cs-CZ" sz="1600" b="0" dirty="0" smtClean="0">
                <a:solidFill>
                  <a:srgbClr val="000000"/>
                </a:solidFill>
                <a:latin typeface="Helvetica 35 Thin"/>
                <a:cs typeface="Helvetica 35 Thin"/>
              </a:rPr>
              <a:t>ztráty nebo stabilní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5-10 % ztráty bez stabilizace nebo zvýšení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a:t>
            </a:r>
            <a:r>
              <a:rPr lang="en-US" sz="1600" b="0" dirty="0" smtClean="0">
                <a:solidFill>
                  <a:srgbClr val="000000"/>
                </a:solidFill>
                <a:latin typeface="Helvetica 35 Thin"/>
                <a:cs typeface="Helvetica 35 Thin"/>
              </a:rPr>
              <a:t>&gt; 10</a:t>
            </a:r>
            <a:r>
              <a:rPr lang="cs-CZ" sz="1600" b="0" dirty="0" smtClean="0">
                <a:solidFill>
                  <a:srgbClr val="000000"/>
                </a:solidFill>
                <a:latin typeface="Helvetica 35 Thin"/>
                <a:cs typeface="Helvetica 35 Thin"/>
              </a:rPr>
              <a:t>%</a:t>
            </a:r>
            <a:r>
              <a:rPr lang="en-US" sz="1600" b="0" dirty="0" smtClean="0">
                <a:solidFill>
                  <a:srgbClr val="000000"/>
                </a:solidFill>
                <a:latin typeface="Helvetica 35 Thin"/>
                <a:cs typeface="Helvetica 35 Thin"/>
              </a:rPr>
              <a:t> a </a:t>
            </a:r>
            <a:r>
              <a:rPr lang="en-US" sz="1600" b="0" dirty="0" err="1" smtClean="0">
                <a:solidFill>
                  <a:srgbClr val="000000"/>
                </a:solidFill>
                <a:latin typeface="Helvetica 35 Thin"/>
                <a:cs typeface="Helvetica 35 Thin"/>
              </a:rPr>
              <a:t>pokra</a:t>
            </a:r>
            <a:r>
              <a:rPr lang="cs-CZ" sz="1600" b="0" dirty="0" smtClean="0">
                <a:solidFill>
                  <a:srgbClr val="000000"/>
                </a:solidFill>
                <a:latin typeface="Helvetica 35 Thin"/>
                <a:cs typeface="Helvetica 35 Thin"/>
              </a:rPr>
              <a:t>č.</a:t>
            </a:r>
          </a:p>
          <a:p>
            <a:pPr marL="263525"/>
            <a:endParaRPr lang="cs-CZ" sz="400" b="0" dirty="0" smtClean="0">
              <a:solidFill>
                <a:srgbClr val="000000"/>
              </a:solidFill>
              <a:latin typeface="Helvetica 35 Thin"/>
              <a:cs typeface="Helvetica 35 Thin"/>
            </a:endParaRPr>
          </a:p>
          <a:p>
            <a:pPr marL="263525"/>
            <a:r>
              <a:rPr lang="cs-CZ" sz="1400" b="0" dirty="0" smtClean="0">
                <a:solidFill>
                  <a:srgbClr val="000000"/>
                </a:solidFill>
                <a:latin typeface="Helvetica 35 Thin"/>
                <a:cs typeface="Helvetica 35 Thin"/>
              </a:rPr>
              <a:t>Jestliže výše uvedené není známo, byl subjektivní pokles hmotnosti během uplynulých 6 měsíců? </a:t>
            </a:r>
          </a:p>
          <a:p>
            <a:r>
              <a:rPr lang="cs-CZ" sz="1600" b="0" dirty="0" smtClean="0">
                <a:solidFill>
                  <a:srgbClr val="000000"/>
                </a:solidFill>
                <a:latin typeface="Helvetica 35 Thin"/>
                <a:cs typeface="Helvetica 35 Thin"/>
              </a:rPr>
              <a:t>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žádný nebo malý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Mírný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závažný</a:t>
            </a:r>
          </a:p>
          <a:p>
            <a:endParaRPr lang="cs-CZ" sz="800" b="0" dirty="0" smtClean="0">
              <a:solidFill>
                <a:srgbClr val="000000"/>
              </a:solidFill>
              <a:latin typeface="Helvetica 35 Thin"/>
              <a:cs typeface="Helvetica 35 Thin"/>
            </a:endParaRPr>
          </a:p>
          <a:p>
            <a:r>
              <a:rPr lang="cs-CZ" sz="1600" b="0" dirty="0" smtClean="0">
                <a:solidFill>
                  <a:srgbClr val="000000"/>
                </a:solidFill>
                <a:latin typeface="Helvetica 35 Thin"/>
                <a:cs typeface="Helvetica 35 Thin"/>
              </a:rPr>
              <a:t>2. </a:t>
            </a:r>
            <a:r>
              <a:rPr lang="cs-CZ" sz="1600" dirty="0" smtClean="0">
                <a:solidFill>
                  <a:srgbClr val="000000"/>
                </a:solidFill>
                <a:latin typeface="Helvetica 35 Thin"/>
                <a:cs typeface="Helvetica 35 Thin"/>
              </a:rPr>
              <a:t>Váhová změna během posledních 2 týdnů</a:t>
            </a:r>
            <a:r>
              <a:rPr lang="cs-CZ" sz="1600" b="0" dirty="0" smtClean="0">
                <a:solidFill>
                  <a:srgbClr val="000000"/>
                </a:solidFill>
                <a:latin typeface="Helvetica 35 Thin"/>
                <a:cs typeface="Helvetica 35 Thin"/>
              </a:rPr>
              <a:t>     </a:t>
            </a:r>
            <a:r>
              <a:rPr lang="cs-CZ" sz="1400" b="0" dirty="0" smtClean="0">
                <a:solidFill>
                  <a:srgbClr val="000000"/>
                </a:solidFill>
                <a:latin typeface="Helvetica 35 Thin"/>
                <a:cs typeface="Helvetica 35 Thin"/>
              </a:rPr>
              <a:t>množství v kg (pokud známo) _____</a:t>
            </a:r>
          </a:p>
        </p:txBody>
      </p:sp>
      <p:sp>
        <p:nvSpPr>
          <p:cNvPr id="4" name="Obdélník 3"/>
          <p:cNvSpPr/>
          <p:nvPr/>
        </p:nvSpPr>
        <p:spPr>
          <a:xfrm>
            <a:off x="457200" y="3962400"/>
            <a:ext cx="4187365" cy="461665"/>
          </a:xfrm>
          <a:prstGeom prst="rect">
            <a:avLst/>
          </a:prstGeom>
        </p:spPr>
        <p:txBody>
          <a:bodyPr wrap="none">
            <a:spAutoFit/>
          </a:bodyPr>
          <a:lstStyle/>
          <a:p>
            <a:pPr lvl="0"/>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zvýšení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beze změny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snížení </a:t>
            </a:r>
            <a:endParaRPr lang="en-GB" sz="1600" dirty="0">
              <a:solidFill>
                <a:prstClr val="white"/>
              </a:solidFill>
            </a:endParaRPr>
          </a:p>
        </p:txBody>
      </p:sp>
      <p:sp>
        <p:nvSpPr>
          <p:cNvPr id="16" name="Obdélník 15"/>
          <p:cNvSpPr/>
          <p:nvPr/>
        </p:nvSpPr>
        <p:spPr>
          <a:xfrm>
            <a:off x="457200" y="5177135"/>
            <a:ext cx="8739187" cy="461665"/>
          </a:xfrm>
          <a:prstGeom prst="rect">
            <a:avLst/>
          </a:prstGeom>
        </p:spPr>
        <p:txBody>
          <a:bodyPr wrap="square">
            <a:spAutoFit/>
          </a:bodyPr>
          <a:lstStyle/>
          <a:p>
            <a:pPr lvl="0"/>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Dentální problémy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Rychle plnost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Zácpa</a:t>
            </a:r>
            <a:endParaRPr lang="en-GB" sz="1600" dirty="0"/>
          </a:p>
        </p:txBody>
      </p:sp>
      <p:sp>
        <p:nvSpPr>
          <p:cNvPr id="17" name="Obdélník 16"/>
          <p:cNvSpPr/>
          <p:nvPr/>
        </p:nvSpPr>
        <p:spPr>
          <a:xfrm>
            <a:off x="228600" y="5558135"/>
            <a:ext cx="8739187" cy="461665"/>
          </a:xfrm>
          <a:prstGeom prst="rect">
            <a:avLst/>
          </a:prstGeom>
        </p:spPr>
        <p:txBody>
          <a:bodyPr wrap="square">
            <a:spAutoFit/>
          </a:bodyPr>
          <a:lstStyle/>
          <a:p>
            <a:pPr lvl="0"/>
            <a:r>
              <a:rPr lang="cs-CZ" sz="1600" b="0" dirty="0" smtClean="0">
                <a:solidFill>
                  <a:srgbClr val="000000"/>
                </a:solidFill>
                <a:latin typeface="Helvetica 35 Thin"/>
                <a:cs typeface="Helvetica 35 Thin"/>
              </a:rPr>
              <a:t>2.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Žádné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Občasné/malé/málo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Stálé/těžké/</a:t>
            </a:r>
            <a:r>
              <a:rPr lang="cs-CZ" sz="1600" b="0" dirty="0" err="1" smtClean="0">
                <a:solidFill>
                  <a:srgbClr val="000000"/>
                </a:solidFill>
                <a:latin typeface="Helvetica 35 Thin"/>
                <a:cs typeface="Helvetica 35 Thin"/>
              </a:rPr>
              <a:t>mnočetné</a:t>
            </a:r>
            <a:endParaRPr lang="en-GB" sz="1600" dirty="0"/>
          </a:p>
        </p:txBody>
      </p:sp>
      <p:sp>
        <p:nvSpPr>
          <p:cNvPr id="20" name="Obdélník 19"/>
          <p:cNvSpPr/>
          <p:nvPr/>
        </p:nvSpPr>
        <p:spPr>
          <a:xfrm>
            <a:off x="228600" y="6019800"/>
            <a:ext cx="8967787" cy="707886"/>
          </a:xfrm>
          <a:prstGeom prst="rect">
            <a:avLst/>
          </a:prstGeom>
        </p:spPr>
        <p:txBody>
          <a:bodyPr wrap="square">
            <a:spAutoFit/>
          </a:bodyPr>
          <a:lstStyle/>
          <a:p>
            <a:r>
              <a:rPr lang="cs-CZ" sz="1600" b="0" dirty="0" smtClean="0">
                <a:solidFill>
                  <a:srgbClr val="000000"/>
                </a:solidFill>
                <a:latin typeface="Helvetica 35 Thin"/>
                <a:cs typeface="Helvetica 35 Thin"/>
              </a:rPr>
              <a:t>3. </a:t>
            </a:r>
            <a:r>
              <a:rPr lang="cs-CZ" sz="1600" dirty="0" smtClean="0">
                <a:solidFill>
                  <a:srgbClr val="000000"/>
                </a:solidFill>
                <a:latin typeface="Helvetica 35 Thin"/>
                <a:cs typeface="Helvetica 35 Thin"/>
              </a:rPr>
              <a:t>Symptomy v uplynulých 2 týdnech           </a:t>
            </a:r>
          </a:p>
          <a:p>
            <a:r>
              <a:rPr lang="cs-CZ" b="0" dirty="0" smtClean="0">
                <a:solidFill>
                  <a:srgbClr val="000000"/>
                </a:solidFill>
                <a:latin typeface="Helvetica 35 Thin"/>
                <a:cs typeface="Helvetica 35 Thin"/>
              </a:rPr>
              <a:t>   □</a:t>
            </a:r>
            <a:r>
              <a:rPr lang="cs-CZ" sz="1600" b="0" dirty="0" smtClean="0">
                <a:solidFill>
                  <a:srgbClr val="000000"/>
                </a:solidFill>
                <a:latin typeface="Helvetica 35 Thin"/>
                <a:cs typeface="Helvetica 35 Thin"/>
              </a:rPr>
              <a:t> Vymizení symptomů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Zlepšení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Stejné nebo zhoršení</a:t>
            </a:r>
          </a:p>
        </p:txBody>
      </p:sp>
    </p:spTree>
    <p:extLst>
      <p:ext uri="{BB962C8B-B14F-4D97-AF65-F5344CB8AC3E}">
        <p14:creationId xmlns:p14="http://schemas.microsoft.com/office/powerpoint/2010/main" val="3048636691"/>
      </p:ext>
    </p:extLst>
  </p:cSld>
  <p:clrMapOvr>
    <a:masterClrMapping/>
  </p:clrMapOvr>
  <p:transition spd="med">
    <p:pull dir="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bdélník 17"/>
          <p:cNvSpPr/>
          <p:nvPr/>
        </p:nvSpPr>
        <p:spPr>
          <a:xfrm>
            <a:off x="228600" y="5939135"/>
            <a:ext cx="8891588" cy="842665"/>
          </a:xfrm>
          <a:prstGeom prst="rect">
            <a:avLst/>
          </a:prstGeom>
          <a:solidFill>
            <a:schemeClr val="bg2"/>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bdélník 10"/>
          <p:cNvSpPr/>
          <p:nvPr/>
        </p:nvSpPr>
        <p:spPr>
          <a:xfrm>
            <a:off x="176212" y="4608493"/>
            <a:ext cx="8891588" cy="801707"/>
          </a:xfrm>
          <a:prstGeom prst="rect">
            <a:avLst/>
          </a:prstGeom>
          <a:solidFill>
            <a:schemeClr val="bg2"/>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bdélník 9"/>
          <p:cNvSpPr/>
          <p:nvPr/>
        </p:nvSpPr>
        <p:spPr>
          <a:xfrm>
            <a:off x="152400" y="2971800"/>
            <a:ext cx="8891588" cy="1143000"/>
          </a:xfrm>
          <a:prstGeom prst="rect">
            <a:avLst/>
          </a:prstGeom>
          <a:solidFill>
            <a:schemeClr val="bg2"/>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bdélník 8"/>
          <p:cNvSpPr/>
          <p:nvPr/>
        </p:nvSpPr>
        <p:spPr>
          <a:xfrm>
            <a:off x="152400" y="851080"/>
            <a:ext cx="8915400" cy="1649114"/>
          </a:xfrm>
          <a:prstGeom prst="rect">
            <a:avLst/>
          </a:prstGeom>
          <a:solidFill>
            <a:schemeClr val="bg2"/>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7315" name="Rectangle 3"/>
          <p:cNvSpPr>
            <a:spLocks noGrp="1" noChangeArrowheads="1"/>
          </p:cNvSpPr>
          <p:nvPr>
            <p:ph type="title" idx="4294967295"/>
          </p:nvPr>
        </p:nvSpPr>
        <p:spPr>
          <a:xfrm>
            <a:off x="381000" y="152400"/>
            <a:ext cx="8305800" cy="381000"/>
          </a:xfrm>
        </p:spPr>
        <p:txBody>
          <a:bodyPr wrap="square" numCol="1" anchorCtr="0" compatLnSpc="1">
            <a:prstTxWarp prst="textNoShape">
              <a:avLst/>
            </a:prstTxWarp>
            <a:noAutofit/>
          </a:bodyPr>
          <a:lstStyle/>
          <a:p>
            <a:pPr eaLnBrk="1" hangingPunct="1">
              <a:lnSpc>
                <a:spcPts val="3400"/>
              </a:lnSpc>
            </a:pPr>
            <a:r>
              <a:rPr lang="cs-CZ" sz="2400" dirty="0" smtClean="0">
                <a:effectLst>
                  <a:outerShdw blurRad="38100" dist="38100" dir="2700000" algn="tl">
                    <a:srgbClr val="C0C0C0"/>
                  </a:outerShdw>
                </a:effectLst>
                <a:latin typeface="Arial" pitchFamily="34" charset="0"/>
              </a:rPr>
              <a:t>Anamnéza</a:t>
            </a:r>
            <a:endParaRPr lang="en-GB"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763000" y="822960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101</a:t>
            </a:fld>
            <a:endParaRPr lang="cs-CZ" sz="1200">
              <a:solidFill>
                <a:prstClr val="black">
                  <a:lumMod val="65000"/>
                  <a:lumOff val="35000"/>
                </a:prstClr>
              </a:solidFill>
              <a:latin typeface="Century Gothic" pitchFamily="34" charset="0"/>
            </a:endParaRPr>
          </a:p>
        </p:txBody>
      </p:sp>
      <p:sp>
        <p:nvSpPr>
          <p:cNvPr id="2" name="Obdélník 1"/>
          <p:cNvSpPr/>
          <p:nvPr/>
        </p:nvSpPr>
        <p:spPr>
          <a:xfrm>
            <a:off x="0" y="376535"/>
            <a:ext cx="8686800" cy="461665"/>
          </a:xfrm>
          <a:prstGeom prst="rect">
            <a:avLst/>
          </a:prstGeom>
        </p:spPr>
        <p:txBody>
          <a:bodyPr wrap="square">
            <a:spAutoFit/>
          </a:bodyPr>
          <a:lstStyle/>
          <a:p>
            <a:pPr marL="342900" lvl="0" indent="-342900" algn="just">
              <a:lnSpc>
                <a:spcPct val="120000"/>
              </a:lnSpc>
              <a:spcAft>
                <a:spcPts val="0"/>
              </a:spcAft>
              <a:buClr>
                <a:srgbClr val="00B0F0"/>
              </a:buClr>
              <a:buFont typeface="Wingdings"/>
              <a:buChar char=""/>
              <a:tabLst>
                <a:tab pos="457200" algn="l"/>
              </a:tabLst>
            </a:pPr>
            <a:r>
              <a:rPr lang="cs-CZ" sz="2000" dirty="0" smtClean="0">
                <a:solidFill>
                  <a:srgbClr val="000000"/>
                </a:solidFill>
                <a:latin typeface="Helvetica 35 Thin"/>
                <a:cs typeface="Helvetica 35 Thin"/>
              </a:rPr>
              <a:t>Funkční kapacita </a:t>
            </a:r>
            <a:r>
              <a:rPr lang="cs-CZ" sz="1400" b="0" dirty="0" smtClean="0">
                <a:solidFill>
                  <a:srgbClr val="000000"/>
                </a:solidFill>
                <a:latin typeface="Helvetica 35 Thin"/>
                <a:cs typeface="Helvetica 35 Thin"/>
              </a:rPr>
              <a:t>(únava a progresivní ztráta funkce)</a:t>
            </a:r>
            <a:endParaRPr lang="cs-CZ" sz="1400" b="0" dirty="0">
              <a:solidFill>
                <a:srgbClr val="000000"/>
              </a:solidFill>
              <a:latin typeface="Helvetica 35 Thin"/>
              <a:cs typeface="Helvetica 35 Thin"/>
            </a:endParaRPr>
          </a:p>
        </p:txBody>
      </p:sp>
      <p:sp>
        <p:nvSpPr>
          <p:cNvPr id="19" name="Obdélník 18"/>
          <p:cNvSpPr/>
          <p:nvPr/>
        </p:nvSpPr>
        <p:spPr>
          <a:xfrm>
            <a:off x="381000" y="838200"/>
            <a:ext cx="8739187" cy="1661993"/>
          </a:xfrm>
          <a:prstGeom prst="rect">
            <a:avLst/>
          </a:prstGeom>
        </p:spPr>
        <p:txBody>
          <a:bodyPr wrap="square">
            <a:spAutoFit/>
          </a:bodyPr>
          <a:lstStyle/>
          <a:p>
            <a:r>
              <a:rPr lang="cs-CZ" sz="1600" b="0" dirty="0" smtClean="0">
                <a:solidFill>
                  <a:srgbClr val="000000"/>
                </a:solidFill>
                <a:latin typeface="Helvetica 35 Thin"/>
                <a:cs typeface="Helvetica 35 Thin"/>
              </a:rPr>
              <a:t>1. Žádná dysfunkce</a:t>
            </a:r>
          </a:p>
          <a:p>
            <a:endParaRPr lang="cs-CZ" sz="500" b="0" dirty="0" smtClean="0">
              <a:solidFill>
                <a:srgbClr val="000000"/>
              </a:solidFill>
              <a:latin typeface="Helvetica 35 Thin"/>
              <a:cs typeface="Helvetica 35 Thin"/>
            </a:endParaRPr>
          </a:p>
          <a:p>
            <a:r>
              <a:rPr lang="cs-CZ" sz="1600" b="0" dirty="0" smtClean="0">
                <a:solidFill>
                  <a:srgbClr val="000000"/>
                </a:solidFill>
                <a:latin typeface="Helvetica 35 Thin"/>
                <a:cs typeface="Helvetica 35 Thin"/>
              </a:rPr>
              <a:t>2. Snížená kapacita</a:t>
            </a:r>
            <a:r>
              <a:rPr lang="en-US" sz="1600"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délka trvání změny ___________</a:t>
            </a:r>
          </a:p>
          <a:p>
            <a:r>
              <a:rPr lang="cs-CZ" sz="1600" b="0" dirty="0" smtClean="0">
                <a:solidFill>
                  <a:srgbClr val="000000"/>
                </a:solidFill>
                <a:latin typeface="Helvetica 35 Thin"/>
                <a:cs typeface="Helvetica 35 Thin"/>
              </a:rPr>
              <a:t>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Potíže s mobilitou /normálními aktivitami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Na lůžku / vozíku</a:t>
            </a:r>
          </a:p>
          <a:p>
            <a:endParaRPr lang="cs-CZ" sz="400" b="0" dirty="0" smtClean="0">
              <a:solidFill>
                <a:srgbClr val="000000"/>
              </a:solidFill>
              <a:latin typeface="Helvetica 35 Thin"/>
              <a:cs typeface="Helvetica 35 Thin"/>
            </a:endParaRPr>
          </a:p>
          <a:p>
            <a:endParaRPr lang="cs-CZ" sz="500" b="0" dirty="0" smtClean="0">
              <a:solidFill>
                <a:srgbClr val="000000"/>
              </a:solidFill>
              <a:latin typeface="Helvetica 35 Thin"/>
              <a:cs typeface="Helvetica 35 Thin"/>
            </a:endParaRPr>
          </a:p>
          <a:p>
            <a:pPr>
              <a:lnSpc>
                <a:spcPct val="80000"/>
              </a:lnSpc>
            </a:pPr>
            <a:r>
              <a:rPr lang="cs-CZ" sz="1600" b="0" dirty="0" smtClean="0">
                <a:solidFill>
                  <a:srgbClr val="000000"/>
                </a:solidFill>
                <a:latin typeface="Helvetica 35 Thin"/>
                <a:cs typeface="Helvetica 35 Thin"/>
              </a:rPr>
              <a:t>3. </a:t>
            </a:r>
            <a:r>
              <a:rPr lang="cs-CZ" sz="1600" dirty="0" smtClean="0">
                <a:solidFill>
                  <a:srgbClr val="000000"/>
                </a:solidFill>
                <a:latin typeface="Helvetica 35 Thin"/>
                <a:cs typeface="Helvetica 35 Thin"/>
              </a:rPr>
              <a:t>Funkční kapacita v posledních 2 týdnech</a:t>
            </a:r>
          </a:p>
          <a:p>
            <a:pPr>
              <a:lnSpc>
                <a:spcPct val="80000"/>
              </a:lnSpc>
            </a:pPr>
            <a:r>
              <a:rPr lang="cs-CZ" b="0" dirty="0" smtClean="0">
                <a:solidFill>
                  <a:srgbClr val="000000"/>
                </a:solidFill>
                <a:latin typeface="Helvetica 35 Thin"/>
                <a:cs typeface="Helvetica 35 Thin"/>
              </a:rPr>
              <a:t>  □</a:t>
            </a:r>
            <a:r>
              <a:rPr lang="cs-CZ" sz="1600" b="0" dirty="0" smtClean="0">
                <a:solidFill>
                  <a:srgbClr val="000000"/>
                </a:solidFill>
                <a:latin typeface="Helvetica 35 Thin"/>
                <a:cs typeface="Helvetica 35 Thin"/>
              </a:rPr>
              <a:t>  Zlepšená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Beze změny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Pokles</a:t>
            </a:r>
            <a:endParaRPr lang="en-GB" sz="1600" dirty="0"/>
          </a:p>
        </p:txBody>
      </p:sp>
      <p:sp>
        <p:nvSpPr>
          <p:cNvPr id="3" name="Obdélník 2"/>
          <p:cNvSpPr/>
          <p:nvPr/>
        </p:nvSpPr>
        <p:spPr>
          <a:xfrm>
            <a:off x="152401" y="2514600"/>
            <a:ext cx="8891586" cy="461665"/>
          </a:xfrm>
          <a:prstGeom prst="rect">
            <a:avLst/>
          </a:prstGeom>
        </p:spPr>
        <p:txBody>
          <a:bodyPr wrap="square">
            <a:spAutoFit/>
          </a:bodyPr>
          <a:lstStyle/>
          <a:p>
            <a:pPr algn="ctr"/>
            <a:r>
              <a:rPr lang="cs-CZ" b="0" dirty="0" smtClean="0">
                <a:solidFill>
                  <a:srgbClr val="2F5897"/>
                </a:solidFill>
                <a:effectLst>
                  <a:outerShdw blurRad="38100" dist="38100" dir="2700000" algn="tl">
                    <a:srgbClr val="C0C0C0"/>
                  </a:outerShdw>
                </a:effectLst>
                <a:latin typeface="Arial" pitchFamily="34" charset="0"/>
                <a:ea typeface="+mj-ea"/>
                <a:cs typeface="+mj-cs"/>
              </a:rPr>
              <a:t>Fyzické vyšetření</a:t>
            </a:r>
            <a:endParaRPr lang="cs-CZ" dirty="0"/>
          </a:p>
        </p:txBody>
      </p:sp>
      <p:sp>
        <p:nvSpPr>
          <p:cNvPr id="4" name="Obdélník 3"/>
          <p:cNvSpPr/>
          <p:nvPr/>
        </p:nvSpPr>
        <p:spPr>
          <a:xfrm>
            <a:off x="228600" y="2914471"/>
            <a:ext cx="8458200" cy="1200329"/>
          </a:xfrm>
          <a:prstGeom prst="rect">
            <a:avLst/>
          </a:prstGeom>
        </p:spPr>
        <p:txBody>
          <a:bodyPr wrap="square">
            <a:spAutoFit/>
          </a:bodyPr>
          <a:lstStyle/>
          <a:p>
            <a:pPr lvl="0"/>
            <a:r>
              <a:rPr lang="cs-CZ" sz="1600" b="0" dirty="0" smtClean="0">
                <a:solidFill>
                  <a:srgbClr val="000000"/>
                </a:solidFill>
                <a:latin typeface="Helvetica 35 Thin"/>
                <a:cs typeface="Helvetica 35 Thin"/>
              </a:rPr>
              <a:t>Ztráta tělesného tuku                </a:t>
            </a:r>
            <a:r>
              <a:rPr lang="cs-CZ" b="0" dirty="0" smtClean="0">
                <a:solidFill>
                  <a:srgbClr val="000000"/>
                </a:solidFill>
                <a:latin typeface="Helvetica 35 Thin"/>
                <a:cs typeface="Helvetica 35 Thin"/>
              </a:rPr>
              <a:t>□ </a:t>
            </a:r>
            <a:r>
              <a:rPr lang="cs-CZ" sz="1600" b="0" dirty="0" smtClean="0">
                <a:solidFill>
                  <a:srgbClr val="000000"/>
                </a:solidFill>
                <a:latin typeface="Helvetica 35 Thin"/>
                <a:cs typeface="Helvetica 35 Thin"/>
              </a:rPr>
              <a:t>Ne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Malá / mírná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Těžká</a:t>
            </a:r>
          </a:p>
          <a:p>
            <a:pPr lvl="0"/>
            <a:r>
              <a:rPr lang="cs-CZ" sz="1600" b="0" dirty="0" smtClean="0">
                <a:solidFill>
                  <a:srgbClr val="000000"/>
                </a:solidFill>
                <a:latin typeface="Helvetica 35 Thin"/>
                <a:cs typeface="Helvetica 35 Thin"/>
              </a:rPr>
              <a:t>Ztráta svalů                               </a:t>
            </a:r>
            <a:r>
              <a:rPr lang="cs-CZ" b="0" dirty="0" smtClean="0">
                <a:solidFill>
                  <a:srgbClr val="000000"/>
                </a:solidFill>
                <a:latin typeface="Helvetica 35 Thin"/>
                <a:cs typeface="Helvetica 35 Thin"/>
              </a:rPr>
              <a:t>□ </a:t>
            </a:r>
            <a:r>
              <a:rPr lang="cs-CZ" sz="1600" b="0" dirty="0">
                <a:solidFill>
                  <a:srgbClr val="000000"/>
                </a:solidFill>
                <a:latin typeface="Helvetica 35 Thin"/>
                <a:cs typeface="Helvetica 35 Thin"/>
              </a:rPr>
              <a:t>Ne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Malá / mírná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Těžká</a:t>
            </a:r>
          </a:p>
          <a:p>
            <a:pPr lvl="0"/>
            <a:r>
              <a:rPr lang="cs-CZ" sz="1600" b="0" dirty="0" smtClean="0">
                <a:solidFill>
                  <a:srgbClr val="000000"/>
                </a:solidFill>
                <a:latin typeface="Helvetica 35 Thin"/>
                <a:cs typeface="Helvetica 35 Thin"/>
              </a:rPr>
              <a:t>Přítomnost edémů /ascitu         </a:t>
            </a:r>
            <a:r>
              <a:rPr lang="cs-CZ" b="0" dirty="0" smtClean="0">
                <a:solidFill>
                  <a:srgbClr val="000000"/>
                </a:solidFill>
                <a:latin typeface="Helvetica 35 Thin"/>
                <a:cs typeface="Helvetica 35 Thin"/>
              </a:rPr>
              <a:t>□ </a:t>
            </a:r>
            <a:r>
              <a:rPr lang="cs-CZ" sz="1600" b="0" dirty="0">
                <a:solidFill>
                  <a:srgbClr val="000000"/>
                </a:solidFill>
                <a:latin typeface="Helvetica 35 Thin"/>
                <a:cs typeface="Helvetica 35 Thin"/>
              </a:rPr>
              <a:t>Ne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Malá / mírná           </a:t>
            </a:r>
            <a:r>
              <a:rPr lang="cs-CZ" b="0" dirty="0">
                <a:solidFill>
                  <a:srgbClr val="000000"/>
                </a:solidFill>
                <a:latin typeface="Helvetica 35 Thin"/>
                <a:cs typeface="Helvetica 35 Thin"/>
              </a:rPr>
              <a:t>□</a:t>
            </a: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Těžká</a:t>
            </a:r>
            <a:endParaRPr lang="cs-CZ" sz="1600" dirty="0">
              <a:solidFill>
                <a:srgbClr val="000000"/>
              </a:solidFill>
              <a:latin typeface="Helvetica 35 Thin"/>
              <a:cs typeface="Helvetica 35 Thin"/>
            </a:endParaRPr>
          </a:p>
        </p:txBody>
      </p:sp>
      <p:sp>
        <p:nvSpPr>
          <p:cNvPr id="12" name="Rectangle 3"/>
          <p:cNvSpPr txBox="1">
            <a:spLocks noChangeArrowheads="1"/>
          </p:cNvSpPr>
          <p:nvPr/>
        </p:nvSpPr>
        <p:spPr>
          <a:xfrm>
            <a:off x="381000" y="4267200"/>
            <a:ext cx="8382000" cy="381000"/>
          </a:xfrm>
          <a:prstGeom prst="rect">
            <a:avLst/>
          </a:prstGeom>
        </p:spPr>
        <p:txBody>
          <a:bodyPr vert="horz" wrap="square" lIns="91440" tIns="45720" rIns="91440" bIns="45720" numCol="1" rtlCol="0" anchor="b" anchorCtr="0" compatLnSpc="1">
            <a:prstTxWarp prst="textNoShape">
              <a:avLst/>
            </a:prstTxWarp>
            <a:noAutofit/>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eaLnBrk="1" hangingPunct="1">
              <a:lnSpc>
                <a:spcPts val="3400"/>
              </a:lnSpc>
            </a:pPr>
            <a:r>
              <a:rPr lang="cs-CZ" sz="2400" b="0" dirty="0" smtClean="0">
                <a:effectLst>
                  <a:outerShdw blurRad="38100" dist="38100" dir="2700000" algn="tl">
                    <a:srgbClr val="C0C0C0"/>
                  </a:outerShdw>
                </a:effectLst>
                <a:latin typeface="Arial" pitchFamily="34" charset="0"/>
              </a:rPr>
              <a:t>SGA hodnocení</a:t>
            </a:r>
            <a:endParaRPr lang="en-GB" sz="2400" b="0" dirty="0" smtClean="0">
              <a:effectLst>
                <a:outerShdw blurRad="38100" dist="38100" dir="2700000" algn="tl">
                  <a:srgbClr val="C0C0C0"/>
                </a:outerShdw>
              </a:effectLst>
            </a:endParaRPr>
          </a:p>
        </p:txBody>
      </p:sp>
      <p:sp>
        <p:nvSpPr>
          <p:cNvPr id="13" name="Obdélník 12"/>
          <p:cNvSpPr/>
          <p:nvPr/>
        </p:nvSpPr>
        <p:spPr>
          <a:xfrm>
            <a:off x="304799" y="4532293"/>
            <a:ext cx="8739187" cy="954107"/>
          </a:xfrm>
          <a:prstGeom prst="rect">
            <a:avLst/>
          </a:prstGeom>
        </p:spPr>
        <p:txBody>
          <a:bodyPr wrap="square">
            <a:spAutoFit/>
          </a:bodyPr>
          <a:lstStyle/>
          <a:p>
            <a:pPr lvl="0"/>
            <a:r>
              <a:rPr lang="cs-CZ" sz="1600" b="0" dirty="0" smtClean="0">
                <a:solidFill>
                  <a:srgbClr val="000000"/>
                </a:solidFill>
                <a:latin typeface="Helvetica 35 Thin"/>
                <a:cs typeface="Helvetica 35 Thin"/>
              </a:rPr>
              <a:t> </a:t>
            </a:r>
            <a:r>
              <a:rPr lang="cs-CZ" b="0" dirty="0" smtClean="0">
                <a:solidFill>
                  <a:srgbClr val="000000"/>
                </a:solidFill>
                <a:latin typeface="Helvetica 35 Thin"/>
                <a:cs typeface="Helvetica 35 Thin"/>
              </a:rPr>
              <a:t>□ </a:t>
            </a:r>
            <a:r>
              <a:rPr lang="cs-CZ" sz="1600" dirty="0" smtClean="0">
                <a:solidFill>
                  <a:srgbClr val="000000"/>
                </a:solidFill>
                <a:latin typeface="Helvetica 35 Thin"/>
                <a:cs typeface="Helvetica 35 Thin"/>
              </a:rPr>
              <a:t>A</a:t>
            </a:r>
            <a:r>
              <a:rPr lang="cs-CZ" sz="1600" b="0" dirty="0" smtClean="0">
                <a:solidFill>
                  <a:srgbClr val="000000"/>
                </a:solidFill>
                <a:latin typeface="Helvetica 35 Thin"/>
                <a:cs typeface="Helvetica 35 Thin"/>
              </a:rPr>
              <a:t>  Dobře živený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a:t>
            </a:r>
            <a:r>
              <a:rPr lang="cs-CZ" sz="1600" dirty="0" smtClean="0">
                <a:solidFill>
                  <a:srgbClr val="000000"/>
                </a:solidFill>
                <a:latin typeface="Helvetica 35 Thin"/>
                <a:cs typeface="Helvetica 35 Thin"/>
              </a:rPr>
              <a:t>B </a:t>
            </a:r>
            <a:r>
              <a:rPr lang="cs-CZ" sz="1600" b="0" dirty="0" smtClean="0">
                <a:solidFill>
                  <a:srgbClr val="000000"/>
                </a:solidFill>
                <a:latin typeface="Helvetica 35 Thin"/>
                <a:cs typeface="Helvetica 35 Thin"/>
              </a:rPr>
              <a:t> Lehce/mírně </a:t>
            </a:r>
            <a:r>
              <a:rPr lang="cs-CZ" sz="1600" b="0" dirty="0" err="1" smtClean="0">
                <a:solidFill>
                  <a:srgbClr val="000000"/>
                </a:solidFill>
                <a:latin typeface="Helvetica 35 Thin"/>
                <a:cs typeface="Helvetica 35 Thin"/>
              </a:rPr>
              <a:t>podvýživený</a:t>
            </a:r>
            <a:r>
              <a:rPr lang="cs-CZ" sz="1600" b="0" dirty="0" smtClean="0">
                <a:solidFill>
                  <a:srgbClr val="000000"/>
                </a:solidFill>
                <a:latin typeface="Helvetica 35 Thin"/>
                <a:cs typeface="Helvetica 35 Thin"/>
              </a:rPr>
              <a:t>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a:t>
            </a:r>
            <a:r>
              <a:rPr lang="cs-CZ" sz="1600" dirty="0" smtClean="0">
                <a:solidFill>
                  <a:srgbClr val="000000"/>
                </a:solidFill>
                <a:latin typeface="Helvetica 35 Thin"/>
                <a:cs typeface="Helvetica 35 Thin"/>
              </a:rPr>
              <a:t>C</a:t>
            </a:r>
            <a:r>
              <a:rPr lang="cs-CZ" sz="1600" b="0" dirty="0" smtClean="0">
                <a:solidFill>
                  <a:srgbClr val="000000"/>
                </a:solidFill>
                <a:latin typeface="Helvetica 35 Thin"/>
                <a:cs typeface="Helvetica 35 Thin"/>
              </a:rPr>
              <a:t> Těžce </a:t>
            </a:r>
            <a:r>
              <a:rPr lang="cs-CZ" sz="1600" b="0" dirty="0" err="1" smtClean="0">
                <a:solidFill>
                  <a:srgbClr val="000000"/>
                </a:solidFill>
                <a:latin typeface="Helvetica 35 Thin"/>
                <a:cs typeface="Helvetica 35 Thin"/>
              </a:rPr>
              <a:t>podvýživený</a:t>
            </a:r>
            <a:endParaRPr lang="cs-CZ" sz="1600" b="0" dirty="0" smtClean="0">
              <a:solidFill>
                <a:srgbClr val="000000"/>
              </a:solidFill>
              <a:latin typeface="Helvetica 35 Thin"/>
              <a:cs typeface="Helvetica 35 Thin"/>
            </a:endParaRPr>
          </a:p>
          <a:p>
            <a:pPr lvl="0"/>
            <a:r>
              <a:rPr lang="cs-CZ" sz="1600" b="0" dirty="0" smtClean="0">
                <a:solidFill>
                  <a:srgbClr val="000000"/>
                </a:solidFill>
                <a:latin typeface="Helvetica 35 Thin"/>
                <a:cs typeface="Helvetica 35 Thin"/>
              </a:rPr>
              <a:t>           Normální                  Jistá progresivní nutriční ztráta         Známky úbytě (</a:t>
            </a:r>
            <a:r>
              <a:rPr lang="cs-CZ" sz="1600" b="0" dirty="0" err="1" smtClean="0">
                <a:solidFill>
                  <a:srgbClr val="000000"/>
                </a:solidFill>
                <a:latin typeface="Helvetica 35 Thin"/>
                <a:cs typeface="Helvetica 35 Thin"/>
              </a:rPr>
              <a:t>wasting</a:t>
            </a:r>
            <a:r>
              <a:rPr lang="cs-CZ" sz="1600" b="0" dirty="0" smtClean="0">
                <a:solidFill>
                  <a:srgbClr val="000000"/>
                </a:solidFill>
                <a:latin typeface="Helvetica 35 Thin"/>
                <a:cs typeface="Helvetica 35 Thin"/>
              </a:rPr>
              <a:t>) a</a:t>
            </a:r>
          </a:p>
          <a:p>
            <a:pPr lvl="0"/>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                                                                                                    progresivních symptomů</a:t>
            </a:r>
            <a:endParaRPr lang="cs-CZ" sz="1600" dirty="0">
              <a:solidFill>
                <a:srgbClr val="000000"/>
              </a:solidFill>
              <a:latin typeface="Helvetica 35 Thin"/>
              <a:cs typeface="Helvetica 35 Thin"/>
            </a:endParaRPr>
          </a:p>
        </p:txBody>
      </p:sp>
      <p:sp>
        <p:nvSpPr>
          <p:cNvPr id="14" name="Rectangle 3"/>
          <p:cNvSpPr txBox="1">
            <a:spLocks noChangeArrowheads="1"/>
          </p:cNvSpPr>
          <p:nvPr/>
        </p:nvSpPr>
        <p:spPr>
          <a:xfrm>
            <a:off x="304800" y="5638800"/>
            <a:ext cx="8382000" cy="381000"/>
          </a:xfrm>
          <a:prstGeom prst="rect">
            <a:avLst/>
          </a:prstGeom>
        </p:spPr>
        <p:txBody>
          <a:bodyPr vert="horz" wrap="square" lIns="91440" tIns="45720" rIns="91440" bIns="45720" numCol="1" rtlCol="0" anchor="b" anchorCtr="0" compatLnSpc="1">
            <a:prstTxWarp prst="textNoShape">
              <a:avLst/>
            </a:prstTxWarp>
            <a:noAutofit/>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eaLnBrk="1" hangingPunct="1">
              <a:lnSpc>
                <a:spcPts val="3400"/>
              </a:lnSpc>
            </a:pPr>
            <a:r>
              <a:rPr lang="cs-CZ" sz="2400" b="0" dirty="0" smtClean="0">
                <a:effectLst>
                  <a:outerShdw blurRad="38100" dist="38100" dir="2700000" algn="tl">
                    <a:srgbClr val="C0C0C0"/>
                  </a:outerShdw>
                </a:effectLst>
                <a:latin typeface="Arial" pitchFamily="34" charset="0"/>
              </a:rPr>
              <a:t>Přispívající faktor</a:t>
            </a:r>
            <a:endParaRPr lang="en-GB" sz="2400" b="0" dirty="0" smtClean="0">
              <a:effectLst>
                <a:outerShdw blurRad="38100" dist="38100" dir="2700000" algn="tl">
                  <a:srgbClr val="C0C0C0"/>
                </a:outerShdw>
              </a:effectLst>
            </a:endParaRPr>
          </a:p>
        </p:txBody>
      </p:sp>
      <p:sp>
        <p:nvSpPr>
          <p:cNvPr id="15" name="Obdélník 14"/>
          <p:cNvSpPr/>
          <p:nvPr/>
        </p:nvSpPr>
        <p:spPr>
          <a:xfrm>
            <a:off x="76200" y="5862935"/>
            <a:ext cx="9067799" cy="461665"/>
          </a:xfrm>
          <a:prstGeom prst="rect">
            <a:avLst/>
          </a:prstGeom>
        </p:spPr>
        <p:txBody>
          <a:bodyPr wrap="square">
            <a:spAutoFit/>
          </a:bodyPr>
          <a:lstStyle/>
          <a:p>
            <a:pPr lvl="0"/>
            <a:r>
              <a:rPr lang="cs-CZ" sz="1600" b="0" dirty="0" smtClean="0">
                <a:solidFill>
                  <a:srgbClr val="000000"/>
                </a:solidFill>
                <a:latin typeface="Helvetica 35 Thin"/>
                <a:cs typeface="Helvetica 35 Thin"/>
              </a:rPr>
              <a:t>    </a:t>
            </a:r>
            <a:r>
              <a:rPr lang="cs-CZ" b="0" dirty="0" smtClean="0">
                <a:solidFill>
                  <a:srgbClr val="000000"/>
                </a:solidFill>
                <a:latin typeface="Helvetica 35 Thin"/>
                <a:cs typeface="Helvetica 35 Thin"/>
              </a:rPr>
              <a:t>□ </a:t>
            </a:r>
            <a:r>
              <a:rPr lang="cs-CZ" sz="1600" b="0" dirty="0" smtClean="0">
                <a:solidFill>
                  <a:srgbClr val="000000"/>
                </a:solidFill>
                <a:latin typeface="Helvetica 35 Thin"/>
                <a:cs typeface="Helvetica 35 Thin"/>
              </a:rPr>
              <a:t>KACHEXIE                                                      </a:t>
            </a:r>
            <a:r>
              <a:rPr lang="cs-CZ" b="0" dirty="0" smtClean="0">
                <a:solidFill>
                  <a:srgbClr val="000000"/>
                </a:solidFill>
                <a:latin typeface="Helvetica 35 Thin"/>
                <a:cs typeface="Helvetica 35 Thin"/>
              </a:rPr>
              <a:t>□</a:t>
            </a:r>
            <a:r>
              <a:rPr lang="cs-CZ" sz="1600" b="0" dirty="0" smtClean="0">
                <a:solidFill>
                  <a:srgbClr val="000000"/>
                </a:solidFill>
                <a:latin typeface="Helvetica 35 Thin"/>
                <a:cs typeface="Helvetica 35 Thin"/>
              </a:rPr>
              <a:t>  SARKOPENIE</a:t>
            </a:r>
            <a:endParaRPr lang="cs-CZ" sz="1600" dirty="0">
              <a:solidFill>
                <a:srgbClr val="000000"/>
              </a:solidFill>
              <a:latin typeface="Helvetica 35 Thin"/>
              <a:cs typeface="Helvetica 35 Thin"/>
            </a:endParaRPr>
          </a:p>
        </p:txBody>
      </p:sp>
      <p:sp>
        <p:nvSpPr>
          <p:cNvPr id="16" name="Obdélník 15"/>
          <p:cNvSpPr/>
          <p:nvPr/>
        </p:nvSpPr>
        <p:spPr>
          <a:xfrm>
            <a:off x="533400" y="6227802"/>
            <a:ext cx="4090987" cy="553998"/>
          </a:xfrm>
          <a:prstGeom prst="rect">
            <a:avLst/>
          </a:prstGeom>
        </p:spPr>
        <p:txBody>
          <a:bodyPr wrap="square">
            <a:spAutoFit/>
          </a:bodyPr>
          <a:lstStyle/>
          <a:p>
            <a:pPr lvl="0"/>
            <a:r>
              <a:rPr lang="cs-CZ" sz="1600" b="0" dirty="0" smtClean="0">
                <a:solidFill>
                  <a:srgbClr val="000000"/>
                </a:solidFill>
                <a:latin typeface="Helvetica 35 Thin"/>
                <a:cs typeface="Helvetica 35 Thin"/>
              </a:rPr>
              <a:t>(</a:t>
            </a:r>
            <a:r>
              <a:rPr lang="cs-CZ" sz="1400" b="0" dirty="0" smtClean="0">
                <a:solidFill>
                  <a:srgbClr val="000000"/>
                </a:solidFill>
                <a:latin typeface="Helvetica 35 Thin"/>
                <a:cs typeface="Helvetica 35 Thin"/>
              </a:rPr>
              <a:t>Tuková a svalová </a:t>
            </a:r>
            <a:r>
              <a:rPr lang="cs-CZ" sz="1400" b="0" dirty="0" err="1" smtClean="0">
                <a:solidFill>
                  <a:srgbClr val="000000"/>
                </a:solidFill>
                <a:latin typeface="Helvetica 35 Thin"/>
                <a:cs typeface="Helvetica 35 Thin"/>
              </a:rPr>
              <a:t>úbyť</a:t>
            </a:r>
            <a:r>
              <a:rPr lang="cs-CZ" sz="1400" b="0" dirty="0" smtClean="0">
                <a:solidFill>
                  <a:srgbClr val="000000"/>
                </a:solidFill>
                <a:latin typeface="Helvetica 35 Thin"/>
                <a:cs typeface="Helvetica 35 Thin"/>
              </a:rPr>
              <a:t> (</a:t>
            </a:r>
            <a:r>
              <a:rPr lang="cs-CZ" sz="1400" b="0" dirty="0" err="1" smtClean="0">
                <a:solidFill>
                  <a:srgbClr val="000000"/>
                </a:solidFill>
                <a:latin typeface="Helvetica 35 Thin"/>
                <a:cs typeface="Helvetica 35 Thin"/>
              </a:rPr>
              <a:t>wasting</a:t>
            </a:r>
            <a:r>
              <a:rPr lang="cs-CZ" sz="1400" b="0" dirty="0" smtClean="0">
                <a:solidFill>
                  <a:srgbClr val="000000"/>
                </a:solidFill>
                <a:latin typeface="Helvetica 35 Thin"/>
                <a:cs typeface="Helvetica 35 Thin"/>
              </a:rPr>
              <a:t>) vlivem nemoci a zánětu)</a:t>
            </a:r>
            <a:endParaRPr lang="cs-CZ" sz="1400" dirty="0">
              <a:solidFill>
                <a:srgbClr val="000000"/>
              </a:solidFill>
              <a:latin typeface="Helvetica 35 Thin"/>
              <a:cs typeface="Helvetica 35 Thin"/>
            </a:endParaRPr>
          </a:p>
        </p:txBody>
      </p:sp>
      <p:sp>
        <p:nvSpPr>
          <p:cNvPr id="17" name="Obdélník 16"/>
          <p:cNvSpPr/>
          <p:nvPr/>
        </p:nvSpPr>
        <p:spPr>
          <a:xfrm>
            <a:off x="4876800" y="6290846"/>
            <a:ext cx="2971800" cy="338554"/>
          </a:xfrm>
          <a:prstGeom prst="rect">
            <a:avLst/>
          </a:prstGeom>
        </p:spPr>
        <p:txBody>
          <a:bodyPr wrap="square">
            <a:spAutoFit/>
          </a:bodyPr>
          <a:lstStyle/>
          <a:p>
            <a:pPr lvl="0"/>
            <a:r>
              <a:rPr lang="cs-CZ" sz="1600" b="0" dirty="0" smtClean="0">
                <a:solidFill>
                  <a:srgbClr val="000000"/>
                </a:solidFill>
                <a:latin typeface="Helvetica 35 Thin"/>
                <a:cs typeface="Helvetica 35 Thin"/>
              </a:rPr>
              <a:t> </a:t>
            </a:r>
            <a:r>
              <a:rPr lang="cs-CZ" sz="1400" b="0" dirty="0" smtClean="0">
                <a:solidFill>
                  <a:srgbClr val="000000"/>
                </a:solidFill>
                <a:latin typeface="Helvetica 35 Thin"/>
                <a:cs typeface="Helvetica 35 Thin"/>
              </a:rPr>
              <a:t>(Snížená svalová hmota a síla)</a:t>
            </a:r>
            <a:endParaRPr lang="cs-CZ" sz="1400" dirty="0">
              <a:solidFill>
                <a:srgbClr val="000000"/>
              </a:solidFill>
              <a:latin typeface="Helvetica 35 Thin"/>
              <a:cs typeface="Helvetica 35 Thin"/>
            </a:endParaRPr>
          </a:p>
        </p:txBody>
      </p:sp>
    </p:spTree>
    <p:extLst>
      <p:ext uri="{BB962C8B-B14F-4D97-AF65-F5344CB8AC3E}">
        <p14:creationId xmlns:p14="http://schemas.microsoft.com/office/powerpoint/2010/main" val="1593997080"/>
      </p:ext>
    </p:extLst>
  </p:cSld>
  <p:clrMapOvr>
    <a:masterClrMapping/>
  </p:clrMapOvr>
  <p:transition spd="med">
    <p:pull dir="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0" y="82380"/>
            <a:ext cx="8305800" cy="298620"/>
          </a:xfrm>
        </p:spPr>
        <p:txBody>
          <a:bodyPr wrap="square" numCol="1" anchorCtr="0" compatLnSpc="1">
            <a:prstTxWarp prst="textNoShape">
              <a:avLst/>
            </a:prstTxWarp>
            <a:noAutofit/>
          </a:bodyPr>
          <a:lstStyle/>
          <a:p>
            <a:pPr eaLnBrk="1" hangingPunct="1">
              <a:lnSpc>
                <a:spcPts val="3400"/>
              </a:lnSpc>
            </a:pPr>
            <a:r>
              <a:rPr lang="en-GB" sz="1600" dirty="0" smtClean="0">
                <a:effectLst>
                  <a:outerShdw blurRad="38100" dist="38100" dir="2700000" algn="tl">
                    <a:srgbClr val="C0C0C0"/>
                  </a:outerShdw>
                </a:effectLst>
                <a:latin typeface="Arial" pitchFamily="34" charset="0"/>
              </a:rPr>
              <a:t>SGA – Subjective Global Assessment</a:t>
            </a:r>
            <a:r>
              <a:rPr lang="cs-CZ" sz="1600" dirty="0" smtClean="0">
                <a:effectLst>
                  <a:outerShdw blurRad="38100" dist="38100" dir="2700000" algn="tl">
                    <a:srgbClr val="C0C0C0"/>
                  </a:outerShdw>
                </a:effectLst>
                <a:latin typeface="Arial" pitchFamily="34" charset="0"/>
              </a:rPr>
              <a:t> </a:t>
            </a:r>
            <a:r>
              <a:rPr lang="cs-CZ" sz="1600" dirty="0" err="1" smtClean="0">
                <a:effectLst>
                  <a:outerShdw blurRad="38100" dist="38100" dir="2700000" algn="tl">
                    <a:srgbClr val="C0C0C0"/>
                  </a:outerShdw>
                </a:effectLst>
                <a:latin typeface="Arial" pitchFamily="34" charset="0"/>
              </a:rPr>
              <a:t>Guidance</a:t>
            </a:r>
            <a:r>
              <a:rPr lang="cs-CZ" sz="1600" dirty="0" smtClean="0">
                <a:effectLst>
                  <a:outerShdw blurRad="38100" dist="38100" dir="2700000" algn="tl">
                    <a:srgbClr val="C0C0C0"/>
                  </a:outerShdw>
                </a:effectLst>
                <a:latin typeface="Arial" pitchFamily="34" charset="0"/>
              </a:rPr>
              <a:t> </a:t>
            </a:r>
            <a:r>
              <a:rPr lang="cs-CZ" sz="1600" dirty="0" err="1" smtClean="0">
                <a:effectLst>
                  <a:outerShdw blurRad="38100" dist="38100" dir="2700000" algn="tl">
                    <a:srgbClr val="C0C0C0"/>
                  </a:outerShdw>
                </a:effectLst>
                <a:latin typeface="Arial" pitchFamily="34" charset="0"/>
              </a:rPr>
              <a:t>for</a:t>
            </a:r>
            <a:r>
              <a:rPr lang="cs-CZ" sz="1600" dirty="0" smtClean="0">
                <a:effectLst>
                  <a:outerShdw blurRad="38100" dist="38100" dir="2700000" algn="tl">
                    <a:srgbClr val="C0C0C0"/>
                  </a:outerShdw>
                </a:effectLst>
                <a:latin typeface="Arial" pitchFamily="34" charset="0"/>
              </a:rPr>
              <a:t> Body </a:t>
            </a:r>
            <a:r>
              <a:rPr lang="cs-CZ" sz="1600" dirty="0" err="1" smtClean="0">
                <a:effectLst>
                  <a:outerShdw blurRad="38100" dist="38100" dir="2700000" algn="tl">
                    <a:srgbClr val="C0C0C0"/>
                  </a:outerShdw>
                </a:effectLst>
                <a:latin typeface="Arial" pitchFamily="34" charset="0"/>
              </a:rPr>
              <a:t>Composition</a:t>
            </a:r>
            <a:endParaRPr lang="en-GB" sz="16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763000" y="822960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102</a:t>
            </a:fld>
            <a:endParaRPr lang="cs-CZ" sz="12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33400" y="3048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3" name="Obdélník 2"/>
          <p:cNvSpPr/>
          <p:nvPr/>
        </p:nvSpPr>
        <p:spPr>
          <a:xfrm>
            <a:off x="3200400" y="228600"/>
            <a:ext cx="2454518" cy="424732"/>
          </a:xfrm>
          <a:prstGeom prst="rect">
            <a:avLst/>
          </a:prstGeom>
        </p:spPr>
        <p:txBody>
          <a:bodyPr wrap="none">
            <a:spAutoFit/>
          </a:bodyPr>
          <a:lstStyle/>
          <a:p>
            <a:pPr lvl="0" algn="just">
              <a:lnSpc>
                <a:spcPct val="120000"/>
              </a:lnSpc>
              <a:spcAft>
                <a:spcPts val="0"/>
              </a:spcAft>
              <a:buClr>
                <a:srgbClr val="00B0F0"/>
              </a:buClr>
              <a:tabLst>
                <a:tab pos="457200" algn="l"/>
              </a:tabLst>
            </a:pPr>
            <a:r>
              <a:rPr lang="cs-CZ" sz="1800" dirty="0" smtClean="0">
                <a:solidFill>
                  <a:srgbClr val="000000"/>
                </a:solidFill>
                <a:latin typeface="Helvetica 35 Thin"/>
                <a:cs typeface="Helvetica 35 Thin"/>
              </a:rPr>
              <a:t>Podkožní tuk (ztráta)</a:t>
            </a:r>
            <a:endParaRPr lang="en-GB" sz="1800" dirty="0">
              <a:solidFill>
                <a:srgbClr val="000000"/>
              </a:solidFill>
              <a:latin typeface="Helvetica 35 Thin"/>
              <a:cs typeface="Helvetica 35 Thin"/>
            </a:endParaRPr>
          </a:p>
        </p:txBody>
      </p:sp>
      <p:sp>
        <p:nvSpPr>
          <p:cNvPr id="5" name="Obdélník 4"/>
          <p:cNvSpPr/>
          <p:nvPr/>
        </p:nvSpPr>
        <p:spPr>
          <a:xfrm>
            <a:off x="3352800" y="2819400"/>
            <a:ext cx="1479892" cy="394210"/>
          </a:xfrm>
          <a:prstGeom prst="rect">
            <a:avLst/>
          </a:prstGeom>
        </p:spPr>
        <p:txBody>
          <a:bodyPr wrap="none">
            <a:spAutoFit/>
          </a:bodyPr>
          <a:lstStyle/>
          <a:p>
            <a:pPr lvl="0" algn="just">
              <a:lnSpc>
                <a:spcPct val="120000"/>
              </a:lnSpc>
              <a:spcAft>
                <a:spcPts val="0"/>
              </a:spcAft>
              <a:buClr>
                <a:srgbClr val="00B0F0"/>
              </a:buClr>
              <a:tabLst>
                <a:tab pos="457200" algn="l"/>
              </a:tabLst>
            </a:pPr>
            <a:r>
              <a:rPr lang="cs-CZ" sz="1800" dirty="0" smtClean="0">
                <a:solidFill>
                  <a:srgbClr val="000000"/>
                </a:solidFill>
                <a:latin typeface="Helvetica 35 Thin"/>
                <a:cs typeface="Helvetica 35 Thin"/>
              </a:rPr>
              <a:t>Ztráta svalů</a:t>
            </a:r>
            <a:endParaRPr lang="en-GB" sz="1800" dirty="0">
              <a:solidFill>
                <a:srgbClr val="000000"/>
              </a:solidFill>
              <a:latin typeface="Helvetica 35 Thin"/>
              <a:cs typeface="Helvetica 35 Thin"/>
            </a:endParaRP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586004"/>
            <a:ext cx="9015308" cy="2274429"/>
          </a:xfrm>
          <a:prstGeom prst="rect">
            <a:avLst/>
          </a:prstGeom>
        </p:spPr>
      </p:pic>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208964"/>
            <a:ext cx="8939108" cy="3649036"/>
          </a:xfrm>
          <a:prstGeom prst="rect">
            <a:avLst/>
          </a:prstGeom>
        </p:spPr>
      </p:pic>
    </p:spTree>
    <p:extLst>
      <p:ext uri="{BB962C8B-B14F-4D97-AF65-F5344CB8AC3E}">
        <p14:creationId xmlns:p14="http://schemas.microsoft.com/office/powerpoint/2010/main" val="4069206137"/>
      </p:ext>
    </p:extLst>
  </p:cSld>
  <p:clrMapOvr>
    <a:masterClrMapping/>
  </p:clrMapOvr>
  <p:transition spd="med">
    <p:pull dir="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0"/>
            <a:ext cx="8305800" cy="457200"/>
          </a:xfrm>
        </p:spPr>
        <p:txBody>
          <a:bodyPr wrap="square" numCol="1" anchorCtr="0" compatLnSpc="1">
            <a:prstTxWarp prst="textNoShape">
              <a:avLst/>
            </a:prstTxWarp>
            <a:noAutofit/>
          </a:bodyPr>
          <a:lstStyle/>
          <a:p>
            <a:pPr eaLnBrk="1" hangingPunct="1">
              <a:lnSpc>
                <a:spcPts val="3400"/>
              </a:lnSpc>
            </a:pPr>
            <a:r>
              <a:rPr lang="en-GB" sz="1800" dirty="0" smtClean="0">
                <a:effectLst>
                  <a:outerShdw blurRad="38100" dist="38100" dir="2700000" algn="tl">
                    <a:srgbClr val="C0C0C0"/>
                  </a:outerShdw>
                </a:effectLst>
                <a:latin typeface="Arial" pitchFamily="34" charset="0"/>
              </a:rPr>
              <a:t>SGA – Subjective Global Assessment</a:t>
            </a:r>
            <a:endParaRPr lang="en-GB"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763000" y="822960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103</a:t>
            </a:fld>
            <a:endParaRPr lang="cs-CZ" sz="12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33400" y="3810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3" name="Obdélník 2"/>
          <p:cNvSpPr/>
          <p:nvPr/>
        </p:nvSpPr>
        <p:spPr>
          <a:xfrm>
            <a:off x="3440565" y="413468"/>
            <a:ext cx="1954381" cy="424732"/>
          </a:xfrm>
          <a:prstGeom prst="rect">
            <a:avLst/>
          </a:prstGeom>
        </p:spPr>
        <p:txBody>
          <a:bodyPr wrap="none">
            <a:spAutoFit/>
          </a:bodyPr>
          <a:lstStyle/>
          <a:p>
            <a:pPr lvl="0" algn="just">
              <a:lnSpc>
                <a:spcPct val="120000"/>
              </a:lnSpc>
              <a:spcAft>
                <a:spcPts val="0"/>
              </a:spcAft>
              <a:buClr>
                <a:srgbClr val="00B0F0"/>
              </a:buClr>
              <a:tabLst>
                <a:tab pos="457200" algn="l"/>
              </a:tabLst>
            </a:pPr>
            <a:r>
              <a:rPr lang="cs-CZ" sz="1800" dirty="0" smtClean="0">
                <a:solidFill>
                  <a:srgbClr val="000000"/>
                </a:solidFill>
                <a:latin typeface="Helvetica 35 Thin"/>
                <a:cs typeface="Helvetica 35 Thin"/>
              </a:rPr>
              <a:t>Zadržení tekutin</a:t>
            </a:r>
            <a:endParaRPr lang="en-GB" sz="1800" dirty="0">
              <a:solidFill>
                <a:srgbClr val="000000"/>
              </a:solidFill>
              <a:latin typeface="Helvetica 35 Thin"/>
              <a:cs typeface="Helvetica 35 Thin"/>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14400"/>
            <a:ext cx="8931722" cy="1404990"/>
          </a:xfrm>
          <a:prstGeom prst="rect">
            <a:avLst/>
          </a:prstGeom>
        </p:spPr>
      </p:pic>
      <p:sp>
        <p:nvSpPr>
          <p:cNvPr id="8" name="Obdélník 7"/>
          <p:cNvSpPr/>
          <p:nvPr/>
        </p:nvSpPr>
        <p:spPr>
          <a:xfrm>
            <a:off x="2772229" y="2699468"/>
            <a:ext cx="3595856" cy="424732"/>
          </a:xfrm>
          <a:prstGeom prst="rect">
            <a:avLst/>
          </a:prstGeom>
        </p:spPr>
        <p:txBody>
          <a:bodyPr wrap="none">
            <a:spAutoFit/>
          </a:bodyPr>
          <a:lstStyle/>
          <a:p>
            <a:pPr lvl="0" algn="just">
              <a:lnSpc>
                <a:spcPct val="120000"/>
              </a:lnSpc>
              <a:spcAft>
                <a:spcPts val="0"/>
              </a:spcAft>
              <a:buClr>
                <a:srgbClr val="00B0F0"/>
              </a:buClr>
              <a:tabLst>
                <a:tab pos="457200" algn="l"/>
              </a:tabLst>
            </a:pPr>
            <a:r>
              <a:rPr lang="cs-CZ" sz="1800" dirty="0" smtClean="0">
                <a:solidFill>
                  <a:srgbClr val="000000"/>
                </a:solidFill>
                <a:latin typeface="Helvetica 35 Thin"/>
                <a:cs typeface="Helvetica 35 Thin"/>
              </a:rPr>
              <a:t>Subjektivní globální hodnocení</a:t>
            </a:r>
            <a:endParaRPr lang="en-GB" sz="1800" dirty="0">
              <a:solidFill>
                <a:srgbClr val="000000"/>
              </a:solidFill>
              <a:latin typeface="Helvetica 35 Thin"/>
              <a:cs typeface="Helvetica 35 Thin"/>
            </a:endParaRPr>
          </a:p>
        </p:txBody>
      </p:sp>
      <p:graphicFrame>
        <p:nvGraphicFramePr>
          <p:cNvPr id="11" name="Tabulka 10"/>
          <p:cNvGraphicFramePr>
            <a:graphicFrameLocks noGrp="1"/>
          </p:cNvGraphicFramePr>
          <p:nvPr>
            <p:extLst>
              <p:ext uri="{D42A27DB-BD31-4B8C-83A1-F6EECF244321}">
                <p14:modId xmlns:p14="http://schemas.microsoft.com/office/powerpoint/2010/main" val="1028713954"/>
              </p:ext>
            </p:extLst>
          </p:nvPr>
        </p:nvGraphicFramePr>
        <p:xfrm>
          <a:off x="152400" y="3138328"/>
          <a:ext cx="8839200" cy="3719672"/>
        </p:xfrm>
        <a:graphic>
          <a:graphicData uri="http://schemas.openxmlformats.org/drawingml/2006/table">
            <a:tbl>
              <a:tblPr firstRow="1" bandRow="1">
                <a:tableStyleId>{5C22544A-7EE6-4342-B048-85BDC9FD1C3A}</a:tableStyleId>
              </a:tblPr>
              <a:tblGrid>
                <a:gridCol w="2946400"/>
                <a:gridCol w="2946400"/>
                <a:gridCol w="2946400"/>
              </a:tblGrid>
              <a:tr h="376979">
                <a:tc>
                  <a:txBody>
                    <a:bodyPr/>
                    <a:lstStyle/>
                    <a:p>
                      <a:pPr algn="ctr"/>
                      <a:r>
                        <a:rPr lang="cs-CZ" dirty="0" smtClean="0">
                          <a:latin typeface="Arial" panose="020B0604020202020204" pitchFamily="34" charset="0"/>
                          <a:cs typeface="Arial" panose="020B0604020202020204" pitchFamily="34" charset="0"/>
                        </a:rPr>
                        <a:t>A  - </a:t>
                      </a:r>
                      <a:r>
                        <a:rPr lang="cs-CZ" sz="2000" dirty="0" smtClean="0">
                          <a:latin typeface="Arial" panose="020B0604020202020204" pitchFamily="34" charset="0"/>
                          <a:cs typeface="Arial" panose="020B0604020202020204" pitchFamily="34" charset="0"/>
                        </a:rPr>
                        <a:t>Dobře živený </a:t>
                      </a:r>
                      <a:endParaRPr lang="cs-CZ" sz="2000" dirty="0">
                        <a:latin typeface="Arial" panose="020B0604020202020204" pitchFamily="34" charset="0"/>
                        <a:cs typeface="Arial" panose="020B0604020202020204" pitchFamily="34" charset="0"/>
                      </a:endParaRPr>
                    </a:p>
                  </a:txBody>
                  <a:tcPr/>
                </a:tc>
                <a:tc>
                  <a:txBody>
                    <a:bodyPr/>
                    <a:lstStyle/>
                    <a:p>
                      <a:pPr algn="ctr"/>
                      <a:r>
                        <a:rPr lang="cs-CZ" dirty="0" smtClean="0">
                          <a:latin typeface="Arial" panose="020B0604020202020204" pitchFamily="34" charset="0"/>
                          <a:cs typeface="Arial" panose="020B0604020202020204" pitchFamily="34" charset="0"/>
                        </a:rPr>
                        <a:t>B - </a:t>
                      </a:r>
                      <a:r>
                        <a:rPr lang="cs-CZ" sz="2000" dirty="0" smtClean="0">
                          <a:latin typeface="Arial" panose="020B0604020202020204" pitchFamily="34" charset="0"/>
                          <a:cs typeface="Arial" panose="020B0604020202020204" pitchFamily="34" charset="0"/>
                        </a:rPr>
                        <a:t> Mírná podvýživa</a:t>
                      </a:r>
                      <a:endParaRPr lang="cs-CZ" sz="2000" dirty="0">
                        <a:latin typeface="Arial" panose="020B0604020202020204" pitchFamily="34" charset="0"/>
                        <a:cs typeface="Arial" panose="020B0604020202020204" pitchFamily="34" charset="0"/>
                      </a:endParaRPr>
                    </a:p>
                  </a:txBody>
                  <a:tcPr/>
                </a:tc>
                <a:tc>
                  <a:txBody>
                    <a:bodyPr/>
                    <a:lstStyle/>
                    <a:p>
                      <a:pPr algn="ctr"/>
                      <a:r>
                        <a:rPr lang="cs-CZ" dirty="0" smtClean="0">
                          <a:latin typeface="Arial" panose="020B0604020202020204" pitchFamily="34" charset="0"/>
                          <a:cs typeface="Arial" panose="020B0604020202020204" pitchFamily="34" charset="0"/>
                        </a:rPr>
                        <a:t> C -  </a:t>
                      </a:r>
                      <a:r>
                        <a:rPr lang="cs-CZ" sz="2000" dirty="0" smtClean="0">
                          <a:latin typeface="Arial" panose="020B0604020202020204" pitchFamily="34" charset="0"/>
                          <a:cs typeface="Arial" panose="020B0604020202020204" pitchFamily="34" charset="0"/>
                        </a:rPr>
                        <a:t> Těžká podvýživa</a:t>
                      </a:r>
                      <a:endParaRPr lang="cs-CZ" sz="2000" dirty="0">
                        <a:latin typeface="Arial" panose="020B0604020202020204" pitchFamily="34" charset="0"/>
                        <a:cs typeface="Arial" panose="020B0604020202020204" pitchFamily="34" charset="0"/>
                      </a:endParaRPr>
                    </a:p>
                  </a:txBody>
                  <a:tcPr/>
                </a:tc>
              </a:tr>
              <a:tr h="3323432">
                <a:tc>
                  <a:txBody>
                    <a:bodyPr/>
                    <a:lstStyle/>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cs-CZ" sz="1600" dirty="0" smtClean="0">
                          <a:solidFill>
                            <a:srgbClr val="000000"/>
                          </a:solidFill>
                          <a:effectLst/>
                          <a:latin typeface="Helvetica 35 Thin"/>
                          <a:cs typeface="Helvetica 35 Thin"/>
                        </a:rPr>
                        <a:t>Není pokles příjmu potravy/živin;</a:t>
                      </a: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cs-CZ" sz="1600" dirty="0" smtClean="0">
                          <a:solidFill>
                            <a:srgbClr val="000000"/>
                          </a:solidFill>
                          <a:effectLst/>
                          <a:latin typeface="Helvetica 35 Thin"/>
                          <a:cs typeface="Helvetica 35 Thin"/>
                        </a:rPr>
                        <a:t>&lt; 5% poklesu hmotnosti;</a:t>
                      </a: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cs-CZ" sz="1600" dirty="0" smtClean="0">
                          <a:solidFill>
                            <a:srgbClr val="000000"/>
                          </a:solidFill>
                          <a:effectLst/>
                          <a:latin typeface="Helvetica 35 Thin"/>
                          <a:cs typeface="Helvetica 35 Thin"/>
                        </a:rPr>
                        <a:t>Žádné/minimální známky podvýživy;</a:t>
                      </a: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cs-CZ" sz="1600" dirty="0" smtClean="0">
                          <a:solidFill>
                            <a:srgbClr val="000000"/>
                          </a:solidFill>
                          <a:effectLst/>
                          <a:latin typeface="Helvetica 35 Thin"/>
                          <a:cs typeface="Helvetica 35 Thin"/>
                        </a:rPr>
                        <a:t>Žádný funkční deficit;</a:t>
                      </a: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cs-CZ" sz="1600" dirty="0" smtClean="0">
                          <a:solidFill>
                            <a:srgbClr val="000000"/>
                          </a:solidFill>
                          <a:effectLst/>
                          <a:latin typeface="Helvetica 35 Thin"/>
                          <a:cs typeface="Helvetica 35 Thin"/>
                        </a:rPr>
                        <a:t>Není úbytek tukové nebo svalové hmoty </a:t>
                      </a:r>
                      <a:endParaRPr lang="cs-CZ" sz="1600" dirty="0"/>
                    </a:p>
                  </a:txBody>
                  <a:tcPr/>
                </a:tc>
                <a:tc>
                  <a:txBody>
                    <a:bodyPr/>
                    <a:lstStyle/>
                    <a:p>
                      <a:pPr marL="342900" marR="0" lvl="0" indent="-342900" algn="l" defTabSz="914400" rtl="0" eaLnBrk="1" fontAlgn="base" latinLnBrk="0" hangingPunct="1">
                        <a:lnSpc>
                          <a:spcPct val="100000"/>
                        </a:lnSpc>
                        <a:spcBef>
                          <a:spcPts val="0"/>
                        </a:spcBef>
                        <a:spcAft>
                          <a:spcPts val="0"/>
                        </a:spcAft>
                        <a:buClr>
                          <a:srgbClr val="00B0F0"/>
                        </a:buClr>
                        <a:buSzTx/>
                        <a:buFont typeface="Wingdings" panose="05000000000000000000" pitchFamily="2" charset="2"/>
                        <a:buChar char=""/>
                        <a:tabLst>
                          <a:tab pos="457200" algn="l"/>
                        </a:tabLst>
                        <a:defRPr/>
                      </a:pPr>
                      <a:r>
                        <a:rPr kumimoji="0" lang="cs-CZ" sz="1600" b="0" i="0" u="none" strike="noStrike" kern="1200" cap="none" spc="0" normalizeH="0" baseline="0" noProof="0" dirty="0" smtClean="0">
                          <a:ln>
                            <a:noFill/>
                          </a:ln>
                          <a:solidFill>
                            <a:srgbClr val="000000"/>
                          </a:solidFill>
                          <a:effectLst/>
                          <a:uLnTx/>
                          <a:uFillTx/>
                          <a:latin typeface="Helvetica 35 Thin"/>
                          <a:ea typeface="+mn-ea"/>
                          <a:cs typeface="Helvetica 35 Thin"/>
                        </a:rPr>
                        <a:t>Jednoznačné snížení příjmu potravy/živin;</a:t>
                      </a:r>
                      <a:br>
                        <a:rPr kumimoji="0" lang="cs-CZ" sz="1600" b="0" i="0" u="none" strike="noStrike" kern="1200" cap="none" spc="0" normalizeH="0" baseline="0" noProof="0" dirty="0" smtClean="0">
                          <a:ln>
                            <a:noFill/>
                          </a:ln>
                          <a:solidFill>
                            <a:srgbClr val="000000"/>
                          </a:solidFill>
                          <a:effectLst/>
                          <a:uLnTx/>
                          <a:uFillTx/>
                          <a:latin typeface="Helvetica 35 Thin"/>
                          <a:ea typeface="+mn-ea"/>
                          <a:cs typeface="Helvetica 35 Thin"/>
                        </a:rPr>
                      </a:br>
                      <a:r>
                        <a:rPr kumimoji="0" lang="cs-CZ" sz="500" b="0" i="0" u="none" strike="noStrike" kern="1200" cap="none" spc="0" normalizeH="0" baseline="0" noProof="0" dirty="0" smtClean="0">
                          <a:ln>
                            <a:noFill/>
                          </a:ln>
                          <a:solidFill>
                            <a:srgbClr val="000000"/>
                          </a:solidFill>
                          <a:effectLst/>
                          <a:uLnTx/>
                          <a:uFillTx/>
                          <a:latin typeface="Helvetica 35 Thin"/>
                          <a:ea typeface="+mn-ea"/>
                          <a:cs typeface="Helvetica 35 Thin"/>
                        </a:rPr>
                        <a:t> </a:t>
                      </a:r>
                      <a:endParaRPr kumimoji="0" lang="cs-CZ" sz="5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ts val="0"/>
                        </a:spcBef>
                        <a:spcAft>
                          <a:spcPts val="0"/>
                        </a:spcAft>
                        <a:buClr>
                          <a:srgbClr val="00B0F0"/>
                        </a:buClr>
                        <a:buSzTx/>
                        <a:buFont typeface="Wingdings" panose="05000000000000000000" pitchFamily="2" charset="2"/>
                        <a:buChar char=""/>
                        <a:tabLst>
                          <a:tab pos="457200" algn="l"/>
                        </a:tabLst>
                        <a:defRPr/>
                      </a:pPr>
                      <a:r>
                        <a:rPr kumimoji="0" lang="cs-CZ" sz="1800" b="0" i="0" u="none" strike="noStrike" kern="1200" cap="none" spc="0" normalizeH="0" baseline="0" noProof="0" dirty="0" smtClean="0">
                          <a:ln>
                            <a:noFill/>
                          </a:ln>
                          <a:solidFill>
                            <a:srgbClr val="000000"/>
                          </a:solidFill>
                          <a:effectLst/>
                          <a:uLnTx/>
                          <a:uFillTx/>
                          <a:latin typeface="Helvetica 35 Thin"/>
                          <a:ea typeface="+mn-ea"/>
                          <a:cs typeface="Helvetica 35 Thin"/>
                        </a:rPr>
                        <a:t>5</a:t>
                      </a:r>
                      <a:r>
                        <a:rPr kumimoji="0" lang="cs-CZ" sz="1600" b="0" i="0" u="none" strike="noStrike" kern="1200" cap="none" spc="0" normalizeH="0" baseline="0" noProof="0" dirty="0" smtClean="0">
                          <a:ln>
                            <a:noFill/>
                          </a:ln>
                          <a:solidFill>
                            <a:srgbClr val="000000"/>
                          </a:solidFill>
                          <a:effectLst/>
                          <a:uLnTx/>
                          <a:uFillTx/>
                          <a:latin typeface="Helvetica 35 Thin"/>
                          <a:ea typeface="+mn-ea"/>
                          <a:cs typeface="Helvetica 35 Thin"/>
                        </a:rPr>
                        <a:t>%</a:t>
                      </a:r>
                      <a:r>
                        <a:rPr lang="cs-CZ" sz="1600" dirty="0" smtClean="0">
                          <a:solidFill>
                            <a:srgbClr val="000000"/>
                          </a:solidFill>
                          <a:effectLst/>
                          <a:latin typeface="Helvetica 35 Thin"/>
                          <a:ea typeface="Calibri"/>
                          <a:cs typeface="Helvetica 35 Thin"/>
                        </a:rPr>
                        <a:t>-10%ní pokles hmotnosti bez stabilizace nebo přírůstku</a:t>
                      </a:r>
                      <a:r>
                        <a:rPr kumimoji="0" lang="cs-CZ" sz="1600" b="0" i="0" u="none" strike="noStrike" kern="1200" cap="none" spc="0" normalizeH="0" baseline="0" noProof="0" dirty="0" smtClean="0">
                          <a:ln>
                            <a:noFill/>
                          </a:ln>
                          <a:solidFill>
                            <a:srgbClr val="000000"/>
                          </a:solidFill>
                          <a:effectLst/>
                          <a:uLnTx/>
                          <a:uFillTx/>
                          <a:latin typeface="Helvetica 35 Thin"/>
                          <a:ea typeface="+mn-ea"/>
                          <a:cs typeface="Helvetica 35 Thin"/>
                        </a:rPr>
                        <a:t>;</a:t>
                      </a:r>
                      <a:br>
                        <a:rPr kumimoji="0" lang="cs-CZ" sz="1600" b="0" i="0" u="none" strike="noStrike" kern="1200" cap="none" spc="0" normalizeH="0" baseline="0" noProof="0" dirty="0" smtClean="0">
                          <a:ln>
                            <a:noFill/>
                          </a:ln>
                          <a:solidFill>
                            <a:srgbClr val="000000"/>
                          </a:solidFill>
                          <a:effectLst/>
                          <a:uLnTx/>
                          <a:uFillTx/>
                          <a:latin typeface="Helvetica 35 Thin"/>
                          <a:ea typeface="+mn-ea"/>
                          <a:cs typeface="Helvetica 35 Thin"/>
                        </a:rPr>
                      </a:br>
                      <a:r>
                        <a:rPr kumimoji="0" lang="cs-CZ" sz="500" b="0" i="0" u="none" strike="noStrike" kern="1200" cap="none" spc="0" normalizeH="0" baseline="0" noProof="0" dirty="0" smtClean="0">
                          <a:ln>
                            <a:noFill/>
                          </a:ln>
                          <a:solidFill>
                            <a:srgbClr val="000000"/>
                          </a:solidFill>
                          <a:effectLst/>
                          <a:uLnTx/>
                          <a:uFillTx/>
                          <a:latin typeface="Helvetica 35 Thin"/>
                          <a:ea typeface="+mn-ea"/>
                          <a:cs typeface="Helvetica 35 Thin"/>
                        </a:rPr>
                        <a:t> </a:t>
                      </a:r>
                      <a:endParaRPr kumimoji="0" lang="cs-CZ" sz="5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ts val="0"/>
                        </a:spcBef>
                        <a:spcAft>
                          <a:spcPts val="0"/>
                        </a:spcAft>
                        <a:buClr>
                          <a:srgbClr val="00B0F0"/>
                        </a:buClr>
                        <a:buSzTx/>
                        <a:buFont typeface="Wingdings" panose="05000000000000000000" pitchFamily="2" charset="2"/>
                        <a:buChar char=""/>
                        <a:tabLst>
                          <a:tab pos="457200" algn="l"/>
                        </a:tabLst>
                        <a:defRPr/>
                      </a:pPr>
                      <a:r>
                        <a:rPr kumimoji="0" lang="cs-CZ" sz="1600" b="0" i="0" u="none" strike="noStrike" kern="1200" cap="none" spc="0" normalizeH="0" baseline="0" noProof="0" dirty="0" smtClean="0">
                          <a:ln>
                            <a:noFill/>
                          </a:ln>
                          <a:solidFill>
                            <a:srgbClr val="000000"/>
                          </a:solidFill>
                          <a:effectLst/>
                          <a:uLnTx/>
                          <a:uFillTx/>
                          <a:latin typeface="Helvetica 35 Thin"/>
                          <a:ea typeface="+mn-ea"/>
                          <a:cs typeface="Helvetica 35 Thin"/>
                        </a:rPr>
                        <a:t>Jsou známky podvýživy</a:t>
                      </a:r>
                      <a:r>
                        <a:rPr kumimoji="0" lang="cs-CZ" sz="1800" b="0" i="0" u="none" strike="noStrike" kern="1200" cap="none" spc="0" normalizeH="0" baseline="0" noProof="0" dirty="0" smtClean="0">
                          <a:ln>
                            <a:noFill/>
                          </a:ln>
                          <a:solidFill>
                            <a:srgbClr val="000000"/>
                          </a:solidFill>
                          <a:effectLst/>
                          <a:uLnTx/>
                          <a:uFillTx/>
                          <a:latin typeface="Helvetica 35 Thin"/>
                          <a:ea typeface="+mn-ea"/>
                          <a:cs typeface="Helvetica 35 Thin"/>
                        </a:rPr>
                        <a:t>;</a:t>
                      </a:r>
                      <a:br>
                        <a:rPr kumimoji="0" lang="cs-CZ" sz="1800" b="0" i="0" u="none" strike="noStrike" kern="1200" cap="none" spc="0" normalizeH="0" baseline="0" noProof="0" dirty="0" smtClean="0">
                          <a:ln>
                            <a:noFill/>
                          </a:ln>
                          <a:solidFill>
                            <a:srgbClr val="000000"/>
                          </a:solidFill>
                          <a:effectLst/>
                          <a:uLnTx/>
                          <a:uFillTx/>
                          <a:latin typeface="Helvetica 35 Thin"/>
                          <a:ea typeface="+mn-ea"/>
                          <a:cs typeface="Helvetica 35 Thin"/>
                        </a:rPr>
                      </a:br>
                      <a:endParaRPr kumimoji="0" lang="cs-CZ" sz="500" b="0" i="0" u="none" strike="noStrike" kern="1200" cap="none" spc="0" normalizeH="0" baseline="0" noProof="0" dirty="0" smtClean="0">
                        <a:ln>
                          <a:noFill/>
                        </a:ln>
                        <a:solidFill>
                          <a:prstClr val="black"/>
                        </a:solidFill>
                        <a:effectLst/>
                        <a:uLnTx/>
                        <a:uFillTx/>
                        <a:latin typeface="+mn-lt"/>
                        <a:ea typeface="+mn-ea"/>
                        <a:cs typeface="+mn-cs"/>
                      </a:endParaRPr>
                    </a:p>
                    <a:p>
                      <a:pPr marL="342900" lvl="0" indent="-342900" algn="l" fontAlgn="base">
                        <a:lnSpc>
                          <a:spcPct val="120000"/>
                        </a:lnSpc>
                        <a:spcAft>
                          <a:spcPts val="900"/>
                        </a:spcAft>
                        <a:buClr>
                          <a:srgbClr val="00B0F0"/>
                        </a:buClr>
                        <a:buFont typeface="Wingdings"/>
                        <a:buChar char=""/>
                        <a:tabLst>
                          <a:tab pos="457200" algn="l"/>
                        </a:tabLst>
                      </a:pPr>
                      <a:r>
                        <a:rPr lang="cs-CZ" sz="1600" dirty="0" smtClean="0">
                          <a:solidFill>
                            <a:srgbClr val="000000"/>
                          </a:solidFill>
                          <a:effectLst/>
                          <a:latin typeface="Helvetica 35 Thin"/>
                          <a:cs typeface="Helvetica 35 Thin"/>
                        </a:rPr>
                        <a:t>Mírný funkční deficit nebo nedávné zhoršení;</a:t>
                      </a:r>
                      <a:r>
                        <a:rPr lang="cs-CZ" sz="1800" dirty="0" smtClean="0">
                          <a:solidFill>
                            <a:srgbClr val="000000"/>
                          </a:solidFill>
                          <a:effectLst/>
                          <a:latin typeface="Helvetica 35 Thin"/>
                          <a:cs typeface="Helvetica 35 Thin"/>
                        </a:rPr>
                        <a:t> </a:t>
                      </a:r>
                      <a:endParaRPr lang="cs-CZ" dirty="0" smtClean="0">
                        <a:effectLst/>
                      </a:endParaRPr>
                    </a:p>
                    <a:p>
                      <a:pPr marL="342900" lvl="0" indent="-342900" algn="l" fontAlgn="base">
                        <a:lnSpc>
                          <a:spcPct val="120000"/>
                        </a:lnSpc>
                        <a:spcAft>
                          <a:spcPts val="900"/>
                        </a:spcAft>
                        <a:buClr>
                          <a:srgbClr val="00B0F0"/>
                        </a:buClr>
                        <a:buFont typeface="Wingdings"/>
                        <a:buChar char=""/>
                        <a:tabLst>
                          <a:tab pos="457200" algn="l"/>
                        </a:tabLst>
                      </a:pPr>
                      <a:r>
                        <a:rPr lang="cs-CZ" sz="1600" dirty="0" smtClean="0">
                          <a:solidFill>
                            <a:srgbClr val="000000"/>
                          </a:solidFill>
                          <a:effectLst/>
                          <a:latin typeface="Helvetica 35 Thin"/>
                          <a:cs typeface="Helvetica 35 Thin"/>
                        </a:rPr>
                        <a:t>Mírná ztráta tuku a/nebo svalů</a:t>
                      </a:r>
                      <a:endParaRPr lang="cs-CZ" sz="1600" baseline="0" dirty="0">
                        <a:effectLst/>
                      </a:endParaRPr>
                    </a:p>
                  </a:txBody>
                  <a:tcPr/>
                </a:tc>
                <a:tc>
                  <a:txBody>
                    <a:bodyPr/>
                    <a:lstStyle/>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kumimoji="0" lang="cs-CZ" sz="1600" b="0" i="0" u="none" strike="noStrike" kern="1200" cap="none" spc="0" normalizeH="0" baseline="0" noProof="0" dirty="0" smtClean="0">
                          <a:ln>
                            <a:noFill/>
                          </a:ln>
                          <a:solidFill>
                            <a:srgbClr val="000000"/>
                          </a:solidFill>
                          <a:effectLst/>
                          <a:uLnTx/>
                          <a:uFillTx/>
                          <a:latin typeface="Helvetica 35 Thin"/>
                          <a:ea typeface="+mn-ea"/>
                          <a:cs typeface="Helvetica 35 Thin"/>
                        </a:rPr>
                        <a:t>Těžký deficit příjmu potravy/živin; </a:t>
                      </a: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cs-CZ" sz="1600" dirty="0" smtClean="0">
                          <a:solidFill>
                            <a:srgbClr val="000000"/>
                          </a:solidFill>
                          <a:effectLst/>
                          <a:latin typeface="Helvetica 35 Thin"/>
                          <a:ea typeface="Calibri"/>
                          <a:cs typeface="Helvetica 35 Thin"/>
                        </a:rPr>
                        <a:t>&gt;10%ní pokles hmotnosti, který pokračuje;</a:t>
                      </a:r>
                      <a:r>
                        <a:rPr lang="cs-CZ" sz="1600" dirty="0" smtClean="0">
                          <a:effectLst/>
                        </a:rPr>
                        <a:t> </a:t>
                      </a: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kumimoji="0" lang="cs-CZ" sz="1600" b="0" i="0" u="none" strike="noStrike" kern="1200" cap="none" spc="0" normalizeH="0" baseline="0" noProof="0" dirty="0" smtClean="0">
                          <a:ln>
                            <a:noFill/>
                          </a:ln>
                          <a:solidFill>
                            <a:srgbClr val="000000"/>
                          </a:solidFill>
                          <a:effectLst/>
                          <a:uLnTx/>
                          <a:uFillTx/>
                          <a:latin typeface="Helvetica 35 Thin"/>
                          <a:ea typeface="+mn-ea"/>
                          <a:cs typeface="Helvetica 35 Thin"/>
                        </a:rPr>
                        <a:t>Vážné příznaky podvýživy;</a:t>
                      </a:r>
                    </a:p>
                    <a:p>
                      <a:pPr marL="342900" lvl="0" indent="-342900" algn="l" fontAlgn="base">
                        <a:lnSpc>
                          <a:spcPct val="120000"/>
                        </a:lnSpc>
                        <a:spcAft>
                          <a:spcPts val="900"/>
                        </a:spcAft>
                        <a:buClr>
                          <a:srgbClr val="00B0F0"/>
                        </a:buClr>
                        <a:buFont typeface="Wingdings"/>
                        <a:buChar char=""/>
                        <a:tabLst>
                          <a:tab pos="457200" algn="l"/>
                        </a:tabLst>
                      </a:pPr>
                      <a:r>
                        <a:rPr lang="cs-CZ" sz="1600" dirty="0" smtClean="0">
                          <a:solidFill>
                            <a:srgbClr val="000000"/>
                          </a:solidFill>
                          <a:effectLst/>
                          <a:latin typeface="Helvetica 35 Thin"/>
                          <a:cs typeface="Helvetica 35 Thin"/>
                        </a:rPr>
                        <a:t>Závažný funkční deficit</a:t>
                      </a:r>
                      <a:r>
                        <a:rPr lang="cs-CZ" sz="1600" dirty="0" smtClean="0">
                          <a:effectLst/>
                        </a:rPr>
                        <a:t>; </a:t>
                      </a:r>
                    </a:p>
                    <a:p>
                      <a:pPr marL="342900" lvl="0" indent="-342900" algn="l" fontAlgn="base">
                        <a:lnSpc>
                          <a:spcPct val="120000"/>
                        </a:lnSpc>
                        <a:spcAft>
                          <a:spcPts val="900"/>
                        </a:spcAft>
                        <a:buClr>
                          <a:srgbClr val="00B0F0"/>
                        </a:buClr>
                        <a:buFont typeface="Wingdings"/>
                        <a:buChar char=""/>
                        <a:tabLst>
                          <a:tab pos="457200" algn="l"/>
                        </a:tabLst>
                      </a:pPr>
                      <a:r>
                        <a:rPr lang="cs-CZ" sz="1600" dirty="0" smtClean="0">
                          <a:solidFill>
                            <a:srgbClr val="000000"/>
                          </a:solidFill>
                          <a:effectLst/>
                          <a:latin typeface="Helvetica 35 Thin"/>
                          <a:cs typeface="Helvetica 35 Thin"/>
                        </a:rPr>
                        <a:t>Nebo: Nedávné významné zhoršení zjevných známek ztráty tuku a/nebo svalů</a:t>
                      </a:r>
                      <a:endParaRPr lang="cs-CZ" sz="1600" dirty="0" smtClean="0">
                        <a:effectLst/>
                      </a:endParaRPr>
                    </a:p>
                  </a:txBody>
                  <a:tcPr/>
                </a:tc>
              </a:tr>
            </a:tbl>
          </a:graphicData>
        </a:graphic>
      </p:graphicFrame>
    </p:spTree>
    <p:extLst>
      <p:ext uri="{BB962C8B-B14F-4D97-AF65-F5344CB8AC3E}">
        <p14:creationId xmlns:p14="http://schemas.microsoft.com/office/powerpoint/2010/main" val="3177048766"/>
      </p:ext>
    </p:extLst>
  </p:cSld>
  <p:clrMapOvr>
    <a:masterClrMapping/>
  </p:clrMapOvr>
  <p:transition spd="med">
    <p:pull dir="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Autofit/>
          </a:bodyPr>
          <a:lstStyle/>
          <a:p>
            <a:pPr eaLnBrk="1" hangingPunct="1">
              <a:lnSpc>
                <a:spcPts val="3400"/>
              </a:lnSpc>
            </a:pPr>
            <a:r>
              <a:rPr lang="cs-CZ" sz="1800" dirty="0" smtClean="0">
                <a:effectLst>
                  <a:outerShdw blurRad="38100" dist="38100" dir="2700000" algn="tl">
                    <a:srgbClr val="C0C0C0"/>
                  </a:outerShdw>
                </a:effectLst>
                <a:latin typeface="Arial" pitchFamily="34" charset="0"/>
              </a:rPr>
              <a:t>NRS 2002  - </a:t>
            </a:r>
            <a:r>
              <a:rPr lang="cs-CZ" sz="1800" dirty="0" err="1" smtClean="0">
                <a:effectLst>
                  <a:outerShdw blurRad="38100" dist="38100" dir="2700000" algn="tl">
                    <a:srgbClr val="C0C0C0"/>
                  </a:outerShdw>
                </a:effectLst>
                <a:latin typeface="Arial" pitchFamily="34" charset="0"/>
              </a:rPr>
              <a:t>Nutritional</a:t>
            </a:r>
            <a:r>
              <a:rPr lang="cs-CZ" sz="1800" dirty="0" smtClean="0">
                <a:effectLst>
                  <a:outerShdw blurRad="38100" dist="38100" dir="2700000" algn="tl">
                    <a:srgbClr val="C0C0C0"/>
                  </a:outerShdw>
                </a:effectLst>
                <a:latin typeface="Arial" pitchFamily="34" charset="0"/>
              </a:rPr>
              <a:t> Risk </a:t>
            </a:r>
            <a:r>
              <a:rPr lang="cs-CZ" sz="1800" dirty="0" err="1" smtClean="0">
                <a:effectLst>
                  <a:outerShdw blurRad="38100" dist="38100" dir="2700000" algn="tl">
                    <a:srgbClr val="C0C0C0"/>
                  </a:outerShdw>
                </a:effectLst>
                <a:latin typeface="Arial" pitchFamily="34" charset="0"/>
              </a:rPr>
              <a:t>Screening</a:t>
            </a:r>
            <a:endParaRPr lang="en-GB"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763000" y="822960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104</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33400" y="4572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sp>
        <p:nvSpPr>
          <p:cNvPr id="2" name="Obdélník 1"/>
          <p:cNvSpPr/>
          <p:nvPr/>
        </p:nvSpPr>
        <p:spPr>
          <a:xfrm>
            <a:off x="381000" y="533400"/>
            <a:ext cx="8686800" cy="7817525"/>
          </a:xfrm>
          <a:prstGeom prst="rect">
            <a:avLst/>
          </a:prstGeom>
        </p:spPr>
        <p:txBody>
          <a:bodyPr wrap="square">
            <a:spAutoFit/>
          </a:bodyPr>
          <a:lstStyle/>
          <a:p>
            <a:pPr marL="342900" lvl="0" indent="-342900" algn="just">
              <a:lnSpc>
                <a:spcPct val="120000"/>
              </a:lnSpc>
              <a:spcAft>
                <a:spcPts val="0"/>
              </a:spcAft>
              <a:buClr>
                <a:srgbClr val="00B0F0"/>
              </a:buClr>
              <a:buFont typeface="Wingdings"/>
              <a:buChar char=""/>
              <a:tabLst>
                <a:tab pos="457200" algn="l"/>
              </a:tabLst>
            </a:pPr>
            <a:r>
              <a:rPr lang="cs-CZ" sz="1600" b="0" dirty="0" smtClean="0">
                <a:solidFill>
                  <a:srgbClr val="000000"/>
                </a:solidFill>
                <a:latin typeface="Helvetica 35 Thin"/>
                <a:cs typeface="Helvetica 35 Thin"/>
              </a:rPr>
              <a:t>Použitelnost </a:t>
            </a:r>
            <a:r>
              <a:rPr lang="cs-CZ" sz="1600" b="0" dirty="0">
                <a:solidFill>
                  <a:srgbClr val="000000"/>
                </a:solidFill>
                <a:latin typeface="Helvetica 35 Thin"/>
                <a:cs typeface="Helvetica 35 Thin"/>
              </a:rPr>
              <a:t>a užitečnost NRS je </a:t>
            </a:r>
            <a:r>
              <a:rPr lang="cs-CZ" sz="1600" b="0" dirty="0" smtClean="0">
                <a:solidFill>
                  <a:srgbClr val="000000"/>
                </a:solidFill>
                <a:latin typeface="Helvetica 35 Thin"/>
                <a:cs typeface="Helvetica 35 Thin"/>
              </a:rPr>
              <a:t>založena především </a:t>
            </a:r>
            <a:r>
              <a:rPr lang="cs-CZ" sz="1600" b="0" dirty="0">
                <a:solidFill>
                  <a:srgbClr val="000000"/>
                </a:solidFill>
                <a:latin typeface="Helvetica 35 Thin"/>
                <a:cs typeface="Helvetica 35 Thin"/>
              </a:rPr>
              <a:t>na možnostech předvídatelnosti hrozící malnutrice, spolehlivosti a na možnostech širokého </a:t>
            </a:r>
            <a:r>
              <a:rPr lang="cs-CZ" sz="1600" b="0" dirty="0" smtClean="0">
                <a:solidFill>
                  <a:srgbClr val="000000"/>
                </a:solidFill>
                <a:latin typeface="Helvetica 35 Thin"/>
                <a:cs typeface="Helvetica 35 Thin"/>
              </a:rPr>
              <a:t>použití </a:t>
            </a:r>
            <a:r>
              <a:rPr lang="cs-CZ" sz="1600" b="0" dirty="0">
                <a:solidFill>
                  <a:srgbClr val="000000"/>
                </a:solidFill>
                <a:latin typeface="Helvetica 35 Thin"/>
                <a:cs typeface="Helvetica 35 Thin"/>
              </a:rPr>
              <a:t>v </a:t>
            </a:r>
            <a:r>
              <a:rPr lang="cs-CZ" sz="1600" b="0" dirty="0" smtClean="0">
                <a:solidFill>
                  <a:srgbClr val="000000"/>
                </a:solidFill>
                <a:latin typeface="Helvetica 35 Thin"/>
                <a:cs typeface="Helvetica 35 Thin"/>
              </a:rPr>
              <a:t>praxi.</a:t>
            </a:r>
          </a:p>
          <a:p>
            <a:pPr marL="342900" lvl="0" indent="-342900" algn="just">
              <a:lnSpc>
                <a:spcPct val="120000"/>
              </a:lnSpc>
              <a:spcAft>
                <a:spcPts val="0"/>
              </a:spcAft>
              <a:buClr>
                <a:srgbClr val="00B0F0"/>
              </a:buClr>
              <a:buFont typeface="Wingdings"/>
              <a:buChar char=""/>
              <a:tabLst>
                <a:tab pos="457200" algn="l"/>
              </a:tabLst>
            </a:pPr>
            <a:endParaRPr lang="cs-CZ" sz="800" b="0" dirty="0" smtClean="0">
              <a:solidFill>
                <a:srgbClr val="000000"/>
              </a:solidFill>
              <a:latin typeface="Helvetica 35 Thin"/>
              <a:cs typeface="Helvetica 35 Thin"/>
            </a:endParaRPr>
          </a:p>
          <a:p>
            <a:pPr marL="342900" lvl="0" indent="-342900" algn="just">
              <a:lnSpc>
                <a:spcPct val="120000"/>
              </a:lnSpc>
              <a:spcAft>
                <a:spcPts val="0"/>
              </a:spcAft>
              <a:buClr>
                <a:srgbClr val="00B0F0"/>
              </a:buClr>
              <a:buFont typeface="Wingdings"/>
              <a:buChar char=""/>
              <a:tabLst>
                <a:tab pos="457200" algn="l"/>
              </a:tabLst>
            </a:pPr>
            <a:r>
              <a:rPr lang="cs-CZ" sz="1600" b="0" dirty="0">
                <a:solidFill>
                  <a:srgbClr val="000000"/>
                </a:solidFill>
                <a:latin typeface="Helvetica 35 Thin"/>
                <a:cs typeface="Helvetica 35 Thin"/>
              </a:rPr>
              <a:t> </a:t>
            </a:r>
            <a:r>
              <a:rPr lang="cs-CZ" sz="1600" b="0" dirty="0" smtClean="0">
                <a:solidFill>
                  <a:srgbClr val="000000"/>
                </a:solidFill>
                <a:latin typeface="Helvetica 35 Thin"/>
                <a:cs typeface="Helvetica 35 Thin"/>
              </a:rPr>
              <a:t>Dotazník je </a:t>
            </a:r>
            <a:r>
              <a:rPr lang="cs-CZ" sz="1600" b="0" dirty="0">
                <a:solidFill>
                  <a:srgbClr val="000000"/>
                </a:solidFill>
                <a:latin typeface="Helvetica 35 Thin"/>
                <a:cs typeface="Helvetica 35 Thin"/>
              </a:rPr>
              <a:t>složen ze dvou částí, a to z tzv. primárního (iniciálního) </a:t>
            </a:r>
            <a:r>
              <a:rPr lang="cs-CZ" sz="1600" b="0" dirty="0" err="1">
                <a:solidFill>
                  <a:srgbClr val="000000"/>
                </a:solidFill>
                <a:latin typeface="Helvetica 35 Thin"/>
                <a:cs typeface="Helvetica 35 Thin"/>
              </a:rPr>
              <a:t>screeningu</a:t>
            </a:r>
            <a:r>
              <a:rPr lang="cs-CZ" sz="1600" b="0" dirty="0">
                <a:solidFill>
                  <a:srgbClr val="000000"/>
                </a:solidFill>
                <a:latin typeface="Helvetica 35 Thin"/>
                <a:cs typeface="Helvetica 35 Thin"/>
              </a:rPr>
              <a:t> a ze stanovení rizika vyplývajícího ze základní choroby a její léčby</a:t>
            </a:r>
            <a:r>
              <a:rPr lang="cs-CZ" sz="1800" b="0" dirty="0">
                <a:solidFill>
                  <a:srgbClr val="000000"/>
                </a:solidFill>
                <a:latin typeface="Helvetica 35 Thin"/>
                <a:cs typeface="Helvetica 35 Thin"/>
              </a:rPr>
              <a:t>. </a:t>
            </a:r>
            <a:endParaRPr lang="cs-CZ" sz="1800" b="0" dirty="0" smtClean="0">
              <a:solidFill>
                <a:srgbClr val="000000"/>
              </a:solidFill>
              <a:latin typeface="Helvetica 35 Thin"/>
              <a:cs typeface="Helvetica 35 Thin"/>
            </a:endParaRPr>
          </a:p>
          <a:p>
            <a:pPr marL="342900" lvl="0" indent="-342900" algn="just">
              <a:lnSpc>
                <a:spcPct val="120000"/>
              </a:lnSpc>
              <a:spcAft>
                <a:spcPts val="600"/>
              </a:spcAft>
              <a:buClr>
                <a:srgbClr val="00B0F0"/>
              </a:buClr>
              <a:buFont typeface="Wingdings"/>
              <a:buChar char=""/>
              <a:tabLst>
                <a:tab pos="457200" algn="l"/>
              </a:tabLst>
            </a:pPr>
            <a:endParaRPr lang="cs-CZ" sz="800" b="0" dirty="0" smtClean="0">
              <a:solidFill>
                <a:srgbClr val="000000"/>
              </a:solidFill>
              <a:latin typeface="Helvetica 35 Thin"/>
              <a:cs typeface="Helvetica 35 Thin"/>
            </a:endParaRPr>
          </a:p>
          <a:p>
            <a:pPr marL="342900" lvl="0" indent="-342900" algn="just">
              <a:lnSpc>
                <a:spcPct val="120000"/>
              </a:lnSpc>
              <a:spcAft>
                <a:spcPts val="600"/>
              </a:spcAft>
              <a:buClr>
                <a:srgbClr val="00B0F0"/>
              </a:buClr>
              <a:buFont typeface="Wingdings"/>
              <a:buChar char=""/>
              <a:tabLst>
                <a:tab pos="457200" algn="l"/>
              </a:tabLst>
            </a:pPr>
            <a:r>
              <a:rPr lang="cs-CZ" sz="1600" b="0" dirty="0" smtClean="0">
                <a:solidFill>
                  <a:srgbClr val="000000"/>
                </a:solidFill>
                <a:latin typeface="Helvetica 35 Thin"/>
                <a:cs typeface="Helvetica 35 Thin"/>
              </a:rPr>
              <a:t>Iniciální </a:t>
            </a:r>
            <a:r>
              <a:rPr lang="cs-CZ" sz="1600" b="0" dirty="0" err="1" smtClean="0">
                <a:solidFill>
                  <a:srgbClr val="000000"/>
                </a:solidFill>
                <a:latin typeface="Helvetica 35 Thin"/>
                <a:cs typeface="Helvetica 35 Thin"/>
              </a:rPr>
              <a:t>screening</a:t>
            </a:r>
            <a:r>
              <a:rPr lang="cs-CZ" sz="1600" b="0" dirty="0" smtClean="0">
                <a:solidFill>
                  <a:srgbClr val="000000"/>
                </a:solidFill>
                <a:latin typeface="Helvetica 35 Thin"/>
                <a:cs typeface="Helvetica 35 Thin"/>
              </a:rPr>
              <a:t>:</a:t>
            </a:r>
          </a:p>
          <a:p>
            <a:pPr marL="1080000" lvl="0" indent="-285750" algn="just">
              <a:lnSpc>
                <a:spcPct val="120000"/>
              </a:lnSpc>
              <a:spcAft>
                <a:spcPts val="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hodnota </a:t>
            </a:r>
            <a:r>
              <a:rPr lang="cs-CZ" sz="1600" b="0" dirty="0">
                <a:solidFill>
                  <a:srgbClr val="000000"/>
                </a:solidFill>
                <a:latin typeface="Helvetica 35 Thin"/>
                <a:cs typeface="Helvetica 35 Thin"/>
              </a:rPr>
              <a:t>BMI v souvislosti s věkem pacienta </a:t>
            </a:r>
          </a:p>
          <a:p>
            <a:pPr marL="1080000" lvl="0" indent="-285750" algn="just">
              <a:lnSpc>
                <a:spcPct val="120000"/>
              </a:lnSpc>
              <a:spcAft>
                <a:spcPts val="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procentuální </a:t>
            </a:r>
            <a:r>
              <a:rPr lang="cs-CZ" sz="1600" b="0" dirty="0">
                <a:solidFill>
                  <a:srgbClr val="000000"/>
                </a:solidFill>
                <a:latin typeface="Helvetica 35 Thin"/>
                <a:cs typeface="Helvetica 35 Thin"/>
              </a:rPr>
              <a:t>vyjádření zhubnutí v posledních 6 měsících</a:t>
            </a:r>
          </a:p>
          <a:p>
            <a:pPr marL="1080000" lvl="0" indent="-285750" algn="just">
              <a:lnSpc>
                <a:spcPct val="120000"/>
              </a:lnSpc>
              <a:spcAft>
                <a:spcPts val="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procentuální</a:t>
            </a:r>
            <a:r>
              <a:rPr lang="cs-CZ" sz="1600" b="0" dirty="0">
                <a:solidFill>
                  <a:srgbClr val="000000"/>
                </a:solidFill>
                <a:latin typeface="Helvetica 35 Thin"/>
                <a:cs typeface="Helvetica 35 Thin"/>
              </a:rPr>
              <a:t>, resp. poměrové vyjádření celkového příjmu stravy za den proti dřívějšímu plnému příjmu </a:t>
            </a:r>
            <a:r>
              <a:rPr lang="cs-CZ" sz="1600" b="0" dirty="0" smtClean="0">
                <a:solidFill>
                  <a:srgbClr val="000000"/>
                </a:solidFill>
                <a:latin typeface="Helvetica 35 Thin"/>
                <a:cs typeface="Helvetica 35 Thin"/>
              </a:rPr>
              <a:t>A</a:t>
            </a:r>
          </a:p>
          <a:p>
            <a:pPr marL="1080000" lvl="0" indent="-285750" algn="just">
              <a:lnSpc>
                <a:spcPct val="120000"/>
              </a:lnSpc>
              <a:spcAft>
                <a:spcPts val="0"/>
              </a:spcAft>
              <a:buClr>
                <a:srgbClr val="00B0F0"/>
              </a:buClr>
              <a:buFont typeface="Wingdings" panose="05000000000000000000" pitchFamily="2" charset="2"/>
              <a:buChar char="Ø"/>
              <a:tabLst>
                <a:tab pos="457200" algn="l"/>
              </a:tabLst>
            </a:pPr>
            <a:endParaRPr lang="cs-CZ" sz="800" b="0" dirty="0" smtClean="0">
              <a:solidFill>
                <a:srgbClr val="000000"/>
              </a:solidFill>
              <a:latin typeface="Helvetica 35 Thin"/>
              <a:cs typeface="Helvetica 35 Thin"/>
            </a:endParaRPr>
          </a:p>
          <a:p>
            <a:pPr marL="342900" lvl="0" indent="-342900" algn="just">
              <a:lnSpc>
                <a:spcPct val="120000"/>
              </a:lnSpc>
              <a:spcAft>
                <a:spcPts val="0"/>
              </a:spcAft>
              <a:buClr>
                <a:srgbClr val="00B0F0"/>
              </a:buClr>
              <a:buFont typeface="Wingdings"/>
              <a:buChar char=""/>
              <a:tabLst>
                <a:tab pos="457200" algn="l"/>
              </a:tabLst>
            </a:pPr>
            <a:r>
              <a:rPr lang="cs-CZ" sz="1600" b="0" dirty="0" smtClean="0">
                <a:solidFill>
                  <a:srgbClr val="000000"/>
                </a:solidFill>
                <a:latin typeface="Helvetica 35 Thin"/>
                <a:cs typeface="Helvetica 35 Thin"/>
              </a:rPr>
              <a:t>Definitivní </a:t>
            </a:r>
            <a:r>
              <a:rPr lang="cs-CZ" sz="1600" b="0" dirty="0">
                <a:solidFill>
                  <a:srgbClr val="000000"/>
                </a:solidFill>
                <a:latin typeface="Helvetica 35 Thin"/>
                <a:cs typeface="Helvetica 35 Thin"/>
              </a:rPr>
              <a:t>nutriční rizikový </a:t>
            </a:r>
            <a:r>
              <a:rPr lang="cs-CZ" sz="1600" b="0" dirty="0" err="1">
                <a:solidFill>
                  <a:srgbClr val="000000"/>
                </a:solidFill>
                <a:latin typeface="Helvetica 35 Thin"/>
                <a:cs typeface="Helvetica 35 Thin"/>
              </a:rPr>
              <a:t>screening</a:t>
            </a:r>
            <a:r>
              <a:rPr lang="cs-CZ" sz="1600" b="0" dirty="0">
                <a:solidFill>
                  <a:srgbClr val="000000"/>
                </a:solidFill>
                <a:latin typeface="Helvetica 35 Thin"/>
                <a:cs typeface="Helvetica 35 Thin"/>
              </a:rPr>
              <a:t> vzniká tím, že se k výsledku primárního </a:t>
            </a:r>
            <a:r>
              <a:rPr lang="cs-CZ" sz="1600" b="0" dirty="0" err="1">
                <a:solidFill>
                  <a:srgbClr val="000000"/>
                </a:solidFill>
                <a:latin typeface="Helvetica 35 Thin"/>
                <a:cs typeface="Helvetica 35 Thin"/>
              </a:rPr>
              <a:t>screeningu</a:t>
            </a:r>
            <a:r>
              <a:rPr lang="cs-CZ" sz="1600" b="0" dirty="0">
                <a:solidFill>
                  <a:srgbClr val="000000"/>
                </a:solidFill>
                <a:latin typeface="Helvetica 35 Thin"/>
                <a:cs typeface="Helvetica 35 Thin"/>
              </a:rPr>
              <a:t> (převedeného pomocí převodní tabulky do bodové škály 0–3) přidává hodnocení vlivu základní choroby a plánované léčby na nutriční stav (přičteme další 0–3 body podle definovaných kritérií</a:t>
            </a:r>
            <a:r>
              <a:rPr lang="cs-CZ" sz="1600" b="0" dirty="0" smtClean="0">
                <a:solidFill>
                  <a:srgbClr val="000000"/>
                </a:solidFill>
                <a:latin typeface="Helvetica 35 Thin"/>
                <a:cs typeface="Helvetica 35 Thin"/>
              </a:rPr>
              <a:t>).</a:t>
            </a:r>
          </a:p>
          <a:p>
            <a:pPr marL="342900" lvl="0" indent="-342900" algn="just">
              <a:lnSpc>
                <a:spcPct val="120000"/>
              </a:lnSpc>
              <a:spcAft>
                <a:spcPts val="0"/>
              </a:spcAft>
              <a:buClr>
                <a:srgbClr val="00B0F0"/>
              </a:buClr>
              <a:buFont typeface="Wingdings"/>
              <a:buChar char=""/>
              <a:tabLst>
                <a:tab pos="457200" algn="l"/>
              </a:tabLst>
            </a:pPr>
            <a:endParaRPr lang="cs-CZ" sz="800" b="0" dirty="0" smtClean="0">
              <a:solidFill>
                <a:srgbClr val="000000"/>
              </a:solidFill>
              <a:latin typeface="Helvetica 35 Thin"/>
              <a:cs typeface="Helvetica 35 Thin"/>
            </a:endParaRPr>
          </a:p>
          <a:p>
            <a:pPr marL="342900" lvl="0" indent="-342900" algn="just">
              <a:lnSpc>
                <a:spcPct val="120000"/>
              </a:lnSpc>
              <a:spcAft>
                <a:spcPts val="0"/>
              </a:spcAft>
              <a:buClr>
                <a:srgbClr val="00B0F0"/>
              </a:buClr>
              <a:buFont typeface="Wingdings"/>
              <a:buChar char=""/>
              <a:tabLst>
                <a:tab pos="457200" algn="l"/>
              </a:tabLst>
            </a:pPr>
            <a:r>
              <a:rPr lang="cs-CZ" sz="1600" b="0" dirty="0">
                <a:solidFill>
                  <a:srgbClr val="000000"/>
                </a:solidFill>
                <a:latin typeface="Helvetica 35 Thin"/>
                <a:cs typeface="Helvetica 35 Thin"/>
              </a:rPr>
              <a:t>Celkové skóre NRS pak nabývá hodnot na škále 0–6 bodů</a:t>
            </a:r>
            <a:r>
              <a:rPr lang="cs-CZ" sz="1600" b="0" dirty="0" smtClean="0">
                <a:solidFill>
                  <a:srgbClr val="000000"/>
                </a:solidFill>
                <a:latin typeface="Helvetica 35 Thin"/>
                <a:cs typeface="Helvetica 35 Thin"/>
              </a:rPr>
              <a:t>.</a:t>
            </a:r>
          </a:p>
          <a:p>
            <a:pPr marL="342900" lvl="0" indent="-342900" algn="just">
              <a:lnSpc>
                <a:spcPct val="120000"/>
              </a:lnSpc>
              <a:spcAft>
                <a:spcPts val="0"/>
              </a:spcAft>
              <a:buClr>
                <a:srgbClr val="00B0F0"/>
              </a:buClr>
              <a:buFont typeface="Wingdings"/>
              <a:buChar char=""/>
              <a:tabLst>
                <a:tab pos="457200" algn="l"/>
              </a:tabLst>
            </a:pPr>
            <a:endParaRPr lang="cs-CZ" sz="800" b="0" dirty="0" smtClean="0">
              <a:solidFill>
                <a:srgbClr val="000000"/>
              </a:solidFill>
              <a:latin typeface="Helvetica 35 Thin"/>
              <a:cs typeface="Helvetica 35 Thin"/>
            </a:endParaRPr>
          </a:p>
          <a:p>
            <a:pPr marL="342900" lvl="0" indent="-342900" algn="just">
              <a:lnSpc>
                <a:spcPct val="120000"/>
              </a:lnSpc>
              <a:spcAft>
                <a:spcPts val="0"/>
              </a:spcAft>
              <a:buClr>
                <a:srgbClr val="00B0F0"/>
              </a:buClr>
              <a:buFont typeface="Wingdings"/>
              <a:buChar char=""/>
              <a:tabLst>
                <a:tab pos="457200" algn="l"/>
              </a:tabLst>
            </a:pPr>
            <a:r>
              <a:rPr lang="cs-CZ" sz="1600" b="0" dirty="0">
                <a:solidFill>
                  <a:srgbClr val="000000"/>
                </a:solidFill>
                <a:latin typeface="Helvetica 35 Thin"/>
                <a:cs typeface="Helvetica 35 Thin"/>
              </a:rPr>
              <a:t>U nemocných s hodnotou NRS 3 body a více je nutno při všech diagnostických a léčebných postupech brát v úvahu zvýšené riziko podvýživy. U takového pacienta je pak nepřijatelné např. hladovění před vyšetřeními, před operací.</a:t>
            </a:r>
            <a:endParaRPr lang="cs-CZ" sz="1600" b="0" dirty="0" smtClean="0">
              <a:solidFill>
                <a:srgbClr val="000000"/>
              </a:solidFill>
              <a:latin typeface="Helvetica 35 Thin"/>
              <a:cs typeface="Helvetica 35 Thin"/>
            </a:endParaRPr>
          </a:p>
          <a:p>
            <a:pPr marL="342900" lvl="0" indent="-342900" algn="just">
              <a:lnSpc>
                <a:spcPct val="120000"/>
              </a:lnSpc>
              <a:spcAft>
                <a:spcPts val="0"/>
              </a:spcAft>
              <a:buClr>
                <a:srgbClr val="00B0F0"/>
              </a:buClr>
              <a:buFont typeface="Wingdings"/>
              <a:buChar char=""/>
              <a:tabLst>
                <a:tab pos="457200" algn="l"/>
              </a:tabLst>
            </a:pPr>
            <a:endParaRPr lang="cs-CZ" sz="1800" b="0" dirty="0" smtClean="0">
              <a:solidFill>
                <a:srgbClr val="000000"/>
              </a:solidFill>
              <a:latin typeface="Helvetica 35 Thin"/>
              <a:cs typeface="Helvetica 35 Thin"/>
            </a:endParaRPr>
          </a:p>
          <a:p>
            <a:pPr marL="342900" lvl="0" indent="-342900" algn="just">
              <a:lnSpc>
                <a:spcPct val="120000"/>
              </a:lnSpc>
              <a:spcAft>
                <a:spcPts val="0"/>
              </a:spcAft>
              <a:buClr>
                <a:srgbClr val="00B0F0"/>
              </a:buClr>
              <a:buFont typeface="Wingdings"/>
              <a:buChar char=""/>
              <a:tabLst>
                <a:tab pos="457200" algn="l"/>
              </a:tabLst>
            </a:pPr>
            <a:endParaRPr lang="cs-CZ" sz="1800" b="0" dirty="0">
              <a:solidFill>
                <a:srgbClr val="000000"/>
              </a:solidFill>
              <a:latin typeface="Helvetica 35 Thin"/>
              <a:cs typeface="Helvetica 35 Thin"/>
            </a:endParaRPr>
          </a:p>
          <a:p>
            <a:pPr marL="342900" lvl="0" indent="-342900" algn="just">
              <a:lnSpc>
                <a:spcPct val="120000"/>
              </a:lnSpc>
              <a:spcAft>
                <a:spcPts val="0"/>
              </a:spcAft>
              <a:buClr>
                <a:srgbClr val="00B0F0"/>
              </a:buClr>
              <a:buFont typeface="Wingdings"/>
              <a:buChar char=""/>
              <a:tabLst>
                <a:tab pos="457200" algn="l"/>
              </a:tabLst>
            </a:pPr>
            <a:endParaRPr lang="cs-CZ" sz="1800" b="0" dirty="0">
              <a:solidFill>
                <a:srgbClr val="000000"/>
              </a:solidFill>
              <a:latin typeface="Helvetica 35 Thin"/>
              <a:cs typeface="Helvetica 35 Thin"/>
            </a:endParaRPr>
          </a:p>
          <a:p>
            <a:pPr marL="1080000" lvl="0" indent="-285750" algn="just">
              <a:lnSpc>
                <a:spcPct val="120000"/>
              </a:lnSpc>
              <a:spcAft>
                <a:spcPts val="0"/>
              </a:spcAft>
              <a:buClr>
                <a:srgbClr val="00B0F0"/>
              </a:buClr>
              <a:buFont typeface="Wingdings" panose="05000000000000000000" pitchFamily="2" charset="2"/>
              <a:buChar char="Ø"/>
              <a:tabLst>
                <a:tab pos="457200" algn="l"/>
              </a:tabLst>
            </a:pPr>
            <a:endParaRPr lang="cs-CZ" sz="1600" b="0" dirty="0" smtClean="0">
              <a:solidFill>
                <a:srgbClr val="000000"/>
              </a:solidFill>
              <a:latin typeface="Helvetica 35 Thin"/>
              <a:cs typeface="Helvetica 35 Thin"/>
            </a:endParaRPr>
          </a:p>
          <a:p>
            <a:pPr marL="794250" lvl="0" algn="just">
              <a:lnSpc>
                <a:spcPct val="120000"/>
              </a:lnSpc>
              <a:spcAft>
                <a:spcPts val="0"/>
              </a:spcAft>
              <a:buClr>
                <a:srgbClr val="00B0F0"/>
              </a:buClr>
              <a:tabLst>
                <a:tab pos="457200" algn="l"/>
              </a:tabLst>
            </a:pPr>
            <a:endParaRPr lang="cs-CZ" sz="800" b="0" dirty="0">
              <a:solidFill>
                <a:srgbClr val="000000"/>
              </a:solidFill>
              <a:latin typeface="Helvetica 35 Thin"/>
              <a:cs typeface="Helvetica 35 Thin"/>
            </a:endParaRPr>
          </a:p>
          <a:p>
            <a:pPr marL="1080000" lvl="0" indent="-285750" algn="just">
              <a:lnSpc>
                <a:spcPct val="120000"/>
              </a:lnSpc>
              <a:spcAft>
                <a:spcPts val="0"/>
              </a:spcAft>
              <a:buClr>
                <a:srgbClr val="00B0F0"/>
              </a:buClr>
              <a:buFont typeface="Wingdings" panose="05000000000000000000" pitchFamily="2" charset="2"/>
              <a:buChar char="Ø"/>
              <a:tabLst>
                <a:tab pos="457200" algn="l"/>
              </a:tabLst>
            </a:pPr>
            <a:endParaRPr lang="cs-CZ" sz="1000" b="0" dirty="0" smtClean="0">
              <a:solidFill>
                <a:srgbClr val="000000"/>
              </a:solidFill>
              <a:latin typeface="Helvetica 35 Thin"/>
              <a:cs typeface="Helvetica 35 Thin"/>
            </a:endParaRPr>
          </a:p>
        </p:txBody>
      </p:sp>
    </p:spTree>
    <p:extLst>
      <p:ext uri="{BB962C8B-B14F-4D97-AF65-F5344CB8AC3E}">
        <p14:creationId xmlns:p14="http://schemas.microsoft.com/office/powerpoint/2010/main" val="4282396793"/>
      </p:ext>
    </p:extLst>
  </p:cSld>
  <p:clrMapOvr>
    <a:masterClrMapping/>
  </p:clrMapOvr>
  <p:transition spd="med">
    <p:pull dir="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381000"/>
          </a:xfrm>
        </p:spPr>
        <p:txBody>
          <a:bodyPr wrap="square" numCol="1" anchorCtr="0" compatLnSpc="1">
            <a:prstTxWarp prst="textNoShape">
              <a:avLst/>
            </a:prstTxWarp>
            <a:noAutofit/>
          </a:bodyPr>
          <a:lstStyle/>
          <a:p>
            <a:pPr eaLnBrk="1" hangingPunct="1">
              <a:lnSpc>
                <a:spcPts val="3400"/>
              </a:lnSpc>
            </a:pPr>
            <a:r>
              <a:rPr lang="en-GB" sz="1600" dirty="0" smtClean="0">
                <a:effectLst>
                  <a:outerShdw blurRad="38100" dist="38100" dir="2700000" algn="tl">
                    <a:srgbClr val="C0C0C0"/>
                  </a:outerShdw>
                </a:effectLst>
                <a:latin typeface="Arial" pitchFamily="34" charset="0"/>
              </a:rPr>
              <a:t>NRS 2002  - Nutritional Risk Screening</a:t>
            </a:r>
            <a:endParaRPr lang="en-GB" sz="16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763000" y="822960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105</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33400" y="3810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615316"/>
            <a:ext cx="7531069" cy="4242684"/>
          </a:xfrm>
          <a:prstGeom prst="rect">
            <a:avLst/>
          </a:prstGeom>
        </p:spPr>
      </p:pic>
      <p:pic>
        <p:nvPicPr>
          <p:cNvPr id="11" name="Obráze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443807"/>
            <a:ext cx="7042134" cy="2146993"/>
          </a:xfrm>
          <a:prstGeom prst="rect">
            <a:avLst/>
          </a:prstGeom>
        </p:spPr>
      </p:pic>
    </p:spTree>
    <p:extLst>
      <p:ext uri="{BB962C8B-B14F-4D97-AF65-F5344CB8AC3E}">
        <p14:creationId xmlns:p14="http://schemas.microsoft.com/office/powerpoint/2010/main" val="4152302275"/>
      </p:ext>
    </p:extLst>
  </p:cSld>
  <p:clrMapOvr>
    <a:masterClrMapping/>
  </p:clrMapOvr>
  <p:transition spd="med">
    <p:pull dir="r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76200"/>
            <a:ext cx="8305800" cy="381000"/>
          </a:xfrm>
        </p:spPr>
        <p:txBody>
          <a:bodyPr wrap="square" numCol="1" anchorCtr="0" compatLnSpc="1">
            <a:prstTxWarp prst="textNoShape">
              <a:avLst/>
            </a:prstTxWarp>
            <a:noAutofit/>
          </a:bodyPr>
          <a:lstStyle/>
          <a:p>
            <a:pPr eaLnBrk="1" hangingPunct="1">
              <a:lnSpc>
                <a:spcPts val="3400"/>
              </a:lnSpc>
            </a:pPr>
            <a:r>
              <a:rPr lang="cs-CZ" sz="2000" dirty="0" smtClean="0">
                <a:effectLst>
                  <a:outerShdw blurRad="38100" dist="38100" dir="2700000" algn="tl">
                    <a:srgbClr val="C0C0C0"/>
                  </a:outerShdw>
                </a:effectLst>
                <a:latin typeface="Arial" pitchFamily="34" charset="0"/>
              </a:rPr>
              <a:t>MUST</a:t>
            </a:r>
            <a:endParaRPr lang="cs-CZ" sz="20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106</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33400" y="4572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sp>
        <p:nvSpPr>
          <p:cNvPr id="2" name="Obdélník 1"/>
          <p:cNvSpPr/>
          <p:nvPr/>
        </p:nvSpPr>
        <p:spPr>
          <a:xfrm>
            <a:off x="304800" y="533400"/>
            <a:ext cx="8610599" cy="5693866"/>
          </a:xfrm>
          <a:prstGeom prst="rect">
            <a:avLst/>
          </a:prstGeom>
        </p:spPr>
        <p:txBody>
          <a:bodyPr wrap="square">
            <a:spAutoFit/>
          </a:bodyPr>
          <a:lstStyle/>
          <a:p>
            <a:r>
              <a:rPr lang="cs-CZ" sz="1600" dirty="0" err="1" smtClean="0">
                <a:solidFill>
                  <a:schemeClr val="bg2">
                    <a:lumMod val="50000"/>
                  </a:schemeClr>
                </a:solidFill>
              </a:rPr>
              <a:t>Malnutrition</a:t>
            </a:r>
            <a:r>
              <a:rPr lang="cs-CZ" sz="1600" dirty="0" smtClean="0">
                <a:solidFill>
                  <a:schemeClr val="bg2">
                    <a:lumMod val="50000"/>
                  </a:schemeClr>
                </a:solidFill>
              </a:rPr>
              <a:t> </a:t>
            </a:r>
            <a:r>
              <a:rPr lang="cs-CZ" sz="1600" dirty="0">
                <a:solidFill>
                  <a:schemeClr val="bg2">
                    <a:lumMod val="50000"/>
                  </a:schemeClr>
                </a:solidFill>
              </a:rPr>
              <a:t>Universal </a:t>
            </a:r>
            <a:r>
              <a:rPr lang="cs-CZ" sz="1600" dirty="0" err="1">
                <a:solidFill>
                  <a:schemeClr val="bg2">
                    <a:lumMod val="50000"/>
                  </a:schemeClr>
                </a:solidFill>
              </a:rPr>
              <a:t>Screening</a:t>
            </a:r>
            <a:r>
              <a:rPr lang="cs-CZ" sz="1600" dirty="0">
                <a:solidFill>
                  <a:schemeClr val="bg2">
                    <a:lumMod val="50000"/>
                  </a:schemeClr>
                </a:solidFill>
              </a:rPr>
              <a:t> </a:t>
            </a:r>
            <a:r>
              <a:rPr lang="cs-CZ" sz="1600" dirty="0" err="1">
                <a:solidFill>
                  <a:schemeClr val="bg2">
                    <a:lumMod val="50000"/>
                  </a:schemeClr>
                </a:solidFill>
              </a:rPr>
              <a:t>Tool</a:t>
            </a:r>
            <a:r>
              <a:rPr lang="cs-CZ" sz="1600" dirty="0">
                <a:solidFill>
                  <a:schemeClr val="bg2">
                    <a:lumMod val="50000"/>
                  </a:schemeClr>
                </a:solidFill>
              </a:rPr>
              <a:t> (MUST) je screeningový nástroj vyvinutý Britskou společností parenterální a enterální výživy </a:t>
            </a:r>
            <a:r>
              <a:rPr lang="cs-CZ" sz="1600" dirty="0" smtClean="0">
                <a:solidFill>
                  <a:schemeClr val="bg2">
                    <a:lumMod val="50000"/>
                  </a:schemeClr>
                </a:solidFill>
              </a:rPr>
              <a:t>k identifikaci </a:t>
            </a:r>
            <a:r>
              <a:rPr lang="cs-CZ" sz="1600" dirty="0">
                <a:solidFill>
                  <a:schemeClr val="bg2">
                    <a:lumMod val="50000"/>
                  </a:schemeClr>
                </a:solidFill>
              </a:rPr>
              <a:t>dospělých, kteří trpí podvýživou, a těch, kteří jsou v riziku</a:t>
            </a:r>
          </a:p>
          <a:p>
            <a:r>
              <a:rPr lang="cs-CZ" sz="1600" dirty="0">
                <a:solidFill>
                  <a:schemeClr val="bg2">
                    <a:lumMod val="50000"/>
                  </a:schemeClr>
                </a:solidFill>
              </a:rPr>
              <a:t>podvýživy. Tento nástroj má široké využití v klinické praxi – od nemocnic až po komunitní péči. </a:t>
            </a:r>
            <a:endParaRPr lang="cs-CZ" sz="1600" dirty="0" smtClean="0">
              <a:solidFill>
                <a:schemeClr val="bg2">
                  <a:lumMod val="50000"/>
                </a:schemeClr>
              </a:solidFill>
            </a:endParaRPr>
          </a:p>
          <a:p>
            <a:endParaRPr lang="cs-CZ" sz="1600" dirty="0" smtClean="0">
              <a:solidFill>
                <a:schemeClr val="bg2">
                  <a:lumMod val="50000"/>
                </a:schemeClr>
              </a:solidFill>
            </a:endParaRPr>
          </a:p>
          <a:p>
            <a:r>
              <a:rPr lang="cs-CZ" sz="1600" dirty="0" smtClean="0">
                <a:solidFill>
                  <a:schemeClr val="bg2">
                    <a:lumMod val="50000"/>
                  </a:schemeClr>
                </a:solidFill>
              </a:rPr>
              <a:t>Dotazník MUST </a:t>
            </a:r>
            <a:r>
              <a:rPr lang="cs-CZ" sz="1600" dirty="0">
                <a:solidFill>
                  <a:schemeClr val="bg2">
                    <a:lumMod val="50000"/>
                  </a:schemeClr>
                </a:solidFill>
              </a:rPr>
              <a:t>se skládá ze tří klinických parametrů, které jsou hodnoceny body v rozsahu 0,1 až 2.</a:t>
            </a:r>
          </a:p>
          <a:p>
            <a:endParaRPr lang="cs-CZ" sz="1600" dirty="0" smtClean="0">
              <a:solidFill>
                <a:schemeClr val="bg2">
                  <a:lumMod val="50000"/>
                </a:schemeClr>
              </a:solidFill>
            </a:endParaRPr>
          </a:p>
          <a:p>
            <a:pPr marL="285750" indent="-285750">
              <a:buFont typeface="Arial" panose="020B0604020202020204" pitchFamily="34" charset="0"/>
              <a:buChar char="•"/>
            </a:pPr>
            <a:r>
              <a:rPr lang="cs-CZ" sz="1600" dirty="0" smtClean="0">
                <a:solidFill>
                  <a:schemeClr val="bg2">
                    <a:lumMod val="50000"/>
                  </a:schemeClr>
                </a:solidFill>
              </a:rPr>
              <a:t>BMI </a:t>
            </a:r>
          </a:p>
          <a:p>
            <a:pPr marL="285750" indent="-285750">
              <a:buFont typeface="Arial" panose="020B0604020202020204" pitchFamily="34" charset="0"/>
              <a:buChar char="•"/>
            </a:pPr>
            <a:endParaRPr lang="cs-CZ" sz="600" dirty="0" smtClean="0">
              <a:solidFill>
                <a:schemeClr val="bg2">
                  <a:lumMod val="50000"/>
                </a:schemeClr>
              </a:solidFill>
            </a:endParaRPr>
          </a:p>
          <a:p>
            <a:pPr marL="285750" indent="-285750">
              <a:buFont typeface="Arial" panose="020B0604020202020204" pitchFamily="34" charset="0"/>
              <a:buChar char="•"/>
            </a:pPr>
            <a:r>
              <a:rPr lang="cs-CZ" sz="1600" dirty="0" smtClean="0">
                <a:solidFill>
                  <a:schemeClr val="bg2">
                    <a:lumMod val="50000"/>
                  </a:schemeClr>
                </a:solidFill>
              </a:rPr>
              <a:t>Ztráta </a:t>
            </a:r>
            <a:r>
              <a:rPr lang="cs-CZ" sz="1600" dirty="0">
                <a:solidFill>
                  <a:schemeClr val="bg2">
                    <a:lumMod val="50000"/>
                  </a:schemeClr>
                </a:solidFill>
              </a:rPr>
              <a:t>hmotnosti za posledních 3–6 měsíců. </a:t>
            </a:r>
            <a:endParaRPr lang="cs-CZ" sz="1600" dirty="0" smtClean="0">
              <a:solidFill>
                <a:schemeClr val="bg2">
                  <a:lumMod val="50000"/>
                </a:schemeClr>
              </a:solidFill>
            </a:endParaRPr>
          </a:p>
          <a:p>
            <a:pPr marL="285750" indent="-285750">
              <a:buFont typeface="Arial" panose="020B0604020202020204" pitchFamily="34" charset="0"/>
              <a:buChar char="•"/>
            </a:pPr>
            <a:endParaRPr lang="cs-CZ" sz="600" dirty="0" smtClean="0">
              <a:solidFill>
                <a:schemeClr val="bg2">
                  <a:lumMod val="50000"/>
                </a:schemeClr>
              </a:solidFill>
            </a:endParaRPr>
          </a:p>
          <a:p>
            <a:pPr marL="285750" indent="-285750">
              <a:buFont typeface="Arial" panose="020B0604020202020204" pitchFamily="34" charset="0"/>
              <a:buChar char="•"/>
            </a:pPr>
            <a:r>
              <a:rPr lang="cs-CZ" sz="1600" dirty="0" smtClean="0">
                <a:solidFill>
                  <a:schemeClr val="bg2">
                    <a:lumMod val="50000"/>
                  </a:schemeClr>
                </a:solidFill>
              </a:rPr>
              <a:t>Účinek </a:t>
            </a:r>
            <a:r>
              <a:rPr lang="cs-CZ" sz="1600" dirty="0">
                <a:solidFill>
                  <a:schemeClr val="bg2">
                    <a:lumMod val="50000"/>
                  </a:schemeClr>
                </a:solidFill>
              </a:rPr>
              <a:t>vlivu akutního onemocnění. Pokud nedošlo nebo pravděpodobně nedojde k žádnému příjmu potravy po dobu více než 5 dnů, celkové skóre se navýší o 2 </a:t>
            </a:r>
            <a:r>
              <a:rPr lang="cs-CZ" sz="1600" dirty="0" smtClean="0">
                <a:solidFill>
                  <a:schemeClr val="bg2">
                    <a:lumMod val="50000"/>
                  </a:schemeClr>
                </a:solidFill>
              </a:rPr>
              <a:t>body</a:t>
            </a:r>
          </a:p>
          <a:p>
            <a:endParaRPr lang="cs-CZ" sz="800" dirty="0" smtClean="0">
              <a:solidFill>
                <a:schemeClr val="bg2">
                  <a:lumMod val="50000"/>
                </a:schemeClr>
              </a:solidFill>
            </a:endParaRPr>
          </a:p>
          <a:p>
            <a:r>
              <a:rPr lang="cs-CZ" sz="1600" dirty="0" smtClean="0">
                <a:solidFill>
                  <a:schemeClr val="bg2">
                    <a:lumMod val="50000"/>
                  </a:schemeClr>
                </a:solidFill>
              </a:rPr>
              <a:t>O bodů: </a:t>
            </a:r>
          </a:p>
          <a:p>
            <a:r>
              <a:rPr lang="cs-CZ" sz="1600" dirty="0" smtClean="0">
                <a:solidFill>
                  <a:schemeClr val="bg2">
                    <a:lumMod val="50000"/>
                  </a:schemeClr>
                </a:solidFill>
              </a:rPr>
              <a:t>Nízké </a:t>
            </a:r>
            <a:r>
              <a:rPr lang="cs-CZ" sz="1600" dirty="0">
                <a:solidFill>
                  <a:schemeClr val="bg2">
                    <a:lumMod val="50000"/>
                  </a:schemeClr>
                </a:solidFill>
              </a:rPr>
              <a:t>riziko podvýživy. V nemocnicích je doporučováno opakovat tento </a:t>
            </a:r>
            <a:r>
              <a:rPr lang="cs-CZ" sz="1600" dirty="0" err="1">
                <a:solidFill>
                  <a:schemeClr val="bg2">
                    <a:lumMod val="50000"/>
                  </a:schemeClr>
                </a:solidFill>
              </a:rPr>
              <a:t>screening</a:t>
            </a:r>
            <a:r>
              <a:rPr lang="cs-CZ" sz="1600" dirty="0">
                <a:solidFill>
                  <a:schemeClr val="bg2">
                    <a:lumMod val="50000"/>
                  </a:schemeClr>
                </a:solidFill>
              </a:rPr>
              <a:t> každý týden, v domácí péči každý měsíc a v komunitě každý </a:t>
            </a:r>
            <a:r>
              <a:rPr lang="cs-CZ" sz="1600" dirty="0" smtClean="0">
                <a:solidFill>
                  <a:schemeClr val="bg2">
                    <a:lumMod val="50000"/>
                  </a:schemeClr>
                </a:solidFill>
              </a:rPr>
              <a:t>rok.</a:t>
            </a:r>
          </a:p>
          <a:p>
            <a:endParaRPr lang="cs-CZ" sz="800" dirty="0">
              <a:solidFill>
                <a:schemeClr val="bg2">
                  <a:lumMod val="50000"/>
                </a:schemeClr>
              </a:solidFill>
            </a:endParaRPr>
          </a:p>
          <a:p>
            <a:r>
              <a:rPr lang="cs-CZ" sz="1600" dirty="0" smtClean="0">
                <a:solidFill>
                  <a:schemeClr val="bg2">
                    <a:lumMod val="50000"/>
                  </a:schemeClr>
                </a:solidFill>
              </a:rPr>
              <a:t>1 bod:</a:t>
            </a:r>
          </a:p>
          <a:p>
            <a:r>
              <a:rPr lang="cs-CZ" sz="1600" dirty="0" smtClean="0">
                <a:solidFill>
                  <a:schemeClr val="bg2">
                    <a:lumMod val="50000"/>
                  </a:schemeClr>
                </a:solidFill>
              </a:rPr>
              <a:t>Střední </a:t>
            </a:r>
            <a:r>
              <a:rPr lang="cs-CZ" sz="1600" dirty="0">
                <a:solidFill>
                  <a:schemeClr val="bg2">
                    <a:lumMod val="50000"/>
                  </a:schemeClr>
                </a:solidFill>
              </a:rPr>
              <a:t>riziko podvýživy. V nemocnici je doporučeno dokumentovat dietní příjem a příjem tekutin po</a:t>
            </a:r>
          </a:p>
          <a:p>
            <a:r>
              <a:rPr lang="cs-CZ" sz="1600" dirty="0">
                <a:solidFill>
                  <a:schemeClr val="bg2">
                    <a:lumMod val="50000"/>
                  </a:schemeClr>
                </a:solidFill>
              </a:rPr>
              <a:t>dobu 3 dnů. Stejná doporučení platí pro domácí péči. V komunitě se opakuje </a:t>
            </a:r>
            <a:r>
              <a:rPr lang="cs-CZ" sz="1600" dirty="0" err="1">
                <a:solidFill>
                  <a:schemeClr val="bg2">
                    <a:lumMod val="50000"/>
                  </a:schemeClr>
                </a:solidFill>
              </a:rPr>
              <a:t>screening</a:t>
            </a:r>
            <a:r>
              <a:rPr lang="cs-CZ" sz="1600" dirty="0">
                <a:solidFill>
                  <a:schemeClr val="bg2">
                    <a:lumMod val="50000"/>
                  </a:schemeClr>
                </a:solidFill>
              </a:rPr>
              <a:t> za měsíc a je-li to nutné, zajistí se dietní poradenství. </a:t>
            </a:r>
            <a:endParaRPr lang="cs-CZ" sz="1600" dirty="0" smtClean="0">
              <a:solidFill>
                <a:schemeClr val="bg2">
                  <a:lumMod val="50000"/>
                </a:schemeClr>
              </a:solidFill>
            </a:endParaRPr>
          </a:p>
          <a:p>
            <a:endParaRPr lang="cs-CZ" sz="1600" dirty="0" smtClean="0">
              <a:solidFill>
                <a:schemeClr val="bg2">
                  <a:lumMod val="50000"/>
                </a:schemeClr>
              </a:solidFill>
            </a:endParaRPr>
          </a:p>
          <a:p>
            <a:r>
              <a:rPr lang="cs-CZ" sz="1600" dirty="0" smtClean="0">
                <a:solidFill>
                  <a:schemeClr val="bg2">
                    <a:lumMod val="50000"/>
                  </a:schemeClr>
                </a:solidFill>
              </a:rPr>
              <a:t>2 </a:t>
            </a:r>
            <a:r>
              <a:rPr lang="cs-CZ" sz="1600" dirty="0">
                <a:solidFill>
                  <a:schemeClr val="bg2">
                    <a:lumMod val="50000"/>
                  </a:schemeClr>
                </a:solidFill>
              </a:rPr>
              <a:t>a více </a:t>
            </a:r>
            <a:r>
              <a:rPr lang="cs-CZ" sz="1600" dirty="0" smtClean="0">
                <a:solidFill>
                  <a:schemeClr val="bg2">
                    <a:lumMod val="50000"/>
                  </a:schemeClr>
                </a:solidFill>
              </a:rPr>
              <a:t>bodů:</a:t>
            </a:r>
          </a:p>
          <a:p>
            <a:r>
              <a:rPr lang="cs-CZ" sz="1600" dirty="0" smtClean="0">
                <a:solidFill>
                  <a:schemeClr val="bg2">
                    <a:lumMod val="50000"/>
                  </a:schemeClr>
                </a:solidFill>
              </a:rPr>
              <a:t>Vysoké </a:t>
            </a:r>
            <a:r>
              <a:rPr lang="cs-CZ" sz="1600" dirty="0">
                <a:solidFill>
                  <a:schemeClr val="bg2">
                    <a:lumMod val="50000"/>
                  </a:schemeClr>
                </a:solidFill>
              </a:rPr>
              <a:t>riziko </a:t>
            </a:r>
            <a:r>
              <a:rPr lang="cs-CZ" sz="1600" dirty="0" smtClean="0">
                <a:solidFill>
                  <a:schemeClr val="bg2">
                    <a:lumMod val="50000"/>
                  </a:schemeClr>
                </a:solidFill>
              </a:rPr>
              <a:t>podvýživy. V </a:t>
            </a:r>
            <a:r>
              <a:rPr lang="cs-CZ" sz="1600" dirty="0">
                <a:solidFill>
                  <a:schemeClr val="bg2">
                    <a:lumMod val="50000"/>
                  </a:schemeClr>
                </a:solidFill>
              </a:rPr>
              <a:t>nemocnici je zapotřebí kontaktovat nutričního terapeuta. V domácí a v komunitní péči platí stejná </a:t>
            </a:r>
            <a:r>
              <a:rPr lang="cs-CZ" sz="1600" dirty="0" smtClean="0">
                <a:solidFill>
                  <a:schemeClr val="bg2">
                    <a:lumMod val="50000"/>
                  </a:schemeClr>
                </a:solidFill>
              </a:rPr>
              <a:t>opatření jako </a:t>
            </a:r>
            <a:r>
              <a:rPr lang="cs-CZ" sz="1600" dirty="0">
                <a:solidFill>
                  <a:schemeClr val="bg2">
                    <a:lumMod val="50000"/>
                  </a:schemeClr>
                </a:solidFill>
              </a:rPr>
              <a:t>pro </a:t>
            </a:r>
            <a:r>
              <a:rPr lang="cs-CZ" sz="1600" dirty="0" smtClean="0">
                <a:solidFill>
                  <a:schemeClr val="bg2">
                    <a:lumMod val="50000"/>
                  </a:schemeClr>
                </a:solidFill>
              </a:rPr>
              <a:t>nemocnici.</a:t>
            </a:r>
            <a:endParaRPr lang="cs-CZ" sz="1600" dirty="0">
              <a:solidFill>
                <a:schemeClr val="bg2">
                  <a:lumMod val="50000"/>
                </a:schemeClr>
              </a:solidFill>
            </a:endParaRPr>
          </a:p>
        </p:txBody>
      </p:sp>
    </p:spTree>
    <p:extLst>
      <p:ext uri="{BB962C8B-B14F-4D97-AF65-F5344CB8AC3E}">
        <p14:creationId xmlns:p14="http://schemas.microsoft.com/office/powerpoint/2010/main" val="1828464108"/>
      </p:ext>
    </p:extLst>
  </p:cSld>
  <p:clrMapOvr>
    <a:masterClrMapping/>
  </p:clrMapOvr>
  <p:transition spd="med">
    <p:pull dir="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0"/>
            <a:ext cx="8305800" cy="381000"/>
          </a:xfrm>
        </p:spPr>
        <p:txBody>
          <a:bodyPr wrap="square" numCol="1" anchorCtr="0" compatLnSpc="1">
            <a:prstTxWarp prst="textNoShape">
              <a:avLst/>
            </a:prstTxWarp>
            <a:noAutofit/>
          </a:bodyPr>
          <a:lstStyle/>
          <a:p>
            <a:pPr eaLnBrk="1" hangingPunct="1">
              <a:lnSpc>
                <a:spcPts val="3400"/>
              </a:lnSpc>
            </a:pPr>
            <a:r>
              <a:rPr lang="en-GB" sz="1600" dirty="0" smtClean="0">
                <a:effectLst>
                  <a:outerShdw blurRad="38100" dist="38100" dir="2700000" algn="tl">
                    <a:srgbClr val="C0C0C0"/>
                  </a:outerShdw>
                </a:effectLst>
                <a:latin typeface="Arial" pitchFamily="34" charset="0"/>
              </a:rPr>
              <a:t>MUST – Malnutrition Universal Screening Tool</a:t>
            </a:r>
            <a:endParaRPr lang="en-GB" sz="16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107</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33400" y="3048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sp>
        <p:nvSpPr>
          <p:cNvPr id="2" name="Zaoblený obdélník 1"/>
          <p:cNvSpPr/>
          <p:nvPr/>
        </p:nvSpPr>
        <p:spPr>
          <a:xfrm>
            <a:off x="1600200" y="5587425"/>
            <a:ext cx="1752600" cy="5847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C:\Users\jfiala\Desktop\VÝUKA\20 - Výuka jaro 2018\OPZ II\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
            <a:ext cx="5245666" cy="515778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828800" y="5587425"/>
            <a:ext cx="1314784" cy="584775"/>
          </a:xfrm>
          <a:prstGeom prst="rect">
            <a:avLst/>
          </a:prstGeom>
        </p:spPr>
        <p:txBody>
          <a:bodyPr wrap="none">
            <a:spAutoFit/>
          </a:bodyPr>
          <a:lstStyle/>
          <a:p>
            <a:pPr algn="ctr"/>
            <a:r>
              <a:rPr lang="cs-CZ" sz="1600" dirty="0" smtClean="0">
                <a:solidFill>
                  <a:srgbClr val="000000"/>
                </a:solidFill>
                <a:latin typeface="Helvetica 35 Thin"/>
                <a:cs typeface="Helvetica 35 Thin"/>
              </a:rPr>
              <a:t>Skóre 0</a:t>
            </a:r>
          </a:p>
          <a:p>
            <a:pPr algn="ctr"/>
            <a:r>
              <a:rPr lang="cs-CZ" sz="1600" dirty="0" smtClean="0">
                <a:solidFill>
                  <a:srgbClr val="000000"/>
                </a:solidFill>
                <a:latin typeface="Helvetica 35 Thin"/>
              </a:rPr>
              <a:t>Nízké riziko</a:t>
            </a:r>
            <a:endParaRPr lang="en-GB" sz="1600" dirty="0"/>
          </a:p>
        </p:txBody>
      </p:sp>
      <p:sp>
        <p:nvSpPr>
          <p:cNvPr id="11" name="Obdélník 10"/>
          <p:cNvSpPr/>
          <p:nvPr/>
        </p:nvSpPr>
        <p:spPr>
          <a:xfrm>
            <a:off x="3619096" y="5587425"/>
            <a:ext cx="1486304" cy="584775"/>
          </a:xfrm>
          <a:prstGeom prst="rect">
            <a:avLst/>
          </a:prstGeom>
        </p:spPr>
        <p:txBody>
          <a:bodyPr wrap="none">
            <a:spAutoFit/>
          </a:bodyPr>
          <a:lstStyle/>
          <a:p>
            <a:pPr algn="ctr"/>
            <a:r>
              <a:rPr lang="cs-CZ" sz="1600" dirty="0" smtClean="0">
                <a:solidFill>
                  <a:srgbClr val="000000"/>
                </a:solidFill>
                <a:latin typeface="Helvetica 35 Thin"/>
                <a:cs typeface="Helvetica 35 Thin"/>
              </a:rPr>
              <a:t>Skóre 1</a:t>
            </a:r>
          </a:p>
          <a:p>
            <a:pPr algn="ctr"/>
            <a:r>
              <a:rPr lang="cs-CZ" sz="1600" dirty="0" smtClean="0">
                <a:solidFill>
                  <a:srgbClr val="000000"/>
                </a:solidFill>
                <a:latin typeface="Helvetica 35 Thin"/>
              </a:rPr>
              <a:t>Střední riziko</a:t>
            </a:r>
            <a:endParaRPr lang="en-GB" sz="1600" dirty="0"/>
          </a:p>
        </p:txBody>
      </p:sp>
      <p:sp>
        <p:nvSpPr>
          <p:cNvPr id="12" name="Zaoblený obdélník 11"/>
          <p:cNvSpPr/>
          <p:nvPr/>
        </p:nvSpPr>
        <p:spPr>
          <a:xfrm>
            <a:off x="3581400" y="5625525"/>
            <a:ext cx="1752600" cy="5466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bdélník 4"/>
          <p:cNvSpPr/>
          <p:nvPr/>
        </p:nvSpPr>
        <p:spPr>
          <a:xfrm>
            <a:off x="5562600" y="5587425"/>
            <a:ext cx="1752600" cy="584775"/>
          </a:xfrm>
          <a:prstGeom prst="rect">
            <a:avLst/>
          </a:prstGeom>
        </p:spPr>
        <p:txBody>
          <a:bodyPr wrap="square">
            <a:spAutoFit/>
          </a:bodyPr>
          <a:lstStyle/>
          <a:p>
            <a:pPr lvl="0" algn="ctr"/>
            <a:r>
              <a:rPr lang="cs-CZ" sz="1600" dirty="0">
                <a:solidFill>
                  <a:srgbClr val="000000"/>
                </a:solidFill>
                <a:latin typeface="Helvetica 35 Thin"/>
                <a:cs typeface="Helvetica 35 Thin"/>
              </a:rPr>
              <a:t>Skóre </a:t>
            </a:r>
            <a:r>
              <a:rPr lang="cs-CZ" sz="1600" dirty="0" smtClean="0">
                <a:solidFill>
                  <a:srgbClr val="000000"/>
                </a:solidFill>
                <a:latin typeface="Helvetica 35 Thin"/>
                <a:cs typeface="Helvetica 35 Thin"/>
              </a:rPr>
              <a:t>2 a více</a:t>
            </a:r>
            <a:endParaRPr lang="cs-CZ" sz="1600" dirty="0">
              <a:solidFill>
                <a:srgbClr val="000000"/>
              </a:solidFill>
              <a:latin typeface="Helvetica 35 Thin"/>
              <a:cs typeface="Helvetica 35 Thin"/>
            </a:endParaRPr>
          </a:p>
          <a:p>
            <a:pPr lvl="0" algn="ctr"/>
            <a:r>
              <a:rPr lang="cs-CZ" sz="1600" dirty="0" smtClean="0">
                <a:solidFill>
                  <a:srgbClr val="000000"/>
                </a:solidFill>
                <a:latin typeface="Helvetica 35 Thin"/>
              </a:rPr>
              <a:t>Vysoké riziko</a:t>
            </a:r>
            <a:endParaRPr lang="en-GB" sz="1600" dirty="0">
              <a:solidFill>
                <a:prstClr val="white"/>
              </a:solidFill>
            </a:endParaRPr>
          </a:p>
        </p:txBody>
      </p:sp>
      <p:sp>
        <p:nvSpPr>
          <p:cNvPr id="15" name="Zaoblený obdélník 14"/>
          <p:cNvSpPr/>
          <p:nvPr/>
        </p:nvSpPr>
        <p:spPr>
          <a:xfrm>
            <a:off x="5562600" y="5603383"/>
            <a:ext cx="1752600" cy="5688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bdélník 15"/>
          <p:cNvSpPr/>
          <p:nvPr/>
        </p:nvSpPr>
        <p:spPr>
          <a:xfrm>
            <a:off x="1447800" y="6172200"/>
            <a:ext cx="2055912" cy="276999"/>
          </a:xfrm>
          <a:prstGeom prst="rect">
            <a:avLst/>
          </a:prstGeom>
        </p:spPr>
        <p:txBody>
          <a:bodyPr wrap="square">
            <a:spAutoFit/>
          </a:bodyPr>
          <a:lstStyle/>
          <a:p>
            <a:pPr algn="ctr"/>
            <a:r>
              <a:rPr lang="cs-CZ" sz="1200" dirty="0" smtClean="0">
                <a:solidFill>
                  <a:srgbClr val="000000"/>
                </a:solidFill>
                <a:latin typeface="Helvetica 35 Thin"/>
              </a:rPr>
              <a:t>Rutinní klinická péče</a:t>
            </a:r>
            <a:endParaRPr lang="en-GB" sz="1200" dirty="0"/>
          </a:p>
        </p:txBody>
      </p:sp>
      <p:sp>
        <p:nvSpPr>
          <p:cNvPr id="17" name="Obdélník 16"/>
          <p:cNvSpPr/>
          <p:nvPr/>
        </p:nvSpPr>
        <p:spPr>
          <a:xfrm>
            <a:off x="3354288" y="6172200"/>
            <a:ext cx="2055912" cy="276999"/>
          </a:xfrm>
          <a:prstGeom prst="rect">
            <a:avLst/>
          </a:prstGeom>
        </p:spPr>
        <p:txBody>
          <a:bodyPr wrap="square">
            <a:spAutoFit/>
          </a:bodyPr>
          <a:lstStyle/>
          <a:p>
            <a:pPr algn="ctr"/>
            <a:r>
              <a:rPr lang="cs-CZ" sz="1200" dirty="0" smtClean="0">
                <a:solidFill>
                  <a:srgbClr val="000000"/>
                </a:solidFill>
                <a:latin typeface="Helvetica 35 Thin"/>
              </a:rPr>
              <a:t>Pozorovat</a:t>
            </a:r>
            <a:endParaRPr lang="en-GB" sz="1200" dirty="0"/>
          </a:p>
        </p:txBody>
      </p:sp>
      <p:sp>
        <p:nvSpPr>
          <p:cNvPr id="18" name="Obdélník 17"/>
          <p:cNvSpPr/>
          <p:nvPr/>
        </p:nvSpPr>
        <p:spPr>
          <a:xfrm>
            <a:off x="5410200" y="6172200"/>
            <a:ext cx="2055912" cy="276999"/>
          </a:xfrm>
          <a:prstGeom prst="rect">
            <a:avLst/>
          </a:prstGeom>
        </p:spPr>
        <p:txBody>
          <a:bodyPr wrap="square">
            <a:spAutoFit/>
          </a:bodyPr>
          <a:lstStyle/>
          <a:p>
            <a:pPr algn="ctr"/>
            <a:r>
              <a:rPr lang="cs-CZ" sz="1200" dirty="0" smtClean="0">
                <a:solidFill>
                  <a:srgbClr val="000000"/>
                </a:solidFill>
                <a:latin typeface="Helvetica 35 Thin"/>
              </a:rPr>
              <a:t>Léčit</a:t>
            </a:r>
            <a:endParaRPr lang="en-GB" sz="1200" dirty="0"/>
          </a:p>
        </p:txBody>
      </p:sp>
      <p:sp>
        <p:nvSpPr>
          <p:cNvPr id="7" name="Obdélník 6"/>
          <p:cNvSpPr/>
          <p:nvPr/>
        </p:nvSpPr>
        <p:spPr>
          <a:xfrm>
            <a:off x="495300" y="6457890"/>
            <a:ext cx="2781300" cy="400110"/>
          </a:xfrm>
          <a:prstGeom prst="rect">
            <a:avLst/>
          </a:prstGeom>
        </p:spPr>
        <p:txBody>
          <a:bodyPr wrap="square">
            <a:spAutoFit/>
          </a:bodyPr>
          <a:lstStyle/>
          <a:p>
            <a:r>
              <a:rPr lang="cs-CZ" sz="1000" b="0" dirty="0">
                <a:solidFill>
                  <a:schemeClr val="tx1"/>
                </a:solidFill>
              </a:rPr>
              <a:t>V nemocnicích </a:t>
            </a:r>
            <a:r>
              <a:rPr lang="cs-CZ" sz="1000" b="0" dirty="0" err="1" smtClean="0">
                <a:solidFill>
                  <a:schemeClr val="tx1"/>
                </a:solidFill>
              </a:rPr>
              <a:t>rescreening</a:t>
            </a:r>
            <a:r>
              <a:rPr lang="cs-CZ" sz="1000" b="0" dirty="0" smtClean="0">
                <a:solidFill>
                  <a:schemeClr val="tx1"/>
                </a:solidFill>
              </a:rPr>
              <a:t> </a:t>
            </a:r>
            <a:r>
              <a:rPr lang="cs-CZ" sz="1000" b="0" dirty="0">
                <a:solidFill>
                  <a:schemeClr val="tx1"/>
                </a:solidFill>
              </a:rPr>
              <a:t>každý týden, v domácí péči každý měsíc a v komunitě každý rok.</a:t>
            </a:r>
          </a:p>
        </p:txBody>
      </p:sp>
      <p:sp>
        <p:nvSpPr>
          <p:cNvPr id="8" name="Obdélník 7"/>
          <p:cNvSpPr/>
          <p:nvPr/>
        </p:nvSpPr>
        <p:spPr>
          <a:xfrm>
            <a:off x="3200400" y="6384024"/>
            <a:ext cx="2819400" cy="597087"/>
          </a:xfrm>
          <a:prstGeom prst="rect">
            <a:avLst/>
          </a:prstGeom>
        </p:spPr>
        <p:txBody>
          <a:bodyPr wrap="square">
            <a:spAutoFit/>
          </a:bodyPr>
          <a:lstStyle/>
          <a:p>
            <a:pPr>
              <a:lnSpc>
                <a:spcPct val="80000"/>
              </a:lnSpc>
            </a:pPr>
            <a:r>
              <a:rPr lang="cs-CZ" sz="1000" b="0" dirty="0" smtClean="0">
                <a:solidFill>
                  <a:schemeClr val="tx1"/>
                </a:solidFill>
              </a:rPr>
              <a:t>V </a:t>
            </a:r>
            <a:r>
              <a:rPr lang="cs-CZ" sz="1000" b="0" dirty="0">
                <a:solidFill>
                  <a:schemeClr val="tx1"/>
                </a:solidFill>
              </a:rPr>
              <a:t>nemocnici </a:t>
            </a:r>
            <a:r>
              <a:rPr lang="cs-CZ" sz="1000" b="0" dirty="0" smtClean="0">
                <a:solidFill>
                  <a:schemeClr val="tx1"/>
                </a:solidFill>
              </a:rPr>
              <a:t> </a:t>
            </a:r>
            <a:r>
              <a:rPr lang="cs-CZ" sz="1000" b="0" dirty="0">
                <a:solidFill>
                  <a:schemeClr val="tx1"/>
                </a:solidFill>
              </a:rPr>
              <a:t>dokumentovat dietní příjem </a:t>
            </a:r>
            <a:r>
              <a:rPr lang="cs-CZ" sz="1000" b="0" dirty="0" smtClean="0">
                <a:solidFill>
                  <a:schemeClr val="tx1"/>
                </a:solidFill>
              </a:rPr>
              <a:t> 3 dny. </a:t>
            </a:r>
            <a:r>
              <a:rPr lang="cs-CZ" sz="1000" b="0" dirty="0">
                <a:solidFill>
                  <a:schemeClr val="tx1"/>
                </a:solidFill>
              </a:rPr>
              <a:t>Stejná doporučení platí pro domácí péči. V komunitě se opakuje </a:t>
            </a:r>
            <a:r>
              <a:rPr lang="cs-CZ" sz="1000" b="0" dirty="0" err="1">
                <a:solidFill>
                  <a:schemeClr val="tx1"/>
                </a:solidFill>
              </a:rPr>
              <a:t>screening</a:t>
            </a:r>
            <a:r>
              <a:rPr lang="cs-CZ" sz="1000" b="0" dirty="0">
                <a:solidFill>
                  <a:schemeClr val="tx1"/>
                </a:solidFill>
              </a:rPr>
              <a:t> </a:t>
            </a:r>
            <a:r>
              <a:rPr lang="cs-CZ" sz="1000" b="0" dirty="0" smtClean="0">
                <a:solidFill>
                  <a:schemeClr val="tx1"/>
                </a:solidFill>
              </a:rPr>
              <a:t> za měsíc a je-li </a:t>
            </a:r>
            <a:r>
              <a:rPr lang="cs-CZ" sz="1000" b="0" dirty="0">
                <a:solidFill>
                  <a:schemeClr val="tx1"/>
                </a:solidFill>
              </a:rPr>
              <a:t>to nutné, zajistí </a:t>
            </a:r>
            <a:r>
              <a:rPr lang="cs-CZ" sz="1000" b="0" dirty="0" smtClean="0">
                <a:solidFill>
                  <a:schemeClr val="tx1"/>
                </a:solidFill>
              </a:rPr>
              <a:t>se dietní </a:t>
            </a:r>
            <a:r>
              <a:rPr lang="cs-CZ" sz="1000" b="0" dirty="0">
                <a:solidFill>
                  <a:schemeClr val="tx1"/>
                </a:solidFill>
              </a:rPr>
              <a:t>poradenství</a:t>
            </a:r>
            <a:r>
              <a:rPr lang="cs-CZ" sz="1100" b="0" dirty="0">
                <a:solidFill>
                  <a:schemeClr val="tx1"/>
                </a:solidFill>
              </a:rPr>
              <a:t>. </a:t>
            </a:r>
            <a:endParaRPr lang="cs-CZ" dirty="0">
              <a:solidFill>
                <a:schemeClr val="tx1"/>
              </a:solidFill>
            </a:endParaRPr>
          </a:p>
        </p:txBody>
      </p:sp>
      <p:sp>
        <p:nvSpPr>
          <p:cNvPr id="9" name="Obdélník 8"/>
          <p:cNvSpPr/>
          <p:nvPr/>
        </p:nvSpPr>
        <p:spPr>
          <a:xfrm>
            <a:off x="6057900" y="6324600"/>
            <a:ext cx="2628900" cy="553998"/>
          </a:xfrm>
          <a:prstGeom prst="rect">
            <a:avLst/>
          </a:prstGeom>
        </p:spPr>
        <p:txBody>
          <a:bodyPr wrap="square">
            <a:spAutoFit/>
          </a:bodyPr>
          <a:lstStyle/>
          <a:p>
            <a:r>
              <a:rPr lang="cs-CZ" sz="1000" b="0" dirty="0">
                <a:solidFill>
                  <a:schemeClr val="tx1"/>
                </a:solidFill>
              </a:rPr>
              <a:t>V nemocnici je zapotřebí kontaktovat nutričního terapeuta. V domácí a v komunitní péči platí stejná opatření </a:t>
            </a:r>
            <a:endParaRPr lang="en-GB" sz="1000" b="0" dirty="0">
              <a:solidFill>
                <a:schemeClr val="tx1"/>
              </a:solidFill>
            </a:endParaRPr>
          </a:p>
        </p:txBody>
      </p:sp>
    </p:spTree>
    <p:extLst>
      <p:ext uri="{BB962C8B-B14F-4D97-AF65-F5344CB8AC3E}">
        <p14:creationId xmlns:p14="http://schemas.microsoft.com/office/powerpoint/2010/main" val="3177093535"/>
      </p:ext>
    </p:extLst>
  </p:cSld>
  <p:clrMapOvr>
    <a:masterClrMapping/>
  </p:clrMapOvr>
  <p:transition spd="med">
    <p:pull dir="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0"/>
            <a:ext cx="8305800" cy="381000"/>
          </a:xfrm>
        </p:spPr>
        <p:txBody>
          <a:bodyPr wrap="square" numCol="1" anchorCtr="0" compatLnSpc="1">
            <a:prstTxWarp prst="textNoShape">
              <a:avLst/>
            </a:prstTxWarp>
            <a:noAutofit/>
          </a:bodyPr>
          <a:lstStyle/>
          <a:p>
            <a:pPr eaLnBrk="1" hangingPunct="1">
              <a:lnSpc>
                <a:spcPts val="3400"/>
              </a:lnSpc>
            </a:pPr>
            <a:r>
              <a:rPr lang="en-GB" sz="1600" dirty="0" smtClean="0">
                <a:effectLst>
                  <a:outerShdw blurRad="38100" dist="38100" dir="2700000" algn="tl">
                    <a:srgbClr val="C0C0C0"/>
                  </a:outerShdw>
                </a:effectLst>
                <a:latin typeface="Arial" pitchFamily="34" charset="0"/>
              </a:rPr>
              <a:t>MUST – Malnutrition Universal Screening Tool</a:t>
            </a:r>
            <a:endParaRPr lang="en-GB" sz="16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108</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33400" y="3810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18434"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599847" cy="641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355385"/>
      </p:ext>
    </p:extLst>
  </p:cSld>
  <p:clrMapOvr>
    <a:masterClrMapping/>
  </p:clrMapOvr>
  <p:transition spd="med">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11</a:t>
            </a:fld>
            <a:endParaRPr lang="cs-CZ" sz="1200" dirty="0">
              <a:solidFill>
                <a:prstClr val="black">
                  <a:lumMod val="65000"/>
                  <a:lumOff val="35000"/>
                </a:prstClr>
              </a:solidFill>
              <a:latin typeface="Century Gothic" pitchFamily="34" charset="0"/>
            </a:endParaRPr>
          </a:p>
        </p:txBody>
      </p:sp>
      <p:pic>
        <p:nvPicPr>
          <p:cNvPr id="22530" name="Picture 2" descr="Výsledek obrázku pro kwashiorkor edema pathogenesi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1000"/>
            <a:ext cx="7815032"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855017"/>
      </p:ext>
    </p:extLst>
  </p:cSld>
  <p:clrMapOvr>
    <a:masterClrMapping/>
  </p:clrMapOvr>
  <p:transition spd="med">
    <p:pull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0"/>
            <a:ext cx="8305800" cy="457200"/>
          </a:xfrm>
        </p:spPr>
        <p:txBody>
          <a:bodyPr wrap="square" numCol="1" anchorCtr="0" compatLnSpc="1">
            <a:prstTxWarp prst="textNoShape">
              <a:avLst/>
            </a:prstTxWarp>
            <a:noAutofit/>
          </a:bodyPr>
          <a:lstStyle/>
          <a:p>
            <a:pPr eaLnBrk="1" hangingPunct="1">
              <a:lnSpc>
                <a:spcPct val="100000"/>
              </a:lnSpc>
            </a:pPr>
            <a:r>
              <a:rPr lang="cs-CZ" sz="2400" dirty="0" smtClean="0">
                <a:effectLst>
                  <a:outerShdw blurRad="38100" dist="38100" dir="2700000" algn="tl">
                    <a:srgbClr val="C0C0C0"/>
                  </a:outerShdw>
                </a:effectLst>
                <a:latin typeface="Arial" pitchFamily="34" charset="0"/>
              </a:rPr>
              <a:t>Malnutrice</a:t>
            </a:r>
            <a:r>
              <a:rPr lang="en-GB" sz="2400" dirty="0" smtClean="0">
                <a:effectLst>
                  <a:outerShdw blurRad="38100" dist="38100" dir="2700000" algn="tl">
                    <a:srgbClr val="C0C0C0"/>
                  </a:outerShdw>
                </a:effectLst>
                <a:latin typeface="Arial" pitchFamily="34" charset="0"/>
              </a:rPr>
              <a:t> – symptom</a:t>
            </a:r>
            <a:r>
              <a:rPr lang="cs-CZ" sz="2400" dirty="0" smtClean="0">
                <a:effectLst>
                  <a:outerShdw blurRad="38100" dist="38100" dir="2700000" algn="tl">
                    <a:srgbClr val="C0C0C0"/>
                  </a:outerShdw>
                </a:effectLst>
                <a:latin typeface="Arial" pitchFamily="34" charset="0"/>
              </a:rPr>
              <a:t>y</a:t>
            </a:r>
            <a:endParaRPr lang="en-GB"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12</a:t>
            </a:fld>
            <a:endParaRPr lang="cs-CZ" sz="12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4572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4"/>
          <p:cNvSpPr>
            <a:spLocks noChangeArrowheads="1"/>
          </p:cNvSpPr>
          <p:nvPr/>
        </p:nvSpPr>
        <p:spPr bwMode="auto">
          <a:xfrm>
            <a:off x="319088" y="685800"/>
            <a:ext cx="85201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Nechutenství, nezájem o jídlo a pití</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Únava a podrážděnost</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Poruchy koncentrace</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Stálý pocit chladu</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Ztráta tělesného tuku</a:t>
            </a:r>
            <a:r>
              <a:rPr lang="en-GB" sz="2200" b="0" dirty="0" smtClean="0">
                <a:solidFill>
                  <a:prstClr val="black"/>
                </a:solidFill>
                <a:latin typeface="Arial" pitchFamily="34" charset="0"/>
              </a:rPr>
              <a:t>, </a:t>
            </a:r>
            <a:r>
              <a:rPr lang="cs-CZ" sz="2200" b="0" dirty="0" smtClean="0">
                <a:solidFill>
                  <a:prstClr val="black"/>
                </a:solidFill>
                <a:latin typeface="Arial" pitchFamily="34" charset="0"/>
              </a:rPr>
              <a:t>svalů</a:t>
            </a:r>
            <a:r>
              <a:rPr lang="en-GB" sz="2200" b="0" dirty="0" smtClean="0">
                <a:solidFill>
                  <a:prstClr val="black"/>
                </a:solidFill>
                <a:latin typeface="Arial" pitchFamily="34" charset="0"/>
              </a:rPr>
              <a:t>, and </a:t>
            </a:r>
            <a:r>
              <a:rPr lang="cs-CZ" sz="2200" b="0" dirty="0" smtClean="0">
                <a:solidFill>
                  <a:prstClr val="black"/>
                </a:solidFill>
                <a:latin typeface="Arial" pitchFamily="34" charset="0"/>
              </a:rPr>
              <a:t>dalších tělesných tkání</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Vyšší riziko onemocnění, delší uzdravování a rekonvalescence</a:t>
            </a: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Delší hojení poranění</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Vyšší riziko komplikací po chirurgii</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Deprese</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Snížené libido a problémy s plodností</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Potíže s dýcháním</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Kůže může být tenčí, suchá, neelastická, bledá a studená</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Vpadlé tváře a oči, jak tuk mizí z obličeje</a:t>
            </a:r>
            <a:endParaRPr lang="en-GB" sz="2200" b="0" dirty="0" smtClean="0">
              <a:solidFill>
                <a:prstClr val="black"/>
              </a:solidFill>
              <a:latin typeface="Arial" pitchFamily="34" charset="0"/>
            </a:endParaRPr>
          </a:p>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Vlasy jsou suché a tenké a prořídlé, snadno vypadávají</a:t>
            </a:r>
            <a:endParaRPr lang="cs-CZ" b="0" dirty="0" smtClean="0">
              <a:solidFill>
                <a:prstClr val="black"/>
              </a:solidFill>
              <a:latin typeface="Arial" pitchFamily="34" charset="0"/>
            </a:endParaRPr>
          </a:p>
        </p:txBody>
      </p:sp>
    </p:spTree>
    <p:extLst>
      <p:ext uri="{BB962C8B-B14F-4D97-AF65-F5344CB8AC3E}">
        <p14:creationId xmlns:p14="http://schemas.microsoft.com/office/powerpoint/2010/main" val="1269792593"/>
      </p:ext>
    </p:extLst>
  </p:cSld>
  <p:clrMapOvr>
    <a:masterClrMapping/>
  </p:clrMapOvr>
  <p:transition spd="med">
    <p:pull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0"/>
            <a:ext cx="8305800" cy="457200"/>
          </a:xfrm>
        </p:spPr>
        <p:txBody>
          <a:bodyPr wrap="square" numCol="1" anchorCtr="0" compatLnSpc="1">
            <a:prstTxWarp prst="textNoShape">
              <a:avLst/>
            </a:prstTxWarp>
            <a:noAutofit/>
          </a:bodyPr>
          <a:lstStyle/>
          <a:p>
            <a:pPr eaLnBrk="1" hangingPunct="1">
              <a:lnSpc>
                <a:spcPct val="100000"/>
              </a:lnSpc>
            </a:pPr>
            <a:r>
              <a:rPr lang="cs-CZ" sz="2400" dirty="0" smtClean="0">
                <a:effectLst>
                  <a:outerShdw blurRad="38100" dist="38100" dir="2700000" algn="tl">
                    <a:srgbClr val="C0C0C0"/>
                  </a:outerShdw>
                </a:effectLst>
                <a:latin typeface="Arial" pitchFamily="34" charset="0"/>
              </a:rPr>
              <a:t>Malnutrice - příčiny</a:t>
            </a:r>
            <a:endParaRPr lang="cs-CZ"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13</a:t>
            </a:fld>
            <a:endParaRPr lang="cs-CZ" sz="12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4572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7" name="Rectangle 4"/>
          <p:cNvSpPr>
            <a:spLocks noChangeArrowheads="1"/>
          </p:cNvSpPr>
          <p:nvPr/>
        </p:nvSpPr>
        <p:spPr bwMode="auto">
          <a:xfrm>
            <a:off x="152400" y="4572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Nízký příjem potravy</a:t>
            </a:r>
            <a:endParaRPr lang="en-US" sz="2000" dirty="0">
              <a:solidFill>
                <a:prstClr val="black"/>
              </a:solidFill>
              <a:latin typeface="Arial" pitchFamily="34" charset="0"/>
            </a:endParaRPr>
          </a:p>
        </p:txBody>
      </p:sp>
      <p:sp>
        <p:nvSpPr>
          <p:cNvPr id="8" name="Rectangle 4"/>
          <p:cNvSpPr>
            <a:spLocks noChangeArrowheads="1"/>
          </p:cNvSpPr>
          <p:nvPr/>
        </p:nvSpPr>
        <p:spPr bwMode="auto">
          <a:xfrm>
            <a:off x="152400" y="13716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en-GB" b="0" dirty="0" smtClean="0">
                <a:solidFill>
                  <a:prstClr val="black"/>
                </a:solidFill>
                <a:latin typeface="Arial" pitchFamily="34" charset="0"/>
              </a:rPr>
              <a:t>Mental</a:t>
            </a:r>
            <a:r>
              <a:rPr lang="cs-CZ" b="0" dirty="0" smtClean="0">
                <a:solidFill>
                  <a:prstClr val="black"/>
                </a:solidFill>
                <a:latin typeface="Arial" pitchFamily="34" charset="0"/>
              </a:rPr>
              <a:t>ně-zdravotní problémy</a:t>
            </a:r>
            <a:endParaRPr lang="en-GB" sz="2000" dirty="0">
              <a:solidFill>
                <a:prstClr val="black"/>
              </a:solidFill>
              <a:latin typeface="Arial" pitchFamily="34" charset="0"/>
            </a:endParaRPr>
          </a:p>
        </p:txBody>
      </p:sp>
      <p:sp>
        <p:nvSpPr>
          <p:cNvPr id="9" name="Rectangle 4"/>
          <p:cNvSpPr>
            <a:spLocks noChangeArrowheads="1"/>
          </p:cNvSpPr>
          <p:nvPr/>
        </p:nvSpPr>
        <p:spPr bwMode="auto">
          <a:xfrm>
            <a:off x="152400" y="33528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GIT nemoci a problémy</a:t>
            </a:r>
            <a:endParaRPr lang="en-GB" sz="2000" dirty="0">
              <a:solidFill>
                <a:prstClr val="black"/>
              </a:solidFill>
              <a:latin typeface="Arial" pitchFamily="34" charset="0"/>
            </a:endParaRPr>
          </a:p>
        </p:txBody>
      </p:sp>
      <p:sp>
        <p:nvSpPr>
          <p:cNvPr id="10" name="Rectangle 4"/>
          <p:cNvSpPr>
            <a:spLocks noChangeArrowheads="1"/>
          </p:cNvSpPr>
          <p:nvPr/>
        </p:nvSpPr>
        <p:spPr bwMode="auto">
          <a:xfrm>
            <a:off x="76200" y="4724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Alkohol</a:t>
            </a:r>
            <a:endParaRPr lang="cs-CZ" sz="2000" dirty="0">
              <a:solidFill>
                <a:prstClr val="black"/>
              </a:solidFill>
              <a:latin typeface="Arial" pitchFamily="34" charset="0"/>
            </a:endParaRPr>
          </a:p>
        </p:txBody>
      </p:sp>
      <p:sp>
        <p:nvSpPr>
          <p:cNvPr id="13" name="Rectangle 4"/>
          <p:cNvSpPr>
            <a:spLocks noChangeArrowheads="1"/>
          </p:cNvSpPr>
          <p:nvPr/>
        </p:nvSpPr>
        <p:spPr bwMode="auto">
          <a:xfrm>
            <a:off x="533400" y="838200"/>
            <a:ext cx="853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en-US" sz="1600" b="0" dirty="0" smtClean="0">
                <a:solidFill>
                  <a:prstClr val="black"/>
                </a:solidFill>
                <a:latin typeface="Arial" pitchFamily="34" charset="0"/>
              </a:rPr>
              <a:t>T</a:t>
            </a:r>
            <a:r>
              <a:rPr lang="cs-CZ" sz="1600" b="0" dirty="0" smtClean="0">
                <a:solidFill>
                  <a:prstClr val="black"/>
                </a:solidFill>
                <a:latin typeface="Arial" pitchFamily="34" charset="0"/>
              </a:rPr>
              <a:t>o může být způsobeno i symptomy nemocí, např. dysfagií, nebo i špatným dentálním zdravím.</a:t>
            </a:r>
            <a:r>
              <a:rPr lang="en-US" sz="1600" b="0" dirty="0" smtClean="0">
                <a:solidFill>
                  <a:prstClr val="black"/>
                </a:solidFill>
                <a:latin typeface="Arial" pitchFamily="34" charset="0"/>
              </a:rPr>
              <a:t>.</a:t>
            </a:r>
            <a:endParaRPr lang="en-US" sz="1600" dirty="0">
              <a:solidFill>
                <a:prstClr val="black"/>
              </a:solidFill>
              <a:latin typeface="Arial" pitchFamily="34" charset="0"/>
            </a:endParaRPr>
          </a:p>
        </p:txBody>
      </p:sp>
      <p:sp>
        <p:nvSpPr>
          <p:cNvPr id="14" name="Rectangle 4"/>
          <p:cNvSpPr>
            <a:spLocks noChangeArrowheads="1"/>
          </p:cNvSpPr>
          <p:nvPr/>
        </p:nvSpPr>
        <p:spPr bwMode="auto">
          <a:xfrm>
            <a:off x="533400" y="1752600"/>
            <a:ext cx="853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1600" b="0" dirty="0" smtClean="0">
                <a:solidFill>
                  <a:prstClr val="black"/>
                </a:solidFill>
                <a:latin typeface="Arial" pitchFamily="34" charset="0"/>
              </a:rPr>
              <a:t>Stavy jako  deprese, demence, schizofrenie, mentální anorexie, bulimie – mohou vést k malnutrici</a:t>
            </a:r>
            <a:endParaRPr lang="cs-CZ" sz="1600" dirty="0">
              <a:solidFill>
                <a:prstClr val="black"/>
              </a:solidFill>
              <a:latin typeface="Arial" pitchFamily="34" charset="0"/>
            </a:endParaRPr>
          </a:p>
        </p:txBody>
      </p:sp>
      <p:sp>
        <p:nvSpPr>
          <p:cNvPr id="16" name="Rectangle 4"/>
          <p:cNvSpPr>
            <a:spLocks noChangeArrowheads="1"/>
          </p:cNvSpPr>
          <p:nvPr/>
        </p:nvSpPr>
        <p:spPr bwMode="auto">
          <a:xfrm>
            <a:off x="533400" y="2667000"/>
            <a:ext cx="853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1600" b="0" dirty="0" smtClean="0">
                <a:solidFill>
                  <a:prstClr val="black"/>
                </a:solidFill>
                <a:latin typeface="Arial" pitchFamily="34" charset="0"/>
              </a:rPr>
              <a:t>Obtíže opustit domov a sehnat a připravit jídlo, ti co žijí sami a izolovaně jsou ve větším riziku</a:t>
            </a:r>
            <a:r>
              <a:rPr lang="en-US" sz="1600" b="0" dirty="0" smtClean="0">
                <a:solidFill>
                  <a:prstClr val="black"/>
                </a:solidFill>
                <a:latin typeface="Arial" pitchFamily="34" charset="0"/>
              </a:rPr>
              <a:t>. </a:t>
            </a:r>
            <a:r>
              <a:rPr lang="cs-CZ" sz="1600" b="0" dirty="0" smtClean="0">
                <a:solidFill>
                  <a:prstClr val="black"/>
                </a:solidFill>
                <a:latin typeface="Arial" pitchFamily="34" charset="0"/>
              </a:rPr>
              <a:t>Někteří lidí nemají dost peněz, či si neumí jídlo připravovat</a:t>
            </a:r>
            <a:r>
              <a:rPr lang="en-US" sz="1600" b="0" dirty="0" smtClean="0">
                <a:solidFill>
                  <a:prstClr val="black"/>
                </a:solidFill>
                <a:latin typeface="Arial" pitchFamily="34" charset="0"/>
              </a:rPr>
              <a:t>.</a:t>
            </a:r>
            <a:endParaRPr lang="en-US" sz="1600" dirty="0">
              <a:solidFill>
                <a:prstClr val="black"/>
              </a:solidFill>
              <a:latin typeface="Arial" pitchFamily="34" charset="0"/>
            </a:endParaRPr>
          </a:p>
        </p:txBody>
      </p:sp>
      <p:sp>
        <p:nvSpPr>
          <p:cNvPr id="17" name="Rectangle 4"/>
          <p:cNvSpPr>
            <a:spLocks noChangeArrowheads="1"/>
          </p:cNvSpPr>
          <p:nvPr/>
        </p:nvSpPr>
        <p:spPr bwMode="auto">
          <a:xfrm>
            <a:off x="533400" y="5181600"/>
            <a:ext cx="8534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1600" b="0" dirty="0" smtClean="0">
                <a:solidFill>
                  <a:prstClr val="black"/>
                </a:solidFill>
                <a:latin typeface="Arial" pitchFamily="34" charset="0"/>
              </a:rPr>
              <a:t>Alkohol může vést ke gastritidě nebo poškození pankreatu. To může vést k poruchám trávení, vstřebávání, např. určitých vitaminů, či poruchám produkce hormonů, které regulují metabolismus. Alkohol obsahuje energii, takže nemusí být pocit hladu a není přijímán dostatek potravy obsahující všechny esenciální živiny.</a:t>
            </a:r>
            <a:endParaRPr lang="cs-CZ" sz="1600" dirty="0">
              <a:solidFill>
                <a:prstClr val="black"/>
              </a:solidFill>
              <a:latin typeface="Arial" pitchFamily="34" charset="0"/>
            </a:endParaRPr>
          </a:p>
        </p:txBody>
      </p:sp>
      <p:sp>
        <p:nvSpPr>
          <p:cNvPr id="19" name="Rectangle 4"/>
          <p:cNvSpPr>
            <a:spLocks noChangeArrowheads="1"/>
          </p:cNvSpPr>
          <p:nvPr/>
        </p:nvSpPr>
        <p:spPr bwMode="auto">
          <a:xfrm>
            <a:off x="228600" y="22860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en-GB" b="0" dirty="0" smtClean="0">
                <a:solidFill>
                  <a:prstClr val="black"/>
                </a:solidFill>
                <a:latin typeface="Arial" pitchFamily="34" charset="0"/>
              </a:rPr>
              <a:t>Social</a:t>
            </a:r>
            <a:r>
              <a:rPr lang="cs-CZ" b="0" dirty="0" smtClean="0">
                <a:solidFill>
                  <a:prstClr val="black"/>
                </a:solidFill>
                <a:latin typeface="Arial" pitchFamily="34" charset="0"/>
              </a:rPr>
              <a:t>ní problémy </a:t>
            </a:r>
            <a:r>
              <a:rPr lang="en-GB" b="0" dirty="0" smtClean="0">
                <a:solidFill>
                  <a:prstClr val="black"/>
                </a:solidFill>
                <a:latin typeface="Arial" pitchFamily="34" charset="0"/>
              </a:rPr>
              <a:t>and </a:t>
            </a:r>
            <a:r>
              <a:rPr lang="cs-CZ" b="0" dirty="0" smtClean="0">
                <a:solidFill>
                  <a:prstClr val="black"/>
                </a:solidFill>
                <a:latin typeface="Arial" pitchFamily="34" charset="0"/>
              </a:rPr>
              <a:t>ztížená mobilita</a:t>
            </a:r>
            <a:endParaRPr lang="en-GB" sz="2000" dirty="0">
              <a:solidFill>
                <a:prstClr val="black"/>
              </a:solidFill>
              <a:latin typeface="Arial" pitchFamily="34" charset="0"/>
            </a:endParaRPr>
          </a:p>
        </p:txBody>
      </p:sp>
      <p:sp>
        <p:nvSpPr>
          <p:cNvPr id="20" name="Rectangle 4"/>
          <p:cNvSpPr>
            <a:spLocks noChangeArrowheads="1"/>
          </p:cNvSpPr>
          <p:nvPr/>
        </p:nvSpPr>
        <p:spPr bwMode="auto">
          <a:xfrm>
            <a:off x="533400" y="3810000"/>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1600" b="0" dirty="0" smtClean="0">
                <a:solidFill>
                  <a:prstClr val="black"/>
                </a:solidFill>
                <a:latin typeface="Arial" pitchFamily="34" charset="0"/>
              </a:rPr>
              <a:t>Pokud tělo nedokáže správně strávit a vstřebat živiny, dokonce ani hodnotná a zdravá strava nemusí zabránit malnutrici</a:t>
            </a:r>
            <a:r>
              <a:rPr lang="en-US" sz="1600" b="0" dirty="0" smtClean="0">
                <a:solidFill>
                  <a:prstClr val="black"/>
                </a:solidFill>
                <a:latin typeface="Arial" pitchFamily="34" charset="0"/>
              </a:rPr>
              <a:t>. </a:t>
            </a:r>
            <a:r>
              <a:rPr lang="cs-CZ" sz="1600" b="0" dirty="0" smtClean="0">
                <a:solidFill>
                  <a:prstClr val="black"/>
                </a:solidFill>
                <a:latin typeface="Arial" pitchFamily="34" charset="0"/>
              </a:rPr>
              <a:t>Crohnova nemoc, celiakie, přetrvávající průjmy či zvracení – mohou vést ke ztrátě a nedostatku nepostradatelných živin..</a:t>
            </a:r>
            <a:endParaRPr lang="en-US" sz="1600" dirty="0">
              <a:solidFill>
                <a:prstClr val="black"/>
              </a:solidFill>
              <a:latin typeface="Arial" pitchFamily="34" charset="0"/>
            </a:endParaRPr>
          </a:p>
        </p:txBody>
      </p:sp>
    </p:spTree>
    <p:extLst>
      <p:ext uri="{BB962C8B-B14F-4D97-AF65-F5344CB8AC3E}">
        <p14:creationId xmlns:p14="http://schemas.microsoft.com/office/powerpoint/2010/main" val="2765453744"/>
      </p:ext>
    </p:extLst>
  </p:cSld>
  <p:clrMapOvr>
    <a:masterClrMapping/>
  </p:clrMapOvr>
  <p:transition spd="med">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152400"/>
            <a:ext cx="8305800" cy="304800"/>
          </a:xfrm>
        </p:spPr>
        <p:txBody>
          <a:bodyPr wrap="square" numCol="1" anchorCtr="0" compatLnSpc="1">
            <a:prstTxWarp prst="textNoShape">
              <a:avLst/>
            </a:prstTxWarp>
            <a:noAutofit/>
          </a:bodyPr>
          <a:lstStyle/>
          <a:p>
            <a:pPr eaLnBrk="1" hangingPunct="1">
              <a:lnSpc>
                <a:spcPct val="100000"/>
              </a:lnSpc>
            </a:pPr>
            <a:r>
              <a:rPr lang="cs-CZ" sz="2200" dirty="0" smtClean="0">
                <a:effectLst>
                  <a:outerShdw blurRad="38100" dist="38100" dir="2700000" algn="tl">
                    <a:srgbClr val="C0C0C0"/>
                  </a:outerShdw>
                </a:effectLst>
                <a:latin typeface="Arial" pitchFamily="34" charset="0"/>
              </a:rPr>
              <a:t>Světově nejrozšířenější </a:t>
            </a:r>
            <a:r>
              <a:rPr lang="cs-CZ" sz="2200" dirty="0" err="1" smtClean="0">
                <a:effectLst>
                  <a:outerShdw blurRad="38100" dist="38100" dir="2700000" algn="tl">
                    <a:srgbClr val="C0C0C0"/>
                  </a:outerShdw>
                </a:effectLst>
                <a:latin typeface="Arial" pitchFamily="34" charset="0"/>
              </a:rPr>
              <a:t>mikronutrientní</a:t>
            </a:r>
            <a:r>
              <a:rPr lang="cs-CZ" sz="2200" dirty="0" smtClean="0">
                <a:effectLst>
                  <a:outerShdw blurRad="38100" dist="38100" dir="2700000" algn="tl">
                    <a:srgbClr val="C0C0C0"/>
                  </a:outerShdw>
                </a:effectLst>
                <a:latin typeface="Arial" pitchFamily="34" charset="0"/>
              </a:rPr>
              <a:t> malnutrice</a:t>
            </a:r>
            <a:endParaRPr lang="en-GB" sz="22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14</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311331" y="5334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200" dirty="0" smtClean="0">
                <a:solidFill>
                  <a:prstClr val="black"/>
                </a:solidFill>
                <a:latin typeface="Arial" pitchFamily="34" charset="0"/>
              </a:rPr>
              <a:t>Deficit železa</a:t>
            </a:r>
            <a:endParaRPr lang="en-GB" sz="2200" dirty="0">
              <a:solidFill>
                <a:prstClr val="black"/>
              </a:solidFill>
              <a:latin typeface="Arial" pitchFamily="34" charset="0"/>
            </a:endParaRPr>
          </a:p>
        </p:txBody>
      </p:sp>
      <p:sp>
        <p:nvSpPr>
          <p:cNvPr id="77829" name="Line 2"/>
          <p:cNvSpPr>
            <a:spLocks noChangeShapeType="1"/>
          </p:cNvSpPr>
          <p:nvPr/>
        </p:nvSpPr>
        <p:spPr bwMode="auto">
          <a:xfrm>
            <a:off x="685800" y="4572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21" name="Rectangle 4"/>
          <p:cNvSpPr>
            <a:spLocks noChangeArrowheads="1"/>
          </p:cNvSpPr>
          <p:nvPr/>
        </p:nvSpPr>
        <p:spPr bwMode="auto">
          <a:xfrm>
            <a:off x="304800" y="40386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200" dirty="0" smtClean="0">
                <a:solidFill>
                  <a:prstClr val="black"/>
                </a:solidFill>
                <a:latin typeface="Arial" pitchFamily="34" charset="0"/>
              </a:rPr>
              <a:t>Deficit jódu</a:t>
            </a:r>
            <a:endParaRPr lang="en-GB" sz="2200" dirty="0">
              <a:solidFill>
                <a:prstClr val="black"/>
              </a:solidFill>
              <a:latin typeface="Arial" pitchFamily="34" charset="0"/>
            </a:endParaRPr>
          </a:p>
        </p:txBody>
      </p:sp>
      <p:sp>
        <p:nvSpPr>
          <p:cNvPr id="15" name="Rectangle 4"/>
          <p:cNvSpPr>
            <a:spLocks noChangeArrowheads="1"/>
          </p:cNvSpPr>
          <p:nvPr/>
        </p:nvSpPr>
        <p:spPr bwMode="auto">
          <a:xfrm>
            <a:off x="304800" y="16002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200" dirty="0" smtClean="0">
                <a:solidFill>
                  <a:prstClr val="black"/>
                </a:solidFill>
                <a:latin typeface="Arial" pitchFamily="34" charset="0"/>
              </a:rPr>
              <a:t>Deficit vitaminu A</a:t>
            </a:r>
            <a:endParaRPr lang="en-GB" sz="2200" dirty="0">
              <a:solidFill>
                <a:prstClr val="black"/>
              </a:solidFill>
              <a:latin typeface="Arial" pitchFamily="34" charset="0"/>
            </a:endParaRPr>
          </a:p>
        </p:txBody>
      </p:sp>
      <p:sp>
        <p:nvSpPr>
          <p:cNvPr id="8" name="Rectangle 4"/>
          <p:cNvSpPr>
            <a:spLocks noChangeArrowheads="1"/>
          </p:cNvSpPr>
          <p:nvPr/>
        </p:nvSpPr>
        <p:spPr bwMode="auto">
          <a:xfrm>
            <a:off x="647700" y="1905000"/>
            <a:ext cx="83439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Při nekarenční stravě zásoby </a:t>
            </a:r>
            <a:r>
              <a:rPr lang="cs-CZ" sz="1800" b="0" dirty="0" err="1" smtClean="0">
                <a:solidFill>
                  <a:prstClr val="black"/>
                </a:solidFill>
                <a:latin typeface="Arial" pitchFamily="34" charset="0"/>
              </a:rPr>
              <a:t>dosp</a:t>
            </a:r>
            <a:r>
              <a:rPr lang="cs-CZ" sz="1800" b="0" dirty="0" smtClean="0">
                <a:solidFill>
                  <a:prstClr val="black"/>
                </a:solidFill>
                <a:latin typeface="Arial" pitchFamily="34" charset="0"/>
              </a:rPr>
              <a:t>. člověka na 2 roky</a:t>
            </a:r>
          </a:p>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V rozvojových zemích se dětí rodí s malými zásobami a nedostávají vit A  ani kojením</a:t>
            </a:r>
          </a:p>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Nejprve reverzibilní šeroslepost </a:t>
            </a:r>
            <a:endParaRPr lang="cs-CZ" sz="1800" b="0" dirty="0" smtClean="0">
              <a:solidFill>
                <a:prstClr val="black"/>
              </a:solidFill>
              <a:latin typeface="Arial" pitchFamily="34" charset="0"/>
            </a:endParaRPr>
          </a:p>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Později ireverzibilní slepota (ročně 1,5 miliónu dětí)</a:t>
            </a:r>
          </a:p>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Snížení </a:t>
            </a:r>
            <a:r>
              <a:rPr lang="cs-CZ" sz="1800" b="0" dirty="0" smtClean="0">
                <a:solidFill>
                  <a:prstClr val="black"/>
                </a:solidFill>
                <a:latin typeface="Arial" pitchFamily="34" charset="0"/>
              </a:rPr>
              <a:t>imunitních funkcí, pneumonie, infekční průjmy, smrt </a:t>
            </a:r>
            <a:endParaRPr lang="en-GB" sz="1800" b="0" dirty="0">
              <a:solidFill>
                <a:prstClr val="black"/>
              </a:solidFill>
              <a:latin typeface="Arial" pitchFamily="34" charset="0"/>
            </a:endParaRPr>
          </a:p>
        </p:txBody>
      </p:sp>
      <p:sp>
        <p:nvSpPr>
          <p:cNvPr id="9" name="Rectangle 4"/>
          <p:cNvSpPr>
            <a:spLocks noChangeArrowheads="1"/>
          </p:cNvSpPr>
          <p:nvPr/>
        </p:nvSpPr>
        <p:spPr bwMode="auto">
          <a:xfrm>
            <a:off x="647700" y="838200"/>
            <a:ext cx="8343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Celosvětově nejrozšířenější </a:t>
            </a:r>
            <a:r>
              <a:rPr lang="cs-CZ" sz="1800" b="0" dirty="0" err="1" smtClean="0">
                <a:solidFill>
                  <a:prstClr val="black"/>
                </a:solidFill>
                <a:latin typeface="Arial" pitchFamily="34" charset="0"/>
              </a:rPr>
              <a:t>mikronutrientní</a:t>
            </a:r>
            <a:r>
              <a:rPr lang="cs-CZ" sz="1800" b="0" dirty="0" smtClean="0">
                <a:solidFill>
                  <a:prstClr val="black"/>
                </a:solidFill>
                <a:latin typeface="Arial" pitchFamily="34" charset="0"/>
              </a:rPr>
              <a:t> deficit (2 miliardy)</a:t>
            </a:r>
          </a:p>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Anemie, snížení mentální i fyzické výkonnosti, náchylnost k infekcím</a:t>
            </a:r>
          </a:p>
        </p:txBody>
      </p:sp>
      <p:sp>
        <p:nvSpPr>
          <p:cNvPr id="10" name="Rectangle 4"/>
          <p:cNvSpPr>
            <a:spLocks noChangeArrowheads="1"/>
          </p:cNvSpPr>
          <p:nvPr/>
        </p:nvSpPr>
        <p:spPr bwMode="auto">
          <a:xfrm>
            <a:off x="685800" y="4343400"/>
            <a:ext cx="83439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Druhý nejčastější deficit, velmi závažné projevy pro populaci</a:t>
            </a:r>
          </a:p>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„Poruchy z nedostatku jodu“ (IDD) – </a:t>
            </a:r>
            <a:r>
              <a:rPr lang="cs-CZ" sz="1800" b="0" dirty="0" err="1" smtClean="0">
                <a:solidFill>
                  <a:prstClr val="black"/>
                </a:solidFill>
                <a:latin typeface="Arial" pitchFamily="34" charset="0"/>
              </a:rPr>
              <a:t>eufunkční</a:t>
            </a:r>
            <a:r>
              <a:rPr lang="cs-CZ" sz="1800" b="0" dirty="0" smtClean="0">
                <a:solidFill>
                  <a:prstClr val="black"/>
                </a:solidFill>
                <a:latin typeface="Arial" pitchFamily="34" charset="0"/>
              </a:rPr>
              <a:t> struma, hypofunkční struma, zpomalení psychomotorického vývoje, kretenismus </a:t>
            </a:r>
          </a:p>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Přirozený obsah v potravinách mimo mořské produkty závisí na geologickém podloží – nedostatek v horských oblastech</a:t>
            </a:r>
          </a:p>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Chronické intervenční programy – nejúčinnější je </a:t>
            </a:r>
            <a:r>
              <a:rPr lang="cs-CZ" sz="1800" b="0" dirty="0" err="1" smtClean="0">
                <a:solidFill>
                  <a:prstClr val="black"/>
                </a:solidFill>
                <a:latin typeface="Arial" pitchFamily="34" charset="0"/>
              </a:rPr>
              <a:t>jodizace</a:t>
            </a:r>
            <a:r>
              <a:rPr lang="cs-CZ" sz="1800" b="0" dirty="0" smtClean="0">
                <a:solidFill>
                  <a:prstClr val="black"/>
                </a:solidFill>
                <a:latin typeface="Arial" pitchFamily="34" charset="0"/>
              </a:rPr>
              <a:t> soli</a:t>
            </a:r>
          </a:p>
          <a:p>
            <a:pPr marL="342900" indent="-342900">
              <a:lnSpc>
                <a:spcPct val="90000"/>
              </a:lnSpc>
              <a:spcBef>
                <a:spcPts val="0"/>
              </a:spcBef>
              <a:spcAft>
                <a:spcPts val="1200"/>
              </a:spcAft>
              <a:buClr>
                <a:srgbClr val="3399FF"/>
              </a:buClr>
              <a:buSzPct val="60000"/>
              <a:buFont typeface="Wingdings" panose="05000000000000000000" pitchFamily="2" charset="2"/>
              <a:buChar char="Ø"/>
            </a:pPr>
            <a:r>
              <a:rPr lang="cs-CZ" sz="1800" b="0" dirty="0" smtClean="0">
                <a:solidFill>
                  <a:prstClr val="black"/>
                </a:solidFill>
                <a:latin typeface="Arial" pitchFamily="34" charset="0"/>
              </a:rPr>
              <a:t>Saturaci ukazuje vylučování močí - </a:t>
            </a:r>
            <a:r>
              <a:rPr lang="en-US" sz="1800" b="0" dirty="0" smtClean="0">
                <a:solidFill>
                  <a:prstClr val="black"/>
                </a:solidFill>
                <a:latin typeface="Arial" pitchFamily="34" charset="0"/>
              </a:rPr>
              <a:t>&lt; 100 </a:t>
            </a:r>
            <a:r>
              <a:rPr lang="en-US" sz="1800" b="0" dirty="0" err="1" smtClean="0">
                <a:solidFill>
                  <a:prstClr val="black"/>
                </a:solidFill>
                <a:latin typeface="Arial" pitchFamily="34" charset="0"/>
              </a:rPr>
              <a:t>ug</a:t>
            </a:r>
            <a:r>
              <a:rPr lang="cs-CZ" sz="1800" b="0" dirty="0" smtClean="0">
                <a:solidFill>
                  <a:prstClr val="black"/>
                </a:solidFill>
                <a:latin typeface="Arial" pitchFamily="34" charset="0"/>
              </a:rPr>
              <a:t>/</a:t>
            </a:r>
            <a:r>
              <a:rPr lang="en-US" sz="1800" b="0" dirty="0" smtClean="0">
                <a:solidFill>
                  <a:prstClr val="black"/>
                </a:solidFill>
                <a:latin typeface="Arial" pitchFamily="34" charset="0"/>
              </a:rPr>
              <a:t>l</a:t>
            </a:r>
            <a:r>
              <a:rPr lang="cs-CZ" sz="1800" b="0" dirty="0" smtClean="0">
                <a:solidFill>
                  <a:prstClr val="black"/>
                </a:solidFill>
                <a:latin typeface="Arial" pitchFamily="34" charset="0"/>
              </a:rPr>
              <a:t> = deficit</a:t>
            </a:r>
            <a:r>
              <a:rPr lang="en-US" sz="1800" b="0" dirty="0" smtClean="0">
                <a:solidFill>
                  <a:prstClr val="black"/>
                </a:solidFill>
                <a:latin typeface="Arial" pitchFamily="34" charset="0"/>
              </a:rPr>
              <a:t> </a:t>
            </a:r>
            <a:r>
              <a:rPr lang="cs-CZ" sz="1800" b="0" dirty="0" smtClean="0">
                <a:solidFill>
                  <a:prstClr val="black"/>
                </a:solidFill>
                <a:latin typeface="Arial" pitchFamily="34" charset="0"/>
              </a:rPr>
              <a:t>  </a:t>
            </a:r>
          </a:p>
        </p:txBody>
      </p:sp>
    </p:spTree>
    <p:extLst>
      <p:ext uri="{BB962C8B-B14F-4D97-AF65-F5344CB8AC3E}">
        <p14:creationId xmlns:p14="http://schemas.microsoft.com/office/powerpoint/2010/main" val="1581212644"/>
      </p:ext>
    </p:extLst>
  </p:cSld>
  <p:clrMapOvr>
    <a:masterClrMapping/>
  </p:clrMapOvr>
  <p:transition spd="med">
    <p:pull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15</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14300" y="2133600"/>
            <a:ext cx="9029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16000" b="0" dirty="0" smtClean="0">
                <a:solidFill>
                  <a:prstClr val="black"/>
                </a:solidFill>
                <a:latin typeface="Arial" pitchFamily="34" charset="0"/>
              </a:rPr>
              <a:t>METODY</a:t>
            </a:r>
            <a:endParaRPr lang="cs-CZ" sz="16000" dirty="0">
              <a:solidFill>
                <a:prstClr val="black"/>
              </a:solidFill>
              <a:latin typeface="Arial" pitchFamily="34" charset="0"/>
            </a:endParaRPr>
          </a:p>
        </p:txBody>
      </p:sp>
    </p:spTree>
    <p:extLst>
      <p:ext uri="{BB962C8B-B14F-4D97-AF65-F5344CB8AC3E}">
        <p14:creationId xmlns:p14="http://schemas.microsoft.com/office/powerpoint/2010/main" val="3215618257"/>
      </p:ext>
    </p:extLst>
  </p:cSld>
  <p:clrMapOvr>
    <a:masterClrMapping/>
  </p:clrMapOvr>
  <p:transition spd="med">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228600"/>
            <a:ext cx="8305800" cy="479612"/>
          </a:xfrm>
        </p:spPr>
        <p:txBody>
          <a:bodyPr wrap="square" numCol="1" anchorCtr="0" compatLnSpc="1">
            <a:prstTxWarp prst="textNoShape">
              <a:avLst/>
            </a:prstTxWarp>
            <a:noAutofit/>
          </a:bodyPr>
          <a:lstStyle/>
          <a:p>
            <a:pPr eaLnBrk="1" hangingPunct="1">
              <a:lnSpc>
                <a:spcPct val="100000"/>
              </a:lnSpc>
            </a:pPr>
            <a:r>
              <a:rPr lang="cs-CZ" sz="2800" dirty="0" smtClean="0">
                <a:effectLst>
                  <a:outerShdw blurRad="38100" dist="38100" dir="2700000" algn="tl">
                    <a:srgbClr val="C0C0C0"/>
                  </a:outerShdw>
                </a:effectLst>
                <a:latin typeface="Arial" pitchFamily="34" charset="0"/>
              </a:rPr>
              <a:t>Metody</a:t>
            </a:r>
            <a:endParaRPr lang="cs-CZ" sz="2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16</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33400" y="17526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Antropometrické</a:t>
            </a:r>
            <a:endParaRPr lang="cs-CZ" sz="2000" dirty="0">
              <a:solidFill>
                <a:prstClr val="black"/>
              </a:solidFill>
              <a:latin typeface="Arial" pitchFamily="34" charset="0"/>
            </a:endParaRPr>
          </a:p>
        </p:txBody>
      </p:sp>
      <p:sp>
        <p:nvSpPr>
          <p:cNvPr id="77829" name="Line 2"/>
          <p:cNvSpPr>
            <a:spLocks noChangeShapeType="1"/>
          </p:cNvSpPr>
          <p:nvPr/>
        </p:nvSpPr>
        <p:spPr bwMode="auto">
          <a:xfrm>
            <a:off x="685800" y="7620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21" name="Rectangle 4"/>
          <p:cNvSpPr>
            <a:spLocks noChangeArrowheads="1"/>
          </p:cNvSpPr>
          <p:nvPr/>
        </p:nvSpPr>
        <p:spPr bwMode="auto">
          <a:xfrm>
            <a:off x="533400" y="2438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Fyzické (klinické) vyšetření, celkový vzhled</a:t>
            </a:r>
            <a:endParaRPr lang="cs-CZ" b="0" dirty="0">
              <a:solidFill>
                <a:prstClr val="black"/>
              </a:solidFill>
              <a:latin typeface="Arial" pitchFamily="34" charset="0"/>
            </a:endParaRPr>
          </a:p>
        </p:txBody>
      </p:sp>
      <p:sp>
        <p:nvSpPr>
          <p:cNvPr id="13" name="Rectangle 4"/>
          <p:cNvSpPr>
            <a:spLocks noChangeArrowheads="1"/>
          </p:cNvSpPr>
          <p:nvPr/>
        </p:nvSpPr>
        <p:spPr bwMode="auto">
          <a:xfrm>
            <a:off x="533400" y="3200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Laboratorní – biochemické, imunologické</a:t>
            </a:r>
            <a:endParaRPr lang="cs-CZ" sz="2000" dirty="0">
              <a:solidFill>
                <a:prstClr val="black"/>
              </a:solidFill>
              <a:latin typeface="Arial" pitchFamily="34" charset="0"/>
            </a:endParaRPr>
          </a:p>
        </p:txBody>
      </p:sp>
      <p:sp>
        <p:nvSpPr>
          <p:cNvPr id="14" name="Rectangle 4"/>
          <p:cNvSpPr>
            <a:spLocks noChangeArrowheads="1"/>
          </p:cNvSpPr>
          <p:nvPr/>
        </p:nvSpPr>
        <p:spPr bwMode="auto">
          <a:xfrm>
            <a:off x="533400" y="41148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Standardní (validované) screeningové testy</a:t>
            </a:r>
            <a:endParaRPr lang="cs-CZ" sz="2000" dirty="0">
              <a:solidFill>
                <a:prstClr val="black"/>
              </a:solidFill>
              <a:latin typeface="Arial" pitchFamily="34" charset="0"/>
            </a:endParaRPr>
          </a:p>
        </p:txBody>
      </p:sp>
      <p:sp>
        <p:nvSpPr>
          <p:cNvPr id="15" name="Rectangle 4"/>
          <p:cNvSpPr>
            <a:spLocks noChangeArrowheads="1"/>
          </p:cNvSpPr>
          <p:nvPr/>
        </p:nvSpPr>
        <p:spPr bwMode="auto">
          <a:xfrm>
            <a:off x="533400" y="914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Anamnestické</a:t>
            </a:r>
            <a:endParaRPr lang="cs-CZ" sz="2000" dirty="0">
              <a:solidFill>
                <a:prstClr val="black"/>
              </a:solidFill>
              <a:latin typeface="Arial" pitchFamily="34" charset="0"/>
            </a:endParaRPr>
          </a:p>
        </p:txBody>
      </p:sp>
      <p:sp>
        <p:nvSpPr>
          <p:cNvPr id="10" name="Rectangle 4"/>
          <p:cNvSpPr>
            <a:spLocks noChangeArrowheads="1"/>
          </p:cNvSpPr>
          <p:nvPr/>
        </p:nvSpPr>
        <p:spPr bwMode="auto">
          <a:xfrm>
            <a:off x="533400" y="50292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Specifika u dětí (růstové grafy)</a:t>
            </a:r>
            <a:endParaRPr lang="cs-CZ" sz="2000" dirty="0">
              <a:solidFill>
                <a:prstClr val="black"/>
              </a:solidFill>
              <a:latin typeface="Arial" pitchFamily="34" charset="0"/>
            </a:endParaRPr>
          </a:p>
        </p:txBody>
      </p:sp>
      <p:sp>
        <p:nvSpPr>
          <p:cNvPr id="11" name="Rectangle 4"/>
          <p:cNvSpPr>
            <a:spLocks noChangeArrowheads="1"/>
          </p:cNvSpPr>
          <p:nvPr/>
        </p:nvSpPr>
        <p:spPr bwMode="auto">
          <a:xfrm>
            <a:off x="457200" y="5715000"/>
            <a:ext cx="548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Dynamometrie – test svalové síly*</a:t>
            </a:r>
            <a:endParaRPr lang="en-GB" sz="2000" dirty="0">
              <a:solidFill>
                <a:prstClr val="black"/>
              </a:solidFill>
              <a:latin typeface="Arial" pitchFamily="34" charset="0"/>
            </a:endParaRPr>
          </a:p>
        </p:txBody>
      </p:sp>
      <p:sp>
        <p:nvSpPr>
          <p:cNvPr id="16" name="Rectangle 4"/>
          <p:cNvSpPr>
            <a:spLocks noChangeArrowheads="1"/>
          </p:cNvSpPr>
          <p:nvPr/>
        </p:nvSpPr>
        <p:spPr bwMode="auto">
          <a:xfrm>
            <a:off x="6238875" y="5791200"/>
            <a:ext cx="25241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1600" b="0" dirty="0" smtClean="0">
                <a:solidFill>
                  <a:prstClr val="black"/>
                </a:solidFill>
                <a:latin typeface="Arial" pitchFamily="34" charset="0"/>
              </a:rPr>
              <a:t>*Používáno spíše zřídka</a:t>
            </a:r>
            <a:endParaRPr lang="en-GB" sz="1600" dirty="0">
              <a:solidFill>
                <a:prstClr val="black"/>
              </a:solidFill>
              <a:latin typeface="Arial" pitchFamily="34" charset="0"/>
            </a:endParaRPr>
          </a:p>
        </p:txBody>
      </p:sp>
    </p:spTree>
    <p:extLst>
      <p:ext uri="{BB962C8B-B14F-4D97-AF65-F5344CB8AC3E}">
        <p14:creationId xmlns:p14="http://schemas.microsoft.com/office/powerpoint/2010/main" val="3118439937"/>
      </p:ext>
    </p:extLst>
  </p:cSld>
  <p:clrMapOvr>
    <a:masterClrMapping/>
  </p:clrMapOvr>
  <p:transition spd="med">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228600"/>
            <a:ext cx="8305800" cy="381000"/>
          </a:xfrm>
        </p:spPr>
        <p:txBody>
          <a:bodyPr wrap="square" numCol="1" anchorCtr="0" compatLnSpc="1">
            <a:prstTxWarp prst="textNoShape">
              <a:avLst/>
            </a:prstTxWarp>
            <a:noAutofit/>
          </a:bodyPr>
          <a:lstStyle/>
          <a:p>
            <a:pPr eaLnBrk="1" hangingPunct="1">
              <a:lnSpc>
                <a:spcPct val="100000"/>
              </a:lnSpc>
            </a:pPr>
            <a:r>
              <a:rPr lang="cs-CZ" sz="2000" dirty="0" smtClean="0">
                <a:effectLst>
                  <a:outerShdw blurRad="38100" dist="38100" dir="2700000" algn="tl">
                    <a:srgbClr val="C0C0C0"/>
                  </a:outerShdw>
                </a:effectLst>
                <a:latin typeface="Arial" pitchFamily="34" charset="0"/>
              </a:rPr>
              <a:t>Zjišťování anamnestických dat</a:t>
            </a:r>
            <a:endParaRPr lang="cs-CZ" sz="20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17</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33400" y="4343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2200" b="0" dirty="0" smtClean="0">
                <a:solidFill>
                  <a:prstClr val="black"/>
                </a:solidFill>
                <a:latin typeface="Arial" pitchFamily="34" charset="0"/>
              </a:rPr>
              <a:t>Chronická </a:t>
            </a:r>
            <a:r>
              <a:rPr lang="cs-CZ" sz="2200" b="0" dirty="0">
                <a:solidFill>
                  <a:prstClr val="black"/>
                </a:solidFill>
                <a:latin typeface="Arial" pitchFamily="34" charset="0"/>
              </a:rPr>
              <a:t>a současná </a:t>
            </a:r>
            <a:r>
              <a:rPr lang="cs-CZ" sz="2200" b="0" dirty="0" smtClean="0">
                <a:solidFill>
                  <a:prstClr val="black"/>
                </a:solidFill>
                <a:latin typeface="Arial" pitchFamily="34" charset="0"/>
              </a:rPr>
              <a:t>onemocnění</a:t>
            </a:r>
            <a:endParaRPr lang="cs-CZ" b="0" dirty="0">
              <a:solidFill>
                <a:prstClr val="black"/>
              </a:solidFill>
              <a:latin typeface="Arial" pitchFamily="34" charset="0"/>
            </a:endParaRP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
        <p:nvSpPr>
          <p:cNvPr id="77829" name="Line 2"/>
          <p:cNvSpPr>
            <a:spLocks noChangeShapeType="1"/>
          </p:cNvSpPr>
          <p:nvPr/>
        </p:nvSpPr>
        <p:spPr bwMode="auto">
          <a:xfrm>
            <a:off x="685800" y="6858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7" name="Rectangle 4"/>
          <p:cNvSpPr>
            <a:spLocks noChangeArrowheads="1"/>
          </p:cNvSpPr>
          <p:nvPr/>
        </p:nvSpPr>
        <p:spPr bwMode="auto">
          <a:xfrm>
            <a:off x="609600" y="2266950"/>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2200" b="0" dirty="0" smtClean="0">
                <a:solidFill>
                  <a:srgbClr val="000000"/>
                </a:solidFill>
                <a:latin typeface="Arial"/>
                <a:ea typeface="Times New Roman"/>
                <a:cs typeface="Times New Roman"/>
              </a:rPr>
              <a:t>Výživové zvyklosti, </a:t>
            </a:r>
            <a:r>
              <a:rPr lang="cs-CZ" sz="2200" b="0" dirty="0">
                <a:solidFill>
                  <a:srgbClr val="000000"/>
                </a:solidFill>
                <a:latin typeface="Arial"/>
                <a:ea typeface="Times New Roman"/>
                <a:cs typeface="Times New Roman"/>
              </a:rPr>
              <a:t>možné alternativní </a:t>
            </a:r>
            <a:r>
              <a:rPr lang="cs-CZ" sz="2200" b="0" dirty="0" smtClean="0">
                <a:solidFill>
                  <a:srgbClr val="000000"/>
                </a:solidFill>
                <a:latin typeface="Arial"/>
                <a:ea typeface="Times New Roman"/>
                <a:cs typeface="Times New Roman"/>
              </a:rPr>
              <a:t>směry, sociální statut</a:t>
            </a:r>
            <a:endParaRPr lang="cs-CZ" sz="2200" b="0" dirty="0">
              <a:solidFill>
                <a:prstClr val="black"/>
              </a:solidFill>
              <a:latin typeface="Arial" pitchFamily="34" charset="0"/>
            </a:endParaRP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
        <p:nvSpPr>
          <p:cNvPr id="8" name="Rectangle 4"/>
          <p:cNvSpPr>
            <a:spLocks noChangeArrowheads="1"/>
          </p:cNvSpPr>
          <p:nvPr/>
        </p:nvSpPr>
        <p:spPr bwMode="auto">
          <a:xfrm>
            <a:off x="685800" y="3200400"/>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20000"/>
              </a:lnSpc>
              <a:buClr>
                <a:srgbClr val="3399FF"/>
              </a:buClr>
              <a:buSzPct val="75000"/>
              <a:buFont typeface="Wingdings" pitchFamily="2" charset="2"/>
              <a:buChar char="n"/>
            </a:pPr>
            <a:r>
              <a:rPr lang="cs-CZ" sz="2200" b="0" dirty="0" smtClean="0">
                <a:solidFill>
                  <a:srgbClr val="000000"/>
                </a:solidFill>
                <a:latin typeface="Arial"/>
                <a:ea typeface="Times New Roman"/>
                <a:cs typeface="Times New Roman"/>
              </a:rPr>
              <a:t>Životní styl </a:t>
            </a:r>
            <a:r>
              <a:rPr lang="cs-CZ" sz="2200" b="0" dirty="0">
                <a:solidFill>
                  <a:srgbClr val="000000"/>
                </a:solidFill>
                <a:latin typeface="Arial"/>
                <a:ea typeface="Times New Roman"/>
                <a:cs typeface="Times New Roman"/>
              </a:rPr>
              <a:t>– pohybová aktivita, </a:t>
            </a:r>
            <a:r>
              <a:rPr lang="cs-CZ" sz="2200" b="0" dirty="0" smtClean="0">
                <a:solidFill>
                  <a:srgbClr val="000000"/>
                </a:solidFill>
                <a:latin typeface="Arial"/>
                <a:ea typeface="Times New Roman"/>
                <a:cs typeface="Times New Roman"/>
              </a:rPr>
              <a:t>abusus alkoholu apod. </a:t>
            </a:r>
            <a:endParaRPr lang="cs-CZ" sz="2200" b="0" dirty="0">
              <a:solidFill>
                <a:prstClr val="black"/>
              </a:solidFill>
              <a:latin typeface="Arial" pitchFamily="34" charset="0"/>
            </a:endParaRP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
        <p:nvSpPr>
          <p:cNvPr id="2" name="Obdélník 1"/>
          <p:cNvSpPr/>
          <p:nvPr/>
        </p:nvSpPr>
        <p:spPr>
          <a:xfrm>
            <a:off x="381000" y="846184"/>
            <a:ext cx="8367712" cy="1058816"/>
          </a:xfrm>
          <a:prstGeom prst="rect">
            <a:avLst/>
          </a:prstGeom>
        </p:spPr>
        <p:txBody>
          <a:bodyPr wrap="square">
            <a:spAutoFit/>
          </a:bodyPr>
          <a:lstStyle/>
          <a:p>
            <a:pPr>
              <a:lnSpc>
                <a:spcPct val="120000"/>
              </a:lnSpc>
            </a:pPr>
            <a:r>
              <a:rPr lang="cs-CZ" sz="1800" b="0" i="1" dirty="0">
                <a:solidFill>
                  <a:srgbClr val="000000"/>
                </a:solidFill>
                <a:latin typeface="Arial"/>
                <a:ea typeface="Times New Roman"/>
                <a:cs typeface="Times New Roman"/>
              </a:rPr>
              <a:t>Do značné míry se překrývá se zjišťováním „Výživové spotřeby“, resp. „Nutriční anamnézou“.  Přímo v rámci hodnocení „Výživového stavu“ se zaměříme zejm. na faktory, které by mohly výživový stav ovlivnit: </a:t>
            </a:r>
            <a:endParaRPr lang="cs-CZ" sz="1800" b="0" i="1" dirty="0"/>
          </a:p>
        </p:txBody>
      </p:sp>
      <p:sp>
        <p:nvSpPr>
          <p:cNvPr id="3" name="Obdélník 2"/>
          <p:cNvSpPr/>
          <p:nvPr/>
        </p:nvSpPr>
        <p:spPr>
          <a:xfrm>
            <a:off x="1219200" y="4876800"/>
            <a:ext cx="7391400" cy="1200329"/>
          </a:xfrm>
          <a:prstGeom prst="rect">
            <a:avLst/>
          </a:prstGeom>
        </p:spPr>
        <p:txBody>
          <a:bodyPr wrap="square">
            <a:spAutoFit/>
          </a:bodyPr>
          <a:lstStyle/>
          <a:p>
            <a:pPr marL="342900" lvl="0" indent="-342900" hangingPunct="0">
              <a:lnSpc>
                <a:spcPct val="90000"/>
              </a:lnSpc>
              <a:spcAft>
                <a:spcPts val="0"/>
              </a:spcAft>
              <a:buFont typeface="Symbol"/>
              <a:buChar char=""/>
            </a:pPr>
            <a:r>
              <a:rPr lang="cs-CZ" sz="1600" b="0" dirty="0">
                <a:solidFill>
                  <a:srgbClr val="000000"/>
                </a:solidFill>
                <a:latin typeface="Arial"/>
                <a:ea typeface="Times New Roman"/>
                <a:cs typeface="Times New Roman"/>
              </a:rPr>
              <a:t>Zda je léčen dlouhodobě na nějaké závažné onemocnění</a:t>
            </a:r>
            <a:br>
              <a:rPr lang="cs-CZ" sz="1600" b="0" dirty="0">
                <a:solidFill>
                  <a:srgbClr val="000000"/>
                </a:solidFill>
                <a:latin typeface="Arial"/>
                <a:ea typeface="Times New Roman"/>
                <a:cs typeface="Times New Roman"/>
              </a:rPr>
            </a:br>
            <a:endParaRPr lang="cs-CZ" sz="1600" b="0" kern="150" dirty="0">
              <a:latin typeface="Calibri"/>
              <a:ea typeface="Times New Roman"/>
              <a:cs typeface="Times New Roman"/>
            </a:endParaRPr>
          </a:p>
          <a:p>
            <a:pPr marL="342900" lvl="0" indent="-342900" hangingPunct="0">
              <a:lnSpc>
                <a:spcPct val="90000"/>
              </a:lnSpc>
              <a:spcAft>
                <a:spcPts val="0"/>
              </a:spcAft>
              <a:buFont typeface="Symbol"/>
              <a:buChar char=""/>
            </a:pPr>
            <a:r>
              <a:rPr lang="cs-CZ" sz="1600" b="0" dirty="0">
                <a:solidFill>
                  <a:srgbClr val="000000"/>
                </a:solidFill>
                <a:latin typeface="Arial"/>
                <a:ea typeface="Times New Roman"/>
                <a:cs typeface="Times New Roman"/>
              </a:rPr>
              <a:t>S důrazem na zjišťování gastrointestinálních obtíží</a:t>
            </a:r>
            <a:br>
              <a:rPr lang="cs-CZ" sz="1600" b="0" dirty="0">
                <a:solidFill>
                  <a:srgbClr val="000000"/>
                </a:solidFill>
                <a:latin typeface="Arial"/>
                <a:ea typeface="Times New Roman"/>
                <a:cs typeface="Times New Roman"/>
              </a:rPr>
            </a:br>
            <a:endParaRPr lang="cs-CZ" sz="1600" b="0" kern="150" dirty="0">
              <a:latin typeface="Calibri"/>
              <a:ea typeface="Times New Roman"/>
              <a:cs typeface="Times New Roman"/>
            </a:endParaRPr>
          </a:p>
          <a:p>
            <a:pPr marL="342900" lvl="0" indent="-342900" hangingPunct="0">
              <a:lnSpc>
                <a:spcPct val="90000"/>
              </a:lnSpc>
              <a:spcAft>
                <a:spcPts val="0"/>
              </a:spcAft>
              <a:buFont typeface="Symbol"/>
              <a:buChar char=""/>
            </a:pPr>
            <a:r>
              <a:rPr lang="cs-CZ" sz="1600" b="0" dirty="0">
                <a:solidFill>
                  <a:srgbClr val="000000"/>
                </a:solidFill>
                <a:latin typeface="Arial"/>
                <a:ea typeface="Times New Roman"/>
                <a:cs typeface="Times New Roman"/>
              </a:rPr>
              <a:t>Užívání léků, které mohou interagovat se vstřebáváním a utilizací živin  </a:t>
            </a:r>
            <a:endParaRPr lang="cs-CZ" sz="1600" b="0" kern="150" dirty="0">
              <a:effectLst/>
              <a:latin typeface="Calibri"/>
              <a:ea typeface="Times New Roman"/>
              <a:cs typeface="Times New Roman"/>
            </a:endParaRPr>
          </a:p>
        </p:txBody>
      </p:sp>
    </p:spTree>
    <p:extLst>
      <p:ext uri="{BB962C8B-B14F-4D97-AF65-F5344CB8AC3E}">
        <p14:creationId xmlns:p14="http://schemas.microsoft.com/office/powerpoint/2010/main" val="3570052495"/>
      </p:ext>
    </p:extLst>
  </p:cSld>
  <p:clrMapOvr>
    <a:masterClrMapping/>
  </p:clrMapOvr>
  <p:transition spd="med">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33400" y="0"/>
            <a:ext cx="8305800" cy="304800"/>
          </a:xfrm>
        </p:spPr>
        <p:txBody>
          <a:bodyPr wrap="square" numCol="1" anchorCtr="0" compatLnSpc="1">
            <a:prstTxWarp prst="textNoShape">
              <a:avLst/>
            </a:prstTxWarp>
            <a:noAutofit/>
          </a:bodyPr>
          <a:lstStyle/>
          <a:p>
            <a:pPr eaLnBrk="1" hangingPunct="1">
              <a:lnSpc>
                <a:spcPct val="100000"/>
              </a:lnSpc>
              <a:defRPr/>
            </a:pPr>
            <a:r>
              <a:rPr lang="cs-CZ" sz="1400" b="1" dirty="0" smtClean="0">
                <a:effectLst>
                  <a:outerShdw blurRad="38100" dist="38100" dir="2700000" algn="tl">
                    <a:srgbClr val="C0C0C0"/>
                  </a:outerShdw>
                </a:effectLst>
                <a:latin typeface="Arial" charset="0"/>
              </a:rPr>
              <a:t>Symptomy and známky podvýživy a mikronutrientních deficiencí</a:t>
            </a:r>
            <a:endParaRPr lang="cs-CZ" sz="1400" b="1" dirty="0">
              <a:effectLst>
                <a:outerShdw blurRad="38100" dist="38100" dir="2700000" algn="tl">
                  <a:srgbClr val="C0C0C0"/>
                </a:outerShdw>
              </a:effectLst>
            </a:endParaRPr>
          </a:p>
        </p:txBody>
      </p:sp>
      <p:sp>
        <p:nvSpPr>
          <p:cNvPr id="6" name="Zástupný symbol pro číslo snímku 5"/>
          <p:cNvSpPr txBox="1">
            <a:spLocks noGrp="1"/>
          </p:cNvSpPr>
          <p:nvPr/>
        </p:nvSpPr>
        <p:spPr>
          <a:xfrm>
            <a:off x="8543926" y="6356353"/>
            <a:ext cx="561975"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18</a:t>
            </a:fld>
            <a:endParaRPr lang="cs-CZ" sz="1300" dirty="0">
              <a:solidFill>
                <a:prstClr val="black">
                  <a:lumMod val="65000"/>
                  <a:lumOff val="35000"/>
                </a:prstClr>
              </a:solidFill>
              <a:latin typeface="Century Gothic" pitchFamily="34" charset="0"/>
            </a:endParaRPr>
          </a:p>
        </p:txBody>
      </p:sp>
      <p:pic>
        <p:nvPicPr>
          <p:cNvPr id="1026" name="Picture 2" descr="C:\Users\jfiala\Pictures\Beze jména.jpg"/>
          <p:cNvPicPr>
            <a:picLocks noChangeAspect="1" noChangeArrowheads="1"/>
          </p:cNvPicPr>
          <p:nvPr/>
        </p:nvPicPr>
        <p:blipFill rotWithShape="1">
          <a:blip r:embed="rId3">
            <a:extLst>
              <a:ext uri="{28A0092B-C50C-407E-A947-70E740481C1C}">
                <a14:useLocalDpi xmlns:a14="http://schemas.microsoft.com/office/drawing/2010/main" val="0"/>
              </a:ext>
            </a:extLst>
          </a:blip>
          <a:srcRect t="352" b="273"/>
          <a:stretch/>
        </p:blipFill>
        <p:spPr bwMode="auto">
          <a:xfrm>
            <a:off x="71819" y="252000"/>
            <a:ext cx="9072181" cy="6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027070"/>
      </p:ext>
    </p:extLst>
  </p:cSld>
  <p:clrMapOvr>
    <a:masterClrMapping/>
  </p:clrMapOvr>
  <p:transition spd="med">
    <p:pull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2BE1E66-A447-4378-837F-696B9154D032}"/>
              </a:ext>
            </a:extLst>
          </p:cNvPr>
          <p:cNvSpPr>
            <a:spLocks noGrp="1"/>
          </p:cNvSpPr>
          <p:nvPr>
            <p:ph type="title"/>
          </p:nvPr>
        </p:nvSpPr>
        <p:spPr/>
        <p:txBody>
          <a:bodyPr/>
          <a:lstStyle/>
          <a:p>
            <a:r>
              <a:rPr lang="cs-CZ" dirty="0"/>
              <a:t>Klinické vyšetření</a:t>
            </a:r>
          </a:p>
        </p:txBody>
      </p:sp>
      <p:sp>
        <p:nvSpPr>
          <p:cNvPr id="3" name="Zástupný symbol pro obsah 2">
            <a:extLst>
              <a:ext uri="{FF2B5EF4-FFF2-40B4-BE49-F238E27FC236}">
                <a16:creationId xmlns:a16="http://schemas.microsoft.com/office/drawing/2014/main" xmlns="" id="{9E8C5CCE-B6E9-43AE-BB15-7D7685E0EA79}"/>
              </a:ext>
            </a:extLst>
          </p:cNvPr>
          <p:cNvSpPr>
            <a:spLocks noGrp="1"/>
          </p:cNvSpPr>
          <p:nvPr>
            <p:ph idx="1"/>
          </p:nvPr>
        </p:nvSpPr>
        <p:spPr/>
        <p:txBody>
          <a:bodyPr/>
          <a:lstStyle/>
          <a:p>
            <a:r>
              <a:rPr lang="cs-CZ" dirty="0"/>
              <a:t>Vlasy</a:t>
            </a:r>
          </a:p>
          <a:p>
            <a:pPr lvl="1"/>
            <a:r>
              <a:rPr lang="cs-CZ" dirty="0"/>
              <a:t>Změna barvy, lesku, špatně </a:t>
            </a:r>
            <a:r>
              <a:rPr lang="cs-CZ" dirty="0" err="1"/>
              <a:t>učesatelné</a:t>
            </a:r>
            <a:endParaRPr lang="cs-CZ" dirty="0"/>
          </a:p>
          <a:p>
            <a:pPr lvl="1"/>
            <a:r>
              <a:rPr lang="cs-CZ" dirty="0" err="1"/>
              <a:t>Kwashiorkor</a:t>
            </a:r>
            <a:r>
              <a:rPr lang="cs-CZ" dirty="0"/>
              <a:t> – depigmentace</a:t>
            </a:r>
          </a:p>
          <a:p>
            <a:pPr lvl="1"/>
            <a:r>
              <a:rPr lang="cs-CZ" dirty="0"/>
              <a:t>Znamení vlajky – depigmentace </a:t>
            </a:r>
            <a:r>
              <a:rPr lang="cs-CZ" dirty="0" err="1"/>
              <a:t>segmentárně</a:t>
            </a:r>
            <a:r>
              <a:rPr lang="cs-CZ" dirty="0"/>
              <a:t> po délce (střídající se dostatečná a neuspokojivá výživa)</a:t>
            </a:r>
          </a:p>
        </p:txBody>
      </p:sp>
      <p:pic>
        <p:nvPicPr>
          <p:cNvPr id="19458" name="Picture 2" descr="Související obrázek">
            <a:extLst>
              <a:ext uri="{FF2B5EF4-FFF2-40B4-BE49-F238E27FC236}">
                <a16:creationId xmlns:a16="http://schemas.microsoft.com/office/drawing/2014/main" xmlns="" id="{0F012969-5FC4-4A89-B7AD-2C20C05D9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846" y="3625254"/>
            <a:ext cx="3856682" cy="279833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C11105BE-0B8F-4F94-9C05-54E10900E349}"/>
              </a:ext>
            </a:extLst>
          </p:cNvPr>
          <p:cNvSpPr/>
          <p:nvPr/>
        </p:nvSpPr>
        <p:spPr>
          <a:xfrm>
            <a:off x="5138845" y="6442287"/>
            <a:ext cx="3886563" cy="430887"/>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http://cursoenarm.net/UPTODATE/contents/images/f15/36/15939.myextj?title=Flag+sign+malnutrition</a:t>
            </a:r>
          </a:p>
        </p:txBody>
      </p:sp>
    </p:spTree>
    <p:extLst>
      <p:ext uri="{BB962C8B-B14F-4D97-AF65-F5344CB8AC3E}">
        <p14:creationId xmlns:p14="http://schemas.microsoft.com/office/powerpoint/2010/main" val="1641521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76200"/>
            <a:ext cx="8305800" cy="479612"/>
          </a:xfrm>
        </p:spPr>
        <p:txBody>
          <a:bodyPr wrap="square" numCol="1" anchorCtr="0" compatLnSpc="1">
            <a:prstTxWarp prst="textNoShape">
              <a:avLst/>
            </a:prstTxWarp>
            <a:noAutofit/>
          </a:bodyPr>
          <a:lstStyle/>
          <a:p>
            <a:pPr eaLnBrk="1" hangingPunct="1">
              <a:lnSpc>
                <a:spcPct val="100000"/>
              </a:lnSpc>
            </a:pPr>
            <a:r>
              <a:rPr lang="cs-CZ" sz="2400" dirty="0" smtClean="0">
                <a:effectLst>
                  <a:outerShdw blurRad="38100" dist="38100" dir="2700000" algn="tl">
                    <a:srgbClr val="C0C0C0"/>
                  </a:outerShdw>
                </a:effectLst>
                <a:latin typeface="Arial" pitchFamily="34" charset="0"/>
              </a:rPr>
              <a:t>Osnova, hlavní body</a:t>
            </a:r>
            <a:endParaRPr lang="cs-CZ"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2</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33400" y="7620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000" b="0" dirty="0" smtClean="0">
                <a:solidFill>
                  <a:prstClr val="black"/>
                </a:solidFill>
                <a:latin typeface="Arial" pitchFamily="34" charset="0"/>
              </a:rPr>
              <a:t>Východiska, základy, definice, cíle, indikace</a:t>
            </a:r>
            <a:endParaRPr lang="cs-CZ" sz="2000" dirty="0">
              <a:solidFill>
                <a:prstClr val="black"/>
              </a:solidFill>
              <a:latin typeface="Arial" pitchFamily="34" charset="0"/>
            </a:endParaRPr>
          </a:p>
        </p:txBody>
      </p:sp>
      <p:sp>
        <p:nvSpPr>
          <p:cNvPr id="77829" name="Line 2"/>
          <p:cNvSpPr>
            <a:spLocks noChangeShapeType="1"/>
          </p:cNvSpPr>
          <p:nvPr/>
        </p:nvSpPr>
        <p:spPr bwMode="auto">
          <a:xfrm>
            <a:off x="685800" y="6096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3" name="Rectangle 4"/>
          <p:cNvSpPr>
            <a:spLocks noChangeArrowheads="1"/>
          </p:cNvSpPr>
          <p:nvPr/>
        </p:nvSpPr>
        <p:spPr bwMode="auto">
          <a:xfrm>
            <a:off x="533400" y="12192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000" b="0" dirty="0" smtClean="0">
                <a:solidFill>
                  <a:prstClr val="black"/>
                </a:solidFill>
                <a:latin typeface="Arial" pitchFamily="34" charset="0"/>
              </a:rPr>
              <a:t>Malnutrice</a:t>
            </a:r>
            <a:endParaRPr lang="cs-CZ" sz="2000" dirty="0">
              <a:solidFill>
                <a:prstClr val="black"/>
              </a:solidFill>
              <a:latin typeface="Arial" pitchFamily="34" charset="0"/>
            </a:endParaRPr>
          </a:p>
        </p:txBody>
      </p:sp>
      <p:sp>
        <p:nvSpPr>
          <p:cNvPr id="9" name="Rectangle 4"/>
          <p:cNvSpPr>
            <a:spLocks noChangeArrowheads="1"/>
          </p:cNvSpPr>
          <p:nvPr/>
        </p:nvSpPr>
        <p:spPr bwMode="auto">
          <a:xfrm>
            <a:off x="457200" y="19812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1800" b="0" i="1" u="sng" dirty="0" smtClean="0">
                <a:solidFill>
                  <a:prstClr val="black"/>
                </a:solidFill>
                <a:latin typeface="Arial" pitchFamily="34" charset="0"/>
              </a:rPr>
              <a:t>Metody, postupy</a:t>
            </a:r>
            <a:r>
              <a:rPr lang="cs-CZ" sz="1800" b="0" u="sng" dirty="0" smtClean="0">
                <a:solidFill>
                  <a:prstClr val="black"/>
                </a:solidFill>
                <a:latin typeface="Arial" pitchFamily="34" charset="0"/>
              </a:rPr>
              <a:t>:</a:t>
            </a:r>
            <a:endParaRPr lang="cs-CZ" sz="1800" u="sng" dirty="0">
              <a:solidFill>
                <a:prstClr val="black"/>
              </a:solidFill>
              <a:latin typeface="Arial" pitchFamily="34" charset="0"/>
            </a:endParaRPr>
          </a:p>
        </p:txBody>
      </p:sp>
      <p:sp>
        <p:nvSpPr>
          <p:cNvPr id="11" name="Rectangle 4"/>
          <p:cNvSpPr>
            <a:spLocks noChangeArrowheads="1"/>
          </p:cNvSpPr>
          <p:nvPr/>
        </p:nvSpPr>
        <p:spPr bwMode="auto">
          <a:xfrm>
            <a:off x="509016" y="2819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000" b="0" dirty="0" smtClean="0">
                <a:solidFill>
                  <a:prstClr val="black"/>
                </a:solidFill>
                <a:latin typeface="Arial" pitchFamily="34" charset="0"/>
              </a:rPr>
              <a:t>Antropometrie</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
        <p:nvSpPr>
          <p:cNvPr id="12" name="Rectangle 4"/>
          <p:cNvSpPr>
            <a:spLocks noChangeArrowheads="1"/>
          </p:cNvSpPr>
          <p:nvPr/>
        </p:nvSpPr>
        <p:spPr bwMode="auto">
          <a:xfrm>
            <a:off x="533400" y="32766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000" b="0" dirty="0" smtClean="0">
                <a:solidFill>
                  <a:prstClr val="black"/>
                </a:solidFill>
                <a:latin typeface="Arial" pitchFamily="34" charset="0"/>
              </a:rPr>
              <a:t>Fyzické (klinické) vyšetření -  celkový vzhled</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
        <p:nvSpPr>
          <p:cNvPr id="15" name="Rectangle 4"/>
          <p:cNvSpPr>
            <a:spLocks noChangeArrowheads="1"/>
          </p:cNvSpPr>
          <p:nvPr/>
        </p:nvSpPr>
        <p:spPr bwMode="auto">
          <a:xfrm>
            <a:off x="533400" y="23622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000" b="0" dirty="0" smtClean="0">
                <a:solidFill>
                  <a:prstClr val="black"/>
                </a:solidFill>
                <a:latin typeface="Arial" pitchFamily="34" charset="0"/>
              </a:rPr>
              <a:t>Anamnéza</a:t>
            </a:r>
            <a:endParaRPr lang="cs-CZ" sz="2000" dirty="0">
              <a:solidFill>
                <a:prstClr val="black"/>
              </a:solidFill>
              <a:latin typeface="Arial" pitchFamily="34" charset="0"/>
            </a:endParaRPr>
          </a:p>
        </p:txBody>
      </p:sp>
      <p:sp>
        <p:nvSpPr>
          <p:cNvPr id="16" name="Rectangle 4"/>
          <p:cNvSpPr>
            <a:spLocks noChangeArrowheads="1"/>
          </p:cNvSpPr>
          <p:nvPr/>
        </p:nvSpPr>
        <p:spPr bwMode="auto">
          <a:xfrm>
            <a:off x="533400" y="37338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000" b="0" dirty="0" smtClean="0">
                <a:solidFill>
                  <a:prstClr val="black"/>
                </a:solidFill>
                <a:latin typeface="Arial" pitchFamily="34" charset="0"/>
              </a:rPr>
              <a:t>Biochemická and imunologická vyšetření</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
        <p:nvSpPr>
          <p:cNvPr id="17" name="Rectangle 4"/>
          <p:cNvSpPr>
            <a:spLocks noChangeArrowheads="1"/>
          </p:cNvSpPr>
          <p:nvPr/>
        </p:nvSpPr>
        <p:spPr bwMode="auto">
          <a:xfrm>
            <a:off x="533400" y="41910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000" b="0" dirty="0" smtClean="0">
                <a:solidFill>
                  <a:prstClr val="black"/>
                </a:solidFill>
                <a:latin typeface="Arial" pitchFamily="34" charset="0"/>
              </a:rPr>
              <a:t>Dynamometrické testy (svalová síla)</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
        <p:nvSpPr>
          <p:cNvPr id="18" name="Rectangle 4"/>
          <p:cNvSpPr>
            <a:spLocks noChangeArrowheads="1"/>
          </p:cNvSpPr>
          <p:nvPr/>
        </p:nvSpPr>
        <p:spPr bwMode="auto">
          <a:xfrm>
            <a:off x="609600" y="5105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000" b="0" dirty="0" smtClean="0">
                <a:solidFill>
                  <a:prstClr val="black"/>
                </a:solidFill>
                <a:latin typeface="Arial" pitchFamily="34" charset="0"/>
              </a:rPr>
              <a:t>Standardní (validované) screeningové nástroje</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
        <p:nvSpPr>
          <p:cNvPr id="19" name="Rectangle 4"/>
          <p:cNvSpPr>
            <a:spLocks noChangeArrowheads="1"/>
          </p:cNvSpPr>
          <p:nvPr/>
        </p:nvSpPr>
        <p:spPr bwMode="auto">
          <a:xfrm>
            <a:off x="609600" y="56388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sz="2000" b="0" dirty="0" smtClean="0">
                <a:solidFill>
                  <a:prstClr val="black"/>
                </a:solidFill>
                <a:latin typeface="Arial" pitchFamily="34" charset="0"/>
              </a:rPr>
              <a:t>Děti</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Tree>
    <p:extLst>
      <p:ext uri="{BB962C8B-B14F-4D97-AF65-F5344CB8AC3E}">
        <p14:creationId xmlns:p14="http://schemas.microsoft.com/office/powerpoint/2010/main" val="3464098890"/>
      </p:ext>
    </p:extLst>
  </p:cSld>
  <p:clrMapOvr>
    <a:masterClrMapping/>
  </p:clrMapOvr>
  <p:transition spd="med">
    <p:pull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81832BD-F3E3-4011-9946-E27BE59D556E}"/>
              </a:ext>
            </a:extLst>
          </p:cNvPr>
          <p:cNvSpPr>
            <a:spLocks noGrp="1"/>
          </p:cNvSpPr>
          <p:nvPr>
            <p:ph type="title"/>
          </p:nvPr>
        </p:nvSpPr>
        <p:spPr/>
        <p:txBody>
          <a:bodyPr/>
          <a:lstStyle/>
          <a:p>
            <a:r>
              <a:rPr lang="cs-CZ" dirty="0"/>
              <a:t>Klinické vyšetření</a:t>
            </a:r>
          </a:p>
        </p:txBody>
      </p:sp>
      <p:sp>
        <p:nvSpPr>
          <p:cNvPr id="3" name="Zástupný symbol pro obsah 2">
            <a:extLst>
              <a:ext uri="{FF2B5EF4-FFF2-40B4-BE49-F238E27FC236}">
                <a16:creationId xmlns:a16="http://schemas.microsoft.com/office/drawing/2014/main" xmlns="" id="{ADF88BFF-74E3-4707-991F-4CF2F6C3E908}"/>
              </a:ext>
            </a:extLst>
          </p:cNvPr>
          <p:cNvSpPr>
            <a:spLocks noGrp="1"/>
          </p:cNvSpPr>
          <p:nvPr>
            <p:ph idx="1"/>
          </p:nvPr>
        </p:nvSpPr>
        <p:spPr>
          <a:xfrm>
            <a:off x="768096" y="2286000"/>
            <a:ext cx="7290054" cy="4023360"/>
          </a:xfrm>
        </p:spPr>
        <p:txBody>
          <a:bodyPr/>
          <a:lstStyle/>
          <a:p>
            <a:r>
              <a:rPr lang="cs-CZ" dirty="0"/>
              <a:t>Nehty</a:t>
            </a:r>
          </a:p>
          <a:p>
            <a:pPr lvl="1"/>
            <a:r>
              <a:rPr lang="cs-CZ" dirty="0"/>
              <a:t>Anémie z nedostatku železa – suché, lomivé, ploché až lžičkovitého tvaru (</a:t>
            </a:r>
            <a:r>
              <a:rPr lang="cs-CZ" dirty="0" err="1"/>
              <a:t>koilonychie</a:t>
            </a:r>
            <a:r>
              <a:rPr lang="cs-CZ" dirty="0"/>
              <a:t>)</a:t>
            </a:r>
          </a:p>
          <a:p>
            <a:pPr lvl="1"/>
            <a:r>
              <a:rPr lang="cs-CZ" dirty="0"/>
              <a:t>Nedostatek bílkovin – příčné bílé proužky</a:t>
            </a:r>
          </a:p>
        </p:txBody>
      </p:sp>
      <p:pic>
        <p:nvPicPr>
          <p:cNvPr id="20484" name="Picture 4" descr="Výsledek obrázku pro koilonychie">
            <a:extLst>
              <a:ext uri="{FF2B5EF4-FFF2-40B4-BE49-F238E27FC236}">
                <a16:creationId xmlns:a16="http://schemas.microsoft.com/office/drawing/2014/main" xmlns="" id="{8D109148-F631-496C-AC09-107CF1FA9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39" y="3690825"/>
            <a:ext cx="4402525" cy="261853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6D4019C4-7A0C-4D6D-BB3F-50E49CDA4DBA}"/>
              </a:ext>
            </a:extLst>
          </p:cNvPr>
          <p:cNvSpPr/>
          <p:nvPr/>
        </p:nvSpPr>
        <p:spPr>
          <a:xfrm>
            <a:off x="387839" y="6309360"/>
            <a:ext cx="4572000" cy="461665"/>
          </a:xfrm>
          <a:prstGeom prst="rect">
            <a:avLst/>
          </a:prstGeom>
        </p:spPr>
        <p:txBody>
          <a:bodyPr>
            <a:spAutoFit/>
          </a:bodyPr>
          <a:lstStyle/>
          <a:p>
            <a:pPr defTabSz="457200" fontAlgn="auto">
              <a:spcBef>
                <a:spcPts val="0"/>
              </a:spcBef>
              <a:spcAft>
                <a:spcPts val="0"/>
              </a:spcAft>
            </a:pPr>
            <a:r>
              <a:rPr lang="cs-CZ" sz="1200" b="0" dirty="0">
                <a:solidFill>
                  <a:prstClr val="black"/>
                </a:solidFill>
                <a:latin typeface="Tw Cen MT" panose="020B0602020104020603"/>
              </a:rPr>
              <a:t>https://classconnection.s3.amazonaws.com/639/flashcards/1040639/png/screen_shot_2012-09-29_at_73928_pm1348962057890.png</a:t>
            </a:r>
          </a:p>
        </p:txBody>
      </p:sp>
      <p:pic>
        <p:nvPicPr>
          <p:cNvPr id="20486" name="Picture 6" descr="Close-up view of 4 fingers. White horizontal bands">
            <a:extLst>
              <a:ext uri="{FF2B5EF4-FFF2-40B4-BE49-F238E27FC236}">
                <a16:creationId xmlns:a16="http://schemas.microsoft.com/office/drawing/2014/main" xmlns="" id="{92ED458B-A608-4054-8ADE-5B59E0EFB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661" y="3385185"/>
            <a:ext cx="3619500" cy="292417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xmlns="" id="{B0E91BC8-E5D9-4CD7-B6D8-F1EDDA4B7AB2}"/>
              </a:ext>
            </a:extLst>
          </p:cNvPr>
          <p:cNvSpPr/>
          <p:nvPr/>
        </p:nvSpPr>
        <p:spPr>
          <a:xfrm>
            <a:off x="5136661" y="6309359"/>
            <a:ext cx="3619500"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https://img.medscapestatic.com/pi/meds/ckb/41/28841tn.jpg</a:t>
            </a:r>
          </a:p>
        </p:txBody>
      </p:sp>
    </p:spTree>
    <p:extLst>
      <p:ext uri="{BB962C8B-B14F-4D97-AF65-F5344CB8AC3E}">
        <p14:creationId xmlns:p14="http://schemas.microsoft.com/office/powerpoint/2010/main" val="535323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3DD34FE-BBDF-4CF6-A5EC-792FBE6450BA}"/>
              </a:ext>
            </a:extLst>
          </p:cNvPr>
          <p:cNvSpPr>
            <a:spLocks noGrp="1"/>
          </p:cNvSpPr>
          <p:nvPr>
            <p:ph type="title"/>
          </p:nvPr>
        </p:nvSpPr>
        <p:spPr/>
        <p:txBody>
          <a:bodyPr/>
          <a:lstStyle/>
          <a:p>
            <a:r>
              <a:rPr lang="cs-CZ" dirty="0"/>
              <a:t>Klinické vyšetření</a:t>
            </a:r>
          </a:p>
        </p:txBody>
      </p:sp>
      <p:sp>
        <p:nvSpPr>
          <p:cNvPr id="3" name="Zástupný symbol pro obsah 2">
            <a:extLst>
              <a:ext uri="{FF2B5EF4-FFF2-40B4-BE49-F238E27FC236}">
                <a16:creationId xmlns:a16="http://schemas.microsoft.com/office/drawing/2014/main" xmlns="" id="{4AFCBF72-8DEE-43FC-BB5A-52E59A9A5CE1}"/>
              </a:ext>
            </a:extLst>
          </p:cNvPr>
          <p:cNvSpPr>
            <a:spLocks noGrp="1"/>
          </p:cNvSpPr>
          <p:nvPr>
            <p:ph idx="1"/>
          </p:nvPr>
        </p:nvSpPr>
        <p:spPr>
          <a:xfrm>
            <a:off x="628650" y="1825624"/>
            <a:ext cx="7886700" cy="4866723"/>
          </a:xfrm>
        </p:spPr>
        <p:txBody>
          <a:bodyPr>
            <a:normAutofit/>
          </a:bodyPr>
          <a:lstStyle/>
          <a:p>
            <a:r>
              <a:rPr lang="cs-CZ" dirty="0"/>
              <a:t>Oči</a:t>
            </a:r>
          </a:p>
          <a:p>
            <a:pPr lvl="1"/>
            <a:r>
              <a:rPr lang="cs-CZ" dirty="0"/>
              <a:t>Blefaritis – nedostatek riboflavinu, příp. vitamínu A</a:t>
            </a:r>
          </a:p>
          <a:p>
            <a:pPr lvl="1"/>
            <a:r>
              <a:rPr lang="cs-CZ" dirty="0"/>
              <a:t>Xeróza spojivek – nedostatek vitamínu A</a:t>
            </a:r>
          </a:p>
          <a:p>
            <a:pPr lvl="1"/>
            <a:r>
              <a:rPr lang="cs-CZ" dirty="0"/>
              <a:t>Korneální skleróza, </a:t>
            </a:r>
            <a:r>
              <a:rPr lang="cs-CZ" dirty="0" err="1"/>
              <a:t>keratomalacie</a:t>
            </a:r>
            <a:r>
              <a:rPr lang="cs-CZ" dirty="0"/>
              <a:t> – nedostatek vitamínu A</a:t>
            </a:r>
          </a:p>
          <a:p>
            <a:pPr lvl="1"/>
            <a:r>
              <a:rPr lang="cs-CZ" dirty="0" err="1"/>
              <a:t>Bitotovy</a:t>
            </a:r>
            <a:r>
              <a:rPr lang="cs-CZ" dirty="0"/>
              <a:t> skvrny – nedostatek vitamínu A</a:t>
            </a:r>
          </a:p>
          <a:p>
            <a:pPr lvl="1"/>
            <a:r>
              <a:rPr lang="cs-CZ" dirty="0"/>
              <a:t>Korneální vaskularizace – nedostatek riboflavinu nebo vitamínu A</a:t>
            </a:r>
          </a:p>
          <a:p>
            <a:pPr lvl="1"/>
            <a:r>
              <a:rPr lang="cs-CZ" dirty="0"/>
              <a:t>Angulární </a:t>
            </a:r>
            <a:r>
              <a:rPr lang="cs-CZ" dirty="0" err="1"/>
              <a:t>palpebritis</a:t>
            </a:r>
            <a:r>
              <a:rPr lang="cs-CZ" dirty="0"/>
              <a:t> – nedostatek riboflavinu, pyridoxinu, železa</a:t>
            </a:r>
          </a:p>
          <a:p>
            <a:pPr lvl="1"/>
            <a:r>
              <a:rPr lang="cs-CZ" dirty="0"/>
              <a:t>Šeroslepost – nedostatek vitaminu A, retinolu a </a:t>
            </a:r>
            <a:r>
              <a:rPr lang="el-GR" dirty="0"/>
              <a:t>β</a:t>
            </a:r>
            <a:r>
              <a:rPr lang="cs-CZ" dirty="0"/>
              <a:t>-karotenu</a:t>
            </a:r>
          </a:p>
        </p:txBody>
      </p:sp>
      <p:pic>
        <p:nvPicPr>
          <p:cNvPr id="21506" name="Picture 2" descr="Související obrázek">
            <a:extLst>
              <a:ext uri="{FF2B5EF4-FFF2-40B4-BE49-F238E27FC236}">
                <a16:creationId xmlns:a16="http://schemas.microsoft.com/office/drawing/2014/main" xmlns="" id="{92452FEB-9D89-4CFC-A8B2-238EC21F6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3360" y="253999"/>
            <a:ext cx="2095500" cy="15716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C251EF55-D837-493E-9DF7-29568C7EB175}"/>
              </a:ext>
            </a:extLst>
          </p:cNvPr>
          <p:cNvSpPr/>
          <p:nvPr/>
        </p:nvSpPr>
        <p:spPr>
          <a:xfrm>
            <a:off x="6813359" y="1825624"/>
            <a:ext cx="2095501" cy="830997"/>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https://upload.wikimedia.org/wikipedia/commons/thumb/3/34/Blepharitis.JPG/220px-Blepharitis.JPG</a:t>
            </a:r>
          </a:p>
        </p:txBody>
      </p:sp>
      <p:pic>
        <p:nvPicPr>
          <p:cNvPr id="21508" name="Picture 4" descr="Výsledek obrázku pro xerosis conjunctival">
            <a:extLst>
              <a:ext uri="{FF2B5EF4-FFF2-40B4-BE49-F238E27FC236}">
                <a16:creationId xmlns:a16="http://schemas.microsoft.com/office/drawing/2014/main" xmlns="" id="{F0445E51-4225-42DE-B0DF-8B32326E1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264" y="2696422"/>
            <a:ext cx="2332736" cy="149961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5E165DD1-716A-476C-9675-404289DE2617}"/>
              </a:ext>
            </a:extLst>
          </p:cNvPr>
          <p:cNvSpPr/>
          <p:nvPr/>
        </p:nvSpPr>
        <p:spPr>
          <a:xfrm>
            <a:off x="6718625" y="4258985"/>
            <a:ext cx="2425375"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https://webeye.ophth.uiowa.edu/eyeforum/atlas/photos-earlier/xerosis-conjunctivae.jpg</a:t>
            </a:r>
          </a:p>
        </p:txBody>
      </p:sp>
      <p:pic>
        <p:nvPicPr>
          <p:cNvPr id="21510" name="Picture 6" descr="Výsledek obrázku pro corneal xerosis">
            <a:extLst>
              <a:ext uri="{FF2B5EF4-FFF2-40B4-BE49-F238E27FC236}">
                <a16:creationId xmlns:a16="http://schemas.microsoft.com/office/drawing/2014/main" xmlns="" id="{2E91AA40-650D-48C4-90CF-8AE97A5344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4" t="27798" r="3736" b="12684"/>
          <a:stretch/>
        </p:blipFill>
        <p:spPr bwMode="auto">
          <a:xfrm>
            <a:off x="162178" y="4415645"/>
            <a:ext cx="3142869" cy="149961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xmlns="" id="{E4486A5A-08B3-4834-9868-1CB4D720A15D}"/>
              </a:ext>
            </a:extLst>
          </p:cNvPr>
          <p:cNvSpPr/>
          <p:nvPr/>
        </p:nvSpPr>
        <p:spPr>
          <a:xfrm>
            <a:off x="162178" y="5980638"/>
            <a:ext cx="3345629"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https://image.slidesharecdn.com/problemsolvingexercise-vita-copy-160505054605/95/vitamin-a-and-its-deficiency-19-638.jpg?cb=1462427304</a:t>
            </a:r>
          </a:p>
        </p:txBody>
      </p:sp>
      <p:pic>
        <p:nvPicPr>
          <p:cNvPr id="21512" name="Picture 8" descr="Související obrázek">
            <a:extLst>
              <a:ext uri="{FF2B5EF4-FFF2-40B4-BE49-F238E27FC236}">
                <a16:creationId xmlns:a16="http://schemas.microsoft.com/office/drawing/2014/main" xmlns="" id="{17ABBA7B-6A0D-499B-839F-6CA813313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7807" y="4360160"/>
            <a:ext cx="2146526" cy="167278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xmlns="" id="{AECB63DD-6E5E-4B8D-8915-39639033421A}"/>
              </a:ext>
            </a:extLst>
          </p:cNvPr>
          <p:cNvSpPr/>
          <p:nvPr/>
        </p:nvSpPr>
        <p:spPr>
          <a:xfrm>
            <a:off x="3486150" y="5990281"/>
            <a:ext cx="2146526" cy="938719"/>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https://openi.nlm.nih.gov/imgs/512/100/2873666/PMC2873666_jceh_23_72_004_f18.png?keywords=vitamin+a+deficiencies,bitot%27s+spots</a:t>
            </a:r>
          </a:p>
        </p:txBody>
      </p:sp>
      <p:pic>
        <p:nvPicPr>
          <p:cNvPr id="8" name="Obrázek 7">
            <a:extLst>
              <a:ext uri="{FF2B5EF4-FFF2-40B4-BE49-F238E27FC236}">
                <a16:creationId xmlns:a16="http://schemas.microsoft.com/office/drawing/2014/main" xmlns="" id="{69FCEB42-8501-49F6-A1E4-1AEFEDB90390}"/>
              </a:ext>
            </a:extLst>
          </p:cNvPr>
          <p:cNvPicPr>
            <a:picLocks noChangeAspect="1"/>
          </p:cNvPicPr>
          <p:nvPr/>
        </p:nvPicPr>
        <p:blipFill rotWithShape="1">
          <a:blip r:embed="rId6"/>
          <a:srcRect t="5158" b="5158"/>
          <a:stretch/>
        </p:blipFill>
        <p:spPr>
          <a:xfrm>
            <a:off x="6086710" y="4956412"/>
            <a:ext cx="1937704" cy="1303355"/>
          </a:xfrm>
          <a:prstGeom prst="rect">
            <a:avLst/>
          </a:prstGeom>
        </p:spPr>
      </p:pic>
      <p:sp>
        <p:nvSpPr>
          <p:cNvPr id="9" name="Obdélník 8">
            <a:extLst>
              <a:ext uri="{FF2B5EF4-FFF2-40B4-BE49-F238E27FC236}">
                <a16:creationId xmlns:a16="http://schemas.microsoft.com/office/drawing/2014/main" xmlns="" id="{46178155-C2D3-4688-A1D3-827CBC9825F1}"/>
              </a:ext>
            </a:extLst>
          </p:cNvPr>
          <p:cNvSpPr/>
          <p:nvPr/>
        </p:nvSpPr>
        <p:spPr>
          <a:xfrm>
            <a:off x="5981840" y="6258695"/>
            <a:ext cx="3162160"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http://3.bp.blogspot.com/-xl6WLqTk1uI/TriLOUllM6I/AAAAAAAAAJw/rU2PltJiqsc/s1600/corneal_neovascularization.jpg</a:t>
            </a:r>
          </a:p>
        </p:txBody>
      </p:sp>
    </p:spTree>
    <p:extLst>
      <p:ext uri="{BB962C8B-B14F-4D97-AF65-F5344CB8AC3E}">
        <p14:creationId xmlns:p14="http://schemas.microsoft.com/office/powerpoint/2010/main" val="583828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AE7243-5D15-4FA7-8C44-42AA374E95F9}"/>
              </a:ext>
            </a:extLst>
          </p:cNvPr>
          <p:cNvSpPr>
            <a:spLocks noGrp="1"/>
          </p:cNvSpPr>
          <p:nvPr>
            <p:ph type="title"/>
          </p:nvPr>
        </p:nvSpPr>
        <p:spPr/>
        <p:txBody>
          <a:bodyPr/>
          <a:lstStyle/>
          <a:p>
            <a:r>
              <a:rPr lang="cs-CZ" dirty="0"/>
              <a:t>Klinické vyšetření</a:t>
            </a:r>
          </a:p>
        </p:txBody>
      </p:sp>
      <p:sp>
        <p:nvSpPr>
          <p:cNvPr id="3" name="Zástupný symbol pro obsah 2">
            <a:extLst>
              <a:ext uri="{FF2B5EF4-FFF2-40B4-BE49-F238E27FC236}">
                <a16:creationId xmlns:a16="http://schemas.microsoft.com/office/drawing/2014/main" xmlns="" id="{951F4CC3-25E4-4C12-AD1E-165195042FB1}"/>
              </a:ext>
            </a:extLst>
          </p:cNvPr>
          <p:cNvSpPr>
            <a:spLocks noGrp="1"/>
          </p:cNvSpPr>
          <p:nvPr>
            <p:ph idx="1"/>
          </p:nvPr>
        </p:nvSpPr>
        <p:spPr/>
        <p:txBody>
          <a:bodyPr/>
          <a:lstStyle/>
          <a:p>
            <a:r>
              <a:rPr lang="cs-CZ" dirty="0"/>
              <a:t>Rty</a:t>
            </a:r>
          </a:p>
          <a:p>
            <a:pPr lvl="1"/>
            <a:r>
              <a:rPr lang="cs-CZ" dirty="0"/>
              <a:t>Angulární </a:t>
            </a:r>
            <a:r>
              <a:rPr lang="cs-CZ" dirty="0" err="1"/>
              <a:t>stomatitis</a:t>
            </a:r>
            <a:r>
              <a:rPr lang="cs-CZ" dirty="0"/>
              <a:t> – nedostatek riboflavinu, pyridoxinu, železa</a:t>
            </a:r>
          </a:p>
          <a:p>
            <a:pPr lvl="1"/>
            <a:r>
              <a:rPr lang="cs-CZ" dirty="0"/>
              <a:t>Angulární jizvy – nedostatek riboflavinu, pyridoxinu</a:t>
            </a:r>
          </a:p>
          <a:p>
            <a:pPr lvl="1"/>
            <a:r>
              <a:rPr lang="cs-CZ" dirty="0" err="1"/>
              <a:t>Cheilitis</a:t>
            </a:r>
            <a:r>
              <a:rPr lang="cs-CZ" dirty="0"/>
              <a:t> – nedostatek riboflavinu</a:t>
            </a:r>
          </a:p>
        </p:txBody>
      </p:sp>
      <p:pic>
        <p:nvPicPr>
          <p:cNvPr id="22530" name="Picture 2" descr="Výsledek obrázku pro cheilitis">
            <a:extLst>
              <a:ext uri="{FF2B5EF4-FFF2-40B4-BE49-F238E27FC236}">
                <a16:creationId xmlns:a16="http://schemas.microsoft.com/office/drawing/2014/main" xmlns="" id="{EB1EE28D-F21A-4812-ACC2-AC1BFD03B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9637" y="4173303"/>
            <a:ext cx="4986267" cy="209948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E0EE8996-793F-49DB-8559-3EFCC8506C5F}"/>
              </a:ext>
            </a:extLst>
          </p:cNvPr>
          <p:cNvSpPr/>
          <p:nvPr/>
        </p:nvSpPr>
        <p:spPr>
          <a:xfrm>
            <a:off x="3389636" y="6334780"/>
            <a:ext cx="4986267" cy="523220"/>
          </a:xfrm>
          <a:prstGeom prst="rect">
            <a:avLst/>
          </a:prstGeom>
        </p:spPr>
        <p:txBody>
          <a:bodyPr wrap="square">
            <a:spAutoFit/>
          </a:bodyPr>
          <a:lstStyle/>
          <a:p>
            <a:pPr defTabSz="457200" fontAlgn="auto">
              <a:spcBef>
                <a:spcPts val="0"/>
              </a:spcBef>
              <a:spcAft>
                <a:spcPts val="0"/>
              </a:spcAft>
            </a:pPr>
            <a:r>
              <a:rPr lang="cs-CZ" sz="1400" b="0" dirty="0">
                <a:solidFill>
                  <a:prstClr val="black"/>
                </a:solidFill>
                <a:latin typeface="Tw Cen MT" panose="020B0602020104020603"/>
              </a:rPr>
              <a:t>http://healthlifemedia.com/healthy/wp-content/uploads/2017/09/types-of-cheilitis.jpg</a:t>
            </a:r>
          </a:p>
        </p:txBody>
      </p:sp>
    </p:spTree>
    <p:extLst>
      <p:ext uri="{BB962C8B-B14F-4D97-AF65-F5344CB8AC3E}">
        <p14:creationId xmlns:p14="http://schemas.microsoft.com/office/powerpoint/2010/main" val="38286957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E814416-6ABE-4185-B039-D8A5A9A4E2B4}"/>
              </a:ext>
            </a:extLst>
          </p:cNvPr>
          <p:cNvSpPr>
            <a:spLocks noGrp="1"/>
          </p:cNvSpPr>
          <p:nvPr>
            <p:ph type="title"/>
          </p:nvPr>
        </p:nvSpPr>
        <p:spPr/>
        <p:txBody>
          <a:bodyPr/>
          <a:lstStyle/>
          <a:p>
            <a:r>
              <a:rPr lang="cs-CZ" dirty="0"/>
              <a:t>Klinické vyšetření</a:t>
            </a:r>
          </a:p>
        </p:txBody>
      </p:sp>
      <p:sp>
        <p:nvSpPr>
          <p:cNvPr id="3" name="Zástupný symbol pro obsah 2">
            <a:extLst>
              <a:ext uri="{FF2B5EF4-FFF2-40B4-BE49-F238E27FC236}">
                <a16:creationId xmlns:a16="http://schemas.microsoft.com/office/drawing/2014/main" xmlns="" id="{4E884573-8FE0-486C-B9A4-342019209BDE}"/>
              </a:ext>
            </a:extLst>
          </p:cNvPr>
          <p:cNvSpPr>
            <a:spLocks noGrp="1"/>
          </p:cNvSpPr>
          <p:nvPr>
            <p:ph idx="1"/>
          </p:nvPr>
        </p:nvSpPr>
        <p:spPr>
          <a:xfrm>
            <a:off x="628650" y="1825625"/>
            <a:ext cx="7886700" cy="4535418"/>
          </a:xfrm>
        </p:spPr>
        <p:txBody>
          <a:bodyPr>
            <a:normAutofit/>
          </a:bodyPr>
          <a:lstStyle/>
          <a:p>
            <a:r>
              <a:rPr lang="cs-CZ" dirty="0"/>
              <a:t>Dásně</a:t>
            </a:r>
          </a:p>
          <a:p>
            <a:pPr lvl="1"/>
            <a:r>
              <a:rPr lang="cs-CZ" dirty="0"/>
              <a:t>Gingivitis – nedostatek vitamínu C</a:t>
            </a:r>
          </a:p>
          <a:p>
            <a:r>
              <a:rPr lang="cs-CZ" dirty="0"/>
              <a:t>Jazyk</a:t>
            </a:r>
          </a:p>
          <a:p>
            <a:pPr lvl="1"/>
            <a:r>
              <a:rPr lang="cs-CZ" dirty="0"/>
              <a:t>Nedostatek riboflavinu, k. nikotinové, pyridoxinu, kobalaminu, k. listové a železa – akutní zánět, </a:t>
            </a:r>
            <a:r>
              <a:rPr lang="cs-CZ" dirty="0" err="1"/>
              <a:t>glossodynie</a:t>
            </a:r>
            <a:r>
              <a:rPr lang="cs-CZ" dirty="0"/>
              <a:t>, pukliny, vyhlazení povrchu jazyka</a:t>
            </a:r>
          </a:p>
          <a:p>
            <a:r>
              <a:rPr lang="cs-CZ" dirty="0"/>
              <a:t>Zuby</a:t>
            </a:r>
          </a:p>
          <a:p>
            <a:pPr lvl="1"/>
            <a:r>
              <a:rPr lang="cs-CZ" dirty="0"/>
              <a:t>Zubní kaz</a:t>
            </a:r>
          </a:p>
          <a:p>
            <a:pPr lvl="2"/>
            <a:r>
              <a:rPr lang="cs-CZ" dirty="0"/>
              <a:t>Nedostatek fluoru – zvýšená kazivost</a:t>
            </a:r>
          </a:p>
          <a:p>
            <a:pPr lvl="1"/>
            <a:r>
              <a:rPr lang="cs-CZ" dirty="0"/>
              <a:t>Skvrnitá sklovina</a:t>
            </a:r>
          </a:p>
          <a:p>
            <a:pPr lvl="2"/>
            <a:r>
              <a:rPr lang="cs-CZ" dirty="0"/>
              <a:t>Nadbytek fluoru</a:t>
            </a:r>
          </a:p>
          <a:p>
            <a:pPr lvl="1"/>
            <a:endParaRPr lang="cs-CZ" dirty="0"/>
          </a:p>
        </p:txBody>
      </p:sp>
      <p:pic>
        <p:nvPicPr>
          <p:cNvPr id="23554" name="Picture 2" descr="Výsledek obrázku pro gingivitis">
            <a:extLst>
              <a:ext uri="{FF2B5EF4-FFF2-40B4-BE49-F238E27FC236}">
                <a16:creationId xmlns:a16="http://schemas.microsoft.com/office/drawing/2014/main" xmlns="" id="{F3C7A48D-D932-4B5F-A3FD-CA431FB2F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891" y="230186"/>
            <a:ext cx="3084892" cy="20962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3772C3B6-783F-4CF7-AFA5-09240F9B6C55}"/>
              </a:ext>
            </a:extLst>
          </p:cNvPr>
          <p:cNvSpPr/>
          <p:nvPr/>
        </p:nvSpPr>
        <p:spPr>
          <a:xfrm>
            <a:off x="5800299" y="2285467"/>
            <a:ext cx="3084892"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https://images.onhealth.com/images/slideshow/dental-problems-s6-gingivitis.jpg</a:t>
            </a:r>
          </a:p>
        </p:txBody>
      </p:sp>
      <p:pic>
        <p:nvPicPr>
          <p:cNvPr id="23556" name="Picture 4" descr="Související obrázek">
            <a:extLst>
              <a:ext uri="{FF2B5EF4-FFF2-40B4-BE49-F238E27FC236}">
                <a16:creationId xmlns:a16="http://schemas.microsoft.com/office/drawing/2014/main" xmlns="" id="{EAB60DAF-57C5-4284-9CE8-23C462D60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291" y="3736875"/>
            <a:ext cx="4914900" cy="265404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C9BE6E12-F3AC-4163-A659-5CD316E41231}"/>
              </a:ext>
            </a:extLst>
          </p:cNvPr>
          <p:cNvSpPr/>
          <p:nvPr/>
        </p:nvSpPr>
        <p:spPr>
          <a:xfrm>
            <a:off x="3970291" y="6361043"/>
            <a:ext cx="4914900"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https://upload.wikimedia.org/wikipedia/commons/thumb/4/4e/Dental_fluorosis_%28mild%29.png/300px-Dental_fluorosis_%28mild%29.png</a:t>
            </a:r>
          </a:p>
        </p:txBody>
      </p:sp>
    </p:spTree>
    <p:extLst>
      <p:ext uri="{BB962C8B-B14F-4D97-AF65-F5344CB8AC3E}">
        <p14:creationId xmlns:p14="http://schemas.microsoft.com/office/powerpoint/2010/main" val="3015172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AE7243-5D15-4FA7-8C44-42AA374E95F9}"/>
              </a:ext>
            </a:extLst>
          </p:cNvPr>
          <p:cNvSpPr>
            <a:spLocks noGrp="1"/>
          </p:cNvSpPr>
          <p:nvPr>
            <p:ph type="title"/>
          </p:nvPr>
        </p:nvSpPr>
        <p:spPr/>
        <p:txBody>
          <a:bodyPr/>
          <a:lstStyle/>
          <a:p>
            <a:r>
              <a:rPr lang="cs-CZ" dirty="0"/>
              <a:t>Klinické vyšetření</a:t>
            </a:r>
          </a:p>
        </p:txBody>
      </p:sp>
      <p:sp>
        <p:nvSpPr>
          <p:cNvPr id="3" name="Zástupný symbol pro obsah 2">
            <a:extLst>
              <a:ext uri="{FF2B5EF4-FFF2-40B4-BE49-F238E27FC236}">
                <a16:creationId xmlns:a16="http://schemas.microsoft.com/office/drawing/2014/main" xmlns="" id="{951F4CC3-25E4-4C12-AD1E-165195042FB1}"/>
              </a:ext>
            </a:extLst>
          </p:cNvPr>
          <p:cNvSpPr>
            <a:spLocks noGrp="1"/>
          </p:cNvSpPr>
          <p:nvPr>
            <p:ph idx="1"/>
          </p:nvPr>
        </p:nvSpPr>
        <p:spPr/>
        <p:txBody>
          <a:bodyPr/>
          <a:lstStyle/>
          <a:p>
            <a:r>
              <a:rPr lang="cs-CZ" dirty="0"/>
              <a:t>Kůže</a:t>
            </a:r>
          </a:p>
          <a:p>
            <a:pPr lvl="1"/>
            <a:r>
              <a:rPr lang="cs-CZ" dirty="0"/>
              <a:t>Folikulární hyperkeratóza – nedostatek vitamínu A, nedostatek esenciálních mastných kyselin, nedostatek pyridoxinu</a:t>
            </a:r>
          </a:p>
          <a:p>
            <a:pPr lvl="1"/>
            <a:r>
              <a:rPr lang="cs-CZ" dirty="0" err="1"/>
              <a:t>Xeroderma</a:t>
            </a:r>
            <a:r>
              <a:rPr lang="cs-CZ" dirty="0"/>
              <a:t> – nedostatek vitamínu A</a:t>
            </a:r>
          </a:p>
          <a:p>
            <a:pPr lvl="1"/>
            <a:r>
              <a:rPr lang="cs-CZ" dirty="0" err="1"/>
              <a:t>Nasolabiální</a:t>
            </a:r>
            <a:r>
              <a:rPr lang="cs-CZ" dirty="0"/>
              <a:t> </a:t>
            </a:r>
            <a:r>
              <a:rPr lang="cs-CZ" dirty="0" err="1"/>
              <a:t>seborrhoea</a:t>
            </a:r>
            <a:r>
              <a:rPr lang="cs-CZ" dirty="0"/>
              <a:t> – nedostatek riboflavinu</a:t>
            </a:r>
          </a:p>
          <a:p>
            <a:pPr lvl="1"/>
            <a:r>
              <a:rPr lang="cs-CZ" dirty="0"/>
              <a:t>Folikulární petechie – avitaminóza C</a:t>
            </a:r>
          </a:p>
          <a:p>
            <a:pPr lvl="1"/>
            <a:r>
              <a:rPr lang="cs-CZ" dirty="0"/>
              <a:t>Petechiální hemorrhagie – avitaminózy C, K</a:t>
            </a:r>
          </a:p>
        </p:txBody>
      </p:sp>
      <p:pic>
        <p:nvPicPr>
          <p:cNvPr id="24578" name="Picture 2" descr="Výsledek obrázku pro follicular hyperkeratosis">
            <a:extLst>
              <a:ext uri="{FF2B5EF4-FFF2-40B4-BE49-F238E27FC236}">
                <a16:creationId xmlns:a16="http://schemas.microsoft.com/office/drawing/2014/main" xmlns="" id="{B1EF02AE-1E4A-4E86-B875-620A56CCCC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65" y="4444120"/>
            <a:ext cx="1508042" cy="196582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17A3C299-0890-4F69-93BF-176048FB7383}"/>
              </a:ext>
            </a:extLst>
          </p:cNvPr>
          <p:cNvSpPr/>
          <p:nvPr/>
        </p:nvSpPr>
        <p:spPr>
          <a:xfrm>
            <a:off x="-10511" y="6396335"/>
            <a:ext cx="2377779" cy="430887"/>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https://jamanetwork.com/data/Journals/DERM/4687/dsk50017f2.png</a:t>
            </a:r>
          </a:p>
        </p:txBody>
      </p:sp>
      <p:pic>
        <p:nvPicPr>
          <p:cNvPr id="24580" name="Picture 4" descr="Seborrheic Dermatitis on Face">
            <a:extLst>
              <a:ext uri="{FF2B5EF4-FFF2-40B4-BE49-F238E27FC236}">
                <a16:creationId xmlns:a16="http://schemas.microsoft.com/office/drawing/2014/main" xmlns="" id="{64D0BAEE-74D2-45C7-A5B2-5B169A7AF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732" y="4444120"/>
            <a:ext cx="3497907" cy="196582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A6CD929F-762D-47CE-A5B3-6A765204CAE4}"/>
              </a:ext>
            </a:extLst>
          </p:cNvPr>
          <p:cNvSpPr/>
          <p:nvPr/>
        </p:nvSpPr>
        <p:spPr>
          <a:xfrm>
            <a:off x="2246355" y="6409944"/>
            <a:ext cx="3497907" cy="430887"/>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https://noskinproblems.com/wp-content/uploads/2015/06/seborrheic-dermatitis-face.jpg</a:t>
            </a:r>
          </a:p>
        </p:txBody>
      </p:sp>
      <p:pic>
        <p:nvPicPr>
          <p:cNvPr id="24582" name="Picture 6" descr="Výsledek obrázku pro follicular petechiae">
            <a:extLst>
              <a:ext uri="{FF2B5EF4-FFF2-40B4-BE49-F238E27FC236}">
                <a16:creationId xmlns:a16="http://schemas.microsoft.com/office/drawing/2014/main" xmlns="" id="{7FA76A0F-C7A7-4E9A-AF28-61FC45D15C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56" t="21155" r="54478" b="18252"/>
          <a:stretch/>
        </p:blipFill>
        <p:spPr bwMode="auto">
          <a:xfrm>
            <a:off x="6238444" y="3122451"/>
            <a:ext cx="2598313" cy="330143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xmlns="" id="{2A064AB7-2A72-4CD5-A898-1A02DCC20B6E}"/>
              </a:ext>
            </a:extLst>
          </p:cNvPr>
          <p:cNvSpPr/>
          <p:nvPr/>
        </p:nvSpPr>
        <p:spPr>
          <a:xfrm>
            <a:off x="5881604" y="6423886"/>
            <a:ext cx="3262396" cy="430887"/>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http://slideplayer.com/1718407/7/images/10/Case+One%3A+Skin+Exam+Perifollicular+petechiae.jpg</a:t>
            </a:r>
          </a:p>
        </p:txBody>
      </p:sp>
      <p:pic>
        <p:nvPicPr>
          <p:cNvPr id="24586" name="Picture 10" descr="Výsledek obrázku pro petechial hemorrhaging">
            <a:extLst>
              <a:ext uri="{FF2B5EF4-FFF2-40B4-BE49-F238E27FC236}">
                <a16:creationId xmlns:a16="http://schemas.microsoft.com/office/drawing/2014/main" xmlns="" id="{11AE8B36-5061-4F46-9C3D-AE989CCDBD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428" y="0"/>
            <a:ext cx="2907143" cy="1965824"/>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xmlns="" id="{CE4D8A74-749C-4112-B689-A12D73C0E584}"/>
              </a:ext>
            </a:extLst>
          </p:cNvPr>
          <p:cNvSpPr/>
          <p:nvPr/>
        </p:nvSpPr>
        <p:spPr>
          <a:xfrm>
            <a:off x="6151438" y="1950435"/>
            <a:ext cx="2722728"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http://www.uaz.edu.mx/histo/pathology/ed/ch_7/c7_rmsf_hand.jpg</a:t>
            </a:r>
          </a:p>
        </p:txBody>
      </p:sp>
    </p:spTree>
    <p:extLst>
      <p:ext uri="{BB962C8B-B14F-4D97-AF65-F5344CB8AC3E}">
        <p14:creationId xmlns:p14="http://schemas.microsoft.com/office/powerpoint/2010/main" val="16969097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AE7243-5D15-4FA7-8C44-42AA374E95F9}"/>
              </a:ext>
            </a:extLst>
          </p:cNvPr>
          <p:cNvSpPr>
            <a:spLocks noGrp="1"/>
          </p:cNvSpPr>
          <p:nvPr>
            <p:ph type="title"/>
          </p:nvPr>
        </p:nvSpPr>
        <p:spPr/>
        <p:txBody>
          <a:bodyPr/>
          <a:lstStyle/>
          <a:p>
            <a:r>
              <a:rPr lang="cs-CZ" dirty="0"/>
              <a:t>Klinické vyšetření</a:t>
            </a:r>
          </a:p>
        </p:txBody>
      </p:sp>
      <p:sp>
        <p:nvSpPr>
          <p:cNvPr id="3" name="Zástupný symbol pro obsah 2">
            <a:extLst>
              <a:ext uri="{FF2B5EF4-FFF2-40B4-BE49-F238E27FC236}">
                <a16:creationId xmlns:a16="http://schemas.microsoft.com/office/drawing/2014/main" xmlns="" id="{951F4CC3-25E4-4C12-AD1E-165195042FB1}"/>
              </a:ext>
            </a:extLst>
          </p:cNvPr>
          <p:cNvSpPr>
            <a:spLocks noGrp="1"/>
          </p:cNvSpPr>
          <p:nvPr>
            <p:ph idx="1"/>
          </p:nvPr>
        </p:nvSpPr>
        <p:spPr/>
        <p:txBody>
          <a:bodyPr/>
          <a:lstStyle/>
          <a:p>
            <a:r>
              <a:rPr lang="cs-CZ" dirty="0"/>
              <a:t>Kůže</a:t>
            </a:r>
          </a:p>
          <a:p>
            <a:pPr lvl="1"/>
            <a:r>
              <a:rPr lang="cs-CZ" dirty="0"/>
              <a:t>Změny pigmentace</a:t>
            </a:r>
          </a:p>
          <a:p>
            <a:pPr lvl="2"/>
            <a:r>
              <a:rPr lang="cs-CZ" dirty="0"/>
              <a:t>Špinavě hnědé skvrny – chronická podvýživa</a:t>
            </a:r>
          </a:p>
          <a:p>
            <a:pPr lvl="2"/>
            <a:r>
              <a:rPr lang="cs-CZ" dirty="0"/>
              <a:t>Depigmentace – </a:t>
            </a:r>
            <a:r>
              <a:rPr lang="cs-CZ" dirty="0" err="1"/>
              <a:t>kwashiorkor</a:t>
            </a:r>
            <a:endParaRPr lang="cs-CZ" dirty="0"/>
          </a:p>
          <a:p>
            <a:pPr lvl="2"/>
            <a:r>
              <a:rPr lang="cs-CZ" dirty="0"/>
              <a:t>Erytém, svědění, pálení – puchýřky – hrubnutí kůže – pelagra</a:t>
            </a:r>
          </a:p>
          <a:p>
            <a:pPr lvl="2"/>
            <a:r>
              <a:rPr lang="cs-CZ" dirty="0"/>
              <a:t>Bledá kůže - chudokrevnost</a:t>
            </a:r>
          </a:p>
        </p:txBody>
      </p:sp>
      <p:pic>
        <p:nvPicPr>
          <p:cNvPr id="25602" name="Picture 2" descr="Výsledek obrázku pro kwashiorkor skin">
            <a:extLst>
              <a:ext uri="{FF2B5EF4-FFF2-40B4-BE49-F238E27FC236}">
                <a16:creationId xmlns:a16="http://schemas.microsoft.com/office/drawing/2014/main" xmlns="" id="{7909C75C-F788-4AC2-B316-118C19E46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3183" y="150126"/>
            <a:ext cx="2066925"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DA7D5885-C8EF-4FFE-BC66-2623CFBF5DD9}"/>
              </a:ext>
            </a:extLst>
          </p:cNvPr>
          <p:cNvSpPr/>
          <p:nvPr/>
        </p:nvSpPr>
        <p:spPr>
          <a:xfrm>
            <a:off x="6796584" y="2914376"/>
            <a:ext cx="2193524"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https://www.med.uottawa.ca/sim/data/Images/Kwashiorkor.jpg</a:t>
            </a:r>
          </a:p>
        </p:txBody>
      </p:sp>
      <p:pic>
        <p:nvPicPr>
          <p:cNvPr id="25604" name="Picture 4" descr="Výsledek obrázku pro pellagra skin">
            <a:extLst>
              <a:ext uri="{FF2B5EF4-FFF2-40B4-BE49-F238E27FC236}">
                <a16:creationId xmlns:a16="http://schemas.microsoft.com/office/drawing/2014/main" xmlns="" id="{5881CBB8-4175-467F-B12B-5E9883432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319" y="3840698"/>
            <a:ext cx="3714750" cy="258794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59364A67-2355-44DC-BEEF-B983EFE72E9A}"/>
              </a:ext>
            </a:extLst>
          </p:cNvPr>
          <p:cNvSpPr/>
          <p:nvPr/>
        </p:nvSpPr>
        <p:spPr>
          <a:xfrm>
            <a:off x="5007271" y="6402106"/>
            <a:ext cx="3578626"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https://niacinreviews.com/wp-content/uploads/2016/10/Pellagra-300x209.jpg</a:t>
            </a:r>
          </a:p>
        </p:txBody>
      </p:sp>
    </p:spTree>
    <p:extLst>
      <p:ext uri="{BB962C8B-B14F-4D97-AF65-F5344CB8AC3E}">
        <p14:creationId xmlns:p14="http://schemas.microsoft.com/office/powerpoint/2010/main" val="9583256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AE7243-5D15-4FA7-8C44-42AA374E95F9}"/>
              </a:ext>
            </a:extLst>
          </p:cNvPr>
          <p:cNvSpPr>
            <a:spLocks noGrp="1"/>
          </p:cNvSpPr>
          <p:nvPr>
            <p:ph type="title"/>
          </p:nvPr>
        </p:nvSpPr>
        <p:spPr>
          <a:xfrm>
            <a:off x="768096" y="544272"/>
            <a:ext cx="7290054" cy="1499616"/>
          </a:xfrm>
        </p:spPr>
        <p:txBody>
          <a:bodyPr/>
          <a:lstStyle/>
          <a:p>
            <a:r>
              <a:rPr lang="cs-CZ" dirty="0"/>
              <a:t>Klinické vyšetření</a:t>
            </a:r>
          </a:p>
        </p:txBody>
      </p:sp>
      <p:sp>
        <p:nvSpPr>
          <p:cNvPr id="3" name="Zástupný symbol pro obsah 2">
            <a:extLst>
              <a:ext uri="{FF2B5EF4-FFF2-40B4-BE49-F238E27FC236}">
                <a16:creationId xmlns:a16="http://schemas.microsoft.com/office/drawing/2014/main" xmlns="" id="{951F4CC3-25E4-4C12-AD1E-165195042FB1}"/>
              </a:ext>
            </a:extLst>
          </p:cNvPr>
          <p:cNvSpPr>
            <a:spLocks noGrp="1"/>
          </p:cNvSpPr>
          <p:nvPr>
            <p:ph idx="1"/>
          </p:nvPr>
        </p:nvSpPr>
        <p:spPr>
          <a:xfrm>
            <a:off x="768096" y="1767380"/>
            <a:ext cx="7290054" cy="4023360"/>
          </a:xfrm>
        </p:spPr>
        <p:txBody>
          <a:bodyPr/>
          <a:lstStyle/>
          <a:p>
            <a:r>
              <a:rPr lang="cs-CZ" dirty="0"/>
              <a:t>Kostra – nedostatek vitamínu D</a:t>
            </a:r>
          </a:p>
          <a:p>
            <a:pPr lvl="1"/>
            <a:r>
              <a:rPr lang="cs-CZ" dirty="0" err="1"/>
              <a:t>Craniotabes</a:t>
            </a:r>
            <a:endParaRPr lang="cs-CZ" dirty="0"/>
          </a:p>
          <a:p>
            <a:pPr lvl="1"/>
            <a:r>
              <a:rPr lang="cs-CZ" dirty="0"/>
              <a:t>Caput </a:t>
            </a:r>
            <a:r>
              <a:rPr lang="cs-CZ" dirty="0" err="1"/>
              <a:t>quadratum</a:t>
            </a:r>
            <a:endParaRPr lang="cs-CZ" dirty="0"/>
          </a:p>
          <a:p>
            <a:pPr lvl="1"/>
            <a:r>
              <a:rPr lang="cs-CZ" dirty="0"/>
              <a:t>Pozdní uzávěr velké fontanely</a:t>
            </a:r>
          </a:p>
          <a:p>
            <a:pPr lvl="1"/>
            <a:r>
              <a:rPr lang="cs-CZ" dirty="0"/>
              <a:t>Rachitický růženec</a:t>
            </a:r>
          </a:p>
          <a:p>
            <a:pPr lvl="1"/>
            <a:r>
              <a:rPr lang="cs-CZ" dirty="0" err="1"/>
              <a:t>Pectus</a:t>
            </a:r>
            <a:r>
              <a:rPr lang="cs-CZ" dirty="0"/>
              <a:t> </a:t>
            </a:r>
            <a:r>
              <a:rPr lang="cs-CZ" dirty="0" err="1"/>
              <a:t>carinatum</a:t>
            </a:r>
            <a:endParaRPr lang="cs-CZ" dirty="0"/>
          </a:p>
          <a:p>
            <a:pPr lvl="1"/>
            <a:r>
              <a:rPr lang="cs-CZ" dirty="0"/>
              <a:t>Harrisonova rýha</a:t>
            </a:r>
          </a:p>
          <a:p>
            <a:pPr lvl="1"/>
            <a:r>
              <a:rPr lang="cs-CZ" dirty="0"/>
              <a:t>Deformace dlouhých kostí</a:t>
            </a:r>
          </a:p>
          <a:p>
            <a:pPr lvl="1"/>
            <a:r>
              <a:rPr lang="cs-CZ" dirty="0"/>
              <a:t>Nohy do „X“ nebo do „O“</a:t>
            </a:r>
          </a:p>
        </p:txBody>
      </p:sp>
      <p:pic>
        <p:nvPicPr>
          <p:cNvPr id="26626" name="Picture 2" descr="Výsledek obrázku pro craniotabes">
            <a:extLst>
              <a:ext uri="{FF2B5EF4-FFF2-40B4-BE49-F238E27FC236}">
                <a16:creationId xmlns:a16="http://schemas.microsoft.com/office/drawing/2014/main" xmlns="" id="{1ECFBFA6-AF09-4A15-9053-0D52FC330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530" y="0"/>
            <a:ext cx="2878469" cy="212563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AAAC532D-818E-4006-A93C-C50B2C17600A}"/>
              </a:ext>
            </a:extLst>
          </p:cNvPr>
          <p:cNvSpPr/>
          <p:nvPr/>
        </p:nvSpPr>
        <p:spPr>
          <a:xfrm>
            <a:off x="6436240" y="2111089"/>
            <a:ext cx="2736376"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https://usercontent2.hubstatic.com/8761643_f520.jpg</a:t>
            </a:r>
          </a:p>
        </p:txBody>
      </p:sp>
      <p:pic>
        <p:nvPicPr>
          <p:cNvPr id="26628" name="Picture 4" descr="Související obrázek">
            <a:extLst>
              <a:ext uri="{FF2B5EF4-FFF2-40B4-BE49-F238E27FC236}">
                <a16:creationId xmlns:a16="http://schemas.microsoft.com/office/drawing/2014/main" xmlns="" id="{85B7B128-2BA4-435C-976C-F6B13B2DE5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64" t="24875" r="52911" b="30400"/>
          <a:stretch/>
        </p:blipFill>
        <p:spPr bwMode="auto">
          <a:xfrm>
            <a:off x="6606949" y="3159752"/>
            <a:ext cx="2538371" cy="284525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897436E5-84B5-4D47-ACC3-30429739DBFA}"/>
              </a:ext>
            </a:extLst>
          </p:cNvPr>
          <p:cNvSpPr/>
          <p:nvPr/>
        </p:nvSpPr>
        <p:spPr>
          <a:xfrm>
            <a:off x="6605627" y="6055120"/>
            <a:ext cx="2538372"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http://slideplayer.com/10592260/36/images/20/caput+quadratum.jpg</a:t>
            </a:r>
          </a:p>
        </p:txBody>
      </p:sp>
      <p:pic>
        <p:nvPicPr>
          <p:cNvPr id="26630" name="Picture 6" descr="Výsledek obrázku pro rachitic rosary">
            <a:extLst>
              <a:ext uri="{FF2B5EF4-FFF2-40B4-BE49-F238E27FC236}">
                <a16:creationId xmlns:a16="http://schemas.microsoft.com/office/drawing/2014/main" xmlns="" id="{4F77E067-7A01-4BE3-87CB-2D1A6DCDF1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11" t="27400" r="18873" b="15891"/>
          <a:stretch/>
        </p:blipFill>
        <p:spPr bwMode="auto">
          <a:xfrm>
            <a:off x="-7967" y="4655461"/>
            <a:ext cx="2425970" cy="163903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xmlns="" id="{5DEBE43A-B866-4CA1-98BD-D4C1B30A6EAA}"/>
              </a:ext>
            </a:extLst>
          </p:cNvPr>
          <p:cNvSpPr/>
          <p:nvPr/>
        </p:nvSpPr>
        <p:spPr>
          <a:xfrm>
            <a:off x="0" y="6309360"/>
            <a:ext cx="3562066" cy="600164"/>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https://image.slidesharecdn.com/bonedemineralizationpblariff-150108110339-conversion-gate02/95/bone-demineralization-10-638.jpg?cb=1420720388</a:t>
            </a:r>
          </a:p>
        </p:txBody>
      </p:sp>
      <p:pic>
        <p:nvPicPr>
          <p:cNvPr id="26632" name="Picture 8" descr="Výsledek obrázku pro pectus carinatum">
            <a:extLst>
              <a:ext uri="{FF2B5EF4-FFF2-40B4-BE49-F238E27FC236}">
                <a16:creationId xmlns:a16="http://schemas.microsoft.com/office/drawing/2014/main" xmlns="" id="{84E14AE2-8B42-48DC-8845-1202B68F61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322" y="4001724"/>
            <a:ext cx="2054906" cy="2845256"/>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xmlns="" id="{09981BEA-4060-415F-AF73-B38B7591E67B}"/>
              </a:ext>
            </a:extLst>
          </p:cNvPr>
          <p:cNvSpPr/>
          <p:nvPr/>
        </p:nvSpPr>
        <p:spPr>
          <a:xfrm rot="16200000">
            <a:off x="4666700" y="5118262"/>
            <a:ext cx="2845258"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http://www.orthokids.com.au/static/uploads/images/pectus-carinatum-patient-wfwwhgzwmqop.jpg</a:t>
            </a:r>
          </a:p>
        </p:txBody>
      </p:sp>
      <p:pic>
        <p:nvPicPr>
          <p:cNvPr id="26634" name="Picture 10" descr="Související obrázek">
            <a:extLst>
              <a:ext uri="{FF2B5EF4-FFF2-40B4-BE49-F238E27FC236}">
                <a16:creationId xmlns:a16="http://schemas.microsoft.com/office/drawing/2014/main" xmlns="" id="{09A15AB7-01D7-4BD0-A3A4-59FE46A7CF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252" t="50000" r="22360" b="9179"/>
          <a:stretch/>
        </p:blipFill>
        <p:spPr bwMode="auto">
          <a:xfrm>
            <a:off x="4484672" y="1433648"/>
            <a:ext cx="1659249" cy="1866331"/>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xmlns="" id="{B4BD00E6-9958-46EC-8B49-8FE6BE2AD5EC}"/>
              </a:ext>
            </a:extLst>
          </p:cNvPr>
          <p:cNvSpPr/>
          <p:nvPr/>
        </p:nvSpPr>
        <p:spPr>
          <a:xfrm>
            <a:off x="4319627" y="3223746"/>
            <a:ext cx="2286000" cy="769441"/>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https://lh3.googleusercontent.com/-j4DAMWNSi1E/VyuFmVjt3BI/AAAAAAAABis/ww3CnqYmfno/s640/blogger-image-2107067516.jpg</a:t>
            </a:r>
          </a:p>
        </p:txBody>
      </p:sp>
    </p:spTree>
    <p:extLst>
      <p:ext uri="{BB962C8B-B14F-4D97-AF65-F5344CB8AC3E}">
        <p14:creationId xmlns:p14="http://schemas.microsoft.com/office/powerpoint/2010/main" val="3470363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AE7243-5D15-4FA7-8C44-42AA374E95F9}"/>
              </a:ext>
            </a:extLst>
          </p:cNvPr>
          <p:cNvSpPr>
            <a:spLocks noGrp="1"/>
          </p:cNvSpPr>
          <p:nvPr>
            <p:ph type="title"/>
          </p:nvPr>
        </p:nvSpPr>
        <p:spPr/>
        <p:txBody>
          <a:bodyPr/>
          <a:lstStyle/>
          <a:p>
            <a:r>
              <a:rPr lang="cs-CZ" dirty="0"/>
              <a:t>Klinické vyšetření</a:t>
            </a:r>
          </a:p>
        </p:txBody>
      </p:sp>
      <p:sp>
        <p:nvSpPr>
          <p:cNvPr id="3" name="Zástupný symbol pro obsah 2">
            <a:extLst>
              <a:ext uri="{FF2B5EF4-FFF2-40B4-BE49-F238E27FC236}">
                <a16:creationId xmlns:a16="http://schemas.microsoft.com/office/drawing/2014/main" xmlns="" id="{951F4CC3-25E4-4C12-AD1E-165195042FB1}"/>
              </a:ext>
            </a:extLst>
          </p:cNvPr>
          <p:cNvSpPr>
            <a:spLocks noGrp="1"/>
          </p:cNvSpPr>
          <p:nvPr>
            <p:ph idx="1"/>
          </p:nvPr>
        </p:nvSpPr>
        <p:spPr/>
        <p:txBody>
          <a:bodyPr/>
          <a:lstStyle/>
          <a:p>
            <a:r>
              <a:rPr lang="cs-CZ" dirty="0"/>
              <a:t>Žlázy</a:t>
            </a:r>
          </a:p>
          <a:p>
            <a:pPr lvl="1"/>
            <a:r>
              <a:rPr lang="cs-CZ" dirty="0"/>
              <a:t>Zvětšení příušních žláz – nedostatek kvalitních bílkovin</a:t>
            </a:r>
          </a:p>
          <a:p>
            <a:pPr lvl="1"/>
            <a:r>
              <a:rPr lang="cs-CZ"/>
              <a:t>Struma – nedostatek jódu</a:t>
            </a:r>
            <a:endParaRPr lang="cs-CZ" dirty="0"/>
          </a:p>
        </p:txBody>
      </p:sp>
      <p:pic>
        <p:nvPicPr>
          <p:cNvPr id="27650" name="Picture 2" descr="Výsledek obrázku pro struma">
            <a:extLst>
              <a:ext uri="{FF2B5EF4-FFF2-40B4-BE49-F238E27FC236}">
                <a16:creationId xmlns:a16="http://schemas.microsoft.com/office/drawing/2014/main" xmlns="" id="{2CF065ED-8BBA-479C-9605-BC18B9D7A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999" y="3808750"/>
            <a:ext cx="4459104" cy="261297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94900FF0-E5FC-4438-B5D7-5FDFC1CB88FA}"/>
              </a:ext>
            </a:extLst>
          </p:cNvPr>
          <p:cNvSpPr/>
          <p:nvPr/>
        </p:nvSpPr>
        <p:spPr>
          <a:xfrm>
            <a:off x="4487999" y="6435376"/>
            <a:ext cx="4572000" cy="461665"/>
          </a:xfrm>
          <a:prstGeom prst="rect">
            <a:avLst/>
          </a:prstGeom>
        </p:spPr>
        <p:txBody>
          <a:bodyPr>
            <a:spAutoFit/>
          </a:bodyPr>
          <a:lstStyle/>
          <a:p>
            <a:pPr defTabSz="457200" fontAlgn="auto">
              <a:spcBef>
                <a:spcPts val="0"/>
              </a:spcBef>
              <a:spcAft>
                <a:spcPts val="0"/>
              </a:spcAft>
            </a:pPr>
            <a:r>
              <a:rPr lang="cs-CZ" sz="1200" b="0" dirty="0">
                <a:solidFill>
                  <a:prstClr val="black"/>
                </a:solidFill>
                <a:latin typeface="Tw Cen MT" panose="020B0602020104020603"/>
              </a:rPr>
              <a:t>https://i.iinfo.cz/images/414/struma-vole-zvetsena-stitna-zlaza-2-thumb.jpg</a:t>
            </a:r>
          </a:p>
        </p:txBody>
      </p:sp>
      <p:pic>
        <p:nvPicPr>
          <p:cNvPr id="27652" name="Picture 4" descr="Výsledek obrázku pro parotitis">
            <a:extLst>
              <a:ext uri="{FF2B5EF4-FFF2-40B4-BE49-F238E27FC236}">
                <a16:creationId xmlns:a16="http://schemas.microsoft.com/office/drawing/2014/main" xmlns="" id="{31DB1C22-27CA-4D3F-8A5B-7BE3D0FF7B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48" r="4622"/>
          <a:stretch/>
        </p:blipFill>
        <p:spPr bwMode="auto">
          <a:xfrm>
            <a:off x="6194455" y="319670"/>
            <a:ext cx="2752648" cy="225975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xmlns="" id="{55C44EA9-0C26-49F2-9C8E-72DD372BC308}"/>
              </a:ext>
            </a:extLst>
          </p:cNvPr>
          <p:cNvSpPr/>
          <p:nvPr/>
        </p:nvSpPr>
        <p:spPr>
          <a:xfrm>
            <a:off x="6121093" y="2593075"/>
            <a:ext cx="2826010"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https://www.wikidoc.org/images/a/aa/Parotitis01.jpg</a:t>
            </a:r>
          </a:p>
        </p:txBody>
      </p:sp>
    </p:spTree>
    <p:extLst>
      <p:ext uri="{BB962C8B-B14F-4D97-AF65-F5344CB8AC3E}">
        <p14:creationId xmlns:p14="http://schemas.microsoft.com/office/powerpoint/2010/main" val="20770413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11FECFD-4934-4B06-B3E3-EC9EE5B9E287}"/>
              </a:ext>
            </a:extLst>
          </p:cNvPr>
          <p:cNvSpPr>
            <a:spLocks noGrp="1"/>
          </p:cNvSpPr>
          <p:nvPr>
            <p:ph type="title"/>
          </p:nvPr>
        </p:nvSpPr>
        <p:spPr/>
        <p:txBody>
          <a:bodyPr/>
          <a:lstStyle/>
          <a:p>
            <a:r>
              <a:rPr lang="cs-CZ" dirty="0"/>
              <a:t>Klinické vyšetření</a:t>
            </a:r>
          </a:p>
        </p:txBody>
      </p:sp>
      <p:sp>
        <p:nvSpPr>
          <p:cNvPr id="3" name="Zástupný symbol pro obsah 2">
            <a:extLst>
              <a:ext uri="{FF2B5EF4-FFF2-40B4-BE49-F238E27FC236}">
                <a16:creationId xmlns:a16="http://schemas.microsoft.com/office/drawing/2014/main" xmlns="" id="{33F917BA-00D9-423C-AD5C-DA5E4012DD87}"/>
              </a:ext>
            </a:extLst>
          </p:cNvPr>
          <p:cNvSpPr>
            <a:spLocks noGrp="1"/>
          </p:cNvSpPr>
          <p:nvPr>
            <p:ph idx="1"/>
          </p:nvPr>
        </p:nvSpPr>
        <p:spPr/>
        <p:txBody>
          <a:bodyPr/>
          <a:lstStyle/>
          <a:p>
            <a:r>
              <a:rPr lang="cs-CZ" dirty="0"/>
              <a:t>Fragilita dásňových kapilár – nedostatek vitamínu C</a:t>
            </a:r>
          </a:p>
          <a:p>
            <a:r>
              <a:rPr lang="cs-CZ" dirty="0"/>
              <a:t>Fragilita kožních kapilár – nespecifický test pro kurděje</a:t>
            </a:r>
          </a:p>
        </p:txBody>
      </p:sp>
    </p:spTree>
    <p:extLst>
      <p:ext uri="{BB962C8B-B14F-4D97-AF65-F5344CB8AC3E}">
        <p14:creationId xmlns:p14="http://schemas.microsoft.com/office/powerpoint/2010/main" val="40344851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xmlns="" id="{FB71E43C-F80E-4F42-87C9-1B5C0C18E333}"/>
              </a:ext>
            </a:extLst>
          </p:cNvPr>
          <p:cNvPicPr>
            <a:picLocks noGrp="1" noChangeAspect="1"/>
          </p:cNvPicPr>
          <p:nvPr>
            <p:ph idx="1"/>
          </p:nvPr>
        </p:nvPicPr>
        <p:blipFill>
          <a:blip r:embed="rId2"/>
          <a:stretch>
            <a:fillRect/>
          </a:stretch>
        </p:blipFill>
        <p:spPr>
          <a:xfrm>
            <a:off x="990600" y="838201"/>
            <a:ext cx="7498747" cy="4800600"/>
          </a:xfrm>
          <a:prstGeom prst="rect">
            <a:avLst/>
          </a:prstGeom>
        </p:spPr>
      </p:pic>
    </p:spTree>
    <p:extLst>
      <p:ext uri="{BB962C8B-B14F-4D97-AF65-F5344CB8AC3E}">
        <p14:creationId xmlns:p14="http://schemas.microsoft.com/office/powerpoint/2010/main" val="3295326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76200"/>
            <a:ext cx="8305800" cy="479612"/>
          </a:xfrm>
        </p:spPr>
        <p:txBody>
          <a:bodyPr wrap="square" numCol="1" anchorCtr="0" compatLnSpc="1">
            <a:prstTxWarp prst="textNoShape">
              <a:avLst/>
            </a:prstTxWarp>
            <a:noAutofit/>
          </a:bodyPr>
          <a:lstStyle/>
          <a:p>
            <a:pPr eaLnBrk="1" hangingPunct="1">
              <a:lnSpc>
                <a:spcPct val="100000"/>
              </a:lnSpc>
            </a:pPr>
            <a:r>
              <a:rPr lang="cs-CZ" sz="2800" dirty="0" smtClean="0">
                <a:effectLst>
                  <a:outerShdw blurRad="38100" dist="38100" dir="2700000" algn="tl">
                    <a:srgbClr val="C0C0C0"/>
                  </a:outerShdw>
                </a:effectLst>
                <a:latin typeface="Arial" pitchFamily="34" charset="0"/>
              </a:rPr>
              <a:t>Definice, vymezení</a:t>
            </a:r>
            <a:endParaRPr lang="cs-CZ" sz="2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3</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304800" y="914400"/>
            <a:ext cx="8077200" cy="51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Nutriční, výživový stav (</a:t>
            </a:r>
            <a:r>
              <a:rPr lang="cs-CZ" b="0" dirty="0" err="1" smtClean="0">
                <a:solidFill>
                  <a:prstClr val="black"/>
                </a:solidFill>
                <a:latin typeface="Arial" pitchFamily="34" charset="0"/>
              </a:rPr>
              <a:t>Nutritional</a:t>
            </a:r>
            <a:r>
              <a:rPr lang="cs-CZ" b="0" dirty="0" smtClean="0">
                <a:solidFill>
                  <a:prstClr val="black"/>
                </a:solidFill>
                <a:latin typeface="Arial" pitchFamily="34" charset="0"/>
              </a:rPr>
              <a:t> status):</a:t>
            </a:r>
            <a:endParaRPr lang="cs-CZ" sz="2000" dirty="0">
              <a:solidFill>
                <a:prstClr val="black"/>
              </a:solidFill>
              <a:latin typeface="Arial" pitchFamily="34" charset="0"/>
            </a:endParaRPr>
          </a:p>
        </p:txBody>
      </p:sp>
      <p:sp>
        <p:nvSpPr>
          <p:cNvPr id="77829" name="Line 2"/>
          <p:cNvSpPr>
            <a:spLocks noChangeShapeType="1"/>
          </p:cNvSpPr>
          <p:nvPr/>
        </p:nvSpPr>
        <p:spPr bwMode="auto">
          <a:xfrm>
            <a:off x="685800" y="6096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sp>
        <p:nvSpPr>
          <p:cNvPr id="16" name="Rectangle 4"/>
          <p:cNvSpPr>
            <a:spLocks noChangeArrowheads="1"/>
          </p:cNvSpPr>
          <p:nvPr/>
        </p:nvSpPr>
        <p:spPr bwMode="auto">
          <a:xfrm>
            <a:off x="762000" y="31242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1800" b="0" dirty="0" smtClean="0">
                <a:solidFill>
                  <a:prstClr val="black"/>
                </a:solidFill>
                <a:latin typeface="Arial" pitchFamily="34" charset="0"/>
              </a:rPr>
              <a:t>- Hodnocení výživového stavu (</a:t>
            </a:r>
            <a:r>
              <a:rPr lang="cs-CZ" sz="1800" b="0" dirty="0" err="1" smtClean="0">
                <a:solidFill>
                  <a:prstClr val="black"/>
                </a:solidFill>
                <a:latin typeface="Arial" pitchFamily="34" charset="0"/>
              </a:rPr>
              <a:t>Nutritional</a:t>
            </a:r>
            <a:r>
              <a:rPr lang="cs-CZ" sz="1800" b="0" dirty="0" smtClean="0">
                <a:solidFill>
                  <a:prstClr val="black"/>
                </a:solidFill>
                <a:latin typeface="Arial" pitchFamily="34" charset="0"/>
              </a:rPr>
              <a:t> status </a:t>
            </a:r>
            <a:r>
              <a:rPr lang="cs-CZ" sz="1800" b="0" dirty="0" err="1" smtClean="0">
                <a:solidFill>
                  <a:prstClr val="black"/>
                </a:solidFill>
                <a:latin typeface="Arial" pitchFamily="34" charset="0"/>
              </a:rPr>
              <a:t>assessment</a:t>
            </a:r>
            <a:r>
              <a:rPr lang="cs-CZ" sz="1800" b="0" dirty="0" smtClean="0">
                <a:solidFill>
                  <a:prstClr val="black"/>
                </a:solidFill>
                <a:latin typeface="Arial" pitchFamily="34" charset="0"/>
              </a:rPr>
              <a:t>)</a:t>
            </a:r>
            <a:endParaRPr lang="cs-CZ" sz="1800" dirty="0">
              <a:solidFill>
                <a:prstClr val="black"/>
              </a:solidFill>
              <a:latin typeface="Arial" pitchFamily="34" charset="0"/>
            </a:endParaRPr>
          </a:p>
        </p:txBody>
      </p:sp>
      <p:sp>
        <p:nvSpPr>
          <p:cNvPr id="18" name="Rectangle 4"/>
          <p:cNvSpPr>
            <a:spLocks noChangeArrowheads="1"/>
          </p:cNvSpPr>
          <p:nvPr/>
        </p:nvSpPr>
        <p:spPr bwMode="auto">
          <a:xfrm>
            <a:off x="762000" y="35814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1800" b="0" dirty="0" smtClean="0">
                <a:solidFill>
                  <a:prstClr val="black"/>
                </a:solidFill>
                <a:latin typeface="Arial" pitchFamily="34" charset="0"/>
              </a:rPr>
              <a:t>- Výživová spotřeba, výživové zvyklosti (</a:t>
            </a:r>
            <a:r>
              <a:rPr lang="cs-CZ" sz="1800" b="0" dirty="0" err="1" smtClean="0">
                <a:solidFill>
                  <a:prstClr val="black"/>
                </a:solidFill>
                <a:latin typeface="Arial" pitchFamily="34" charset="0"/>
              </a:rPr>
              <a:t>Dietary</a:t>
            </a:r>
            <a:r>
              <a:rPr lang="cs-CZ" sz="1800" b="0" dirty="0" smtClean="0">
                <a:solidFill>
                  <a:prstClr val="black"/>
                </a:solidFill>
                <a:latin typeface="Arial" pitchFamily="34" charset="0"/>
              </a:rPr>
              <a:t> </a:t>
            </a:r>
            <a:r>
              <a:rPr lang="cs-CZ" sz="1800" b="0" dirty="0" err="1" smtClean="0">
                <a:solidFill>
                  <a:prstClr val="black"/>
                </a:solidFill>
                <a:latin typeface="Arial" pitchFamily="34" charset="0"/>
              </a:rPr>
              <a:t>assessment</a:t>
            </a:r>
            <a:r>
              <a:rPr lang="cs-CZ" sz="1800" b="0" dirty="0" smtClean="0">
                <a:solidFill>
                  <a:prstClr val="black"/>
                </a:solidFill>
                <a:latin typeface="Arial" pitchFamily="34" charset="0"/>
              </a:rPr>
              <a:t>, Food </a:t>
            </a:r>
            <a:r>
              <a:rPr lang="cs-CZ" sz="1800" b="0" dirty="0" err="1" smtClean="0">
                <a:solidFill>
                  <a:prstClr val="black"/>
                </a:solidFill>
                <a:latin typeface="Arial" pitchFamily="34" charset="0"/>
              </a:rPr>
              <a:t>consumption</a:t>
            </a:r>
            <a:r>
              <a:rPr lang="cs-CZ" sz="1800" b="0" dirty="0" smtClean="0">
                <a:solidFill>
                  <a:prstClr val="black"/>
                </a:solidFill>
                <a:latin typeface="Arial" pitchFamily="34" charset="0"/>
              </a:rPr>
              <a:t>, </a:t>
            </a:r>
            <a:r>
              <a:rPr lang="cs-CZ" sz="1800" b="0" dirty="0" err="1" smtClean="0">
                <a:solidFill>
                  <a:prstClr val="black"/>
                </a:solidFill>
                <a:latin typeface="Arial" pitchFamily="34" charset="0"/>
              </a:rPr>
              <a:t>Dietary</a:t>
            </a:r>
            <a:r>
              <a:rPr lang="cs-CZ" sz="1800" b="0" dirty="0" smtClean="0">
                <a:solidFill>
                  <a:prstClr val="black"/>
                </a:solidFill>
                <a:latin typeface="Arial" pitchFamily="34" charset="0"/>
              </a:rPr>
              <a:t> </a:t>
            </a:r>
            <a:r>
              <a:rPr lang="cs-CZ" sz="1800" b="0" dirty="0" err="1" smtClean="0">
                <a:solidFill>
                  <a:prstClr val="black"/>
                </a:solidFill>
                <a:latin typeface="Arial" pitchFamily="34" charset="0"/>
              </a:rPr>
              <a:t>habits</a:t>
            </a:r>
            <a:r>
              <a:rPr lang="cs-CZ" sz="1800" b="0" dirty="0" smtClean="0">
                <a:solidFill>
                  <a:prstClr val="black"/>
                </a:solidFill>
                <a:latin typeface="Arial" pitchFamily="34" charset="0"/>
              </a:rPr>
              <a:t> …)</a:t>
            </a:r>
            <a:endParaRPr lang="cs-CZ" sz="1800" dirty="0">
              <a:solidFill>
                <a:prstClr val="black"/>
              </a:solidFill>
              <a:latin typeface="Arial" pitchFamily="34" charset="0"/>
            </a:endParaRPr>
          </a:p>
        </p:txBody>
      </p:sp>
      <p:sp>
        <p:nvSpPr>
          <p:cNvPr id="19" name="Rectangle 4"/>
          <p:cNvSpPr>
            <a:spLocks noChangeArrowheads="1"/>
          </p:cNvSpPr>
          <p:nvPr/>
        </p:nvSpPr>
        <p:spPr bwMode="auto">
          <a:xfrm>
            <a:off x="533400" y="44196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Malnutrice</a:t>
            </a:r>
            <a:endParaRPr lang="cs-CZ" sz="2000" dirty="0">
              <a:solidFill>
                <a:prstClr val="black"/>
              </a:solidFill>
              <a:latin typeface="Arial" pitchFamily="34" charset="0"/>
            </a:endParaRPr>
          </a:p>
        </p:txBody>
      </p:sp>
      <p:sp>
        <p:nvSpPr>
          <p:cNvPr id="20" name="Rectangle 4"/>
          <p:cNvSpPr>
            <a:spLocks noChangeArrowheads="1"/>
          </p:cNvSpPr>
          <p:nvPr/>
        </p:nvSpPr>
        <p:spPr bwMode="auto">
          <a:xfrm>
            <a:off x="762000" y="1349188"/>
            <a:ext cx="8343900" cy="11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b="0" dirty="0" smtClean="0">
                <a:solidFill>
                  <a:prstClr val="black"/>
                </a:solidFill>
                <a:latin typeface="Arial" pitchFamily="34" charset="0"/>
              </a:rPr>
              <a:t>- </a:t>
            </a:r>
            <a:r>
              <a:rPr lang="cs-CZ" sz="1800" b="0" dirty="0" smtClean="0">
                <a:solidFill>
                  <a:prstClr val="black"/>
                </a:solidFill>
                <a:latin typeface="Arial" pitchFamily="34" charset="0"/>
              </a:rPr>
              <a:t>Výsledný zdravotně-nutriční stav daný výživou – přívodem živin, faktory ovlivňujícími vstřebávání živin (vč. poruch a nemocí), výdejem, dědičností, vlivy prostředí, životním stylem (kromě výživy pohybovou aktivitou, kouřením, alkoholem…)  </a:t>
            </a:r>
            <a:endParaRPr lang="cs-CZ" sz="1800" dirty="0">
              <a:solidFill>
                <a:prstClr val="black"/>
              </a:solidFill>
              <a:latin typeface="Arial" pitchFamily="34" charset="0"/>
            </a:endParaRPr>
          </a:p>
        </p:txBody>
      </p:sp>
      <p:sp>
        <p:nvSpPr>
          <p:cNvPr id="21" name="Rectangle 4"/>
          <p:cNvSpPr>
            <a:spLocks noChangeArrowheads="1"/>
          </p:cNvSpPr>
          <p:nvPr/>
        </p:nvSpPr>
        <p:spPr bwMode="auto">
          <a:xfrm>
            <a:off x="457200" y="26670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Hodnocení výživy – rozlišujte: </a:t>
            </a:r>
            <a:endParaRPr lang="cs-CZ" sz="2000" dirty="0">
              <a:solidFill>
                <a:prstClr val="black"/>
              </a:solidFill>
              <a:latin typeface="Arial" pitchFamily="34" charset="0"/>
            </a:endParaRPr>
          </a:p>
        </p:txBody>
      </p:sp>
      <p:sp>
        <p:nvSpPr>
          <p:cNvPr id="13" name="Rectangle 4"/>
          <p:cNvSpPr>
            <a:spLocks noChangeArrowheads="1"/>
          </p:cNvSpPr>
          <p:nvPr/>
        </p:nvSpPr>
        <p:spPr bwMode="auto">
          <a:xfrm>
            <a:off x="838200" y="4876800"/>
            <a:ext cx="8343900" cy="13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b="0" dirty="0" smtClean="0">
                <a:solidFill>
                  <a:prstClr val="black"/>
                </a:solidFill>
                <a:latin typeface="Arial" pitchFamily="34" charset="0"/>
              </a:rPr>
              <a:t>- </a:t>
            </a:r>
            <a:r>
              <a:rPr lang="cs-CZ" sz="1800" b="0" dirty="0" smtClean="0">
                <a:solidFill>
                  <a:prstClr val="black"/>
                </a:solidFill>
                <a:latin typeface="Arial" pitchFamily="34" charset="0"/>
              </a:rPr>
              <a:t>Stav výživy, který je charakterizován </a:t>
            </a:r>
            <a:r>
              <a:rPr lang="cs-CZ" sz="1800" b="0" dirty="0" smtClean="0">
                <a:solidFill>
                  <a:srgbClr val="FF0000"/>
                </a:solidFill>
                <a:latin typeface="Arial" pitchFamily="34" charset="0"/>
              </a:rPr>
              <a:t>deficitem</a:t>
            </a:r>
            <a:r>
              <a:rPr lang="cs-CZ" sz="1800" b="0" dirty="0" smtClean="0">
                <a:solidFill>
                  <a:prstClr val="black"/>
                </a:solidFill>
                <a:latin typeface="Arial" pitchFamily="34" charset="0"/>
              </a:rPr>
              <a:t> či </a:t>
            </a:r>
            <a:r>
              <a:rPr lang="cs-CZ" sz="1800" b="0" dirty="0" smtClean="0">
                <a:solidFill>
                  <a:srgbClr val="FF0000"/>
                </a:solidFill>
                <a:latin typeface="Arial" pitchFamily="34" charset="0"/>
              </a:rPr>
              <a:t>přebytkem</a:t>
            </a:r>
            <a:r>
              <a:rPr lang="cs-CZ" sz="1800" b="0" dirty="0" smtClean="0">
                <a:solidFill>
                  <a:prstClr val="black"/>
                </a:solidFill>
                <a:latin typeface="Arial" pitchFamily="34" charset="0"/>
              </a:rPr>
              <a:t> </a:t>
            </a:r>
            <a:r>
              <a:rPr lang="cs-CZ" sz="1800" b="0" dirty="0" smtClean="0">
                <a:solidFill>
                  <a:srgbClr val="FF0000"/>
                </a:solidFill>
                <a:latin typeface="Arial" pitchFamily="34" charset="0"/>
              </a:rPr>
              <a:t>energie</a:t>
            </a:r>
            <a:r>
              <a:rPr lang="cs-CZ" sz="1800" b="0" dirty="0" smtClean="0">
                <a:solidFill>
                  <a:prstClr val="black"/>
                </a:solidFill>
                <a:latin typeface="Arial" pitchFamily="34" charset="0"/>
              </a:rPr>
              <a:t> nebo </a:t>
            </a:r>
            <a:r>
              <a:rPr lang="cs-CZ" sz="1800" b="0" dirty="0" smtClean="0">
                <a:solidFill>
                  <a:srgbClr val="FF0000"/>
                </a:solidFill>
                <a:latin typeface="Arial" pitchFamily="34" charset="0"/>
              </a:rPr>
              <a:t>jednotlivých živin</a:t>
            </a:r>
            <a:r>
              <a:rPr lang="cs-CZ" sz="1800" b="0" dirty="0" smtClean="0">
                <a:solidFill>
                  <a:prstClr val="black"/>
                </a:solidFill>
                <a:latin typeface="Arial" pitchFamily="34" charset="0"/>
              </a:rPr>
              <a:t>. </a:t>
            </a:r>
          </a:p>
          <a:p>
            <a:pPr>
              <a:lnSpc>
                <a:spcPct val="90000"/>
              </a:lnSpc>
              <a:buClr>
                <a:srgbClr val="3399FF"/>
              </a:buClr>
              <a:buSzPct val="60000"/>
            </a:pPr>
            <a:endParaRPr lang="cs-CZ" sz="1800" b="0" dirty="0" smtClean="0">
              <a:solidFill>
                <a:prstClr val="black"/>
              </a:solidFill>
              <a:latin typeface="Arial" pitchFamily="34" charset="0"/>
            </a:endParaRPr>
          </a:p>
          <a:p>
            <a:pPr>
              <a:lnSpc>
                <a:spcPct val="90000"/>
              </a:lnSpc>
              <a:buClr>
                <a:srgbClr val="3399FF"/>
              </a:buClr>
              <a:buSzPct val="60000"/>
            </a:pPr>
            <a:r>
              <a:rPr lang="cs-CZ" sz="1800" b="0" dirty="0" smtClean="0">
                <a:solidFill>
                  <a:prstClr val="black"/>
                </a:solidFill>
                <a:latin typeface="Arial" pitchFamily="34" charset="0"/>
              </a:rPr>
              <a:t>- Tato nerovnováha má za důsledek měřitelné změny na tkáních, formě těla, funkcích organizmu a klinickém stavu jedince.  </a:t>
            </a:r>
            <a:endParaRPr lang="cs-CZ" sz="1800" dirty="0">
              <a:solidFill>
                <a:prstClr val="black"/>
              </a:solidFill>
              <a:latin typeface="Arial" pitchFamily="34" charset="0"/>
            </a:endParaRPr>
          </a:p>
        </p:txBody>
      </p:sp>
    </p:spTree>
    <p:extLst>
      <p:ext uri="{BB962C8B-B14F-4D97-AF65-F5344CB8AC3E}">
        <p14:creationId xmlns:p14="http://schemas.microsoft.com/office/powerpoint/2010/main" val="3860151954"/>
      </p:ext>
    </p:extLst>
  </p:cSld>
  <p:clrMapOvr>
    <a:masterClrMapping/>
  </p:clrMapOvr>
  <p:transition spd="med">
    <p:pull dir="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xmlns="" id="{8B1D17A1-CAC6-4014-BEBB-692B7814BAE0}"/>
              </a:ext>
            </a:extLst>
          </p:cNvPr>
          <p:cNvPicPr>
            <a:picLocks noGrp="1" noChangeAspect="1"/>
          </p:cNvPicPr>
          <p:nvPr>
            <p:ph idx="1"/>
          </p:nvPr>
        </p:nvPicPr>
        <p:blipFill>
          <a:blip r:embed="rId2"/>
          <a:stretch>
            <a:fillRect/>
          </a:stretch>
        </p:blipFill>
        <p:spPr>
          <a:xfrm>
            <a:off x="1416961" y="0"/>
            <a:ext cx="5880894" cy="6858001"/>
          </a:xfrm>
          <a:prstGeom prst="rect">
            <a:avLst/>
          </a:prstGeom>
        </p:spPr>
      </p:pic>
    </p:spTree>
    <p:extLst>
      <p:ext uri="{BB962C8B-B14F-4D97-AF65-F5344CB8AC3E}">
        <p14:creationId xmlns:p14="http://schemas.microsoft.com/office/powerpoint/2010/main" val="3634225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31</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66688" y="2133600"/>
            <a:ext cx="89773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7500" b="0" dirty="0" smtClean="0">
                <a:solidFill>
                  <a:prstClr val="black"/>
                </a:solidFill>
                <a:latin typeface="Arial" pitchFamily="34" charset="0"/>
              </a:rPr>
              <a:t>ANTROPOMETRIE</a:t>
            </a:r>
            <a:endParaRPr lang="cs-CZ" sz="7500" dirty="0">
              <a:solidFill>
                <a:prstClr val="black"/>
              </a:solidFill>
              <a:latin typeface="Arial" pitchFamily="34" charset="0"/>
            </a:endParaRPr>
          </a:p>
        </p:txBody>
      </p:sp>
    </p:spTree>
    <p:extLst>
      <p:ext uri="{BB962C8B-B14F-4D97-AF65-F5344CB8AC3E}">
        <p14:creationId xmlns:p14="http://schemas.microsoft.com/office/powerpoint/2010/main" val="579730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0"/>
            <a:ext cx="8305800" cy="381000"/>
          </a:xfrm>
        </p:spPr>
        <p:txBody>
          <a:bodyPr wrap="square" numCol="1" anchorCtr="0" compatLnSpc="1">
            <a:prstTxWarp prst="textNoShape">
              <a:avLst/>
            </a:prstTxWarp>
            <a:noAutofit/>
          </a:bodyPr>
          <a:lstStyle/>
          <a:p>
            <a:pPr eaLnBrk="1" hangingPunct="1">
              <a:lnSpc>
                <a:spcPct val="100000"/>
              </a:lnSpc>
            </a:pPr>
            <a:r>
              <a:rPr lang="cs-CZ" sz="2000" dirty="0" smtClean="0">
                <a:effectLst>
                  <a:outerShdw blurRad="38100" dist="38100" dir="2700000" algn="tl">
                    <a:srgbClr val="C0C0C0"/>
                  </a:outerShdw>
                </a:effectLst>
                <a:latin typeface="Arial" pitchFamily="34" charset="0"/>
              </a:rPr>
              <a:t>Somatometrická měření</a:t>
            </a:r>
            <a:endParaRPr lang="cs-CZ" sz="20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32</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33400" y="13716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1800" b="0" dirty="0" smtClean="0">
                <a:solidFill>
                  <a:prstClr val="black"/>
                </a:solidFill>
                <a:latin typeface="Arial" pitchFamily="34" charset="0"/>
              </a:rPr>
              <a:t>Přímo </a:t>
            </a:r>
            <a:r>
              <a:rPr lang="cs-CZ" sz="1800" b="0" dirty="0">
                <a:solidFill>
                  <a:prstClr val="black"/>
                </a:solidFill>
                <a:latin typeface="Arial" pitchFamily="34" charset="0"/>
              </a:rPr>
              <a:t>měřené jednoduché parametry: </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
        <p:nvSpPr>
          <p:cNvPr id="77829" name="Line 2"/>
          <p:cNvSpPr>
            <a:spLocks noChangeShapeType="1"/>
          </p:cNvSpPr>
          <p:nvPr/>
        </p:nvSpPr>
        <p:spPr bwMode="auto">
          <a:xfrm>
            <a:off x="685800" y="3810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3" name="Obdélník 2"/>
          <p:cNvSpPr/>
          <p:nvPr/>
        </p:nvSpPr>
        <p:spPr>
          <a:xfrm>
            <a:off x="1219200" y="1676400"/>
            <a:ext cx="7391400" cy="1867114"/>
          </a:xfrm>
          <a:prstGeom prst="rect">
            <a:avLst/>
          </a:prstGeom>
        </p:spPr>
        <p:txBody>
          <a:bodyPr wrap="square">
            <a:spAutoFit/>
          </a:bodyPr>
          <a:lstStyle/>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Tělesná </a:t>
            </a:r>
            <a:r>
              <a:rPr lang="cs-CZ" sz="1500" b="0" dirty="0">
                <a:solidFill>
                  <a:srgbClr val="000000"/>
                </a:solidFill>
                <a:latin typeface="Arial"/>
                <a:ea typeface="Times New Roman"/>
                <a:cs typeface="Times New Roman"/>
              </a:rPr>
              <a:t>výška</a:t>
            </a:r>
          </a:p>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Tělesná </a:t>
            </a:r>
            <a:r>
              <a:rPr lang="cs-CZ" sz="1500" b="0" dirty="0">
                <a:solidFill>
                  <a:srgbClr val="000000"/>
                </a:solidFill>
                <a:latin typeface="Arial"/>
                <a:ea typeface="Times New Roman"/>
                <a:cs typeface="Times New Roman"/>
              </a:rPr>
              <a:t>hmotnost</a:t>
            </a:r>
          </a:p>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Obvod </a:t>
            </a:r>
            <a:r>
              <a:rPr lang="cs-CZ" sz="1500" b="0" dirty="0">
                <a:solidFill>
                  <a:srgbClr val="000000"/>
                </a:solidFill>
                <a:latin typeface="Arial"/>
                <a:ea typeface="Times New Roman"/>
                <a:cs typeface="Times New Roman"/>
              </a:rPr>
              <a:t>pasu</a:t>
            </a:r>
          </a:p>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Obvod </a:t>
            </a:r>
            <a:r>
              <a:rPr lang="cs-CZ" sz="1500" b="0" dirty="0">
                <a:solidFill>
                  <a:srgbClr val="000000"/>
                </a:solidFill>
                <a:latin typeface="Arial"/>
                <a:ea typeface="Times New Roman"/>
                <a:cs typeface="Times New Roman"/>
              </a:rPr>
              <a:t>boků</a:t>
            </a:r>
          </a:p>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Obvod </a:t>
            </a:r>
            <a:r>
              <a:rPr lang="cs-CZ" sz="1500" b="0" dirty="0">
                <a:solidFill>
                  <a:srgbClr val="000000"/>
                </a:solidFill>
                <a:latin typeface="Arial"/>
                <a:ea typeface="Times New Roman"/>
                <a:cs typeface="Times New Roman"/>
              </a:rPr>
              <a:t>paže</a:t>
            </a:r>
          </a:p>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Tloušťka </a:t>
            </a:r>
            <a:r>
              <a:rPr lang="cs-CZ" sz="1500" b="0" dirty="0">
                <a:solidFill>
                  <a:srgbClr val="000000"/>
                </a:solidFill>
                <a:latin typeface="Arial"/>
                <a:ea typeface="Times New Roman"/>
                <a:cs typeface="Times New Roman"/>
              </a:rPr>
              <a:t>kožních </a:t>
            </a:r>
            <a:r>
              <a:rPr lang="cs-CZ" sz="1500" b="0" dirty="0" smtClean="0">
                <a:solidFill>
                  <a:srgbClr val="000000"/>
                </a:solidFill>
                <a:latin typeface="Arial"/>
                <a:ea typeface="Times New Roman"/>
                <a:cs typeface="Times New Roman"/>
              </a:rPr>
              <a:t>řas  </a:t>
            </a:r>
            <a:endParaRPr lang="cs-CZ" sz="1500" b="0" kern="150" dirty="0">
              <a:effectLst/>
              <a:latin typeface="Calibri"/>
              <a:ea typeface="Times New Roman"/>
              <a:cs typeface="Times New Roman"/>
            </a:endParaRPr>
          </a:p>
        </p:txBody>
      </p:sp>
      <p:sp>
        <p:nvSpPr>
          <p:cNvPr id="5" name="Obdélník 4"/>
          <p:cNvSpPr/>
          <p:nvPr/>
        </p:nvSpPr>
        <p:spPr>
          <a:xfrm>
            <a:off x="228600" y="381000"/>
            <a:ext cx="8839200" cy="897746"/>
          </a:xfrm>
          <a:prstGeom prst="rect">
            <a:avLst/>
          </a:prstGeom>
        </p:spPr>
        <p:txBody>
          <a:bodyPr wrap="square">
            <a:spAutoFit/>
          </a:bodyPr>
          <a:lstStyle/>
          <a:p>
            <a:pPr>
              <a:lnSpc>
                <a:spcPct val="120000"/>
              </a:lnSpc>
            </a:pPr>
            <a:r>
              <a:rPr lang="cs-CZ" sz="1500" b="0" i="1" dirty="0">
                <a:solidFill>
                  <a:srgbClr val="000000"/>
                </a:solidFill>
                <a:latin typeface="Arial"/>
                <a:ea typeface="Times New Roman"/>
                <a:cs typeface="Times New Roman"/>
              </a:rPr>
              <a:t>Měří se základní data o tělesné výšce, hmotnosti, vybraných tělesných obvodech, vypočítávají se antropometrické indexy. Cílem je především posouzení přiměřenosti tělesné hmotnosti vzhledem k výšce, přiměřenosti množství a rozložení tělesného tuku, přiměřenosti množství svalové hmoty</a:t>
            </a:r>
            <a:endParaRPr lang="cs-CZ" sz="1500" b="0" i="1" dirty="0"/>
          </a:p>
        </p:txBody>
      </p:sp>
      <p:sp>
        <p:nvSpPr>
          <p:cNvPr id="15" name="Rectangle 4"/>
          <p:cNvSpPr>
            <a:spLocks noChangeArrowheads="1"/>
          </p:cNvSpPr>
          <p:nvPr/>
        </p:nvSpPr>
        <p:spPr bwMode="auto">
          <a:xfrm>
            <a:off x="685800" y="35814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1800" b="0" dirty="0" smtClean="0">
                <a:solidFill>
                  <a:prstClr val="black"/>
                </a:solidFill>
                <a:latin typeface="Arial" pitchFamily="34" charset="0"/>
              </a:rPr>
              <a:t>Antropometrické </a:t>
            </a:r>
            <a:r>
              <a:rPr lang="cs-CZ" sz="1800" b="0" dirty="0">
                <a:solidFill>
                  <a:prstClr val="black"/>
                </a:solidFill>
                <a:latin typeface="Arial" pitchFamily="34" charset="0"/>
              </a:rPr>
              <a:t>indexy:  </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
        <p:nvSpPr>
          <p:cNvPr id="16" name="Rectangle 4"/>
          <p:cNvSpPr>
            <a:spLocks noChangeArrowheads="1"/>
          </p:cNvSpPr>
          <p:nvPr/>
        </p:nvSpPr>
        <p:spPr bwMode="auto">
          <a:xfrm>
            <a:off x="685800" y="45720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1800" b="0" dirty="0" smtClean="0">
                <a:solidFill>
                  <a:prstClr val="black"/>
                </a:solidFill>
                <a:latin typeface="Arial" pitchFamily="34" charset="0"/>
              </a:rPr>
              <a:t>Stanovení </a:t>
            </a:r>
            <a:r>
              <a:rPr lang="cs-CZ" sz="1800" b="0" dirty="0">
                <a:solidFill>
                  <a:prstClr val="black"/>
                </a:solidFill>
                <a:latin typeface="Arial" pitchFamily="34" charset="0"/>
              </a:rPr>
              <a:t>tělesného složení:  </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
        <p:nvSpPr>
          <p:cNvPr id="18" name="Obdélník 17"/>
          <p:cNvSpPr/>
          <p:nvPr/>
        </p:nvSpPr>
        <p:spPr>
          <a:xfrm>
            <a:off x="1219200" y="3834529"/>
            <a:ext cx="7391400" cy="661271"/>
          </a:xfrm>
          <a:prstGeom prst="rect">
            <a:avLst/>
          </a:prstGeom>
        </p:spPr>
        <p:txBody>
          <a:bodyPr wrap="square">
            <a:spAutoFit/>
          </a:bodyPr>
          <a:lstStyle/>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BMI</a:t>
            </a:r>
            <a:endParaRPr lang="cs-CZ" sz="1500" b="0" dirty="0">
              <a:solidFill>
                <a:srgbClr val="000000"/>
              </a:solidFill>
              <a:latin typeface="Arial"/>
              <a:ea typeface="Times New Roman"/>
              <a:cs typeface="Times New Roman"/>
            </a:endParaRPr>
          </a:p>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WHR</a:t>
            </a:r>
            <a:endParaRPr lang="cs-CZ" sz="1500" b="0" dirty="0">
              <a:solidFill>
                <a:srgbClr val="000000"/>
              </a:solidFill>
              <a:latin typeface="Arial"/>
              <a:ea typeface="Times New Roman"/>
              <a:cs typeface="Times New Roman"/>
            </a:endParaRPr>
          </a:p>
        </p:txBody>
      </p:sp>
      <p:sp>
        <p:nvSpPr>
          <p:cNvPr id="19" name="Obdélník 18"/>
          <p:cNvSpPr/>
          <p:nvPr/>
        </p:nvSpPr>
        <p:spPr>
          <a:xfrm>
            <a:off x="1219200" y="4888974"/>
            <a:ext cx="7391400" cy="1892826"/>
          </a:xfrm>
          <a:prstGeom prst="rect">
            <a:avLst/>
          </a:prstGeom>
        </p:spPr>
        <p:txBody>
          <a:bodyPr wrap="square">
            <a:spAutoFit/>
          </a:bodyPr>
          <a:lstStyle/>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BIA</a:t>
            </a:r>
            <a:endParaRPr lang="cs-CZ" sz="1500" b="0" dirty="0">
              <a:solidFill>
                <a:srgbClr val="000000"/>
              </a:solidFill>
              <a:latin typeface="Arial"/>
              <a:ea typeface="Times New Roman"/>
              <a:cs typeface="Times New Roman"/>
            </a:endParaRPr>
          </a:p>
          <a:p>
            <a:pPr marL="342900" lvl="0" indent="-342900" hangingPunct="0">
              <a:lnSpc>
                <a:spcPct val="130000"/>
              </a:lnSpc>
              <a:spcAft>
                <a:spcPts val="0"/>
              </a:spcAft>
              <a:buFont typeface="Symbol"/>
              <a:buChar char=""/>
            </a:pPr>
            <a:r>
              <a:rPr lang="cs-CZ" sz="1500" b="0" dirty="0" err="1" smtClean="0">
                <a:solidFill>
                  <a:srgbClr val="000000"/>
                </a:solidFill>
                <a:latin typeface="Arial"/>
                <a:ea typeface="Times New Roman"/>
                <a:cs typeface="Times New Roman"/>
              </a:rPr>
              <a:t>Hydrodenzitometrie</a:t>
            </a:r>
            <a:endParaRPr lang="cs-CZ" sz="1500" b="0" dirty="0">
              <a:solidFill>
                <a:srgbClr val="000000"/>
              </a:solidFill>
              <a:latin typeface="Arial"/>
              <a:ea typeface="Times New Roman"/>
              <a:cs typeface="Times New Roman"/>
            </a:endParaRPr>
          </a:p>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DEXA</a:t>
            </a:r>
            <a:endParaRPr lang="cs-CZ" sz="1500" b="0" dirty="0">
              <a:solidFill>
                <a:srgbClr val="000000"/>
              </a:solidFill>
              <a:latin typeface="Arial"/>
              <a:ea typeface="Times New Roman"/>
              <a:cs typeface="Times New Roman"/>
            </a:endParaRPr>
          </a:p>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MRI</a:t>
            </a:r>
            <a:endParaRPr lang="cs-CZ" sz="1500" b="0" dirty="0">
              <a:solidFill>
                <a:srgbClr val="000000"/>
              </a:solidFill>
              <a:latin typeface="Arial"/>
              <a:ea typeface="Times New Roman"/>
              <a:cs typeface="Times New Roman"/>
            </a:endParaRPr>
          </a:p>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Pletysmografie </a:t>
            </a:r>
            <a:r>
              <a:rPr lang="cs-CZ" sz="1500" b="0" dirty="0">
                <a:solidFill>
                  <a:srgbClr val="000000"/>
                </a:solidFill>
                <a:latin typeface="Arial"/>
                <a:ea typeface="Times New Roman"/>
                <a:cs typeface="Times New Roman"/>
              </a:rPr>
              <a:t>(</a:t>
            </a:r>
            <a:r>
              <a:rPr lang="cs-CZ" sz="1500" b="0" dirty="0" err="1">
                <a:solidFill>
                  <a:srgbClr val="000000"/>
                </a:solidFill>
                <a:latin typeface="Arial"/>
                <a:ea typeface="Times New Roman"/>
                <a:cs typeface="Times New Roman"/>
              </a:rPr>
              <a:t>BodPod</a:t>
            </a:r>
            <a:r>
              <a:rPr lang="cs-CZ" sz="1500" b="0" dirty="0">
                <a:solidFill>
                  <a:srgbClr val="000000"/>
                </a:solidFill>
                <a:latin typeface="Arial"/>
                <a:ea typeface="Times New Roman"/>
                <a:cs typeface="Times New Roman"/>
              </a:rPr>
              <a:t>)</a:t>
            </a:r>
          </a:p>
          <a:p>
            <a:pPr marL="342900" lvl="0" indent="-342900" hangingPunct="0">
              <a:lnSpc>
                <a:spcPct val="130000"/>
              </a:lnSpc>
              <a:spcAft>
                <a:spcPts val="0"/>
              </a:spcAft>
              <a:buFont typeface="Symbol"/>
              <a:buChar char=""/>
            </a:pPr>
            <a:r>
              <a:rPr lang="cs-CZ" sz="1500" b="0" dirty="0" smtClean="0">
                <a:solidFill>
                  <a:srgbClr val="000000"/>
                </a:solidFill>
                <a:latin typeface="Arial"/>
                <a:ea typeface="Times New Roman"/>
                <a:cs typeface="Times New Roman"/>
              </a:rPr>
              <a:t>3D-scanning</a:t>
            </a:r>
            <a:endParaRPr lang="cs-CZ" sz="1500" b="0" dirty="0">
              <a:solidFill>
                <a:srgbClr val="000000"/>
              </a:solidFill>
              <a:latin typeface="Arial"/>
              <a:ea typeface="Times New Roman"/>
              <a:cs typeface="Times New Roman"/>
            </a:endParaRPr>
          </a:p>
        </p:txBody>
      </p:sp>
    </p:spTree>
    <p:extLst>
      <p:ext uri="{BB962C8B-B14F-4D97-AF65-F5344CB8AC3E}">
        <p14:creationId xmlns:p14="http://schemas.microsoft.com/office/powerpoint/2010/main" val="391986775"/>
      </p:ext>
    </p:extLst>
  </p:cSld>
  <p:clrMapOvr>
    <a:masterClrMapping/>
  </p:clrMapOvr>
  <p:transition spd="med">
    <p:pull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1" y="76201"/>
            <a:ext cx="8305800" cy="457200"/>
          </a:xfrm>
        </p:spPr>
        <p:txBody>
          <a:bodyPr wrap="square" numCol="1" anchorCtr="0" compatLnSpc="1">
            <a:prstTxWarp prst="textNoShape">
              <a:avLst/>
            </a:prstTxWarp>
            <a:normAutofit fontScale="90000"/>
          </a:bodyPr>
          <a:lstStyle/>
          <a:p>
            <a:pPr eaLnBrk="1" hangingPunct="1">
              <a:lnSpc>
                <a:spcPts val="3561"/>
              </a:lnSpc>
              <a:defRPr/>
            </a:pPr>
            <a:r>
              <a:rPr lang="cs-CZ" sz="2600" dirty="0" smtClean="0">
                <a:effectLst>
                  <a:outerShdw blurRad="38100" dist="38100" dir="2700000" algn="tl">
                    <a:srgbClr val="C0C0C0"/>
                  </a:outerShdw>
                </a:effectLst>
                <a:latin typeface="Arial" charset="0"/>
              </a:rPr>
              <a:t>Výška</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8543926" y="6356353"/>
            <a:ext cx="561975"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33</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457200"/>
            <a:ext cx="82296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5127" name="Picture 7" descr="C:\Users\jfiala\Desktop\Media Gallery\výška - měření.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26" y="533400"/>
            <a:ext cx="2962275" cy="61817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jfiala\Desktop\Media Gallery\se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5277" y="762000"/>
            <a:ext cx="206773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jfiala\Desktop\Media Gallery\seca staiome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33400"/>
            <a:ext cx="1552728" cy="61787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fiala\Desktop\VÝUKA\20 - Výuka jaro 2018\OPZ II\Beze jmé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77" y="666750"/>
            <a:ext cx="1628191" cy="3829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fiala\Desktop\VÝUKA\20 - Výuka jaro 2018\OPZ II\Beze jmé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9815" y="3200401"/>
            <a:ext cx="1583262" cy="337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076287"/>
      </p:ext>
    </p:extLst>
  </p:cSld>
  <p:clrMapOvr>
    <a:masterClrMapping/>
  </p:clrMapOvr>
  <p:transition spd="med">
    <p:pull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rmAutofit fontScale="90000"/>
          </a:bodyPr>
          <a:lstStyle/>
          <a:p>
            <a:pPr eaLnBrk="1" hangingPunct="1">
              <a:lnSpc>
                <a:spcPts val="3400"/>
              </a:lnSpc>
              <a:defRPr/>
            </a:pPr>
            <a:r>
              <a:rPr lang="cs-CZ" sz="2500" dirty="0" smtClean="0">
                <a:effectLst>
                  <a:outerShdw blurRad="38100" dist="38100" dir="2700000" algn="tl">
                    <a:srgbClr val="C0C0C0"/>
                  </a:outerShdw>
                </a:effectLst>
                <a:latin typeface="Arial" charset="0"/>
              </a:rPr>
              <a:t>Hmotnost</a:t>
            </a:r>
            <a:endParaRPr lang="cs-CZ" sz="25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34</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pic>
        <p:nvPicPr>
          <p:cNvPr id="7171" name="Picture 3" descr="C:\Users\jfiala\Desktop\Media Gallery\vá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85800"/>
            <a:ext cx="2371725" cy="46291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jfiala\Desktop\Media Gallery\Beze jmé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990600"/>
            <a:ext cx="2095500" cy="37052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533400" y="5562600"/>
            <a:ext cx="807720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Kvalita váhy, oblečení, hydratace, denní doba, menstruační cyklus, bezprostřední příjem potravy a tekutin, stolice… </a:t>
            </a:r>
            <a:endParaRPr lang="cs-CZ" sz="2000" dirty="0">
              <a:solidFill>
                <a:prstClr val="black"/>
              </a:solidFill>
              <a:latin typeface="Arial" pitchFamily="34" charset="0"/>
            </a:endParaRPr>
          </a:p>
        </p:txBody>
      </p:sp>
    </p:spTree>
    <p:extLst>
      <p:ext uri="{BB962C8B-B14F-4D97-AF65-F5344CB8AC3E}">
        <p14:creationId xmlns:p14="http://schemas.microsoft.com/office/powerpoint/2010/main" val="4216724354"/>
      </p:ext>
    </p:extLst>
  </p:cSld>
  <p:clrMapOvr>
    <a:masterClrMapping/>
  </p:clrMapOvr>
  <p:transition spd="med">
    <p:pull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1" y="1"/>
            <a:ext cx="8305800" cy="380999"/>
          </a:xfrm>
        </p:spPr>
        <p:txBody>
          <a:bodyPr wrap="square" numCol="1" anchorCtr="0" compatLnSpc="1">
            <a:prstTxWarp prst="textNoShape">
              <a:avLst/>
            </a:prstTxWarp>
            <a:noAutofit/>
          </a:bodyPr>
          <a:lstStyle/>
          <a:p>
            <a:pPr eaLnBrk="1" hangingPunct="1">
              <a:lnSpc>
                <a:spcPts val="3561"/>
              </a:lnSpc>
              <a:defRPr/>
            </a:pPr>
            <a:r>
              <a:rPr lang="en-GB" sz="2000" dirty="0">
                <a:effectLst>
                  <a:outerShdw blurRad="38100" dist="38100" dir="2700000" algn="tl">
                    <a:srgbClr val="C0C0C0"/>
                  </a:outerShdw>
                </a:effectLst>
                <a:latin typeface="Arial" charset="0"/>
              </a:rPr>
              <a:t>Weight</a:t>
            </a:r>
            <a:endParaRPr lang="en-GB" sz="2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8543926" y="6356353"/>
            <a:ext cx="561975"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35</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304800"/>
            <a:ext cx="82296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7171" name="Picture 3" descr="C:\Users\jfiala\Desktop\Media Gallery\vá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388" y="837239"/>
            <a:ext cx="1166420" cy="22766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jfiala\Desktop\Media Gallery\Beze jmé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31" y="4648201"/>
            <a:ext cx="1276693" cy="2257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2221524" y="4495800"/>
            <a:ext cx="382758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600" b="0" dirty="0" smtClean="0">
                <a:solidFill>
                  <a:prstClr val="black"/>
                </a:solidFill>
                <a:latin typeface="Arial" pitchFamily="34" charset="0"/>
              </a:rPr>
              <a:t>Alternatives to weighing patients</a:t>
            </a:r>
            <a:r>
              <a:rPr lang="cs-CZ" sz="1900" b="0" dirty="0" smtClean="0">
                <a:solidFill>
                  <a:prstClr val="black"/>
                </a:solidFill>
                <a:latin typeface="Arial" pitchFamily="34" charset="0"/>
              </a:rPr>
              <a:t>:</a:t>
            </a:r>
            <a:endParaRPr lang="en-GB" sz="2100" dirty="0">
              <a:solidFill>
                <a:prstClr val="black"/>
              </a:solidFill>
              <a:latin typeface="Arial" pitchFamily="34" charset="0"/>
            </a:endParaRPr>
          </a:p>
        </p:txBody>
      </p:sp>
      <p:pic>
        <p:nvPicPr>
          <p:cNvPr id="2050" name="Picture 2" descr="C:\Users\jfiala\Pictures\personal-floor-sca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738" y="1447801"/>
            <a:ext cx="1954926"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fiala\Desktop\VÝUKA\20 - Výuka jaro 2018\OPZ II\Beze jmé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015" y="304801"/>
            <a:ext cx="4994031" cy="41969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fiala\Desktop\VÝUKA\20 - Výuka jaro 2018\OPZ II\Beze jmé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8827" y="4876801"/>
            <a:ext cx="5684496"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627835"/>
      </p:ext>
    </p:extLst>
  </p:cSld>
  <p:clrMapOvr>
    <a:masterClrMapping/>
  </p:clrMapOvr>
  <p:transition spd="med">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152400"/>
            <a:ext cx="8305800" cy="457200"/>
          </a:xfrm>
        </p:spPr>
        <p:txBody>
          <a:bodyPr wrap="square" numCol="1" anchorCtr="0" compatLnSpc="1">
            <a:prstTxWarp prst="textNoShape">
              <a:avLst/>
            </a:prstTxWarp>
            <a:noAutofit/>
          </a:bodyPr>
          <a:lstStyle/>
          <a:p>
            <a:pPr eaLnBrk="1" hangingPunct="1">
              <a:lnSpc>
                <a:spcPts val="3400"/>
              </a:lnSpc>
              <a:defRPr/>
            </a:pPr>
            <a:r>
              <a:rPr lang="cs-CZ" sz="2800" dirty="0" smtClean="0">
                <a:effectLst>
                  <a:outerShdw blurRad="38100" dist="38100" dir="2700000" algn="tl">
                    <a:srgbClr val="C0C0C0"/>
                  </a:outerShdw>
                </a:effectLst>
                <a:latin typeface="Arial" charset="0"/>
              </a:rPr>
              <a:t>BMI</a:t>
            </a:r>
            <a:endParaRPr lang="en-GB" sz="2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36</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6096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graphicFrame>
        <p:nvGraphicFramePr>
          <p:cNvPr id="2" name="Tabulka 1"/>
          <p:cNvGraphicFramePr>
            <a:graphicFrameLocks noGrp="1"/>
          </p:cNvGraphicFramePr>
          <p:nvPr>
            <p:extLst>
              <p:ext uri="{D42A27DB-BD31-4B8C-83A1-F6EECF244321}">
                <p14:modId xmlns:p14="http://schemas.microsoft.com/office/powerpoint/2010/main" val="1583525227"/>
              </p:ext>
            </p:extLst>
          </p:nvPr>
        </p:nvGraphicFramePr>
        <p:xfrm>
          <a:off x="457201" y="4014788"/>
          <a:ext cx="8077199" cy="1928812"/>
        </p:xfrm>
        <a:graphic>
          <a:graphicData uri="http://schemas.openxmlformats.org/drawingml/2006/table">
            <a:tbl>
              <a:tblPr firstRow="1" firstCol="1" bandRow="1">
                <a:tableStyleId>{5C22544A-7EE6-4342-B048-85BDC9FD1C3A}</a:tableStyleId>
              </a:tblPr>
              <a:tblGrid>
                <a:gridCol w="1734423"/>
                <a:gridCol w="1727233"/>
                <a:gridCol w="1565989"/>
                <a:gridCol w="1483849"/>
                <a:gridCol w="1565705"/>
              </a:tblGrid>
              <a:tr h="964406">
                <a:tc>
                  <a:txBody>
                    <a:bodyPr/>
                    <a:lstStyle/>
                    <a:p>
                      <a:pPr algn="ctr">
                        <a:lnSpc>
                          <a:spcPts val="2000"/>
                        </a:lnSpc>
                        <a:spcAft>
                          <a:spcPts val="0"/>
                        </a:spcAft>
                      </a:pPr>
                      <a:endParaRPr lang="cs-CZ" sz="2000" b="1" noProof="0" dirty="0" smtClean="0">
                        <a:effectLst/>
                        <a:latin typeface="Calibri" panose="020F0502020204030204" pitchFamily="34" charset="0"/>
                      </a:endParaRPr>
                    </a:p>
                    <a:p>
                      <a:pPr algn="ctr">
                        <a:lnSpc>
                          <a:spcPts val="2000"/>
                        </a:lnSpc>
                        <a:spcAft>
                          <a:spcPts val="0"/>
                        </a:spcAft>
                      </a:pPr>
                      <a:r>
                        <a:rPr lang="cs-CZ" sz="2000" b="1" noProof="0" dirty="0" smtClean="0">
                          <a:effectLst/>
                          <a:latin typeface="Calibri" panose="020F0502020204030204" pitchFamily="34" charset="0"/>
                        </a:rPr>
                        <a:t>Klasifikace</a:t>
                      </a:r>
                      <a:r>
                        <a:rPr lang="en-GB" sz="2000" b="1" noProof="0" dirty="0" smtClean="0">
                          <a:effectLst/>
                          <a:latin typeface="Calibri" panose="020F0502020204030204" pitchFamily="34" charset="0"/>
                        </a:rPr>
                        <a:t>:</a:t>
                      </a:r>
                      <a:r>
                        <a:rPr lang="cs-CZ" sz="2000" b="1" dirty="0">
                          <a:effectLst/>
                          <a:latin typeface="Calibri" panose="020F0502020204030204" pitchFamily="34" charset="0"/>
                        </a:rPr>
                        <a:t> </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endParaRPr lang="cs-CZ" sz="2000" b="1" noProof="0" dirty="0" smtClean="0">
                        <a:effectLst/>
                        <a:latin typeface="Calibri" panose="020F0502020204030204" pitchFamily="34" charset="0"/>
                        <a:ea typeface="Calibri"/>
                        <a:cs typeface="Times New Roman"/>
                      </a:endParaRPr>
                    </a:p>
                    <a:p>
                      <a:pPr algn="ctr">
                        <a:lnSpc>
                          <a:spcPts val="2000"/>
                        </a:lnSpc>
                        <a:spcAft>
                          <a:spcPts val="0"/>
                        </a:spcAft>
                      </a:pPr>
                      <a:r>
                        <a:rPr lang="cs-CZ" sz="2000" b="1" noProof="0" dirty="0" smtClean="0">
                          <a:effectLst/>
                          <a:latin typeface="Calibri" panose="020F0502020204030204" pitchFamily="34" charset="0"/>
                          <a:ea typeface="Calibri"/>
                          <a:cs typeface="Times New Roman"/>
                        </a:rPr>
                        <a:t>Podváha</a:t>
                      </a:r>
                      <a:endParaRPr lang="en-GB" sz="2000" b="1" noProof="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endParaRPr lang="cs-CZ" sz="2000" b="1" noProof="0" dirty="0" smtClean="0">
                        <a:effectLst/>
                        <a:latin typeface="Calibri" panose="020F0502020204030204" pitchFamily="34" charset="0"/>
                        <a:ea typeface="Calibri"/>
                        <a:cs typeface="Times New Roman"/>
                      </a:endParaRPr>
                    </a:p>
                    <a:p>
                      <a:pPr algn="ctr">
                        <a:lnSpc>
                          <a:spcPts val="2000"/>
                        </a:lnSpc>
                        <a:spcAft>
                          <a:spcPts val="0"/>
                        </a:spcAft>
                      </a:pPr>
                      <a:r>
                        <a:rPr lang="cs-CZ" sz="2000" b="1" noProof="0" dirty="0" smtClean="0">
                          <a:effectLst/>
                          <a:latin typeface="Calibri" panose="020F0502020204030204" pitchFamily="34" charset="0"/>
                          <a:ea typeface="Calibri"/>
                          <a:cs typeface="Times New Roman"/>
                        </a:rPr>
                        <a:t>Normální rozmezí</a:t>
                      </a:r>
                      <a:endParaRPr lang="en-GB" sz="2000" b="1" noProof="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endParaRPr lang="cs-CZ" sz="2000" b="1" noProof="0" dirty="0" smtClean="0">
                        <a:effectLst/>
                        <a:latin typeface="Calibri" panose="020F0502020204030204" pitchFamily="34" charset="0"/>
                        <a:ea typeface="Calibri"/>
                        <a:cs typeface="Times New Roman"/>
                      </a:endParaRPr>
                    </a:p>
                    <a:p>
                      <a:pPr algn="ctr">
                        <a:lnSpc>
                          <a:spcPts val="2000"/>
                        </a:lnSpc>
                        <a:spcAft>
                          <a:spcPts val="0"/>
                        </a:spcAft>
                      </a:pPr>
                      <a:r>
                        <a:rPr lang="cs-CZ" sz="2000" b="1" noProof="0" dirty="0" smtClean="0">
                          <a:effectLst/>
                          <a:latin typeface="Calibri" panose="020F0502020204030204" pitchFamily="34" charset="0"/>
                          <a:ea typeface="Calibri"/>
                          <a:cs typeface="Times New Roman"/>
                        </a:rPr>
                        <a:t>Nadváha</a:t>
                      </a:r>
                      <a:endParaRPr lang="en-GB" sz="2000" b="1" noProof="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endParaRPr lang="cs-CZ" sz="2000" b="1" noProof="0" dirty="0" smtClean="0">
                        <a:effectLst/>
                        <a:latin typeface="Calibri" panose="020F0502020204030204" pitchFamily="34" charset="0"/>
                        <a:ea typeface="Calibri"/>
                        <a:cs typeface="Times New Roman"/>
                      </a:endParaRPr>
                    </a:p>
                    <a:p>
                      <a:pPr algn="ctr">
                        <a:lnSpc>
                          <a:spcPts val="2000"/>
                        </a:lnSpc>
                        <a:spcAft>
                          <a:spcPts val="0"/>
                        </a:spcAft>
                      </a:pPr>
                      <a:r>
                        <a:rPr lang="cs-CZ" sz="2000" b="1" noProof="0" dirty="0" smtClean="0">
                          <a:effectLst/>
                          <a:latin typeface="Calibri" panose="020F0502020204030204" pitchFamily="34" charset="0"/>
                          <a:ea typeface="Calibri"/>
                          <a:cs typeface="Times New Roman"/>
                        </a:rPr>
                        <a:t>Obezita</a:t>
                      </a:r>
                      <a:endParaRPr lang="en-GB" sz="2000" b="1" noProof="0" dirty="0">
                        <a:effectLst/>
                        <a:latin typeface="Calibri" panose="020F0502020204030204" pitchFamily="34" charset="0"/>
                        <a:ea typeface="Calibri"/>
                        <a:cs typeface="Times New Roman"/>
                      </a:endParaRPr>
                    </a:p>
                  </a:txBody>
                  <a:tcPr marL="68580" marR="68580" marT="0" marB="0"/>
                </a:tc>
              </a:tr>
              <a:tr h="964406">
                <a:tc>
                  <a:txBody>
                    <a:bodyPr/>
                    <a:lstStyle/>
                    <a:p>
                      <a:pPr algn="ctr">
                        <a:lnSpc>
                          <a:spcPts val="2000"/>
                        </a:lnSpc>
                        <a:spcAft>
                          <a:spcPts val="0"/>
                        </a:spcAft>
                      </a:pPr>
                      <a:endParaRPr lang="cs-CZ" sz="2000" b="1" noProof="0" dirty="0" smtClean="0">
                        <a:effectLst/>
                        <a:latin typeface="Calibri" panose="020F0502020204030204" pitchFamily="34" charset="0"/>
                        <a:ea typeface="Calibri"/>
                        <a:cs typeface="Times New Roman"/>
                      </a:endParaRPr>
                    </a:p>
                    <a:p>
                      <a:pPr algn="ctr">
                        <a:lnSpc>
                          <a:spcPts val="2000"/>
                        </a:lnSpc>
                        <a:spcAft>
                          <a:spcPts val="0"/>
                        </a:spcAft>
                      </a:pPr>
                      <a:r>
                        <a:rPr lang="cs-CZ" sz="2000" b="1" noProof="0" dirty="0" smtClean="0">
                          <a:effectLst/>
                          <a:latin typeface="Calibri" panose="020F0502020204030204" pitchFamily="34" charset="0"/>
                          <a:ea typeface="Calibri"/>
                          <a:cs typeface="Times New Roman"/>
                        </a:rPr>
                        <a:t>BMI</a:t>
                      </a:r>
                      <a:endParaRPr lang="en-GB" sz="2000" b="1" noProof="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endParaRPr lang="cs-CZ" sz="2000" b="1" dirty="0" smtClean="0">
                        <a:effectLst/>
                        <a:latin typeface="Calibri" panose="020F0502020204030204" pitchFamily="34" charset="0"/>
                      </a:endParaRPr>
                    </a:p>
                    <a:p>
                      <a:pPr algn="ctr">
                        <a:lnSpc>
                          <a:spcPts val="2000"/>
                        </a:lnSpc>
                        <a:spcAft>
                          <a:spcPts val="0"/>
                        </a:spcAft>
                      </a:pPr>
                      <a:r>
                        <a:rPr lang="en-US" sz="2400" b="1" dirty="0" smtClean="0">
                          <a:effectLst/>
                          <a:latin typeface="Calibri" panose="020F0502020204030204" pitchFamily="34" charset="0"/>
                        </a:rPr>
                        <a:t>&lt;</a:t>
                      </a:r>
                      <a:r>
                        <a:rPr lang="cs-CZ" sz="2400" b="1" dirty="0" smtClean="0">
                          <a:effectLst/>
                          <a:latin typeface="Calibri" panose="020F0502020204030204" pitchFamily="34" charset="0"/>
                        </a:rPr>
                        <a:t> 18.5</a:t>
                      </a:r>
                      <a:endParaRPr lang="en-GB" sz="24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endParaRPr lang="cs-CZ" sz="2000" b="1" dirty="0" smtClean="0">
                        <a:effectLst/>
                        <a:latin typeface="Calibri" panose="020F0502020204030204" pitchFamily="34" charset="0"/>
                      </a:endParaRPr>
                    </a:p>
                    <a:p>
                      <a:pPr algn="ctr">
                        <a:lnSpc>
                          <a:spcPts val="2000"/>
                        </a:lnSpc>
                        <a:spcAft>
                          <a:spcPts val="0"/>
                        </a:spcAft>
                      </a:pPr>
                      <a:r>
                        <a:rPr lang="cs-CZ" sz="2400" b="1" dirty="0" smtClean="0">
                          <a:effectLst/>
                          <a:latin typeface="Calibri" panose="020F0502020204030204" pitchFamily="34" charset="0"/>
                        </a:rPr>
                        <a:t>18.5 – 24.9</a:t>
                      </a:r>
                      <a:endParaRPr lang="en-GB" sz="24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endParaRPr lang="cs-CZ" sz="2000" b="1" dirty="0" smtClean="0">
                        <a:effectLst/>
                        <a:latin typeface="Calibri" panose="020F0502020204030204" pitchFamily="34" charset="0"/>
                      </a:endParaRPr>
                    </a:p>
                    <a:p>
                      <a:pPr algn="ctr">
                        <a:lnSpc>
                          <a:spcPts val="2000"/>
                        </a:lnSpc>
                        <a:spcAft>
                          <a:spcPts val="0"/>
                        </a:spcAft>
                      </a:pPr>
                      <a:r>
                        <a:rPr lang="cs-CZ" sz="2400" b="1" dirty="0" smtClean="0">
                          <a:effectLst/>
                          <a:latin typeface="Calibri" panose="020F0502020204030204" pitchFamily="34" charset="0"/>
                        </a:rPr>
                        <a:t>25.0</a:t>
                      </a:r>
                      <a:r>
                        <a:rPr lang="en-US" sz="2400" b="1" dirty="0" smtClean="0">
                          <a:effectLst/>
                          <a:latin typeface="Calibri" panose="020F0502020204030204" pitchFamily="34" charset="0"/>
                        </a:rPr>
                        <a:t> </a:t>
                      </a:r>
                      <a:r>
                        <a:rPr lang="cs-CZ" sz="2400" b="1" dirty="0" smtClean="0">
                          <a:effectLst/>
                          <a:latin typeface="Calibri" panose="020F0502020204030204" pitchFamily="34" charset="0"/>
                        </a:rPr>
                        <a:t>-29.9</a:t>
                      </a:r>
                      <a:endParaRPr lang="en-GB" sz="2400" b="1" dirty="0">
                        <a:effectLst/>
                        <a:latin typeface="Calibri" panose="020F0502020204030204" pitchFamily="34" charset="0"/>
                        <a:ea typeface="Calibri"/>
                        <a:cs typeface="Times New Roman"/>
                      </a:endParaRPr>
                    </a:p>
                  </a:txBody>
                  <a:tcPr marL="68580" marR="68580"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cs-CZ" sz="2000" b="1" dirty="0" smtClean="0">
                        <a:effectLst/>
                        <a:latin typeface="Calibri" panose="020F0502020204030204" pitchFamily="34" charset="0"/>
                        <a:ea typeface="Calibri"/>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cs-CZ" sz="2400" b="1" dirty="0" smtClean="0">
                          <a:effectLst/>
                          <a:latin typeface="Calibri" panose="020F0502020204030204" pitchFamily="34" charset="0"/>
                          <a:ea typeface="Calibri"/>
                          <a:cs typeface="Times New Roman"/>
                        </a:rPr>
                        <a:t>≥ 30.0</a:t>
                      </a:r>
                      <a:endParaRPr lang="en-GB" sz="2400" b="1" dirty="0">
                        <a:effectLst/>
                        <a:latin typeface="Calibri" panose="020F0502020204030204" pitchFamily="34" charset="0"/>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2419350" y="3481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1600200" y="914400"/>
            <a:ext cx="6019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en-US" b="0" dirty="0" smtClean="0">
                <a:solidFill>
                  <a:prstClr val="black"/>
                </a:solidFill>
                <a:latin typeface="Arial" pitchFamily="34" charset="0"/>
              </a:rPr>
              <a:t>BMI </a:t>
            </a:r>
            <a:r>
              <a:rPr lang="en-US" b="0" dirty="0">
                <a:solidFill>
                  <a:prstClr val="black"/>
                </a:solidFill>
                <a:latin typeface="Arial" pitchFamily="34" charset="0"/>
              </a:rPr>
              <a:t>= </a:t>
            </a:r>
            <a:r>
              <a:rPr lang="cs-CZ" b="0" dirty="0" smtClean="0">
                <a:solidFill>
                  <a:prstClr val="black"/>
                </a:solidFill>
                <a:latin typeface="Arial" pitchFamily="34" charset="0"/>
              </a:rPr>
              <a:t>váha</a:t>
            </a:r>
            <a:r>
              <a:rPr lang="en-US" b="0" dirty="0" smtClean="0">
                <a:solidFill>
                  <a:prstClr val="black"/>
                </a:solidFill>
                <a:latin typeface="Arial" pitchFamily="34" charset="0"/>
              </a:rPr>
              <a:t> </a:t>
            </a:r>
            <a:r>
              <a:rPr lang="en-US" b="0" dirty="0">
                <a:solidFill>
                  <a:prstClr val="black"/>
                </a:solidFill>
                <a:latin typeface="Arial" pitchFamily="34" charset="0"/>
              </a:rPr>
              <a:t>(kg)</a:t>
            </a:r>
            <a:r>
              <a:rPr lang="cs-CZ" b="0" dirty="0">
                <a:solidFill>
                  <a:prstClr val="black"/>
                </a:solidFill>
                <a:latin typeface="Arial" pitchFamily="34" charset="0"/>
              </a:rPr>
              <a:t> </a:t>
            </a:r>
            <a:r>
              <a:rPr lang="en-US" b="0" dirty="0">
                <a:solidFill>
                  <a:prstClr val="black"/>
                </a:solidFill>
                <a:latin typeface="Arial" pitchFamily="34" charset="0"/>
              </a:rPr>
              <a:t>/</a:t>
            </a:r>
            <a:r>
              <a:rPr lang="cs-CZ" b="0" dirty="0">
                <a:solidFill>
                  <a:prstClr val="black"/>
                </a:solidFill>
                <a:latin typeface="Arial" pitchFamily="34" charset="0"/>
              </a:rPr>
              <a:t> </a:t>
            </a:r>
            <a:r>
              <a:rPr lang="cs-CZ" b="0" dirty="0" smtClean="0">
                <a:solidFill>
                  <a:prstClr val="black"/>
                </a:solidFill>
                <a:latin typeface="Arial" pitchFamily="34" charset="0"/>
              </a:rPr>
              <a:t>výška</a:t>
            </a:r>
            <a:r>
              <a:rPr lang="en-US" b="0" baseline="30000" dirty="0" smtClean="0">
                <a:solidFill>
                  <a:prstClr val="black"/>
                </a:solidFill>
                <a:latin typeface="Arial" pitchFamily="34" charset="0"/>
              </a:rPr>
              <a:t>2</a:t>
            </a:r>
            <a:r>
              <a:rPr lang="en-US" b="0" dirty="0" smtClean="0">
                <a:solidFill>
                  <a:prstClr val="black"/>
                </a:solidFill>
                <a:latin typeface="Arial" pitchFamily="34" charset="0"/>
              </a:rPr>
              <a:t> </a:t>
            </a:r>
            <a:r>
              <a:rPr lang="en-US" b="0" dirty="0">
                <a:solidFill>
                  <a:prstClr val="black"/>
                </a:solidFill>
                <a:latin typeface="Arial" pitchFamily="34" charset="0"/>
              </a:rPr>
              <a:t>(</a:t>
            </a:r>
            <a:r>
              <a:rPr lang="en-US" b="0" dirty="0" smtClean="0">
                <a:solidFill>
                  <a:prstClr val="black"/>
                </a:solidFill>
                <a:latin typeface="Arial" pitchFamily="34" charset="0"/>
              </a:rPr>
              <a:t>m</a:t>
            </a:r>
            <a:r>
              <a:rPr lang="en-US" b="0" baseline="30000" dirty="0" smtClean="0">
                <a:solidFill>
                  <a:prstClr val="black"/>
                </a:solidFill>
                <a:latin typeface="Arial" pitchFamily="34" charset="0"/>
              </a:rPr>
              <a:t>2</a:t>
            </a:r>
            <a:r>
              <a:rPr lang="en-US" b="0" dirty="0" smtClean="0">
                <a:solidFill>
                  <a:prstClr val="black"/>
                </a:solidFill>
                <a:latin typeface="Arial" pitchFamily="34" charset="0"/>
              </a:rPr>
              <a:t>)</a:t>
            </a:r>
            <a:r>
              <a:rPr lang="en-GB" b="0" dirty="0" smtClean="0">
                <a:solidFill>
                  <a:prstClr val="black"/>
                </a:solidFill>
                <a:latin typeface="Arial" pitchFamily="34" charset="0"/>
              </a:rPr>
              <a:t> </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8443" y="2182811"/>
            <a:ext cx="5930559" cy="1246189"/>
          </a:xfrm>
          <a:prstGeom prst="rect">
            <a:avLst/>
          </a:prstGeom>
        </p:spPr>
      </p:pic>
    </p:spTree>
    <p:extLst>
      <p:ext uri="{BB962C8B-B14F-4D97-AF65-F5344CB8AC3E}">
        <p14:creationId xmlns:p14="http://schemas.microsoft.com/office/powerpoint/2010/main" val="985118676"/>
      </p:ext>
    </p:extLst>
  </p:cSld>
  <p:clrMapOvr>
    <a:masterClrMapping/>
  </p:clrMapOvr>
  <p:transition spd="med">
    <p:pull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rmAutofit fontScale="90000"/>
          </a:bodyPr>
          <a:lstStyle/>
          <a:p>
            <a:pPr eaLnBrk="1" hangingPunct="1">
              <a:lnSpc>
                <a:spcPts val="3400"/>
              </a:lnSpc>
              <a:defRPr/>
            </a:pPr>
            <a:r>
              <a:rPr lang="cs-CZ" sz="2500" dirty="0" smtClean="0">
                <a:effectLst>
                  <a:outerShdw blurRad="38100" dist="38100" dir="2700000" algn="tl">
                    <a:srgbClr val="C0C0C0"/>
                  </a:outerShdw>
                </a:effectLst>
                <a:latin typeface="Arial" charset="0"/>
              </a:rPr>
              <a:t>Diagnostická kritéria - BMI</a:t>
            </a:r>
            <a:endParaRPr lang="cs-CZ" sz="25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37</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pic>
        <p:nvPicPr>
          <p:cNvPr id="11" name="Picture 2" descr="C:\Users\Fiala\Desktop\Alexandria 2012\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513" y="631641"/>
            <a:ext cx="7472362" cy="612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496333"/>
      </p:ext>
    </p:extLst>
  </p:cSld>
  <p:clrMapOvr>
    <a:masterClrMapping/>
  </p:clrMapOvr>
  <p:transition spd="med">
    <p:pull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1" y="76201"/>
            <a:ext cx="8305800" cy="457200"/>
          </a:xfrm>
        </p:spPr>
        <p:txBody>
          <a:bodyPr wrap="square" numCol="1" anchorCtr="0" compatLnSpc="1">
            <a:prstTxWarp prst="textNoShape">
              <a:avLst/>
            </a:prstTxWarp>
            <a:normAutofit fontScale="90000"/>
          </a:bodyPr>
          <a:lstStyle/>
          <a:p>
            <a:pPr eaLnBrk="1" hangingPunct="1">
              <a:lnSpc>
                <a:spcPts val="3561"/>
              </a:lnSpc>
              <a:defRPr/>
            </a:pPr>
            <a:r>
              <a:rPr lang="cs-CZ" sz="2600" dirty="0" smtClean="0">
                <a:effectLst>
                  <a:outerShdw blurRad="38100" dist="38100" dir="2700000" algn="tl">
                    <a:srgbClr val="C0C0C0"/>
                  </a:outerShdw>
                </a:effectLst>
                <a:latin typeface="Arial" charset="0"/>
              </a:rPr>
              <a:t>Tělesné obvody</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8543926" y="6356353"/>
            <a:ext cx="561975"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38</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533400"/>
            <a:ext cx="82296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419352" y="3515439"/>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457201" y="17526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b="0" dirty="0" smtClean="0">
                <a:solidFill>
                  <a:prstClr val="black"/>
                </a:solidFill>
                <a:latin typeface="Arial" pitchFamily="34" charset="0"/>
              </a:rPr>
              <a:t>Pas</a:t>
            </a:r>
            <a:r>
              <a:rPr lang="en-GB" b="0" dirty="0" smtClean="0">
                <a:solidFill>
                  <a:prstClr val="black"/>
                </a:solidFill>
                <a:latin typeface="Arial" pitchFamily="34" charset="0"/>
              </a:rPr>
              <a:t>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9" name="Rectangle 4"/>
          <p:cNvSpPr>
            <a:spLocks noChangeArrowheads="1"/>
          </p:cNvSpPr>
          <p:nvPr/>
        </p:nvSpPr>
        <p:spPr bwMode="auto">
          <a:xfrm>
            <a:off x="457201" y="23622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b="0" dirty="0" smtClean="0">
                <a:solidFill>
                  <a:prstClr val="black"/>
                </a:solidFill>
                <a:latin typeface="Arial" pitchFamily="34" charset="0"/>
              </a:rPr>
              <a:t>Boky</a:t>
            </a:r>
            <a:r>
              <a:rPr lang="en-GB" b="0" dirty="0" smtClean="0">
                <a:solidFill>
                  <a:prstClr val="black"/>
                </a:solidFill>
                <a:latin typeface="Arial" pitchFamily="34" charset="0"/>
              </a:rPr>
              <a:t> </a:t>
            </a:r>
          </a:p>
          <a:p>
            <a:pPr marL="359173" indent="-359173">
              <a:lnSpc>
                <a:spcPct val="90000"/>
              </a:lnSpc>
              <a:buClr>
                <a:srgbClr val="3399FF"/>
              </a:buClr>
              <a:buSzPct val="60000"/>
              <a:buFont typeface="Wingdings" pitchFamily="2" charset="2"/>
              <a:buChar char="n"/>
            </a:pPr>
            <a:endParaRPr lang="cs-CZ" dirty="0">
              <a:solidFill>
                <a:prstClr val="black"/>
              </a:solidFill>
              <a:latin typeface="Arial" pitchFamily="34" charset="0"/>
            </a:endParaRPr>
          </a:p>
        </p:txBody>
      </p:sp>
      <p:sp>
        <p:nvSpPr>
          <p:cNvPr id="10" name="Rectangle 4"/>
          <p:cNvSpPr>
            <a:spLocks noChangeArrowheads="1"/>
          </p:cNvSpPr>
          <p:nvPr/>
        </p:nvSpPr>
        <p:spPr bwMode="auto">
          <a:xfrm>
            <a:off x="504092" y="29718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b="0" dirty="0" smtClean="0">
                <a:solidFill>
                  <a:prstClr val="black"/>
                </a:solidFill>
                <a:latin typeface="Arial" pitchFamily="34" charset="0"/>
              </a:rPr>
              <a:t>Paže</a:t>
            </a:r>
            <a:r>
              <a:rPr lang="en-GB" sz="1900" b="0" dirty="0" smtClean="0">
                <a:solidFill>
                  <a:prstClr val="black"/>
                </a:solidFill>
                <a:latin typeface="Arial" pitchFamily="34" charset="0"/>
              </a:rPr>
              <a:t> </a:t>
            </a:r>
            <a:endParaRPr lang="en-GB" sz="1900" b="0" dirty="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8194"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789" y="2438400"/>
            <a:ext cx="4764534" cy="43053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492369" y="36576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b="0" dirty="0" smtClean="0">
                <a:solidFill>
                  <a:prstClr val="black"/>
                </a:solidFill>
                <a:latin typeface="Arial" pitchFamily="34" charset="0"/>
              </a:rPr>
              <a:t>Lýtko</a:t>
            </a:r>
            <a:endParaRPr lang="en-GB" sz="1900" b="0" dirty="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3" name="Rectangle 4"/>
          <p:cNvSpPr>
            <a:spLocks noChangeArrowheads="1"/>
          </p:cNvSpPr>
          <p:nvPr/>
        </p:nvSpPr>
        <p:spPr bwMode="auto">
          <a:xfrm>
            <a:off x="70338" y="9144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2400" b="0" i="1" dirty="0" smtClean="0">
                <a:solidFill>
                  <a:prstClr val="black"/>
                </a:solidFill>
                <a:latin typeface="Arial" pitchFamily="34" charset="0"/>
              </a:rPr>
              <a:t>Možné obvyklé obvody při hodnocení výživového stavu</a:t>
            </a:r>
            <a:r>
              <a:rPr lang="cs-CZ" sz="2400" b="0" dirty="0" smtClean="0">
                <a:solidFill>
                  <a:prstClr val="black"/>
                </a:solidFill>
                <a:latin typeface="Arial" pitchFamily="34" charset="0"/>
              </a:rPr>
              <a:t>:</a:t>
            </a:r>
            <a:endParaRPr lang="en-GB" sz="2400" b="0" dirty="0" smtClean="0">
              <a:solidFill>
                <a:prstClr val="black"/>
              </a:solidFill>
              <a:latin typeface="Arial" pitchFamily="34" charset="0"/>
            </a:endParaRPr>
          </a:p>
          <a:p>
            <a:pPr>
              <a:lnSpc>
                <a:spcPct val="90000"/>
              </a:lnSpc>
              <a:buClr>
                <a:srgbClr val="3399FF"/>
              </a:buClr>
              <a:buSzPct val="60000"/>
            </a:pPr>
            <a:endParaRPr lang="cs-CZ" sz="2100" dirty="0">
              <a:solidFill>
                <a:prstClr val="black"/>
              </a:solidFill>
              <a:latin typeface="Arial" pitchFamily="34" charset="0"/>
            </a:endParaRPr>
          </a:p>
        </p:txBody>
      </p:sp>
    </p:spTree>
    <p:extLst>
      <p:ext uri="{BB962C8B-B14F-4D97-AF65-F5344CB8AC3E}">
        <p14:creationId xmlns:p14="http://schemas.microsoft.com/office/powerpoint/2010/main" val="1537169708"/>
      </p:ext>
    </p:extLst>
  </p:cSld>
  <p:clrMapOvr>
    <a:masterClrMapping/>
  </p:clrMapOvr>
  <p:transition spd="med">
    <p:pull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1" y="152401"/>
            <a:ext cx="8305800" cy="304800"/>
          </a:xfrm>
        </p:spPr>
        <p:txBody>
          <a:bodyPr wrap="square" numCol="1" anchorCtr="0" compatLnSpc="1">
            <a:prstTxWarp prst="textNoShape">
              <a:avLst/>
            </a:prstTxWarp>
            <a:noAutofit/>
          </a:bodyPr>
          <a:lstStyle/>
          <a:p>
            <a:pPr eaLnBrk="1" hangingPunct="1">
              <a:lnSpc>
                <a:spcPts val="3561"/>
              </a:lnSpc>
              <a:defRPr/>
            </a:pPr>
            <a:r>
              <a:rPr lang="en-GB" sz="2100" dirty="0">
                <a:effectLst>
                  <a:outerShdw blurRad="38100" dist="38100" dir="2700000" algn="tl">
                    <a:srgbClr val="C0C0C0"/>
                  </a:outerShdw>
                </a:effectLst>
                <a:latin typeface="Arial" charset="0"/>
              </a:rPr>
              <a:t>Circumferences – measuring sites:</a:t>
            </a:r>
            <a:endParaRPr lang="en-GB" sz="21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8543926" y="6356353"/>
            <a:ext cx="561975"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39</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381000"/>
            <a:ext cx="82296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419352" y="3515439"/>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211014" y="457200"/>
            <a:ext cx="893298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1900" b="0" dirty="0" smtClean="0">
                <a:solidFill>
                  <a:prstClr val="black"/>
                </a:solidFill>
                <a:latin typeface="Arial" pitchFamily="34" charset="0"/>
              </a:rPr>
              <a:t>Břicho/ pas  – přes pupek / polovina </a:t>
            </a:r>
            <a:r>
              <a:rPr lang="cs-CZ" sz="1900" b="0" dirty="0" err="1" smtClean="0">
                <a:solidFill>
                  <a:prstClr val="black"/>
                </a:solidFill>
                <a:latin typeface="Arial" pitchFamily="34" charset="0"/>
              </a:rPr>
              <a:t>vzdál</a:t>
            </a:r>
            <a:r>
              <a:rPr lang="cs-CZ" sz="1900" b="0" dirty="0" smtClean="0">
                <a:solidFill>
                  <a:prstClr val="black"/>
                </a:solidFill>
                <a:latin typeface="Arial" pitchFamily="34" charset="0"/>
              </a:rPr>
              <a:t>. mezi dolním žebrem  a </a:t>
            </a:r>
            <a:r>
              <a:rPr lang="cs-CZ" sz="1900" b="0" dirty="0" err="1" smtClean="0">
                <a:solidFill>
                  <a:prstClr val="black"/>
                </a:solidFill>
                <a:latin typeface="Arial" pitchFamily="34" charset="0"/>
              </a:rPr>
              <a:t>crista</a:t>
            </a:r>
            <a:r>
              <a:rPr lang="cs-CZ" sz="1900" b="0" dirty="0" smtClean="0">
                <a:solidFill>
                  <a:prstClr val="black"/>
                </a:solidFill>
                <a:latin typeface="Arial" pitchFamily="34" charset="0"/>
              </a:rPr>
              <a:t> </a:t>
            </a:r>
            <a:r>
              <a:rPr lang="cs-CZ" sz="1900" b="0" dirty="0" err="1" smtClean="0">
                <a:solidFill>
                  <a:prstClr val="black"/>
                </a:solidFill>
                <a:latin typeface="Arial" pitchFamily="34" charset="0"/>
              </a:rPr>
              <a:t>iliaca</a:t>
            </a:r>
            <a:r>
              <a:rPr lang="en-GB" sz="1900" b="0" dirty="0" smtClean="0">
                <a:solidFill>
                  <a:prstClr val="black"/>
                </a:solidFill>
                <a:latin typeface="Arial" pitchFamily="34" charset="0"/>
              </a:rPr>
              <a:t> </a:t>
            </a:r>
            <a:endParaRPr lang="en-GB" sz="1900" b="0" dirty="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0" name="Rectangle 4"/>
          <p:cNvSpPr>
            <a:spLocks noChangeArrowheads="1"/>
          </p:cNvSpPr>
          <p:nvPr/>
        </p:nvSpPr>
        <p:spPr bwMode="auto">
          <a:xfrm>
            <a:off x="211015" y="12192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1900" b="0" dirty="0" smtClean="0">
                <a:solidFill>
                  <a:prstClr val="black"/>
                </a:solidFill>
                <a:latin typeface="Arial" pitchFamily="34" charset="0"/>
              </a:rPr>
              <a:t>Paže – v polovině relaxované paže</a:t>
            </a:r>
            <a:r>
              <a:rPr lang="en-GB" sz="1900" b="0" dirty="0" smtClean="0">
                <a:solidFill>
                  <a:prstClr val="black"/>
                </a:solidFill>
                <a:latin typeface="Arial" pitchFamily="34" charset="0"/>
              </a:rPr>
              <a:t> </a:t>
            </a:r>
            <a:endParaRPr lang="en-GB" sz="1900" b="0" dirty="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6146" name="Picture 2" descr="C:\Users\jfiala\Desktop\Media Gallery\měření obvidu gluteálníh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3596" y="4343402"/>
            <a:ext cx="1360404" cy="20573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fiala\Desktop\Media Gallery\měření obvodu paž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8081" y="1143000"/>
            <a:ext cx="1614084" cy="2438402"/>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4369" y="1219200"/>
            <a:ext cx="2039815" cy="2936204"/>
          </a:xfrm>
          <a:prstGeom prst="rect">
            <a:avLst/>
          </a:prstGeom>
        </p:spPr>
      </p:pic>
      <p:sp>
        <p:nvSpPr>
          <p:cNvPr id="12" name="Rectangle 4"/>
          <p:cNvSpPr>
            <a:spLocks noChangeArrowheads="1"/>
          </p:cNvSpPr>
          <p:nvPr/>
        </p:nvSpPr>
        <p:spPr bwMode="auto">
          <a:xfrm>
            <a:off x="211015" y="5638800"/>
            <a:ext cx="807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1900" b="0" dirty="0" smtClean="0">
                <a:solidFill>
                  <a:prstClr val="black"/>
                </a:solidFill>
                <a:latin typeface="Arial" pitchFamily="34" charset="0"/>
              </a:rPr>
              <a:t>Boky – nejširší místo v laterálním prodloužení kyčlí</a:t>
            </a:r>
          </a:p>
          <a:p>
            <a:pPr marL="359173" indent="-359173">
              <a:lnSpc>
                <a:spcPct val="90000"/>
              </a:lnSpc>
              <a:buClr>
                <a:srgbClr val="3399FF"/>
              </a:buClr>
              <a:buSzPct val="75000"/>
              <a:buFont typeface="Wingdings" pitchFamily="2" charset="2"/>
              <a:buChar char="n"/>
            </a:pPr>
            <a:r>
              <a:rPr lang="en-US" sz="1900" b="0" dirty="0" smtClean="0">
                <a:solidFill>
                  <a:prstClr val="black"/>
                </a:solidFill>
                <a:latin typeface="Arial" pitchFamily="34" charset="0"/>
              </a:rPr>
              <a:t> </a:t>
            </a:r>
            <a:endParaRPr lang="en-US" sz="1900" b="0" dirty="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13" name="Picture 3" descr="C:\Users\jfiala\Desktop\Media Gallery\Beze jmén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398" y="3949390"/>
            <a:ext cx="4959310" cy="29086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jfiala\Desktop\Media Gallery\Beze jmé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1" y="1524000"/>
            <a:ext cx="4141873" cy="21859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o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5046" y="4155404"/>
            <a:ext cx="2375729" cy="26263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p:cNvSpPr>
            <a:spLocks noChangeArrowheads="1"/>
          </p:cNvSpPr>
          <p:nvPr/>
        </p:nvSpPr>
        <p:spPr bwMode="auto">
          <a:xfrm>
            <a:off x="228600" y="8382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1800" b="0" dirty="0" smtClean="0">
                <a:solidFill>
                  <a:prstClr val="black"/>
                </a:solidFill>
                <a:latin typeface="Arial" pitchFamily="34" charset="0"/>
              </a:rPr>
              <a:t>Boky – nejširší místo v laterálním prodloužení kyčlí</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Tree>
    <p:extLst>
      <p:ext uri="{BB962C8B-B14F-4D97-AF65-F5344CB8AC3E}">
        <p14:creationId xmlns:p14="http://schemas.microsoft.com/office/powerpoint/2010/main" val="1065018000"/>
      </p:ext>
    </p:extLst>
  </p:cSld>
  <p:clrMapOvr>
    <a:masterClrMapping/>
  </p:clrMapOvr>
  <p:transition spd="med">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76200"/>
            <a:ext cx="8305800" cy="479612"/>
          </a:xfrm>
        </p:spPr>
        <p:txBody>
          <a:bodyPr wrap="square" numCol="1" anchorCtr="0" compatLnSpc="1">
            <a:prstTxWarp prst="textNoShape">
              <a:avLst/>
            </a:prstTxWarp>
            <a:noAutofit/>
          </a:bodyPr>
          <a:lstStyle/>
          <a:p>
            <a:pPr eaLnBrk="1" hangingPunct="1">
              <a:lnSpc>
                <a:spcPct val="100000"/>
              </a:lnSpc>
            </a:pPr>
            <a:r>
              <a:rPr lang="cs-CZ" sz="2800" dirty="0" smtClean="0">
                <a:effectLst>
                  <a:outerShdw blurRad="38100" dist="38100" dir="2700000" algn="tl">
                    <a:srgbClr val="C0C0C0"/>
                  </a:outerShdw>
                </a:effectLst>
                <a:latin typeface="Arial" pitchFamily="34" charset="0"/>
              </a:rPr>
              <a:t>Definice - vymezení</a:t>
            </a:r>
            <a:endParaRPr lang="cs-CZ" sz="2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4</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6096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sp>
        <p:nvSpPr>
          <p:cNvPr id="19" name="Rectangle 4"/>
          <p:cNvSpPr>
            <a:spLocks noChangeArrowheads="1"/>
          </p:cNvSpPr>
          <p:nvPr/>
        </p:nvSpPr>
        <p:spPr bwMode="auto">
          <a:xfrm>
            <a:off x="533400" y="14478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Další </a:t>
            </a:r>
            <a:r>
              <a:rPr lang="cs-CZ" b="0" dirty="0" err="1" smtClean="0">
                <a:solidFill>
                  <a:prstClr val="black"/>
                </a:solidFill>
                <a:latin typeface="Arial" pitchFamily="34" charset="0"/>
              </a:rPr>
              <a:t>def</a:t>
            </a:r>
            <a:r>
              <a:rPr lang="cs-CZ" b="0" dirty="0" smtClean="0">
                <a:solidFill>
                  <a:prstClr val="black"/>
                </a:solidFill>
                <a:latin typeface="Arial" pitchFamily="34" charset="0"/>
              </a:rPr>
              <a:t>. Malnutrice:</a:t>
            </a:r>
          </a:p>
          <a:p>
            <a:pPr marL="342900" indent="-342900">
              <a:lnSpc>
                <a:spcPct val="90000"/>
              </a:lnSpc>
              <a:buClr>
                <a:srgbClr val="3399FF"/>
              </a:buClr>
              <a:buSzPct val="60000"/>
              <a:buFont typeface="Wingdings" pitchFamily="2" charset="2"/>
              <a:buChar char="n"/>
            </a:pPr>
            <a:endParaRPr lang="cs-CZ" sz="2000" b="0" dirty="0">
              <a:solidFill>
                <a:prstClr val="black"/>
              </a:solidFill>
              <a:latin typeface="Arial" pitchFamily="34" charset="0"/>
            </a:endParaRPr>
          </a:p>
          <a:p>
            <a:pPr marL="342900" indent="-342900">
              <a:lnSpc>
                <a:spcPct val="90000"/>
              </a:lnSpc>
              <a:buClr>
                <a:srgbClr val="3399FF"/>
              </a:buClr>
              <a:buSzPct val="60000"/>
              <a:buFont typeface="Wingdings" pitchFamily="2" charset="2"/>
              <a:buChar char="n"/>
            </a:pPr>
            <a:endParaRPr lang="cs-CZ" sz="2000" b="0" dirty="0" smtClean="0">
              <a:solidFill>
                <a:prstClr val="black"/>
              </a:solidFill>
              <a:latin typeface="Arial" pitchFamily="34" charset="0"/>
            </a:endParaRPr>
          </a:p>
          <a:p>
            <a:pPr marL="342900" indent="-342900">
              <a:lnSpc>
                <a:spcPct val="90000"/>
              </a:lnSpc>
              <a:buClr>
                <a:srgbClr val="3399FF"/>
              </a:buClr>
              <a:buSzPct val="60000"/>
              <a:buFont typeface="Wingdings" pitchFamily="2" charset="2"/>
              <a:buChar char="n"/>
            </a:pPr>
            <a:endParaRPr lang="cs-CZ" sz="2000" b="0" dirty="0">
              <a:solidFill>
                <a:prstClr val="black"/>
              </a:solidFill>
              <a:latin typeface="Arial" pitchFamily="34" charset="0"/>
            </a:endParaRPr>
          </a:p>
          <a:p>
            <a:pPr>
              <a:lnSpc>
                <a:spcPct val="130000"/>
              </a:lnSpc>
              <a:buClr>
                <a:srgbClr val="3399FF"/>
              </a:buClr>
              <a:buSzPct val="60000"/>
            </a:pPr>
            <a:r>
              <a:rPr lang="cs-CZ" sz="1600" b="0" dirty="0" smtClean="0">
                <a:solidFill>
                  <a:prstClr val="black"/>
                </a:solidFill>
                <a:latin typeface="Arial" pitchFamily="34" charset="0"/>
              </a:rPr>
              <a:t>Dle </a:t>
            </a:r>
            <a:r>
              <a:rPr lang="cs-CZ" sz="1600" b="0" dirty="0">
                <a:solidFill>
                  <a:prstClr val="black"/>
                </a:solidFill>
                <a:latin typeface="Arial" pitchFamily="34" charset="0"/>
              </a:rPr>
              <a:t>ESPEN </a:t>
            </a:r>
            <a:r>
              <a:rPr lang="cs-CZ" sz="1600" b="0" dirty="0" err="1">
                <a:solidFill>
                  <a:prstClr val="black"/>
                </a:solidFill>
                <a:latin typeface="Arial" pitchFamily="34" charset="0"/>
              </a:rPr>
              <a:t>Guidelines</a:t>
            </a:r>
            <a:r>
              <a:rPr lang="cs-CZ" sz="1600" b="0" dirty="0">
                <a:solidFill>
                  <a:prstClr val="black"/>
                </a:solidFill>
                <a:latin typeface="Arial" pitchFamily="34" charset="0"/>
              </a:rPr>
              <a:t> 2006 (</a:t>
            </a:r>
            <a:r>
              <a:rPr lang="cs-CZ" sz="1600" b="0" dirty="0" err="1">
                <a:solidFill>
                  <a:prstClr val="black"/>
                </a:solidFill>
                <a:latin typeface="Arial" pitchFamily="34" charset="0"/>
              </a:rPr>
              <a:t>European</a:t>
            </a:r>
            <a:r>
              <a:rPr lang="cs-CZ" sz="1600" b="0" dirty="0">
                <a:solidFill>
                  <a:prstClr val="black"/>
                </a:solidFill>
                <a:latin typeface="Arial" pitchFamily="34" charset="0"/>
              </a:rPr>
              <a:t> Society </a:t>
            </a:r>
            <a:r>
              <a:rPr lang="cs-CZ" sz="1600" b="0" dirty="0" err="1">
                <a:solidFill>
                  <a:prstClr val="black"/>
                </a:solidFill>
                <a:latin typeface="Arial" pitchFamily="34" charset="0"/>
              </a:rPr>
              <a:t>of</a:t>
            </a:r>
            <a:r>
              <a:rPr lang="cs-CZ" sz="1600" b="0" dirty="0">
                <a:solidFill>
                  <a:prstClr val="black"/>
                </a:solidFill>
                <a:latin typeface="Arial" pitchFamily="34" charset="0"/>
              </a:rPr>
              <a:t> </a:t>
            </a:r>
            <a:r>
              <a:rPr lang="cs-CZ" sz="1600" b="0" dirty="0" err="1">
                <a:solidFill>
                  <a:prstClr val="black"/>
                </a:solidFill>
                <a:latin typeface="Arial" pitchFamily="34" charset="0"/>
              </a:rPr>
              <a:t>Parenteral</a:t>
            </a:r>
            <a:r>
              <a:rPr lang="cs-CZ" sz="1600" b="0" dirty="0">
                <a:solidFill>
                  <a:prstClr val="black"/>
                </a:solidFill>
                <a:latin typeface="Arial" pitchFamily="34" charset="0"/>
              </a:rPr>
              <a:t> and </a:t>
            </a:r>
            <a:r>
              <a:rPr lang="cs-CZ" sz="1600" b="0" dirty="0" err="1">
                <a:solidFill>
                  <a:prstClr val="black"/>
                </a:solidFill>
                <a:latin typeface="Arial" pitchFamily="34" charset="0"/>
              </a:rPr>
              <a:t>Enteral</a:t>
            </a:r>
            <a:r>
              <a:rPr lang="cs-CZ" sz="1600" b="0" dirty="0">
                <a:solidFill>
                  <a:prstClr val="black"/>
                </a:solidFill>
                <a:latin typeface="Arial" pitchFamily="34" charset="0"/>
              </a:rPr>
              <a:t> </a:t>
            </a:r>
            <a:r>
              <a:rPr lang="cs-CZ" sz="1600" b="0" dirty="0" err="1">
                <a:solidFill>
                  <a:prstClr val="black"/>
                </a:solidFill>
                <a:latin typeface="Arial" pitchFamily="34" charset="0"/>
              </a:rPr>
              <a:t>Nutrition</a:t>
            </a:r>
            <a:r>
              <a:rPr lang="cs-CZ" sz="1600" b="0" dirty="0">
                <a:solidFill>
                  <a:prstClr val="black"/>
                </a:solidFill>
                <a:latin typeface="Arial" pitchFamily="34" charset="0"/>
              </a:rPr>
              <a:t>) je malnutrice stav deficitu, přebytku (nerovnováhy) energie, proteinů a ostatních </a:t>
            </a:r>
            <a:r>
              <a:rPr lang="cs-CZ" sz="1600" b="0" dirty="0" err="1">
                <a:solidFill>
                  <a:prstClr val="black"/>
                </a:solidFill>
                <a:latin typeface="Arial" pitchFamily="34" charset="0"/>
              </a:rPr>
              <a:t>nutrientů</a:t>
            </a:r>
            <a:r>
              <a:rPr lang="cs-CZ" sz="1600" b="0" dirty="0">
                <a:solidFill>
                  <a:prstClr val="black"/>
                </a:solidFill>
                <a:latin typeface="Arial" pitchFamily="34" charset="0"/>
              </a:rPr>
              <a:t> způsobujících měřitelné vedlejší účinky na tkáně nebo formu těla, funkce a výsledný klinický stav.</a:t>
            </a:r>
          </a:p>
        </p:txBody>
      </p:sp>
    </p:spTree>
    <p:extLst>
      <p:ext uri="{BB962C8B-B14F-4D97-AF65-F5344CB8AC3E}">
        <p14:creationId xmlns:p14="http://schemas.microsoft.com/office/powerpoint/2010/main" val="3025740735"/>
      </p:ext>
    </p:extLst>
  </p:cSld>
  <p:clrMapOvr>
    <a:masterClrMapping/>
  </p:clrMapOvr>
  <p:transition spd="med">
    <p:pull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0" y="152400"/>
            <a:ext cx="9105900" cy="457200"/>
          </a:xfrm>
        </p:spPr>
        <p:txBody>
          <a:bodyPr wrap="square" numCol="1" anchorCtr="0" compatLnSpc="1">
            <a:prstTxWarp prst="textNoShape">
              <a:avLst/>
            </a:prstTxWarp>
            <a:noAutofit/>
          </a:bodyPr>
          <a:lstStyle/>
          <a:p>
            <a:pPr eaLnBrk="1" hangingPunct="1">
              <a:lnSpc>
                <a:spcPts val="3400"/>
              </a:lnSpc>
              <a:defRPr/>
            </a:pPr>
            <a:r>
              <a:rPr lang="cs-CZ" sz="2100" dirty="0" smtClean="0">
                <a:effectLst>
                  <a:outerShdw blurRad="38100" dist="38100" dir="2700000" algn="tl">
                    <a:srgbClr val="C0C0C0"/>
                  </a:outerShdw>
                </a:effectLst>
                <a:latin typeface="Arial" charset="0"/>
              </a:rPr>
              <a:t>Obvod břicha - diagnostická kritéria (dle rizika metabolických komplikací)</a:t>
            </a:r>
            <a:endParaRPr lang="cs-CZ" sz="21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40</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6858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graphicFrame>
        <p:nvGraphicFramePr>
          <p:cNvPr id="2" name="Tabulka 1"/>
          <p:cNvGraphicFramePr>
            <a:graphicFrameLocks noGrp="1"/>
          </p:cNvGraphicFramePr>
          <p:nvPr>
            <p:extLst>
              <p:ext uri="{D42A27DB-BD31-4B8C-83A1-F6EECF244321}">
                <p14:modId xmlns:p14="http://schemas.microsoft.com/office/powerpoint/2010/main" val="1225821897"/>
              </p:ext>
            </p:extLst>
          </p:nvPr>
        </p:nvGraphicFramePr>
        <p:xfrm>
          <a:off x="1676400" y="2133600"/>
          <a:ext cx="5715000" cy="2667000"/>
        </p:xfrm>
        <a:graphic>
          <a:graphicData uri="http://schemas.openxmlformats.org/drawingml/2006/table">
            <a:tbl>
              <a:tblPr firstRow="1" firstCol="1" bandRow="1">
                <a:tableStyleId>{5C22544A-7EE6-4342-B048-85BDC9FD1C3A}</a:tableStyleId>
              </a:tblPr>
              <a:tblGrid>
                <a:gridCol w="1428750"/>
                <a:gridCol w="1428750"/>
                <a:gridCol w="1428750"/>
                <a:gridCol w="1428750"/>
              </a:tblGrid>
              <a:tr h="889000">
                <a:tc>
                  <a:txBody>
                    <a:bodyPr/>
                    <a:lstStyle/>
                    <a:p>
                      <a:pPr algn="ctr">
                        <a:lnSpc>
                          <a:spcPts val="2000"/>
                        </a:lnSpc>
                        <a:spcAft>
                          <a:spcPts val="0"/>
                        </a:spcAft>
                      </a:pPr>
                      <a:r>
                        <a:rPr lang="cs-CZ" sz="2000" b="1" dirty="0">
                          <a:effectLst/>
                          <a:latin typeface="Calibri" panose="020F0502020204030204" pitchFamily="34" charset="0"/>
                        </a:rPr>
                        <a:t> </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b="1" dirty="0" smtClean="0">
                          <a:effectLst/>
                          <a:latin typeface="Calibri" panose="020F0502020204030204" pitchFamily="34" charset="0"/>
                        </a:rPr>
                        <a:t>OK</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b="1" dirty="0" smtClean="0">
                          <a:effectLst/>
                          <a:latin typeface="Calibri" panose="020F0502020204030204" pitchFamily="34" charset="0"/>
                        </a:rPr>
                        <a:t>Zvýšené</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b="1" dirty="0" smtClean="0">
                          <a:effectLst/>
                          <a:latin typeface="Calibri" panose="020F0502020204030204" pitchFamily="34" charset="0"/>
                        </a:rPr>
                        <a:t>Podstatně zvýšené</a:t>
                      </a:r>
                      <a:endParaRPr lang="en-GB" sz="2000" b="1" dirty="0">
                        <a:effectLst/>
                        <a:latin typeface="Calibri" panose="020F0502020204030204" pitchFamily="34" charset="0"/>
                        <a:ea typeface="Calibri"/>
                        <a:cs typeface="Times New Roman"/>
                      </a:endParaRPr>
                    </a:p>
                  </a:txBody>
                  <a:tcPr marL="68580" marR="68580" marT="0" marB="0"/>
                </a:tc>
              </a:tr>
              <a:tr h="889000">
                <a:tc>
                  <a:txBody>
                    <a:bodyPr/>
                    <a:lstStyle/>
                    <a:p>
                      <a:pPr algn="ctr">
                        <a:lnSpc>
                          <a:spcPts val="2000"/>
                        </a:lnSpc>
                        <a:spcAft>
                          <a:spcPts val="0"/>
                        </a:spcAft>
                      </a:pPr>
                      <a:r>
                        <a:rPr lang="cs-CZ" sz="2000" b="1" dirty="0">
                          <a:effectLst/>
                          <a:latin typeface="Calibri" panose="020F0502020204030204" pitchFamily="34" charset="0"/>
                        </a:rPr>
                        <a:t>Muži</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b="1" dirty="0" smtClean="0">
                          <a:effectLst/>
                          <a:latin typeface="Calibri" panose="020F0502020204030204" pitchFamily="34" charset="0"/>
                        </a:rPr>
                        <a:t>&lt;</a:t>
                      </a:r>
                      <a:r>
                        <a:rPr lang="cs-CZ" sz="2000" b="1" dirty="0" smtClean="0">
                          <a:effectLst/>
                          <a:latin typeface="Calibri" panose="020F0502020204030204" pitchFamily="34" charset="0"/>
                        </a:rPr>
                        <a:t> 9</a:t>
                      </a:r>
                      <a:r>
                        <a:rPr lang="en-US" sz="2000" b="1" dirty="0" smtClean="0">
                          <a:effectLst/>
                          <a:latin typeface="Calibri" panose="020F0502020204030204" pitchFamily="34" charset="0"/>
                        </a:rPr>
                        <a:t>4</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b="1" dirty="0">
                          <a:effectLst/>
                          <a:latin typeface="Calibri" panose="020F0502020204030204" pitchFamily="34" charset="0"/>
                        </a:rPr>
                        <a:t>94 - </a:t>
                      </a:r>
                      <a:r>
                        <a:rPr lang="cs-CZ" sz="2000" b="1" dirty="0" smtClean="0">
                          <a:effectLst/>
                          <a:latin typeface="Calibri" panose="020F0502020204030204" pitchFamily="34" charset="0"/>
                        </a:rPr>
                        <a:t>10</a:t>
                      </a:r>
                      <a:r>
                        <a:rPr lang="en-US" sz="2000" b="1" dirty="0" smtClean="0">
                          <a:effectLst/>
                          <a:latin typeface="Calibri" panose="020F0502020204030204" pitchFamily="34" charset="0"/>
                        </a:rPr>
                        <a:t>2</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b="1" dirty="0">
                          <a:effectLst/>
                          <a:latin typeface="Calibri" panose="020F0502020204030204" pitchFamily="34" charset="0"/>
                        </a:rPr>
                        <a:t>&gt; </a:t>
                      </a:r>
                      <a:r>
                        <a:rPr lang="cs-CZ" sz="2000" b="1" dirty="0" smtClean="0">
                          <a:effectLst/>
                          <a:latin typeface="Calibri" panose="020F0502020204030204" pitchFamily="34" charset="0"/>
                        </a:rPr>
                        <a:t>102</a:t>
                      </a:r>
                      <a:endParaRPr lang="en-GB" sz="2000" b="1" dirty="0">
                        <a:effectLst/>
                        <a:latin typeface="Calibri" panose="020F0502020204030204" pitchFamily="34" charset="0"/>
                        <a:ea typeface="Calibri"/>
                        <a:cs typeface="Times New Roman"/>
                      </a:endParaRPr>
                    </a:p>
                  </a:txBody>
                  <a:tcPr marL="68580" marR="68580" marT="0" marB="0"/>
                </a:tc>
              </a:tr>
              <a:tr h="889000">
                <a:tc>
                  <a:txBody>
                    <a:bodyPr/>
                    <a:lstStyle/>
                    <a:p>
                      <a:pPr algn="ctr">
                        <a:lnSpc>
                          <a:spcPts val="2000"/>
                        </a:lnSpc>
                        <a:spcAft>
                          <a:spcPts val="0"/>
                        </a:spcAft>
                      </a:pPr>
                      <a:r>
                        <a:rPr lang="cs-CZ" sz="2000" b="1" dirty="0">
                          <a:effectLst/>
                          <a:latin typeface="Calibri" panose="020F0502020204030204" pitchFamily="34" charset="0"/>
                        </a:rPr>
                        <a:t>Ženy</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b="1" dirty="0" smtClean="0">
                          <a:effectLst/>
                          <a:latin typeface="Calibri" panose="020F0502020204030204" pitchFamily="34" charset="0"/>
                        </a:rPr>
                        <a:t>&lt;</a:t>
                      </a:r>
                      <a:r>
                        <a:rPr lang="cs-CZ" sz="2000" b="1" dirty="0" smtClean="0">
                          <a:effectLst/>
                          <a:latin typeface="Calibri" panose="020F0502020204030204" pitchFamily="34" charset="0"/>
                        </a:rPr>
                        <a:t> </a:t>
                      </a:r>
                      <a:r>
                        <a:rPr lang="en-US" sz="2000" b="1" dirty="0" smtClean="0">
                          <a:effectLst/>
                          <a:latin typeface="Calibri" panose="020F0502020204030204" pitchFamily="34" charset="0"/>
                        </a:rPr>
                        <a:t>80</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b="1" dirty="0">
                          <a:effectLst/>
                          <a:latin typeface="Calibri" panose="020F0502020204030204" pitchFamily="34" charset="0"/>
                        </a:rPr>
                        <a:t>80 - </a:t>
                      </a:r>
                      <a:r>
                        <a:rPr lang="cs-CZ" sz="2000" b="1" dirty="0" smtClean="0">
                          <a:effectLst/>
                          <a:latin typeface="Calibri" panose="020F0502020204030204" pitchFamily="34" charset="0"/>
                        </a:rPr>
                        <a:t>8</a:t>
                      </a:r>
                      <a:r>
                        <a:rPr lang="en-US" sz="2000" b="1" dirty="0" smtClean="0">
                          <a:effectLst/>
                          <a:latin typeface="Calibri" panose="020F0502020204030204" pitchFamily="34" charset="0"/>
                        </a:rPr>
                        <a:t>8</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b="1" dirty="0">
                          <a:effectLst/>
                          <a:latin typeface="Calibri" panose="020F0502020204030204" pitchFamily="34" charset="0"/>
                        </a:rPr>
                        <a:t>&gt; 88</a:t>
                      </a:r>
                      <a:endParaRPr lang="en-GB" sz="2000" b="1" dirty="0">
                        <a:effectLst/>
                        <a:latin typeface="Calibri" panose="020F0502020204030204" pitchFamily="34" charset="0"/>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2419350" y="3481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228600" y="13716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1800" b="0" dirty="0" smtClean="0">
                <a:solidFill>
                  <a:prstClr val="black"/>
                </a:solidFill>
                <a:latin typeface="Arial" pitchFamily="34" charset="0"/>
              </a:rPr>
              <a:t>WHO – riziko metabolických komplikací </a:t>
            </a:r>
          </a:p>
          <a:p>
            <a:pPr marL="342900" indent="-342900">
              <a:lnSpc>
                <a:spcPct val="90000"/>
              </a:lnSpc>
              <a:buClr>
                <a:srgbClr val="3399FF"/>
              </a:buClr>
              <a:buSzPct val="60000"/>
              <a:buFont typeface="Wingdings" pitchFamily="2" charset="2"/>
              <a:buChar char="n"/>
            </a:pPr>
            <a:endParaRPr lang="cs-CZ" sz="2000" dirty="0">
              <a:solidFill>
                <a:prstClr val="black"/>
              </a:solidFill>
              <a:latin typeface="Arial" pitchFamily="34" charset="0"/>
            </a:endParaRPr>
          </a:p>
        </p:txBody>
      </p:sp>
    </p:spTree>
    <p:extLst>
      <p:ext uri="{BB962C8B-B14F-4D97-AF65-F5344CB8AC3E}">
        <p14:creationId xmlns:p14="http://schemas.microsoft.com/office/powerpoint/2010/main" val="1521914230"/>
      </p:ext>
    </p:extLst>
  </p:cSld>
  <p:clrMapOvr>
    <a:masterClrMapping/>
  </p:clrMapOvr>
  <p:transition spd="med">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304800"/>
          </a:xfrm>
        </p:spPr>
        <p:txBody>
          <a:bodyPr wrap="square" numCol="1" anchorCtr="0" compatLnSpc="1">
            <a:prstTxWarp prst="textNoShape">
              <a:avLst/>
            </a:prstTxWarp>
            <a:noAutofit/>
          </a:bodyPr>
          <a:lstStyle/>
          <a:p>
            <a:pPr eaLnBrk="1" hangingPunct="1">
              <a:lnSpc>
                <a:spcPts val="3400"/>
              </a:lnSpc>
              <a:defRPr/>
            </a:pPr>
            <a:r>
              <a:rPr lang="cs-CZ" sz="1600" dirty="0" smtClean="0">
                <a:effectLst>
                  <a:outerShdw blurRad="38100" dist="38100" dir="2700000" algn="tl">
                    <a:srgbClr val="C0C0C0"/>
                  </a:outerShdw>
                </a:effectLst>
                <a:latin typeface="Arial" charset="0"/>
              </a:rPr>
              <a:t>Etnicky specifické hodnoty pro obvod břicha</a:t>
            </a:r>
            <a:endParaRPr lang="cs-CZ" sz="16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41</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3048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pic>
        <p:nvPicPr>
          <p:cNvPr id="7170" name="Picture 2" descr="C:\Users\jfiala\Desktop\VÝUKA\20 - Výuka jaro 2018\00 - příprava OPZ II\hodnocení výživového stavu\Media Gallery\zz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867" y="381000"/>
            <a:ext cx="6725733"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703137"/>
      </p:ext>
    </p:extLst>
  </p:cSld>
  <p:clrMapOvr>
    <a:masterClrMapping/>
  </p:clrMapOvr>
  <p:transition spd="med">
    <p:pull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304800"/>
          </a:xfrm>
        </p:spPr>
        <p:txBody>
          <a:bodyPr wrap="square" numCol="1" anchorCtr="0" compatLnSpc="1">
            <a:prstTxWarp prst="textNoShape">
              <a:avLst/>
            </a:prstTxWarp>
            <a:noAutofit/>
          </a:bodyPr>
          <a:lstStyle/>
          <a:p>
            <a:pPr eaLnBrk="1" hangingPunct="1">
              <a:lnSpc>
                <a:spcPts val="3400"/>
              </a:lnSpc>
              <a:defRPr/>
            </a:pPr>
            <a:r>
              <a:rPr lang="cs-CZ" sz="1800" dirty="0" smtClean="0">
                <a:effectLst>
                  <a:outerShdw blurRad="38100" dist="38100" dir="2700000" algn="tl">
                    <a:srgbClr val="C0C0C0"/>
                  </a:outerShdw>
                </a:effectLst>
                <a:latin typeface="Arial" charset="0"/>
              </a:rPr>
              <a:t>Obvod břicha – korelace s abdominálním  tukem</a:t>
            </a:r>
            <a:endParaRPr lang="cs-CZ"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42</a:t>
            </a:fld>
            <a:endParaRPr lang="cs-CZ" sz="1200" dirty="0">
              <a:solidFill>
                <a:prstClr val="black">
                  <a:lumMod val="65000"/>
                  <a:lumOff val="35000"/>
                </a:prstClr>
              </a:solidFill>
              <a:latin typeface="Century Gothic" pitchFamily="34" charset="0"/>
            </a:endParaRPr>
          </a:p>
        </p:txBody>
      </p:sp>
      <p:sp>
        <p:nvSpPr>
          <p:cNvPr id="3" name="Obdélník 2"/>
          <p:cNvSpPr/>
          <p:nvPr/>
        </p:nvSpPr>
        <p:spPr>
          <a:xfrm>
            <a:off x="130865" y="6526590"/>
            <a:ext cx="8991600" cy="261610"/>
          </a:xfrm>
          <a:prstGeom prst="rect">
            <a:avLst/>
          </a:prstGeom>
        </p:spPr>
        <p:txBody>
          <a:bodyPr wrap="square">
            <a:spAutoFit/>
          </a:bodyPr>
          <a:lstStyle/>
          <a:p>
            <a:r>
              <a:rPr lang="en-GB" sz="1100" b="0" dirty="0" err="1" smtClean="0">
                <a:solidFill>
                  <a:prstClr val="black"/>
                </a:solidFill>
                <a:latin typeface="Calibri" panose="020F0502020204030204" pitchFamily="34" charset="0"/>
              </a:rPr>
              <a:t>Després</a:t>
            </a:r>
            <a:r>
              <a:rPr lang="en-GB" sz="1100" b="0" dirty="0" smtClean="0">
                <a:solidFill>
                  <a:prstClr val="black"/>
                </a:solidFill>
                <a:latin typeface="Calibri" panose="020F0502020204030204" pitchFamily="34" charset="0"/>
              </a:rPr>
              <a:t> </a:t>
            </a:r>
            <a:r>
              <a:rPr lang="en-GB" sz="1100" b="0" dirty="0">
                <a:solidFill>
                  <a:prstClr val="black"/>
                </a:solidFill>
                <a:latin typeface="Calibri" panose="020F0502020204030204" pitchFamily="34" charset="0"/>
              </a:rPr>
              <a:t>J P, Lemieux I, </a:t>
            </a:r>
            <a:r>
              <a:rPr lang="en-GB" sz="1100" b="0" dirty="0" err="1" smtClean="0">
                <a:solidFill>
                  <a:prstClr val="black"/>
                </a:solidFill>
                <a:latin typeface="Calibri" panose="020F0502020204030204" pitchFamily="34" charset="0"/>
              </a:rPr>
              <a:t>Prud'homme</a:t>
            </a:r>
            <a:r>
              <a:rPr lang="en-GB" sz="1100" b="0" dirty="0" smtClean="0">
                <a:solidFill>
                  <a:prstClr val="black"/>
                </a:solidFill>
                <a:latin typeface="Calibri" panose="020F0502020204030204" pitchFamily="34" charset="0"/>
              </a:rPr>
              <a:t> D:</a:t>
            </a:r>
            <a:r>
              <a:rPr lang="cs-CZ" sz="1100" b="0" dirty="0" smtClean="0">
                <a:solidFill>
                  <a:prstClr val="black"/>
                </a:solidFill>
                <a:latin typeface="Calibri" panose="020F0502020204030204" pitchFamily="34" charset="0"/>
              </a:rPr>
              <a:t> </a:t>
            </a:r>
            <a:r>
              <a:rPr lang="en-GB" sz="1100" b="0" dirty="0" smtClean="0">
                <a:solidFill>
                  <a:prstClr val="black"/>
                </a:solidFill>
                <a:latin typeface="Calibri" panose="020F0502020204030204" pitchFamily="34" charset="0"/>
              </a:rPr>
              <a:t>Treatment </a:t>
            </a:r>
            <a:r>
              <a:rPr lang="en-GB" sz="1100" b="0" dirty="0">
                <a:solidFill>
                  <a:prstClr val="black"/>
                </a:solidFill>
                <a:latin typeface="Calibri" panose="020F0502020204030204" pitchFamily="34" charset="0"/>
              </a:rPr>
              <a:t>of obesity: need to focus on high risk abdominally obese </a:t>
            </a:r>
            <a:r>
              <a:rPr lang="en-GB" sz="1100" b="0" dirty="0" smtClean="0">
                <a:solidFill>
                  <a:prstClr val="black"/>
                </a:solidFill>
                <a:latin typeface="Calibri" panose="020F0502020204030204" pitchFamily="34" charset="0"/>
              </a:rPr>
              <a:t>patients.</a:t>
            </a:r>
            <a:r>
              <a:rPr lang="cs-CZ" sz="1100" b="0" dirty="0" smtClean="0">
                <a:solidFill>
                  <a:prstClr val="black"/>
                </a:solidFill>
                <a:latin typeface="Calibri" panose="020F0502020204030204" pitchFamily="34" charset="0"/>
              </a:rPr>
              <a:t> </a:t>
            </a:r>
            <a:r>
              <a:rPr lang="en-GB" sz="1100" b="0" dirty="0" smtClean="0">
                <a:solidFill>
                  <a:prstClr val="black"/>
                </a:solidFill>
                <a:latin typeface="Calibri" panose="020F0502020204030204" pitchFamily="34" charset="0"/>
              </a:rPr>
              <a:t>BMJ</a:t>
            </a:r>
            <a:r>
              <a:rPr lang="en-GB" sz="1100" b="0" dirty="0">
                <a:solidFill>
                  <a:prstClr val="black"/>
                </a:solidFill>
                <a:latin typeface="Calibri" panose="020F0502020204030204" pitchFamily="34" charset="0"/>
              </a:rPr>
              <a:t>. 2001 Mar 24;322(7288):716-20</a:t>
            </a:r>
            <a:r>
              <a:rPr lang="en-GB" sz="1100" b="0" dirty="0">
                <a:solidFill>
                  <a:prstClr val="white"/>
                </a:solidFill>
                <a:latin typeface="Calibri" panose="020F0502020204030204" pitchFamily="34" charset="0"/>
              </a:rPr>
              <a:t>.</a:t>
            </a:r>
          </a:p>
        </p:txBody>
      </p:sp>
      <p:pic>
        <p:nvPicPr>
          <p:cNvPr id="3074" name="Picture 2" descr="C:\Users\jfiala\Desktop\VÝUKA\13 - výuka podzim 2014\13 -  obezitologie\ob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54285"/>
            <a:ext cx="4441691" cy="6172306"/>
          </a:xfrm>
          <a:prstGeom prst="rect">
            <a:avLst/>
          </a:prstGeom>
          <a:noFill/>
          <a:extLst>
            <a:ext uri="{909E8E84-426E-40DD-AFC4-6F175D3DCCD1}">
              <a14:hiddenFill xmlns:a14="http://schemas.microsoft.com/office/drawing/2010/main">
                <a:solidFill>
                  <a:srgbClr val="FFFFFF"/>
                </a:solidFill>
              </a14:hiddenFill>
            </a:ext>
          </a:extLst>
        </p:spPr>
      </p:pic>
      <p:sp>
        <p:nvSpPr>
          <p:cNvPr id="4102" name="Line 2"/>
          <p:cNvSpPr>
            <a:spLocks noChangeShapeType="1"/>
          </p:cNvSpPr>
          <p:nvPr/>
        </p:nvSpPr>
        <p:spPr bwMode="auto">
          <a:xfrm>
            <a:off x="533400" y="3048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spTree>
    <p:extLst>
      <p:ext uri="{BB962C8B-B14F-4D97-AF65-F5344CB8AC3E}">
        <p14:creationId xmlns:p14="http://schemas.microsoft.com/office/powerpoint/2010/main" val="3532608737"/>
      </p:ext>
    </p:extLst>
  </p:cSld>
  <p:clrMapOvr>
    <a:masterClrMapping/>
  </p:clrMapOvr>
  <p:transition spd="med">
    <p:pull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43</a:t>
            </a:fld>
            <a:endParaRPr lang="cs-CZ" sz="1200" dirty="0">
              <a:solidFill>
                <a:prstClr val="black">
                  <a:lumMod val="65000"/>
                  <a:lumOff val="35000"/>
                </a:prstClr>
              </a:solidFill>
              <a:latin typeface="Century Gothic" pitchFamily="34" charset="0"/>
            </a:endParaRPr>
          </a:p>
        </p:txBody>
      </p:sp>
      <p:pic>
        <p:nvPicPr>
          <p:cNvPr id="5122" name="Picture 2" descr="Výsledek obrázku pro WH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67200"/>
            <a:ext cx="3178771"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ýsledek obrázku pro WH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5117" y="838200"/>
            <a:ext cx="1788808"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ýsledek obrázku pro WHR -  apple pea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1" y="2492329"/>
            <a:ext cx="4648200" cy="428947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ýsledek obrázku pro WHR -  apple pear">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686" y="914400"/>
            <a:ext cx="3981714" cy="286683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350411" y="0"/>
            <a:ext cx="6498189" cy="477054"/>
          </a:xfrm>
          <a:prstGeom prst="rect">
            <a:avLst/>
          </a:prstGeom>
        </p:spPr>
        <p:txBody>
          <a:bodyPr wrap="none">
            <a:spAutoFit/>
          </a:bodyPr>
          <a:lstStyle/>
          <a:p>
            <a:r>
              <a:rPr lang="en-GB" sz="2500" b="0" dirty="0" smtClean="0">
                <a:solidFill>
                  <a:srgbClr val="2F5897"/>
                </a:solidFill>
                <a:effectLst>
                  <a:outerShdw blurRad="38100" dist="38100" dir="2700000" algn="tl">
                    <a:srgbClr val="C0C0C0"/>
                  </a:outerShdw>
                </a:effectLst>
                <a:latin typeface="Arial" charset="0"/>
                <a:ea typeface="+mj-ea"/>
                <a:cs typeface="+mj-cs"/>
              </a:rPr>
              <a:t>WHR – Waist to Hip Ratio</a:t>
            </a:r>
            <a:r>
              <a:rPr lang="cs-CZ" sz="2500" b="0" dirty="0" smtClean="0">
                <a:solidFill>
                  <a:srgbClr val="2F5897"/>
                </a:solidFill>
                <a:effectLst>
                  <a:outerShdw blurRad="38100" dist="38100" dir="2700000" algn="tl">
                    <a:srgbClr val="C0C0C0"/>
                  </a:outerShdw>
                </a:effectLst>
                <a:latin typeface="Arial" charset="0"/>
                <a:ea typeface="+mj-ea"/>
                <a:cs typeface="+mj-cs"/>
              </a:rPr>
              <a:t> – poměr pas/boky</a:t>
            </a:r>
            <a:endParaRPr lang="en-GB" dirty="0"/>
          </a:p>
        </p:txBody>
      </p:sp>
      <p:sp>
        <p:nvSpPr>
          <p:cNvPr id="12" name="Line 2"/>
          <p:cNvSpPr>
            <a:spLocks noChangeShapeType="1"/>
          </p:cNvSpPr>
          <p:nvPr/>
        </p:nvSpPr>
        <p:spPr bwMode="auto">
          <a:xfrm>
            <a:off x="3810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spTree>
    <p:extLst>
      <p:ext uri="{BB962C8B-B14F-4D97-AF65-F5344CB8AC3E}">
        <p14:creationId xmlns:p14="http://schemas.microsoft.com/office/powerpoint/2010/main" val="594942360"/>
      </p:ext>
    </p:extLst>
  </p:cSld>
  <p:clrMapOvr>
    <a:masterClrMapping/>
  </p:clrMapOvr>
  <p:transition spd="med">
    <p:pull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rmAutofit fontScale="90000"/>
          </a:bodyPr>
          <a:lstStyle/>
          <a:p>
            <a:pPr eaLnBrk="1" hangingPunct="1">
              <a:lnSpc>
                <a:spcPts val="3400"/>
              </a:lnSpc>
              <a:defRPr/>
            </a:pPr>
            <a:r>
              <a:rPr lang="cs-CZ" sz="2500" dirty="0" smtClean="0">
                <a:effectLst>
                  <a:outerShdw blurRad="38100" dist="38100" dir="2700000" algn="tl">
                    <a:srgbClr val="C0C0C0"/>
                  </a:outerShdw>
                </a:effectLst>
                <a:latin typeface="Arial" charset="0"/>
              </a:rPr>
              <a:t>Diagnostická kritéria – </a:t>
            </a:r>
            <a:r>
              <a:rPr lang="en-US" sz="2500" dirty="0" smtClean="0">
                <a:effectLst>
                  <a:outerShdw blurRad="38100" dist="38100" dir="2700000" algn="tl">
                    <a:srgbClr val="C0C0C0"/>
                  </a:outerShdw>
                </a:effectLst>
                <a:latin typeface="Arial" charset="0"/>
              </a:rPr>
              <a:t>WHR</a:t>
            </a:r>
            <a:endParaRPr lang="cs-CZ" sz="25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44</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sp>
        <p:nvSpPr>
          <p:cNvPr id="3" name="Rectangle 1"/>
          <p:cNvSpPr>
            <a:spLocks noChangeArrowheads="1"/>
          </p:cNvSpPr>
          <p:nvPr/>
        </p:nvSpPr>
        <p:spPr bwMode="auto">
          <a:xfrm>
            <a:off x="2419350" y="3481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graphicFrame>
        <p:nvGraphicFramePr>
          <p:cNvPr id="4" name="Tabulka 3"/>
          <p:cNvGraphicFramePr>
            <a:graphicFrameLocks noGrp="1"/>
          </p:cNvGraphicFramePr>
          <p:nvPr>
            <p:extLst>
              <p:ext uri="{D42A27DB-BD31-4B8C-83A1-F6EECF244321}">
                <p14:modId xmlns:p14="http://schemas.microsoft.com/office/powerpoint/2010/main" val="2406855523"/>
              </p:ext>
            </p:extLst>
          </p:nvPr>
        </p:nvGraphicFramePr>
        <p:xfrm>
          <a:off x="2019300" y="1142999"/>
          <a:ext cx="5257800" cy="2566988"/>
        </p:xfrm>
        <a:graphic>
          <a:graphicData uri="http://schemas.openxmlformats.org/drawingml/2006/table">
            <a:tbl>
              <a:tblPr firstRow="1" firstCol="1" bandRow="1">
                <a:tableStyleId>{5C22544A-7EE6-4342-B048-85BDC9FD1C3A}</a:tableStyleId>
              </a:tblPr>
              <a:tblGrid>
                <a:gridCol w="1230273"/>
                <a:gridCol w="1230273"/>
                <a:gridCol w="1398627"/>
                <a:gridCol w="1398627"/>
              </a:tblGrid>
              <a:tr h="1128368">
                <a:tc>
                  <a:txBody>
                    <a:bodyPr/>
                    <a:lstStyle/>
                    <a:p>
                      <a:pPr algn="ctr">
                        <a:lnSpc>
                          <a:spcPts val="2000"/>
                        </a:lnSpc>
                        <a:spcAft>
                          <a:spcPts val="0"/>
                        </a:spcAft>
                      </a:pPr>
                      <a:r>
                        <a:rPr lang="cs-CZ" sz="1800" dirty="0">
                          <a:effectLst/>
                          <a:latin typeface="Calibri" panose="020F0502020204030204" pitchFamily="34" charset="0"/>
                        </a:rPr>
                        <a:t> </a:t>
                      </a:r>
                      <a:endParaRPr lang="en-GB" sz="1800" dirty="0">
                        <a:effectLst/>
                        <a:latin typeface="Calibri" panose="020F0502020204030204" pitchFamily="34" charset="0"/>
                        <a:ea typeface="Calibri"/>
                        <a:cs typeface="Times New Roman"/>
                      </a:endParaRPr>
                    </a:p>
                  </a:txBody>
                  <a:tcPr marL="68580" marR="68580" marT="0" marB="0"/>
                </a:tc>
                <a:tc>
                  <a:txBody>
                    <a:bodyPr/>
                    <a:lstStyle/>
                    <a:p>
                      <a:pPr algn="ctr">
                        <a:lnSpc>
                          <a:spcPct val="115000"/>
                        </a:lnSpc>
                        <a:spcAft>
                          <a:spcPts val="0"/>
                        </a:spcAft>
                      </a:pPr>
                      <a:r>
                        <a:rPr lang="cs-CZ" sz="1800" dirty="0" smtClean="0">
                          <a:effectLst/>
                          <a:latin typeface="Calibri" panose="020F0502020204030204" pitchFamily="34" charset="0"/>
                        </a:rPr>
                        <a:t>Nízké riziko</a:t>
                      </a:r>
                      <a:endParaRPr lang="en-GB" sz="1800" dirty="0">
                        <a:effectLst/>
                        <a:latin typeface="Calibri" panose="020F0502020204030204" pitchFamily="34" charset="0"/>
                        <a:ea typeface="Calibri"/>
                        <a:cs typeface="Times New Roman"/>
                      </a:endParaRPr>
                    </a:p>
                  </a:txBody>
                  <a:tcPr marL="68580" marR="68580" marT="0" marB="0"/>
                </a:tc>
                <a:tc>
                  <a:txBody>
                    <a:bodyPr/>
                    <a:lstStyle/>
                    <a:p>
                      <a:pPr algn="ctr">
                        <a:lnSpc>
                          <a:spcPct val="115000"/>
                        </a:lnSpc>
                        <a:spcAft>
                          <a:spcPts val="0"/>
                        </a:spcAft>
                      </a:pPr>
                      <a:r>
                        <a:rPr lang="cs-CZ" sz="1800" dirty="0" smtClean="0">
                          <a:effectLst/>
                          <a:latin typeface="Calibri" panose="020F0502020204030204" pitchFamily="34" charset="0"/>
                        </a:rPr>
                        <a:t>Zvýšené riziko</a:t>
                      </a:r>
                      <a:endParaRPr lang="en-GB" sz="1800" dirty="0">
                        <a:effectLst/>
                        <a:latin typeface="Calibri" panose="020F0502020204030204" pitchFamily="34" charset="0"/>
                        <a:ea typeface="Calibri"/>
                        <a:cs typeface="Times New Roman"/>
                      </a:endParaRPr>
                    </a:p>
                  </a:txBody>
                  <a:tcPr marL="68580" marR="68580" marT="0" marB="0"/>
                </a:tc>
                <a:tc>
                  <a:txBody>
                    <a:bodyPr/>
                    <a:lstStyle/>
                    <a:p>
                      <a:pPr algn="ctr">
                        <a:lnSpc>
                          <a:spcPct val="115000"/>
                        </a:lnSpc>
                        <a:spcAft>
                          <a:spcPts val="0"/>
                        </a:spcAft>
                      </a:pPr>
                      <a:r>
                        <a:rPr lang="cs-CZ" sz="1800" dirty="0" smtClean="0">
                          <a:effectLst/>
                          <a:latin typeface="Calibri" panose="020F0502020204030204" pitchFamily="34" charset="0"/>
                        </a:rPr>
                        <a:t>Vysoké riziko</a:t>
                      </a:r>
                      <a:endParaRPr lang="en-GB" sz="1800" dirty="0">
                        <a:effectLst/>
                        <a:latin typeface="Calibri" panose="020F0502020204030204" pitchFamily="34" charset="0"/>
                        <a:ea typeface="Calibri"/>
                        <a:cs typeface="Times New Roman"/>
                      </a:endParaRPr>
                    </a:p>
                  </a:txBody>
                  <a:tcPr marL="68580" marR="68580" marT="0" marB="0"/>
                </a:tc>
              </a:tr>
              <a:tr h="719310">
                <a:tc>
                  <a:txBody>
                    <a:bodyPr/>
                    <a:lstStyle/>
                    <a:p>
                      <a:pPr algn="ctr">
                        <a:lnSpc>
                          <a:spcPts val="2000"/>
                        </a:lnSpc>
                        <a:spcAft>
                          <a:spcPts val="0"/>
                        </a:spcAft>
                      </a:pPr>
                      <a:r>
                        <a:rPr lang="cs-CZ" sz="1800" dirty="0" err="1">
                          <a:effectLst/>
                          <a:latin typeface="Calibri" panose="020F0502020204030204" pitchFamily="34" charset="0"/>
                        </a:rPr>
                        <a:t>Men</a:t>
                      </a:r>
                      <a:endParaRPr lang="en-GB" sz="180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dirty="0">
                          <a:effectLst/>
                          <a:latin typeface="Calibri" panose="020F0502020204030204" pitchFamily="34" charset="0"/>
                        </a:rPr>
                        <a:t>&lt; 0.95</a:t>
                      </a:r>
                      <a:endParaRPr lang="en-GB" sz="200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dirty="0">
                          <a:effectLst/>
                          <a:latin typeface="Calibri" panose="020F0502020204030204" pitchFamily="34" charset="0"/>
                        </a:rPr>
                        <a:t>0.95 - 1.00</a:t>
                      </a:r>
                      <a:endParaRPr lang="en-GB" sz="200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dirty="0">
                          <a:effectLst/>
                          <a:latin typeface="Calibri" panose="020F0502020204030204" pitchFamily="34" charset="0"/>
                        </a:rPr>
                        <a:t>&gt; 1.00</a:t>
                      </a:r>
                      <a:endParaRPr lang="en-GB" sz="2000" dirty="0">
                        <a:effectLst/>
                        <a:latin typeface="Calibri" panose="020F0502020204030204" pitchFamily="34" charset="0"/>
                        <a:ea typeface="Calibri"/>
                        <a:cs typeface="Times New Roman"/>
                      </a:endParaRPr>
                    </a:p>
                  </a:txBody>
                  <a:tcPr marL="68580" marR="68580" marT="0" marB="0"/>
                </a:tc>
              </a:tr>
              <a:tr h="719310">
                <a:tc>
                  <a:txBody>
                    <a:bodyPr/>
                    <a:lstStyle/>
                    <a:p>
                      <a:pPr algn="ctr">
                        <a:lnSpc>
                          <a:spcPts val="2000"/>
                        </a:lnSpc>
                        <a:spcAft>
                          <a:spcPts val="0"/>
                        </a:spcAft>
                      </a:pPr>
                      <a:r>
                        <a:rPr lang="cs-CZ" sz="1800">
                          <a:effectLst/>
                          <a:latin typeface="Calibri" panose="020F0502020204030204" pitchFamily="34" charset="0"/>
                        </a:rPr>
                        <a:t>Women</a:t>
                      </a:r>
                      <a:endParaRPr lang="en-GB" sz="180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a:effectLst/>
                          <a:latin typeface="Calibri" panose="020F0502020204030204" pitchFamily="34" charset="0"/>
                        </a:rPr>
                        <a:t>&lt; 0.80</a:t>
                      </a:r>
                      <a:endParaRPr lang="en-GB" sz="200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a:effectLst/>
                          <a:latin typeface="Calibri" panose="020F0502020204030204" pitchFamily="34" charset="0"/>
                        </a:rPr>
                        <a:t>0.81 - 0.85</a:t>
                      </a:r>
                      <a:endParaRPr lang="en-GB" sz="200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dirty="0">
                          <a:effectLst/>
                          <a:latin typeface="Calibri" panose="020F0502020204030204" pitchFamily="34" charset="0"/>
                        </a:rPr>
                        <a:t>&gt; 0.85</a:t>
                      </a:r>
                      <a:endParaRPr lang="en-GB" sz="2000" dirty="0">
                        <a:effectLst/>
                        <a:latin typeface="Calibri" panose="020F0502020204030204" pitchFamily="34" charset="0"/>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3025775" y="34163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pic>
        <p:nvPicPr>
          <p:cNvPr id="8194" name="Picture 2" descr="C:\Users\jfiala\Desktop\VÝUKA\13 - výuka podzim 2014\13 -  obezitologie\obr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 y="4495800"/>
            <a:ext cx="8753476" cy="167710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266122" y="4114800"/>
            <a:ext cx="4572000" cy="276999"/>
          </a:xfrm>
          <a:prstGeom prst="rect">
            <a:avLst/>
          </a:prstGeom>
        </p:spPr>
        <p:txBody>
          <a:bodyPr>
            <a:spAutoFit/>
          </a:bodyPr>
          <a:lstStyle/>
          <a:p>
            <a:pPr algn="ctr"/>
            <a:r>
              <a:rPr lang="cs-CZ" sz="1200" dirty="0">
                <a:solidFill>
                  <a:prstClr val="black"/>
                </a:solidFill>
              </a:rPr>
              <a:t>Ideál (zdraví a </a:t>
            </a:r>
            <a:r>
              <a:rPr lang="cs-CZ" sz="1200" dirty="0" smtClean="0">
                <a:solidFill>
                  <a:prstClr val="black"/>
                </a:solidFill>
              </a:rPr>
              <a:t>plodnost):   </a:t>
            </a:r>
            <a:r>
              <a:rPr lang="cs-CZ" sz="1200" dirty="0">
                <a:solidFill>
                  <a:prstClr val="black"/>
                </a:solidFill>
              </a:rPr>
              <a:t>Muži 0.9,   Ženy 0.7  </a:t>
            </a:r>
            <a:endParaRPr lang="en-GB" sz="1200" dirty="0">
              <a:solidFill>
                <a:prstClr val="black"/>
              </a:solidFill>
            </a:endParaRPr>
          </a:p>
        </p:txBody>
      </p:sp>
    </p:spTree>
    <p:extLst>
      <p:ext uri="{BB962C8B-B14F-4D97-AF65-F5344CB8AC3E}">
        <p14:creationId xmlns:p14="http://schemas.microsoft.com/office/powerpoint/2010/main" val="1112666836"/>
      </p:ext>
    </p:extLst>
  </p:cSld>
  <p:clrMapOvr>
    <a:masterClrMapping/>
  </p:clrMapOvr>
  <p:transition spd="med">
    <p:pull dir="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Autofit/>
          </a:bodyPr>
          <a:lstStyle/>
          <a:p>
            <a:pPr eaLnBrk="1" hangingPunct="1">
              <a:lnSpc>
                <a:spcPts val="3400"/>
              </a:lnSpc>
              <a:defRPr/>
            </a:pPr>
            <a:r>
              <a:rPr lang="cs-CZ" sz="1800" dirty="0" smtClean="0">
                <a:effectLst>
                  <a:outerShdw blurRad="38100" dist="38100" dir="2700000" algn="tl">
                    <a:srgbClr val="C0C0C0"/>
                  </a:outerShdw>
                </a:effectLst>
                <a:latin typeface="Arial" charset="0"/>
              </a:rPr>
              <a:t>„Pasti“ při interpretaci WHR</a:t>
            </a:r>
            <a:endParaRPr lang="cs-CZ"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45</a:t>
            </a:fld>
            <a:endParaRPr lang="cs-CZ" sz="1200" dirty="0">
              <a:solidFill>
                <a:prstClr val="black">
                  <a:lumMod val="65000"/>
                  <a:lumOff val="35000"/>
                </a:prstClr>
              </a:solidFill>
              <a:latin typeface="Century Gothic" pitchFamily="34" charset="0"/>
            </a:endParaRPr>
          </a:p>
        </p:txBody>
      </p:sp>
      <p:sp>
        <p:nvSpPr>
          <p:cNvPr id="3" name="Obdélník 2"/>
          <p:cNvSpPr/>
          <p:nvPr/>
        </p:nvSpPr>
        <p:spPr>
          <a:xfrm>
            <a:off x="990600" y="6290588"/>
            <a:ext cx="7467600" cy="430887"/>
          </a:xfrm>
          <a:prstGeom prst="rect">
            <a:avLst/>
          </a:prstGeom>
        </p:spPr>
        <p:txBody>
          <a:bodyPr wrap="square">
            <a:spAutoFit/>
          </a:bodyPr>
          <a:lstStyle/>
          <a:p>
            <a:r>
              <a:rPr lang="en-GB" sz="1100" b="0" dirty="0" err="1" smtClean="0">
                <a:solidFill>
                  <a:prstClr val="black"/>
                </a:solidFill>
                <a:latin typeface="Calibri" panose="020F0502020204030204" pitchFamily="34" charset="0"/>
              </a:rPr>
              <a:t>Després</a:t>
            </a:r>
            <a:r>
              <a:rPr lang="en-GB" sz="1100" b="0" dirty="0" smtClean="0">
                <a:solidFill>
                  <a:prstClr val="black"/>
                </a:solidFill>
                <a:latin typeface="Calibri" panose="020F0502020204030204" pitchFamily="34" charset="0"/>
              </a:rPr>
              <a:t> </a:t>
            </a:r>
            <a:r>
              <a:rPr lang="en-GB" sz="1100" b="0" dirty="0">
                <a:solidFill>
                  <a:prstClr val="black"/>
                </a:solidFill>
                <a:latin typeface="Calibri" panose="020F0502020204030204" pitchFamily="34" charset="0"/>
              </a:rPr>
              <a:t>J P, Lemieux I, </a:t>
            </a:r>
            <a:r>
              <a:rPr lang="en-GB" sz="1100" b="0" dirty="0" err="1" smtClean="0">
                <a:solidFill>
                  <a:prstClr val="black"/>
                </a:solidFill>
                <a:latin typeface="Calibri" panose="020F0502020204030204" pitchFamily="34" charset="0"/>
              </a:rPr>
              <a:t>Prud'homme</a:t>
            </a:r>
            <a:r>
              <a:rPr lang="en-GB" sz="1100" b="0" dirty="0" smtClean="0">
                <a:solidFill>
                  <a:prstClr val="black"/>
                </a:solidFill>
                <a:latin typeface="Calibri" panose="020F0502020204030204" pitchFamily="34" charset="0"/>
              </a:rPr>
              <a:t> D:</a:t>
            </a:r>
            <a:r>
              <a:rPr lang="cs-CZ" sz="1100" b="0" dirty="0" smtClean="0">
                <a:solidFill>
                  <a:prstClr val="black"/>
                </a:solidFill>
                <a:latin typeface="Calibri" panose="020F0502020204030204" pitchFamily="34" charset="0"/>
              </a:rPr>
              <a:t> </a:t>
            </a:r>
            <a:r>
              <a:rPr lang="en-GB" sz="1100" b="0" dirty="0" smtClean="0">
                <a:solidFill>
                  <a:prstClr val="black"/>
                </a:solidFill>
                <a:latin typeface="Calibri" panose="020F0502020204030204" pitchFamily="34" charset="0"/>
              </a:rPr>
              <a:t>Treatment </a:t>
            </a:r>
            <a:r>
              <a:rPr lang="en-GB" sz="1100" b="0" dirty="0">
                <a:solidFill>
                  <a:prstClr val="black"/>
                </a:solidFill>
                <a:latin typeface="Calibri" panose="020F0502020204030204" pitchFamily="34" charset="0"/>
              </a:rPr>
              <a:t>of obesity: need to focus on high risk abdominally obese patients. </a:t>
            </a:r>
          </a:p>
          <a:p>
            <a:r>
              <a:rPr lang="en-GB" sz="1100" b="0" dirty="0">
                <a:solidFill>
                  <a:prstClr val="black"/>
                </a:solidFill>
                <a:latin typeface="Calibri" panose="020F0502020204030204" pitchFamily="34" charset="0"/>
              </a:rPr>
              <a:t>BMJ. 2001 Mar 24;322(7288):716-20</a:t>
            </a:r>
            <a:r>
              <a:rPr lang="en-GB" sz="1100" b="0" dirty="0">
                <a:solidFill>
                  <a:prstClr val="white"/>
                </a:solidFill>
                <a:latin typeface="Calibri" panose="020F0502020204030204" pitchFamily="34" charset="0"/>
              </a:rPr>
              <a:t>.</a:t>
            </a:r>
          </a:p>
        </p:txBody>
      </p:sp>
      <p:pic>
        <p:nvPicPr>
          <p:cNvPr id="2050" name="Picture 2" descr="C:\Users\jfiala\Desktop\VÝUKA\13 - výuka podzim 2014\13 -  obezitologie\obr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130" y="447361"/>
            <a:ext cx="6368898" cy="5721526"/>
          </a:xfrm>
          <a:prstGeom prst="rect">
            <a:avLst/>
          </a:prstGeom>
          <a:noFill/>
          <a:extLst>
            <a:ext uri="{909E8E84-426E-40DD-AFC4-6F175D3DCCD1}">
              <a14:hiddenFill xmlns:a14="http://schemas.microsoft.com/office/drawing/2010/main">
                <a:solidFill>
                  <a:srgbClr val="FFFFFF"/>
                </a:solidFill>
              </a14:hiddenFill>
            </a:ext>
          </a:extLst>
        </p:spPr>
      </p:pic>
      <p:sp>
        <p:nvSpPr>
          <p:cNvPr id="4102" name="Line 2"/>
          <p:cNvSpPr>
            <a:spLocks noChangeShapeType="1"/>
          </p:cNvSpPr>
          <p:nvPr/>
        </p:nvSpPr>
        <p:spPr bwMode="auto">
          <a:xfrm>
            <a:off x="533400" y="4572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spTree>
    <p:extLst>
      <p:ext uri="{BB962C8B-B14F-4D97-AF65-F5344CB8AC3E}">
        <p14:creationId xmlns:p14="http://schemas.microsoft.com/office/powerpoint/2010/main" val="2979766789"/>
      </p:ext>
    </p:extLst>
  </p:cSld>
  <p:clrMapOvr>
    <a:masterClrMapping/>
  </p:clrMapOvr>
  <p:transition spd="med">
    <p:pull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152400"/>
            <a:ext cx="8305800" cy="228600"/>
          </a:xfrm>
        </p:spPr>
        <p:txBody>
          <a:bodyPr wrap="square" numCol="1" anchorCtr="0" compatLnSpc="1">
            <a:prstTxWarp prst="textNoShape">
              <a:avLst/>
            </a:prstTxWarp>
            <a:noAutofit/>
          </a:bodyPr>
          <a:lstStyle/>
          <a:p>
            <a:pPr eaLnBrk="1" hangingPunct="1">
              <a:lnSpc>
                <a:spcPts val="3400"/>
              </a:lnSpc>
              <a:defRPr/>
            </a:pPr>
            <a:r>
              <a:rPr lang="cs-CZ" sz="1800" dirty="0" smtClean="0">
                <a:effectLst>
                  <a:outerShdw blurRad="38100" dist="38100" dir="2700000" algn="tl">
                    <a:srgbClr val="C0C0C0"/>
                  </a:outerShdw>
                </a:effectLst>
                <a:latin typeface="Arial" charset="0"/>
              </a:rPr>
              <a:t>WHR – ukazatel sexuální atraktivity ženy</a:t>
            </a:r>
            <a:endParaRPr lang="cs-CZ"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46</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4572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pic>
        <p:nvPicPr>
          <p:cNvPr id="1026" name="Picture 2" descr="C:\Users\jfiala\Desktop\VÝUKA\13 - výuka podzim 2014\13 -  obezitologie\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52040"/>
            <a:ext cx="3707987" cy="332976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ýsledek obrázku pro WH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685800"/>
            <a:ext cx="340908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ýsledek obrázku pro WHR - waist to hip, masculine - feminin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7164" y="3962400"/>
            <a:ext cx="3123436" cy="23939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ouvisející obrázek">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609600"/>
            <a:ext cx="3219432" cy="2924176"/>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533400" y="5926722"/>
            <a:ext cx="3505200" cy="338554"/>
          </a:xfrm>
          <a:prstGeom prst="rect">
            <a:avLst/>
          </a:prstGeom>
        </p:spPr>
        <p:txBody>
          <a:bodyPr wrap="square">
            <a:spAutoFit/>
          </a:bodyPr>
          <a:lstStyle/>
          <a:p>
            <a:pPr algn="ctr"/>
            <a:r>
              <a:rPr lang="cs-CZ" sz="1600" dirty="0" err="1" smtClean="0">
                <a:solidFill>
                  <a:prstClr val="black"/>
                </a:solidFill>
              </a:rPr>
              <a:t>The</a:t>
            </a:r>
            <a:r>
              <a:rPr lang="cs-CZ" sz="1600" dirty="0" smtClean="0">
                <a:solidFill>
                  <a:prstClr val="black"/>
                </a:solidFill>
              </a:rPr>
              <a:t> most </a:t>
            </a:r>
            <a:r>
              <a:rPr lang="cs-CZ" sz="1600" dirty="0" err="1" smtClean="0">
                <a:solidFill>
                  <a:prstClr val="black"/>
                </a:solidFill>
              </a:rPr>
              <a:t>desirable</a:t>
            </a:r>
            <a:r>
              <a:rPr lang="cs-CZ" sz="1600" dirty="0" smtClean="0">
                <a:solidFill>
                  <a:prstClr val="black"/>
                </a:solidFill>
              </a:rPr>
              <a:t> </a:t>
            </a:r>
            <a:r>
              <a:rPr lang="cs-CZ" sz="1600" dirty="0" err="1" smtClean="0">
                <a:solidFill>
                  <a:prstClr val="black"/>
                </a:solidFill>
              </a:rPr>
              <a:t>between</a:t>
            </a:r>
            <a:r>
              <a:rPr lang="cs-CZ" sz="1600" dirty="0" smtClean="0">
                <a:solidFill>
                  <a:prstClr val="black"/>
                </a:solidFill>
              </a:rPr>
              <a:t> 0.6 – 0.75</a:t>
            </a:r>
            <a:r>
              <a:rPr lang="en-GB" sz="1600" dirty="0" smtClean="0">
                <a:solidFill>
                  <a:prstClr val="black"/>
                </a:solidFill>
              </a:rPr>
              <a:t>  </a:t>
            </a:r>
            <a:endParaRPr lang="en-GB" sz="1600" dirty="0">
              <a:solidFill>
                <a:prstClr val="black"/>
              </a:solidFill>
            </a:endParaRPr>
          </a:p>
        </p:txBody>
      </p:sp>
    </p:spTree>
    <p:extLst>
      <p:ext uri="{BB962C8B-B14F-4D97-AF65-F5344CB8AC3E}">
        <p14:creationId xmlns:p14="http://schemas.microsoft.com/office/powerpoint/2010/main" val="2983717924"/>
      </p:ext>
    </p:extLst>
  </p:cSld>
  <p:clrMapOvr>
    <a:masterClrMapping/>
  </p:clrMapOvr>
  <p:transition spd="med">
    <p:pull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Autofit/>
          </a:bodyPr>
          <a:lstStyle/>
          <a:p>
            <a:pPr eaLnBrk="1" hangingPunct="1">
              <a:lnSpc>
                <a:spcPts val="3400"/>
              </a:lnSpc>
              <a:defRPr/>
            </a:pPr>
            <a:r>
              <a:rPr lang="cs-CZ" sz="1800" dirty="0" smtClean="0">
                <a:effectLst>
                  <a:outerShdw blurRad="38100" dist="38100" dir="2700000" algn="tl">
                    <a:srgbClr val="C0C0C0"/>
                  </a:outerShdw>
                </a:effectLst>
                <a:latin typeface="Arial" charset="0"/>
              </a:rPr>
              <a:t>Diagnostická kritéria - WHR</a:t>
            </a:r>
            <a:endParaRPr lang="cs-CZ"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47</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4572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pic>
        <p:nvPicPr>
          <p:cNvPr id="2050" name="Picture 2" descr="C:\Users\jfiala\Desktop\VÝUKA\13 - výuka podzim 2014\13 -  obezitologie\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3" y="145774"/>
            <a:ext cx="9018009" cy="650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528927"/>
      </p:ext>
    </p:extLst>
  </p:cSld>
  <p:clrMapOvr>
    <a:masterClrMapping/>
  </p:clrMapOvr>
  <p:transition spd="med">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228600" y="76200"/>
            <a:ext cx="8839200" cy="609600"/>
          </a:xfrm>
        </p:spPr>
        <p:txBody>
          <a:bodyPr wrap="square" numCol="1" anchorCtr="0" compatLnSpc="1">
            <a:prstTxWarp prst="textNoShape">
              <a:avLst/>
            </a:prstTxWarp>
            <a:noAutofit/>
          </a:bodyPr>
          <a:lstStyle/>
          <a:p>
            <a:pPr eaLnBrk="1" hangingPunct="1">
              <a:lnSpc>
                <a:spcPct val="100000"/>
              </a:lnSpc>
              <a:defRPr/>
            </a:pPr>
            <a:r>
              <a:rPr lang="cs-CZ" sz="1600" dirty="0" err="1" smtClean="0">
                <a:effectLst/>
                <a:latin typeface="Calibri" panose="020F0502020204030204" pitchFamily="34" charset="0"/>
              </a:rPr>
              <a:t>Classification</a:t>
            </a:r>
            <a:r>
              <a:rPr lang="cs-CZ" sz="1600" dirty="0" smtClean="0">
                <a:effectLst/>
                <a:latin typeface="Calibri" panose="020F0502020204030204" pitchFamily="34" charset="0"/>
              </a:rPr>
              <a:t> </a:t>
            </a:r>
            <a:r>
              <a:rPr lang="cs-CZ" sz="1600" dirty="0" err="1">
                <a:effectLst/>
                <a:latin typeface="Calibri" panose="020F0502020204030204" pitchFamily="34" charset="0"/>
              </a:rPr>
              <a:t>of</a:t>
            </a:r>
            <a:r>
              <a:rPr lang="cs-CZ" sz="1600" dirty="0">
                <a:effectLst/>
                <a:latin typeface="Calibri" panose="020F0502020204030204" pitchFamily="34" charset="0"/>
              </a:rPr>
              <a:t> obesity </a:t>
            </a:r>
            <a:r>
              <a:rPr lang="cs-CZ" sz="1600" dirty="0" err="1">
                <a:effectLst/>
                <a:latin typeface="Calibri" panose="020F0502020204030204" pitchFamily="34" charset="0"/>
              </a:rPr>
              <a:t>developed</a:t>
            </a:r>
            <a:r>
              <a:rPr lang="cs-CZ" sz="1600" dirty="0">
                <a:effectLst/>
                <a:latin typeface="Calibri" panose="020F0502020204030204" pitchFamily="34" charset="0"/>
              </a:rPr>
              <a:t> by </a:t>
            </a:r>
            <a:r>
              <a:rPr lang="cs-CZ" sz="1600" dirty="0" err="1">
                <a:effectLst/>
                <a:latin typeface="Calibri" panose="020F0502020204030204" pitchFamily="34" charset="0"/>
              </a:rPr>
              <a:t>the</a:t>
            </a:r>
            <a:r>
              <a:rPr lang="cs-CZ" sz="1600" dirty="0">
                <a:effectLst/>
                <a:latin typeface="Calibri" panose="020F0502020204030204" pitchFamily="34" charset="0"/>
              </a:rPr>
              <a:t> </a:t>
            </a:r>
            <a:r>
              <a:rPr lang="cs-CZ" sz="1600" dirty="0" err="1">
                <a:effectLst/>
                <a:latin typeface="Calibri" panose="020F0502020204030204" pitchFamily="34" charset="0"/>
              </a:rPr>
              <a:t>National</a:t>
            </a:r>
            <a:r>
              <a:rPr lang="cs-CZ" sz="1600" dirty="0">
                <a:effectLst/>
                <a:latin typeface="Calibri" panose="020F0502020204030204" pitchFamily="34" charset="0"/>
              </a:rPr>
              <a:t> </a:t>
            </a:r>
            <a:r>
              <a:rPr lang="cs-CZ" sz="1600" dirty="0" err="1">
                <a:effectLst/>
                <a:latin typeface="Calibri" panose="020F0502020204030204" pitchFamily="34" charset="0"/>
              </a:rPr>
              <a:t>Heart</a:t>
            </a:r>
            <a:r>
              <a:rPr lang="cs-CZ" sz="1600" dirty="0">
                <a:effectLst/>
                <a:latin typeface="Calibri" panose="020F0502020204030204" pitchFamily="34" charset="0"/>
              </a:rPr>
              <a:t>, </a:t>
            </a:r>
            <a:r>
              <a:rPr lang="cs-CZ" sz="1600" dirty="0" err="1">
                <a:effectLst/>
                <a:latin typeface="Calibri" panose="020F0502020204030204" pitchFamily="34" charset="0"/>
              </a:rPr>
              <a:t>Lung</a:t>
            </a:r>
            <a:r>
              <a:rPr lang="cs-CZ" sz="1600" dirty="0">
                <a:effectLst/>
                <a:latin typeface="Calibri" panose="020F0502020204030204" pitchFamily="34" charset="0"/>
              </a:rPr>
              <a:t> and </a:t>
            </a:r>
            <a:r>
              <a:rPr lang="cs-CZ" sz="1600" dirty="0" err="1">
                <a:effectLst/>
                <a:latin typeface="Calibri" panose="020F0502020204030204" pitchFamily="34" charset="0"/>
              </a:rPr>
              <a:t>Blood</a:t>
            </a:r>
            <a:r>
              <a:rPr lang="cs-CZ" sz="1600" dirty="0">
                <a:effectLst/>
                <a:latin typeface="Calibri" panose="020F0502020204030204" pitchFamily="34" charset="0"/>
              </a:rPr>
              <a:t> Institute </a:t>
            </a:r>
            <a:r>
              <a:rPr lang="cs-CZ" sz="1600" dirty="0" err="1">
                <a:effectLst/>
                <a:latin typeface="Calibri" panose="020F0502020204030204" pitchFamily="34" charset="0"/>
              </a:rPr>
              <a:t>task</a:t>
            </a:r>
            <a:r>
              <a:rPr lang="cs-CZ" sz="1600" dirty="0">
                <a:effectLst/>
                <a:latin typeface="Calibri" panose="020F0502020204030204" pitchFamily="34" charset="0"/>
              </a:rPr>
              <a:t> </a:t>
            </a:r>
            <a:r>
              <a:rPr lang="cs-CZ" sz="1600" dirty="0" err="1">
                <a:effectLst/>
                <a:latin typeface="Calibri" panose="020F0502020204030204" pitchFamily="34" charset="0"/>
              </a:rPr>
              <a:t>force</a:t>
            </a:r>
            <a:r>
              <a:rPr lang="cs-CZ" sz="1600" dirty="0">
                <a:effectLst/>
                <a:latin typeface="Calibri" panose="020F0502020204030204" pitchFamily="34" charset="0"/>
              </a:rPr>
              <a:t>, </a:t>
            </a:r>
            <a:r>
              <a:rPr lang="cs-CZ" sz="1600" dirty="0" err="1">
                <a:effectLst/>
                <a:latin typeface="Calibri" panose="020F0502020204030204" pitchFamily="34" charset="0"/>
              </a:rPr>
              <a:t>along</a:t>
            </a:r>
            <a:r>
              <a:rPr lang="cs-CZ" sz="1600" dirty="0">
                <a:effectLst/>
                <a:latin typeface="Calibri" panose="020F0502020204030204" pitchFamily="34" charset="0"/>
              </a:rPr>
              <a:t> </a:t>
            </a:r>
            <a:r>
              <a:rPr lang="cs-CZ" sz="1600" dirty="0" err="1">
                <a:effectLst/>
                <a:latin typeface="Calibri" panose="020F0502020204030204" pitchFamily="34" charset="0"/>
              </a:rPr>
              <a:t>with</a:t>
            </a:r>
            <a:r>
              <a:rPr lang="cs-CZ" sz="1600" dirty="0">
                <a:effectLst/>
                <a:latin typeface="Calibri" panose="020F0502020204030204" pitchFamily="34" charset="0"/>
              </a:rPr>
              <a:t> </a:t>
            </a:r>
            <a:r>
              <a:rPr lang="cs-CZ" sz="1600" dirty="0" err="1">
                <a:effectLst/>
                <a:latin typeface="Calibri" panose="020F0502020204030204" pitchFamily="34" charset="0"/>
              </a:rPr>
              <a:t>the</a:t>
            </a:r>
            <a:r>
              <a:rPr lang="cs-CZ" sz="1600" dirty="0">
                <a:effectLst/>
                <a:latin typeface="Calibri" panose="020F0502020204030204" pitchFamily="34" charset="0"/>
              </a:rPr>
              <a:t> </a:t>
            </a:r>
            <a:r>
              <a:rPr lang="cs-CZ" sz="1600" dirty="0" err="1">
                <a:effectLst/>
                <a:latin typeface="Calibri" panose="020F0502020204030204" pitchFamily="34" charset="0"/>
              </a:rPr>
              <a:t>associateddisease</a:t>
            </a:r>
            <a:r>
              <a:rPr lang="cs-CZ" sz="1600" dirty="0">
                <a:effectLst/>
                <a:latin typeface="Calibri" panose="020F0502020204030204" pitchFamily="34" charset="0"/>
              </a:rPr>
              <a:t> risk </a:t>
            </a:r>
            <a:r>
              <a:rPr lang="cs-CZ" sz="1600" dirty="0" err="1">
                <a:effectLst/>
                <a:latin typeface="Calibri" panose="020F0502020204030204" pitchFamily="34" charset="0"/>
              </a:rPr>
              <a:t>with</a:t>
            </a:r>
            <a:r>
              <a:rPr lang="cs-CZ" sz="1600" dirty="0">
                <a:effectLst/>
                <a:latin typeface="Calibri" panose="020F0502020204030204" pitchFamily="34" charset="0"/>
              </a:rPr>
              <a:t> </a:t>
            </a:r>
            <a:r>
              <a:rPr lang="cs-CZ" sz="1600" dirty="0" err="1">
                <a:effectLst/>
                <a:latin typeface="Calibri" panose="020F0502020204030204" pitchFamily="34" charset="0"/>
              </a:rPr>
              <a:t>increasing</a:t>
            </a:r>
            <a:r>
              <a:rPr lang="cs-CZ" sz="1600" dirty="0">
                <a:effectLst/>
                <a:latin typeface="Calibri" panose="020F0502020204030204" pitchFamily="34" charset="0"/>
              </a:rPr>
              <a:t> BMI, </a:t>
            </a:r>
            <a:r>
              <a:rPr lang="cs-CZ" sz="1600" dirty="0" err="1">
                <a:effectLst/>
                <a:latin typeface="Calibri" panose="020F0502020204030204" pitchFamily="34" charset="0"/>
              </a:rPr>
              <a:t>waist</a:t>
            </a:r>
            <a:r>
              <a:rPr lang="cs-CZ" sz="1600" dirty="0">
                <a:effectLst/>
                <a:latin typeface="Calibri" panose="020F0502020204030204" pitchFamily="34" charset="0"/>
              </a:rPr>
              <a:t> </a:t>
            </a:r>
            <a:r>
              <a:rPr lang="cs-CZ" sz="1600" dirty="0" err="1">
                <a:effectLst/>
                <a:latin typeface="Calibri" panose="020F0502020204030204" pitchFamily="34" charset="0"/>
              </a:rPr>
              <a:t>circumference</a:t>
            </a:r>
            <a:r>
              <a:rPr lang="cs-CZ" sz="1600" dirty="0">
                <a:effectLst/>
                <a:latin typeface="Calibri" panose="020F0502020204030204" pitchFamily="34" charset="0"/>
              </a:rPr>
              <a:t> and </a:t>
            </a:r>
            <a:r>
              <a:rPr lang="cs-CZ" sz="1600" dirty="0" err="1">
                <a:effectLst/>
                <a:latin typeface="Calibri" panose="020F0502020204030204" pitchFamily="34" charset="0"/>
              </a:rPr>
              <a:t>waist</a:t>
            </a:r>
            <a:r>
              <a:rPr lang="cs-CZ" sz="1600" dirty="0">
                <a:effectLst/>
                <a:latin typeface="Calibri" panose="020F0502020204030204" pitchFamily="34" charset="0"/>
              </a:rPr>
              <a:t> to hip ratio</a:t>
            </a:r>
            <a:r>
              <a:rPr lang="cs-CZ" sz="1600" dirty="0" smtClean="0">
                <a:effectLst/>
                <a:latin typeface="Calibri" panose="020F0502020204030204" pitchFamily="34" charset="0"/>
              </a:rPr>
              <a:t>.</a:t>
            </a:r>
            <a:endParaRPr lang="cs-CZ" sz="1600" dirty="0" smtClean="0">
              <a:effectLst>
                <a:outerShdw blurRad="38100" dist="38100" dir="2700000" algn="tl">
                  <a:srgbClr val="C0C0C0"/>
                </a:outerShdw>
              </a:effectLst>
              <a:latin typeface="Calibri" panose="020F0502020204030204" pitchFamily="34" charset="0"/>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48</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381000" y="7620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sp>
        <p:nvSpPr>
          <p:cNvPr id="7" name="Obdélník 6"/>
          <p:cNvSpPr/>
          <p:nvPr/>
        </p:nvSpPr>
        <p:spPr>
          <a:xfrm>
            <a:off x="76200" y="6520190"/>
            <a:ext cx="8839200" cy="261610"/>
          </a:xfrm>
          <a:prstGeom prst="rect">
            <a:avLst/>
          </a:prstGeom>
        </p:spPr>
        <p:txBody>
          <a:bodyPr wrap="square">
            <a:spAutoFit/>
          </a:bodyPr>
          <a:lstStyle/>
          <a:p>
            <a:pPr algn="ctr"/>
            <a:r>
              <a:rPr lang="en-GB" sz="1100" b="0" dirty="0" err="1" smtClean="0">
                <a:solidFill>
                  <a:prstClr val="black"/>
                </a:solidFill>
                <a:latin typeface="Calibri" panose="020F0502020204030204" pitchFamily="34" charset="0"/>
              </a:rPr>
              <a:t>Oliveros</a:t>
            </a:r>
            <a:r>
              <a:rPr lang="en-GB" sz="1100" b="0" dirty="0" smtClean="0">
                <a:solidFill>
                  <a:prstClr val="black"/>
                </a:solidFill>
                <a:latin typeface="Calibri" panose="020F0502020204030204" pitchFamily="34" charset="0"/>
              </a:rPr>
              <a:t> </a:t>
            </a:r>
            <a:r>
              <a:rPr lang="en-GB" sz="1100" b="0" dirty="0">
                <a:solidFill>
                  <a:prstClr val="black"/>
                </a:solidFill>
                <a:latin typeface="Calibri" panose="020F0502020204030204" pitchFamily="34" charset="0"/>
              </a:rPr>
              <a:t>E, Somers V, Sochor O, </a:t>
            </a:r>
            <a:r>
              <a:rPr lang="en-GB" sz="1100" b="0" dirty="0" err="1">
                <a:solidFill>
                  <a:prstClr val="black"/>
                </a:solidFill>
                <a:latin typeface="Calibri" panose="020F0502020204030204" pitchFamily="34" charset="0"/>
              </a:rPr>
              <a:t>Goel</a:t>
            </a:r>
            <a:r>
              <a:rPr lang="en-GB" sz="1100" b="0" dirty="0">
                <a:solidFill>
                  <a:prstClr val="black"/>
                </a:solidFill>
                <a:latin typeface="Calibri" panose="020F0502020204030204" pitchFamily="34" charset="0"/>
              </a:rPr>
              <a:t> K, </a:t>
            </a:r>
            <a:r>
              <a:rPr lang="en-GB" sz="1100" b="0" dirty="0" smtClean="0">
                <a:solidFill>
                  <a:prstClr val="black"/>
                </a:solidFill>
                <a:latin typeface="Calibri" panose="020F0502020204030204" pitchFamily="34" charset="0"/>
              </a:rPr>
              <a:t>Lopez-</a:t>
            </a:r>
            <a:r>
              <a:rPr lang="en-GB" sz="1100" b="0" dirty="0" err="1" smtClean="0">
                <a:solidFill>
                  <a:prstClr val="black"/>
                </a:solidFill>
                <a:latin typeface="Calibri" panose="020F0502020204030204" pitchFamily="34" charset="0"/>
              </a:rPr>
              <a:t>Jimen</a:t>
            </a:r>
            <a:r>
              <a:rPr lang="cs-CZ" sz="1100" b="0" dirty="0" smtClean="0">
                <a:solidFill>
                  <a:prstClr val="black"/>
                </a:solidFill>
                <a:latin typeface="Calibri" panose="020F0502020204030204" pitchFamily="34" charset="0"/>
              </a:rPr>
              <a:t>e</a:t>
            </a:r>
            <a:r>
              <a:rPr lang="en-GB" sz="1100" b="0" dirty="0" smtClean="0">
                <a:solidFill>
                  <a:prstClr val="black"/>
                </a:solidFill>
                <a:latin typeface="Calibri" panose="020F0502020204030204" pitchFamily="34" charset="0"/>
              </a:rPr>
              <a:t>z F:</a:t>
            </a:r>
            <a:r>
              <a:rPr lang="cs-CZ" sz="1100" b="0" dirty="0" smtClean="0">
                <a:solidFill>
                  <a:prstClr val="black"/>
                </a:solidFill>
                <a:latin typeface="Calibri" panose="020F0502020204030204" pitchFamily="34" charset="0"/>
              </a:rPr>
              <a:t> </a:t>
            </a:r>
            <a:r>
              <a:rPr lang="en-GB" sz="1100" b="0" dirty="0" smtClean="0">
                <a:solidFill>
                  <a:prstClr val="black"/>
                </a:solidFill>
                <a:latin typeface="Calibri" panose="020F0502020204030204" pitchFamily="34" charset="0"/>
              </a:rPr>
              <a:t>The </a:t>
            </a:r>
            <a:r>
              <a:rPr lang="en-GB" sz="1100" b="0" dirty="0">
                <a:solidFill>
                  <a:prstClr val="black"/>
                </a:solidFill>
                <a:latin typeface="Calibri" panose="020F0502020204030204" pitchFamily="34" charset="0"/>
              </a:rPr>
              <a:t>concept of normal weight </a:t>
            </a:r>
            <a:r>
              <a:rPr lang="en-GB" sz="1100" b="0" dirty="0" smtClean="0">
                <a:solidFill>
                  <a:prstClr val="black"/>
                </a:solidFill>
                <a:latin typeface="Calibri" panose="020F0502020204030204" pitchFamily="34" charset="0"/>
              </a:rPr>
              <a:t>obesity.</a:t>
            </a:r>
            <a:r>
              <a:rPr lang="cs-CZ" sz="1100" b="0" dirty="0" smtClean="0">
                <a:solidFill>
                  <a:prstClr val="black"/>
                </a:solidFill>
                <a:latin typeface="Calibri" panose="020F0502020204030204" pitchFamily="34" charset="0"/>
              </a:rPr>
              <a:t> </a:t>
            </a:r>
            <a:r>
              <a:rPr lang="en-GB" sz="1100" b="0" dirty="0" smtClean="0">
                <a:solidFill>
                  <a:prstClr val="black"/>
                </a:solidFill>
                <a:latin typeface="Calibri" panose="020F0502020204030204" pitchFamily="34" charset="0"/>
              </a:rPr>
              <a:t>Progress </a:t>
            </a:r>
            <a:r>
              <a:rPr lang="en-GB" sz="1100" b="0" dirty="0">
                <a:solidFill>
                  <a:prstClr val="black"/>
                </a:solidFill>
                <a:latin typeface="Calibri" panose="020F0502020204030204" pitchFamily="34" charset="0"/>
              </a:rPr>
              <a:t>in </a:t>
            </a:r>
            <a:r>
              <a:rPr lang="en-GB" sz="1100" b="0" dirty="0" err="1" smtClean="0">
                <a:solidFill>
                  <a:prstClr val="black"/>
                </a:solidFill>
                <a:latin typeface="Calibri" panose="020F0502020204030204" pitchFamily="34" charset="0"/>
              </a:rPr>
              <a:t>cardi</a:t>
            </a:r>
            <a:r>
              <a:rPr lang="cs-CZ" sz="1100" b="0" dirty="0" smtClean="0">
                <a:solidFill>
                  <a:prstClr val="black"/>
                </a:solidFill>
                <a:latin typeface="Calibri" panose="020F0502020204030204" pitchFamily="34" charset="0"/>
              </a:rPr>
              <a:t>o</a:t>
            </a:r>
            <a:r>
              <a:rPr lang="en-GB" sz="1100" b="0" dirty="0" smtClean="0">
                <a:solidFill>
                  <a:prstClr val="black"/>
                </a:solidFill>
                <a:latin typeface="Calibri" panose="020F0502020204030204" pitchFamily="34" charset="0"/>
              </a:rPr>
              <a:t>vas</a:t>
            </a:r>
            <a:r>
              <a:rPr lang="cs-CZ" sz="1100" b="0" dirty="0" smtClean="0">
                <a:solidFill>
                  <a:prstClr val="black"/>
                </a:solidFill>
                <a:latin typeface="Calibri" panose="020F0502020204030204" pitchFamily="34" charset="0"/>
              </a:rPr>
              <a:t>c</a:t>
            </a:r>
            <a:r>
              <a:rPr lang="en-GB" sz="1100" b="0" dirty="0" err="1" smtClean="0">
                <a:solidFill>
                  <a:prstClr val="black"/>
                </a:solidFill>
                <a:latin typeface="Calibri" panose="020F0502020204030204" pitchFamily="34" charset="0"/>
              </a:rPr>
              <a:t>ular</a:t>
            </a:r>
            <a:r>
              <a:rPr lang="en-GB" sz="1100" b="0" dirty="0" smtClean="0">
                <a:solidFill>
                  <a:prstClr val="black"/>
                </a:solidFill>
                <a:latin typeface="Calibri" panose="020F0502020204030204" pitchFamily="34" charset="0"/>
              </a:rPr>
              <a:t> </a:t>
            </a:r>
            <a:r>
              <a:rPr lang="en-GB" sz="1100" b="0" dirty="0">
                <a:solidFill>
                  <a:prstClr val="black"/>
                </a:solidFill>
                <a:latin typeface="Calibri" panose="020F0502020204030204" pitchFamily="34" charset="0"/>
              </a:rPr>
              <a:t>diseases, 2014, 56, </a:t>
            </a:r>
            <a:r>
              <a:rPr lang="en-GB" sz="1100" b="0" dirty="0" smtClean="0">
                <a:solidFill>
                  <a:prstClr val="black"/>
                </a:solidFill>
                <a:latin typeface="Calibri" panose="020F0502020204030204" pitchFamily="34" charset="0"/>
              </a:rPr>
              <a:t>426-43</a:t>
            </a:r>
            <a:r>
              <a:rPr lang="en-GB" sz="1100" dirty="0" smtClean="0">
                <a:solidFill>
                  <a:prstClr val="black"/>
                </a:solidFill>
                <a:latin typeface="Calibri" panose="020F0502020204030204" pitchFamily="34" charset="0"/>
              </a:rPr>
              <a:t>3</a:t>
            </a:r>
            <a:endParaRPr lang="en-GB" dirty="0">
              <a:solidFill>
                <a:prstClr val="white"/>
              </a:solidFill>
            </a:endParaRPr>
          </a:p>
        </p:txBody>
      </p:sp>
      <p:pic>
        <p:nvPicPr>
          <p:cNvPr id="11267" name="Picture 3" descr="C:\Users\jfiala\Desktop\VÝUKA\13 - výuka podzim 2014\13 -  obezitologie\obr.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65" y="823023"/>
            <a:ext cx="8048626" cy="574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427153"/>
      </p:ext>
    </p:extLst>
  </p:cSld>
  <p:clrMapOvr>
    <a:masterClrMapping/>
  </p:clrMapOvr>
  <p:transition spd="med">
    <p:pull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49</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4288" y="1866900"/>
            <a:ext cx="89773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lnSpc>
                <a:spcPct val="90000"/>
              </a:lnSpc>
              <a:buClr>
                <a:srgbClr val="3399FF"/>
              </a:buClr>
              <a:buSzPct val="60000"/>
            </a:pPr>
            <a:r>
              <a:rPr lang="cs-CZ" sz="7500" b="0" dirty="0" smtClean="0">
                <a:solidFill>
                  <a:prstClr val="black"/>
                </a:solidFill>
                <a:latin typeface="Arial" pitchFamily="34" charset="0"/>
              </a:rPr>
              <a:t> </a:t>
            </a:r>
            <a:r>
              <a:rPr lang="cs-CZ" sz="6000" b="0" dirty="0" smtClean="0">
                <a:solidFill>
                  <a:prstClr val="black"/>
                </a:solidFill>
                <a:latin typeface="Arial" pitchFamily="34" charset="0"/>
              </a:rPr>
              <a:t>METABOLICKÝ  SYNDROM</a:t>
            </a:r>
            <a:endParaRPr lang="cs-CZ" sz="6000" dirty="0">
              <a:solidFill>
                <a:prstClr val="black"/>
              </a:solidFill>
              <a:latin typeface="Arial" pitchFamily="34" charset="0"/>
            </a:endParaRPr>
          </a:p>
        </p:txBody>
      </p:sp>
    </p:spTree>
    <p:extLst>
      <p:ext uri="{BB962C8B-B14F-4D97-AF65-F5344CB8AC3E}">
        <p14:creationId xmlns:p14="http://schemas.microsoft.com/office/powerpoint/2010/main" val="392398602"/>
      </p:ext>
    </p:extLst>
  </p:cSld>
  <p:clrMapOvr>
    <a:masterClrMapping/>
  </p:clrMapOvr>
  <p:transition spd="med">
    <p:pull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76200"/>
            <a:ext cx="8305800" cy="381000"/>
          </a:xfrm>
        </p:spPr>
        <p:txBody>
          <a:bodyPr wrap="square" numCol="1" anchorCtr="0" compatLnSpc="1">
            <a:prstTxWarp prst="textNoShape">
              <a:avLst/>
            </a:prstTxWarp>
            <a:noAutofit/>
          </a:bodyPr>
          <a:lstStyle/>
          <a:p>
            <a:pPr eaLnBrk="1" hangingPunct="1">
              <a:lnSpc>
                <a:spcPct val="100000"/>
              </a:lnSpc>
            </a:pPr>
            <a:r>
              <a:rPr lang="cs-CZ" sz="2200" dirty="0" smtClean="0">
                <a:effectLst>
                  <a:outerShdw blurRad="38100" dist="38100" dir="2700000" algn="tl">
                    <a:srgbClr val="C0C0C0"/>
                  </a:outerShdw>
                </a:effectLst>
                <a:latin typeface="Arial" pitchFamily="34" charset="0"/>
              </a:rPr>
              <a:t>Malnutrice</a:t>
            </a:r>
            <a:endParaRPr lang="cs-CZ" sz="22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5</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3810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sp>
        <p:nvSpPr>
          <p:cNvPr id="7" name="Obdélník 6"/>
          <p:cNvSpPr/>
          <p:nvPr/>
        </p:nvSpPr>
        <p:spPr>
          <a:xfrm>
            <a:off x="609600" y="496568"/>
            <a:ext cx="5867400" cy="341632"/>
          </a:xfrm>
          <a:prstGeom prst="rect">
            <a:avLst/>
          </a:prstGeom>
        </p:spPr>
        <p:txBody>
          <a:bodyPr wrap="square">
            <a:spAutoFit/>
          </a:bodyPr>
          <a:lstStyle/>
          <a:p>
            <a:pPr marL="270510" indent="-180340">
              <a:lnSpc>
                <a:spcPct val="90000"/>
              </a:lnSpc>
              <a:spcAft>
                <a:spcPts val="0"/>
              </a:spcAft>
            </a:pPr>
            <a:r>
              <a:rPr lang="cs-CZ" sz="1800" dirty="0">
                <a:solidFill>
                  <a:srgbClr val="000000"/>
                </a:solidFill>
                <a:latin typeface="Arial"/>
                <a:ea typeface="Times New Roman"/>
                <a:cs typeface="Times New Roman"/>
              </a:rPr>
              <a:t>Malnutrice z nedostatku, podvýživa</a:t>
            </a:r>
            <a:endParaRPr lang="cs-CZ" sz="1800" dirty="0">
              <a:effectLst/>
            </a:endParaRPr>
          </a:p>
        </p:txBody>
      </p:sp>
      <p:sp>
        <p:nvSpPr>
          <p:cNvPr id="8" name="Obdélník 7"/>
          <p:cNvSpPr/>
          <p:nvPr/>
        </p:nvSpPr>
        <p:spPr>
          <a:xfrm>
            <a:off x="609600" y="5410200"/>
            <a:ext cx="3930563" cy="341632"/>
          </a:xfrm>
          <a:prstGeom prst="rect">
            <a:avLst/>
          </a:prstGeom>
        </p:spPr>
        <p:txBody>
          <a:bodyPr wrap="none">
            <a:spAutoFit/>
          </a:bodyPr>
          <a:lstStyle/>
          <a:p>
            <a:pPr marL="270510" indent="-180340">
              <a:lnSpc>
                <a:spcPct val="90000"/>
              </a:lnSpc>
              <a:spcAft>
                <a:spcPts val="0"/>
              </a:spcAft>
            </a:pPr>
            <a:r>
              <a:rPr lang="cs-CZ" sz="1800" dirty="0" smtClean="0">
                <a:solidFill>
                  <a:srgbClr val="000000"/>
                </a:solidFill>
                <a:latin typeface="Arial"/>
                <a:ea typeface="Times New Roman"/>
                <a:cs typeface="Times New Roman"/>
              </a:rPr>
              <a:t>Malnutrice z nadbytku, nadvýživa</a:t>
            </a:r>
            <a:endParaRPr lang="cs-CZ" sz="1800" dirty="0">
              <a:effectLst/>
            </a:endParaRPr>
          </a:p>
        </p:txBody>
      </p:sp>
      <p:sp>
        <p:nvSpPr>
          <p:cNvPr id="9" name="Obdélník 8"/>
          <p:cNvSpPr/>
          <p:nvPr/>
        </p:nvSpPr>
        <p:spPr>
          <a:xfrm>
            <a:off x="1295400" y="838200"/>
            <a:ext cx="7391400" cy="313932"/>
          </a:xfrm>
          <a:prstGeom prst="rect">
            <a:avLst/>
          </a:prstGeom>
        </p:spPr>
        <p:txBody>
          <a:bodyPr wrap="square">
            <a:spAutoFit/>
          </a:bodyPr>
          <a:lstStyle/>
          <a:p>
            <a:pPr marL="342900" lvl="0" indent="-342900">
              <a:lnSpc>
                <a:spcPct val="90000"/>
              </a:lnSpc>
              <a:spcAft>
                <a:spcPts val="0"/>
              </a:spcAft>
              <a:buClr>
                <a:srgbClr val="0070C0"/>
              </a:buClr>
              <a:buFont typeface="Wingdings"/>
              <a:buChar char=""/>
              <a:tabLst>
                <a:tab pos="457200" algn="l"/>
              </a:tabLst>
            </a:pPr>
            <a:r>
              <a:rPr lang="cs-CZ" sz="1600" b="0" dirty="0">
                <a:solidFill>
                  <a:srgbClr val="000000"/>
                </a:solidFill>
                <a:latin typeface="Arial"/>
                <a:ea typeface="Times New Roman"/>
                <a:cs typeface="Times New Roman"/>
              </a:rPr>
              <a:t>Energetické, resp. energeticko-proteinové deficientní malnutrice: </a:t>
            </a:r>
            <a:endParaRPr lang="cs-CZ" sz="1600" b="0" dirty="0">
              <a:effectLst/>
            </a:endParaRPr>
          </a:p>
        </p:txBody>
      </p:sp>
      <p:sp>
        <p:nvSpPr>
          <p:cNvPr id="14" name="Obdélník 13"/>
          <p:cNvSpPr/>
          <p:nvPr/>
        </p:nvSpPr>
        <p:spPr>
          <a:xfrm>
            <a:off x="1447800" y="2667000"/>
            <a:ext cx="7391400" cy="313932"/>
          </a:xfrm>
          <a:prstGeom prst="rect">
            <a:avLst/>
          </a:prstGeom>
        </p:spPr>
        <p:txBody>
          <a:bodyPr wrap="square">
            <a:spAutoFit/>
          </a:bodyPr>
          <a:lstStyle/>
          <a:p>
            <a:pPr marL="342900" lvl="0" indent="-342900">
              <a:lnSpc>
                <a:spcPct val="90000"/>
              </a:lnSpc>
              <a:spcAft>
                <a:spcPts val="0"/>
              </a:spcAft>
              <a:buClr>
                <a:srgbClr val="0070C0"/>
              </a:buClr>
              <a:buFont typeface="Wingdings"/>
              <a:buChar char=""/>
              <a:tabLst>
                <a:tab pos="457200" algn="l"/>
              </a:tabLst>
            </a:pPr>
            <a:r>
              <a:rPr lang="cs-CZ" sz="1600" b="0" dirty="0" smtClean="0">
                <a:solidFill>
                  <a:srgbClr val="000000"/>
                </a:solidFill>
                <a:latin typeface="Arial"/>
                <a:ea typeface="Times New Roman"/>
                <a:cs typeface="Times New Roman"/>
              </a:rPr>
              <a:t>Specifické </a:t>
            </a:r>
            <a:r>
              <a:rPr lang="cs-CZ" sz="1600" b="0" dirty="0">
                <a:solidFill>
                  <a:srgbClr val="000000"/>
                </a:solidFill>
                <a:latin typeface="Arial"/>
                <a:ea typeface="Times New Roman"/>
                <a:cs typeface="Times New Roman"/>
              </a:rPr>
              <a:t>deficience </a:t>
            </a:r>
            <a:endParaRPr lang="cs-CZ" sz="1600" b="0" dirty="0">
              <a:effectLst/>
            </a:endParaRPr>
          </a:p>
        </p:txBody>
      </p:sp>
      <p:sp>
        <p:nvSpPr>
          <p:cNvPr id="10" name="Obdélník 9"/>
          <p:cNvSpPr/>
          <p:nvPr/>
        </p:nvSpPr>
        <p:spPr>
          <a:xfrm>
            <a:off x="2286000" y="1143000"/>
            <a:ext cx="4572000" cy="1457387"/>
          </a:xfrm>
          <a:prstGeom prst="rect">
            <a:avLst/>
          </a:prstGeom>
        </p:spPr>
        <p:txBody>
          <a:bodyPr>
            <a:spAutoFit/>
          </a:bodyPr>
          <a:lstStyle/>
          <a:p>
            <a:pPr marL="342900" lvl="0" indent="-342900" hangingPunct="0">
              <a:lnSpc>
                <a:spcPct val="120000"/>
              </a:lnSpc>
              <a:spcAft>
                <a:spcPts val="0"/>
              </a:spcAft>
              <a:buFont typeface="Symbol"/>
              <a:buChar char=""/>
            </a:pPr>
            <a:r>
              <a:rPr lang="cs-CZ" sz="1500" b="0" dirty="0">
                <a:solidFill>
                  <a:srgbClr val="000000"/>
                </a:solidFill>
                <a:latin typeface="Arial"/>
                <a:ea typeface="Times New Roman"/>
                <a:cs typeface="Times New Roman"/>
              </a:rPr>
              <a:t>Podváha</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a:solidFill>
                  <a:srgbClr val="000000"/>
                </a:solidFill>
                <a:latin typeface="Arial"/>
                <a:ea typeface="Times New Roman"/>
                <a:cs typeface="Times New Roman"/>
              </a:rPr>
              <a:t>Kachexie</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a:solidFill>
                  <a:srgbClr val="000000"/>
                </a:solidFill>
                <a:latin typeface="Arial"/>
                <a:ea typeface="Times New Roman"/>
                <a:cs typeface="Times New Roman"/>
              </a:rPr>
              <a:t>Marasmus</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err="1">
                <a:solidFill>
                  <a:srgbClr val="000000"/>
                </a:solidFill>
                <a:latin typeface="Arial"/>
                <a:ea typeface="Times New Roman"/>
                <a:cs typeface="Times New Roman"/>
              </a:rPr>
              <a:t>Kwashiorkor</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err="1">
                <a:solidFill>
                  <a:srgbClr val="000000"/>
                </a:solidFill>
                <a:latin typeface="Arial"/>
                <a:ea typeface="Times New Roman"/>
                <a:cs typeface="Times New Roman"/>
              </a:rPr>
              <a:t>Marasmismický</a:t>
            </a:r>
            <a:r>
              <a:rPr lang="cs-CZ" sz="1500" b="0" dirty="0">
                <a:solidFill>
                  <a:srgbClr val="000000"/>
                </a:solidFill>
                <a:latin typeface="Arial"/>
                <a:ea typeface="Times New Roman"/>
                <a:cs typeface="Times New Roman"/>
              </a:rPr>
              <a:t> </a:t>
            </a:r>
            <a:r>
              <a:rPr lang="cs-CZ" sz="1500" b="0" dirty="0" err="1">
                <a:solidFill>
                  <a:srgbClr val="000000"/>
                </a:solidFill>
                <a:latin typeface="Arial"/>
                <a:ea typeface="Times New Roman"/>
                <a:cs typeface="Times New Roman"/>
              </a:rPr>
              <a:t>kwashiorkor</a:t>
            </a:r>
            <a:r>
              <a:rPr lang="cs-CZ" sz="1500" b="0" dirty="0">
                <a:solidFill>
                  <a:srgbClr val="000000"/>
                </a:solidFill>
                <a:latin typeface="Arial"/>
                <a:ea typeface="Times New Roman"/>
                <a:cs typeface="Times New Roman"/>
              </a:rPr>
              <a:t>   </a:t>
            </a:r>
            <a:endParaRPr lang="cs-CZ" sz="1500" b="0" kern="150" dirty="0">
              <a:effectLst/>
              <a:latin typeface="Calibri"/>
              <a:ea typeface="Times New Roman"/>
              <a:cs typeface="Times New Roman"/>
            </a:endParaRPr>
          </a:p>
        </p:txBody>
      </p:sp>
      <p:sp>
        <p:nvSpPr>
          <p:cNvPr id="11" name="Obdélník 10"/>
          <p:cNvSpPr/>
          <p:nvPr/>
        </p:nvSpPr>
        <p:spPr>
          <a:xfrm>
            <a:off x="2286000" y="2895600"/>
            <a:ext cx="4572000" cy="2565382"/>
          </a:xfrm>
          <a:prstGeom prst="rect">
            <a:avLst/>
          </a:prstGeom>
        </p:spPr>
        <p:txBody>
          <a:bodyPr>
            <a:spAutoFit/>
          </a:bodyPr>
          <a:lstStyle/>
          <a:p>
            <a:pPr marL="342900" lvl="0" indent="-342900" hangingPunct="0">
              <a:lnSpc>
                <a:spcPct val="120000"/>
              </a:lnSpc>
              <a:spcAft>
                <a:spcPts val="0"/>
              </a:spcAft>
              <a:buFont typeface="Symbol"/>
              <a:buChar char=""/>
            </a:pPr>
            <a:r>
              <a:rPr lang="cs-CZ" sz="1500" b="0" dirty="0">
                <a:solidFill>
                  <a:srgbClr val="000000"/>
                </a:solidFill>
                <a:latin typeface="Arial"/>
                <a:ea typeface="Times New Roman"/>
                <a:cs typeface="Times New Roman"/>
              </a:rPr>
              <a:t>Deficit jodu - endemická struma</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a:solidFill>
                  <a:srgbClr val="000000"/>
                </a:solidFill>
                <a:latin typeface="Arial"/>
                <a:ea typeface="Times New Roman"/>
                <a:cs typeface="Times New Roman"/>
              </a:rPr>
              <a:t>Deficit vitaminu A - Xeroftalmie</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a:solidFill>
                  <a:srgbClr val="000000"/>
                </a:solidFill>
                <a:latin typeface="Arial"/>
                <a:ea typeface="Times New Roman"/>
                <a:cs typeface="Times New Roman"/>
              </a:rPr>
              <a:t>Nutriční anémie</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a:solidFill>
                  <a:srgbClr val="000000"/>
                </a:solidFill>
                <a:latin typeface="Arial"/>
                <a:ea typeface="Times New Roman"/>
                <a:cs typeface="Times New Roman"/>
              </a:rPr>
              <a:t>Nutriční </a:t>
            </a:r>
            <a:r>
              <a:rPr lang="cs-CZ" sz="1500" b="0" dirty="0" err="1">
                <a:solidFill>
                  <a:srgbClr val="000000"/>
                </a:solidFill>
                <a:latin typeface="Arial"/>
                <a:ea typeface="Times New Roman"/>
                <a:cs typeface="Times New Roman"/>
              </a:rPr>
              <a:t>osteopenie</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smtClean="0">
                <a:solidFill>
                  <a:srgbClr val="000000"/>
                </a:solidFill>
                <a:latin typeface="Arial"/>
                <a:ea typeface="Times New Roman"/>
                <a:cs typeface="Times New Roman"/>
              </a:rPr>
              <a:t>B1  - </a:t>
            </a:r>
            <a:r>
              <a:rPr lang="cs-CZ" sz="1500" b="0" dirty="0" err="1" smtClean="0">
                <a:solidFill>
                  <a:srgbClr val="000000"/>
                </a:solidFill>
                <a:latin typeface="Arial"/>
                <a:ea typeface="Times New Roman"/>
                <a:cs typeface="Times New Roman"/>
              </a:rPr>
              <a:t>Beri</a:t>
            </a:r>
            <a:r>
              <a:rPr lang="cs-CZ" sz="1500" b="0" dirty="0" smtClean="0">
                <a:solidFill>
                  <a:srgbClr val="000000"/>
                </a:solidFill>
                <a:latin typeface="Arial"/>
                <a:ea typeface="Times New Roman"/>
                <a:cs typeface="Times New Roman"/>
              </a:rPr>
              <a:t> </a:t>
            </a:r>
            <a:r>
              <a:rPr lang="cs-CZ" sz="1500" b="0" dirty="0" err="1">
                <a:solidFill>
                  <a:srgbClr val="000000"/>
                </a:solidFill>
                <a:latin typeface="Arial"/>
                <a:ea typeface="Times New Roman"/>
                <a:cs typeface="Times New Roman"/>
              </a:rPr>
              <a:t>beri</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smtClean="0">
                <a:solidFill>
                  <a:srgbClr val="000000"/>
                </a:solidFill>
                <a:latin typeface="Arial"/>
                <a:ea typeface="Times New Roman"/>
                <a:cs typeface="Times New Roman"/>
              </a:rPr>
              <a:t>B2 (riboflavin)</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smtClean="0">
                <a:solidFill>
                  <a:srgbClr val="000000"/>
                </a:solidFill>
                <a:latin typeface="Arial"/>
                <a:ea typeface="Times New Roman"/>
                <a:cs typeface="Times New Roman"/>
              </a:rPr>
              <a:t>B3 (Niacin, PP) - pelagra</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smtClean="0">
                <a:solidFill>
                  <a:srgbClr val="000000"/>
                </a:solidFill>
                <a:latin typeface="Arial"/>
                <a:ea typeface="Times New Roman"/>
                <a:cs typeface="Times New Roman"/>
              </a:rPr>
              <a:t>C - Kurděje </a:t>
            </a:r>
            <a:r>
              <a:rPr lang="cs-CZ" sz="1500" b="0" dirty="0">
                <a:solidFill>
                  <a:srgbClr val="000000"/>
                </a:solidFill>
                <a:latin typeface="Arial"/>
                <a:ea typeface="Times New Roman"/>
                <a:cs typeface="Times New Roman"/>
              </a:rPr>
              <a:t>(skorbut)</a:t>
            </a:r>
            <a:endParaRPr lang="cs-CZ" sz="1500" b="0" kern="150" dirty="0">
              <a:latin typeface="Calibri"/>
              <a:ea typeface="Times New Roman"/>
              <a:cs typeface="Times New Roman"/>
            </a:endParaRPr>
          </a:p>
          <a:p>
            <a:pPr marL="342900" lvl="0" indent="-342900" hangingPunct="0">
              <a:lnSpc>
                <a:spcPct val="120000"/>
              </a:lnSpc>
              <a:spcAft>
                <a:spcPts val="0"/>
              </a:spcAft>
              <a:buFont typeface="Symbol"/>
              <a:buChar char=""/>
            </a:pPr>
            <a:r>
              <a:rPr lang="cs-CZ" sz="1500" b="0" dirty="0" err="1">
                <a:solidFill>
                  <a:srgbClr val="000000"/>
                </a:solidFill>
                <a:latin typeface="Arial"/>
                <a:ea typeface="Times New Roman"/>
                <a:cs typeface="Times New Roman"/>
              </a:rPr>
              <a:t>Sarkopenie</a:t>
            </a:r>
            <a:endParaRPr lang="cs-CZ" sz="1500" b="0" kern="150" dirty="0">
              <a:effectLst/>
              <a:latin typeface="Calibri"/>
              <a:ea typeface="Times New Roman"/>
              <a:cs typeface="Times New Roman"/>
            </a:endParaRPr>
          </a:p>
        </p:txBody>
      </p:sp>
      <p:sp>
        <p:nvSpPr>
          <p:cNvPr id="13" name="Obdélník 12"/>
          <p:cNvSpPr/>
          <p:nvPr/>
        </p:nvSpPr>
        <p:spPr>
          <a:xfrm>
            <a:off x="2286000" y="5791200"/>
            <a:ext cx="4572000" cy="1200329"/>
          </a:xfrm>
          <a:prstGeom prst="rect">
            <a:avLst/>
          </a:prstGeom>
        </p:spPr>
        <p:txBody>
          <a:bodyPr>
            <a:spAutoFit/>
          </a:bodyPr>
          <a:lstStyle/>
          <a:p>
            <a:pPr marL="342900" lvl="0" indent="-342900" hangingPunct="0">
              <a:lnSpc>
                <a:spcPct val="120000"/>
              </a:lnSpc>
              <a:spcAft>
                <a:spcPts val="0"/>
              </a:spcAft>
              <a:buFont typeface="Symbol"/>
              <a:buChar char=""/>
            </a:pPr>
            <a:r>
              <a:rPr lang="cs-CZ" sz="1500" b="0" dirty="0" smtClean="0">
                <a:solidFill>
                  <a:srgbClr val="000000"/>
                </a:solidFill>
                <a:latin typeface="Arial"/>
                <a:ea typeface="Times New Roman"/>
                <a:cs typeface="Times New Roman"/>
              </a:rPr>
              <a:t>Nadváha</a:t>
            </a:r>
          </a:p>
          <a:p>
            <a:pPr marL="342900" lvl="0" indent="-342900" hangingPunct="0">
              <a:lnSpc>
                <a:spcPct val="120000"/>
              </a:lnSpc>
              <a:spcAft>
                <a:spcPts val="0"/>
              </a:spcAft>
              <a:buFont typeface="Symbol"/>
              <a:buChar char=""/>
            </a:pPr>
            <a:r>
              <a:rPr lang="cs-CZ" sz="1500" b="0" dirty="0" smtClean="0">
                <a:solidFill>
                  <a:srgbClr val="000000"/>
                </a:solidFill>
                <a:latin typeface="Arial"/>
                <a:ea typeface="Calibri"/>
                <a:cs typeface="Times New Roman"/>
              </a:rPr>
              <a:t>Obezita</a:t>
            </a:r>
          </a:p>
          <a:p>
            <a:pPr marL="342900" lvl="0" indent="-342900" hangingPunct="0">
              <a:lnSpc>
                <a:spcPct val="120000"/>
              </a:lnSpc>
              <a:spcAft>
                <a:spcPts val="0"/>
              </a:spcAft>
              <a:buFont typeface="Symbol"/>
              <a:buChar char=""/>
            </a:pPr>
            <a:r>
              <a:rPr lang="cs-CZ" sz="1500" b="0" dirty="0" smtClean="0">
                <a:solidFill>
                  <a:srgbClr val="000000"/>
                </a:solidFill>
                <a:latin typeface="Arial"/>
                <a:ea typeface="Calibri"/>
                <a:cs typeface="Times New Roman"/>
              </a:rPr>
              <a:t>Nadbytek </a:t>
            </a:r>
            <a:r>
              <a:rPr lang="cs-CZ" sz="1500" b="0" dirty="0" err="1" smtClean="0">
                <a:solidFill>
                  <a:srgbClr val="000000"/>
                </a:solidFill>
                <a:latin typeface="Arial"/>
                <a:ea typeface="Calibri"/>
                <a:cs typeface="Times New Roman"/>
              </a:rPr>
              <a:t>mikronutrientů</a:t>
            </a:r>
            <a:endParaRPr lang="cs-CZ" sz="1500" b="0" dirty="0" smtClean="0">
              <a:solidFill>
                <a:srgbClr val="000000"/>
              </a:solidFill>
              <a:latin typeface="Arial"/>
              <a:ea typeface="Calibri"/>
              <a:cs typeface="Times New Roman"/>
            </a:endParaRPr>
          </a:p>
          <a:p>
            <a:pPr marL="342900" lvl="0" indent="-342900" hangingPunct="0">
              <a:lnSpc>
                <a:spcPct val="120000"/>
              </a:lnSpc>
              <a:spcAft>
                <a:spcPts val="0"/>
              </a:spcAft>
              <a:buFont typeface="Symbol"/>
              <a:buChar char=""/>
            </a:pPr>
            <a:endParaRPr lang="cs-CZ" sz="1500" b="0" dirty="0"/>
          </a:p>
        </p:txBody>
      </p:sp>
    </p:spTree>
    <p:extLst>
      <p:ext uri="{BB962C8B-B14F-4D97-AF65-F5344CB8AC3E}">
        <p14:creationId xmlns:p14="http://schemas.microsoft.com/office/powerpoint/2010/main" val="1766331987"/>
      </p:ext>
    </p:extLst>
  </p:cSld>
  <p:clrMapOvr>
    <a:masterClrMapping/>
  </p:clrMapOvr>
  <p:transition spd="med">
    <p:pull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50</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3810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sp>
        <p:nvSpPr>
          <p:cNvPr id="8" name="Rectangle 3"/>
          <p:cNvSpPr txBox="1">
            <a:spLocks noChangeArrowheads="1"/>
          </p:cNvSpPr>
          <p:nvPr/>
        </p:nvSpPr>
        <p:spPr>
          <a:xfrm>
            <a:off x="457200" y="76200"/>
            <a:ext cx="8305800" cy="457200"/>
          </a:xfrm>
          <a:prstGeom prst="rect">
            <a:avLst/>
          </a:prstGeom>
        </p:spPr>
        <p:txBody>
          <a:bodyPr vert="horz" wrap="square" lIns="91440" tIns="45720" rIns="91440" bIns="45720" numCol="1" rtlCol="0" anchor="b" anchorCtr="0" compatLnSpc="1">
            <a:prstTxWarp prst="textNoShape">
              <a:avLst/>
            </a:prstTxWarp>
            <a:noAutofit/>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eaLnBrk="1" hangingPunct="1">
              <a:lnSpc>
                <a:spcPts val="3400"/>
              </a:lnSpc>
              <a:defRPr/>
            </a:pPr>
            <a:r>
              <a:rPr lang="cs-CZ" sz="2400" b="0" dirty="0" smtClean="0">
                <a:effectLst>
                  <a:outerShdw blurRad="38100" dist="38100" dir="2700000" algn="tl">
                    <a:srgbClr val="C0C0C0"/>
                  </a:outerShdw>
                </a:effectLst>
                <a:latin typeface="Arial" charset="0"/>
              </a:rPr>
              <a:t>Metabolický syndrom - kritéria</a:t>
            </a:r>
            <a:endParaRPr lang="cs-CZ" sz="2400" b="0" dirty="0" smtClean="0">
              <a:effectLst>
                <a:outerShdw blurRad="38100" dist="38100" dir="2700000" algn="tl">
                  <a:srgbClr val="C0C0C0"/>
                </a:outerShdw>
              </a:effectLst>
            </a:endParaRPr>
          </a:p>
        </p:txBody>
      </p:sp>
      <p:pic>
        <p:nvPicPr>
          <p:cNvPr id="6146" name="Picture 2" descr="C:\Users\jfiala\Desktop\VÝUKA\20 - Výuka jaro 2018\00 - příprava OPZ II\hodnocení výživového stavu\Matabolic synsrom\metabolický syndrom - česká kritéria 2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97188"/>
            <a:ext cx="9029700" cy="368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763016"/>
      </p:ext>
    </p:extLst>
  </p:cSld>
  <p:clrMapOvr>
    <a:masterClrMapping/>
  </p:clrMapOvr>
  <p:transition spd="med">
    <p:pull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0" y="152400"/>
            <a:ext cx="9105900" cy="457200"/>
          </a:xfrm>
        </p:spPr>
        <p:txBody>
          <a:bodyPr wrap="square" numCol="1" anchorCtr="0" compatLnSpc="1">
            <a:prstTxWarp prst="textNoShape">
              <a:avLst/>
            </a:prstTxWarp>
            <a:noAutofit/>
          </a:bodyPr>
          <a:lstStyle/>
          <a:p>
            <a:pPr eaLnBrk="1" hangingPunct="1">
              <a:lnSpc>
                <a:spcPts val="3400"/>
              </a:lnSpc>
              <a:defRPr/>
            </a:pPr>
            <a:r>
              <a:rPr lang="cs-CZ" sz="2100" dirty="0" smtClean="0">
                <a:effectLst>
                  <a:outerShdw blurRad="38100" dist="38100" dir="2700000" algn="tl">
                    <a:srgbClr val="C0C0C0"/>
                  </a:outerShdw>
                </a:effectLst>
                <a:latin typeface="Arial" charset="0"/>
              </a:rPr>
              <a:t>Obvod paže a lýtka – kritéria pro malnutrici (dle testu MNA)</a:t>
            </a:r>
            <a:endParaRPr lang="cs-CZ" sz="21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51</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6858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sp>
        <p:nvSpPr>
          <p:cNvPr id="3" name="Rectangle 1"/>
          <p:cNvSpPr>
            <a:spLocks noChangeArrowheads="1"/>
          </p:cNvSpPr>
          <p:nvPr/>
        </p:nvSpPr>
        <p:spPr bwMode="auto">
          <a:xfrm>
            <a:off x="2419350" y="3481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228600" y="1371600"/>
            <a:ext cx="85963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4000" b="0" dirty="0" smtClean="0">
                <a:solidFill>
                  <a:prstClr val="black"/>
                </a:solidFill>
                <a:latin typeface="Arial" pitchFamily="34" charset="0"/>
              </a:rPr>
              <a:t>Paže (AC): </a:t>
            </a:r>
            <a:r>
              <a:rPr lang="en-GB" sz="4000" b="0" dirty="0" smtClean="0">
                <a:solidFill>
                  <a:prstClr val="black"/>
                </a:solidFill>
                <a:latin typeface="Arial" pitchFamily="34" charset="0"/>
              </a:rPr>
              <a:t>  </a:t>
            </a:r>
            <a:r>
              <a:rPr lang="en-US" sz="4000" b="0" dirty="0" smtClean="0">
                <a:solidFill>
                  <a:prstClr val="black"/>
                </a:solidFill>
                <a:latin typeface="Arial" pitchFamily="34" charset="0"/>
              </a:rPr>
              <a:t>&lt;21,   21–21,9,    </a:t>
            </a:r>
            <a:r>
              <a:rPr lang="en-GB" sz="4000" b="0" dirty="0" smtClean="0">
                <a:solidFill>
                  <a:prstClr val="black"/>
                </a:solidFill>
                <a:latin typeface="Arial" pitchFamily="34" charset="0"/>
              </a:rPr>
              <a:t>≥22</a:t>
            </a:r>
            <a:r>
              <a:rPr lang="en-US" sz="4000" b="0" dirty="0" smtClean="0">
                <a:solidFill>
                  <a:prstClr val="black"/>
                </a:solidFill>
                <a:latin typeface="Arial" pitchFamily="34" charset="0"/>
              </a:rPr>
              <a:t>  </a:t>
            </a:r>
            <a:endParaRPr lang="cs-CZ" sz="4000" dirty="0">
              <a:solidFill>
                <a:prstClr val="black"/>
              </a:solidFill>
              <a:latin typeface="Arial" pitchFamily="34" charset="0"/>
            </a:endParaRPr>
          </a:p>
        </p:txBody>
      </p:sp>
      <p:sp>
        <p:nvSpPr>
          <p:cNvPr id="10" name="Rectangle 4"/>
          <p:cNvSpPr>
            <a:spLocks noChangeArrowheads="1"/>
          </p:cNvSpPr>
          <p:nvPr/>
        </p:nvSpPr>
        <p:spPr bwMode="auto">
          <a:xfrm>
            <a:off x="381000" y="2971800"/>
            <a:ext cx="807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4000" b="0" dirty="0" smtClean="0">
                <a:solidFill>
                  <a:prstClr val="black"/>
                </a:solidFill>
                <a:latin typeface="Arial" pitchFamily="34" charset="0"/>
              </a:rPr>
              <a:t>Lýtko (CC)</a:t>
            </a:r>
            <a:r>
              <a:rPr lang="en-GB" sz="4000" b="0" dirty="0" smtClean="0">
                <a:solidFill>
                  <a:prstClr val="black"/>
                </a:solidFill>
                <a:latin typeface="Arial" pitchFamily="34" charset="0"/>
              </a:rPr>
              <a:t>  </a:t>
            </a:r>
            <a:r>
              <a:rPr lang="en-US" sz="4000" b="0" dirty="0" smtClean="0">
                <a:solidFill>
                  <a:prstClr val="black"/>
                </a:solidFill>
                <a:latin typeface="Arial" pitchFamily="34" charset="0"/>
              </a:rPr>
              <a:t>&lt;</a:t>
            </a:r>
            <a:r>
              <a:rPr lang="cs-CZ" sz="4000" b="0" dirty="0" smtClean="0">
                <a:solidFill>
                  <a:prstClr val="black"/>
                </a:solidFill>
                <a:latin typeface="Arial" pitchFamily="34" charset="0"/>
              </a:rPr>
              <a:t>3</a:t>
            </a:r>
            <a:r>
              <a:rPr lang="en-US" sz="4000" b="0" dirty="0" smtClean="0">
                <a:solidFill>
                  <a:prstClr val="black"/>
                </a:solidFill>
                <a:latin typeface="Arial" pitchFamily="34" charset="0"/>
              </a:rPr>
              <a:t>1,  </a:t>
            </a:r>
            <a:r>
              <a:rPr lang="en-GB" sz="4000" b="0" dirty="0" smtClean="0">
                <a:solidFill>
                  <a:prstClr val="black"/>
                </a:solidFill>
                <a:latin typeface="Arial" pitchFamily="34" charset="0"/>
              </a:rPr>
              <a:t>≥</a:t>
            </a:r>
            <a:r>
              <a:rPr lang="cs-CZ" sz="4000" b="0" dirty="0" smtClean="0">
                <a:solidFill>
                  <a:prstClr val="black"/>
                </a:solidFill>
                <a:latin typeface="Arial" pitchFamily="34" charset="0"/>
              </a:rPr>
              <a:t>31</a:t>
            </a:r>
            <a:r>
              <a:rPr lang="en-US" sz="4000" b="0" dirty="0" smtClean="0">
                <a:solidFill>
                  <a:prstClr val="black"/>
                </a:solidFill>
                <a:latin typeface="Arial" pitchFamily="34" charset="0"/>
              </a:rPr>
              <a:t>  </a:t>
            </a:r>
            <a:endParaRPr lang="cs-CZ" sz="4000" dirty="0">
              <a:solidFill>
                <a:prstClr val="black"/>
              </a:solidFill>
              <a:latin typeface="Arial" pitchFamily="34" charset="0"/>
            </a:endParaRPr>
          </a:p>
        </p:txBody>
      </p:sp>
    </p:spTree>
    <p:extLst>
      <p:ext uri="{BB962C8B-B14F-4D97-AF65-F5344CB8AC3E}">
        <p14:creationId xmlns:p14="http://schemas.microsoft.com/office/powerpoint/2010/main" val="3397486672"/>
      </p:ext>
    </p:extLst>
  </p:cSld>
  <p:clrMapOvr>
    <a:masterClrMapping/>
  </p:clrMapOvr>
  <p:transition spd="med">
    <p:pull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52</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66688" y="1447800"/>
            <a:ext cx="89773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lnSpc>
                <a:spcPct val="90000"/>
              </a:lnSpc>
              <a:buClr>
                <a:srgbClr val="3399FF"/>
              </a:buClr>
              <a:buSzPct val="60000"/>
            </a:pPr>
            <a:r>
              <a:rPr lang="cs-CZ" sz="7500" b="0" dirty="0" smtClean="0">
                <a:solidFill>
                  <a:prstClr val="black"/>
                </a:solidFill>
                <a:latin typeface="Arial" pitchFamily="34" charset="0"/>
              </a:rPr>
              <a:t> </a:t>
            </a:r>
            <a:r>
              <a:rPr lang="cs-CZ" sz="6600" b="0" dirty="0" smtClean="0">
                <a:solidFill>
                  <a:prstClr val="black"/>
                </a:solidFill>
                <a:latin typeface="Arial" pitchFamily="34" charset="0"/>
              </a:rPr>
              <a:t>Měření tělesného tuku, tělesného složení</a:t>
            </a:r>
            <a:endParaRPr lang="cs-CZ" sz="6600" dirty="0">
              <a:solidFill>
                <a:prstClr val="black"/>
              </a:solidFill>
              <a:latin typeface="Arial" pitchFamily="34" charset="0"/>
            </a:endParaRPr>
          </a:p>
        </p:txBody>
      </p:sp>
    </p:spTree>
    <p:extLst>
      <p:ext uri="{BB962C8B-B14F-4D97-AF65-F5344CB8AC3E}">
        <p14:creationId xmlns:p14="http://schemas.microsoft.com/office/powerpoint/2010/main" val="3186801787"/>
      </p:ext>
    </p:extLst>
  </p:cSld>
  <p:clrMapOvr>
    <a:masterClrMapping/>
  </p:clrMapOvr>
  <p:transition spd="med">
    <p:pull dir="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53</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66688" y="2286000"/>
            <a:ext cx="89773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lnSpc>
                <a:spcPct val="90000"/>
              </a:lnSpc>
              <a:buClr>
                <a:srgbClr val="3399FF"/>
              </a:buClr>
              <a:buSzPct val="60000"/>
            </a:pPr>
            <a:r>
              <a:rPr lang="cs-CZ" sz="7500" b="0" dirty="0" smtClean="0">
                <a:solidFill>
                  <a:prstClr val="black"/>
                </a:solidFill>
                <a:latin typeface="Arial" pitchFamily="34" charset="0"/>
              </a:rPr>
              <a:t> </a:t>
            </a:r>
            <a:r>
              <a:rPr lang="cs-CZ" sz="6000" b="0" dirty="0" smtClean="0">
                <a:solidFill>
                  <a:prstClr val="black"/>
                </a:solidFill>
                <a:latin typeface="Arial" pitchFamily="34" charset="0"/>
              </a:rPr>
              <a:t>Měření kožních řas - </a:t>
            </a:r>
            <a:r>
              <a:rPr lang="cs-CZ" sz="6000" b="0" dirty="0" err="1" smtClean="0">
                <a:solidFill>
                  <a:prstClr val="black"/>
                </a:solidFill>
                <a:latin typeface="Arial" pitchFamily="34" charset="0"/>
              </a:rPr>
              <a:t>kaliperace</a:t>
            </a:r>
            <a:r>
              <a:rPr lang="cs-CZ" sz="6000" b="0" dirty="0" smtClean="0">
                <a:solidFill>
                  <a:prstClr val="black"/>
                </a:solidFill>
                <a:latin typeface="Arial" pitchFamily="34" charset="0"/>
              </a:rPr>
              <a:t> </a:t>
            </a:r>
            <a:endParaRPr lang="cs-CZ" sz="6000" dirty="0">
              <a:solidFill>
                <a:prstClr val="black"/>
              </a:solidFill>
              <a:latin typeface="Arial" pitchFamily="34" charset="0"/>
            </a:endParaRPr>
          </a:p>
        </p:txBody>
      </p:sp>
    </p:spTree>
    <p:extLst>
      <p:ext uri="{BB962C8B-B14F-4D97-AF65-F5344CB8AC3E}">
        <p14:creationId xmlns:p14="http://schemas.microsoft.com/office/powerpoint/2010/main" val="776933769"/>
      </p:ext>
    </p:extLst>
  </p:cSld>
  <p:clrMapOvr>
    <a:masterClrMapping/>
  </p:clrMapOvr>
  <p:transition spd="med">
    <p:pull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rmAutofit fontScale="90000"/>
          </a:bodyPr>
          <a:lstStyle/>
          <a:p>
            <a:pPr eaLnBrk="1" hangingPunct="1">
              <a:lnSpc>
                <a:spcPts val="3400"/>
              </a:lnSpc>
              <a:defRPr/>
            </a:pPr>
            <a:r>
              <a:rPr lang="cs-CZ" sz="2500" dirty="0" smtClean="0">
                <a:effectLst>
                  <a:outerShdw blurRad="38100" dist="38100" dir="2700000" algn="tl">
                    <a:srgbClr val="C0C0C0"/>
                  </a:outerShdw>
                </a:effectLst>
                <a:latin typeface="Arial" charset="0"/>
              </a:rPr>
              <a:t>Měření kožních řas</a:t>
            </a:r>
            <a:endParaRPr lang="en-GB" sz="25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54</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sp>
        <p:nvSpPr>
          <p:cNvPr id="3" name="Rectangle 1"/>
          <p:cNvSpPr>
            <a:spLocks noChangeArrowheads="1"/>
          </p:cNvSpPr>
          <p:nvPr/>
        </p:nvSpPr>
        <p:spPr bwMode="auto">
          <a:xfrm>
            <a:off x="2419350" y="3481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381000" y="7620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1800" b="0" dirty="0" smtClean="0">
                <a:solidFill>
                  <a:prstClr val="black"/>
                </a:solidFill>
                <a:latin typeface="Arial" pitchFamily="34" charset="0"/>
              </a:rPr>
              <a:t>Různé typy </a:t>
            </a:r>
            <a:r>
              <a:rPr lang="cs-CZ" sz="1800" b="0" dirty="0" err="1" smtClean="0">
                <a:solidFill>
                  <a:prstClr val="black"/>
                </a:solidFill>
                <a:latin typeface="Arial" pitchFamily="34" charset="0"/>
              </a:rPr>
              <a:t>kaliperů</a:t>
            </a:r>
            <a:endParaRPr lang="en-GB" sz="2000" dirty="0">
              <a:solidFill>
                <a:prstClr val="black"/>
              </a:solidFill>
              <a:latin typeface="Arial" pitchFamily="34" charset="0"/>
            </a:endParaRPr>
          </a:p>
        </p:txBody>
      </p:sp>
      <p:pic>
        <p:nvPicPr>
          <p:cNvPr id="8194" name="Picture 2" descr="C:\Users\jfiala\Desktop\VÝUKA\20 - Výuka jaro 2018\00 - příprava OPZ II\hodnocení výživového stavu\Media Gallery\26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33725"/>
            <a:ext cx="3057525" cy="349567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fiala\Desktop\VÝUKA\20 - Výuka jaro 2018\00 - příprava OPZ II\hodnocení výživového stavu\Media Gallery\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739570"/>
            <a:ext cx="3810000" cy="41184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fiala\Desktop\VÝUKA\20 - Výuka jaro 2018\00 - příprava OPZ II\hodnocení výživového stavu\Media Gallery\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130" y="1762125"/>
            <a:ext cx="2546870" cy="372427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jfiala\Desktop\VÝUKA\20 - Výuka jaro 2018\00 - příprava OPZ II\hodnocení výživového stavu\Media Gallery\kaliper bes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1080" y="381000"/>
            <a:ext cx="1846720" cy="26574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6019800" y="1066800"/>
            <a:ext cx="9715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75000"/>
            </a:pPr>
            <a:r>
              <a:rPr lang="cs-CZ" sz="1800" b="0" dirty="0" err="1" smtClean="0">
                <a:solidFill>
                  <a:prstClr val="black"/>
                </a:solidFill>
                <a:latin typeface="Arial" pitchFamily="34" charset="0"/>
              </a:rPr>
              <a:t>Bestův</a:t>
            </a:r>
            <a:r>
              <a:rPr lang="cs-CZ" sz="1800" b="0" dirty="0" smtClean="0">
                <a:solidFill>
                  <a:prstClr val="black"/>
                </a:solidFill>
                <a:latin typeface="Arial" pitchFamily="34" charset="0"/>
              </a:rPr>
              <a:t>:</a:t>
            </a:r>
            <a:endParaRPr lang="en-GB" sz="2000" dirty="0">
              <a:solidFill>
                <a:prstClr val="black"/>
              </a:solidFill>
              <a:latin typeface="Arial" pitchFamily="34" charset="0"/>
            </a:endParaRPr>
          </a:p>
        </p:txBody>
      </p:sp>
      <p:sp>
        <p:nvSpPr>
          <p:cNvPr id="15" name="Rectangle 4"/>
          <p:cNvSpPr>
            <a:spLocks noChangeArrowheads="1"/>
          </p:cNvSpPr>
          <p:nvPr/>
        </p:nvSpPr>
        <p:spPr bwMode="auto">
          <a:xfrm>
            <a:off x="3581400" y="5715000"/>
            <a:ext cx="1981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75000"/>
            </a:pPr>
            <a:r>
              <a:rPr lang="cs-CZ" sz="1800" b="0" dirty="0" err="1" smtClean="0">
                <a:solidFill>
                  <a:prstClr val="black"/>
                </a:solidFill>
                <a:latin typeface="Arial" pitchFamily="34" charset="0"/>
              </a:rPr>
              <a:t>Harpendenský</a:t>
            </a:r>
            <a:r>
              <a:rPr lang="cs-CZ" sz="1800" b="0" dirty="0" smtClean="0">
                <a:solidFill>
                  <a:prstClr val="black"/>
                </a:solidFill>
                <a:latin typeface="Arial" pitchFamily="34" charset="0"/>
              </a:rPr>
              <a:t> :</a:t>
            </a:r>
            <a:endParaRPr lang="en-GB" sz="2000" dirty="0">
              <a:solidFill>
                <a:prstClr val="black"/>
              </a:solidFill>
              <a:latin typeface="Arial" pitchFamily="34" charset="0"/>
            </a:endParaRPr>
          </a:p>
        </p:txBody>
      </p:sp>
    </p:spTree>
    <p:extLst>
      <p:ext uri="{BB962C8B-B14F-4D97-AF65-F5344CB8AC3E}">
        <p14:creationId xmlns:p14="http://schemas.microsoft.com/office/powerpoint/2010/main" val="1556846736"/>
      </p:ext>
    </p:extLst>
  </p:cSld>
  <p:clrMapOvr>
    <a:masterClrMapping/>
  </p:clrMapOvr>
  <p:transition spd="med">
    <p:pull dir="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rmAutofit fontScale="90000"/>
          </a:bodyPr>
          <a:lstStyle/>
          <a:p>
            <a:pPr eaLnBrk="1" hangingPunct="1">
              <a:lnSpc>
                <a:spcPts val="3400"/>
              </a:lnSpc>
              <a:defRPr/>
            </a:pPr>
            <a:r>
              <a:rPr lang="cs-CZ" sz="2500" dirty="0" smtClean="0">
                <a:effectLst>
                  <a:outerShdw blurRad="38100" dist="38100" dir="2700000" algn="tl">
                    <a:srgbClr val="C0C0C0"/>
                  </a:outerShdw>
                </a:effectLst>
                <a:latin typeface="Arial" charset="0"/>
              </a:rPr>
              <a:t>Měření kožní řasy</a:t>
            </a:r>
            <a:endParaRPr lang="en-GB" sz="25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55</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sp>
        <p:nvSpPr>
          <p:cNvPr id="3" name="Rectangle 1"/>
          <p:cNvSpPr>
            <a:spLocks noChangeArrowheads="1"/>
          </p:cNvSpPr>
          <p:nvPr/>
        </p:nvSpPr>
        <p:spPr bwMode="auto">
          <a:xfrm>
            <a:off x="2419350" y="3481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pic>
        <p:nvPicPr>
          <p:cNvPr id="9218" name="Picture 2" descr="C:\Users\jfiala\Desktop\VÝUKA\20 - Výuka jaro 2018\00 - příprava OPZ II\hodnocení výživového stavu\Media Gallery\řasy - měření - b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052895" cy="46863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381000" y="7620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1600" b="0" dirty="0" smtClean="0">
                <a:solidFill>
                  <a:prstClr val="black"/>
                </a:solidFill>
                <a:latin typeface="Arial" pitchFamily="34" charset="0"/>
              </a:rPr>
              <a:t>Měření s </a:t>
            </a:r>
            <a:r>
              <a:rPr lang="cs-CZ" sz="1600" b="0" dirty="0" err="1" smtClean="0">
                <a:solidFill>
                  <a:prstClr val="black"/>
                </a:solidFill>
                <a:latin typeface="Arial" pitchFamily="34" charset="0"/>
              </a:rPr>
              <a:t>Bestovým</a:t>
            </a:r>
            <a:r>
              <a:rPr lang="cs-CZ" sz="1600" b="0" dirty="0" smtClean="0">
                <a:solidFill>
                  <a:prstClr val="black"/>
                </a:solidFill>
                <a:latin typeface="Arial" pitchFamily="34" charset="0"/>
              </a:rPr>
              <a:t> </a:t>
            </a:r>
            <a:r>
              <a:rPr lang="cs-CZ" sz="1600" b="0" dirty="0" err="1" smtClean="0">
                <a:solidFill>
                  <a:prstClr val="black"/>
                </a:solidFill>
                <a:latin typeface="Arial" pitchFamily="34" charset="0"/>
              </a:rPr>
              <a:t>kaliperem</a:t>
            </a:r>
            <a:endParaRPr lang="cs-CZ" sz="1600" dirty="0">
              <a:solidFill>
                <a:prstClr val="black"/>
              </a:solidFill>
              <a:latin typeface="Arial" pitchFamily="34" charset="0"/>
            </a:endParaRPr>
          </a:p>
        </p:txBody>
      </p:sp>
    </p:spTree>
    <p:extLst>
      <p:ext uri="{BB962C8B-B14F-4D97-AF65-F5344CB8AC3E}">
        <p14:creationId xmlns:p14="http://schemas.microsoft.com/office/powerpoint/2010/main" val="198263509"/>
      </p:ext>
    </p:extLst>
  </p:cSld>
  <p:clrMapOvr>
    <a:masterClrMapping/>
  </p:clrMapOvr>
  <p:transition spd="med">
    <p:pull dir="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rmAutofit fontScale="90000"/>
          </a:bodyPr>
          <a:lstStyle/>
          <a:p>
            <a:pPr eaLnBrk="1" hangingPunct="1">
              <a:lnSpc>
                <a:spcPts val="3400"/>
              </a:lnSpc>
              <a:defRPr/>
            </a:pPr>
            <a:r>
              <a:rPr lang="cs-CZ" sz="2500" dirty="0" smtClean="0">
                <a:effectLst>
                  <a:outerShdw blurRad="38100" dist="38100" dir="2700000" algn="tl">
                    <a:srgbClr val="C0C0C0"/>
                  </a:outerShdw>
                </a:effectLst>
                <a:latin typeface="Arial" charset="0"/>
              </a:rPr>
              <a:t>Často měřené kožní řasy</a:t>
            </a:r>
            <a:endParaRPr lang="en-GB" sz="25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56</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sp>
        <p:nvSpPr>
          <p:cNvPr id="3" name="Rectangle 1"/>
          <p:cNvSpPr>
            <a:spLocks noChangeArrowheads="1"/>
          </p:cNvSpPr>
          <p:nvPr/>
        </p:nvSpPr>
        <p:spPr bwMode="auto">
          <a:xfrm>
            <a:off x="2419350" y="3481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sp>
        <p:nvSpPr>
          <p:cNvPr id="13" name="Rectangle 4"/>
          <p:cNvSpPr>
            <a:spLocks noChangeArrowheads="1"/>
          </p:cNvSpPr>
          <p:nvPr/>
        </p:nvSpPr>
        <p:spPr bwMode="auto">
          <a:xfrm>
            <a:off x="152400" y="762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1600" b="0" dirty="0" smtClean="0">
                <a:solidFill>
                  <a:prstClr val="black"/>
                </a:solidFill>
                <a:latin typeface="Arial" pitchFamily="34" charset="0"/>
              </a:rPr>
              <a:t>Tricepsová</a:t>
            </a:r>
            <a:endParaRPr lang="en-GB" sz="1600" dirty="0">
              <a:solidFill>
                <a:prstClr val="black"/>
              </a:solidFill>
              <a:latin typeface="Arial" pitchFamily="34" charset="0"/>
            </a:endParaRPr>
          </a:p>
        </p:txBody>
      </p:sp>
      <p:pic>
        <p:nvPicPr>
          <p:cNvPr id="10244" name="Picture 4" descr="C:\Users\jfiala\Desktop\VÝUKA\20 - Výuka jaro 2018\00 - příprava OPZ II\hodnocení výživového stavu\Media Gallery\z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476750"/>
            <a:ext cx="22098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jfiala\Desktop\VÝUKA\20 - Výuka jaro 2018\00 - příprava OPZ II\hodnocení výživového stavu\Media Gallery\zz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3543300"/>
            <a:ext cx="1562100" cy="2628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4800600" y="3886200"/>
            <a:ext cx="2438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1600" b="0" dirty="0" err="1" smtClean="0">
                <a:solidFill>
                  <a:prstClr val="black"/>
                </a:solidFill>
                <a:latin typeface="Arial" pitchFamily="34" charset="0"/>
              </a:rPr>
              <a:t>Subscapularní</a:t>
            </a:r>
            <a:endParaRPr lang="en-GB" sz="1600" dirty="0">
              <a:solidFill>
                <a:prstClr val="black"/>
              </a:solidFill>
              <a:latin typeface="Arial" pitchFamily="34" charset="0"/>
            </a:endParaRPr>
          </a:p>
        </p:txBody>
      </p:sp>
      <p:pic>
        <p:nvPicPr>
          <p:cNvPr id="10246" name="Picture 6" descr="C:\Users\jfiala\Desktop\VÝUKA\20 - Výuka jaro 2018\00 - příprava OPZ II\hodnocení výživového stavu\Media Gallery\zz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762000"/>
            <a:ext cx="1781175" cy="26479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p:cNvSpPr>
            <a:spLocks noChangeArrowheads="1"/>
          </p:cNvSpPr>
          <p:nvPr/>
        </p:nvSpPr>
        <p:spPr bwMode="auto">
          <a:xfrm>
            <a:off x="533400" y="3810000"/>
            <a:ext cx="2286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75000"/>
              <a:buFont typeface="Wingdings" pitchFamily="2" charset="2"/>
              <a:buChar char="n"/>
            </a:pPr>
            <a:r>
              <a:rPr lang="cs-CZ" sz="1600" b="0" dirty="0" err="1" smtClean="0">
                <a:solidFill>
                  <a:prstClr val="black"/>
                </a:solidFill>
                <a:latin typeface="Arial" pitchFamily="34" charset="0"/>
              </a:rPr>
              <a:t>Supraspinální</a:t>
            </a:r>
            <a:endParaRPr lang="en-GB" sz="1600" dirty="0">
              <a:solidFill>
                <a:prstClr val="black"/>
              </a:solidFill>
              <a:latin typeface="Arial" pitchFamily="34" charset="0"/>
            </a:endParaRPr>
          </a:p>
        </p:txBody>
      </p:sp>
    </p:spTree>
    <p:extLst>
      <p:ext uri="{BB962C8B-B14F-4D97-AF65-F5344CB8AC3E}">
        <p14:creationId xmlns:p14="http://schemas.microsoft.com/office/powerpoint/2010/main" val="2872803293"/>
      </p:ext>
    </p:extLst>
  </p:cSld>
  <p:clrMapOvr>
    <a:masterClrMapping/>
  </p:clrMapOvr>
  <p:transition spd="med">
    <p:pull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57</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0" y="2286000"/>
            <a:ext cx="9144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lnSpc>
                <a:spcPct val="90000"/>
              </a:lnSpc>
              <a:buClr>
                <a:srgbClr val="3399FF"/>
              </a:buClr>
              <a:buSzPct val="60000"/>
            </a:pPr>
            <a:r>
              <a:rPr lang="cs-CZ" sz="7500" b="0" dirty="0" smtClean="0">
                <a:solidFill>
                  <a:prstClr val="black"/>
                </a:solidFill>
                <a:latin typeface="Arial" pitchFamily="34" charset="0"/>
              </a:rPr>
              <a:t> </a:t>
            </a:r>
            <a:r>
              <a:rPr lang="en-GB" sz="6000" b="0" dirty="0" smtClean="0">
                <a:solidFill>
                  <a:prstClr val="black"/>
                </a:solidFill>
                <a:latin typeface="Arial" pitchFamily="34" charset="0"/>
              </a:rPr>
              <a:t>BIA - Bioelectrical impedance analysis</a:t>
            </a:r>
            <a:endParaRPr lang="en-GB" sz="6000" dirty="0">
              <a:solidFill>
                <a:prstClr val="black"/>
              </a:solidFill>
              <a:latin typeface="Arial" pitchFamily="34" charset="0"/>
            </a:endParaRPr>
          </a:p>
        </p:txBody>
      </p:sp>
    </p:spTree>
    <p:extLst>
      <p:ext uri="{BB962C8B-B14F-4D97-AF65-F5344CB8AC3E}">
        <p14:creationId xmlns:p14="http://schemas.microsoft.com/office/powerpoint/2010/main" val="3103608757"/>
      </p:ext>
    </p:extLst>
  </p:cSld>
  <p:clrMapOvr>
    <a:masterClrMapping/>
  </p:clrMapOvr>
  <p:transition spd="med">
    <p:pull dir="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152400"/>
            <a:ext cx="8305800" cy="304800"/>
          </a:xfrm>
        </p:spPr>
        <p:txBody>
          <a:bodyPr wrap="square" numCol="1" anchorCtr="0" compatLnSpc="1">
            <a:prstTxWarp prst="textNoShape">
              <a:avLst/>
            </a:prstTxWarp>
            <a:noAutofit/>
          </a:bodyPr>
          <a:lstStyle/>
          <a:p>
            <a:pPr eaLnBrk="1" hangingPunct="1">
              <a:lnSpc>
                <a:spcPct val="100000"/>
              </a:lnSpc>
            </a:pPr>
            <a:r>
              <a:rPr lang="cs-CZ" sz="2000" dirty="0" smtClean="0">
                <a:effectLst>
                  <a:outerShdw blurRad="38100" dist="38100" dir="2700000" algn="tl">
                    <a:srgbClr val="C0C0C0"/>
                  </a:outerShdw>
                </a:effectLst>
                <a:latin typeface="Arial" pitchFamily="34" charset="0"/>
              </a:rPr>
              <a:t>BIA – Bioelektrická impedanční analýza</a:t>
            </a:r>
            <a:endParaRPr lang="cs-CZ" sz="20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58</a:t>
            </a:fld>
            <a:endParaRPr lang="cs-CZ" sz="12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4572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1" name="Rectangle 4"/>
          <p:cNvSpPr>
            <a:spLocks noChangeArrowheads="1"/>
          </p:cNvSpPr>
          <p:nvPr/>
        </p:nvSpPr>
        <p:spPr bwMode="auto">
          <a:xfrm>
            <a:off x="152400" y="533400"/>
            <a:ext cx="883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14000"/>
              </a:lnSpc>
              <a:buClr>
                <a:srgbClr val="3399FF"/>
              </a:buClr>
              <a:buSzPct val="60000"/>
              <a:buFont typeface="Wingdings" pitchFamily="2" charset="2"/>
              <a:buChar char="n"/>
            </a:pPr>
            <a:r>
              <a:rPr lang="cs-CZ" sz="1800" b="0" dirty="0" smtClean="0">
                <a:solidFill>
                  <a:prstClr val="black"/>
                </a:solidFill>
                <a:latin typeface="Arial" pitchFamily="34" charset="0"/>
              </a:rPr>
              <a:t>Bioelektrická </a:t>
            </a:r>
            <a:r>
              <a:rPr lang="cs-CZ" sz="1800" b="0" dirty="0">
                <a:solidFill>
                  <a:prstClr val="black"/>
                </a:solidFill>
                <a:latin typeface="Arial" pitchFamily="34" charset="0"/>
              </a:rPr>
              <a:t>impedance zkr. BIA – metoda umožňující stanovit množství </a:t>
            </a:r>
            <a:r>
              <a:rPr lang="cs-CZ" sz="1800" b="0" dirty="0" err="1" smtClean="0">
                <a:solidFill>
                  <a:prstClr val="black"/>
                </a:solidFill>
                <a:latin typeface="Arial" pitchFamily="34" charset="0"/>
              </a:rPr>
              <a:t>beztukové</a:t>
            </a:r>
            <a:r>
              <a:rPr lang="cs-CZ" sz="1800" b="0" dirty="0" smtClean="0">
                <a:solidFill>
                  <a:prstClr val="black"/>
                </a:solidFill>
                <a:latin typeface="Arial" pitchFamily="34" charset="0"/>
              </a:rPr>
              <a:t> </a:t>
            </a:r>
            <a:r>
              <a:rPr lang="cs-CZ" sz="1800" b="0" dirty="0">
                <a:solidFill>
                  <a:prstClr val="black"/>
                </a:solidFill>
                <a:latin typeface="Arial" pitchFamily="34" charset="0"/>
              </a:rPr>
              <a:t>tělesné hmoty LBM; založena na měření odporu těla vůči střídavému elektrickému proudu odpor závisí nepřímo úměrně na množství tělesné </a:t>
            </a:r>
            <a:r>
              <a:rPr lang="cs-CZ" sz="1800" b="0" dirty="0" smtClean="0">
                <a:solidFill>
                  <a:prstClr val="black"/>
                </a:solidFill>
                <a:latin typeface="Arial" pitchFamily="34" charset="0"/>
              </a:rPr>
              <a:t>vody. </a:t>
            </a:r>
            <a:endParaRPr lang="cs-CZ" sz="2000" dirty="0">
              <a:solidFill>
                <a:prstClr val="black"/>
              </a:solidFill>
              <a:latin typeface="Arial" pitchFamily="34" charset="0"/>
            </a:endParaRPr>
          </a:p>
        </p:txBody>
      </p:sp>
      <p:pic>
        <p:nvPicPr>
          <p:cNvPr id="11266" name="Picture 2" descr="Výsledek obrázku pro Bioelectrical impedance ana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0"/>
            <a:ext cx="281940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jfiala\Desktop\VÝUKA\20 - Výuka jaro 2018\00 - příprava OPZ II\hodnocení výživového stavu\Media Gallery\zz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11430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jfiala\Desktop\VÝUKA\20 - Výuka jaro 2018\00 - příprava OPZ II\hodnocení výživového stavu\Media Gallery\zz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1981200"/>
            <a:ext cx="10287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jfiala\Desktop\VÝUKA\20 - Výuka jaro 2018\00 - příprava OPZ II\hodnocení výživového stavu\Media Gallery\zz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5125324"/>
            <a:ext cx="1695450" cy="127547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jfiala\Desktop\VÝUKA\20 - Výuka jaro 2018\00 - příprava OPZ II\hodnocení výživového stavu\Media Gallery\zzz.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4762500"/>
            <a:ext cx="1651584"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C:\Users\jfiala\Desktop\VÝUKA\20 - Výuka jaro 2018\00 - příprava OPZ II\hodnocení výživového stavu\Media Gallery\zzz.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7925" y="4876800"/>
            <a:ext cx="28098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Výsledek obrázku pro BIA measurement bodysta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2085974"/>
            <a:ext cx="1876425" cy="252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130327"/>
      </p:ext>
    </p:extLst>
  </p:cSld>
  <p:clrMapOvr>
    <a:masterClrMapping/>
  </p:clrMapOvr>
  <p:transition spd="med">
    <p:pull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38100"/>
            <a:ext cx="8305800" cy="419100"/>
          </a:xfrm>
        </p:spPr>
        <p:txBody>
          <a:bodyPr wrap="square" numCol="1" anchorCtr="0" compatLnSpc="1">
            <a:prstTxWarp prst="textNoShape">
              <a:avLst/>
            </a:prstTxWarp>
            <a:noAutofit/>
          </a:bodyPr>
          <a:lstStyle/>
          <a:p>
            <a:pPr eaLnBrk="1" hangingPunct="1">
              <a:lnSpc>
                <a:spcPct val="100000"/>
              </a:lnSpc>
            </a:pPr>
            <a:r>
              <a:rPr lang="cs-CZ" sz="1800" dirty="0" err="1" smtClean="0">
                <a:effectLst>
                  <a:outerShdw blurRad="38100" dist="38100" dir="2700000" algn="tl">
                    <a:srgbClr val="C0C0C0"/>
                  </a:outerShdw>
                </a:effectLst>
                <a:latin typeface="Arial" pitchFamily="34" charset="0"/>
              </a:rPr>
              <a:t>Inbody</a:t>
            </a:r>
            <a:r>
              <a:rPr lang="cs-CZ" sz="1800" dirty="0" smtClean="0">
                <a:effectLst>
                  <a:outerShdw blurRad="38100" dist="38100" dir="2700000" algn="tl">
                    <a:srgbClr val="C0C0C0"/>
                  </a:outerShdw>
                </a:effectLst>
                <a:latin typeface="Arial" pitchFamily="34" charset="0"/>
              </a:rPr>
              <a:t> S10 </a:t>
            </a:r>
            <a:endParaRPr lang="cs-CZ"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59</a:t>
            </a:fld>
            <a:endParaRPr lang="cs-CZ" sz="1200">
              <a:solidFill>
                <a:prstClr val="black">
                  <a:lumMod val="65000"/>
                  <a:lumOff val="35000"/>
                </a:prstClr>
              </a:solidFill>
              <a:latin typeface="Century Gothic" pitchFamily="34" charset="0"/>
            </a:endParaRPr>
          </a:p>
        </p:txBody>
      </p:sp>
      <p:pic>
        <p:nvPicPr>
          <p:cNvPr id="8195" name="Picture 3" descr="C:\Users\jfiala\Desktop\VÝUKA\20 - Výuka jaro 2018\00 - příprava OPZ II\hodnocení výživového stavu\obrázky\inbodys10_seeingabo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799" y="965261"/>
            <a:ext cx="3657601" cy="43687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fiala\Desktop\VÝUKA\20 - Výuka jaro 2018\00 - příprava OPZ II\hodnocení výživového stavu\obrázky\inbody s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853" y="76200"/>
            <a:ext cx="3587747" cy="669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849985"/>
      </p:ext>
    </p:extLst>
  </p:cSld>
  <p:clrMapOvr>
    <a:masterClrMapping/>
  </p:clrMapOvr>
  <p:transition spd="med">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6</a:t>
            </a:fld>
            <a:endParaRPr lang="cs-CZ" sz="1200" dirty="0">
              <a:solidFill>
                <a:prstClr val="black">
                  <a:lumMod val="65000"/>
                  <a:lumOff val="35000"/>
                </a:prstClr>
              </a:solidFill>
              <a:latin typeface="Century Gothic"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5112"/>
            <a:ext cx="9017000" cy="6792888"/>
          </a:xfrm>
          <a:prstGeom prst="rect">
            <a:avLst/>
          </a:prstGeom>
        </p:spPr>
      </p:pic>
    </p:spTree>
    <p:extLst>
      <p:ext uri="{BB962C8B-B14F-4D97-AF65-F5344CB8AC3E}">
        <p14:creationId xmlns:p14="http://schemas.microsoft.com/office/powerpoint/2010/main" val="3312317033"/>
      </p:ext>
    </p:extLst>
  </p:cSld>
  <p:clrMapOvr>
    <a:masterClrMapping/>
  </p:clrMapOvr>
  <p:transition spd="med">
    <p:pull dir="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76200"/>
            <a:ext cx="8305800" cy="419100"/>
          </a:xfrm>
        </p:spPr>
        <p:txBody>
          <a:bodyPr wrap="square" numCol="1" anchorCtr="0" compatLnSpc="1">
            <a:prstTxWarp prst="textNoShape">
              <a:avLst/>
            </a:prstTxWarp>
            <a:noAutofit/>
          </a:bodyPr>
          <a:lstStyle/>
          <a:p>
            <a:pPr eaLnBrk="1" hangingPunct="1">
              <a:lnSpc>
                <a:spcPct val="100000"/>
              </a:lnSpc>
            </a:pPr>
            <a:r>
              <a:rPr lang="cs-CZ" sz="2000" dirty="0" err="1" smtClean="0">
                <a:effectLst>
                  <a:outerShdw blurRad="38100" dist="38100" dir="2700000" algn="tl">
                    <a:srgbClr val="C0C0C0"/>
                  </a:outerShdw>
                </a:effectLst>
                <a:latin typeface="Arial" pitchFamily="34" charset="0"/>
              </a:rPr>
              <a:t>Inbody</a:t>
            </a:r>
            <a:r>
              <a:rPr lang="cs-CZ" sz="2000" dirty="0" smtClean="0">
                <a:effectLst>
                  <a:outerShdw blurRad="38100" dist="38100" dir="2700000" algn="tl">
                    <a:srgbClr val="C0C0C0"/>
                  </a:outerShdw>
                </a:effectLst>
                <a:latin typeface="Arial" pitchFamily="34" charset="0"/>
              </a:rPr>
              <a:t> S10 </a:t>
            </a:r>
            <a:endParaRPr lang="cs-CZ" sz="20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60</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9219" name="Picture 3" descr="C:\Users\jfiala\Desktop\VÝUKA\20 - Výuka jaro 2018\00 - příprava OPZ II\hodnocení výživového stavu\obrázky\inbodys10_pos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095034"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459284"/>
      </p:ext>
    </p:extLst>
  </p:cSld>
  <p:clrMapOvr>
    <a:masterClrMapping/>
  </p:clrMapOvr>
  <p:transition spd="med">
    <p:pull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61</a:t>
            </a:fld>
            <a:endParaRPr lang="cs-CZ" sz="1200">
              <a:solidFill>
                <a:prstClr val="black">
                  <a:lumMod val="65000"/>
                  <a:lumOff val="35000"/>
                </a:prstClr>
              </a:solidFill>
              <a:latin typeface="Century Gothic" pitchFamily="34" charset="0"/>
            </a:endParaRPr>
          </a:p>
        </p:txBody>
      </p:sp>
      <p:pic>
        <p:nvPicPr>
          <p:cNvPr id="10242" name="Picture 2" descr="C:\Users\jfiala\Desktop\VÝUKA\20 - Výuka jaro 2018\00 - příprava OPZ II\hodnocení výživového stavu\obrázky\inbodys10_fo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0" y="533400"/>
            <a:ext cx="530971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jfiala\Desktop\VÝUKA\20 - Výuka jaro 2018\00 - příprava OPZ II\hodnocení výživového stavu\obrázky\inbodys10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376" y="131323"/>
            <a:ext cx="3698624"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50762"/>
      </p:ext>
    </p:extLst>
  </p:cSld>
  <p:clrMapOvr>
    <a:masterClrMapping/>
  </p:clrMapOvr>
  <p:transition spd="med">
    <p:pull dir="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62</a:t>
            </a:fld>
            <a:endParaRPr lang="cs-CZ" sz="1200">
              <a:solidFill>
                <a:prstClr val="black">
                  <a:lumMod val="65000"/>
                  <a:lumOff val="35000"/>
                </a:prstClr>
              </a:solidFill>
              <a:latin typeface="Century Gothic" pitchFamily="34" charset="0"/>
            </a:endParaRPr>
          </a:p>
        </p:txBody>
      </p:sp>
      <p:pic>
        <p:nvPicPr>
          <p:cNvPr id="13314" name="Picture 2" descr="C:\Users\jfiala\Desktop\VÝUKA\20 - Výuka jaro 2018\00 - příprava OPZ II\hodnocení výživového stavu\obrázky\Inbody - Body composition analy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178522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jfiala\Desktop\VÝUKA\20 - Výuka jaro 2018\00 - příprava OPZ II\hodnocení výživového stavu\obrázky\Inbody - Muscle fat analys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82635"/>
            <a:ext cx="9144000" cy="21607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jfiala\Desktop\VÝUKA\20 - Výuka jaro 2018\00 - příprava OPZ II\hodnocení výživového stavu\obrázky\Inbody Segmental lean analys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16798"/>
            <a:ext cx="9067800" cy="2165002"/>
          </a:xfrm>
          <a:prstGeom prst="rect">
            <a:avLst/>
          </a:prstGeom>
          <a:noFill/>
          <a:extLst>
            <a:ext uri="{909E8E84-426E-40DD-AFC4-6F175D3DCCD1}">
              <a14:hiddenFill xmlns:a14="http://schemas.microsoft.com/office/drawing/2010/main">
                <a:solidFill>
                  <a:srgbClr val="FFFFFF"/>
                </a:solidFill>
              </a14:hiddenFill>
            </a:ext>
          </a:extLst>
        </p:spPr>
      </p:pic>
      <p:sp>
        <p:nvSpPr>
          <p:cNvPr id="1037315" name="Rectangle 3"/>
          <p:cNvSpPr>
            <a:spLocks noGrp="1" noChangeArrowheads="1"/>
          </p:cNvSpPr>
          <p:nvPr>
            <p:ph type="title" idx="4294967295"/>
          </p:nvPr>
        </p:nvSpPr>
        <p:spPr>
          <a:xfrm>
            <a:off x="457200" y="76200"/>
            <a:ext cx="8305800" cy="228600"/>
          </a:xfrm>
        </p:spPr>
        <p:txBody>
          <a:bodyPr wrap="square" numCol="1" anchorCtr="0" compatLnSpc="1">
            <a:prstTxWarp prst="textNoShape">
              <a:avLst/>
            </a:prstTxWarp>
            <a:noAutofit/>
          </a:bodyPr>
          <a:lstStyle/>
          <a:p>
            <a:pPr eaLnBrk="1" hangingPunct="1">
              <a:lnSpc>
                <a:spcPct val="100000"/>
              </a:lnSpc>
            </a:pPr>
            <a:r>
              <a:rPr lang="cs-CZ" sz="1200" dirty="0" err="1" smtClean="0">
                <a:effectLst>
                  <a:outerShdw blurRad="38100" dist="38100" dir="2700000" algn="tl">
                    <a:srgbClr val="C0C0C0"/>
                  </a:outerShdw>
                </a:effectLst>
                <a:latin typeface="Arial" pitchFamily="34" charset="0"/>
              </a:rPr>
              <a:t>Inbody</a:t>
            </a:r>
            <a:r>
              <a:rPr lang="cs-CZ" sz="1200" dirty="0" smtClean="0">
                <a:effectLst>
                  <a:outerShdw blurRad="38100" dist="38100" dir="2700000" algn="tl">
                    <a:srgbClr val="C0C0C0"/>
                  </a:outerShdw>
                </a:effectLst>
                <a:latin typeface="Arial" pitchFamily="34" charset="0"/>
              </a:rPr>
              <a:t> S10 </a:t>
            </a:r>
            <a:endParaRPr lang="cs-CZ" sz="1200" dirty="0" smtClean="0">
              <a:effectLst>
                <a:outerShdw blurRad="38100" dist="38100" dir="2700000" algn="tl">
                  <a:srgbClr val="C0C0C0"/>
                </a:outerShdw>
              </a:effectLst>
            </a:endParaRPr>
          </a:p>
        </p:txBody>
      </p:sp>
    </p:spTree>
    <p:extLst>
      <p:ext uri="{BB962C8B-B14F-4D97-AF65-F5344CB8AC3E}">
        <p14:creationId xmlns:p14="http://schemas.microsoft.com/office/powerpoint/2010/main" val="3980643038"/>
      </p:ext>
    </p:extLst>
  </p:cSld>
  <p:clrMapOvr>
    <a:masterClrMapping/>
  </p:clrMapOvr>
  <p:transition spd="med">
    <p:pull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63</a:t>
            </a:fld>
            <a:endParaRPr lang="cs-CZ" sz="1200">
              <a:solidFill>
                <a:prstClr val="black">
                  <a:lumMod val="65000"/>
                  <a:lumOff val="35000"/>
                </a:prstClr>
              </a:solidFill>
              <a:latin typeface="Century Gothic" pitchFamily="34" charset="0"/>
            </a:endParaRPr>
          </a:p>
        </p:txBody>
      </p:sp>
      <p:pic>
        <p:nvPicPr>
          <p:cNvPr id="14340" name="Picture 4" descr="C:\Users\jfiala\Desktop\VÝUKA\20 - Výuka jaro 2018\00 - příprava OPZ II\hodnocení výživového stavu\obrázk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088131"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953846"/>
      </p:ext>
    </p:extLst>
  </p:cSld>
  <p:clrMapOvr>
    <a:masterClrMapping/>
  </p:clrMapOvr>
  <p:transition spd="med">
    <p:pull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64</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66688" y="1905000"/>
            <a:ext cx="89773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lnSpc>
                <a:spcPct val="90000"/>
              </a:lnSpc>
              <a:buClr>
                <a:srgbClr val="3399FF"/>
              </a:buClr>
              <a:buSzPct val="60000"/>
            </a:pPr>
            <a:r>
              <a:rPr lang="cs-CZ" sz="7500" b="0" dirty="0" smtClean="0">
                <a:solidFill>
                  <a:prstClr val="black"/>
                </a:solidFill>
                <a:latin typeface="Arial" pitchFamily="34" charset="0"/>
              </a:rPr>
              <a:t> DALŠÍ TECHNIKY</a:t>
            </a:r>
            <a:endParaRPr lang="cs-CZ" sz="6600" dirty="0">
              <a:solidFill>
                <a:prstClr val="black"/>
              </a:solidFill>
              <a:latin typeface="Arial" pitchFamily="34" charset="0"/>
            </a:endParaRPr>
          </a:p>
        </p:txBody>
      </p:sp>
    </p:spTree>
    <p:extLst>
      <p:ext uri="{BB962C8B-B14F-4D97-AF65-F5344CB8AC3E}">
        <p14:creationId xmlns:p14="http://schemas.microsoft.com/office/powerpoint/2010/main" val="1027891157"/>
      </p:ext>
    </p:extLst>
  </p:cSld>
  <p:clrMapOvr>
    <a:masterClrMapping/>
  </p:clrMapOvr>
  <p:transition spd="med">
    <p:pull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Autofit/>
          </a:bodyPr>
          <a:lstStyle/>
          <a:p>
            <a:pPr eaLnBrk="1" hangingPunct="1">
              <a:lnSpc>
                <a:spcPts val="3400"/>
              </a:lnSpc>
              <a:defRPr/>
            </a:pPr>
            <a:r>
              <a:rPr lang="cs-CZ" sz="1800" dirty="0" smtClean="0">
                <a:effectLst>
                  <a:outerShdw blurRad="38100" dist="38100" dir="2700000" algn="tl">
                    <a:srgbClr val="C0C0C0"/>
                  </a:outerShdw>
                </a:effectLst>
                <a:latin typeface="Arial" charset="0"/>
              </a:rPr>
              <a:t>Vážení ve vodě - </a:t>
            </a:r>
            <a:r>
              <a:rPr lang="cs-CZ" sz="1800" dirty="0" err="1" smtClean="0">
                <a:effectLst>
                  <a:outerShdw blurRad="38100" dist="38100" dir="2700000" algn="tl">
                    <a:srgbClr val="C0C0C0"/>
                  </a:outerShdw>
                </a:effectLst>
                <a:latin typeface="Arial" charset="0"/>
              </a:rPr>
              <a:t>hydrodensitometrie</a:t>
            </a:r>
            <a:endParaRPr lang="cs-CZ"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65</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6096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pic>
        <p:nvPicPr>
          <p:cNvPr id="9218" name="Picture 2" descr="C:\Users\jfiala\Desktop\Media Gallery\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230" y="990600"/>
            <a:ext cx="6863126"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36166"/>
      </p:ext>
    </p:extLst>
  </p:cSld>
  <p:clrMapOvr>
    <a:masterClrMapping/>
  </p:clrMapOvr>
  <p:transition spd="med">
    <p:pull dir="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Autofit/>
          </a:bodyPr>
          <a:lstStyle/>
          <a:p>
            <a:pPr eaLnBrk="1" hangingPunct="1">
              <a:lnSpc>
                <a:spcPts val="3400"/>
              </a:lnSpc>
              <a:defRPr/>
            </a:pPr>
            <a:r>
              <a:rPr lang="en-GB" sz="1800" dirty="0" smtClean="0">
                <a:effectLst>
                  <a:outerShdw blurRad="38100" dist="38100" dir="2700000" algn="tl">
                    <a:srgbClr val="C0C0C0"/>
                  </a:outerShdw>
                </a:effectLst>
                <a:latin typeface="Arial" charset="0"/>
              </a:rPr>
              <a:t>DEXA </a:t>
            </a:r>
            <a:r>
              <a:rPr lang="en-GB" sz="1800" dirty="0">
                <a:effectLst>
                  <a:outerShdw blurRad="38100" dist="38100" dir="2700000" algn="tl">
                    <a:srgbClr val="C0C0C0"/>
                  </a:outerShdw>
                </a:effectLst>
                <a:latin typeface="Arial" charset="0"/>
              </a:rPr>
              <a:t>– Dual  Energy X-ray </a:t>
            </a:r>
            <a:r>
              <a:rPr lang="en-GB" sz="1800" dirty="0" smtClean="0">
                <a:effectLst>
                  <a:outerShdw blurRad="38100" dist="38100" dir="2700000" algn="tl">
                    <a:srgbClr val="C0C0C0"/>
                  </a:outerShdw>
                </a:effectLst>
                <a:latin typeface="Arial" charset="0"/>
              </a:rPr>
              <a:t>Absorptiometry</a:t>
            </a:r>
            <a:endParaRPr lang="en-GB"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66</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4572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pic>
        <p:nvPicPr>
          <p:cNvPr id="8196" name="Picture 4" descr="Související obráze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33400"/>
            <a:ext cx="6603998"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ca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41187"/>
            <a:ext cx="5562600" cy="34168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fiala\Pictures\Beze jmé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9550" y="3286125"/>
            <a:ext cx="346445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150017"/>
      </p:ext>
    </p:extLst>
  </p:cSld>
  <p:clrMapOvr>
    <a:masterClrMapping/>
  </p:clrMapOvr>
  <p:transition spd="med">
    <p:pull dir="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Autofit/>
          </a:bodyPr>
          <a:lstStyle/>
          <a:p>
            <a:pPr eaLnBrk="1" hangingPunct="1">
              <a:lnSpc>
                <a:spcPts val="3400"/>
              </a:lnSpc>
              <a:defRPr/>
            </a:pPr>
            <a:r>
              <a:rPr lang="en-GB" sz="1800" dirty="0" smtClean="0">
                <a:effectLst>
                  <a:outerShdw blurRad="38100" dist="38100" dir="2700000" algn="tl">
                    <a:srgbClr val="C0C0C0"/>
                  </a:outerShdw>
                </a:effectLst>
                <a:latin typeface="Arial" charset="0"/>
              </a:rPr>
              <a:t>DEXA </a:t>
            </a:r>
            <a:r>
              <a:rPr lang="en-GB" sz="1800" dirty="0">
                <a:effectLst>
                  <a:outerShdw blurRad="38100" dist="38100" dir="2700000" algn="tl">
                    <a:srgbClr val="C0C0C0"/>
                  </a:outerShdw>
                </a:effectLst>
                <a:latin typeface="Arial" charset="0"/>
              </a:rPr>
              <a:t>– Dual  Energy X-ray </a:t>
            </a:r>
            <a:r>
              <a:rPr lang="en-GB" sz="1800" dirty="0" smtClean="0">
                <a:effectLst>
                  <a:outerShdw blurRad="38100" dist="38100" dir="2700000" algn="tl">
                    <a:srgbClr val="C0C0C0"/>
                  </a:outerShdw>
                </a:effectLst>
                <a:latin typeface="Arial" charset="0"/>
              </a:rPr>
              <a:t>Absorptiometry</a:t>
            </a:r>
            <a:r>
              <a:rPr lang="cs-CZ" sz="1800" dirty="0" smtClean="0">
                <a:effectLst>
                  <a:outerShdw blurRad="38100" dist="38100" dir="2700000" algn="tl">
                    <a:srgbClr val="C0C0C0"/>
                  </a:outerShdw>
                </a:effectLst>
                <a:latin typeface="Arial" charset="0"/>
              </a:rPr>
              <a:t> - </a:t>
            </a:r>
            <a:r>
              <a:rPr lang="cs-CZ" sz="1800" dirty="0" err="1" smtClean="0">
                <a:effectLst>
                  <a:outerShdw blurRad="38100" dist="38100" dir="2700000" algn="tl">
                    <a:srgbClr val="C0C0C0"/>
                  </a:outerShdw>
                </a:effectLst>
                <a:latin typeface="Arial" charset="0"/>
              </a:rPr>
              <a:t>principle</a:t>
            </a:r>
            <a:endParaRPr lang="en-GB"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67</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pic>
        <p:nvPicPr>
          <p:cNvPr id="15362" name="Picture 2" descr="C:\Users\jfiala\Desktop\Media Gallery\DEXA princi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7914095" cy="426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196193"/>
      </p:ext>
    </p:extLst>
  </p:cSld>
  <p:clrMapOvr>
    <a:masterClrMapping/>
  </p:clrMapOvr>
  <p:transition spd="med">
    <p:pull dir="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04800" y="0"/>
            <a:ext cx="8305800" cy="457200"/>
          </a:xfrm>
        </p:spPr>
        <p:txBody>
          <a:bodyPr wrap="square" numCol="1" anchorCtr="0" compatLnSpc="1">
            <a:prstTxWarp prst="textNoShape">
              <a:avLst/>
            </a:prstTxWarp>
            <a:noAutofit/>
          </a:bodyPr>
          <a:lstStyle/>
          <a:p>
            <a:pPr eaLnBrk="1" hangingPunct="1">
              <a:lnSpc>
                <a:spcPts val="3400"/>
              </a:lnSpc>
              <a:defRPr/>
            </a:pPr>
            <a:r>
              <a:rPr lang="en-GB" sz="1800" dirty="0" err="1" smtClean="0">
                <a:effectLst>
                  <a:outerShdw blurRad="38100" dist="38100" dir="2700000" algn="tl">
                    <a:srgbClr val="C0C0C0"/>
                  </a:outerShdw>
                </a:effectLst>
                <a:latin typeface="Arial" pitchFamily="34" charset="0"/>
              </a:rPr>
              <a:t>BodPod</a:t>
            </a:r>
            <a:r>
              <a:rPr lang="en-GB" sz="1800" dirty="0" smtClean="0">
                <a:effectLst>
                  <a:outerShdw blurRad="38100" dist="38100" dir="2700000" algn="tl">
                    <a:srgbClr val="C0C0C0"/>
                  </a:outerShdw>
                </a:effectLst>
                <a:latin typeface="Arial" pitchFamily="34" charset="0"/>
              </a:rPr>
              <a:t> –Air displacement plethysmography</a:t>
            </a:r>
            <a:endParaRPr lang="en-GB"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68</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pic>
        <p:nvPicPr>
          <p:cNvPr id="7170" name="Picture 2" descr="C:\Users\jfiala\Desktop\Media Gallery\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4789776" cy="4381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jfiala\Desktop\Media Gallery\bod-po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794791"/>
            <a:ext cx="3962400" cy="552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523446"/>
      </p:ext>
    </p:extLst>
  </p:cSld>
  <p:clrMapOvr>
    <a:masterClrMapping/>
  </p:clrMapOvr>
  <p:transition spd="med">
    <p:pull dir="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152400"/>
            <a:ext cx="8305800" cy="304800"/>
          </a:xfrm>
        </p:spPr>
        <p:txBody>
          <a:bodyPr wrap="square" numCol="1" anchorCtr="0" compatLnSpc="1">
            <a:prstTxWarp prst="textNoShape">
              <a:avLst/>
            </a:prstTxWarp>
            <a:noAutofit/>
          </a:bodyPr>
          <a:lstStyle/>
          <a:p>
            <a:pPr eaLnBrk="1" hangingPunct="1">
              <a:lnSpc>
                <a:spcPts val="3400"/>
              </a:lnSpc>
              <a:defRPr/>
            </a:pPr>
            <a:r>
              <a:rPr lang="cs-CZ" sz="1800" dirty="0" smtClean="0">
                <a:effectLst>
                  <a:outerShdw blurRad="38100" dist="38100" dir="2700000" algn="tl">
                    <a:srgbClr val="C0C0C0"/>
                  </a:outerShdw>
                </a:effectLst>
                <a:latin typeface="Arial" charset="0"/>
              </a:rPr>
              <a:t>Procento tělesného tuku  - diagnostická kritéria</a:t>
            </a:r>
            <a:endParaRPr lang="cs-CZ"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fontAlgn="auto">
              <a:spcBef>
                <a:spcPts val="0"/>
              </a:spcBef>
              <a:spcAft>
                <a:spcPts val="0"/>
              </a:spcAft>
              <a:defRPr/>
            </a:pPr>
            <a:fld id="{E6843FF2-0C69-4FD3-8103-5A02812BDED2}" type="slidenum">
              <a:rPr lang="cs-CZ" sz="1200" b="0">
                <a:solidFill>
                  <a:prstClr val="black">
                    <a:lumMod val="65000"/>
                    <a:lumOff val="35000"/>
                  </a:prstClr>
                </a:solidFill>
                <a:latin typeface="Century Gothic" pitchFamily="34" charset="0"/>
              </a:rPr>
              <a:pPr fontAlgn="auto">
                <a:spcBef>
                  <a:spcPts val="0"/>
                </a:spcBef>
                <a:spcAft>
                  <a:spcPts val="0"/>
                </a:spcAft>
                <a:defRPr/>
              </a:pPr>
              <a:t>69</a:t>
            </a:fld>
            <a:endParaRPr lang="cs-CZ" sz="1200" b="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4572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auto">
              <a:spcBef>
                <a:spcPts val="0"/>
              </a:spcBef>
              <a:spcAft>
                <a:spcPts val="0"/>
              </a:spcAft>
            </a:pPr>
            <a:endParaRPr lang="cs-CZ" sz="1800" b="0" dirty="0">
              <a:solidFill>
                <a:prstClr val="white"/>
              </a:solidFill>
              <a:latin typeface="Palatino Linotype"/>
            </a:endParaRPr>
          </a:p>
        </p:txBody>
      </p:sp>
      <p:sp>
        <p:nvSpPr>
          <p:cNvPr id="2" name="Obdélník 1"/>
          <p:cNvSpPr/>
          <p:nvPr/>
        </p:nvSpPr>
        <p:spPr>
          <a:xfrm>
            <a:off x="142461" y="2588568"/>
            <a:ext cx="8839200" cy="230832"/>
          </a:xfrm>
          <a:prstGeom prst="rect">
            <a:avLst/>
          </a:prstGeom>
        </p:spPr>
        <p:txBody>
          <a:bodyPr wrap="square">
            <a:spAutoFit/>
          </a:bodyPr>
          <a:lstStyle/>
          <a:p>
            <a:pPr algn="ctr" fontAlgn="auto">
              <a:spcBef>
                <a:spcPts val="0"/>
              </a:spcBef>
              <a:spcAft>
                <a:spcPts val="0"/>
              </a:spcAft>
            </a:pPr>
            <a:r>
              <a:rPr lang="en-GB" sz="900" b="0" dirty="0" err="1" smtClean="0">
                <a:solidFill>
                  <a:prstClr val="black"/>
                </a:solidFill>
                <a:latin typeface="Calibri" panose="020F0502020204030204" pitchFamily="34" charset="0"/>
              </a:rPr>
              <a:t>Oliveros</a:t>
            </a:r>
            <a:r>
              <a:rPr lang="en-GB" sz="900" b="0" dirty="0" smtClean="0">
                <a:solidFill>
                  <a:prstClr val="black"/>
                </a:solidFill>
                <a:latin typeface="Calibri" panose="020F0502020204030204" pitchFamily="34" charset="0"/>
              </a:rPr>
              <a:t> </a:t>
            </a:r>
            <a:r>
              <a:rPr lang="en-GB" sz="900" b="0" dirty="0">
                <a:solidFill>
                  <a:prstClr val="black"/>
                </a:solidFill>
                <a:latin typeface="Calibri" panose="020F0502020204030204" pitchFamily="34" charset="0"/>
              </a:rPr>
              <a:t>E, Somers V, Sochor O, </a:t>
            </a:r>
            <a:r>
              <a:rPr lang="en-GB" sz="900" b="0" dirty="0" err="1">
                <a:solidFill>
                  <a:prstClr val="black"/>
                </a:solidFill>
                <a:latin typeface="Calibri" panose="020F0502020204030204" pitchFamily="34" charset="0"/>
              </a:rPr>
              <a:t>Goel</a:t>
            </a:r>
            <a:r>
              <a:rPr lang="en-GB" sz="900" b="0" dirty="0">
                <a:solidFill>
                  <a:prstClr val="black"/>
                </a:solidFill>
                <a:latin typeface="Calibri" panose="020F0502020204030204" pitchFamily="34" charset="0"/>
              </a:rPr>
              <a:t> K, </a:t>
            </a:r>
            <a:r>
              <a:rPr lang="en-GB" sz="900" b="0" dirty="0" smtClean="0">
                <a:solidFill>
                  <a:prstClr val="black"/>
                </a:solidFill>
                <a:latin typeface="Calibri" panose="020F0502020204030204" pitchFamily="34" charset="0"/>
              </a:rPr>
              <a:t>Lopez-</a:t>
            </a:r>
            <a:r>
              <a:rPr lang="en-GB" sz="900" b="0" dirty="0" err="1" smtClean="0">
                <a:solidFill>
                  <a:prstClr val="black"/>
                </a:solidFill>
                <a:latin typeface="Calibri" panose="020F0502020204030204" pitchFamily="34" charset="0"/>
              </a:rPr>
              <a:t>Jimen</a:t>
            </a:r>
            <a:r>
              <a:rPr lang="cs-CZ" sz="900" b="0" dirty="0" smtClean="0">
                <a:solidFill>
                  <a:prstClr val="black"/>
                </a:solidFill>
                <a:latin typeface="Calibri" panose="020F0502020204030204" pitchFamily="34" charset="0"/>
              </a:rPr>
              <a:t>e</a:t>
            </a:r>
            <a:r>
              <a:rPr lang="en-GB" sz="900" b="0" dirty="0" smtClean="0">
                <a:solidFill>
                  <a:prstClr val="black"/>
                </a:solidFill>
                <a:latin typeface="Calibri" panose="020F0502020204030204" pitchFamily="34" charset="0"/>
              </a:rPr>
              <a:t>z F:</a:t>
            </a:r>
            <a:r>
              <a:rPr lang="cs-CZ" sz="900" b="0" dirty="0" smtClean="0">
                <a:solidFill>
                  <a:prstClr val="black"/>
                </a:solidFill>
                <a:latin typeface="Calibri" panose="020F0502020204030204" pitchFamily="34" charset="0"/>
              </a:rPr>
              <a:t> </a:t>
            </a:r>
            <a:r>
              <a:rPr lang="en-GB" sz="900" b="0" dirty="0" smtClean="0">
                <a:solidFill>
                  <a:prstClr val="black"/>
                </a:solidFill>
                <a:latin typeface="Calibri" panose="020F0502020204030204" pitchFamily="34" charset="0"/>
              </a:rPr>
              <a:t>The </a:t>
            </a:r>
            <a:r>
              <a:rPr lang="en-GB" sz="900" b="0" dirty="0">
                <a:solidFill>
                  <a:prstClr val="black"/>
                </a:solidFill>
                <a:latin typeface="Calibri" panose="020F0502020204030204" pitchFamily="34" charset="0"/>
              </a:rPr>
              <a:t>concept of normal weight </a:t>
            </a:r>
            <a:r>
              <a:rPr lang="en-GB" sz="900" b="0" dirty="0" smtClean="0">
                <a:solidFill>
                  <a:prstClr val="black"/>
                </a:solidFill>
                <a:latin typeface="Calibri" panose="020F0502020204030204" pitchFamily="34" charset="0"/>
              </a:rPr>
              <a:t>obesity.</a:t>
            </a:r>
            <a:r>
              <a:rPr lang="cs-CZ" sz="900" b="0" dirty="0" smtClean="0">
                <a:solidFill>
                  <a:prstClr val="black"/>
                </a:solidFill>
                <a:latin typeface="Calibri" panose="020F0502020204030204" pitchFamily="34" charset="0"/>
              </a:rPr>
              <a:t> </a:t>
            </a:r>
            <a:r>
              <a:rPr lang="en-GB" sz="900" b="0" dirty="0" smtClean="0">
                <a:solidFill>
                  <a:prstClr val="black"/>
                </a:solidFill>
                <a:latin typeface="Calibri" panose="020F0502020204030204" pitchFamily="34" charset="0"/>
              </a:rPr>
              <a:t>Progress </a:t>
            </a:r>
            <a:r>
              <a:rPr lang="en-GB" sz="900" b="0" dirty="0">
                <a:solidFill>
                  <a:prstClr val="black"/>
                </a:solidFill>
                <a:latin typeface="Calibri" panose="020F0502020204030204" pitchFamily="34" charset="0"/>
              </a:rPr>
              <a:t>in </a:t>
            </a:r>
            <a:r>
              <a:rPr lang="en-GB" sz="900" b="0" dirty="0" err="1" smtClean="0">
                <a:solidFill>
                  <a:prstClr val="black"/>
                </a:solidFill>
                <a:latin typeface="Calibri" panose="020F0502020204030204" pitchFamily="34" charset="0"/>
              </a:rPr>
              <a:t>cardi</a:t>
            </a:r>
            <a:r>
              <a:rPr lang="cs-CZ" sz="900" b="0" dirty="0" smtClean="0">
                <a:solidFill>
                  <a:prstClr val="black"/>
                </a:solidFill>
                <a:latin typeface="Calibri" panose="020F0502020204030204" pitchFamily="34" charset="0"/>
              </a:rPr>
              <a:t>o</a:t>
            </a:r>
            <a:r>
              <a:rPr lang="en-GB" sz="900" b="0" dirty="0" smtClean="0">
                <a:solidFill>
                  <a:prstClr val="black"/>
                </a:solidFill>
                <a:latin typeface="Calibri" panose="020F0502020204030204" pitchFamily="34" charset="0"/>
              </a:rPr>
              <a:t>vas</a:t>
            </a:r>
            <a:r>
              <a:rPr lang="cs-CZ" sz="900" b="0" dirty="0" smtClean="0">
                <a:solidFill>
                  <a:prstClr val="black"/>
                </a:solidFill>
                <a:latin typeface="Calibri" panose="020F0502020204030204" pitchFamily="34" charset="0"/>
              </a:rPr>
              <a:t>c</a:t>
            </a:r>
            <a:r>
              <a:rPr lang="en-GB" sz="900" b="0" dirty="0" err="1" smtClean="0">
                <a:solidFill>
                  <a:prstClr val="black"/>
                </a:solidFill>
                <a:latin typeface="Calibri" panose="020F0502020204030204" pitchFamily="34" charset="0"/>
              </a:rPr>
              <a:t>ular</a:t>
            </a:r>
            <a:r>
              <a:rPr lang="en-GB" sz="900" b="0" dirty="0" smtClean="0">
                <a:solidFill>
                  <a:prstClr val="black"/>
                </a:solidFill>
                <a:latin typeface="Calibri" panose="020F0502020204030204" pitchFamily="34" charset="0"/>
              </a:rPr>
              <a:t> </a:t>
            </a:r>
            <a:r>
              <a:rPr lang="en-GB" sz="900" b="0" dirty="0">
                <a:solidFill>
                  <a:prstClr val="black"/>
                </a:solidFill>
                <a:latin typeface="Calibri" panose="020F0502020204030204" pitchFamily="34" charset="0"/>
              </a:rPr>
              <a:t>diseases, 2014, 56, </a:t>
            </a:r>
            <a:r>
              <a:rPr lang="en-GB" sz="900" b="0" dirty="0" smtClean="0">
                <a:solidFill>
                  <a:prstClr val="black"/>
                </a:solidFill>
                <a:latin typeface="Calibri" panose="020F0502020204030204" pitchFamily="34" charset="0"/>
              </a:rPr>
              <a:t>426-433</a:t>
            </a:r>
            <a:endParaRPr lang="en-GB" sz="900" b="0" dirty="0">
              <a:solidFill>
                <a:prstClr val="black"/>
              </a:solidFill>
              <a:latin typeface="Palatino Linotype"/>
            </a:endParaRPr>
          </a:p>
        </p:txBody>
      </p:sp>
      <p:graphicFrame>
        <p:nvGraphicFramePr>
          <p:cNvPr id="3" name="Tabulka 2"/>
          <p:cNvGraphicFramePr>
            <a:graphicFrameLocks noGrp="1"/>
          </p:cNvGraphicFramePr>
          <p:nvPr>
            <p:extLst>
              <p:ext uri="{D42A27DB-BD31-4B8C-83A1-F6EECF244321}">
                <p14:modId xmlns:p14="http://schemas.microsoft.com/office/powerpoint/2010/main" val="1063537532"/>
              </p:ext>
            </p:extLst>
          </p:nvPr>
        </p:nvGraphicFramePr>
        <p:xfrm>
          <a:off x="1371600" y="663005"/>
          <a:ext cx="6096000" cy="1775395"/>
        </p:xfrm>
        <a:graphic>
          <a:graphicData uri="http://schemas.openxmlformats.org/drawingml/2006/table">
            <a:tbl>
              <a:tblPr firstRow="1" firstCol="1" bandRow="1">
                <a:tableStyleId>{5C22544A-7EE6-4342-B048-85BDC9FD1C3A}</a:tableStyleId>
              </a:tblPr>
              <a:tblGrid>
                <a:gridCol w="3048000"/>
                <a:gridCol w="1524000"/>
                <a:gridCol w="1524000"/>
              </a:tblGrid>
              <a:tr h="349342">
                <a:tc>
                  <a:txBody>
                    <a:bodyPr/>
                    <a:lstStyle/>
                    <a:p>
                      <a:pPr>
                        <a:lnSpc>
                          <a:spcPct val="115000"/>
                        </a:lnSpc>
                        <a:spcAft>
                          <a:spcPts val="0"/>
                        </a:spcAft>
                      </a:pPr>
                      <a:r>
                        <a:rPr lang="cs-CZ" sz="1700" b="1" dirty="0">
                          <a:effectLst/>
                        </a:rPr>
                        <a:t> </a:t>
                      </a:r>
                      <a:endParaRPr lang="en-GB" sz="17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cs-CZ" sz="1700" b="1" noProof="0" dirty="0" smtClean="0">
                          <a:effectLst/>
                        </a:rPr>
                        <a:t>Muži</a:t>
                      </a:r>
                      <a:endParaRPr lang="cs-CZ" sz="1700" b="1" noProof="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cs-CZ" sz="1700" b="1" noProof="0" dirty="0" smtClean="0">
                          <a:effectLst/>
                        </a:rPr>
                        <a:t>Ženy</a:t>
                      </a:r>
                      <a:endParaRPr lang="cs-CZ" sz="1700" b="1" noProof="0" dirty="0">
                        <a:effectLst/>
                        <a:latin typeface="Calibri"/>
                        <a:ea typeface="Calibri"/>
                        <a:cs typeface="Times New Roman"/>
                      </a:endParaRPr>
                    </a:p>
                  </a:txBody>
                  <a:tcPr marL="68580" marR="68580" marT="0" marB="0"/>
                </a:tc>
              </a:tr>
              <a:tr h="475351">
                <a:tc>
                  <a:txBody>
                    <a:bodyPr/>
                    <a:lstStyle/>
                    <a:p>
                      <a:pPr algn="ctr">
                        <a:lnSpc>
                          <a:spcPct val="115000"/>
                        </a:lnSpc>
                        <a:spcAft>
                          <a:spcPts val="0"/>
                        </a:spcAft>
                      </a:pPr>
                      <a:r>
                        <a:rPr lang="en-US" sz="1700" b="1" dirty="0" smtClean="0">
                          <a:effectLst/>
                        </a:rPr>
                        <a:t>Norm</a:t>
                      </a:r>
                      <a:r>
                        <a:rPr lang="cs-CZ" sz="1700" b="1" dirty="0" smtClean="0">
                          <a:effectLst/>
                        </a:rPr>
                        <a:t>á</a:t>
                      </a:r>
                      <a:r>
                        <a:rPr lang="en-US" sz="1700" b="1" dirty="0" smtClean="0">
                          <a:effectLst/>
                        </a:rPr>
                        <a:t>l</a:t>
                      </a:r>
                      <a:r>
                        <a:rPr lang="cs-CZ" sz="1700" b="1" dirty="0" smtClean="0">
                          <a:effectLst/>
                        </a:rPr>
                        <a:t>ní</a:t>
                      </a:r>
                      <a:endParaRPr lang="en-GB" sz="17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700" b="1" dirty="0">
                          <a:effectLst/>
                        </a:rPr>
                        <a:t>&lt; 20</a:t>
                      </a:r>
                      <a:endParaRPr lang="en-GB" sz="17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700" b="1" dirty="0">
                          <a:effectLst/>
                        </a:rPr>
                        <a:t>&lt; 30</a:t>
                      </a:r>
                      <a:endParaRPr lang="en-GB" sz="1700" b="1" dirty="0">
                        <a:effectLst/>
                        <a:latin typeface="Calibri"/>
                        <a:ea typeface="Calibri"/>
                        <a:cs typeface="Times New Roman"/>
                      </a:endParaRPr>
                    </a:p>
                  </a:txBody>
                  <a:tcPr marL="68580" marR="68580" marT="0" marB="0"/>
                </a:tc>
              </a:tr>
              <a:tr h="475351">
                <a:tc>
                  <a:txBody>
                    <a:bodyPr/>
                    <a:lstStyle/>
                    <a:p>
                      <a:pPr algn="ctr">
                        <a:lnSpc>
                          <a:spcPct val="115000"/>
                        </a:lnSpc>
                        <a:spcAft>
                          <a:spcPts val="0"/>
                        </a:spcAft>
                      </a:pPr>
                      <a:r>
                        <a:rPr lang="cs-CZ" sz="1700" b="1" noProof="0" dirty="0" smtClean="0">
                          <a:effectLst/>
                        </a:rPr>
                        <a:t>Zvýšené (</a:t>
                      </a:r>
                      <a:r>
                        <a:rPr lang="en-GB" sz="1700" b="1" noProof="0" dirty="0" smtClean="0">
                          <a:effectLst/>
                        </a:rPr>
                        <a:t>Overfat</a:t>
                      </a:r>
                      <a:r>
                        <a:rPr lang="cs-CZ" sz="1700" b="1" noProof="0" dirty="0" smtClean="0">
                          <a:effectLst/>
                        </a:rPr>
                        <a:t>)</a:t>
                      </a:r>
                      <a:endParaRPr lang="en-GB" sz="1700" b="1" noProof="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cs-CZ" sz="1700" b="1" dirty="0">
                          <a:effectLst/>
                        </a:rPr>
                        <a:t>20 - 25</a:t>
                      </a:r>
                      <a:endParaRPr lang="en-GB" sz="17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700" b="1" dirty="0">
                          <a:effectLst/>
                        </a:rPr>
                        <a:t>30 - 35</a:t>
                      </a:r>
                      <a:endParaRPr lang="en-GB" sz="1700" b="1" dirty="0">
                        <a:effectLst/>
                        <a:latin typeface="Calibri"/>
                        <a:ea typeface="Calibri"/>
                        <a:cs typeface="Times New Roman"/>
                      </a:endParaRPr>
                    </a:p>
                  </a:txBody>
                  <a:tcPr marL="68580" marR="68580" marT="0" marB="0"/>
                </a:tc>
              </a:tr>
              <a:tr h="475351">
                <a:tc>
                  <a:txBody>
                    <a:bodyPr/>
                    <a:lstStyle/>
                    <a:p>
                      <a:pPr algn="ctr">
                        <a:lnSpc>
                          <a:spcPct val="115000"/>
                        </a:lnSpc>
                        <a:spcAft>
                          <a:spcPts val="0"/>
                        </a:spcAft>
                      </a:pPr>
                      <a:r>
                        <a:rPr lang="cs-CZ" sz="1700" b="1" dirty="0" smtClean="0">
                          <a:effectLst/>
                        </a:rPr>
                        <a:t>Nadměrné (Obesity)</a:t>
                      </a:r>
                      <a:endParaRPr lang="en-GB" sz="17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700" b="1" dirty="0">
                          <a:effectLst/>
                        </a:rPr>
                        <a:t>&gt; 25</a:t>
                      </a:r>
                      <a:endParaRPr lang="en-GB" sz="17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700" b="1" dirty="0">
                          <a:effectLst/>
                        </a:rPr>
                        <a:t>&gt; 35</a:t>
                      </a:r>
                      <a:endParaRPr lang="en-GB" sz="1700" b="1" dirty="0">
                        <a:effectLst/>
                        <a:latin typeface="Calibri"/>
                        <a:ea typeface="Calibri"/>
                        <a:cs typeface="Times New Roman"/>
                      </a:endParaRPr>
                    </a:p>
                  </a:txBody>
                  <a:tcPr marL="68580" marR="68580" marT="0" marB="0"/>
                </a:tc>
              </a:tr>
            </a:tbl>
          </a:graphicData>
        </a:graphic>
      </p:graphicFrame>
      <p:sp>
        <p:nvSpPr>
          <p:cNvPr id="4" name="Obdélník 3"/>
          <p:cNvSpPr/>
          <p:nvPr/>
        </p:nvSpPr>
        <p:spPr>
          <a:xfrm>
            <a:off x="76200" y="2892623"/>
            <a:ext cx="9029700" cy="307777"/>
          </a:xfrm>
          <a:prstGeom prst="rect">
            <a:avLst/>
          </a:prstGeom>
        </p:spPr>
        <p:txBody>
          <a:bodyPr wrap="square">
            <a:spAutoFit/>
          </a:bodyPr>
          <a:lstStyle/>
          <a:p>
            <a:pPr fontAlgn="auto">
              <a:spcBef>
                <a:spcPts val="0"/>
              </a:spcBef>
              <a:spcAft>
                <a:spcPts val="0"/>
              </a:spcAft>
            </a:pPr>
            <a:r>
              <a:rPr lang="en-GB" sz="1400" i="1" dirty="0" smtClean="0">
                <a:solidFill>
                  <a:prstClr val="black"/>
                </a:solidFill>
                <a:latin typeface="Palatino Linotype"/>
              </a:rPr>
              <a:t>Biospace</a:t>
            </a:r>
            <a:r>
              <a:rPr lang="en-GB" sz="1400" dirty="0" smtClean="0">
                <a:solidFill>
                  <a:prstClr val="black"/>
                </a:solidFill>
                <a:latin typeface="Palatino Linotype"/>
              </a:rPr>
              <a:t>:  </a:t>
            </a:r>
            <a:r>
              <a:rPr lang="en-GB" sz="1400" dirty="0" smtClean="0">
                <a:solidFill>
                  <a:prstClr val="black"/>
                </a:solidFill>
                <a:latin typeface="Arial" panose="020B0604020202020204" pitchFamily="34" charset="0"/>
                <a:cs typeface="Arial" panose="020B0604020202020204" pitchFamily="34" charset="0"/>
              </a:rPr>
              <a:t>Standard body fat percent is 15 % (range 10 - 20)  for men  and 23 % (range 18 - 28)  for women</a:t>
            </a:r>
            <a:endParaRPr lang="en-GB" sz="1400" dirty="0">
              <a:solidFill>
                <a:prstClr val="black"/>
              </a:solidFill>
              <a:latin typeface="Arial" panose="020B0604020202020204" pitchFamily="34" charset="0"/>
              <a:cs typeface="Arial" panose="020B0604020202020204" pitchFamily="34" charset="0"/>
            </a:endParaRPr>
          </a:p>
        </p:txBody>
      </p:sp>
      <p:pic>
        <p:nvPicPr>
          <p:cNvPr id="4097" name="Picture 1" descr="C:\Users\jfiala\Desktop\VÝUKA\13 - výuka podzim 2014\13 -  obezitologie\obr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679794"/>
            <a:ext cx="5943600" cy="21020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ulka 8"/>
          <p:cNvGraphicFramePr>
            <a:graphicFrameLocks noGrp="1"/>
          </p:cNvGraphicFramePr>
          <p:nvPr>
            <p:extLst>
              <p:ext uri="{D42A27DB-BD31-4B8C-83A1-F6EECF244321}">
                <p14:modId xmlns:p14="http://schemas.microsoft.com/office/powerpoint/2010/main" val="3640630798"/>
              </p:ext>
            </p:extLst>
          </p:nvPr>
        </p:nvGraphicFramePr>
        <p:xfrm>
          <a:off x="2438399" y="3636516"/>
          <a:ext cx="4572000" cy="886335"/>
        </p:xfrm>
        <a:graphic>
          <a:graphicData uri="http://schemas.openxmlformats.org/drawingml/2006/table">
            <a:tbl>
              <a:tblPr firstRow="1" firstCol="1" bandRow="1">
                <a:tableStyleId>{5C22544A-7EE6-4342-B048-85BDC9FD1C3A}</a:tableStyleId>
              </a:tblPr>
              <a:tblGrid>
                <a:gridCol w="1269869"/>
                <a:gridCol w="1049262"/>
                <a:gridCol w="1152159"/>
                <a:gridCol w="1100710"/>
              </a:tblGrid>
              <a:tr h="196633">
                <a:tc>
                  <a:txBody>
                    <a:bodyPr/>
                    <a:lstStyle/>
                    <a:p>
                      <a:pPr>
                        <a:lnSpc>
                          <a:spcPct val="107000"/>
                        </a:lnSpc>
                        <a:spcAft>
                          <a:spcPts val="0"/>
                        </a:spcAft>
                      </a:pPr>
                      <a:r>
                        <a:rPr lang="en-GB" sz="1300" dirty="0">
                          <a:effectLst/>
                          <a:latin typeface="Palatino Linotype" panose="02040502050505030304" pitchFamily="18" charset="0"/>
                          <a:cs typeface="Arial" panose="020B0604020202020204" pitchFamily="34" charset="0"/>
                        </a:rPr>
                        <a:t>Category</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cs-CZ" sz="1300" dirty="0">
                          <a:effectLst/>
                          <a:latin typeface="Palatino Linotype" panose="02040502050505030304" pitchFamily="18" charset="0"/>
                          <a:cs typeface="Arial" panose="020B0604020202020204" pitchFamily="34" charset="0"/>
                        </a:rPr>
                        <a:t>OK</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n-GB" sz="1300" dirty="0">
                          <a:effectLst/>
                          <a:latin typeface="Palatino Linotype" panose="02040502050505030304" pitchFamily="18" charset="0"/>
                          <a:cs typeface="Arial" panose="020B0604020202020204" pitchFamily="34" charset="0"/>
                        </a:rPr>
                        <a:t>Overweight</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cs-CZ" sz="1300" dirty="0">
                          <a:effectLst/>
                          <a:latin typeface="Palatino Linotype" panose="02040502050505030304" pitchFamily="18" charset="0"/>
                          <a:cs typeface="Arial" panose="020B0604020202020204" pitchFamily="34" charset="0"/>
                        </a:rPr>
                        <a:t>Obesity</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r>
              <a:tr h="195203">
                <a:tc>
                  <a:txBody>
                    <a:bodyPr/>
                    <a:lstStyle/>
                    <a:p>
                      <a:pPr>
                        <a:lnSpc>
                          <a:spcPct val="107000"/>
                        </a:lnSpc>
                        <a:spcAft>
                          <a:spcPts val="0"/>
                        </a:spcAft>
                      </a:pPr>
                      <a:r>
                        <a:rPr lang="en-GB" sz="1300" dirty="0">
                          <a:effectLst/>
                          <a:latin typeface="Palatino Linotype" panose="02040502050505030304" pitchFamily="18" charset="0"/>
                          <a:cs typeface="Arial" panose="020B0604020202020204" pitchFamily="34" charset="0"/>
                        </a:rPr>
                        <a:t>BMI</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n-US" sz="1300" dirty="0">
                          <a:effectLst/>
                          <a:latin typeface="Palatino Linotype" panose="02040502050505030304" pitchFamily="18" charset="0"/>
                          <a:cs typeface="Arial" panose="020B0604020202020204" pitchFamily="34" charset="0"/>
                        </a:rPr>
                        <a:t>&lt; 25</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cs-CZ" sz="1300" dirty="0">
                          <a:effectLst/>
                          <a:latin typeface="Palatino Linotype" panose="02040502050505030304" pitchFamily="18" charset="0"/>
                          <a:cs typeface="Arial" panose="020B0604020202020204" pitchFamily="34" charset="0"/>
                        </a:rPr>
                        <a:t>25 – 30</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n-US" sz="1300" dirty="0">
                          <a:effectLst/>
                          <a:latin typeface="Palatino Linotype" panose="02040502050505030304" pitchFamily="18" charset="0"/>
                          <a:cs typeface="Arial" panose="020B0604020202020204" pitchFamily="34" charset="0"/>
                        </a:rPr>
                        <a:t>&gt; 30</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r>
              <a:tr h="195919">
                <a:tc>
                  <a:txBody>
                    <a:bodyPr/>
                    <a:lstStyle/>
                    <a:p>
                      <a:pPr>
                        <a:lnSpc>
                          <a:spcPct val="107000"/>
                        </a:lnSpc>
                        <a:spcAft>
                          <a:spcPts val="0"/>
                        </a:spcAft>
                      </a:pPr>
                      <a:r>
                        <a:rPr lang="en-GB" sz="1300" dirty="0">
                          <a:effectLst/>
                          <a:latin typeface="Palatino Linotype" panose="02040502050505030304" pitchFamily="18" charset="0"/>
                          <a:cs typeface="Arial" panose="020B0604020202020204" pitchFamily="34" charset="0"/>
                        </a:rPr>
                        <a:t>PBF males</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n-US" sz="1300" dirty="0">
                          <a:effectLst/>
                          <a:latin typeface="Palatino Linotype" panose="02040502050505030304" pitchFamily="18" charset="0"/>
                          <a:cs typeface="Arial" panose="020B0604020202020204" pitchFamily="34" charset="0"/>
                        </a:rPr>
                        <a:t>&lt; 20 </a:t>
                      </a:r>
                      <a:r>
                        <a:rPr lang="cs-CZ" sz="1300" dirty="0">
                          <a:effectLst/>
                          <a:latin typeface="Palatino Linotype" panose="02040502050505030304" pitchFamily="18" charset="0"/>
                          <a:cs typeface="Arial" panose="020B0604020202020204" pitchFamily="34" charset="0"/>
                        </a:rPr>
                        <a:t>%</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cs-CZ" sz="1300" dirty="0">
                          <a:effectLst/>
                          <a:latin typeface="Palatino Linotype" panose="02040502050505030304" pitchFamily="18" charset="0"/>
                          <a:cs typeface="Arial" panose="020B0604020202020204" pitchFamily="34" charset="0"/>
                        </a:rPr>
                        <a:t>20 – 25 %</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n-US" sz="1300" dirty="0">
                          <a:effectLst/>
                          <a:latin typeface="Palatino Linotype" panose="02040502050505030304" pitchFamily="18" charset="0"/>
                          <a:cs typeface="Arial" panose="020B0604020202020204" pitchFamily="34" charset="0"/>
                        </a:rPr>
                        <a:t>&gt;  25 %</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r>
              <a:tr h="250446">
                <a:tc>
                  <a:txBody>
                    <a:bodyPr/>
                    <a:lstStyle/>
                    <a:p>
                      <a:pPr>
                        <a:lnSpc>
                          <a:spcPct val="107000"/>
                        </a:lnSpc>
                        <a:spcAft>
                          <a:spcPts val="0"/>
                        </a:spcAft>
                      </a:pPr>
                      <a:r>
                        <a:rPr lang="en-GB" sz="1300" dirty="0">
                          <a:effectLst/>
                          <a:latin typeface="Palatino Linotype" panose="02040502050505030304" pitchFamily="18" charset="0"/>
                          <a:cs typeface="Arial" panose="020B0604020202020204" pitchFamily="34" charset="0"/>
                        </a:rPr>
                        <a:t>PBF females</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cs-CZ" sz="1300" dirty="0">
                          <a:effectLst/>
                          <a:latin typeface="Palatino Linotype" panose="02040502050505030304" pitchFamily="18" charset="0"/>
                          <a:cs typeface="Arial" panose="020B0604020202020204" pitchFamily="34" charset="0"/>
                        </a:rPr>
                        <a:t>&lt; 32 %</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cs-CZ" sz="1300" dirty="0">
                          <a:effectLst/>
                          <a:latin typeface="Palatino Linotype" panose="02040502050505030304" pitchFamily="18" charset="0"/>
                          <a:cs typeface="Arial" panose="020B0604020202020204" pitchFamily="34" charset="0"/>
                        </a:rPr>
                        <a:t>32 – 38 %</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n-US" sz="1300" dirty="0">
                          <a:effectLst/>
                          <a:latin typeface="Palatino Linotype" panose="02040502050505030304" pitchFamily="18" charset="0"/>
                          <a:cs typeface="Arial" panose="020B0604020202020204" pitchFamily="34" charset="0"/>
                        </a:rPr>
                        <a:t>&gt;  38 %</a:t>
                      </a:r>
                      <a:endParaRPr lang="cs-CZ" sz="1300" dirty="0">
                        <a:effectLst/>
                        <a:latin typeface="Palatino Linotype" panose="02040502050505030304" pitchFamily="18" charset="0"/>
                        <a:ea typeface="Calibri"/>
                        <a:cs typeface="Arial" panose="020B0604020202020204" pitchFamily="34" charset="0"/>
                      </a:endParaRPr>
                    </a:p>
                  </a:txBody>
                  <a:tcPr marL="68580" marR="68580" marT="0" marB="0"/>
                </a:tc>
              </a:tr>
            </a:tbl>
          </a:graphicData>
        </a:graphic>
      </p:graphicFrame>
      <p:sp>
        <p:nvSpPr>
          <p:cNvPr id="11" name="Rectangle 4"/>
          <p:cNvSpPr>
            <a:spLocks noChangeArrowheads="1"/>
          </p:cNvSpPr>
          <p:nvPr/>
        </p:nvSpPr>
        <p:spPr bwMode="auto">
          <a:xfrm>
            <a:off x="762000" y="3276600"/>
            <a:ext cx="5867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75000"/>
            </a:pPr>
            <a:r>
              <a:rPr lang="cs-CZ" sz="1400" b="0" dirty="0" err="1" smtClean="0">
                <a:solidFill>
                  <a:prstClr val="black"/>
                </a:solidFill>
                <a:latin typeface="Arial" pitchFamily="34" charset="0"/>
              </a:rPr>
              <a:t>Measured</a:t>
            </a:r>
            <a:r>
              <a:rPr lang="cs-CZ" sz="1400" b="0" dirty="0" smtClean="0">
                <a:solidFill>
                  <a:prstClr val="black"/>
                </a:solidFill>
                <a:latin typeface="Arial" pitchFamily="34" charset="0"/>
              </a:rPr>
              <a:t> </a:t>
            </a:r>
            <a:r>
              <a:rPr lang="en-US" sz="1400" b="0" dirty="0" smtClean="0">
                <a:solidFill>
                  <a:prstClr val="black"/>
                </a:solidFill>
                <a:latin typeface="Arial" pitchFamily="34" charset="0"/>
              </a:rPr>
              <a:t>PBF </a:t>
            </a:r>
            <a:r>
              <a:rPr lang="en-US" sz="1400" b="0" dirty="0">
                <a:solidFill>
                  <a:prstClr val="black"/>
                </a:solidFill>
                <a:latin typeface="Arial" pitchFamily="34" charset="0"/>
              </a:rPr>
              <a:t>corresponding to BMI </a:t>
            </a:r>
            <a:r>
              <a:rPr lang="en-US" sz="1400" b="0" dirty="0" smtClean="0">
                <a:solidFill>
                  <a:prstClr val="black"/>
                </a:solidFill>
                <a:latin typeface="Arial" pitchFamily="34" charset="0"/>
              </a:rPr>
              <a:t>cut-offs</a:t>
            </a:r>
            <a:r>
              <a:rPr lang="cs-CZ" sz="1400" dirty="0" smtClean="0">
                <a:solidFill>
                  <a:prstClr val="black"/>
                </a:solidFill>
                <a:latin typeface="Arial" pitchFamily="34" charset="0"/>
              </a:rPr>
              <a:t>: </a:t>
            </a:r>
            <a:r>
              <a:rPr lang="cs-CZ" sz="900" dirty="0" smtClean="0">
                <a:solidFill>
                  <a:prstClr val="black"/>
                </a:solidFill>
                <a:latin typeface="Arial" pitchFamily="34" charset="0"/>
              </a:rPr>
              <a:t>(</a:t>
            </a:r>
            <a:r>
              <a:rPr lang="cs-CZ" sz="900" dirty="0" err="1" smtClean="0">
                <a:solidFill>
                  <a:prstClr val="black"/>
                </a:solidFill>
                <a:latin typeface="Arial" pitchFamily="34" charset="0"/>
              </a:rPr>
              <a:t>Galagher</a:t>
            </a:r>
            <a:r>
              <a:rPr lang="cs-CZ" sz="900" dirty="0" smtClean="0">
                <a:solidFill>
                  <a:prstClr val="black"/>
                </a:solidFill>
                <a:latin typeface="Arial" pitchFamily="34" charset="0"/>
              </a:rPr>
              <a:t> et al.)</a:t>
            </a:r>
            <a:endParaRPr lang="cs-CZ" sz="900" dirty="0">
              <a:solidFill>
                <a:prstClr val="black"/>
              </a:solidFill>
              <a:latin typeface="Arial" pitchFamily="34" charset="0"/>
            </a:endParaRPr>
          </a:p>
        </p:txBody>
      </p:sp>
      <p:pic>
        <p:nvPicPr>
          <p:cNvPr id="7170" name="Picture 2" descr="C:\Users\jfiala\Desktop\VÝUKA\20 - Výuka jaro 2018\00 - příprava OPZ II\hodnocení výživového stavu\Media Gallery\zz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72" y="5453062"/>
            <a:ext cx="2324028" cy="132873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fiala\Desktop\VÝUKA\20 - Výuka jaro 2018\00 - příprava OPZ II\hodnocení výživového stavu\Media Gallery\zz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5193724"/>
            <a:ext cx="4081463" cy="21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830271"/>
      </p:ext>
    </p:extLst>
  </p:cSld>
  <p:clrMapOvr>
    <a:masterClrMapping/>
  </p:clrMapOvr>
  <p:transition spd="med">
    <p:pull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76200"/>
            <a:ext cx="8305800" cy="457200"/>
          </a:xfrm>
        </p:spPr>
        <p:txBody>
          <a:bodyPr wrap="square" numCol="1" anchorCtr="0" compatLnSpc="1">
            <a:prstTxWarp prst="textNoShape">
              <a:avLst/>
            </a:prstTxWarp>
            <a:noAutofit/>
          </a:bodyPr>
          <a:lstStyle/>
          <a:p>
            <a:pPr eaLnBrk="1" hangingPunct="1">
              <a:lnSpc>
                <a:spcPct val="100000"/>
              </a:lnSpc>
            </a:pPr>
            <a:r>
              <a:rPr lang="cs-CZ" sz="2400" dirty="0" smtClean="0">
                <a:effectLst>
                  <a:outerShdw blurRad="38100" dist="38100" dir="2700000" algn="tl">
                    <a:srgbClr val="C0C0C0"/>
                  </a:outerShdw>
                </a:effectLst>
                <a:latin typeface="Arial" pitchFamily="34" charset="0"/>
              </a:rPr>
              <a:t>Proteinově-energetické malnutrice (PEM)</a:t>
            </a:r>
            <a:endParaRPr lang="cs-CZ"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7</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sp>
        <p:nvSpPr>
          <p:cNvPr id="11" name="Rectangle 4"/>
          <p:cNvSpPr>
            <a:spLocks noChangeArrowheads="1"/>
          </p:cNvSpPr>
          <p:nvPr/>
        </p:nvSpPr>
        <p:spPr bwMode="auto">
          <a:xfrm>
            <a:off x="152400" y="609600"/>
            <a:ext cx="8520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Podváha (</a:t>
            </a:r>
            <a:r>
              <a:rPr lang="en-GB" sz="2200" b="0" dirty="0" smtClean="0">
                <a:solidFill>
                  <a:prstClr val="black"/>
                </a:solidFill>
                <a:latin typeface="Arial" pitchFamily="34" charset="0"/>
              </a:rPr>
              <a:t>Underweight</a:t>
            </a:r>
            <a:r>
              <a:rPr lang="cs-CZ" sz="2200" b="0" dirty="0" smtClean="0">
                <a:solidFill>
                  <a:prstClr val="black"/>
                </a:solidFill>
                <a:latin typeface="Arial" pitchFamily="34" charset="0"/>
              </a:rPr>
              <a:t>)</a:t>
            </a:r>
            <a:r>
              <a:rPr lang="en-GB" sz="2200" b="0" dirty="0" smtClean="0">
                <a:solidFill>
                  <a:prstClr val="black"/>
                </a:solidFill>
                <a:latin typeface="Arial" pitchFamily="34" charset="0"/>
              </a:rPr>
              <a:t> </a:t>
            </a:r>
            <a:r>
              <a:rPr lang="en-GB" sz="1600" b="0" dirty="0" smtClean="0">
                <a:solidFill>
                  <a:prstClr val="black"/>
                </a:solidFill>
                <a:latin typeface="Arial" pitchFamily="34" charset="0"/>
              </a:rPr>
              <a:t>- </a:t>
            </a:r>
            <a:r>
              <a:rPr lang="cs-CZ" sz="1600" b="0" dirty="0" smtClean="0">
                <a:solidFill>
                  <a:prstClr val="black"/>
                </a:solidFill>
                <a:latin typeface="Arial" pitchFamily="34" charset="0"/>
              </a:rPr>
              <a:t>dospělí</a:t>
            </a:r>
            <a:r>
              <a:rPr lang="en-GB" sz="1600" b="0" dirty="0" smtClean="0">
                <a:solidFill>
                  <a:prstClr val="black"/>
                </a:solidFill>
                <a:latin typeface="Arial" pitchFamily="34" charset="0"/>
              </a:rPr>
              <a:t> </a:t>
            </a:r>
            <a:r>
              <a:rPr lang="cs-CZ" sz="1600" b="0" dirty="0" smtClean="0">
                <a:solidFill>
                  <a:prstClr val="black"/>
                </a:solidFill>
                <a:latin typeface="Arial" pitchFamily="34" charset="0"/>
              </a:rPr>
              <a:t>nízké </a:t>
            </a:r>
            <a:r>
              <a:rPr lang="en-GB" sz="1600" b="0" dirty="0" smtClean="0">
                <a:solidFill>
                  <a:prstClr val="black"/>
                </a:solidFill>
                <a:latin typeface="Arial" pitchFamily="34" charset="0"/>
              </a:rPr>
              <a:t>BMI, </a:t>
            </a:r>
            <a:r>
              <a:rPr lang="cs-CZ" sz="1600" b="0" dirty="0" smtClean="0">
                <a:solidFill>
                  <a:prstClr val="black"/>
                </a:solidFill>
                <a:latin typeface="Arial" pitchFamily="34" charset="0"/>
              </a:rPr>
              <a:t>děti</a:t>
            </a:r>
            <a:r>
              <a:rPr lang="en-GB" sz="1600" b="0" dirty="0" smtClean="0">
                <a:solidFill>
                  <a:prstClr val="black"/>
                </a:solidFill>
                <a:latin typeface="Arial" pitchFamily="34" charset="0"/>
              </a:rPr>
              <a:t> </a:t>
            </a:r>
            <a:r>
              <a:rPr lang="cs-CZ" sz="1600" b="0" dirty="0" smtClean="0">
                <a:solidFill>
                  <a:prstClr val="black"/>
                </a:solidFill>
                <a:latin typeface="Arial" pitchFamily="34" charset="0"/>
              </a:rPr>
              <a:t>nízká váha na věk</a:t>
            </a:r>
            <a:endParaRPr lang="en-GB" sz="1600" b="0" dirty="0" smtClean="0">
              <a:solidFill>
                <a:prstClr val="black"/>
              </a:solidFill>
              <a:latin typeface="Arial" pitchFamily="34" charset="0"/>
            </a:endParaRPr>
          </a:p>
        </p:txBody>
      </p:sp>
      <p:sp>
        <p:nvSpPr>
          <p:cNvPr id="7" name="Rectangle 4"/>
          <p:cNvSpPr>
            <a:spLocks noChangeArrowheads="1"/>
          </p:cNvSpPr>
          <p:nvPr/>
        </p:nvSpPr>
        <p:spPr bwMode="auto">
          <a:xfrm>
            <a:off x="152400" y="1676400"/>
            <a:ext cx="891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20000"/>
              </a:lnSpc>
              <a:buClr>
                <a:srgbClr val="3399FF"/>
              </a:buClr>
              <a:buSzPct val="60000"/>
              <a:buFont typeface="Wingdings" pitchFamily="2" charset="2"/>
              <a:buChar char="n"/>
            </a:pPr>
            <a:r>
              <a:rPr lang="en-GB" sz="2200" b="0" dirty="0" smtClean="0">
                <a:solidFill>
                  <a:prstClr val="black"/>
                </a:solidFill>
                <a:latin typeface="Arial" pitchFamily="34" charset="0"/>
              </a:rPr>
              <a:t>Wasting</a:t>
            </a:r>
            <a:r>
              <a:rPr lang="cs-CZ" sz="2200" b="0" dirty="0" smtClean="0">
                <a:solidFill>
                  <a:prstClr val="black"/>
                </a:solidFill>
                <a:latin typeface="Arial" pitchFamily="34" charset="0"/>
              </a:rPr>
              <a:t> </a:t>
            </a:r>
            <a:r>
              <a:rPr lang="cs-CZ" sz="1600" b="0" dirty="0" smtClean="0">
                <a:solidFill>
                  <a:prstClr val="black"/>
                </a:solidFill>
                <a:latin typeface="Arial" pitchFamily="34" charset="0"/>
              </a:rPr>
              <a:t>– ztráta tělesné hmoty, „úbytě“, </a:t>
            </a:r>
            <a:r>
              <a:rPr lang="cs-CZ" sz="1600" b="0" dirty="0" err="1" smtClean="0">
                <a:solidFill>
                  <a:prstClr val="black"/>
                </a:solidFill>
                <a:latin typeface="Arial" pitchFamily="34" charset="0"/>
              </a:rPr>
              <a:t>patol</a:t>
            </a:r>
            <a:r>
              <a:rPr lang="cs-CZ" sz="1600" b="0" dirty="0" smtClean="0">
                <a:solidFill>
                  <a:prstClr val="black"/>
                </a:solidFill>
                <a:latin typeface="Arial" pitchFamily="34" charset="0"/>
              </a:rPr>
              <a:t>. vyhubnutí</a:t>
            </a:r>
            <a:r>
              <a:rPr lang="en-GB" sz="1600" b="0" dirty="0" smtClean="0">
                <a:solidFill>
                  <a:prstClr val="black"/>
                </a:solidFill>
                <a:latin typeface="Arial" pitchFamily="34" charset="0"/>
              </a:rPr>
              <a:t>.</a:t>
            </a:r>
            <a:r>
              <a:rPr lang="cs-CZ" sz="1600" b="0" dirty="0" smtClean="0">
                <a:solidFill>
                  <a:prstClr val="black"/>
                </a:solidFill>
                <a:latin typeface="Arial" pitchFamily="34" charset="0"/>
              </a:rPr>
              <a:t> U dětí</a:t>
            </a:r>
            <a:r>
              <a:rPr lang="en-GB" sz="1600" b="0" dirty="0" smtClean="0">
                <a:solidFill>
                  <a:prstClr val="black"/>
                </a:solidFill>
                <a:latin typeface="Arial" pitchFamily="34" charset="0"/>
              </a:rPr>
              <a:t>: </a:t>
            </a:r>
            <a:r>
              <a:rPr lang="cs-CZ" sz="1600" b="0" dirty="0" smtClean="0">
                <a:solidFill>
                  <a:prstClr val="black"/>
                </a:solidFill>
                <a:latin typeface="Arial" pitchFamily="34" charset="0"/>
              </a:rPr>
              <a:t>Nízká váha na věk</a:t>
            </a:r>
            <a:endParaRPr lang="en-GB" sz="1600" b="0" dirty="0" smtClean="0">
              <a:solidFill>
                <a:prstClr val="black"/>
              </a:solidFill>
              <a:latin typeface="Arial" pitchFamily="34" charset="0"/>
            </a:endParaRPr>
          </a:p>
        </p:txBody>
      </p:sp>
      <p:sp>
        <p:nvSpPr>
          <p:cNvPr id="8" name="Rectangle 4"/>
          <p:cNvSpPr>
            <a:spLocks noChangeArrowheads="1"/>
          </p:cNvSpPr>
          <p:nvPr/>
        </p:nvSpPr>
        <p:spPr bwMode="auto">
          <a:xfrm>
            <a:off x="166688" y="2133600"/>
            <a:ext cx="85201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20000"/>
              </a:lnSpc>
              <a:buClr>
                <a:srgbClr val="3399FF"/>
              </a:buClr>
              <a:buSzPct val="60000"/>
              <a:buFont typeface="Wingdings" pitchFamily="2" charset="2"/>
              <a:buChar char="n"/>
            </a:pPr>
            <a:r>
              <a:rPr lang="en-GB" sz="2200" b="0" dirty="0" smtClean="0">
                <a:solidFill>
                  <a:prstClr val="black"/>
                </a:solidFill>
                <a:latin typeface="Arial" pitchFamily="34" charset="0"/>
              </a:rPr>
              <a:t>Stunting </a:t>
            </a:r>
            <a:r>
              <a:rPr lang="cs-CZ" sz="2200" b="0" dirty="0" smtClean="0">
                <a:solidFill>
                  <a:prstClr val="black"/>
                </a:solidFill>
                <a:latin typeface="Arial" pitchFamily="34" charset="0"/>
              </a:rPr>
              <a:t>– </a:t>
            </a:r>
            <a:r>
              <a:rPr lang="cs-CZ" sz="1600" b="0" dirty="0" smtClean="0">
                <a:solidFill>
                  <a:prstClr val="black"/>
                </a:solidFill>
                <a:latin typeface="Arial" pitchFamily="34" charset="0"/>
              </a:rPr>
              <a:t>zadržení růstu, „zakrňování“, nízká výška na věk</a:t>
            </a:r>
            <a:endParaRPr lang="en-GB" sz="1600" b="0" dirty="0" smtClean="0">
              <a:solidFill>
                <a:prstClr val="black"/>
              </a:solidFill>
              <a:latin typeface="Arial" pitchFamily="34" charset="0"/>
            </a:endParaRPr>
          </a:p>
        </p:txBody>
      </p:sp>
      <p:sp>
        <p:nvSpPr>
          <p:cNvPr id="9" name="Rectangle 4"/>
          <p:cNvSpPr>
            <a:spLocks noChangeArrowheads="1"/>
          </p:cNvSpPr>
          <p:nvPr/>
        </p:nvSpPr>
        <p:spPr bwMode="auto">
          <a:xfrm>
            <a:off x="152400" y="2667000"/>
            <a:ext cx="85201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20000"/>
              </a:lnSpc>
              <a:buClr>
                <a:srgbClr val="3399FF"/>
              </a:buClr>
              <a:buSzPct val="60000"/>
              <a:buFont typeface="Wingdings" pitchFamily="2" charset="2"/>
              <a:buChar char="n"/>
            </a:pPr>
            <a:r>
              <a:rPr lang="en-GB" sz="2200" b="0" dirty="0" smtClean="0">
                <a:solidFill>
                  <a:prstClr val="black"/>
                </a:solidFill>
                <a:latin typeface="Arial" pitchFamily="34" charset="0"/>
              </a:rPr>
              <a:t>Kwashiorkor – </a:t>
            </a:r>
            <a:r>
              <a:rPr lang="en-GB" sz="1600" b="0" dirty="0" err="1" smtClean="0">
                <a:solidFill>
                  <a:prstClr val="black"/>
                </a:solidFill>
                <a:latin typeface="Arial" pitchFamily="34" charset="0"/>
              </a:rPr>
              <a:t>ede</a:t>
            </a:r>
            <a:r>
              <a:rPr lang="cs-CZ" sz="1600" b="0" dirty="0" err="1" smtClean="0">
                <a:solidFill>
                  <a:prstClr val="black"/>
                </a:solidFill>
                <a:latin typeface="Arial" pitchFamily="34" charset="0"/>
              </a:rPr>
              <a:t>matózní</a:t>
            </a:r>
            <a:r>
              <a:rPr lang="en-GB" sz="1600" b="0" dirty="0" smtClean="0">
                <a:solidFill>
                  <a:prstClr val="black"/>
                </a:solidFill>
                <a:latin typeface="Arial" pitchFamily="34" charset="0"/>
              </a:rPr>
              <a:t> PEM </a:t>
            </a:r>
            <a:r>
              <a:rPr lang="cs-CZ" sz="1600" b="0" dirty="0" smtClean="0">
                <a:solidFill>
                  <a:prstClr val="black"/>
                </a:solidFill>
                <a:latin typeface="Arial" pitchFamily="34" charset="0"/>
              </a:rPr>
              <a:t>způsobená nedostatečným přívodem bílkovin</a:t>
            </a:r>
            <a:endParaRPr lang="en-GB" sz="1600" b="0" dirty="0" smtClean="0">
              <a:solidFill>
                <a:prstClr val="black"/>
              </a:solidFill>
              <a:latin typeface="Arial" pitchFamily="34" charset="0"/>
            </a:endParaRPr>
          </a:p>
        </p:txBody>
      </p:sp>
      <p:sp>
        <p:nvSpPr>
          <p:cNvPr id="10" name="Rectangle 4"/>
          <p:cNvSpPr>
            <a:spLocks noChangeArrowheads="1"/>
          </p:cNvSpPr>
          <p:nvPr/>
        </p:nvSpPr>
        <p:spPr bwMode="auto">
          <a:xfrm>
            <a:off x="166688" y="3200400"/>
            <a:ext cx="85201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20000"/>
              </a:lnSpc>
              <a:buClr>
                <a:srgbClr val="3399FF"/>
              </a:buClr>
              <a:buSzPct val="60000"/>
              <a:buFont typeface="Wingdings" pitchFamily="2" charset="2"/>
              <a:buChar char="n"/>
            </a:pPr>
            <a:r>
              <a:rPr lang="en-GB" sz="2200" b="0" dirty="0" smtClean="0">
                <a:solidFill>
                  <a:prstClr val="black"/>
                </a:solidFill>
                <a:latin typeface="Arial" pitchFamily="34" charset="0"/>
              </a:rPr>
              <a:t>Marasmus – </a:t>
            </a:r>
            <a:r>
              <a:rPr lang="cs-CZ" sz="1600" b="0" dirty="0" smtClean="0">
                <a:solidFill>
                  <a:prstClr val="black"/>
                </a:solidFill>
                <a:latin typeface="Arial" pitchFamily="34" charset="0"/>
              </a:rPr>
              <a:t>těžké vyhubnutí (</a:t>
            </a:r>
            <a:r>
              <a:rPr lang="cs-CZ" sz="1600" b="0" dirty="0" err="1" smtClean="0">
                <a:solidFill>
                  <a:prstClr val="black"/>
                </a:solidFill>
                <a:latin typeface="Arial" pitchFamily="34" charset="0"/>
              </a:rPr>
              <a:t>wasting</a:t>
            </a:r>
            <a:r>
              <a:rPr lang="cs-CZ" sz="1600" b="0" dirty="0" smtClean="0">
                <a:solidFill>
                  <a:prstClr val="black"/>
                </a:solidFill>
                <a:latin typeface="Arial" pitchFamily="34" charset="0"/>
              </a:rPr>
              <a:t>) energetickou a celkovou deficiencí</a:t>
            </a:r>
            <a:r>
              <a:rPr lang="en-GB" sz="1600" b="0" dirty="0" smtClean="0">
                <a:solidFill>
                  <a:prstClr val="black"/>
                </a:solidFill>
                <a:latin typeface="Arial" pitchFamily="34" charset="0"/>
              </a:rPr>
              <a:t> </a:t>
            </a:r>
          </a:p>
        </p:txBody>
      </p:sp>
      <p:sp>
        <p:nvSpPr>
          <p:cNvPr id="12" name="Rectangle 4"/>
          <p:cNvSpPr>
            <a:spLocks noChangeArrowheads="1"/>
          </p:cNvSpPr>
          <p:nvPr/>
        </p:nvSpPr>
        <p:spPr bwMode="auto">
          <a:xfrm>
            <a:off x="152400" y="3810000"/>
            <a:ext cx="85201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20000"/>
              </a:lnSpc>
              <a:buClr>
                <a:srgbClr val="3399FF"/>
              </a:buClr>
              <a:buSzPct val="60000"/>
              <a:buFont typeface="Wingdings" pitchFamily="2" charset="2"/>
              <a:buChar char="n"/>
            </a:pPr>
            <a:r>
              <a:rPr lang="cs-CZ" sz="2200" b="0" dirty="0" err="1" smtClean="0">
                <a:solidFill>
                  <a:prstClr val="black"/>
                </a:solidFill>
                <a:latin typeface="Arial" pitchFamily="34" charset="0"/>
              </a:rPr>
              <a:t>Marasmický</a:t>
            </a:r>
            <a:r>
              <a:rPr lang="cs-CZ" sz="2200" b="0" dirty="0" smtClean="0">
                <a:solidFill>
                  <a:prstClr val="black"/>
                </a:solidFill>
                <a:latin typeface="Arial" pitchFamily="34" charset="0"/>
              </a:rPr>
              <a:t> </a:t>
            </a:r>
            <a:r>
              <a:rPr lang="cs-CZ" sz="2200" b="0" dirty="0" err="1" smtClean="0">
                <a:solidFill>
                  <a:prstClr val="black"/>
                </a:solidFill>
                <a:latin typeface="Arial" pitchFamily="34" charset="0"/>
              </a:rPr>
              <a:t>kwashiorkor</a:t>
            </a:r>
            <a:r>
              <a:rPr lang="cs-CZ" sz="1600" b="0" dirty="0" smtClean="0">
                <a:solidFill>
                  <a:prstClr val="black"/>
                </a:solidFill>
                <a:latin typeface="Arial" pitchFamily="34" charset="0"/>
              </a:rPr>
              <a:t> - kombinace</a:t>
            </a:r>
            <a:r>
              <a:rPr lang="cs-CZ" sz="2200" b="0" dirty="0" smtClean="0">
                <a:solidFill>
                  <a:prstClr val="black"/>
                </a:solidFill>
                <a:latin typeface="Arial" pitchFamily="34" charset="0"/>
              </a:rPr>
              <a:t> </a:t>
            </a:r>
            <a:endParaRPr lang="en-GB" b="0" dirty="0" smtClean="0">
              <a:solidFill>
                <a:prstClr val="black"/>
              </a:solidFill>
              <a:latin typeface="Arial" pitchFamily="34" charset="0"/>
            </a:endParaRPr>
          </a:p>
        </p:txBody>
      </p:sp>
      <p:sp>
        <p:nvSpPr>
          <p:cNvPr id="13" name="Rectangle 4"/>
          <p:cNvSpPr>
            <a:spLocks noChangeArrowheads="1"/>
          </p:cNvSpPr>
          <p:nvPr/>
        </p:nvSpPr>
        <p:spPr bwMode="auto">
          <a:xfrm>
            <a:off x="166688" y="4419600"/>
            <a:ext cx="85201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20000"/>
              </a:lnSpc>
              <a:buClr>
                <a:srgbClr val="3399FF"/>
              </a:buClr>
              <a:buSzPct val="60000"/>
              <a:buFont typeface="Wingdings" pitchFamily="2" charset="2"/>
              <a:buChar char="n"/>
            </a:pPr>
            <a:r>
              <a:rPr lang="cs-CZ" sz="2200" b="0" dirty="0" smtClean="0">
                <a:solidFill>
                  <a:prstClr val="black"/>
                </a:solidFill>
                <a:latin typeface="Arial" pitchFamily="34" charset="0"/>
              </a:rPr>
              <a:t>Kachexie – </a:t>
            </a:r>
            <a:r>
              <a:rPr lang="cs-CZ" sz="1600" b="0" dirty="0" smtClean="0">
                <a:solidFill>
                  <a:prstClr val="black"/>
                </a:solidFill>
                <a:latin typeface="Arial" pitchFamily="34" charset="0"/>
              </a:rPr>
              <a:t>spojena se zánětlivým nebo </a:t>
            </a:r>
            <a:r>
              <a:rPr lang="cs-CZ" sz="1600" b="0" dirty="0" err="1" smtClean="0">
                <a:solidFill>
                  <a:prstClr val="black"/>
                </a:solidFill>
                <a:latin typeface="Arial" pitchFamily="34" charset="0"/>
              </a:rPr>
              <a:t>neoplastickým</a:t>
            </a:r>
            <a:r>
              <a:rPr lang="cs-CZ" sz="1600" b="0" dirty="0" smtClean="0">
                <a:solidFill>
                  <a:prstClr val="black"/>
                </a:solidFill>
                <a:latin typeface="Arial" pitchFamily="34" charset="0"/>
              </a:rPr>
              <a:t> stavem</a:t>
            </a:r>
          </a:p>
        </p:txBody>
      </p:sp>
      <p:sp>
        <p:nvSpPr>
          <p:cNvPr id="14" name="Rectangle 4"/>
          <p:cNvSpPr>
            <a:spLocks noChangeArrowheads="1"/>
          </p:cNvSpPr>
          <p:nvPr/>
        </p:nvSpPr>
        <p:spPr bwMode="auto">
          <a:xfrm>
            <a:off x="166688" y="5029200"/>
            <a:ext cx="85201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20000"/>
              </a:lnSpc>
              <a:buClr>
                <a:srgbClr val="3399FF"/>
              </a:buClr>
              <a:buSzPct val="60000"/>
              <a:buFont typeface="Wingdings" pitchFamily="2" charset="2"/>
              <a:buChar char="n"/>
            </a:pPr>
            <a:r>
              <a:rPr lang="en-GB" sz="2200" b="0" dirty="0" err="1" smtClean="0">
                <a:solidFill>
                  <a:prstClr val="black"/>
                </a:solidFill>
                <a:latin typeface="Arial" pitchFamily="34" charset="0"/>
              </a:rPr>
              <a:t>Sar</a:t>
            </a:r>
            <a:r>
              <a:rPr lang="cs-CZ" sz="2200" b="0" dirty="0" smtClean="0">
                <a:solidFill>
                  <a:prstClr val="black"/>
                </a:solidFill>
                <a:latin typeface="Arial" pitchFamily="34" charset="0"/>
              </a:rPr>
              <a:t>k</a:t>
            </a:r>
            <a:r>
              <a:rPr lang="en-GB" sz="2200" b="0" dirty="0" err="1" smtClean="0">
                <a:solidFill>
                  <a:prstClr val="black"/>
                </a:solidFill>
                <a:latin typeface="Arial" pitchFamily="34" charset="0"/>
              </a:rPr>
              <a:t>openi</a:t>
            </a:r>
            <a:r>
              <a:rPr lang="cs-CZ" sz="2200" b="0" dirty="0" smtClean="0">
                <a:solidFill>
                  <a:prstClr val="black"/>
                </a:solidFill>
                <a:latin typeface="Arial" pitchFamily="34" charset="0"/>
              </a:rPr>
              <a:t>e</a:t>
            </a:r>
            <a:r>
              <a:rPr lang="en-GB" sz="2200" b="0" dirty="0" smtClean="0">
                <a:solidFill>
                  <a:prstClr val="black"/>
                </a:solidFill>
                <a:latin typeface="Arial" pitchFamily="34" charset="0"/>
              </a:rPr>
              <a:t> </a:t>
            </a:r>
            <a:r>
              <a:rPr lang="en-GB" sz="1600" b="0" dirty="0" smtClean="0">
                <a:solidFill>
                  <a:prstClr val="black"/>
                </a:solidFill>
                <a:latin typeface="Arial" pitchFamily="34" charset="0"/>
              </a:rPr>
              <a:t>– </a:t>
            </a:r>
            <a:r>
              <a:rPr lang="cs-CZ" sz="1600" b="0" dirty="0" smtClean="0">
                <a:solidFill>
                  <a:prstClr val="black"/>
                </a:solidFill>
                <a:latin typeface="Arial" pitchFamily="34" charset="0"/>
              </a:rPr>
              <a:t>úbytek kosterního svalstva spojený se stárnutím</a:t>
            </a:r>
            <a:endParaRPr lang="en-GB" sz="1600" b="0" dirty="0" smtClean="0">
              <a:solidFill>
                <a:prstClr val="black"/>
              </a:solidFill>
              <a:latin typeface="Arial" pitchFamily="34" charset="0"/>
            </a:endParaRPr>
          </a:p>
        </p:txBody>
      </p:sp>
      <p:sp>
        <p:nvSpPr>
          <p:cNvPr id="15" name="Rectangle 4"/>
          <p:cNvSpPr>
            <a:spLocks noChangeArrowheads="1"/>
          </p:cNvSpPr>
          <p:nvPr/>
        </p:nvSpPr>
        <p:spPr bwMode="auto">
          <a:xfrm>
            <a:off x="166688" y="1066800"/>
            <a:ext cx="85201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buClr>
                <a:srgbClr val="3399FF"/>
              </a:buClr>
              <a:buSzPct val="60000"/>
              <a:buFont typeface="Wingdings" pitchFamily="2" charset="2"/>
              <a:buChar char="n"/>
            </a:pPr>
            <a:r>
              <a:rPr lang="cs-CZ" sz="2200" b="0" dirty="0" smtClean="0">
                <a:solidFill>
                  <a:prstClr val="black"/>
                </a:solidFill>
                <a:latin typeface="Arial" pitchFamily="34" charset="0"/>
              </a:rPr>
              <a:t>Hladovění (</a:t>
            </a:r>
            <a:r>
              <a:rPr lang="en-GB" sz="2200" b="0" dirty="0" smtClean="0">
                <a:solidFill>
                  <a:prstClr val="black"/>
                </a:solidFill>
                <a:latin typeface="Arial" pitchFamily="34" charset="0"/>
              </a:rPr>
              <a:t>Starvation</a:t>
            </a:r>
            <a:r>
              <a:rPr lang="cs-CZ" sz="2200" b="0" dirty="0" smtClean="0">
                <a:solidFill>
                  <a:prstClr val="black"/>
                </a:solidFill>
                <a:latin typeface="Arial" pitchFamily="34" charset="0"/>
              </a:rPr>
              <a:t>)</a:t>
            </a:r>
            <a:r>
              <a:rPr lang="en-GB" sz="1600" b="0" dirty="0" smtClean="0">
                <a:solidFill>
                  <a:prstClr val="black"/>
                </a:solidFill>
                <a:latin typeface="Arial" pitchFamily="34" charset="0"/>
              </a:rPr>
              <a:t>–</a:t>
            </a:r>
            <a:r>
              <a:rPr lang="en-GB" sz="2200" b="0" dirty="0" smtClean="0">
                <a:solidFill>
                  <a:prstClr val="black"/>
                </a:solidFill>
                <a:latin typeface="Arial" pitchFamily="34" charset="0"/>
              </a:rPr>
              <a:t> </a:t>
            </a:r>
            <a:r>
              <a:rPr lang="cs-CZ" sz="1600" b="0" dirty="0" smtClean="0">
                <a:solidFill>
                  <a:prstClr val="black"/>
                </a:solidFill>
                <a:latin typeface="Arial" pitchFamily="34" charset="0"/>
              </a:rPr>
              <a:t>energetický deficit potravy, uchovává aktivní tělesnou hmotu</a:t>
            </a:r>
            <a:r>
              <a:rPr lang="en-GB" sz="1600" b="0" dirty="0" smtClean="0">
                <a:solidFill>
                  <a:prstClr val="black"/>
                </a:solidFill>
                <a:latin typeface="Arial" pitchFamily="34" charset="0"/>
              </a:rPr>
              <a:t>, </a:t>
            </a:r>
            <a:r>
              <a:rPr lang="cs-CZ" sz="1600" b="0" dirty="0" smtClean="0">
                <a:solidFill>
                  <a:prstClr val="black"/>
                </a:solidFill>
                <a:latin typeface="Arial" pitchFamily="34" charset="0"/>
              </a:rPr>
              <a:t>zvyšuje metabolismus tuku</a:t>
            </a:r>
            <a:endParaRPr lang="en-GB" sz="1600" b="0" dirty="0" smtClean="0">
              <a:solidFill>
                <a:prstClr val="black"/>
              </a:solidFill>
              <a:latin typeface="Arial" pitchFamily="34" charset="0"/>
            </a:endParaRPr>
          </a:p>
        </p:txBody>
      </p:sp>
      <p:sp>
        <p:nvSpPr>
          <p:cNvPr id="16" name="Rectangle 4"/>
          <p:cNvSpPr>
            <a:spLocks noChangeArrowheads="1"/>
          </p:cNvSpPr>
          <p:nvPr/>
        </p:nvSpPr>
        <p:spPr bwMode="auto">
          <a:xfrm>
            <a:off x="547688" y="5697537"/>
            <a:ext cx="8520112"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120000"/>
              </a:lnSpc>
              <a:buClr>
                <a:srgbClr val="3399FF"/>
              </a:buClr>
              <a:buSzPct val="60000"/>
            </a:pPr>
            <a:r>
              <a:rPr lang="cs-CZ" sz="1800" b="0" dirty="0" smtClean="0">
                <a:solidFill>
                  <a:prstClr val="black"/>
                </a:solidFill>
                <a:latin typeface="Times New Roman" panose="02020603050405020304" pitchFamily="18" charset="0"/>
                <a:cs typeface="Times New Roman" panose="02020603050405020304" pitchFamily="18" charset="0"/>
              </a:rPr>
              <a:t>Nejčastější (globálně)</a:t>
            </a:r>
            <a:r>
              <a:rPr lang="en-GB" sz="1800" b="0" dirty="0" smtClean="0">
                <a:solidFill>
                  <a:prstClr val="black"/>
                </a:solidFill>
                <a:latin typeface="Times New Roman" panose="02020603050405020304" pitchFamily="18" charset="0"/>
                <a:cs typeface="Times New Roman" panose="02020603050405020304" pitchFamily="18" charset="0"/>
              </a:rPr>
              <a:t>:</a:t>
            </a:r>
          </a:p>
          <a:p>
            <a:pPr>
              <a:lnSpc>
                <a:spcPct val="120000"/>
              </a:lnSpc>
              <a:buClr>
                <a:srgbClr val="3399FF"/>
              </a:buClr>
              <a:buSzPct val="60000"/>
            </a:pPr>
            <a:r>
              <a:rPr lang="cs-CZ" sz="1800" b="0" dirty="0" smtClean="0">
                <a:solidFill>
                  <a:prstClr val="black"/>
                </a:solidFill>
                <a:latin typeface="Times New Roman" panose="02020603050405020304" pitchFamily="18" charset="0"/>
                <a:cs typeface="Times New Roman" panose="02020603050405020304" pitchFamily="18" charset="0"/>
              </a:rPr>
              <a:t>Pro děti</a:t>
            </a:r>
            <a:r>
              <a:rPr lang="en-GB" sz="1800" b="0" dirty="0" smtClean="0">
                <a:solidFill>
                  <a:prstClr val="black"/>
                </a:solidFill>
                <a:latin typeface="Times New Roman" panose="02020603050405020304" pitchFamily="18" charset="0"/>
                <a:cs typeface="Times New Roman" panose="02020603050405020304" pitchFamily="18" charset="0"/>
              </a:rPr>
              <a:t> – Marasmus , </a:t>
            </a:r>
            <a:r>
              <a:rPr lang="cs-CZ" sz="1800" b="0" dirty="0" smtClean="0">
                <a:solidFill>
                  <a:prstClr val="black"/>
                </a:solidFill>
                <a:latin typeface="Times New Roman" panose="02020603050405020304" pitchFamily="18" charset="0"/>
                <a:cs typeface="Times New Roman" panose="02020603050405020304" pitchFamily="18" charset="0"/>
              </a:rPr>
              <a:t>pro starší  děti</a:t>
            </a:r>
            <a:r>
              <a:rPr lang="en-GB" sz="1800" b="0" dirty="0" smtClean="0">
                <a:solidFill>
                  <a:prstClr val="black"/>
                </a:solidFill>
                <a:latin typeface="Times New Roman" panose="02020603050405020304" pitchFamily="18" charset="0"/>
                <a:cs typeface="Times New Roman" panose="02020603050405020304" pitchFamily="18" charset="0"/>
              </a:rPr>
              <a:t>: Kwashiorkor</a:t>
            </a:r>
          </a:p>
          <a:p>
            <a:pPr>
              <a:lnSpc>
                <a:spcPct val="120000"/>
              </a:lnSpc>
              <a:buClr>
                <a:srgbClr val="3399FF"/>
              </a:buClr>
              <a:buSzPct val="60000"/>
            </a:pPr>
            <a:r>
              <a:rPr lang="en-GB" sz="1800" b="0" dirty="0" smtClean="0">
                <a:solidFill>
                  <a:prstClr val="black"/>
                </a:solidFill>
                <a:latin typeface="Times New Roman" panose="02020603050405020304" pitchFamily="18" charset="0"/>
                <a:cs typeface="Times New Roman" panose="02020603050405020304" pitchFamily="18" charset="0"/>
              </a:rPr>
              <a:t> </a:t>
            </a:r>
            <a:r>
              <a:rPr lang="cs-CZ" sz="1800" b="0" dirty="0" smtClean="0">
                <a:solidFill>
                  <a:prstClr val="black"/>
                </a:solidFill>
                <a:latin typeface="Times New Roman" panose="02020603050405020304" pitchFamily="18" charset="0"/>
                <a:cs typeface="Times New Roman" panose="02020603050405020304" pitchFamily="18" charset="0"/>
              </a:rPr>
              <a:t>Pro stáří</a:t>
            </a:r>
            <a:r>
              <a:rPr lang="en-GB" sz="1800" b="0" dirty="0" smtClean="0">
                <a:solidFill>
                  <a:prstClr val="black"/>
                </a:solidFill>
                <a:latin typeface="Times New Roman" panose="02020603050405020304" pitchFamily="18" charset="0"/>
                <a:cs typeface="Times New Roman" panose="02020603050405020304" pitchFamily="18" charset="0"/>
              </a:rPr>
              <a:t>: </a:t>
            </a:r>
            <a:r>
              <a:rPr lang="en-GB" sz="1800" b="0" dirty="0" err="1" smtClean="0">
                <a:solidFill>
                  <a:prstClr val="black"/>
                </a:solidFill>
                <a:latin typeface="Times New Roman" panose="02020603050405020304" pitchFamily="18" charset="0"/>
                <a:cs typeface="Times New Roman" panose="02020603050405020304" pitchFamily="18" charset="0"/>
              </a:rPr>
              <a:t>Sar</a:t>
            </a:r>
            <a:r>
              <a:rPr lang="cs-CZ" sz="1800" b="0" dirty="0" smtClean="0">
                <a:solidFill>
                  <a:prstClr val="black"/>
                </a:solidFill>
                <a:latin typeface="Times New Roman" panose="02020603050405020304" pitchFamily="18" charset="0"/>
                <a:cs typeface="Times New Roman" panose="02020603050405020304" pitchFamily="18" charset="0"/>
              </a:rPr>
              <a:t>k</a:t>
            </a:r>
            <a:r>
              <a:rPr lang="en-GB" sz="1800" b="0" dirty="0" err="1" smtClean="0">
                <a:solidFill>
                  <a:prstClr val="black"/>
                </a:solidFill>
                <a:latin typeface="Times New Roman" panose="02020603050405020304" pitchFamily="18" charset="0"/>
                <a:cs typeface="Times New Roman" panose="02020603050405020304" pitchFamily="18" charset="0"/>
              </a:rPr>
              <a:t>openi</a:t>
            </a:r>
            <a:r>
              <a:rPr lang="cs-CZ" sz="1800" b="0" dirty="0" smtClean="0">
                <a:solidFill>
                  <a:prstClr val="black"/>
                </a:solidFill>
                <a:latin typeface="Times New Roman" panose="02020603050405020304" pitchFamily="18" charset="0"/>
                <a:cs typeface="Times New Roman" panose="02020603050405020304" pitchFamily="18" charset="0"/>
              </a:rPr>
              <a:t>e</a:t>
            </a:r>
            <a:r>
              <a:rPr lang="en-GB" sz="1800" b="0" dirty="0" smtClean="0">
                <a:solidFill>
                  <a:prstClr val="black"/>
                </a:solidFill>
                <a:latin typeface="Times New Roman" panose="02020603050405020304" pitchFamily="18" charset="0"/>
                <a:cs typeface="Times New Roman" panose="02020603050405020304" pitchFamily="18" charset="0"/>
              </a:rPr>
              <a:t> and </a:t>
            </a:r>
            <a:r>
              <a:rPr lang="cs-CZ" sz="1800" b="0" dirty="0" smtClean="0">
                <a:solidFill>
                  <a:prstClr val="black"/>
                </a:solidFill>
                <a:latin typeface="Times New Roman" panose="02020603050405020304" pitchFamily="18" charset="0"/>
                <a:cs typeface="Times New Roman" panose="02020603050405020304" pitchFamily="18" charset="0"/>
              </a:rPr>
              <a:t>k</a:t>
            </a:r>
            <a:r>
              <a:rPr lang="en-GB" sz="1800" b="0" dirty="0" err="1" smtClean="0">
                <a:solidFill>
                  <a:prstClr val="black"/>
                </a:solidFill>
                <a:latin typeface="Times New Roman" panose="02020603050405020304" pitchFamily="18" charset="0"/>
                <a:cs typeface="Times New Roman" panose="02020603050405020304" pitchFamily="18" charset="0"/>
              </a:rPr>
              <a:t>achexi</a:t>
            </a:r>
            <a:r>
              <a:rPr lang="cs-CZ" sz="1800" b="0" dirty="0" smtClean="0">
                <a:solidFill>
                  <a:prstClr val="black"/>
                </a:solidFill>
                <a:latin typeface="Times New Roman" panose="02020603050405020304" pitchFamily="18" charset="0"/>
                <a:cs typeface="Times New Roman" panose="02020603050405020304" pitchFamily="18" charset="0"/>
              </a:rPr>
              <a:t>e</a:t>
            </a:r>
            <a:endParaRPr lang="en-GB" sz="1800" b="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851174"/>
      </p:ext>
    </p:extLst>
  </p:cSld>
  <p:clrMapOvr>
    <a:masterClrMapping/>
  </p:clrMapOvr>
  <p:transition spd="med">
    <p:pull dir="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70</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66688" y="1524000"/>
            <a:ext cx="89773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7500" b="0" dirty="0" smtClean="0">
                <a:solidFill>
                  <a:prstClr val="black"/>
                </a:solidFill>
                <a:latin typeface="Arial" pitchFamily="34" charset="0"/>
              </a:rPr>
              <a:t> </a:t>
            </a:r>
            <a:r>
              <a:rPr lang="cs-CZ" sz="9600" b="0" dirty="0" smtClean="0">
                <a:solidFill>
                  <a:prstClr val="black"/>
                </a:solidFill>
                <a:latin typeface="Arial" pitchFamily="34" charset="0"/>
              </a:rPr>
              <a:t>LABORATORNÍ</a:t>
            </a:r>
            <a:endParaRPr lang="cs-CZ" sz="9600" dirty="0">
              <a:solidFill>
                <a:prstClr val="black"/>
              </a:solidFill>
              <a:latin typeface="Arial" pitchFamily="34" charset="0"/>
            </a:endParaRPr>
          </a:p>
        </p:txBody>
      </p:sp>
    </p:spTree>
    <p:extLst>
      <p:ext uri="{BB962C8B-B14F-4D97-AF65-F5344CB8AC3E}">
        <p14:creationId xmlns:p14="http://schemas.microsoft.com/office/powerpoint/2010/main" val="361858820"/>
      </p:ext>
    </p:extLst>
  </p:cSld>
  <p:clrMapOvr>
    <a:masterClrMapping/>
  </p:clrMapOvr>
  <p:transition spd="med">
    <p:pull dir="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rmAutofit fontScale="90000"/>
          </a:bodyPr>
          <a:lstStyle/>
          <a:p>
            <a:pPr eaLnBrk="1" hangingPunct="1">
              <a:lnSpc>
                <a:spcPts val="3400"/>
              </a:lnSpc>
              <a:defRPr/>
            </a:pPr>
            <a:r>
              <a:rPr lang="cs-CZ" sz="2500" dirty="0" smtClean="0">
                <a:effectLst>
                  <a:outerShdw blurRad="38100" dist="38100" dir="2700000" algn="tl">
                    <a:srgbClr val="C0C0C0"/>
                  </a:outerShdw>
                </a:effectLst>
                <a:latin typeface="Arial" charset="0"/>
              </a:rPr>
              <a:t>Biochemické vyšetření – sérové bílkoviny</a:t>
            </a:r>
            <a:endParaRPr lang="cs-CZ" sz="25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71</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dirty="0">
              <a:solidFill>
                <a:prstClr val="white"/>
              </a:solidFill>
            </a:endParaRPr>
          </a:p>
        </p:txBody>
      </p:sp>
      <p:sp>
        <p:nvSpPr>
          <p:cNvPr id="3" name="Rectangle 1"/>
          <p:cNvSpPr>
            <a:spLocks noChangeArrowheads="1"/>
          </p:cNvSpPr>
          <p:nvPr/>
        </p:nvSpPr>
        <p:spPr bwMode="auto">
          <a:xfrm>
            <a:off x="2419350" y="3481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graphicFrame>
        <p:nvGraphicFramePr>
          <p:cNvPr id="4" name="Tabulka 3"/>
          <p:cNvGraphicFramePr>
            <a:graphicFrameLocks noGrp="1"/>
          </p:cNvGraphicFramePr>
          <p:nvPr>
            <p:extLst>
              <p:ext uri="{D42A27DB-BD31-4B8C-83A1-F6EECF244321}">
                <p14:modId xmlns:p14="http://schemas.microsoft.com/office/powerpoint/2010/main" val="91413101"/>
              </p:ext>
            </p:extLst>
          </p:nvPr>
        </p:nvGraphicFramePr>
        <p:xfrm>
          <a:off x="1752600" y="1471612"/>
          <a:ext cx="5878909" cy="3286298"/>
        </p:xfrm>
        <a:graphic>
          <a:graphicData uri="http://schemas.openxmlformats.org/drawingml/2006/table">
            <a:tbl>
              <a:tblPr firstRow="1" firstCol="1" bandRow="1">
                <a:tableStyleId>{5C22544A-7EE6-4342-B048-85BDC9FD1C3A}</a:tableStyleId>
              </a:tblPr>
              <a:tblGrid>
                <a:gridCol w="1398196"/>
                <a:gridCol w="1522801"/>
                <a:gridCol w="1416242"/>
                <a:gridCol w="1541670"/>
              </a:tblGrid>
              <a:tr h="1128368">
                <a:tc>
                  <a:txBody>
                    <a:bodyPr/>
                    <a:lstStyle/>
                    <a:p>
                      <a:pPr algn="ctr">
                        <a:lnSpc>
                          <a:spcPts val="2000"/>
                        </a:lnSpc>
                        <a:spcAft>
                          <a:spcPts val="0"/>
                        </a:spcAft>
                      </a:pPr>
                      <a:r>
                        <a:rPr lang="cs-CZ" sz="1800" dirty="0">
                          <a:effectLst/>
                          <a:latin typeface="Calibri" panose="020F0502020204030204" pitchFamily="34" charset="0"/>
                        </a:rPr>
                        <a:t> </a:t>
                      </a:r>
                      <a:endParaRPr lang="en-GB" sz="1800" dirty="0">
                        <a:effectLst/>
                        <a:latin typeface="Calibri" panose="020F0502020204030204" pitchFamily="34" charset="0"/>
                        <a:ea typeface="Calibri"/>
                        <a:cs typeface="Times New Roman"/>
                      </a:endParaRPr>
                    </a:p>
                  </a:txBody>
                  <a:tcPr marL="68580" marR="68580" marT="0" marB="0"/>
                </a:tc>
                <a:tc>
                  <a:txBody>
                    <a:bodyPr/>
                    <a:lstStyle/>
                    <a:p>
                      <a:pPr algn="ctr">
                        <a:lnSpc>
                          <a:spcPct val="115000"/>
                        </a:lnSpc>
                        <a:spcAft>
                          <a:spcPts val="0"/>
                        </a:spcAft>
                      </a:pPr>
                      <a:r>
                        <a:rPr lang="en-GB" sz="1800" noProof="0" dirty="0" smtClean="0">
                          <a:effectLst/>
                          <a:latin typeface="Calibri" panose="020F0502020204030204" pitchFamily="34" charset="0"/>
                        </a:rPr>
                        <a:t>Norma</a:t>
                      </a:r>
                    </a:p>
                    <a:p>
                      <a:pPr marL="0" marR="0" indent="0" algn="ctr" defTabSz="914400" rtl="0" eaLnBrk="1" fontAlgn="auto" latinLnBrk="0" hangingPunct="1">
                        <a:lnSpc>
                          <a:spcPct val="115000"/>
                        </a:lnSpc>
                        <a:spcBef>
                          <a:spcPts val="0"/>
                        </a:spcBef>
                        <a:spcAft>
                          <a:spcPts val="0"/>
                        </a:spcAft>
                        <a:buClrTx/>
                        <a:buSzTx/>
                        <a:buFontTx/>
                        <a:buNone/>
                        <a:tabLst/>
                        <a:defRPr/>
                      </a:pPr>
                      <a:r>
                        <a:rPr lang="en-US" sz="1800" noProof="0" dirty="0" smtClean="0">
                          <a:effectLst/>
                          <a:latin typeface="Calibri" panose="020F0502020204030204" pitchFamily="34" charset="0"/>
                          <a:ea typeface="Calibri"/>
                          <a:cs typeface="Times New Roman"/>
                        </a:rPr>
                        <a:t>[g</a:t>
                      </a:r>
                      <a:r>
                        <a:rPr lang="cs-CZ" sz="1800" noProof="0" dirty="0" smtClean="0">
                          <a:effectLst/>
                          <a:latin typeface="Calibri" panose="020F0502020204030204" pitchFamily="34" charset="0"/>
                          <a:ea typeface="Calibri"/>
                          <a:cs typeface="Times New Roman"/>
                        </a:rPr>
                        <a:t>/l</a:t>
                      </a:r>
                      <a:r>
                        <a:rPr lang="en-US" sz="1800" noProof="0" dirty="0" smtClean="0">
                          <a:effectLst/>
                          <a:latin typeface="Calibri" panose="020F0502020204030204" pitchFamily="34" charset="0"/>
                          <a:ea typeface="Calibri"/>
                          <a:cs typeface="Times New Roman"/>
                        </a:rPr>
                        <a:t>]</a:t>
                      </a:r>
                      <a:endParaRPr lang="en-GB" sz="1800" noProof="0" dirty="0" smtClean="0">
                        <a:effectLst/>
                        <a:latin typeface="Calibri" panose="020F0502020204030204" pitchFamily="34" charset="0"/>
                        <a:ea typeface="Calibri"/>
                        <a:cs typeface="Times New Roman"/>
                      </a:endParaRPr>
                    </a:p>
                    <a:p>
                      <a:pPr algn="ctr">
                        <a:lnSpc>
                          <a:spcPct val="115000"/>
                        </a:lnSpc>
                        <a:spcAft>
                          <a:spcPts val="0"/>
                        </a:spcAft>
                      </a:pPr>
                      <a:endParaRPr lang="en-GB" sz="1800" noProof="0" dirty="0">
                        <a:effectLst/>
                        <a:latin typeface="Calibri" panose="020F0502020204030204" pitchFamily="34" charset="0"/>
                        <a:ea typeface="Calibri"/>
                        <a:cs typeface="Times New Roman"/>
                      </a:endParaRPr>
                    </a:p>
                  </a:txBody>
                  <a:tcPr marL="68580" marR="68580" marT="0" marB="0"/>
                </a:tc>
                <a:tc>
                  <a:txBody>
                    <a:bodyPr/>
                    <a:lstStyle/>
                    <a:p>
                      <a:pPr algn="ctr">
                        <a:lnSpc>
                          <a:spcPct val="115000"/>
                        </a:lnSpc>
                        <a:spcAft>
                          <a:spcPts val="0"/>
                        </a:spcAft>
                      </a:pPr>
                      <a:r>
                        <a:rPr lang="cs-CZ" sz="1800" noProof="0" dirty="0" smtClean="0">
                          <a:effectLst/>
                          <a:latin typeface="Calibri" panose="020F0502020204030204" pitchFamily="34" charset="0"/>
                        </a:rPr>
                        <a:t>Těžká deficience</a:t>
                      </a:r>
                    </a:p>
                    <a:p>
                      <a:pPr algn="ctr">
                        <a:lnSpc>
                          <a:spcPct val="115000"/>
                        </a:lnSpc>
                        <a:spcAft>
                          <a:spcPts val="0"/>
                        </a:spcAft>
                      </a:pPr>
                      <a:r>
                        <a:rPr lang="en-US" sz="1800" noProof="0" dirty="0" smtClean="0">
                          <a:effectLst/>
                          <a:latin typeface="Calibri" panose="020F0502020204030204" pitchFamily="34" charset="0"/>
                          <a:ea typeface="Calibri"/>
                          <a:cs typeface="Times New Roman"/>
                        </a:rPr>
                        <a:t>[g</a:t>
                      </a:r>
                      <a:r>
                        <a:rPr lang="cs-CZ" sz="1800" noProof="0" dirty="0" smtClean="0">
                          <a:effectLst/>
                          <a:latin typeface="Calibri" panose="020F0502020204030204" pitchFamily="34" charset="0"/>
                          <a:ea typeface="Calibri"/>
                          <a:cs typeface="Times New Roman"/>
                        </a:rPr>
                        <a:t>/l</a:t>
                      </a:r>
                      <a:r>
                        <a:rPr lang="en-US" sz="1800" noProof="0" dirty="0" smtClean="0">
                          <a:effectLst/>
                          <a:latin typeface="Calibri" panose="020F0502020204030204" pitchFamily="34" charset="0"/>
                          <a:ea typeface="Calibri"/>
                          <a:cs typeface="Times New Roman"/>
                        </a:rPr>
                        <a:t>]</a:t>
                      </a:r>
                      <a:endParaRPr lang="en-GB" sz="1800" noProof="0" dirty="0">
                        <a:effectLst/>
                        <a:latin typeface="Calibri" panose="020F0502020204030204" pitchFamily="34" charset="0"/>
                        <a:ea typeface="Calibri"/>
                        <a:cs typeface="Times New Roman"/>
                      </a:endParaRPr>
                    </a:p>
                  </a:txBody>
                  <a:tcPr marL="68580" marR="68580" marT="0" marB="0"/>
                </a:tc>
                <a:tc>
                  <a:txBody>
                    <a:bodyPr/>
                    <a:lstStyle/>
                    <a:p>
                      <a:pPr algn="ctr">
                        <a:lnSpc>
                          <a:spcPct val="115000"/>
                        </a:lnSpc>
                        <a:spcAft>
                          <a:spcPts val="0"/>
                        </a:spcAft>
                      </a:pPr>
                      <a:r>
                        <a:rPr lang="cs-CZ" sz="1800" noProof="0" dirty="0" smtClean="0">
                          <a:effectLst/>
                          <a:latin typeface="Calibri" panose="020F0502020204030204" pitchFamily="34" charset="0"/>
                          <a:ea typeface="Calibri"/>
                          <a:cs typeface="Times New Roman"/>
                        </a:rPr>
                        <a:t>Poločas</a:t>
                      </a:r>
                      <a:endParaRPr lang="en-GB" sz="1800" noProof="0" dirty="0">
                        <a:effectLst/>
                        <a:latin typeface="Calibri" panose="020F0502020204030204" pitchFamily="34" charset="0"/>
                        <a:ea typeface="Calibri"/>
                        <a:cs typeface="Times New Roman"/>
                      </a:endParaRPr>
                    </a:p>
                  </a:txBody>
                  <a:tcPr marL="68580" marR="68580" marT="0" marB="0"/>
                </a:tc>
              </a:tr>
              <a:tr h="719310">
                <a:tc>
                  <a:txBody>
                    <a:bodyPr/>
                    <a:lstStyle/>
                    <a:p>
                      <a:pPr algn="ctr">
                        <a:lnSpc>
                          <a:spcPts val="2000"/>
                        </a:lnSpc>
                        <a:spcAft>
                          <a:spcPts val="0"/>
                        </a:spcAft>
                      </a:pPr>
                      <a:r>
                        <a:rPr lang="cs-CZ" sz="1800" noProof="0" dirty="0" smtClean="0">
                          <a:effectLst/>
                          <a:latin typeface="Calibri" panose="020F0502020204030204" pitchFamily="34" charset="0"/>
                          <a:ea typeface="Calibri"/>
                          <a:cs typeface="Times New Roman"/>
                        </a:rPr>
                        <a:t>Albumin</a:t>
                      </a:r>
                      <a:endParaRPr lang="en-GB" sz="1800" noProof="0" dirty="0">
                        <a:effectLst/>
                        <a:latin typeface="Calibri" panose="020F0502020204030204" pitchFamily="34" charset="0"/>
                        <a:ea typeface="Calibri"/>
                        <a:cs typeface="Times New Roman"/>
                      </a:endParaRPr>
                    </a:p>
                  </a:txBody>
                  <a:tcPr marL="68580" marR="68580"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cs-CZ" sz="2000" dirty="0" smtClean="0">
                          <a:effectLst/>
                          <a:latin typeface="Calibri" panose="020F0502020204030204" pitchFamily="34" charset="0"/>
                        </a:rPr>
                        <a:t>&gt; 32</a:t>
                      </a:r>
                      <a:endParaRPr lang="en-GB" sz="2000" dirty="0">
                        <a:effectLst/>
                        <a:latin typeface="Calibri" panose="020F0502020204030204" pitchFamily="34" charset="0"/>
                        <a:ea typeface="Calibri"/>
                        <a:cs typeface="Times New Roman"/>
                      </a:endParaRPr>
                    </a:p>
                  </a:txBody>
                  <a:tcPr marL="68580" marR="68580"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dirty="0" smtClean="0">
                          <a:effectLst/>
                          <a:latin typeface="Calibri" panose="020F0502020204030204" pitchFamily="34" charset="0"/>
                        </a:rPr>
                        <a:t>&lt; </a:t>
                      </a:r>
                      <a:r>
                        <a:rPr lang="cs-CZ" sz="2000" dirty="0" smtClean="0">
                          <a:effectLst/>
                          <a:latin typeface="Calibri" panose="020F0502020204030204" pitchFamily="34" charset="0"/>
                        </a:rPr>
                        <a:t>2</a:t>
                      </a:r>
                      <a:r>
                        <a:rPr lang="en-US" sz="2000" dirty="0" smtClean="0">
                          <a:effectLst/>
                          <a:latin typeface="Calibri" panose="020F0502020204030204" pitchFamily="34" charset="0"/>
                        </a:rPr>
                        <a:t>1</a:t>
                      </a:r>
                      <a:endParaRPr lang="en-GB" sz="2000" dirty="0" smtClean="0">
                        <a:effectLst/>
                        <a:latin typeface="Calibri" panose="020F0502020204030204" pitchFamily="34" charset="0"/>
                        <a:ea typeface="Calibri"/>
                        <a:cs typeface="Times New Roman"/>
                      </a:endParaRPr>
                    </a:p>
                    <a:p>
                      <a:pPr algn="ctr">
                        <a:lnSpc>
                          <a:spcPts val="2000"/>
                        </a:lnSpc>
                        <a:spcAft>
                          <a:spcPts val="0"/>
                        </a:spcAft>
                      </a:pPr>
                      <a:endParaRPr lang="en-GB" sz="200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GB" sz="2000" noProof="0" dirty="0" smtClean="0">
                          <a:effectLst/>
                          <a:latin typeface="Calibri" panose="020F0502020204030204" pitchFamily="34" charset="0"/>
                          <a:ea typeface="Calibri"/>
                          <a:cs typeface="Times New Roman"/>
                        </a:rPr>
                        <a:t>20 d</a:t>
                      </a:r>
                      <a:r>
                        <a:rPr lang="cs-CZ" sz="2000" noProof="0" dirty="0" smtClean="0">
                          <a:effectLst/>
                          <a:latin typeface="Calibri" panose="020F0502020204030204" pitchFamily="34" charset="0"/>
                          <a:ea typeface="Calibri"/>
                          <a:cs typeface="Times New Roman"/>
                        </a:rPr>
                        <a:t>ní</a:t>
                      </a:r>
                      <a:endParaRPr lang="en-GB" sz="2000" noProof="0" dirty="0">
                        <a:effectLst/>
                        <a:latin typeface="Calibri" panose="020F0502020204030204" pitchFamily="34" charset="0"/>
                        <a:ea typeface="Calibri"/>
                        <a:cs typeface="Times New Roman"/>
                      </a:endParaRPr>
                    </a:p>
                  </a:txBody>
                  <a:tcPr marL="68580" marR="68580" marT="0" marB="0"/>
                </a:tc>
              </a:tr>
              <a:tr h="719310">
                <a:tc>
                  <a:txBody>
                    <a:bodyPr/>
                    <a:lstStyle/>
                    <a:p>
                      <a:pPr algn="ctr">
                        <a:lnSpc>
                          <a:spcPts val="2000"/>
                        </a:lnSpc>
                        <a:spcAft>
                          <a:spcPts val="0"/>
                        </a:spcAft>
                      </a:pPr>
                      <a:r>
                        <a:rPr lang="cs-CZ" sz="1800" noProof="0" dirty="0" smtClean="0">
                          <a:effectLst/>
                          <a:latin typeface="Calibri" panose="020F0502020204030204" pitchFamily="34" charset="0"/>
                        </a:rPr>
                        <a:t>Transferin</a:t>
                      </a:r>
                      <a:endParaRPr lang="en-GB" sz="1800" noProof="0" dirty="0">
                        <a:effectLst/>
                        <a:latin typeface="Calibri" panose="020F0502020204030204" pitchFamily="34" charset="0"/>
                        <a:ea typeface="Calibri"/>
                        <a:cs typeface="Times New Roman"/>
                      </a:endParaRPr>
                    </a:p>
                  </a:txBody>
                  <a:tcPr marL="68580" marR="68580"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cs-CZ" sz="2000" dirty="0" smtClean="0">
                          <a:effectLst/>
                          <a:latin typeface="Calibri" panose="020F0502020204030204" pitchFamily="34" charset="0"/>
                        </a:rPr>
                        <a:t>&gt; 2</a:t>
                      </a:r>
                      <a:endParaRPr lang="en-GB" sz="2000" dirty="0" smtClean="0">
                        <a:effectLst/>
                        <a:latin typeface="Calibri" panose="020F0502020204030204" pitchFamily="34" charset="0"/>
                        <a:ea typeface="Calibri"/>
                        <a:cs typeface="Times New Roman"/>
                      </a:endParaRPr>
                    </a:p>
                    <a:p>
                      <a:pPr algn="ctr">
                        <a:lnSpc>
                          <a:spcPts val="2000"/>
                        </a:lnSpc>
                        <a:spcAft>
                          <a:spcPts val="0"/>
                        </a:spcAft>
                      </a:pPr>
                      <a:endParaRPr lang="en-GB" sz="2000" dirty="0">
                        <a:effectLst/>
                        <a:latin typeface="Calibri" panose="020F0502020204030204" pitchFamily="34" charset="0"/>
                        <a:ea typeface="Calibri"/>
                        <a:cs typeface="Times New Roman"/>
                      </a:endParaRPr>
                    </a:p>
                  </a:txBody>
                  <a:tcPr marL="68580" marR="68580"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dirty="0" smtClean="0">
                          <a:effectLst/>
                          <a:latin typeface="Calibri" panose="020F0502020204030204" pitchFamily="34" charset="0"/>
                        </a:rPr>
                        <a:t>&lt; 1</a:t>
                      </a:r>
                      <a:endParaRPr lang="en-GB" sz="2000" dirty="0" smtClean="0">
                        <a:effectLst/>
                        <a:latin typeface="Calibri" panose="020F0502020204030204" pitchFamily="34" charset="0"/>
                        <a:ea typeface="Calibri"/>
                        <a:cs typeface="Times New Roman"/>
                      </a:endParaRPr>
                    </a:p>
                    <a:p>
                      <a:pPr algn="ctr">
                        <a:lnSpc>
                          <a:spcPts val="2000"/>
                        </a:lnSpc>
                        <a:spcAft>
                          <a:spcPts val="0"/>
                        </a:spcAft>
                      </a:pPr>
                      <a:endParaRPr lang="en-GB" sz="200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GB" sz="2000" noProof="0" dirty="0" smtClean="0">
                          <a:effectLst/>
                          <a:latin typeface="Calibri" panose="020F0502020204030204" pitchFamily="34" charset="0"/>
                          <a:ea typeface="Calibri"/>
                          <a:cs typeface="Times New Roman"/>
                        </a:rPr>
                        <a:t>8-10 d</a:t>
                      </a:r>
                      <a:r>
                        <a:rPr lang="cs-CZ" sz="2000" noProof="0" dirty="0" smtClean="0">
                          <a:effectLst/>
                          <a:latin typeface="Calibri" panose="020F0502020204030204" pitchFamily="34" charset="0"/>
                          <a:ea typeface="Calibri"/>
                          <a:cs typeface="Times New Roman"/>
                        </a:rPr>
                        <a:t>ní</a:t>
                      </a:r>
                      <a:endParaRPr lang="en-GB" sz="2000" noProof="0" dirty="0">
                        <a:effectLst/>
                        <a:latin typeface="Calibri" panose="020F0502020204030204" pitchFamily="34" charset="0"/>
                        <a:ea typeface="Calibri"/>
                        <a:cs typeface="Times New Roman"/>
                      </a:endParaRPr>
                    </a:p>
                  </a:txBody>
                  <a:tcPr marL="68580" marR="68580" marT="0" marB="0"/>
                </a:tc>
              </a:tr>
              <a:tr h="719310">
                <a:tc>
                  <a:txBody>
                    <a:bodyPr/>
                    <a:lstStyle/>
                    <a:p>
                      <a:pPr algn="ctr">
                        <a:lnSpc>
                          <a:spcPts val="2000"/>
                        </a:lnSpc>
                        <a:spcAft>
                          <a:spcPts val="0"/>
                        </a:spcAft>
                      </a:pPr>
                      <a:r>
                        <a:rPr lang="en-GB" sz="1800" noProof="0" dirty="0" err="1" smtClean="0">
                          <a:effectLst/>
                          <a:latin typeface="Calibri" panose="020F0502020204030204" pitchFamily="34" charset="0"/>
                          <a:ea typeface="Calibri"/>
                          <a:cs typeface="Times New Roman"/>
                        </a:rPr>
                        <a:t>Prealbumin</a:t>
                      </a:r>
                      <a:endParaRPr lang="en-GB" sz="1800" noProof="0" dirty="0">
                        <a:effectLst/>
                        <a:latin typeface="Calibri" panose="020F0502020204030204" pitchFamily="34" charset="0"/>
                        <a:ea typeface="Calibri"/>
                        <a:cs typeface="Times New Roman"/>
                      </a:endParaRPr>
                    </a:p>
                  </a:txBody>
                  <a:tcPr marL="68580" marR="68580"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cs-CZ" sz="2000" dirty="0" smtClean="0">
                          <a:effectLst/>
                          <a:latin typeface="Calibri" panose="020F0502020204030204" pitchFamily="34" charset="0"/>
                        </a:rPr>
                        <a:t>&gt; 0.2</a:t>
                      </a:r>
                      <a:endParaRPr lang="en-GB" sz="2000" dirty="0" smtClean="0">
                        <a:effectLst/>
                        <a:latin typeface="Calibri" panose="020F0502020204030204" pitchFamily="34" charset="0"/>
                        <a:ea typeface="Calibri"/>
                        <a:cs typeface="Times New Roman"/>
                      </a:endParaRPr>
                    </a:p>
                    <a:p>
                      <a:pPr algn="ctr">
                        <a:lnSpc>
                          <a:spcPts val="2000"/>
                        </a:lnSpc>
                        <a:spcAft>
                          <a:spcPts val="0"/>
                        </a:spcAft>
                      </a:pPr>
                      <a:endParaRPr lang="en-GB" sz="2000" dirty="0">
                        <a:effectLst/>
                        <a:latin typeface="Calibri" panose="020F0502020204030204" pitchFamily="34" charset="0"/>
                        <a:ea typeface="Calibri"/>
                        <a:cs typeface="Times New Roman"/>
                      </a:endParaRPr>
                    </a:p>
                  </a:txBody>
                  <a:tcPr marL="68580" marR="68580"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dirty="0" smtClean="0">
                          <a:effectLst/>
                          <a:latin typeface="Calibri" panose="020F0502020204030204" pitchFamily="34" charset="0"/>
                        </a:rPr>
                        <a:t>&lt; 0.1</a:t>
                      </a:r>
                      <a:endParaRPr lang="en-GB" sz="2000" dirty="0" smtClean="0">
                        <a:effectLst/>
                        <a:latin typeface="Calibri" panose="020F0502020204030204" pitchFamily="34" charset="0"/>
                        <a:ea typeface="Calibri"/>
                        <a:cs typeface="Times New Roman"/>
                      </a:endParaRPr>
                    </a:p>
                    <a:p>
                      <a:pPr algn="ctr">
                        <a:lnSpc>
                          <a:spcPts val="2000"/>
                        </a:lnSpc>
                        <a:spcAft>
                          <a:spcPts val="0"/>
                        </a:spcAft>
                      </a:pPr>
                      <a:endParaRPr lang="en-GB" sz="200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GB" sz="2000" noProof="0" dirty="0" smtClean="0">
                          <a:effectLst/>
                          <a:latin typeface="Calibri" panose="020F0502020204030204" pitchFamily="34" charset="0"/>
                          <a:ea typeface="Calibri"/>
                          <a:cs typeface="Times New Roman"/>
                        </a:rPr>
                        <a:t>2 d</a:t>
                      </a:r>
                      <a:r>
                        <a:rPr lang="cs-CZ" sz="2000" noProof="0" dirty="0" smtClean="0">
                          <a:effectLst/>
                          <a:latin typeface="Calibri" panose="020F0502020204030204" pitchFamily="34" charset="0"/>
                          <a:ea typeface="Calibri"/>
                          <a:cs typeface="Times New Roman"/>
                        </a:rPr>
                        <a:t>ní</a:t>
                      </a:r>
                      <a:endParaRPr lang="en-GB" sz="2000" noProof="0" dirty="0">
                        <a:effectLst/>
                        <a:latin typeface="Calibri" panose="020F0502020204030204" pitchFamily="34" charset="0"/>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3200400" y="339706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36474103"/>
      </p:ext>
    </p:extLst>
  </p:cSld>
  <p:clrMapOvr>
    <a:masterClrMapping/>
  </p:clrMapOvr>
  <p:transition spd="med">
    <p:pull dir="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229600" cy="685800"/>
          </a:xfrm>
        </p:spPr>
        <p:txBody>
          <a:bodyPr/>
          <a:lstStyle/>
          <a:p>
            <a:r>
              <a:rPr lang="en-US" altLang="cs-CZ" sz="4000" dirty="0" smtClean="0"/>
              <a:t>Nutri</a:t>
            </a:r>
            <a:r>
              <a:rPr lang="cs-CZ" altLang="cs-CZ" sz="4000" dirty="0" smtClean="0"/>
              <a:t>ční</a:t>
            </a:r>
            <a:r>
              <a:rPr lang="en-US" altLang="cs-CZ" sz="4000" dirty="0" smtClean="0"/>
              <a:t> </a:t>
            </a:r>
            <a:r>
              <a:rPr lang="cs-CZ" altLang="cs-CZ" sz="4000" dirty="0" smtClean="0"/>
              <a:t>indikátory</a:t>
            </a:r>
            <a:endParaRPr lang="en-US" altLang="cs-CZ" sz="4000" dirty="0" smtClean="0"/>
          </a:p>
        </p:txBody>
      </p:sp>
      <p:sp>
        <p:nvSpPr>
          <p:cNvPr id="26627" name="Rectangle 3"/>
          <p:cNvSpPr>
            <a:spLocks noGrp="1" noChangeArrowheads="1"/>
          </p:cNvSpPr>
          <p:nvPr>
            <p:ph type="body" idx="1"/>
          </p:nvPr>
        </p:nvSpPr>
        <p:spPr>
          <a:xfrm>
            <a:off x="457200" y="1219200"/>
            <a:ext cx="8229600" cy="4525963"/>
          </a:xfrm>
        </p:spPr>
        <p:txBody>
          <a:bodyPr/>
          <a:lstStyle/>
          <a:p>
            <a:r>
              <a:rPr lang="cs-CZ" altLang="cs-CZ" sz="2800" dirty="0" smtClean="0"/>
              <a:t>Ideální indikátor nebo </a:t>
            </a:r>
            <a:r>
              <a:rPr lang="cs-CZ" altLang="cs-CZ" sz="2800" dirty="0" err="1" smtClean="0"/>
              <a:t>marker</a:t>
            </a:r>
            <a:r>
              <a:rPr lang="cs-CZ" altLang="cs-CZ" sz="2800" dirty="0" smtClean="0"/>
              <a:t> </a:t>
            </a:r>
            <a:r>
              <a:rPr lang="cs-CZ" altLang="cs-CZ" sz="2800" dirty="0" err="1" smtClean="0"/>
              <a:t>is</a:t>
            </a:r>
            <a:r>
              <a:rPr lang="cs-CZ" altLang="cs-CZ" sz="2800" dirty="0" smtClean="0"/>
              <a:t> sensitivní and specifický vzhledem nutričnímu příjmu</a:t>
            </a:r>
          </a:p>
          <a:p>
            <a:pPr>
              <a:buFontTx/>
              <a:buNone/>
            </a:pPr>
            <a:endParaRPr lang="en-US" altLang="cs-CZ" sz="2800" dirty="0" smtClean="0"/>
          </a:p>
          <a:p>
            <a:pPr>
              <a:buFontTx/>
              <a:buNone/>
            </a:pPr>
            <a:r>
              <a:rPr lang="cs-CZ" altLang="cs-CZ" sz="2800" dirty="0" smtClean="0"/>
              <a:t>Obvykle používané “Nutriční indikátory”</a:t>
            </a:r>
          </a:p>
          <a:p>
            <a:pPr lvl="1"/>
            <a:r>
              <a:rPr lang="en-US" altLang="cs-CZ" sz="2400" dirty="0" smtClean="0"/>
              <a:t>Albumin</a:t>
            </a:r>
          </a:p>
          <a:p>
            <a:pPr lvl="1"/>
            <a:r>
              <a:rPr lang="en-US" altLang="cs-CZ" sz="2400" dirty="0" smtClean="0"/>
              <a:t>Pre-albumin</a:t>
            </a:r>
          </a:p>
          <a:p>
            <a:pPr lvl="1"/>
            <a:r>
              <a:rPr lang="en-US" altLang="cs-CZ" sz="2400" dirty="0" smtClean="0"/>
              <a:t>Transferrin</a:t>
            </a:r>
          </a:p>
          <a:p>
            <a:pPr lvl="1"/>
            <a:r>
              <a:rPr lang="en-US" altLang="cs-CZ" sz="2400" dirty="0" smtClean="0"/>
              <a:t>Retinol-</a:t>
            </a:r>
            <a:r>
              <a:rPr lang="cs-CZ" altLang="cs-CZ" sz="2400" dirty="0" smtClean="0"/>
              <a:t>vázající </a:t>
            </a:r>
            <a:r>
              <a:rPr lang="en-US" altLang="cs-CZ" sz="2400" dirty="0" smtClean="0"/>
              <a:t>protein</a:t>
            </a:r>
          </a:p>
          <a:p>
            <a:endParaRPr lang="en-US" altLang="cs-CZ" sz="2800" dirty="0" smtClean="0"/>
          </a:p>
        </p:txBody>
      </p:sp>
    </p:spTree>
    <p:extLst>
      <p:ext uri="{BB962C8B-B14F-4D97-AF65-F5344CB8AC3E}">
        <p14:creationId xmlns:p14="http://schemas.microsoft.com/office/powerpoint/2010/main" val="3659804186"/>
      </p:ext>
    </p:extLst>
  </p:cSld>
  <p:clrMapOvr>
    <a:masterClrMapping/>
  </p:clrMapOvr>
  <p:transition spd="med">
    <p:pull dir="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cs-CZ" smtClean="0"/>
              <a:t>Albumin</a:t>
            </a:r>
            <a:endParaRPr lang="en-AU" altLang="cs-CZ" smtClean="0"/>
          </a:p>
        </p:txBody>
      </p:sp>
      <p:sp>
        <p:nvSpPr>
          <p:cNvPr id="111619" name="Rectangle 3"/>
          <p:cNvSpPr>
            <a:spLocks noGrp="1" noChangeArrowheads="1"/>
          </p:cNvSpPr>
          <p:nvPr>
            <p:ph type="body" idx="1"/>
          </p:nvPr>
        </p:nvSpPr>
        <p:spPr/>
        <p:txBody>
          <a:bodyPr/>
          <a:lstStyle/>
          <a:p>
            <a:pPr>
              <a:lnSpc>
                <a:spcPct val="90000"/>
              </a:lnSpc>
            </a:pPr>
            <a:r>
              <a:rPr lang="en-US" altLang="cs-CZ" sz="2800" smtClean="0"/>
              <a:t>Synthesised in the liver</a:t>
            </a:r>
          </a:p>
          <a:p>
            <a:pPr>
              <a:lnSpc>
                <a:spcPct val="90000"/>
              </a:lnSpc>
            </a:pPr>
            <a:r>
              <a:rPr lang="en-US" altLang="cs-CZ" sz="2800" smtClean="0"/>
              <a:t>May be useful indicator of nutritional status in “healthy” person.</a:t>
            </a:r>
          </a:p>
          <a:p>
            <a:pPr>
              <a:lnSpc>
                <a:spcPct val="90000"/>
              </a:lnSpc>
            </a:pPr>
            <a:r>
              <a:rPr lang="en-US" altLang="cs-CZ" sz="2800" smtClean="0"/>
              <a:t>Not a good indicator of protein status during critical illness (due to acute phase response)</a:t>
            </a:r>
          </a:p>
          <a:p>
            <a:pPr>
              <a:lnSpc>
                <a:spcPct val="90000"/>
              </a:lnSpc>
            </a:pPr>
            <a:r>
              <a:rPr lang="en-US" altLang="cs-CZ" sz="2800" smtClean="0"/>
              <a:t>Long half life (14-20 days) and large body pool </a:t>
            </a:r>
            <a:r>
              <a:rPr lang="en-US" altLang="cs-CZ" sz="2800" smtClean="0">
                <a:sym typeface="Symbol" pitchFamily="18" charset="2"/>
              </a:rPr>
              <a:t> slow to respond to improvements in clinical status</a:t>
            </a:r>
            <a:endParaRPr lang="en-US" altLang="cs-CZ" sz="2800" smtClean="0"/>
          </a:p>
        </p:txBody>
      </p:sp>
    </p:spTree>
    <p:extLst>
      <p:ext uri="{BB962C8B-B14F-4D97-AF65-F5344CB8AC3E}">
        <p14:creationId xmlns:p14="http://schemas.microsoft.com/office/powerpoint/2010/main" val="1791895402"/>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1619">
                                            <p:txEl>
                                              <p:pRg st="1" end="1"/>
                                            </p:txEl>
                                          </p:spTgt>
                                        </p:tgtEl>
                                        <p:attrNameLst>
                                          <p:attrName>style.visibility</p:attrName>
                                        </p:attrNameLst>
                                      </p:cBhvr>
                                      <p:to>
                                        <p:strVal val="visible"/>
                                      </p:to>
                                    </p:set>
                                    <p:anim calcmode="lin" valueType="num">
                                      <p:cBhvr additive="base">
                                        <p:cTn id="13" dur="500" fill="hold"/>
                                        <p:tgtEl>
                                          <p:spTgt spid="1116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16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1619">
                                            <p:txEl>
                                              <p:pRg st="2" end="2"/>
                                            </p:txEl>
                                          </p:spTgt>
                                        </p:tgtEl>
                                        <p:attrNameLst>
                                          <p:attrName>style.visibility</p:attrName>
                                        </p:attrNameLst>
                                      </p:cBhvr>
                                      <p:to>
                                        <p:strVal val="visible"/>
                                      </p:to>
                                    </p:set>
                                    <p:anim calcmode="lin" valueType="num">
                                      <p:cBhvr additive="base">
                                        <p:cTn id="19" dur="500" fill="hold"/>
                                        <p:tgtEl>
                                          <p:spTgt spid="1116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16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1619">
                                            <p:txEl>
                                              <p:pRg st="3" end="3"/>
                                            </p:txEl>
                                          </p:spTgt>
                                        </p:tgtEl>
                                        <p:attrNameLst>
                                          <p:attrName>style.visibility</p:attrName>
                                        </p:attrNameLst>
                                      </p:cBhvr>
                                      <p:to>
                                        <p:strVal val="visible"/>
                                      </p:to>
                                    </p:set>
                                    <p:anim calcmode="lin" valueType="num">
                                      <p:cBhvr additive="base">
                                        <p:cTn id="25" dur="500" fill="hold"/>
                                        <p:tgtEl>
                                          <p:spTgt spid="1116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16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cs-CZ" sz="4000" smtClean="0"/>
              <a:t>Factors Affecting Serum Albumin Levels</a:t>
            </a:r>
          </a:p>
        </p:txBody>
      </p:sp>
      <p:sp>
        <p:nvSpPr>
          <p:cNvPr id="28675" name="Rectangle 3"/>
          <p:cNvSpPr>
            <a:spLocks noGrp="1" noChangeArrowheads="1"/>
          </p:cNvSpPr>
          <p:nvPr>
            <p:ph type="body" idx="1"/>
          </p:nvPr>
        </p:nvSpPr>
        <p:spPr/>
        <p:txBody>
          <a:bodyPr/>
          <a:lstStyle/>
          <a:p>
            <a:pPr>
              <a:buFontTx/>
              <a:buNone/>
            </a:pPr>
            <a:r>
              <a:rPr lang="en-US" altLang="cs-CZ" smtClean="0"/>
              <a:t>Increased in:</a:t>
            </a:r>
          </a:p>
          <a:p>
            <a:pPr lvl="1"/>
            <a:r>
              <a:rPr lang="en-US" altLang="cs-CZ" smtClean="0"/>
              <a:t>Dehydration, blood transfusions, exogenous albumin</a:t>
            </a:r>
          </a:p>
          <a:p>
            <a:pPr>
              <a:buFontTx/>
              <a:buNone/>
            </a:pPr>
            <a:r>
              <a:rPr lang="en-US" altLang="cs-CZ" smtClean="0"/>
              <a:t>Decreased in:</a:t>
            </a:r>
          </a:p>
          <a:p>
            <a:pPr lvl="1"/>
            <a:r>
              <a:rPr lang="en-US" altLang="cs-CZ" smtClean="0"/>
              <a:t>Overhydration, hepatic failure, inflammation, infection, metabolic stress, post-op, bed rest, pregnancy, nephrotic syndrome.</a:t>
            </a:r>
          </a:p>
        </p:txBody>
      </p:sp>
    </p:spTree>
    <p:extLst>
      <p:ext uri="{BB962C8B-B14F-4D97-AF65-F5344CB8AC3E}">
        <p14:creationId xmlns:p14="http://schemas.microsoft.com/office/powerpoint/2010/main" val="579074638"/>
      </p:ext>
    </p:extLst>
  </p:cSld>
  <p:clrMapOvr>
    <a:masterClrMapping/>
  </p:clrMapOvr>
  <p:transition spd="med">
    <p:pull dir="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cs-CZ" smtClean="0"/>
              <a:t>Pre-albumin</a:t>
            </a:r>
          </a:p>
        </p:txBody>
      </p:sp>
      <p:sp>
        <p:nvSpPr>
          <p:cNvPr id="29699" name="Rectangle 3"/>
          <p:cNvSpPr>
            <a:spLocks noGrp="1" noChangeArrowheads="1"/>
          </p:cNvSpPr>
          <p:nvPr>
            <p:ph type="body" idx="1"/>
          </p:nvPr>
        </p:nvSpPr>
        <p:spPr>
          <a:xfrm>
            <a:off x="685800" y="2362200"/>
            <a:ext cx="7772400" cy="4114800"/>
          </a:xfrm>
        </p:spPr>
        <p:txBody>
          <a:bodyPr/>
          <a:lstStyle/>
          <a:p>
            <a:pPr>
              <a:lnSpc>
                <a:spcPct val="90000"/>
              </a:lnSpc>
            </a:pPr>
            <a:r>
              <a:rPr lang="en-US" altLang="cs-CZ" sz="2400" dirty="0" smtClean="0"/>
              <a:t>Also known as Transthyretin, thyroxine binding protein.</a:t>
            </a:r>
          </a:p>
          <a:p>
            <a:pPr>
              <a:lnSpc>
                <a:spcPct val="90000"/>
              </a:lnSpc>
            </a:pPr>
            <a:r>
              <a:rPr lang="en-US" altLang="cs-CZ" sz="2400" dirty="0" err="1" smtClean="0"/>
              <a:t>Synthesised</a:t>
            </a:r>
            <a:r>
              <a:rPr lang="en-US" altLang="cs-CZ" sz="2400" dirty="0" smtClean="0"/>
              <a:t> in the liver</a:t>
            </a:r>
          </a:p>
          <a:p>
            <a:pPr>
              <a:lnSpc>
                <a:spcPct val="90000"/>
              </a:lnSpc>
            </a:pPr>
            <a:r>
              <a:rPr lang="en-US" altLang="cs-CZ" sz="2400" dirty="0" smtClean="0"/>
              <a:t>Relatively short half life (2 days) </a:t>
            </a:r>
          </a:p>
          <a:p>
            <a:pPr>
              <a:lnSpc>
                <a:spcPct val="90000"/>
              </a:lnSpc>
            </a:pPr>
            <a:r>
              <a:rPr lang="en-US" altLang="cs-CZ" sz="2400" dirty="0" smtClean="0"/>
              <a:t>Negative acute phase reactant - </a:t>
            </a:r>
            <a:r>
              <a:rPr lang="en-US" altLang="cs-CZ" sz="2400" dirty="0" smtClean="0">
                <a:sym typeface="Symbol" pitchFamily="18" charset="2"/>
              </a:rPr>
              <a:t> with inflammatory response</a:t>
            </a:r>
          </a:p>
          <a:p>
            <a:pPr>
              <a:lnSpc>
                <a:spcPct val="90000"/>
              </a:lnSpc>
            </a:pPr>
            <a:r>
              <a:rPr lang="en-US" altLang="cs-CZ" sz="2400" dirty="0" smtClean="0">
                <a:sym typeface="Symbol" pitchFamily="18" charset="2"/>
              </a:rPr>
              <a:t>May be useful in healthy population</a:t>
            </a:r>
          </a:p>
          <a:p>
            <a:pPr>
              <a:lnSpc>
                <a:spcPct val="90000"/>
              </a:lnSpc>
            </a:pPr>
            <a:endParaRPr lang="en-US" altLang="cs-CZ" sz="2400" dirty="0" smtClean="0">
              <a:sym typeface="Symbol" pitchFamily="18" charset="2"/>
            </a:endParaRPr>
          </a:p>
        </p:txBody>
      </p:sp>
    </p:spTree>
    <p:extLst>
      <p:ext uri="{BB962C8B-B14F-4D97-AF65-F5344CB8AC3E}">
        <p14:creationId xmlns:p14="http://schemas.microsoft.com/office/powerpoint/2010/main" val="2101930164"/>
      </p:ext>
    </p:extLst>
  </p:cSld>
  <p:clrMapOvr>
    <a:masterClrMapping/>
  </p:clrMapOvr>
  <p:transition spd="med">
    <p:pull dir="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cs-CZ" smtClean="0"/>
              <a:t>Transferrin and RBP</a:t>
            </a:r>
          </a:p>
        </p:txBody>
      </p:sp>
      <p:sp>
        <p:nvSpPr>
          <p:cNvPr id="30723" name="Rectangle 3"/>
          <p:cNvSpPr>
            <a:spLocks noGrp="1" noChangeArrowheads="1"/>
          </p:cNvSpPr>
          <p:nvPr>
            <p:ph type="body" idx="1"/>
          </p:nvPr>
        </p:nvSpPr>
        <p:spPr/>
        <p:txBody>
          <a:bodyPr/>
          <a:lstStyle/>
          <a:p>
            <a:pPr>
              <a:lnSpc>
                <a:spcPct val="80000"/>
              </a:lnSpc>
              <a:buFontTx/>
              <a:buNone/>
            </a:pPr>
            <a:r>
              <a:rPr lang="en-US" altLang="cs-CZ" sz="2800" smtClean="0"/>
              <a:t>Transferrin</a:t>
            </a:r>
          </a:p>
          <a:p>
            <a:pPr lvl="1">
              <a:lnSpc>
                <a:spcPct val="80000"/>
              </a:lnSpc>
            </a:pPr>
            <a:r>
              <a:rPr lang="en-US" altLang="cs-CZ" sz="2400" smtClean="0"/>
              <a:t>Half life 8-10 days</a:t>
            </a:r>
          </a:p>
          <a:p>
            <a:pPr lvl="1">
              <a:lnSpc>
                <a:spcPct val="80000"/>
              </a:lnSpc>
            </a:pPr>
            <a:r>
              <a:rPr lang="en-US" altLang="cs-CZ" sz="2400" smtClean="0"/>
              <a:t>Poor correlation with nutrition status</a:t>
            </a:r>
          </a:p>
          <a:p>
            <a:pPr lvl="1">
              <a:lnSpc>
                <a:spcPct val="80000"/>
              </a:lnSpc>
            </a:pPr>
            <a:r>
              <a:rPr lang="en-US" altLang="cs-CZ" sz="2400" smtClean="0"/>
              <a:t>Involved with iron transport, influenced by iron status</a:t>
            </a:r>
          </a:p>
          <a:p>
            <a:pPr lvl="1">
              <a:lnSpc>
                <a:spcPct val="80000"/>
              </a:lnSpc>
            </a:pPr>
            <a:endParaRPr lang="en-US" altLang="cs-CZ" sz="2400" smtClean="0"/>
          </a:p>
          <a:p>
            <a:pPr>
              <a:lnSpc>
                <a:spcPct val="80000"/>
              </a:lnSpc>
              <a:buFontTx/>
              <a:buNone/>
            </a:pPr>
            <a:r>
              <a:rPr lang="en-US" altLang="cs-CZ" sz="2800" smtClean="0"/>
              <a:t>Retinol Binding Protein (RBP)</a:t>
            </a:r>
          </a:p>
          <a:p>
            <a:pPr lvl="1">
              <a:lnSpc>
                <a:spcPct val="80000"/>
              </a:lnSpc>
            </a:pPr>
            <a:r>
              <a:rPr lang="en-US" altLang="cs-CZ" sz="2400" smtClean="0"/>
              <a:t>Half life 12 hours</a:t>
            </a:r>
          </a:p>
          <a:p>
            <a:pPr lvl="1">
              <a:lnSpc>
                <a:spcPct val="80000"/>
              </a:lnSpc>
            </a:pPr>
            <a:r>
              <a:rPr lang="en-US" altLang="cs-CZ" sz="2400" smtClean="0"/>
              <a:t>Affected by renal function, Vitamin A and Zn status</a:t>
            </a:r>
          </a:p>
          <a:p>
            <a:pPr lvl="1">
              <a:lnSpc>
                <a:spcPct val="80000"/>
              </a:lnSpc>
            </a:pPr>
            <a:r>
              <a:rPr lang="en-US" altLang="cs-CZ" sz="2400" smtClean="0"/>
              <a:t>Unreliable measure of nutritional status</a:t>
            </a:r>
          </a:p>
        </p:txBody>
      </p:sp>
    </p:spTree>
    <p:extLst>
      <p:ext uri="{BB962C8B-B14F-4D97-AF65-F5344CB8AC3E}">
        <p14:creationId xmlns:p14="http://schemas.microsoft.com/office/powerpoint/2010/main" val="1452016858"/>
      </p:ext>
    </p:extLst>
  </p:cSld>
  <p:clrMapOvr>
    <a:masterClrMapping/>
  </p:clrMapOvr>
  <p:transition spd="med">
    <p:pull dir="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E6843FF2-0C69-4FD3-8103-5A02812BDED2}" type="slidenum">
              <a:rPr lang="cs-CZ" sz="1200">
                <a:solidFill>
                  <a:prstClr val="black">
                    <a:lumMod val="65000"/>
                    <a:lumOff val="35000"/>
                  </a:prstClr>
                </a:solidFill>
                <a:latin typeface="Century Gothic" pitchFamily="34" charset="0"/>
              </a:rPr>
              <a:pPr>
                <a:defRPr/>
              </a:pPr>
              <a:t>77</a:t>
            </a:fld>
            <a:endParaRPr lang="cs-CZ" sz="1200" dirty="0">
              <a:solidFill>
                <a:prstClr val="black">
                  <a:lumMod val="65000"/>
                  <a:lumOff val="35000"/>
                </a:prstClr>
              </a:solidFill>
              <a:latin typeface="Century Gothic" pitchFamily="34" charset="0"/>
            </a:endParaRPr>
          </a:p>
        </p:txBody>
      </p:sp>
      <p:sp>
        <p:nvSpPr>
          <p:cNvPr id="3" name="Rectangle 1"/>
          <p:cNvSpPr>
            <a:spLocks noChangeArrowheads="1"/>
          </p:cNvSpPr>
          <p:nvPr/>
        </p:nvSpPr>
        <p:spPr bwMode="auto">
          <a:xfrm>
            <a:off x="2419350" y="3481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sp>
        <p:nvSpPr>
          <p:cNvPr id="5" name="Rectangle 1"/>
          <p:cNvSpPr>
            <a:spLocks noChangeArrowheads="1"/>
          </p:cNvSpPr>
          <p:nvPr/>
        </p:nvSpPr>
        <p:spPr bwMode="auto">
          <a:xfrm>
            <a:off x="3200400" y="339706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tLang="en-US" sz="1800" b="0" smtClean="0">
              <a:solidFill>
                <a:prstClr val="black"/>
              </a:solidFill>
              <a:latin typeface="Arial" pitchFamily="34" charset="0"/>
              <a:cs typeface="Arial" pitchFamily="34" charset="0"/>
            </a:endParaRPr>
          </a:p>
        </p:txBody>
      </p:sp>
      <p:pic>
        <p:nvPicPr>
          <p:cNvPr id="6146"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4800"/>
            <a:ext cx="9024992"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112417"/>
      </p:ext>
    </p:extLst>
  </p:cSld>
  <p:clrMapOvr>
    <a:masterClrMapping/>
  </p:clrMapOvr>
  <p:transition spd="med">
    <p:pull dir="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114300"/>
            <a:ext cx="8305800" cy="495300"/>
          </a:xfrm>
        </p:spPr>
        <p:txBody>
          <a:bodyPr wrap="square" numCol="1" anchorCtr="0" compatLnSpc="1">
            <a:prstTxWarp prst="textNoShape">
              <a:avLst/>
            </a:prstTxWarp>
            <a:noAutofit/>
          </a:bodyPr>
          <a:lstStyle/>
          <a:p>
            <a:pPr eaLnBrk="1" hangingPunct="1">
              <a:lnSpc>
                <a:spcPct val="100000"/>
              </a:lnSpc>
            </a:pPr>
            <a:r>
              <a:rPr lang="en-GB" sz="2400" dirty="0" smtClean="0">
                <a:effectLst>
                  <a:outerShdw blurRad="38100" dist="38100" dir="2700000" algn="tl">
                    <a:srgbClr val="C0C0C0"/>
                  </a:outerShdw>
                </a:effectLst>
                <a:latin typeface="Arial" pitchFamily="34" charset="0"/>
              </a:rPr>
              <a:t>Half life of serum proteins</a:t>
            </a:r>
            <a:endParaRPr lang="en-GB"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78</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6858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24578"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14412"/>
            <a:ext cx="7966070" cy="523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00107"/>
      </p:ext>
    </p:extLst>
  </p:cSld>
  <p:clrMapOvr>
    <a:masterClrMapping/>
  </p:clrMapOvr>
  <p:transition spd="med">
    <p:pull dir="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190500"/>
            <a:ext cx="8305800" cy="342900"/>
          </a:xfrm>
        </p:spPr>
        <p:txBody>
          <a:bodyPr wrap="square" numCol="1" anchorCtr="0" compatLnSpc="1">
            <a:prstTxWarp prst="textNoShape">
              <a:avLst/>
            </a:prstTxWarp>
            <a:noAutofit/>
          </a:bodyPr>
          <a:lstStyle/>
          <a:p>
            <a:pPr eaLnBrk="1" hangingPunct="1">
              <a:lnSpc>
                <a:spcPct val="100000"/>
              </a:lnSpc>
            </a:pPr>
            <a:r>
              <a:rPr lang="en-GB" sz="1800" dirty="0" smtClean="0">
                <a:effectLst>
                  <a:outerShdw blurRad="38100" dist="38100" dir="2700000" algn="tl">
                    <a:srgbClr val="C0C0C0"/>
                  </a:outerShdw>
                </a:effectLst>
                <a:latin typeface="Arial" pitchFamily="34" charset="0"/>
              </a:rPr>
              <a:t>Pros and cons of serum nutritional markers </a:t>
            </a:r>
            <a:endParaRPr lang="en-GB"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79</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6096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25602"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9084065"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758001"/>
      </p:ext>
    </p:extLst>
  </p:cSld>
  <p:clrMapOvr>
    <a:masterClrMapping/>
  </p:clrMapOvr>
  <p:transition spd="med">
    <p:pull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8</a:t>
            </a:fld>
            <a:endParaRPr lang="cs-CZ" sz="1200" dirty="0">
              <a:solidFill>
                <a:prstClr val="black">
                  <a:lumMod val="65000"/>
                  <a:lumOff val="35000"/>
                </a:prstClr>
              </a:solidFill>
              <a:latin typeface="Century Gothic" pitchFamily="34" charset="0"/>
            </a:endParaRPr>
          </a:p>
        </p:txBody>
      </p:sp>
      <p:pic>
        <p:nvPicPr>
          <p:cNvPr id="6146" name="Picture 2" descr="http://www.validnutrition.org/wp-content/uploads/2017/07/malnutrition-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1087"/>
            <a:ext cx="8991600" cy="633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85804"/>
      </p:ext>
    </p:extLst>
  </p:cSld>
  <p:clrMapOvr>
    <a:masterClrMapping/>
  </p:clrMapOvr>
  <p:transition spd="med">
    <p:pull dir="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266700"/>
            <a:ext cx="8305800" cy="190500"/>
          </a:xfrm>
        </p:spPr>
        <p:txBody>
          <a:bodyPr wrap="square" numCol="1" anchorCtr="0" compatLnSpc="1">
            <a:prstTxWarp prst="textNoShape">
              <a:avLst/>
            </a:prstTxWarp>
            <a:noAutofit/>
          </a:bodyPr>
          <a:lstStyle/>
          <a:p>
            <a:pPr eaLnBrk="1" hangingPunct="1">
              <a:lnSpc>
                <a:spcPct val="100000"/>
              </a:lnSpc>
            </a:pPr>
            <a:r>
              <a:rPr lang="en-US" sz="2400" dirty="0" smtClean="0">
                <a:effectLst>
                  <a:outerShdw blurRad="38100" dist="38100" dir="2700000" algn="tl">
                    <a:srgbClr val="C0C0C0"/>
                  </a:outerShdw>
                </a:effectLst>
                <a:latin typeface="Arial" pitchFamily="34" charset="0"/>
              </a:rPr>
              <a:t>ccc</a:t>
            </a:r>
            <a:endParaRPr lang="cs-CZ"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80</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27650"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9" y="762000"/>
            <a:ext cx="9076031"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22527"/>
      </p:ext>
    </p:extLst>
  </p:cSld>
  <p:clrMapOvr>
    <a:masterClrMapping/>
  </p:clrMapOvr>
  <p:transition spd="med">
    <p:pull dir="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114300"/>
            <a:ext cx="8305800" cy="342900"/>
          </a:xfrm>
        </p:spPr>
        <p:txBody>
          <a:bodyPr wrap="square" numCol="1" anchorCtr="0" compatLnSpc="1">
            <a:prstTxWarp prst="textNoShape">
              <a:avLst/>
            </a:prstTxWarp>
            <a:noAutofit/>
          </a:bodyPr>
          <a:lstStyle/>
          <a:p>
            <a:pPr eaLnBrk="1" hangingPunct="1">
              <a:lnSpc>
                <a:spcPct val="100000"/>
              </a:lnSpc>
            </a:pPr>
            <a:r>
              <a:rPr lang="en-US" sz="2400" dirty="0" smtClean="0">
                <a:effectLst>
                  <a:outerShdw blurRad="38100" dist="38100" dir="2700000" algn="tl">
                    <a:srgbClr val="C0C0C0"/>
                  </a:outerShdw>
                </a:effectLst>
                <a:latin typeface="Arial" pitchFamily="34" charset="0"/>
              </a:rPr>
              <a:t>Nitrogen balance/ </a:t>
            </a:r>
            <a:endParaRPr lang="cs-CZ"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81</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26626"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76" y="685800"/>
            <a:ext cx="8881524" cy="555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697569"/>
      </p:ext>
    </p:extLst>
  </p:cSld>
  <p:clrMapOvr>
    <a:masterClrMapping/>
  </p:clrMapOvr>
  <p:transition spd="med">
    <p:pull dir="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82</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76200" y="1524000"/>
            <a:ext cx="89773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lnSpc>
                <a:spcPct val="90000"/>
              </a:lnSpc>
              <a:buClr>
                <a:srgbClr val="3399FF"/>
              </a:buClr>
              <a:buSzPct val="60000"/>
            </a:pPr>
            <a:r>
              <a:rPr lang="cs-CZ" sz="7500" b="0" dirty="0" smtClean="0">
                <a:solidFill>
                  <a:prstClr val="black"/>
                </a:solidFill>
                <a:latin typeface="Arial" pitchFamily="34" charset="0"/>
              </a:rPr>
              <a:t> </a:t>
            </a:r>
            <a:r>
              <a:rPr lang="cs-CZ" sz="16000" b="0" dirty="0" smtClean="0">
                <a:solidFill>
                  <a:prstClr val="black"/>
                </a:solidFill>
                <a:latin typeface="Arial" pitchFamily="34" charset="0"/>
              </a:rPr>
              <a:t>DĚTI</a:t>
            </a:r>
            <a:endParaRPr lang="cs-CZ" sz="16000" dirty="0">
              <a:solidFill>
                <a:prstClr val="black"/>
              </a:solidFill>
              <a:latin typeface="Arial" pitchFamily="34" charset="0"/>
            </a:endParaRPr>
          </a:p>
        </p:txBody>
      </p:sp>
    </p:spTree>
    <p:extLst>
      <p:ext uri="{BB962C8B-B14F-4D97-AF65-F5344CB8AC3E}">
        <p14:creationId xmlns:p14="http://schemas.microsoft.com/office/powerpoint/2010/main" val="2640237092"/>
      </p:ext>
    </p:extLst>
  </p:cSld>
  <p:clrMapOvr>
    <a:masterClrMapping/>
  </p:clrMapOvr>
  <p:transition spd="med">
    <p:pull dir="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152400" y="76199"/>
            <a:ext cx="8672512" cy="228601"/>
          </a:xfrm>
        </p:spPr>
        <p:txBody>
          <a:bodyPr wrap="square" numCol="1" anchorCtr="0" compatLnSpc="1">
            <a:prstTxWarp prst="textNoShape">
              <a:avLst/>
            </a:prstTxWarp>
            <a:noAutofit/>
          </a:bodyPr>
          <a:lstStyle/>
          <a:p>
            <a:pPr eaLnBrk="1" hangingPunct="1">
              <a:lnSpc>
                <a:spcPct val="100000"/>
              </a:lnSpc>
            </a:pPr>
            <a:r>
              <a:rPr lang="cs-CZ" sz="1400" dirty="0" smtClean="0">
                <a:effectLst>
                  <a:outerShdw blurRad="38100" dist="38100" dir="2700000" algn="tl">
                    <a:srgbClr val="C0C0C0"/>
                  </a:outerShdw>
                </a:effectLst>
                <a:latin typeface="Arial" pitchFamily="34" charset="0"/>
              </a:rPr>
              <a:t>Hodnocení výživového stav dětí – percentilové grafy BMI</a:t>
            </a:r>
            <a:endParaRPr lang="cs-CZ" sz="1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83</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3048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5" name="Obrázek 4" descr="C:\Users\jfiala\Desktop\VÝUKA\20 - Výuka jaro 2018\00 - příprava OPZ II\hodnocení výživového stavu\obrázky\děti - BMI 0-18r - chlapci.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4572000" cy="6476999"/>
          </a:xfrm>
          <a:prstGeom prst="rect">
            <a:avLst/>
          </a:prstGeom>
          <a:noFill/>
          <a:ln>
            <a:noFill/>
          </a:ln>
        </p:spPr>
      </p:pic>
      <p:pic>
        <p:nvPicPr>
          <p:cNvPr id="7" name="Obrázek 6" descr="C:\Users\jfiala\Desktop\VÝUKA\20 - Výuka jaro 2018\00 - příprava OPZ II\hodnocení výživového stavu\obrázky\děti BMI 0-18 r - dívky.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80999"/>
            <a:ext cx="4572000" cy="6477001"/>
          </a:xfrm>
          <a:prstGeom prst="rect">
            <a:avLst/>
          </a:prstGeom>
          <a:noFill/>
          <a:ln>
            <a:noFill/>
          </a:ln>
        </p:spPr>
      </p:pic>
    </p:spTree>
    <p:extLst>
      <p:ext uri="{BB962C8B-B14F-4D97-AF65-F5344CB8AC3E}">
        <p14:creationId xmlns:p14="http://schemas.microsoft.com/office/powerpoint/2010/main" val="3318608835"/>
      </p:ext>
    </p:extLst>
  </p:cSld>
  <p:clrMapOvr>
    <a:masterClrMapping/>
  </p:clrMapOvr>
  <p:transition spd="med">
    <p:pull dir="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114300"/>
            <a:ext cx="8305800" cy="342900"/>
          </a:xfrm>
        </p:spPr>
        <p:txBody>
          <a:bodyPr wrap="square" numCol="1" anchorCtr="0" compatLnSpc="1">
            <a:prstTxWarp prst="textNoShape">
              <a:avLst/>
            </a:prstTxWarp>
            <a:noAutofit/>
          </a:bodyPr>
          <a:lstStyle/>
          <a:p>
            <a:pPr eaLnBrk="1" hangingPunct="1">
              <a:lnSpc>
                <a:spcPct val="100000"/>
              </a:lnSpc>
            </a:pPr>
            <a:r>
              <a:rPr lang="cs-CZ" sz="2400" dirty="0" smtClean="0">
                <a:effectLst>
                  <a:outerShdw blurRad="38100" dist="38100" dir="2700000" algn="tl">
                    <a:srgbClr val="C0C0C0"/>
                  </a:outerShdw>
                </a:effectLst>
                <a:latin typeface="Arial" pitchFamily="34" charset="0"/>
              </a:rPr>
              <a:t>Hodnocení výživového stav dětí</a:t>
            </a:r>
            <a:endParaRPr lang="cs-CZ"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84</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5" name="Obrázek 4" descr="C:\Users\jfiala\Desktop\VÝUKA\20 - Výuka jaro 2018\00 - příprava OPZ II\hodnocení výživového stavu\obrázky\děti - BMI - percentilové grafy - hodnocení.jpg"/>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763000" cy="5410200"/>
          </a:xfrm>
          <a:prstGeom prst="rect">
            <a:avLst/>
          </a:prstGeom>
          <a:noFill/>
          <a:ln>
            <a:noFill/>
          </a:ln>
        </p:spPr>
      </p:pic>
    </p:spTree>
    <p:extLst>
      <p:ext uri="{BB962C8B-B14F-4D97-AF65-F5344CB8AC3E}">
        <p14:creationId xmlns:p14="http://schemas.microsoft.com/office/powerpoint/2010/main" val="152817658"/>
      </p:ext>
    </p:extLst>
  </p:cSld>
  <p:clrMapOvr>
    <a:masterClrMapping/>
  </p:clrMapOvr>
  <p:transition spd="med">
    <p:pull dir="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114300"/>
            <a:ext cx="8305800" cy="342900"/>
          </a:xfrm>
        </p:spPr>
        <p:txBody>
          <a:bodyPr wrap="square" numCol="1" anchorCtr="0" compatLnSpc="1">
            <a:prstTxWarp prst="textNoShape">
              <a:avLst/>
            </a:prstTxWarp>
            <a:noAutofit/>
          </a:bodyPr>
          <a:lstStyle/>
          <a:p>
            <a:pPr eaLnBrk="1" hangingPunct="1">
              <a:lnSpc>
                <a:spcPct val="100000"/>
              </a:lnSpc>
            </a:pPr>
            <a:r>
              <a:rPr lang="cs-CZ" sz="2400" dirty="0" smtClean="0">
                <a:effectLst>
                  <a:outerShdw blurRad="38100" dist="38100" dir="2700000" algn="tl">
                    <a:srgbClr val="C0C0C0"/>
                  </a:outerShdw>
                </a:effectLst>
                <a:latin typeface="Arial" pitchFamily="34" charset="0"/>
              </a:rPr>
              <a:t>Program Rust.cz</a:t>
            </a:r>
            <a:endParaRPr lang="cs-CZ"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85</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7" name="Obrázek 6" descr="C:\Users\jfiala\Desktop\VÝUKA\20 - Výuka jaro 2018\00 - příprava OPZ II\hodnocení výživového stavu\obrázky\Beze jména.jpg"/>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90600"/>
            <a:ext cx="5562600" cy="5638799"/>
          </a:xfrm>
          <a:prstGeom prst="rect">
            <a:avLst/>
          </a:prstGeom>
          <a:noFill/>
          <a:ln>
            <a:noFill/>
          </a:ln>
        </p:spPr>
      </p:pic>
    </p:spTree>
    <p:extLst>
      <p:ext uri="{BB962C8B-B14F-4D97-AF65-F5344CB8AC3E}">
        <p14:creationId xmlns:p14="http://schemas.microsoft.com/office/powerpoint/2010/main" val="2223969446"/>
      </p:ext>
    </p:extLst>
  </p:cSld>
  <p:clrMapOvr>
    <a:masterClrMapping/>
  </p:clrMapOvr>
  <p:transition spd="med">
    <p:pull dir="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114301"/>
            <a:ext cx="8305800" cy="133350"/>
          </a:xfrm>
        </p:spPr>
        <p:txBody>
          <a:bodyPr wrap="square" numCol="1" anchorCtr="0" compatLnSpc="1">
            <a:prstTxWarp prst="textNoShape">
              <a:avLst/>
            </a:prstTxWarp>
            <a:noAutofit/>
          </a:bodyPr>
          <a:lstStyle/>
          <a:p>
            <a:pPr eaLnBrk="1" hangingPunct="1">
              <a:lnSpc>
                <a:spcPct val="100000"/>
              </a:lnSpc>
            </a:pPr>
            <a:r>
              <a:rPr lang="cs-CZ" sz="1600" dirty="0" smtClean="0">
                <a:effectLst>
                  <a:outerShdw blurRad="38100" dist="38100" dir="2700000" algn="tl">
                    <a:srgbClr val="C0C0C0"/>
                  </a:outerShdw>
                </a:effectLst>
                <a:latin typeface="Arial" pitchFamily="34" charset="0"/>
              </a:rPr>
              <a:t>Hodnocení výživového stav dětí</a:t>
            </a:r>
            <a:endParaRPr lang="cs-CZ" sz="16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86</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2286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7" name="Obrázek 6" descr="C:\Users\jfiala\Desktop\VÝUKA\20 - Výuka jaro 2018\00 - příprava OPZ II\hodnocení výživového stavu\obrázky\Beze jména.jpg"/>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9550"/>
            <a:ext cx="8763000" cy="6648450"/>
          </a:xfrm>
          <a:prstGeom prst="rect">
            <a:avLst/>
          </a:prstGeom>
          <a:noFill/>
          <a:ln>
            <a:noFill/>
          </a:ln>
        </p:spPr>
      </p:pic>
    </p:spTree>
    <p:extLst>
      <p:ext uri="{BB962C8B-B14F-4D97-AF65-F5344CB8AC3E}">
        <p14:creationId xmlns:p14="http://schemas.microsoft.com/office/powerpoint/2010/main" val="73643894"/>
      </p:ext>
    </p:extLst>
  </p:cSld>
  <p:clrMapOvr>
    <a:masterClrMapping/>
  </p:clrMapOvr>
  <p:transition spd="med">
    <p:pull dir="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114301"/>
            <a:ext cx="8305800" cy="133350"/>
          </a:xfrm>
        </p:spPr>
        <p:txBody>
          <a:bodyPr wrap="square" numCol="1" anchorCtr="0" compatLnSpc="1">
            <a:prstTxWarp prst="textNoShape">
              <a:avLst/>
            </a:prstTxWarp>
            <a:noAutofit/>
          </a:bodyPr>
          <a:lstStyle/>
          <a:p>
            <a:pPr eaLnBrk="1" hangingPunct="1">
              <a:lnSpc>
                <a:spcPct val="100000"/>
              </a:lnSpc>
            </a:pPr>
            <a:r>
              <a:rPr lang="cs-CZ" sz="1600" dirty="0" smtClean="0">
                <a:effectLst>
                  <a:outerShdw blurRad="38100" dist="38100" dir="2700000" algn="tl">
                    <a:srgbClr val="C0C0C0"/>
                  </a:outerShdw>
                </a:effectLst>
                <a:latin typeface="Arial" pitchFamily="34" charset="0"/>
              </a:rPr>
              <a:t>Hodnocení výživového stav dětí</a:t>
            </a:r>
            <a:endParaRPr lang="cs-CZ" sz="16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87</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2286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8" name="Obrázek 7" descr="C:\Users\jfiala\Desktop\VÝUKA\20 - Výuka jaro 2018\00 - příprava OPZ II\hodnocení výživového stavu\obrázky\Beze jména.jpg"/>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81000"/>
            <a:ext cx="4038600" cy="3085147"/>
          </a:xfrm>
          <a:prstGeom prst="rect">
            <a:avLst/>
          </a:prstGeom>
          <a:noFill/>
          <a:ln>
            <a:noFill/>
          </a:ln>
        </p:spPr>
      </p:pic>
      <p:pic>
        <p:nvPicPr>
          <p:cNvPr id="9" name="Obrázek 8" descr="C:\Users\jfiala\Desktop\VÝUKA\20 - Výuka jaro 2018\00 - příprava OPZ II\hodnocení výživového stavu\obrázky\Beze jména.jpg"/>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733800"/>
            <a:ext cx="4267200" cy="2971800"/>
          </a:xfrm>
          <a:prstGeom prst="rect">
            <a:avLst/>
          </a:prstGeom>
          <a:noFill/>
          <a:ln>
            <a:noFill/>
          </a:ln>
        </p:spPr>
      </p:pic>
    </p:spTree>
    <p:extLst>
      <p:ext uri="{BB962C8B-B14F-4D97-AF65-F5344CB8AC3E}">
        <p14:creationId xmlns:p14="http://schemas.microsoft.com/office/powerpoint/2010/main" val="3352490804"/>
      </p:ext>
    </p:extLst>
  </p:cSld>
  <p:clrMapOvr>
    <a:masterClrMapping/>
  </p:clrMapOvr>
  <p:transition spd="med">
    <p:pull dir="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114300"/>
            <a:ext cx="8305800" cy="342900"/>
          </a:xfrm>
        </p:spPr>
        <p:txBody>
          <a:bodyPr wrap="square" numCol="1" anchorCtr="0" compatLnSpc="1">
            <a:prstTxWarp prst="textNoShape">
              <a:avLst/>
            </a:prstTxWarp>
            <a:noAutofit/>
          </a:bodyPr>
          <a:lstStyle/>
          <a:p>
            <a:pPr eaLnBrk="1" hangingPunct="1">
              <a:lnSpc>
                <a:spcPct val="100000"/>
              </a:lnSpc>
            </a:pPr>
            <a:r>
              <a:rPr lang="cs-CZ" sz="2400" dirty="0" smtClean="0">
                <a:effectLst>
                  <a:outerShdw blurRad="38100" dist="38100" dir="2700000" algn="tl">
                    <a:srgbClr val="C0C0C0"/>
                  </a:outerShdw>
                </a:effectLst>
                <a:latin typeface="Arial" pitchFamily="34" charset="0"/>
              </a:rPr>
              <a:t>Hodnocení výživového stav dětí</a:t>
            </a:r>
            <a:endParaRPr lang="cs-CZ"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88</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5" name="Obrázek 4" descr="C:\Users\jfiala\Desktop\VÝUKA\20 - Výuka jaro 2018\00 - příprava OPZ II\hodnocení výživového stavu\obrázky\Beze jména.jpg"/>
          <p:cNvPicPr/>
          <p:nvPr/>
        </p:nvPicPr>
        <p:blipFill>
          <a:blip r:embed="rId3">
            <a:extLst>
              <a:ext uri="{28A0092B-C50C-407E-A947-70E740481C1C}">
                <a14:useLocalDpi xmlns:a14="http://schemas.microsoft.com/office/drawing/2010/main" val="0"/>
              </a:ext>
            </a:extLst>
          </a:blip>
          <a:srcRect/>
          <a:stretch>
            <a:fillRect/>
          </a:stretch>
        </p:blipFill>
        <p:spPr bwMode="auto">
          <a:xfrm>
            <a:off x="2285365" y="1871345"/>
            <a:ext cx="5029835" cy="2700655"/>
          </a:xfrm>
          <a:prstGeom prst="rect">
            <a:avLst/>
          </a:prstGeom>
          <a:noFill/>
          <a:ln>
            <a:noFill/>
          </a:ln>
        </p:spPr>
      </p:pic>
    </p:spTree>
    <p:extLst>
      <p:ext uri="{BB962C8B-B14F-4D97-AF65-F5344CB8AC3E}">
        <p14:creationId xmlns:p14="http://schemas.microsoft.com/office/powerpoint/2010/main" val="437328767"/>
      </p:ext>
    </p:extLst>
  </p:cSld>
  <p:clrMapOvr>
    <a:masterClrMapping/>
  </p:clrMapOvr>
  <p:transition spd="med">
    <p:pull dir="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38100"/>
            <a:ext cx="8305800" cy="342900"/>
          </a:xfrm>
        </p:spPr>
        <p:txBody>
          <a:bodyPr wrap="square" numCol="1" anchorCtr="0" compatLnSpc="1">
            <a:prstTxWarp prst="textNoShape">
              <a:avLst/>
            </a:prstTxWarp>
            <a:noAutofit/>
          </a:bodyPr>
          <a:lstStyle/>
          <a:p>
            <a:pPr eaLnBrk="1" hangingPunct="1">
              <a:lnSpc>
                <a:spcPct val="100000"/>
              </a:lnSpc>
            </a:pPr>
            <a:r>
              <a:rPr lang="en-US" sz="1800" dirty="0" smtClean="0">
                <a:effectLst>
                  <a:outerShdw blurRad="38100" dist="38100" dir="2700000" algn="tl">
                    <a:srgbClr val="C0C0C0"/>
                  </a:outerShdw>
                </a:effectLst>
                <a:latin typeface="Arial" pitchFamily="34" charset="0"/>
              </a:rPr>
              <a:t>MID-UPPER </a:t>
            </a:r>
            <a:r>
              <a:rPr lang="en-US" sz="1800" dirty="0">
                <a:effectLst>
                  <a:outerShdw blurRad="38100" dist="38100" dir="2700000" algn="tl">
                    <a:srgbClr val="C0C0C0"/>
                  </a:outerShdw>
                </a:effectLst>
                <a:latin typeface="Arial" pitchFamily="34" charset="0"/>
              </a:rPr>
              <a:t>ARM CIRCUMFERENCE (MUAC) MEASURING TAPES</a:t>
            </a:r>
            <a:endParaRPr lang="en-GB"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89</a:t>
            </a:fld>
            <a:endParaRPr lang="cs-CZ" sz="12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3810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2" name="Obdélník 1"/>
          <p:cNvSpPr/>
          <p:nvPr/>
        </p:nvSpPr>
        <p:spPr>
          <a:xfrm>
            <a:off x="76200" y="3048000"/>
            <a:ext cx="9067800" cy="3139321"/>
          </a:xfrm>
          <a:prstGeom prst="rect">
            <a:avLst/>
          </a:prstGeom>
        </p:spPr>
        <p:txBody>
          <a:bodyPr wrap="square">
            <a:spAutoFit/>
          </a:bodyPr>
          <a:lstStyle/>
          <a:p>
            <a:r>
              <a:rPr lang="en-US" sz="1800" b="0" dirty="0">
                <a:solidFill>
                  <a:schemeClr val="tx1"/>
                </a:solidFill>
                <a:latin typeface="Calibri" panose="020F0502020204030204" pitchFamily="34" charset="0"/>
              </a:rPr>
              <a:t>An accurate way to measure fat-free mass is to measure the Mid Upper Arm Circumference (MUAC). The MUAC is the circumference of the upper arm at the midway between the shoulder tip and the elbow tip on the left arm</a:t>
            </a:r>
            <a:r>
              <a:rPr lang="en-US" sz="1800" b="0" dirty="0" smtClean="0">
                <a:solidFill>
                  <a:schemeClr val="tx1"/>
                </a:solidFill>
                <a:latin typeface="Calibri" panose="020F0502020204030204" pitchFamily="34" charset="0"/>
              </a:rPr>
              <a:t>. </a:t>
            </a:r>
            <a:r>
              <a:rPr lang="en-US" sz="1800" b="0" dirty="0">
                <a:solidFill>
                  <a:schemeClr val="tx1"/>
                </a:solidFill>
                <a:latin typeface="Calibri" panose="020F0502020204030204" pitchFamily="34" charset="0"/>
              </a:rPr>
              <a:t>A low reading indicates a loss of muscle mass.</a:t>
            </a:r>
          </a:p>
          <a:p>
            <a:r>
              <a:rPr lang="en-US" sz="1800" b="0" dirty="0">
                <a:solidFill>
                  <a:schemeClr val="tx1"/>
                </a:solidFill>
                <a:latin typeface="Calibri" panose="020F0502020204030204" pitchFamily="34" charset="0"/>
              </a:rPr>
              <a:t>MUAC is a good screening tool in determining the risk of mortality among children, and people living with HIV/AIDS. MUAC is the only anthropometric measure for assessing nutritional status among pregnant women. It is also very simple for use in screening a large number of people, especially during community level screening for community-based nutrition interventions or during emergency situations.</a:t>
            </a:r>
          </a:p>
          <a:p>
            <a:r>
              <a:rPr lang="en-US" sz="1800" b="0" dirty="0">
                <a:solidFill>
                  <a:schemeClr val="tx1"/>
                </a:solidFill>
                <a:latin typeface="Calibri" panose="020F0502020204030204" pitchFamily="34" charset="0"/>
              </a:rPr>
              <a:t>MUAC is therefore used as a screening tool for community based nutrition </a:t>
            </a:r>
            <a:r>
              <a:rPr lang="en-US" sz="1800" b="0" dirty="0" err="1" smtClean="0">
                <a:solidFill>
                  <a:schemeClr val="tx1"/>
                </a:solidFill>
                <a:latin typeface="Calibri" panose="020F0502020204030204" pitchFamily="34" charset="0"/>
              </a:rPr>
              <a:t>programmes</a:t>
            </a:r>
            <a:r>
              <a:rPr lang="en-US" sz="1800" b="0" dirty="0" smtClean="0">
                <a:solidFill>
                  <a:schemeClr val="tx1"/>
                </a:solidFill>
                <a:latin typeface="Calibri" panose="020F0502020204030204" pitchFamily="34" charset="0"/>
              </a:rPr>
              <a:t>. MUAC</a:t>
            </a:r>
            <a:r>
              <a:rPr lang="cs-CZ" sz="1800" b="0" dirty="0" smtClean="0">
                <a:solidFill>
                  <a:schemeClr val="tx1"/>
                </a:solidFill>
                <a:latin typeface="Calibri" panose="020F0502020204030204" pitchFamily="34" charset="0"/>
              </a:rPr>
              <a:t> </a:t>
            </a:r>
            <a:r>
              <a:rPr lang="en-US" sz="1800" b="0" dirty="0" smtClean="0">
                <a:solidFill>
                  <a:schemeClr val="tx1"/>
                </a:solidFill>
                <a:latin typeface="Calibri" panose="020F0502020204030204" pitchFamily="34" charset="0"/>
              </a:rPr>
              <a:t> </a:t>
            </a:r>
            <a:r>
              <a:rPr lang="en-US" sz="1800" b="0" dirty="0">
                <a:solidFill>
                  <a:schemeClr val="tx1"/>
                </a:solidFill>
                <a:latin typeface="Calibri" panose="020F0502020204030204" pitchFamily="34" charset="0"/>
              </a:rPr>
              <a:t>is also used for screening target children and pregnant women for severe acute malnutrition (SAM) and moderate acute malnutrition (MAM).</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533400"/>
            <a:ext cx="31718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104894"/>
      </p:ext>
    </p:extLst>
  </p:cSld>
  <p:clrMapOvr>
    <a:masterClrMapping/>
  </p:clrMapOvr>
  <p:transition spd="med">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228600"/>
            <a:ext cx="8305800" cy="479612"/>
          </a:xfrm>
        </p:spPr>
        <p:txBody>
          <a:bodyPr wrap="square" numCol="1" anchorCtr="0" compatLnSpc="1">
            <a:prstTxWarp prst="textNoShape">
              <a:avLst/>
            </a:prstTxWarp>
            <a:noAutofit/>
          </a:bodyPr>
          <a:lstStyle/>
          <a:p>
            <a:pPr eaLnBrk="1" hangingPunct="1">
              <a:lnSpc>
                <a:spcPct val="100000"/>
              </a:lnSpc>
            </a:pPr>
            <a:r>
              <a:rPr lang="en-GB" sz="2800" dirty="0" smtClean="0">
                <a:effectLst>
                  <a:outerShdw blurRad="38100" dist="38100" dir="2700000" algn="tl">
                    <a:srgbClr val="C0C0C0"/>
                  </a:outerShdw>
                </a:effectLst>
                <a:latin typeface="Arial" pitchFamily="34" charset="0"/>
              </a:rPr>
              <a:t>Marasmus vs Kwashiorkor</a:t>
            </a:r>
            <a:endParaRPr lang="en-GB" sz="2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9</a:t>
            </a:fld>
            <a:endParaRPr lang="cs-CZ" sz="12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6858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15" name="Rectangle 4"/>
          <p:cNvSpPr>
            <a:spLocks noChangeArrowheads="1"/>
          </p:cNvSpPr>
          <p:nvPr/>
        </p:nvSpPr>
        <p:spPr bwMode="auto">
          <a:xfrm>
            <a:off x="533400" y="9906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Marasmus</a:t>
            </a:r>
            <a:endParaRPr lang="en-GB" sz="2000" dirty="0">
              <a:solidFill>
                <a:prstClr val="black"/>
              </a:solidFill>
              <a:latin typeface="Arial" pitchFamily="34" charset="0"/>
            </a:endParaRPr>
          </a:p>
        </p:txBody>
      </p:sp>
      <p:sp>
        <p:nvSpPr>
          <p:cNvPr id="11" name="Rectangle 4"/>
          <p:cNvSpPr>
            <a:spLocks noChangeArrowheads="1"/>
          </p:cNvSpPr>
          <p:nvPr/>
        </p:nvSpPr>
        <p:spPr bwMode="auto">
          <a:xfrm>
            <a:off x="533400" y="22860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en-GB" b="0" dirty="0" smtClean="0">
                <a:solidFill>
                  <a:prstClr val="black"/>
                </a:solidFill>
                <a:latin typeface="Arial" pitchFamily="34" charset="0"/>
              </a:rPr>
              <a:t>Kwashiorkor</a:t>
            </a:r>
            <a:endParaRPr lang="en-GB" sz="2000" dirty="0">
              <a:solidFill>
                <a:prstClr val="black"/>
              </a:solidFill>
              <a:latin typeface="Arial" pitchFamily="34" charset="0"/>
            </a:endParaRPr>
          </a:p>
        </p:txBody>
      </p:sp>
      <p:sp>
        <p:nvSpPr>
          <p:cNvPr id="12" name="Rectangle 4"/>
          <p:cNvSpPr>
            <a:spLocks noChangeArrowheads="1"/>
          </p:cNvSpPr>
          <p:nvPr/>
        </p:nvSpPr>
        <p:spPr bwMode="auto">
          <a:xfrm>
            <a:off x="838200" y="1447800"/>
            <a:ext cx="8077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cs-CZ" sz="2000" b="0" dirty="0" smtClean="0">
                <a:solidFill>
                  <a:prstClr val="black"/>
                </a:solidFill>
                <a:latin typeface="Arial" pitchFamily="34" charset="0"/>
              </a:rPr>
              <a:t>Marasmus </a:t>
            </a:r>
            <a:r>
              <a:rPr lang="en-US" sz="2000" b="0" dirty="0" smtClean="0">
                <a:solidFill>
                  <a:prstClr val="black"/>
                </a:solidFill>
                <a:latin typeface="Arial" pitchFamily="34" charset="0"/>
              </a:rPr>
              <a:t>is </a:t>
            </a:r>
            <a:r>
              <a:rPr lang="en-US" sz="2000" b="0" dirty="0">
                <a:solidFill>
                  <a:prstClr val="black"/>
                </a:solidFill>
                <a:latin typeface="Arial" pitchFamily="34" charset="0"/>
              </a:rPr>
              <a:t>caused by a severe deficiency of nearly all nutrients, especially protein, carbohydrates, and lipids.</a:t>
            </a:r>
            <a:endParaRPr lang="en-GB" sz="2000" dirty="0">
              <a:solidFill>
                <a:prstClr val="black"/>
              </a:solidFill>
              <a:latin typeface="Arial" pitchFamily="34" charset="0"/>
            </a:endParaRPr>
          </a:p>
        </p:txBody>
      </p:sp>
      <p:sp>
        <p:nvSpPr>
          <p:cNvPr id="16" name="Rectangle 4"/>
          <p:cNvSpPr>
            <a:spLocks noChangeArrowheads="1"/>
          </p:cNvSpPr>
          <p:nvPr/>
        </p:nvSpPr>
        <p:spPr bwMode="auto">
          <a:xfrm>
            <a:off x="762000" y="27432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90000"/>
              </a:lnSpc>
              <a:buClr>
                <a:srgbClr val="3399FF"/>
              </a:buClr>
              <a:buSzPct val="60000"/>
            </a:pPr>
            <a:r>
              <a:rPr lang="en-US" sz="2000" b="0" dirty="0" smtClean="0">
                <a:solidFill>
                  <a:prstClr val="black"/>
                </a:solidFill>
                <a:latin typeface="Arial" pitchFamily="34" charset="0"/>
              </a:rPr>
              <a:t>Sufficient </a:t>
            </a:r>
            <a:r>
              <a:rPr lang="en-US" sz="2000" b="0" dirty="0">
                <a:solidFill>
                  <a:prstClr val="black"/>
                </a:solidFill>
                <a:latin typeface="Arial" pitchFamily="34" charset="0"/>
              </a:rPr>
              <a:t>calorie intake, but with insufficient protein </a:t>
            </a:r>
            <a:r>
              <a:rPr lang="en-US" sz="2000" b="0" dirty="0" smtClean="0">
                <a:solidFill>
                  <a:prstClr val="black"/>
                </a:solidFill>
                <a:latin typeface="Arial" pitchFamily="34" charset="0"/>
              </a:rPr>
              <a:t>consumption</a:t>
            </a:r>
            <a:r>
              <a:rPr lang="cs-CZ" sz="2000" b="0" dirty="0" smtClean="0">
                <a:solidFill>
                  <a:prstClr val="black"/>
                </a:solidFill>
                <a:latin typeface="Arial" pitchFamily="34" charset="0"/>
              </a:rPr>
              <a:t>.</a:t>
            </a:r>
            <a:r>
              <a:rPr lang="en-US" sz="2000" b="0" dirty="0" smtClean="0">
                <a:solidFill>
                  <a:prstClr val="black"/>
                </a:solidFill>
                <a:latin typeface="Arial" pitchFamily="34" charset="0"/>
              </a:rPr>
              <a:t> </a:t>
            </a:r>
            <a:endParaRPr lang="en-GB" sz="2000" dirty="0">
              <a:solidFill>
                <a:prstClr val="black"/>
              </a:solidFill>
              <a:latin typeface="Arial" pitchFamily="34" charset="0"/>
            </a:endParaRPr>
          </a:p>
        </p:txBody>
      </p:sp>
      <p:pic>
        <p:nvPicPr>
          <p:cNvPr id="5123" name="Picture 3" descr="C:\Users\jfiala\Desktop\Media Gallery\marasmus vs kwashiork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16" y="3276600"/>
            <a:ext cx="7108984"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050569"/>
      </p:ext>
    </p:extLst>
  </p:cSld>
  <p:clrMapOvr>
    <a:masterClrMapping/>
  </p:clrMapOvr>
  <p:transition spd="med">
    <p:pull dir="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38100"/>
            <a:ext cx="8305800" cy="342900"/>
          </a:xfrm>
        </p:spPr>
        <p:txBody>
          <a:bodyPr wrap="square" numCol="1" anchorCtr="0" compatLnSpc="1">
            <a:prstTxWarp prst="textNoShape">
              <a:avLst/>
            </a:prstTxWarp>
            <a:noAutofit/>
          </a:bodyPr>
          <a:lstStyle/>
          <a:p>
            <a:pPr eaLnBrk="1" hangingPunct="1">
              <a:lnSpc>
                <a:spcPct val="100000"/>
              </a:lnSpc>
            </a:pPr>
            <a:r>
              <a:rPr lang="en-US" sz="1800" dirty="0" smtClean="0">
                <a:effectLst>
                  <a:outerShdw blurRad="38100" dist="38100" dir="2700000" algn="tl">
                    <a:srgbClr val="C0C0C0"/>
                  </a:outerShdw>
                </a:effectLst>
                <a:latin typeface="Arial" pitchFamily="34" charset="0"/>
              </a:rPr>
              <a:t>MID-UPPER </a:t>
            </a:r>
            <a:r>
              <a:rPr lang="en-US" sz="1800" dirty="0">
                <a:effectLst>
                  <a:outerShdw blurRad="38100" dist="38100" dir="2700000" algn="tl">
                    <a:srgbClr val="C0C0C0"/>
                  </a:outerShdw>
                </a:effectLst>
                <a:latin typeface="Arial" pitchFamily="34" charset="0"/>
              </a:rPr>
              <a:t>ARM CIRCUMFERENCE (MUAC) MEASURING TAPES</a:t>
            </a:r>
            <a:endParaRPr lang="en-GB"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90</a:t>
            </a:fld>
            <a:endParaRPr lang="cs-CZ" sz="12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3810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pic>
        <p:nvPicPr>
          <p:cNvPr id="6146"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711191"/>
            <a:ext cx="8991600" cy="307060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jfiala\Desktop\Media Gallery\Beze jmé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80403"/>
            <a:ext cx="8839200" cy="80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224996"/>
      </p:ext>
    </p:extLst>
  </p:cSld>
  <p:clrMapOvr>
    <a:masterClrMapping/>
  </p:clrMapOvr>
  <p:transition spd="med">
    <p:pull dir="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38100"/>
            <a:ext cx="8305800" cy="342900"/>
          </a:xfrm>
        </p:spPr>
        <p:txBody>
          <a:bodyPr wrap="square" numCol="1" anchorCtr="0" compatLnSpc="1">
            <a:prstTxWarp prst="textNoShape">
              <a:avLst/>
            </a:prstTxWarp>
            <a:noAutofit/>
          </a:bodyPr>
          <a:lstStyle/>
          <a:p>
            <a:pPr eaLnBrk="1" hangingPunct="1">
              <a:lnSpc>
                <a:spcPct val="100000"/>
              </a:lnSpc>
            </a:pPr>
            <a:r>
              <a:rPr lang="cs-CZ" sz="1800" dirty="0" smtClean="0">
                <a:effectLst>
                  <a:outerShdw blurRad="38100" dist="38100" dir="2700000" algn="tl">
                    <a:srgbClr val="C0C0C0"/>
                  </a:outerShdw>
                </a:effectLst>
                <a:latin typeface="Arial" pitchFamily="34" charset="0"/>
              </a:rPr>
              <a:t>MUAC in </a:t>
            </a:r>
            <a:r>
              <a:rPr lang="en-GB" sz="1800" dirty="0" smtClean="0">
                <a:effectLst>
                  <a:outerShdw blurRad="38100" dist="38100" dir="2700000" algn="tl">
                    <a:srgbClr val="C0C0C0"/>
                  </a:outerShdw>
                </a:effectLst>
                <a:latin typeface="Arial" pitchFamily="34" charset="0"/>
              </a:rPr>
              <a:t>children</a:t>
            </a:r>
            <a:endParaRPr lang="en-GB"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91</a:t>
            </a:fld>
            <a:endParaRPr lang="cs-CZ" sz="12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685800" y="3810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57200"/>
            <a:ext cx="4267200" cy="532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526" y="6232526"/>
            <a:ext cx="7610874" cy="77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473105"/>
      </p:ext>
    </p:extLst>
  </p:cSld>
  <p:clrMapOvr>
    <a:masterClrMapping/>
  </p:clrMapOvr>
  <p:transition spd="med">
    <p:pull dir="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4" y="76200"/>
            <a:ext cx="8305800" cy="342899"/>
          </a:xfrm>
        </p:spPr>
        <p:txBody>
          <a:bodyPr wrap="square" numCol="1" anchorCtr="0" compatLnSpc="1">
            <a:prstTxWarp prst="textNoShape">
              <a:avLst/>
            </a:prstTxWarp>
            <a:noAutofit/>
          </a:bodyPr>
          <a:lstStyle/>
          <a:p>
            <a:pPr eaLnBrk="1" hangingPunct="1">
              <a:lnSpc>
                <a:spcPct val="100000"/>
              </a:lnSpc>
            </a:pPr>
            <a:r>
              <a:rPr lang="en-GB" sz="2000" dirty="0" smtClean="0">
                <a:effectLst>
                  <a:outerShdw blurRad="38100" dist="38100" dir="2700000" algn="tl">
                    <a:srgbClr val="C0C0C0"/>
                  </a:outerShdw>
                </a:effectLst>
                <a:latin typeface="Arial" pitchFamily="34" charset="0"/>
              </a:rPr>
              <a:t>Arm and Calf circumferences cut-offs</a:t>
            </a:r>
            <a:endParaRPr lang="en-GB" sz="2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8543926" y="6356353"/>
            <a:ext cx="561975"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92</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492369" y="5334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2200" i="1" dirty="0" err="1" smtClean="0">
                <a:solidFill>
                  <a:prstClr val="black"/>
                </a:solidFill>
                <a:latin typeface="Arial" pitchFamily="34" charset="0"/>
              </a:rPr>
              <a:t>Arm</a:t>
            </a:r>
            <a:r>
              <a:rPr lang="cs-CZ" sz="2200" i="1" dirty="0" smtClean="0">
                <a:solidFill>
                  <a:prstClr val="black"/>
                </a:solidFill>
                <a:latin typeface="Arial" pitchFamily="34" charset="0"/>
              </a:rPr>
              <a:t> (AC, MAC, MUAC):  </a:t>
            </a:r>
            <a:endParaRPr lang="en-GB" sz="2200" i="1" dirty="0">
              <a:solidFill>
                <a:prstClr val="black"/>
              </a:solidFill>
              <a:latin typeface="Arial" pitchFamily="34" charset="0"/>
            </a:endParaRPr>
          </a:p>
        </p:txBody>
      </p:sp>
      <p:sp>
        <p:nvSpPr>
          <p:cNvPr id="77829" name="Line 2"/>
          <p:cNvSpPr>
            <a:spLocks noChangeShapeType="1"/>
          </p:cNvSpPr>
          <p:nvPr/>
        </p:nvSpPr>
        <p:spPr bwMode="auto">
          <a:xfrm>
            <a:off x="685800" y="457200"/>
            <a:ext cx="82296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10" name="Rectangle 4"/>
          <p:cNvSpPr>
            <a:spLocks noChangeArrowheads="1"/>
          </p:cNvSpPr>
          <p:nvPr/>
        </p:nvSpPr>
        <p:spPr bwMode="auto">
          <a:xfrm>
            <a:off x="855785" y="9906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sz="2200" b="0" dirty="0" err="1" smtClean="0">
                <a:solidFill>
                  <a:prstClr val="black"/>
                </a:solidFill>
                <a:latin typeface="Arial" pitchFamily="34" charset="0"/>
              </a:rPr>
              <a:t>Children</a:t>
            </a:r>
            <a:r>
              <a:rPr lang="cs-CZ" sz="2200" b="0" dirty="0" smtClean="0">
                <a:solidFill>
                  <a:prstClr val="black"/>
                </a:solidFill>
                <a:latin typeface="Arial" pitchFamily="34" charset="0"/>
              </a:rPr>
              <a:t>:</a:t>
            </a:r>
            <a:endParaRPr lang="en-GB" sz="2200" dirty="0">
              <a:solidFill>
                <a:prstClr val="black"/>
              </a:solidFill>
              <a:latin typeface="Arial" pitchFamily="34" charset="0"/>
            </a:endParaRPr>
          </a:p>
        </p:txBody>
      </p:sp>
      <p:sp>
        <p:nvSpPr>
          <p:cNvPr id="2" name="Obdélník 1"/>
          <p:cNvSpPr/>
          <p:nvPr/>
        </p:nvSpPr>
        <p:spPr>
          <a:xfrm>
            <a:off x="509954" y="5029200"/>
            <a:ext cx="8563708" cy="738664"/>
          </a:xfrm>
          <a:prstGeom prst="rect">
            <a:avLst/>
          </a:prstGeom>
        </p:spPr>
        <p:txBody>
          <a:bodyPr wrap="square">
            <a:spAutoFit/>
          </a:bodyPr>
          <a:lstStyle/>
          <a:p>
            <a:r>
              <a:rPr lang="en-US" sz="1400" b="0" dirty="0">
                <a:solidFill>
                  <a:schemeClr val="tx1"/>
                </a:solidFill>
              </a:rPr>
              <a:t>Mid-arm and calf circumferences (MAC and CC) are better than body mass index (BMI) in predicting health status and mortality risk in institutionalized elderly Taiwanese.</a:t>
            </a:r>
          </a:p>
          <a:p>
            <a:r>
              <a:rPr lang="en-US" sz="1400" b="0" dirty="0" smtClean="0">
                <a:solidFill>
                  <a:schemeClr val="tx1"/>
                </a:solidFill>
              </a:rPr>
              <a:t>Arch </a:t>
            </a:r>
            <a:r>
              <a:rPr lang="en-US" sz="1400" b="0" dirty="0" err="1">
                <a:solidFill>
                  <a:schemeClr val="tx1"/>
                </a:solidFill>
              </a:rPr>
              <a:t>Gerontol</a:t>
            </a:r>
            <a:r>
              <a:rPr lang="en-US" sz="1400" b="0" dirty="0">
                <a:solidFill>
                  <a:schemeClr val="tx1"/>
                </a:solidFill>
              </a:rPr>
              <a:t> </a:t>
            </a:r>
            <a:r>
              <a:rPr lang="en-US" sz="1400" b="0" dirty="0" err="1">
                <a:solidFill>
                  <a:schemeClr val="tx1"/>
                </a:solidFill>
              </a:rPr>
              <a:t>Geriatr</a:t>
            </a:r>
            <a:r>
              <a:rPr lang="en-US" sz="1400" b="0" dirty="0">
                <a:solidFill>
                  <a:schemeClr val="tx1"/>
                </a:solidFill>
              </a:rPr>
              <a:t>. 2012 May-Jun;54(3):</a:t>
            </a:r>
            <a:r>
              <a:rPr lang="en-US" sz="1400" b="0" dirty="0" smtClean="0">
                <a:solidFill>
                  <a:schemeClr val="tx1"/>
                </a:solidFill>
              </a:rPr>
              <a:t>443-7.</a:t>
            </a:r>
            <a:endParaRPr lang="en-US" sz="1200" b="0" dirty="0">
              <a:solidFill>
                <a:schemeClr val="tx1"/>
              </a:solidFill>
            </a:endParaRPr>
          </a:p>
        </p:txBody>
      </p:sp>
      <p:sp>
        <p:nvSpPr>
          <p:cNvPr id="12" name="Rectangle 4"/>
          <p:cNvSpPr>
            <a:spLocks noChangeArrowheads="1"/>
          </p:cNvSpPr>
          <p:nvPr/>
        </p:nvSpPr>
        <p:spPr bwMode="auto">
          <a:xfrm>
            <a:off x="2391508" y="1066800"/>
            <a:ext cx="652389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anose="05000000000000000000" pitchFamily="2" charset="2"/>
              <a:buChar char="Ø"/>
            </a:pPr>
            <a:r>
              <a:rPr lang="en-US" sz="2000" b="0" dirty="0" smtClean="0">
                <a:solidFill>
                  <a:prstClr val="black"/>
                </a:solidFill>
                <a:latin typeface="Arial" pitchFamily="34" charset="0"/>
              </a:rPr>
              <a:t>&lt;11</a:t>
            </a:r>
            <a:r>
              <a:rPr lang="cs-CZ" sz="2000" b="0" dirty="0" smtClean="0">
                <a:solidFill>
                  <a:prstClr val="black"/>
                </a:solidFill>
                <a:latin typeface="Arial" pitchFamily="34" charset="0"/>
              </a:rPr>
              <a:t>.5</a:t>
            </a:r>
            <a:r>
              <a:rPr lang="en-US" sz="2000" b="0" dirty="0" smtClean="0">
                <a:solidFill>
                  <a:prstClr val="black"/>
                </a:solidFill>
                <a:latin typeface="Arial" pitchFamily="34" charset="0"/>
              </a:rPr>
              <a:t> cm </a:t>
            </a:r>
            <a:r>
              <a:rPr lang="cs-CZ" sz="2000" b="0" dirty="0" smtClean="0">
                <a:solidFill>
                  <a:prstClr val="black"/>
                </a:solidFill>
                <a:latin typeface="Arial" pitchFamily="34" charset="0"/>
              </a:rPr>
              <a:t>–</a:t>
            </a:r>
            <a:r>
              <a:rPr lang="en-US" sz="2000" b="0" dirty="0" smtClean="0">
                <a:solidFill>
                  <a:prstClr val="black"/>
                </a:solidFill>
                <a:latin typeface="Arial" pitchFamily="34" charset="0"/>
              </a:rPr>
              <a:t> severe</a:t>
            </a:r>
            <a:r>
              <a:rPr lang="cs-CZ" sz="2000" b="0" dirty="0">
                <a:solidFill>
                  <a:prstClr val="black"/>
                </a:solidFill>
                <a:latin typeface="Arial" pitchFamily="34" charset="0"/>
              </a:rPr>
              <a:t> </a:t>
            </a:r>
            <a:r>
              <a:rPr lang="cs-CZ" sz="2000" b="0" dirty="0" err="1" smtClean="0">
                <a:solidFill>
                  <a:prstClr val="black"/>
                </a:solidFill>
                <a:latin typeface="Arial" pitchFamily="34" charset="0"/>
              </a:rPr>
              <a:t>malnutrition</a:t>
            </a:r>
            <a:r>
              <a:rPr lang="cs-CZ" sz="2000" b="0" dirty="0" smtClean="0">
                <a:solidFill>
                  <a:prstClr val="black"/>
                </a:solidFill>
                <a:latin typeface="Arial" pitchFamily="34" charset="0"/>
              </a:rPr>
              <a:t> (severe </a:t>
            </a:r>
            <a:r>
              <a:rPr lang="cs-CZ" sz="2000" b="0" dirty="0" err="1" smtClean="0">
                <a:solidFill>
                  <a:prstClr val="black"/>
                </a:solidFill>
                <a:latin typeface="Arial" pitchFamily="34" charset="0"/>
              </a:rPr>
              <a:t>wasting</a:t>
            </a:r>
            <a:r>
              <a:rPr lang="cs-CZ" sz="2000" b="0" dirty="0" smtClean="0">
                <a:solidFill>
                  <a:prstClr val="black"/>
                </a:solidFill>
                <a:latin typeface="Arial" pitchFamily="34" charset="0"/>
              </a:rPr>
              <a:t>)</a:t>
            </a:r>
          </a:p>
          <a:p>
            <a:pPr marL="359173" indent="-359173">
              <a:lnSpc>
                <a:spcPct val="110000"/>
              </a:lnSpc>
              <a:buClr>
                <a:srgbClr val="3399FF"/>
              </a:buClr>
              <a:buSzPct val="60000"/>
              <a:buFont typeface="Wingdings" panose="05000000000000000000" pitchFamily="2" charset="2"/>
              <a:buChar char="Ø"/>
            </a:pPr>
            <a:r>
              <a:rPr lang="cs-CZ" sz="2000" b="0" dirty="0" smtClean="0">
                <a:solidFill>
                  <a:prstClr val="black"/>
                </a:solidFill>
                <a:latin typeface="Arial" pitchFamily="34" charset="0"/>
              </a:rPr>
              <a:t>11.5 </a:t>
            </a:r>
            <a:r>
              <a:rPr lang="cs-CZ" sz="2000" b="0" dirty="0">
                <a:solidFill>
                  <a:prstClr val="black"/>
                </a:solidFill>
                <a:latin typeface="Arial" pitchFamily="34" charset="0"/>
              </a:rPr>
              <a:t>– 12.5 – </a:t>
            </a:r>
            <a:r>
              <a:rPr lang="cs-CZ" sz="2000" b="0" dirty="0" err="1">
                <a:solidFill>
                  <a:prstClr val="black"/>
                </a:solidFill>
                <a:latin typeface="Arial" pitchFamily="34" charset="0"/>
              </a:rPr>
              <a:t>yelow</a:t>
            </a:r>
            <a:r>
              <a:rPr lang="cs-CZ" sz="2000" b="0" dirty="0">
                <a:solidFill>
                  <a:prstClr val="black"/>
                </a:solidFill>
                <a:latin typeface="Arial" pitchFamily="34" charset="0"/>
              </a:rPr>
              <a:t> </a:t>
            </a:r>
            <a:r>
              <a:rPr lang="cs-CZ" sz="2000" b="0" dirty="0" err="1" smtClean="0">
                <a:solidFill>
                  <a:prstClr val="black"/>
                </a:solidFill>
                <a:latin typeface="Arial" pitchFamily="34" charset="0"/>
              </a:rPr>
              <a:t>range</a:t>
            </a:r>
            <a:endParaRPr lang="en-GB" sz="2000" dirty="0">
              <a:solidFill>
                <a:prstClr val="black"/>
              </a:solidFill>
              <a:latin typeface="Arial" pitchFamily="34" charset="0"/>
            </a:endParaRPr>
          </a:p>
        </p:txBody>
      </p:sp>
      <p:sp>
        <p:nvSpPr>
          <p:cNvPr id="3" name="Obdélník 2"/>
          <p:cNvSpPr/>
          <p:nvPr/>
        </p:nvSpPr>
        <p:spPr>
          <a:xfrm>
            <a:off x="492369" y="6172200"/>
            <a:ext cx="8051557" cy="523220"/>
          </a:xfrm>
          <a:prstGeom prst="rect">
            <a:avLst/>
          </a:prstGeom>
        </p:spPr>
        <p:txBody>
          <a:bodyPr wrap="square">
            <a:spAutoFit/>
          </a:bodyPr>
          <a:lstStyle/>
          <a:p>
            <a:r>
              <a:rPr lang="cs-CZ" sz="1400" b="0" dirty="0" err="1">
                <a:solidFill>
                  <a:schemeClr val="tx1"/>
                </a:solidFill>
              </a:rPr>
              <a:t>Mid-arm</a:t>
            </a:r>
            <a:r>
              <a:rPr lang="cs-CZ" sz="1400" b="0" dirty="0">
                <a:solidFill>
                  <a:schemeClr val="tx1"/>
                </a:solidFill>
              </a:rPr>
              <a:t> and </a:t>
            </a:r>
            <a:r>
              <a:rPr lang="cs-CZ" sz="1400" b="0" dirty="0" err="1">
                <a:solidFill>
                  <a:schemeClr val="tx1"/>
                </a:solidFill>
              </a:rPr>
              <a:t>calf</a:t>
            </a:r>
            <a:r>
              <a:rPr lang="cs-CZ" sz="1400" b="0" dirty="0">
                <a:solidFill>
                  <a:schemeClr val="tx1"/>
                </a:solidFill>
              </a:rPr>
              <a:t> </a:t>
            </a:r>
            <a:r>
              <a:rPr lang="cs-CZ" sz="1400" b="0" dirty="0" err="1">
                <a:solidFill>
                  <a:schemeClr val="tx1"/>
                </a:solidFill>
              </a:rPr>
              <a:t>circumferences</a:t>
            </a:r>
            <a:r>
              <a:rPr lang="cs-CZ" sz="1400" b="0" dirty="0">
                <a:solidFill>
                  <a:schemeClr val="tx1"/>
                </a:solidFill>
              </a:rPr>
              <a:t> are </a:t>
            </a:r>
            <a:r>
              <a:rPr lang="cs-CZ" sz="1400" b="0" dirty="0" err="1">
                <a:solidFill>
                  <a:schemeClr val="tx1"/>
                </a:solidFill>
              </a:rPr>
              <a:t>stronger</a:t>
            </a:r>
            <a:r>
              <a:rPr lang="cs-CZ" sz="1400" b="0" dirty="0">
                <a:solidFill>
                  <a:schemeClr val="tx1"/>
                </a:solidFill>
              </a:rPr>
              <a:t> mortality </a:t>
            </a:r>
            <a:r>
              <a:rPr lang="cs-CZ" sz="1400" b="0" dirty="0" err="1">
                <a:solidFill>
                  <a:schemeClr val="tx1"/>
                </a:solidFill>
              </a:rPr>
              <a:t>predictors</a:t>
            </a:r>
            <a:r>
              <a:rPr lang="cs-CZ" sz="1400" b="0" dirty="0">
                <a:solidFill>
                  <a:schemeClr val="tx1"/>
                </a:solidFill>
              </a:rPr>
              <a:t> </a:t>
            </a:r>
            <a:r>
              <a:rPr lang="cs-CZ" sz="1400" b="0" dirty="0" err="1">
                <a:solidFill>
                  <a:schemeClr val="tx1"/>
                </a:solidFill>
              </a:rPr>
              <a:t>than</a:t>
            </a:r>
            <a:r>
              <a:rPr lang="cs-CZ" sz="1400" b="0" dirty="0">
                <a:solidFill>
                  <a:schemeClr val="tx1"/>
                </a:solidFill>
              </a:rPr>
              <a:t> body </a:t>
            </a:r>
            <a:r>
              <a:rPr lang="cs-CZ" sz="1400" b="0" dirty="0" err="1">
                <a:solidFill>
                  <a:schemeClr val="tx1"/>
                </a:solidFill>
              </a:rPr>
              <a:t>mass</a:t>
            </a:r>
            <a:r>
              <a:rPr lang="cs-CZ" sz="1400" b="0" dirty="0">
                <a:solidFill>
                  <a:schemeClr val="tx1"/>
                </a:solidFill>
              </a:rPr>
              <a:t> index </a:t>
            </a:r>
            <a:r>
              <a:rPr lang="cs-CZ" sz="1400" b="0" dirty="0" err="1">
                <a:solidFill>
                  <a:schemeClr val="tx1"/>
                </a:solidFill>
              </a:rPr>
              <a:t>for</a:t>
            </a:r>
            <a:r>
              <a:rPr lang="cs-CZ" sz="1400" b="0" dirty="0">
                <a:solidFill>
                  <a:schemeClr val="tx1"/>
                </a:solidFill>
              </a:rPr>
              <a:t> </a:t>
            </a:r>
            <a:r>
              <a:rPr lang="cs-CZ" sz="1400" b="0" dirty="0" err="1">
                <a:solidFill>
                  <a:schemeClr val="tx1"/>
                </a:solidFill>
              </a:rPr>
              <a:t>patients</a:t>
            </a:r>
            <a:r>
              <a:rPr lang="cs-CZ" sz="1400" b="0" dirty="0">
                <a:solidFill>
                  <a:schemeClr val="tx1"/>
                </a:solidFill>
              </a:rPr>
              <a:t> </a:t>
            </a:r>
            <a:r>
              <a:rPr lang="cs-CZ" sz="1400" b="0" dirty="0" err="1">
                <a:solidFill>
                  <a:schemeClr val="tx1"/>
                </a:solidFill>
              </a:rPr>
              <a:t>with</a:t>
            </a:r>
            <a:r>
              <a:rPr lang="cs-CZ" sz="1400" b="0" dirty="0">
                <a:solidFill>
                  <a:schemeClr val="tx1"/>
                </a:solidFill>
              </a:rPr>
              <a:t> </a:t>
            </a:r>
            <a:r>
              <a:rPr lang="cs-CZ" sz="1400" b="0" dirty="0" err="1">
                <a:solidFill>
                  <a:schemeClr val="tx1"/>
                </a:solidFill>
              </a:rPr>
              <a:t>chronic</a:t>
            </a:r>
            <a:r>
              <a:rPr lang="cs-CZ" sz="1400" b="0" dirty="0">
                <a:solidFill>
                  <a:schemeClr val="tx1"/>
                </a:solidFill>
              </a:rPr>
              <a:t> </a:t>
            </a:r>
            <a:r>
              <a:rPr lang="cs-CZ" sz="1400" b="0" dirty="0" err="1">
                <a:solidFill>
                  <a:schemeClr val="tx1"/>
                </a:solidFill>
              </a:rPr>
              <a:t>obstructive</a:t>
            </a:r>
            <a:r>
              <a:rPr lang="cs-CZ" sz="1400" b="0" dirty="0">
                <a:solidFill>
                  <a:schemeClr val="tx1"/>
                </a:solidFill>
              </a:rPr>
              <a:t> </a:t>
            </a:r>
            <a:r>
              <a:rPr lang="cs-CZ" sz="1400" b="0" dirty="0" err="1">
                <a:solidFill>
                  <a:schemeClr val="tx1"/>
                </a:solidFill>
              </a:rPr>
              <a:t>pulmonary</a:t>
            </a:r>
            <a:r>
              <a:rPr lang="cs-CZ" sz="1400" b="0" dirty="0">
                <a:solidFill>
                  <a:schemeClr val="tx1"/>
                </a:solidFill>
              </a:rPr>
              <a:t> </a:t>
            </a:r>
            <a:r>
              <a:rPr lang="cs-CZ" sz="1400" b="0" dirty="0" err="1">
                <a:solidFill>
                  <a:schemeClr val="tx1"/>
                </a:solidFill>
              </a:rPr>
              <a:t>diseaseInt</a:t>
            </a:r>
            <a:r>
              <a:rPr lang="cs-CZ" sz="1400" b="0" dirty="0">
                <a:solidFill>
                  <a:schemeClr val="tx1"/>
                </a:solidFill>
              </a:rPr>
              <a:t> J </a:t>
            </a:r>
            <a:r>
              <a:rPr lang="cs-CZ" sz="1400" b="0" dirty="0" err="1">
                <a:solidFill>
                  <a:schemeClr val="tx1"/>
                </a:solidFill>
              </a:rPr>
              <a:t>Chron</a:t>
            </a:r>
            <a:r>
              <a:rPr lang="cs-CZ" sz="1400" b="0" dirty="0">
                <a:solidFill>
                  <a:schemeClr val="tx1"/>
                </a:solidFill>
              </a:rPr>
              <a:t> </a:t>
            </a:r>
            <a:r>
              <a:rPr lang="cs-CZ" sz="1400" b="0" dirty="0" err="1">
                <a:solidFill>
                  <a:schemeClr val="tx1"/>
                </a:solidFill>
              </a:rPr>
              <a:t>Obstruct</a:t>
            </a:r>
            <a:r>
              <a:rPr lang="cs-CZ" sz="1400" b="0" dirty="0">
                <a:solidFill>
                  <a:schemeClr val="tx1"/>
                </a:solidFill>
              </a:rPr>
              <a:t> </a:t>
            </a:r>
            <a:r>
              <a:rPr lang="cs-CZ" sz="1400" b="0" dirty="0" err="1">
                <a:solidFill>
                  <a:schemeClr val="tx1"/>
                </a:solidFill>
              </a:rPr>
              <a:t>Pulmon</a:t>
            </a:r>
            <a:r>
              <a:rPr lang="cs-CZ" sz="1400" b="0" dirty="0">
                <a:solidFill>
                  <a:schemeClr val="tx1"/>
                </a:solidFill>
              </a:rPr>
              <a:t> Dis. </a:t>
            </a:r>
            <a:r>
              <a:rPr lang="cs-CZ" sz="1400" b="0" dirty="0" smtClean="0">
                <a:solidFill>
                  <a:schemeClr val="tx1"/>
                </a:solidFill>
              </a:rPr>
              <a:t> </a:t>
            </a:r>
            <a:r>
              <a:rPr lang="cs-CZ" sz="1400" b="0" dirty="0">
                <a:solidFill>
                  <a:schemeClr val="tx1"/>
                </a:solidFill>
              </a:rPr>
              <a:t>2016; 11: 2075–2080. </a:t>
            </a:r>
          </a:p>
        </p:txBody>
      </p:sp>
      <p:sp>
        <p:nvSpPr>
          <p:cNvPr id="17" name="Rectangle 4"/>
          <p:cNvSpPr>
            <a:spLocks noChangeArrowheads="1"/>
          </p:cNvSpPr>
          <p:nvPr/>
        </p:nvSpPr>
        <p:spPr bwMode="auto">
          <a:xfrm>
            <a:off x="855785" y="19050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sz="2200" b="0" dirty="0" err="1" smtClean="0">
                <a:solidFill>
                  <a:prstClr val="black"/>
                </a:solidFill>
                <a:latin typeface="Arial" pitchFamily="34" charset="0"/>
              </a:rPr>
              <a:t>Adults</a:t>
            </a:r>
            <a:r>
              <a:rPr lang="cs-CZ" sz="2200" b="0" dirty="0" smtClean="0">
                <a:solidFill>
                  <a:prstClr val="black"/>
                </a:solidFill>
                <a:latin typeface="Arial" pitchFamily="34" charset="0"/>
              </a:rPr>
              <a:t>:</a:t>
            </a:r>
            <a:endParaRPr lang="en-GB" sz="2200" dirty="0">
              <a:solidFill>
                <a:prstClr val="black"/>
              </a:solidFill>
              <a:latin typeface="Arial" pitchFamily="34" charset="0"/>
            </a:endParaRPr>
          </a:p>
        </p:txBody>
      </p:sp>
      <p:sp>
        <p:nvSpPr>
          <p:cNvPr id="18" name="Rectangle 4"/>
          <p:cNvSpPr>
            <a:spLocks noChangeArrowheads="1"/>
          </p:cNvSpPr>
          <p:nvPr/>
        </p:nvSpPr>
        <p:spPr bwMode="auto">
          <a:xfrm>
            <a:off x="6119446" y="2209800"/>
            <a:ext cx="222152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anose="05000000000000000000" pitchFamily="2" charset="2"/>
              <a:buChar char="Ø"/>
            </a:pPr>
            <a:r>
              <a:rPr lang="en-US" sz="2000" b="0" dirty="0" smtClean="0">
                <a:solidFill>
                  <a:prstClr val="black"/>
                </a:solidFill>
                <a:latin typeface="Arial" pitchFamily="34" charset="0"/>
              </a:rPr>
              <a:t>&lt;</a:t>
            </a:r>
            <a:r>
              <a:rPr lang="cs-CZ" sz="2000" b="0" dirty="0" smtClean="0">
                <a:solidFill>
                  <a:prstClr val="black"/>
                </a:solidFill>
                <a:latin typeface="Arial" pitchFamily="34" charset="0"/>
              </a:rPr>
              <a:t> 21</a:t>
            </a:r>
            <a:r>
              <a:rPr lang="en-US" sz="2000" b="0" dirty="0" smtClean="0">
                <a:solidFill>
                  <a:prstClr val="black"/>
                </a:solidFill>
                <a:latin typeface="Arial" pitchFamily="34" charset="0"/>
              </a:rPr>
              <a:t> cm </a:t>
            </a:r>
            <a:r>
              <a:rPr lang="cs-CZ" sz="2000" b="0" dirty="0" smtClean="0">
                <a:solidFill>
                  <a:prstClr val="black"/>
                </a:solidFill>
                <a:latin typeface="Arial" pitchFamily="34" charset="0"/>
              </a:rPr>
              <a:t>–</a:t>
            </a:r>
            <a:r>
              <a:rPr lang="en-US" sz="2000" b="0" dirty="0" smtClean="0">
                <a:solidFill>
                  <a:prstClr val="black"/>
                </a:solidFill>
                <a:latin typeface="Arial" pitchFamily="34" charset="0"/>
              </a:rPr>
              <a:t> </a:t>
            </a:r>
            <a:r>
              <a:rPr lang="cs-CZ" sz="2000" b="0" dirty="0" err="1" smtClean="0">
                <a:solidFill>
                  <a:prstClr val="black"/>
                </a:solidFill>
                <a:latin typeface="Arial" pitchFamily="34" charset="0"/>
              </a:rPr>
              <a:t>red</a:t>
            </a:r>
            <a:endParaRPr lang="cs-CZ" sz="2000" b="0" dirty="0" smtClean="0">
              <a:solidFill>
                <a:prstClr val="black"/>
              </a:solidFill>
              <a:latin typeface="Arial" pitchFamily="34" charset="0"/>
            </a:endParaRPr>
          </a:p>
          <a:p>
            <a:pPr marL="359173" indent="-359173">
              <a:lnSpc>
                <a:spcPct val="110000"/>
              </a:lnSpc>
              <a:buClr>
                <a:srgbClr val="3399FF"/>
              </a:buClr>
              <a:buSzPct val="60000"/>
              <a:buFont typeface="Wingdings" panose="05000000000000000000" pitchFamily="2" charset="2"/>
              <a:buChar char="Ø"/>
            </a:pPr>
            <a:r>
              <a:rPr lang="cs-CZ" sz="2000" b="0" dirty="0" smtClean="0">
                <a:solidFill>
                  <a:prstClr val="black"/>
                </a:solidFill>
                <a:latin typeface="Arial" pitchFamily="34" charset="0"/>
              </a:rPr>
              <a:t>21 </a:t>
            </a:r>
            <a:r>
              <a:rPr lang="cs-CZ" sz="2000" b="0" dirty="0">
                <a:solidFill>
                  <a:prstClr val="black"/>
                </a:solidFill>
                <a:latin typeface="Arial" pitchFamily="34" charset="0"/>
              </a:rPr>
              <a:t>– </a:t>
            </a:r>
            <a:r>
              <a:rPr lang="cs-CZ" sz="2000" b="0" dirty="0" smtClean="0">
                <a:solidFill>
                  <a:prstClr val="black"/>
                </a:solidFill>
                <a:latin typeface="Arial" pitchFamily="34" charset="0"/>
              </a:rPr>
              <a:t>23 </a:t>
            </a:r>
            <a:r>
              <a:rPr lang="cs-CZ" sz="2000" b="0" dirty="0">
                <a:solidFill>
                  <a:prstClr val="black"/>
                </a:solidFill>
                <a:latin typeface="Arial" pitchFamily="34" charset="0"/>
              </a:rPr>
              <a:t>– </a:t>
            </a:r>
            <a:r>
              <a:rPr lang="cs-CZ" sz="2000" b="0" dirty="0" err="1" smtClean="0">
                <a:solidFill>
                  <a:prstClr val="black"/>
                </a:solidFill>
                <a:latin typeface="Arial" pitchFamily="34" charset="0"/>
              </a:rPr>
              <a:t>yelow</a:t>
            </a:r>
            <a:endParaRPr lang="en-GB" sz="2000" dirty="0">
              <a:solidFill>
                <a:prstClr val="black"/>
              </a:solidFill>
              <a:latin typeface="Arial" pitchFamily="34" charset="0"/>
            </a:endParaRPr>
          </a:p>
        </p:txBody>
      </p:sp>
      <p:sp>
        <p:nvSpPr>
          <p:cNvPr id="19" name="Rectangle 4"/>
          <p:cNvSpPr>
            <a:spLocks noChangeArrowheads="1"/>
          </p:cNvSpPr>
          <p:nvPr/>
        </p:nvSpPr>
        <p:spPr bwMode="auto">
          <a:xfrm>
            <a:off x="492369" y="33528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2200" i="1" dirty="0" err="1" smtClean="0">
                <a:solidFill>
                  <a:prstClr val="black"/>
                </a:solidFill>
                <a:latin typeface="Arial" pitchFamily="34" charset="0"/>
              </a:rPr>
              <a:t>Calf</a:t>
            </a:r>
            <a:r>
              <a:rPr lang="cs-CZ" sz="2200" i="1" dirty="0" smtClean="0">
                <a:solidFill>
                  <a:prstClr val="black"/>
                </a:solidFill>
                <a:latin typeface="Arial" pitchFamily="34" charset="0"/>
              </a:rPr>
              <a:t> (CC):  </a:t>
            </a:r>
            <a:endParaRPr lang="en-GB" sz="2200" i="1" dirty="0">
              <a:solidFill>
                <a:prstClr val="black"/>
              </a:solidFill>
              <a:latin typeface="Arial" pitchFamily="34" charset="0"/>
            </a:endParaRPr>
          </a:p>
        </p:txBody>
      </p:sp>
      <p:sp>
        <p:nvSpPr>
          <p:cNvPr id="5" name="Obdélník 4"/>
          <p:cNvSpPr/>
          <p:nvPr/>
        </p:nvSpPr>
        <p:spPr>
          <a:xfrm>
            <a:off x="2286000" y="3505200"/>
            <a:ext cx="4572000" cy="769441"/>
          </a:xfrm>
          <a:prstGeom prst="rect">
            <a:avLst/>
          </a:prstGeom>
        </p:spPr>
        <p:txBody>
          <a:bodyPr>
            <a:spAutoFit/>
          </a:bodyPr>
          <a:lstStyle/>
          <a:p>
            <a:pPr marL="359173" lvl="0" indent="-359173">
              <a:lnSpc>
                <a:spcPct val="110000"/>
              </a:lnSpc>
              <a:buClr>
                <a:srgbClr val="3399FF"/>
              </a:buClr>
              <a:buSzPct val="60000"/>
              <a:buFont typeface="Wingdings" panose="05000000000000000000" pitchFamily="2" charset="2"/>
              <a:buChar char="Ø"/>
            </a:pPr>
            <a:r>
              <a:rPr lang="en-US" sz="2000" b="0" dirty="0" smtClean="0">
                <a:solidFill>
                  <a:prstClr val="black"/>
                </a:solidFill>
                <a:latin typeface="Arial" pitchFamily="34" charset="0"/>
              </a:rPr>
              <a:t>&lt;</a:t>
            </a:r>
            <a:r>
              <a:rPr lang="cs-CZ" sz="2000" b="0" dirty="0" smtClean="0">
                <a:solidFill>
                  <a:prstClr val="black"/>
                </a:solidFill>
                <a:latin typeface="Arial" pitchFamily="34" charset="0"/>
              </a:rPr>
              <a:t> 31</a:t>
            </a:r>
            <a:r>
              <a:rPr lang="en-US" sz="2000" b="0" dirty="0" smtClean="0">
                <a:solidFill>
                  <a:prstClr val="black"/>
                </a:solidFill>
                <a:latin typeface="Arial" pitchFamily="34" charset="0"/>
              </a:rPr>
              <a:t> </a:t>
            </a:r>
            <a:r>
              <a:rPr lang="en-US" sz="2000" b="0" dirty="0">
                <a:solidFill>
                  <a:prstClr val="black"/>
                </a:solidFill>
                <a:latin typeface="Arial" pitchFamily="34" charset="0"/>
              </a:rPr>
              <a:t>cm </a:t>
            </a:r>
            <a:r>
              <a:rPr lang="cs-CZ" sz="2000" b="0" dirty="0">
                <a:solidFill>
                  <a:prstClr val="black"/>
                </a:solidFill>
                <a:latin typeface="Arial" pitchFamily="34" charset="0"/>
              </a:rPr>
              <a:t>–</a:t>
            </a:r>
            <a:r>
              <a:rPr lang="en-US" sz="2000" b="0" dirty="0">
                <a:solidFill>
                  <a:prstClr val="black"/>
                </a:solidFill>
                <a:latin typeface="Arial" pitchFamily="34" charset="0"/>
              </a:rPr>
              <a:t> </a:t>
            </a:r>
            <a:r>
              <a:rPr lang="cs-CZ" sz="2000" b="0" dirty="0" err="1" smtClean="0">
                <a:solidFill>
                  <a:prstClr val="black"/>
                </a:solidFill>
                <a:latin typeface="Arial" pitchFamily="34" charset="0"/>
              </a:rPr>
              <a:t>manutrition</a:t>
            </a:r>
            <a:endParaRPr lang="cs-CZ" sz="2000" b="0" dirty="0" smtClean="0">
              <a:solidFill>
                <a:prstClr val="black"/>
              </a:solidFill>
              <a:latin typeface="Arial" pitchFamily="34" charset="0"/>
            </a:endParaRPr>
          </a:p>
          <a:p>
            <a:pPr marL="359173" lvl="0" indent="-359173">
              <a:lnSpc>
                <a:spcPct val="110000"/>
              </a:lnSpc>
              <a:buClr>
                <a:srgbClr val="3399FF"/>
              </a:buClr>
              <a:buSzPct val="60000"/>
              <a:buFont typeface="Wingdings" panose="05000000000000000000" pitchFamily="2" charset="2"/>
              <a:buChar char="Ø"/>
            </a:pPr>
            <a:r>
              <a:rPr lang="en-GB" sz="2000" b="0" dirty="0" smtClean="0">
                <a:solidFill>
                  <a:prstClr val="black"/>
                </a:solidFill>
                <a:latin typeface="Arial" pitchFamily="34" charset="0"/>
              </a:rPr>
              <a:t>&gt; 31 </a:t>
            </a:r>
            <a:r>
              <a:rPr lang="cs-CZ" sz="2000" b="0" dirty="0" smtClean="0">
                <a:solidFill>
                  <a:prstClr val="black"/>
                </a:solidFill>
                <a:latin typeface="Arial" pitchFamily="34" charset="0"/>
              </a:rPr>
              <a:t>-</a:t>
            </a:r>
            <a:r>
              <a:rPr lang="en-GB" sz="2000" b="0" dirty="0" smtClean="0">
                <a:solidFill>
                  <a:prstClr val="black"/>
                </a:solidFill>
                <a:latin typeface="Arial" pitchFamily="34" charset="0"/>
              </a:rPr>
              <a:t> OK</a:t>
            </a:r>
            <a:endParaRPr lang="cs-CZ" sz="2000" b="0" dirty="0">
              <a:solidFill>
                <a:prstClr val="black"/>
              </a:solidFill>
              <a:latin typeface="Arial" pitchFamily="34" charset="0"/>
            </a:endParaRPr>
          </a:p>
        </p:txBody>
      </p:sp>
      <p:sp>
        <p:nvSpPr>
          <p:cNvPr id="21" name="Rectangle 4"/>
          <p:cNvSpPr>
            <a:spLocks noChangeArrowheads="1"/>
          </p:cNvSpPr>
          <p:nvPr/>
        </p:nvSpPr>
        <p:spPr bwMode="auto">
          <a:xfrm>
            <a:off x="2250831" y="1981200"/>
            <a:ext cx="340262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anose="05000000000000000000" pitchFamily="2" charset="2"/>
              <a:buChar char="Ø"/>
            </a:pPr>
            <a:r>
              <a:rPr lang="en-GB" sz="2000" b="0" dirty="0" smtClean="0">
                <a:solidFill>
                  <a:prstClr val="black"/>
                </a:solidFill>
                <a:latin typeface="Arial" pitchFamily="34" charset="0"/>
              </a:rPr>
              <a:t>LOW MAC = </a:t>
            </a:r>
            <a:r>
              <a:rPr lang="en-US" sz="2000" b="0" dirty="0" smtClean="0">
                <a:solidFill>
                  <a:prstClr val="black"/>
                </a:solidFill>
                <a:latin typeface="Arial" pitchFamily="34" charset="0"/>
              </a:rPr>
              <a:t>&lt; 24 </a:t>
            </a:r>
            <a:endParaRPr lang="en-GB" sz="2000" b="0" dirty="0">
              <a:solidFill>
                <a:prstClr val="black"/>
              </a:solidFill>
              <a:latin typeface="Arial" pitchFamily="34" charset="0"/>
            </a:endParaRPr>
          </a:p>
        </p:txBody>
      </p:sp>
      <p:sp>
        <p:nvSpPr>
          <p:cNvPr id="22" name="Rectangle 4"/>
          <p:cNvSpPr>
            <a:spLocks noChangeArrowheads="1"/>
          </p:cNvSpPr>
          <p:nvPr/>
        </p:nvSpPr>
        <p:spPr bwMode="auto">
          <a:xfrm>
            <a:off x="6605954" y="1905000"/>
            <a:ext cx="162364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800" b="0" dirty="0" smtClean="0">
                <a:solidFill>
                  <a:prstClr val="black"/>
                </a:solidFill>
                <a:latin typeface="Arial" pitchFamily="34" charset="0"/>
              </a:rPr>
              <a:t>UNICEF</a:t>
            </a:r>
            <a:r>
              <a:rPr lang="cs-CZ" sz="1800" b="0" dirty="0" smtClean="0">
                <a:solidFill>
                  <a:prstClr val="black"/>
                </a:solidFill>
                <a:latin typeface="Arial" pitchFamily="34" charset="0"/>
              </a:rPr>
              <a:t>:</a:t>
            </a:r>
            <a:endParaRPr lang="en-GB" sz="1800" dirty="0">
              <a:solidFill>
                <a:prstClr val="black"/>
              </a:solidFill>
              <a:latin typeface="Arial" pitchFamily="34" charset="0"/>
            </a:endParaRPr>
          </a:p>
        </p:txBody>
      </p:sp>
    </p:spTree>
    <p:extLst>
      <p:ext uri="{BB962C8B-B14F-4D97-AF65-F5344CB8AC3E}">
        <p14:creationId xmlns:p14="http://schemas.microsoft.com/office/powerpoint/2010/main" val="2922156557"/>
      </p:ext>
    </p:extLst>
  </p:cSld>
  <p:clrMapOvr>
    <a:masterClrMapping/>
  </p:clrMapOvr>
  <p:transition spd="med">
    <p:pull dir="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93</a:t>
            </a:fld>
            <a:endParaRPr lang="cs-CZ" sz="12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76200" y="2057400"/>
            <a:ext cx="89773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lnSpc>
                <a:spcPct val="90000"/>
              </a:lnSpc>
              <a:buClr>
                <a:srgbClr val="3399FF"/>
              </a:buClr>
              <a:buSzPct val="60000"/>
            </a:pPr>
            <a:r>
              <a:rPr lang="cs-CZ" sz="7500" b="0" dirty="0" smtClean="0">
                <a:solidFill>
                  <a:prstClr val="black"/>
                </a:solidFill>
                <a:latin typeface="Arial" pitchFamily="34" charset="0"/>
              </a:rPr>
              <a:t> </a:t>
            </a:r>
            <a:r>
              <a:rPr lang="cs-CZ" sz="6600" b="0" dirty="0" smtClean="0">
                <a:solidFill>
                  <a:prstClr val="black"/>
                </a:solidFill>
                <a:latin typeface="Arial" pitchFamily="34" charset="0"/>
              </a:rPr>
              <a:t>Standardizované testy</a:t>
            </a:r>
            <a:endParaRPr lang="cs-CZ" sz="6600" dirty="0">
              <a:solidFill>
                <a:prstClr val="black"/>
              </a:solidFill>
              <a:latin typeface="Arial" pitchFamily="34" charset="0"/>
            </a:endParaRPr>
          </a:p>
        </p:txBody>
      </p:sp>
    </p:spTree>
    <p:extLst>
      <p:ext uri="{BB962C8B-B14F-4D97-AF65-F5344CB8AC3E}">
        <p14:creationId xmlns:p14="http://schemas.microsoft.com/office/powerpoint/2010/main" val="79008727"/>
      </p:ext>
    </p:extLst>
  </p:cSld>
  <p:clrMapOvr>
    <a:masterClrMapping/>
  </p:clrMapOvr>
  <p:transition spd="med">
    <p:pull dir="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19112" y="114300"/>
            <a:ext cx="8305800" cy="800100"/>
          </a:xfrm>
        </p:spPr>
        <p:txBody>
          <a:bodyPr wrap="square" numCol="1" anchorCtr="0" compatLnSpc="1">
            <a:prstTxWarp prst="textNoShape">
              <a:avLst/>
            </a:prstTxWarp>
            <a:noAutofit/>
          </a:bodyPr>
          <a:lstStyle/>
          <a:p>
            <a:pPr eaLnBrk="1" hangingPunct="1">
              <a:lnSpc>
                <a:spcPct val="100000"/>
              </a:lnSpc>
            </a:pPr>
            <a:r>
              <a:rPr lang="cs-CZ" sz="2400" dirty="0" smtClean="0">
                <a:effectLst>
                  <a:outerShdw blurRad="38100" dist="38100" dir="2700000" algn="tl">
                    <a:srgbClr val="C0C0C0"/>
                  </a:outerShdw>
                </a:effectLst>
                <a:latin typeface="Arial" pitchFamily="34" charset="0"/>
              </a:rPr>
              <a:t>Standardizované testy k hodnocení nutričního stavu hospitalizovaných pacientů </a:t>
            </a:r>
            <a:endParaRPr lang="cs-CZ" sz="24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94</a:t>
            </a:fld>
            <a:endParaRPr lang="cs-CZ" sz="120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609600" y="12192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buClr>
                <a:srgbClr val="3399FF"/>
              </a:buClr>
              <a:buSzPct val="60000"/>
              <a:buFont typeface="Wingdings" pitchFamily="2" charset="2"/>
              <a:buChar char="n"/>
            </a:pPr>
            <a:r>
              <a:rPr lang="cs-CZ" b="0" dirty="0" smtClean="0">
                <a:solidFill>
                  <a:prstClr val="black"/>
                </a:solidFill>
                <a:latin typeface="Arial" pitchFamily="34" charset="0"/>
              </a:rPr>
              <a:t>MNA,  MNA-SF  - </a:t>
            </a:r>
            <a:r>
              <a:rPr lang="en-GB" b="0" dirty="0" smtClean="0">
                <a:solidFill>
                  <a:prstClr val="black"/>
                </a:solidFill>
                <a:latin typeface="Arial" pitchFamily="34" charset="0"/>
              </a:rPr>
              <a:t>Mini Nutritional Assessment </a:t>
            </a:r>
            <a:endParaRPr lang="en-GB" sz="2000" dirty="0">
              <a:solidFill>
                <a:prstClr val="black"/>
              </a:solidFill>
              <a:latin typeface="Arial" pitchFamily="34" charset="0"/>
            </a:endParaRPr>
          </a:p>
        </p:txBody>
      </p:sp>
      <p:sp>
        <p:nvSpPr>
          <p:cNvPr id="77829" name="Line 2"/>
          <p:cNvSpPr>
            <a:spLocks noChangeShapeType="1"/>
          </p:cNvSpPr>
          <p:nvPr/>
        </p:nvSpPr>
        <p:spPr bwMode="auto">
          <a:xfrm>
            <a:off x="685800" y="914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sp>
        <p:nvSpPr>
          <p:cNvPr id="77830" name="Rectangle 4"/>
          <p:cNvSpPr>
            <a:spLocks noChangeArrowheads="1"/>
          </p:cNvSpPr>
          <p:nvPr/>
        </p:nvSpPr>
        <p:spPr bwMode="auto">
          <a:xfrm>
            <a:off x="609600" y="2209800"/>
            <a:ext cx="845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10000"/>
              </a:lnSpc>
              <a:buClr>
                <a:srgbClr val="3399FF"/>
              </a:buClr>
              <a:buSzPct val="60000"/>
              <a:buFont typeface="Wingdings" pitchFamily="2" charset="2"/>
              <a:buChar char="n"/>
            </a:pPr>
            <a:r>
              <a:rPr lang="cs-CZ" b="0" dirty="0" smtClean="0">
                <a:solidFill>
                  <a:prstClr val="black"/>
                </a:solidFill>
                <a:latin typeface="Arial" pitchFamily="34" charset="0"/>
              </a:rPr>
              <a:t>SGA  </a:t>
            </a:r>
            <a:r>
              <a:rPr lang="en-GB" b="0" dirty="0" smtClean="0">
                <a:solidFill>
                  <a:prstClr val="black"/>
                </a:solidFill>
                <a:latin typeface="Arial" pitchFamily="34" charset="0"/>
              </a:rPr>
              <a:t>Subjective Global Assessment </a:t>
            </a:r>
            <a:r>
              <a:rPr lang="en-GB" sz="1600" b="0" dirty="0" smtClean="0">
                <a:solidFill>
                  <a:prstClr val="black"/>
                </a:solidFill>
                <a:latin typeface="Arial" pitchFamily="34" charset="0"/>
              </a:rPr>
              <a:t>(</a:t>
            </a:r>
            <a:r>
              <a:rPr lang="cs-CZ" sz="1600" b="0" dirty="0" smtClean="0">
                <a:solidFill>
                  <a:prstClr val="black"/>
                </a:solidFill>
                <a:latin typeface="Arial" pitchFamily="34" charset="0"/>
              </a:rPr>
              <a:t>popř. verze </a:t>
            </a:r>
            <a:r>
              <a:rPr lang="en-GB" sz="1600" b="0" dirty="0" smtClean="0">
                <a:solidFill>
                  <a:prstClr val="black"/>
                </a:solidFill>
                <a:latin typeface="Arial" pitchFamily="34" charset="0"/>
              </a:rPr>
              <a:t>PG-SGA „Patient Generated“) </a:t>
            </a:r>
            <a:endParaRPr lang="en-GB" sz="1600" dirty="0">
              <a:solidFill>
                <a:prstClr val="black"/>
              </a:solidFill>
              <a:latin typeface="Arial" pitchFamily="34" charset="0"/>
            </a:endParaRPr>
          </a:p>
        </p:txBody>
      </p:sp>
      <p:sp>
        <p:nvSpPr>
          <p:cNvPr id="77832" name="Rectangle 4"/>
          <p:cNvSpPr>
            <a:spLocks noChangeArrowheads="1"/>
          </p:cNvSpPr>
          <p:nvPr/>
        </p:nvSpPr>
        <p:spPr bwMode="auto">
          <a:xfrm>
            <a:off x="609600" y="5334000"/>
            <a:ext cx="830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10000"/>
              </a:lnSpc>
              <a:buClr>
                <a:srgbClr val="3399FF"/>
              </a:buClr>
              <a:buSzPct val="60000"/>
              <a:buFont typeface="Wingdings" pitchFamily="2" charset="2"/>
              <a:buChar char="n"/>
            </a:pPr>
            <a:r>
              <a:rPr lang="cs-CZ" b="0" dirty="0" err="1" smtClean="0">
                <a:solidFill>
                  <a:prstClr val="black"/>
                </a:solidFill>
                <a:latin typeface="Arial" pitchFamily="34" charset="0"/>
              </a:rPr>
              <a:t>Nottinghamský</a:t>
            </a:r>
            <a:r>
              <a:rPr lang="cs-CZ" b="0" dirty="0" smtClean="0">
                <a:solidFill>
                  <a:prstClr val="black"/>
                </a:solidFill>
                <a:latin typeface="Arial" pitchFamily="34" charset="0"/>
              </a:rPr>
              <a:t> dotazník</a:t>
            </a:r>
            <a:endParaRPr lang="cs-CZ" sz="2000" dirty="0">
              <a:solidFill>
                <a:prstClr val="black"/>
              </a:solidFill>
              <a:latin typeface="Arial" pitchFamily="34" charset="0"/>
            </a:endParaRPr>
          </a:p>
        </p:txBody>
      </p:sp>
      <p:sp>
        <p:nvSpPr>
          <p:cNvPr id="13" name="Rectangle 4"/>
          <p:cNvSpPr>
            <a:spLocks noChangeArrowheads="1"/>
          </p:cNvSpPr>
          <p:nvPr/>
        </p:nvSpPr>
        <p:spPr bwMode="auto">
          <a:xfrm>
            <a:off x="609600" y="3352800"/>
            <a:ext cx="845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10000"/>
              </a:lnSpc>
              <a:buClr>
                <a:srgbClr val="3399FF"/>
              </a:buClr>
              <a:buSzPct val="60000"/>
              <a:buFont typeface="Wingdings" pitchFamily="2" charset="2"/>
              <a:buChar char="n"/>
            </a:pPr>
            <a:r>
              <a:rPr lang="cs-CZ" b="0" dirty="0">
                <a:solidFill>
                  <a:prstClr val="black"/>
                </a:solidFill>
                <a:latin typeface="Arial" pitchFamily="34" charset="0"/>
              </a:rPr>
              <a:t>NRS </a:t>
            </a:r>
            <a:r>
              <a:rPr lang="cs-CZ" b="0" dirty="0" smtClean="0">
                <a:solidFill>
                  <a:prstClr val="black"/>
                </a:solidFill>
                <a:latin typeface="Arial" pitchFamily="34" charset="0"/>
              </a:rPr>
              <a:t>- </a:t>
            </a:r>
            <a:r>
              <a:rPr lang="en-GB" b="0" dirty="0" smtClean="0">
                <a:solidFill>
                  <a:prstClr val="black"/>
                </a:solidFill>
                <a:latin typeface="Arial" pitchFamily="34" charset="0"/>
              </a:rPr>
              <a:t>Nutritional Risk Screening </a:t>
            </a:r>
            <a:endParaRPr lang="en-GB" sz="2000" dirty="0">
              <a:solidFill>
                <a:prstClr val="black"/>
              </a:solidFill>
              <a:latin typeface="Arial" pitchFamily="34" charset="0"/>
            </a:endParaRPr>
          </a:p>
        </p:txBody>
      </p:sp>
      <p:sp>
        <p:nvSpPr>
          <p:cNvPr id="14" name="Rectangle 4"/>
          <p:cNvSpPr>
            <a:spLocks noChangeArrowheads="1"/>
          </p:cNvSpPr>
          <p:nvPr/>
        </p:nvSpPr>
        <p:spPr bwMode="auto">
          <a:xfrm>
            <a:off x="609600" y="4419600"/>
            <a:ext cx="845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110000"/>
              </a:lnSpc>
              <a:buClr>
                <a:srgbClr val="3399FF"/>
              </a:buClr>
              <a:buSzPct val="60000"/>
              <a:buFont typeface="Wingdings" pitchFamily="2" charset="2"/>
              <a:buChar char="n"/>
            </a:pPr>
            <a:r>
              <a:rPr lang="cs-CZ" b="0" dirty="0" smtClean="0">
                <a:solidFill>
                  <a:prstClr val="black"/>
                </a:solidFill>
                <a:latin typeface="Arial" pitchFamily="34" charset="0"/>
              </a:rPr>
              <a:t>MUST – </a:t>
            </a:r>
            <a:r>
              <a:rPr lang="en-GB" b="0" dirty="0" smtClean="0">
                <a:solidFill>
                  <a:prstClr val="black"/>
                </a:solidFill>
                <a:latin typeface="Arial" pitchFamily="34" charset="0"/>
              </a:rPr>
              <a:t>Malnutrition Universal Screening Tool</a:t>
            </a:r>
            <a:endParaRPr lang="en-GB" sz="2000" dirty="0">
              <a:solidFill>
                <a:prstClr val="black"/>
              </a:solidFill>
              <a:latin typeface="Arial" pitchFamily="34" charset="0"/>
            </a:endParaRPr>
          </a:p>
        </p:txBody>
      </p:sp>
    </p:spTree>
    <p:extLst>
      <p:ext uri="{BB962C8B-B14F-4D97-AF65-F5344CB8AC3E}">
        <p14:creationId xmlns:p14="http://schemas.microsoft.com/office/powerpoint/2010/main" val="819360018"/>
      </p:ext>
    </p:extLst>
  </p:cSld>
  <p:clrMapOvr>
    <a:masterClrMapping/>
  </p:clrMapOvr>
  <p:transition spd="med">
    <p:pull dir="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152400"/>
            <a:ext cx="8305800" cy="304800"/>
          </a:xfrm>
        </p:spPr>
        <p:txBody>
          <a:bodyPr wrap="square" numCol="1" anchorCtr="0" compatLnSpc="1">
            <a:prstTxWarp prst="textNoShape">
              <a:avLst/>
            </a:prstTxWarp>
            <a:noAutofit/>
          </a:bodyPr>
          <a:lstStyle/>
          <a:p>
            <a:pPr eaLnBrk="1" hangingPunct="1">
              <a:lnSpc>
                <a:spcPts val="3400"/>
              </a:lnSpc>
            </a:pPr>
            <a:r>
              <a:rPr lang="cs-CZ" sz="1500" dirty="0" smtClean="0">
                <a:effectLst>
                  <a:outerShdw blurRad="38100" dist="38100" dir="2700000" algn="tl">
                    <a:srgbClr val="C0C0C0"/>
                  </a:outerShdw>
                </a:effectLst>
                <a:latin typeface="Arial" pitchFamily="34" charset="0"/>
              </a:rPr>
              <a:t>MNA – Mini </a:t>
            </a:r>
            <a:r>
              <a:rPr lang="cs-CZ" sz="1500" dirty="0" err="1" smtClean="0">
                <a:effectLst>
                  <a:outerShdw blurRad="38100" dist="38100" dir="2700000" algn="tl">
                    <a:srgbClr val="C0C0C0"/>
                  </a:outerShdw>
                </a:effectLst>
                <a:latin typeface="Arial" pitchFamily="34" charset="0"/>
              </a:rPr>
              <a:t>Nutritional</a:t>
            </a:r>
            <a:r>
              <a:rPr lang="cs-CZ" sz="1500" dirty="0" smtClean="0">
                <a:effectLst>
                  <a:outerShdw blurRad="38100" dist="38100" dir="2700000" algn="tl">
                    <a:srgbClr val="C0C0C0"/>
                  </a:outerShdw>
                </a:effectLst>
                <a:latin typeface="Arial" pitchFamily="34" charset="0"/>
              </a:rPr>
              <a:t> </a:t>
            </a:r>
            <a:r>
              <a:rPr lang="cs-CZ" sz="1500" dirty="0" err="1" smtClean="0">
                <a:effectLst>
                  <a:outerShdw blurRad="38100" dist="38100" dir="2700000" algn="tl">
                    <a:srgbClr val="C0C0C0"/>
                  </a:outerShdw>
                </a:effectLst>
                <a:latin typeface="Arial" pitchFamily="34" charset="0"/>
              </a:rPr>
              <a:t>Assessment</a:t>
            </a:r>
            <a:endParaRPr lang="cs-CZ" sz="15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95</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33400" y="3810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sp>
        <p:nvSpPr>
          <p:cNvPr id="2" name="Obdélník 1"/>
          <p:cNvSpPr/>
          <p:nvPr/>
        </p:nvSpPr>
        <p:spPr>
          <a:xfrm>
            <a:off x="609600" y="503902"/>
            <a:ext cx="8153400" cy="6201698"/>
          </a:xfrm>
          <a:prstGeom prst="rect">
            <a:avLst/>
          </a:prstGeom>
        </p:spPr>
        <p:txBody>
          <a:bodyPr wrap="square">
            <a:spAutoFit/>
          </a:bodyPr>
          <a:lstStyle/>
          <a:p>
            <a:r>
              <a:rPr lang="cs-CZ" sz="1600" dirty="0" err="1">
                <a:solidFill>
                  <a:schemeClr val="tx1"/>
                </a:solidFill>
              </a:rPr>
              <a:t>Screening</a:t>
            </a:r>
            <a:r>
              <a:rPr lang="cs-CZ" sz="1600" dirty="0">
                <a:solidFill>
                  <a:schemeClr val="tx1"/>
                </a:solidFill>
              </a:rPr>
              <a:t>:</a:t>
            </a:r>
          </a:p>
          <a:p>
            <a:r>
              <a:rPr lang="cs-CZ" sz="500" dirty="0">
                <a:solidFill>
                  <a:schemeClr val="tx2"/>
                </a:solidFill>
              </a:rPr>
              <a:t> </a:t>
            </a:r>
          </a:p>
          <a:p>
            <a:pPr marL="285750" lvl="0" indent="-285750" hangingPunct="0">
              <a:buClr>
                <a:srgbClr val="00B0F0"/>
              </a:buClr>
              <a:buFont typeface="Wingdings" panose="05000000000000000000" pitchFamily="2" charset="2"/>
              <a:buChar char="§"/>
            </a:pPr>
            <a:r>
              <a:rPr lang="cs-CZ" sz="1500" dirty="0">
                <a:solidFill>
                  <a:schemeClr val="tx2"/>
                </a:solidFill>
              </a:rPr>
              <a:t>Snížení příjmu potravy za uplynulé 3 měsíce vlivem nechutenství a zažívacích </a:t>
            </a:r>
            <a:r>
              <a:rPr lang="cs-CZ" sz="1500" dirty="0" smtClean="0">
                <a:solidFill>
                  <a:schemeClr val="tx2"/>
                </a:solidFill>
              </a:rPr>
              <a:t>problémů </a:t>
            </a:r>
            <a:endParaRPr lang="cs-CZ" sz="1500" dirty="0">
              <a:solidFill>
                <a:schemeClr val="tx2"/>
              </a:solidFill>
            </a:endParaRPr>
          </a:p>
          <a:p>
            <a:pPr marL="285750" lvl="0" indent="-285750" hangingPunct="0">
              <a:buClr>
                <a:srgbClr val="00B0F0"/>
              </a:buClr>
              <a:buFont typeface="Wingdings" panose="05000000000000000000" pitchFamily="2" charset="2"/>
              <a:buChar char="§"/>
            </a:pPr>
            <a:r>
              <a:rPr lang="cs-CZ" sz="1500" dirty="0">
                <a:solidFill>
                  <a:schemeClr val="tx2"/>
                </a:solidFill>
              </a:rPr>
              <a:t>Úbytek váhy na poslední 3 měsíce</a:t>
            </a:r>
          </a:p>
          <a:p>
            <a:pPr marL="285750" lvl="0" indent="-285750" hangingPunct="0">
              <a:buClr>
                <a:srgbClr val="00B0F0"/>
              </a:buClr>
              <a:buFont typeface="Wingdings" panose="05000000000000000000" pitchFamily="2" charset="2"/>
              <a:buChar char="§"/>
            </a:pPr>
            <a:r>
              <a:rPr lang="cs-CZ" sz="1500" dirty="0">
                <a:solidFill>
                  <a:schemeClr val="tx2"/>
                </a:solidFill>
              </a:rPr>
              <a:t>Mobilita</a:t>
            </a:r>
          </a:p>
          <a:p>
            <a:pPr marL="285750" lvl="0" indent="-285750" hangingPunct="0">
              <a:buClr>
                <a:srgbClr val="00B0F0"/>
              </a:buClr>
              <a:buFont typeface="Wingdings" panose="05000000000000000000" pitchFamily="2" charset="2"/>
              <a:buChar char="§"/>
            </a:pPr>
            <a:r>
              <a:rPr lang="cs-CZ" sz="1500" dirty="0">
                <a:solidFill>
                  <a:schemeClr val="tx2"/>
                </a:solidFill>
              </a:rPr>
              <a:t>Psychický stress, závažné onemocnění za uplynulé 3 měsíce</a:t>
            </a:r>
          </a:p>
          <a:p>
            <a:pPr marL="285750" lvl="0" indent="-285750" hangingPunct="0">
              <a:buClr>
                <a:srgbClr val="00B0F0"/>
              </a:buClr>
              <a:buFont typeface="Wingdings" panose="05000000000000000000" pitchFamily="2" charset="2"/>
              <a:buChar char="§"/>
            </a:pPr>
            <a:r>
              <a:rPr lang="cs-CZ" sz="1500" dirty="0">
                <a:solidFill>
                  <a:schemeClr val="tx2"/>
                </a:solidFill>
              </a:rPr>
              <a:t>Neuropsychické poruchy nebo potíže (demence nebo deprese)</a:t>
            </a:r>
          </a:p>
          <a:p>
            <a:pPr marL="285750" lvl="0" indent="-285750" hangingPunct="0">
              <a:buClr>
                <a:srgbClr val="00B0F0"/>
              </a:buClr>
              <a:buFont typeface="Wingdings" panose="05000000000000000000" pitchFamily="2" charset="2"/>
              <a:buChar char="§"/>
            </a:pPr>
            <a:r>
              <a:rPr lang="cs-CZ" sz="1500" dirty="0">
                <a:solidFill>
                  <a:schemeClr val="tx2"/>
                </a:solidFill>
              </a:rPr>
              <a:t>BMI </a:t>
            </a:r>
            <a:r>
              <a:rPr lang="cs-CZ" sz="1200" b="0" dirty="0">
                <a:solidFill>
                  <a:schemeClr val="tx2"/>
                </a:solidFill>
              </a:rPr>
              <a:t>(</a:t>
            </a:r>
            <a:r>
              <a:rPr lang="en-US" sz="1200" b="0" dirty="0">
                <a:solidFill>
                  <a:schemeClr val="tx2"/>
                </a:solidFill>
              </a:rPr>
              <a:t>&lt;19, 19-20.9, 21</a:t>
            </a:r>
            <a:r>
              <a:rPr lang="cs-CZ" sz="1200" b="0" dirty="0">
                <a:solidFill>
                  <a:schemeClr val="tx2"/>
                </a:solidFill>
              </a:rPr>
              <a:t>-</a:t>
            </a:r>
            <a:r>
              <a:rPr lang="en-US" sz="1200" b="0" dirty="0">
                <a:solidFill>
                  <a:schemeClr val="tx2"/>
                </a:solidFill>
              </a:rPr>
              <a:t>22.9, ≥23</a:t>
            </a:r>
            <a:r>
              <a:rPr lang="en-US" sz="1200" dirty="0" smtClean="0">
                <a:solidFill>
                  <a:schemeClr val="tx2"/>
                </a:solidFill>
              </a:rPr>
              <a:t>)</a:t>
            </a:r>
            <a:endParaRPr lang="cs-CZ" sz="1200" dirty="0" smtClean="0">
              <a:solidFill>
                <a:schemeClr val="tx2"/>
              </a:solidFill>
            </a:endParaRPr>
          </a:p>
          <a:p>
            <a:pPr lvl="0" hangingPunct="0">
              <a:buClr>
                <a:srgbClr val="00B0F0"/>
              </a:buClr>
            </a:pPr>
            <a:endParaRPr lang="en-US" sz="500" dirty="0" smtClean="0">
              <a:solidFill>
                <a:schemeClr val="tx2"/>
              </a:solidFill>
            </a:endParaRPr>
          </a:p>
          <a:p>
            <a:pPr lvl="0" hangingPunct="0">
              <a:buClr>
                <a:srgbClr val="00B0F0"/>
              </a:buClr>
            </a:pPr>
            <a:r>
              <a:rPr lang="cs-CZ" sz="1400" dirty="0" smtClean="0">
                <a:solidFill>
                  <a:schemeClr val="tx2"/>
                </a:solidFill>
              </a:rPr>
              <a:t>------------------------------------------------------------------------------------------------------------------------------</a:t>
            </a:r>
          </a:p>
          <a:p>
            <a:pPr>
              <a:buClr>
                <a:srgbClr val="00B0F0"/>
              </a:buClr>
            </a:pPr>
            <a:r>
              <a:rPr lang="cs-CZ" sz="1600" dirty="0" smtClean="0">
                <a:solidFill>
                  <a:schemeClr val="tx1"/>
                </a:solidFill>
              </a:rPr>
              <a:t>Hodnocení</a:t>
            </a:r>
            <a:r>
              <a:rPr lang="cs-CZ" sz="1600" dirty="0">
                <a:solidFill>
                  <a:schemeClr val="tx1"/>
                </a:solidFill>
              </a:rPr>
              <a:t>:</a:t>
            </a:r>
          </a:p>
          <a:p>
            <a:r>
              <a:rPr lang="cs-CZ" sz="600" dirty="0">
                <a:solidFill>
                  <a:schemeClr val="tx2"/>
                </a:solidFill>
              </a:rPr>
              <a:t> </a:t>
            </a:r>
            <a:r>
              <a:rPr lang="cs-CZ" sz="1400" b="0" i="1" dirty="0" smtClean="0">
                <a:solidFill>
                  <a:schemeClr val="tx2"/>
                </a:solidFill>
              </a:rPr>
              <a:t>Celkové:</a:t>
            </a:r>
          </a:p>
          <a:p>
            <a:pPr marL="285750" lvl="0" indent="-285750" hangingPunct="0">
              <a:buClr>
                <a:srgbClr val="00B0F0"/>
              </a:buClr>
              <a:buFont typeface="Wingdings" panose="05000000000000000000" pitchFamily="2" charset="2"/>
              <a:buChar char="§"/>
            </a:pPr>
            <a:r>
              <a:rPr lang="cs-CZ" sz="1500" dirty="0" smtClean="0">
                <a:solidFill>
                  <a:schemeClr val="tx2"/>
                </a:solidFill>
              </a:rPr>
              <a:t>Soběstačnost </a:t>
            </a:r>
            <a:r>
              <a:rPr lang="cs-CZ" sz="1500" dirty="0">
                <a:solidFill>
                  <a:schemeClr val="tx2"/>
                </a:solidFill>
              </a:rPr>
              <a:t>– žije </a:t>
            </a:r>
            <a:r>
              <a:rPr lang="cs-CZ" sz="1500" dirty="0" smtClean="0">
                <a:solidFill>
                  <a:schemeClr val="tx2"/>
                </a:solidFill>
              </a:rPr>
              <a:t>samostatně?</a:t>
            </a:r>
          </a:p>
          <a:p>
            <a:pPr marL="285750" lvl="0" indent="-285750" hangingPunct="0">
              <a:buClr>
                <a:srgbClr val="00B0F0"/>
              </a:buClr>
              <a:buFont typeface="Wingdings" panose="05000000000000000000" pitchFamily="2" charset="2"/>
              <a:buChar char="§"/>
            </a:pPr>
            <a:r>
              <a:rPr lang="cs-CZ" sz="1500" dirty="0" smtClean="0">
                <a:solidFill>
                  <a:schemeClr val="tx2"/>
                </a:solidFill>
              </a:rPr>
              <a:t>Užívání </a:t>
            </a:r>
            <a:r>
              <a:rPr lang="cs-CZ" sz="1500" dirty="0">
                <a:solidFill>
                  <a:schemeClr val="tx2"/>
                </a:solidFill>
              </a:rPr>
              <a:t>léků – více než 3 předepsané léky </a:t>
            </a:r>
            <a:r>
              <a:rPr lang="cs-CZ" sz="1500" dirty="0" smtClean="0">
                <a:solidFill>
                  <a:schemeClr val="tx2"/>
                </a:solidFill>
              </a:rPr>
              <a:t>denně</a:t>
            </a:r>
          </a:p>
          <a:p>
            <a:pPr marL="285750" lvl="0" indent="-285750" hangingPunct="0">
              <a:buClr>
                <a:srgbClr val="00B0F0"/>
              </a:buClr>
              <a:buFont typeface="Wingdings" panose="05000000000000000000" pitchFamily="2" charset="2"/>
              <a:buChar char="§"/>
            </a:pPr>
            <a:r>
              <a:rPr lang="cs-CZ" sz="1500" dirty="0" smtClean="0">
                <a:solidFill>
                  <a:schemeClr val="tx2"/>
                </a:solidFill>
              </a:rPr>
              <a:t>Chronické </a:t>
            </a:r>
            <a:r>
              <a:rPr lang="cs-CZ" sz="1500" dirty="0">
                <a:solidFill>
                  <a:schemeClr val="tx2"/>
                </a:solidFill>
              </a:rPr>
              <a:t>kožní defekty</a:t>
            </a:r>
          </a:p>
          <a:p>
            <a:r>
              <a:rPr lang="cs-CZ" sz="600" dirty="0">
                <a:solidFill>
                  <a:schemeClr val="tx2"/>
                </a:solidFill>
              </a:rPr>
              <a:t> </a:t>
            </a:r>
          </a:p>
          <a:p>
            <a:r>
              <a:rPr lang="cs-CZ" sz="1400" b="0" i="1" dirty="0">
                <a:solidFill>
                  <a:schemeClr val="tx2"/>
                </a:solidFill>
              </a:rPr>
              <a:t>Stravování</a:t>
            </a:r>
            <a:r>
              <a:rPr lang="cs-CZ" sz="1400" b="0" i="1" dirty="0" smtClean="0">
                <a:solidFill>
                  <a:schemeClr val="tx2"/>
                </a:solidFill>
              </a:rPr>
              <a:t>:</a:t>
            </a:r>
          </a:p>
          <a:p>
            <a:pPr marL="285750" lvl="0" indent="-285750" hangingPunct="0">
              <a:buClr>
                <a:srgbClr val="00B0F0"/>
              </a:buClr>
              <a:buFont typeface="Wingdings" panose="05000000000000000000" pitchFamily="2" charset="2"/>
              <a:buChar char="§"/>
            </a:pPr>
            <a:r>
              <a:rPr lang="cs-CZ" sz="1500" dirty="0" smtClean="0">
                <a:solidFill>
                  <a:schemeClr val="tx2"/>
                </a:solidFill>
              </a:rPr>
              <a:t>Počet </a:t>
            </a:r>
            <a:r>
              <a:rPr lang="cs-CZ" sz="1500" dirty="0">
                <a:solidFill>
                  <a:schemeClr val="tx2"/>
                </a:solidFill>
              </a:rPr>
              <a:t>plnohodnotných jídel </a:t>
            </a:r>
            <a:r>
              <a:rPr lang="cs-CZ" sz="1500" dirty="0" smtClean="0">
                <a:solidFill>
                  <a:schemeClr val="tx2"/>
                </a:solidFill>
              </a:rPr>
              <a:t>denně</a:t>
            </a:r>
          </a:p>
          <a:p>
            <a:pPr marL="285750" lvl="0" indent="-285750" hangingPunct="0">
              <a:buClr>
                <a:srgbClr val="00B0F0"/>
              </a:buClr>
              <a:buFont typeface="Wingdings" panose="05000000000000000000" pitchFamily="2" charset="2"/>
              <a:buChar char="§"/>
            </a:pPr>
            <a:r>
              <a:rPr lang="cs-CZ" sz="1500" dirty="0" smtClean="0">
                <a:solidFill>
                  <a:schemeClr val="tx2"/>
                </a:solidFill>
              </a:rPr>
              <a:t>Příjem bílkovin</a:t>
            </a:r>
          </a:p>
          <a:p>
            <a:pPr marL="285750" lvl="0" indent="-285750" hangingPunct="0">
              <a:buClr>
                <a:srgbClr val="00B0F0"/>
              </a:buClr>
              <a:buFont typeface="Wingdings" panose="05000000000000000000" pitchFamily="2" charset="2"/>
              <a:buChar char="§"/>
            </a:pPr>
            <a:r>
              <a:rPr lang="cs-CZ" sz="1500" dirty="0" smtClean="0">
                <a:solidFill>
                  <a:schemeClr val="tx2"/>
                </a:solidFill>
              </a:rPr>
              <a:t>Příjem </a:t>
            </a:r>
            <a:r>
              <a:rPr lang="cs-CZ" sz="1500" dirty="0">
                <a:solidFill>
                  <a:schemeClr val="tx2"/>
                </a:solidFill>
              </a:rPr>
              <a:t>ovoce nebo </a:t>
            </a:r>
            <a:r>
              <a:rPr lang="cs-CZ" sz="1500" dirty="0" smtClean="0">
                <a:solidFill>
                  <a:schemeClr val="tx2"/>
                </a:solidFill>
              </a:rPr>
              <a:t>zeleniny</a:t>
            </a:r>
          </a:p>
          <a:p>
            <a:pPr marL="285750" lvl="0" indent="-285750" hangingPunct="0">
              <a:buClr>
                <a:srgbClr val="00B0F0"/>
              </a:buClr>
              <a:buFont typeface="Wingdings" panose="05000000000000000000" pitchFamily="2" charset="2"/>
              <a:buChar char="§"/>
            </a:pPr>
            <a:r>
              <a:rPr lang="cs-CZ" sz="1500" dirty="0" smtClean="0">
                <a:solidFill>
                  <a:schemeClr val="tx2"/>
                </a:solidFill>
              </a:rPr>
              <a:t>Příjem tekutin</a:t>
            </a:r>
          </a:p>
          <a:p>
            <a:pPr marL="285750" lvl="0" indent="-285750" hangingPunct="0">
              <a:buClr>
                <a:srgbClr val="00B0F0"/>
              </a:buClr>
              <a:buFont typeface="Wingdings" panose="05000000000000000000" pitchFamily="2" charset="2"/>
              <a:buChar char="§"/>
            </a:pPr>
            <a:r>
              <a:rPr lang="cs-CZ" sz="1500" dirty="0" smtClean="0">
                <a:solidFill>
                  <a:schemeClr val="tx2"/>
                </a:solidFill>
              </a:rPr>
              <a:t>Soběstačnost </a:t>
            </a:r>
            <a:r>
              <a:rPr lang="cs-CZ" sz="1500" dirty="0">
                <a:solidFill>
                  <a:schemeClr val="tx2"/>
                </a:solidFill>
              </a:rPr>
              <a:t>v příjmu stravy </a:t>
            </a:r>
            <a:r>
              <a:rPr lang="cs-CZ" sz="1200" b="0" dirty="0">
                <a:solidFill>
                  <a:schemeClr val="tx2"/>
                </a:solidFill>
              </a:rPr>
              <a:t>(sám, s dopomocí, nutno krmit)</a:t>
            </a:r>
          </a:p>
          <a:p>
            <a:r>
              <a:rPr lang="cs-CZ" sz="600" i="1" dirty="0">
                <a:solidFill>
                  <a:schemeClr val="tx2"/>
                </a:solidFill>
              </a:rPr>
              <a:t> </a:t>
            </a:r>
            <a:endParaRPr lang="cs-CZ" sz="600" dirty="0">
              <a:solidFill>
                <a:schemeClr val="tx2"/>
              </a:solidFill>
            </a:endParaRPr>
          </a:p>
          <a:p>
            <a:r>
              <a:rPr lang="cs-CZ" sz="1400" b="0" i="1" dirty="0">
                <a:solidFill>
                  <a:schemeClr val="tx2"/>
                </a:solidFill>
              </a:rPr>
              <a:t>Vlastní hodnocení zdraví a</a:t>
            </a:r>
            <a:r>
              <a:rPr lang="cs-CZ" sz="1400" b="0" dirty="0">
                <a:solidFill>
                  <a:schemeClr val="tx2"/>
                </a:solidFill>
              </a:rPr>
              <a:t> </a:t>
            </a:r>
            <a:r>
              <a:rPr lang="cs-CZ" sz="1400" b="0" i="1" dirty="0">
                <a:solidFill>
                  <a:schemeClr val="tx2"/>
                </a:solidFill>
              </a:rPr>
              <a:t>stavu výživy</a:t>
            </a:r>
            <a:r>
              <a:rPr lang="cs-CZ" sz="1400" b="0" i="1" dirty="0" smtClean="0">
                <a:solidFill>
                  <a:schemeClr val="tx2"/>
                </a:solidFill>
              </a:rPr>
              <a:t>:</a:t>
            </a:r>
          </a:p>
          <a:p>
            <a:pPr marL="285750" lvl="0" indent="-285750" hangingPunct="0">
              <a:buClr>
                <a:srgbClr val="00B0F0"/>
              </a:buClr>
              <a:buFont typeface="Wingdings" panose="05000000000000000000" pitchFamily="2" charset="2"/>
              <a:buChar char="§"/>
            </a:pPr>
            <a:r>
              <a:rPr lang="cs-CZ" sz="1500" dirty="0" smtClean="0">
                <a:solidFill>
                  <a:schemeClr val="tx2"/>
                </a:solidFill>
              </a:rPr>
              <a:t>Jak </a:t>
            </a:r>
            <a:r>
              <a:rPr lang="cs-CZ" sz="1500" dirty="0">
                <a:solidFill>
                  <a:schemeClr val="tx2"/>
                </a:solidFill>
              </a:rPr>
              <a:t>hodnotí svůj stav </a:t>
            </a:r>
            <a:r>
              <a:rPr lang="cs-CZ" sz="1500" dirty="0" smtClean="0">
                <a:solidFill>
                  <a:schemeClr val="tx2"/>
                </a:solidFill>
              </a:rPr>
              <a:t>výživy</a:t>
            </a:r>
          </a:p>
          <a:p>
            <a:pPr marL="285750" lvl="0" indent="-285750" hangingPunct="0">
              <a:buClr>
                <a:srgbClr val="00B0F0"/>
              </a:buClr>
              <a:buFont typeface="Wingdings" panose="05000000000000000000" pitchFamily="2" charset="2"/>
              <a:buChar char="§"/>
            </a:pPr>
            <a:r>
              <a:rPr lang="cs-CZ" sz="1500" dirty="0" smtClean="0">
                <a:solidFill>
                  <a:schemeClr val="tx2"/>
                </a:solidFill>
              </a:rPr>
              <a:t>Jak </a:t>
            </a:r>
            <a:r>
              <a:rPr lang="cs-CZ" sz="1500" dirty="0">
                <a:solidFill>
                  <a:schemeClr val="tx2"/>
                </a:solidFill>
              </a:rPr>
              <a:t>vnímá svůj zdravotní stav v porovnání s vrstevníky</a:t>
            </a:r>
          </a:p>
          <a:p>
            <a:r>
              <a:rPr lang="cs-CZ" sz="600" i="1" dirty="0">
                <a:solidFill>
                  <a:schemeClr val="tx2"/>
                </a:solidFill>
              </a:rPr>
              <a:t> </a:t>
            </a:r>
            <a:endParaRPr lang="cs-CZ" sz="600" dirty="0">
              <a:solidFill>
                <a:schemeClr val="tx2"/>
              </a:solidFill>
            </a:endParaRPr>
          </a:p>
          <a:p>
            <a:r>
              <a:rPr lang="cs-CZ" sz="1400" b="0" i="1" dirty="0" err="1">
                <a:solidFill>
                  <a:schemeClr val="tx2"/>
                </a:solidFill>
              </a:rPr>
              <a:t>Antropo</a:t>
            </a:r>
            <a:r>
              <a:rPr lang="cs-CZ" sz="1400" b="0" i="1" dirty="0">
                <a:solidFill>
                  <a:schemeClr val="tx2"/>
                </a:solidFill>
              </a:rPr>
              <a:t> měření – 2 hodnoty</a:t>
            </a:r>
            <a:r>
              <a:rPr lang="cs-CZ" sz="1400" b="0" i="1" dirty="0" smtClean="0">
                <a:solidFill>
                  <a:schemeClr val="tx2"/>
                </a:solidFill>
              </a:rPr>
              <a:t>:</a:t>
            </a:r>
          </a:p>
          <a:p>
            <a:pPr marL="285750" lvl="0" indent="-285750" hangingPunct="0">
              <a:buClr>
                <a:srgbClr val="00B0F0"/>
              </a:buClr>
              <a:buFont typeface="Wingdings" panose="05000000000000000000" pitchFamily="2" charset="2"/>
              <a:buChar char="§"/>
            </a:pPr>
            <a:r>
              <a:rPr lang="cs-CZ" sz="1500" dirty="0" smtClean="0">
                <a:solidFill>
                  <a:schemeClr val="tx2"/>
                </a:solidFill>
              </a:rPr>
              <a:t>Obvod </a:t>
            </a:r>
            <a:r>
              <a:rPr lang="cs-CZ" sz="1500" dirty="0">
                <a:solidFill>
                  <a:schemeClr val="tx2"/>
                </a:solidFill>
              </a:rPr>
              <a:t>paže </a:t>
            </a:r>
            <a:r>
              <a:rPr lang="cs-CZ" sz="1200" b="0" dirty="0">
                <a:solidFill>
                  <a:schemeClr val="tx2"/>
                </a:solidFill>
              </a:rPr>
              <a:t>(</a:t>
            </a:r>
            <a:r>
              <a:rPr lang="en-US" sz="1200" b="0" dirty="0">
                <a:solidFill>
                  <a:schemeClr val="tx2"/>
                </a:solidFill>
              </a:rPr>
              <a:t>&lt;21, 21-21.9, ≥</a:t>
            </a:r>
            <a:r>
              <a:rPr lang="en-US" sz="1200" b="0" dirty="0" smtClean="0">
                <a:solidFill>
                  <a:schemeClr val="tx2"/>
                </a:solidFill>
              </a:rPr>
              <a:t>22)</a:t>
            </a:r>
            <a:endParaRPr lang="cs-CZ" sz="1200" b="0" dirty="0" smtClean="0">
              <a:solidFill>
                <a:schemeClr val="tx2"/>
              </a:solidFill>
            </a:endParaRPr>
          </a:p>
          <a:p>
            <a:pPr marL="285750" lvl="0" indent="-285750" hangingPunct="0">
              <a:buClr>
                <a:srgbClr val="00B0F0"/>
              </a:buClr>
              <a:buFont typeface="Wingdings" panose="05000000000000000000" pitchFamily="2" charset="2"/>
              <a:buChar char="§"/>
            </a:pPr>
            <a:r>
              <a:rPr lang="cs-CZ" sz="1500" dirty="0" smtClean="0">
                <a:solidFill>
                  <a:schemeClr val="tx2"/>
                </a:solidFill>
              </a:rPr>
              <a:t>Obvod </a:t>
            </a:r>
            <a:r>
              <a:rPr lang="cs-CZ" sz="1500" dirty="0">
                <a:solidFill>
                  <a:schemeClr val="tx2"/>
                </a:solidFill>
              </a:rPr>
              <a:t>lýtka </a:t>
            </a:r>
            <a:r>
              <a:rPr lang="cs-CZ" sz="1200" b="0" dirty="0">
                <a:solidFill>
                  <a:schemeClr val="tx2"/>
                </a:solidFill>
              </a:rPr>
              <a:t>(</a:t>
            </a:r>
            <a:r>
              <a:rPr lang="en-US" sz="1200" b="0" dirty="0">
                <a:solidFill>
                  <a:schemeClr val="tx2"/>
                </a:solidFill>
              </a:rPr>
              <a:t>&lt;31, ≥31)</a:t>
            </a:r>
            <a:endParaRPr lang="cs-CZ" sz="1200" b="0" dirty="0">
              <a:solidFill>
                <a:schemeClr val="tx2"/>
              </a:solidFill>
            </a:endParaRPr>
          </a:p>
        </p:txBody>
      </p:sp>
      <p:sp>
        <p:nvSpPr>
          <p:cNvPr id="3" name="TextovéPole 2"/>
          <p:cNvSpPr txBox="1"/>
          <p:nvPr/>
        </p:nvSpPr>
        <p:spPr>
          <a:xfrm>
            <a:off x="7086600" y="1363414"/>
            <a:ext cx="1828800" cy="846386"/>
          </a:xfrm>
          <a:prstGeom prst="rect">
            <a:avLst/>
          </a:prstGeom>
          <a:noFill/>
        </p:spPr>
        <p:txBody>
          <a:bodyPr wrap="square" rtlCol="0">
            <a:spAutoFit/>
          </a:bodyPr>
          <a:lstStyle/>
          <a:p>
            <a:r>
              <a:rPr lang="cs-CZ" sz="1100" b="0" i="1" u="sng" dirty="0" smtClean="0">
                <a:solidFill>
                  <a:schemeClr val="tx1"/>
                </a:solidFill>
                <a:latin typeface="Arial" panose="020B0604020202020204" pitchFamily="34" charset="0"/>
                <a:cs typeface="Arial" panose="020B0604020202020204" pitchFamily="34" charset="0"/>
              </a:rPr>
              <a:t>Vyhodnocení </a:t>
            </a:r>
            <a:r>
              <a:rPr lang="cs-CZ" sz="1100" b="0" i="1" u="sng" dirty="0" err="1" smtClean="0">
                <a:solidFill>
                  <a:schemeClr val="tx1"/>
                </a:solidFill>
                <a:latin typeface="Arial" panose="020B0604020202020204" pitchFamily="34" charset="0"/>
                <a:cs typeface="Arial" panose="020B0604020202020204" pitchFamily="34" charset="0"/>
              </a:rPr>
              <a:t>screeningu</a:t>
            </a:r>
            <a:r>
              <a:rPr lang="cs-CZ" sz="1100" i="1" u="sng" dirty="0" smtClean="0">
                <a:solidFill>
                  <a:schemeClr val="tx1"/>
                </a:solidFill>
                <a:latin typeface="Arial" panose="020B0604020202020204" pitchFamily="34" charset="0"/>
                <a:cs typeface="Arial" panose="020B0604020202020204" pitchFamily="34" charset="0"/>
              </a:rPr>
              <a:t>:</a:t>
            </a:r>
          </a:p>
          <a:p>
            <a:endParaRPr lang="cs-CZ" sz="500" i="1" u="sng" dirty="0" smtClean="0">
              <a:solidFill>
                <a:schemeClr val="tx1"/>
              </a:solidFill>
              <a:latin typeface="Arial" panose="020B0604020202020204" pitchFamily="34" charset="0"/>
              <a:cs typeface="Arial" panose="020B0604020202020204" pitchFamily="34" charset="0"/>
            </a:endParaRPr>
          </a:p>
          <a:p>
            <a:r>
              <a:rPr lang="cs-CZ" sz="1100" b="0" dirty="0" smtClean="0">
                <a:solidFill>
                  <a:schemeClr val="tx1"/>
                </a:solidFill>
                <a:latin typeface="Arial" panose="020B0604020202020204" pitchFamily="34" charset="0"/>
                <a:cs typeface="Arial" panose="020B0604020202020204" pitchFamily="34" charset="0"/>
              </a:rPr>
              <a:t>0-7:  Podvýživa</a:t>
            </a:r>
          </a:p>
          <a:p>
            <a:r>
              <a:rPr lang="cs-CZ" sz="1100" b="0" dirty="0" smtClean="0">
                <a:solidFill>
                  <a:schemeClr val="tx1"/>
                </a:solidFill>
                <a:latin typeface="Arial" panose="020B0604020202020204" pitchFamily="34" charset="0"/>
                <a:cs typeface="Arial" panose="020B0604020202020204" pitchFamily="34" charset="0"/>
              </a:rPr>
              <a:t>8-11: V riziku podvýživy</a:t>
            </a:r>
          </a:p>
          <a:p>
            <a:r>
              <a:rPr lang="cs-CZ" sz="1100" b="0" dirty="0" smtClean="0">
                <a:solidFill>
                  <a:schemeClr val="tx1"/>
                </a:solidFill>
                <a:latin typeface="Arial" panose="020B0604020202020204" pitchFamily="34" charset="0"/>
                <a:cs typeface="Arial" panose="020B0604020202020204" pitchFamily="34" charset="0"/>
              </a:rPr>
              <a:t>12-14: </a:t>
            </a:r>
            <a:r>
              <a:rPr lang="cs-CZ" sz="1100" b="0" dirty="0" err="1" smtClean="0">
                <a:solidFill>
                  <a:schemeClr val="tx1"/>
                </a:solidFill>
                <a:latin typeface="Arial" panose="020B0604020202020204" pitchFamily="34" charset="0"/>
                <a:cs typeface="Arial" panose="020B0604020202020204" pitchFamily="34" charset="0"/>
              </a:rPr>
              <a:t>Norm</a:t>
            </a:r>
            <a:r>
              <a:rPr lang="cs-CZ" sz="1100" b="0" dirty="0" smtClean="0">
                <a:solidFill>
                  <a:schemeClr val="tx1"/>
                </a:solidFill>
                <a:latin typeface="Arial" panose="020B0604020202020204" pitchFamily="34" charset="0"/>
                <a:cs typeface="Arial" panose="020B0604020202020204" pitchFamily="34" charset="0"/>
              </a:rPr>
              <a:t>. </a:t>
            </a:r>
            <a:r>
              <a:rPr lang="cs-CZ" sz="1100" b="0" dirty="0" err="1" smtClean="0">
                <a:solidFill>
                  <a:schemeClr val="tx1"/>
                </a:solidFill>
                <a:latin typeface="Arial" panose="020B0604020202020204" pitchFamily="34" charset="0"/>
                <a:cs typeface="Arial" panose="020B0604020202020204" pitchFamily="34" charset="0"/>
              </a:rPr>
              <a:t>výž</a:t>
            </a:r>
            <a:r>
              <a:rPr lang="cs-CZ" sz="1100" b="0" dirty="0" smtClean="0">
                <a:solidFill>
                  <a:schemeClr val="tx1"/>
                </a:solidFill>
                <a:latin typeface="Arial" panose="020B0604020202020204" pitchFamily="34" charset="0"/>
                <a:cs typeface="Arial" panose="020B0604020202020204" pitchFamily="34" charset="0"/>
              </a:rPr>
              <a:t>. stav</a:t>
            </a:r>
            <a:endParaRPr lang="cs-CZ" sz="1100" b="0" dirty="0">
              <a:solidFill>
                <a:schemeClr val="tx1"/>
              </a:solidFill>
            </a:endParaRPr>
          </a:p>
        </p:txBody>
      </p:sp>
      <p:sp>
        <p:nvSpPr>
          <p:cNvPr id="8" name="TextovéPole 7"/>
          <p:cNvSpPr txBox="1"/>
          <p:nvPr/>
        </p:nvSpPr>
        <p:spPr>
          <a:xfrm>
            <a:off x="6553200" y="5562600"/>
            <a:ext cx="2438400" cy="1015663"/>
          </a:xfrm>
          <a:prstGeom prst="rect">
            <a:avLst/>
          </a:prstGeom>
          <a:noFill/>
        </p:spPr>
        <p:txBody>
          <a:bodyPr wrap="square" rtlCol="0">
            <a:spAutoFit/>
          </a:bodyPr>
          <a:lstStyle/>
          <a:p>
            <a:r>
              <a:rPr lang="cs-CZ" sz="1100" b="0" i="1" u="sng" dirty="0" smtClean="0">
                <a:solidFill>
                  <a:schemeClr val="tx1"/>
                </a:solidFill>
                <a:latin typeface="Arial" panose="020B0604020202020204" pitchFamily="34" charset="0"/>
                <a:cs typeface="Arial" panose="020B0604020202020204" pitchFamily="34" charset="0"/>
              </a:rPr>
              <a:t>Celkové vyhodnocení -  body </a:t>
            </a:r>
            <a:r>
              <a:rPr lang="cs-CZ" sz="1100" b="0" i="1" u="sng" dirty="0" err="1" smtClean="0">
                <a:solidFill>
                  <a:schemeClr val="tx1"/>
                </a:solidFill>
                <a:latin typeface="Arial" panose="020B0604020202020204" pitchFamily="34" charset="0"/>
                <a:cs typeface="Arial" panose="020B0604020202020204" pitchFamily="34" charset="0"/>
              </a:rPr>
              <a:t>screeningu</a:t>
            </a:r>
            <a:r>
              <a:rPr lang="cs-CZ" sz="1100" b="0" i="1" u="sng" dirty="0" smtClean="0">
                <a:solidFill>
                  <a:schemeClr val="tx1"/>
                </a:solidFill>
                <a:latin typeface="Arial" panose="020B0604020202020204" pitchFamily="34" charset="0"/>
                <a:cs typeface="Arial" panose="020B0604020202020204" pitchFamily="34" charset="0"/>
              </a:rPr>
              <a:t> + body „Hodnocení“</a:t>
            </a:r>
            <a:r>
              <a:rPr lang="cs-CZ" sz="1100" i="1" u="sng" dirty="0" smtClean="0">
                <a:solidFill>
                  <a:schemeClr val="tx1"/>
                </a:solidFill>
                <a:latin typeface="Arial" panose="020B0604020202020204" pitchFamily="34" charset="0"/>
                <a:cs typeface="Arial" panose="020B0604020202020204" pitchFamily="34" charset="0"/>
              </a:rPr>
              <a:t>:</a:t>
            </a:r>
            <a:endParaRPr lang="en-US" sz="1100" i="1" u="sng" dirty="0" smtClean="0">
              <a:solidFill>
                <a:schemeClr val="tx1"/>
              </a:solidFill>
              <a:latin typeface="Arial" panose="020B0604020202020204" pitchFamily="34" charset="0"/>
              <a:cs typeface="Arial" panose="020B0604020202020204" pitchFamily="34" charset="0"/>
            </a:endParaRPr>
          </a:p>
          <a:p>
            <a:endParaRPr lang="cs-CZ" sz="500" i="1" u="sng" dirty="0" smtClean="0">
              <a:solidFill>
                <a:schemeClr val="tx1"/>
              </a:solidFill>
              <a:latin typeface="Arial" panose="020B0604020202020204" pitchFamily="34" charset="0"/>
              <a:cs typeface="Arial" panose="020B0604020202020204" pitchFamily="34" charset="0"/>
            </a:endParaRPr>
          </a:p>
          <a:p>
            <a:r>
              <a:rPr lang="en-US" sz="1100" b="0" dirty="0" smtClean="0">
                <a:solidFill>
                  <a:schemeClr val="tx1"/>
                </a:solidFill>
                <a:latin typeface="Arial" panose="020B0604020202020204" pitchFamily="34" charset="0"/>
                <a:cs typeface="Arial" panose="020B0604020202020204" pitchFamily="34" charset="0"/>
              </a:rPr>
              <a:t>&lt;1</a:t>
            </a:r>
            <a:r>
              <a:rPr lang="cs-CZ" sz="1100" b="0" dirty="0" smtClean="0">
                <a:solidFill>
                  <a:schemeClr val="tx1"/>
                </a:solidFill>
                <a:latin typeface="Arial" panose="020B0604020202020204" pitchFamily="34" charset="0"/>
                <a:cs typeface="Arial" panose="020B0604020202020204" pitchFamily="34" charset="0"/>
              </a:rPr>
              <a:t>7:  Podvýživa</a:t>
            </a:r>
          </a:p>
          <a:p>
            <a:r>
              <a:rPr lang="en-US" sz="1100" b="0" dirty="0" smtClean="0">
                <a:solidFill>
                  <a:schemeClr val="tx1"/>
                </a:solidFill>
                <a:latin typeface="Arial" panose="020B0604020202020204" pitchFamily="34" charset="0"/>
                <a:cs typeface="Arial" panose="020B0604020202020204" pitchFamily="34" charset="0"/>
              </a:rPr>
              <a:t>17</a:t>
            </a:r>
            <a:r>
              <a:rPr lang="cs-CZ" sz="1100" b="0" dirty="0" smtClean="0">
                <a:solidFill>
                  <a:schemeClr val="tx1"/>
                </a:solidFill>
                <a:latin typeface="Arial" panose="020B0604020202020204" pitchFamily="34" charset="0"/>
                <a:cs typeface="Arial" panose="020B0604020202020204" pitchFamily="34" charset="0"/>
              </a:rPr>
              <a:t>-</a:t>
            </a:r>
            <a:r>
              <a:rPr lang="en-US" sz="1100" b="0" dirty="0" smtClean="0">
                <a:solidFill>
                  <a:schemeClr val="tx1"/>
                </a:solidFill>
                <a:latin typeface="Arial" panose="020B0604020202020204" pitchFamily="34" charset="0"/>
                <a:cs typeface="Arial" panose="020B0604020202020204" pitchFamily="34" charset="0"/>
              </a:rPr>
              <a:t>23.5</a:t>
            </a:r>
            <a:r>
              <a:rPr lang="cs-CZ" sz="1100" b="0" dirty="0" smtClean="0">
                <a:solidFill>
                  <a:schemeClr val="tx1"/>
                </a:solidFill>
                <a:latin typeface="Arial" panose="020B0604020202020204" pitchFamily="34" charset="0"/>
                <a:cs typeface="Arial" panose="020B0604020202020204" pitchFamily="34" charset="0"/>
              </a:rPr>
              <a:t>: V riziku podvýživy</a:t>
            </a:r>
          </a:p>
          <a:p>
            <a:r>
              <a:rPr lang="en-US" sz="1100" b="0" dirty="0" smtClean="0">
                <a:solidFill>
                  <a:schemeClr val="tx1"/>
                </a:solidFill>
                <a:latin typeface="Arial" panose="020B0604020202020204" pitchFamily="34" charset="0"/>
                <a:cs typeface="Arial" panose="020B0604020202020204" pitchFamily="34" charset="0"/>
              </a:rPr>
              <a:t>24</a:t>
            </a:r>
            <a:r>
              <a:rPr lang="cs-CZ" sz="1100" b="0" dirty="0" smtClean="0">
                <a:solidFill>
                  <a:schemeClr val="tx1"/>
                </a:solidFill>
                <a:latin typeface="Arial" panose="020B0604020202020204" pitchFamily="34" charset="0"/>
                <a:cs typeface="Arial" panose="020B0604020202020204" pitchFamily="34" charset="0"/>
              </a:rPr>
              <a:t>-</a:t>
            </a:r>
            <a:r>
              <a:rPr lang="en-US" sz="1100" b="0" dirty="0" smtClean="0">
                <a:solidFill>
                  <a:schemeClr val="tx1"/>
                </a:solidFill>
                <a:latin typeface="Arial" panose="020B0604020202020204" pitchFamily="34" charset="0"/>
                <a:cs typeface="Arial" panose="020B0604020202020204" pitchFamily="34" charset="0"/>
              </a:rPr>
              <a:t>30</a:t>
            </a:r>
            <a:r>
              <a:rPr lang="cs-CZ" sz="1100" b="0" dirty="0" smtClean="0">
                <a:solidFill>
                  <a:schemeClr val="tx1"/>
                </a:solidFill>
                <a:latin typeface="Arial" panose="020B0604020202020204" pitchFamily="34" charset="0"/>
                <a:cs typeface="Arial" panose="020B0604020202020204" pitchFamily="34" charset="0"/>
              </a:rPr>
              <a:t>: </a:t>
            </a:r>
            <a:r>
              <a:rPr lang="cs-CZ" sz="1100" b="0" dirty="0" err="1" smtClean="0">
                <a:solidFill>
                  <a:schemeClr val="tx1"/>
                </a:solidFill>
                <a:latin typeface="Arial" panose="020B0604020202020204" pitchFamily="34" charset="0"/>
                <a:cs typeface="Arial" panose="020B0604020202020204" pitchFamily="34" charset="0"/>
              </a:rPr>
              <a:t>Norm</a:t>
            </a:r>
            <a:r>
              <a:rPr lang="cs-CZ" sz="1100" b="0" dirty="0" smtClean="0">
                <a:solidFill>
                  <a:schemeClr val="tx1"/>
                </a:solidFill>
                <a:latin typeface="Arial" panose="020B0604020202020204" pitchFamily="34" charset="0"/>
                <a:cs typeface="Arial" panose="020B0604020202020204" pitchFamily="34" charset="0"/>
              </a:rPr>
              <a:t>. </a:t>
            </a:r>
            <a:r>
              <a:rPr lang="cs-CZ" sz="1100" b="0" dirty="0" err="1" smtClean="0">
                <a:solidFill>
                  <a:schemeClr val="tx1"/>
                </a:solidFill>
                <a:latin typeface="Arial" panose="020B0604020202020204" pitchFamily="34" charset="0"/>
                <a:cs typeface="Arial" panose="020B0604020202020204" pitchFamily="34" charset="0"/>
              </a:rPr>
              <a:t>výž</a:t>
            </a:r>
            <a:r>
              <a:rPr lang="cs-CZ" sz="1100" b="0" dirty="0" smtClean="0">
                <a:solidFill>
                  <a:schemeClr val="tx1"/>
                </a:solidFill>
                <a:latin typeface="Arial" panose="020B0604020202020204" pitchFamily="34" charset="0"/>
                <a:cs typeface="Arial" panose="020B0604020202020204" pitchFamily="34" charset="0"/>
              </a:rPr>
              <a:t>. stav</a:t>
            </a:r>
            <a:endParaRPr lang="cs-CZ" sz="1100" b="0" dirty="0">
              <a:solidFill>
                <a:schemeClr val="tx1"/>
              </a:solidFill>
            </a:endParaRPr>
          </a:p>
        </p:txBody>
      </p:sp>
    </p:spTree>
    <p:extLst>
      <p:ext uri="{BB962C8B-B14F-4D97-AF65-F5344CB8AC3E}">
        <p14:creationId xmlns:p14="http://schemas.microsoft.com/office/powerpoint/2010/main" val="4132727704"/>
      </p:ext>
    </p:extLst>
  </p:cSld>
  <p:clrMapOvr>
    <a:masterClrMapping/>
  </p:clrMapOvr>
  <p:transition spd="med">
    <p:pull dir="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96</a:t>
            </a:fld>
            <a:endParaRPr lang="cs-CZ" sz="1200">
              <a:solidFill>
                <a:prstClr val="black">
                  <a:lumMod val="65000"/>
                  <a:lumOff val="35000"/>
                </a:prstClr>
              </a:solidFill>
              <a:latin typeface="Century Gothic" pitchFamily="34" charset="0"/>
            </a:endParaRPr>
          </a:p>
        </p:txBody>
      </p:sp>
      <p:pic>
        <p:nvPicPr>
          <p:cNvPr id="16386" name="Picture 2" descr="C:\Users\jfiala\Desktop\VÝUKA\20 - Výuka jaro 2018\00 - příprava OPZ II\hodnocení výživového stavu\obrázky\MN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3060"/>
            <a:ext cx="6553200" cy="68910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txBox="1">
            <a:spLocks noChangeArrowheads="1"/>
          </p:cNvSpPr>
          <p:nvPr/>
        </p:nvSpPr>
        <p:spPr>
          <a:xfrm>
            <a:off x="76200" y="838200"/>
            <a:ext cx="2362200" cy="1219200"/>
          </a:xfrm>
          <a:prstGeom prst="rect">
            <a:avLst/>
          </a:prstGeom>
        </p:spPr>
        <p:txBody>
          <a:bodyPr vert="horz" wrap="square" lIns="91440" tIns="45720" rIns="91440" bIns="45720" numCol="1" rtlCol="0" anchor="b" anchorCtr="0" compatLnSpc="1">
            <a:prstTxWarp prst="textNoShape">
              <a:avLst/>
            </a:prstTxWarp>
            <a:noAutofit/>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algn="l" eaLnBrk="1" hangingPunct="1">
              <a:lnSpc>
                <a:spcPts val="3400"/>
              </a:lnSpc>
            </a:pPr>
            <a:r>
              <a:rPr lang="cs-CZ" sz="2000" b="0" dirty="0" smtClean="0">
                <a:effectLst>
                  <a:outerShdw blurRad="38100" dist="38100" dir="2700000" algn="tl">
                    <a:srgbClr val="C0C0C0"/>
                  </a:outerShdw>
                </a:effectLst>
                <a:latin typeface="Arial" pitchFamily="34" charset="0"/>
              </a:rPr>
              <a:t>MNA</a:t>
            </a:r>
          </a:p>
          <a:p>
            <a:pPr algn="l" eaLnBrk="1" hangingPunct="1">
              <a:lnSpc>
                <a:spcPts val="3400"/>
              </a:lnSpc>
            </a:pPr>
            <a:r>
              <a:rPr lang="cs-CZ" sz="2000" b="0" dirty="0" smtClean="0">
                <a:effectLst>
                  <a:outerShdw blurRad="38100" dist="38100" dir="2700000" algn="tl">
                    <a:srgbClr val="C0C0C0"/>
                  </a:outerShdw>
                </a:effectLst>
                <a:latin typeface="Arial" pitchFamily="34" charset="0"/>
              </a:rPr>
              <a:t>(</a:t>
            </a:r>
            <a:r>
              <a:rPr lang="cs-CZ" sz="2000" dirty="0" smtClean="0">
                <a:effectLst>
                  <a:outerShdw blurRad="38100" dist="38100" dir="2700000" algn="tl">
                    <a:srgbClr val="C0C0C0"/>
                  </a:outerShdw>
                </a:effectLst>
                <a:latin typeface="Arial" pitchFamily="34" charset="0"/>
              </a:rPr>
              <a:t>M</a:t>
            </a:r>
            <a:r>
              <a:rPr lang="cs-CZ" sz="2000" b="0" dirty="0" smtClean="0">
                <a:effectLst>
                  <a:outerShdw blurRad="38100" dist="38100" dir="2700000" algn="tl">
                    <a:srgbClr val="C0C0C0"/>
                  </a:outerShdw>
                </a:effectLst>
                <a:latin typeface="Arial" pitchFamily="34" charset="0"/>
              </a:rPr>
              <a:t>ini </a:t>
            </a:r>
            <a:r>
              <a:rPr lang="cs-CZ" sz="2000" dirty="0" err="1" smtClean="0">
                <a:effectLst>
                  <a:outerShdw blurRad="38100" dist="38100" dir="2700000" algn="tl">
                    <a:srgbClr val="C0C0C0"/>
                  </a:outerShdw>
                </a:effectLst>
                <a:latin typeface="Arial" pitchFamily="34" charset="0"/>
              </a:rPr>
              <a:t>N</a:t>
            </a:r>
            <a:r>
              <a:rPr lang="cs-CZ" sz="2000" b="0" dirty="0" err="1" smtClean="0">
                <a:effectLst>
                  <a:outerShdw blurRad="38100" dist="38100" dir="2700000" algn="tl">
                    <a:srgbClr val="C0C0C0"/>
                  </a:outerShdw>
                </a:effectLst>
                <a:latin typeface="Arial" pitchFamily="34" charset="0"/>
              </a:rPr>
              <a:t>utritional</a:t>
            </a:r>
            <a:r>
              <a:rPr lang="cs-CZ" sz="2000" b="0" dirty="0" smtClean="0">
                <a:effectLst>
                  <a:outerShdw blurRad="38100" dist="38100" dir="2700000" algn="tl">
                    <a:srgbClr val="C0C0C0"/>
                  </a:outerShdw>
                </a:effectLst>
                <a:latin typeface="Arial" pitchFamily="34" charset="0"/>
              </a:rPr>
              <a:t> </a:t>
            </a:r>
            <a:r>
              <a:rPr lang="cs-CZ" sz="2000" dirty="0" err="1" smtClean="0">
                <a:effectLst>
                  <a:outerShdw blurRad="38100" dist="38100" dir="2700000" algn="tl">
                    <a:srgbClr val="C0C0C0"/>
                  </a:outerShdw>
                </a:effectLst>
                <a:latin typeface="Arial" pitchFamily="34" charset="0"/>
              </a:rPr>
              <a:t>A</a:t>
            </a:r>
            <a:r>
              <a:rPr lang="cs-CZ" sz="2000" b="0" dirty="0" err="1" smtClean="0">
                <a:effectLst>
                  <a:outerShdw blurRad="38100" dist="38100" dir="2700000" algn="tl">
                    <a:srgbClr val="C0C0C0"/>
                  </a:outerShdw>
                </a:effectLst>
                <a:latin typeface="Arial" pitchFamily="34" charset="0"/>
              </a:rPr>
              <a:t>ssessment</a:t>
            </a:r>
            <a:r>
              <a:rPr lang="cs-CZ" sz="2000" b="0" dirty="0" smtClean="0">
                <a:effectLst>
                  <a:outerShdw blurRad="38100" dist="38100" dir="2700000" algn="tl">
                    <a:srgbClr val="C0C0C0"/>
                  </a:outerShdw>
                </a:effectLst>
                <a:latin typeface="Arial" pitchFamily="34" charset="0"/>
              </a:rPr>
              <a:t>)</a:t>
            </a:r>
            <a:endParaRPr lang="cs-CZ" sz="2000" b="0" dirty="0" smtClean="0">
              <a:effectLst>
                <a:outerShdw blurRad="38100" dist="38100" dir="2700000" algn="tl">
                  <a:srgbClr val="C0C0C0"/>
                </a:outerShdw>
              </a:effectLst>
            </a:endParaRPr>
          </a:p>
        </p:txBody>
      </p:sp>
    </p:spTree>
    <p:extLst>
      <p:ext uri="{BB962C8B-B14F-4D97-AF65-F5344CB8AC3E}">
        <p14:creationId xmlns:p14="http://schemas.microsoft.com/office/powerpoint/2010/main" val="320298786"/>
      </p:ext>
    </p:extLst>
  </p:cSld>
  <p:clrMapOvr>
    <a:masterClrMapping/>
  </p:clrMapOvr>
  <p:transition spd="med">
    <p:pull dir="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04800" y="228600"/>
            <a:ext cx="8305800" cy="304800"/>
          </a:xfrm>
        </p:spPr>
        <p:txBody>
          <a:bodyPr wrap="square" numCol="1" anchorCtr="0" compatLnSpc="1">
            <a:prstTxWarp prst="textNoShape">
              <a:avLst/>
            </a:prstTxWarp>
            <a:noAutofit/>
          </a:bodyPr>
          <a:lstStyle/>
          <a:p>
            <a:pPr algn="l" eaLnBrk="1" hangingPunct="1">
              <a:lnSpc>
                <a:spcPts val="3400"/>
              </a:lnSpc>
            </a:pPr>
            <a:r>
              <a:rPr lang="cs-CZ" sz="1800" dirty="0" smtClean="0">
                <a:effectLst>
                  <a:outerShdw blurRad="38100" dist="38100" dir="2700000" algn="tl">
                    <a:srgbClr val="C0C0C0"/>
                  </a:outerShdw>
                </a:effectLst>
                <a:latin typeface="Arial" pitchFamily="34" charset="0"/>
              </a:rPr>
              <a:t>MNA - SF</a:t>
            </a:r>
            <a:endParaRPr lang="cs-CZ"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97</a:t>
            </a:fld>
            <a:endParaRPr lang="cs-CZ" sz="1200">
              <a:solidFill>
                <a:prstClr val="black">
                  <a:lumMod val="65000"/>
                  <a:lumOff val="35000"/>
                </a:prstClr>
              </a:solidFill>
              <a:latin typeface="Century Gothic" pitchFamily="34" charset="0"/>
            </a:endParaRPr>
          </a:p>
        </p:txBody>
      </p:sp>
      <p:pic>
        <p:nvPicPr>
          <p:cNvPr id="7170"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5791200" cy="68962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228600" y="914400"/>
            <a:ext cx="1676401" cy="304800"/>
          </a:xfrm>
          <a:prstGeom prst="rect">
            <a:avLst/>
          </a:prstGeom>
        </p:spPr>
        <p:txBody>
          <a:bodyPr vert="horz" wrap="square" lIns="91440" tIns="45720" rIns="91440" bIns="45720" numCol="1" rtlCol="0" anchor="b" anchorCtr="0" compatLnSpc="1">
            <a:prstTxWarp prst="textNoShape">
              <a:avLst/>
            </a:prstTxWarp>
            <a:noAutofit/>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algn="l" eaLnBrk="1" hangingPunct="1">
              <a:lnSpc>
                <a:spcPts val="3400"/>
              </a:lnSpc>
            </a:pPr>
            <a:r>
              <a:rPr lang="en-GB" sz="1800" b="0" dirty="0" smtClean="0">
                <a:effectLst>
                  <a:outerShdw blurRad="38100" dist="38100" dir="2700000" algn="tl">
                    <a:srgbClr val="C0C0C0"/>
                  </a:outerShdw>
                </a:effectLst>
                <a:latin typeface="Arial" pitchFamily="34" charset="0"/>
              </a:rPr>
              <a:t>(Short Form)</a:t>
            </a:r>
            <a:endParaRPr lang="en-GB" sz="1800" b="0" dirty="0" smtClean="0">
              <a:effectLst>
                <a:outerShdw blurRad="38100" dist="38100" dir="2700000" algn="tl">
                  <a:srgbClr val="C0C0C0"/>
                </a:outerShdw>
              </a:effectLst>
            </a:endParaRPr>
          </a:p>
        </p:txBody>
      </p:sp>
      <p:sp>
        <p:nvSpPr>
          <p:cNvPr id="7" name="Obdélník 6"/>
          <p:cNvSpPr/>
          <p:nvPr/>
        </p:nvSpPr>
        <p:spPr>
          <a:xfrm>
            <a:off x="76200" y="1828800"/>
            <a:ext cx="2971800" cy="923330"/>
          </a:xfrm>
          <a:prstGeom prst="rect">
            <a:avLst/>
          </a:prstGeom>
        </p:spPr>
        <p:txBody>
          <a:bodyPr wrap="square">
            <a:spAutoFit/>
          </a:bodyPr>
          <a:lstStyle/>
          <a:p>
            <a:r>
              <a:rPr lang="cs-CZ" sz="1800" b="0" dirty="0" smtClean="0">
                <a:solidFill>
                  <a:schemeClr val="bg2">
                    <a:lumMod val="50000"/>
                  </a:schemeClr>
                </a:solidFill>
              </a:rPr>
              <a:t>Senzitivita MNA-SF = </a:t>
            </a:r>
            <a:r>
              <a:rPr lang="cs-CZ" sz="1800" b="0" dirty="0">
                <a:solidFill>
                  <a:schemeClr val="bg2">
                    <a:lumMod val="50000"/>
                  </a:schemeClr>
                </a:solidFill>
              </a:rPr>
              <a:t>97,9 %, </a:t>
            </a:r>
            <a:endParaRPr lang="cs-CZ" sz="1800" b="0" dirty="0" smtClean="0">
              <a:solidFill>
                <a:schemeClr val="bg2">
                  <a:lumMod val="50000"/>
                </a:schemeClr>
              </a:solidFill>
            </a:endParaRPr>
          </a:p>
          <a:p>
            <a:r>
              <a:rPr lang="cs-CZ" sz="1800" b="0" dirty="0" smtClean="0">
                <a:solidFill>
                  <a:schemeClr val="bg2">
                    <a:lumMod val="50000"/>
                  </a:schemeClr>
                </a:solidFill>
              </a:rPr>
              <a:t>specificita = </a:t>
            </a:r>
            <a:r>
              <a:rPr lang="cs-CZ" sz="1800" b="0" dirty="0">
                <a:solidFill>
                  <a:schemeClr val="bg2">
                    <a:lumMod val="50000"/>
                  </a:schemeClr>
                </a:solidFill>
              </a:rPr>
              <a:t>100 % </a:t>
            </a:r>
            <a:endParaRPr lang="cs-CZ" sz="1800" b="0" dirty="0" smtClean="0">
              <a:solidFill>
                <a:schemeClr val="bg2">
                  <a:lumMod val="50000"/>
                </a:schemeClr>
              </a:solidFill>
            </a:endParaRPr>
          </a:p>
          <a:p>
            <a:r>
              <a:rPr lang="cs-CZ" sz="1800" b="0" dirty="0" smtClean="0">
                <a:solidFill>
                  <a:schemeClr val="bg2">
                    <a:lumMod val="50000"/>
                  </a:schemeClr>
                </a:solidFill>
              </a:rPr>
              <a:t>diagnostická přesnost = </a:t>
            </a:r>
            <a:r>
              <a:rPr lang="cs-CZ" sz="1800" b="0" dirty="0">
                <a:solidFill>
                  <a:schemeClr val="bg2">
                    <a:lumMod val="50000"/>
                  </a:schemeClr>
                </a:solidFill>
              </a:rPr>
              <a:t>98,7 %.</a:t>
            </a:r>
          </a:p>
        </p:txBody>
      </p:sp>
    </p:spTree>
    <p:extLst>
      <p:ext uri="{BB962C8B-B14F-4D97-AF65-F5344CB8AC3E}">
        <p14:creationId xmlns:p14="http://schemas.microsoft.com/office/powerpoint/2010/main" val="3570755818"/>
      </p:ext>
    </p:extLst>
  </p:cSld>
  <p:clrMapOvr>
    <a:masterClrMapping/>
  </p:clrMapOvr>
  <p:transition spd="med">
    <p:pull dir="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98</a:t>
            </a:fld>
            <a:endParaRPr lang="cs-CZ" sz="1200">
              <a:solidFill>
                <a:prstClr val="black">
                  <a:lumMod val="65000"/>
                  <a:lumOff val="35000"/>
                </a:prstClr>
              </a:solidFill>
              <a:latin typeface="Century Gothic" pitchFamily="34" charset="0"/>
            </a:endParaRPr>
          </a:p>
        </p:txBody>
      </p:sp>
      <p:pic>
        <p:nvPicPr>
          <p:cNvPr id="6146"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88" y="116703"/>
            <a:ext cx="7415212" cy="666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662725"/>
      </p:ext>
    </p:extLst>
  </p:cSld>
  <p:clrMapOvr>
    <a:masterClrMapping/>
  </p:clrMapOvr>
  <p:transition spd="med">
    <p:pull dir="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wrap="square" numCol="1" anchorCtr="0" compatLnSpc="1">
            <a:prstTxWarp prst="textNoShape">
              <a:avLst/>
            </a:prstTxWarp>
            <a:noAutofit/>
          </a:bodyPr>
          <a:lstStyle/>
          <a:p>
            <a:pPr eaLnBrk="1" hangingPunct="1">
              <a:lnSpc>
                <a:spcPts val="3400"/>
              </a:lnSpc>
            </a:pPr>
            <a:r>
              <a:rPr lang="en-GB" sz="1800" dirty="0" smtClean="0">
                <a:effectLst>
                  <a:outerShdw blurRad="38100" dist="38100" dir="2700000" algn="tl">
                    <a:srgbClr val="C0C0C0"/>
                  </a:outerShdw>
                </a:effectLst>
                <a:latin typeface="Arial" pitchFamily="34" charset="0"/>
              </a:rPr>
              <a:t>SGA – Subjective Global Assessment</a:t>
            </a:r>
            <a:endParaRPr lang="en-GB" sz="1800" dirty="0" smtClean="0">
              <a:effectLst>
                <a:outerShdw blurRad="38100" dist="38100" dir="2700000" algn="tl">
                  <a:srgbClr val="C0C0C0"/>
                </a:outerShdw>
              </a:effectLst>
            </a:endParaRPr>
          </a:p>
        </p:txBody>
      </p:sp>
      <p:sp>
        <p:nvSpPr>
          <p:cNvPr id="6" name="Zástupný symbol pro číslo snímku 5"/>
          <p:cNvSpPr txBox="1">
            <a:spLocks noGrp="1"/>
          </p:cNvSpPr>
          <p:nvPr/>
        </p:nvSpPr>
        <p:spPr>
          <a:xfrm>
            <a:off x="8763000" y="822960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99</a:t>
            </a:fld>
            <a:endParaRPr lang="cs-CZ" sz="12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33400" y="4572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sp>
        <p:nvSpPr>
          <p:cNvPr id="2" name="Obdélník 1"/>
          <p:cNvSpPr/>
          <p:nvPr/>
        </p:nvSpPr>
        <p:spPr>
          <a:xfrm>
            <a:off x="381000" y="533400"/>
            <a:ext cx="8686800" cy="6151941"/>
          </a:xfrm>
          <a:prstGeom prst="rect">
            <a:avLst/>
          </a:prstGeom>
        </p:spPr>
        <p:txBody>
          <a:bodyPr wrap="square">
            <a:spAutoFit/>
          </a:bodyPr>
          <a:lstStyle/>
          <a:p>
            <a:pPr lvl="0" algn="just">
              <a:lnSpc>
                <a:spcPct val="120000"/>
              </a:lnSpc>
              <a:spcAft>
                <a:spcPts val="900"/>
              </a:spcAft>
              <a:buClr>
                <a:srgbClr val="00B0F0"/>
              </a:buClr>
              <a:tabLst>
                <a:tab pos="457200" algn="l"/>
              </a:tabLst>
            </a:pPr>
            <a:r>
              <a:rPr lang="cs-CZ" sz="1800" b="0" i="1" dirty="0" smtClean="0">
                <a:solidFill>
                  <a:srgbClr val="000000"/>
                </a:solidFill>
                <a:latin typeface="Helvetica 35 Thin"/>
                <a:cs typeface="Helvetica 35 Thin"/>
              </a:rPr>
              <a:t>Obsahuje 3 okruhy:</a:t>
            </a:r>
          </a:p>
          <a:p>
            <a:pPr marL="342900" lvl="0" indent="-342900" algn="just">
              <a:lnSpc>
                <a:spcPct val="120000"/>
              </a:lnSpc>
              <a:spcAft>
                <a:spcPts val="0"/>
              </a:spcAft>
              <a:buClr>
                <a:srgbClr val="00B0F0"/>
              </a:buClr>
              <a:buFont typeface="Wingdings"/>
              <a:buChar char=""/>
              <a:tabLst>
                <a:tab pos="457200" algn="l"/>
              </a:tabLst>
            </a:pPr>
            <a:r>
              <a:rPr lang="cs-CZ" sz="2000" b="0" dirty="0" smtClean="0">
                <a:solidFill>
                  <a:srgbClr val="000000"/>
                </a:solidFill>
                <a:latin typeface="Helvetica 35 Thin"/>
                <a:cs typeface="Helvetica 35 Thin"/>
              </a:rPr>
              <a:t>Anamnéza </a:t>
            </a:r>
          </a:p>
          <a:p>
            <a:pPr marL="1080000" lvl="0" indent="-285750" algn="just">
              <a:lnSpc>
                <a:spcPct val="120000"/>
              </a:lnSpc>
              <a:spcAft>
                <a:spcPts val="20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Změna tělesné hmotnosti</a:t>
            </a:r>
          </a:p>
          <a:p>
            <a:pPr marL="1080000" lvl="0" indent="-285750" algn="just">
              <a:lnSpc>
                <a:spcPct val="120000"/>
              </a:lnSpc>
              <a:spcAft>
                <a:spcPts val="20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Změna příjmu potravy</a:t>
            </a:r>
          </a:p>
          <a:p>
            <a:pPr marL="1080000" lvl="0" indent="-285750" algn="just">
              <a:lnSpc>
                <a:spcPct val="120000"/>
              </a:lnSpc>
              <a:spcAft>
                <a:spcPts val="20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Gastrointestinální symptomy</a:t>
            </a:r>
          </a:p>
          <a:p>
            <a:pPr marL="1080000" lvl="0" indent="-285750" algn="just">
              <a:lnSpc>
                <a:spcPct val="120000"/>
              </a:lnSpc>
              <a:spcAft>
                <a:spcPts val="20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Funkční výkonnost </a:t>
            </a:r>
          </a:p>
          <a:p>
            <a:pPr marL="342900" lvl="0" indent="-342900" algn="just">
              <a:lnSpc>
                <a:spcPct val="120000"/>
              </a:lnSpc>
              <a:spcAft>
                <a:spcPts val="600"/>
              </a:spcAft>
              <a:buClr>
                <a:srgbClr val="00B0F0"/>
              </a:buClr>
              <a:buFont typeface="Wingdings"/>
              <a:buChar char=""/>
              <a:tabLst>
                <a:tab pos="457200" algn="l"/>
              </a:tabLst>
            </a:pPr>
            <a:endParaRPr lang="cs-CZ" sz="800" b="0" dirty="0" smtClean="0">
              <a:solidFill>
                <a:srgbClr val="000000"/>
              </a:solidFill>
              <a:latin typeface="Helvetica 35 Thin"/>
              <a:cs typeface="Helvetica 35 Thin"/>
            </a:endParaRPr>
          </a:p>
          <a:p>
            <a:pPr marL="342900" lvl="0" indent="-342900" algn="just">
              <a:lnSpc>
                <a:spcPct val="120000"/>
              </a:lnSpc>
              <a:spcAft>
                <a:spcPts val="600"/>
              </a:spcAft>
              <a:buClr>
                <a:srgbClr val="00B0F0"/>
              </a:buClr>
              <a:buFont typeface="Wingdings"/>
              <a:buChar char=""/>
              <a:tabLst>
                <a:tab pos="457200" algn="l"/>
              </a:tabLst>
            </a:pPr>
            <a:r>
              <a:rPr lang="cs-CZ" sz="2000" b="0" dirty="0" smtClean="0">
                <a:solidFill>
                  <a:srgbClr val="000000"/>
                </a:solidFill>
                <a:latin typeface="Helvetica 35 Thin"/>
                <a:cs typeface="Helvetica 35 Thin"/>
              </a:rPr>
              <a:t>Fyzikální vyšetření</a:t>
            </a:r>
          </a:p>
          <a:p>
            <a:pPr marL="1080000" lvl="0" indent="-285750" algn="just">
              <a:lnSpc>
                <a:spcPct val="120000"/>
              </a:lnSpc>
              <a:spcAft>
                <a:spcPts val="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Ztráta podkožního tuku </a:t>
            </a:r>
            <a:endParaRPr lang="cs-CZ" sz="1600" b="0" dirty="0">
              <a:solidFill>
                <a:srgbClr val="000000"/>
              </a:solidFill>
              <a:latin typeface="Helvetica 35 Thin"/>
              <a:cs typeface="Helvetica 35 Thin"/>
            </a:endParaRPr>
          </a:p>
          <a:p>
            <a:pPr marL="1080000" lvl="0" indent="-285750" algn="just">
              <a:lnSpc>
                <a:spcPct val="120000"/>
              </a:lnSpc>
              <a:spcAft>
                <a:spcPts val="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Úbytek svaloviny </a:t>
            </a:r>
            <a:endParaRPr lang="cs-CZ" sz="1600" b="0" dirty="0">
              <a:solidFill>
                <a:srgbClr val="000000"/>
              </a:solidFill>
              <a:latin typeface="Helvetica 35 Thin"/>
              <a:cs typeface="Helvetica 35 Thin"/>
            </a:endParaRPr>
          </a:p>
          <a:p>
            <a:pPr marL="1080000" lvl="0" indent="-285750" algn="just">
              <a:lnSpc>
                <a:spcPct val="120000"/>
              </a:lnSpc>
              <a:spcAft>
                <a:spcPts val="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Otoky  </a:t>
            </a:r>
            <a:endParaRPr lang="cs-CZ" sz="1600" b="0" dirty="0">
              <a:solidFill>
                <a:srgbClr val="000000"/>
              </a:solidFill>
              <a:latin typeface="Helvetica 35 Thin"/>
              <a:cs typeface="Helvetica 35 Thin"/>
            </a:endParaRPr>
          </a:p>
          <a:p>
            <a:pPr marL="1080000" lvl="0" indent="-285750" algn="just">
              <a:lnSpc>
                <a:spcPct val="120000"/>
              </a:lnSpc>
              <a:spcAft>
                <a:spcPts val="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Ascites</a:t>
            </a:r>
          </a:p>
          <a:p>
            <a:pPr marL="794250" lvl="0" algn="just">
              <a:lnSpc>
                <a:spcPct val="120000"/>
              </a:lnSpc>
              <a:spcAft>
                <a:spcPts val="0"/>
              </a:spcAft>
              <a:buClr>
                <a:srgbClr val="00B0F0"/>
              </a:buClr>
              <a:tabLst>
                <a:tab pos="457200" algn="l"/>
              </a:tabLst>
            </a:pPr>
            <a:endParaRPr lang="cs-CZ" sz="800" b="0" dirty="0">
              <a:solidFill>
                <a:srgbClr val="000000"/>
              </a:solidFill>
              <a:latin typeface="Helvetica 35 Thin"/>
              <a:cs typeface="Helvetica 35 Thin"/>
            </a:endParaRPr>
          </a:p>
          <a:p>
            <a:pPr marL="342900" lvl="0" indent="-342900" algn="just">
              <a:lnSpc>
                <a:spcPct val="120000"/>
              </a:lnSpc>
              <a:spcAft>
                <a:spcPts val="0"/>
              </a:spcAft>
              <a:buClr>
                <a:srgbClr val="00B0F0"/>
              </a:buClr>
              <a:buFont typeface="Wingdings"/>
              <a:buChar char=""/>
              <a:tabLst>
                <a:tab pos="457200" algn="l"/>
              </a:tabLst>
            </a:pPr>
            <a:r>
              <a:rPr lang="cs-CZ" sz="2000" b="0" dirty="0" smtClean="0">
                <a:solidFill>
                  <a:srgbClr val="000000"/>
                </a:solidFill>
                <a:latin typeface="Helvetica 35 Thin"/>
                <a:cs typeface="Helvetica 35 Thin"/>
              </a:rPr>
              <a:t>Celkové subjektivní hodnocení</a:t>
            </a:r>
          </a:p>
          <a:p>
            <a:pPr marL="1080000" lvl="0" indent="-285750" algn="just">
              <a:lnSpc>
                <a:spcPct val="120000"/>
              </a:lnSpc>
              <a:spcAft>
                <a:spcPts val="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Dobře </a:t>
            </a:r>
            <a:r>
              <a:rPr lang="cs-CZ" sz="1600" b="0" dirty="0">
                <a:solidFill>
                  <a:srgbClr val="000000"/>
                </a:solidFill>
                <a:latin typeface="Helvetica 35 Thin"/>
                <a:cs typeface="Helvetica 35 Thin"/>
              </a:rPr>
              <a:t>živený (</a:t>
            </a:r>
            <a:r>
              <a:rPr lang="cs-CZ" sz="1600" b="0" dirty="0" smtClean="0">
                <a:solidFill>
                  <a:srgbClr val="000000"/>
                </a:solidFill>
                <a:latin typeface="Helvetica 35 Thin"/>
                <a:cs typeface="Helvetica 35 Thin"/>
              </a:rPr>
              <a:t>A)</a:t>
            </a:r>
            <a:endParaRPr lang="cs-CZ" sz="1600" b="0" dirty="0">
              <a:solidFill>
                <a:srgbClr val="000000"/>
              </a:solidFill>
              <a:latin typeface="Helvetica 35 Thin"/>
              <a:cs typeface="Helvetica 35 Thin"/>
            </a:endParaRPr>
          </a:p>
          <a:p>
            <a:pPr marL="1080000" indent="-285750" algn="just">
              <a:lnSpc>
                <a:spcPct val="120000"/>
              </a:lnSpc>
              <a:spcAft>
                <a:spcPts val="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Mírně podvyživený (B) </a:t>
            </a:r>
          </a:p>
          <a:p>
            <a:pPr marL="1080000" lvl="0" indent="-285750" algn="just">
              <a:lnSpc>
                <a:spcPct val="120000"/>
              </a:lnSpc>
              <a:spcAft>
                <a:spcPts val="0"/>
              </a:spcAft>
              <a:buClr>
                <a:srgbClr val="00B0F0"/>
              </a:buClr>
              <a:buFont typeface="Wingdings" panose="05000000000000000000" pitchFamily="2" charset="2"/>
              <a:buChar char="Ø"/>
              <a:tabLst>
                <a:tab pos="457200" algn="l"/>
              </a:tabLst>
            </a:pPr>
            <a:r>
              <a:rPr lang="cs-CZ" sz="1600" b="0" dirty="0" smtClean="0">
                <a:solidFill>
                  <a:srgbClr val="000000"/>
                </a:solidFill>
                <a:latin typeface="Helvetica 35 Thin"/>
                <a:cs typeface="Helvetica 35 Thin"/>
              </a:rPr>
              <a:t>Těžce podvyživený (C)</a:t>
            </a:r>
          </a:p>
          <a:p>
            <a:pPr marL="1080000" lvl="0" indent="-285750" algn="just">
              <a:lnSpc>
                <a:spcPct val="120000"/>
              </a:lnSpc>
              <a:spcAft>
                <a:spcPts val="0"/>
              </a:spcAft>
              <a:buClr>
                <a:srgbClr val="00B0F0"/>
              </a:buClr>
              <a:buFont typeface="Wingdings" panose="05000000000000000000" pitchFamily="2" charset="2"/>
              <a:buChar char="Ø"/>
              <a:tabLst>
                <a:tab pos="457200" algn="l"/>
              </a:tabLst>
            </a:pPr>
            <a:endParaRPr lang="cs-CZ" sz="1000" b="0" dirty="0" smtClean="0">
              <a:solidFill>
                <a:srgbClr val="000000"/>
              </a:solidFill>
              <a:latin typeface="Helvetica 35 Thin"/>
              <a:cs typeface="Helvetica 35 Thin"/>
            </a:endParaRPr>
          </a:p>
          <a:p>
            <a:pPr lvl="0" algn="just">
              <a:lnSpc>
                <a:spcPct val="120000"/>
              </a:lnSpc>
              <a:spcAft>
                <a:spcPts val="600"/>
              </a:spcAft>
              <a:buClr>
                <a:srgbClr val="00B0F0"/>
              </a:buClr>
              <a:tabLst>
                <a:tab pos="457200" algn="l"/>
              </a:tabLst>
            </a:pPr>
            <a:r>
              <a:rPr lang="cs-CZ" sz="1400" b="0" dirty="0" smtClean="0">
                <a:solidFill>
                  <a:srgbClr val="000000"/>
                </a:solidFill>
                <a:latin typeface="Helvetica 35 Thin"/>
                <a:cs typeface="Helvetica 35 Thin"/>
              </a:rPr>
              <a:t>Jednotlivé </a:t>
            </a:r>
            <a:r>
              <a:rPr lang="cs-CZ" sz="1400" b="0" dirty="0">
                <a:solidFill>
                  <a:srgbClr val="000000"/>
                </a:solidFill>
                <a:latin typeface="Helvetica 35 Thin"/>
                <a:cs typeface="Helvetica 35 Thin"/>
              </a:rPr>
              <a:t>položky dotazníku nejsou bodově ohodnoceny, protože se jedná o subjektivní hodnocení</a:t>
            </a:r>
            <a:r>
              <a:rPr lang="cs-CZ" sz="1400" b="0" dirty="0" smtClean="0">
                <a:solidFill>
                  <a:srgbClr val="000000"/>
                </a:solidFill>
                <a:latin typeface="Helvetica 35 Thin"/>
                <a:cs typeface="Helvetica 35 Thin"/>
              </a:rPr>
              <a:t>. Výsledky anamnézy a fyzikálního vyšetření jsou shrnuty v tzv. celkovém subjektivním hodnocení.</a:t>
            </a:r>
            <a:endParaRPr lang="cs-CZ" b="0" dirty="0" smtClean="0">
              <a:solidFill>
                <a:srgbClr val="000000"/>
              </a:solidFill>
              <a:latin typeface="Helvetica 35 Thin"/>
              <a:cs typeface="Helvetica 35 Thin"/>
            </a:endParaRPr>
          </a:p>
        </p:txBody>
      </p:sp>
    </p:spTree>
    <p:extLst>
      <p:ext uri="{BB962C8B-B14F-4D97-AF65-F5344CB8AC3E}">
        <p14:creationId xmlns:p14="http://schemas.microsoft.com/office/powerpoint/2010/main" val="3769554765"/>
      </p:ext>
    </p:extLst>
  </p:cSld>
  <p:clrMapOvr>
    <a:masterClrMapping/>
  </p:clrMapOvr>
  <p:transition spd="med">
    <p:pull dir="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4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Integrál">
  <a:themeElements>
    <a:clrScheme name="Integrál">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Integrá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á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B4028482-F53A-4442-AB14-9B7A43F44F96}"/>
    </a:ext>
  </a:ext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28413</TotalTime>
  <Words>4042</Words>
  <Application>Microsoft Office PowerPoint</Application>
  <PresentationFormat>Předvádění na obrazovce (4:3)</PresentationFormat>
  <Paragraphs>847</Paragraphs>
  <Slides>108</Slides>
  <Notes>91</Notes>
  <HiddenSlides>0</HiddenSlides>
  <MMClips>0</MMClips>
  <ScaleCrop>false</ScaleCrop>
  <HeadingPairs>
    <vt:vector size="4" baseType="variant">
      <vt:variant>
        <vt:lpstr>Motiv</vt:lpstr>
      </vt:variant>
      <vt:variant>
        <vt:i4>4</vt:i4>
      </vt:variant>
      <vt:variant>
        <vt:lpstr>Nadpisy snímků</vt:lpstr>
      </vt:variant>
      <vt:variant>
        <vt:i4>108</vt:i4>
      </vt:variant>
    </vt:vector>
  </HeadingPairs>
  <TitlesOfParts>
    <vt:vector size="112" baseType="lpstr">
      <vt:lpstr>Exekutivní</vt:lpstr>
      <vt:lpstr>1_Exekutivní</vt:lpstr>
      <vt:lpstr>4_Exekutivní</vt:lpstr>
      <vt:lpstr>Integrál</vt:lpstr>
      <vt:lpstr>Hodnocení výživového stavu</vt:lpstr>
      <vt:lpstr>Osnova, hlavní body</vt:lpstr>
      <vt:lpstr>Definice, vymezení</vt:lpstr>
      <vt:lpstr>Definice - vymezení</vt:lpstr>
      <vt:lpstr>Malnutrice</vt:lpstr>
      <vt:lpstr>Prezentace aplikace PowerPoint</vt:lpstr>
      <vt:lpstr>Proteinově-energetické malnutrice (PEM)</vt:lpstr>
      <vt:lpstr>Prezentace aplikace PowerPoint</vt:lpstr>
      <vt:lpstr>Marasmus vs Kwashiorkor</vt:lpstr>
      <vt:lpstr>Prezentace aplikace PowerPoint</vt:lpstr>
      <vt:lpstr>Prezentace aplikace PowerPoint</vt:lpstr>
      <vt:lpstr>Malnutrice – symptomy</vt:lpstr>
      <vt:lpstr>Malnutrice - příčiny</vt:lpstr>
      <vt:lpstr>Světově nejrozšířenější mikronutrientní malnutrice</vt:lpstr>
      <vt:lpstr>Prezentace aplikace PowerPoint</vt:lpstr>
      <vt:lpstr>Metody</vt:lpstr>
      <vt:lpstr>Zjišťování anamnestických dat</vt:lpstr>
      <vt:lpstr>Symptomy and známky podvýživy a mikronutrientních deficiencí</vt:lpstr>
      <vt:lpstr>Klinické vyšetření</vt:lpstr>
      <vt:lpstr>Klinické vyšetření</vt:lpstr>
      <vt:lpstr>Klinické vyšetření</vt:lpstr>
      <vt:lpstr>Klinické vyšetření</vt:lpstr>
      <vt:lpstr>Klinické vyšetření</vt:lpstr>
      <vt:lpstr>Klinické vyšetření</vt:lpstr>
      <vt:lpstr>Klinické vyšetření</vt:lpstr>
      <vt:lpstr>Klinické vyšetření</vt:lpstr>
      <vt:lpstr>Klinické vyšetření</vt:lpstr>
      <vt:lpstr>Klinické vyšetření</vt:lpstr>
      <vt:lpstr>Prezentace aplikace PowerPoint</vt:lpstr>
      <vt:lpstr>Prezentace aplikace PowerPoint</vt:lpstr>
      <vt:lpstr>Prezentace aplikace PowerPoint</vt:lpstr>
      <vt:lpstr>Somatometrická měření</vt:lpstr>
      <vt:lpstr>Výška</vt:lpstr>
      <vt:lpstr>Hmotnost</vt:lpstr>
      <vt:lpstr>Weight</vt:lpstr>
      <vt:lpstr>BMI</vt:lpstr>
      <vt:lpstr>Diagnostická kritéria - BMI</vt:lpstr>
      <vt:lpstr>Tělesné obvody</vt:lpstr>
      <vt:lpstr>Circumferences – measuring sites:</vt:lpstr>
      <vt:lpstr>Obvod břicha - diagnostická kritéria (dle rizika metabolických komplikací)</vt:lpstr>
      <vt:lpstr>Etnicky specifické hodnoty pro obvod břicha</vt:lpstr>
      <vt:lpstr>Obvod břicha – korelace s abdominálním  tukem</vt:lpstr>
      <vt:lpstr>Prezentace aplikace PowerPoint</vt:lpstr>
      <vt:lpstr>Diagnostická kritéria – WHR</vt:lpstr>
      <vt:lpstr>„Pasti“ při interpretaci WHR</vt:lpstr>
      <vt:lpstr>WHR – ukazatel sexuální atraktivity ženy</vt:lpstr>
      <vt:lpstr>Diagnostická kritéria - WHR</vt:lpstr>
      <vt:lpstr>Classification of obesity developed by the National Heart, Lung and Blood Institute task force, along with the associateddisease risk with increasing BMI, waist circumference and waist to hip ratio.</vt:lpstr>
      <vt:lpstr>Prezentace aplikace PowerPoint</vt:lpstr>
      <vt:lpstr>Prezentace aplikace PowerPoint</vt:lpstr>
      <vt:lpstr>Obvod paže a lýtka – kritéria pro malnutrici (dle testu MNA)</vt:lpstr>
      <vt:lpstr>Prezentace aplikace PowerPoint</vt:lpstr>
      <vt:lpstr>Prezentace aplikace PowerPoint</vt:lpstr>
      <vt:lpstr>Měření kožních řas</vt:lpstr>
      <vt:lpstr>Měření kožní řasy</vt:lpstr>
      <vt:lpstr>Často měřené kožní řasy</vt:lpstr>
      <vt:lpstr>Prezentace aplikace PowerPoint</vt:lpstr>
      <vt:lpstr>BIA – Bioelektrická impedanční analýza</vt:lpstr>
      <vt:lpstr>Inbody S10 </vt:lpstr>
      <vt:lpstr>Inbody S10 </vt:lpstr>
      <vt:lpstr>Prezentace aplikace PowerPoint</vt:lpstr>
      <vt:lpstr>Inbody S10 </vt:lpstr>
      <vt:lpstr>Prezentace aplikace PowerPoint</vt:lpstr>
      <vt:lpstr>Prezentace aplikace PowerPoint</vt:lpstr>
      <vt:lpstr>Vážení ve vodě - hydrodensitometrie</vt:lpstr>
      <vt:lpstr>DEXA – Dual  Energy X-ray Absorptiometry</vt:lpstr>
      <vt:lpstr>DEXA – Dual  Energy X-ray Absorptiometry - principle</vt:lpstr>
      <vt:lpstr>BodPod –Air displacement plethysmography</vt:lpstr>
      <vt:lpstr>Procento tělesného tuku  - diagnostická kritéria</vt:lpstr>
      <vt:lpstr>Prezentace aplikace PowerPoint</vt:lpstr>
      <vt:lpstr>Biochemické vyšetření – sérové bílkoviny</vt:lpstr>
      <vt:lpstr>Nutriční indikátory</vt:lpstr>
      <vt:lpstr>Albumin</vt:lpstr>
      <vt:lpstr>Factors Affecting Serum Albumin Levels</vt:lpstr>
      <vt:lpstr>Pre-albumin</vt:lpstr>
      <vt:lpstr>Transferrin and RBP</vt:lpstr>
      <vt:lpstr>Prezentace aplikace PowerPoint</vt:lpstr>
      <vt:lpstr>Half life of serum proteins</vt:lpstr>
      <vt:lpstr>Pros and cons of serum nutritional markers </vt:lpstr>
      <vt:lpstr>ccc</vt:lpstr>
      <vt:lpstr>Nitrogen balance/ </vt:lpstr>
      <vt:lpstr>Prezentace aplikace PowerPoint</vt:lpstr>
      <vt:lpstr>Hodnocení výživového stav dětí – percentilové grafy BMI</vt:lpstr>
      <vt:lpstr>Hodnocení výživového stav dětí</vt:lpstr>
      <vt:lpstr>Program Rust.cz</vt:lpstr>
      <vt:lpstr>Hodnocení výživového stav dětí</vt:lpstr>
      <vt:lpstr>Hodnocení výživového stav dětí</vt:lpstr>
      <vt:lpstr>Hodnocení výživového stav dětí</vt:lpstr>
      <vt:lpstr>MID-UPPER ARM CIRCUMFERENCE (MUAC) MEASURING TAPES</vt:lpstr>
      <vt:lpstr>MID-UPPER ARM CIRCUMFERENCE (MUAC) MEASURING TAPES</vt:lpstr>
      <vt:lpstr>MUAC in children</vt:lpstr>
      <vt:lpstr>Arm and Calf circumferences cut-offs</vt:lpstr>
      <vt:lpstr>Prezentace aplikace PowerPoint</vt:lpstr>
      <vt:lpstr>Standardizované testy k hodnocení nutričního stavu hospitalizovaných pacientů </vt:lpstr>
      <vt:lpstr>MNA – Mini Nutritional Assessment</vt:lpstr>
      <vt:lpstr>Prezentace aplikace PowerPoint</vt:lpstr>
      <vt:lpstr>MNA - SF</vt:lpstr>
      <vt:lpstr>Prezentace aplikace PowerPoint</vt:lpstr>
      <vt:lpstr>SGA – Subjective Global Assessment</vt:lpstr>
      <vt:lpstr>SGA – Anamnéza</vt:lpstr>
      <vt:lpstr>Anamnéza</vt:lpstr>
      <vt:lpstr>SGA – Subjective Global Assessment Guidance for Body Composition</vt:lpstr>
      <vt:lpstr>SGA – Subjective Global Assessment</vt:lpstr>
      <vt:lpstr>NRS 2002  - Nutritional Risk Screening</vt:lpstr>
      <vt:lpstr>NRS 2002  - Nutritional Risk Screening</vt:lpstr>
      <vt:lpstr>MUST</vt:lpstr>
      <vt:lpstr>MUST – Malnutrition Universal Screening Tool</vt:lpstr>
      <vt:lpstr>MUST – Malnutrition Universal Screening Tool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Fiala</dc:creator>
  <cp:lastModifiedBy>jfiala</cp:lastModifiedBy>
  <cp:revision>1276</cp:revision>
  <cp:lastPrinted>2018-03-02T14:51:22Z</cp:lastPrinted>
  <dcterms:created xsi:type="dcterms:W3CDTF">1601-01-01T00:00:00Z</dcterms:created>
  <dcterms:modified xsi:type="dcterms:W3CDTF">2018-03-26T08:20:13Z</dcterms:modified>
</cp:coreProperties>
</file>