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22"/>
  </p:notesMasterIdLst>
  <p:sldIdLst>
    <p:sldId id="256" r:id="rId2"/>
    <p:sldId id="287" r:id="rId3"/>
    <p:sldId id="308" r:id="rId4"/>
    <p:sldId id="316" r:id="rId5"/>
    <p:sldId id="328" r:id="rId6"/>
    <p:sldId id="315" r:id="rId7"/>
    <p:sldId id="309" r:id="rId8"/>
    <p:sldId id="310" r:id="rId9"/>
    <p:sldId id="318" r:id="rId10"/>
    <p:sldId id="386" r:id="rId11"/>
    <p:sldId id="311" r:id="rId12"/>
    <p:sldId id="313" r:id="rId13"/>
    <p:sldId id="314" r:id="rId14"/>
    <p:sldId id="403" r:id="rId15"/>
    <p:sldId id="299" r:id="rId16"/>
    <p:sldId id="295" r:id="rId17"/>
    <p:sldId id="365" r:id="rId18"/>
    <p:sldId id="297" r:id="rId19"/>
    <p:sldId id="298" r:id="rId20"/>
    <p:sldId id="286" r:id="rId21"/>
    <p:sldId id="288" r:id="rId22"/>
    <p:sldId id="296" r:id="rId23"/>
    <p:sldId id="289" r:id="rId24"/>
    <p:sldId id="293" r:id="rId25"/>
    <p:sldId id="410" r:id="rId26"/>
    <p:sldId id="294" r:id="rId27"/>
    <p:sldId id="409" r:id="rId28"/>
    <p:sldId id="300" r:id="rId29"/>
    <p:sldId id="301" r:id="rId30"/>
    <p:sldId id="302" r:id="rId31"/>
    <p:sldId id="303" r:id="rId32"/>
    <p:sldId id="307" r:id="rId33"/>
    <p:sldId id="305" r:id="rId34"/>
    <p:sldId id="408" r:id="rId35"/>
    <p:sldId id="324" r:id="rId36"/>
    <p:sldId id="327" r:id="rId37"/>
    <p:sldId id="393" r:id="rId38"/>
    <p:sldId id="325" r:id="rId39"/>
    <p:sldId id="326" r:id="rId40"/>
    <p:sldId id="329" r:id="rId41"/>
    <p:sldId id="355" r:id="rId42"/>
    <p:sldId id="356" r:id="rId43"/>
    <p:sldId id="357" r:id="rId44"/>
    <p:sldId id="358" r:id="rId45"/>
    <p:sldId id="330" r:id="rId46"/>
    <p:sldId id="331" r:id="rId47"/>
    <p:sldId id="335" r:id="rId48"/>
    <p:sldId id="333" r:id="rId49"/>
    <p:sldId id="332" r:id="rId50"/>
    <p:sldId id="334" r:id="rId51"/>
    <p:sldId id="336" r:id="rId52"/>
    <p:sldId id="337" r:id="rId53"/>
    <p:sldId id="338" r:id="rId54"/>
    <p:sldId id="339" r:id="rId55"/>
    <p:sldId id="340" r:id="rId56"/>
    <p:sldId id="342" r:id="rId57"/>
    <p:sldId id="343" r:id="rId58"/>
    <p:sldId id="344" r:id="rId59"/>
    <p:sldId id="345" r:id="rId60"/>
    <p:sldId id="346" r:id="rId61"/>
    <p:sldId id="347" r:id="rId62"/>
    <p:sldId id="348" r:id="rId63"/>
    <p:sldId id="349" r:id="rId64"/>
    <p:sldId id="362" r:id="rId65"/>
    <p:sldId id="363" r:id="rId66"/>
    <p:sldId id="352" r:id="rId67"/>
    <p:sldId id="353" r:id="rId68"/>
    <p:sldId id="354" r:id="rId69"/>
    <p:sldId id="361" r:id="rId70"/>
    <p:sldId id="321" r:id="rId71"/>
    <p:sldId id="359" r:id="rId72"/>
    <p:sldId id="322" r:id="rId73"/>
    <p:sldId id="304" r:id="rId74"/>
    <p:sldId id="387" r:id="rId75"/>
    <p:sldId id="388" r:id="rId76"/>
    <p:sldId id="389" r:id="rId77"/>
    <p:sldId id="411" r:id="rId78"/>
    <p:sldId id="390" r:id="rId79"/>
    <p:sldId id="391" r:id="rId80"/>
    <p:sldId id="392" r:id="rId81"/>
    <p:sldId id="319" r:id="rId82"/>
    <p:sldId id="320" r:id="rId83"/>
    <p:sldId id="317" r:id="rId84"/>
    <p:sldId id="377" r:id="rId85"/>
    <p:sldId id="290" r:id="rId86"/>
    <p:sldId id="374" r:id="rId87"/>
    <p:sldId id="406" r:id="rId88"/>
    <p:sldId id="422" r:id="rId89"/>
    <p:sldId id="413" r:id="rId90"/>
    <p:sldId id="383" r:id="rId91"/>
    <p:sldId id="414" r:id="rId92"/>
    <p:sldId id="382" r:id="rId93"/>
    <p:sldId id="398" r:id="rId94"/>
    <p:sldId id="397" r:id="rId95"/>
    <p:sldId id="399" r:id="rId96"/>
    <p:sldId id="400" r:id="rId97"/>
    <p:sldId id="401" r:id="rId98"/>
    <p:sldId id="402" r:id="rId99"/>
    <p:sldId id="384" r:id="rId100"/>
    <p:sldId id="291" r:id="rId101"/>
    <p:sldId id="370" r:id="rId102"/>
    <p:sldId id="368" r:id="rId103"/>
    <p:sldId id="366" r:id="rId104"/>
    <p:sldId id="367" r:id="rId105"/>
    <p:sldId id="369" r:id="rId106"/>
    <p:sldId id="376" r:id="rId107"/>
    <p:sldId id="371" r:id="rId108"/>
    <p:sldId id="412" r:id="rId109"/>
    <p:sldId id="372" r:id="rId110"/>
    <p:sldId id="373" r:id="rId111"/>
    <p:sldId id="375" r:id="rId112"/>
    <p:sldId id="292" r:id="rId113"/>
    <p:sldId id="404" r:id="rId114"/>
    <p:sldId id="405" r:id="rId115"/>
    <p:sldId id="417" r:id="rId116"/>
    <p:sldId id="416" r:id="rId117"/>
    <p:sldId id="415" r:id="rId118"/>
    <p:sldId id="418" r:id="rId119"/>
    <p:sldId id="419" r:id="rId120"/>
    <p:sldId id="421" r:id="rId121"/>
  </p:sldIdLst>
  <p:sldSz cx="12192000" cy="6858000"/>
  <p:notesSz cx="6858000" cy="9144000"/>
  <p:embeddedFontLst>
    <p:embeddedFont>
      <p:font typeface="Mangal" panose="020B0604020202020204" charset="0"/>
      <p:regular r:id="rId123"/>
      <p:bold r:id="rId124"/>
    </p:embeddedFont>
    <p:embeddedFont>
      <p:font typeface="MS PGothic" panose="020B0600070205080204" pitchFamily="34" charset="-128"/>
      <p:regular r:id="rId125"/>
    </p:embeddedFont>
    <p:embeddedFont>
      <p:font typeface="Comic Sans MS" panose="030F0702030302020204" pitchFamily="66" charset="0"/>
      <p:regular r:id="rId126"/>
      <p:bold r:id="rId127"/>
      <p:italic r:id="rId128"/>
      <p:boldItalic r:id="rId129"/>
    </p:embeddedFont>
    <p:embeddedFont>
      <p:font typeface="Georgia" panose="02040502050405020303" pitchFamily="18" charset="0"/>
      <p:regular r:id="rId130"/>
      <p:bold r:id="rId131"/>
      <p:italic r:id="rId132"/>
      <p:boldItalic r:id="rId133"/>
    </p:embeddedFont>
    <p:embeddedFont>
      <p:font typeface="Segoe UI" panose="020B0502040204020203" pitchFamily="34" charset="0"/>
      <p:regular r:id="rId134"/>
      <p:bold r:id="rId135"/>
      <p:italic r:id="rId136"/>
      <p:boldItalic r:id="rId137"/>
    </p:embeddedFont>
    <p:embeddedFont>
      <p:font typeface="Wingdings 3" panose="05040102010807070707" pitchFamily="18" charset="2"/>
      <p:regular r:id="rId138"/>
    </p:embeddedFont>
    <p:embeddedFont>
      <p:font typeface="Segoe UI Black" panose="020B0A02040204020203" pitchFamily="34" charset="0"/>
      <p:bold r:id="rId139"/>
      <p:boldItalic r:id="rId140"/>
    </p:embeddedFont>
    <p:embeddedFont>
      <p:font typeface="Calibri Light" panose="020F0302020204030204" pitchFamily="34" charset="0"/>
      <p:regular r:id="rId141"/>
      <p:italic r:id="rId142"/>
    </p:embeddedFont>
    <p:embeddedFont>
      <p:font typeface="Calibri" panose="020F0502020204030204" pitchFamily="34" charset="0"/>
      <p:regular r:id="rId143"/>
      <p:bold r:id="rId144"/>
      <p:italic r:id="rId145"/>
      <p:boldItalic r:id="rId146"/>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3300"/>
    <a:srgbClr val="F2D9C0"/>
    <a:srgbClr val="E9D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Střední styl 2 – zvýraznění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7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1.fntdata"/><Relationship Id="rId138" Type="http://schemas.openxmlformats.org/officeDocument/2006/relationships/font" Target="fonts/font16.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fntdata"/><Relationship Id="rId128" Type="http://schemas.openxmlformats.org/officeDocument/2006/relationships/font" Target="fonts/font6.fntdata"/><Relationship Id="rId144" Type="http://schemas.openxmlformats.org/officeDocument/2006/relationships/font" Target="fonts/font22.fntdata"/><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2.fntdata"/><Relationship Id="rId139" Type="http://schemas.openxmlformats.org/officeDocument/2006/relationships/font" Target="fonts/font17.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font" Target="fonts/font2.fntdata"/><Relationship Id="rId129" Type="http://schemas.openxmlformats.org/officeDocument/2006/relationships/font" Target="fonts/font7.fntdata"/><Relationship Id="rId13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10.fntdata"/><Relationship Id="rId140" Type="http://schemas.openxmlformats.org/officeDocument/2006/relationships/font" Target="fonts/font18.fntdata"/><Relationship Id="rId145"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130" Type="http://schemas.openxmlformats.org/officeDocument/2006/relationships/font" Target="fonts/font8.fntdata"/><Relationship Id="rId135" Type="http://schemas.openxmlformats.org/officeDocument/2006/relationships/font" Target="fonts/font13.fntdata"/><Relationship Id="rId143" Type="http://schemas.openxmlformats.org/officeDocument/2006/relationships/font" Target="fonts/font21.fntdata"/><Relationship Id="rId148" Type="http://schemas.openxmlformats.org/officeDocument/2006/relationships/viewProps" Target="viewProps.xml"/><Relationship Id="rId15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font" Target="fonts/font2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4.fntdata"/><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20.fntdata"/><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Krobot" userId="8edb803b-cac4-4c2b-8b5f-c391bf30afed" providerId="ADAL" clId="{D4937F42-CB2F-4FDC-B397-223685B972C8}"/>
  </pc:docChgLst>
  <pc:docChgLst>
    <pc:chgData name="Martin Krobot" userId="8edb803b-cac4-4c2b-8b5f-c391bf30afed" providerId="ADAL" clId="{A9890B02-8126-4A46-8A84-E13CCD411CD8}"/>
    <pc:docChg chg="addSld delSld modSld sldOrd">
      <pc:chgData name="Martin Krobot" userId="8edb803b-cac4-4c2b-8b5f-c391bf30afed" providerId="ADAL" clId="{A9890B02-8126-4A46-8A84-E13CCD411CD8}" dt="2018-04-18T19:56:19.949" v="7"/>
      <pc:docMkLst>
        <pc:docMk/>
      </pc:docMkLst>
      <pc:sldChg chg="modTransition">
        <pc:chgData name="Martin Krobot" userId="8edb803b-cac4-4c2b-8b5f-c391bf30afed" providerId="ADAL" clId="{A9890B02-8126-4A46-8A84-E13CCD411CD8}" dt="2018-04-18T19:54:24.816" v="3"/>
        <pc:sldMkLst>
          <pc:docMk/>
          <pc:sldMk cId="3073138051" sldId="301"/>
        </pc:sldMkLst>
      </pc:sldChg>
      <pc:sldChg chg="modTransition">
        <pc:chgData name="Martin Krobot" userId="8edb803b-cac4-4c2b-8b5f-c391bf30afed" providerId="ADAL" clId="{A9890B02-8126-4A46-8A84-E13CCD411CD8}" dt="2018-04-18T19:54:24.816" v="3"/>
        <pc:sldMkLst>
          <pc:docMk/>
          <pc:sldMk cId="1075464868" sldId="302"/>
        </pc:sldMkLst>
      </pc:sldChg>
      <pc:sldChg chg="modTransition">
        <pc:chgData name="Martin Krobot" userId="8edb803b-cac4-4c2b-8b5f-c391bf30afed" providerId="ADAL" clId="{A9890B02-8126-4A46-8A84-E13CCD411CD8}" dt="2018-04-18T19:54:57.725" v="4"/>
        <pc:sldMkLst>
          <pc:docMk/>
          <pc:sldMk cId="3817008768" sldId="305"/>
        </pc:sldMkLst>
      </pc:sldChg>
      <pc:sldChg chg="add del ord">
        <pc:chgData name="Martin Krobot" userId="8edb803b-cac4-4c2b-8b5f-c391bf30afed" providerId="ADAL" clId="{A9890B02-8126-4A46-8A84-E13CCD411CD8}" dt="2018-04-15T09:22:22.262" v="2"/>
        <pc:sldMkLst>
          <pc:docMk/>
          <pc:sldMk cId="2358055973" sldId="373"/>
        </pc:sldMkLst>
      </pc:sldChg>
      <pc:sldChg chg="modTransition">
        <pc:chgData name="Martin Krobot" userId="8edb803b-cac4-4c2b-8b5f-c391bf30afed" providerId="ADAL" clId="{A9890B02-8126-4A46-8A84-E13CCD411CD8}" dt="2018-04-18T19:54:57.725" v="4"/>
        <pc:sldMkLst>
          <pc:docMk/>
          <pc:sldMk cId="3998693341" sldId="408"/>
        </pc:sldMkLst>
      </pc:sldChg>
      <pc:sldChg chg="modTransition">
        <pc:chgData name="Martin Krobot" userId="8edb803b-cac4-4c2b-8b5f-c391bf30afed" providerId="ADAL" clId="{A9890B02-8126-4A46-8A84-E13CCD411CD8}" dt="2018-04-18T19:55:31.635" v="5"/>
        <pc:sldMkLst>
          <pc:docMk/>
          <pc:sldMk cId="2841278650" sldId="411"/>
        </pc:sldMkLst>
      </pc:sldChg>
      <pc:sldChg chg="modAnim">
        <pc:chgData name="Martin Krobot" userId="8edb803b-cac4-4c2b-8b5f-c391bf30afed" providerId="ADAL" clId="{A9890B02-8126-4A46-8A84-E13CCD411CD8}" dt="2018-04-18T19:55:57.828" v="6"/>
        <pc:sldMkLst>
          <pc:docMk/>
          <pc:sldMk cId="3303048015" sldId="413"/>
        </pc:sldMkLst>
      </pc:sldChg>
      <pc:sldChg chg="modAnim">
        <pc:chgData name="Martin Krobot" userId="8edb803b-cac4-4c2b-8b5f-c391bf30afed" providerId="ADAL" clId="{A9890B02-8126-4A46-8A84-E13CCD411CD8}" dt="2018-04-18T19:56:19.949" v="7"/>
        <pc:sldMkLst>
          <pc:docMk/>
          <pc:sldMk cId="3818173912" sldId="414"/>
        </pc:sldMkLst>
      </pc:sldChg>
    </pc:docChg>
  </pc:docChgLst>
  <pc:docChgLst>
    <pc:chgData name="Martin Krobot" userId="8edb803b-cac4-4c2b-8b5f-c391bf30afed" providerId="ADAL" clId="{8520F299-6D63-4CDA-AFF9-AECAF612C0E2}"/>
    <pc:docChg chg="custSel addSld delSld modSld sldOrd">
      <pc:chgData name="Martin Krobot" userId="8edb803b-cac4-4c2b-8b5f-c391bf30afed" providerId="ADAL" clId="{8520F299-6D63-4CDA-AFF9-AECAF612C0E2}" dt="2018-01-28T10:08:25.738" v="465" actId="20577"/>
      <pc:docMkLst>
        <pc:docMk/>
      </pc:docMkLst>
      <pc:sldChg chg="modSp modAnim">
        <pc:chgData name="Martin Krobot" userId="8edb803b-cac4-4c2b-8b5f-c391bf30afed" providerId="ADAL" clId="{8520F299-6D63-4CDA-AFF9-AECAF612C0E2}" dt="2018-01-27T11:08:17.840" v="3" actId="1076"/>
        <pc:sldMkLst>
          <pc:docMk/>
          <pc:sldMk cId="294058494" sldId="366"/>
        </pc:sldMkLst>
        <pc:spChg chg="mod">
          <ac:chgData name="Martin Krobot" userId="8edb803b-cac4-4c2b-8b5f-c391bf30afed" providerId="ADAL" clId="{8520F299-6D63-4CDA-AFF9-AECAF612C0E2}" dt="2018-01-27T11:08:13.260" v="2" actId="6549"/>
          <ac:spMkLst>
            <pc:docMk/>
            <pc:sldMk cId="294058494" sldId="366"/>
            <ac:spMk id="7" creationId="{00000000-0000-0000-0000-000000000000}"/>
          </ac:spMkLst>
        </pc:spChg>
        <pc:picChg chg="mod">
          <ac:chgData name="Martin Krobot" userId="8edb803b-cac4-4c2b-8b5f-c391bf30afed" providerId="ADAL" clId="{8520F299-6D63-4CDA-AFF9-AECAF612C0E2}" dt="2018-01-27T11:08:17.840" v="3" actId="1076"/>
          <ac:picMkLst>
            <pc:docMk/>
            <pc:sldMk cId="294058494" sldId="366"/>
            <ac:picMk id="10" creationId="{00000000-0000-0000-0000-000000000000}"/>
          </ac:picMkLst>
        </pc:picChg>
      </pc:sldChg>
      <pc:sldChg chg="modSp ord">
        <pc:chgData name="Martin Krobot" userId="8edb803b-cac4-4c2b-8b5f-c391bf30afed" providerId="ADAL" clId="{8520F299-6D63-4CDA-AFF9-AECAF612C0E2}" dt="2018-01-27T20:42:05.808" v="455" actId="20577"/>
        <pc:sldMkLst>
          <pc:docMk/>
          <pc:sldMk cId="887716770" sldId="383"/>
        </pc:sldMkLst>
        <pc:spChg chg="mod">
          <ac:chgData name="Martin Krobot" userId="8edb803b-cac4-4c2b-8b5f-c391bf30afed" providerId="ADAL" clId="{8520F299-6D63-4CDA-AFF9-AECAF612C0E2}" dt="2018-01-27T20:42:05.808" v="455" actId="20577"/>
          <ac:spMkLst>
            <pc:docMk/>
            <pc:sldMk cId="887716770" sldId="383"/>
            <ac:spMk id="3" creationId="{00000000-0000-0000-0000-000000000000}"/>
          </ac:spMkLst>
        </pc:spChg>
      </pc:sldChg>
      <pc:sldChg chg="modSp">
        <pc:chgData name="Martin Krobot" userId="8edb803b-cac4-4c2b-8b5f-c391bf30afed" providerId="ADAL" clId="{8520F299-6D63-4CDA-AFF9-AECAF612C0E2}" dt="2018-01-28T10:08:25.738" v="465" actId="20577"/>
        <pc:sldMkLst>
          <pc:docMk/>
          <pc:sldMk cId="3093672208" sldId="404"/>
        </pc:sldMkLst>
        <pc:spChg chg="mod">
          <ac:chgData name="Martin Krobot" userId="8edb803b-cac4-4c2b-8b5f-c391bf30afed" providerId="ADAL" clId="{8520F299-6D63-4CDA-AFF9-AECAF612C0E2}" dt="2018-01-28T10:08:25.738" v="465" actId="20577"/>
          <ac:spMkLst>
            <pc:docMk/>
            <pc:sldMk cId="3093672208" sldId="404"/>
            <ac:spMk id="3" creationId="{00000000-0000-0000-0000-000000000000}"/>
          </ac:spMkLst>
        </pc:spChg>
      </pc:sldChg>
      <pc:sldChg chg="modSp add ord">
        <pc:chgData name="Martin Krobot" userId="8edb803b-cac4-4c2b-8b5f-c391bf30afed" providerId="ADAL" clId="{8520F299-6D63-4CDA-AFF9-AECAF612C0E2}" dt="2018-01-27T20:41:12.888" v="433" actId="20577"/>
        <pc:sldMkLst>
          <pc:docMk/>
          <pc:sldMk cId="3303048015" sldId="413"/>
        </pc:sldMkLst>
        <pc:spChg chg="mod">
          <ac:chgData name="Martin Krobot" userId="8edb803b-cac4-4c2b-8b5f-c391bf30afed" providerId="ADAL" clId="{8520F299-6D63-4CDA-AFF9-AECAF612C0E2}" dt="2018-01-27T13:55:34.698" v="60" actId="20577"/>
          <ac:spMkLst>
            <pc:docMk/>
            <pc:sldMk cId="3303048015" sldId="413"/>
            <ac:spMk id="2" creationId="{E10E93E4-1684-4166-89EA-E3CF8B88064E}"/>
          </ac:spMkLst>
        </pc:spChg>
        <pc:spChg chg="mod">
          <ac:chgData name="Martin Krobot" userId="8edb803b-cac4-4c2b-8b5f-c391bf30afed" providerId="ADAL" clId="{8520F299-6D63-4CDA-AFF9-AECAF612C0E2}" dt="2018-01-27T13:56:08.366" v="64" actId="20577"/>
          <ac:spMkLst>
            <pc:docMk/>
            <pc:sldMk cId="3303048015" sldId="413"/>
            <ac:spMk id="3" creationId="{A0FF1B79-C913-4914-93D4-81D86D899BB1}"/>
          </ac:spMkLst>
        </pc:spChg>
      </pc:sldChg>
      <pc:sldChg chg="modSp add ord">
        <pc:chgData name="Martin Krobot" userId="8edb803b-cac4-4c2b-8b5f-c391bf30afed" providerId="ADAL" clId="{8520F299-6D63-4CDA-AFF9-AECAF612C0E2}" dt="2018-01-27T20:41:22.521" v="435" actId="20577"/>
        <pc:sldMkLst>
          <pc:docMk/>
          <pc:sldMk cId="3818173912" sldId="414"/>
        </pc:sldMkLst>
        <pc:spChg chg="mod">
          <ac:chgData name="Martin Krobot" userId="8edb803b-cac4-4c2b-8b5f-c391bf30afed" providerId="ADAL" clId="{8520F299-6D63-4CDA-AFF9-AECAF612C0E2}" dt="2018-01-27T13:58:10.018" v="92" actId="20577"/>
          <ac:spMkLst>
            <pc:docMk/>
            <pc:sldMk cId="3818173912" sldId="414"/>
            <ac:spMk id="2" creationId="{69D035FC-3EA5-421E-B6CF-8A4A6CE6C5F7}"/>
          </ac:spMkLst>
        </pc:spChg>
        <pc:spChg chg="mod">
          <ac:chgData name="Martin Krobot" userId="8edb803b-cac4-4c2b-8b5f-c391bf30afed" providerId="ADAL" clId="{8520F299-6D63-4CDA-AFF9-AECAF612C0E2}" dt="2018-01-27T14:00:38.179" v="124" actId="113"/>
          <ac:spMkLst>
            <pc:docMk/>
            <pc:sldMk cId="3818173912" sldId="414"/>
            <ac:spMk id="3" creationId="{15FFC238-B70C-4261-BE05-BBB835651CB8}"/>
          </ac:spMkLst>
        </pc:spChg>
      </pc:sldChg>
    </pc:docChg>
  </pc:docChgLst>
  <pc:docChgLst>
    <pc:chgData clId="Web-{F1CFD839-D3CA-45AC-9B97-92D7A0315DAC}"/>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F0572-23D1-4DC6-B92A-C71750FB391D}" type="datetimeFigureOut">
              <a:rPr lang="cs-CZ" smtClean="0"/>
              <a:t>19.04.2018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29CF3-3309-4B38-B262-528A89859F55}" type="slidenum">
              <a:rPr lang="cs-CZ" smtClean="0"/>
              <a:t>‹#›</a:t>
            </a:fld>
            <a:endParaRPr lang="cs-CZ"/>
          </a:p>
        </p:txBody>
      </p:sp>
    </p:spTree>
    <p:extLst>
      <p:ext uri="{BB962C8B-B14F-4D97-AF65-F5344CB8AC3E}">
        <p14:creationId xmlns:p14="http://schemas.microsoft.com/office/powerpoint/2010/main" val="62865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17</a:t>
            </a:fld>
            <a:endParaRPr lang="cs-CZ"/>
          </a:p>
        </p:txBody>
      </p:sp>
    </p:spTree>
    <p:extLst>
      <p:ext uri="{BB962C8B-B14F-4D97-AF65-F5344CB8AC3E}">
        <p14:creationId xmlns:p14="http://schemas.microsoft.com/office/powerpoint/2010/main" val="201677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t>83</a:t>
            </a:fld>
            <a:endParaRPr lang="cs-CZ"/>
          </a:p>
        </p:txBody>
      </p:sp>
    </p:spTree>
    <p:extLst>
      <p:ext uri="{BB962C8B-B14F-4D97-AF65-F5344CB8AC3E}">
        <p14:creationId xmlns:p14="http://schemas.microsoft.com/office/powerpoint/2010/main" val="2336242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a:t>Nutrition</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1338437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a:t>Nutrition</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29290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a:t>Nutrition</a:t>
            </a:r>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t>‹#›</a:t>
            </a:fld>
            <a:endParaRPr lang="cs-CZ"/>
          </a:p>
        </p:txBody>
      </p:sp>
    </p:spTree>
    <p:extLst>
      <p:ext uri="{BB962C8B-B14F-4D97-AF65-F5344CB8AC3E}">
        <p14:creationId xmlns:p14="http://schemas.microsoft.com/office/powerpoint/2010/main" val="115286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95485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81198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8737600" y="6245225"/>
            <a:ext cx="2844800" cy="476250"/>
          </a:xfrm>
        </p:spPr>
        <p:txBody>
          <a:bodyPr/>
          <a:lstStyle>
            <a:lvl1pPr>
              <a:defRPr/>
            </a:lvl1pPr>
          </a:lstStyle>
          <a:p>
            <a:fld id="{D08F91B0-6A1D-4410-B957-C467FE126057}" type="slidenum">
              <a:rPr lang="cs-CZ" altLang="cs-CZ"/>
              <a:pPr/>
              <a:t>‹#›</a:t>
            </a:fld>
            <a:endParaRPr lang="cs-CZ" altLang="cs-CZ"/>
          </a:p>
        </p:txBody>
      </p:sp>
    </p:spTree>
    <p:extLst>
      <p:ext uri="{BB962C8B-B14F-4D97-AF65-F5344CB8AC3E}">
        <p14:creationId xmlns:p14="http://schemas.microsoft.com/office/powerpoint/2010/main" val="1568996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41C3C38E-9968-4639-A46E-05ACBC283907}" type="datetimeFigureOut">
              <a:rPr lang="cs-CZ" smtClean="0"/>
              <a:t>19.04.2018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7BF561-7E2E-45C6-9660-38E72703215F}" type="slidenum">
              <a:rPr lang="cs-CZ" smtClean="0"/>
              <a:t>‹#›</a:t>
            </a:fld>
            <a:endParaRPr lang="cs-CZ"/>
          </a:p>
        </p:txBody>
      </p:sp>
    </p:spTree>
    <p:extLst>
      <p:ext uri="{BB962C8B-B14F-4D97-AF65-F5344CB8AC3E}">
        <p14:creationId xmlns:p14="http://schemas.microsoft.com/office/powerpoint/2010/main" val="3018048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41C3C38E-9968-4639-A46E-05ACBC283907}" type="datetimeFigureOut">
              <a:rPr lang="cs-CZ" smtClean="0"/>
              <a:t>19.04.2018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7BF561-7E2E-45C6-9660-38E72703215F}" type="slidenum">
              <a:rPr lang="cs-CZ" smtClean="0"/>
              <a:t>‹#›</a:t>
            </a:fld>
            <a:endParaRPr lang="cs-CZ"/>
          </a:p>
        </p:txBody>
      </p:sp>
    </p:spTree>
    <p:extLst>
      <p:ext uri="{BB962C8B-B14F-4D97-AF65-F5344CB8AC3E}">
        <p14:creationId xmlns:p14="http://schemas.microsoft.com/office/powerpoint/2010/main" val="767671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0149E23-7E1A-DB42-A6FB-BD85079EADE2}" type="datetimeFigureOut">
              <a:rPr lang="cs-CZ" smtClean="0"/>
              <a:pPr/>
              <a:t>19.04.2018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0AA0FCB-6828-364D-A5FC-9CF18A9EE696}" type="slidenum">
              <a:rPr lang="cs-CZ" smtClean="0"/>
              <a:pPr/>
              <a:t>‹#›</a:t>
            </a:fld>
            <a:endParaRPr lang="cs-CZ"/>
          </a:p>
        </p:txBody>
      </p:sp>
    </p:spTree>
    <p:extLst>
      <p:ext uri="{BB962C8B-B14F-4D97-AF65-F5344CB8AC3E}">
        <p14:creationId xmlns:p14="http://schemas.microsoft.com/office/powerpoint/2010/main" val="1662702525"/>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zápatí 4"/>
          <p:cNvSpPr>
            <a:spLocks noGrp="1"/>
          </p:cNvSpPr>
          <p:nvPr>
            <p:ph type="ftr" sz="quarter" idx="11"/>
          </p:nvPr>
        </p:nvSpPr>
        <p:spPr>
          <a:xfrm>
            <a:off x="916010" y="6421078"/>
            <a:ext cx="1885681" cy="365125"/>
          </a:xfrm>
        </p:spPr>
        <p:txBody>
          <a:bodyPr/>
          <a:lstStyle>
            <a:lvl1pPr>
              <a:defRPr sz="1800" b="1">
                <a:solidFill>
                  <a:schemeClr val="accent2">
                    <a:lumMod val="50000"/>
                  </a:schemeClr>
                </a:solidFill>
                <a:latin typeface="Segoe UI" panose="020B0502040204020203" pitchFamily="34" charset="0"/>
                <a:cs typeface="Segoe UI" panose="020B0502040204020203" pitchFamily="34" charset="0"/>
              </a:defRPr>
            </a:lvl1pPr>
          </a:lstStyle>
          <a:p>
            <a:r>
              <a:rPr lang="cs-CZ"/>
              <a:t>Hygiena dětí</a:t>
            </a:r>
          </a:p>
        </p:txBody>
      </p:sp>
      <p:sp>
        <p:nvSpPr>
          <p:cNvPr id="6"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2">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2" name="Přímá spojnice 11"/>
          <p:cNvCxnSpPr/>
          <p:nvPr userDrawn="1"/>
        </p:nvCxnSpPr>
        <p:spPr>
          <a:xfrm>
            <a:off x="525888" y="1368717"/>
            <a:ext cx="1116598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4142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8200" y="400050"/>
            <a:ext cx="10515600" cy="6057900"/>
          </a:xfrm>
        </p:spPr>
        <p:txBody>
          <a:bodyPr anchor="ctr" anchorCtr="0">
            <a:normAutofit/>
          </a:bodyPr>
          <a:lstStyle>
            <a:lvl1pPr algn="ctr">
              <a:defRPr sz="8000">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a:t>Kliknutím lze upravit styl.</a:t>
            </a:r>
          </a:p>
        </p:txBody>
      </p:sp>
    </p:spTree>
    <p:extLst>
      <p:ext uri="{BB962C8B-B14F-4D97-AF65-F5344CB8AC3E}">
        <p14:creationId xmlns:p14="http://schemas.microsoft.com/office/powerpoint/2010/main" val="778642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6">
                    <a:lumMod val="50000"/>
                  </a:schemeClr>
                </a:solidFill>
                <a:latin typeface="Segoe UI" panose="020B0502040204020203" pitchFamily="34" charset="0"/>
                <a:cs typeface="Segoe UI" panose="020B0502040204020203" pitchFamily="34" charset="0"/>
              </a:defRPr>
            </a:lvl1pPr>
          </a:lstStyle>
          <a:p>
            <a:r>
              <a:rPr lang="cs-CZ"/>
              <a:t>Hygiena dětí</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4" name="Přímá spojnice 13"/>
          <p:cNvCxnSpPr/>
          <p:nvPr userDrawn="1"/>
        </p:nvCxnSpPr>
        <p:spPr>
          <a:xfrm>
            <a:off x="525888" y="1368717"/>
            <a:ext cx="11165983"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027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0" name="Obdélník 9"/>
          <p:cNvSpPr/>
          <p:nvPr userDrawn="1"/>
        </p:nvSpPr>
        <p:spPr>
          <a:xfrm>
            <a:off x="203916" y="6349284"/>
            <a:ext cx="3309871" cy="5087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userDrawn="1"/>
        </p:nvSpPr>
        <p:spPr>
          <a:xfrm>
            <a:off x="3706970" y="6349284"/>
            <a:ext cx="8281115" cy="508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1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4" name="Zástupný symbol pro zápatí 4"/>
          <p:cNvSpPr>
            <a:spLocks noGrp="1"/>
          </p:cNvSpPr>
          <p:nvPr>
            <p:ph type="ftr" sz="quarter" idx="11"/>
          </p:nvPr>
        </p:nvSpPr>
        <p:spPr>
          <a:xfrm>
            <a:off x="916010" y="6421078"/>
            <a:ext cx="1885681" cy="365125"/>
          </a:xfrm>
        </p:spPr>
        <p:txBody>
          <a:bodyPr/>
          <a:lstStyle>
            <a:lvl1pPr>
              <a:defRPr sz="1800" b="1">
                <a:solidFill>
                  <a:schemeClr val="accent1">
                    <a:lumMod val="50000"/>
                  </a:schemeClr>
                </a:solidFill>
                <a:latin typeface="Segoe UI" panose="020B0502040204020203" pitchFamily="34" charset="0"/>
                <a:cs typeface="Segoe UI" panose="020B0502040204020203" pitchFamily="34" charset="0"/>
              </a:defRPr>
            </a:lvl1pPr>
          </a:lstStyle>
          <a:p>
            <a:r>
              <a:rPr lang="cs-CZ"/>
              <a:t>Hygiena dětí</a:t>
            </a:r>
          </a:p>
        </p:txBody>
      </p:sp>
      <p:sp>
        <p:nvSpPr>
          <p:cNvPr id="15"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1">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6" name="Přímá spojnice 15"/>
          <p:cNvCxnSpPr/>
          <p:nvPr userDrawn="1"/>
        </p:nvCxnSpPr>
        <p:spPr>
          <a:xfrm>
            <a:off x="525888" y="1368717"/>
            <a:ext cx="11165983"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631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6" name="Obdélník 5"/>
          <p:cNvSpPr/>
          <p:nvPr userDrawn="1"/>
        </p:nvSpPr>
        <p:spPr>
          <a:xfrm>
            <a:off x="203916" y="6349284"/>
            <a:ext cx="3309871" cy="5087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userDrawn="1"/>
        </p:nvSpPr>
        <p:spPr>
          <a:xfrm>
            <a:off x="3706970" y="6349284"/>
            <a:ext cx="8281115" cy="5087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9"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0" name="Zástupný symbol pro zápatí 4"/>
          <p:cNvSpPr>
            <a:spLocks noGrp="1"/>
          </p:cNvSpPr>
          <p:nvPr>
            <p:ph type="ftr" sz="quarter" idx="11"/>
          </p:nvPr>
        </p:nvSpPr>
        <p:spPr>
          <a:xfrm>
            <a:off x="916010" y="6421078"/>
            <a:ext cx="1885681" cy="365125"/>
          </a:xfrm>
        </p:spPr>
        <p:txBody>
          <a:bodyPr/>
          <a:lstStyle>
            <a:lvl1pPr>
              <a:defRPr sz="1800" b="1">
                <a:solidFill>
                  <a:schemeClr val="accent4">
                    <a:lumMod val="50000"/>
                  </a:schemeClr>
                </a:solidFill>
                <a:latin typeface="Segoe UI" panose="020B0502040204020203" pitchFamily="34" charset="0"/>
                <a:cs typeface="Segoe UI" panose="020B0502040204020203" pitchFamily="34" charset="0"/>
              </a:defRPr>
            </a:lvl1pPr>
          </a:lstStyle>
          <a:p>
            <a:r>
              <a:rPr lang="cs-CZ"/>
              <a:t>Hygiena dětí</a:t>
            </a:r>
          </a:p>
        </p:txBody>
      </p:sp>
      <p:sp>
        <p:nvSpPr>
          <p:cNvPr id="11"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4">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2" name="Přímá spojnice 11"/>
          <p:cNvCxnSpPr/>
          <p:nvPr userDrawn="1"/>
        </p:nvCxnSpPr>
        <p:spPr>
          <a:xfrm>
            <a:off x="525888" y="1368717"/>
            <a:ext cx="11165983"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143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Obdélník 4"/>
          <p:cNvSpPr/>
          <p:nvPr userDrawn="1"/>
        </p:nvSpPr>
        <p:spPr>
          <a:xfrm>
            <a:off x="203916" y="6349284"/>
            <a:ext cx="3309871"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userDrawn="1"/>
        </p:nvSpPr>
        <p:spPr>
          <a:xfrm>
            <a:off x="3706970" y="6349284"/>
            <a:ext cx="8281115"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8"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 name="Zástupný symbol pro zápatí 4"/>
          <p:cNvSpPr>
            <a:spLocks noGrp="1"/>
          </p:cNvSpPr>
          <p:nvPr>
            <p:ph type="ftr" sz="quarter" idx="11"/>
          </p:nvPr>
        </p:nvSpPr>
        <p:spPr>
          <a:xfrm>
            <a:off x="916010" y="6421078"/>
            <a:ext cx="1885681" cy="365125"/>
          </a:xfrm>
        </p:spPr>
        <p:txBody>
          <a:bodyPr/>
          <a:lstStyle>
            <a:lvl1pPr>
              <a:defRPr sz="1800" b="1">
                <a:solidFill>
                  <a:schemeClr val="tx2">
                    <a:lumMod val="50000"/>
                  </a:schemeClr>
                </a:solidFill>
                <a:latin typeface="Segoe UI" panose="020B0502040204020203" pitchFamily="34" charset="0"/>
                <a:cs typeface="Segoe UI" panose="020B0502040204020203" pitchFamily="34" charset="0"/>
              </a:defRPr>
            </a:lvl1pPr>
          </a:lstStyle>
          <a:p>
            <a:r>
              <a:rPr lang="cs-CZ"/>
              <a:t>Hygiena dětí</a:t>
            </a:r>
          </a:p>
        </p:txBody>
      </p:sp>
      <p:sp>
        <p:nvSpPr>
          <p:cNvPr id="10" name="Zástupný symbol pro číslo snímku 5"/>
          <p:cNvSpPr>
            <a:spLocks noGrp="1"/>
          </p:cNvSpPr>
          <p:nvPr>
            <p:ph type="sldNum" sz="quarter" idx="12"/>
          </p:nvPr>
        </p:nvSpPr>
        <p:spPr>
          <a:xfrm>
            <a:off x="9087118" y="6421078"/>
            <a:ext cx="2743200" cy="365125"/>
          </a:xfrm>
        </p:spPr>
        <p:txBody>
          <a:bodyPr/>
          <a:lstStyle>
            <a:lvl1pPr>
              <a:defRPr lang="cs-CZ" sz="180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a:p>
        </p:txBody>
      </p:sp>
      <p:cxnSp>
        <p:nvCxnSpPr>
          <p:cNvPr id="11" name="Přímá spojnice 10"/>
          <p:cNvCxnSpPr/>
          <p:nvPr userDrawn="1"/>
        </p:nvCxnSpPr>
        <p:spPr>
          <a:xfrm>
            <a:off x="525888" y="1368717"/>
            <a:ext cx="11165983"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299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5">
                    <a:lumMod val="50000"/>
                  </a:schemeClr>
                </a:solidFill>
                <a:latin typeface="Segoe UI" panose="020B0502040204020203" pitchFamily="34" charset="0"/>
                <a:cs typeface="Segoe UI" panose="020B0502040204020203" pitchFamily="34" charset="0"/>
              </a:defRPr>
            </a:lvl1pPr>
          </a:lstStyle>
          <a:p>
            <a:r>
              <a:rPr lang="cs-CZ"/>
              <a:t>Hygiena dětí</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4" name="Přímá spojnice 13"/>
          <p:cNvCxnSpPr/>
          <p:nvPr userDrawn="1"/>
        </p:nvCxnSpPr>
        <p:spPr>
          <a:xfrm>
            <a:off x="525888" y="1368717"/>
            <a:ext cx="11165983"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898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a:t>Kliknutím lze upravit styl.</a:t>
            </a:r>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rgbClr val="993300"/>
                </a:solidFill>
                <a:latin typeface="Segoe UI" panose="020B0502040204020203" pitchFamily="34" charset="0"/>
                <a:cs typeface="Segoe UI" panose="020B0502040204020203" pitchFamily="34" charset="0"/>
              </a:defRPr>
            </a:lvl1pPr>
          </a:lstStyle>
          <a:p>
            <a:r>
              <a:rPr lang="cs-CZ"/>
              <a:t>Hygiena dětí</a:t>
            </a:r>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a:p>
        </p:txBody>
      </p:sp>
      <p:cxnSp>
        <p:nvCxnSpPr>
          <p:cNvPr id="14" name="Přímá spojnice 13"/>
          <p:cNvCxnSpPr/>
          <p:nvPr userDrawn="1"/>
        </p:nvCxnSpPr>
        <p:spPr>
          <a:xfrm>
            <a:off x="525888" y="1368717"/>
            <a:ext cx="11165983"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96669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Nutrition</a:t>
            </a: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F88D-855E-4C4A-AC2F-7A0A64C53FD8}" type="slidenum">
              <a:rPr lang="cs-CZ" smtClean="0"/>
              <a:t>‹#›</a:t>
            </a:fld>
            <a:endParaRPr lang="cs-CZ"/>
          </a:p>
        </p:txBody>
      </p:sp>
    </p:spTree>
    <p:extLst>
      <p:ext uri="{BB962C8B-B14F-4D97-AF65-F5344CB8AC3E}">
        <p14:creationId xmlns:p14="http://schemas.microsoft.com/office/powerpoint/2010/main" val="411160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hyperlink" Target="http://www.szu.cz/publikace/data/seznam-rustovych-grafu-ke-stazeni" TargetMode="External"/><Relationship Id="rId2" Type="http://schemas.openxmlformats.org/officeDocument/2006/relationships/hyperlink" Target="http://www.szu.cz/publikace/data/program-rustove-grafy-ke-stazeni" TargetMode="Externa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mailto:krobot@med.muni.cz" TargetMode="External"/><Relationship Id="rId2" Type="http://schemas.openxmlformats.org/officeDocument/2006/relationships/image" Target="../media/image65.jfif"/><Relationship Id="rId1" Type="http://schemas.openxmlformats.org/officeDocument/2006/relationships/slideLayout" Target="../slideLayouts/slideLayout3.xml"/><Relationship Id="rId4" Type="http://schemas.openxmlformats.org/officeDocument/2006/relationships/hyperlink" Target="mailto:jancekova@med.muni.cz"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f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kojeni.cz/maminkam/bfh/seznam-bfh-nemocnic/" TargetMode="External"/><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3.xml"/><Relationship Id="rId1" Type="http://schemas.openxmlformats.org/officeDocument/2006/relationships/video" Target="https://www.youtube.com/embed/2nx1EKc_Fs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3.xml"/><Relationship Id="rId1" Type="http://schemas.openxmlformats.org/officeDocument/2006/relationships/video" Target="https://www.youtube.com/embed/0alN_3V_qvI"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erpc0vLbm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8.tiff"/><Relationship Id="rId1" Type="http://schemas.openxmlformats.org/officeDocument/2006/relationships/slideLayout" Target="../slideLayouts/slideLayout2.xml"/><Relationship Id="rId4" Type="http://schemas.openxmlformats.org/officeDocument/2006/relationships/image" Target="../media/image45.tiff"/></Relationships>
</file>

<file path=ppt/slides/_rels/slide7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tiff"/><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8" Type="http://schemas.openxmlformats.org/officeDocument/2006/relationships/hyperlink" Target="http://www.kojeni.cz/" TargetMode="External"/><Relationship Id="rId3" Type="http://schemas.openxmlformats.org/officeDocument/2006/relationships/hyperlink" Target="https://is.muni.cz/auth/vyhledavani/?search=kojen%C3%AD;ag=th" TargetMode="External"/><Relationship Id="rId7" Type="http://schemas.openxmlformats.org/officeDocument/2006/relationships/hyperlink" Target="http://www.mamila.s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kojim.cz/" TargetMode="External"/><Relationship Id="rId5" Type="http://schemas.openxmlformats.org/officeDocument/2006/relationships/hyperlink" Target="https://www.youtube.com/watch?v=ofEI-n36WQ8" TargetMode="External"/><Relationship Id="rId4" Type="http://schemas.openxmlformats.org/officeDocument/2006/relationships/hyperlink" Target="https://zdravi.euro.cz/clanek/postgradualni-medicina-priloha/standardni-prakticke-pokyny-pro-kojeni-308637"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www.vyzivaspol.cz/rubrika-dokumenty/konecne-zneni-vyzivovych-doporuceni.html" TargetMode="External"/><Relationship Id="rId2" Type="http://schemas.openxmlformats.org/officeDocument/2006/relationships/hyperlink" Target="http://www.mzcr.cz/Odbornik/dokumenty/doporuceni-k-zavadeni-komplementarni-vyzivyprikrmu-u-kojencu_7542_1154_3.html"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Obdélník 23"/>
          <p:cNvSpPr/>
          <p:nvPr/>
        </p:nvSpPr>
        <p:spPr>
          <a:xfrm>
            <a:off x="0" y="-2099"/>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p:cNvSpPr/>
          <p:nvPr/>
        </p:nvSpPr>
        <p:spPr>
          <a:xfrm>
            <a:off x="3980815" y="0"/>
            <a:ext cx="7743825" cy="685800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1"/>
          </p:nvPr>
        </p:nvSpPr>
        <p:spPr>
          <a:xfrm>
            <a:off x="6290910" y="4351283"/>
            <a:ext cx="5282417" cy="2335271"/>
          </a:xfrm>
        </p:spPr>
        <p:txBody>
          <a:bodyPr>
            <a:normAutofit fontScale="92500"/>
          </a:bodyPr>
          <a:lstStyle/>
          <a:p>
            <a:pPr algn="r"/>
            <a:r>
              <a:rPr lang="cs-CZ" b="1" i="1" noProof="0">
                <a:solidFill>
                  <a:schemeClr val="accent1">
                    <a:lumMod val="50000"/>
                  </a:schemeClr>
                </a:solidFill>
                <a:latin typeface="Segoe UI" panose="020B0502040204020203" pitchFamily="34" charset="0"/>
                <a:cs typeface="Segoe UI" panose="020B0502040204020203" pitchFamily="34" charset="0"/>
              </a:rPr>
              <a:t>Mgr. Martin Krobot</a:t>
            </a:r>
          </a:p>
          <a:p>
            <a:pPr algn="r"/>
            <a:r>
              <a:rPr lang="cs-CZ" b="1" i="1" noProof="0">
                <a:solidFill>
                  <a:schemeClr val="accent1">
                    <a:lumMod val="50000"/>
                  </a:schemeClr>
                </a:solidFill>
                <a:latin typeface="Segoe UI" panose="020B0502040204020203" pitchFamily="34" charset="0"/>
                <a:cs typeface="Segoe UI" panose="020B0502040204020203" pitchFamily="34" charset="0"/>
              </a:rPr>
              <a:t>Mgr. Kamila </a:t>
            </a:r>
            <a:r>
              <a:rPr lang="cs-CZ" b="1" i="1" noProof="0" err="1">
                <a:solidFill>
                  <a:schemeClr val="accent1">
                    <a:lumMod val="50000"/>
                  </a:schemeClr>
                </a:solidFill>
                <a:latin typeface="Segoe UI" panose="020B0502040204020203" pitchFamily="34" charset="0"/>
                <a:cs typeface="Segoe UI" panose="020B0502040204020203" pitchFamily="34" charset="0"/>
              </a:rPr>
              <a:t>Jančeková</a:t>
            </a:r>
            <a:endParaRPr lang="cs-CZ" b="1" i="1" noProof="0">
              <a:solidFill>
                <a:schemeClr val="accent1">
                  <a:lumMod val="50000"/>
                </a:schemeClr>
              </a:solidFill>
              <a:latin typeface="Segoe UI" panose="020B0502040204020203" pitchFamily="34" charset="0"/>
              <a:cs typeface="Segoe UI" panose="020B0502040204020203" pitchFamily="34" charset="0"/>
            </a:endParaRPr>
          </a:p>
          <a:p>
            <a:pPr algn="r"/>
            <a:r>
              <a:rPr lang="cs-CZ" b="1" i="1">
                <a:solidFill>
                  <a:schemeClr val="accent1">
                    <a:lumMod val="50000"/>
                  </a:schemeClr>
                </a:solidFill>
                <a:latin typeface="Segoe UI" panose="020B0502040204020203" pitchFamily="34" charset="0"/>
                <a:cs typeface="Segoe UI" panose="020B0502040204020203" pitchFamily="34" charset="0"/>
              </a:rPr>
              <a:t>Mgr. Sylva Šmídová</a:t>
            </a:r>
            <a:endParaRPr lang="cs-CZ" b="1" i="1" noProof="0">
              <a:solidFill>
                <a:schemeClr val="accent1">
                  <a:lumMod val="50000"/>
                </a:schemeClr>
              </a:solidFill>
              <a:latin typeface="Segoe UI" panose="020B0502040204020203" pitchFamily="34" charset="0"/>
              <a:cs typeface="Segoe UI" panose="020B0502040204020203" pitchFamily="34" charset="0"/>
            </a:endParaRPr>
          </a:p>
          <a:p>
            <a:pPr algn="r"/>
            <a:r>
              <a:rPr lang="cs-CZ" i="1">
                <a:solidFill>
                  <a:schemeClr val="accent1">
                    <a:lumMod val="50000"/>
                  </a:schemeClr>
                </a:solidFill>
                <a:latin typeface="Segoe UI" panose="020B0502040204020203" pitchFamily="34" charset="0"/>
                <a:cs typeface="Segoe UI" panose="020B0502040204020203" pitchFamily="34" charset="0"/>
              </a:rPr>
              <a:t>Ústav ochrany a podpory zdraví</a:t>
            </a:r>
            <a:endParaRPr lang="en-GB" i="1" noProof="0">
              <a:solidFill>
                <a:schemeClr val="accent1">
                  <a:lumMod val="50000"/>
                </a:schemeClr>
              </a:solidFill>
              <a:latin typeface="Segoe UI" panose="020B0502040204020203" pitchFamily="34" charset="0"/>
              <a:cs typeface="Segoe UI" panose="020B0502040204020203" pitchFamily="34" charset="0"/>
            </a:endParaRPr>
          </a:p>
          <a:p>
            <a:pPr algn="r"/>
            <a:r>
              <a:rPr lang="cs-CZ" i="1">
                <a:solidFill>
                  <a:schemeClr val="accent1">
                    <a:lumMod val="50000"/>
                  </a:schemeClr>
                </a:solidFill>
                <a:latin typeface="Segoe UI" panose="020B0502040204020203" pitchFamily="34" charset="0"/>
                <a:cs typeface="Segoe UI" panose="020B0502040204020203" pitchFamily="34" charset="0"/>
              </a:rPr>
              <a:t>Ochrana a podpora zdraví II – jaro 2018</a:t>
            </a:r>
            <a:endParaRPr lang="en-GB" i="1" noProof="0">
              <a:solidFill>
                <a:schemeClr val="accent1">
                  <a:lumMod val="50000"/>
                </a:schemeClr>
              </a:solidFill>
              <a:latin typeface="Segoe UI" panose="020B0502040204020203" pitchFamily="34" charset="0"/>
              <a:cs typeface="Segoe UI" panose="020B0502040204020203" pitchFamily="34" charset="0"/>
            </a:endParaRPr>
          </a:p>
        </p:txBody>
      </p:sp>
      <p:sp>
        <p:nvSpPr>
          <p:cNvPr id="2" name="Nadpis 1"/>
          <p:cNvSpPr>
            <a:spLocks noGrp="1"/>
          </p:cNvSpPr>
          <p:nvPr>
            <p:ph type="ctrTitle"/>
          </p:nvPr>
        </p:nvSpPr>
        <p:spPr>
          <a:xfrm>
            <a:off x="4218368" y="343069"/>
            <a:ext cx="7268718" cy="3779614"/>
          </a:xfrm>
        </p:spPr>
        <p:txBody>
          <a:bodyPr anchor="t">
            <a:noAutofit/>
          </a:bodyPr>
          <a:lstStyle/>
          <a:p>
            <a:pPr>
              <a:spcBef>
                <a:spcPts val="0"/>
              </a:spcBef>
            </a:pPr>
            <a:r>
              <a:rPr lang="cs-CZ" sz="96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HYGIENA DĚTÍ</a:t>
            </a:r>
            <a:br>
              <a:rPr lang="cs-CZ" sz="96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cs-CZ" sz="8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20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r>
              <a:rPr lang="cs-CZ" sz="96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r>
            <a:br>
              <a:rPr lang="cs-CZ" sz="96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 podpora </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kojení </a:t>
            </a: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výživa kojenců a </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batolat</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 </a:t>
            </a: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a:t>
            </a:r>
            <a:b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b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 </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růstové grafy </a:t>
            </a: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noProof="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 sociální pediatrie</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 </a:t>
            </a:r>
            <a:r>
              <a:rPr lang="cs-CZ" sz="240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sym typeface="Wingdings" panose="05000000000000000000" pitchFamily="2" charset="2"/>
              </a:rPr>
              <a:t>•</a:t>
            </a:r>
            <a:r>
              <a:rPr lang="cs-CZ" sz="240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sym typeface="Wingdings" panose="05000000000000000000" pitchFamily="2" charset="2"/>
              </a:rPr>
              <a:t> </a:t>
            </a:r>
            <a:endParaRPr lang="en-GB" sz="6600" i="1" noProof="0">
              <a:solidFill>
                <a:schemeClr val="accent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6889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Bílkoviny v mateřském mléce</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a:t>
            </a:fld>
            <a:endParaRPr lang="cs-CZ"/>
          </a:p>
        </p:txBody>
      </p:sp>
      <p:sp>
        <p:nvSpPr>
          <p:cNvPr id="6" name="Rectangle 2"/>
          <p:cNvSpPr>
            <a:spLocks noChangeArrowheads="1"/>
          </p:cNvSpPr>
          <p:nvPr/>
        </p:nvSpPr>
        <p:spPr bwMode="auto">
          <a:xfrm>
            <a:off x="2318956" y="1498895"/>
            <a:ext cx="783746" cy="2337956"/>
          </a:xfrm>
          <a:prstGeom prst="rect">
            <a:avLst/>
          </a:prstGeom>
          <a:solidFill>
            <a:srgbClr val="FF99FF"/>
          </a:solidFill>
          <a:ln w="9525">
            <a:solidFill>
              <a:schemeClr val="tx1"/>
            </a:solidFill>
            <a:miter lim="800000"/>
            <a:headEnd/>
            <a:tailEnd/>
          </a:ln>
        </p:spPr>
        <p:txBody>
          <a:bodyPr vert="vert270" wrap="none" anchor="ctr"/>
          <a:lstStyle/>
          <a:p>
            <a:pPr algn="ctr">
              <a:defRPr/>
            </a:pPr>
            <a:r>
              <a:rPr lang="cs-CZ" b="1"/>
              <a:t>67 % Syrovátka</a:t>
            </a:r>
          </a:p>
          <a:p>
            <a:pPr algn="ctr">
              <a:defRPr/>
            </a:pPr>
            <a:endParaRPr lang="en-GB" b="1">
              <a:latin typeface="Comic Sans MS" pitchFamily="66" charset="0"/>
            </a:endParaRPr>
          </a:p>
        </p:txBody>
      </p:sp>
      <p:sp>
        <p:nvSpPr>
          <p:cNvPr id="7" name="Rectangle 3"/>
          <p:cNvSpPr>
            <a:spLocks noChangeArrowheads="1"/>
          </p:cNvSpPr>
          <p:nvPr/>
        </p:nvSpPr>
        <p:spPr bwMode="auto">
          <a:xfrm>
            <a:off x="2318981" y="4487771"/>
            <a:ext cx="783746" cy="1700331"/>
          </a:xfrm>
          <a:prstGeom prst="rect">
            <a:avLst/>
          </a:prstGeom>
          <a:solidFill>
            <a:srgbClr val="FF99FF"/>
          </a:solidFill>
          <a:ln w="9525">
            <a:solidFill>
              <a:schemeClr val="tx1"/>
            </a:solidFill>
            <a:miter lim="800000"/>
            <a:headEnd/>
            <a:tailEnd/>
          </a:ln>
        </p:spPr>
        <p:txBody>
          <a:bodyPr wrap="none" anchor="ctr"/>
          <a:lstStyle/>
          <a:p>
            <a:pPr algn="ctr">
              <a:defRPr/>
            </a:pPr>
            <a:r>
              <a:rPr lang="en-GB" b="1"/>
              <a:t>25</a:t>
            </a:r>
            <a:r>
              <a:rPr lang="cs-CZ" b="1"/>
              <a:t> </a:t>
            </a:r>
            <a:r>
              <a:rPr lang="en-GB" b="1"/>
              <a:t>%</a:t>
            </a:r>
          </a:p>
          <a:p>
            <a:pPr algn="ctr">
              <a:defRPr/>
            </a:pPr>
            <a:r>
              <a:rPr lang="en-GB" b="1"/>
              <a:t>N</a:t>
            </a:r>
          </a:p>
          <a:p>
            <a:pPr algn="ctr">
              <a:defRPr/>
            </a:pPr>
            <a:r>
              <a:rPr lang="cs-CZ" b="1"/>
              <a:t>B</a:t>
            </a:r>
            <a:endParaRPr lang="en-GB" b="1"/>
          </a:p>
          <a:p>
            <a:pPr algn="ctr">
              <a:defRPr/>
            </a:pPr>
            <a:r>
              <a:rPr lang="en-GB" b="1"/>
              <a:t>N</a:t>
            </a:r>
          </a:p>
        </p:txBody>
      </p:sp>
      <p:sp>
        <p:nvSpPr>
          <p:cNvPr id="8" name="Rectangle 4"/>
          <p:cNvSpPr>
            <a:spLocks noChangeArrowheads="1"/>
          </p:cNvSpPr>
          <p:nvPr/>
        </p:nvSpPr>
        <p:spPr bwMode="auto">
          <a:xfrm>
            <a:off x="8695244" y="2030252"/>
            <a:ext cx="783747" cy="3684051"/>
          </a:xfrm>
          <a:prstGeom prst="rect">
            <a:avLst/>
          </a:prstGeom>
          <a:solidFill>
            <a:srgbClr val="FF99FF"/>
          </a:solidFill>
          <a:ln w="9525">
            <a:solidFill>
              <a:schemeClr val="tx1"/>
            </a:solidFill>
            <a:miter lim="800000"/>
            <a:headEnd/>
            <a:tailEnd/>
          </a:ln>
        </p:spPr>
        <p:txBody>
          <a:bodyPr vert="vert270" wrap="none" anchor="ctr"/>
          <a:lstStyle/>
          <a:p>
            <a:pPr algn="ctr">
              <a:defRPr/>
            </a:pPr>
            <a:r>
              <a:rPr lang="en-US" b="1"/>
              <a:t>90</a:t>
            </a:r>
            <a:r>
              <a:rPr lang="cs-CZ" b="1"/>
              <a:t> % Kasein</a:t>
            </a:r>
            <a:endParaRPr lang="en-GB" b="1"/>
          </a:p>
        </p:txBody>
      </p:sp>
      <p:sp>
        <p:nvSpPr>
          <p:cNvPr id="9" name="Rectangle 5"/>
          <p:cNvSpPr>
            <a:spLocks noChangeArrowheads="1"/>
          </p:cNvSpPr>
          <p:nvPr/>
        </p:nvSpPr>
        <p:spPr bwMode="auto">
          <a:xfrm>
            <a:off x="8695224" y="1498908"/>
            <a:ext cx="783746" cy="495930"/>
          </a:xfrm>
          <a:prstGeom prst="rect">
            <a:avLst/>
          </a:prstGeom>
          <a:solidFill>
            <a:srgbClr val="FF99FF"/>
          </a:solidFill>
          <a:ln w="9525">
            <a:solidFill>
              <a:schemeClr val="tx1"/>
            </a:solidFill>
            <a:miter lim="800000"/>
            <a:headEnd/>
            <a:tailEnd/>
          </a:ln>
        </p:spPr>
        <p:txBody>
          <a:bodyPr wrap="none" anchor="ctr"/>
          <a:lstStyle/>
          <a:p>
            <a:pPr algn="ctr">
              <a:defRPr/>
            </a:pPr>
            <a:r>
              <a:rPr lang="en-US" b="1"/>
              <a:t>8</a:t>
            </a:r>
            <a:r>
              <a:rPr lang="cs-CZ" b="1"/>
              <a:t> </a:t>
            </a:r>
            <a:r>
              <a:rPr lang="en-GB" b="1"/>
              <a:t>%</a:t>
            </a:r>
          </a:p>
        </p:txBody>
      </p:sp>
      <p:sp>
        <p:nvSpPr>
          <p:cNvPr id="10" name="Rectangle 6"/>
          <p:cNvSpPr>
            <a:spLocks noChangeArrowheads="1"/>
          </p:cNvSpPr>
          <p:nvPr/>
        </p:nvSpPr>
        <p:spPr bwMode="auto">
          <a:xfrm>
            <a:off x="8695224" y="5816155"/>
            <a:ext cx="783746" cy="354236"/>
          </a:xfrm>
          <a:prstGeom prst="rect">
            <a:avLst/>
          </a:prstGeom>
          <a:solidFill>
            <a:srgbClr val="FF99FF"/>
          </a:solidFill>
          <a:ln w="9525">
            <a:solidFill>
              <a:schemeClr val="tx1"/>
            </a:solidFill>
            <a:miter lim="800000"/>
            <a:headEnd/>
            <a:tailEnd/>
          </a:ln>
        </p:spPr>
        <p:txBody>
          <a:bodyPr wrap="none" anchor="ctr"/>
          <a:lstStyle/>
          <a:p>
            <a:pPr algn="ctr">
              <a:defRPr/>
            </a:pPr>
            <a:r>
              <a:rPr lang="en-GB" b="1"/>
              <a:t>2</a:t>
            </a:r>
            <a:r>
              <a:rPr lang="cs-CZ" b="1"/>
              <a:t> </a:t>
            </a:r>
            <a:r>
              <a:rPr lang="en-GB" b="1"/>
              <a:t>%</a:t>
            </a:r>
          </a:p>
        </p:txBody>
      </p:sp>
      <p:sp>
        <p:nvSpPr>
          <p:cNvPr id="11" name="Rectangle 7"/>
          <p:cNvSpPr>
            <a:spLocks noChangeArrowheads="1"/>
          </p:cNvSpPr>
          <p:nvPr/>
        </p:nvSpPr>
        <p:spPr bwMode="auto">
          <a:xfrm>
            <a:off x="2318981" y="3889999"/>
            <a:ext cx="783746" cy="495930"/>
          </a:xfrm>
          <a:prstGeom prst="rect">
            <a:avLst/>
          </a:prstGeom>
          <a:solidFill>
            <a:srgbClr val="FF99FF"/>
          </a:solidFill>
          <a:ln w="9525">
            <a:solidFill>
              <a:schemeClr val="tx1"/>
            </a:solidFill>
            <a:miter lim="800000"/>
            <a:headEnd/>
            <a:tailEnd/>
          </a:ln>
        </p:spPr>
        <p:txBody>
          <a:bodyPr wrap="none" anchor="ctr"/>
          <a:lstStyle/>
          <a:p>
            <a:pPr algn="ctr">
              <a:defRPr/>
            </a:pPr>
            <a:r>
              <a:rPr lang="en-US" b="1"/>
              <a:t>8</a:t>
            </a:r>
            <a:r>
              <a:rPr lang="cs-CZ" b="1"/>
              <a:t> </a:t>
            </a:r>
            <a:r>
              <a:rPr lang="en-GB" b="1"/>
              <a:t>%</a:t>
            </a:r>
          </a:p>
        </p:txBody>
      </p:sp>
      <p:sp>
        <p:nvSpPr>
          <p:cNvPr id="12" name="Text Box 8"/>
          <p:cNvSpPr txBox="1">
            <a:spLocks noChangeArrowheads="1"/>
          </p:cNvSpPr>
          <p:nvPr/>
        </p:nvSpPr>
        <p:spPr bwMode="auto">
          <a:xfrm>
            <a:off x="3713784" y="1498909"/>
            <a:ext cx="4325289" cy="4801314"/>
          </a:xfrm>
          <a:prstGeom prst="rect">
            <a:avLst/>
          </a:prstGeom>
          <a:noFill/>
          <a:ln w="9525">
            <a:noFill/>
            <a:miter lim="800000"/>
            <a:headEnd/>
            <a:tailEnd/>
          </a:ln>
          <a:effectLst/>
        </p:spPr>
        <p:txBody>
          <a:bodyPr wrap="square">
            <a:spAutoFit/>
          </a:bodyPr>
          <a:lstStyle/>
          <a:p>
            <a:pPr>
              <a:defRPr/>
            </a:pPr>
            <a:r>
              <a:rPr lang="cs-CZ" u="sng"/>
              <a:t>Mateřské mléko</a:t>
            </a:r>
            <a:r>
              <a:rPr lang="cs-CZ"/>
              <a:t>	       	</a:t>
            </a:r>
            <a:r>
              <a:rPr lang="cs-CZ" u="sng"/>
              <a:t>Kravské mléko</a:t>
            </a:r>
          </a:p>
          <a:p>
            <a:pPr>
              <a:defRPr/>
            </a:pPr>
            <a:r>
              <a:rPr lang="cs-CZ">
                <a:latin typeface="Comic Sans MS" pitchFamily="66" charset="0"/>
              </a:rPr>
              <a:t>				</a:t>
            </a:r>
          </a:p>
          <a:p>
            <a:pPr>
              <a:defRPr/>
            </a:pPr>
            <a:r>
              <a:rPr lang="cs-CZ"/>
              <a:t>67 %	Syrovátka	 	8 %</a:t>
            </a:r>
          </a:p>
          <a:p>
            <a:pPr>
              <a:defRPr/>
            </a:pPr>
            <a:r>
              <a:rPr lang="cs-CZ"/>
              <a:t>  </a:t>
            </a:r>
          </a:p>
          <a:p>
            <a:pPr>
              <a:defRPr/>
            </a:pPr>
            <a:endParaRPr lang="cs-CZ"/>
          </a:p>
          <a:p>
            <a:pPr>
              <a:defRPr/>
            </a:pPr>
            <a:endParaRPr lang="cs-CZ"/>
          </a:p>
          <a:p>
            <a:pPr>
              <a:defRPr/>
            </a:pPr>
            <a:endParaRPr lang="cs-CZ"/>
          </a:p>
          <a:p>
            <a:pPr>
              <a:defRPr/>
            </a:pPr>
            <a:r>
              <a:rPr lang="cs-CZ"/>
              <a:t>   </a:t>
            </a:r>
          </a:p>
          <a:p>
            <a:pPr>
              <a:defRPr/>
            </a:pPr>
            <a:r>
              <a:rPr lang="cs-CZ"/>
              <a:t>8 %	Kasein		90 %</a:t>
            </a:r>
          </a:p>
          <a:p>
            <a:pPr>
              <a:defRPr/>
            </a:pPr>
            <a:endParaRPr lang="cs-CZ"/>
          </a:p>
          <a:p>
            <a:pPr>
              <a:defRPr/>
            </a:pPr>
            <a:r>
              <a:rPr lang="cs-CZ"/>
              <a:t>			</a:t>
            </a:r>
          </a:p>
          <a:p>
            <a:pPr>
              <a:defRPr/>
            </a:pPr>
            <a:endParaRPr lang="cs-CZ"/>
          </a:p>
          <a:p>
            <a:pPr>
              <a:defRPr/>
            </a:pPr>
            <a:endParaRPr lang="cs-CZ"/>
          </a:p>
          <a:p>
            <a:pPr>
              <a:defRPr/>
            </a:pPr>
            <a:endParaRPr lang="cs-CZ"/>
          </a:p>
          <a:p>
            <a:pPr>
              <a:defRPr/>
            </a:pPr>
            <a:r>
              <a:rPr lang="cs-CZ"/>
              <a:t>   </a:t>
            </a:r>
          </a:p>
          <a:p>
            <a:pPr>
              <a:defRPr/>
            </a:pPr>
            <a:r>
              <a:rPr lang="cs-CZ"/>
              <a:t>25 %	NBN 		2 % 		</a:t>
            </a:r>
          </a:p>
        </p:txBody>
      </p:sp>
      <p:sp>
        <p:nvSpPr>
          <p:cNvPr id="13" name="Line 9"/>
          <p:cNvSpPr>
            <a:spLocks noChangeShapeType="1"/>
          </p:cNvSpPr>
          <p:nvPr/>
        </p:nvSpPr>
        <p:spPr bwMode="auto">
          <a:xfrm flipV="1">
            <a:off x="3116011" y="2030262"/>
            <a:ext cx="5596924" cy="18420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4" name="Line 10"/>
          <p:cNvSpPr>
            <a:spLocks noChangeShapeType="1"/>
          </p:cNvSpPr>
          <p:nvPr/>
        </p:nvSpPr>
        <p:spPr bwMode="auto">
          <a:xfrm>
            <a:off x="3106841" y="1500187"/>
            <a:ext cx="55969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 name="Line 11"/>
          <p:cNvSpPr>
            <a:spLocks noChangeShapeType="1"/>
          </p:cNvSpPr>
          <p:nvPr/>
        </p:nvSpPr>
        <p:spPr bwMode="auto">
          <a:xfrm flipV="1">
            <a:off x="3116011" y="1963842"/>
            <a:ext cx="5596924" cy="184202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 name="Line 12"/>
          <p:cNvSpPr>
            <a:spLocks noChangeShapeType="1"/>
          </p:cNvSpPr>
          <p:nvPr/>
        </p:nvSpPr>
        <p:spPr bwMode="auto">
          <a:xfrm>
            <a:off x="3116011" y="4354933"/>
            <a:ext cx="5596924" cy="1346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7" name="Line 13"/>
          <p:cNvSpPr>
            <a:spLocks noChangeShapeType="1"/>
          </p:cNvSpPr>
          <p:nvPr/>
        </p:nvSpPr>
        <p:spPr bwMode="auto">
          <a:xfrm>
            <a:off x="3116011" y="6148252"/>
            <a:ext cx="55969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 name="Line 14"/>
          <p:cNvSpPr>
            <a:spLocks noChangeShapeType="1"/>
          </p:cNvSpPr>
          <p:nvPr/>
        </p:nvSpPr>
        <p:spPr bwMode="auto">
          <a:xfrm>
            <a:off x="3116011" y="4487771"/>
            <a:ext cx="5596924" cy="13460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 name="Zástupný symbol pro zápatí 3">
            <a:extLst>
              <a:ext uri="{FF2B5EF4-FFF2-40B4-BE49-F238E27FC236}">
                <a16:creationId xmlns:a16="http://schemas.microsoft.com/office/drawing/2014/main" id="{E6FFCC30-ED8A-4965-8322-A627E262B37E}"/>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71148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4186B3C-6790-4AE8-8AE3-459A5D184B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8"/>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0050"/>
            <a:ext cx="10515600" cy="6057900"/>
          </a:xfrm>
        </p:spPr>
        <p:txBody>
          <a:bodyPr/>
          <a:lstStyle/>
          <a:p>
            <a:r>
              <a:rPr lang="cs-CZ"/>
              <a:t>Růstové grafy</a:t>
            </a:r>
          </a:p>
        </p:txBody>
      </p:sp>
    </p:spTree>
    <p:extLst>
      <p:ext uri="{BB962C8B-B14F-4D97-AF65-F5344CB8AC3E}">
        <p14:creationId xmlns:p14="http://schemas.microsoft.com/office/powerpoint/2010/main" val="17032229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rot="5400000">
            <a:off x="3028737" y="-1233834"/>
            <a:ext cx="5921189" cy="9303257"/>
          </a:xfrm>
          <a:prstGeom prst="rect">
            <a:avLst/>
          </a:prstGeom>
        </p:spPr>
      </p:pic>
    </p:spTree>
    <p:extLst>
      <p:ext uri="{BB962C8B-B14F-4D97-AF65-F5344CB8AC3E}">
        <p14:creationId xmlns:p14="http://schemas.microsoft.com/office/powerpoint/2010/main" val="411451506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 čemu slouží?</a:t>
            </a:r>
          </a:p>
        </p:txBody>
      </p:sp>
      <p:sp>
        <p:nvSpPr>
          <p:cNvPr id="3" name="Zástupný symbol pro obsah 2"/>
          <p:cNvSpPr>
            <a:spLocks noGrp="1"/>
          </p:cNvSpPr>
          <p:nvPr>
            <p:ph idx="1"/>
          </p:nvPr>
        </p:nvSpPr>
        <p:spPr/>
        <p:txBody>
          <a:bodyPr/>
          <a:lstStyle/>
          <a:p>
            <a:r>
              <a:rPr lang="cs-CZ"/>
              <a:t>sledování </a:t>
            </a:r>
            <a:r>
              <a:rPr lang="cs-CZ" b="1"/>
              <a:t>růstu</a:t>
            </a:r>
            <a:r>
              <a:rPr lang="cs-CZ"/>
              <a:t> praktickým lékařem</a:t>
            </a:r>
          </a:p>
          <a:p>
            <a:r>
              <a:rPr lang="cs-CZ"/>
              <a:t>klasifikace </a:t>
            </a:r>
            <a:r>
              <a:rPr lang="cs-CZ" b="1"/>
              <a:t>podváhy/nadváhy</a:t>
            </a:r>
            <a:r>
              <a:rPr lang="cs-CZ"/>
              <a:t> v dětském věku</a:t>
            </a:r>
          </a:p>
          <a:p>
            <a:r>
              <a:rPr lang="cs-CZ"/>
              <a:t>upozorní, že se </a:t>
            </a:r>
            <a:r>
              <a:rPr lang="cs-CZ" b="1"/>
              <a:t>„něco děje“</a:t>
            </a:r>
          </a:p>
          <a:p>
            <a:endParaRPr lang="cs-CZ" b="1"/>
          </a:p>
          <a:p>
            <a:r>
              <a:rPr lang="cs-CZ" b="1"/>
              <a:t>dostupné grafy (SZÚ)</a:t>
            </a:r>
          </a:p>
          <a:p>
            <a:pPr lvl="1"/>
            <a:r>
              <a:rPr lang="cs-CZ"/>
              <a:t>výška, hmotnost, hmotnost k výšce, BMI</a:t>
            </a:r>
          </a:p>
          <a:p>
            <a:pPr lvl="1"/>
            <a:r>
              <a:rPr lang="cs-CZ"/>
              <a:t>obvody – boků, břicha, hlavy, paže</a:t>
            </a:r>
          </a:p>
          <a:p>
            <a:pPr lvl="1"/>
            <a:r>
              <a:rPr lang="cs-CZ"/>
              <a:t>kožní řasy – nad bicepsem, nad tricepsem, na stehně, </a:t>
            </a:r>
            <a:r>
              <a:rPr lang="cs-CZ" err="1"/>
              <a:t>subskapulární</a:t>
            </a:r>
            <a:r>
              <a:rPr lang="cs-CZ"/>
              <a:t>, </a:t>
            </a:r>
            <a:r>
              <a:rPr lang="cs-CZ" err="1"/>
              <a:t>suprailiakální</a:t>
            </a:r>
            <a:r>
              <a:rPr lang="cs-CZ"/>
              <a:t>, podíl tukové složky z 2 řas, součet 4 řas</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102</a:t>
            </a:fld>
            <a:endParaRPr lang="cs-CZ"/>
          </a:p>
        </p:txBody>
      </p:sp>
      <p:sp>
        <p:nvSpPr>
          <p:cNvPr id="6"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1">
                    <a:lumMod val="60000"/>
                    <a:lumOff val="40000"/>
                  </a:schemeClr>
                </a:solidFill>
              </a:rPr>
              <a:t>Růstové grafy</a:t>
            </a:r>
          </a:p>
        </p:txBody>
      </p:sp>
    </p:spTree>
    <p:extLst>
      <p:ext uri="{BB962C8B-B14F-4D97-AF65-F5344CB8AC3E}">
        <p14:creationId xmlns:p14="http://schemas.microsoft.com/office/powerpoint/2010/main" val="34217858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Jak jsou konstruovány?</a:t>
            </a:r>
          </a:p>
        </p:txBody>
      </p:sp>
      <p:sp>
        <p:nvSpPr>
          <p:cNvPr id="7" name="Zástupný symbol pro obsah 6"/>
          <p:cNvSpPr>
            <a:spLocks noGrp="1"/>
          </p:cNvSpPr>
          <p:nvPr>
            <p:ph idx="1"/>
          </p:nvPr>
        </p:nvSpPr>
        <p:spPr/>
        <p:txBody>
          <a:bodyPr/>
          <a:lstStyle/>
          <a:p>
            <a:r>
              <a:rPr lang="cs-CZ" b="1" dirty="0"/>
              <a:t>celostátní antropometrický výzkum</a:t>
            </a:r>
          </a:p>
          <a:p>
            <a:pPr lvl="1"/>
            <a:r>
              <a:rPr lang="cs-CZ" b="1" dirty="0"/>
              <a:t>CAV 2001</a:t>
            </a:r>
            <a:r>
              <a:rPr lang="cs-CZ" dirty="0"/>
              <a:t> – nejnovější data</a:t>
            </a:r>
          </a:p>
          <a:p>
            <a:pPr lvl="1"/>
            <a:r>
              <a:rPr lang="cs-CZ" b="1" dirty="0"/>
              <a:t>CAV 1991</a:t>
            </a:r>
            <a:r>
              <a:rPr lang="cs-CZ" dirty="0"/>
              <a:t> – grafy obsahující hmotnost</a:t>
            </a:r>
          </a:p>
          <a:p>
            <a:pPr lvl="1"/>
            <a:endParaRPr lang="cs-CZ" b="1" dirty="0"/>
          </a:p>
          <a:p>
            <a:pPr lvl="1"/>
            <a:endParaRPr lang="cs-CZ" b="1" dirty="0"/>
          </a:p>
          <a:p>
            <a:pPr lvl="1"/>
            <a:endParaRPr lang="cs-CZ" b="1" dirty="0"/>
          </a:p>
          <a:p>
            <a:pPr lvl="1"/>
            <a:endParaRPr lang="cs-CZ" b="1" dirty="0"/>
          </a:p>
          <a:p>
            <a:pPr marL="0" indent="0">
              <a:buNone/>
            </a:pPr>
            <a:r>
              <a:rPr lang="cs-CZ" b="1" dirty="0"/>
              <a:t>		Proč používáme hmotnost a BMI z roku 1991?</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103</a:t>
            </a:fld>
            <a:endParaRPr lang="cs-CZ"/>
          </a:p>
        </p:txBody>
      </p:sp>
      <p:sp>
        <p:nvSpPr>
          <p:cNvPr id="9"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1">
                    <a:lumMod val="60000"/>
                    <a:lumOff val="40000"/>
                  </a:schemeClr>
                </a:solidFill>
              </a:rPr>
              <a:t>Růstové grafy</a:t>
            </a:r>
          </a:p>
        </p:txBody>
      </p:sp>
      <p:pic>
        <p:nvPicPr>
          <p:cNvPr id="10" name="Obráze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010" y="3658785"/>
            <a:ext cx="1431130" cy="2043018"/>
          </a:xfrm>
          <a:prstGeom prst="rect">
            <a:avLst/>
          </a:prstGeom>
        </p:spPr>
      </p:pic>
    </p:spTree>
    <p:extLst>
      <p:ext uri="{BB962C8B-B14F-4D97-AF65-F5344CB8AC3E}">
        <p14:creationId xmlns:p14="http://schemas.microsoft.com/office/powerpoint/2010/main" val="29405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96864" y="207108"/>
            <a:ext cx="4210707" cy="6477471"/>
          </a:xfrm>
          <a:prstGeom prst="rect">
            <a:avLst/>
          </a:prstGeom>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8646" y="207108"/>
            <a:ext cx="4141677" cy="6477471"/>
          </a:xfrm>
          <a:prstGeom prst="rect">
            <a:avLst/>
          </a:prstGeom>
        </p:spPr>
      </p:pic>
    </p:spTree>
    <p:extLst>
      <p:ext uri="{BB962C8B-B14F-4D97-AF65-F5344CB8AC3E}">
        <p14:creationId xmlns:p14="http://schemas.microsoft.com/office/powerpoint/2010/main" val="42243139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t="1115"/>
          <a:stretch/>
        </p:blipFill>
        <p:spPr>
          <a:xfrm>
            <a:off x="1420907" y="172181"/>
            <a:ext cx="4184558" cy="6571101"/>
          </a:xfrm>
          <a:prstGeom prst="rect">
            <a:avLst/>
          </a:prstGeom>
        </p:spPr>
      </p:pic>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t="1115"/>
          <a:stretch/>
        </p:blipFill>
        <p:spPr>
          <a:xfrm>
            <a:off x="6586536" y="178500"/>
            <a:ext cx="4184558" cy="6571101"/>
          </a:xfrm>
          <a:prstGeom prst="rect">
            <a:avLst/>
          </a:prstGeom>
        </p:spPr>
      </p:pic>
      <p:sp>
        <p:nvSpPr>
          <p:cNvPr id="6" name="Obdélník 5"/>
          <p:cNvSpPr/>
          <p:nvPr/>
        </p:nvSpPr>
        <p:spPr>
          <a:xfrm>
            <a:off x="2432658" y="416480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527908" y="406955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2637445" y="391715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2737458" y="382190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p:cNvSpPr/>
          <p:nvPr/>
        </p:nvSpPr>
        <p:spPr>
          <a:xfrm>
            <a:off x="2832708" y="370760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p:nvSpPr>
        <p:spPr>
          <a:xfrm>
            <a:off x="2932720" y="363141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3027970" y="357426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3123220" y="354568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p:cNvSpPr/>
          <p:nvPr/>
        </p:nvSpPr>
        <p:spPr>
          <a:xfrm>
            <a:off x="3218470" y="351711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3313720" y="345773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3413733" y="338629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3513186" y="329104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3617961" y="319579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bdélník 22"/>
          <p:cNvSpPr/>
          <p:nvPr/>
        </p:nvSpPr>
        <p:spPr>
          <a:xfrm>
            <a:off x="3717973" y="307196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Obdélník 23"/>
          <p:cNvSpPr/>
          <p:nvPr/>
        </p:nvSpPr>
        <p:spPr>
          <a:xfrm>
            <a:off x="3808459" y="296243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p:cNvSpPr/>
          <p:nvPr/>
        </p:nvSpPr>
        <p:spPr>
          <a:xfrm>
            <a:off x="3908471" y="285289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bdélník 25"/>
          <p:cNvSpPr/>
          <p:nvPr/>
        </p:nvSpPr>
        <p:spPr>
          <a:xfrm>
            <a:off x="4008483" y="2724304"/>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délník 26"/>
          <p:cNvSpPr/>
          <p:nvPr/>
        </p:nvSpPr>
        <p:spPr>
          <a:xfrm>
            <a:off x="4103733" y="2590954"/>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délník 27"/>
          <p:cNvSpPr/>
          <p:nvPr/>
        </p:nvSpPr>
        <p:spPr>
          <a:xfrm>
            <a:off x="4203746" y="2438554"/>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délník 28"/>
          <p:cNvSpPr/>
          <p:nvPr/>
        </p:nvSpPr>
        <p:spPr>
          <a:xfrm>
            <a:off x="4303759" y="231949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Obdélník 29"/>
          <p:cNvSpPr/>
          <p:nvPr/>
        </p:nvSpPr>
        <p:spPr>
          <a:xfrm>
            <a:off x="4408534" y="2157566"/>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Obdélník 30"/>
          <p:cNvSpPr/>
          <p:nvPr/>
        </p:nvSpPr>
        <p:spPr>
          <a:xfrm>
            <a:off x="4494257" y="201469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Obdélník 31"/>
          <p:cNvSpPr/>
          <p:nvPr/>
        </p:nvSpPr>
        <p:spPr>
          <a:xfrm>
            <a:off x="4594269" y="1886104"/>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Obdélník 32"/>
          <p:cNvSpPr/>
          <p:nvPr/>
        </p:nvSpPr>
        <p:spPr>
          <a:xfrm>
            <a:off x="4694281" y="1743229"/>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Obdélník 33"/>
          <p:cNvSpPr/>
          <p:nvPr/>
        </p:nvSpPr>
        <p:spPr>
          <a:xfrm>
            <a:off x="7600571" y="444051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Obdélník 34"/>
          <p:cNvSpPr/>
          <p:nvPr/>
        </p:nvSpPr>
        <p:spPr>
          <a:xfrm>
            <a:off x="7698202" y="4333356"/>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bdélník 35"/>
          <p:cNvSpPr/>
          <p:nvPr/>
        </p:nvSpPr>
        <p:spPr>
          <a:xfrm>
            <a:off x="7798214" y="422827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Obdélník 36"/>
          <p:cNvSpPr/>
          <p:nvPr/>
        </p:nvSpPr>
        <p:spPr>
          <a:xfrm>
            <a:off x="7893464" y="410297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Obdélník 37"/>
          <p:cNvSpPr/>
          <p:nvPr/>
        </p:nvSpPr>
        <p:spPr>
          <a:xfrm>
            <a:off x="7993477" y="403449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Obdélník 38"/>
          <p:cNvSpPr/>
          <p:nvPr/>
        </p:nvSpPr>
        <p:spPr>
          <a:xfrm>
            <a:off x="8093490" y="389178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Obdélník 39"/>
          <p:cNvSpPr/>
          <p:nvPr/>
        </p:nvSpPr>
        <p:spPr>
          <a:xfrm>
            <a:off x="8198265" y="377600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Obdélník 40"/>
          <p:cNvSpPr/>
          <p:nvPr/>
        </p:nvSpPr>
        <p:spPr>
          <a:xfrm>
            <a:off x="8291134" y="372969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Obdélník 41"/>
          <p:cNvSpPr/>
          <p:nvPr/>
        </p:nvSpPr>
        <p:spPr>
          <a:xfrm>
            <a:off x="8388766" y="3629846"/>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bdélník 42"/>
          <p:cNvSpPr/>
          <p:nvPr/>
        </p:nvSpPr>
        <p:spPr>
          <a:xfrm>
            <a:off x="8488779" y="3533859"/>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bdélník 43"/>
          <p:cNvSpPr/>
          <p:nvPr/>
        </p:nvSpPr>
        <p:spPr>
          <a:xfrm>
            <a:off x="8588792" y="347267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bdélník 44"/>
          <p:cNvSpPr/>
          <p:nvPr/>
        </p:nvSpPr>
        <p:spPr>
          <a:xfrm>
            <a:off x="8684602" y="334292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bdélník 45"/>
          <p:cNvSpPr/>
          <p:nvPr/>
        </p:nvSpPr>
        <p:spPr>
          <a:xfrm>
            <a:off x="8786996" y="3284868"/>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Obdélník 46"/>
          <p:cNvSpPr/>
          <p:nvPr/>
        </p:nvSpPr>
        <p:spPr>
          <a:xfrm>
            <a:off x="8882246" y="320167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8" name="Obdélník 47"/>
          <p:cNvSpPr/>
          <p:nvPr/>
        </p:nvSpPr>
        <p:spPr>
          <a:xfrm>
            <a:off x="8977496" y="312919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9" name="Obdélník 48"/>
          <p:cNvSpPr/>
          <p:nvPr/>
        </p:nvSpPr>
        <p:spPr>
          <a:xfrm>
            <a:off x="9063221" y="309182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0" name="Obdélník 49"/>
          <p:cNvSpPr/>
          <p:nvPr/>
        </p:nvSpPr>
        <p:spPr>
          <a:xfrm>
            <a:off x="9171171" y="300868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Obdélník 50"/>
          <p:cNvSpPr/>
          <p:nvPr/>
        </p:nvSpPr>
        <p:spPr>
          <a:xfrm>
            <a:off x="9275946" y="2876142"/>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2" name="Obdélník 51"/>
          <p:cNvSpPr/>
          <p:nvPr/>
        </p:nvSpPr>
        <p:spPr>
          <a:xfrm>
            <a:off x="9368021" y="2786295"/>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3" name="Obdélník 52"/>
          <p:cNvSpPr/>
          <p:nvPr/>
        </p:nvSpPr>
        <p:spPr>
          <a:xfrm>
            <a:off x="9463271" y="2698123"/>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Obdélník 53"/>
          <p:cNvSpPr/>
          <p:nvPr/>
        </p:nvSpPr>
        <p:spPr>
          <a:xfrm>
            <a:off x="9574396" y="257658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5" name="Obdélník 54"/>
          <p:cNvSpPr/>
          <p:nvPr/>
        </p:nvSpPr>
        <p:spPr>
          <a:xfrm>
            <a:off x="9666471" y="2436990"/>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6" name="Obdélník 55"/>
          <p:cNvSpPr/>
          <p:nvPr/>
        </p:nvSpPr>
        <p:spPr>
          <a:xfrm>
            <a:off x="9768071" y="2302161"/>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7" name="Obdélník 56"/>
          <p:cNvSpPr/>
          <p:nvPr/>
        </p:nvSpPr>
        <p:spPr>
          <a:xfrm>
            <a:off x="9869671" y="2184577"/>
            <a:ext cx="57150" cy="571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TextovéPole 57"/>
          <p:cNvSpPr txBox="1"/>
          <p:nvPr/>
        </p:nvSpPr>
        <p:spPr>
          <a:xfrm>
            <a:off x="2889858" y="4725374"/>
            <a:ext cx="2246641" cy="1354217"/>
          </a:xfrm>
          <a:prstGeom prst="rect">
            <a:avLst/>
          </a:prstGeom>
          <a:solidFill>
            <a:schemeClr val="bg1"/>
          </a:solidFill>
          <a:ln w="38100">
            <a:solidFill>
              <a:srgbClr val="C00000"/>
            </a:solidFill>
          </a:ln>
        </p:spPr>
        <p:txBody>
          <a:bodyPr wrap="none" rtlCol="0">
            <a:spAutoFit/>
          </a:bodyPr>
          <a:lstStyle/>
          <a:p>
            <a:pPr indent="-180000">
              <a:buFont typeface="Arial" panose="020B0604020202020204" pitchFamily="34" charset="0"/>
              <a:buChar char="•"/>
            </a:pPr>
            <a:r>
              <a:rPr lang="cs-CZ" sz="1600"/>
              <a:t>podvýživa</a:t>
            </a:r>
          </a:p>
          <a:p>
            <a:pPr indent="-180000">
              <a:buFont typeface="Arial" panose="020B0604020202020204" pitchFamily="34" charset="0"/>
              <a:buChar char="•"/>
            </a:pPr>
            <a:r>
              <a:rPr lang="cs-CZ" sz="1600"/>
              <a:t>celiakie</a:t>
            </a:r>
          </a:p>
          <a:p>
            <a:pPr indent="-180000">
              <a:buFont typeface="Arial" panose="020B0604020202020204" pitchFamily="34" charset="0"/>
              <a:buChar char="•"/>
            </a:pPr>
            <a:r>
              <a:rPr lang="cs-CZ" sz="1600"/>
              <a:t>endokrinní porucha</a:t>
            </a:r>
          </a:p>
          <a:p>
            <a:pPr indent="-180000">
              <a:buFont typeface="Arial" panose="020B0604020202020204" pitchFamily="34" charset="0"/>
              <a:buChar char="•"/>
            </a:pPr>
            <a:r>
              <a:rPr lang="cs-CZ" sz="1600"/>
              <a:t>nádorové onemocnění</a:t>
            </a:r>
          </a:p>
          <a:p>
            <a:pPr indent="-180000">
              <a:buFont typeface="Arial" panose="020B0604020202020204" pitchFamily="34" charset="0"/>
              <a:buChar char="•"/>
            </a:pPr>
            <a:r>
              <a:rPr lang="cs-CZ" sz="1600"/>
              <a:t>…</a:t>
            </a:r>
          </a:p>
        </p:txBody>
      </p:sp>
      <p:sp>
        <p:nvSpPr>
          <p:cNvPr id="59" name="TextovéPole 58"/>
          <p:cNvSpPr txBox="1"/>
          <p:nvPr/>
        </p:nvSpPr>
        <p:spPr>
          <a:xfrm>
            <a:off x="7726777" y="5007859"/>
            <a:ext cx="2569037" cy="1077218"/>
          </a:xfrm>
          <a:prstGeom prst="rect">
            <a:avLst/>
          </a:prstGeom>
          <a:solidFill>
            <a:schemeClr val="bg1"/>
          </a:solidFill>
          <a:ln w="38100">
            <a:solidFill>
              <a:srgbClr val="C00000"/>
            </a:solidFill>
          </a:ln>
        </p:spPr>
        <p:txBody>
          <a:bodyPr wrap="none" rtlCol="0">
            <a:spAutoFit/>
          </a:bodyPr>
          <a:lstStyle/>
          <a:p>
            <a:pPr indent="-180000">
              <a:buFont typeface="Arial" panose="020B0604020202020204" pitchFamily="34" charset="0"/>
              <a:buChar char="•"/>
            </a:pPr>
            <a:r>
              <a:rPr lang="cs-CZ" sz="1600"/>
              <a:t>familiárně menší vzrůst</a:t>
            </a:r>
          </a:p>
          <a:p>
            <a:pPr indent="-180000">
              <a:buFont typeface="Arial" panose="020B0604020202020204" pitchFamily="34" charset="0"/>
              <a:buChar char="•"/>
            </a:pPr>
            <a:r>
              <a:rPr lang="cs-CZ" sz="1600"/>
              <a:t>konstituční opoždění růstu</a:t>
            </a:r>
          </a:p>
          <a:p>
            <a:pPr indent="-180000">
              <a:buClr>
                <a:schemeClr val="bg1"/>
              </a:buClr>
              <a:buFont typeface="Arial" panose="020B0604020202020204" pitchFamily="34" charset="0"/>
              <a:buChar char="•"/>
            </a:pPr>
            <a:r>
              <a:rPr lang="cs-CZ" sz="1600"/>
              <a:t>a puberty (CDGA)</a:t>
            </a:r>
          </a:p>
          <a:p>
            <a:pPr indent="-180000">
              <a:buClr>
                <a:schemeClr val="tx1"/>
              </a:buClr>
              <a:buFont typeface="Arial" panose="020B0604020202020204" pitchFamily="34" charset="0"/>
              <a:buChar char="•"/>
            </a:pPr>
            <a:r>
              <a:rPr lang="cs-CZ" sz="1600"/>
              <a:t>další minoritní poruchy</a:t>
            </a:r>
          </a:p>
        </p:txBody>
      </p:sp>
    </p:spTree>
    <p:extLst>
      <p:ext uri="{BB962C8B-B14F-4D97-AF65-F5344CB8AC3E}">
        <p14:creationId xmlns:p14="http://schemas.microsoft.com/office/powerpoint/2010/main" val="323497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Program </a:t>
            </a:r>
            <a:r>
              <a:rPr lang="cs-CZ" err="1"/>
              <a:t>RustCZ</a:t>
            </a:r>
            <a:endParaRPr lang="cs-CZ"/>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106</a:t>
            </a:fld>
            <a:endParaRPr lang="cs-CZ"/>
          </a:p>
        </p:txBody>
      </p:sp>
      <p:sp>
        <p:nvSpPr>
          <p:cNvPr id="6"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1">
                    <a:lumMod val="60000"/>
                    <a:lumOff val="40000"/>
                  </a:schemeClr>
                </a:solidFill>
              </a:rPr>
              <a:t>Růstové grafy</a:t>
            </a:r>
          </a:p>
        </p:txBody>
      </p:sp>
      <p:pic>
        <p:nvPicPr>
          <p:cNvPr id="8" name="Obrázek 7"/>
          <p:cNvPicPr>
            <a:picLocks noChangeAspect="1"/>
          </p:cNvPicPr>
          <p:nvPr/>
        </p:nvPicPr>
        <p:blipFill>
          <a:blip r:embed="rId2"/>
          <a:stretch>
            <a:fillRect/>
          </a:stretch>
        </p:blipFill>
        <p:spPr>
          <a:xfrm>
            <a:off x="2125973" y="1501001"/>
            <a:ext cx="7940054" cy="4797116"/>
          </a:xfrm>
          <a:prstGeom prst="rect">
            <a:avLst/>
          </a:prstGeom>
        </p:spPr>
      </p:pic>
    </p:spTree>
    <p:extLst>
      <p:ext uri="{BB962C8B-B14F-4D97-AF65-F5344CB8AC3E}">
        <p14:creationId xmlns:p14="http://schemas.microsoft.com/office/powerpoint/2010/main" val="22674886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lstStyle/>
          <a:p>
            <a:r>
              <a:rPr lang="cs-CZ"/>
              <a:t>Účinný nástroj, ne šablona!</a:t>
            </a:r>
          </a:p>
        </p:txBody>
      </p:sp>
      <p:sp>
        <p:nvSpPr>
          <p:cNvPr id="7" name="Zástupný symbol pro obsah 6"/>
          <p:cNvSpPr>
            <a:spLocks noGrp="1"/>
          </p:cNvSpPr>
          <p:nvPr>
            <p:ph idx="1"/>
          </p:nvPr>
        </p:nvSpPr>
        <p:spPr/>
        <p:txBody>
          <a:bodyPr/>
          <a:lstStyle/>
          <a:p>
            <a:r>
              <a:rPr lang="cs-CZ"/>
              <a:t>při používání grafů je nutné </a:t>
            </a:r>
            <a:r>
              <a:rPr lang="cs-CZ" b="1"/>
              <a:t>přemýšlet</a:t>
            </a:r>
          </a:p>
          <a:p>
            <a:endParaRPr lang="cs-CZ" b="1"/>
          </a:p>
          <a:p>
            <a:r>
              <a:rPr lang="cs-CZ"/>
              <a:t>dítě vysoké na svůj věk – hmotnost bude </a:t>
            </a:r>
            <a:r>
              <a:rPr lang="cs-CZ" b="1"/>
              <a:t>vyšší</a:t>
            </a:r>
          </a:p>
          <a:p>
            <a:pPr lvl="1"/>
            <a:r>
              <a:rPr lang="cs-CZ"/>
              <a:t>hodnotit spíše </a:t>
            </a:r>
            <a:r>
              <a:rPr lang="cs-CZ" b="1"/>
              <a:t>hmotnost/výška</a:t>
            </a:r>
            <a:r>
              <a:rPr lang="cs-CZ"/>
              <a:t> nebo </a:t>
            </a:r>
            <a:r>
              <a:rPr lang="cs-CZ" b="1"/>
              <a:t>BMI </a:t>
            </a:r>
            <a:r>
              <a:rPr lang="cs-CZ"/>
              <a:t>(u starších)</a:t>
            </a:r>
            <a:endParaRPr lang="cs-CZ" b="1"/>
          </a:p>
          <a:p>
            <a:r>
              <a:rPr lang="cs-CZ"/>
              <a:t>dítě má malou výšku v rodině – bude </a:t>
            </a:r>
            <a:r>
              <a:rPr lang="cs-CZ" b="1"/>
              <a:t>menší</a:t>
            </a:r>
          </a:p>
          <a:p>
            <a:pPr lvl="1"/>
            <a:r>
              <a:rPr lang="cs-CZ"/>
              <a:t>nevnímat hodnoty </a:t>
            </a:r>
            <a:r>
              <a:rPr lang="cs-CZ" b="1"/>
              <a:t>absolutně</a:t>
            </a:r>
            <a:r>
              <a:rPr lang="cs-CZ"/>
              <a:t>, sledovat další faktory</a:t>
            </a:r>
          </a:p>
          <a:p>
            <a:pPr lvl="1"/>
            <a:endParaRPr lang="cs-CZ"/>
          </a:p>
          <a:p>
            <a:pPr lvl="1"/>
            <a:endParaRPr lang="cs-CZ"/>
          </a:p>
          <a:p>
            <a:pPr lvl="1"/>
            <a:r>
              <a:rPr lang="cs-CZ"/>
              <a:t>    </a:t>
            </a:r>
            <a:r>
              <a:rPr lang="cs-CZ" b="1"/>
              <a:t>Jaká jsou specifika hodnocení růstu plně kojených dětí?</a:t>
            </a:r>
          </a:p>
          <a:p>
            <a:endParaRPr lang="cs-CZ" b="1"/>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107</a:t>
            </a:fld>
            <a:endParaRPr lang="cs-CZ"/>
          </a:p>
        </p:txBody>
      </p:sp>
      <p:sp>
        <p:nvSpPr>
          <p:cNvPr id="8"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1">
                    <a:lumMod val="60000"/>
                    <a:lumOff val="40000"/>
                  </a:schemeClr>
                </a:solidFill>
              </a:rPr>
              <a:t>Růstové grafy</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4738647"/>
            <a:ext cx="884664" cy="1262908"/>
          </a:xfrm>
          <a:prstGeom prst="rect">
            <a:avLst/>
          </a:prstGeom>
        </p:spPr>
      </p:pic>
    </p:spTree>
    <p:extLst>
      <p:ext uri="{BB962C8B-B14F-4D97-AF65-F5344CB8AC3E}">
        <p14:creationId xmlns:p14="http://schemas.microsoft.com/office/powerpoint/2010/main" val="13072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Plně kojené děti</a:t>
            </a:r>
          </a:p>
        </p:txBody>
      </p:sp>
      <p:sp>
        <p:nvSpPr>
          <p:cNvPr id="3" name="Zástupný symbol pro obsah 2"/>
          <p:cNvSpPr>
            <a:spLocks noGrp="1"/>
          </p:cNvSpPr>
          <p:nvPr>
            <p:ph idx="1"/>
          </p:nvPr>
        </p:nvSpPr>
        <p:spPr/>
        <p:txBody>
          <a:bodyPr/>
          <a:lstStyle/>
          <a:p>
            <a:r>
              <a:rPr lang="cs-CZ"/>
              <a:t>plně kojené děti v grafech „opožděny“</a:t>
            </a:r>
          </a:p>
          <a:p>
            <a:r>
              <a:rPr lang="cs-CZ"/>
              <a:t>fyziologicky </a:t>
            </a:r>
            <a:r>
              <a:rPr lang="cs-CZ" b="1"/>
              <a:t>pomalejší růst a nabývání hmotnosti</a:t>
            </a:r>
            <a:endParaRPr lang="cs-CZ"/>
          </a:p>
          <a:p>
            <a:pPr lvl="1"/>
            <a:r>
              <a:rPr lang="cs-CZ"/>
              <a:t>grafy konstruovány podle dat kojených + uměle živených dětí</a:t>
            </a:r>
          </a:p>
          <a:p>
            <a:endParaRPr lang="cs-CZ"/>
          </a:p>
          <a:p>
            <a:endParaRPr lang="cs-CZ"/>
          </a:p>
          <a:p>
            <a:pPr marL="0" indent="0" algn="ctr">
              <a:buNone/>
            </a:pPr>
            <a:r>
              <a:rPr lang="cs-CZ" sz="3200" b="1"/>
              <a:t>Nezařazovat příkrmy nebo náhrady </a:t>
            </a:r>
            <a:r>
              <a:rPr lang="cs-CZ" sz="3200"/>
              <a:t>jen kvůli mírnému opoždění kojených dětí vůči růstovému grafu!</a:t>
            </a:r>
            <a:endParaRPr lang="cs-CZ" sz="3200" b="1"/>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108</a:t>
            </a:fld>
            <a:endParaRPr lang="cs-CZ"/>
          </a:p>
        </p:txBody>
      </p:sp>
      <p:sp>
        <p:nvSpPr>
          <p:cNvPr id="6"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1">
                    <a:lumMod val="60000"/>
                    <a:lumOff val="40000"/>
                  </a:schemeClr>
                </a:solidFill>
              </a:rPr>
              <a:t>Růstové grafy</a:t>
            </a:r>
          </a:p>
        </p:txBody>
      </p:sp>
    </p:spTree>
    <p:extLst>
      <p:ext uri="{BB962C8B-B14F-4D97-AF65-F5344CB8AC3E}">
        <p14:creationId xmlns:p14="http://schemas.microsoft.com/office/powerpoint/2010/main" val="31808172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Hodnocení hmotnosti dítěte</a:t>
            </a:r>
          </a:p>
        </p:txBody>
      </p:sp>
      <p:graphicFrame>
        <p:nvGraphicFramePr>
          <p:cNvPr id="7" name="Zástupný symbol pro obsah 6"/>
          <p:cNvGraphicFramePr>
            <a:graphicFrameLocks noGrp="1"/>
          </p:cNvGraphicFramePr>
          <p:nvPr>
            <p:ph idx="1"/>
            <p:extLst>
              <p:ext uri="{D42A27DB-BD31-4B8C-83A1-F6EECF244321}">
                <p14:modId xmlns:p14="http://schemas.microsoft.com/office/powerpoint/2010/main" val="3748517547"/>
              </p:ext>
            </p:extLst>
          </p:nvPr>
        </p:nvGraphicFramePr>
        <p:xfrm>
          <a:off x="2424000" y="2251459"/>
          <a:ext cx="7344000" cy="3024000"/>
        </p:xfrm>
        <a:graphic>
          <a:graphicData uri="http://schemas.openxmlformats.org/drawingml/2006/table">
            <a:tbl>
              <a:tblPr firstRow="1" bandRow="1">
                <a:tableStyleId>{5C22544A-7EE6-4342-B048-85BDC9FD1C3A}</a:tableStyleId>
              </a:tblPr>
              <a:tblGrid>
                <a:gridCol w="3060000">
                  <a:extLst>
                    <a:ext uri="{9D8B030D-6E8A-4147-A177-3AD203B41FA5}">
                      <a16:colId xmlns:a16="http://schemas.microsoft.com/office/drawing/2014/main" val="203320309"/>
                    </a:ext>
                  </a:extLst>
                </a:gridCol>
                <a:gridCol w="4284000">
                  <a:extLst>
                    <a:ext uri="{9D8B030D-6E8A-4147-A177-3AD203B41FA5}">
                      <a16:colId xmlns:a16="http://schemas.microsoft.com/office/drawing/2014/main" val="3980529443"/>
                    </a:ext>
                  </a:extLst>
                </a:gridCol>
              </a:tblGrid>
              <a:tr h="432000">
                <a:tc>
                  <a:txBody>
                    <a:bodyPr/>
                    <a:lstStyle/>
                    <a:p>
                      <a:pPr algn="ctr"/>
                      <a:r>
                        <a:rPr lang="cs-CZ">
                          <a:latin typeface="Segoe UI" panose="020B0502040204020203" pitchFamily="34" charset="0"/>
                          <a:cs typeface="Segoe UI" panose="020B0502040204020203" pitchFamily="34" charset="0"/>
                        </a:rPr>
                        <a:t>Percentilové pásmo</a:t>
                      </a:r>
                    </a:p>
                  </a:txBody>
                  <a:tcPr anchor="ctr"/>
                </a:tc>
                <a:tc>
                  <a:txBody>
                    <a:bodyPr/>
                    <a:lstStyle/>
                    <a:p>
                      <a:pPr algn="ctr"/>
                      <a:r>
                        <a:rPr lang="cs-CZ">
                          <a:latin typeface="Segoe UI" panose="020B0502040204020203" pitchFamily="34" charset="0"/>
                          <a:cs typeface="Segoe UI" panose="020B0502040204020203" pitchFamily="34" charset="0"/>
                        </a:rPr>
                        <a:t>Hodnocení</a:t>
                      </a:r>
                    </a:p>
                  </a:txBody>
                  <a:tcPr anchor="ctr"/>
                </a:tc>
                <a:extLst>
                  <a:ext uri="{0D108BD9-81ED-4DB2-BD59-A6C34878D82A}">
                    <a16:rowId xmlns:a16="http://schemas.microsoft.com/office/drawing/2014/main" val="3432092202"/>
                  </a:ext>
                </a:extLst>
              </a:tr>
              <a:tr h="432000">
                <a:tc>
                  <a:txBody>
                    <a:bodyPr/>
                    <a:lstStyle/>
                    <a:p>
                      <a:pPr algn="ctr"/>
                      <a:r>
                        <a:rPr lang="cs-CZ">
                          <a:latin typeface="Segoe UI" panose="020B0502040204020203" pitchFamily="34" charset="0"/>
                          <a:cs typeface="Segoe UI" panose="020B0502040204020203" pitchFamily="34" charset="0"/>
                        </a:rPr>
                        <a:t>&gt; 97</a:t>
                      </a:r>
                    </a:p>
                  </a:txBody>
                  <a:tcPr anchor="ctr"/>
                </a:tc>
                <a:tc>
                  <a:txBody>
                    <a:bodyPr/>
                    <a:lstStyle/>
                    <a:p>
                      <a:pPr algn="ctr"/>
                      <a:r>
                        <a:rPr lang="cs-CZ">
                          <a:latin typeface="Segoe UI" panose="020B0502040204020203" pitchFamily="34" charset="0"/>
                          <a:cs typeface="Segoe UI" panose="020B0502040204020203" pitchFamily="34" charset="0"/>
                        </a:rPr>
                        <a:t>obézní</a:t>
                      </a:r>
                    </a:p>
                  </a:txBody>
                  <a:tcPr anchor="ctr"/>
                </a:tc>
                <a:extLst>
                  <a:ext uri="{0D108BD9-81ED-4DB2-BD59-A6C34878D82A}">
                    <a16:rowId xmlns:a16="http://schemas.microsoft.com/office/drawing/2014/main" val="1968684313"/>
                  </a:ext>
                </a:extLst>
              </a:tr>
              <a:tr h="432000">
                <a:tc>
                  <a:txBody>
                    <a:bodyPr/>
                    <a:lstStyle/>
                    <a:p>
                      <a:pPr algn="ctr"/>
                      <a:r>
                        <a:rPr lang="cs-CZ">
                          <a:latin typeface="Segoe UI" panose="020B0502040204020203" pitchFamily="34" charset="0"/>
                          <a:cs typeface="Segoe UI" panose="020B0502040204020203" pitchFamily="34" charset="0"/>
                        </a:rPr>
                        <a:t>90–97</a:t>
                      </a:r>
                    </a:p>
                  </a:txBody>
                  <a:tcPr anchor="ctr"/>
                </a:tc>
                <a:tc>
                  <a:txBody>
                    <a:bodyPr/>
                    <a:lstStyle/>
                    <a:p>
                      <a:pPr algn="ctr"/>
                      <a:r>
                        <a:rPr lang="cs-CZ">
                          <a:latin typeface="Segoe UI" panose="020B0502040204020203" pitchFamily="34" charset="0"/>
                          <a:cs typeface="Segoe UI" panose="020B0502040204020203" pitchFamily="34" charset="0"/>
                        </a:rPr>
                        <a:t>nadměrná hmotnost</a:t>
                      </a:r>
                    </a:p>
                  </a:txBody>
                  <a:tcPr anchor="ctr"/>
                </a:tc>
                <a:extLst>
                  <a:ext uri="{0D108BD9-81ED-4DB2-BD59-A6C34878D82A}">
                    <a16:rowId xmlns:a16="http://schemas.microsoft.com/office/drawing/2014/main" val="575681986"/>
                  </a:ext>
                </a:extLst>
              </a:tr>
              <a:tr h="432000">
                <a:tc>
                  <a:txBody>
                    <a:bodyPr/>
                    <a:lstStyle/>
                    <a:p>
                      <a:pPr algn="ctr"/>
                      <a:r>
                        <a:rPr lang="cs-CZ">
                          <a:latin typeface="Segoe UI" panose="020B0502040204020203" pitchFamily="34" charset="0"/>
                          <a:cs typeface="Segoe UI" panose="020B0502040204020203" pitchFamily="34" charset="0"/>
                        </a:rPr>
                        <a:t>75–90</a:t>
                      </a:r>
                    </a:p>
                  </a:txBody>
                  <a:tcPr anchor="ctr"/>
                </a:tc>
                <a:tc>
                  <a:txBody>
                    <a:bodyPr/>
                    <a:lstStyle/>
                    <a:p>
                      <a:pPr algn="ctr"/>
                      <a:r>
                        <a:rPr lang="cs-CZ">
                          <a:latin typeface="Segoe UI" panose="020B0502040204020203" pitchFamily="34" charset="0"/>
                          <a:cs typeface="Segoe UI" panose="020B0502040204020203" pitchFamily="34" charset="0"/>
                        </a:rPr>
                        <a:t>robustní</a:t>
                      </a:r>
                    </a:p>
                  </a:txBody>
                  <a:tcPr anchor="ctr"/>
                </a:tc>
                <a:extLst>
                  <a:ext uri="{0D108BD9-81ED-4DB2-BD59-A6C34878D82A}">
                    <a16:rowId xmlns:a16="http://schemas.microsoft.com/office/drawing/2014/main" val="3591747538"/>
                  </a:ext>
                </a:extLst>
              </a:tr>
              <a:tr h="432000">
                <a:tc>
                  <a:txBody>
                    <a:bodyPr/>
                    <a:lstStyle/>
                    <a:p>
                      <a:pPr algn="ctr"/>
                      <a:r>
                        <a:rPr lang="cs-CZ">
                          <a:latin typeface="Segoe UI" panose="020B0502040204020203" pitchFamily="34" charset="0"/>
                          <a:cs typeface="Segoe UI" panose="020B0502040204020203" pitchFamily="34" charset="0"/>
                        </a:rPr>
                        <a:t>25–75</a:t>
                      </a:r>
                    </a:p>
                  </a:txBody>
                  <a:tcPr anchor="ctr"/>
                </a:tc>
                <a:tc>
                  <a:txBody>
                    <a:bodyPr/>
                    <a:lstStyle/>
                    <a:p>
                      <a:pPr algn="ctr"/>
                      <a:r>
                        <a:rPr lang="cs-CZ">
                          <a:latin typeface="Segoe UI" panose="020B0502040204020203" pitchFamily="34" charset="0"/>
                          <a:cs typeface="Segoe UI" panose="020B0502040204020203" pitchFamily="34" charset="0"/>
                        </a:rPr>
                        <a:t>proporcionální</a:t>
                      </a:r>
                    </a:p>
                  </a:txBody>
                  <a:tcPr anchor="ctr"/>
                </a:tc>
                <a:extLst>
                  <a:ext uri="{0D108BD9-81ED-4DB2-BD59-A6C34878D82A}">
                    <a16:rowId xmlns:a16="http://schemas.microsoft.com/office/drawing/2014/main" val="3978933168"/>
                  </a:ext>
                </a:extLst>
              </a:tr>
              <a:tr h="432000">
                <a:tc>
                  <a:txBody>
                    <a:bodyPr/>
                    <a:lstStyle/>
                    <a:p>
                      <a:pPr algn="ctr"/>
                      <a:r>
                        <a:rPr lang="cs-CZ">
                          <a:latin typeface="Segoe UI" panose="020B0502040204020203" pitchFamily="34" charset="0"/>
                          <a:cs typeface="Segoe UI" panose="020B0502040204020203" pitchFamily="34" charset="0"/>
                        </a:rPr>
                        <a:t>10–25</a:t>
                      </a:r>
                    </a:p>
                  </a:txBody>
                  <a:tcPr anchor="ctr"/>
                </a:tc>
                <a:tc>
                  <a:txBody>
                    <a:bodyPr/>
                    <a:lstStyle/>
                    <a:p>
                      <a:pPr algn="ctr"/>
                      <a:r>
                        <a:rPr lang="cs-CZ">
                          <a:latin typeface="Segoe UI" panose="020B0502040204020203" pitchFamily="34" charset="0"/>
                          <a:cs typeface="Segoe UI" panose="020B0502040204020203" pitchFamily="34" charset="0"/>
                        </a:rPr>
                        <a:t>štíhlé</a:t>
                      </a:r>
                    </a:p>
                  </a:txBody>
                  <a:tcPr anchor="ctr"/>
                </a:tc>
                <a:extLst>
                  <a:ext uri="{0D108BD9-81ED-4DB2-BD59-A6C34878D82A}">
                    <a16:rowId xmlns:a16="http://schemas.microsoft.com/office/drawing/2014/main" val="317111095"/>
                  </a:ext>
                </a:extLst>
              </a:tr>
              <a:tr h="432000">
                <a:tc>
                  <a:txBody>
                    <a:bodyPr/>
                    <a:lstStyle/>
                    <a:p>
                      <a:pPr algn="ctr"/>
                      <a:r>
                        <a:rPr lang="cs-CZ">
                          <a:latin typeface="Segoe UI" panose="020B0502040204020203" pitchFamily="34" charset="0"/>
                          <a:cs typeface="Segoe UI" panose="020B0502040204020203" pitchFamily="34" charset="0"/>
                        </a:rPr>
                        <a:t>&lt; 10</a:t>
                      </a:r>
                    </a:p>
                  </a:txBody>
                  <a:tcPr anchor="ctr"/>
                </a:tc>
                <a:tc>
                  <a:txBody>
                    <a:bodyPr/>
                    <a:lstStyle/>
                    <a:p>
                      <a:pPr algn="ctr"/>
                      <a:r>
                        <a:rPr lang="cs-CZ">
                          <a:latin typeface="Segoe UI" panose="020B0502040204020203" pitchFamily="34" charset="0"/>
                          <a:cs typeface="Segoe UI" panose="020B0502040204020203" pitchFamily="34" charset="0"/>
                        </a:rPr>
                        <a:t>hubené (</a:t>
                      </a:r>
                      <a:r>
                        <a:rPr lang="cs-CZ" err="1">
                          <a:latin typeface="Segoe UI" panose="020B0502040204020203" pitchFamily="34" charset="0"/>
                          <a:cs typeface="Segoe UI" panose="020B0502040204020203" pitchFamily="34" charset="0"/>
                        </a:rPr>
                        <a:t>underweight</a:t>
                      </a:r>
                      <a:r>
                        <a:rPr lang="cs-CZ" baseline="0">
                          <a:latin typeface="Segoe UI" panose="020B0502040204020203" pitchFamily="34" charset="0"/>
                          <a:cs typeface="Segoe UI" panose="020B0502040204020203" pitchFamily="34" charset="0"/>
                        </a:rPr>
                        <a:t> </a:t>
                      </a:r>
                      <a:r>
                        <a:rPr lang="cs-CZ">
                          <a:latin typeface="Segoe UI" panose="020B0502040204020203" pitchFamily="34" charset="0"/>
                          <a:cs typeface="Segoe UI" panose="020B0502040204020203" pitchFamily="34" charset="0"/>
                        </a:rPr>
                        <a:t>– podváha)</a:t>
                      </a:r>
                    </a:p>
                  </a:txBody>
                  <a:tcPr anchor="ctr"/>
                </a:tc>
                <a:extLst>
                  <a:ext uri="{0D108BD9-81ED-4DB2-BD59-A6C34878D82A}">
                    <a16:rowId xmlns:a16="http://schemas.microsoft.com/office/drawing/2014/main" val="266561452"/>
                  </a:ext>
                </a:extLst>
              </a:tr>
            </a:tbl>
          </a:graphicData>
        </a:graphic>
      </p:graphicFrame>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109</a:t>
            </a:fld>
            <a:endParaRPr lang="cs-CZ"/>
          </a:p>
        </p:txBody>
      </p:sp>
      <p:sp>
        <p:nvSpPr>
          <p:cNvPr id="6"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1">
                    <a:lumMod val="60000"/>
                    <a:lumOff val="40000"/>
                  </a:schemeClr>
                </a:solidFill>
              </a:rPr>
              <a:t>Růstové grafy</a:t>
            </a:r>
          </a:p>
        </p:txBody>
      </p:sp>
    </p:spTree>
    <p:extLst>
      <p:ext uri="{BB962C8B-B14F-4D97-AF65-F5344CB8AC3E}">
        <p14:creationId xmlns:p14="http://schemas.microsoft.com/office/powerpoint/2010/main" val="419175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Tuky v mateřském mléce</a:t>
            </a:r>
          </a:p>
        </p:txBody>
      </p:sp>
      <p:sp>
        <p:nvSpPr>
          <p:cNvPr id="3" name="Zástupný symbol pro obsah 2"/>
          <p:cNvSpPr>
            <a:spLocks noGrp="1"/>
          </p:cNvSpPr>
          <p:nvPr>
            <p:ph idx="1"/>
          </p:nvPr>
        </p:nvSpPr>
        <p:spPr/>
        <p:txBody>
          <a:bodyPr/>
          <a:lstStyle/>
          <a:p>
            <a:r>
              <a:rPr lang="cs-CZ"/>
              <a:t>ve zralém mléce ve formě malých kapiček</a:t>
            </a:r>
          </a:p>
          <a:p>
            <a:r>
              <a:rPr lang="cs-CZ" altLang="x-none"/>
              <a:t>obsahuje lipázu – lepší trávení</a:t>
            </a:r>
          </a:p>
          <a:p>
            <a:r>
              <a:rPr lang="cs-CZ" altLang="x-none"/>
              <a:t>SFA : UFA = 42–48 : 52–57</a:t>
            </a:r>
          </a:p>
          <a:p>
            <a:r>
              <a:rPr lang="cs-CZ" altLang="x-none"/>
              <a:t>bohaté na PUFA (</a:t>
            </a:r>
            <a:r>
              <a:rPr lang="cs-CZ" altLang="x-none" err="1"/>
              <a:t>kys</a:t>
            </a:r>
            <a:r>
              <a:rPr lang="cs-CZ" altLang="x-none"/>
              <a:t>. linolová, </a:t>
            </a:r>
            <a:r>
              <a:rPr lang="cs-CZ" altLang="x-none" err="1"/>
              <a:t>linolenová</a:t>
            </a:r>
            <a:r>
              <a:rPr lang="cs-CZ" altLang="x-none"/>
              <a:t>, arachidonová,</a:t>
            </a:r>
            <a:br>
              <a:rPr lang="cs-CZ" altLang="x-none"/>
            </a:br>
            <a:r>
              <a:rPr lang="cs-CZ" altLang="x-none"/>
              <a:t>DHA </a:t>
            </a:r>
            <a:r>
              <a:rPr lang="mr-IN" altLang="x-none"/>
              <a:t>–</a:t>
            </a:r>
            <a:r>
              <a:rPr lang="cs-CZ" altLang="x-none"/>
              <a:t> růst a vývoj CNS a oční sítnice)</a:t>
            </a:r>
          </a:p>
          <a:p>
            <a:r>
              <a:rPr lang="cs-CZ" altLang="x-none"/>
              <a:t>cholesterol (5x více než v kravském mléce, tvorba buněčných membrán v celém těle)</a:t>
            </a:r>
            <a:endParaRPr lang="cs-CZ" altLang="x-none" b="1"/>
          </a:p>
          <a:p>
            <a:endParaRPr lang="cs-CZ"/>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a:t>
            </a:fld>
            <a:endParaRPr lang="cs-CZ"/>
          </a:p>
        </p:txBody>
      </p:sp>
      <p:sp>
        <p:nvSpPr>
          <p:cNvPr id="6" name="Zástupný symbol pro zápatí 3">
            <a:extLst>
              <a:ext uri="{FF2B5EF4-FFF2-40B4-BE49-F238E27FC236}">
                <a16:creationId xmlns:a16="http://schemas.microsoft.com/office/drawing/2014/main" id="{70C1A9AA-476F-476F-8AD7-B68DDC3F755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786606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a:t>
            </a:r>
          </a:p>
        </p:txBody>
      </p:sp>
      <p:sp>
        <p:nvSpPr>
          <p:cNvPr id="3" name="Zástupný symbol pro obsah 2"/>
          <p:cNvSpPr>
            <a:spLocks noGrp="1"/>
          </p:cNvSpPr>
          <p:nvPr>
            <p:ph idx="1"/>
          </p:nvPr>
        </p:nvSpPr>
        <p:spPr/>
        <p:txBody>
          <a:bodyPr>
            <a:normAutofit lnSpcReduction="10000"/>
          </a:bodyPr>
          <a:lstStyle/>
          <a:p>
            <a:r>
              <a:rPr lang="cs-CZ" dirty="0"/>
              <a:t>chlapec, 12 let, 38 kg</a:t>
            </a:r>
          </a:p>
          <a:p>
            <a:r>
              <a:rPr lang="cs-CZ" dirty="0"/>
              <a:t>dívka, 10 let, 140 cm, 44 kg</a:t>
            </a:r>
          </a:p>
          <a:p>
            <a:r>
              <a:rPr lang="cs-CZ" dirty="0"/>
              <a:t>dívka, 10 let, 156 cm, 44 kg</a:t>
            </a:r>
          </a:p>
          <a:p>
            <a:r>
              <a:rPr lang="cs-CZ" dirty="0"/>
              <a:t>chlapec, 13 měsíců, 73 cm, 9 kg</a:t>
            </a:r>
          </a:p>
          <a:p>
            <a:r>
              <a:rPr lang="cs-CZ" dirty="0"/>
              <a:t>chlapec, 13 měsíců, 79 cm, 10 kg</a:t>
            </a:r>
          </a:p>
          <a:p>
            <a:pPr marL="0" indent="0">
              <a:buNone/>
            </a:pPr>
            <a:r>
              <a:rPr lang="cs-CZ" dirty="0"/>
              <a:t>		</a:t>
            </a:r>
          </a:p>
          <a:p>
            <a:pPr marL="0" indent="0">
              <a:buNone/>
            </a:pPr>
            <a:r>
              <a:rPr lang="cs-CZ" b="1" dirty="0"/>
              <a:t>		Je povinností pediatra sledovat výšku a hmotnost?</a:t>
            </a:r>
          </a:p>
          <a:p>
            <a:pPr marL="0" indent="0">
              <a:buNone/>
            </a:pPr>
            <a:r>
              <a:rPr lang="cs-CZ" b="1" dirty="0"/>
              <a:t>		Je povinností pediatra hodnotit je podle grafů?</a:t>
            </a:r>
          </a:p>
          <a:p>
            <a:pPr marL="0" indent="0">
              <a:buNone/>
            </a:pPr>
            <a:r>
              <a:rPr lang="cs-CZ" b="1" dirty="0"/>
              <a:t>		</a:t>
            </a:r>
            <a:r>
              <a:rPr lang="cs-CZ" sz="2400" b="1" dirty="0"/>
              <a:t>Je-li dítě v normě, znamená to, že jeho strava je v pořádku?</a:t>
            </a:r>
            <a:endParaRPr lang="cs-CZ" dirty="0"/>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110</a:t>
            </a:fld>
            <a:endParaRPr lang="cs-CZ"/>
          </a:p>
        </p:txBody>
      </p:sp>
      <p:sp>
        <p:nvSpPr>
          <p:cNvPr id="6" name="Zástupný symbol pro zápatí 3"/>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1">
                    <a:lumMod val="60000"/>
                    <a:lumOff val="40000"/>
                  </a:schemeClr>
                </a:solidFill>
              </a:rPr>
              <a:t>Růstové grafy</a:t>
            </a:r>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474" y="4290456"/>
            <a:ext cx="1084240" cy="1547814"/>
          </a:xfrm>
          <a:prstGeom prst="rect">
            <a:avLst/>
          </a:prstGeom>
        </p:spPr>
      </p:pic>
    </p:spTree>
    <p:extLst>
      <p:ext uri="{BB962C8B-B14F-4D97-AF65-F5344CB8AC3E}">
        <p14:creationId xmlns:p14="http://schemas.microsoft.com/office/powerpoint/2010/main" val="235805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Další informace</a:t>
            </a:r>
          </a:p>
        </p:txBody>
      </p:sp>
      <p:sp>
        <p:nvSpPr>
          <p:cNvPr id="3" name="Zástupný symbol pro obsah 2"/>
          <p:cNvSpPr>
            <a:spLocks noGrp="1"/>
          </p:cNvSpPr>
          <p:nvPr>
            <p:ph idx="1"/>
          </p:nvPr>
        </p:nvSpPr>
        <p:spPr/>
        <p:txBody>
          <a:bodyPr/>
          <a:lstStyle/>
          <a:p>
            <a:r>
              <a:rPr lang="cs-CZ" b="1"/>
              <a:t>webové stránky SZÚ + </a:t>
            </a:r>
            <a:r>
              <a:rPr lang="cs-CZ" b="1" err="1"/>
              <a:t>RustCZ</a:t>
            </a:r>
            <a:endParaRPr lang="cs-CZ" b="1"/>
          </a:p>
          <a:p>
            <a:pPr lvl="1"/>
            <a:r>
              <a:rPr lang="cs-CZ">
                <a:hlinkClick r:id="rId2"/>
              </a:rPr>
              <a:t>http://www.szu.cz/publikace/data/program-rustove-grafy-ke-stazeni</a:t>
            </a:r>
            <a:endParaRPr lang="cs-CZ"/>
          </a:p>
          <a:p>
            <a:endParaRPr lang="cs-CZ" b="1"/>
          </a:p>
          <a:p>
            <a:r>
              <a:rPr lang="cs-CZ" b="1"/>
              <a:t>grafy ke stažení</a:t>
            </a:r>
          </a:p>
          <a:p>
            <a:pPr lvl="1"/>
            <a:r>
              <a:rPr lang="cs-CZ">
                <a:hlinkClick r:id="rId3"/>
              </a:rPr>
              <a:t>http://www.szu.cz/publikace/data/seznam-rustovych-grafu-ke-stazeni</a:t>
            </a:r>
            <a:endParaRPr lang="cs-CZ"/>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111</a:t>
            </a:fld>
            <a:endParaRPr lang="cs-CZ"/>
          </a:p>
        </p:txBody>
      </p:sp>
      <p:sp>
        <p:nvSpPr>
          <p:cNvPr id="6" name="Zástupný symbol pro zápatí 3">
            <a:extLst>
              <a:ext uri="{FF2B5EF4-FFF2-40B4-BE49-F238E27FC236}">
                <a16:creationId xmlns:a16="http://schemas.microsoft.com/office/drawing/2014/main" id="{1A99FEB8-2451-40F1-938A-18B9A79273D1}"/>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1">
                    <a:lumMod val="60000"/>
                    <a:lumOff val="40000"/>
                  </a:schemeClr>
                </a:solidFill>
              </a:rPr>
              <a:t>Růstové grafy</a:t>
            </a:r>
          </a:p>
        </p:txBody>
      </p:sp>
    </p:spTree>
    <p:extLst>
      <p:ext uri="{BB962C8B-B14F-4D97-AF65-F5344CB8AC3E}">
        <p14:creationId xmlns:p14="http://schemas.microsoft.com/office/powerpoint/2010/main" val="30895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osoba, exteriér, strom, žena&#10;&#10;Popis vygenerován s velmi vysokou mírou spolehlivosti">
            <a:extLst>
              <a:ext uri="{FF2B5EF4-FFF2-40B4-BE49-F238E27FC236}">
                <a16:creationId xmlns:a16="http://schemas.microsoft.com/office/drawing/2014/main" id="{8A355812-7D66-42E4-AA8D-7FA4DD01057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0050"/>
            <a:ext cx="10515600" cy="6057900"/>
          </a:xfrm>
        </p:spPr>
        <p:txBody>
          <a:bodyPr/>
          <a:lstStyle/>
          <a:p>
            <a:r>
              <a:rPr lang="cs-CZ" dirty="0"/>
              <a:t>Úvod do</a:t>
            </a:r>
            <a:br>
              <a:rPr lang="cs-CZ" dirty="0"/>
            </a:br>
            <a:r>
              <a:rPr lang="cs-CZ" dirty="0"/>
              <a:t>sociální pediatrie</a:t>
            </a:r>
          </a:p>
        </p:txBody>
      </p:sp>
    </p:spTree>
    <p:extLst>
      <p:ext uri="{BB962C8B-B14F-4D97-AF65-F5344CB8AC3E}">
        <p14:creationId xmlns:p14="http://schemas.microsoft.com/office/powerpoint/2010/main" val="20509368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Sociální pediatrie</a:t>
            </a:r>
          </a:p>
        </p:txBody>
      </p:sp>
      <p:sp>
        <p:nvSpPr>
          <p:cNvPr id="3" name="Zástupný symbol pro obsah 2"/>
          <p:cNvSpPr>
            <a:spLocks noGrp="1"/>
          </p:cNvSpPr>
          <p:nvPr>
            <p:ph idx="1"/>
          </p:nvPr>
        </p:nvSpPr>
        <p:spPr/>
        <p:txBody>
          <a:bodyPr/>
          <a:lstStyle/>
          <a:p>
            <a:r>
              <a:rPr lang="cs-CZ" dirty="0"/>
              <a:t>sociální aspekty zdraví</a:t>
            </a:r>
          </a:p>
          <a:p>
            <a:r>
              <a:rPr lang="cs-CZ" dirty="0"/>
              <a:t>zdravý vývoj, požadavky, potřeby dítěte</a:t>
            </a:r>
          </a:p>
          <a:p>
            <a:r>
              <a:rPr lang="cs-CZ" dirty="0"/>
              <a:t>prosazování nejlepších zájmů a práv dítěte</a:t>
            </a:r>
          </a:p>
          <a:p>
            <a:endParaRPr lang="cs-CZ" dirty="0"/>
          </a:p>
          <a:p>
            <a:r>
              <a:rPr lang="cs-CZ" b="1" dirty="0"/>
              <a:t>Úmluva o právech dítěte </a:t>
            </a:r>
            <a:r>
              <a:rPr lang="cs-CZ" dirty="0"/>
              <a:t>(1989)</a:t>
            </a:r>
            <a:endParaRPr lang="cs-CZ" b="1" dirty="0"/>
          </a:p>
          <a:p>
            <a:r>
              <a:rPr lang="cs-CZ" b="1" dirty="0"/>
              <a:t>Světová deklarace o přežití, ochraně a rozvoji dítěte</a:t>
            </a:r>
            <a:r>
              <a:rPr lang="cs-CZ" dirty="0"/>
              <a:t> (1990)</a:t>
            </a:r>
            <a:endParaRPr lang="cs-CZ" b="1" dirty="0"/>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113</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4">
                    <a:lumMod val="75000"/>
                  </a:schemeClr>
                </a:solidFill>
              </a:rPr>
              <a:t>Sociální pediatrie</a:t>
            </a:r>
          </a:p>
        </p:txBody>
      </p:sp>
    </p:spTree>
    <p:extLst>
      <p:ext uri="{BB962C8B-B14F-4D97-AF65-F5344CB8AC3E}">
        <p14:creationId xmlns:p14="http://schemas.microsoft.com/office/powerpoint/2010/main" val="309367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Zaměření sociální pediatrie</a:t>
            </a:r>
          </a:p>
        </p:txBody>
      </p:sp>
      <p:sp>
        <p:nvSpPr>
          <p:cNvPr id="3" name="Zástupný symbol pro obsah 2"/>
          <p:cNvSpPr>
            <a:spLocks noGrp="1"/>
          </p:cNvSpPr>
          <p:nvPr>
            <p:ph idx="1"/>
          </p:nvPr>
        </p:nvSpPr>
        <p:spPr/>
        <p:txBody>
          <a:bodyPr/>
          <a:lstStyle/>
          <a:p>
            <a:pPr>
              <a:defRPr/>
            </a:pPr>
            <a:r>
              <a:rPr lang="cs-CZ" dirty="0"/>
              <a:t>dlouhodobě nemocné děti </a:t>
            </a:r>
          </a:p>
          <a:p>
            <a:pPr>
              <a:defRPr/>
            </a:pPr>
            <a:r>
              <a:rPr lang="cs-CZ" dirty="0"/>
              <a:t>děti s handicapem </a:t>
            </a:r>
          </a:p>
          <a:p>
            <a:pPr>
              <a:defRPr/>
            </a:pPr>
            <a:r>
              <a:rPr lang="cs-CZ" dirty="0"/>
              <a:t>kvalita rodinného prostředí a vliv na zdraví dítěte</a:t>
            </a:r>
          </a:p>
          <a:p>
            <a:pPr>
              <a:defRPr/>
            </a:pPr>
            <a:r>
              <a:rPr lang="cs-CZ" dirty="0"/>
              <a:t>opuštěné, osiřelé děti, náhradní rodinná péče</a:t>
            </a:r>
          </a:p>
          <a:p>
            <a:pPr>
              <a:defRPr/>
            </a:pPr>
            <a:r>
              <a:rPr lang="cs-CZ" dirty="0"/>
              <a:t>toxikomanie, dětská kriminalita, sociálně maladaptivní děti </a:t>
            </a:r>
          </a:p>
          <a:p>
            <a:pPr>
              <a:defRPr/>
            </a:pPr>
            <a:r>
              <a:rPr lang="cs-CZ" dirty="0"/>
              <a:t>sociální důsledky nemoci a zdravotního postižení dítěte pro dítě, rodinu, společnost</a:t>
            </a:r>
          </a:p>
          <a:p>
            <a:r>
              <a:rPr lang="cs-CZ" dirty="0"/>
              <a:t>ohrožené děti, CAN </a:t>
            </a:r>
            <a:r>
              <a:rPr lang="cs-CZ" dirty="0" err="1"/>
              <a:t>sy</a:t>
            </a:r>
            <a:r>
              <a:rPr lang="cs-CZ" dirty="0"/>
              <a:t>, trestná činnost páchaná na dětech</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114</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4">
                    <a:lumMod val="75000"/>
                  </a:schemeClr>
                </a:solidFill>
              </a:rPr>
              <a:t>Sociální pediatrie</a:t>
            </a:r>
          </a:p>
        </p:txBody>
      </p:sp>
    </p:spTree>
    <p:extLst>
      <p:ext uri="{BB962C8B-B14F-4D97-AF65-F5344CB8AC3E}">
        <p14:creationId xmlns:p14="http://schemas.microsoft.com/office/powerpoint/2010/main" val="17340488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Rizikové skupiny dětí</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115</a:t>
            </a:fld>
            <a:endParaRPr lang="cs-CZ"/>
          </a:p>
        </p:txBody>
      </p:sp>
      <p:sp>
        <p:nvSpPr>
          <p:cNvPr id="6" name="Zástupný symbol pro obsah 2">
            <a:extLst>
              <a:ext uri="{FF2B5EF4-FFF2-40B4-BE49-F238E27FC236}">
                <a16:creationId xmlns:a16="http://schemas.microsoft.com/office/drawing/2014/main" id="{31C19EB1-06FE-42C2-91B8-44AF9C9A9A69}"/>
              </a:ext>
            </a:extLst>
          </p:cNvPr>
          <p:cNvSpPr>
            <a:spLocks noGrp="1"/>
          </p:cNvSpPr>
          <p:nvPr>
            <p:ph idx="1"/>
          </p:nvPr>
        </p:nvSpPr>
        <p:spPr>
          <a:xfrm>
            <a:off x="838200" y="1620816"/>
            <a:ext cx="10515600" cy="4380739"/>
          </a:xfrm>
        </p:spPr>
        <p:txBody>
          <a:bodyPr anchor="ctr"/>
          <a:lstStyle/>
          <a:p>
            <a:pPr marL="0" indent="0" algn="ctr">
              <a:spcBef>
                <a:spcPts val="0"/>
              </a:spcBef>
              <a:buNone/>
            </a:pPr>
            <a:r>
              <a:rPr lang="cs-CZ" sz="23900" b="1" dirty="0"/>
              <a:t>?</a:t>
            </a:r>
            <a:endParaRPr lang="cs-CZ" b="1" dirty="0"/>
          </a:p>
        </p:txBody>
      </p:sp>
      <p:sp>
        <p:nvSpPr>
          <p:cNvPr id="7"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4">
                    <a:lumMod val="75000"/>
                  </a:schemeClr>
                </a:solidFill>
              </a:rPr>
              <a:t>Sociální pediatrie</a:t>
            </a:r>
          </a:p>
        </p:txBody>
      </p:sp>
    </p:spTree>
    <p:extLst>
      <p:ext uri="{BB962C8B-B14F-4D97-AF65-F5344CB8AC3E}">
        <p14:creationId xmlns:p14="http://schemas.microsoft.com/office/powerpoint/2010/main" val="28199584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Rizikové skupiny dětí</a:t>
            </a:r>
          </a:p>
        </p:txBody>
      </p:sp>
      <p:sp>
        <p:nvSpPr>
          <p:cNvPr id="3" name="Zástupný symbol pro obsah 2"/>
          <p:cNvSpPr>
            <a:spLocks noGrp="1"/>
          </p:cNvSpPr>
          <p:nvPr>
            <p:ph idx="1"/>
          </p:nvPr>
        </p:nvSpPr>
        <p:spPr/>
        <p:txBody>
          <a:bodyPr/>
          <a:lstStyle/>
          <a:p>
            <a:r>
              <a:rPr lang="cs-CZ" dirty="0"/>
              <a:t>děti narozené </a:t>
            </a:r>
            <a:r>
              <a:rPr lang="cs-CZ" b="1" dirty="0"/>
              <a:t>předčasně</a:t>
            </a:r>
            <a:r>
              <a:rPr lang="cs-CZ" dirty="0"/>
              <a:t>, s </a:t>
            </a:r>
            <a:r>
              <a:rPr lang="cs-CZ" b="1" dirty="0"/>
              <a:t>VVV</a:t>
            </a:r>
            <a:r>
              <a:rPr lang="cs-CZ" dirty="0"/>
              <a:t>, s </a:t>
            </a:r>
            <a:r>
              <a:rPr lang="cs-CZ" b="1" dirty="0"/>
              <a:t>komplikacemi</a:t>
            </a:r>
          </a:p>
          <a:p>
            <a:r>
              <a:rPr lang="cs-CZ" dirty="0"/>
              <a:t>děti </a:t>
            </a:r>
            <a:r>
              <a:rPr lang="cs-CZ" b="1" dirty="0"/>
              <a:t>nechtěné</a:t>
            </a:r>
            <a:r>
              <a:rPr lang="cs-CZ" dirty="0"/>
              <a:t> – nezájem, zanedbání, týrání, usmrcení</a:t>
            </a:r>
          </a:p>
          <a:p>
            <a:r>
              <a:rPr lang="cs-CZ" dirty="0"/>
              <a:t>děti </a:t>
            </a:r>
            <a:r>
              <a:rPr lang="cs-CZ" b="1" dirty="0"/>
              <a:t>dispenzarizované</a:t>
            </a:r>
            <a:r>
              <a:rPr lang="cs-CZ" dirty="0"/>
              <a:t> – smyslové vady, chronická onemocnění</a:t>
            </a:r>
          </a:p>
          <a:p>
            <a:r>
              <a:rPr lang="cs-CZ" b="1" dirty="0"/>
              <a:t>adolescenti</a:t>
            </a:r>
            <a:r>
              <a:rPr lang="cs-CZ" dirty="0"/>
              <a:t> – zejm. behaviorální potíže</a:t>
            </a:r>
          </a:p>
          <a:p>
            <a:r>
              <a:rPr lang="cs-CZ" dirty="0"/>
              <a:t>děti ze </a:t>
            </a:r>
            <a:r>
              <a:rPr lang="cs-CZ" b="1" dirty="0" err="1"/>
              <a:t>sociokulturně</a:t>
            </a:r>
            <a:r>
              <a:rPr lang="cs-CZ" b="1" dirty="0"/>
              <a:t> znevýhodněného prostředí</a:t>
            </a:r>
          </a:p>
          <a:p>
            <a:pPr lvl="1"/>
            <a:r>
              <a:rPr lang="cs-CZ" dirty="0"/>
              <a:t>prostředí neumožňující plnohodnotný rozvoj potenciálu dítěte, jeho schopností a dovedností</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116</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4">
                    <a:lumMod val="75000"/>
                  </a:schemeClr>
                </a:solidFill>
              </a:rPr>
              <a:t>Sociální pediatrie</a:t>
            </a:r>
          </a:p>
        </p:txBody>
      </p:sp>
    </p:spTree>
    <p:extLst>
      <p:ext uri="{BB962C8B-B14F-4D97-AF65-F5344CB8AC3E}">
        <p14:creationId xmlns:p14="http://schemas.microsoft.com/office/powerpoint/2010/main" val="29695357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Rizikové skupiny dětí</a:t>
            </a:r>
          </a:p>
        </p:txBody>
      </p:sp>
      <p:sp>
        <p:nvSpPr>
          <p:cNvPr id="3" name="Zástupný symbol pro obsah 2"/>
          <p:cNvSpPr>
            <a:spLocks noGrp="1"/>
          </p:cNvSpPr>
          <p:nvPr>
            <p:ph idx="1"/>
          </p:nvPr>
        </p:nvSpPr>
        <p:spPr/>
        <p:txBody>
          <a:bodyPr/>
          <a:lstStyle/>
          <a:p>
            <a:r>
              <a:rPr lang="cs-CZ" b="1" dirty="0" err="1"/>
              <a:t>sociokulturně</a:t>
            </a:r>
            <a:r>
              <a:rPr lang="cs-CZ" b="1" dirty="0"/>
              <a:t> znevýhodněné prostředí</a:t>
            </a:r>
          </a:p>
          <a:p>
            <a:pPr lvl="1"/>
            <a:r>
              <a:rPr lang="cs-CZ" dirty="0"/>
              <a:t>příliš mladí rodiče (zejm. neplnoletá matka)</a:t>
            </a:r>
          </a:p>
          <a:p>
            <a:pPr lvl="1"/>
            <a:r>
              <a:rPr lang="cs-CZ" dirty="0"/>
              <a:t>nedokončené základní vzdělání jednoho z rodičů</a:t>
            </a:r>
          </a:p>
          <a:p>
            <a:pPr lvl="1"/>
            <a:r>
              <a:rPr lang="cs-CZ" dirty="0"/>
              <a:t>chronické či psychické onemocnění jednoho z rodičů</a:t>
            </a:r>
          </a:p>
          <a:p>
            <a:pPr lvl="1"/>
            <a:r>
              <a:rPr lang="cs-CZ" dirty="0"/>
              <a:t>nedostatečná sociální integrace rodičů (jazyk, zázemí apod.)</a:t>
            </a:r>
          </a:p>
          <a:p>
            <a:pPr lvl="1"/>
            <a:r>
              <a:rPr lang="cs-CZ" dirty="0"/>
              <a:t>domácí násilí</a:t>
            </a:r>
          </a:p>
          <a:p>
            <a:pPr lvl="1"/>
            <a:r>
              <a:rPr lang="cs-CZ" dirty="0"/>
              <a:t>návykové látky v rodině</a:t>
            </a:r>
          </a:p>
          <a:p>
            <a:pPr lvl="1"/>
            <a:r>
              <a:rPr lang="cs-CZ" dirty="0"/>
              <a:t>odůvodněné vyšetřování OSPOD</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117</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4">
                    <a:lumMod val="75000"/>
                  </a:schemeClr>
                </a:solidFill>
              </a:rPr>
              <a:t>Sociální pediatrie</a:t>
            </a:r>
          </a:p>
        </p:txBody>
      </p:sp>
    </p:spTree>
    <p:extLst>
      <p:ext uri="{BB962C8B-B14F-4D97-AF65-F5344CB8AC3E}">
        <p14:creationId xmlns:p14="http://schemas.microsoft.com/office/powerpoint/2010/main" val="241367197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rizikové?</a:t>
            </a:r>
          </a:p>
        </p:txBody>
      </p:sp>
      <p:sp>
        <p:nvSpPr>
          <p:cNvPr id="3" name="Zástupný symbol pro obsah 2"/>
          <p:cNvSpPr>
            <a:spLocks noGrp="1"/>
          </p:cNvSpPr>
          <p:nvPr>
            <p:ph idx="1"/>
          </p:nvPr>
        </p:nvSpPr>
        <p:spPr/>
        <p:txBody>
          <a:bodyPr>
            <a:normAutofit fontScale="92500"/>
          </a:bodyPr>
          <a:lstStyle/>
          <a:p>
            <a:r>
              <a:rPr lang="cs-CZ" b="1" dirty="0"/>
              <a:t>faktory ovlivňující zdraví:</a:t>
            </a:r>
          </a:p>
          <a:p>
            <a:pPr lvl="1"/>
            <a:r>
              <a:rPr lang="cs-CZ" dirty="0"/>
              <a:t>genetické aspekty</a:t>
            </a:r>
          </a:p>
          <a:p>
            <a:pPr lvl="1"/>
            <a:r>
              <a:rPr lang="cs-CZ" dirty="0"/>
              <a:t>životní prostředí dětí a dospívajících</a:t>
            </a:r>
          </a:p>
          <a:p>
            <a:pPr lvl="1"/>
            <a:r>
              <a:rPr lang="cs-CZ" dirty="0"/>
              <a:t>systém zdravotní péče</a:t>
            </a:r>
          </a:p>
          <a:p>
            <a:pPr lvl="1"/>
            <a:r>
              <a:rPr lang="cs-CZ" dirty="0"/>
              <a:t>životní styl</a:t>
            </a:r>
          </a:p>
          <a:p>
            <a:pPr lvl="1"/>
            <a:r>
              <a:rPr lang="cs-CZ" dirty="0"/>
              <a:t>sociální aspekty</a:t>
            </a:r>
          </a:p>
          <a:p>
            <a:pPr lvl="2"/>
            <a:r>
              <a:rPr lang="cs-CZ" dirty="0"/>
              <a:t>sociální odlišnosti a nerovnosti ve zdraví</a:t>
            </a:r>
          </a:p>
          <a:p>
            <a:pPr lvl="2"/>
            <a:r>
              <a:rPr lang="cs-CZ" dirty="0"/>
              <a:t>sociální znevýhodnění a kulturní odlišnosti</a:t>
            </a:r>
          </a:p>
          <a:p>
            <a:pPr lvl="2"/>
            <a:r>
              <a:rPr lang="cs-CZ" dirty="0"/>
              <a:t>nezaměstnanost, chudoba</a:t>
            </a:r>
          </a:p>
          <a:p>
            <a:pPr marL="0" indent="0">
              <a:buNone/>
            </a:pPr>
            <a:endParaRPr lang="cs-CZ" dirty="0"/>
          </a:p>
          <a:p>
            <a:pPr marL="0" indent="0" algn="ctr">
              <a:buNone/>
            </a:pPr>
            <a:r>
              <a:rPr lang="cs-CZ" dirty="0">
                <a:latin typeface="Segoe UI Black" panose="020B0A02040204020203" pitchFamily="34" charset="0"/>
                <a:ea typeface="Segoe UI Black" panose="020B0A02040204020203" pitchFamily="34" charset="0"/>
                <a:cs typeface="Segoe UI Black" panose="020B0A02040204020203" pitchFamily="34" charset="0"/>
              </a:rPr>
              <a:t>Sociální aspekty mohou mít velmi výrazný vliv na zdraví dítěte!</a:t>
            </a:r>
          </a:p>
          <a:p>
            <a:pPr marL="0" indent="0" algn="ctr">
              <a:buNone/>
            </a:pPr>
            <a:endParaRPr lang="cs-CZ" dirty="0"/>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118</a:t>
            </a:fld>
            <a:endParaRPr lang="cs-CZ"/>
          </a:p>
        </p:txBody>
      </p:sp>
    </p:spTree>
    <p:extLst>
      <p:ext uri="{BB962C8B-B14F-4D97-AF65-F5344CB8AC3E}">
        <p14:creationId xmlns:p14="http://schemas.microsoft.com/office/powerpoint/2010/main" val="32038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5" end="5"/>
                                            </p:txEl>
                                          </p:spTgt>
                                        </p:tgtEl>
                                        <p:attrNameLst>
                                          <p:attrName>style.fontWeight</p:attrName>
                                        </p:attrNameLst>
                                      </p:cBhvr>
                                      <p:to>
                                        <p:strVal val="bold"/>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Zamyšlení</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119</a:t>
            </a:fld>
            <a:endParaRPr lang="cs-CZ"/>
          </a:p>
        </p:txBody>
      </p:sp>
      <p:sp>
        <p:nvSpPr>
          <p:cNvPr id="6" name="Zástupný symbol pro obsah 2"/>
          <p:cNvSpPr>
            <a:spLocks noGrp="1"/>
          </p:cNvSpPr>
          <p:nvPr>
            <p:ph idx="1"/>
          </p:nvPr>
        </p:nvSpPr>
        <p:spPr>
          <a:xfrm>
            <a:off x="838200" y="1620816"/>
            <a:ext cx="10515600" cy="4380739"/>
          </a:xfrm>
        </p:spPr>
        <p:txBody>
          <a:bodyPr/>
          <a:lstStyle/>
          <a:p>
            <a:r>
              <a:rPr lang="cs-CZ" dirty="0"/>
              <a:t>jaká je role PLDD v sociální pediatrii?</a:t>
            </a:r>
          </a:p>
        </p:txBody>
      </p:sp>
      <p:pic>
        <p:nvPicPr>
          <p:cNvPr id="7" name="Obrázek 6"/>
          <p:cNvPicPr>
            <a:picLocks noChangeAspect="1"/>
          </p:cNvPicPr>
          <p:nvPr/>
        </p:nvPicPr>
        <p:blipFill>
          <a:blip r:embed="rId2"/>
          <a:stretch>
            <a:fillRect/>
          </a:stretch>
        </p:blipFill>
        <p:spPr>
          <a:xfrm>
            <a:off x="4521754" y="2357239"/>
            <a:ext cx="3148491" cy="3644316"/>
          </a:xfrm>
          <a:prstGeom prst="rect">
            <a:avLst/>
          </a:prstGeom>
        </p:spPr>
      </p:pic>
    </p:spTree>
    <p:extLst>
      <p:ext uri="{BB962C8B-B14F-4D97-AF65-F5344CB8AC3E}">
        <p14:creationId xmlns:p14="http://schemas.microsoft.com/office/powerpoint/2010/main" val="229612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Nenutritivní složky MM</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12</a:t>
            </a:fld>
            <a:endParaRPr lang="cs-CZ"/>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007931" y="1573161"/>
            <a:ext cx="8168247" cy="467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zápatí 3">
            <a:extLst>
              <a:ext uri="{FF2B5EF4-FFF2-40B4-BE49-F238E27FC236}">
                <a16:creationId xmlns:a16="http://schemas.microsoft.com/office/drawing/2014/main" id="{B175BE52-C473-45B3-BFBC-05BBB91493A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9756272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Nadpis 2"/>
          <p:cNvSpPr>
            <a:spLocks noGrp="1"/>
          </p:cNvSpPr>
          <p:nvPr>
            <p:ph type="title"/>
          </p:nvPr>
        </p:nvSpPr>
        <p:spPr>
          <a:xfrm>
            <a:off x="671222" y="4948196"/>
            <a:ext cx="10515600" cy="1468507"/>
          </a:xfrm>
        </p:spPr>
        <p:txBody>
          <a:bodyPr>
            <a:normAutofit/>
          </a:bodyPr>
          <a:lstStyle/>
          <a:p>
            <a:pPr algn="l">
              <a:tabLst>
                <a:tab pos="2600325" algn="ctr"/>
                <a:tab pos="7712075" algn="ctr"/>
              </a:tabLst>
            </a:pPr>
            <a:r>
              <a:rPr lang="cs-CZ" sz="6000" b="1" dirty="0">
                <a:latin typeface="Segoe UI" panose="020B0502040204020203" pitchFamily="34" charset="0"/>
                <a:cs typeface="Segoe UI" panose="020B0502040204020203" pitchFamily="34" charset="0"/>
              </a:rPr>
              <a:t>	</a:t>
            </a:r>
            <a:r>
              <a:rPr lang="cs-CZ" sz="3200" b="1" dirty="0">
                <a:latin typeface="Segoe UI" panose="020B0502040204020203" pitchFamily="34" charset="0"/>
                <a:cs typeface="Segoe UI" panose="020B0502040204020203" pitchFamily="34" charset="0"/>
              </a:rPr>
              <a:t>Mgr. Martin Krobot	Mgr. Kamila </a:t>
            </a:r>
            <a:r>
              <a:rPr lang="cs-CZ" sz="3200" b="1" dirty="0" err="1">
                <a:latin typeface="Segoe UI" panose="020B0502040204020203" pitchFamily="34" charset="0"/>
                <a:cs typeface="Segoe UI" panose="020B0502040204020203" pitchFamily="34" charset="0"/>
              </a:rPr>
              <a:t>Jančeková</a:t>
            </a:r>
            <a:r>
              <a:rPr lang="cs-CZ" sz="3200" dirty="0">
                <a:latin typeface="Segoe UI" panose="020B0502040204020203" pitchFamily="34" charset="0"/>
                <a:cs typeface="Segoe UI" panose="020B0502040204020203" pitchFamily="34" charset="0"/>
              </a:rPr>
              <a:t/>
            </a:r>
            <a:br>
              <a:rPr lang="cs-CZ" sz="3200" dirty="0">
                <a:latin typeface="Segoe UI" panose="020B0502040204020203" pitchFamily="34" charset="0"/>
                <a:cs typeface="Segoe UI" panose="020B0502040204020203" pitchFamily="34" charset="0"/>
              </a:rPr>
            </a:br>
            <a:r>
              <a:rPr lang="cs-CZ" sz="3200" dirty="0">
                <a:latin typeface="Segoe UI" panose="020B0502040204020203" pitchFamily="34" charset="0"/>
                <a:cs typeface="Segoe UI" panose="020B0502040204020203" pitchFamily="34" charset="0"/>
              </a:rPr>
              <a:t>	</a:t>
            </a:r>
            <a:r>
              <a:rPr lang="cs-CZ" sz="3200" dirty="0">
                <a:latin typeface="Segoe UI" panose="020B0502040204020203" pitchFamily="34" charset="0"/>
                <a:cs typeface="Segoe UI" panose="020B0502040204020203" pitchFamily="34" charset="0"/>
                <a:hlinkClick r:id="rId3"/>
              </a:rPr>
              <a:t>krobot@med.muni.cz</a:t>
            </a:r>
            <a:r>
              <a:rPr lang="cs-CZ" sz="3200" dirty="0">
                <a:latin typeface="Segoe UI" panose="020B0502040204020203" pitchFamily="34" charset="0"/>
                <a:cs typeface="Segoe UI" panose="020B0502040204020203" pitchFamily="34" charset="0"/>
              </a:rPr>
              <a:t>	</a:t>
            </a:r>
            <a:r>
              <a:rPr lang="cs-CZ" sz="3200" dirty="0">
                <a:latin typeface="Segoe UI" panose="020B0502040204020203" pitchFamily="34" charset="0"/>
                <a:cs typeface="Segoe UI" panose="020B0502040204020203" pitchFamily="34" charset="0"/>
                <a:hlinkClick r:id="rId4"/>
              </a:rPr>
              <a:t>jancekova@med.muni.cz</a:t>
            </a:r>
            <a:endParaRPr lang="cs-CZ" sz="3200" dirty="0">
              <a:latin typeface="Segoe UI" panose="020B0502040204020203" pitchFamily="34" charset="0"/>
              <a:cs typeface="Segoe UI" panose="020B0502040204020203" pitchFamily="34" charset="0"/>
            </a:endParaRPr>
          </a:p>
        </p:txBody>
      </p:sp>
      <p:sp>
        <p:nvSpPr>
          <p:cNvPr id="8" name="Nadpis 2"/>
          <p:cNvSpPr txBox="1">
            <a:spLocks/>
          </p:cNvSpPr>
          <p:nvPr/>
        </p:nvSpPr>
        <p:spPr>
          <a:xfrm>
            <a:off x="838200" y="312586"/>
            <a:ext cx="10515600" cy="1468507"/>
          </a:xfrm>
          <a:prstGeom prst="rect">
            <a:avLst/>
          </a:prstGeom>
        </p:spPr>
        <p:txBody>
          <a:bodyPr vert="horz" lIns="91440" tIns="45720" rIns="91440" bIns="45720" rtlCol="0" anchor="ctr" anchorCtr="0">
            <a:normAutofit fontScale="92500"/>
          </a:bodyPr>
          <a:lstStyle>
            <a:lvl1pPr algn="ctr" defTabSz="914400" rtl="0" eaLnBrk="1" latinLnBrk="0" hangingPunct="1">
              <a:lnSpc>
                <a:spcPct val="90000"/>
              </a:lnSpc>
              <a:spcBef>
                <a:spcPct val="0"/>
              </a:spcBef>
              <a:buNone/>
              <a:defRPr sz="8000" kern="1200">
                <a:solidFill>
                  <a:schemeClr val="tx1"/>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pPr>
              <a:tabLst>
                <a:tab pos="2600325" algn="ctr"/>
                <a:tab pos="7712075" algn="ctr"/>
              </a:tabLst>
            </a:pPr>
            <a:r>
              <a:rPr lang="cs-CZ" sz="6000" b="1" dirty="0">
                <a:latin typeface="Segoe UI Black" panose="020B0A02040204020203" pitchFamily="34" charset="0"/>
                <a:ea typeface="Segoe UI Black" panose="020B0A02040204020203" pitchFamily="34" charset="0"/>
                <a:cs typeface="Segoe UI Black" panose="020B0A02040204020203" pitchFamily="34" charset="0"/>
              </a:rPr>
              <a:t>Kontakt pro případ potřeby:</a:t>
            </a:r>
            <a:endParaRPr lang="cs-CZ" sz="3200"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776945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Imunologicky aktivní složky MM</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a:t>
            </a:fld>
            <a:endParaRPr lang="cs-CZ"/>
          </a:p>
        </p:txBody>
      </p:sp>
      <p:pic>
        <p:nvPicPr>
          <p:cNvPr id="6"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10379" y="1612490"/>
            <a:ext cx="2863532" cy="440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533735" y="1863975"/>
            <a:ext cx="2753801" cy="269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591664" y="2084439"/>
            <a:ext cx="2861956" cy="290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406018" y="4984955"/>
            <a:ext cx="3009234" cy="7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ástupný symbol pro zápatí 3">
            <a:extLst>
              <a:ext uri="{FF2B5EF4-FFF2-40B4-BE49-F238E27FC236}">
                <a16:creationId xmlns:a16="http://schemas.microsoft.com/office/drawing/2014/main" id="{E66ECD14-56B2-4235-9503-5A1BA40AB436}"/>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710937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214" y="-21667"/>
            <a:ext cx="9979572" cy="6879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 name="TextovéPole 3"/>
          <p:cNvSpPr txBox="1"/>
          <p:nvPr/>
        </p:nvSpPr>
        <p:spPr>
          <a:xfrm>
            <a:off x="3209925" y="1200150"/>
            <a:ext cx="636713" cy="338554"/>
          </a:xfrm>
          <a:prstGeom prst="rect">
            <a:avLst/>
          </a:prstGeom>
          <a:solidFill>
            <a:schemeClr val="bg1"/>
          </a:solidFill>
          <a:ln w="19050">
            <a:solidFill>
              <a:srgbClr val="C00000"/>
            </a:solidFill>
          </a:ln>
        </p:spPr>
        <p:txBody>
          <a:bodyPr wrap="none" rtlCol="0">
            <a:spAutoFit/>
          </a:bodyPr>
          <a:lstStyle/>
          <a:p>
            <a:r>
              <a:rPr lang="cs-CZ" sz="1600" b="1">
                <a:latin typeface="Segoe UI" panose="020B0502040204020203" pitchFamily="34" charset="0"/>
                <a:cs typeface="Segoe UI" panose="020B0502040204020203" pitchFamily="34" charset="0"/>
              </a:rPr>
              <a:t>DHA</a:t>
            </a:r>
          </a:p>
        </p:txBody>
      </p:sp>
      <p:sp>
        <p:nvSpPr>
          <p:cNvPr id="5" name="TextovéPole 4"/>
          <p:cNvSpPr txBox="1"/>
          <p:nvPr/>
        </p:nvSpPr>
        <p:spPr>
          <a:xfrm>
            <a:off x="2720118" y="5800725"/>
            <a:ext cx="1242584" cy="338554"/>
          </a:xfrm>
          <a:prstGeom prst="rect">
            <a:avLst/>
          </a:prstGeom>
          <a:solidFill>
            <a:schemeClr val="bg1"/>
          </a:solidFill>
          <a:ln w="19050">
            <a:solidFill>
              <a:srgbClr val="C00000"/>
            </a:solidFill>
          </a:ln>
        </p:spPr>
        <p:txBody>
          <a:bodyPr wrap="none" rtlCol="0">
            <a:spAutoFit/>
          </a:bodyPr>
          <a:lstStyle/>
          <a:p>
            <a:r>
              <a:rPr lang="cs-CZ" sz="1600" b="1">
                <a:latin typeface="Segoe UI" panose="020B0502040204020203" pitchFamily="34" charset="0"/>
                <a:cs typeface="Segoe UI" panose="020B0502040204020203" pitchFamily="34" charset="0"/>
              </a:rPr>
              <a:t>cholesterol</a:t>
            </a:r>
          </a:p>
        </p:txBody>
      </p:sp>
      <p:sp>
        <p:nvSpPr>
          <p:cNvPr id="6" name="TextovéPole 5"/>
          <p:cNvSpPr txBox="1"/>
          <p:nvPr/>
        </p:nvSpPr>
        <p:spPr>
          <a:xfrm>
            <a:off x="6276975" y="5960477"/>
            <a:ext cx="1821909" cy="584775"/>
          </a:xfrm>
          <a:prstGeom prst="rect">
            <a:avLst/>
          </a:prstGeom>
          <a:solidFill>
            <a:schemeClr val="bg1"/>
          </a:solidFill>
          <a:ln w="19050">
            <a:solidFill>
              <a:srgbClr val="C00000"/>
            </a:solidFill>
          </a:ln>
        </p:spPr>
        <p:txBody>
          <a:bodyPr wrap="none" rtlCol="0">
            <a:spAutoFit/>
          </a:bodyPr>
          <a:lstStyle/>
          <a:p>
            <a:pPr algn="ctr"/>
            <a:r>
              <a:rPr lang="cs-CZ" sz="1600" b="1">
                <a:latin typeface="Segoe UI" panose="020B0502040204020203" pitchFamily="34" charset="0"/>
                <a:cs typeface="Segoe UI" panose="020B0502040204020203" pitchFamily="34" charset="0"/>
              </a:rPr>
              <a:t>látky podporující</a:t>
            </a:r>
          </a:p>
          <a:p>
            <a:pPr algn="ctr"/>
            <a:r>
              <a:rPr lang="cs-CZ" sz="1600" b="1" err="1">
                <a:latin typeface="Segoe UI" panose="020B0502040204020203" pitchFamily="34" charset="0"/>
                <a:cs typeface="Segoe UI" panose="020B0502040204020203" pitchFamily="34" charset="0"/>
              </a:rPr>
              <a:t>mikrobiotu</a:t>
            </a:r>
            <a:endParaRPr lang="cs-CZ" sz="1600" b="1">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911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2EBCF7-2920-4888-9D91-4E9932D6403F}"/>
              </a:ext>
            </a:extLst>
          </p:cNvPr>
          <p:cNvSpPr>
            <a:spLocks noGrp="1"/>
          </p:cNvSpPr>
          <p:nvPr>
            <p:ph type="title"/>
          </p:nvPr>
        </p:nvSpPr>
        <p:spPr/>
        <p:txBody>
          <a:bodyPr/>
          <a:lstStyle/>
          <a:p>
            <a:r>
              <a:rPr lang="cs-CZ"/>
              <a:t>Doporučení WHO</a:t>
            </a:r>
          </a:p>
        </p:txBody>
      </p:sp>
      <p:sp>
        <p:nvSpPr>
          <p:cNvPr id="3" name="Zástupný symbol pro obsah 2">
            <a:extLst>
              <a:ext uri="{FF2B5EF4-FFF2-40B4-BE49-F238E27FC236}">
                <a16:creationId xmlns:a16="http://schemas.microsoft.com/office/drawing/2014/main" id="{E0141267-DC56-4FC9-B294-4759BF4DE0F4}"/>
              </a:ext>
            </a:extLst>
          </p:cNvPr>
          <p:cNvSpPr>
            <a:spLocks noGrp="1"/>
          </p:cNvSpPr>
          <p:nvPr>
            <p:ph idx="1"/>
          </p:nvPr>
        </p:nvSpPr>
        <p:spPr>
          <a:xfrm>
            <a:off x="838200" y="1808480"/>
            <a:ext cx="10515600" cy="4193075"/>
          </a:xfrm>
        </p:spPr>
        <p:txBody>
          <a:bodyPr>
            <a:normAutofit/>
          </a:bodyPr>
          <a:lstStyle/>
          <a:p>
            <a:pPr marL="0" indent="0" algn="ctr">
              <a:buNone/>
            </a:pPr>
            <a:r>
              <a:rPr lang="cs-CZ" sz="5400" b="1"/>
              <a:t>do ukončeného 6. měsíce</a:t>
            </a:r>
            <a:br>
              <a:rPr lang="cs-CZ" sz="5400" b="1"/>
            </a:br>
            <a:r>
              <a:rPr lang="cs-CZ" sz="5400"/>
              <a:t>výlučné kojení</a:t>
            </a:r>
            <a:endParaRPr lang="cs-CZ" sz="5400" b="1"/>
          </a:p>
          <a:p>
            <a:pPr marL="0" indent="0" algn="ctr">
              <a:buNone/>
            </a:pPr>
            <a:endParaRPr lang="cs-CZ" sz="2000" b="1"/>
          </a:p>
          <a:p>
            <a:pPr marL="0" indent="0" algn="ctr">
              <a:buNone/>
            </a:pPr>
            <a:endParaRPr lang="cs-CZ" sz="2000" b="1"/>
          </a:p>
          <a:p>
            <a:pPr marL="0" indent="0" algn="ctr">
              <a:buNone/>
            </a:pPr>
            <a:r>
              <a:rPr lang="cs-CZ" sz="3600" b="1"/>
              <a:t>do 2 let věku dítěte i déle</a:t>
            </a:r>
            <a:br>
              <a:rPr lang="cs-CZ" sz="3600" b="1"/>
            </a:br>
            <a:r>
              <a:rPr lang="cs-CZ" sz="3600"/>
              <a:t>zavádění místní výživné stravy za současného kojení</a:t>
            </a:r>
          </a:p>
        </p:txBody>
      </p:sp>
      <p:sp>
        <p:nvSpPr>
          <p:cNvPr id="4" name="Zástupný symbol pro zápatí 3">
            <a:extLst>
              <a:ext uri="{FF2B5EF4-FFF2-40B4-BE49-F238E27FC236}">
                <a16:creationId xmlns:a16="http://schemas.microsoft.com/office/drawing/2014/main" id="{462585D9-7D85-4233-BB17-5A9E5D0A217F}"/>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F357D67A-812A-413F-A260-A6EA1ECA3248}"/>
              </a:ext>
            </a:extLst>
          </p:cNvPr>
          <p:cNvSpPr>
            <a:spLocks noGrp="1"/>
          </p:cNvSpPr>
          <p:nvPr>
            <p:ph type="sldNum" sz="quarter" idx="12"/>
          </p:nvPr>
        </p:nvSpPr>
        <p:spPr/>
        <p:txBody>
          <a:bodyPr/>
          <a:lstStyle/>
          <a:p>
            <a:fld id="{7D74F88D-855E-4C4A-AC2F-7A0A64C53FD8}" type="slidenum">
              <a:rPr lang="cs-CZ" smtClean="0"/>
              <a:pPr/>
              <a:t>15</a:t>
            </a:fld>
            <a:endParaRPr lang="cs-CZ"/>
          </a:p>
        </p:txBody>
      </p:sp>
      <p:sp>
        <p:nvSpPr>
          <p:cNvPr id="6" name="Zástupný symbol pro zápatí 3">
            <a:extLst>
              <a:ext uri="{FF2B5EF4-FFF2-40B4-BE49-F238E27FC236}">
                <a16:creationId xmlns:a16="http://schemas.microsoft.com/office/drawing/2014/main" id="{2C63D133-2B59-4981-8BAD-6605A9F2F2B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3201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symbol pro obsah 3">
            <a:extLst>
              <a:ext uri="{FF2B5EF4-FFF2-40B4-BE49-F238E27FC236}">
                <a16:creationId xmlns:a16="http://schemas.microsoft.com/office/drawing/2014/main" id="{1035208D-ADB0-489C-8248-D729463D4D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4300" y="650875"/>
            <a:ext cx="11934825" cy="5564187"/>
          </a:xfrm>
          <a:prstGeom prst="rect">
            <a:avLst/>
          </a:prstGeom>
        </p:spPr>
      </p:pic>
      <p:sp>
        <p:nvSpPr>
          <p:cNvPr id="4" name="Rámeček 3">
            <a:extLst>
              <a:ext uri="{FF2B5EF4-FFF2-40B4-BE49-F238E27FC236}">
                <a16:creationId xmlns:a16="http://schemas.microsoft.com/office/drawing/2014/main" id="{8AD02F72-245A-427F-9019-E9B7B83A8914}"/>
              </a:ext>
            </a:extLst>
          </p:cNvPr>
          <p:cNvSpPr/>
          <p:nvPr/>
        </p:nvSpPr>
        <p:spPr>
          <a:xfrm>
            <a:off x="4237511" y="5057173"/>
            <a:ext cx="3716977" cy="368135"/>
          </a:xfrm>
          <a:prstGeom prst="frame">
            <a:avLst>
              <a:gd name="adj1" fmla="val 4220"/>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5341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Další doporučení</a:t>
            </a:r>
          </a:p>
        </p:txBody>
      </p:sp>
      <p:sp>
        <p:nvSpPr>
          <p:cNvPr id="3" name="Zástupný symbol pro obsah 2"/>
          <p:cNvSpPr>
            <a:spLocks noGrp="1"/>
          </p:cNvSpPr>
          <p:nvPr>
            <p:ph idx="1"/>
          </p:nvPr>
        </p:nvSpPr>
        <p:spPr/>
        <p:txBody>
          <a:bodyPr>
            <a:normAutofit/>
          </a:bodyPr>
          <a:lstStyle/>
          <a:p>
            <a:r>
              <a:rPr lang="cs-CZ"/>
              <a:t>Evropský kodex proti rakovině (2014)</a:t>
            </a:r>
          </a:p>
          <a:p>
            <a:pPr lvl="1"/>
            <a:r>
              <a:rPr lang="cs-CZ" i="1"/>
              <a:t>Kojení snižuje riziko výskytu rakoviny u matky.</a:t>
            </a:r>
            <a:br>
              <a:rPr lang="cs-CZ" i="1"/>
            </a:br>
            <a:r>
              <a:rPr lang="cs-CZ" i="1"/>
              <a:t>Je-li to možné, kojte své dítě.</a:t>
            </a:r>
          </a:p>
          <a:p>
            <a:r>
              <a:rPr lang="cs-CZ"/>
              <a:t>WHO</a:t>
            </a:r>
          </a:p>
          <a:p>
            <a:pPr lvl="1"/>
            <a:r>
              <a:rPr lang="cs-CZ" i="1"/>
              <a:t>Kojení je nejefektivnější metodou pro ochranu</a:t>
            </a:r>
            <a:br>
              <a:rPr lang="cs-CZ" i="1"/>
            </a:br>
            <a:r>
              <a:rPr lang="cs-CZ" i="1"/>
              <a:t>a podporu zdraví dětí.</a:t>
            </a:r>
          </a:p>
          <a:p>
            <a:r>
              <a:rPr lang="cs-CZ"/>
              <a:t>názor alergologů</a:t>
            </a:r>
            <a:r>
              <a:rPr lang="cs-CZ" baseline="30000"/>
              <a:t>*</a:t>
            </a:r>
            <a:endParaRPr lang="cs-CZ"/>
          </a:p>
          <a:p>
            <a:pPr lvl="1"/>
            <a:r>
              <a:rPr lang="cs-CZ" i="1"/>
              <a:t>Nejúčinnější prevencí potravinových alergií </a:t>
            </a:r>
            <a:br>
              <a:rPr lang="cs-CZ" i="1"/>
            </a:br>
            <a:r>
              <a:rPr lang="cs-CZ" i="1"/>
              <a:t>je výlučné kojení 4–6 měsíců.</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17</a:t>
            </a:fld>
            <a:endParaRPr lang="cs-CZ"/>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60355" y="1797563"/>
            <a:ext cx="2893445" cy="409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ástupný symbol pro zápatí 3">
            <a:extLst>
              <a:ext uri="{FF2B5EF4-FFF2-40B4-BE49-F238E27FC236}">
                <a16:creationId xmlns:a16="http://schemas.microsoft.com/office/drawing/2014/main" id="{FCB0A777-583E-44D7-A2B9-ECD036847E5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8" name="Obdélník 7"/>
          <p:cNvSpPr/>
          <p:nvPr/>
        </p:nvSpPr>
        <p:spPr>
          <a:xfrm>
            <a:off x="149575" y="5894871"/>
            <a:ext cx="7172605" cy="461665"/>
          </a:xfrm>
          <a:prstGeom prst="rect">
            <a:avLst/>
          </a:prstGeom>
        </p:spPr>
        <p:txBody>
          <a:bodyPr wrap="none">
            <a:spAutoFit/>
          </a:bodyPr>
          <a:lstStyle/>
          <a:p>
            <a:r>
              <a:rPr lang="cs-CZ" sz="1200" baseline="30000"/>
              <a:t>*</a:t>
            </a:r>
            <a:r>
              <a:rPr lang="cs-CZ" sz="1200"/>
              <a:t>Pracovní skupina dětské gastroenterologie a výživy. Doporučení pracovní skupiny gastroenterologie a výživy ČPS</a:t>
            </a:r>
            <a:br>
              <a:rPr lang="cs-CZ" sz="1200"/>
            </a:br>
            <a:r>
              <a:rPr lang="cs-CZ" sz="1200"/>
              <a:t>pro výživu kojenců a batolat. </a:t>
            </a:r>
            <a:r>
              <a:rPr lang="cs-CZ" sz="1200" i="1"/>
              <a:t>Česko-slovenská pediatrie. </a:t>
            </a:r>
            <a:r>
              <a:rPr lang="cs-CZ" sz="1200"/>
              <a:t>2014, roč. 69, č. S1, s. 12-13. ISSN 0069-2328. </a:t>
            </a:r>
          </a:p>
        </p:txBody>
      </p:sp>
    </p:spTree>
    <p:extLst>
      <p:ext uri="{BB962C8B-B14F-4D97-AF65-F5344CB8AC3E}">
        <p14:creationId xmlns:p14="http://schemas.microsoft.com/office/powerpoint/2010/main" val="115419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1302DC-5901-41BF-83FB-EE9B1E928608}"/>
              </a:ext>
            </a:extLst>
          </p:cNvPr>
          <p:cNvSpPr>
            <a:spLocks noGrp="1"/>
          </p:cNvSpPr>
          <p:nvPr>
            <p:ph type="title"/>
          </p:nvPr>
        </p:nvSpPr>
        <p:spPr/>
        <p:txBody>
          <a:bodyPr/>
          <a:lstStyle/>
          <a:p>
            <a:r>
              <a:rPr lang="cs-CZ"/>
              <a:t>Zvýšení rizik při nekojení</a:t>
            </a:r>
          </a:p>
        </p:txBody>
      </p:sp>
      <p:sp>
        <p:nvSpPr>
          <p:cNvPr id="3" name="Zástupný symbol pro obsah 2">
            <a:extLst>
              <a:ext uri="{FF2B5EF4-FFF2-40B4-BE49-F238E27FC236}">
                <a16:creationId xmlns:a16="http://schemas.microsoft.com/office/drawing/2014/main" id="{F7FED8CA-BF07-4473-882B-99F7C6118A1B}"/>
              </a:ext>
            </a:extLst>
          </p:cNvPr>
          <p:cNvSpPr>
            <a:spLocks noGrp="1"/>
          </p:cNvSpPr>
          <p:nvPr>
            <p:ph idx="1"/>
          </p:nvPr>
        </p:nvSpPr>
        <p:spPr>
          <a:xfrm>
            <a:off x="838200" y="1620816"/>
            <a:ext cx="10515600" cy="4707105"/>
          </a:xfrm>
        </p:spPr>
        <p:txBody>
          <a:bodyPr>
            <a:normAutofit/>
          </a:bodyPr>
          <a:lstStyle/>
          <a:p>
            <a:r>
              <a:rPr lang="cs-CZ" b="1"/>
              <a:t>dítě</a:t>
            </a:r>
            <a:endParaRPr lang="cs-CZ"/>
          </a:p>
          <a:p>
            <a:pPr lvl="1"/>
            <a:r>
              <a:rPr lang="cs-CZ"/>
              <a:t>zánět středního ucha</a:t>
            </a:r>
          </a:p>
          <a:p>
            <a:pPr lvl="1"/>
            <a:r>
              <a:rPr lang="cs-CZ"/>
              <a:t>gastroenteritida</a:t>
            </a:r>
          </a:p>
          <a:p>
            <a:pPr lvl="1"/>
            <a:r>
              <a:rPr lang="cs-CZ"/>
              <a:t>atopický ekzém</a:t>
            </a:r>
          </a:p>
          <a:p>
            <a:pPr lvl="1"/>
            <a:r>
              <a:rPr lang="cs-CZ"/>
              <a:t>závažné infekce DCD</a:t>
            </a:r>
          </a:p>
          <a:p>
            <a:pPr lvl="1"/>
            <a:r>
              <a:rPr lang="cs-CZ"/>
              <a:t>nekrotizující enterokolitida</a:t>
            </a:r>
          </a:p>
          <a:p>
            <a:pPr lvl="1"/>
            <a:r>
              <a:rPr lang="cs-CZ"/>
              <a:t>SIDS</a:t>
            </a:r>
          </a:p>
          <a:p>
            <a:pPr lvl="1"/>
            <a:r>
              <a:rPr lang="cs-CZ"/>
              <a:t>obezita</a:t>
            </a:r>
          </a:p>
          <a:p>
            <a:pPr lvl="1"/>
            <a:r>
              <a:rPr lang="cs-CZ"/>
              <a:t>diabetes </a:t>
            </a:r>
            <a:r>
              <a:rPr lang="cs-CZ" err="1"/>
              <a:t>mellitus</a:t>
            </a:r>
            <a:r>
              <a:rPr lang="cs-CZ"/>
              <a:t> I. a II. typu</a:t>
            </a:r>
          </a:p>
          <a:p>
            <a:pPr lvl="1"/>
            <a:r>
              <a:rPr lang="cs-CZ"/>
              <a:t>astma</a:t>
            </a:r>
          </a:p>
          <a:p>
            <a:pPr lvl="1"/>
            <a:r>
              <a:rPr lang="cs-CZ"/>
              <a:t>leukemie</a:t>
            </a:r>
          </a:p>
        </p:txBody>
      </p:sp>
      <p:sp>
        <p:nvSpPr>
          <p:cNvPr id="4" name="Zástupný symbol pro zápatí 3">
            <a:extLst>
              <a:ext uri="{FF2B5EF4-FFF2-40B4-BE49-F238E27FC236}">
                <a16:creationId xmlns:a16="http://schemas.microsoft.com/office/drawing/2014/main" id="{5DE9A925-9FC8-4ACA-B7D1-89974351A504}"/>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FE898FC3-944E-452D-949F-5A6D6A9E9155}"/>
              </a:ext>
            </a:extLst>
          </p:cNvPr>
          <p:cNvSpPr>
            <a:spLocks noGrp="1"/>
          </p:cNvSpPr>
          <p:nvPr>
            <p:ph type="sldNum" sz="quarter" idx="12"/>
          </p:nvPr>
        </p:nvSpPr>
        <p:spPr/>
        <p:txBody>
          <a:bodyPr/>
          <a:lstStyle/>
          <a:p>
            <a:fld id="{7D74F88D-855E-4C4A-AC2F-7A0A64C53FD8}" type="slidenum">
              <a:rPr lang="cs-CZ" smtClean="0"/>
              <a:pPr/>
              <a:t>18</a:t>
            </a:fld>
            <a:endParaRPr lang="cs-CZ"/>
          </a:p>
        </p:txBody>
      </p:sp>
      <p:sp>
        <p:nvSpPr>
          <p:cNvPr id="6" name="Zástupný symbol pro obsah 2">
            <a:extLst>
              <a:ext uri="{FF2B5EF4-FFF2-40B4-BE49-F238E27FC236}">
                <a16:creationId xmlns:a16="http://schemas.microsoft.com/office/drawing/2014/main" id="{FAD9B55A-1E1C-4060-A52B-83F6EA938307}"/>
              </a:ext>
            </a:extLst>
          </p:cNvPr>
          <p:cNvSpPr txBox="1">
            <a:spLocks/>
          </p:cNvSpPr>
          <p:nvPr/>
        </p:nvSpPr>
        <p:spPr>
          <a:xfrm>
            <a:off x="6096000" y="1620816"/>
            <a:ext cx="5257800"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cs-CZ"/>
          </a:p>
        </p:txBody>
      </p:sp>
      <p:sp>
        <p:nvSpPr>
          <p:cNvPr id="7" name="Zástupný symbol pro obsah 2">
            <a:extLst>
              <a:ext uri="{FF2B5EF4-FFF2-40B4-BE49-F238E27FC236}">
                <a16:creationId xmlns:a16="http://schemas.microsoft.com/office/drawing/2014/main" id="{7DBDEA02-AF16-4F63-9A04-EB7D2FF5D24C}"/>
              </a:ext>
            </a:extLst>
          </p:cNvPr>
          <p:cNvSpPr txBox="1">
            <a:spLocks/>
          </p:cNvSpPr>
          <p:nvPr/>
        </p:nvSpPr>
        <p:spPr>
          <a:xfrm>
            <a:off x="6096000" y="1616032"/>
            <a:ext cx="5257800"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b="1"/>
              <a:t>matka</a:t>
            </a:r>
          </a:p>
          <a:p>
            <a:pPr lvl="1"/>
            <a:r>
              <a:rPr lang="cs-CZ"/>
              <a:t>poporodní deprese</a:t>
            </a:r>
          </a:p>
          <a:p>
            <a:pPr lvl="1"/>
            <a:r>
              <a:rPr lang="cs-CZ"/>
              <a:t>diabetes </a:t>
            </a:r>
            <a:r>
              <a:rPr lang="cs-CZ" err="1"/>
              <a:t>mellitus</a:t>
            </a:r>
            <a:r>
              <a:rPr lang="cs-CZ"/>
              <a:t> II. typu</a:t>
            </a:r>
          </a:p>
          <a:p>
            <a:pPr lvl="1"/>
            <a:r>
              <a:rPr lang="cs-CZ"/>
              <a:t>ca prsu a vaječníků</a:t>
            </a:r>
          </a:p>
        </p:txBody>
      </p:sp>
      <p:sp>
        <p:nvSpPr>
          <p:cNvPr id="8" name="TextovéPole 7">
            <a:extLst>
              <a:ext uri="{FF2B5EF4-FFF2-40B4-BE49-F238E27FC236}">
                <a16:creationId xmlns:a16="http://schemas.microsoft.com/office/drawing/2014/main" id="{0F14BCFB-64A8-4235-BBF4-A75756E25EF4}"/>
              </a:ext>
            </a:extLst>
          </p:cNvPr>
          <p:cNvSpPr txBox="1"/>
          <p:nvPr/>
        </p:nvSpPr>
        <p:spPr>
          <a:xfrm>
            <a:off x="5893992" y="5905262"/>
            <a:ext cx="6189853" cy="369332"/>
          </a:xfrm>
          <a:prstGeom prst="rect">
            <a:avLst/>
          </a:prstGeom>
          <a:noFill/>
        </p:spPr>
        <p:txBody>
          <a:bodyPr wrap="square" rtlCol="0">
            <a:spAutoFit/>
          </a:bodyPr>
          <a:lstStyle/>
          <a:p>
            <a:r>
              <a:rPr lang="cs-CZ" i="1"/>
              <a:t>Zdroj: Mezinárodní kodex marketingu náhrad mateřského mléka</a:t>
            </a:r>
          </a:p>
        </p:txBody>
      </p:sp>
      <p:sp>
        <p:nvSpPr>
          <p:cNvPr id="9" name="Zástupný symbol pro zápatí 3">
            <a:extLst>
              <a:ext uri="{FF2B5EF4-FFF2-40B4-BE49-F238E27FC236}">
                <a16:creationId xmlns:a16="http://schemas.microsoft.com/office/drawing/2014/main" id="{67FA646A-EB4F-402D-9FA5-BB9ACDC5205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269628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a16="http://schemas.microsoft.com/office/drawing/2014/main" id="{F3AE9038-E128-4B94-9789-F52575A8E3A9}"/>
              </a:ext>
            </a:extLst>
          </p:cNvPr>
          <p:cNvSpPr>
            <a:spLocks noGrp="1"/>
          </p:cNvSpPr>
          <p:nvPr>
            <p:ph type="sldNum" sz="quarter" idx="4294967295"/>
          </p:nvPr>
        </p:nvSpPr>
        <p:spPr>
          <a:xfrm>
            <a:off x="9448800" y="6421438"/>
            <a:ext cx="2743200" cy="365125"/>
          </a:xfrm>
        </p:spPr>
        <p:txBody>
          <a:bodyPr/>
          <a:lstStyle/>
          <a:p>
            <a:fld id="{7D74F88D-855E-4C4A-AC2F-7A0A64C53FD8}" type="slidenum">
              <a:rPr lang="cs-CZ" smtClean="0"/>
              <a:pPr/>
              <a:t>19</a:t>
            </a:fld>
            <a:endParaRPr lang="cs-CZ"/>
          </a:p>
        </p:txBody>
      </p:sp>
      <p:pic>
        <p:nvPicPr>
          <p:cNvPr id="12" name="Obrázek 11">
            <a:extLst>
              <a:ext uri="{FF2B5EF4-FFF2-40B4-BE49-F238E27FC236}">
                <a16:creationId xmlns:a16="http://schemas.microsoft.com/office/drawing/2014/main" id="{FF63B84B-CA82-4D34-BEB6-4FAF31EEF7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58247" y="1823544"/>
            <a:ext cx="1338980" cy="3229304"/>
          </a:xfrm>
          <a:prstGeom prst="rect">
            <a:avLst/>
          </a:prstGeom>
        </p:spPr>
      </p:pic>
      <p:sp>
        <p:nvSpPr>
          <p:cNvPr id="13" name="TextovéPole 12">
            <a:extLst>
              <a:ext uri="{FF2B5EF4-FFF2-40B4-BE49-F238E27FC236}">
                <a16:creationId xmlns:a16="http://schemas.microsoft.com/office/drawing/2014/main" id="{F907B97E-3E52-444F-9881-A62687D4D942}"/>
              </a:ext>
            </a:extLst>
          </p:cNvPr>
          <p:cNvSpPr txBox="1"/>
          <p:nvPr/>
        </p:nvSpPr>
        <p:spPr>
          <a:xfrm>
            <a:off x="4541520" y="1375807"/>
            <a:ext cx="6593840" cy="1569660"/>
          </a:xfrm>
          <a:prstGeom prst="rect">
            <a:avLst/>
          </a:prstGeom>
          <a:noFill/>
        </p:spPr>
        <p:txBody>
          <a:bodyPr wrap="square" rtlCol="0">
            <a:spAutoFit/>
          </a:bodyPr>
          <a:lstStyle/>
          <a:p>
            <a:pPr algn="ctr"/>
            <a:r>
              <a:rPr lang="cs-CZ" sz="4800" b="1">
                <a:latin typeface="Segoe UI" panose="020B0502040204020203" pitchFamily="34" charset="0"/>
                <a:cs typeface="Segoe UI" panose="020B0502040204020203" pitchFamily="34" charset="0"/>
              </a:rPr>
              <a:t>vyšší náklady na zdravotnickou péči</a:t>
            </a:r>
          </a:p>
        </p:txBody>
      </p:sp>
      <p:sp>
        <p:nvSpPr>
          <p:cNvPr id="14" name="TextovéPole 13">
            <a:extLst>
              <a:ext uri="{FF2B5EF4-FFF2-40B4-BE49-F238E27FC236}">
                <a16:creationId xmlns:a16="http://schemas.microsoft.com/office/drawing/2014/main" id="{7628F050-C0D3-4AC5-9AA8-C43891DDC575}"/>
              </a:ext>
            </a:extLst>
          </p:cNvPr>
          <p:cNvSpPr txBox="1"/>
          <p:nvPr/>
        </p:nvSpPr>
        <p:spPr>
          <a:xfrm>
            <a:off x="4541520" y="3810933"/>
            <a:ext cx="6593840" cy="1569660"/>
          </a:xfrm>
          <a:prstGeom prst="rect">
            <a:avLst/>
          </a:prstGeom>
          <a:noFill/>
        </p:spPr>
        <p:txBody>
          <a:bodyPr wrap="square" rtlCol="0">
            <a:spAutoFit/>
          </a:bodyPr>
          <a:lstStyle/>
          <a:p>
            <a:pPr algn="ctr"/>
            <a:r>
              <a:rPr lang="cs-CZ" sz="4800" b="1">
                <a:latin typeface="Segoe UI" panose="020B0502040204020203" pitchFamily="34" charset="0"/>
                <a:cs typeface="Segoe UI" panose="020B0502040204020203" pitchFamily="34" charset="0"/>
              </a:rPr>
              <a:t>negativní ekologický dopad</a:t>
            </a:r>
          </a:p>
        </p:txBody>
      </p:sp>
      <p:sp>
        <p:nvSpPr>
          <p:cNvPr id="6" name="TextovéPole 5">
            <a:extLst>
              <a:ext uri="{FF2B5EF4-FFF2-40B4-BE49-F238E27FC236}">
                <a16:creationId xmlns:a16="http://schemas.microsoft.com/office/drawing/2014/main" id="{0F14BCFB-64A8-4235-BBF4-A75756E25EF4}"/>
              </a:ext>
            </a:extLst>
          </p:cNvPr>
          <p:cNvSpPr txBox="1"/>
          <p:nvPr/>
        </p:nvSpPr>
        <p:spPr>
          <a:xfrm>
            <a:off x="5736337" y="6450111"/>
            <a:ext cx="6189853" cy="307777"/>
          </a:xfrm>
          <a:prstGeom prst="rect">
            <a:avLst/>
          </a:prstGeom>
          <a:noFill/>
        </p:spPr>
        <p:txBody>
          <a:bodyPr wrap="square" rtlCol="0">
            <a:spAutoFit/>
          </a:bodyPr>
          <a:lstStyle/>
          <a:p>
            <a:pPr algn="r"/>
            <a:r>
              <a:rPr lang="cs-CZ" sz="1400" i="1"/>
              <a:t>Zdroj: Mezinárodní kodex marketingu náhrad mateřského mléka</a:t>
            </a:r>
          </a:p>
        </p:txBody>
      </p:sp>
    </p:spTree>
    <p:extLst>
      <p:ext uri="{BB962C8B-B14F-4D97-AF65-F5344CB8AC3E}">
        <p14:creationId xmlns:p14="http://schemas.microsoft.com/office/powerpoint/2010/main" val="656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nchor="ctr"/>
          <a:lstStyle/>
          <a:p>
            <a:r>
              <a:rPr lang="cs-CZ"/>
              <a:t>Podpora kojení</a:t>
            </a:r>
          </a:p>
        </p:txBody>
      </p:sp>
    </p:spTree>
    <p:extLst>
      <p:ext uri="{BB962C8B-B14F-4D97-AF65-F5344CB8AC3E}">
        <p14:creationId xmlns:p14="http://schemas.microsoft.com/office/powerpoint/2010/main" val="35047648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Podpora kojení „černá na bílém“</a:t>
            </a:r>
          </a:p>
        </p:txBody>
      </p:sp>
      <p:sp>
        <p:nvSpPr>
          <p:cNvPr id="3" name="Zástupný symbol pro obsah 2"/>
          <p:cNvSpPr>
            <a:spLocks noGrp="1"/>
          </p:cNvSpPr>
          <p:nvPr>
            <p:ph idx="1"/>
          </p:nvPr>
        </p:nvSpPr>
        <p:spPr/>
        <p:txBody>
          <a:bodyPr/>
          <a:lstStyle/>
          <a:p>
            <a:pPr marL="0" indent="0">
              <a:buNone/>
            </a:pPr>
            <a:r>
              <a:rPr lang="cs-CZ" b="1" u="sng"/>
              <a:t>WHO, UNICEF</a:t>
            </a:r>
            <a:r>
              <a:rPr lang="cs-CZ" b="1"/>
              <a:t>:</a:t>
            </a:r>
          </a:p>
          <a:p>
            <a:r>
              <a:rPr lang="cs-CZ" b="1"/>
              <a:t>1981</a:t>
            </a:r>
            <a:r>
              <a:rPr lang="cs-CZ"/>
              <a:t> – Mezinárodní kodex marketingu náhrad MM</a:t>
            </a:r>
          </a:p>
          <a:p>
            <a:r>
              <a:rPr lang="cs-CZ" b="1"/>
              <a:t>1991</a:t>
            </a:r>
            <a:r>
              <a:rPr lang="cs-CZ"/>
              <a:t> – Baby-</a:t>
            </a:r>
            <a:r>
              <a:rPr lang="cs-CZ" err="1"/>
              <a:t>friendly</a:t>
            </a:r>
            <a:r>
              <a:rPr lang="cs-CZ"/>
              <a:t> </a:t>
            </a:r>
            <a:r>
              <a:rPr lang="cs-CZ" err="1"/>
              <a:t>hospital</a:t>
            </a:r>
            <a:r>
              <a:rPr lang="cs-CZ"/>
              <a:t> </a:t>
            </a:r>
            <a:r>
              <a:rPr lang="cs-CZ" err="1"/>
              <a:t>initiative</a:t>
            </a:r>
            <a:endParaRPr lang="cs-CZ"/>
          </a:p>
          <a:p>
            <a:r>
              <a:rPr lang="cs-CZ" b="1">
                <a:solidFill>
                  <a:schemeClr val="bg1"/>
                </a:solidFill>
              </a:rPr>
              <a:t>1991</a:t>
            </a:r>
            <a:r>
              <a:rPr lang="cs-CZ" b="1"/>
              <a:t> </a:t>
            </a:r>
            <a:r>
              <a:rPr lang="cs-CZ"/>
              <a:t>– Deset kroků pro úspěšné kojení (WHO, UNICEF)</a:t>
            </a:r>
          </a:p>
          <a:p>
            <a:endParaRPr lang="cs-CZ" b="1"/>
          </a:p>
          <a:p>
            <a:pPr marL="0" indent="0">
              <a:buNone/>
            </a:pPr>
            <a:r>
              <a:rPr lang="cs-CZ" b="1" u="sng"/>
              <a:t>ČR</a:t>
            </a:r>
            <a:r>
              <a:rPr lang="cs-CZ" b="1"/>
              <a:t>:</a:t>
            </a:r>
          </a:p>
          <a:p>
            <a:r>
              <a:rPr lang="cs-CZ" b="1"/>
              <a:t>2007 </a:t>
            </a:r>
            <a:r>
              <a:rPr lang="cs-CZ"/>
              <a:t>– Standardní praktické pokyny pro kojení v ČR (akt. </a:t>
            </a:r>
            <a:r>
              <a:rPr lang="cs-CZ" b="1"/>
              <a:t>2015</a:t>
            </a:r>
            <a:r>
              <a:rPr lang="cs-CZ"/>
              <a:t>)</a:t>
            </a:r>
            <a:endParaRPr lang="cs-CZ" b="1"/>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20</a:t>
            </a:fld>
            <a:endParaRPr lang="cs-CZ"/>
          </a:p>
        </p:txBody>
      </p:sp>
      <p:sp>
        <p:nvSpPr>
          <p:cNvPr id="7" name="Zástupný symbol pro zápatí 3">
            <a:extLst>
              <a:ext uri="{FF2B5EF4-FFF2-40B4-BE49-F238E27FC236}">
                <a16:creationId xmlns:a16="http://schemas.microsoft.com/office/drawing/2014/main" id="{F8089FD7-3D62-4740-BE99-D0FCA7713B67}"/>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263998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0A7652-A5C9-4CAA-93EC-BAF6FE2D09F9}"/>
              </a:ext>
            </a:extLst>
          </p:cNvPr>
          <p:cNvSpPr>
            <a:spLocks noGrp="1"/>
          </p:cNvSpPr>
          <p:nvPr>
            <p:ph type="title"/>
          </p:nvPr>
        </p:nvSpPr>
        <p:spPr/>
        <p:txBody>
          <a:bodyPr>
            <a:noAutofit/>
          </a:bodyPr>
          <a:lstStyle/>
          <a:p>
            <a:r>
              <a:rPr lang="cs-CZ" sz="3600"/>
              <a:t>Mezinárodní kodex marketingu náhrad MM</a:t>
            </a:r>
          </a:p>
        </p:txBody>
      </p:sp>
      <p:sp>
        <p:nvSpPr>
          <p:cNvPr id="4" name="Zástupný symbol pro zápatí 3">
            <a:extLst>
              <a:ext uri="{FF2B5EF4-FFF2-40B4-BE49-F238E27FC236}">
                <a16:creationId xmlns:a16="http://schemas.microsoft.com/office/drawing/2014/main" id="{E0C3DC1A-E18E-45EF-A4A2-1E87D670A87A}"/>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B04C8458-420A-4C9F-B74A-47B8F031011C}"/>
              </a:ext>
            </a:extLst>
          </p:cNvPr>
          <p:cNvSpPr>
            <a:spLocks noGrp="1"/>
          </p:cNvSpPr>
          <p:nvPr>
            <p:ph type="sldNum" sz="quarter" idx="12"/>
          </p:nvPr>
        </p:nvSpPr>
        <p:spPr/>
        <p:txBody>
          <a:bodyPr/>
          <a:lstStyle/>
          <a:p>
            <a:fld id="{7D74F88D-855E-4C4A-AC2F-7A0A64C53FD8}" type="slidenum">
              <a:rPr lang="cs-CZ" smtClean="0"/>
              <a:pPr/>
              <a:t>21</a:t>
            </a:fld>
            <a:endParaRPr lang="cs-CZ"/>
          </a:p>
        </p:txBody>
      </p:sp>
      <p:sp>
        <p:nvSpPr>
          <p:cNvPr id="6" name="TextovéPole 5">
            <a:extLst>
              <a:ext uri="{FF2B5EF4-FFF2-40B4-BE49-F238E27FC236}">
                <a16:creationId xmlns:a16="http://schemas.microsoft.com/office/drawing/2014/main" id="{4D07659E-FC53-4890-91B6-FEC2387A4D93}"/>
              </a:ext>
            </a:extLst>
          </p:cNvPr>
          <p:cNvSpPr txBox="1"/>
          <p:nvPr/>
        </p:nvSpPr>
        <p:spPr>
          <a:xfrm>
            <a:off x="7221582" y="3101828"/>
            <a:ext cx="4013859" cy="2677656"/>
          </a:xfrm>
          <a:prstGeom prst="rect">
            <a:avLst/>
          </a:prstGeom>
          <a:solidFill>
            <a:schemeClr val="accent3">
              <a:lumMod val="40000"/>
              <a:lumOff val="60000"/>
            </a:schemeClr>
          </a:solidFill>
        </p:spPr>
        <p:txBody>
          <a:bodyPr wrap="square" rtlCol="0">
            <a:spAutoFit/>
          </a:bodyPr>
          <a:lstStyle/>
          <a:p>
            <a:r>
              <a:rPr lang="cs-CZ" sz="2400" i="1"/>
              <a:t>„(...) jestliže se rozhodnete krmit z lahve, budete mít proti kojícím maminkám dvě hlavní výhody. Za prvé nemusíte krmit vždy sama (</a:t>
            </a:r>
            <a:r>
              <a:rPr lang="mr-IN" sz="2400" i="1"/>
              <a:t>…</a:t>
            </a:r>
            <a:r>
              <a:rPr lang="cs-CZ" sz="2400" i="1"/>
              <a:t>) za druhé budete vědět, kolik mléka vaše dítě vypije.“</a:t>
            </a:r>
          </a:p>
        </p:txBody>
      </p:sp>
      <p:sp>
        <p:nvSpPr>
          <p:cNvPr id="7" name="TextovéPole 6">
            <a:extLst>
              <a:ext uri="{FF2B5EF4-FFF2-40B4-BE49-F238E27FC236}">
                <a16:creationId xmlns:a16="http://schemas.microsoft.com/office/drawing/2014/main" id="{3F125B46-E8E4-456E-BAAC-DD23ABC5E277}"/>
              </a:ext>
            </a:extLst>
          </p:cNvPr>
          <p:cNvSpPr txBox="1"/>
          <p:nvPr/>
        </p:nvSpPr>
        <p:spPr>
          <a:xfrm>
            <a:off x="767938" y="3612936"/>
            <a:ext cx="4928260" cy="1569660"/>
          </a:xfrm>
          <a:prstGeom prst="rect">
            <a:avLst/>
          </a:prstGeom>
          <a:solidFill>
            <a:schemeClr val="accent6">
              <a:lumMod val="40000"/>
              <a:lumOff val="60000"/>
            </a:schemeClr>
          </a:solidFill>
        </p:spPr>
        <p:txBody>
          <a:bodyPr wrap="square" rtlCol="0">
            <a:spAutoFit/>
          </a:bodyPr>
          <a:lstStyle/>
          <a:p>
            <a:r>
              <a:rPr lang="cs-CZ" sz="2400" i="1"/>
              <a:t>„(</a:t>
            </a:r>
            <a:r>
              <a:rPr lang="mr-IN" sz="2400" i="1"/>
              <a:t>…</a:t>
            </a:r>
            <a:r>
              <a:rPr lang="cs-CZ" sz="2400" i="1"/>
              <a:t>) láhev pro kojené děti. Udržuje naučený přirozený způsob sání stejně jako při kojení (</a:t>
            </a:r>
            <a:r>
              <a:rPr lang="mr-IN" sz="2400" i="1"/>
              <a:t>…</a:t>
            </a:r>
            <a:r>
              <a:rPr lang="cs-CZ" sz="2400" i="1"/>
              <a:t>) usnadňuje dítěti přechod od prsu k lahvičce a zpět (</a:t>
            </a:r>
            <a:r>
              <a:rPr lang="mr-IN" sz="2400" i="1"/>
              <a:t>…</a:t>
            </a:r>
            <a:r>
              <a:rPr lang="cs-CZ" sz="2400" i="1"/>
              <a:t>)“</a:t>
            </a:r>
          </a:p>
        </p:txBody>
      </p:sp>
      <p:sp>
        <p:nvSpPr>
          <p:cNvPr id="8" name="TextovéPole 7">
            <a:extLst>
              <a:ext uri="{FF2B5EF4-FFF2-40B4-BE49-F238E27FC236}">
                <a16:creationId xmlns:a16="http://schemas.microsoft.com/office/drawing/2014/main" id="{BE77B89C-F06A-4896-B755-1CF60526C50A}"/>
              </a:ext>
            </a:extLst>
          </p:cNvPr>
          <p:cNvSpPr txBox="1"/>
          <p:nvPr/>
        </p:nvSpPr>
        <p:spPr>
          <a:xfrm>
            <a:off x="2963487" y="1998570"/>
            <a:ext cx="6265025" cy="461665"/>
          </a:xfrm>
          <a:prstGeom prst="rect">
            <a:avLst/>
          </a:prstGeom>
          <a:solidFill>
            <a:schemeClr val="accent4">
              <a:lumMod val="40000"/>
              <a:lumOff val="60000"/>
            </a:schemeClr>
          </a:solidFill>
        </p:spPr>
        <p:txBody>
          <a:bodyPr wrap="square" rtlCol="0">
            <a:spAutoFit/>
          </a:bodyPr>
          <a:lstStyle/>
          <a:p>
            <a:r>
              <a:rPr lang="cs-CZ" sz="2400" i="1"/>
              <a:t>„(</a:t>
            </a:r>
            <a:r>
              <a:rPr lang="mr-IN" sz="2400" i="1"/>
              <a:t>…</a:t>
            </a:r>
            <a:r>
              <a:rPr lang="cs-CZ" sz="2400" i="1"/>
              <a:t>) první volba, co nejblíže přirozenému kojení.“</a:t>
            </a:r>
          </a:p>
        </p:txBody>
      </p:sp>
      <p:sp>
        <p:nvSpPr>
          <p:cNvPr id="9" name="Zástupný symbol pro zápatí 3">
            <a:extLst>
              <a:ext uri="{FF2B5EF4-FFF2-40B4-BE49-F238E27FC236}">
                <a16:creationId xmlns:a16="http://schemas.microsoft.com/office/drawing/2014/main" id="{01093302-1593-466B-BB4B-57E6E1ED59F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3" name="Kříž 2"/>
          <p:cNvSpPr/>
          <p:nvPr/>
        </p:nvSpPr>
        <p:spPr>
          <a:xfrm rot="2631606">
            <a:off x="3432228" y="1502652"/>
            <a:ext cx="4527940" cy="4527940"/>
          </a:xfrm>
          <a:prstGeom prst="plus">
            <a:avLst>
              <a:gd name="adj" fmla="val 3755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138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Situace před kodexem</a:t>
            </a:r>
          </a:p>
        </p:txBody>
      </p:sp>
      <p:sp>
        <p:nvSpPr>
          <p:cNvPr id="3" name="Zástupný symbol pro obsah 2"/>
          <p:cNvSpPr>
            <a:spLocks noGrp="1"/>
          </p:cNvSpPr>
          <p:nvPr>
            <p:ph idx="1"/>
          </p:nvPr>
        </p:nvSpPr>
        <p:spPr/>
        <p:txBody>
          <a:bodyPr>
            <a:normAutofit fontScale="92500"/>
          </a:bodyPr>
          <a:lstStyle/>
          <a:p>
            <a:pPr>
              <a:buFont typeface="Georgia" pitchFamily="18" charset="0"/>
              <a:buChar char="•"/>
              <a:defRPr/>
            </a:pPr>
            <a:r>
              <a:rPr lang="cs-CZ"/>
              <a:t>děti se vždy v minulosti kojily – ty, které se nekojily, dlouho nepřežily</a:t>
            </a:r>
          </a:p>
          <a:p>
            <a:pPr>
              <a:buFont typeface="Georgia" pitchFamily="18" charset="0"/>
              <a:buChar char="•"/>
              <a:defRPr/>
            </a:pPr>
            <a:r>
              <a:rPr lang="cs-CZ"/>
              <a:t>nekojila-li matka, najímala si kojnou</a:t>
            </a:r>
          </a:p>
          <a:p>
            <a:pPr>
              <a:buFont typeface="Georgia" pitchFamily="18" charset="0"/>
              <a:buChar char="•"/>
              <a:defRPr/>
            </a:pPr>
            <a:r>
              <a:rPr lang="cs-CZ"/>
              <a:t>pro děti, které nebylo možno krmit mateřským mlékem, bylo náhradou mléko jiných savců</a:t>
            </a:r>
          </a:p>
          <a:p>
            <a:pPr>
              <a:buFont typeface="Georgia" pitchFamily="18" charset="0"/>
              <a:buChar char="•"/>
              <a:defRPr/>
            </a:pPr>
            <a:r>
              <a:rPr lang="cs-CZ" b="1"/>
              <a:t>1867</a:t>
            </a:r>
            <a:r>
              <a:rPr lang="cs-CZ"/>
              <a:t> – Henri Nestlé – „</a:t>
            </a:r>
            <a:r>
              <a:rPr lang="cs-CZ" err="1"/>
              <a:t>Farine</a:t>
            </a:r>
            <a:r>
              <a:rPr lang="cs-CZ"/>
              <a:t> </a:t>
            </a:r>
            <a:r>
              <a:rPr lang="cs-CZ" err="1"/>
              <a:t>Lactée</a:t>
            </a:r>
            <a:r>
              <a:rPr lang="cs-CZ"/>
              <a:t>“ – umělá výživa primárně pro děti, které nebylo možné kojit (rozmach až do 70. let)</a:t>
            </a:r>
          </a:p>
          <a:p>
            <a:pPr>
              <a:buFont typeface="Georgia" pitchFamily="18" charset="0"/>
              <a:buChar char="•"/>
              <a:defRPr/>
            </a:pPr>
            <a:r>
              <a:rPr lang="cs-CZ"/>
              <a:t>díky podpoře kojení začalo ve vyspělých zemích kojených dětí opět přibývat</a:t>
            </a:r>
          </a:p>
          <a:p>
            <a:pPr>
              <a:buFont typeface="Georgia" pitchFamily="18" charset="0"/>
              <a:buChar char="•"/>
              <a:defRPr/>
            </a:pPr>
            <a:r>
              <a:rPr lang="cs-CZ"/>
              <a:t>výrobci umělé výživy – rozvojové země, agresivní marketing (dárky pro zdravotníky, propagace zaměřená na matky, vzorky)</a:t>
            </a:r>
          </a:p>
        </p:txBody>
      </p:sp>
      <p:sp>
        <p:nvSpPr>
          <p:cNvPr id="4" name="Zástupný symbol pro zápatí 3">
            <a:extLst>
              <a:ext uri="{FF2B5EF4-FFF2-40B4-BE49-F238E27FC236}">
                <a16:creationId xmlns:a16="http://schemas.microsoft.com/office/drawing/2014/main" id="{737933DB-FA2B-4E23-81C1-E3F59F612C84}"/>
              </a:ext>
            </a:extLst>
          </p:cNvPr>
          <p:cNvSpPr>
            <a:spLocks noGrp="1"/>
          </p:cNvSpPr>
          <p:nvPr>
            <p:ph type="ftr" sz="quarter" idx="11"/>
          </p:nvPr>
        </p:nvSpPr>
        <p:spPr>
          <a:xfrm>
            <a:off x="916010" y="6421078"/>
            <a:ext cx="1885681" cy="365125"/>
          </a:xfrm>
        </p:spPr>
        <p:txBody>
          <a:bodyPr/>
          <a:lstStyle/>
          <a:p>
            <a:r>
              <a:rPr lang="cs-CZ"/>
              <a:t>Hygiena dětí</a:t>
            </a:r>
          </a:p>
        </p:txBody>
      </p:sp>
      <p:sp>
        <p:nvSpPr>
          <p:cNvPr id="5" name="Zástupný symbol pro zápatí 3">
            <a:extLst>
              <a:ext uri="{FF2B5EF4-FFF2-40B4-BE49-F238E27FC236}">
                <a16:creationId xmlns:a16="http://schemas.microsoft.com/office/drawing/2014/main" id="{DB565042-B990-40BB-B6B0-633528DE8851}"/>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6294137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052649-7B7A-4B6C-BD71-D9B9B96B4D5B}"/>
              </a:ext>
            </a:extLst>
          </p:cNvPr>
          <p:cNvSpPr>
            <a:spLocks noGrp="1"/>
          </p:cNvSpPr>
          <p:nvPr>
            <p:ph type="title"/>
          </p:nvPr>
        </p:nvSpPr>
        <p:spPr/>
        <p:txBody>
          <a:bodyPr>
            <a:noAutofit/>
          </a:bodyPr>
          <a:lstStyle/>
          <a:p>
            <a:r>
              <a:rPr lang="cs-CZ" sz="3600"/>
              <a:t>Mezinárodní kodex marketingu náhrad MM</a:t>
            </a:r>
          </a:p>
        </p:txBody>
      </p:sp>
      <p:sp>
        <p:nvSpPr>
          <p:cNvPr id="3" name="Zástupný symbol pro obsah 2">
            <a:extLst>
              <a:ext uri="{FF2B5EF4-FFF2-40B4-BE49-F238E27FC236}">
                <a16:creationId xmlns:a16="http://schemas.microsoft.com/office/drawing/2014/main" id="{D1A160BB-ACB3-4E19-A7B2-72525D1D3DC7}"/>
              </a:ext>
            </a:extLst>
          </p:cNvPr>
          <p:cNvSpPr>
            <a:spLocks noGrp="1"/>
          </p:cNvSpPr>
          <p:nvPr>
            <p:ph idx="1"/>
          </p:nvPr>
        </p:nvSpPr>
        <p:spPr/>
        <p:txBody>
          <a:bodyPr>
            <a:normAutofit/>
          </a:bodyPr>
          <a:lstStyle/>
          <a:p>
            <a:r>
              <a:rPr lang="cs-CZ"/>
              <a:t>1979 – sjezd WHO, UNICEF, zástupců vlád a výrobců náhrad mateřského mléka – </a:t>
            </a:r>
            <a:r>
              <a:rPr lang="cs-CZ" b="1"/>
              <a:t>přijat 1981</a:t>
            </a:r>
            <a:endParaRPr lang="cs-CZ"/>
          </a:p>
          <a:p>
            <a:r>
              <a:rPr lang="cs-CZ"/>
              <a:t>doporučeno zapracovat do legislativy jednotlivých států</a:t>
            </a:r>
          </a:p>
          <a:p>
            <a:endParaRPr lang="cs-CZ" b="1">
              <a:solidFill>
                <a:srgbClr val="C00000"/>
              </a:solidFill>
            </a:endParaRPr>
          </a:p>
          <a:p>
            <a:r>
              <a:rPr lang="cs-CZ"/>
              <a:t>cíl – přispět k zajištění adekvátní a bezpečné výživy pro kojence prostřednictvím </a:t>
            </a:r>
            <a:r>
              <a:rPr lang="cs-CZ" b="1"/>
              <a:t>podpory a</a:t>
            </a:r>
            <a:r>
              <a:rPr lang="cs-CZ"/>
              <a:t> </a:t>
            </a:r>
            <a:r>
              <a:rPr lang="cs-CZ" b="1"/>
              <a:t>ochrany kojení před nevhodným marketingem náhrad mateřského mléka, lahví a dudlíků</a:t>
            </a:r>
          </a:p>
          <a:p>
            <a:endParaRPr lang="cs-CZ" b="1">
              <a:solidFill>
                <a:srgbClr val="C00000"/>
              </a:solidFill>
            </a:endParaRPr>
          </a:p>
          <a:p>
            <a:r>
              <a:rPr lang="cs-CZ" b="1">
                <a:solidFill>
                  <a:srgbClr val="C00000"/>
                </a:solidFill>
              </a:rPr>
              <a:t>v ČR není právně závazný</a:t>
            </a:r>
          </a:p>
        </p:txBody>
      </p:sp>
      <p:sp>
        <p:nvSpPr>
          <p:cNvPr id="4" name="Zástupný symbol pro zápatí 3">
            <a:extLst>
              <a:ext uri="{FF2B5EF4-FFF2-40B4-BE49-F238E27FC236}">
                <a16:creationId xmlns:a16="http://schemas.microsoft.com/office/drawing/2014/main" id="{66BDEA1E-A581-4240-899F-BEF607586EAB}"/>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5FF9C8B0-E232-4BB2-BB26-7CF3B8EDC0CB}"/>
              </a:ext>
            </a:extLst>
          </p:cNvPr>
          <p:cNvSpPr>
            <a:spLocks noGrp="1"/>
          </p:cNvSpPr>
          <p:nvPr>
            <p:ph type="sldNum" sz="quarter" idx="12"/>
          </p:nvPr>
        </p:nvSpPr>
        <p:spPr/>
        <p:txBody>
          <a:bodyPr/>
          <a:lstStyle/>
          <a:p>
            <a:fld id="{7D74F88D-855E-4C4A-AC2F-7A0A64C53FD8}" type="slidenum">
              <a:rPr lang="cs-CZ" smtClean="0"/>
              <a:pPr/>
              <a:t>23</a:t>
            </a:fld>
            <a:endParaRPr lang="cs-CZ"/>
          </a:p>
        </p:txBody>
      </p:sp>
      <p:sp>
        <p:nvSpPr>
          <p:cNvPr id="7" name="Zástupný symbol pro zápatí 3">
            <a:extLst>
              <a:ext uri="{FF2B5EF4-FFF2-40B4-BE49-F238E27FC236}">
                <a16:creationId xmlns:a16="http://schemas.microsoft.com/office/drawing/2014/main" id="{4E35BDE9-8C67-41E5-B31E-9A60FDAB8C2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44927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9BF02-A371-4D05-8AE0-42AC3FECF1F6}"/>
              </a:ext>
            </a:extLst>
          </p:cNvPr>
          <p:cNvSpPr>
            <a:spLocks noGrp="1"/>
          </p:cNvSpPr>
          <p:nvPr>
            <p:ph type="title"/>
          </p:nvPr>
        </p:nvSpPr>
        <p:spPr/>
        <p:txBody>
          <a:bodyPr/>
          <a:lstStyle/>
          <a:p>
            <a:r>
              <a:rPr lang="cs-CZ"/>
              <a:t>Opatření kodexu</a:t>
            </a:r>
          </a:p>
        </p:txBody>
      </p:sp>
      <p:sp>
        <p:nvSpPr>
          <p:cNvPr id="3" name="Zástupný symbol pro obsah 2">
            <a:extLst>
              <a:ext uri="{FF2B5EF4-FFF2-40B4-BE49-F238E27FC236}">
                <a16:creationId xmlns:a16="http://schemas.microsoft.com/office/drawing/2014/main" id="{039720CC-7CC4-41F8-8D2E-8E19C05C22C4}"/>
              </a:ext>
            </a:extLst>
          </p:cNvPr>
          <p:cNvSpPr>
            <a:spLocks noGrp="1"/>
          </p:cNvSpPr>
          <p:nvPr>
            <p:ph idx="1"/>
          </p:nvPr>
        </p:nvSpPr>
        <p:spPr/>
        <p:txBody>
          <a:bodyPr>
            <a:normAutofit/>
          </a:bodyPr>
          <a:lstStyle/>
          <a:p>
            <a:r>
              <a:rPr lang="cs-CZ"/>
              <a:t>Žádná reklama těchto výrobků na veřejnosti</a:t>
            </a:r>
          </a:p>
          <a:p>
            <a:r>
              <a:rPr lang="cs-CZ"/>
              <a:t>Žádné vzorky zdarma matkám</a:t>
            </a:r>
          </a:p>
          <a:p>
            <a:r>
              <a:rPr lang="cs-CZ"/>
              <a:t>Žádná propagace produktů ve zdravotnických zařízeních</a:t>
            </a:r>
          </a:p>
          <a:p>
            <a:r>
              <a:rPr lang="cs-CZ"/>
              <a:t>Žádné poradkyně, vyslané výrobci formule, které radí matkám</a:t>
            </a:r>
          </a:p>
          <a:p>
            <a:r>
              <a:rPr lang="cs-CZ"/>
              <a:t>Žádné dárky ani vzorky zdarma zdravotníkům</a:t>
            </a:r>
          </a:p>
          <a:p>
            <a:r>
              <a:rPr lang="cs-CZ"/>
              <a:t>Žádné věty či obrázky, které idealizují umělou výživu, včetně obrázků dětí na obalu výživy</a:t>
            </a:r>
          </a:p>
        </p:txBody>
      </p:sp>
      <p:sp>
        <p:nvSpPr>
          <p:cNvPr id="4" name="Zástupný symbol pro zápatí 3">
            <a:extLst>
              <a:ext uri="{FF2B5EF4-FFF2-40B4-BE49-F238E27FC236}">
                <a16:creationId xmlns:a16="http://schemas.microsoft.com/office/drawing/2014/main" id="{3C3E08AC-0564-429D-AA68-93D6FB5E59EB}"/>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CDD9F886-8D7E-4808-ABAC-3401CF12F17B}"/>
              </a:ext>
            </a:extLst>
          </p:cNvPr>
          <p:cNvSpPr>
            <a:spLocks noGrp="1"/>
          </p:cNvSpPr>
          <p:nvPr>
            <p:ph type="sldNum" sz="quarter" idx="12"/>
          </p:nvPr>
        </p:nvSpPr>
        <p:spPr/>
        <p:txBody>
          <a:bodyPr/>
          <a:lstStyle/>
          <a:p>
            <a:fld id="{7D74F88D-855E-4C4A-AC2F-7A0A64C53FD8}" type="slidenum">
              <a:rPr lang="cs-CZ" smtClean="0"/>
              <a:pPr/>
              <a:t>24</a:t>
            </a:fld>
            <a:endParaRPr lang="cs-CZ"/>
          </a:p>
        </p:txBody>
      </p:sp>
      <p:sp>
        <p:nvSpPr>
          <p:cNvPr id="7" name="Zástupný symbol pro zápatí 3">
            <a:extLst>
              <a:ext uri="{FF2B5EF4-FFF2-40B4-BE49-F238E27FC236}">
                <a16:creationId xmlns:a16="http://schemas.microsoft.com/office/drawing/2014/main" id="{A53E606A-6008-4D68-88C0-6418C00562B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366354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189" y="842210"/>
            <a:ext cx="5205663" cy="5205663"/>
          </a:xfrm>
          <a:prstGeom prst="rect">
            <a:avLst/>
          </a:prstGeom>
        </p:spPr>
      </p:pic>
    </p:spTree>
    <p:extLst>
      <p:ext uri="{BB962C8B-B14F-4D97-AF65-F5344CB8AC3E}">
        <p14:creationId xmlns:p14="http://schemas.microsoft.com/office/powerpoint/2010/main" val="2893736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9BF02-A371-4D05-8AE0-42AC3FECF1F6}"/>
              </a:ext>
            </a:extLst>
          </p:cNvPr>
          <p:cNvSpPr>
            <a:spLocks noGrp="1"/>
          </p:cNvSpPr>
          <p:nvPr>
            <p:ph type="title"/>
          </p:nvPr>
        </p:nvSpPr>
        <p:spPr/>
        <p:txBody>
          <a:bodyPr/>
          <a:lstStyle/>
          <a:p>
            <a:r>
              <a:rPr lang="cs-CZ"/>
              <a:t>Opatření kodexu</a:t>
            </a:r>
          </a:p>
        </p:txBody>
      </p:sp>
      <p:sp>
        <p:nvSpPr>
          <p:cNvPr id="3" name="Zástupný symbol pro obsah 2">
            <a:extLst>
              <a:ext uri="{FF2B5EF4-FFF2-40B4-BE49-F238E27FC236}">
                <a16:creationId xmlns:a16="http://schemas.microsoft.com/office/drawing/2014/main" id="{039720CC-7CC4-41F8-8D2E-8E19C05C22C4}"/>
              </a:ext>
            </a:extLst>
          </p:cNvPr>
          <p:cNvSpPr>
            <a:spLocks noGrp="1"/>
          </p:cNvSpPr>
          <p:nvPr>
            <p:ph idx="1"/>
          </p:nvPr>
        </p:nvSpPr>
        <p:spPr/>
        <p:txBody>
          <a:bodyPr>
            <a:normAutofit/>
          </a:bodyPr>
          <a:lstStyle/>
          <a:p>
            <a:r>
              <a:rPr lang="cs-CZ"/>
              <a:t>Informace pro zdravotníky by měly být prokazatelné a pravdivé</a:t>
            </a:r>
          </a:p>
          <a:p>
            <a:r>
              <a:rPr lang="cs-CZ"/>
              <a:t>Všechny informace o umělé výživě, včetně značení, by měly vysvětlovat výhody kojení, náklady na umělou výživu a její rizika</a:t>
            </a:r>
          </a:p>
          <a:p>
            <a:r>
              <a:rPr lang="cs-CZ"/>
              <a:t>Nevhodné produkty, jako např. slazené kondenzované mléko, by neměly být propagovány jako vhodné pro děti</a:t>
            </a:r>
          </a:p>
          <a:p>
            <a:r>
              <a:rPr lang="cs-CZ"/>
              <a:t>Všechny produkty by měly mít vysokou kvalitu a brát v úvahu klimatické a skladovací podmínky dané země</a:t>
            </a:r>
          </a:p>
        </p:txBody>
      </p:sp>
      <p:sp>
        <p:nvSpPr>
          <p:cNvPr id="4" name="Zástupný symbol pro zápatí 3">
            <a:extLst>
              <a:ext uri="{FF2B5EF4-FFF2-40B4-BE49-F238E27FC236}">
                <a16:creationId xmlns:a16="http://schemas.microsoft.com/office/drawing/2014/main" id="{3C3E08AC-0564-429D-AA68-93D6FB5E59EB}"/>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CDD9F886-8D7E-4808-ABAC-3401CF12F17B}"/>
              </a:ext>
            </a:extLst>
          </p:cNvPr>
          <p:cNvSpPr>
            <a:spLocks noGrp="1"/>
          </p:cNvSpPr>
          <p:nvPr>
            <p:ph type="sldNum" sz="quarter" idx="12"/>
          </p:nvPr>
        </p:nvSpPr>
        <p:spPr/>
        <p:txBody>
          <a:bodyPr/>
          <a:lstStyle/>
          <a:p>
            <a:fld id="{7D74F88D-855E-4C4A-AC2F-7A0A64C53FD8}" type="slidenum">
              <a:rPr lang="cs-CZ" smtClean="0"/>
              <a:pPr/>
              <a:t>26</a:t>
            </a:fld>
            <a:endParaRPr lang="cs-CZ"/>
          </a:p>
        </p:txBody>
      </p:sp>
      <p:sp>
        <p:nvSpPr>
          <p:cNvPr id="7" name="Zástupný symbol pro zápatí 3">
            <a:extLst>
              <a:ext uri="{FF2B5EF4-FFF2-40B4-BE49-F238E27FC236}">
                <a16:creationId xmlns:a16="http://schemas.microsoft.com/office/drawing/2014/main" id="{25B57C44-540C-4415-8245-28C3F49DDFD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411680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Zapamatujte si:</a:t>
            </a:r>
          </a:p>
        </p:txBody>
      </p:sp>
      <p:sp>
        <p:nvSpPr>
          <p:cNvPr id="3" name="Zástupný symbol pro obsah 2"/>
          <p:cNvSpPr>
            <a:spLocks noGrp="1"/>
          </p:cNvSpPr>
          <p:nvPr>
            <p:ph idx="1"/>
          </p:nvPr>
        </p:nvSpPr>
        <p:spPr/>
        <p:txBody>
          <a:bodyPr anchor="ctr">
            <a:normAutofit/>
          </a:bodyPr>
          <a:lstStyle/>
          <a:p>
            <a:pPr marL="0" indent="0" algn="ctr">
              <a:lnSpc>
                <a:spcPct val="120000"/>
              </a:lnSpc>
              <a:buNone/>
            </a:pPr>
            <a:r>
              <a:rPr lang="cs-CZ" sz="4800"/>
              <a:t>Náhrada mateřského mléka</a:t>
            </a:r>
            <a:br>
              <a:rPr lang="cs-CZ" sz="4800"/>
            </a:br>
            <a:r>
              <a:rPr lang="cs-CZ" sz="4800"/>
              <a:t>by měla být využívána vždy až jako </a:t>
            </a:r>
            <a:r>
              <a:rPr lang="cs-CZ" sz="4800" b="1"/>
              <a:t>poslední možnost</a:t>
            </a:r>
            <a:r>
              <a:rPr lang="cs-CZ" sz="4800"/>
              <a:t>!</a:t>
            </a:r>
          </a:p>
          <a:p>
            <a:pPr marL="0" indent="0" algn="ctr">
              <a:lnSpc>
                <a:spcPct val="120000"/>
              </a:lnSpc>
              <a:buNone/>
            </a:pPr>
            <a:endParaRPr lang="cs-CZ" sz="2400"/>
          </a:p>
          <a:p>
            <a:pPr marL="0" indent="0" algn="ctr">
              <a:lnSpc>
                <a:spcPct val="120000"/>
              </a:lnSpc>
              <a:buNone/>
            </a:pPr>
            <a:r>
              <a:rPr lang="cs-CZ"/>
              <a:t>Ideálně jen v případech indikovaných lékařem.</a:t>
            </a:r>
            <a:endParaRPr lang="cs-CZ" sz="4800"/>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27</a:t>
            </a:fld>
            <a:endParaRPr lang="cs-CZ"/>
          </a:p>
        </p:txBody>
      </p:sp>
      <p:sp>
        <p:nvSpPr>
          <p:cNvPr id="6" name="Zástupný symbol pro zápatí 3">
            <a:extLst>
              <a:ext uri="{FF2B5EF4-FFF2-40B4-BE49-F238E27FC236}">
                <a16:creationId xmlns:a16="http://schemas.microsoft.com/office/drawing/2014/main" id="{25B57C44-540C-4415-8245-28C3F49DDFD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68949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6B2D7E-19AC-482D-A65D-0FC01D109FAE}"/>
              </a:ext>
            </a:extLst>
          </p:cNvPr>
          <p:cNvSpPr>
            <a:spLocks noGrp="1"/>
          </p:cNvSpPr>
          <p:nvPr>
            <p:ph type="title"/>
          </p:nvPr>
        </p:nvSpPr>
        <p:spPr/>
        <p:txBody>
          <a:bodyPr>
            <a:normAutofit fontScale="90000"/>
          </a:bodyPr>
          <a:lstStyle/>
          <a:p>
            <a:r>
              <a:rPr lang="cs-CZ"/>
              <a:t>Baby-</a:t>
            </a:r>
            <a:r>
              <a:rPr lang="cs-CZ" err="1"/>
              <a:t>friendly</a:t>
            </a:r>
            <a:r>
              <a:rPr lang="cs-CZ"/>
              <a:t> </a:t>
            </a:r>
            <a:r>
              <a:rPr lang="cs-CZ" err="1"/>
              <a:t>hospital</a:t>
            </a:r>
            <a:r>
              <a:rPr lang="cs-CZ"/>
              <a:t> </a:t>
            </a:r>
            <a:r>
              <a:rPr lang="cs-CZ" err="1"/>
              <a:t>initiative</a:t>
            </a:r>
            <a:r>
              <a:rPr lang="cs-CZ"/>
              <a:t> (BFHI)</a:t>
            </a:r>
          </a:p>
        </p:txBody>
      </p:sp>
      <p:sp>
        <p:nvSpPr>
          <p:cNvPr id="3" name="Zástupný symbol pro obsah 2">
            <a:extLst>
              <a:ext uri="{FF2B5EF4-FFF2-40B4-BE49-F238E27FC236}">
                <a16:creationId xmlns:a16="http://schemas.microsoft.com/office/drawing/2014/main" id="{59541625-C388-4BA3-87FC-6F6F8016640F}"/>
              </a:ext>
            </a:extLst>
          </p:cNvPr>
          <p:cNvSpPr>
            <a:spLocks noGrp="1"/>
          </p:cNvSpPr>
          <p:nvPr>
            <p:ph idx="1"/>
          </p:nvPr>
        </p:nvSpPr>
        <p:spPr/>
        <p:txBody>
          <a:bodyPr/>
          <a:lstStyle/>
          <a:p>
            <a:pPr>
              <a:buFont typeface="Georgia" pitchFamily="18" charset="0"/>
              <a:buChar char="•"/>
              <a:defRPr/>
            </a:pPr>
            <a:r>
              <a:rPr lang="cs-CZ"/>
              <a:t>iniciativa WHO a UNICEF (1991)</a:t>
            </a:r>
          </a:p>
          <a:p>
            <a:pPr>
              <a:buFont typeface="Georgia" pitchFamily="18" charset="0"/>
              <a:buChar char="•"/>
              <a:defRPr/>
            </a:pPr>
            <a:r>
              <a:rPr lang="cs-CZ"/>
              <a:t>celosvětová snaha o ochranu, podporu</a:t>
            </a:r>
            <a:br>
              <a:rPr lang="cs-CZ"/>
            </a:br>
            <a:r>
              <a:rPr lang="cs-CZ"/>
              <a:t>a propagaci kojení</a:t>
            </a:r>
          </a:p>
          <a:p>
            <a:pPr>
              <a:buFont typeface="Georgia" pitchFamily="18" charset="0"/>
              <a:buChar char="•"/>
              <a:defRPr/>
            </a:pPr>
            <a:r>
              <a:rPr lang="cs-CZ"/>
              <a:t>v ČR má plaketu BFHI </a:t>
            </a:r>
            <a:r>
              <a:rPr lang="cs-CZ" b="1"/>
              <a:t>65 z 96 porodnic</a:t>
            </a:r>
          </a:p>
          <a:p>
            <a:pPr>
              <a:buFont typeface="Georgia" pitchFamily="18" charset="0"/>
              <a:buChar char="•"/>
              <a:defRPr/>
            </a:pPr>
            <a:r>
              <a:rPr lang="cs-CZ"/>
              <a:t>recertifikace po 5 letech </a:t>
            </a:r>
          </a:p>
          <a:p>
            <a:pPr>
              <a:buFont typeface="Georgia" pitchFamily="18" charset="0"/>
              <a:buChar char="•"/>
              <a:defRPr/>
            </a:pPr>
            <a:endParaRPr lang="cs-CZ">
              <a:solidFill>
                <a:schemeClr val="bg2">
                  <a:lumMod val="10000"/>
                </a:schemeClr>
              </a:solidFill>
            </a:endParaRPr>
          </a:p>
          <a:p>
            <a:pPr>
              <a:buFont typeface="Georgia" pitchFamily="18" charset="0"/>
              <a:buChar char="•"/>
              <a:defRPr/>
            </a:pPr>
            <a:r>
              <a:rPr lang="cs-CZ"/>
              <a:t>k získání certifikátu splnit kritéria:</a:t>
            </a:r>
          </a:p>
          <a:p>
            <a:pPr lvl="1">
              <a:buFont typeface="Georgia" pitchFamily="18" charset="0"/>
              <a:buChar char="•"/>
              <a:defRPr/>
            </a:pPr>
            <a:r>
              <a:rPr lang="cs-CZ" sz="2800" b="1"/>
              <a:t>„Deset kroků k úspěšnému kojení“</a:t>
            </a:r>
          </a:p>
        </p:txBody>
      </p:sp>
      <p:sp>
        <p:nvSpPr>
          <p:cNvPr id="4" name="Zástupný symbol pro zápatí 3">
            <a:extLst>
              <a:ext uri="{FF2B5EF4-FFF2-40B4-BE49-F238E27FC236}">
                <a16:creationId xmlns:a16="http://schemas.microsoft.com/office/drawing/2014/main" id="{463168C5-2932-4186-8BFA-17A664FF705D}"/>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93C0F469-1835-4236-BB4A-73B62165FE3C}"/>
              </a:ext>
            </a:extLst>
          </p:cNvPr>
          <p:cNvSpPr>
            <a:spLocks noGrp="1"/>
          </p:cNvSpPr>
          <p:nvPr>
            <p:ph type="sldNum" sz="quarter" idx="12"/>
          </p:nvPr>
        </p:nvSpPr>
        <p:spPr/>
        <p:txBody>
          <a:bodyPr/>
          <a:lstStyle/>
          <a:p>
            <a:fld id="{7D74F88D-855E-4C4A-AC2F-7A0A64C53FD8}" type="slidenum">
              <a:rPr lang="cs-CZ" smtClean="0"/>
              <a:pPr/>
              <a:t>28</a:t>
            </a:fld>
            <a:endParaRPr lang="cs-CZ"/>
          </a:p>
        </p:txBody>
      </p:sp>
      <p:pic>
        <p:nvPicPr>
          <p:cNvPr id="6" name="Obrázek 5">
            <a:extLst>
              <a:ext uri="{FF2B5EF4-FFF2-40B4-BE49-F238E27FC236}">
                <a16:creationId xmlns:a16="http://schemas.microsoft.com/office/drawing/2014/main" id="{6E499C4F-1CB8-43B0-9420-7A50B9F3AB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9642" y="1689595"/>
            <a:ext cx="3184158" cy="4521722"/>
          </a:xfrm>
          <a:prstGeom prst="rect">
            <a:avLst/>
          </a:prstGeom>
        </p:spPr>
      </p:pic>
      <p:sp>
        <p:nvSpPr>
          <p:cNvPr id="7" name="Obdélník 6">
            <a:extLst>
              <a:ext uri="{FF2B5EF4-FFF2-40B4-BE49-F238E27FC236}">
                <a16:creationId xmlns:a16="http://schemas.microsoft.com/office/drawing/2014/main" id="{18E8865B-3A78-409F-A47C-0F9108AC979C}"/>
              </a:ext>
            </a:extLst>
          </p:cNvPr>
          <p:cNvSpPr/>
          <p:nvPr/>
        </p:nvSpPr>
        <p:spPr>
          <a:xfrm>
            <a:off x="121920" y="5709167"/>
            <a:ext cx="6096000" cy="584775"/>
          </a:xfrm>
          <a:prstGeom prst="rect">
            <a:avLst/>
          </a:prstGeom>
        </p:spPr>
        <p:txBody>
          <a:bodyPr>
            <a:spAutoFit/>
          </a:bodyPr>
          <a:lstStyle/>
          <a:p>
            <a:r>
              <a:rPr lang="cs-CZ" sz="1600" i="1"/>
              <a:t>Seznam BFHI nemocnic v ČR: </a:t>
            </a:r>
            <a:r>
              <a:rPr lang="cs-CZ" sz="1600" i="1">
                <a:hlinkClick r:id="rId3"/>
              </a:rPr>
              <a:t>http://www.kojeni.cz/maminkam/bfh/seznam-bfh-nemocnic/</a:t>
            </a:r>
            <a:endParaRPr lang="cs-CZ" sz="1600" i="1"/>
          </a:p>
        </p:txBody>
      </p:sp>
      <p:sp>
        <p:nvSpPr>
          <p:cNvPr id="8" name="Zástupný symbol pro zápatí 3">
            <a:extLst>
              <a:ext uri="{FF2B5EF4-FFF2-40B4-BE49-F238E27FC236}">
                <a16:creationId xmlns:a16="http://schemas.microsoft.com/office/drawing/2014/main" id="{7C6E086B-0F48-40C5-BDDA-7FAC2AB78C94}"/>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10" name="Obdélník 9"/>
          <p:cNvSpPr/>
          <p:nvPr/>
        </p:nvSpPr>
        <p:spPr>
          <a:xfrm>
            <a:off x="8300545" y="1620816"/>
            <a:ext cx="2932386" cy="467312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p:cNvSpPr txBox="1"/>
          <p:nvPr/>
        </p:nvSpPr>
        <p:spPr>
          <a:xfrm>
            <a:off x="8475026" y="3664991"/>
            <a:ext cx="2431499" cy="584775"/>
          </a:xfrm>
          <a:prstGeom prst="rect">
            <a:avLst/>
          </a:prstGeom>
          <a:solidFill>
            <a:schemeClr val="bg1"/>
          </a:solidFill>
          <a:ln w="28575">
            <a:solidFill>
              <a:srgbClr val="C00000"/>
            </a:solidFill>
          </a:ln>
        </p:spPr>
        <p:txBody>
          <a:bodyPr wrap="none" rtlCol="0">
            <a:spAutoFit/>
          </a:bodyPr>
          <a:lstStyle/>
          <a:p>
            <a:r>
              <a:rPr lang="cs-CZ" sz="3200" b="1" dirty="0">
                <a:latin typeface="Segoe UI" panose="020B0502040204020203" pitchFamily="34" charset="0"/>
                <a:cs typeface="Segoe UI" panose="020B0502040204020203" pitchFamily="34" charset="0"/>
              </a:rPr>
              <a:t>! </a:t>
            </a:r>
            <a:r>
              <a:rPr lang="cs-CZ" sz="3200" b="1" dirty="0" err="1">
                <a:latin typeface="Segoe UI" panose="020B0502040204020203" pitchFamily="34" charset="0"/>
                <a:cs typeface="Segoe UI" panose="020B0502040204020203" pitchFamily="34" charset="0"/>
              </a:rPr>
              <a:t>rev</a:t>
            </a:r>
            <a:r>
              <a:rPr lang="cs-CZ" sz="3200" b="1" dirty="0">
                <a:latin typeface="Segoe UI" panose="020B0502040204020203" pitchFamily="34" charset="0"/>
                <a:cs typeface="Segoe UI" panose="020B0502040204020203" pitchFamily="34" charset="0"/>
              </a:rPr>
              <a:t>. 2017 !</a:t>
            </a:r>
          </a:p>
        </p:txBody>
      </p:sp>
    </p:spTree>
    <p:extLst>
      <p:ext uri="{BB962C8B-B14F-4D97-AF65-F5344CB8AC3E}">
        <p14:creationId xmlns:p14="http://schemas.microsoft.com/office/powerpoint/2010/main" val="3998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B5080FD-B9F5-46D9-BB01-6BB4AC3FFC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9052" y="1755062"/>
            <a:ext cx="8849096" cy="5102938"/>
          </a:xfrm>
          <a:prstGeom prst="rect">
            <a:avLst/>
          </a:prstGeom>
        </p:spPr>
      </p:pic>
      <p:sp>
        <p:nvSpPr>
          <p:cNvPr id="4" name="Nadpis 1">
            <a:extLst>
              <a:ext uri="{FF2B5EF4-FFF2-40B4-BE49-F238E27FC236}">
                <a16:creationId xmlns:a16="http://schemas.microsoft.com/office/drawing/2014/main" id="{4EB04493-200C-46B3-8D4C-7C3CE6914740}"/>
              </a:ext>
            </a:extLst>
          </p:cNvPr>
          <p:cNvSpPr>
            <a:spLocks noGrp="1"/>
          </p:cNvSpPr>
          <p:nvPr>
            <p:ph type="title"/>
          </p:nvPr>
        </p:nvSpPr>
        <p:spPr>
          <a:xfrm>
            <a:off x="825500" y="429499"/>
            <a:ext cx="10541000" cy="1325563"/>
          </a:xfrm>
        </p:spPr>
        <p:txBody>
          <a:bodyPr>
            <a:normAutofit/>
          </a:bodyPr>
          <a:lstStyle/>
          <a:p>
            <a:pPr algn="ctr"/>
            <a:r>
              <a:rPr lang="cs-CZ" sz="2400">
                <a:latin typeface="Segoe UI" panose="020B0502040204020203" pitchFamily="34" charset="0"/>
                <a:cs typeface="Segoe UI" panose="020B0502040204020203" pitchFamily="34" charset="0"/>
              </a:rPr>
              <a:t>Vývoj podílu </a:t>
            </a:r>
            <a:r>
              <a:rPr lang="cs-CZ" sz="2400" b="1">
                <a:latin typeface="Segoe UI" panose="020B0502040204020203" pitchFamily="34" charset="0"/>
                <a:cs typeface="Segoe UI" panose="020B0502040204020203" pitchFamily="34" charset="0"/>
              </a:rPr>
              <a:t>výlučně kojených novorozenců </a:t>
            </a:r>
            <a:r>
              <a:rPr lang="cs-CZ" sz="2400">
                <a:latin typeface="Segoe UI" panose="020B0502040204020203" pitchFamily="34" charset="0"/>
                <a:cs typeface="Segoe UI" panose="020B0502040204020203" pitchFamily="34" charset="0"/>
              </a:rPr>
              <a:t>při propuštění</a:t>
            </a:r>
            <a:br>
              <a:rPr lang="cs-CZ" sz="2400">
                <a:latin typeface="Segoe UI" panose="020B0502040204020203" pitchFamily="34" charset="0"/>
                <a:cs typeface="Segoe UI" panose="020B0502040204020203" pitchFamily="34" charset="0"/>
              </a:rPr>
            </a:br>
            <a:r>
              <a:rPr lang="cs-CZ" sz="2400">
                <a:latin typeface="Segoe UI" panose="020B0502040204020203" pitchFamily="34" charset="0"/>
                <a:cs typeface="Segoe UI" panose="020B0502040204020203" pitchFamily="34" charset="0"/>
              </a:rPr>
              <a:t>dle typu porodnice (BFH a ostatní porodnice), ČR</a:t>
            </a:r>
          </a:p>
        </p:txBody>
      </p:sp>
    </p:spTree>
    <p:extLst>
      <p:ext uri="{BB962C8B-B14F-4D97-AF65-F5344CB8AC3E}">
        <p14:creationId xmlns:p14="http://schemas.microsoft.com/office/powerpoint/2010/main" val="30731380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édium 2">
            <a:hlinkClick r:id="" action="ppaction://media"/>
            <a:extLst>
              <a:ext uri="{FF2B5EF4-FFF2-40B4-BE49-F238E27FC236}">
                <a16:creationId xmlns:a16="http://schemas.microsoft.com/office/drawing/2014/main" id="{46C4EBF3-5B96-4C0B-9555-24FC7604C711}"/>
              </a:ext>
            </a:extLst>
          </p:cNvPr>
          <p:cNvPicPr>
            <a:picLocks noRot="1" noChangeAspect="1"/>
          </p:cNvPicPr>
          <p:nvPr>
            <a:videoFile r:link="rId1"/>
          </p:nvPr>
        </p:nvPicPr>
        <p:blipFill rotWithShape="1">
          <a:blip r:embed="rId3"/>
          <a:srcRect t="12445" b="12592"/>
          <a:stretch/>
        </p:blipFill>
        <p:spPr>
          <a:xfrm>
            <a:off x="0" y="0"/>
            <a:ext cx="12192000" cy="6854613"/>
          </a:xfrm>
          <a:prstGeom prst="rect">
            <a:avLst/>
          </a:prstGeom>
        </p:spPr>
      </p:pic>
    </p:spTree>
    <p:extLst>
      <p:ext uri="{BB962C8B-B14F-4D97-AF65-F5344CB8AC3E}">
        <p14:creationId xmlns:p14="http://schemas.microsoft.com/office/powerpoint/2010/main" val="1142130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890DD26-1CEB-4D45-A4A8-4C62B797F3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3199" y="1755062"/>
            <a:ext cx="8848800" cy="5038656"/>
          </a:xfrm>
          <a:prstGeom prst="rect">
            <a:avLst/>
          </a:prstGeom>
        </p:spPr>
      </p:pic>
      <p:sp>
        <p:nvSpPr>
          <p:cNvPr id="5" name="Nadpis 1">
            <a:extLst>
              <a:ext uri="{FF2B5EF4-FFF2-40B4-BE49-F238E27FC236}">
                <a16:creationId xmlns:a16="http://schemas.microsoft.com/office/drawing/2014/main" id="{10148D9E-1B85-4F27-84F2-490671E094AA}"/>
              </a:ext>
            </a:extLst>
          </p:cNvPr>
          <p:cNvSpPr txBox="1">
            <a:spLocks/>
          </p:cNvSpPr>
          <p:nvPr/>
        </p:nvSpPr>
        <p:spPr>
          <a:xfrm>
            <a:off x="825500" y="429499"/>
            <a:ext cx="10541000" cy="1325563"/>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8000" kern="1200">
                <a:solidFill>
                  <a:schemeClr val="tx1"/>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sz="2400">
                <a:latin typeface="Segoe UI" panose="020B0502040204020203" pitchFamily="34" charset="0"/>
                <a:cs typeface="Segoe UI" panose="020B0502040204020203" pitchFamily="34" charset="0"/>
              </a:rPr>
              <a:t>Vývoj podílu </a:t>
            </a:r>
            <a:r>
              <a:rPr lang="cs-CZ" sz="2400" b="1">
                <a:latin typeface="Segoe UI" panose="020B0502040204020203" pitchFamily="34" charset="0"/>
                <a:cs typeface="Segoe UI" panose="020B0502040204020203" pitchFamily="34" charset="0"/>
              </a:rPr>
              <a:t>kojených novorozenců a kojených s </a:t>
            </a:r>
            <a:r>
              <a:rPr lang="cs-CZ" sz="2400" b="1" err="1">
                <a:latin typeface="Segoe UI" panose="020B0502040204020203" pitchFamily="34" charset="0"/>
                <a:cs typeface="Segoe UI" panose="020B0502040204020203" pitchFamily="34" charset="0"/>
              </a:rPr>
              <a:t>dokrmem</a:t>
            </a:r>
            <a:r>
              <a:rPr lang="cs-CZ" sz="2400" b="1">
                <a:latin typeface="Segoe UI" panose="020B0502040204020203" pitchFamily="34" charset="0"/>
                <a:cs typeface="Segoe UI" panose="020B0502040204020203" pitchFamily="34" charset="0"/>
              </a:rPr>
              <a:t/>
            </a:r>
            <a:br>
              <a:rPr lang="cs-CZ" sz="2400" b="1">
                <a:latin typeface="Segoe UI" panose="020B0502040204020203" pitchFamily="34" charset="0"/>
                <a:cs typeface="Segoe UI" panose="020B0502040204020203" pitchFamily="34" charset="0"/>
              </a:rPr>
            </a:br>
            <a:r>
              <a:rPr lang="cs-CZ" sz="2400">
                <a:latin typeface="Segoe UI" panose="020B0502040204020203" pitchFamily="34" charset="0"/>
                <a:cs typeface="Segoe UI" panose="020B0502040204020203" pitchFamily="34" charset="0"/>
              </a:rPr>
              <a:t>při propuštění dle typu porodnice (BFH a ostatní porodnice), ČR</a:t>
            </a:r>
          </a:p>
        </p:txBody>
      </p:sp>
    </p:spTree>
    <p:extLst>
      <p:ext uri="{BB962C8B-B14F-4D97-AF65-F5344CB8AC3E}">
        <p14:creationId xmlns:p14="http://schemas.microsoft.com/office/powerpoint/2010/main" val="10754648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DEA408-12AD-4E7A-8DB6-15913AA0936C}"/>
              </a:ext>
            </a:extLst>
          </p:cNvPr>
          <p:cNvSpPr>
            <a:spLocks noGrp="1"/>
          </p:cNvSpPr>
          <p:nvPr>
            <p:ph type="title"/>
          </p:nvPr>
        </p:nvSpPr>
        <p:spPr/>
        <p:txBody>
          <a:bodyPr/>
          <a:lstStyle/>
          <a:p>
            <a:r>
              <a:rPr lang="cs-CZ"/>
              <a:t>Kojení do 6 měsíců</a:t>
            </a:r>
          </a:p>
        </p:txBody>
      </p:sp>
      <p:graphicFrame>
        <p:nvGraphicFramePr>
          <p:cNvPr id="6" name="Zástupný symbol pro obsah 3">
            <a:extLst>
              <a:ext uri="{FF2B5EF4-FFF2-40B4-BE49-F238E27FC236}">
                <a16:creationId xmlns:a16="http://schemas.microsoft.com/office/drawing/2014/main" id="{79502739-40E8-486F-A9FB-599AA1EDBC6B}"/>
              </a:ext>
            </a:extLst>
          </p:cNvPr>
          <p:cNvGraphicFramePr>
            <a:graphicFrameLocks noGrp="1"/>
          </p:cNvGraphicFramePr>
          <p:nvPr>
            <p:ph idx="1"/>
            <p:extLst>
              <p:ext uri="{D42A27DB-BD31-4B8C-83A1-F6EECF244321}">
                <p14:modId xmlns:p14="http://schemas.microsoft.com/office/powerpoint/2010/main" val="2366178093"/>
              </p:ext>
            </p:extLst>
          </p:nvPr>
        </p:nvGraphicFramePr>
        <p:xfrm>
          <a:off x="3914775" y="2142011"/>
          <a:ext cx="4362450" cy="3168888"/>
        </p:xfrm>
        <a:graphic>
          <a:graphicData uri="http://schemas.openxmlformats.org/drawingml/2006/table">
            <a:tbl>
              <a:tblPr firstRow="1" bandRow="1">
                <a:tableStyleId>{21E4AEA4-8DFA-4A89-87EB-49C32662AFE0}</a:tableStyleId>
              </a:tblPr>
              <a:tblGrid>
                <a:gridCol w="2189582">
                  <a:extLst>
                    <a:ext uri="{9D8B030D-6E8A-4147-A177-3AD203B41FA5}">
                      <a16:colId xmlns:a16="http://schemas.microsoft.com/office/drawing/2014/main" val="20000"/>
                    </a:ext>
                  </a:extLst>
                </a:gridCol>
                <a:gridCol w="2172868">
                  <a:extLst>
                    <a:ext uri="{9D8B030D-6E8A-4147-A177-3AD203B41FA5}">
                      <a16:colId xmlns:a16="http://schemas.microsoft.com/office/drawing/2014/main" val="3042155530"/>
                    </a:ext>
                  </a:extLst>
                </a:gridCol>
              </a:tblGrid>
              <a:tr h="463273">
                <a:tc gridSpan="2">
                  <a:txBody>
                    <a:bodyPr/>
                    <a:lstStyle/>
                    <a:p>
                      <a:pPr algn="ctr"/>
                      <a:r>
                        <a:rPr lang="cs-CZ" sz="1800">
                          <a:latin typeface="Segoe UI" panose="020B0502040204020203" pitchFamily="34" charset="0"/>
                          <a:cs typeface="Segoe UI" panose="020B0502040204020203" pitchFamily="34" charset="0"/>
                        </a:rPr>
                        <a:t>Dlouhodobé kojení v ČR 2013 (v %)</a:t>
                      </a:r>
                    </a:p>
                  </a:txBody>
                  <a:tcPr marL="81653" marR="81653" anchor="ctr"/>
                </a:tc>
                <a:tc hMerge="1">
                  <a:txBody>
                    <a:bodyPr/>
                    <a:lstStyle/>
                    <a:p>
                      <a:endParaRPr lang="cs-CZ"/>
                    </a:p>
                  </a:txBody>
                  <a:tcPr/>
                </a:tc>
                <a:extLst>
                  <a:ext uri="{0D108BD9-81ED-4DB2-BD59-A6C34878D82A}">
                    <a16:rowId xmlns:a16="http://schemas.microsoft.com/office/drawing/2014/main" val="10000"/>
                  </a:ext>
                </a:extLst>
              </a:tr>
              <a:tr h="376301">
                <a:tc>
                  <a:txBody>
                    <a:bodyPr/>
                    <a:lstStyle/>
                    <a:p>
                      <a:pPr algn="ctr"/>
                      <a:r>
                        <a:rPr lang="cs-CZ" sz="1600" b="1" dirty="0">
                          <a:latin typeface="Segoe UI" panose="020B0502040204020203" pitchFamily="34" charset="0"/>
                          <a:cs typeface="Segoe UI" panose="020B0502040204020203" pitchFamily="34" charset="0"/>
                        </a:rPr>
                        <a:t>6 týdnů</a:t>
                      </a:r>
                    </a:p>
                  </a:txBody>
                  <a:tcPr marL="81653" marR="81653"/>
                </a:tc>
                <a:tc>
                  <a:txBody>
                    <a:bodyPr/>
                    <a:lstStyle/>
                    <a:p>
                      <a:pPr algn="ctr"/>
                      <a:r>
                        <a:rPr lang="cs-CZ" sz="1600">
                          <a:latin typeface="Segoe UI" panose="020B0502040204020203" pitchFamily="34" charset="0"/>
                          <a:cs typeface="Segoe UI" panose="020B0502040204020203" pitchFamily="34" charset="0"/>
                        </a:rPr>
                        <a:t>80,3</a:t>
                      </a:r>
                    </a:p>
                  </a:txBody>
                  <a:tcPr marL="81653" marR="81653"/>
                </a:tc>
                <a:extLst>
                  <a:ext uri="{0D108BD9-81ED-4DB2-BD59-A6C34878D82A}">
                    <a16:rowId xmlns:a16="http://schemas.microsoft.com/office/drawing/2014/main" val="10002"/>
                  </a:ext>
                </a:extLst>
              </a:tr>
              <a:tr h="376301">
                <a:tc>
                  <a:txBody>
                    <a:bodyPr/>
                    <a:lstStyle/>
                    <a:p>
                      <a:pPr algn="ctr"/>
                      <a:r>
                        <a:rPr lang="cs-CZ" sz="1600" b="1">
                          <a:latin typeface="Segoe UI" panose="020B0502040204020203" pitchFamily="34" charset="0"/>
                          <a:cs typeface="Segoe UI" panose="020B0502040204020203" pitchFamily="34" charset="0"/>
                        </a:rPr>
                        <a:t>3 měsíce</a:t>
                      </a:r>
                    </a:p>
                  </a:txBody>
                  <a:tcPr marL="81653" marR="81653"/>
                </a:tc>
                <a:tc>
                  <a:txBody>
                    <a:bodyPr/>
                    <a:lstStyle/>
                    <a:p>
                      <a:pPr algn="ctr"/>
                      <a:r>
                        <a:rPr lang="cs-CZ" sz="1600">
                          <a:latin typeface="Segoe UI" panose="020B0502040204020203" pitchFamily="34" charset="0"/>
                          <a:cs typeface="Segoe UI" panose="020B0502040204020203" pitchFamily="34" charset="0"/>
                        </a:rPr>
                        <a:t>63,7</a:t>
                      </a:r>
                    </a:p>
                  </a:txBody>
                  <a:tcPr marL="81653" marR="81653"/>
                </a:tc>
                <a:extLst>
                  <a:ext uri="{0D108BD9-81ED-4DB2-BD59-A6C34878D82A}">
                    <a16:rowId xmlns:a16="http://schemas.microsoft.com/office/drawing/2014/main" val="10003"/>
                  </a:ext>
                </a:extLst>
              </a:tr>
              <a:tr h="376301">
                <a:tc>
                  <a:txBody>
                    <a:bodyPr/>
                    <a:lstStyle/>
                    <a:p>
                      <a:pPr algn="ctr"/>
                      <a:r>
                        <a:rPr lang="cs-CZ" sz="1600" b="1">
                          <a:latin typeface="Segoe UI" panose="020B0502040204020203" pitchFamily="34" charset="0"/>
                          <a:cs typeface="Segoe UI" panose="020B0502040204020203" pitchFamily="34" charset="0"/>
                        </a:rPr>
                        <a:t>6 měsíců</a:t>
                      </a:r>
                    </a:p>
                  </a:txBody>
                  <a:tcPr marL="81653" marR="81653"/>
                </a:tc>
                <a:tc>
                  <a:txBody>
                    <a:bodyPr/>
                    <a:lstStyle/>
                    <a:p>
                      <a:pPr algn="ctr"/>
                      <a:r>
                        <a:rPr lang="cs-CZ" sz="1600">
                          <a:latin typeface="Segoe UI" panose="020B0502040204020203" pitchFamily="34" charset="0"/>
                          <a:cs typeface="Segoe UI" panose="020B0502040204020203" pitchFamily="34" charset="0"/>
                        </a:rPr>
                        <a:t>38,6</a:t>
                      </a:r>
                    </a:p>
                  </a:txBody>
                  <a:tcPr marL="81653" marR="81653"/>
                </a:tc>
                <a:extLst>
                  <a:ext uri="{0D108BD9-81ED-4DB2-BD59-A6C34878D82A}">
                    <a16:rowId xmlns:a16="http://schemas.microsoft.com/office/drawing/2014/main" val="10004"/>
                  </a:ext>
                </a:extLst>
              </a:tr>
              <a:tr h="447809">
                <a:tc gridSpan="2">
                  <a:txBody>
                    <a:bodyPr/>
                    <a:lstStyle/>
                    <a:p>
                      <a:pPr algn="ctr"/>
                      <a:r>
                        <a:rPr lang="cs-CZ" sz="1800" b="1">
                          <a:solidFill>
                            <a:schemeClr val="bg1"/>
                          </a:solidFill>
                          <a:latin typeface="Segoe UI" panose="020B0502040204020203" pitchFamily="34" charset="0"/>
                          <a:cs typeface="Segoe UI" panose="020B0502040204020203" pitchFamily="34" charset="0"/>
                        </a:rPr>
                        <a:t>Plně</a:t>
                      </a:r>
                      <a:r>
                        <a:rPr lang="cs-CZ" sz="1800" b="1" baseline="0">
                          <a:solidFill>
                            <a:schemeClr val="bg1"/>
                          </a:solidFill>
                          <a:latin typeface="Segoe UI" panose="020B0502040204020203" pitchFamily="34" charset="0"/>
                          <a:cs typeface="Segoe UI" panose="020B0502040204020203" pitchFamily="34" charset="0"/>
                        </a:rPr>
                        <a:t> </a:t>
                      </a:r>
                      <a:r>
                        <a:rPr lang="mr-IN" sz="1800" b="1" baseline="0">
                          <a:solidFill>
                            <a:schemeClr val="bg1"/>
                          </a:solidFill>
                          <a:latin typeface="Segoe UI" panose="020B0502040204020203" pitchFamily="34" charset="0"/>
                        </a:rPr>
                        <a:t>–</a:t>
                      </a:r>
                      <a:r>
                        <a:rPr lang="cs-CZ" sz="1800" b="1" baseline="0">
                          <a:solidFill>
                            <a:schemeClr val="bg1"/>
                          </a:solidFill>
                          <a:latin typeface="Segoe UI" panose="020B0502040204020203" pitchFamily="34" charset="0"/>
                          <a:cs typeface="Segoe UI" panose="020B0502040204020203" pitchFamily="34" charset="0"/>
                        </a:rPr>
                        <a:t> tzn. výlučné kojení</a:t>
                      </a:r>
                      <a:endParaRPr lang="cs-CZ" sz="1800" b="1">
                        <a:solidFill>
                          <a:schemeClr val="bg1"/>
                        </a:solidFill>
                        <a:latin typeface="Segoe UI" panose="020B0502040204020203" pitchFamily="34" charset="0"/>
                        <a:cs typeface="Segoe UI" panose="020B0502040204020203" pitchFamily="34" charset="0"/>
                      </a:endParaRPr>
                    </a:p>
                  </a:txBody>
                  <a:tcPr marL="81653" marR="81653" anchor="ctr">
                    <a:solidFill>
                      <a:schemeClr val="accent2"/>
                    </a:solidFill>
                  </a:tcPr>
                </a:tc>
                <a:tc hMerge="1">
                  <a:txBody>
                    <a:bodyPr/>
                    <a:lstStyle/>
                    <a:p>
                      <a:endParaRPr lang="cs-CZ"/>
                    </a:p>
                  </a:txBody>
                  <a:tcPr/>
                </a:tc>
                <a:extLst>
                  <a:ext uri="{0D108BD9-81ED-4DB2-BD59-A6C34878D82A}">
                    <a16:rowId xmlns:a16="http://schemas.microsoft.com/office/drawing/2014/main" val="10005"/>
                  </a:ext>
                </a:extLst>
              </a:tr>
              <a:tr h="376301">
                <a:tc>
                  <a:txBody>
                    <a:bodyPr/>
                    <a:lstStyle/>
                    <a:p>
                      <a:pPr algn="ctr"/>
                      <a:r>
                        <a:rPr lang="cs-CZ" sz="1600" b="1">
                          <a:latin typeface="Segoe UI" panose="020B0502040204020203" pitchFamily="34" charset="0"/>
                          <a:cs typeface="Segoe UI" panose="020B0502040204020203" pitchFamily="34" charset="0"/>
                        </a:rPr>
                        <a:t>6 týdnů</a:t>
                      </a:r>
                    </a:p>
                  </a:txBody>
                  <a:tcPr marL="81653" marR="81653"/>
                </a:tc>
                <a:tc>
                  <a:txBody>
                    <a:bodyPr/>
                    <a:lstStyle/>
                    <a:p>
                      <a:pPr algn="ctr"/>
                      <a:r>
                        <a:rPr lang="cs-CZ" sz="1600">
                          <a:latin typeface="Segoe UI" panose="020B0502040204020203" pitchFamily="34" charset="0"/>
                          <a:cs typeface="Segoe UI" panose="020B0502040204020203" pitchFamily="34" charset="0"/>
                        </a:rPr>
                        <a:t>27,5</a:t>
                      </a:r>
                    </a:p>
                  </a:txBody>
                  <a:tcPr marL="81653" marR="81653"/>
                </a:tc>
                <a:extLst>
                  <a:ext uri="{0D108BD9-81ED-4DB2-BD59-A6C34878D82A}">
                    <a16:rowId xmlns:a16="http://schemas.microsoft.com/office/drawing/2014/main" val="10006"/>
                  </a:ext>
                </a:extLst>
              </a:tr>
              <a:tr h="376301">
                <a:tc>
                  <a:txBody>
                    <a:bodyPr/>
                    <a:lstStyle/>
                    <a:p>
                      <a:pPr algn="ctr"/>
                      <a:r>
                        <a:rPr lang="cs-CZ" sz="1600" b="1">
                          <a:latin typeface="Segoe UI" panose="020B0502040204020203" pitchFamily="34" charset="0"/>
                          <a:cs typeface="Segoe UI" panose="020B0502040204020203" pitchFamily="34" charset="0"/>
                        </a:rPr>
                        <a:t>3 měsíce</a:t>
                      </a:r>
                    </a:p>
                  </a:txBody>
                  <a:tcPr marL="81653" marR="81653"/>
                </a:tc>
                <a:tc>
                  <a:txBody>
                    <a:bodyPr/>
                    <a:lstStyle/>
                    <a:p>
                      <a:pPr algn="ctr"/>
                      <a:r>
                        <a:rPr lang="cs-CZ" sz="1600">
                          <a:latin typeface="Segoe UI" panose="020B0502040204020203" pitchFamily="34" charset="0"/>
                          <a:cs typeface="Segoe UI" panose="020B0502040204020203" pitchFamily="34" charset="0"/>
                        </a:rPr>
                        <a:t>15,3</a:t>
                      </a:r>
                    </a:p>
                  </a:txBody>
                  <a:tcPr marL="81653" marR="81653"/>
                </a:tc>
                <a:extLst>
                  <a:ext uri="{0D108BD9-81ED-4DB2-BD59-A6C34878D82A}">
                    <a16:rowId xmlns:a16="http://schemas.microsoft.com/office/drawing/2014/main" val="10007"/>
                  </a:ext>
                </a:extLst>
              </a:tr>
              <a:tr h="376301">
                <a:tc>
                  <a:txBody>
                    <a:bodyPr/>
                    <a:lstStyle/>
                    <a:p>
                      <a:pPr algn="ctr"/>
                      <a:r>
                        <a:rPr lang="cs-CZ" sz="1600" b="1">
                          <a:latin typeface="Segoe UI" panose="020B0502040204020203" pitchFamily="34" charset="0"/>
                          <a:cs typeface="Segoe UI" panose="020B0502040204020203" pitchFamily="34" charset="0"/>
                        </a:rPr>
                        <a:t>6 měsíců</a:t>
                      </a:r>
                    </a:p>
                  </a:txBody>
                  <a:tcPr marL="81653" marR="8165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600" dirty="0">
                          <a:latin typeface="Segoe UI" panose="020B0502040204020203" pitchFamily="34" charset="0"/>
                          <a:cs typeface="Segoe UI" panose="020B0502040204020203" pitchFamily="34" charset="0"/>
                        </a:rPr>
                        <a:t>nesl.</a:t>
                      </a:r>
                    </a:p>
                  </a:txBody>
                  <a:tcPr marL="81653" marR="81653"/>
                </a:tc>
                <a:extLst>
                  <a:ext uri="{0D108BD9-81ED-4DB2-BD59-A6C34878D82A}">
                    <a16:rowId xmlns:a16="http://schemas.microsoft.com/office/drawing/2014/main" val="10008"/>
                  </a:ext>
                </a:extLst>
              </a:tr>
            </a:tbl>
          </a:graphicData>
        </a:graphic>
      </p:graphicFrame>
      <p:sp>
        <p:nvSpPr>
          <p:cNvPr id="4" name="Zástupný symbol pro zápatí 3">
            <a:extLst>
              <a:ext uri="{FF2B5EF4-FFF2-40B4-BE49-F238E27FC236}">
                <a16:creationId xmlns:a16="http://schemas.microsoft.com/office/drawing/2014/main" id="{42A4DAFF-987A-4DFF-BAC7-E3C10B8A3853}"/>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4DB3EF4B-B02B-4C5D-8EFB-A8C34C7B62F1}"/>
              </a:ext>
            </a:extLst>
          </p:cNvPr>
          <p:cNvSpPr>
            <a:spLocks noGrp="1"/>
          </p:cNvSpPr>
          <p:nvPr>
            <p:ph type="sldNum" sz="quarter" idx="12"/>
          </p:nvPr>
        </p:nvSpPr>
        <p:spPr/>
        <p:txBody>
          <a:bodyPr/>
          <a:lstStyle/>
          <a:p>
            <a:fld id="{7D74F88D-855E-4C4A-AC2F-7A0A64C53FD8}" type="slidenum">
              <a:rPr lang="cs-CZ" smtClean="0"/>
              <a:pPr/>
              <a:t>31</a:t>
            </a:fld>
            <a:endParaRPr lang="cs-CZ"/>
          </a:p>
        </p:txBody>
      </p:sp>
      <p:sp>
        <p:nvSpPr>
          <p:cNvPr id="12" name="Zástupný symbol pro zápatí 3">
            <a:extLst>
              <a:ext uri="{FF2B5EF4-FFF2-40B4-BE49-F238E27FC236}">
                <a16:creationId xmlns:a16="http://schemas.microsoft.com/office/drawing/2014/main" id="{D98296CB-EF2F-461E-9BF5-B1E5D72072E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263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288F45-D784-476C-9866-5A7413EB26CE}"/>
              </a:ext>
            </a:extLst>
          </p:cNvPr>
          <p:cNvSpPr>
            <a:spLocks noGrp="1"/>
          </p:cNvSpPr>
          <p:nvPr>
            <p:ph type="title"/>
          </p:nvPr>
        </p:nvSpPr>
        <p:spPr/>
        <p:txBody>
          <a:bodyPr/>
          <a:lstStyle/>
          <a:p>
            <a:r>
              <a:rPr lang="cs-CZ"/>
              <a:t>10 kroků k úspěšnému kojení</a:t>
            </a:r>
          </a:p>
        </p:txBody>
      </p:sp>
      <p:sp>
        <p:nvSpPr>
          <p:cNvPr id="3" name="Zástupný symbol pro obsah 2">
            <a:extLst>
              <a:ext uri="{FF2B5EF4-FFF2-40B4-BE49-F238E27FC236}">
                <a16:creationId xmlns:a16="http://schemas.microsoft.com/office/drawing/2014/main" id="{31C19EB1-06FE-42C2-91B8-44AF9C9A9A69}"/>
              </a:ext>
            </a:extLst>
          </p:cNvPr>
          <p:cNvSpPr>
            <a:spLocks noGrp="1"/>
          </p:cNvSpPr>
          <p:nvPr>
            <p:ph idx="1"/>
          </p:nvPr>
        </p:nvSpPr>
        <p:spPr>
          <a:xfrm>
            <a:off x="838200" y="1620816"/>
            <a:ext cx="10515600" cy="4380739"/>
          </a:xfrm>
        </p:spPr>
        <p:txBody>
          <a:bodyPr anchor="ctr"/>
          <a:lstStyle/>
          <a:p>
            <a:pPr marL="0" indent="0" algn="ctr">
              <a:spcBef>
                <a:spcPts val="0"/>
              </a:spcBef>
              <a:buNone/>
            </a:pPr>
            <a:r>
              <a:rPr lang="cs-CZ" sz="23900" b="1" dirty="0"/>
              <a:t>?</a:t>
            </a:r>
            <a:endParaRPr lang="cs-CZ" b="1" dirty="0"/>
          </a:p>
        </p:txBody>
      </p:sp>
      <p:sp>
        <p:nvSpPr>
          <p:cNvPr id="4" name="Zástupný symbol pro zápatí 3">
            <a:extLst>
              <a:ext uri="{FF2B5EF4-FFF2-40B4-BE49-F238E27FC236}">
                <a16:creationId xmlns:a16="http://schemas.microsoft.com/office/drawing/2014/main" id="{539201AB-33CC-42D4-8F41-5036E1E113A7}"/>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1855F837-437D-4CCB-8242-741498B7E9CB}"/>
              </a:ext>
            </a:extLst>
          </p:cNvPr>
          <p:cNvSpPr>
            <a:spLocks noGrp="1"/>
          </p:cNvSpPr>
          <p:nvPr>
            <p:ph type="sldNum" sz="quarter" idx="12"/>
          </p:nvPr>
        </p:nvSpPr>
        <p:spPr/>
        <p:txBody>
          <a:bodyPr/>
          <a:lstStyle/>
          <a:p>
            <a:fld id="{7D74F88D-855E-4C4A-AC2F-7A0A64C53FD8}" type="slidenum">
              <a:rPr lang="cs-CZ" smtClean="0"/>
              <a:pPr/>
              <a:t>32</a:t>
            </a:fld>
            <a:endParaRPr lang="cs-CZ"/>
          </a:p>
        </p:txBody>
      </p:sp>
      <p:sp>
        <p:nvSpPr>
          <p:cNvPr id="6" name="Zástupný symbol pro zápatí 3">
            <a:extLst>
              <a:ext uri="{FF2B5EF4-FFF2-40B4-BE49-F238E27FC236}">
                <a16:creationId xmlns:a16="http://schemas.microsoft.com/office/drawing/2014/main" id="{FDD2DF8B-6EE5-4456-B0C5-D612308D339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141454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C6D2A8-2730-48EC-A2C3-E6586DB42C67}"/>
              </a:ext>
            </a:extLst>
          </p:cNvPr>
          <p:cNvSpPr>
            <a:spLocks noGrp="1"/>
          </p:cNvSpPr>
          <p:nvPr>
            <p:ph type="title"/>
          </p:nvPr>
        </p:nvSpPr>
        <p:spPr/>
        <p:txBody>
          <a:bodyPr/>
          <a:lstStyle/>
          <a:p>
            <a:r>
              <a:rPr lang="cs-CZ"/>
              <a:t>10 kroků k úspěšnému kojení – 2017</a:t>
            </a:r>
          </a:p>
        </p:txBody>
      </p:sp>
      <p:sp>
        <p:nvSpPr>
          <p:cNvPr id="3" name="Zástupný symbol pro obsah 2">
            <a:extLst>
              <a:ext uri="{FF2B5EF4-FFF2-40B4-BE49-F238E27FC236}">
                <a16:creationId xmlns:a16="http://schemas.microsoft.com/office/drawing/2014/main" id="{6BD00BF9-147D-4372-949D-1EE29B747E3E}"/>
              </a:ext>
            </a:extLst>
          </p:cNvPr>
          <p:cNvSpPr>
            <a:spLocks noGrp="1"/>
          </p:cNvSpPr>
          <p:nvPr>
            <p:ph idx="1"/>
          </p:nvPr>
        </p:nvSpPr>
        <p:spPr>
          <a:xfrm>
            <a:off x="838200" y="1620816"/>
            <a:ext cx="10515600" cy="4571437"/>
          </a:xfrm>
        </p:spPr>
        <p:txBody>
          <a:bodyPr>
            <a:normAutofit fontScale="77500" lnSpcReduction="20000"/>
          </a:bodyPr>
          <a:lstStyle/>
          <a:p>
            <a:pPr>
              <a:lnSpc>
                <a:spcPct val="100000"/>
              </a:lnSpc>
              <a:spcAft>
                <a:spcPts val="600"/>
              </a:spcAft>
            </a:pPr>
            <a:r>
              <a:rPr lang="cs-CZ" sz="2400" b="1" err="1"/>
              <a:t>key</a:t>
            </a:r>
            <a:r>
              <a:rPr lang="cs-CZ" sz="2400" b="1"/>
              <a:t> </a:t>
            </a:r>
            <a:r>
              <a:rPr lang="cs-CZ" sz="2400" b="1" err="1"/>
              <a:t>clinical</a:t>
            </a:r>
            <a:r>
              <a:rPr lang="cs-CZ" sz="2400" b="1"/>
              <a:t> </a:t>
            </a:r>
            <a:r>
              <a:rPr lang="cs-CZ" sz="2400" b="1" err="1"/>
              <a:t>practices</a:t>
            </a:r>
            <a:endParaRPr lang="cs-CZ" sz="2400" b="1"/>
          </a:p>
          <a:p>
            <a:pPr marL="914400" lvl="1" indent="-457200">
              <a:lnSpc>
                <a:spcPct val="100000"/>
              </a:lnSpc>
              <a:buFont typeface="+mj-lt"/>
              <a:buAutoNum type="arabicPeriod"/>
            </a:pPr>
            <a:r>
              <a:rPr lang="en-US"/>
              <a:t>Where facilities provide antenatal care, pregnant women and their families should be </a:t>
            </a:r>
            <a:r>
              <a:rPr lang="en-US" b="1"/>
              <a:t>counselled about the benefits and management of breastfeeding</a:t>
            </a:r>
            <a:r>
              <a:rPr lang="en-US"/>
              <a:t>.</a:t>
            </a:r>
          </a:p>
          <a:p>
            <a:pPr marL="914400" lvl="1" indent="-457200">
              <a:lnSpc>
                <a:spcPct val="100000"/>
              </a:lnSpc>
              <a:buFont typeface="+mj-lt"/>
              <a:buAutoNum type="arabicPeriod"/>
            </a:pPr>
            <a:r>
              <a:rPr lang="en-US"/>
              <a:t>Early and </a:t>
            </a:r>
            <a:r>
              <a:rPr lang="en-US" b="1"/>
              <a:t>uninterrupted skin-to-skin contact </a:t>
            </a:r>
            <a:r>
              <a:rPr lang="en-US"/>
              <a:t>between mothers and infants should be facilitated and encouraged as soon as possible after birth, and all mothers should be supported to </a:t>
            </a:r>
            <a:r>
              <a:rPr lang="en-US" b="1"/>
              <a:t>initiate breastfeeding as soon as possible after birth</a:t>
            </a:r>
            <a:r>
              <a:rPr lang="en-US"/>
              <a:t>, </a:t>
            </a:r>
            <a:r>
              <a:rPr lang="en-US" b="1"/>
              <a:t>within the first hour </a:t>
            </a:r>
            <a:r>
              <a:rPr lang="en-US"/>
              <a:t>after delivery.</a:t>
            </a:r>
          </a:p>
          <a:p>
            <a:pPr marL="914400" lvl="1" indent="-457200">
              <a:lnSpc>
                <a:spcPct val="100000"/>
              </a:lnSpc>
              <a:buFont typeface="+mj-lt"/>
              <a:buAutoNum type="arabicPeriod"/>
            </a:pPr>
            <a:r>
              <a:rPr lang="en-US"/>
              <a:t>Mothers should receive practical support to enable them to initiate and maintain breastfeeding and </a:t>
            </a:r>
            <a:r>
              <a:rPr lang="en-US" b="1"/>
              <a:t>manage common breastfeeding difficulties</a:t>
            </a:r>
            <a:r>
              <a:rPr lang="en-US"/>
              <a:t>.</a:t>
            </a:r>
          </a:p>
          <a:p>
            <a:pPr marL="914400" lvl="1" indent="-457200">
              <a:lnSpc>
                <a:spcPct val="100000"/>
              </a:lnSpc>
              <a:buFont typeface="+mj-lt"/>
              <a:buAutoNum type="arabicPeriod"/>
            </a:pPr>
            <a:r>
              <a:rPr lang="en-US"/>
              <a:t>Mothers should be </a:t>
            </a:r>
            <a:r>
              <a:rPr lang="en-US" b="1"/>
              <a:t>discouraged from giving any food or fluids other than breast milk</a:t>
            </a:r>
            <a:r>
              <a:rPr lang="en-US"/>
              <a:t>, unless medically indicated.</a:t>
            </a:r>
          </a:p>
          <a:p>
            <a:pPr marL="914400" lvl="1" indent="-457200">
              <a:lnSpc>
                <a:spcPct val="100000"/>
              </a:lnSpc>
              <a:buFont typeface="+mj-lt"/>
              <a:buAutoNum type="arabicPeriod"/>
            </a:pPr>
            <a:r>
              <a:rPr lang="en-US"/>
              <a:t>Facilities providing maternity and newborn services should enable mothers and their infants to remain together and to </a:t>
            </a:r>
            <a:r>
              <a:rPr lang="en-US" b="1" err="1"/>
              <a:t>practise</a:t>
            </a:r>
            <a:r>
              <a:rPr lang="en-US" b="1"/>
              <a:t> rooming-in </a:t>
            </a:r>
            <a:r>
              <a:rPr lang="en-US"/>
              <a:t>throughout the day and night.</a:t>
            </a:r>
          </a:p>
          <a:p>
            <a:pPr marL="914400" lvl="1" indent="-457200">
              <a:lnSpc>
                <a:spcPct val="100000"/>
              </a:lnSpc>
              <a:buFont typeface="+mj-lt"/>
              <a:buAutoNum type="arabicPeriod"/>
            </a:pPr>
            <a:r>
              <a:rPr lang="en-US"/>
              <a:t>As part of protecting, promoting and supporting breastfeeding, discharge from facilities providing maternity and newborn services should be planned for and coordinated, so that parents and their infants receive the appropriate care and have </a:t>
            </a:r>
            <a:r>
              <a:rPr lang="en-US" b="1"/>
              <a:t>access to supportive resources</a:t>
            </a:r>
            <a:r>
              <a:rPr lang="en-US"/>
              <a:t>.</a:t>
            </a:r>
            <a:endParaRPr lang="cs-CZ"/>
          </a:p>
        </p:txBody>
      </p:sp>
      <p:sp>
        <p:nvSpPr>
          <p:cNvPr id="4" name="Zástupný symbol pro zápatí 3">
            <a:extLst>
              <a:ext uri="{FF2B5EF4-FFF2-40B4-BE49-F238E27FC236}">
                <a16:creationId xmlns:a16="http://schemas.microsoft.com/office/drawing/2014/main" id="{0B9F3513-D208-4F48-A737-8832CFBA946A}"/>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E76FDCF6-B544-422B-B22A-C83590AE5CAD}"/>
              </a:ext>
            </a:extLst>
          </p:cNvPr>
          <p:cNvSpPr>
            <a:spLocks noGrp="1"/>
          </p:cNvSpPr>
          <p:nvPr>
            <p:ph type="sldNum" sz="quarter" idx="12"/>
          </p:nvPr>
        </p:nvSpPr>
        <p:spPr/>
        <p:txBody>
          <a:bodyPr/>
          <a:lstStyle/>
          <a:p>
            <a:fld id="{7D74F88D-855E-4C4A-AC2F-7A0A64C53FD8}" type="slidenum">
              <a:rPr lang="cs-CZ" smtClean="0"/>
              <a:pPr/>
              <a:t>33</a:t>
            </a:fld>
            <a:endParaRPr lang="cs-CZ"/>
          </a:p>
        </p:txBody>
      </p:sp>
      <p:sp>
        <p:nvSpPr>
          <p:cNvPr id="6" name="Zástupný symbol pro zápatí 3">
            <a:extLst>
              <a:ext uri="{FF2B5EF4-FFF2-40B4-BE49-F238E27FC236}">
                <a16:creationId xmlns:a16="http://schemas.microsoft.com/office/drawing/2014/main" id="{1CB902DC-8743-491B-BB5D-C84DA96954E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8170087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C6D2A8-2730-48EC-A2C3-E6586DB42C67}"/>
              </a:ext>
            </a:extLst>
          </p:cNvPr>
          <p:cNvSpPr>
            <a:spLocks noGrp="1"/>
          </p:cNvSpPr>
          <p:nvPr>
            <p:ph type="title"/>
          </p:nvPr>
        </p:nvSpPr>
        <p:spPr/>
        <p:txBody>
          <a:bodyPr/>
          <a:lstStyle/>
          <a:p>
            <a:r>
              <a:rPr lang="cs-CZ"/>
              <a:t>10 kroků k úspěšnému kojení – 2017</a:t>
            </a:r>
          </a:p>
        </p:txBody>
      </p:sp>
      <p:sp>
        <p:nvSpPr>
          <p:cNvPr id="3" name="Zástupný symbol pro obsah 2">
            <a:extLst>
              <a:ext uri="{FF2B5EF4-FFF2-40B4-BE49-F238E27FC236}">
                <a16:creationId xmlns:a16="http://schemas.microsoft.com/office/drawing/2014/main" id="{6BD00BF9-147D-4372-949D-1EE29B747E3E}"/>
              </a:ext>
            </a:extLst>
          </p:cNvPr>
          <p:cNvSpPr>
            <a:spLocks noGrp="1"/>
          </p:cNvSpPr>
          <p:nvPr>
            <p:ph idx="1"/>
          </p:nvPr>
        </p:nvSpPr>
        <p:spPr>
          <a:xfrm>
            <a:off x="838200" y="1620816"/>
            <a:ext cx="10515600" cy="4571437"/>
          </a:xfrm>
        </p:spPr>
        <p:txBody>
          <a:bodyPr>
            <a:normAutofit fontScale="92500" lnSpcReduction="10000"/>
          </a:bodyPr>
          <a:lstStyle/>
          <a:p>
            <a:pPr>
              <a:lnSpc>
                <a:spcPct val="100000"/>
              </a:lnSpc>
              <a:spcAft>
                <a:spcPts val="600"/>
              </a:spcAft>
            </a:pPr>
            <a:r>
              <a:rPr lang="cs-CZ" sz="2400" b="1" err="1"/>
              <a:t>critical</a:t>
            </a:r>
            <a:r>
              <a:rPr lang="cs-CZ" sz="2400" b="1"/>
              <a:t> management </a:t>
            </a:r>
            <a:r>
              <a:rPr lang="cs-CZ" sz="2400" b="1" err="1"/>
              <a:t>procedures</a:t>
            </a:r>
            <a:endParaRPr lang="cs-CZ" sz="2400" b="1"/>
          </a:p>
          <a:p>
            <a:pPr marL="914400" lvl="1" indent="-457200">
              <a:lnSpc>
                <a:spcPct val="100000"/>
              </a:lnSpc>
              <a:buFont typeface="+mj-lt"/>
              <a:buAutoNum type="arabicPeriod" startAt="7"/>
            </a:pPr>
            <a:r>
              <a:rPr lang="en-US"/>
              <a:t>Facilities providing maternity and newborn services should have a </a:t>
            </a:r>
            <a:r>
              <a:rPr lang="en-US" b="1"/>
              <a:t>clearly written breastfeeding policy</a:t>
            </a:r>
            <a:r>
              <a:rPr lang="en-US"/>
              <a:t> that is routinely communicated to staff and parents.</a:t>
            </a:r>
          </a:p>
          <a:p>
            <a:pPr marL="914400" lvl="1" indent="-457200">
              <a:lnSpc>
                <a:spcPct val="100000"/>
              </a:lnSpc>
              <a:buFont typeface="+mj-lt"/>
              <a:buAutoNum type="arabicPeriod" startAt="7"/>
            </a:pPr>
            <a:r>
              <a:rPr lang="en-US"/>
              <a:t>Facilities providing maternity and newborn services should fully comply with the </a:t>
            </a:r>
            <a:r>
              <a:rPr lang="en-US" b="1"/>
              <a:t>International Code of Marketing of Breast-milk Substitutes</a:t>
            </a:r>
            <a:r>
              <a:rPr lang="en-US"/>
              <a:t> and relevant World Health Assembly resolutions.</a:t>
            </a:r>
          </a:p>
          <a:p>
            <a:pPr marL="914400" lvl="1" indent="-457200">
              <a:lnSpc>
                <a:spcPct val="100000"/>
              </a:lnSpc>
              <a:buFont typeface="+mj-lt"/>
              <a:buAutoNum type="arabicPeriod" startAt="7"/>
            </a:pPr>
            <a:r>
              <a:rPr lang="en-US"/>
              <a:t>Health-facility staff who provide infant feeding services, including breastfeeding, should have </a:t>
            </a:r>
            <a:r>
              <a:rPr lang="en-US" b="1"/>
              <a:t>sufficient knowledge, competence and skills </a:t>
            </a:r>
            <a:r>
              <a:rPr lang="en-US"/>
              <a:t>to support women to breastfeed.</a:t>
            </a:r>
          </a:p>
          <a:p>
            <a:pPr marL="914400" lvl="1" indent="-457200">
              <a:lnSpc>
                <a:spcPct val="100000"/>
              </a:lnSpc>
              <a:buFont typeface="+mj-lt"/>
              <a:buAutoNum type="arabicPeriod" startAt="7"/>
            </a:pPr>
            <a:r>
              <a:rPr lang="en-US"/>
              <a:t>Facilities providing maternity and newborn services should establish ongoing </a:t>
            </a:r>
            <a:r>
              <a:rPr lang="en-US" b="1"/>
              <a:t>monitoring and data-management systems to monitor compliance </a:t>
            </a:r>
            <a:r>
              <a:rPr lang="en-US"/>
              <a:t>with the clinical practices above.</a:t>
            </a:r>
            <a:endParaRPr lang="cs-CZ"/>
          </a:p>
        </p:txBody>
      </p:sp>
      <p:sp>
        <p:nvSpPr>
          <p:cNvPr id="4" name="Zástupný symbol pro zápatí 3">
            <a:extLst>
              <a:ext uri="{FF2B5EF4-FFF2-40B4-BE49-F238E27FC236}">
                <a16:creationId xmlns:a16="http://schemas.microsoft.com/office/drawing/2014/main" id="{0B9F3513-D208-4F48-A737-8832CFBA946A}"/>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E76FDCF6-B544-422B-B22A-C83590AE5CAD}"/>
              </a:ext>
            </a:extLst>
          </p:cNvPr>
          <p:cNvSpPr>
            <a:spLocks noGrp="1"/>
          </p:cNvSpPr>
          <p:nvPr>
            <p:ph type="sldNum" sz="quarter" idx="12"/>
          </p:nvPr>
        </p:nvSpPr>
        <p:spPr/>
        <p:txBody>
          <a:bodyPr/>
          <a:lstStyle/>
          <a:p>
            <a:fld id="{7D74F88D-855E-4C4A-AC2F-7A0A64C53FD8}" type="slidenum">
              <a:rPr lang="cs-CZ" smtClean="0"/>
              <a:pPr/>
              <a:t>34</a:t>
            </a:fld>
            <a:endParaRPr lang="cs-CZ"/>
          </a:p>
        </p:txBody>
      </p:sp>
      <p:sp>
        <p:nvSpPr>
          <p:cNvPr id="6" name="Zástupný symbol pro zápatí 3">
            <a:extLst>
              <a:ext uri="{FF2B5EF4-FFF2-40B4-BE49-F238E27FC236}">
                <a16:creationId xmlns:a16="http://schemas.microsoft.com/office/drawing/2014/main" id="{1CB902DC-8743-491B-BB5D-C84DA96954E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998693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pPr>
              <a:lnSpc>
                <a:spcPct val="100000"/>
              </a:lnSpc>
              <a:tabLst>
                <a:tab pos="357188" algn="l"/>
              </a:tabLst>
            </a:pPr>
            <a:r>
              <a:rPr lang="cs-CZ">
                <a:solidFill>
                  <a:prstClr val="black"/>
                </a:solidFill>
              </a:rPr>
              <a:t>Skin-to-skin</a:t>
            </a:r>
            <a:endParaRPr lang="en-US" sz="1800">
              <a:latin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65205"/>
            <a:ext cx="8246423" cy="4351338"/>
          </a:xfrm>
        </p:spPr>
        <p:txBody>
          <a:bodyPr>
            <a:normAutofit fontScale="92500"/>
          </a:bodyPr>
          <a:lstStyle/>
          <a:p>
            <a:r>
              <a:rPr lang="cs-CZ" altLang="x-none"/>
              <a:t>dítě ihned po narození do kontaktu kůže na kůži s matkou nejméně na hodinu</a:t>
            </a:r>
          </a:p>
          <a:p>
            <a:r>
              <a:rPr lang="cs-CZ" altLang="x-none"/>
              <a:t>všem matkám po vaginálním porodu nebo sekci bez celkové anestezie (výjimka – lékařsky zdůvodněné případy)</a:t>
            </a:r>
          </a:p>
          <a:p>
            <a:r>
              <a:rPr lang="cs-CZ" altLang="x-none" b="1"/>
              <a:t>dát matce a dítěti čas</a:t>
            </a:r>
          </a:p>
          <a:p>
            <a:r>
              <a:rPr lang="cs-CZ" altLang="x-none"/>
              <a:t>podporovat matky, aby se naučily poznat, že je jejich dítě připravené na kojení a případně jim nabídnout pomoc</a:t>
            </a:r>
            <a:endParaRPr lang="cs-CZ" altLang="x-none" b="1"/>
          </a:p>
          <a:p>
            <a:r>
              <a:rPr lang="cs-CZ" altLang="x-none"/>
              <a:t>nenutit dítě na prs, ale pomoci mu, až je připravené</a:t>
            </a:r>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5" name="Zástupný symbol pro zápatí 3">
            <a:extLst>
              <a:ext uri="{FF2B5EF4-FFF2-40B4-BE49-F238E27FC236}">
                <a16:creationId xmlns:a16="http://schemas.microsoft.com/office/drawing/2014/main" id="{5C9D213B-C132-41A0-94D7-141EB986B92D}"/>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7D34AB62-4147-49B7-A4CE-8C5558CD829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562462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pPr>
              <a:lnSpc>
                <a:spcPct val="100000"/>
              </a:lnSpc>
            </a:pPr>
            <a:r>
              <a:rPr lang="cs-CZ" b="1"/>
              <a:t>vztahová vazba</a:t>
            </a:r>
          </a:p>
          <a:p>
            <a:pPr lvl="1">
              <a:lnSpc>
                <a:spcPct val="100000"/>
              </a:lnSpc>
            </a:pPr>
            <a:r>
              <a:rPr lang="cs-CZ" b="1"/>
              <a:t>nejde o výsledek péče o dítě </a:t>
            </a:r>
            <a:r>
              <a:rPr lang="cs-CZ"/>
              <a:t>– instinktivní systém chování, který je dítětem očekáván</a:t>
            </a:r>
          </a:p>
          <a:p>
            <a:pPr>
              <a:lnSpc>
                <a:spcPct val="100000"/>
              </a:lnSpc>
            </a:pPr>
            <a:r>
              <a:rPr lang="cs-CZ"/>
              <a:t>vyžaduje: </a:t>
            </a:r>
            <a:endParaRPr lang="cs-CZ" sz="3200"/>
          </a:p>
          <a:p>
            <a:pPr lvl="1">
              <a:lnSpc>
                <a:spcPct val="100000"/>
              </a:lnSpc>
            </a:pPr>
            <a:r>
              <a:rPr lang="cs-CZ"/>
              <a:t>blízkost matky</a:t>
            </a:r>
          </a:p>
          <a:p>
            <a:pPr lvl="1">
              <a:lnSpc>
                <a:spcPct val="100000"/>
              </a:lnSpc>
            </a:pPr>
            <a:r>
              <a:rPr lang="cs-CZ"/>
              <a:t>nošení matkou</a:t>
            </a:r>
          </a:p>
          <a:p>
            <a:pPr lvl="1">
              <a:lnSpc>
                <a:spcPct val="100000"/>
              </a:lnSpc>
            </a:pPr>
            <a:r>
              <a:rPr lang="cs-CZ"/>
              <a:t>kojení</a:t>
            </a:r>
          </a:p>
          <a:p>
            <a:pPr lvl="1">
              <a:lnSpc>
                <a:spcPct val="100000"/>
              </a:lnSpc>
            </a:pPr>
            <a:r>
              <a:rPr lang="cs-CZ"/>
              <a:t>očekávanou reakci matky na pláč dítěte</a:t>
            </a:r>
          </a:p>
        </p:txBody>
      </p:sp>
      <p:pic>
        <p:nvPicPr>
          <p:cNvPr id="4" name="Picture 8" descr="images 2"/>
          <p:cNvPicPr/>
          <p:nvPr/>
        </p:nvPicPr>
        <p:blipFill>
          <a:blip r:embed="rId2" cstate="print">
            <a:extLst>
              <a:ext uri="{28A0092B-C50C-407E-A947-70E740481C1C}">
                <a14:useLocalDpi xmlns:a14="http://schemas.microsoft.com/office/drawing/2010/main"/>
              </a:ext>
            </a:extLst>
          </a:blip>
          <a:stretch>
            <a:fillRect/>
          </a:stretch>
        </p:blipFill>
        <p:spPr>
          <a:xfrm>
            <a:off x="9029700" y="3200281"/>
            <a:ext cx="2324100" cy="2976682"/>
          </a:xfrm>
          <a:prstGeom prst="rect">
            <a:avLst/>
          </a:prstGeom>
          <a:ln>
            <a:noFill/>
          </a:ln>
        </p:spPr>
      </p:pic>
      <p:sp>
        <p:nvSpPr>
          <p:cNvPr id="6" name="Zástupný symbol pro zápatí 3">
            <a:extLst>
              <a:ext uri="{FF2B5EF4-FFF2-40B4-BE49-F238E27FC236}">
                <a16:creationId xmlns:a16="http://schemas.microsoft.com/office/drawing/2014/main" id="{10490418-A9CD-44D3-AF2B-338ED0532BA6}"/>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A9BDA1DF-7405-4639-8BDE-E0609BBC86B1}"/>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8" name="Nadpis 1"/>
          <p:cNvSpPr>
            <a:spLocks noGrp="1"/>
          </p:cNvSpPr>
          <p:nvPr>
            <p:ph type="title"/>
          </p:nvPr>
        </p:nvSpPr>
        <p:spPr>
          <a:xfrm>
            <a:off x="838200" y="365126"/>
            <a:ext cx="10515600" cy="1012914"/>
          </a:xfrm>
          <a:noFill/>
        </p:spPr>
        <p:txBody>
          <a:bodyPr>
            <a:noAutofit/>
          </a:bodyPr>
          <a:lstStyle/>
          <a:p>
            <a:pPr>
              <a:lnSpc>
                <a:spcPct val="100000"/>
              </a:lnSpc>
              <a:tabLst>
                <a:tab pos="357188" algn="l"/>
              </a:tabLst>
            </a:pPr>
            <a:r>
              <a:rPr lang="cs-CZ">
                <a:solidFill>
                  <a:prstClr val="black"/>
                </a:solidFill>
              </a:rPr>
              <a:t>Skin-to-skin</a:t>
            </a:r>
            <a:endParaRPr lang="en-US" sz="18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648882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édium 2">
            <a:hlinkClick r:id="" action="ppaction://media"/>
            <a:extLst>
              <a:ext uri="{FF2B5EF4-FFF2-40B4-BE49-F238E27FC236}">
                <a16:creationId xmlns:a16="http://schemas.microsoft.com/office/drawing/2014/main" id="{925C97A1-BBD5-40D2-ADD3-AC9ADCCD767E}"/>
              </a:ext>
            </a:extLst>
          </p:cNvPr>
          <p:cNvPicPr>
            <a:picLocks noRot="1" noChangeAspect="1"/>
          </p:cNvPicPr>
          <p:nvPr>
            <a:videoFile r:link="rId1"/>
          </p:nvPr>
        </p:nvPicPr>
        <p:blipFill rotWithShape="1">
          <a:blip r:embed="rId3"/>
          <a:srcRect t="12903" b="12347"/>
          <a:stretch/>
        </p:blipFill>
        <p:spPr>
          <a:xfrm>
            <a:off x="0" y="5080"/>
            <a:ext cx="12192000" cy="6835115"/>
          </a:xfrm>
          <a:prstGeom prst="rect">
            <a:avLst/>
          </a:prstGeom>
        </p:spPr>
      </p:pic>
    </p:spTree>
    <p:extLst>
      <p:ext uri="{BB962C8B-B14F-4D97-AF65-F5344CB8AC3E}">
        <p14:creationId xmlns:p14="http://schemas.microsoft.com/office/powerpoint/2010/main" val="105786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Z videa</a:t>
            </a:r>
          </a:p>
        </p:txBody>
      </p:sp>
      <p:sp>
        <p:nvSpPr>
          <p:cNvPr id="3" name="Zástupný symbol pro obsah 2"/>
          <p:cNvSpPr>
            <a:spLocks noGrp="1"/>
          </p:cNvSpPr>
          <p:nvPr>
            <p:ph idx="1"/>
          </p:nvPr>
        </p:nvSpPr>
        <p:spPr/>
        <p:txBody>
          <a:bodyPr>
            <a:normAutofit fontScale="92500"/>
          </a:bodyPr>
          <a:lstStyle/>
          <a:p>
            <a:r>
              <a:rPr lang="cs-CZ" altLang="cs-CZ"/>
              <a:t>miminko se nejlépe dokáže přisát samo, pokud na to má dostatek času (průměrně se děti přisávají v 55. minutě po porodu)</a:t>
            </a:r>
          </a:p>
          <a:p>
            <a:r>
              <a:rPr lang="cs-CZ" altLang="cs-CZ"/>
              <a:t>miminko se položí pouze osušené na břicho maminky</a:t>
            </a:r>
          </a:p>
          <a:p>
            <a:r>
              <a:rPr lang="cs-CZ" altLang="cs-CZ"/>
              <a:t>neotírají se ručičky a nedává se čepička</a:t>
            </a:r>
          </a:p>
          <a:p>
            <a:r>
              <a:rPr lang="cs-CZ" altLang="cs-CZ"/>
              <a:t>většinu vyšetření novorozence lze provést na těle matky</a:t>
            </a:r>
          </a:p>
          <a:p>
            <a:r>
              <a:rPr lang="cs-CZ" altLang="cs-CZ"/>
              <a:t>kontakt kůže na kůži je ideální pro udržení normální tělesné teploty, dále reguluje dýchání a srdeční činnost, dítě je klidné a většinou nepláče</a:t>
            </a:r>
          </a:p>
          <a:p>
            <a:r>
              <a:rPr lang="cs-CZ" altLang="cs-CZ"/>
              <a:t>nepřerušovaný kontakt matky a dítěte, tzv. </a:t>
            </a:r>
            <a:r>
              <a:rPr lang="cs-CZ" altLang="cs-CZ" err="1"/>
              <a:t>rooming</a:t>
            </a:r>
            <a:r>
              <a:rPr lang="cs-CZ" altLang="cs-CZ"/>
              <a:t>-in, začíná již na porodním sále</a:t>
            </a:r>
          </a:p>
        </p:txBody>
      </p:sp>
      <p:sp>
        <p:nvSpPr>
          <p:cNvPr id="4" name="Zástupný symbol pro zápatí 3">
            <a:extLst>
              <a:ext uri="{FF2B5EF4-FFF2-40B4-BE49-F238E27FC236}">
                <a16:creationId xmlns:a16="http://schemas.microsoft.com/office/drawing/2014/main" id="{2A046A3E-6A42-4924-A7AC-D22BFC954693}"/>
              </a:ext>
            </a:extLst>
          </p:cNvPr>
          <p:cNvSpPr>
            <a:spLocks noGrp="1"/>
          </p:cNvSpPr>
          <p:nvPr>
            <p:ph type="ftr" sz="quarter" idx="11"/>
          </p:nvPr>
        </p:nvSpPr>
        <p:spPr>
          <a:xfrm>
            <a:off x="916010" y="6421078"/>
            <a:ext cx="1885681" cy="365125"/>
          </a:xfrm>
        </p:spPr>
        <p:txBody>
          <a:bodyPr/>
          <a:lstStyle/>
          <a:p>
            <a:r>
              <a:rPr lang="cs-CZ"/>
              <a:t>Hygiena dětí</a:t>
            </a:r>
          </a:p>
        </p:txBody>
      </p:sp>
      <p:sp>
        <p:nvSpPr>
          <p:cNvPr id="5" name="Zástupný symbol pro zápatí 3">
            <a:extLst>
              <a:ext uri="{FF2B5EF4-FFF2-40B4-BE49-F238E27FC236}">
                <a16:creationId xmlns:a16="http://schemas.microsoft.com/office/drawing/2014/main" id="{E57F6496-C5B4-4A7A-A7F4-6E6B661D854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544465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Z videa</a:t>
            </a:r>
          </a:p>
        </p:txBody>
      </p:sp>
      <p:sp>
        <p:nvSpPr>
          <p:cNvPr id="3" name="Zástupný symbol pro obsah 2"/>
          <p:cNvSpPr>
            <a:spLocks noGrp="1"/>
          </p:cNvSpPr>
          <p:nvPr>
            <p:ph idx="1"/>
          </p:nvPr>
        </p:nvSpPr>
        <p:spPr>
          <a:xfrm>
            <a:off x="838200" y="1620816"/>
            <a:ext cx="10817772" cy="4380739"/>
          </a:xfrm>
        </p:spPr>
        <p:txBody>
          <a:bodyPr>
            <a:normAutofit/>
          </a:bodyPr>
          <a:lstStyle/>
          <a:p>
            <a:r>
              <a:rPr lang="cs-CZ" altLang="cs-CZ"/>
              <a:t>matky po sekci v celkové anestezii mohou být v kontaktu kůže na kůži s dítětem hned, jak se probudí</a:t>
            </a:r>
          </a:p>
          <a:p>
            <a:r>
              <a:rPr lang="cs-CZ" altLang="cs-CZ"/>
              <a:t>dítě může být zatím „skin-to-skin“ např. s otcem</a:t>
            </a:r>
          </a:p>
          <a:p>
            <a:r>
              <a:rPr lang="cs-CZ" altLang="cs-CZ"/>
              <a:t>i děti, které vyžadují mimořádnou péči, by měly mít možnost kontaktu kůže na kůži (pokud ne, nutno podat lékařské vysvětlení)</a:t>
            </a:r>
          </a:p>
          <a:p>
            <a:r>
              <a:rPr lang="cs-CZ" altLang="cs-CZ"/>
              <a:t>matčino tělo je lepší než inkubátor</a:t>
            </a:r>
          </a:p>
          <a:p>
            <a:r>
              <a:rPr lang="cs-CZ" altLang="cs-CZ"/>
              <a:t>děti po náročných porodech potřebují více času (jestliže </a:t>
            </a:r>
            <a:r>
              <a:rPr lang="cs-CZ" altLang="cs-CZ" err="1"/>
              <a:t>samopřisátí</a:t>
            </a:r>
            <a:r>
              <a:rPr lang="cs-CZ" altLang="cs-CZ"/>
              <a:t> nemohlo proběhnout bezprostředně po porodu, může se kompenzovat kdykoliv po porodu)</a:t>
            </a:r>
          </a:p>
          <a:p>
            <a:endParaRPr lang="cs-CZ" altLang="cs-CZ"/>
          </a:p>
        </p:txBody>
      </p:sp>
      <p:sp>
        <p:nvSpPr>
          <p:cNvPr id="4" name="Zástupný symbol pro zápatí 3">
            <a:extLst>
              <a:ext uri="{FF2B5EF4-FFF2-40B4-BE49-F238E27FC236}">
                <a16:creationId xmlns:a16="http://schemas.microsoft.com/office/drawing/2014/main" id="{3F8360C3-CE2C-4B3C-8D2D-98D9F62872AC}"/>
              </a:ext>
            </a:extLst>
          </p:cNvPr>
          <p:cNvSpPr>
            <a:spLocks noGrp="1"/>
          </p:cNvSpPr>
          <p:nvPr>
            <p:ph type="ftr" sz="quarter" idx="11"/>
          </p:nvPr>
        </p:nvSpPr>
        <p:spPr>
          <a:xfrm>
            <a:off x="916010" y="6421078"/>
            <a:ext cx="1885681" cy="365125"/>
          </a:xfrm>
        </p:spPr>
        <p:txBody>
          <a:bodyPr/>
          <a:lstStyle/>
          <a:p>
            <a:r>
              <a:rPr lang="cs-CZ"/>
              <a:t>Hygiena dětí</a:t>
            </a:r>
          </a:p>
        </p:txBody>
      </p:sp>
      <p:sp>
        <p:nvSpPr>
          <p:cNvPr id="5" name="Zástupný symbol pro zápatí 3">
            <a:extLst>
              <a:ext uri="{FF2B5EF4-FFF2-40B4-BE49-F238E27FC236}">
                <a16:creationId xmlns:a16="http://schemas.microsoft.com/office/drawing/2014/main" id="{DE85B935-8DA4-49CE-8ED3-92778E88BBA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8676631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Kojení není jen pití mléka!</a:t>
            </a:r>
          </a:p>
        </p:txBody>
      </p:sp>
      <p:sp>
        <p:nvSpPr>
          <p:cNvPr id="3" name="Zástupný symbol pro obsah 2"/>
          <p:cNvSpPr>
            <a:spLocks noGrp="1"/>
          </p:cNvSpPr>
          <p:nvPr>
            <p:ph idx="1"/>
          </p:nvPr>
        </p:nvSpPr>
        <p:spPr/>
        <p:txBody>
          <a:bodyPr>
            <a:normAutofit/>
          </a:bodyPr>
          <a:lstStyle/>
          <a:p>
            <a:r>
              <a:rPr lang="cs-CZ" b="1"/>
              <a:t>výlučné kojení:</a:t>
            </a:r>
          </a:p>
          <a:p>
            <a:pPr lvl="1"/>
            <a:r>
              <a:rPr lang="cs-CZ"/>
              <a:t>prevence obezity u dítěte i v dospělosti</a:t>
            </a:r>
          </a:p>
          <a:p>
            <a:pPr lvl="1"/>
            <a:r>
              <a:rPr lang="cs-CZ"/>
              <a:t>snížení kojenecké úmrtnosti</a:t>
            </a:r>
          </a:p>
          <a:p>
            <a:pPr lvl="1"/>
            <a:r>
              <a:rPr lang="cs-CZ"/>
              <a:t>nižší výskyt onemocnění – atopický ekzém, otitis media, infekce HCD, infekce GIT</a:t>
            </a:r>
          </a:p>
          <a:p>
            <a:r>
              <a:rPr lang="cs-CZ"/>
              <a:t>pro matku </a:t>
            </a:r>
            <a:r>
              <a:rPr lang="cs-CZ" b="1"/>
              <a:t>nižší riziko</a:t>
            </a:r>
            <a:r>
              <a:rPr lang="cs-CZ"/>
              <a:t> poporodních depresí, ca prsu a vaječníků, DM II. typu, osteoporózy, revmatoidní artritidy</a:t>
            </a:r>
          </a:p>
          <a:p>
            <a:pPr>
              <a:spcAft>
                <a:spcPts val="1200"/>
              </a:spcAft>
            </a:pPr>
            <a:r>
              <a:rPr lang="cs-CZ"/>
              <a:t>antikoncepční účinky</a:t>
            </a:r>
          </a:p>
          <a:p>
            <a:pPr marL="0" indent="0" algn="ctr">
              <a:buNone/>
            </a:pPr>
            <a:r>
              <a:rPr lang="cs-CZ" sz="4000" b="1"/>
              <a:t>vztahová vazba</a:t>
            </a:r>
          </a:p>
        </p:txBody>
      </p:sp>
      <p:sp>
        <p:nvSpPr>
          <p:cNvPr id="4" name="Zástupný symbol pro zápatí 3"/>
          <p:cNvSpPr>
            <a:spLocks noGrp="1"/>
          </p:cNvSpPr>
          <p:nvPr>
            <p:ph type="ftr" sz="quarter" idx="11"/>
          </p:nvPr>
        </p:nvSpPr>
        <p:spPr>
          <a:xfrm>
            <a:off x="916010" y="6421078"/>
            <a:ext cx="1885681" cy="365125"/>
          </a:xfrm>
        </p:spPr>
        <p:txBody>
          <a:bodyPr/>
          <a:lstStyle/>
          <a:p>
            <a:r>
              <a:rPr lang="cs-CZ"/>
              <a:t>Hygiena dětí</a:t>
            </a:r>
          </a:p>
        </p:txBody>
      </p:sp>
      <p:sp>
        <p:nvSpPr>
          <p:cNvPr id="5" name="Zástupný symbol pro zápatí 3">
            <a:extLst>
              <a:ext uri="{FF2B5EF4-FFF2-40B4-BE49-F238E27FC236}">
                <a16:creationId xmlns:a16="http://schemas.microsoft.com/office/drawing/2014/main" id="{14C010C3-43D5-484D-AC2A-C58EC31F055F}"/>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29631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583887"/>
            <a:ext cx="8191500" cy="4351338"/>
          </a:xfrm>
        </p:spPr>
        <p:txBody>
          <a:bodyPr/>
          <a:lstStyle/>
          <a:p>
            <a:pPr>
              <a:buFont typeface="Georgia" pitchFamily="18" charset="0"/>
              <a:buChar char="•"/>
              <a:defRPr/>
            </a:pPr>
            <a:r>
              <a:rPr lang="cs-CZ"/>
              <a:t>pozornost matkám, které již měly problémy s kojením v minulosti</a:t>
            </a:r>
          </a:p>
          <a:p>
            <a:pPr>
              <a:buFont typeface="Georgia" pitchFamily="18" charset="0"/>
              <a:buChar char="•"/>
              <a:defRPr/>
            </a:pPr>
            <a:r>
              <a:rPr lang="cs-CZ"/>
              <a:t>učit matky </a:t>
            </a:r>
          </a:p>
          <a:p>
            <a:pPr lvl="1">
              <a:defRPr/>
            </a:pPr>
            <a:r>
              <a:rPr lang="cs-CZ"/>
              <a:t>polohu při kojení </a:t>
            </a:r>
          </a:p>
          <a:p>
            <a:pPr lvl="1">
              <a:defRPr/>
            </a:pPr>
            <a:r>
              <a:rPr lang="cs-CZ"/>
              <a:t>jak dítě přisát (popsat, předvést)</a:t>
            </a:r>
          </a:p>
          <a:p>
            <a:pPr lvl="1">
              <a:defRPr/>
            </a:pPr>
            <a:r>
              <a:rPr lang="cs-CZ"/>
              <a:t>ruční </a:t>
            </a:r>
            <a:r>
              <a:rPr lang="cs-CZ" err="1"/>
              <a:t>odstříkávání</a:t>
            </a:r>
            <a:r>
              <a:rPr lang="cs-CZ"/>
              <a:t> </a:t>
            </a:r>
          </a:p>
          <a:p>
            <a:pPr>
              <a:buFont typeface="Georgia" pitchFamily="18" charset="0"/>
              <a:buChar char="•"/>
              <a:defRPr/>
            </a:pPr>
            <a:r>
              <a:rPr lang="cs-CZ"/>
              <a:t>pomoc s kojením během 6 hodin po porodu (poloha, přisátí, pití…)</a:t>
            </a:r>
          </a:p>
          <a:p>
            <a:pPr>
              <a:buFont typeface="Georgia" pitchFamily="18" charset="0"/>
              <a:buChar char="•"/>
              <a:defRPr/>
            </a:pPr>
            <a:r>
              <a:rPr lang="cs-CZ"/>
              <a:t>pro tvorbu mléka je třeba kojit či odstříkávat</a:t>
            </a:r>
            <a:br>
              <a:rPr lang="cs-CZ"/>
            </a:br>
            <a:r>
              <a:rPr lang="cs-CZ"/>
              <a:t>min. 8x za 24 hodin</a:t>
            </a:r>
          </a:p>
          <a:p>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21800" y="2905125"/>
            <a:ext cx="2032000" cy="3149600"/>
          </a:xfrm>
          <a:prstGeom prst="rect">
            <a:avLst/>
          </a:prstGeom>
        </p:spPr>
      </p:pic>
      <p:sp>
        <p:nvSpPr>
          <p:cNvPr id="5" name="Zástupný symbol pro zápatí 3">
            <a:extLst>
              <a:ext uri="{FF2B5EF4-FFF2-40B4-BE49-F238E27FC236}">
                <a16:creationId xmlns:a16="http://schemas.microsoft.com/office/drawing/2014/main" id="{8762BACE-78C0-481F-9971-7E7F66B0D522}"/>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AE88447D-C15D-48B9-A37A-8AE6F1807C77}"/>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4" name="Nadpis 3"/>
          <p:cNvSpPr>
            <a:spLocks noGrp="1"/>
          </p:cNvSpPr>
          <p:nvPr>
            <p:ph type="title"/>
          </p:nvPr>
        </p:nvSpPr>
        <p:spPr/>
        <p:txBody>
          <a:bodyPr/>
          <a:lstStyle/>
          <a:p>
            <a:r>
              <a:rPr lang="cs-CZ"/>
              <a:t>Podpora matek</a:t>
            </a:r>
          </a:p>
        </p:txBody>
      </p:sp>
    </p:spTree>
    <p:extLst>
      <p:ext uri="{BB962C8B-B14F-4D97-AF65-F5344CB8AC3E}">
        <p14:creationId xmlns:p14="http://schemas.microsoft.com/office/powerpoint/2010/main" val="1374873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825625"/>
            <a:ext cx="8177213" cy="4351338"/>
          </a:xfrm>
        </p:spPr>
        <p:txBody>
          <a:bodyPr/>
          <a:lstStyle/>
          <a:p>
            <a:pPr>
              <a:lnSpc>
                <a:spcPct val="85000"/>
              </a:lnSpc>
            </a:pPr>
            <a:r>
              <a:rPr lang="cs-CZ">
                <a:solidFill>
                  <a:srgbClr val="262626"/>
                </a:solidFill>
              </a:rPr>
              <a:t>učit matky, jak poznat, že se dítě chce kojit</a:t>
            </a:r>
          </a:p>
          <a:p>
            <a:pPr>
              <a:lnSpc>
                <a:spcPct val="85000"/>
              </a:lnSpc>
            </a:pPr>
            <a:r>
              <a:rPr lang="cs-CZ">
                <a:solidFill>
                  <a:srgbClr val="262626"/>
                </a:solidFill>
              </a:rPr>
              <a:t>matky znají alespoň 2 signály (otáčení hlavičky, otevírání úst, snaha sát ručičku, prst atp., sací pohyby, nespokojenost, grimasy směřující k pláči…)</a:t>
            </a:r>
          </a:p>
          <a:p>
            <a:pPr>
              <a:lnSpc>
                <a:spcPct val="85000"/>
              </a:lnSpc>
            </a:pPr>
            <a:endParaRPr lang="cs-CZ"/>
          </a:p>
          <a:p>
            <a:pPr>
              <a:lnSpc>
                <a:spcPct val="85000"/>
              </a:lnSpc>
            </a:pPr>
            <a:r>
              <a:rPr lang="cs-CZ" b="1"/>
              <a:t>radit matkám, aby kojily dítě tak často a tak dlouho, jak dítě chce</a:t>
            </a:r>
            <a:endParaRPr lang="cs-CZ"/>
          </a:p>
          <a:p>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5" name="Zástupný symbol pro zápatí 3">
            <a:extLst>
              <a:ext uri="{FF2B5EF4-FFF2-40B4-BE49-F238E27FC236}">
                <a16:creationId xmlns:a16="http://schemas.microsoft.com/office/drawing/2014/main" id="{1425F14C-0F45-457C-A4FD-0DDB10B12847}"/>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6161D3C2-8680-4044-8264-83B86A2E848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4" name="Nadpis 3"/>
          <p:cNvSpPr>
            <a:spLocks noGrp="1"/>
          </p:cNvSpPr>
          <p:nvPr>
            <p:ph type="title"/>
          </p:nvPr>
        </p:nvSpPr>
        <p:spPr/>
        <p:txBody>
          <a:bodyPr/>
          <a:lstStyle/>
          <a:p>
            <a:r>
              <a:rPr lang="cs-CZ"/>
              <a:t>Podpora matek</a:t>
            </a:r>
          </a:p>
        </p:txBody>
      </p:sp>
    </p:spTree>
    <p:extLst>
      <p:ext uri="{BB962C8B-B14F-4D97-AF65-F5344CB8AC3E}">
        <p14:creationId xmlns:p14="http://schemas.microsoft.com/office/powerpoint/2010/main" val="2515951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Fyziologie laktace</a:t>
            </a:r>
          </a:p>
        </p:txBody>
      </p:sp>
      <p:sp>
        <p:nvSpPr>
          <p:cNvPr id="3" name="Zástupný symbol pro obsah 2"/>
          <p:cNvSpPr>
            <a:spLocks noGrp="1"/>
          </p:cNvSpPr>
          <p:nvPr>
            <p:ph idx="1"/>
          </p:nvPr>
        </p:nvSpPr>
        <p:spPr>
          <a:xfrm>
            <a:off x="838200" y="1671145"/>
            <a:ext cx="7377113" cy="4505818"/>
          </a:xfrm>
        </p:spPr>
        <p:txBody>
          <a:bodyPr>
            <a:noAutofit/>
          </a:bodyPr>
          <a:lstStyle/>
          <a:p>
            <a:pPr>
              <a:lnSpc>
                <a:spcPct val="100000"/>
              </a:lnSpc>
              <a:buFont typeface="Arial"/>
              <a:buChar char=" "/>
            </a:pPr>
            <a:r>
              <a:rPr lang="cs-CZ" sz="2000" dirty="0">
                <a:solidFill>
                  <a:srgbClr val="262626"/>
                </a:solidFill>
              </a:rPr>
              <a:t>Základní jednotkou žlázové tkáně je </a:t>
            </a:r>
            <a:r>
              <a:rPr lang="cs-CZ" sz="2000" b="1" dirty="0">
                <a:solidFill>
                  <a:srgbClr val="262626"/>
                </a:solidFill>
              </a:rPr>
              <a:t>alveoly tvořený lalůček (</a:t>
            </a:r>
            <a:r>
              <a:rPr lang="cs-CZ" sz="2000" b="1" dirty="0" err="1">
                <a:solidFill>
                  <a:srgbClr val="262626"/>
                </a:solidFill>
              </a:rPr>
              <a:t>lobulus</a:t>
            </a:r>
            <a:r>
              <a:rPr lang="cs-CZ" sz="2000" b="1" dirty="0">
                <a:solidFill>
                  <a:srgbClr val="262626"/>
                </a:solidFill>
              </a:rPr>
              <a:t>) </a:t>
            </a:r>
            <a:r>
              <a:rPr lang="cs-CZ" sz="2000" dirty="0">
                <a:solidFill>
                  <a:srgbClr val="262626"/>
                </a:solidFill>
              </a:rPr>
              <a:t>–</a:t>
            </a:r>
            <a:r>
              <a:rPr lang="cs-CZ" sz="2000" b="1" dirty="0">
                <a:solidFill>
                  <a:srgbClr val="262626"/>
                </a:solidFill>
              </a:rPr>
              <a:t> </a:t>
            </a:r>
            <a:r>
              <a:rPr lang="cs-CZ" sz="2000" dirty="0">
                <a:solidFill>
                  <a:srgbClr val="262626"/>
                </a:solidFill>
              </a:rPr>
              <a:t>hroznovitá struktura tvořená vlastními </a:t>
            </a:r>
            <a:r>
              <a:rPr lang="cs-CZ" sz="2000" b="1" dirty="0">
                <a:solidFill>
                  <a:srgbClr val="262626"/>
                </a:solidFill>
              </a:rPr>
              <a:t>sekrečními buňkami (alveoly) a mléčnými dukty.</a:t>
            </a:r>
          </a:p>
          <a:p>
            <a:pPr>
              <a:lnSpc>
                <a:spcPct val="100000"/>
              </a:lnSpc>
              <a:buFont typeface="Arial"/>
              <a:buChar char=" "/>
            </a:pPr>
            <a:r>
              <a:rPr lang="cs-CZ" sz="2000" dirty="0">
                <a:solidFill>
                  <a:srgbClr val="262626"/>
                </a:solidFill>
              </a:rPr>
              <a:t>Alveoly vytváří mléko z živin přitékajících k nim krví matky. Jeden prs obsahuje cca 7–10 </a:t>
            </a:r>
            <a:r>
              <a:rPr lang="cs-CZ" sz="2000" dirty="0" err="1">
                <a:solidFill>
                  <a:srgbClr val="262626"/>
                </a:solidFill>
              </a:rPr>
              <a:t>lobulů</a:t>
            </a:r>
            <a:r>
              <a:rPr lang="cs-CZ" sz="2000" dirty="0">
                <a:solidFill>
                  <a:srgbClr val="262626"/>
                </a:solidFill>
              </a:rPr>
              <a:t>.</a:t>
            </a:r>
            <a:endParaRPr lang="cs-CZ" sz="1200" dirty="0"/>
          </a:p>
          <a:p>
            <a:pPr>
              <a:lnSpc>
                <a:spcPct val="100000"/>
              </a:lnSpc>
              <a:buFont typeface="Arial"/>
              <a:buChar char=" "/>
            </a:pPr>
            <a:r>
              <a:rPr lang="cs-CZ" sz="2000" dirty="0">
                <a:solidFill>
                  <a:srgbClr val="262626"/>
                </a:solidFill>
              </a:rPr>
              <a:t>Sekreční buňky jsou opleteny buňkami </a:t>
            </a:r>
            <a:r>
              <a:rPr lang="cs-CZ" sz="2000" b="1" dirty="0" err="1">
                <a:solidFill>
                  <a:srgbClr val="262626"/>
                </a:solidFill>
              </a:rPr>
              <a:t>myoepiteliálními</a:t>
            </a:r>
            <a:r>
              <a:rPr lang="cs-CZ" sz="2000" dirty="0">
                <a:solidFill>
                  <a:srgbClr val="262626"/>
                </a:solidFill>
              </a:rPr>
              <a:t>. Tyto buňky svojí schopností kontrahovat se umožňují pohyb mléka z alveolu do stromovitě rozvětveného vývodního systému směrem k bradavce, odkud je může dítě sát. </a:t>
            </a:r>
            <a:r>
              <a:rPr lang="cs-CZ" sz="2000" dirty="0" err="1">
                <a:solidFill>
                  <a:srgbClr val="262626"/>
                </a:solidFill>
              </a:rPr>
              <a:t>Myoepiteliální</a:t>
            </a:r>
            <a:r>
              <a:rPr lang="cs-CZ" sz="2000" dirty="0">
                <a:solidFill>
                  <a:srgbClr val="262626"/>
                </a:solidFill>
              </a:rPr>
              <a:t> buňky jsou přítomny i ve stěnách vývodů. </a:t>
            </a:r>
            <a:endParaRPr lang="cs-CZ" sz="1200" dirty="0"/>
          </a:p>
        </p:txBody>
      </p:sp>
      <p:pic>
        <p:nvPicPr>
          <p:cNvPr id="4" name="Picture 2"/>
          <p:cNvPicPr/>
          <p:nvPr/>
        </p:nvPicPr>
        <p:blipFill>
          <a:blip r:embed="rId2" cstate="print">
            <a:extLst>
              <a:ext uri="{28A0092B-C50C-407E-A947-70E740481C1C}">
                <a14:useLocalDpi xmlns:a14="http://schemas.microsoft.com/office/drawing/2010/main"/>
              </a:ext>
            </a:extLst>
          </a:blip>
          <a:stretch>
            <a:fillRect/>
          </a:stretch>
        </p:blipFill>
        <p:spPr>
          <a:xfrm>
            <a:off x="8215313" y="2017548"/>
            <a:ext cx="3488400" cy="3560763"/>
          </a:xfrm>
          <a:prstGeom prst="rect">
            <a:avLst/>
          </a:prstGeom>
          <a:ln>
            <a:noFill/>
          </a:ln>
        </p:spPr>
      </p:pic>
      <p:sp>
        <p:nvSpPr>
          <p:cNvPr id="5" name="Zástupný symbol pro zápatí 3">
            <a:extLst>
              <a:ext uri="{FF2B5EF4-FFF2-40B4-BE49-F238E27FC236}">
                <a16:creationId xmlns:a16="http://schemas.microsoft.com/office/drawing/2014/main" id="{289675BB-C5CD-4B92-8F91-855CA535DCE9}"/>
              </a:ext>
            </a:extLst>
          </p:cNvPr>
          <p:cNvSpPr>
            <a:spLocks noGrp="1"/>
          </p:cNvSpPr>
          <p:nvPr>
            <p:ph type="ftr" sz="quarter" idx="11"/>
          </p:nvPr>
        </p:nvSpPr>
        <p:spPr>
          <a:xfrm>
            <a:off x="916010" y="6421078"/>
            <a:ext cx="1885681" cy="365125"/>
          </a:xfrm>
        </p:spPr>
        <p:txBody>
          <a:bodyPr/>
          <a:lstStyle/>
          <a:p>
            <a:r>
              <a:rPr lang="cs-CZ"/>
              <a:t>Hygiena dětí</a:t>
            </a:r>
          </a:p>
        </p:txBody>
      </p:sp>
      <p:sp>
        <p:nvSpPr>
          <p:cNvPr id="6" name="Zástupný symbol pro zápatí 3">
            <a:extLst>
              <a:ext uri="{FF2B5EF4-FFF2-40B4-BE49-F238E27FC236}">
                <a16:creationId xmlns:a16="http://schemas.microsoft.com/office/drawing/2014/main" id="{33A5D0CC-34F7-4EBA-94D4-BF597B81B10B}"/>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7597270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ustomShape 2"/>
          <p:cNvSpPr/>
          <p:nvPr/>
        </p:nvSpPr>
        <p:spPr>
          <a:xfrm>
            <a:off x="3287880" y="2349360"/>
            <a:ext cx="1511640" cy="365760"/>
          </a:xfrm>
          <a:prstGeom prst="rect">
            <a:avLst/>
          </a:prstGeom>
          <a:noFill/>
          <a:ln>
            <a:noFill/>
          </a:ln>
        </p:spPr>
      </p:sp>
      <p:sp>
        <p:nvSpPr>
          <p:cNvPr id="541" name="CustomShape 3"/>
          <p:cNvSpPr/>
          <p:nvPr/>
        </p:nvSpPr>
        <p:spPr>
          <a:xfrm>
            <a:off x="7454215" y="1556514"/>
            <a:ext cx="3413205" cy="1007640"/>
          </a:xfrm>
          <a:prstGeom prst="rect">
            <a:avLst/>
          </a:prstGeom>
          <a:noFill/>
          <a:ln>
            <a:noFill/>
          </a:ln>
        </p:spPr>
        <p:txBody>
          <a:bodyPr lIns="90000" tIns="45000" rIns="90000" bIns="45000"/>
          <a:lstStyle/>
          <a:p>
            <a:pPr algn="ctr">
              <a:lnSpc>
                <a:spcPct val="100000"/>
              </a:lnSpc>
            </a:pPr>
            <a:r>
              <a:rPr lang="cs-CZ">
                <a:solidFill>
                  <a:srgbClr val="000000"/>
                </a:solidFill>
                <a:latin typeface="Segoe UI" panose="020B0502040204020203" pitchFamily="34" charset="0"/>
                <a:cs typeface="Segoe UI" panose="020B0502040204020203" pitchFamily="34" charset="0"/>
              </a:rPr>
              <a:t>Dráždění nervových zakončení  v bradavce a dvorci efektivním sáním dítěte</a:t>
            </a:r>
            <a:endParaRPr>
              <a:latin typeface="Segoe UI" panose="020B0502040204020203" pitchFamily="34" charset="0"/>
              <a:cs typeface="Segoe UI" panose="020B0502040204020203" pitchFamily="34" charset="0"/>
            </a:endParaRPr>
          </a:p>
        </p:txBody>
      </p:sp>
      <p:sp>
        <p:nvSpPr>
          <p:cNvPr id="542" name="Line 4"/>
          <p:cNvSpPr/>
          <p:nvPr/>
        </p:nvSpPr>
        <p:spPr>
          <a:xfrm>
            <a:off x="4222440" y="3661935"/>
            <a:ext cx="0" cy="576000"/>
          </a:xfrm>
          <a:prstGeom prst="line">
            <a:avLst/>
          </a:prstGeom>
          <a:ln w="9360">
            <a:solidFill>
              <a:srgbClr val="000000"/>
            </a:solidFill>
            <a:round/>
            <a:tailEnd type="triangle" w="med" len="med"/>
          </a:ln>
        </p:spPr>
      </p:sp>
      <p:sp>
        <p:nvSpPr>
          <p:cNvPr id="543" name="Line 5"/>
          <p:cNvSpPr/>
          <p:nvPr/>
        </p:nvSpPr>
        <p:spPr>
          <a:xfrm flipH="1">
            <a:off x="6734935" y="1968736"/>
            <a:ext cx="719280" cy="0"/>
          </a:xfrm>
          <a:prstGeom prst="line">
            <a:avLst/>
          </a:prstGeom>
          <a:ln w="9360">
            <a:solidFill>
              <a:srgbClr val="000000"/>
            </a:solidFill>
            <a:round/>
            <a:tailEnd type="triangle" w="med" len="med"/>
          </a:ln>
        </p:spPr>
      </p:sp>
      <p:sp>
        <p:nvSpPr>
          <p:cNvPr id="544" name="CustomShape 6"/>
          <p:cNvSpPr/>
          <p:nvPr/>
        </p:nvSpPr>
        <p:spPr>
          <a:xfrm>
            <a:off x="5340180" y="1649596"/>
            <a:ext cx="1511640" cy="638280"/>
          </a:xfrm>
          <a:prstGeom prst="rect">
            <a:avLst/>
          </a:prstGeom>
          <a:noFill/>
          <a:ln>
            <a:noFill/>
          </a:ln>
        </p:spPr>
        <p:txBody>
          <a:bodyPr lIns="90000" tIns="45000" rIns="90000" bIns="45000"/>
          <a:lstStyle/>
          <a:p>
            <a:pPr algn="ctr">
              <a:lnSpc>
                <a:spcPct val="100000"/>
              </a:lnSpc>
            </a:pPr>
            <a:r>
              <a:rPr lang="cs-CZ">
                <a:solidFill>
                  <a:srgbClr val="000000"/>
                </a:solidFill>
                <a:latin typeface="Segoe UI" panose="020B0502040204020203" pitchFamily="34" charset="0"/>
                <a:cs typeface="Segoe UI" panose="020B0502040204020203" pitchFamily="34" charset="0"/>
              </a:rPr>
              <a:t>Stimulace hypofýzy</a:t>
            </a:r>
            <a:endParaRPr>
              <a:latin typeface="Segoe UI" panose="020B0502040204020203" pitchFamily="34" charset="0"/>
              <a:cs typeface="Segoe UI" panose="020B0502040204020203" pitchFamily="34" charset="0"/>
            </a:endParaRPr>
          </a:p>
        </p:txBody>
      </p:sp>
      <p:sp>
        <p:nvSpPr>
          <p:cNvPr id="545" name="Line 7"/>
          <p:cNvSpPr/>
          <p:nvPr/>
        </p:nvSpPr>
        <p:spPr>
          <a:xfrm flipH="1">
            <a:off x="4764600" y="2460261"/>
            <a:ext cx="790560" cy="431640"/>
          </a:xfrm>
          <a:prstGeom prst="line">
            <a:avLst/>
          </a:prstGeom>
          <a:ln w="9360">
            <a:solidFill>
              <a:srgbClr val="000000"/>
            </a:solidFill>
            <a:round/>
            <a:tailEnd type="triangle" w="med" len="med"/>
          </a:ln>
        </p:spPr>
      </p:sp>
      <p:sp>
        <p:nvSpPr>
          <p:cNvPr id="546" name="CustomShape 8"/>
          <p:cNvSpPr/>
          <p:nvPr/>
        </p:nvSpPr>
        <p:spPr>
          <a:xfrm>
            <a:off x="3000240" y="2997360"/>
            <a:ext cx="2520000" cy="911880"/>
          </a:xfrm>
          <a:prstGeom prst="rect">
            <a:avLst/>
          </a:prstGeom>
          <a:noFill/>
          <a:ln>
            <a:noFill/>
          </a:ln>
        </p:spPr>
        <p:txBody>
          <a:bodyPr lIns="90000" tIns="45000" rIns="90000" bIns="45000"/>
          <a:lstStyle/>
          <a:p>
            <a:pPr algn="ctr">
              <a:lnSpc>
                <a:spcPct val="100000"/>
              </a:lnSpc>
            </a:pPr>
            <a:r>
              <a:rPr lang="cs-CZ">
                <a:solidFill>
                  <a:srgbClr val="000000"/>
                </a:solidFill>
                <a:latin typeface="Segoe UI" panose="020B0502040204020203" pitchFamily="34" charset="0"/>
                <a:cs typeface="Segoe UI" panose="020B0502040204020203" pitchFamily="34" charset="0"/>
              </a:rPr>
              <a:t>Zadní lalok hypofýzy </a:t>
            </a:r>
            <a:br>
              <a:rPr lang="cs-CZ">
                <a:solidFill>
                  <a:srgbClr val="000000"/>
                </a:solidFill>
                <a:latin typeface="Segoe UI" panose="020B0502040204020203" pitchFamily="34" charset="0"/>
                <a:cs typeface="Segoe UI" panose="020B0502040204020203" pitchFamily="34" charset="0"/>
              </a:rPr>
            </a:br>
            <a:r>
              <a:rPr lang="cs-CZ" b="1">
                <a:solidFill>
                  <a:srgbClr val="000000"/>
                </a:solidFill>
                <a:latin typeface="Segoe UI" panose="020B0502040204020203" pitchFamily="34" charset="0"/>
                <a:cs typeface="Segoe UI" panose="020B0502040204020203" pitchFamily="34" charset="0"/>
              </a:rPr>
              <a:t>oxytocin</a:t>
            </a:r>
            <a:endParaRPr>
              <a:latin typeface="Segoe UI" panose="020B0502040204020203" pitchFamily="34" charset="0"/>
              <a:cs typeface="Segoe UI" panose="020B0502040204020203" pitchFamily="34" charset="0"/>
            </a:endParaRPr>
          </a:p>
        </p:txBody>
      </p:sp>
      <p:sp>
        <p:nvSpPr>
          <p:cNvPr id="547" name="CustomShape 9"/>
          <p:cNvSpPr/>
          <p:nvPr/>
        </p:nvSpPr>
        <p:spPr>
          <a:xfrm>
            <a:off x="3052470" y="4356720"/>
            <a:ext cx="2339940" cy="771031"/>
          </a:xfrm>
          <a:prstGeom prst="rect">
            <a:avLst/>
          </a:prstGeom>
          <a:noFill/>
          <a:ln>
            <a:noFill/>
          </a:ln>
        </p:spPr>
        <p:txBody>
          <a:bodyPr lIns="90000" tIns="45000" rIns="90000" bIns="45000"/>
          <a:lstStyle/>
          <a:p>
            <a:pPr algn="ctr">
              <a:lnSpc>
                <a:spcPct val="100000"/>
              </a:lnSpc>
            </a:pPr>
            <a:r>
              <a:rPr lang="cs-CZ" err="1">
                <a:solidFill>
                  <a:srgbClr val="000000"/>
                </a:solidFill>
                <a:latin typeface="Segoe UI" panose="020B0502040204020203" pitchFamily="34" charset="0"/>
                <a:cs typeface="Segoe UI" panose="020B0502040204020203" pitchFamily="34" charset="0"/>
              </a:rPr>
              <a:t>Myoepitelilání</a:t>
            </a:r>
            <a:r>
              <a:rPr lang="cs-CZ">
                <a:solidFill>
                  <a:srgbClr val="000000"/>
                </a:solidFill>
                <a:latin typeface="Segoe UI" panose="020B0502040204020203" pitchFamily="34" charset="0"/>
                <a:cs typeface="Segoe UI" panose="020B0502040204020203" pitchFamily="34" charset="0"/>
              </a:rPr>
              <a:t> buňky </a:t>
            </a:r>
            <a:br>
              <a:rPr lang="cs-CZ">
                <a:solidFill>
                  <a:srgbClr val="000000"/>
                </a:solidFill>
                <a:latin typeface="Segoe UI" panose="020B0502040204020203" pitchFamily="34" charset="0"/>
                <a:cs typeface="Segoe UI" panose="020B0502040204020203" pitchFamily="34" charset="0"/>
              </a:rPr>
            </a:br>
            <a:r>
              <a:rPr lang="cs-CZ" b="1">
                <a:solidFill>
                  <a:srgbClr val="000000"/>
                </a:solidFill>
                <a:latin typeface="Segoe UI" panose="020B0502040204020203" pitchFamily="34" charset="0"/>
                <a:cs typeface="Segoe UI" panose="020B0502040204020203" pitchFamily="34" charset="0"/>
              </a:rPr>
              <a:t>uvolnění mléka</a:t>
            </a:r>
            <a:endParaRPr b="1">
              <a:latin typeface="Segoe UI" panose="020B0502040204020203" pitchFamily="34" charset="0"/>
              <a:cs typeface="Segoe UI" panose="020B0502040204020203" pitchFamily="34" charset="0"/>
            </a:endParaRPr>
          </a:p>
        </p:txBody>
      </p:sp>
      <p:sp>
        <p:nvSpPr>
          <p:cNvPr id="548" name="Line 10"/>
          <p:cNvSpPr/>
          <p:nvPr/>
        </p:nvSpPr>
        <p:spPr>
          <a:xfrm>
            <a:off x="6713914" y="2408720"/>
            <a:ext cx="647640" cy="505080"/>
          </a:xfrm>
          <a:prstGeom prst="line">
            <a:avLst/>
          </a:prstGeom>
          <a:ln w="9360">
            <a:solidFill>
              <a:srgbClr val="000000"/>
            </a:solidFill>
            <a:round/>
            <a:tailEnd type="triangle" w="med" len="med"/>
          </a:ln>
        </p:spPr>
      </p:sp>
      <p:sp>
        <p:nvSpPr>
          <p:cNvPr id="549" name="CustomShape 11"/>
          <p:cNvSpPr/>
          <p:nvPr/>
        </p:nvSpPr>
        <p:spPr>
          <a:xfrm>
            <a:off x="7824960" y="3789360"/>
            <a:ext cx="1870560" cy="365760"/>
          </a:xfrm>
          <a:prstGeom prst="rect">
            <a:avLst/>
          </a:prstGeom>
          <a:noFill/>
          <a:ln>
            <a:noFill/>
          </a:ln>
        </p:spPr>
      </p:sp>
      <p:sp>
        <p:nvSpPr>
          <p:cNvPr id="550" name="CustomShape 12"/>
          <p:cNvSpPr/>
          <p:nvPr/>
        </p:nvSpPr>
        <p:spPr>
          <a:xfrm>
            <a:off x="6527340" y="3068313"/>
            <a:ext cx="2375280" cy="632880"/>
          </a:xfrm>
          <a:prstGeom prst="rect">
            <a:avLst/>
          </a:prstGeom>
          <a:noFill/>
          <a:ln>
            <a:noFill/>
          </a:ln>
        </p:spPr>
        <p:txBody>
          <a:bodyPr lIns="90000" tIns="45000" rIns="90000" bIns="45000"/>
          <a:lstStyle/>
          <a:p>
            <a:pPr algn="ctr">
              <a:lnSpc>
                <a:spcPct val="100000"/>
              </a:lnSpc>
            </a:pPr>
            <a:r>
              <a:rPr lang="cs-CZ">
                <a:solidFill>
                  <a:srgbClr val="000000"/>
                </a:solidFill>
                <a:latin typeface="Segoe UI" panose="020B0502040204020203" pitchFamily="34" charset="0"/>
                <a:cs typeface="Segoe UI" panose="020B0502040204020203" pitchFamily="34" charset="0"/>
              </a:rPr>
              <a:t>Přední lalok hypofýzy </a:t>
            </a:r>
            <a:r>
              <a:rPr lang="cs-CZ" b="1">
                <a:solidFill>
                  <a:srgbClr val="000000"/>
                </a:solidFill>
                <a:latin typeface="Segoe UI" panose="020B0502040204020203" pitchFamily="34" charset="0"/>
                <a:cs typeface="Segoe UI" panose="020B0502040204020203" pitchFamily="34" charset="0"/>
              </a:rPr>
              <a:t>prolaktin</a:t>
            </a:r>
            <a:endParaRPr>
              <a:latin typeface="Segoe UI" panose="020B0502040204020203" pitchFamily="34" charset="0"/>
              <a:cs typeface="Segoe UI" panose="020B0502040204020203" pitchFamily="34" charset="0"/>
            </a:endParaRPr>
          </a:p>
        </p:txBody>
      </p:sp>
      <p:sp>
        <p:nvSpPr>
          <p:cNvPr id="551" name="Line 13"/>
          <p:cNvSpPr/>
          <p:nvPr/>
        </p:nvSpPr>
        <p:spPr>
          <a:xfrm flipH="1">
            <a:off x="7713540" y="3661935"/>
            <a:ext cx="1440" cy="648000"/>
          </a:xfrm>
          <a:prstGeom prst="line">
            <a:avLst/>
          </a:prstGeom>
          <a:ln w="9360">
            <a:solidFill>
              <a:srgbClr val="000000"/>
            </a:solidFill>
            <a:round/>
            <a:tailEnd type="triangle" w="med" len="med"/>
          </a:ln>
        </p:spPr>
      </p:sp>
      <p:sp>
        <p:nvSpPr>
          <p:cNvPr id="552" name="CustomShape 14"/>
          <p:cNvSpPr/>
          <p:nvPr/>
        </p:nvSpPr>
        <p:spPr>
          <a:xfrm>
            <a:off x="6851820" y="4385708"/>
            <a:ext cx="1872180" cy="912600"/>
          </a:xfrm>
          <a:prstGeom prst="rect">
            <a:avLst/>
          </a:prstGeom>
          <a:noFill/>
          <a:ln>
            <a:noFill/>
          </a:ln>
        </p:spPr>
        <p:txBody>
          <a:bodyPr lIns="90000" tIns="45000" rIns="90000" bIns="45000"/>
          <a:lstStyle/>
          <a:p>
            <a:pPr algn="ctr">
              <a:lnSpc>
                <a:spcPct val="100000"/>
              </a:lnSpc>
            </a:pPr>
            <a:r>
              <a:rPr lang="cs-CZ">
                <a:solidFill>
                  <a:srgbClr val="000000"/>
                </a:solidFill>
                <a:latin typeface="Segoe UI" panose="020B0502040204020203" pitchFamily="34" charset="0"/>
                <a:cs typeface="Segoe UI" panose="020B0502040204020203" pitchFamily="34" charset="0"/>
              </a:rPr>
              <a:t>Alveolární buňky </a:t>
            </a:r>
            <a:br>
              <a:rPr lang="cs-CZ">
                <a:solidFill>
                  <a:srgbClr val="000000"/>
                </a:solidFill>
                <a:latin typeface="Segoe UI" panose="020B0502040204020203" pitchFamily="34" charset="0"/>
                <a:cs typeface="Segoe UI" panose="020B0502040204020203" pitchFamily="34" charset="0"/>
              </a:rPr>
            </a:br>
            <a:r>
              <a:rPr lang="cs-CZ" b="1">
                <a:solidFill>
                  <a:srgbClr val="000000"/>
                </a:solidFill>
                <a:latin typeface="Segoe UI" panose="020B0502040204020203" pitchFamily="34" charset="0"/>
                <a:cs typeface="Segoe UI" panose="020B0502040204020203" pitchFamily="34" charset="0"/>
              </a:rPr>
              <a:t>tvorba mléka</a:t>
            </a:r>
            <a:endParaRPr b="1">
              <a:latin typeface="Segoe UI" panose="020B0502040204020203" pitchFamily="34" charset="0"/>
              <a:cs typeface="Segoe UI" panose="020B0502040204020203" pitchFamily="34" charset="0"/>
            </a:endParaRPr>
          </a:p>
        </p:txBody>
      </p:sp>
      <p:sp>
        <p:nvSpPr>
          <p:cNvPr id="553" name="CustomShape 15"/>
          <p:cNvSpPr/>
          <p:nvPr/>
        </p:nvSpPr>
        <p:spPr>
          <a:xfrm>
            <a:off x="1941032" y="5548483"/>
            <a:ext cx="1367280" cy="402840"/>
          </a:xfrm>
          <a:prstGeom prst="rect">
            <a:avLst/>
          </a:prstGeom>
          <a:noFill/>
          <a:ln>
            <a:noFill/>
          </a:ln>
        </p:spPr>
        <p:txBody>
          <a:bodyPr lIns="90000" tIns="45000" rIns="90000" bIns="45000"/>
          <a:lstStyle/>
          <a:p>
            <a:pPr algn="ctr">
              <a:lnSpc>
                <a:spcPct val="100000"/>
              </a:lnSpc>
            </a:pPr>
            <a:r>
              <a:rPr lang="cs-CZ">
                <a:solidFill>
                  <a:srgbClr val="C00000"/>
                </a:solidFill>
                <a:latin typeface="Segoe UI" panose="020B0502040204020203" pitchFamily="34" charset="0"/>
                <a:cs typeface="Segoe UI" panose="020B0502040204020203" pitchFamily="34" charset="0"/>
              </a:rPr>
              <a:t>Nalitá prsa</a:t>
            </a:r>
            <a:endParaRPr>
              <a:solidFill>
                <a:srgbClr val="C00000"/>
              </a:solidFill>
              <a:latin typeface="Segoe UI" panose="020B0502040204020203" pitchFamily="34" charset="0"/>
              <a:cs typeface="Segoe UI" panose="020B0502040204020203" pitchFamily="34" charset="0"/>
            </a:endParaRPr>
          </a:p>
        </p:txBody>
      </p:sp>
      <p:sp>
        <p:nvSpPr>
          <p:cNvPr id="554" name="Line 16"/>
          <p:cNvSpPr/>
          <p:nvPr/>
        </p:nvSpPr>
        <p:spPr>
          <a:xfrm>
            <a:off x="3460456" y="5749903"/>
            <a:ext cx="647640" cy="0"/>
          </a:xfrm>
          <a:prstGeom prst="line">
            <a:avLst/>
          </a:prstGeom>
          <a:ln w="9360">
            <a:solidFill>
              <a:srgbClr val="000000"/>
            </a:solidFill>
            <a:round/>
            <a:tailEnd type="triangle" w="med" len="med"/>
          </a:ln>
        </p:spPr>
      </p:sp>
      <p:sp>
        <p:nvSpPr>
          <p:cNvPr id="555" name="CustomShape 17"/>
          <p:cNvSpPr/>
          <p:nvPr/>
        </p:nvSpPr>
        <p:spPr>
          <a:xfrm>
            <a:off x="4260240" y="5434905"/>
            <a:ext cx="2880360" cy="782280"/>
          </a:xfrm>
          <a:prstGeom prst="rect">
            <a:avLst/>
          </a:prstGeom>
          <a:noFill/>
          <a:ln>
            <a:noFill/>
          </a:ln>
        </p:spPr>
        <p:txBody>
          <a:bodyPr lIns="90000" tIns="45000" rIns="90000" bIns="45000"/>
          <a:lstStyle/>
          <a:p>
            <a:pPr algn="ctr">
              <a:lnSpc>
                <a:spcPct val="100000"/>
              </a:lnSpc>
            </a:pPr>
            <a:r>
              <a:rPr lang="cs-CZ">
                <a:solidFill>
                  <a:srgbClr val="C00000"/>
                </a:solidFill>
                <a:latin typeface="Segoe UI" panose="020B0502040204020203" pitchFamily="34" charset="0"/>
                <a:cs typeface="Segoe UI" panose="020B0502040204020203" pitchFamily="34" charset="0"/>
              </a:rPr>
              <a:t>Hypotalamus – </a:t>
            </a:r>
            <a:r>
              <a:rPr lang="cs-CZ" b="1">
                <a:solidFill>
                  <a:srgbClr val="C00000"/>
                </a:solidFill>
                <a:latin typeface="Segoe UI" panose="020B0502040204020203" pitchFamily="34" charset="0"/>
                <a:cs typeface="Segoe UI" panose="020B0502040204020203" pitchFamily="34" charset="0"/>
              </a:rPr>
              <a:t>prolaktin inhibující hormon (PIH)</a:t>
            </a:r>
            <a:endParaRPr>
              <a:solidFill>
                <a:srgbClr val="C00000"/>
              </a:solidFill>
              <a:latin typeface="Segoe UI" panose="020B0502040204020203" pitchFamily="34" charset="0"/>
              <a:cs typeface="Segoe UI" panose="020B0502040204020203" pitchFamily="34" charset="0"/>
            </a:endParaRPr>
          </a:p>
        </p:txBody>
      </p:sp>
      <p:sp>
        <p:nvSpPr>
          <p:cNvPr id="556" name="Line 18"/>
          <p:cNvSpPr/>
          <p:nvPr/>
        </p:nvSpPr>
        <p:spPr>
          <a:xfrm>
            <a:off x="7301569" y="5769343"/>
            <a:ext cx="1079640" cy="0"/>
          </a:xfrm>
          <a:prstGeom prst="line">
            <a:avLst/>
          </a:prstGeom>
          <a:ln w="9360">
            <a:solidFill>
              <a:srgbClr val="000000"/>
            </a:solidFill>
            <a:round/>
            <a:tailEnd type="triangle" w="med" len="med"/>
          </a:ln>
        </p:spPr>
      </p:sp>
      <p:sp>
        <p:nvSpPr>
          <p:cNvPr id="557" name="CustomShape 19"/>
          <p:cNvSpPr/>
          <p:nvPr/>
        </p:nvSpPr>
        <p:spPr>
          <a:xfrm>
            <a:off x="8381209" y="5587363"/>
            <a:ext cx="2086560" cy="363960"/>
          </a:xfrm>
          <a:prstGeom prst="rect">
            <a:avLst/>
          </a:prstGeom>
          <a:noFill/>
          <a:ln>
            <a:noFill/>
          </a:ln>
        </p:spPr>
        <p:txBody>
          <a:bodyPr lIns="90000" tIns="45000" rIns="90000" bIns="45000"/>
          <a:lstStyle/>
          <a:p>
            <a:pPr algn="ctr">
              <a:lnSpc>
                <a:spcPct val="100000"/>
              </a:lnSpc>
            </a:pPr>
            <a:r>
              <a:rPr lang="cs-CZ">
                <a:solidFill>
                  <a:srgbClr val="C00000"/>
                </a:solidFill>
                <a:latin typeface="Segoe UI" panose="020B0502040204020203" pitchFamily="34" charset="0"/>
                <a:cs typeface="Segoe UI" panose="020B0502040204020203" pitchFamily="34" charset="0"/>
              </a:rPr>
              <a:t>Inhibice laktace</a:t>
            </a:r>
            <a:endParaRPr>
              <a:solidFill>
                <a:srgbClr val="C00000"/>
              </a:solidFill>
              <a:latin typeface="Segoe UI" panose="020B0502040204020203" pitchFamily="34" charset="0"/>
              <a:cs typeface="Segoe UI" panose="020B0502040204020203" pitchFamily="34" charset="0"/>
            </a:endParaRPr>
          </a:p>
        </p:txBody>
      </p:sp>
      <p:sp>
        <p:nvSpPr>
          <p:cNvPr id="2" name="Nadpis 1"/>
          <p:cNvSpPr>
            <a:spLocks noGrp="1"/>
          </p:cNvSpPr>
          <p:nvPr>
            <p:ph type="title"/>
          </p:nvPr>
        </p:nvSpPr>
        <p:spPr/>
        <p:txBody>
          <a:bodyPr/>
          <a:lstStyle/>
          <a:p>
            <a:r>
              <a:rPr lang="cs-CZ"/>
              <a:t>Fyziologie laktace</a:t>
            </a:r>
          </a:p>
        </p:txBody>
      </p:sp>
      <p:sp>
        <p:nvSpPr>
          <p:cNvPr id="21" name="Zástupný symbol pro zápatí 3">
            <a:extLst>
              <a:ext uri="{FF2B5EF4-FFF2-40B4-BE49-F238E27FC236}">
                <a16:creationId xmlns:a16="http://schemas.microsoft.com/office/drawing/2014/main" id="{D7816726-28CE-46FE-8920-431501E1F2B6}"/>
              </a:ext>
            </a:extLst>
          </p:cNvPr>
          <p:cNvSpPr>
            <a:spLocks noGrp="1"/>
          </p:cNvSpPr>
          <p:nvPr>
            <p:ph type="ftr" sz="quarter" idx="11"/>
          </p:nvPr>
        </p:nvSpPr>
        <p:spPr>
          <a:xfrm>
            <a:off x="916010" y="6421078"/>
            <a:ext cx="1885681" cy="365125"/>
          </a:xfrm>
        </p:spPr>
        <p:txBody>
          <a:bodyPr/>
          <a:lstStyle/>
          <a:p>
            <a:r>
              <a:rPr lang="cs-CZ"/>
              <a:t>Hygiena dětí</a:t>
            </a:r>
          </a:p>
        </p:txBody>
      </p:sp>
      <p:sp>
        <p:nvSpPr>
          <p:cNvPr id="22" name="Zástupný symbol pro zápatí 3">
            <a:extLst>
              <a:ext uri="{FF2B5EF4-FFF2-40B4-BE49-F238E27FC236}">
                <a16:creationId xmlns:a16="http://schemas.microsoft.com/office/drawing/2014/main" id="{FE7F8663-780A-42BD-A03F-FBD8B0701BA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1647226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Co z předchozích informací vyplývá?</a:t>
            </a:r>
          </a:p>
        </p:txBody>
      </p:sp>
      <p:sp>
        <p:nvSpPr>
          <p:cNvPr id="3" name="Zástupný symbol pro obsah 2"/>
          <p:cNvSpPr>
            <a:spLocks noGrp="1"/>
          </p:cNvSpPr>
          <p:nvPr>
            <p:ph idx="1"/>
          </p:nvPr>
        </p:nvSpPr>
        <p:spPr>
          <a:xfrm>
            <a:off x="838200" y="1818290"/>
            <a:ext cx="10515600" cy="4183265"/>
          </a:xfrm>
        </p:spPr>
        <p:txBody>
          <a:bodyPr>
            <a:normAutofit fontScale="62500" lnSpcReduction="20000"/>
          </a:bodyPr>
          <a:lstStyle/>
          <a:p>
            <a:pPr>
              <a:lnSpc>
                <a:spcPct val="100000"/>
              </a:lnSpc>
              <a:buFont typeface="Arial"/>
              <a:buChar char=" "/>
            </a:pPr>
            <a:r>
              <a:rPr lang="cs-CZ">
                <a:solidFill>
                  <a:srgbClr val="262626"/>
                </a:solidFill>
              </a:rPr>
              <a:t>Tvorba mléka je ovlivněna tím, kolik mléka dítě z prsu odebírá! </a:t>
            </a:r>
            <a:endParaRPr lang="cs-CZ"/>
          </a:p>
          <a:p>
            <a:pPr>
              <a:lnSpc>
                <a:spcPct val="100000"/>
              </a:lnSpc>
              <a:buFont typeface="Arial"/>
              <a:buChar char=" "/>
            </a:pPr>
            <a:r>
              <a:rPr lang="cs-CZ" b="1">
                <a:solidFill>
                  <a:srgbClr val="262626"/>
                </a:solidFill>
              </a:rPr>
              <a:t>Pokud není mléko z prsu</a:t>
            </a:r>
            <a:r>
              <a:rPr lang="cs-CZ" b="1"/>
              <a:t> odebíráno </a:t>
            </a:r>
            <a:r>
              <a:rPr lang="cs-CZ" b="1">
                <a:solidFill>
                  <a:srgbClr val="262626"/>
                </a:solidFill>
              </a:rPr>
              <a:t>→ pokles tvorby mléka</a:t>
            </a:r>
            <a:endParaRPr lang="cs-CZ" b="1"/>
          </a:p>
          <a:p>
            <a:pPr>
              <a:lnSpc>
                <a:spcPct val="100000"/>
              </a:lnSpc>
            </a:pPr>
            <a:endParaRPr lang="cs-CZ"/>
          </a:p>
          <a:p>
            <a:pPr>
              <a:lnSpc>
                <a:spcPct val="100000"/>
              </a:lnSpc>
              <a:buFont typeface="Arial"/>
              <a:buChar char=" "/>
            </a:pPr>
            <a:r>
              <a:rPr lang="cs-CZ">
                <a:solidFill>
                  <a:srgbClr val="262626"/>
                </a:solidFill>
              </a:rPr>
              <a:t>Je potřeba zajistit:</a:t>
            </a:r>
            <a:endParaRPr lang="cs-CZ"/>
          </a:p>
          <a:p>
            <a:pPr>
              <a:lnSpc>
                <a:spcPct val="100000"/>
              </a:lnSpc>
              <a:buFont typeface="Arial"/>
              <a:buChar char=" "/>
            </a:pPr>
            <a:r>
              <a:rPr lang="cs-CZ" b="1">
                <a:solidFill>
                  <a:srgbClr val="262626"/>
                </a:solidFill>
              </a:rPr>
              <a:t>1. Efektivní sání </a:t>
            </a:r>
            <a:r>
              <a:rPr lang="cs-CZ">
                <a:solidFill>
                  <a:srgbClr val="262626"/>
                </a:solidFill>
              </a:rPr>
              <a:t>– kontrola a úprava přisátí (poloha a polykání, tzn. pauza v bradě)</a:t>
            </a:r>
          </a:p>
          <a:p>
            <a:pPr>
              <a:lnSpc>
                <a:spcPct val="100000"/>
              </a:lnSpc>
              <a:buFont typeface="Arial"/>
              <a:buChar char=" "/>
            </a:pPr>
            <a:r>
              <a:rPr lang="cs-CZ">
                <a:solidFill>
                  <a:srgbClr val="262626"/>
                </a:solidFill>
              </a:rPr>
              <a:t>2. Neomezený přístup dítěte k prsu (délku ani frekvenci kojení = </a:t>
            </a:r>
            <a:r>
              <a:rPr lang="cs-CZ" b="1">
                <a:solidFill>
                  <a:srgbClr val="262626"/>
                </a:solidFill>
              </a:rPr>
              <a:t>kojení dle potřeb dítěte</a:t>
            </a:r>
            <a:r>
              <a:rPr lang="cs-CZ">
                <a:solidFill>
                  <a:srgbClr val="262626"/>
                </a:solidFill>
              </a:rPr>
              <a:t>)</a:t>
            </a:r>
            <a:r>
              <a:rPr lang="cs-CZ"/>
              <a:t/>
            </a:r>
            <a:br>
              <a:rPr lang="cs-CZ"/>
            </a:br>
            <a:endParaRPr lang="cs-CZ"/>
          </a:p>
          <a:p>
            <a:pPr>
              <a:lnSpc>
                <a:spcPct val="100000"/>
              </a:lnSpc>
              <a:buFont typeface="Arial"/>
              <a:buChar char=" "/>
            </a:pPr>
            <a:r>
              <a:rPr lang="cs-CZ">
                <a:solidFill>
                  <a:srgbClr val="262626"/>
                </a:solidFill>
              </a:rPr>
              <a:t>→ zabezpečí se tak efektivní stimulace a vyprázdnění prsu → tvorba mléka</a:t>
            </a:r>
            <a:r>
              <a:rPr lang="cs-CZ"/>
              <a:t/>
            </a:r>
            <a:br>
              <a:rPr lang="cs-CZ"/>
            </a:br>
            <a:r>
              <a:rPr lang="cs-CZ">
                <a:solidFill>
                  <a:srgbClr val="262626"/>
                </a:solidFill>
              </a:rPr>
              <a:t>→ čím více mléka z prsu se odebírá, tím více mléka se v něm tvoří</a:t>
            </a:r>
          </a:p>
          <a:p>
            <a:pPr>
              <a:lnSpc>
                <a:spcPct val="100000"/>
              </a:lnSpc>
              <a:buFont typeface="Arial"/>
              <a:buChar char=" "/>
            </a:pPr>
            <a:r>
              <a:rPr lang="cs-CZ"/>
              <a:t/>
            </a:r>
            <a:br>
              <a:rPr lang="cs-CZ"/>
            </a:br>
            <a:r>
              <a:rPr lang="cs-CZ" b="1">
                <a:solidFill>
                  <a:srgbClr val="262626"/>
                </a:solidFill>
              </a:rPr>
              <a:t>Každé dítě má jinou schopnost efektivního sání mléka a každá matka uvolňuje a produkuje mléko odlišně. Každá dvojice tedy potřebuje i jinou délku a frekvenci kojení!</a:t>
            </a:r>
            <a:endParaRPr lang="cs-CZ" b="1"/>
          </a:p>
          <a:p>
            <a:endParaRPr lang="cs-CZ"/>
          </a:p>
        </p:txBody>
      </p:sp>
      <p:sp>
        <p:nvSpPr>
          <p:cNvPr id="4" name="Zástupný symbol pro zápatí 3">
            <a:extLst>
              <a:ext uri="{FF2B5EF4-FFF2-40B4-BE49-F238E27FC236}">
                <a16:creationId xmlns:a16="http://schemas.microsoft.com/office/drawing/2014/main" id="{5F5C336B-8C43-4014-BC19-C8B31C7C5A4C}"/>
              </a:ext>
            </a:extLst>
          </p:cNvPr>
          <p:cNvSpPr>
            <a:spLocks noGrp="1"/>
          </p:cNvSpPr>
          <p:nvPr>
            <p:ph type="ftr" sz="quarter" idx="11"/>
          </p:nvPr>
        </p:nvSpPr>
        <p:spPr>
          <a:xfrm>
            <a:off x="916010" y="6421078"/>
            <a:ext cx="1885681" cy="365125"/>
          </a:xfrm>
        </p:spPr>
        <p:txBody>
          <a:bodyPr/>
          <a:lstStyle/>
          <a:p>
            <a:r>
              <a:rPr lang="cs-CZ"/>
              <a:t>Hygiena dětí</a:t>
            </a:r>
          </a:p>
        </p:txBody>
      </p:sp>
      <p:sp>
        <p:nvSpPr>
          <p:cNvPr id="5" name="Zástupný symbol pro zápatí 3">
            <a:extLst>
              <a:ext uri="{FF2B5EF4-FFF2-40B4-BE49-F238E27FC236}">
                <a16:creationId xmlns:a16="http://schemas.microsoft.com/office/drawing/2014/main" id="{CBE5CE4A-D099-4129-A9A8-34C07392A81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190526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Čtyři body pro podporu kojení</a:t>
            </a:r>
          </a:p>
        </p:txBody>
      </p:sp>
      <p:sp>
        <p:nvSpPr>
          <p:cNvPr id="3" name="Zástupný symbol pro obsah 2"/>
          <p:cNvSpPr>
            <a:spLocks noGrp="1"/>
          </p:cNvSpPr>
          <p:nvPr>
            <p:ph idx="1"/>
          </p:nvPr>
        </p:nvSpPr>
        <p:spPr/>
        <p:txBody>
          <a:bodyPr/>
          <a:lstStyle/>
          <a:p>
            <a:r>
              <a:rPr lang="cs-CZ"/>
              <a:t>správná poloha</a:t>
            </a:r>
          </a:p>
          <a:p>
            <a:r>
              <a:rPr lang="cs-CZ"/>
              <a:t>správné přisátí</a:t>
            </a:r>
          </a:p>
          <a:p>
            <a:r>
              <a:rPr lang="cs-CZ"/>
              <a:t>pauza v bradě</a:t>
            </a:r>
          </a:p>
          <a:p>
            <a:r>
              <a:rPr lang="cs-CZ"/>
              <a:t>stlačování prsu</a:t>
            </a:r>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6" name="Zástupný symbol pro zápatí 3">
            <a:extLst>
              <a:ext uri="{FF2B5EF4-FFF2-40B4-BE49-F238E27FC236}">
                <a16:creationId xmlns:a16="http://schemas.microsoft.com/office/drawing/2014/main" id="{E9BA7C0F-690E-422A-8835-6C2CA3AA38F3}"/>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ADF7F5AD-59BD-45FB-B9FF-4F809215BA5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4127249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Správná poloha</a:t>
            </a:r>
          </a:p>
        </p:txBody>
      </p:sp>
      <p:sp>
        <p:nvSpPr>
          <p:cNvPr id="3" name="Zástupný symbol pro obsah 2"/>
          <p:cNvSpPr>
            <a:spLocks noGrp="1"/>
          </p:cNvSpPr>
          <p:nvPr>
            <p:ph idx="1"/>
          </p:nvPr>
        </p:nvSpPr>
        <p:spPr>
          <a:xfrm>
            <a:off x="838200" y="1825625"/>
            <a:ext cx="9104586" cy="4351338"/>
          </a:xfrm>
        </p:spPr>
        <p:txBody>
          <a:bodyPr/>
          <a:lstStyle/>
          <a:p>
            <a:r>
              <a:rPr lang="cs-CZ"/>
              <a:t>matka přitahuje dítě k prsu celým předloktím</a:t>
            </a:r>
          </a:p>
          <a:p>
            <a:r>
              <a:rPr lang="cs-CZ">
                <a:ea typeface="Arial"/>
              </a:rPr>
              <a:t>matka se má cítit pohodlně – nebolí ji záda ani ramena</a:t>
            </a:r>
          </a:p>
          <a:p>
            <a:r>
              <a:rPr lang="cs-CZ">
                <a:ea typeface="Arial"/>
              </a:rPr>
              <a:t>příčná poloha (poloha tanečníka) je pro většinu</a:t>
            </a:r>
            <a:br>
              <a:rPr lang="cs-CZ">
                <a:ea typeface="Arial"/>
              </a:rPr>
            </a:br>
            <a:r>
              <a:rPr lang="cs-CZ">
                <a:ea typeface="Arial"/>
              </a:rPr>
              <a:t>matek nejjednodušší a dítěti zajistí nejvíce mléka</a:t>
            </a:r>
            <a:endParaRPr lang="cs-CZ"/>
          </a:p>
          <a:p>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6" name="Zástupný symbol pro zápatí 3">
            <a:extLst>
              <a:ext uri="{FF2B5EF4-FFF2-40B4-BE49-F238E27FC236}">
                <a16:creationId xmlns:a16="http://schemas.microsoft.com/office/drawing/2014/main" id="{43D33741-921A-4BFD-944F-86AAED76F2A2}"/>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EA0A7DAD-A851-4505-8268-8D691AB70467}"/>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74190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Správná poloha</a:t>
            </a:r>
          </a:p>
        </p:txBody>
      </p:sp>
      <p:pic>
        <p:nvPicPr>
          <p:cNvPr id="6" name="Picture 2"/>
          <p:cNvPicPr/>
          <p:nvPr/>
        </p:nvPicPr>
        <p:blipFill>
          <a:blip r:embed="rId2" cstate="email">
            <a:lum bright="6000"/>
            <a:extLst>
              <a:ext uri="{28A0092B-C50C-407E-A947-70E740481C1C}">
                <a14:useLocalDpi xmlns:a14="http://schemas.microsoft.com/office/drawing/2010/main"/>
              </a:ext>
            </a:extLst>
          </a:blip>
          <a:stretch>
            <a:fillRect/>
          </a:stretch>
        </p:blipFill>
        <p:spPr>
          <a:xfrm>
            <a:off x="2459280" y="1788885"/>
            <a:ext cx="7273440" cy="4044600"/>
          </a:xfrm>
          <a:prstGeom prst="rect">
            <a:avLst/>
          </a:prstGeom>
          <a:ln>
            <a:noFill/>
          </a:ln>
        </p:spPr>
      </p:pic>
      <p:sp>
        <p:nvSpPr>
          <p:cNvPr id="4" name="Zástupný symbol pro zápatí 3">
            <a:extLst>
              <a:ext uri="{FF2B5EF4-FFF2-40B4-BE49-F238E27FC236}">
                <a16:creationId xmlns:a16="http://schemas.microsoft.com/office/drawing/2014/main" id="{FA1EBEC3-4899-4BA9-8C91-6744CBA7F9DE}"/>
              </a:ext>
            </a:extLst>
          </p:cNvPr>
          <p:cNvSpPr>
            <a:spLocks noGrp="1"/>
          </p:cNvSpPr>
          <p:nvPr>
            <p:ph type="ftr" sz="quarter" idx="11"/>
          </p:nvPr>
        </p:nvSpPr>
        <p:spPr>
          <a:xfrm>
            <a:off x="916010" y="6421078"/>
            <a:ext cx="1885681" cy="365125"/>
          </a:xfrm>
        </p:spPr>
        <p:txBody>
          <a:bodyPr/>
          <a:lstStyle/>
          <a:p>
            <a:r>
              <a:rPr lang="cs-CZ"/>
              <a:t>Hygiena dětí</a:t>
            </a:r>
          </a:p>
        </p:txBody>
      </p:sp>
      <p:sp>
        <p:nvSpPr>
          <p:cNvPr id="5" name="Zástupný symbol pro zápatí 3">
            <a:extLst>
              <a:ext uri="{FF2B5EF4-FFF2-40B4-BE49-F238E27FC236}">
                <a16:creationId xmlns:a16="http://schemas.microsoft.com/office/drawing/2014/main" id="{FAE9F75F-BCA6-4F10-851C-ED80E5234B4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783764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Správná poloha</a:t>
            </a:r>
          </a:p>
        </p:txBody>
      </p:sp>
      <p:sp>
        <p:nvSpPr>
          <p:cNvPr id="3" name="Zástupný symbol pro obsah 2"/>
          <p:cNvSpPr>
            <a:spLocks noGrp="1"/>
          </p:cNvSpPr>
          <p:nvPr>
            <p:ph idx="1"/>
          </p:nvPr>
        </p:nvSpPr>
        <p:spPr>
          <a:xfrm>
            <a:off x="838199" y="1723697"/>
            <a:ext cx="10786241" cy="4453266"/>
          </a:xfrm>
        </p:spPr>
        <p:txBody>
          <a:bodyPr>
            <a:normAutofit/>
          </a:bodyPr>
          <a:lstStyle/>
          <a:p>
            <a:pPr>
              <a:lnSpc>
                <a:spcPct val="80000"/>
              </a:lnSpc>
            </a:pPr>
            <a:r>
              <a:rPr lang="cs-CZ" sz="2400" dirty="0">
                <a:ea typeface="Arial"/>
              </a:rPr>
              <a:t>matka tlačí svým předloktím zezadu na dítě (dítě je na předloktí)</a:t>
            </a:r>
            <a:endParaRPr lang="cs-CZ" sz="2400" dirty="0"/>
          </a:p>
          <a:p>
            <a:pPr>
              <a:lnSpc>
                <a:spcPct val="80000"/>
              </a:lnSpc>
            </a:pPr>
            <a:r>
              <a:rPr lang="cs-CZ" sz="2400" dirty="0">
                <a:ea typeface="Arial"/>
              </a:rPr>
              <a:t>dlaň ruky je pod tváří dítěte</a:t>
            </a:r>
            <a:endParaRPr lang="cs-CZ" sz="2400" dirty="0"/>
          </a:p>
          <a:p>
            <a:pPr>
              <a:lnSpc>
                <a:spcPct val="80000"/>
              </a:lnSpc>
            </a:pPr>
            <a:r>
              <a:rPr lang="cs-CZ" sz="2400" dirty="0">
                <a:ea typeface="Arial"/>
              </a:rPr>
              <a:t>matka přejede bradavkou po horním rtu dítěte, od jednoho koutku úst ke druhému (a nebo přejede horním rtem dítěte po bradavce)</a:t>
            </a:r>
            <a:endParaRPr lang="cs-CZ" sz="2400" dirty="0"/>
          </a:p>
          <a:p>
            <a:pPr>
              <a:lnSpc>
                <a:spcPct val="80000"/>
              </a:lnSpc>
            </a:pPr>
            <a:r>
              <a:rPr lang="cs-CZ" sz="2400" dirty="0">
                <a:ea typeface="Arial"/>
              </a:rPr>
              <a:t>počká na široké rozevření úst </a:t>
            </a:r>
            <a:r>
              <a:rPr lang="cs-CZ" sz="2400" dirty="0">
                <a:ea typeface="Wingdings"/>
              </a:rPr>
              <a:t>a </a:t>
            </a:r>
            <a:r>
              <a:rPr lang="cs-CZ" sz="2400" dirty="0">
                <a:ea typeface="Arial"/>
              </a:rPr>
              <a:t>přitáhne dítě přímo k prsu</a:t>
            </a:r>
            <a:endParaRPr lang="cs-CZ" sz="2400" dirty="0"/>
          </a:p>
          <a:p>
            <a:pPr>
              <a:lnSpc>
                <a:spcPct val="80000"/>
              </a:lnSpc>
            </a:pPr>
            <a:r>
              <a:rPr lang="cs-CZ" sz="2400" dirty="0">
                <a:ea typeface="Arial"/>
              </a:rPr>
              <a:t>dítě přikládá celou paží – jako na podnose</a:t>
            </a:r>
            <a:endParaRPr lang="cs-CZ" sz="2400" dirty="0"/>
          </a:p>
          <a:p>
            <a:pPr>
              <a:lnSpc>
                <a:spcPct val="80000"/>
              </a:lnSpc>
            </a:pPr>
            <a:r>
              <a:rPr lang="cs-CZ" sz="2400" dirty="0">
                <a:ea typeface="Arial"/>
              </a:rPr>
              <a:t>loktem tlačí na zadeček, zápěstím tlačí mezi lopatky</a:t>
            </a:r>
            <a:br>
              <a:rPr lang="cs-CZ" sz="2400" dirty="0">
                <a:ea typeface="Arial"/>
              </a:rPr>
            </a:br>
            <a:r>
              <a:rPr lang="cs-CZ" sz="2400" dirty="0">
                <a:ea typeface="Arial"/>
              </a:rPr>
              <a:t>dítěte, dítě tak provede mírný záklon hlavy (brada tlačí</a:t>
            </a:r>
            <a:br>
              <a:rPr lang="cs-CZ" sz="2400" dirty="0">
                <a:ea typeface="Arial"/>
              </a:rPr>
            </a:br>
            <a:r>
              <a:rPr lang="cs-CZ" sz="2400" dirty="0">
                <a:ea typeface="Arial"/>
              </a:rPr>
              <a:t>do prsu, nos se prsu nedotýká)</a:t>
            </a:r>
          </a:p>
          <a:p>
            <a:pPr>
              <a:lnSpc>
                <a:spcPct val="80000"/>
              </a:lnSpc>
            </a:pPr>
            <a:r>
              <a:rPr lang="cs-CZ" sz="2400" dirty="0"/>
              <a:t>mezi matkou a dítětem není žádná překážka</a:t>
            </a:r>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6" name="Zástupný symbol pro zápatí 3">
            <a:extLst>
              <a:ext uri="{FF2B5EF4-FFF2-40B4-BE49-F238E27FC236}">
                <a16:creationId xmlns:a16="http://schemas.microsoft.com/office/drawing/2014/main" id="{7333D917-1C6E-46D9-8509-8BD8A4BB42DD}"/>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A90B987B-6487-4175-9071-2E418F7FE29F}"/>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311461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Správná poloha</a:t>
            </a:r>
          </a:p>
        </p:txBody>
      </p:sp>
      <p:sp>
        <p:nvSpPr>
          <p:cNvPr id="3" name="Zástupný symbol pro obsah 2"/>
          <p:cNvSpPr>
            <a:spLocks noGrp="1"/>
          </p:cNvSpPr>
          <p:nvPr>
            <p:ph idx="1"/>
          </p:nvPr>
        </p:nvSpPr>
        <p:spPr/>
        <p:txBody>
          <a:bodyPr>
            <a:normAutofit/>
          </a:bodyPr>
          <a:lstStyle/>
          <a:p>
            <a:r>
              <a:rPr lang="cs-CZ" b="1">
                <a:ea typeface="Arial"/>
              </a:rPr>
              <a:t>poloha vsedě</a:t>
            </a:r>
          </a:p>
          <a:p>
            <a:pPr lvl="1"/>
            <a:r>
              <a:rPr lang="cs-CZ">
                <a:ea typeface="Arial"/>
              </a:rPr>
              <a:t>matka by měla být uvolněná,</a:t>
            </a:r>
          </a:p>
          <a:p>
            <a:pPr lvl="1"/>
            <a:r>
              <a:rPr lang="cs-CZ">
                <a:ea typeface="Arial"/>
              </a:rPr>
              <a:t>neměla by sedět na kraji nemocniční postele – je příliš vysoká a není možné si podepřít nohy, ruce ani záda</a:t>
            </a:r>
          </a:p>
          <a:p>
            <a:pPr lvl="1"/>
            <a:r>
              <a:rPr lang="cs-CZ">
                <a:ea typeface="Arial"/>
              </a:rPr>
              <a:t>sed s rovnými, dobře podepřenými zády</a:t>
            </a:r>
          </a:p>
          <a:p>
            <a:pPr lvl="1"/>
            <a:r>
              <a:rPr lang="cs-CZ">
                <a:ea typeface="Arial"/>
              </a:rPr>
              <a:t>trup směřuje mírně dopředu, pánev je v rovině</a:t>
            </a:r>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6" name="Zástupný symbol pro zápatí 3">
            <a:extLst>
              <a:ext uri="{FF2B5EF4-FFF2-40B4-BE49-F238E27FC236}">
                <a16:creationId xmlns:a16="http://schemas.microsoft.com/office/drawing/2014/main" id="{E109C6C9-0DFD-4725-8008-27AE369858AB}"/>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9D7ED633-5471-44F3-8918-500C6645528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486922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 name="Picture 2"/>
          <p:cNvPicPr/>
          <p:nvPr/>
        </p:nvPicPr>
        <p:blipFill>
          <a:blip r:embed="rId2" cstate="email">
            <a:extLst>
              <a:ext uri="{28A0092B-C50C-407E-A947-70E740481C1C}">
                <a14:useLocalDpi xmlns:a14="http://schemas.microsoft.com/office/drawing/2010/main"/>
              </a:ext>
            </a:extLst>
          </a:blip>
          <a:stretch>
            <a:fillRect/>
          </a:stretch>
        </p:blipFill>
        <p:spPr>
          <a:xfrm>
            <a:off x="4024440" y="1760483"/>
            <a:ext cx="3959640" cy="3172320"/>
          </a:xfrm>
          <a:prstGeom prst="rect">
            <a:avLst/>
          </a:prstGeom>
          <a:ln>
            <a:noFill/>
          </a:ln>
        </p:spPr>
      </p:pic>
      <p:sp>
        <p:nvSpPr>
          <p:cNvPr id="332" name="CustomShape 1"/>
          <p:cNvSpPr/>
          <p:nvPr/>
        </p:nvSpPr>
        <p:spPr>
          <a:xfrm rot="1399800">
            <a:off x="3677760" y="2249003"/>
            <a:ext cx="2138760" cy="133920"/>
          </a:xfrm>
          <a:prstGeom prst="leftRightArrow">
            <a:avLst>
              <a:gd name="adj1" fmla="val 50000"/>
              <a:gd name="adj2" fmla="val 317175"/>
            </a:avLst>
          </a:prstGeom>
          <a:solidFill>
            <a:srgbClr val="FFFFFF"/>
          </a:solidFill>
          <a:ln w="9360">
            <a:solidFill>
              <a:srgbClr val="000000"/>
            </a:solidFill>
            <a:miter/>
          </a:ln>
        </p:spPr>
      </p:sp>
      <p:sp>
        <p:nvSpPr>
          <p:cNvPr id="333" name="CustomShape 2"/>
          <p:cNvSpPr/>
          <p:nvPr/>
        </p:nvSpPr>
        <p:spPr>
          <a:xfrm>
            <a:off x="3738600" y="3046403"/>
            <a:ext cx="1870560" cy="143280"/>
          </a:xfrm>
          <a:prstGeom prst="rightArrow">
            <a:avLst>
              <a:gd name="adj1" fmla="val 50000"/>
              <a:gd name="adj2" fmla="val 323900"/>
            </a:avLst>
          </a:prstGeom>
          <a:solidFill>
            <a:srgbClr val="FFFFFF"/>
          </a:solidFill>
          <a:ln w="9360">
            <a:solidFill>
              <a:srgbClr val="000000"/>
            </a:solidFill>
            <a:miter/>
          </a:ln>
        </p:spPr>
      </p:sp>
      <p:sp>
        <p:nvSpPr>
          <p:cNvPr id="334" name="CustomShape 3"/>
          <p:cNvSpPr/>
          <p:nvPr/>
        </p:nvSpPr>
        <p:spPr>
          <a:xfrm rot="20545200">
            <a:off x="3495600" y="3797363"/>
            <a:ext cx="2157840" cy="143280"/>
          </a:xfrm>
          <a:prstGeom prst="rightArrow">
            <a:avLst>
              <a:gd name="adj1" fmla="val 50000"/>
              <a:gd name="adj2" fmla="val 373628"/>
            </a:avLst>
          </a:prstGeom>
          <a:solidFill>
            <a:srgbClr val="FFFFFF"/>
          </a:solidFill>
          <a:ln w="9360">
            <a:solidFill>
              <a:srgbClr val="000000"/>
            </a:solidFill>
            <a:miter/>
          </a:ln>
        </p:spPr>
      </p:sp>
      <p:sp>
        <p:nvSpPr>
          <p:cNvPr id="335" name="CustomShape 4"/>
          <p:cNvSpPr/>
          <p:nvPr/>
        </p:nvSpPr>
        <p:spPr>
          <a:xfrm rot="19286400">
            <a:off x="3435840" y="4614923"/>
            <a:ext cx="1870560" cy="143280"/>
          </a:xfrm>
          <a:prstGeom prst="rightArrow">
            <a:avLst>
              <a:gd name="adj1" fmla="val 50000"/>
              <a:gd name="adj2" fmla="val 323900"/>
            </a:avLst>
          </a:prstGeom>
          <a:solidFill>
            <a:srgbClr val="FFFFFF"/>
          </a:solidFill>
          <a:ln w="9360">
            <a:solidFill>
              <a:srgbClr val="000000"/>
            </a:solidFill>
            <a:miter/>
          </a:ln>
        </p:spPr>
      </p:sp>
      <p:sp>
        <p:nvSpPr>
          <p:cNvPr id="336" name="CustomShape 5"/>
          <p:cNvSpPr/>
          <p:nvPr/>
        </p:nvSpPr>
        <p:spPr>
          <a:xfrm rot="16200000">
            <a:off x="4768920" y="4874843"/>
            <a:ext cx="1654560" cy="143280"/>
          </a:xfrm>
          <a:prstGeom prst="rightArrow">
            <a:avLst>
              <a:gd name="adj1" fmla="val 50000"/>
              <a:gd name="adj2" fmla="val 286537"/>
            </a:avLst>
          </a:prstGeom>
          <a:solidFill>
            <a:srgbClr val="FFFFFF"/>
          </a:solidFill>
          <a:ln w="9360">
            <a:solidFill>
              <a:srgbClr val="000000"/>
            </a:solidFill>
            <a:miter/>
          </a:ln>
        </p:spPr>
      </p:sp>
      <p:sp>
        <p:nvSpPr>
          <p:cNvPr id="337" name="CustomShape 6"/>
          <p:cNvSpPr/>
          <p:nvPr/>
        </p:nvSpPr>
        <p:spPr>
          <a:xfrm rot="13311000">
            <a:off x="6640560" y="4842083"/>
            <a:ext cx="1151280" cy="143280"/>
          </a:xfrm>
          <a:prstGeom prst="rightArrow">
            <a:avLst>
              <a:gd name="adj1" fmla="val 50000"/>
              <a:gd name="adj2" fmla="val 199451"/>
            </a:avLst>
          </a:prstGeom>
          <a:solidFill>
            <a:srgbClr val="FFFFFF"/>
          </a:solidFill>
          <a:ln w="9360">
            <a:solidFill>
              <a:srgbClr val="000000"/>
            </a:solidFill>
            <a:miter/>
          </a:ln>
        </p:spPr>
      </p:sp>
      <p:sp>
        <p:nvSpPr>
          <p:cNvPr id="338" name="CustomShape 7"/>
          <p:cNvSpPr/>
          <p:nvPr/>
        </p:nvSpPr>
        <p:spPr>
          <a:xfrm rot="11103600">
            <a:off x="7243920" y="4660283"/>
            <a:ext cx="935640" cy="143280"/>
          </a:xfrm>
          <a:prstGeom prst="rightArrow">
            <a:avLst>
              <a:gd name="adj1" fmla="val 50000"/>
              <a:gd name="adj2" fmla="val 162087"/>
            </a:avLst>
          </a:prstGeom>
          <a:solidFill>
            <a:srgbClr val="FFFFFF"/>
          </a:solidFill>
          <a:ln w="9360">
            <a:solidFill>
              <a:srgbClr val="000000"/>
            </a:solidFill>
            <a:miter/>
          </a:ln>
        </p:spPr>
      </p:sp>
      <p:sp>
        <p:nvSpPr>
          <p:cNvPr id="339" name="CustomShape 8"/>
          <p:cNvSpPr/>
          <p:nvPr/>
        </p:nvSpPr>
        <p:spPr>
          <a:xfrm rot="10800000">
            <a:off x="7954560" y="3404603"/>
            <a:ext cx="429120" cy="141840"/>
          </a:xfrm>
          <a:prstGeom prst="rightArrow">
            <a:avLst>
              <a:gd name="adj1" fmla="val 50000"/>
              <a:gd name="adj2" fmla="val 75278"/>
            </a:avLst>
          </a:prstGeom>
          <a:solidFill>
            <a:srgbClr val="FFFFFF"/>
          </a:solidFill>
          <a:ln w="9360">
            <a:solidFill>
              <a:srgbClr val="000000"/>
            </a:solidFill>
            <a:miter/>
          </a:ln>
        </p:spPr>
      </p:sp>
      <p:sp>
        <p:nvSpPr>
          <p:cNvPr id="340" name="CustomShape 9"/>
          <p:cNvSpPr/>
          <p:nvPr/>
        </p:nvSpPr>
        <p:spPr>
          <a:xfrm rot="8072400">
            <a:off x="6725160" y="2906723"/>
            <a:ext cx="1870560" cy="143280"/>
          </a:xfrm>
          <a:prstGeom prst="rightArrow">
            <a:avLst>
              <a:gd name="adj1" fmla="val 50000"/>
              <a:gd name="adj2" fmla="val 323900"/>
            </a:avLst>
          </a:prstGeom>
          <a:solidFill>
            <a:srgbClr val="FFFFFF"/>
          </a:solidFill>
          <a:ln w="9360">
            <a:solidFill>
              <a:srgbClr val="000000"/>
            </a:solidFill>
            <a:miter/>
          </a:ln>
        </p:spPr>
      </p:sp>
      <p:sp>
        <p:nvSpPr>
          <p:cNvPr id="341" name="CustomShape 10"/>
          <p:cNvSpPr/>
          <p:nvPr/>
        </p:nvSpPr>
        <p:spPr>
          <a:xfrm>
            <a:off x="1810080" y="1689203"/>
            <a:ext cx="2048760" cy="363960"/>
          </a:xfrm>
          <a:prstGeom prst="rect">
            <a:avLst/>
          </a:prstGeom>
          <a:noFill/>
          <a:ln>
            <a:noFill/>
          </a:ln>
        </p:spPr>
        <p:txBody>
          <a:bodyPr wrap="none" lIns="90000" tIns="45000" rIns="90000" bIns="45000"/>
          <a:lstStyle/>
          <a:p>
            <a:pPr>
              <a:lnSpc>
                <a:spcPct val="100000"/>
              </a:lnSpc>
            </a:pPr>
            <a:r>
              <a:rPr lang="cs-CZ" sz="1600" b="1">
                <a:solidFill>
                  <a:srgbClr val="000000"/>
                </a:solidFill>
                <a:latin typeface="Segoe UI" panose="020B0502040204020203" pitchFamily="34" charset="0"/>
                <a:cs typeface="Segoe UI" panose="020B0502040204020203" pitchFamily="34" charset="0"/>
              </a:rPr>
              <a:t>Vzájemný pohled</a:t>
            </a:r>
            <a:endParaRPr sz="1600">
              <a:latin typeface="Segoe UI" panose="020B0502040204020203" pitchFamily="34" charset="0"/>
              <a:cs typeface="Segoe UI" panose="020B0502040204020203" pitchFamily="34" charset="0"/>
            </a:endParaRPr>
          </a:p>
        </p:txBody>
      </p:sp>
      <p:sp>
        <p:nvSpPr>
          <p:cNvPr id="342" name="CustomShape 11"/>
          <p:cNvSpPr/>
          <p:nvPr/>
        </p:nvSpPr>
        <p:spPr>
          <a:xfrm>
            <a:off x="1533600" y="2903483"/>
            <a:ext cx="2309400" cy="363960"/>
          </a:xfrm>
          <a:prstGeom prst="rect">
            <a:avLst/>
          </a:prstGeom>
          <a:noFill/>
          <a:ln>
            <a:noFill/>
          </a:ln>
        </p:spPr>
        <p:txBody>
          <a:bodyPr wrap="none" lIns="90000" tIns="45000" rIns="90000" bIns="45000"/>
          <a:lstStyle/>
          <a:p>
            <a:pPr>
              <a:lnSpc>
                <a:spcPct val="100000"/>
              </a:lnSpc>
            </a:pPr>
            <a:r>
              <a:rPr lang="cs-CZ" sz="1600" b="1">
                <a:solidFill>
                  <a:srgbClr val="FF0000"/>
                </a:solidFill>
                <a:latin typeface="Segoe UI" panose="020B0502040204020203" pitchFamily="34" charset="0"/>
                <a:cs typeface="Segoe UI" panose="020B0502040204020203" pitchFamily="34" charset="0"/>
              </a:rPr>
              <a:t>Dítě cítí vůni</a:t>
            </a:r>
            <a:r>
              <a:rPr lang="cs-CZ" sz="1600" b="1">
                <a:solidFill>
                  <a:srgbClr val="000000"/>
                </a:solidFill>
                <a:latin typeface="Segoe UI" panose="020B0502040204020203" pitchFamily="34" charset="0"/>
                <a:cs typeface="Segoe UI" panose="020B0502040204020203" pitchFamily="34" charset="0"/>
              </a:rPr>
              <a:t> matky</a:t>
            </a:r>
            <a:endParaRPr sz="1600">
              <a:latin typeface="Segoe UI" panose="020B0502040204020203" pitchFamily="34" charset="0"/>
              <a:cs typeface="Segoe UI" panose="020B0502040204020203" pitchFamily="34" charset="0"/>
            </a:endParaRPr>
          </a:p>
        </p:txBody>
      </p:sp>
      <p:sp>
        <p:nvSpPr>
          <p:cNvPr id="343" name="CustomShape 12"/>
          <p:cNvSpPr/>
          <p:nvPr/>
        </p:nvSpPr>
        <p:spPr>
          <a:xfrm>
            <a:off x="1667160" y="3975203"/>
            <a:ext cx="1866240" cy="363960"/>
          </a:xfrm>
          <a:prstGeom prst="rect">
            <a:avLst/>
          </a:prstGeom>
          <a:noFill/>
          <a:ln>
            <a:noFill/>
          </a:ln>
        </p:spPr>
        <p:txBody>
          <a:bodyPr wrap="none" lIns="90000" tIns="45000" rIns="90000" bIns="45000"/>
          <a:lstStyle/>
          <a:p>
            <a:pPr>
              <a:lnSpc>
                <a:spcPct val="100000"/>
              </a:lnSpc>
            </a:pPr>
            <a:r>
              <a:rPr lang="cs-CZ" sz="1600" b="1">
                <a:solidFill>
                  <a:srgbClr val="FF0000"/>
                </a:solidFill>
                <a:latin typeface="Segoe UI" panose="020B0502040204020203" pitchFamily="34" charset="0"/>
                <a:cs typeface="Segoe UI" panose="020B0502040204020203" pitchFamily="34" charset="0"/>
              </a:rPr>
              <a:t>Dítě cítí chuť</a:t>
            </a:r>
            <a:r>
              <a:rPr lang="cs-CZ" sz="1600" b="1">
                <a:solidFill>
                  <a:srgbClr val="000000"/>
                </a:solidFill>
                <a:latin typeface="Segoe UI" panose="020B0502040204020203" pitchFamily="34" charset="0"/>
                <a:cs typeface="Segoe UI" panose="020B0502040204020203" pitchFamily="34" charset="0"/>
              </a:rPr>
              <a:t> mléka</a:t>
            </a:r>
            <a:endParaRPr sz="1600">
              <a:latin typeface="Segoe UI" panose="020B0502040204020203" pitchFamily="34" charset="0"/>
              <a:cs typeface="Segoe UI" panose="020B0502040204020203" pitchFamily="34" charset="0"/>
            </a:endParaRPr>
          </a:p>
        </p:txBody>
      </p:sp>
      <p:sp>
        <p:nvSpPr>
          <p:cNvPr id="344" name="CustomShape 13"/>
          <p:cNvSpPr/>
          <p:nvPr/>
        </p:nvSpPr>
        <p:spPr>
          <a:xfrm>
            <a:off x="1534680" y="5332403"/>
            <a:ext cx="3272760" cy="363960"/>
          </a:xfrm>
          <a:prstGeom prst="rect">
            <a:avLst/>
          </a:prstGeom>
          <a:noFill/>
          <a:ln>
            <a:noFill/>
          </a:ln>
        </p:spPr>
        <p:txBody>
          <a:bodyPr wrap="none" lIns="90000" tIns="45000" rIns="90000" bIns="45000"/>
          <a:lstStyle/>
          <a:p>
            <a:pPr>
              <a:lnSpc>
                <a:spcPct val="100000"/>
              </a:lnSpc>
            </a:pPr>
            <a:r>
              <a:rPr lang="cs-CZ" sz="1600" b="1">
                <a:solidFill>
                  <a:srgbClr val="FF0000"/>
                </a:solidFill>
                <a:latin typeface="Segoe UI" panose="020B0502040204020203" pitchFamily="34" charset="0"/>
                <a:cs typeface="Segoe UI" panose="020B0502040204020203" pitchFamily="34" charset="0"/>
              </a:rPr>
              <a:t>Dotýká se</a:t>
            </a:r>
            <a:r>
              <a:rPr lang="cs-CZ" sz="1600" b="1">
                <a:solidFill>
                  <a:srgbClr val="5EF0F7"/>
                </a:solidFill>
                <a:latin typeface="Segoe UI" panose="020B0502040204020203" pitchFamily="34" charset="0"/>
                <a:cs typeface="Segoe UI" panose="020B0502040204020203" pitchFamily="34" charset="0"/>
              </a:rPr>
              <a:t> </a:t>
            </a:r>
            <a:r>
              <a:rPr lang="cs-CZ" sz="1600" b="1">
                <a:solidFill>
                  <a:srgbClr val="000000"/>
                </a:solidFill>
                <a:latin typeface="Segoe UI" panose="020B0502040204020203" pitchFamily="34" charset="0"/>
                <a:cs typeface="Segoe UI" panose="020B0502040204020203" pitchFamily="34" charset="0"/>
              </a:rPr>
              <a:t>matčiny pokožky</a:t>
            </a:r>
            <a:endParaRPr sz="1600">
              <a:latin typeface="Segoe UI" panose="020B0502040204020203" pitchFamily="34" charset="0"/>
              <a:cs typeface="Segoe UI" panose="020B0502040204020203" pitchFamily="34" charset="0"/>
            </a:endParaRPr>
          </a:p>
        </p:txBody>
      </p:sp>
      <p:sp>
        <p:nvSpPr>
          <p:cNvPr id="345" name="CustomShape 14"/>
          <p:cNvSpPr/>
          <p:nvPr/>
        </p:nvSpPr>
        <p:spPr>
          <a:xfrm>
            <a:off x="4310640" y="5832443"/>
            <a:ext cx="3115440" cy="363960"/>
          </a:xfrm>
          <a:prstGeom prst="rect">
            <a:avLst/>
          </a:prstGeom>
          <a:noFill/>
          <a:ln>
            <a:noFill/>
          </a:ln>
        </p:spPr>
        <p:txBody>
          <a:bodyPr wrap="none" lIns="90000" tIns="45000" rIns="90000" bIns="45000"/>
          <a:lstStyle/>
          <a:p>
            <a:pPr>
              <a:lnSpc>
                <a:spcPct val="100000"/>
              </a:lnSpc>
            </a:pPr>
            <a:endParaRPr sz="1600">
              <a:latin typeface="Segoe UI" panose="020B0502040204020203" pitchFamily="34" charset="0"/>
              <a:cs typeface="Segoe UI" panose="020B0502040204020203" pitchFamily="34" charset="0"/>
            </a:endParaRPr>
          </a:p>
        </p:txBody>
      </p:sp>
      <p:sp>
        <p:nvSpPr>
          <p:cNvPr id="346" name="CustomShape 15"/>
          <p:cNvSpPr/>
          <p:nvPr/>
        </p:nvSpPr>
        <p:spPr>
          <a:xfrm>
            <a:off x="6382080" y="5332403"/>
            <a:ext cx="2963160" cy="363960"/>
          </a:xfrm>
          <a:prstGeom prst="rect">
            <a:avLst/>
          </a:prstGeom>
          <a:noFill/>
          <a:ln>
            <a:noFill/>
          </a:ln>
        </p:spPr>
        <p:txBody>
          <a:bodyPr wrap="none" lIns="90000" tIns="45000" rIns="90000" bIns="45000"/>
          <a:lstStyle/>
          <a:p>
            <a:pPr>
              <a:lnSpc>
                <a:spcPct val="100000"/>
              </a:lnSpc>
            </a:pPr>
            <a:endParaRPr sz="1600">
              <a:latin typeface="Segoe UI" panose="020B0502040204020203" pitchFamily="34" charset="0"/>
              <a:cs typeface="Segoe UI" panose="020B0502040204020203" pitchFamily="34" charset="0"/>
            </a:endParaRPr>
          </a:p>
        </p:txBody>
      </p:sp>
      <p:sp>
        <p:nvSpPr>
          <p:cNvPr id="347" name="CustomShape 16"/>
          <p:cNvSpPr/>
          <p:nvPr/>
        </p:nvSpPr>
        <p:spPr>
          <a:xfrm>
            <a:off x="8167680" y="4618163"/>
            <a:ext cx="2499120" cy="638280"/>
          </a:xfrm>
          <a:prstGeom prst="rect">
            <a:avLst/>
          </a:prstGeom>
          <a:noFill/>
          <a:ln>
            <a:noFill/>
          </a:ln>
        </p:spPr>
        <p:txBody>
          <a:bodyPr lIns="90000" tIns="45000" rIns="90000" bIns="45000"/>
          <a:lstStyle/>
          <a:p>
            <a:pPr>
              <a:lnSpc>
                <a:spcPct val="100000"/>
              </a:lnSpc>
            </a:pPr>
            <a:r>
              <a:rPr lang="cs-CZ" sz="1600" b="1">
                <a:solidFill>
                  <a:srgbClr val="000000"/>
                </a:solidFill>
                <a:latin typeface="Segoe UI" panose="020B0502040204020203" pitchFamily="34" charset="0"/>
                <a:cs typeface="Segoe UI" panose="020B0502040204020203" pitchFamily="34" charset="0"/>
              </a:rPr>
              <a:t>Zezadu </a:t>
            </a:r>
            <a:r>
              <a:rPr lang="cs-CZ" sz="1600" b="1">
                <a:solidFill>
                  <a:srgbClr val="FF0000"/>
                </a:solidFill>
                <a:latin typeface="Segoe UI" panose="020B0502040204020203" pitchFamily="34" charset="0"/>
                <a:cs typeface="Segoe UI" panose="020B0502040204020203" pitchFamily="34" charset="0"/>
              </a:rPr>
              <a:t>cítí</a:t>
            </a:r>
            <a:r>
              <a:rPr lang="cs-CZ" sz="1600" b="1">
                <a:solidFill>
                  <a:srgbClr val="000000"/>
                </a:solidFill>
                <a:latin typeface="Segoe UI" panose="020B0502040204020203" pitchFamily="34" charset="0"/>
                <a:cs typeface="Segoe UI" panose="020B0502040204020203" pitchFamily="34" charset="0"/>
              </a:rPr>
              <a:t> matčin </a:t>
            </a:r>
            <a:r>
              <a:rPr lang="cs-CZ" sz="1600" b="1">
                <a:solidFill>
                  <a:srgbClr val="FF0000"/>
                </a:solidFill>
                <a:latin typeface="Segoe UI" panose="020B0502040204020203" pitchFamily="34" charset="0"/>
                <a:cs typeface="Segoe UI" panose="020B0502040204020203" pitchFamily="34" charset="0"/>
              </a:rPr>
              <a:t>dotyk</a:t>
            </a:r>
            <a:endParaRPr sz="1600">
              <a:latin typeface="Segoe UI" panose="020B0502040204020203" pitchFamily="34" charset="0"/>
              <a:cs typeface="Segoe UI" panose="020B0502040204020203" pitchFamily="34" charset="0"/>
            </a:endParaRPr>
          </a:p>
        </p:txBody>
      </p:sp>
      <p:sp>
        <p:nvSpPr>
          <p:cNvPr id="348" name="CustomShape 17"/>
          <p:cNvSpPr/>
          <p:nvPr/>
        </p:nvSpPr>
        <p:spPr>
          <a:xfrm>
            <a:off x="8381880" y="3260603"/>
            <a:ext cx="2202480" cy="638280"/>
          </a:xfrm>
          <a:prstGeom prst="rect">
            <a:avLst/>
          </a:prstGeom>
          <a:noFill/>
          <a:ln>
            <a:noFill/>
          </a:ln>
        </p:spPr>
        <p:txBody>
          <a:bodyPr wrap="none" lIns="90000" tIns="45000" rIns="90000" bIns="45000"/>
          <a:lstStyle/>
          <a:p>
            <a:r>
              <a:rPr lang="cs-CZ" sz="1600" b="1">
                <a:solidFill>
                  <a:srgbClr val="FF0000"/>
                </a:solidFill>
                <a:latin typeface="Segoe UI" panose="020B0502040204020203" pitchFamily="34" charset="0"/>
                <a:cs typeface="Segoe UI" panose="020B0502040204020203" pitchFamily="34" charset="0"/>
              </a:rPr>
              <a:t>Pohybuje se</a:t>
            </a:r>
            <a:r>
              <a:rPr lang="cs-CZ" sz="1600" b="1">
                <a:solidFill>
                  <a:srgbClr val="5EF0F7"/>
                </a:solidFill>
                <a:latin typeface="Segoe UI" panose="020B0502040204020203" pitchFamily="34" charset="0"/>
                <a:cs typeface="Segoe UI" panose="020B0502040204020203" pitchFamily="34" charset="0"/>
              </a:rPr>
              <a:t> </a:t>
            </a:r>
            <a:r>
              <a:rPr lang="cs-CZ" sz="1600" b="1">
                <a:solidFill>
                  <a:srgbClr val="000000"/>
                </a:solidFill>
                <a:latin typeface="Segoe UI" panose="020B0502040204020203" pitchFamily="34" charset="0"/>
                <a:cs typeface="Segoe UI" panose="020B0502040204020203" pitchFamily="34" charset="0"/>
              </a:rPr>
              <a:t>spolu</a:t>
            </a:r>
            <a:endParaRPr sz="1600">
              <a:latin typeface="Segoe UI" panose="020B0502040204020203" pitchFamily="34" charset="0"/>
              <a:cs typeface="Segoe UI" panose="020B0502040204020203" pitchFamily="34" charset="0"/>
            </a:endParaRPr>
          </a:p>
          <a:p>
            <a:pPr>
              <a:lnSpc>
                <a:spcPct val="100000"/>
              </a:lnSpc>
            </a:pPr>
            <a:r>
              <a:rPr lang="cs-CZ" sz="1600" b="1">
                <a:solidFill>
                  <a:srgbClr val="000000"/>
                </a:solidFill>
                <a:latin typeface="Segoe UI" panose="020B0502040204020203" pitchFamily="34" charset="0"/>
                <a:cs typeface="Segoe UI" panose="020B0502040204020203" pitchFamily="34" charset="0"/>
              </a:rPr>
              <a:t>s matkou</a:t>
            </a:r>
            <a:endParaRPr sz="1600">
              <a:latin typeface="Segoe UI" panose="020B0502040204020203" pitchFamily="34" charset="0"/>
              <a:cs typeface="Segoe UI" panose="020B0502040204020203" pitchFamily="34" charset="0"/>
            </a:endParaRPr>
          </a:p>
        </p:txBody>
      </p:sp>
      <p:sp>
        <p:nvSpPr>
          <p:cNvPr id="349" name="CustomShape 18"/>
          <p:cNvSpPr/>
          <p:nvPr/>
        </p:nvSpPr>
        <p:spPr>
          <a:xfrm>
            <a:off x="8382960" y="1974683"/>
            <a:ext cx="1501560" cy="638280"/>
          </a:xfrm>
          <a:prstGeom prst="rect">
            <a:avLst/>
          </a:prstGeom>
          <a:noFill/>
          <a:ln>
            <a:noFill/>
          </a:ln>
        </p:spPr>
        <p:txBody>
          <a:bodyPr wrap="none" lIns="90000" tIns="45000" rIns="90000" bIns="45000"/>
          <a:lstStyle/>
          <a:p>
            <a:pPr>
              <a:lnSpc>
                <a:spcPct val="100000"/>
              </a:lnSpc>
            </a:pPr>
            <a:r>
              <a:rPr lang="cs-CZ" sz="1600" b="1">
                <a:solidFill>
                  <a:srgbClr val="FF0000"/>
                </a:solidFill>
                <a:latin typeface="Segoe UI" panose="020B0502040204020203" pitchFamily="34" charset="0"/>
                <a:cs typeface="Segoe UI" panose="020B0502040204020203" pitchFamily="34" charset="0"/>
              </a:rPr>
              <a:t>Poslouchá</a:t>
            </a:r>
            <a:r>
              <a:rPr lang="cs-CZ" sz="1600" b="1">
                <a:solidFill>
                  <a:srgbClr val="000000"/>
                </a:solidFill>
                <a:latin typeface="Segoe UI" panose="020B0502040204020203" pitchFamily="34" charset="0"/>
                <a:cs typeface="Segoe UI" panose="020B0502040204020203" pitchFamily="34" charset="0"/>
              </a:rPr>
              <a:t> </a:t>
            </a:r>
            <a:endParaRPr sz="1600">
              <a:latin typeface="Segoe UI" panose="020B0502040204020203" pitchFamily="34" charset="0"/>
              <a:cs typeface="Segoe UI" panose="020B0502040204020203" pitchFamily="34" charset="0"/>
            </a:endParaRPr>
          </a:p>
          <a:p>
            <a:pPr>
              <a:lnSpc>
                <a:spcPct val="100000"/>
              </a:lnSpc>
            </a:pPr>
            <a:r>
              <a:rPr lang="cs-CZ" sz="1600" b="1">
                <a:solidFill>
                  <a:srgbClr val="000000"/>
                </a:solidFill>
                <a:latin typeface="Segoe UI" panose="020B0502040204020203" pitchFamily="34" charset="0"/>
                <a:cs typeface="Segoe UI" panose="020B0502040204020203" pitchFamily="34" charset="0"/>
              </a:rPr>
              <a:t>matčin hlas</a:t>
            </a:r>
            <a:endParaRPr sz="1600">
              <a:latin typeface="Segoe UI" panose="020B0502040204020203" pitchFamily="34" charset="0"/>
              <a:cs typeface="Segoe UI" panose="020B0502040204020203" pitchFamily="34" charset="0"/>
            </a:endParaRPr>
          </a:p>
        </p:txBody>
      </p:sp>
      <p:sp>
        <p:nvSpPr>
          <p:cNvPr id="351" name="CustomShape 20"/>
          <p:cNvSpPr/>
          <p:nvPr/>
        </p:nvSpPr>
        <p:spPr>
          <a:xfrm>
            <a:off x="9417240" y="5993365"/>
            <a:ext cx="2591280" cy="363960"/>
          </a:xfrm>
          <a:prstGeom prst="rect">
            <a:avLst/>
          </a:prstGeom>
          <a:noFill/>
          <a:ln>
            <a:noFill/>
          </a:ln>
        </p:spPr>
        <p:txBody>
          <a:bodyPr lIns="90000" tIns="45000" rIns="90000" bIns="45000"/>
          <a:lstStyle/>
          <a:p>
            <a:pPr algn="r">
              <a:lnSpc>
                <a:spcPct val="100000"/>
              </a:lnSpc>
            </a:pPr>
            <a:r>
              <a:rPr lang="cs-CZ" sz="1600">
                <a:latin typeface="Segoe UI" panose="020B0502040204020203" pitchFamily="34" charset="0"/>
                <a:cs typeface="Segoe UI" panose="020B0502040204020203" pitchFamily="34" charset="0"/>
              </a:rPr>
              <a:t>Autor: </a:t>
            </a:r>
            <a:r>
              <a:rPr lang="cs-CZ" sz="1600" err="1">
                <a:latin typeface="Segoe UI" panose="020B0502040204020203" pitchFamily="34" charset="0"/>
                <a:cs typeface="Segoe UI" panose="020B0502040204020203" pitchFamily="34" charset="0"/>
              </a:rPr>
              <a:t>Nils</a:t>
            </a:r>
            <a:r>
              <a:rPr lang="cs-CZ" sz="1600">
                <a:latin typeface="Segoe UI" panose="020B0502040204020203" pitchFamily="34" charset="0"/>
                <a:cs typeface="Segoe UI" panose="020B0502040204020203" pitchFamily="34" charset="0"/>
              </a:rPr>
              <a:t> Bergman</a:t>
            </a:r>
            <a:endParaRPr sz="1600">
              <a:latin typeface="Segoe UI" panose="020B0502040204020203" pitchFamily="34" charset="0"/>
              <a:cs typeface="Segoe UI" panose="020B0502040204020203" pitchFamily="34" charset="0"/>
            </a:endParaRPr>
          </a:p>
        </p:txBody>
      </p:sp>
      <p:sp>
        <p:nvSpPr>
          <p:cNvPr id="2" name="Obdélník 1"/>
          <p:cNvSpPr/>
          <p:nvPr/>
        </p:nvSpPr>
        <p:spPr>
          <a:xfrm>
            <a:off x="4495199" y="5817368"/>
            <a:ext cx="2722925" cy="338554"/>
          </a:xfrm>
          <a:prstGeom prst="rect">
            <a:avLst/>
          </a:prstGeom>
        </p:spPr>
        <p:txBody>
          <a:bodyPr wrap="none">
            <a:spAutoFit/>
          </a:bodyPr>
          <a:lstStyle/>
          <a:p>
            <a:pPr>
              <a:lnSpc>
                <a:spcPct val="100000"/>
              </a:lnSpc>
            </a:pPr>
            <a:r>
              <a:rPr lang="cs-CZ" sz="1600" b="1">
                <a:solidFill>
                  <a:srgbClr val="FF0000"/>
                </a:solidFill>
                <a:latin typeface="Segoe UI" panose="020B0502040204020203" pitchFamily="34" charset="0"/>
                <a:cs typeface="Segoe UI" panose="020B0502040204020203" pitchFamily="34" charset="0"/>
              </a:rPr>
              <a:t>Je v kontaktu </a:t>
            </a:r>
            <a:r>
              <a:rPr lang="cs-CZ" sz="1600" b="1">
                <a:solidFill>
                  <a:srgbClr val="000000"/>
                </a:solidFill>
                <a:latin typeface="Segoe UI" panose="020B0502040204020203" pitchFamily="34" charset="0"/>
                <a:cs typeface="Segoe UI" panose="020B0502040204020203" pitchFamily="34" charset="0"/>
              </a:rPr>
              <a:t>kůže na kůži</a:t>
            </a:r>
            <a:endParaRPr lang="cs-CZ" sz="1600">
              <a:latin typeface="Segoe UI" panose="020B0502040204020203" pitchFamily="34" charset="0"/>
              <a:cs typeface="Segoe UI" panose="020B0502040204020203" pitchFamily="34" charset="0"/>
            </a:endParaRPr>
          </a:p>
        </p:txBody>
      </p:sp>
      <p:sp>
        <p:nvSpPr>
          <p:cNvPr id="3" name="Obdélník 2"/>
          <p:cNvSpPr/>
          <p:nvPr/>
        </p:nvSpPr>
        <p:spPr>
          <a:xfrm>
            <a:off x="7621946" y="5362005"/>
            <a:ext cx="2614562" cy="338554"/>
          </a:xfrm>
          <a:prstGeom prst="rect">
            <a:avLst/>
          </a:prstGeom>
        </p:spPr>
        <p:txBody>
          <a:bodyPr wrap="none">
            <a:spAutoFit/>
          </a:bodyPr>
          <a:lstStyle/>
          <a:p>
            <a:pPr>
              <a:lnSpc>
                <a:spcPct val="100000"/>
              </a:lnSpc>
            </a:pPr>
            <a:r>
              <a:rPr lang="cs-CZ" sz="1600" b="1">
                <a:solidFill>
                  <a:srgbClr val="000000"/>
                </a:solidFill>
                <a:latin typeface="Segoe UI" panose="020B0502040204020203" pitchFamily="34" charset="0"/>
                <a:cs typeface="Segoe UI" panose="020B0502040204020203" pitchFamily="34" charset="0"/>
              </a:rPr>
              <a:t>Zepředu ho matka </a:t>
            </a:r>
            <a:r>
              <a:rPr lang="cs-CZ" sz="1600" b="1">
                <a:solidFill>
                  <a:srgbClr val="FF0000"/>
                </a:solidFill>
                <a:latin typeface="Segoe UI" panose="020B0502040204020203" pitchFamily="34" charset="0"/>
                <a:cs typeface="Segoe UI" panose="020B0502040204020203" pitchFamily="34" charset="0"/>
              </a:rPr>
              <a:t>ohřívá</a:t>
            </a:r>
            <a:endParaRPr lang="cs-CZ" sz="1600">
              <a:latin typeface="Segoe UI" panose="020B0502040204020203" pitchFamily="34" charset="0"/>
              <a:cs typeface="Segoe UI" panose="020B0502040204020203" pitchFamily="34" charset="0"/>
            </a:endParaRPr>
          </a:p>
        </p:txBody>
      </p:sp>
      <p:sp>
        <p:nvSpPr>
          <p:cNvPr id="4" name="Nadpis 3"/>
          <p:cNvSpPr>
            <a:spLocks noGrp="1"/>
          </p:cNvSpPr>
          <p:nvPr>
            <p:ph type="title"/>
          </p:nvPr>
        </p:nvSpPr>
        <p:spPr/>
        <p:txBody>
          <a:bodyPr/>
          <a:lstStyle/>
          <a:p>
            <a:r>
              <a:rPr lang="cs-CZ"/>
              <a:t>Podněty stimulující mozek dítěte</a:t>
            </a:r>
          </a:p>
        </p:txBody>
      </p:sp>
      <p:sp>
        <p:nvSpPr>
          <p:cNvPr id="25" name="Zástupný symbol pro zápatí 3">
            <a:extLst>
              <a:ext uri="{FF2B5EF4-FFF2-40B4-BE49-F238E27FC236}">
                <a16:creationId xmlns:a16="http://schemas.microsoft.com/office/drawing/2014/main" id="{E100BE0D-A59F-4323-BD14-10F7534AB078}"/>
              </a:ext>
            </a:extLst>
          </p:cNvPr>
          <p:cNvSpPr>
            <a:spLocks noGrp="1"/>
          </p:cNvSpPr>
          <p:nvPr>
            <p:ph type="ftr" sz="quarter" idx="11"/>
          </p:nvPr>
        </p:nvSpPr>
        <p:spPr>
          <a:xfrm>
            <a:off x="916010" y="6421078"/>
            <a:ext cx="1885681" cy="365125"/>
          </a:xfrm>
        </p:spPr>
        <p:txBody>
          <a:bodyPr/>
          <a:lstStyle/>
          <a:p>
            <a:r>
              <a:rPr lang="cs-CZ"/>
              <a:t>Hygiena dětí</a:t>
            </a:r>
          </a:p>
        </p:txBody>
      </p:sp>
      <p:sp>
        <p:nvSpPr>
          <p:cNvPr id="26" name="Zástupný symbol pro zápatí 3">
            <a:extLst>
              <a:ext uri="{FF2B5EF4-FFF2-40B4-BE49-F238E27FC236}">
                <a16:creationId xmlns:a16="http://schemas.microsoft.com/office/drawing/2014/main" id="{0B215EA0-8384-428C-896A-A72FE5747DEF}"/>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41268705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Správná poloha</a:t>
            </a:r>
          </a:p>
        </p:txBody>
      </p:sp>
      <p:sp>
        <p:nvSpPr>
          <p:cNvPr id="3" name="Zástupný symbol pro obsah 2"/>
          <p:cNvSpPr>
            <a:spLocks noGrp="1"/>
          </p:cNvSpPr>
          <p:nvPr>
            <p:ph idx="1"/>
          </p:nvPr>
        </p:nvSpPr>
        <p:spPr>
          <a:xfrm>
            <a:off x="838199" y="1825625"/>
            <a:ext cx="10891345" cy="4351338"/>
          </a:xfrm>
        </p:spPr>
        <p:txBody>
          <a:bodyPr>
            <a:normAutofit/>
          </a:bodyPr>
          <a:lstStyle/>
          <a:p>
            <a:pPr>
              <a:lnSpc>
                <a:spcPct val="100000"/>
              </a:lnSpc>
            </a:pPr>
            <a:r>
              <a:rPr lang="cs-CZ" sz="2400">
                <a:ea typeface="Arial"/>
              </a:rPr>
              <a:t>hlava a tělo dítěte je velmi těsně u matčina těla </a:t>
            </a:r>
            <a:endParaRPr lang="cs-CZ" sz="2400"/>
          </a:p>
          <a:p>
            <a:pPr>
              <a:lnSpc>
                <a:spcPct val="100000"/>
              </a:lnSpc>
            </a:pPr>
            <a:r>
              <a:rPr lang="cs-CZ" sz="2400">
                <a:ea typeface="Arial"/>
              </a:rPr>
              <a:t>celé tělo dítěte je podepřené a nohy dítěte jsou obtočené kolem těla matky</a:t>
            </a:r>
            <a:endParaRPr lang="cs-CZ" sz="2400"/>
          </a:p>
          <a:p>
            <a:pPr>
              <a:lnSpc>
                <a:spcPct val="100000"/>
              </a:lnSpc>
            </a:pPr>
            <a:r>
              <a:rPr lang="cs-CZ" sz="2400">
                <a:ea typeface="Arial"/>
              </a:rPr>
              <a:t>zadeček dítěte matka tlačí ke svému tělu předloktím - bradavka bude </a:t>
            </a:r>
            <a:r>
              <a:rPr lang="cs-CZ" sz="2400" i="1">
                <a:ea typeface="Arial"/>
              </a:rPr>
              <a:t>automaticky</a:t>
            </a:r>
            <a:r>
              <a:rPr lang="cs-CZ" sz="2400">
                <a:ea typeface="Arial"/>
              </a:rPr>
              <a:t> směřovat k hornímu rtu dítěte</a:t>
            </a:r>
            <a:endParaRPr lang="cs-CZ" sz="2400"/>
          </a:p>
          <a:p>
            <a:pPr>
              <a:lnSpc>
                <a:spcPct val="100000"/>
              </a:lnSpc>
            </a:pPr>
            <a:r>
              <a:rPr lang="cs-CZ" sz="2400">
                <a:ea typeface="Arial"/>
              </a:rPr>
              <a:t>poloha není úplně jako bříško na bříško, ale tak aby dítě</a:t>
            </a:r>
            <a:br>
              <a:rPr lang="cs-CZ" sz="2400">
                <a:ea typeface="Arial"/>
              </a:rPr>
            </a:br>
            <a:r>
              <a:rPr lang="cs-CZ" sz="2400">
                <a:ea typeface="Arial"/>
              </a:rPr>
              <a:t>směřovalo k prsu zdola a byl zde oční kontakt</a:t>
            </a:r>
          </a:p>
          <a:p>
            <a:pPr>
              <a:lnSpc>
                <a:spcPct val="100000"/>
              </a:lnSpc>
            </a:pPr>
            <a:r>
              <a:rPr lang="cs-CZ" sz="2400">
                <a:ea typeface="Arial"/>
              </a:rPr>
              <a:t>tělo dítěte je v jedné linii (ucho, rameno, kyčel)</a:t>
            </a:r>
            <a:endParaRPr lang="cs-CZ" sz="2400"/>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6" name="Zástupný symbol pro zápatí 3">
            <a:extLst>
              <a:ext uri="{FF2B5EF4-FFF2-40B4-BE49-F238E27FC236}">
                <a16:creationId xmlns:a16="http://schemas.microsoft.com/office/drawing/2014/main" id="{B90F3037-5D7C-49FE-9A9C-43431D8543A3}"/>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3E7AB51E-A159-420E-B9D4-BDBB639C321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117215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Správná poloha matky a dítěte</a:t>
            </a:r>
          </a:p>
        </p:txBody>
      </p:sp>
      <p:sp>
        <p:nvSpPr>
          <p:cNvPr id="4" name="Zástupný symbol pro obsah 3"/>
          <p:cNvSpPr>
            <a:spLocks noGrp="1"/>
          </p:cNvSpPr>
          <p:nvPr>
            <p:ph idx="1"/>
          </p:nvPr>
        </p:nvSpPr>
        <p:spPr>
          <a:xfrm>
            <a:off x="8366234" y="1620816"/>
            <a:ext cx="2987566" cy="4380739"/>
          </a:xfrm>
        </p:spPr>
        <p:txBody>
          <a:bodyPr/>
          <a:lstStyle/>
          <a:p>
            <a:r>
              <a:rPr lang="cs-CZ"/>
              <a:t>dlaň ruky pod tváří dítěte</a:t>
            </a:r>
          </a:p>
        </p:txBody>
      </p:sp>
      <p:pic>
        <p:nvPicPr>
          <p:cNvPr id="3" name="Picture 3"/>
          <p:cNvPicPr/>
          <p:nvPr/>
        </p:nvPicPr>
        <p:blipFill>
          <a:blip r:embed="rId2" cstate="email">
            <a:extLst>
              <a:ext uri="{28A0092B-C50C-407E-A947-70E740481C1C}">
                <a14:useLocalDpi xmlns:a14="http://schemas.microsoft.com/office/drawing/2010/main"/>
              </a:ext>
            </a:extLst>
          </a:blip>
          <a:stretch>
            <a:fillRect/>
          </a:stretch>
        </p:blipFill>
        <p:spPr>
          <a:xfrm>
            <a:off x="602324" y="1620816"/>
            <a:ext cx="7391160" cy="4536720"/>
          </a:xfrm>
          <a:prstGeom prst="rect">
            <a:avLst/>
          </a:prstGeom>
          <a:ln>
            <a:noFill/>
          </a:ln>
        </p:spPr>
      </p:pic>
      <p:sp>
        <p:nvSpPr>
          <p:cNvPr id="5" name="Zástupný symbol pro zápatí 3">
            <a:extLst>
              <a:ext uri="{FF2B5EF4-FFF2-40B4-BE49-F238E27FC236}">
                <a16:creationId xmlns:a16="http://schemas.microsoft.com/office/drawing/2014/main" id="{C0BC37BE-9C54-4971-AFB0-F86B74699101}"/>
              </a:ext>
            </a:extLst>
          </p:cNvPr>
          <p:cNvSpPr>
            <a:spLocks noGrp="1"/>
          </p:cNvSpPr>
          <p:nvPr>
            <p:ph type="ftr" sz="quarter" idx="11"/>
          </p:nvPr>
        </p:nvSpPr>
        <p:spPr>
          <a:xfrm>
            <a:off x="916010" y="6421078"/>
            <a:ext cx="1885681" cy="365125"/>
          </a:xfrm>
        </p:spPr>
        <p:txBody>
          <a:bodyPr/>
          <a:lstStyle/>
          <a:p>
            <a:r>
              <a:rPr lang="cs-CZ"/>
              <a:t>Hygiena dětí</a:t>
            </a:r>
          </a:p>
        </p:txBody>
      </p:sp>
      <p:sp>
        <p:nvSpPr>
          <p:cNvPr id="6" name="Zástupný symbol pro zápatí 3">
            <a:extLst>
              <a:ext uri="{FF2B5EF4-FFF2-40B4-BE49-F238E27FC236}">
                <a16:creationId xmlns:a16="http://schemas.microsoft.com/office/drawing/2014/main" id="{00CB068A-509D-43F2-86A6-F6B35589379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4069620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Správná poloha matky a dítěte</a:t>
            </a:r>
          </a:p>
        </p:txBody>
      </p:sp>
      <p:sp>
        <p:nvSpPr>
          <p:cNvPr id="4" name="Zástupný symbol pro obsah 3"/>
          <p:cNvSpPr>
            <a:spLocks noGrp="1"/>
          </p:cNvSpPr>
          <p:nvPr>
            <p:ph idx="1"/>
          </p:nvPr>
        </p:nvSpPr>
        <p:spPr>
          <a:xfrm>
            <a:off x="8618482" y="1620816"/>
            <a:ext cx="3037490" cy="4380739"/>
          </a:xfrm>
        </p:spPr>
        <p:txBody>
          <a:bodyPr/>
          <a:lstStyle/>
          <a:p>
            <a:r>
              <a:rPr lang="cs-CZ"/>
              <a:t>nachýlení směrem nahoru</a:t>
            </a:r>
          </a:p>
        </p:txBody>
      </p:sp>
      <p:pic>
        <p:nvPicPr>
          <p:cNvPr id="3" name="Picture 3"/>
          <p:cNvPicPr/>
          <p:nvPr/>
        </p:nvPicPr>
        <p:blipFill>
          <a:blip r:embed="rId2" cstate="print">
            <a:lum bright="12000"/>
            <a:extLst>
              <a:ext uri="{28A0092B-C50C-407E-A947-70E740481C1C}">
                <a14:useLocalDpi xmlns:a14="http://schemas.microsoft.com/office/drawing/2010/main"/>
              </a:ext>
            </a:extLst>
          </a:blip>
          <a:srcRect/>
          <a:stretch>
            <a:fillRect/>
          </a:stretch>
        </p:blipFill>
        <p:spPr>
          <a:xfrm>
            <a:off x="562205" y="1620816"/>
            <a:ext cx="7772040" cy="4420800"/>
          </a:xfrm>
          <a:prstGeom prst="rect">
            <a:avLst/>
          </a:prstGeom>
          <a:ln>
            <a:noFill/>
          </a:ln>
        </p:spPr>
      </p:pic>
      <p:sp>
        <p:nvSpPr>
          <p:cNvPr id="5" name="Zástupný symbol pro zápatí 3">
            <a:extLst>
              <a:ext uri="{FF2B5EF4-FFF2-40B4-BE49-F238E27FC236}">
                <a16:creationId xmlns:a16="http://schemas.microsoft.com/office/drawing/2014/main" id="{01DED56F-BD6E-4B07-8E92-4AEA97F601F2}"/>
              </a:ext>
            </a:extLst>
          </p:cNvPr>
          <p:cNvSpPr>
            <a:spLocks noGrp="1"/>
          </p:cNvSpPr>
          <p:nvPr>
            <p:ph type="ftr" sz="quarter" idx="11"/>
          </p:nvPr>
        </p:nvSpPr>
        <p:spPr>
          <a:xfrm>
            <a:off x="916010" y="6421078"/>
            <a:ext cx="1885681" cy="365125"/>
          </a:xfrm>
        </p:spPr>
        <p:txBody>
          <a:bodyPr/>
          <a:lstStyle/>
          <a:p>
            <a:r>
              <a:rPr lang="cs-CZ"/>
              <a:t>Hygiena dětí</a:t>
            </a:r>
          </a:p>
        </p:txBody>
      </p:sp>
      <p:sp>
        <p:nvSpPr>
          <p:cNvPr id="6" name="Zástupný symbol pro zápatí 3">
            <a:extLst>
              <a:ext uri="{FF2B5EF4-FFF2-40B4-BE49-F238E27FC236}">
                <a16:creationId xmlns:a16="http://schemas.microsoft.com/office/drawing/2014/main" id="{5F355E46-D98C-4D78-9EF8-9069DB0211F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540344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Správná příčná poloha</a:t>
            </a:r>
          </a:p>
        </p:txBody>
      </p:sp>
      <p:pic>
        <p:nvPicPr>
          <p:cNvPr id="3" name="Picture 3"/>
          <p:cNvPicPr/>
          <p:nvPr/>
        </p:nvPicPr>
        <p:blipFill>
          <a:blip r:embed="rId2" cstate="email">
            <a:lum bright="6000"/>
            <a:extLst>
              <a:ext uri="{28A0092B-C50C-407E-A947-70E740481C1C}">
                <a14:useLocalDpi xmlns:a14="http://schemas.microsoft.com/office/drawing/2010/main"/>
              </a:ext>
            </a:extLst>
          </a:blip>
          <a:srcRect/>
          <a:stretch>
            <a:fillRect/>
          </a:stretch>
        </p:blipFill>
        <p:spPr>
          <a:xfrm>
            <a:off x="1395248" y="1666206"/>
            <a:ext cx="4355640" cy="3403440"/>
          </a:xfrm>
          <a:prstGeom prst="rect">
            <a:avLst/>
          </a:prstGeom>
          <a:ln>
            <a:noFill/>
          </a:ln>
        </p:spPr>
      </p:pic>
      <p:pic>
        <p:nvPicPr>
          <p:cNvPr id="4" name="Picture 2"/>
          <p:cNvPicPr/>
          <p:nvPr/>
        </p:nvPicPr>
        <p:blipFill>
          <a:blip r:embed="rId3" cstate="email">
            <a:lum bright="12000"/>
            <a:extLst>
              <a:ext uri="{28A0092B-C50C-407E-A947-70E740481C1C}">
                <a14:useLocalDpi xmlns:a14="http://schemas.microsoft.com/office/drawing/2010/main"/>
              </a:ext>
            </a:extLst>
          </a:blip>
          <a:srcRect/>
          <a:stretch>
            <a:fillRect/>
          </a:stretch>
        </p:blipFill>
        <p:spPr>
          <a:xfrm>
            <a:off x="6653047" y="1666206"/>
            <a:ext cx="4448175" cy="3403440"/>
          </a:xfrm>
          <a:prstGeom prst="rect">
            <a:avLst/>
          </a:prstGeom>
          <a:ln>
            <a:noFill/>
          </a:ln>
        </p:spPr>
      </p:pic>
      <p:sp>
        <p:nvSpPr>
          <p:cNvPr id="5" name="TextovéPole 4"/>
          <p:cNvSpPr txBox="1"/>
          <p:nvPr/>
        </p:nvSpPr>
        <p:spPr>
          <a:xfrm>
            <a:off x="1395248" y="5109389"/>
            <a:ext cx="4305300" cy="1200329"/>
          </a:xfrm>
          <a:prstGeom prst="rect">
            <a:avLst/>
          </a:prstGeom>
          <a:noFill/>
        </p:spPr>
        <p:txBody>
          <a:bodyPr wrap="square" rtlCol="0">
            <a:spAutoFit/>
          </a:bodyPr>
          <a:lstStyle/>
          <a:p>
            <a:pPr>
              <a:lnSpc>
                <a:spcPct val="100000"/>
              </a:lnSpc>
              <a:buSzPct val="45000"/>
            </a:pPr>
            <a:r>
              <a:rPr lang="cs-CZ">
                <a:solidFill>
                  <a:srgbClr val="000000"/>
                </a:solidFill>
                <a:latin typeface="Segoe UI" panose="020B0502040204020203" pitchFamily="34" charset="0"/>
                <a:cs typeface="Segoe UI" panose="020B0502040204020203" pitchFamily="34" charset="0"/>
              </a:rPr>
              <a:t>- dítě na předloktí</a:t>
            </a:r>
            <a:endParaRPr lang="cs-CZ">
              <a:latin typeface="Segoe UI" panose="020B0502040204020203" pitchFamily="34" charset="0"/>
              <a:cs typeface="Segoe UI" panose="020B0502040204020203" pitchFamily="34" charset="0"/>
            </a:endParaRPr>
          </a:p>
          <a:p>
            <a:pPr>
              <a:lnSpc>
                <a:spcPct val="100000"/>
              </a:lnSpc>
              <a:buSzPct val="45000"/>
            </a:pPr>
            <a:r>
              <a:rPr lang="cs-CZ">
                <a:solidFill>
                  <a:srgbClr val="000000"/>
                </a:solidFill>
                <a:latin typeface="Segoe UI" panose="020B0502040204020203" pitchFamily="34" charset="0"/>
                <a:cs typeface="Segoe UI" panose="020B0502040204020203" pitchFamily="34" charset="0"/>
              </a:rPr>
              <a:t>- nachýlené směrem nahoru</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 </a:t>
            </a:r>
            <a:r>
              <a:rPr lang="cs-CZ">
                <a:solidFill>
                  <a:srgbClr val="000000"/>
                </a:solidFill>
                <a:latin typeface="Segoe UI" panose="020B0502040204020203" pitchFamily="34" charset="0"/>
                <a:cs typeface="Segoe UI" panose="020B0502040204020203" pitchFamily="34" charset="0"/>
              </a:rPr>
              <a:t>tělo v jedné linii</a:t>
            </a: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 </a:t>
            </a:r>
            <a:r>
              <a:rPr lang="cs-CZ">
                <a:solidFill>
                  <a:srgbClr val="000000"/>
                </a:solidFill>
                <a:latin typeface="Segoe UI" panose="020B0502040204020203" pitchFamily="34" charset="0"/>
                <a:cs typeface="Segoe UI" panose="020B0502040204020203" pitchFamily="34" charset="0"/>
              </a:rPr>
              <a:t>prsty matky pod tváří dítěte</a:t>
            </a:r>
            <a:endParaRPr lang="cs-CZ">
              <a:latin typeface="Segoe UI" panose="020B0502040204020203" pitchFamily="34" charset="0"/>
              <a:cs typeface="Segoe UI" panose="020B0502040204020203" pitchFamily="34" charset="0"/>
            </a:endParaRPr>
          </a:p>
        </p:txBody>
      </p:sp>
      <p:sp>
        <p:nvSpPr>
          <p:cNvPr id="6" name="TextovéPole 5"/>
          <p:cNvSpPr txBox="1"/>
          <p:nvPr/>
        </p:nvSpPr>
        <p:spPr>
          <a:xfrm>
            <a:off x="6653047" y="5109389"/>
            <a:ext cx="4448175" cy="646331"/>
          </a:xfrm>
          <a:prstGeom prst="rect">
            <a:avLst/>
          </a:prstGeom>
          <a:noFill/>
        </p:spPr>
        <p:txBody>
          <a:bodyPr wrap="square" rtlCol="0">
            <a:spAutoFit/>
          </a:bodyPr>
          <a:lstStyle/>
          <a:p>
            <a:pPr>
              <a:lnSpc>
                <a:spcPct val="100000"/>
              </a:lnSpc>
            </a:pPr>
            <a:r>
              <a:rPr lang="cs-CZ">
                <a:solidFill>
                  <a:srgbClr val="000000"/>
                </a:solidFill>
                <a:latin typeface="Segoe UI" panose="020B0502040204020203" pitchFamily="34" charset="0"/>
                <a:cs typeface="Segoe UI" panose="020B0502040204020203" pitchFamily="34" charset="0"/>
              </a:rPr>
              <a:t>- matka tlačí </a:t>
            </a:r>
            <a:r>
              <a:rPr lang="cs-CZ">
                <a:latin typeface="Segoe UI" panose="020B0502040204020203" pitchFamily="34" charset="0"/>
                <a:cs typeface="Segoe UI" panose="020B0502040204020203" pitchFamily="34" charset="0"/>
              </a:rPr>
              <a:t>l</a:t>
            </a:r>
            <a:r>
              <a:rPr lang="cs-CZ">
                <a:solidFill>
                  <a:srgbClr val="000000"/>
                </a:solidFill>
                <a:latin typeface="Segoe UI" panose="020B0502040204020203" pitchFamily="34" charset="0"/>
                <a:cs typeface="Segoe UI" panose="020B0502040204020203" pitchFamily="34" charset="0"/>
              </a:rPr>
              <a:t>oktem na zadeček</a:t>
            </a:r>
            <a:br>
              <a:rPr lang="cs-CZ">
                <a:solidFill>
                  <a:srgbClr val="000000"/>
                </a:solidFill>
                <a:latin typeface="Segoe UI" panose="020B0502040204020203" pitchFamily="34" charset="0"/>
                <a:cs typeface="Segoe UI" panose="020B0502040204020203" pitchFamily="34" charset="0"/>
              </a:rPr>
            </a:br>
            <a:r>
              <a:rPr lang="cs-CZ">
                <a:solidFill>
                  <a:srgbClr val="000000"/>
                </a:solidFill>
                <a:latin typeface="Segoe UI" panose="020B0502040204020203" pitchFamily="34" charset="0"/>
                <a:cs typeface="Segoe UI" panose="020B0502040204020203" pitchFamily="34" charset="0"/>
              </a:rPr>
              <a:t>- a zápěstím mezi lopatky</a:t>
            </a:r>
            <a:endParaRPr lang="cs-CZ">
              <a:latin typeface="Segoe UI" panose="020B0502040204020203" pitchFamily="34" charset="0"/>
              <a:cs typeface="Segoe UI" panose="020B0502040204020203" pitchFamily="34" charset="0"/>
            </a:endParaRPr>
          </a:p>
        </p:txBody>
      </p:sp>
      <p:sp>
        <p:nvSpPr>
          <p:cNvPr id="7" name="Zástupný symbol pro zápatí 3">
            <a:extLst>
              <a:ext uri="{FF2B5EF4-FFF2-40B4-BE49-F238E27FC236}">
                <a16:creationId xmlns:a16="http://schemas.microsoft.com/office/drawing/2014/main" id="{BAB76254-1496-4249-A750-0DB192649C3B}"/>
              </a:ext>
            </a:extLst>
          </p:cNvPr>
          <p:cNvSpPr>
            <a:spLocks noGrp="1"/>
          </p:cNvSpPr>
          <p:nvPr>
            <p:ph type="ftr" sz="quarter" idx="11"/>
          </p:nvPr>
        </p:nvSpPr>
        <p:spPr>
          <a:xfrm>
            <a:off x="916010" y="6421078"/>
            <a:ext cx="1885681" cy="365125"/>
          </a:xfrm>
        </p:spPr>
        <p:txBody>
          <a:bodyPr/>
          <a:lstStyle/>
          <a:p>
            <a:r>
              <a:rPr lang="cs-CZ"/>
              <a:t>Hygiena dětí</a:t>
            </a:r>
          </a:p>
        </p:txBody>
      </p:sp>
      <p:sp>
        <p:nvSpPr>
          <p:cNvPr id="8" name="Zástupný symbol pro zápatí 3">
            <a:extLst>
              <a:ext uri="{FF2B5EF4-FFF2-40B4-BE49-F238E27FC236}">
                <a16:creationId xmlns:a16="http://schemas.microsoft.com/office/drawing/2014/main" id="{1D968E44-0C17-43DA-9378-94E00DB1625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077766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Chybné polohy</a:t>
            </a:r>
          </a:p>
        </p:txBody>
      </p:sp>
      <p:pic>
        <p:nvPicPr>
          <p:cNvPr id="4" name="Obrázek 3"/>
          <p:cNvPicPr/>
          <p:nvPr/>
        </p:nvPicPr>
        <p:blipFill>
          <a:blip r:embed="rId2" cstate="print">
            <a:extLst>
              <a:ext uri="{28A0092B-C50C-407E-A947-70E740481C1C}">
                <a14:useLocalDpi xmlns:a14="http://schemas.microsoft.com/office/drawing/2010/main"/>
              </a:ext>
            </a:extLst>
          </a:blip>
          <a:stretch>
            <a:fillRect/>
          </a:stretch>
        </p:blipFill>
        <p:spPr>
          <a:xfrm>
            <a:off x="838200" y="2279268"/>
            <a:ext cx="4632413" cy="3114360"/>
          </a:xfrm>
          <a:prstGeom prst="rect">
            <a:avLst/>
          </a:prstGeom>
          <a:ln>
            <a:noFill/>
          </a:ln>
        </p:spPr>
      </p:pic>
      <p:pic>
        <p:nvPicPr>
          <p:cNvPr id="5" name="Obrázek 4"/>
          <p:cNvPicPr/>
          <p:nvPr/>
        </p:nvPicPr>
        <p:blipFill>
          <a:blip r:embed="rId3" cstate="print">
            <a:extLst>
              <a:ext uri="{28A0092B-C50C-407E-A947-70E740481C1C}">
                <a14:useLocalDpi xmlns:a14="http://schemas.microsoft.com/office/drawing/2010/main"/>
              </a:ext>
            </a:extLst>
          </a:blip>
          <a:stretch>
            <a:fillRect/>
          </a:stretch>
        </p:blipFill>
        <p:spPr>
          <a:xfrm>
            <a:off x="6456114" y="2279268"/>
            <a:ext cx="4671720" cy="3114360"/>
          </a:xfrm>
          <a:prstGeom prst="rect">
            <a:avLst/>
          </a:prstGeom>
          <a:ln>
            <a:noFill/>
          </a:ln>
        </p:spPr>
      </p:pic>
      <p:sp>
        <p:nvSpPr>
          <p:cNvPr id="6" name="Zástupný symbol pro zápatí 3">
            <a:extLst>
              <a:ext uri="{FF2B5EF4-FFF2-40B4-BE49-F238E27FC236}">
                <a16:creationId xmlns:a16="http://schemas.microsoft.com/office/drawing/2014/main" id="{0391AC82-7EC6-4C82-9CCB-76B4F855CD8D}"/>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CDB79587-591A-42AC-9CE1-CD9582976160}"/>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367644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Správné přisátí</a:t>
            </a:r>
          </a:p>
        </p:txBody>
      </p:sp>
      <p:pic>
        <p:nvPicPr>
          <p:cNvPr id="3" name="Picture 3"/>
          <p:cNvPicPr/>
          <p:nvPr/>
        </p:nvPicPr>
        <p:blipFill>
          <a:blip r:embed="rId2" cstate="print">
            <a:extLst>
              <a:ext uri="{28A0092B-C50C-407E-A947-70E740481C1C}">
                <a14:useLocalDpi xmlns:a14="http://schemas.microsoft.com/office/drawing/2010/main"/>
              </a:ext>
            </a:extLst>
          </a:blip>
          <a:stretch>
            <a:fillRect/>
          </a:stretch>
        </p:blipFill>
        <p:spPr>
          <a:xfrm>
            <a:off x="701566" y="1916442"/>
            <a:ext cx="4961265" cy="3224586"/>
          </a:xfrm>
          <a:prstGeom prst="rect">
            <a:avLst/>
          </a:prstGeom>
          <a:ln>
            <a:noFill/>
          </a:ln>
        </p:spPr>
      </p:pic>
      <p:pic>
        <p:nvPicPr>
          <p:cNvPr id="4" name="Picture 3"/>
          <p:cNvPicPr/>
          <p:nvPr/>
        </p:nvPicPr>
        <p:blipFill>
          <a:blip r:embed="rId3" cstate="print">
            <a:extLst>
              <a:ext uri="{28A0092B-C50C-407E-A947-70E740481C1C}">
                <a14:useLocalDpi xmlns:a14="http://schemas.microsoft.com/office/drawing/2010/main"/>
              </a:ext>
            </a:extLst>
          </a:blip>
          <a:stretch>
            <a:fillRect/>
          </a:stretch>
        </p:blipFill>
        <p:spPr>
          <a:xfrm>
            <a:off x="6367472" y="1916442"/>
            <a:ext cx="5157947" cy="3224586"/>
          </a:xfrm>
          <a:prstGeom prst="rect">
            <a:avLst/>
          </a:prstGeom>
          <a:ln>
            <a:noFill/>
          </a:ln>
        </p:spPr>
      </p:pic>
      <p:sp>
        <p:nvSpPr>
          <p:cNvPr id="5" name="TextovéPole 4"/>
          <p:cNvSpPr txBox="1"/>
          <p:nvPr/>
        </p:nvSpPr>
        <p:spPr>
          <a:xfrm>
            <a:off x="1084202" y="5295068"/>
            <a:ext cx="4195935" cy="369332"/>
          </a:xfrm>
          <a:prstGeom prst="rect">
            <a:avLst/>
          </a:prstGeom>
          <a:noFill/>
        </p:spPr>
        <p:txBody>
          <a:bodyPr wrap="square" rtlCol="0">
            <a:spAutoFit/>
          </a:bodyPr>
          <a:lstStyle/>
          <a:p>
            <a:pPr algn="ctr"/>
            <a:r>
              <a:rPr lang="cs-CZ">
                <a:latin typeface="Segoe UI" panose="020B0502040204020203" pitchFamily="34" charset="0"/>
                <a:cs typeface="Segoe UI" panose="020B0502040204020203" pitchFamily="34" charset="0"/>
              </a:rPr>
              <a:t>když dítě bradavku pouze uchopí rty</a:t>
            </a:r>
          </a:p>
        </p:txBody>
      </p:sp>
      <p:sp>
        <p:nvSpPr>
          <p:cNvPr id="6" name="TextovéPole 5"/>
          <p:cNvSpPr txBox="1"/>
          <p:nvPr/>
        </p:nvSpPr>
        <p:spPr>
          <a:xfrm>
            <a:off x="7131932" y="5295068"/>
            <a:ext cx="3629025" cy="369332"/>
          </a:xfrm>
          <a:prstGeom prst="rect">
            <a:avLst/>
          </a:prstGeom>
          <a:noFill/>
        </p:spPr>
        <p:txBody>
          <a:bodyPr wrap="square" rtlCol="0">
            <a:spAutoFit/>
          </a:bodyPr>
          <a:lstStyle/>
          <a:p>
            <a:pPr algn="ctr"/>
            <a:r>
              <a:rPr lang="cs-CZ">
                <a:latin typeface="Segoe UI" panose="020B0502040204020203" pitchFamily="34" charset="0"/>
                <a:cs typeface="Segoe UI" panose="020B0502040204020203" pitchFamily="34" charset="0"/>
              </a:rPr>
              <a:t>když se dítě správně přisaje</a:t>
            </a:r>
          </a:p>
        </p:txBody>
      </p:sp>
      <p:sp>
        <p:nvSpPr>
          <p:cNvPr id="7" name="Zástupný symbol pro zápatí 3">
            <a:extLst>
              <a:ext uri="{FF2B5EF4-FFF2-40B4-BE49-F238E27FC236}">
                <a16:creationId xmlns:a16="http://schemas.microsoft.com/office/drawing/2014/main" id="{12739954-57A1-4AE3-87E0-79D9DA7F62B6}"/>
              </a:ext>
            </a:extLst>
          </p:cNvPr>
          <p:cNvSpPr>
            <a:spLocks noGrp="1"/>
          </p:cNvSpPr>
          <p:nvPr>
            <p:ph type="ftr" sz="quarter" idx="11"/>
          </p:nvPr>
        </p:nvSpPr>
        <p:spPr>
          <a:xfrm>
            <a:off x="916010" y="6421078"/>
            <a:ext cx="1885681" cy="365125"/>
          </a:xfrm>
        </p:spPr>
        <p:txBody>
          <a:bodyPr/>
          <a:lstStyle/>
          <a:p>
            <a:r>
              <a:rPr lang="cs-CZ"/>
              <a:t>Hygiena dětí</a:t>
            </a:r>
          </a:p>
        </p:txBody>
      </p:sp>
      <p:sp>
        <p:nvSpPr>
          <p:cNvPr id="8" name="Zástupný symbol pro zápatí 3">
            <a:extLst>
              <a:ext uri="{FF2B5EF4-FFF2-40B4-BE49-F238E27FC236}">
                <a16:creationId xmlns:a16="http://schemas.microsoft.com/office/drawing/2014/main" id="{E74792CC-352F-432F-901D-40E7D0F2A83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7887949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a:t>Správné přisátí</a:t>
            </a:r>
          </a:p>
        </p:txBody>
      </p:sp>
      <p:sp>
        <p:nvSpPr>
          <p:cNvPr id="4" name="Zástupný symbol pro obsah 3"/>
          <p:cNvSpPr>
            <a:spLocks noGrp="1"/>
          </p:cNvSpPr>
          <p:nvPr>
            <p:ph idx="1"/>
          </p:nvPr>
        </p:nvSpPr>
        <p:spPr/>
        <p:txBody>
          <a:bodyPr>
            <a:normAutofit/>
          </a:bodyPr>
          <a:lstStyle/>
          <a:p>
            <a:pPr>
              <a:lnSpc>
                <a:spcPct val="100000"/>
              </a:lnSpc>
              <a:buClr>
                <a:schemeClr val="tx1"/>
              </a:buClr>
            </a:pPr>
            <a:r>
              <a:rPr lang="cs-CZ"/>
              <a:t>ústa dítěte jsou otevřená doširoka</a:t>
            </a:r>
          </a:p>
          <a:p>
            <a:pPr>
              <a:lnSpc>
                <a:spcPct val="100000"/>
              </a:lnSpc>
              <a:buClr>
                <a:schemeClr val="tx1"/>
              </a:buClr>
            </a:pPr>
            <a:r>
              <a:rPr lang="cs-CZ"/>
              <a:t>vrchní a spodní ret je vyhrnut ven</a:t>
            </a:r>
          </a:p>
          <a:p>
            <a:pPr>
              <a:lnSpc>
                <a:spcPct val="100000"/>
              </a:lnSpc>
              <a:buClr>
                <a:schemeClr val="tx1"/>
              </a:buClr>
            </a:pPr>
            <a:r>
              <a:rPr lang="cs-CZ"/>
              <a:t>jazyk dosahuje alespoň ke spodnímu rtu</a:t>
            </a:r>
          </a:p>
          <a:p>
            <a:pPr>
              <a:lnSpc>
                <a:spcPct val="100000"/>
              </a:lnSpc>
              <a:buClr>
                <a:schemeClr val="tx1"/>
              </a:buClr>
            </a:pPr>
            <a:r>
              <a:rPr lang="cs-CZ"/>
              <a:t>brada dítěte se dotýká prsu</a:t>
            </a:r>
          </a:p>
          <a:p>
            <a:pPr>
              <a:lnSpc>
                <a:spcPct val="100000"/>
              </a:lnSpc>
              <a:buClr>
                <a:schemeClr val="tx1"/>
              </a:buClr>
            </a:pPr>
            <a:r>
              <a:rPr lang="cs-CZ"/>
              <a:t>nos dítěte se prsu nedotýká</a:t>
            </a:r>
          </a:p>
          <a:p>
            <a:pPr>
              <a:lnSpc>
                <a:spcPct val="100000"/>
              </a:lnSpc>
              <a:buClr>
                <a:schemeClr val="tx1"/>
              </a:buClr>
            </a:pPr>
            <a:r>
              <a:rPr lang="cs-CZ"/>
              <a:t>dítě pokrývá víc dvorce spodním rtem než vrchním, proto je více dvorce vidět nad horním rtem</a:t>
            </a:r>
          </a:p>
          <a:p>
            <a:pPr>
              <a:lnSpc>
                <a:spcPct val="100000"/>
              </a:lnSpc>
              <a:buClr>
                <a:schemeClr val="tx1"/>
              </a:buClr>
            </a:pPr>
            <a:r>
              <a:rPr lang="cs-CZ"/>
              <a:t>tváře při sání nevpadávají</a:t>
            </a:r>
          </a:p>
          <a:p>
            <a:pPr>
              <a:buClr>
                <a:schemeClr val="tx1"/>
              </a:buClr>
            </a:pPr>
            <a:endParaRPr lang="cs-CZ"/>
          </a:p>
        </p:txBody>
      </p:sp>
      <p:pic>
        <p:nvPicPr>
          <p:cNvPr id="5" name="Picture 1"/>
          <p:cNvPicPr/>
          <p:nvPr/>
        </p:nvPicPr>
        <p:blipFill>
          <a:blip r:embed="rId2" cstate="print">
            <a:extLst>
              <a:ext uri="{28A0092B-C50C-407E-A947-70E740481C1C}">
                <a14:useLocalDpi xmlns:a14="http://schemas.microsoft.com/office/drawing/2010/main"/>
              </a:ext>
            </a:extLst>
          </a:blip>
          <a:stretch>
            <a:fillRect/>
          </a:stretch>
        </p:blipFill>
        <p:spPr>
          <a:xfrm>
            <a:off x="7922171" y="1720522"/>
            <a:ext cx="3342915" cy="2432050"/>
          </a:xfrm>
          <a:prstGeom prst="rect">
            <a:avLst/>
          </a:prstGeom>
          <a:ln>
            <a:noFill/>
          </a:ln>
        </p:spPr>
      </p:pic>
      <p:sp>
        <p:nvSpPr>
          <p:cNvPr id="6" name="Zástupný symbol pro zápatí 3">
            <a:extLst>
              <a:ext uri="{FF2B5EF4-FFF2-40B4-BE49-F238E27FC236}">
                <a16:creationId xmlns:a16="http://schemas.microsoft.com/office/drawing/2014/main" id="{E863F330-8D27-4701-8888-F6ACF82AF38C}"/>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3DD332BA-66FD-4438-B893-070BFD20130E}"/>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289474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Správné přisátí</a:t>
            </a:r>
          </a:p>
        </p:txBody>
      </p:sp>
      <p:pic>
        <p:nvPicPr>
          <p:cNvPr id="4" name="Picture 3"/>
          <p:cNvPicPr/>
          <p:nvPr/>
        </p:nvPicPr>
        <p:blipFill>
          <a:blip r:embed="rId2" cstate="email">
            <a:lum bright="6000"/>
            <a:extLst>
              <a:ext uri="{28A0092B-C50C-407E-A947-70E740481C1C}">
                <a14:useLocalDpi xmlns:a14="http://schemas.microsoft.com/office/drawing/2010/main"/>
              </a:ext>
            </a:extLst>
          </a:blip>
          <a:srcRect/>
          <a:stretch>
            <a:fillRect/>
          </a:stretch>
        </p:blipFill>
        <p:spPr>
          <a:xfrm>
            <a:off x="754117" y="2436922"/>
            <a:ext cx="3233738" cy="2767012"/>
          </a:xfrm>
          <a:prstGeom prst="rect">
            <a:avLst/>
          </a:prstGeom>
          <a:ln>
            <a:noFill/>
          </a:ln>
        </p:spPr>
      </p:pic>
      <p:pic>
        <p:nvPicPr>
          <p:cNvPr id="5" name="Picture 1"/>
          <p:cNvPicPr/>
          <p:nvPr/>
        </p:nvPicPr>
        <p:blipFill>
          <a:blip r:embed="rId3" cstate="email">
            <a:lum bright="-6000"/>
            <a:extLst>
              <a:ext uri="{28A0092B-C50C-407E-A947-70E740481C1C}">
                <a14:useLocalDpi xmlns:a14="http://schemas.microsoft.com/office/drawing/2010/main"/>
              </a:ext>
            </a:extLst>
          </a:blip>
          <a:srcRect/>
          <a:stretch>
            <a:fillRect/>
          </a:stretch>
        </p:blipFill>
        <p:spPr>
          <a:xfrm>
            <a:off x="4151249" y="2436923"/>
            <a:ext cx="3579931" cy="2767012"/>
          </a:xfrm>
          <a:prstGeom prst="rect">
            <a:avLst/>
          </a:prstGeom>
          <a:ln>
            <a:noFill/>
          </a:ln>
        </p:spPr>
      </p:pic>
      <p:pic>
        <p:nvPicPr>
          <p:cNvPr id="6" name="Picture 1"/>
          <p:cNvPicPr>
            <a:picLocks noGrp="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7894574" y="2436923"/>
            <a:ext cx="3538537" cy="2767012"/>
          </a:xfrm>
          <a:prstGeom prst="rect">
            <a:avLst/>
          </a:prstGeom>
          <a:ln>
            <a:noFill/>
          </a:ln>
        </p:spPr>
      </p:pic>
      <p:sp>
        <p:nvSpPr>
          <p:cNvPr id="7" name="Zástupný symbol pro zápatí 3">
            <a:extLst>
              <a:ext uri="{FF2B5EF4-FFF2-40B4-BE49-F238E27FC236}">
                <a16:creationId xmlns:a16="http://schemas.microsoft.com/office/drawing/2014/main" id="{63C1566B-6598-4BF2-95B0-7811628144B8}"/>
              </a:ext>
            </a:extLst>
          </p:cNvPr>
          <p:cNvSpPr>
            <a:spLocks noGrp="1"/>
          </p:cNvSpPr>
          <p:nvPr>
            <p:ph type="ftr" sz="quarter" idx="11"/>
          </p:nvPr>
        </p:nvSpPr>
        <p:spPr>
          <a:xfrm>
            <a:off x="916010" y="6421078"/>
            <a:ext cx="1885681" cy="365125"/>
          </a:xfrm>
        </p:spPr>
        <p:txBody>
          <a:bodyPr/>
          <a:lstStyle/>
          <a:p>
            <a:r>
              <a:rPr lang="cs-CZ"/>
              <a:t>Hygiena dětí</a:t>
            </a:r>
          </a:p>
        </p:txBody>
      </p:sp>
      <p:sp>
        <p:nvSpPr>
          <p:cNvPr id="8" name="Zástupný symbol pro zápatí 3">
            <a:extLst>
              <a:ext uri="{FF2B5EF4-FFF2-40B4-BE49-F238E27FC236}">
                <a16:creationId xmlns:a16="http://schemas.microsoft.com/office/drawing/2014/main" id="{67B08074-75AB-4389-977B-9F0420ED1687}"/>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082747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Chybné přisátí</a:t>
            </a:r>
          </a:p>
        </p:txBody>
      </p:sp>
      <p:pic>
        <p:nvPicPr>
          <p:cNvPr id="4" name="Obrázek 3"/>
          <p:cNvPicPr/>
          <p:nvPr/>
        </p:nvPicPr>
        <p:blipFill>
          <a:blip r:embed="rId2" cstate="email">
            <a:extLst>
              <a:ext uri="{28A0092B-C50C-407E-A947-70E740481C1C}">
                <a14:useLocalDpi xmlns:a14="http://schemas.microsoft.com/office/drawing/2010/main"/>
              </a:ext>
            </a:extLst>
          </a:blip>
          <a:stretch>
            <a:fillRect/>
          </a:stretch>
        </p:blipFill>
        <p:spPr>
          <a:xfrm>
            <a:off x="1050719" y="2385136"/>
            <a:ext cx="5710320" cy="2638800"/>
          </a:xfrm>
          <a:prstGeom prst="rect">
            <a:avLst/>
          </a:prstGeom>
          <a:ln>
            <a:noFill/>
          </a:ln>
        </p:spPr>
      </p:pic>
      <p:pic>
        <p:nvPicPr>
          <p:cNvPr id="5" name="Obrázek 4"/>
          <p:cNvPicPr/>
          <p:nvPr/>
        </p:nvPicPr>
        <p:blipFill>
          <a:blip r:embed="rId3" cstate="print">
            <a:extLst>
              <a:ext uri="{28A0092B-C50C-407E-A947-70E740481C1C}">
                <a14:useLocalDpi xmlns:a14="http://schemas.microsoft.com/office/drawing/2010/main"/>
              </a:ext>
            </a:extLst>
          </a:blip>
          <a:stretch>
            <a:fillRect/>
          </a:stretch>
        </p:blipFill>
        <p:spPr>
          <a:xfrm>
            <a:off x="7887227" y="2122336"/>
            <a:ext cx="3164400" cy="3164400"/>
          </a:xfrm>
          <a:prstGeom prst="rect">
            <a:avLst/>
          </a:prstGeom>
          <a:ln>
            <a:noFill/>
          </a:ln>
        </p:spPr>
      </p:pic>
      <p:sp>
        <p:nvSpPr>
          <p:cNvPr id="6" name="Zástupný symbol pro zápatí 3">
            <a:extLst>
              <a:ext uri="{FF2B5EF4-FFF2-40B4-BE49-F238E27FC236}">
                <a16:creationId xmlns:a16="http://schemas.microsoft.com/office/drawing/2014/main" id="{A4B9CDF0-6521-4A82-9F37-A55999616575}"/>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C8CA3742-191E-4381-A417-294B98EB76F4}"/>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686655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Pauza v bradě</a:t>
            </a:r>
          </a:p>
        </p:txBody>
      </p:sp>
      <p:sp>
        <p:nvSpPr>
          <p:cNvPr id="3" name="Zástupný symbol pro obsah 2"/>
          <p:cNvSpPr>
            <a:spLocks noGrp="1"/>
          </p:cNvSpPr>
          <p:nvPr>
            <p:ph idx="1"/>
          </p:nvPr>
        </p:nvSpPr>
        <p:spPr/>
        <p:txBody>
          <a:bodyPr/>
          <a:lstStyle/>
          <a:p>
            <a:pPr>
              <a:lnSpc>
                <a:spcPct val="100000"/>
              </a:lnSpc>
              <a:spcBef>
                <a:spcPts val="0"/>
              </a:spcBef>
              <a:spcAft>
                <a:spcPts val="600"/>
              </a:spcAft>
              <a:defRPr/>
            </a:pPr>
            <a:r>
              <a:rPr lang="cs-CZ"/>
              <a:t>pozorování sání</a:t>
            </a:r>
          </a:p>
          <a:p>
            <a:pPr>
              <a:lnSpc>
                <a:spcPct val="100000"/>
              </a:lnSpc>
              <a:spcBef>
                <a:spcPts val="0"/>
              </a:spcBef>
              <a:spcAft>
                <a:spcPts val="600"/>
              </a:spcAft>
              <a:defRPr/>
            </a:pPr>
            <a:r>
              <a:rPr lang="cs-CZ"/>
              <a:t>ověření zda dítě získává mléko</a:t>
            </a:r>
          </a:p>
          <a:p>
            <a:pPr>
              <a:lnSpc>
                <a:spcPct val="100000"/>
              </a:lnSpc>
              <a:spcBef>
                <a:spcPts val="0"/>
              </a:spcBef>
              <a:spcAft>
                <a:spcPts val="600"/>
              </a:spcAft>
            </a:pPr>
            <a:r>
              <a:rPr lang="cs-CZ" b="1"/>
              <a:t>nutritivní a nenutritivní sání </a:t>
            </a:r>
          </a:p>
          <a:p>
            <a:pPr>
              <a:lnSpc>
                <a:spcPct val="100000"/>
              </a:lnSpc>
              <a:spcBef>
                <a:spcPts val="0"/>
              </a:spcBef>
            </a:pPr>
            <a:endParaRPr lang="cs-CZ"/>
          </a:p>
          <a:p>
            <a:pPr>
              <a:lnSpc>
                <a:spcPct val="100000"/>
              </a:lnSpc>
              <a:spcBef>
                <a:spcPts val="0"/>
              </a:spcBef>
            </a:pPr>
            <a:r>
              <a:rPr lang="cs-CZ">
                <a:hlinkClick r:id="rId2"/>
              </a:rPr>
              <a:t>https://www.youtube.com/watch?v=-erpc0vLbm4</a:t>
            </a:r>
            <a:endParaRPr lang="cs-CZ"/>
          </a:p>
          <a:p>
            <a:pPr>
              <a:lnSpc>
                <a:spcPct val="100000"/>
              </a:lnSpc>
              <a:spcBef>
                <a:spcPts val="0"/>
              </a:spcBef>
            </a:pPr>
            <a:endParaRPr lang="cs-CZ"/>
          </a:p>
          <a:p>
            <a:pPr marL="0" marR="0" lvl="0" indent="0" defTabSz="914400" eaLnBrk="1" fontAlgn="auto" latinLnBrk="0" hangingPunct="1">
              <a:lnSpc>
                <a:spcPct val="100000"/>
              </a:lnSpc>
              <a:spcBef>
                <a:spcPts val="0"/>
              </a:spcBef>
              <a:spcAft>
                <a:spcPts val="0"/>
              </a:spcAft>
              <a:buClrTx/>
              <a:buSzTx/>
              <a:buFontTx/>
              <a:buNone/>
              <a:tabLst/>
              <a:defRPr/>
            </a:pPr>
            <a:endParaRPr lang="cs-CZ"/>
          </a:p>
        </p:txBody>
      </p:sp>
      <p:sp>
        <p:nvSpPr>
          <p:cNvPr id="4" name="Zástupný symbol pro zápatí 3">
            <a:extLst>
              <a:ext uri="{FF2B5EF4-FFF2-40B4-BE49-F238E27FC236}">
                <a16:creationId xmlns:a16="http://schemas.microsoft.com/office/drawing/2014/main" id="{8C13EFBF-39AF-402F-B1CC-B28869D4B97B}"/>
              </a:ext>
            </a:extLst>
          </p:cNvPr>
          <p:cNvSpPr>
            <a:spLocks noGrp="1"/>
          </p:cNvSpPr>
          <p:nvPr>
            <p:ph type="ftr" sz="quarter" idx="11"/>
          </p:nvPr>
        </p:nvSpPr>
        <p:spPr>
          <a:xfrm>
            <a:off x="916010" y="6421078"/>
            <a:ext cx="1885681" cy="365125"/>
          </a:xfrm>
        </p:spPr>
        <p:txBody>
          <a:bodyPr/>
          <a:lstStyle/>
          <a:p>
            <a:r>
              <a:rPr lang="cs-CZ"/>
              <a:t>Hygiena dětí</a:t>
            </a:r>
          </a:p>
        </p:txBody>
      </p:sp>
      <p:sp>
        <p:nvSpPr>
          <p:cNvPr id="5" name="Zástupný symbol pro zápatí 3">
            <a:extLst>
              <a:ext uri="{FF2B5EF4-FFF2-40B4-BE49-F238E27FC236}">
                <a16:creationId xmlns:a16="http://schemas.microsoft.com/office/drawing/2014/main" id="{FBB36472-D3AF-41A1-A6B0-CC3DE0DEB45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80703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Složení mateřského mléka</a:t>
            </a:r>
          </a:p>
        </p:txBody>
      </p:sp>
      <p:sp>
        <p:nvSpPr>
          <p:cNvPr id="3" name="Zástupný symbol pro obsah 2"/>
          <p:cNvSpPr>
            <a:spLocks noGrp="1"/>
          </p:cNvSpPr>
          <p:nvPr>
            <p:ph idx="1"/>
          </p:nvPr>
        </p:nvSpPr>
        <p:spPr/>
        <p:txBody>
          <a:bodyPr vert="horz" lIns="91440" tIns="45720" rIns="91440" bIns="45720" rtlCol="0" anchor="t">
            <a:normAutofit/>
          </a:bodyPr>
          <a:lstStyle/>
          <a:p>
            <a:r>
              <a:rPr lang="cs-CZ" dirty="0"/>
              <a:t>složení specifické pro živočišný druh</a:t>
            </a:r>
          </a:p>
          <a:p>
            <a:r>
              <a:rPr lang="cs-CZ" dirty="0"/>
              <a:t>odpovídá životnímu stylu, genetické výbavě, potřebám mláděte</a:t>
            </a:r>
          </a:p>
          <a:p>
            <a:pPr lvl="1"/>
            <a:r>
              <a:rPr lang="cs-CZ" dirty="0"/>
              <a:t>netopýří mléko málo vody, mořských savců více tuku, primátů více sacharidů</a:t>
            </a:r>
          </a:p>
          <a:p>
            <a:r>
              <a:rPr lang="cs-CZ" dirty="0"/>
              <a:t>složení se mění v průběhu času dle potřeb dítěte</a:t>
            </a:r>
          </a:p>
          <a:p>
            <a:r>
              <a:rPr lang="cs-CZ" dirty="0"/>
              <a:t>během kojení předání informací o potřebách matce</a:t>
            </a:r>
          </a:p>
          <a:p>
            <a:endParaRPr lang="cs-CZ" dirty="0"/>
          </a:p>
          <a:p>
            <a:r>
              <a:rPr lang="cs-CZ" dirty="0"/>
              <a:t>vzhledem k variabilitě </a:t>
            </a:r>
            <a:r>
              <a:rPr lang="cs-CZ" b="1" dirty="0"/>
              <a:t>neexistuje standardní vzorek MM</a:t>
            </a:r>
            <a:endParaRPr lang="cs-CZ" dirty="0"/>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6</a:t>
            </a:fld>
            <a:endParaRPr lang="cs-CZ"/>
          </a:p>
        </p:txBody>
      </p:sp>
      <p:sp>
        <p:nvSpPr>
          <p:cNvPr id="6" name="Zástupný symbol pro zápatí 3">
            <a:extLst>
              <a:ext uri="{FF2B5EF4-FFF2-40B4-BE49-F238E27FC236}">
                <a16:creationId xmlns:a16="http://schemas.microsoft.com/office/drawing/2014/main" id="{DB0CFE22-444D-4037-A7E5-B5AB0922BF01}"/>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522557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Jak velký je žaludek dítěte?</a:t>
            </a:r>
          </a:p>
        </p:txBody>
      </p:sp>
      <p:pic>
        <p:nvPicPr>
          <p:cNvPr id="4" name="Obráze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3195" y="1625928"/>
            <a:ext cx="9347200" cy="4508500"/>
          </a:xfrm>
          <a:prstGeom prst="rect">
            <a:avLst/>
          </a:prstGeom>
        </p:spPr>
      </p:pic>
      <p:sp>
        <p:nvSpPr>
          <p:cNvPr id="5" name="Zástupný symbol pro zápatí 3">
            <a:extLst>
              <a:ext uri="{FF2B5EF4-FFF2-40B4-BE49-F238E27FC236}">
                <a16:creationId xmlns:a16="http://schemas.microsoft.com/office/drawing/2014/main" id="{3737CDA6-2C52-4B00-8C03-29A17F177F68}"/>
              </a:ext>
            </a:extLst>
          </p:cNvPr>
          <p:cNvSpPr>
            <a:spLocks noGrp="1"/>
          </p:cNvSpPr>
          <p:nvPr>
            <p:ph type="ftr" sz="quarter" idx="11"/>
          </p:nvPr>
        </p:nvSpPr>
        <p:spPr>
          <a:xfrm>
            <a:off x="916010" y="6421078"/>
            <a:ext cx="1885681" cy="365125"/>
          </a:xfrm>
        </p:spPr>
        <p:txBody>
          <a:bodyPr/>
          <a:lstStyle/>
          <a:p>
            <a:r>
              <a:rPr lang="cs-CZ"/>
              <a:t>Hygiena dětí</a:t>
            </a:r>
          </a:p>
        </p:txBody>
      </p:sp>
      <p:sp>
        <p:nvSpPr>
          <p:cNvPr id="6" name="Zástupný symbol pro zápatí 3">
            <a:extLst>
              <a:ext uri="{FF2B5EF4-FFF2-40B4-BE49-F238E27FC236}">
                <a16:creationId xmlns:a16="http://schemas.microsoft.com/office/drawing/2014/main" id="{690EA2E8-3744-403E-BEA7-777E3749281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476299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Stlačení prsu</a:t>
            </a:r>
          </a:p>
        </p:txBody>
      </p:sp>
      <p:sp>
        <p:nvSpPr>
          <p:cNvPr id="3" name="Zástupný symbol pro obsah 2"/>
          <p:cNvSpPr>
            <a:spLocks noGrp="1"/>
          </p:cNvSpPr>
          <p:nvPr>
            <p:ph idx="1"/>
          </p:nvPr>
        </p:nvSpPr>
        <p:spPr/>
        <p:txBody>
          <a:bodyPr/>
          <a:lstStyle/>
          <a:p>
            <a:r>
              <a:rPr lang="cs-CZ"/>
              <a:t>zabezpečuje, aby dítě dostávalo mléko a tím zabraňuje tomu, aby dítě usnulo – tok mléka je rychlý</a:t>
            </a:r>
          </a:p>
          <a:p>
            <a:endParaRPr lang="cs-CZ"/>
          </a:p>
        </p:txBody>
      </p:sp>
      <p:pic>
        <p:nvPicPr>
          <p:cNvPr id="4" name="Picture 2"/>
          <p:cNvPicPr/>
          <p:nvPr/>
        </p:nvPicPr>
        <p:blipFill>
          <a:blip r:embed="rId2" cstate="email">
            <a:lum bright="6000"/>
            <a:extLst>
              <a:ext uri="{28A0092B-C50C-407E-A947-70E740481C1C}">
                <a14:useLocalDpi xmlns:a14="http://schemas.microsoft.com/office/drawing/2010/main"/>
              </a:ext>
            </a:extLst>
          </a:blip>
          <a:stretch>
            <a:fillRect/>
          </a:stretch>
        </p:blipFill>
        <p:spPr>
          <a:xfrm>
            <a:off x="3322796" y="2847257"/>
            <a:ext cx="5546408" cy="3154298"/>
          </a:xfrm>
          <a:prstGeom prst="rect">
            <a:avLst/>
          </a:prstGeom>
          <a:ln>
            <a:noFill/>
          </a:ln>
        </p:spPr>
      </p:pic>
      <p:sp>
        <p:nvSpPr>
          <p:cNvPr id="5" name="Zástupný symbol pro zápatí 3">
            <a:extLst>
              <a:ext uri="{FF2B5EF4-FFF2-40B4-BE49-F238E27FC236}">
                <a16:creationId xmlns:a16="http://schemas.microsoft.com/office/drawing/2014/main" id="{F0B0764E-3C05-42CE-AD67-02957E0816A8}"/>
              </a:ext>
            </a:extLst>
          </p:cNvPr>
          <p:cNvSpPr>
            <a:spLocks noGrp="1"/>
          </p:cNvSpPr>
          <p:nvPr>
            <p:ph type="ftr" sz="quarter" idx="11"/>
          </p:nvPr>
        </p:nvSpPr>
        <p:spPr>
          <a:xfrm>
            <a:off x="916010" y="6421078"/>
            <a:ext cx="1885681" cy="365125"/>
          </a:xfrm>
        </p:spPr>
        <p:txBody>
          <a:bodyPr/>
          <a:lstStyle/>
          <a:p>
            <a:r>
              <a:rPr lang="cs-CZ"/>
              <a:t>Hygiena dětí</a:t>
            </a:r>
          </a:p>
        </p:txBody>
      </p:sp>
      <p:sp>
        <p:nvSpPr>
          <p:cNvPr id="6" name="Zástupný symbol pro zápatí 3">
            <a:extLst>
              <a:ext uri="{FF2B5EF4-FFF2-40B4-BE49-F238E27FC236}">
                <a16:creationId xmlns:a16="http://schemas.microsoft.com/office/drawing/2014/main" id="{9A3AE3E9-DDC0-42AE-BEE2-8C38D2649FA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510221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Proč je to důležité?</a:t>
            </a:r>
          </a:p>
        </p:txBody>
      </p:sp>
      <p:sp>
        <p:nvSpPr>
          <p:cNvPr id="3" name="Zástupný symbol pro obsah 2"/>
          <p:cNvSpPr>
            <a:spLocks noGrp="1"/>
          </p:cNvSpPr>
          <p:nvPr>
            <p:ph idx="1"/>
          </p:nvPr>
        </p:nvSpPr>
        <p:spPr/>
        <p:txBody>
          <a:bodyPr>
            <a:normAutofit/>
          </a:bodyPr>
          <a:lstStyle/>
          <a:p>
            <a:r>
              <a:rPr lang="cs-CZ"/>
              <a:t>pro matku </a:t>
            </a:r>
            <a:r>
              <a:rPr lang="mr-IN"/>
              <a:t>–</a:t>
            </a:r>
            <a:r>
              <a:rPr lang="cs-CZ"/>
              <a:t> jako prevence bolavých bradavek</a:t>
            </a:r>
          </a:p>
          <a:p>
            <a:r>
              <a:rPr lang="cs-CZ" b="1"/>
              <a:t>kojení nebolí </a:t>
            </a:r>
            <a:r>
              <a:rPr lang="cs-CZ"/>
              <a:t>–</a:t>
            </a:r>
            <a:r>
              <a:rPr lang="cs-CZ" b="1"/>
              <a:t> </a:t>
            </a:r>
            <a:r>
              <a:rPr lang="cs-CZ"/>
              <a:t>pokud ano, problém, nutné řešit</a:t>
            </a:r>
          </a:p>
          <a:p>
            <a:endParaRPr lang="cs-CZ"/>
          </a:p>
          <a:p>
            <a:r>
              <a:rPr lang="cs-CZ"/>
              <a:t>v případě potíží</a:t>
            </a:r>
          </a:p>
          <a:p>
            <a:pPr lvl="1"/>
            <a:r>
              <a:rPr lang="cs-CZ"/>
              <a:t>kontrola „čtyř bodů“</a:t>
            </a:r>
          </a:p>
          <a:p>
            <a:pPr lvl="1"/>
            <a:r>
              <a:rPr lang="cs-CZ"/>
              <a:t>zkontrolovat uzdičku</a:t>
            </a:r>
          </a:p>
          <a:p>
            <a:pPr lvl="1"/>
            <a:r>
              <a:rPr lang="cs-CZ"/>
              <a:t>nedávat kloboučky</a:t>
            </a:r>
          </a:p>
          <a:p>
            <a:pPr lvl="1"/>
            <a:r>
              <a:rPr lang="cs-CZ"/>
              <a:t>kontaktovat laktační poradkyni</a:t>
            </a:r>
          </a:p>
        </p:txBody>
      </p:sp>
      <p:pic>
        <p:nvPicPr>
          <p:cNvPr id="4" name="Picture 2"/>
          <p:cNvPicPr/>
          <p:nvPr/>
        </p:nvPicPr>
        <p:blipFill>
          <a:blip r:embed="rId2" cstate="email">
            <a:extLst>
              <a:ext uri="{28A0092B-C50C-407E-A947-70E740481C1C}">
                <a14:useLocalDpi xmlns:a14="http://schemas.microsoft.com/office/drawing/2010/main"/>
              </a:ext>
            </a:extLst>
          </a:blip>
          <a:stretch>
            <a:fillRect/>
          </a:stretch>
        </p:blipFill>
        <p:spPr>
          <a:xfrm>
            <a:off x="7057131" y="3257025"/>
            <a:ext cx="3595687" cy="2744530"/>
          </a:xfrm>
          <a:prstGeom prst="rect">
            <a:avLst/>
          </a:prstGeom>
          <a:ln>
            <a:noFill/>
          </a:ln>
        </p:spPr>
      </p:pic>
      <p:sp>
        <p:nvSpPr>
          <p:cNvPr id="5" name="Zástupný symbol pro zápatí 3">
            <a:extLst>
              <a:ext uri="{FF2B5EF4-FFF2-40B4-BE49-F238E27FC236}">
                <a16:creationId xmlns:a16="http://schemas.microsoft.com/office/drawing/2014/main" id="{E69A4BCB-FBDD-4644-BD0E-9F05B1D0D2C0}"/>
              </a:ext>
            </a:extLst>
          </p:cNvPr>
          <p:cNvSpPr>
            <a:spLocks noGrp="1"/>
          </p:cNvSpPr>
          <p:nvPr>
            <p:ph type="ftr" sz="quarter" idx="11"/>
          </p:nvPr>
        </p:nvSpPr>
        <p:spPr>
          <a:xfrm>
            <a:off x="916010" y="6421078"/>
            <a:ext cx="1885681" cy="365125"/>
          </a:xfrm>
        </p:spPr>
        <p:txBody>
          <a:bodyPr/>
          <a:lstStyle/>
          <a:p>
            <a:r>
              <a:rPr lang="cs-CZ"/>
              <a:t>Hygiena dětí</a:t>
            </a:r>
          </a:p>
        </p:txBody>
      </p:sp>
      <p:sp>
        <p:nvSpPr>
          <p:cNvPr id="6" name="Zástupný symbol pro zápatí 3">
            <a:extLst>
              <a:ext uri="{FF2B5EF4-FFF2-40B4-BE49-F238E27FC236}">
                <a16:creationId xmlns:a16="http://schemas.microsoft.com/office/drawing/2014/main" id="{CBE8DA34-EF35-450E-9E14-966DBDDC5D8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454283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rmAutofit/>
          </a:bodyPr>
          <a:lstStyle/>
          <a:p>
            <a:pPr marL="514350" indent="-514350">
              <a:buFont typeface="+mj-lt"/>
              <a:buAutoNum type="arabicPeriod" startAt="4"/>
              <a:tabLst>
                <a:tab pos="357188" algn="l"/>
              </a:tabLst>
            </a:pPr>
            <a:r>
              <a:rPr lang="en-US" sz="2800">
                <a:latin typeface="Segoe UI" panose="020B0502040204020203" pitchFamily="34" charset="0"/>
                <a:cs typeface="Segoe UI" panose="020B0502040204020203" pitchFamily="34" charset="0"/>
              </a:rPr>
              <a:t>Mothers should be discouraged from giving any food or fluids other than breast milk, unless medically indicated.</a:t>
            </a:r>
          </a:p>
        </p:txBody>
      </p:sp>
      <p:sp>
        <p:nvSpPr>
          <p:cNvPr id="3" name="Zástupný symbol pro obsah 2"/>
          <p:cNvSpPr>
            <a:spLocks noGrp="1"/>
          </p:cNvSpPr>
          <p:nvPr>
            <p:ph idx="1"/>
          </p:nvPr>
        </p:nvSpPr>
        <p:spPr/>
        <p:txBody>
          <a:bodyPr/>
          <a:lstStyle/>
          <a:p>
            <a:pPr>
              <a:lnSpc>
                <a:spcPct val="85000"/>
              </a:lnSpc>
            </a:pPr>
            <a:r>
              <a:rPr lang="cs-CZ">
                <a:solidFill>
                  <a:srgbClr val="262626"/>
                </a:solidFill>
              </a:rPr>
              <a:t>výlučné kojení či krmení mateřským mlékem (matky nebo z banky) od porodu do propuštění</a:t>
            </a:r>
          </a:p>
          <a:p>
            <a:pPr>
              <a:lnSpc>
                <a:spcPct val="85000"/>
              </a:lnSpc>
            </a:pPr>
            <a:r>
              <a:rPr lang="cs-CZ">
                <a:solidFill>
                  <a:srgbClr val="262626"/>
                </a:solidFill>
              </a:rPr>
              <a:t>nedistribuovat matkám materiály, které podporují krmení náhradami mateřského mléka</a:t>
            </a:r>
            <a:endParaRPr lang="cs-CZ"/>
          </a:p>
          <a:p>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5" name="Zástupný symbol pro zápatí 3">
            <a:extLst>
              <a:ext uri="{FF2B5EF4-FFF2-40B4-BE49-F238E27FC236}">
                <a16:creationId xmlns:a16="http://schemas.microsoft.com/office/drawing/2014/main" id="{415A672E-E764-4C66-A085-7602A7AD1401}"/>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4077282D-F66A-4D8E-9AD0-EAA9D90FA45B}"/>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753015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9BF02-A371-4D05-8AE0-42AC3FECF1F6}"/>
              </a:ext>
            </a:extLst>
          </p:cNvPr>
          <p:cNvSpPr>
            <a:spLocks noGrp="1"/>
          </p:cNvSpPr>
          <p:nvPr>
            <p:ph type="title"/>
          </p:nvPr>
        </p:nvSpPr>
        <p:spPr/>
        <p:txBody>
          <a:bodyPr/>
          <a:lstStyle/>
          <a:p>
            <a:r>
              <a:rPr lang="cs-CZ"/>
              <a:t>Pro připomenutí – opatření kodexu</a:t>
            </a:r>
          </a:p>
        </p:txBody>
      </p:sp>
      <p:sp>
        <p:nvSpPr>
          <p:cNvPr id="3" name="Zástupný symbol pro obsah 2">
            <a:extLst>
              <a:ext uri="{FF2B5EF4-FFF2-40B4-BE49-F238E27FC236}">
                <a16:creationId xmlns:a16="http://schemas.microsoft.com/office/drawing/2014/main" id="{039720CC-7CC4-41F8-8D2E-8E19C05C22C4}"/>
              </a:ext>
            </a:extLst>
          </p:cNvPr>
          <p:cNvSpPr>
            <a:spLocks noGrp="1"/>
          </p:cNvSpPr>
          <p:nvPr>
            <p:ph idx="1"/>
          </p:nvPr>
        </p:nvSpPr>
        <p:spPr/>
        <p:txBody>
          <a:bodyPr>
            <a:normAutofit/>
          </a:bodyPr>
          <a:lstStyle/>
          <a:p>
            <a:r>
              <a:rPr lang="cs-CZ"/>
              <a:t>Žádná reklama těchto výrobků na veřejnosti</a:t>
            </a:r>
          </a:p>
          <a:p>
            <a:r>
              <a:rPr lang="cs-CZ"/>
              <a:t>Žádné vzorky zdarma matkám</a:t>
            </a:r>
          </a:p>
          <a:p>
            <a:r>
              <a:rPr lang="cs-CZ"/>
              <a:t>Žádná propagace produktů ve zdravotnických zařízeních</a:t>
            </a:r>
          </a:p>
          <a:p>
            <a:r>
              <a:rPr lang="cs-CZ"/>
              <a:t>Žádné poradkyně, vyslané výrobci formule, které radí matkám</a:t>
            </a:r>
          </a:p>
          <a:p>
            <a:r>
              <a:rPr lang="cs-CZ"/>
              <a:t>Žádné dárky ani vzorky zdarma zdravotníkům</a:t>
            </a:r>
          </a:p>
          <a:p>
            <a:r>
              <a:rPr lang="cs-CZ"/>
              <a:t>Žádné věty či obrázky, které idealizují umělou výživu, včetně obrázků dětí na obalu výživy</a:t>
            </a:r>
          </a:p>
        </p:txBody>
      </p:sp>
      <p:sp>
        <p:nvSpPr>
          <p:cNvPr id="4" name="Zástupný symbol pro zápatí 3">
            <a:extLst>
              <a:ext uri="{FF2B5EF4-FFF2-40B4-BE49-F238E27FC236}">
                <a16:creationId xmlns:a16="http://schemas.microsoft.com/office/drawing/2014/main" id="{3C3E08AC-0564-429D-AA68-93D6FB5E59EB}"/>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CDD9F886-8D7E-4808-ABAC-3401CF12F17B}"/>
              </a:ext>
            </a:extLst>
          </p:cNvPr>
          <p:cNvSpPr>
            <a:spLocks noGrp="1"/>
          </p:cNvSpPr>
          <p:nvPr>
            <p:ph type="sldNum" sz="quarter" idx="12"/>
          </p:nvPr>
        </p:nvSpPr>
        <p:spPr/>
        <p:txBody>
          <a:bodyPr/>
          <a:lstStyle/>
          <a:p>
            <a:fld id="{7D74F88D-855E-4C4A-AC2F-7A0A64C53FD8}" type="slidenum">
              <a:rPr lang="cs-CZ" smtClean="0"/>
              <a:pPr/>
              <a:t>64</a:t>
            </a:fld>
            <a:endParaRPr lang="cs-CZ"/>
          </a:p>
        </p:txBody>
      </p:sp>
      <p:sp>
        <p:nvSpPr>
          <p:cNvPr id="8" name="Zástupný symbol pro zápatí 3">
            <a:extLst>
              <a:ext uri="{FF2B5EF4-FFF2-40B4-BE49-F238E27FC236}">
                <a16:creationId xmlns:a16="http://schemas.microsoft.com/office/drawing/2014/main" id="{AAFBAD08-7121-4FD5-B1ED-F49990A6E09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6259359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C9BF02-A371-4D05-8AE0-42AC3FECF1F6}"/>
              </a:ext>
            </a:extLst>
          </p:cNvPr>
          <p:cNvSpPr>
            <a:spLocks noGrp="1"/>
          </p:cNvSpPr>
          <p:nvPr>
            <p:ph type="title"/>
          </p:nvPr>
        </p:nvSpPr>
        <p:spPr/>
        <p:txBody>
          <a:bodyPr/>
          <a:lstStyle/>
          <a:p>
            <a:r>
              <a:rPr lang="cs-CZ"/>
              <a:t>Pro připomenutí – opatření kodexu</a:t>
            </a:r>
          </a:p>
        </p:txBody>
      </p:sp>
      <p:sp>
        <p:nvSpPr>
          <p:cNvPr id="3" name="Zástupný symbol pro obsah 2">
            <a:extLst>
              <a:ext uri="{FF2B5EF4-FFF2-40B4-BE49-F238E27FC236}">
                <a16:creationId xmlns:a16="http://schemas.microsoft.com/office/drawing/2014/main" id="{039720CC-7CC4-41F8-8D2E-8E19C05C22C4}"/>
              </a:ext>
            </a:extLst>
          </p:cNvPr>
          <p:cNvSpPr>
            <a:spLocks noGrp="1"/>
          </p:cNvSpPr>
          <p:nvPr>
            <p:ph idx="1"/>
          </p:nvPr>
        </p:nvSpPr>
        <p:spPr/>
        <p:txBody>
          <a:bodyPr>
            <a:normAutofit/>
          </a:bodyPr>
          <a:lstStyle/>
          <a:p>
            <a:r>
              <a:rPr lang="cs-CZ"/>
              <a:t>Informace pro zdravotníky by měly být prokazatelné a pravdivé</a:t>
            </a:r>
          </a:p>
          <a:p>
            <a:r>
              <a:rPr lang="cs-CZ"/>
              <a:t>Všechny informace o umělé výživě, včetně značení, by měly vysvětlovat výhody kojení, náklady na umělou výživu a její rizika</a:t>
            </a:r>
          </a:p>
          <a:p>
            <a:r>
              <a:rPr lang="cs-CZ"/>
              <a:t>Nevhodné produkty, jako např. slazené kondenzované mléko, by neměly být propagovány jako vhodné pro děti</a:t>
            </a:r>
          </a:p>
          <a:p>
            <a:r>
              <a:rPr lang="cs-CZ"/>
              <a:t>Všechny produkty by měly mít vysokou kvalitu a brát v úvahu klimatické a skladovací podmínky dané země</a:t>
            </a:r>
          </a:p>
        </p:txBody>
      </p:sp>
      <p:sp>
        <p:nvSpPr>
          <p:cNvPr id="4" name="Zástupný symbol pro zápatí 3">
            <a:extLst>
              <a:ext uri="{FF2B5EF4-FFF2-40B4-BE49-F238E27FC236}">
                <a16:creationId xmlns:a16="http://schemas.microsoft.com/office/drawing/2014/main" id="{3C3E08AC-0564-429D-AA68-93D6FB5E59EB}"/>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CDD9F886-8D7E-4808-ABAC-3401CF12F17B}"/>
              </a:ext>
            </a:extLst>
          </p:cNvPr>
          <p:cNvSpPr>
            <a:spLocks noGrp="1"/>
          </p:cNvSpPr>
          <p:nvPr>
            <p:ph type="sldNum" sz="quarter" idx="12"/>
          </p:nvPr>
        </p:nvSpPr>
        <p:spPr/>
        <p:txBody>
          <a:bodyPr/>
          <a:lstStyle/>
          <a:p>
            <a:fld id="{7D74F88D-855E-4C4A-AC2F-7A0A64C53FD8}" type="slidenum">
              <a:rPr lang="cs-CZ" smtClean="0"/>
              <a:pPr/>
              <a:t>65</a:t>
            </a:fld>
            <a:endParaRPr lang="cs-CZ"/>
          </a:p>
        </p:txBody>
      </p:sp>
      <p:sp>
        <p:nvSpPr>
          <p:cNvPr id="7" name="Zástupný symbol pro zápatí 3">
            <a:extLst>
              <a:ext uri="{FF2B5EF4-FFF2-40B4-BE49-F238E27FC236}">
                <a16:creationId xmlns:a16="http://schemas.microsoft.com/office/drawing/2014/main" id="{262A12F3-3B94-46D6-93E5-717A05933ED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544074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A co když dítě musí být dokrmované?</a:t>
            </a:r>
          </a:p>
        </p:txBody>
      </p:sp>
      <p:pic>
        <p:nvPicPr>
          <p:cNvPr id="5" name="Picture 3"/>
          <p:cNvPicPr/>
          <p:nvPr/>
        </p:nvPicPr>
        <p:blipFill>
          <a:blip r:embed="rId2" cstate="email">
            <a:lum bright="18000"/>
            <a:extLst>
              <a:ext uri="{28A0092B-C50C-407E-A947-70E740481C1C}">
                <a14:useLocalDpi xmlns:a14="http://schemas.microsoft.com/office/drawing/2010/main"/>
              </a:ext>
            </a:extLst>
          </a:blip>
          <a:srcRect/>
          <a:stretch>
            <a:fillRect/>
          </a:stretch>
        </p:blipFill>
        <p:spPr>
          <a:xfrm>
            <a:off x="1077862" y="1825625"/>
            <a:ext cx="3265200" cy="2775960"/>
          </a:xfrm>
          <a:prstGeom prst="rect">
            <a:avLst/>
          </a:prstGeom>
          <a:ln>
            <a:noFill/>
          </a:ln>
        </p:spPr>
      </p:pic>
      <p:pic>
        <p:nvPicPr>
          <p:cNvPr id="6" name="Picture 4"/>
          <p:cNvPicPr/>
          <p:nvPr/>
        </p:nvPicPr>
        <p:blipFill>
          <a:blip r:embed="rId3" cstate="email">
            <a:lum bright="6000"/>
            <a:extLst>
              <a:ext uri="{28A0092B-C50C-407E-A947-70E740481C1C}">
                <a14:useLocalDpi xmlns:a14="http://schemas.microsoft.com/office/drawing/2010/main"/>
              </a:ext>
            </a:extLst>
          </a:blip>
          <a:srcRect/>
          <a:stretch>
            <a:fillRect/>
          </a:stretch>
        </p:blipFill>
        <p:spPr>
          <a:xfrm>
            <a:off x="4932840" y="1825625"/>
            <a:ext cx="2606400" cy="4031640"/>
          </a:xfrm>
          <a:prstGeom prst="rect">
            <a:avLst/>
          </a:prstGeom>
          <a:ln>
            <a:noFill/>
          </a:ln>
        </p:spPr>
      </p:pic>
      <p:pic>
        <p:nvPicPr>
          <p:cNvPr id="7" name="Picture 3"/>
          <p:cNvPicPr/>
          <p:nvPr/>
        </p:nvPicPr>
        <p:blipFill>
          <a:blip r:embed="rId4" cstate="email">
            <a:lum bright="6000"/>
            <a:extLst>
              <a:ext uri="{28A0092B-C50C-407E-A947-70E740481C1C}">
                <a14:useLocalDpi xmlns:a14="http://schemas.microsoft.com/office/drawing/2010/main"/>
              </a:ext>
            </a:extLst>
          </a:blip>
          <a:srcRect/>
          <a:stretch>
            <a:fillRect/>
          </a:stretch>
        </p:blipFill>
        <p:spPr>
          <a:xfrm>
            <a:off x="7778902" y="1825625"/>
            <a:ext cx="3814560" cy="2895480"/>
          </a:xfrm>
          <a:prstGeom prst="rect">
            <a:avLst/>
          </a:prstGeom>
          <a:ln>
            <a:noFill/>
          </a:ln>
        </p:spPr>
      </p:pic>
      <p:sp>
        <p:nvSpPr>
          <p:cNvPr id="8" name="TextovéPole 7"/>
          <p:cNvSpPr txBox="1"/>
          <p:nvPr/>
        </p:nvSpPr>
        <p:spPr>
          <a:xfrm>
            <a:off x="1077862" y="4924702"/>
            <a:ext cx="3265200" cy="1089529"/>
          </a:xfrm>
          <a:prstGeom prst="rect">
            <a:avLst/>
          </a:prstGeom>
          <a:noFill/>
        </p:spPr>
        <p:txBody>
          <a:bodyPr wrap="square" rtlCol="0">
            <a:spAutoFit/>
          </a:bodyPr>
          <a:lstStyle/>
          <a:p>
            <a:pPr>
              <a:lnSpc>
                <a:spcPct val="90000"/>
              </a:lnSpc>
              <a:buSzPct val="45000"/>
            </a:pPr>
            <a:r>
              <a:rPr lang="cs-CZ">
                <a:solidFill>
                  <a:srgbClr val="000000"/>
                </a:solidFill>
                <a:latin typeface="Segoe UI" panose="020B0502040204020203" pitchFamily="34" charset="0"/>
                <a:cs typeface="Segoe UI" panose="020B0502040204020203" pitchFamily="34" charset="0"/>
              </a:rPr>
              <a:t>Dítě se stále kojí.</a:t>
            </a:r>
            <a:endParaRPr lang="cs-CZ">
              <a:latin typeface="Segoe UI" panose="020B0502040204020203" pitchFamily="34" charset="0"/>
              <a:cs typeface="Segoe UI" panose="020B0502040204020203" pitchFamily="34" charset="0"/>
            </a:endParaRPr>
          </a:p>
          <a:p>
            <a:pPr>
              <a:lnSpc>
                <a:spcPct val="90000"/>
              </a:lnSpc>
              <a:buSzPct val="45000"/>
            </a:pPr>
            <a:r>
              <a:rPr lang="cs-CZ">
                <a:solidFill>
                  <a:srgbClr val="000000"/>
                </a:solidFill>
                <a:latin typeface="Segoe UI" panose="020B0502040204020203" pitchFamily="34" charset="0"/>
                <a:cs typeface="Segoe UI" panose="020B0502040204020203" pitchFamily="34" charset="0"/>
              </a:rPr>
              <a:t>Děti se učí kojit kojením.</a:t>
            </a:r>
            <a:endParaRPr lang="cs-CZ">
              <a:latin typeface="Segoe UI" panose="020B0502040204020203" pitchFamily="34" charset="0"/>
              <a:cs typeface="Segoe UI" panose="020B0502040204020203" pitchFamily="34" charset="0"/>
            </a:endParaRPr>
          </a:p>
          <a:p>
            <a:pPr>
              <a:lnSpc>
                <a:spcPct val="90000"/>
              </a:lnSpc>
              <a:buSzPct val="45000"/>
            </a:pPr>
            <a:r>
              <a:rPr lang="cs-CZ">
                <a:solidFill>
                  <a:srgbClr val="000000"/>
                </a:solidFill>
                <a:latin typeface="Segoe UI" panose="020B0502040204020203" pitchFamily="34" charset="0"/>
                <a:cs typeface="Segoe UI" panose="020B0502040204020203" pitchFamily="34" charset="0"/>
              </a:rPr>
              <a:t>Matky se učí kojit kojením.</a:t>
            </a:r>
            <a:endParaRPr lang="cs-CZ">
              <a:latin typeface="Segoe UI" panose="020B0502040204020203" pitchFamily="34" charset="0"/>
              <a:cs typeface="Segoe UI" panose="020B0502040204020203" pitchFamily="34" charset="0"/>
            </a:endParaRPr>
          </a:p>
          <a:p>
            <a:pPr>
              <a:lnSpc>
                <a:spcPct val="90000"/>
              </a:lnSpc>
              <a:buSzPct val="45000"/>
            </a:pPr>
            <a:r>
              <a:rPr lang="cs-CZ">
                <a:solidFill>
                  <a:srgbClr val="000000"/>
                </a:solidFill>
                <a:latin typeface="Segoe UI" panose="020B0502040204020203" pitchFamily="34" charset="0"/>
                <a:cs typeface="Segoe UI" panose="020B0502040204020203" pitchFamily="34" charset="0"/>
              </a:rPr>
              <a:t>Dítě neodmítne prs.</a:t>
            </a:r>
            <a:endParaRPr lang="cs-CZ">
              <a:latin typeface="Segoe UI" panose="020B0502040204020203" pitchFamily="34" charset="0"/>
              <a:cs typeface="Segoe UI" panose="020B0502040204020203" pitchFamily="34" charset="0"/>
            </a:endParaRPr>
          </a:p>
        </p:txBody>
      </p:sp>
      <p:sp>
        <p:nvSpPr>
          <p:cNvPr id="9" name="TextovéPole 8"/>
          <p:cNvSpPr txBox="1"/>
          <p:nvPr/>
        </p:nvSpPr>
        <p:spPr>
          <a:xfrm>
            <a:off x="7778902" y="5043488"/>
            <a:ext cx="3814560" cy="646331"/>
          </a:xfrm>
          <a:prstGeom prst="rect">
            <a:avLst/>
          </a:prstGeom>
          <a:noFill/>
        </p:spPr>
        <p:txBody>
          <a:bodyPr wrap="square" rtlCol="0">
            <a:spAutoFit/>
          </a:bodyPr>
          <a:lstStyle/>
          <a:p>
            <a:r>
              <a:rPr lang="cs-CZ">
                <a:solidFill>
                  <a:srgbClr val="000000"/>
                </a:solidFill>
                <a:latin typeface="Segoe UI" panose="020B0502040204020203" pitchFamily="34" charset="0"/>
                <a:cs typeface="Segoe UI" panose="020B0502040204020203" pitchFamily="34" charset="0"/>
              </a:rPr>
              <a:t>Kojení je pro dítě více než jen příjem mléka! </a:t>
            </a:r>
            <a:endParaRPr lang="cs-CZ">
              <a:latin typeface="Segoe UI" panose="020B0502040204020203" pitchFamily="34" charset="0"/>
              <a:cs typeface="Segoe UI" panose="020B0502040204020203" pitchFamily="34" charset="0"/>
            </a:endParaRPr>
          </a:p>
        </p:txBody>
      </p:sp>
      <p:sp>
        <p:nvSpPr>
          <p:cNvPr id="10" name="Zástupný symbol pro zápatí 3">
            <a:extLst>
              <a:ext uri="{FF2B5EF4-FFF2-40B4-BE49-F238E27FC236}">
                <a16:creationId xmlns:a16="http://schemas.microsoft.com/office/drawing/2014/main" id="{231F14F0-C323-48BA-BB56-540CA006961C}"/>
              </a:ext>
            </a:extLst>
          </p:cNvPr>
          <p:cNvSpPr>
            <a:spLocks noGrp="1"/>
          </p:cNvSpPr>
          <p:nvPr>
            <p:ph type="ftr" sz="quarter" idx="11"/>
          </p:nvPr>
        </p:nvSpPr>
        <p:spPr>
          <a:xfrm>
            <a:off x="916010" y="6421078"/>
            <a:ext cx="1885681" cy="365125"/>
          </a:xfrm>
        </p:spPr>
        <p:txBody>
          <a:bodyPr/>
          <a:lstStyle/>
          <a:p>
            <a:r>
              <a:rPr lang="cs-CZ"/>
              <a:t>Hygiena dětí</a:t>
            </a:r>
          </a:p>
        </p:txBody>
      </p:sp>
      <p:sp>
        <p:nvSpPr>
          <p:cNvPr id="11" name="Zástupný symbol pro zápatí 3">
            <a:extLst>
              <a:ext uri="{FF2B5EF4-FFF2-40B4-BE49-F238E27FC236}">
                <a16:creationId xmlns:a16="http://schemas.microsoft.com/office/drawing/2014/main" id="{FCBB753B-B2BA-4EE5-8ACF-EC76773E4FF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541711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411309" y="1620816"/>
            <a:ext cx="5076497" cy="4380739"/>
          </a:xfrm>
        </p:spPr>
        <p:txBody>
          <a:bodyPr/>
          <a:lstStyle/>
          <a:p>
            <a:r>
              <a:rPr lang="cs-CZ"/>
              <a:t>pokud se dítě nepřisává na prs, krmíme pohárkem</a:t>
            </a:r>
          </a:p>
          <a:p>
            <a:r>
              <a:rPr lang="cs-CZ"/>
              <a:t>stačí obyčejná léková odměrka nebo malá sklenička</a:t>
            </a:r>
          </a:p>
        </p:txBody>
      </p:sp>
      <p:pic>
        <p:nvPicPr>
          <p:cNvPr id="4" name="Picture 3"/>
          <p:cNvPicPr/>
          <p:nvPr/>
        </p:nvPicPr>
        <p:blipFill>
          <a:blip r:embed="rId2" cstate="email">
            <a:lum bright="6000"/>
            <a:extLst>
              <a:ext uri="{28A0092B-C50C-407E-A947-70E740481C1C}">
                <a14:useLocalDpi xmlns:a14="http://schemas.microsoft.com/office/drawing/2010/main"/>
              </a:ext>
            </a:extLst>
          </a:blip>
          <a:srcRect/>
          <a:stretch>
            <a:fillRect/>
          </a:stretch>
        </p:blipFill>
        <p:spPr>
          <a:xfrm>
            <a:off x="838200" y="1825625"/>
            <a:ext cx="5276520" cy="4201920"/>
          </a:xfrm>
          <a:prstGeom prst="rect">
            <a:avLst/>
          </a:prstGeom>
          <a:ln>
            <a:noFill/>
          </a:ln>
        </p:spPr>
      </p:pic>
      <p:sp>
        <p:nvSpPr>
          <p:cNvPr id="9" name="Nadpis 1"/>
          <p:cNvSpPr>
            <a:spLocks noGrp="1"/>
          </p:cNvSpPr>
          <p:nvPr>
            <p:ph type="title"/>
          </p:nvPr>
        </p:nvSpPr>
        <p:spPr>
          <a:xfrm>
            <a:off x="838200" y="365126"/>
            <a:ext cx="10515600" cy="1012914"/>
          </a:xfrm>
        </p:spPr>
        <p:txBody>
          <a:bodyPr/>
          <a:lstStyle/>
          <a:p>
            <a:r>
              <a:rPr lang="cs-CZ"/>
              <a:t>A co když dítě musí být dokrmované?</a:t>
            </a:r>
          </a:p>
        </p:txBody>
      </p:sp>
      <p:sp>
        <p:nvSpPr>
          <p:cNvPr id="5" name="Zástupný symbol pro zápatí 3">
            <a:extLst>
              <a:ext uri="{FF2B5EF4-FFF2-40B4-BE49-F238E27FC236}">
                <a16:creationId xmlns:a16="http://schemas.microsoft.com/office/drawing/2014/main" id="{60047E4D-DD1A-40ED-8E05-FDEBE40CBE25}"/>
              </a:ext>
            </a:extLst>
          </p:cNvPr>
          <p:cNvSpPr>
            <a:spLocks noGrp="1"/>
          </p:cNvSpPr>
          <p:nvPr>
            <p:ph type="ftr" sz="quarter" idx="11"/>
          </p:nvPr>
        </p:nvSpPr>
        <p:spPr>
          <a:xfrm>
            <a:off x="916010" y="6421078"/>
            <a:ext cx="1885681" cy="365125"/>
          </a:xfrm>
        </p:spPr>
        <p:txBody>
          <a:bodyPr/>
          <a:lstStyle/>
          <a:p>
            <a:r>
              <a:rPr lang="cs-CZ"/>
              <a:t>Hygiena dětí</a:t>
            </a:r>
          </a:p>
        </p:txBody>
      </p:sp>
      <p:sp>
        <p:nvSpPr>
          <p:cNvPr id="6" name="Zástupný symbol pro zápatí 3">
            <a:extLst>
              <a:ext uri="{FF2B5EF4-FFF2-40B4-BE49-F238E27FC236}">
                <a16:creationId xmlns:a16="http://schemas.microsoft.com/office/drawing/2014/main" id="{89998DED-15DA-40D1-9B09-770656A755D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949927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a:lnSpc>
                <a:spcPct val="100000"/>
              </a:lnSpc>
            </a:pPr>
            <a:r>
              <a:rPr lang="cs-CZ"/>
              <a:t>dítě je s matkou na pokoji, v posteli</a:t>
            </a:r>
          </a:p>
          <a:p>
            <a:pPr>
              <a:lnSpc>
                <a:spcPct val="100000"/>
              </a:lnSpc>
            </a:pPr>
            <a:r>
              <a:rPr lang="cs-CZ"/>
              <a:t>žádné oddělování (jinak musí být omluvitelný důvod)</a:t>
            </a:r>
          </a:p>
          <a:p>
            <a:pPr>
              <a:lnSpc>
                <a:spcPct val="100000"/>
              </a:lnSpc>
            </a:pPr>
            <a:r>
              <a:rPr lang="cs-CZ"/>
              <a:t>„Matka potřebuje po porodu odpočívat.“</a:t>
            </a:r>
          </a:p>
          <a:p>
            <a:pPr lvl="1">
              <a:lnSpc>
                <a:spcPct val="100000"/>
              </a:lnSpc>
            </a:pPr>
            <a:r>
              <a:rPr lang="cs-CZ"/>
              <a:t>ano, ale může odpočívat s dítětem = odpočívá se jí lépe</a:t>
            </a:r>
          </a:p>
          <a:p>
            <a:pPr>
              <a:lnSpc>
                <a:spcPct val="100000"/>
              </a:lnSpc>
            </a:pPr>
            <a:r>
              <a:rPr lang="cs-CZ"/>
              <a:t>není-li lékařský důvod, zahájit ihned po porodu</a:t>
            </a:r>
          </a:p>
          <a:p>
            <a:endParaRPr lang="cs-CZ"/>
          </a:p>
        </p:txBody>
      </p:sp>
      <p:pic>
        <p:nvPicPr>
          <p:cNvPr id="6" name="Obrázek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5" name="Zástupný symbol pro zápatí 3">
            <a:extLst>
              <a:ext uri="{FF2B5EF4-FFF2-40B4-BE49-F238E27FC236}">
                <a16:creationId xmlns:a16="http://schemas.microsoft.com/office/drawing/2014/main" id="{F3CEA03F-DF60-49C7-833B-B489E6F0E980}"/>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21C35205-9E9F-4EEE-BDE8-8F707259694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4" name="Nadpis 3"/>
          <p:cNvSpPr>
            <a:spLocks noGrp="1"/>
          </p:cNvSpPr>
          <p:nvPr>
            <p:ph type="title"/>
          </p:nvPr>
        </p:nvSpPr>
        <p:spPr/>
        <p:txBody>
          <a:bodyPr/>
          <a:lstStyle/>
          <a:p>
            <a:r>
              <a:rPr lang="cs-CZ" err="1"/>
              <a:t>Rooming</a:t>
            </a:r>
            <a:r>
              <a:rPr lang="cs-CZ"/>
              <a:t>-in</a:t>
            </a:r>
          </a:p>
        </p:txBody>
      </p:sp>
    </p:spTree>
    <p:extLst>
      <p:ext uri="{BB962C8B-B14F-4D97-AF65-F5344CB8AC3E}">
        <p14:creationId xmlns:p14="http://schemas.microsoft.com/office/powerpoint/2010/main" val="459227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825625"/>
            <a:ext cx="10702159" cy="4351338"/>
          </a:xfrm>
        </p:spPr>
        <p:txBody>
          <a:bodyPr>
            <a:normAutofit/>
          </a:bodyPr>
          <a:lstStyle/>
          <a:p>
            <a:pPr>
              <a:lnSpc>
                <a:spcPct val="100000"/>
              </a:lnSpc>
            </a:pPr>
            <a:r>
              <a:rPr lang="cs-CZ"/>
              <a:t>před propuštěním informace, kde hledat pomoc (tištěné informace, kontakty na laktační poradkyně, podpůrné skupiny či podobné služby)</a:t>
            </a:r>
          </a:p>
          <a:p>
            <a:pPr>
              <a:lnSpc>
                <a:spcPct val="100000"/>
              </a:lnSpc>
            </a:pPr>
            <a:r>
              <a:rPr lang="cs-CZ"/>
              <a:t>nemocnice podporuje zakládání takových skupin</a:t>
            </a:r>
            <a:br>
              <a:rPr lang="cs-CZ"/>
            </a:br>
            <a:r>
              <a:rPr lang="cs-CZ"/>
              <a:t>a koordinuje je</a:t>
            </a:r>
          </a:p>
          <a:p>
            <a:pPr>
              <a:lnSpc>
                <a:spcPct val="100000"/>
              </a:lnSpc>
            </a:pPr>
            <a:r>
              <a:rPr lang="cs-CZ"/>
              <a:t>personál podporuje matky, aby jejich dítě brzy po</a:t>
            </a:r>
            <a:br>
              <a:rPr lang="cs-CZ"/>
            </a:br>
            <a:r>
              <a:rPr lang="cs-CZ"/>
              <a:t>propuštění viděla osoba zkušená v podpoře kojení,</a:t>
            </a:r>
            <a:br>
              <a:rPr lang="cs-CZ"/>
            </a:br>
            <a:r>
              <a:rPr lang="cs-CZ"/>
              <a:t>která umí kojení vyhodnotit a poskytnout pomoc</a:t>
            </a:r>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6" name="Zástupný symbol pro zápatí 3">
            <a:extLst>
              <a:ext uri="{FF2B5EF4-FFF2-40B4-BE49-F238E27FC236}">
                <a16:creationId xmlns:a16="http://schemas.microsoft.com/office/drawing/2014/main" id="{EE52AFB2-49C3-4393-87B8-7D5898C147B4}"/>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3BF0EAC6-B51E-432A-8AC1-7847ECE08E1A}"/>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4" name="Nadpis 3"/>
          <p:cNvSpPr>
            <a:spLocks noGrp="1"/>
          </p:cNvSpPr>
          <p:nvPr>
            <p:ph type="title"/>
          </p:nvPr>
        </p:nvSpPr>
        <p:spPr/>
        <p:txBody>
          <a:bodyPr/>
          <a:lstStyle/>
          <a:p>
            <a:r>
              <a:rPr lang="cs-CZ"/>
              <a:t>Následná péče</a:t>
            </a:r>
          </a:p>
        </p:txBody>
      </p:sp>
    </p:spTree>
    <p:extLst>
      <p:ext uri="{BB962C8B-B14F-4D97-AF65-F5344CB8AC3E}">
        <p14:creationId xmlns:p14="http://schemas.microsoft.com/office/powerpoint/2010/main" val="387661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27DDF1-820F-4CBA-AC84-EAC9AAEC9ABB}"/>
              </a:ext>
            </a:extLst>
          </p:cNvPr>
          <p:cNvSpPr>
            <a:spLocks noGrp="1"/>
          </p:cNvSpPr>
          <p:nvPr>
            <p:ph type="title"/>
          </p:nvPr>
        </p:nvSpPr>
        <p:spPr/>
        <p:txBody>
          <a:bodyPr/>
          <a:lstStyle/>
          <a:p>
            <a:r>
              <a:rPr lang="cs-CZ"/>
              <a:t>Složení mateřského mléka</a:t>
            </a:r>
          </a:p>
        </p:txBody>
      </p:sp>
      <p:sp>
        <p:nvSpPr>
          <p:cNvPr id="3" name="Zástupný symbol pro obsah 2">
            <a:extLst>
              <a:ext uri="{FF2B5EF4-FFF2-40B4-BE49-F238E27FC236}">
                <a16:creationId xmlns:a16="http://schemas.microsoft.com/office/drawing/2014/main" id="{F1615414-0C82-4991-86D1-6FC9C3163E0B}"/>
              </a:ext>
            </a:extLst>
          </p:cNvPr>
          <p:cNvSpPr>
            <a:spLocks noGrp="1"/>
          </p:cNvSpPr>
          <p:nvPr>
            <p:ph idx="1"/>
          </p:nvPr>
        </p:nvSpPr>
        <p:spPr/>
        <p:txBody>
          <a:bodyPr/>
          <a:lstStyle/>
          <a:p>
            <a:r>
              <a:rPr lang="cs-CZ" b="1"/>
              <a:t>mlezivo</a:t>
            </a:r>
          </a:p>
          <a:p>
            <a:pPr lvl="1"/>
            <a:r>
              <a:rPr lang="cs-CZ"/>
              <a:t>nažloutlá tekutina</a:t>
            </a:r>
          </a:p>
          <a:p>
            <a:pPr lvl="1"/>
            <a:r>
              <a:rPr lang="cs-CZ">
                <a:sym typeface="Wingdings 3" panose="05040102010807070707" pitchFamily="18" charset="2"/>
              </a:rPr>
              <a:t> B (zejm. </a:t>
            </a:r>
            <a:r>
              <a:rPr lang="cs-CZ" err="1">
                <a:sym typeface="Wingdings 3" panose="05040102010807070707" pitchFamily="18" charset="2"/>
              </a:rPr>
              <a:t>Ig</a:t>
            </a:r>
            <a:r>
              <a:rPr lang="cs-CZ">
                <a:sym typeface="Wingdings 3" panose="05040102010807070707" pitchFamily="18" charset="2"/>
              </a:rPr>
              <a:t>),  minerálních látek (zejm. Mg – peristaltika)</a:t>
            </a:r>
          </a:p>
          <a:p>
            <a:pPr lvl="1"/>
            <a:r>
              <a:rPr lang="cs-CZ">
                <a:sym typeface="Wingdings 3" panose="05040102010807070707" pitchFamily="18" charset="2"/>
              </a:rPr>
              <a:t> sacharidů, tuků</a:t>
            </a:r>
            <a:endParaRPr lang="cs-CZ"/>
          </a:p>
          <a:p>
            <a:r>
              <a:rPr lang="cs-CZ" b="1"/>
              <a:t>přechodné mléko</a:t>
            </a:r>
          </a:p>
          <a:p>
            <a:r>
              <a:rPr lang="cs-CZ" b="1"/>
              <a:t>zralé mléko</a:t>
            </a:r>
          </a:p>
          <a:p>
            <a:endParaRPr lang="cs-CZ" b="1"/>
          </a:p>
          <a:p>
            <a:r>
              <a:rPr lang="cs-CZ"/>
              <a:t>složení mléka není stálé – dle potřeb dítěte</a:t>
            </a:r>
          </a:p>
        </p:txBody>
      </p:sp>
      <p:sp>
        <p:nvSpPr>
          <p:cNvPr id="4" name="Zástupný symbol pro zápatí 3">
            <a:extLst>
              <a:ext uri="{FF2B5EF4-FFF2-40B4-BE49-F238E27FC236}">
                <a16:creationId xmlns:a16="http://schemas.microsoft.com/office/drawing/2014/main" id="{042CE2C2-B8C5-401F-AA2B-052AD10EC3C0}"/>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F83845EF-F2AC-4CF5-9B4A-90A4CC3093F4}"/>
              </a:ext>
            </a:extLst>
          </p:cNvPr>
          <p:cNvSpPr>
            <a:spLocks noGrp="1"/>
          </p:cNvSpPr>
          <p:nvPr>
            <p:ph type="sldNum" sz="quarter" idx="12"/>
          </p:nvPr>
        </p:nvSpPr>
        <p:spPr/>
        <p:txBody>
          <a:bodyPr/>
          <a:lstStyle/>
          <a:p>
            <a:fld id="{7D74F88D-855E-4C4A-AC2F-7A0A64C53FD8}" type="slidenum">
              <a:rPr lang="cs-CZ" smtClean="0"/>
              <a:pPr/>
              <a:t>7</a:t>
            </a:fld>
            <a:endParaRPr lang="cs-CZ"/>
          </a:p>
        </p:txBody>
      </p:sp>
      <p:sp>
        <p:nvSpPr>
          <p:cNvPr id="6" name="Zástupný symbol pro zápatí 3">
            <a:extLst>
              <a:ext uri="{FF2B5EF4-FFF2-40B4-BE49-F238E27FC236}">
                <a16:creationId xmlns:a16="http://schemas.microsoft.com/office/drawing/2014/main" id="{ED7BC1CB-3839-476F-BE10-1FCCDFD19724}"/>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5268246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a:lnSpc>
                <a:spcPct val="85000"/>
              </a:lnSpc>
            </a:pPr>
            <a:r>
              <a:rPr lang="cs-CZ">
                <a:solidFill>
                  <a:srgbClr val="262626"/>
                </a:solidFill>
              </a:rPr>
              <a:t>postupy, jak uvést těchto 10 bodů do praxe (vnitřní předpisy, ošetřovatelské standardy apod.)</a:t>
            </a:r>
            <a:endParaRPr lang="cs-CZ"/>
          </a:p>
          <a:p>
            <a:pPr>
              <a:lnSpc>
                <a:spcPct val="85000"/>
              </a:lnSpc>
            </a:pPr>
            <a:r>
              <a:rPr lang="cs-CZ">
                <a:solidFill>
                  <a:srgbClr val="262626"/>
                </a:solidFill>
              </a:rPr>
              <a:t>dostupné veškerému personálu (zdrav. i nezdrav.)</a:t>
            </a:r>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6" name="Zástupný symbol pro zápatí 3">
            <a:extLst>
              <a:ext uri="{FF2B5EF4-FFF2-40B4-BE49-F238E27FC236}">
                <a16:creationId xmlns:a16="http://schemas.microsoft.com/office/drawing/2014/main" id="{7E661596-8583-45B5-9FCA-F314CE175D4D}"/>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598FF090-B2F0-42B8-A959-4FF97A1A556B}"/>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4" name="Nadpis 3"/>
          <p:cNvSpPr>
            <a:spLocks noGrp="1"/>
          </p:cNvSpPr>
          <p:nvPr>
            <p:ph type="title"/>
          </p:nvPr>
        </p:nvSpPr>
        <p:spPr/>
        <p:txBody>
          <a:bodyPr/>
          <a:lstStyle/>
          <a:p>
            <a:r>
              <a:rPr lang="cs-CZ"/>
              <a:t>Písemně vypracované postupy</a:t>
            </a:r>
          </a:p>
        </p:txBody>
      </p:sp>
    </p:spTree>
    <p:extLst>
      <p:ext uri="{BB962C8B-B14F-4D97-AF65-F5344CB8AC3E}">
        <p14:creationId xmlns:p14="http://schemas.microsoft.com/office/powerpoint/2010/main" val="35102122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825625"/>
            <a:ext cx="9094076" cy="4351338"/>
          </a:xfrm>
        </p:spPr>
        <p:txBody>
          <a:bodyPr>
            <a:noAutofit/>
          </a:bodyPr>
          <a:lstStyle/>
          <a:p>
            <a:pPr>
              <a:lnSpc>
                <a:spcPct val="100000"/>
              </a:lnSpc>
            </a:pPr>
            <a:r>
              <a:rPr lang="cs-CZ">
                <a:solidFill>
                  <a:srgbClr val="262626"/>
                </a:solidFill>
              </a:rPr>
              <a:t>nedávat dětem náhrady, lahve, šidítka</a:t>
            </a:r>
            <a:endParaRPr lang="cs-CZ"/>
          </a:p>
          <a:p>
            <a:pPr>
              <a:lnSpc>
                <a:spcPct val="100000"/>
              </a:lnSpc>
            </a:pPr>
            <a:r>
              <a:rPr lang="cs-CZ">
                <a:solidFill>
                  <a:srgbClr val="262626"/>
                </a:solidFill>
              </a:rPr>
              <a:t>matku je nutno informovat o rizicích s nimi spojenými</a:t>
            </a:r>
          </a:p>
          <a:p>
            <a:pPr>
              <a:lnSpc>
                <a:spcPct val="100000"/>
              </a:lnSpc>
            </a:pPr>
            <a:r>
              <a:rPr lang="cs-CZ"/>
              <a:t>„dítě zmatené dudlíkem“</a:t>
            </a:r>
          </a:p>
          <a:p>
            <a:pPr>
              <a:lnSpc>
                <a:spcPct val="120000"/>
              </a:lnSpc>
              <a:buFont typeface="Arial"/>
              <a:buChar char=" "/>
            </a:pPr>
            <a:endParaRPr lang="cs-CZ"/>
          </a:p>
          <a:p>
            <a:pPr>
              <a:lnSpc>
                <a:spcPct val="120000"/>
              </a:lnSpc>
              <a:buFont typeface="Arial"/>
              <a:buChar char=" "/>
            </a:pPr>
            <a:r>
              <a:rPr lang="cs-CZ" i="1">
                <a:solidFill>
                  <a:srgbClr val="262626"/>
                </a:solidFill>
              </a:rPr>
              <a:t>„Děti se učí kojit kojením.“</a:t>
            </a:r>
            <a:endParaRPr lang="cs-CZ" i="1"/>
          </a:p>
          <a:p>
            <a:pPr>
              <a:lnSpc>
                <a:spcPct val="120000"/>
              </a:lnSpc>
              <a:buFont typeface="Arial"/>
              <a:buChar char=" "/>
            </a:pPr>
            <a:r>
              <a:rPr lang="cs-CZ" i="1">
                <a:solidFill>
                  <a:srgbClr val="262626"/>
                </a:solidFill>
              </a:rPr>
              <a:t>„Dávat dítěti do úst umělou náhradu prsu není fyziologické! Jedná se o intervenční techniku!“ </a:t>
            </a:r>
            <a:endParaRPr lang="cs-CZ" i="1"/>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9097" y="3294333"/>
            <a:ext cx="759907" cy="1165190"/>
          </a:xfrm>
          <a:prstGeom prst="rect">
            <a:avLst/>
          </a:prstGeom>
        </p:spPr>
      </p:pic>
      <p:pic>
        <p:nvPicPr>
          <p:cNvPr id="7" name="Obráze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1152" y="3042081"/>
            <a:ext cx="1466857" cy="1466857"/>
          </a:xfrm>
          <a:prstGeom prst="rect">
            <a:avLst/>
          </a:prstGeom>
        </p:spPr>
      </p:pic>
      <p:sp>
        <p:nvSpPr>
          <p:cNvPr id="8" name="Násobení 7"/>
          <p:cNvSpPr/>
          <p:nvPr/>
        </p:nvSpPr>
        <p:spPr>
          <a:xfrm>
            <a:off x="6361375" y="2743565"/>
            <a:ext cx="1821679" cy="2158195"/>
          </a:xfrm>
          <a:prstGeom prst="mathMultiply">
            <a:avLst>
              <a:gd name="adj1" fmla="val 108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p:nvSpPr>
        <p:spPr>
          <a:xfrm>
            <a:off x="7272215" y="5819700"/>
            <a:ext cx="1839543" cy="424732"/>
          </a:xfrm>
          <a:prstGeom prst="rect">
            <a:avLst/>
          </a:prstGeom>
        </p:spPr>
        <p:txBody>
          <a:bodyPr wrap="none">
            <a:spAutoFit/>
          </a:bodyPr>
          <a:lstStyle/>
          <a:p>
            <a:pPr algn="r">
              <a:lnSpc>
                <a:spcPct val="120000"/>
              </a:lnSpc>
              <a:buFont typeface="Arial"/>
              <a:buChar char=" "/>
            </a:pPr>
            <a:r>
              <a:rPr lang="cs-CZ" i="1">
                <a:solidFill>
                  <a:srgbClr val="262626"/>
                </a:solidFill>
              </a:rPr>
              <a:t>Dr. Jack </a:t>
            </a:r>
            <a:r>
              <a:rPr lang="cs-CZ" i="1" err="1">
                <a:solidFill>
                  <a:srgbClr val="262626"/>
                </a:solidFill>
              </a:rPr>
              <a:t>Newman</a:t>
            </a:r>
            <a:endParaRPr lang="cs-CZ" i="1"/>
          </a:p>
        </p:txBody>
      </p:sp>
      <p:sp>
        <p:nvSpPr>
          <p:cNvPr id="9" name="Zástupný symbol pro zápatí 3">
            <a:extLst>
              <a:ext uri="{FF2B5EF4-FFF2-40B4-BE49-F238E27FC236}">
                <a16:creationId xmlns:a16="http://schemas.microsoft.com/office/drawing/2014/main" id="{1E957F0F-1BCB-42D1-959F-4F6286B4FB90}"/>
              </a:ext>
            </a:extLst>
          </p:cNvPr>
          <p:cNvSpPr>
            <a:spLocks noGrp="1"/>
          </p:cNvSpPr>
          <p:nvPr>
            <p:ph type="ftr" sz="quarter" idx="11"/>
          </p:nvPr>
        </p:nvSpPr>
        <p:spPr>
          <a:xfrm>
            <a:off x="916010" y="6421078"/>
            <a:ext cx="1885681" cy="365125"/>
          </a:xfrm>
        </p:spPr>
        <p:txBody>
          <a:bodyPr/>
          <a:lstStyle/>
          <a:p>
            <a:r>
              <a:rPr lang="cs-CZ"/>
              <a:t>Hygiena dětí</a:t>
            </a:r>
          </a:p>
        </p:txBody>
      </p:sp>
      <p:sp>
        <p:nvSpPr>
          <p:cNvPr id="10" name="Zástupný symbol pro zápatí 3">
            <a:extLst>
              <a:ext uri="{FF2B5EF4-FFF2-40B4-BE49-F238E27FC236}">
                <a16:creationId xmlns:a16="http://schemas.microsoft.com/office/drawing/2014/main" id="{52C58724-CABA-40DA-8314-8E3325ECC58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11" name="Nadpis 10"/>
          <p:cNvSpPr>
            <a:spLocks noGrp="1"/>
          </p:cNvSpPr>
          <p:nvPr>
            <p:ph type="title"/>
          </p:nvPr>
        </p:nvSpPr>
        <p:spPr/>
        <p:txBody>
          <a:bodyPr/>
          <a:lstStyle/>
          <a:p>
            <a:r>
              <a:rPr lang="cs-CZ"/>
              <a:t>V souladu s MKMNMM</a:t>
            </a:r>
          </a:p>
        </p:txBody>
      </p:sp>
    </p:spTree>
    <p:extLst>
      <p:ext uri="{BB962C8B-B14F-4D97-AF65-F5344CB8AC3E}">
        <p14:creationId xmlns:p14="http://schemas.microsoft.com/office/powerpoint/2010/main" val="2062662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r>
              <a:rPr lang="cs-CZ" altLang="cs-CZ"/>
              <a:t>veškerý personál, který přichází do kontaktu s těhotnými, s matkami a dětmi, se má dostatečně orientovat v postupech týkajících se kojení a krmení kojenců</a:t>
            </a:r>
          </a:p>
        </p:txBody>
      </p:sp>
      <p:pic>
        <p:nvPicPr>
          <p:cNvPr id="7" name="Obrázek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04927" y="3162300"/>
            <a:ext cx="2032000" cy="3149600"/>
          </a:xfrm>
          <a:prstGeom prst="rect">
            <a:avLst/>
          </a:prstGeom>
        </p:spPr>
      </p:pic>
      <p:sp>
        <p:nvSpPr>
          <p:cNvPr id="8" name="TextovéPole 7"/>
          <p:cNvSpPr txBox="1"/>
          <p:nvPr/>
        </p:nvSpPr>
        <p:spPr>
          <a:xfrm>
            <a:off x="1163782" y="3335943"/>
            <a:ext cx="7552706" cy="2585323"/>
          </a:xfrm>
          <a:prstGeom prst="rect">
            <a:avLst/>
          </a:prstGeom>
          <a:solidFill>
            <a:schemeClr val="accent4">
              <a:lumMod val="20000"/>
              <a:lumOff val="80000"/>
            </a:schemeClr>
          </a:solidFill>
        </p:spPr>
        <p:txBody>
          <a:bodyPr wrap="square" rtlCol="0">
            <a:spAutoFit/>
          </a:bodyPr>
          <a:lstStyle/>
          <a:p>
            <a:pPr algn="ctr"/>
            <a:r>
              <a:rPr lang="cs-CZ" sz="5400" b="1">
                <a:latin typeface="Segoe UI" panose="020B0502040204020203" pitchFamily="34" charset="0"/>
                <a:cs typeface="Segoe UI" panose="020B0502040204020203" pitchFamily="34" charset="0"/>
              </a:rPr>
              <a:t>ZDRAVOTNÍK</a:t>
            </a:r>
          </a:p>
          <a:p>
            <a:pPr algn="ctr"/>
            <a:r>
              <a:rPr lang="cs-CZ" sz="5400" b="1">
                <a:latin typeface="Segoe UI" panose="020B0502040204020203" pitchFamily="34" charset="0"/>
                <a:cs typeface="Segoe UI" panose="020B0502040204020203" pitchFamily="34" charset="0"/>
              </a:rPr>
              <a:t>&amp;</a:t>
            </a:r>
          </a:p>
          <a:p>
            <a:pPr algn="ctr"/>
            <a:r>
              <a:rPr lang="cs-CZ" sz="5400" b="1">
                <a:latin typeface="Segoe UI" panose="020B0502040204020203" pitchFamily="34" charset="0"/>
                <a:cs typeface="Segoe UI" panose="020B0502040204020203" pitchFamily="34" charset="0"/>
              </a:rPr>
              <a:t>NEZDRAVOTNÍK</a:t>
            </a:r>
          </a:p>
        </p:txBody>
      </p:sp>
      <p:sp>
        <p:nvSpPr>
          <p:cNvPr id="6" name="Zástupný symbol pro zápatí 3">
            <a:extLst>
              <a:ext uri="{FF2B5EF4-FFF2-40B4-BE49-F238E27FC236}">
                <a16:creationId xmlns:a16="http://schemas.microsoft.com/office/drawing/2014/main" id="{D1B60B9B-B38D-4538-8AF7-2ACAFD5BC2F8}"/>
              </a:ext>
            </a:extLst>
          </p:cNvPr>
          <p:cNvSpPr>
            <a:spLocks noGrp="1"/>
          </p:cNvSpPr>
          <p:nvPr>
            <p:ph type="ftr" sz="quarter" idx="11"/>
          </p:nvPr>
        </p:nvSpPr>
        <p:spPr>
          <a:xfrm>
            <a:off x="916010" y="6421078"/>
            <a:ext cx="1885681" cy="365125"/>
          </a:xfrm>
        </p:spPr>
        <p:txBody>
          <a:bodyPr/>
          <a:lstStyle/>
          <a:p>
            <a:r>
              <a:rPr lang="cs-CZ"/>
              <a:t>Hygiena dětí</a:t>
            </a:r>
          </a:p>
        </p:txBody>
      </p:sp>
      <p:sp>
        <p:nvSpPr>
          <p:cNvPr id="9" name="Zástupný symbol pro zápatí 3">
            <a:extLst>
              <a:ext uri="{FF2B5EF4-FFF2-40B4-BE49-F238E27FC236}">
                <a16:creationId xmlns:a16="http://schemas.microsoft.com/office/drawing/2014/main" id="{3392ABD7-68FF-4C38-92C1-71D36606F676}"/>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
        <p:nvSpPr>
          <p:cNvPr id="4" name="Nadpis 3"/>
          <p:cNvSpPr>
            <a:spLocks noGrp="1"/>
          </p:cNvSpPr>
          <p:nvPr>
            <p:ph type="title"/>
          </p:nvPr>
        </p:nvSpPr>
        <p:spPr/>
        <p:txBody>
          <a:bodyPr/>
          <a:lstStyle/>
          <a:p>
            <a:r>
              <a:rPr lang="cs-CZ"/>
              <a:t>Edukace personálu</a:t>
            </a:r>
          </a:p>
        </p:txBody>
      </p:sp>
    </p:spTree>
    <p:extLst>
      <p:ext uri="{BB962C8B-B14F-4D97-AF65-F5344CB8AC3E}">
        <p14:creationId xmlns:p14="http://schemas.microsoft.com/office/powerpoint/2010/main" val="3081547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249FE8-EF55-4AEA-A909-CFBF494F3518}"/>
              </a:ext>
            </a:extLst>
          </p:cNvPr>
          <p:cNvSpPr>
            <a:spLocks noGrp="1"/>
          </p:cNvSpPr>
          <p:nvPr>
            <p:ph type="title"/>
          </p:nvPr>
        </p:nvSpPr>
        <p:spPr/>
        <p:txBody>
          <a:bodyPr>
            <a:normAutofit/>
          </a:bodyPr>
          <a:lstStyle/>
          <a:p>
            <a:r>
              <a:rPr lang="cs-CZ"/>
              <a:t>Kodex + BFHI</a:t>
            </a:r>
          </a:p>
        </p:txBody>
      </p:sp>
      <p:sp>
        <p:nvSpPr>
          <p:cNvPr id="3" name="Zástupný symbol pro obsah 2">
            <a:extLst>
              <a:ext uri="{FF2B5EF4-FFF2-40B4-BE49-F238E27FC236}">
                <a16:creationId xmlns:a16="http://schemas.microsoft.com/office/drawing/2014/main" id="{CF6D5BB7-B5D5-48CD-AB37-C0F3E2EB59E9}"/>
              </a:ext>
            </a:extLst>
          </p:cNvPr>
          <p:cNvSpPr>
            <a:spLocks noGrp="1"/>
          </p:cNvSpPr>
          <p:nvPr>
            <p:ph idx="1"/>
          </p:nvPr>
        </p:nvSpPr>
        <p:spPr/>
        <p:txBody>
          <a:bodyPr>
            <a:normAutofit fontScale="85000" lnSpcReduction="20000"/>
          </a:bodyPr>
          <a:lstStyle/>
          <a:p>
            <a:pPr marL="0" indent="0" algn="ctr">
              <a:lnSpc>
                <a:spcPct val="120000"/>
              </a:lnSpc>
              <a:buNone/>
            </a:pPr>
            <a:r>
              <a:rPr lang="cs-CZ"/>
              <a:t>Problémem je nepřevedení Kodexu do právní legislativy ČR </a:t>
            </a:r>
            <a:r>
              <a:rPr lang="mr-IN"/>
              <a:t>–</a:t>
            </a:r>
            <a:r>
              <a:rPr lang="cs-CZ"/>
              <a:t> vláda tak, dle zprávy IBFAN 2011 (International Food Baby </a:t>
            </a:r>
            <a:r>
              <a:rPr lang="cs-CZ" err="1"/>
              <a:t>Action</a:t>
            </a:r>
            <a:r>
              <a:rPr lang="cs-CZ"/>
              <a:t> Network), nepřijímá zodpovědnost za jeho prosazování a monitorování. </a:t>
            </a:r>
          </a:p>
          <a:p>
            <a:pPr marL="0" indent="0" algn="ctr">
              <a:buNone/>
            </a:pPr>
            <a:endParaRPr lang="cs-CZ"/>
          </a:p>
          <a:p>
            <a:pPr marL="0" indent="0" algn="ctr">
              <a:buNone/>
            </a:pPr>
            <a:r>
              <a:rPr lang="cs-CZ"/>
              <a:t>Ideová podpora kojení je důležitá, ale sama o sobě nestačí.</a:t>
            </a:r>
          </a:p>
          <a:p>
            <a:pPr marL="0" indent="0" algn="ctr">
              <a:buNone/>
            </a:pPr>
            <a:endParaRPr lang="cs-CZ"/>
          </a:p>
          <a:p>
            <a:pPr marL="0" indent="0" algn="ctr">
              <a:buNone/>
            </a:pPr>
            <a:r>
              <a:rPr lang="cs-CZ"/>
              <a:t>Důležité je, aby se podpora kojení uplatňovala v praxi.</a:t>
            </a:r>
          </a:p>
          <a:p>
            <a:pPr marL="0" indent="0" algn="ctr">
              <a:buNone/>
            </a:pPr>
            <a:endParaRPr lang="cs-CZ"/>
          </a:p>
          <a:p>
            <a:pPr marL="0" indent="0" algn="ctr">
              <a:lnSpc>
                <a:spcPct val="120000"/>
              </a:lnSpc>
              <a:buNone/>
            </a:pPr>
            <a:r>
              <a:rPr lang="cs-CZ" b="1">
                <a:solidFill>
                  <a:schemeClr val="accent6">
                    <a:lumMod val="50000"/>
                  </a:schemeClr>
                </a:solidFill>
              </a:rPr>
              <a:t>Téma BFHI by mělo být spojeno s výzvou směrem ke zdravotníkům </a:t>
            </a:r>
            <a:br>
              <a:rPr lang="cs-CZ" b="1">
                <a:solidFill>
                  <a:schemeClr val="accent6">
                    <a:lumMod val="50000"/>
                  </a:schemeClr>
                </a:solidFill>
              </a:rPr>
            </a:br>
            <a:r>
              <a:rPr lang="cs-CZ" b="1">
                <a:solidFill>
                  <a:schemeClr val="accent6">
                    <a:lumMod val="50000"/>
                  </a:schemeClr>
                </a:solidFill>
              </a:rPr>
              <a:t>– jak důležitou roli hrají v podpoře výlučného kojení – </a:t>
            </a:r>
            <a:br>
              <a:rPr lang="cs-CZ" b="1">
                <a:solidFill>
                  <a:schemeClr val="accent6">
                    <a:lumMod val="50000"/>
                  </a:schemeClr>
                </a:solidFill>
              </a:rPr>
            </a:br>
            <a:r>
              <a:rPr lang="cs-CZ" b="1">
                <a:solidFill>
                  <a:schemeClr val="accent6">
                    <a:lumMod val="50000"/>
                  </a:schemeClr>
                </a:solidFill>
              </a:rPr>
              <a:t>a tak budovat povědomí veřejnosti o významu výlučného kojení.</a:t>
            </a:r>
          </a:p>
          <a:p>
            <a:pPr marL="0" indent="0">
              <a:buNone/>
            </a:pPr>
            <a:endParaRPr lang="cs-CZ"/>
          </a:p>
        </p:txBody>
      </p:sp>
      <p:sp>
        <p:nvSpPr>
          <p:cNvPr id="4" name="Zástupný symbol pro zápatí 3">
            <a:extLst>
              <a:ext uri="{FF2B5EF4-FFF2-40B4-BE49-F238E27FC236}">
                <a16:creationId xmlns:a16="http://schemas.microsoft.com/office/drawing/2014/main" id="{A3435227-A9E0-4F00-97A9-C20E49995157}"/>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61F5EDA9-3D72-4402-9770-DD09ADE82045}"/>
              </a:ext>
            </a:extLst>
          </p:cNvPr>
          <p:cNvSpPr>
            <a:spLocks noGrp="1"/>
          </p:cNvSpPr>
          <p:nvPr>
            <p:ph type="sldNum" sz="quarter" idx="12"/>
          </p:nvPr>
        </p:nvSpPr>
        <p:spPr/>
        <p:txBody>
          <a:bodyPr/>
          <a:lstStyle/>
          <a:p>
            <a:fld id="{7D74F88D-855E-4C4A-AC2F-7A0A64C53FD8}" type="slidenum">
              <a:rPr lang="cs-CZ" smtClean="0"/>
              <a:pPr/>
              <a:t>73</a:t>
            </a:fld>
            <a:endParaRPr lang="cs-CZ"/>
          </a:p>
        </p:txBody>
      </p:sp>
      <p:sp>
        <p:nvSpPr>
          <p:cNvPr id="6" name="Zástupný symbol pro zápatí 3">
            <a:extLst>
              <a:ext uri="{FF2B5EF4-FFF2-40B4-BE49-F238E27FC236}">
                <a16:creationId xmlns:a16="http://schemas.microsoft.com/office/drawing/2014/main" id="{BA29E005-1484-473C-96D5-6639C9471298}"/>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8121114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fontScale="70000" lnSpcReduction="20000"/>
          </a:bodyPr>
          <a:lstStyle/>
          <a:p>
            <a:r>
              <a:rPr lang="cs-CZ" b="1"/>
              <a:t>období před otěhotněním</a:t>
            </a:r>
          </a:p>
          <a:p>
            <a:pPr lvl="1"/>
            <a:r>
              <a:rPr lang="cs-CZ" sz="2300"/>
              <a:t>kojení prezentovat široké veřejnosti jako přirozený způsob výživy dítěte a vytvořit prostředí, kde je kojení normálním a preferovaným způsobem výživy, který volí většina rodičů</a:t>
            </a:r>
          </a:p>
          <a:p>
            <a:r>
              <a:rPr lang="cs-CZ" b="1"/>
              <a:t>období těhotenství</a:t>
            </a:r>
          </a:p>
          <a:p>
            <a:pPr lvl="1"/>
            <a:r>
              <a:rPr lang="cs-CZ" sz="2300"/>
              <a:t>kurzy předporodní přípravy zaměřené na kojení, které absolvují všechny těhotné ženy i budoucí otcové</a:t>
            </a:r>
          </a:p>
          <a:p>
            <a:r>
              <a:rPr lang="cs-CZ" b="1"/>
              <a:t>narození dítěte</a:t>
            </a:r>
          </a:p>
          <a:p>
            <a:pPr lvl="1"/>
            <a:r>
              <a:rPr lang="cs-CZ" sz="2300"/>
              <a:t>ihned po porodu kontakt kůže na kůži, do procesu prvního přiložení by zdravotníci neměli nijak zasahovat, běžné novorozenecké procedury by měli odložit na dobu po prvním kojení</a:t>
            </a:r>
          </a:p>
          <a:p>
            <a:r>
              <a:rPr lang="cs-CZ" b="1"/>
              <a:t>první dny života</a:t>
            </a:r>
          </a:p>
          <a:p>
            <a:pPr lvl="1"/>
            <a:r>
              <a:rPr lang="cs-CZ" sz="2300" err="1"/>
              <a:t>rooming</a:t>
            </a:r>
            <a:r>
              <a:rPr lang="cs-CZ" sz="2300"/>
              <a:t>-in, kojit bez omezování délky a frekvence, kojit z obou prsů, novorozenec potřebuje nejméně 8 účinných kojení během 24 hodin</a:t>
            </a:r>
          </a:p>
          <a:p>
            <a:r>
              <a:rPr lang="cs-CZ" b="1"/>
              <a:t>první až šestý měsíc života</a:t>
            </a:r>
          </a:p>
          <a:p>
            <a:pPr lvl="1"/>
            <a:r>
              <a:rPr lang="cs-CZ" sz="2300"/>
              <a:t>kontrola zda výlučné kojení úspěšně pokračuje</a:t>
            </a:r>
          </a:p>
          <a:p>
            <a:endParaRPr lang="cs-CZ"/>
          </a:p>
          <a:p>
            <a:r>
              <a:rPr lang="mr-IN">
                <a:solidFill>
                  <a:srgbClr val="FF0000"/>
                </a:solidFill>
              </a:rPr>
              <a:t>…</a:t>
            </a:r>
            <a:r>
              <a:rPr lang="cs-CZ">
                <a:solidFill>
                  <a:srgbClr val="FF0000"/>
                </a:solidFill>
              </a:rPr>
              <a:t>a co dál, když se doporučuje kojit 2 roky a déle?  (např. problematika zavádění příkrmů)</a:t>
            </a:r>
          </a:p>
        </p:txBody>
      </p:sp>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9228" y="1"/>
            <a:ext cx="1292772" cy="1292772"/>
          </a:xfrm>
          <a:prstGeom prst="rect">
            <a:avLst/>
          </a:prstGeom>
        </p:spPr>
      </p:pic>
      <p:sp>
        <p:nvSpPr>
          <p:cNvPr id="5" name="Nadpis 4"/>
          <p:cNvSpPr>
            <a:spLocks noGrp="1"/>
          </p:cNvSpPr>
          <p:nvPr>
            <p:ph type="title"/>
          </p:nvPr>
        </p:nvSpPr>
        <p:spPr/>
        <p:txBody>
          <a:bodyPr>
            <a:noAutofit/>
          </a:bodyPr>
          <a:lstStyle/>
          <a:p>
            <a:r>
              <a:rPr lang="cs-CZ" sz="3200"/>
              <a:t>Standardní praktické pokyny pro podporu kojení</a:t>
            </a:r>
          </a:p>
        </p:txBody>
      </p:sp>
      <p:sp>
        <p:nvSpPr>
          <p:cNvPr id="6" name="Zástupný symbol pro zápatí 3">
            <a:extLst>
              <a:ext uri="{FF2B5EF4-FFF2-40B4-BE49-F238E27FC236}">
                <a16:creationId xmlns:a16="http://schemas.microsoft.com/office/drawing/2014/main" id="{A8331A92-0748-4CA3-B1D3-85F90F850D0D}"/>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0D27EBB6-3049-41B2-AD13-D28C6F073336}"/>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3313737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noFill/>
        </p:spPr>
        <p:txBody>
          <a:bodyPr>
            <a:normAutofit fontScale="77500" lnSpcReduction="20000"/>
          </a:bodyPr>
          <a:lstStyle/>
          <a:p>
            <a:pPr>
              <a:lnSpc>
                <a:spcPct val="120000"/>
              </a:lnSpc>
            </a:pPr>
            <a:r>
              <a:rPr lang="cs-CZ" b="1"/>
              <a:t>rizika nekojení a nevýhody krmení formulí</a:t>
            </a:r>
          </a:p>
          <a:p>
            <a:pPr lvl="1">
              <a:lnSpc>
                <a:spcPct val="120000"/>
              </a:lnSpc>
            </a:pPr>
            <a:r>
              <a:rPr lang="cs-CZ" b="1"/>
              <a:t>pro dítě</a:t>
            </a:r>
          </a:p>
          <a:p>
            <a:pPr lvl="2">
              <a:lnSpc>
                <a:spcPct val="120000"/>
              </a:lnSpc>
            </a:pPr>
            <a:r>
              <a:rPr lang="cs-CZ"/>
              <a:t>riziko závažných infekčních onemocnění, neinfekčních a chronických onemocnění, syndrom náhlého úmrtí, vysokého krevního tlaku a některých forem nádorového onemocnění, riziko podvýživy (populace s ↑ příjmem) a nadváhy a obezity (populace s ↓ příjmem), riziko špatného zubního skusu, úmrtnost kojenců a malých dětí (populace s ↓ příjmem) a </a:t>
            </a:r>
            <a:r>
              <a:rPr lang="cs-CZ" err="1"/>
              <a:t>ponovorozenecká</a:t>
            </a:r>
            <a:r>
              <a:rPr lang="cs-CZ"/>
              <a:t> úmrtnost (populace s ↑ příjmem), horší kritéria vývoje mozku a horší výsledky kognitivního vývoje</a:t>
            </a:r>
          </a:p>
          <a:p>
            <a:pPr lvl="1">
              <a:lnSpc>
                <a:spcPct val="120000"/>
              </a:lnSpc>
            </a:pPr>
            <a:r>
              <a:rPr lang="cs-CZ" b="1"/>
              <a:t>pro matku</a:t>
            </a:r>
          </a:p>
          <a:p>
            <a:pPr lvl="2">
              <a:lnSpc>
                <a:spcPct val="120000"/>
              </a:lnSpc>
            </a:pPr>
            <a:r>
              <a:rPr lang="cs-CZ"/>
              <a:t>vyšší poporodní krvácení a pomalejší zavinování dělohy, kratší intervaly mezi porody a vyšší krevní ztráty menstruací, opožděný návrat k hmotnosti před otěhotněním, vyšší riziko nádorového onemocnění prsu a vaječníků, osteoporózy a zlomeniny krčku stehenní kosti po menopauz</a:t>
            </a:r>
          </a:p>
          <a:p>
            <a:pPr lvl="1">
              <a:lnSpc>
                <a:spcPct val="120000"/>
              </a:lnSpc>
            </a:pPr>
            <a:r>
              <a:rPr lang="cs-CZ" b="1"/>
              <a:t>pro ženu, rodinu, společnost</a:t>
            </a:r>
          </a:p>
          <a:p>
            <a:pPr lvl="2">
              <a:lnSpc>
                <a:spcPct val="120000"/>
              </a:lnSpc>
            </a:pPr>
            <a:r>
              <a:rPr lang="cs-CZ"/>
              <a:t>vyšší finanční výdaje, vyšší nároky na čas přípravy formulí, výdaje za energii a odpadky, možná kontaminace formule (není sterilní), zvýšené náklady na zdravotní a sociální služby pro rodinu atd.</a:t>
            </a:r>
          </a:p>
        </p:txBody>
      </p:sp>
      <p:sp>
        <p:nvSpPr>
          <p:cNvPr id="5" name="Nadpis 4"/>
          <p:cNvSpPr>
            <a:spLocks noGrp="1"/>
          </p:cNvSpPr>
          <p:nvPr>
            <p:ph type="title"/>
          </p:nvPr>
        </p:nvSpPr>
        <p:spPr/>
        <p:txBody>
          <a:bodyPr>
            <a:noAutofit/>
          </a:bodyPr>
          <a:lstStyle/>
          <a:p>
            <a:r>
              <a:rPr lang="cs-CZ" sz="3200"/>
              <a:t>Standardní praktické pokyny pro podporu kojení</a:t>
            </a:r>
          </a:p>
        </p:txBody>
      </p:sp>
      <p:pic>
        <p:nvPicPr>
          <p:cNvPr id="6" name="Obrázek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9228" y="1"/>
            <a:ext cx="1292772" cy="1292772"/>
          </a:xfrm>
          <a:prstGeom prst="rect">
            <a:avLst/>
          </a:prstGeom>
        </p:spPr>
      </p:pic>
      <p:sp>
        <p:nvSpPr>
          <p:cNvPr id="7" name="Zástupný symbol pro zápatí 3">
            <a:extLst>
              <a:ext uri="{FF2B5EF4-FFF2-40B4-BE49-F238E27FC236}">
                <a16:creationId xmlns:a16="http://schemas.microsoft.com/office/drawing/2014/main" id="{90367183-2AA0-4C8B-A7E4-763F154E36A2}"/>
              </a:ext>
            </a:extLst>
          </p:cNvPr>
          <p:cNvSpPr>
            <a:spLocks noGrp="1"/>
          </p:cNvSpPr>
          <p:nvPr>
            <p:ph type="ftr" sz="quarter" idx="11"/>
          </p:nvPr>
        </p:nvSpPr>
        <p:spPr>
          <a:xfrm>
            <a:off x="916010" y="6421078"/>
            <a:ext cx="1885681" cy="365125"/>
          </a:xfrm>
        </p:spPr>
        <p:txBody>
          <a:bodyPr/>
          <a:lstStyle/>
          <a:p>
            <a:r>
              <a:rPr lang="cs-CZ"/>
              <a:t>Hygiena dětí</a:t>
            </a:r>
          </a:p>
        </p:txBody>
      </p:sp>
      <p:sp>
        <p:nvSpPr>
          <p:cNvPr id="8" name="Zástupný symbol pro zápatí 3">
            <a:extLst>
              <a:ext uri="{FF2B5EF4-FFF2-40B4-BE49-F238E27FC236}">
                <a16:creationId xmlns:a16="http://schemas.microsoft.com/office/drawing/2014/main" id="{B03382C9-752D-4FA2-B74C-646AA326750C}"/>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520684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Kontraindikace kojení</a:t>
            </a:r>
          </a:p>
        </p:txBody>
      </p:sp>
      <p:sp>
        <p:nvSpPr>
          <p:cNvPr id="3" name="Zástupný symbol pro obsah 2"/>
          <p:cNvSpPr>
            <a:spLocks noGrp="1"/>
          </p:cNvSpPr>
          <p:nvPr>
            <p:ph idx="1"/>
          </p:nvPr>
        </p:nvSpPr>
        <p:spPr/>
        <p:txBody>
          <a:bodyPr>
            <a:noAutofit/>
          </a:bodyPr>
          <a:lstStyle/>
          <a:p>
            <a:pPr>
              <a:lnSpc>
                <a:spcPct val="100000"/>
              </a:lnSpc>
            </a:pPr>
            <a:r>
              <a:rPr lang="cs-CZ" sz="2000" b="1"/>
              <a:t>zdravotní důvody</a:t>
            </a:r>
          </a:p>
          <a:p>
            <a:pPr lvl="1">
              <a:lnSpc>
                <a:spcPct val="100000"/>
              </a:lnSpc>
            </a:pPr>
            <a:r>
              <a:rPr lang="cs-CZ" sz="1800" err="1"/>
              <a:t>galaktosemie</a:t>
            </a:r>
            <a:endParaRPr lang="cs-CZ" sz="1800"/>
          </a:p>
          <a:p>
            <a:pPr lvl="1">
              <a:lnSpc>
                <a:spcPct val="100000"/>
              </a:lnSpc>
            </a:pPr>
            <a:r>
              <a:rPr lang="cs-CZ" sz="1800"/>
              <a:t>děti matek infikovaných HTLV I a HTLV II (</a:t>
            </a:r>
            <a:r>
              <a:rPr lang="cs-CZ" sz="1800" err="1"/>
              <a:t>human</a:t>
            </a:r>
            <a:r>
              <a:rPr lang="cs-CZ" sz="1800"/>
              <a:t> T-</a:t>
            </a:r>
            <a:r>
              <a:rPr lang="cs-CZ" sz="1800" err="1"/>
              <a:t>lymphotropic</a:t>
            </a:r>
            <a:r>
              <a:rPr lang="cs-CZ" sz="1800"/>
              <a:t> virus)</a:t>
            </a:r>
          </a:p>
          <a:p>
            <a:pPr lvl="1">
              <a:lnSpc>
                <a:spcPct val="100000"/>
              </a:lnSpc>
            </a:pPr>
            <a:r>
              <a:rPr lang="cs-CZ" sz="1800"/>
              <a:t>děti matek s HIV/AIDS</a:t>
            </a:r>
          </a:p>
          <a:p>
            <a:pPr lvl="1">
              <a:lnSpc>
                <a:spcPct val="100000"/>
              </a:lnSpc>
            </a:pPr>
            <a:r>
              <a:rPr lang="cs-CZ" sz="1800" i="1"/>
              <a:t>děti s fenylketonurii lze kojit alespoň částečně</a:t>
            </a:r>
          </a:p>
          <a:p>
            <a:pPr>
              <a:lnSpc>
                <a:spcPct val="100000"/>
              </a:lnSpc>
            </a:pPr>
            <a:r>
              <a:rPr lang="cs-CZ" sz="2000" b="1"/>
              <a:t>dočasná kontraindikace </a:t>
            </a:r>
            <a:r>
              <a:rPr lang="cs-CZ" sz="2000"/>
              <a:t>(řešení: pravidelné </a:t>
            </a:r>
            <a:r>
              <a:rPr lang="cs-CZ" sz="2000" err="1"/>
              <a:t>odstříkávání</a:t>
            </a:r>
            <a:r>
              <a:rPr lang="cs-CZ" sz="2000"/>
              <a:t>)</a:t>
            </a:r>
          </a:p>
          <a:p>
            <a:pPr lvl="1">
              <a:lnSpc>
                <a:spcPct val="100000"/>
              </a:lnSpc>
            </a:pPr>
            <a:r>
              <a:rPr lang="cs-CZ" sz="1800"/>
              <a:t>lze podat odstříkané mléko, např. aktivní TBC</a:t>
            </a:r>
          </a:p>
          <a:p>
            <a:pPr lvl="1">
              <a:lnSpc>
                <a:spcPct val="100000"/>
              </a:lnSpc>
            </a:pPr>
            <a:r>
              <a:rPr lang="cs-CZ" sz="1800"/>
              <a:t>léčba radioaktivními izotopy </a:t>
            </a:r>
            <a:r>
              <a:rPr lang="mr-IN" sz="1800"/>
              <a:t>–</a:t>
            </a:r>
            <a:r>
              <a:rPr lang="cs-CZ" sz="1800"/>
              <a:t> přerušit kojení na dobu odpovídající 5násobku t</a:t>
            </a:r>
            <a:r>
              <a:rPr lang="cs-CZ" sz="1800" baseline="-25000"/>
              <a:t>1/2</a:t>
            </a:r>
            <a:r>
              <a:rPr lang="cs-CZ" sz="1800"/>
              <a:t> izotopu</a:t>
            </a:r>
          </a:p>
          <a:p>
            <a:pPr>
              <a:lnSpc>
                <a:spcPct val="100000"/>
              </a:lnSpc>
            </a:pPr>
            <a:r>
              <a:rPr lang="cs-CZ" sz="2000" b="1"/>
              <a:t>chybná kontraindikace</a:t>
            </a:r>
          </a:p>
          <a:p>
            <a:pPr lvl="1">
              <a:lnSpc>
                <a:spcPct val="100000"/>
              </a:lnSpc>
            </a:pPr>
            <a:r>
              <a:rPr lang="cs-CZ" sz="1800"/>
              <a:t>hepatitida B a C matky, alergie dítěte, průjmové onemocnění dítěte, horečka a nachlazení matky, průjmová onemocnění matky</a:t>
            </a:r>
          </a:p>
          <a:p>
            <a:pPr>
              <a:lnSpc>
                <a:spcPct val="100000"/>
              </a:lnSpc>
            </a:pPr>
            <a:r>
              <a:rPr lang="cs-CZ" sz="2000" b="1"/>
              <a:t>léky </a:t>
            </a:r>
            <a:r>
              <a:rPr lang="cs-CZ" sz="2000"/>
              <a:t>–</a:t>
            </a:r>
            <a:r>
              <a:rPr lang="cs-CZ" sz="2000" b="1"/>
              <a:t> </a:t>
            </a:r>
            <a:r>
              <a:rPr lang="cs-CZ" sz="1800"/>
              <a:t>téměř všechny zdravotní problémy lze léčit léky kompatibilními s kojením, je potřeba hledat</a:t>
            </a:r>
          </a:p>
        </p:txBody>
      </p:sp>
      <p:sp>
        <p:nvSpPr>
          <p:cNvPr id="4" name="Zástupný symbol pro zápatí 3">
            <a:extLst>
              <a:ext uri="{FF2B5EF4-FFF2-40B4-BE49-F238E27FC236}">
                <a16:creationId xmlns:a16="http://schemas.microsoft.com/office/drawing/2014/main" id="{57415CFB-191C-4A8A-B0A2-99202AA88FE1}"/>
              </a:ext>
            </a:extLst>
          </p:cNvPr>
          <p:cNvSpPr>
            <a:spLocks noGrp="1"/>
          </p:cNvSpPr>
          <p:nvPr>
            <p:ph type="ftr" sz="quarter" idx="11"/>
          </p:nvPr>
        </p:nvSpPr>
        <p:spPr>
          <a:xfrm>
            <a:off x="916010" y="6421078"/>
            <a:ext cx="1885681" cy="365125"/>
          </a:xfrm>
        </p:spPr>
        <p:txBody>
          <a:bodyPr/>
          <a:lstStyle/>
          <a:p>
            <a:r>
              <a:rPr lang="cs-CZ"/>
              <a:t>Hygiena dětí</a:t>
            </a:r>
          </a:p>
        </p:txBody>
      </p:sp>
      <p:sp>
        <p:nvSpPr>
          <p:cNvPr id="5" name="Zástupný symbol pro zápatí 3">
            <a:extLst>
              <a:ext uri="{FF2B5EF4-FFF2-40B4-BE49-F238E27FC236}">
                <a16:creationId xmlns:a16="http://schemas.microsoft.com/office/drawing/2014/main" id="{BFE774A3-8A76-4957-8213-00B303E268EB}"/>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545025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Zamyšlení</a:t>
            </a:r>
          </a:p>
        </p:txBody>
      </p:sp>
      <p:sp>
        <p:nvSpPr>
          <p:cNvPr id="3" name="Zástupný symbol pro obsah 2"/>
          <p:cNvSpPr>
            <a:spLocks noGrp="1"/>
          </p:cNvSpPr>
          <p:nvPr>
            <p:ph idx="1"/>
          </p:nvPr>
        </p:nvSpPr>
        <p:spPr/>
        <p:txBody>
          <a:bodyPr/>
          <a:lstStyle/>
          <a:p>
            <a:r>
              <a:rPr lang="cs-CZ" dirty="0"/>
              <a:t>co se vám líbí nebo nelíbí v materiálech před vámi?</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77</a:t>
            </a:fld>
            <a:endParaRPr lang="cs-CZ"/>
          </a:p>
        </p:txBody>
      </p:sp>
      <p:pic>
        <p:nvPicPr>
          <p:cNvPr id="7" name="Obrázek 6"/>
          <p:cNvPicPr>
            <a:picLocks noChangeAspect="1"/>
          </p:cNvPicPr>
          <p:nvPr/>
        </p:nvPicPr>
        <p:blipFill>
          <a:blip r:embed="rId2"/>
          <a:stretch>
            <a:fillRect/>
          </a:stretch>
        </p:blipFill>
        <p:spPr>
          <a:xfrm>
            <a:off x="4521754" y="2357239"/>
            <a:ext cx="3148491" cy="3644316"/>
          </a:xfrm>
          <a:prstGeom prst="rect">
            <a:avLst/>
          </a:prstGeom>
        </p:spPr>
      </p:pic>
      <p:sp>
        <p:nvSpPr>
          <p:cNvPr id="8" name="Zástupný symbol pro zápatí 3">
            <a:extLst>
              <a:ext uri="{FF2B5EF4-FFF2-40B4-BE49-F238E27FC236}">
                <a16:creationId xmlns:a16="http://schemas.microsoft.com/office/drawing/2014/main" id="{11E584A5-69DE-45DF-98BD-E2F9FDA88EA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8412786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Zástupný symbol pro obsah 3"/>
          <p:cNvSpPr>
            <a:spLocks noGrp="1"/>
          </p:cNvSpPr>
          <p:nvPr>
            <p:ph idx="1"/>
          </p:nvPr>
        </p:nvSpPr>
        <p:spPr/>
        <p:txBody>
          <a:bodyPr/>
          <a:lstStyle/>
          <a:p>
            <a:r>
              <a:rPr lang="cs-CZ" b="1"/>
              <a:t>tři skupiny</a:t>
            </a:r>
            <a:endParaRPr lang="cs-CZ"/>
          </a:p>
          <a:p>
            <a:pPr lvl="1"/>
            <a:r>
              <a:rPr lang="cs-CZ"/>
              <a:t>management BFH</a:t>
            </a:r>
          </a:p>
          <a:p>
            <a:pPr lvl="1"/>
            <a:r>
              <a:rPr lang="cs-CZ"/>
              <a:t>hospitalizované ženy 3. den po porodu</a:t>
            </a:r>
          </a:p>
          <a:p>
            <a:pPr lvl="1"/>
            <a:r>
              <a:rPr lang="cs-CZ"/>
              <a:t>zdravotničtí pracovníci BFH</a:t>
            </a:r>
          </a:p>
        </p:txBody>
      </p:sp>
      <p:sp>
        <p:nvSpPr>
          <p:cNvPr id="3" name="Nadpis 2"/>
          <p:cNvSpPr>
            <a:spLocks noGrp="1"/>
          </p:cNvSpPr>
          <p:nvPr>
            <p:ph type="title"/>
          </p:nvPr>
        </p:nvSpPr>
        <p:spPr/>
        <p:txBody>
          <a:bodyPr>
            <a:noAutofit/>
          </a:bodyPr>
          <a:lstStyle/>
          <a:p>
            <a:r>
              <a:rPr lang="cs-CZ" sz="2800"/>
              <a:t>Laktační poradenství z pohledu laické i odborné veřejnosti</a:t>
            </a:r>
          </a:p>
        </p:txBody>
      </p:sp>
      <p:sp>
        <p:nvSpPr>
          <p:cNvPr id="5" name="Obdélník 4"/>
          <p:cNvSpPr/>
          <p:nvPr/>
        </p:nvSpPr>
        <p:spPr>
          <a:xfrm>
            <a:off x="7184212" y="1378040"/>
            <a:ext cx="4652749" cy="369332"/>
          </a:xfrm>
          <a:prstGeom prst="rect">
            <a:avLst/>
          </a:prstGeom>
        </p:spPr>
        <p:txBody>
          <a:bodyPr wrap="none">
            <a:spAutoFit/>
          </a:bodyPr>
          <a:lstStyle/>
          <a:p>
            <a:r>
              <a:rPr lang="cs-CZ" b="1" i="1">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(Pokorná, Kameníková, Dvořáková, 2016)</a:t>
            </a:r>
          </a:p>
        </p:txBody>
      </p:sp>
      <p:sp>
        <p:nvSpPr>
          <p:cNvPr id="6" name="Zástupný symbol pro zápatí 3">
            <a:extLst>
              <a:ext uri="{FF2B5EF4-FFF2-40B4-BE49-F238E27FC236}">
                <a16:creationId xmlns:a16="http://schemas.microsoft.com/office/drawing/2014/main" id="{B8121727-CEA5-4D67-865A-DE04915924DC}"/>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C6F660B6-B0FC-463D-8388-A8D4E8BF833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0416475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rmAutofit fontScale="90000"/>
          </a:bodyPr>
          <a:lstStyle/>
          <a:p>
            <a:r>
              <a:rPr lang="cs-CZ" sz="3600"/>
              <a:t>Význam informací o kojení z pohledu matek a zdravotníků </a:t>
            </a:r>
            <a:r>
              <a:rPr lang="cs-CZ" sz="2200"/>
              <a:t>(</a:t>
            </a:r>
            <a:r>
              <a:rPr lang="cs-CZ" sz="2200" err="1"/>
              <a:t>Likertova</a:t>
            </a:r>
            <a:r>
              <a:rPr lang="cs-CZ" sz="2200"/>
              <a:t> škála: 5 </a:t>
            </a:r>
            <a:r>
              <a:rPr lang="mr-IN" sz="2200"/>
              <a:t>–</a:t>
            </a:r>
            <a:r>
              <a:rPr lang="cs-CZ" sz="2200"/>
              <a:t> nejvýznamnější, 1 </a:t>
            </a:r>
            <a:r>
              <a:rPr lang="mr-IN" sz="2200"/>
              <a:t>–</a:t>
            </a:r>
            <a:r>
              <a:rPr lang="cs-CZ" sz="2200"/>
              <a:t> nejméně významné)</a:t>
            </a:r>
          </a:p>
        </p:txBody>
      </p:sp>
      <p:sp>
        <p:nvSpPr>
          <p:cNvPr id="4" name="Zástupný symbol pro obsah 3"/>
          <p:cNvSpPr>
            <a:spLocks noGrp="1"/>
          </p:cNvSpPr>
          <p:nvPr>
            <p:ph idx="1"/>
          </p:nvPr>
        </p:nvSpPr>
        <p:spPr>
          <a:xfrm>
            <a:off x="838200" y="1791285"/>
            <a:ext cx="5793828" cy="3487212"/>
          </a:xfrm>
        </p:spPr>
        <p:txBody>
          <a:bodyPr>
            <a:normAutofit/>
          </a:bodyPr>
          <a:lstStyle/>
          <a:p>
            <a:pPr>
              <a:lnSpc>
                <a:spcPct val="120000"/>
              </a:lnSpc>
            </a:pPr>
            <a:r>
              <a:rPr lang="cs-CZ" sz="1600" b="1">
                <a:latin typeface="Segoe UI" panose="020B0502040204020203" pitchFamily="34" charset="0"/>
              </a:rPr>
              <a:t>matky</a:t>
            </a:r>
            <a:r>
              <a:rPr lang="cs-CZ" sz="1600">
                <a:latin typeface="Segoe UI" panose="020B0502040204020203" pitchFamily="34" charset="0"/>
              </a:rPr>
              <a:t> (celkový počet 241 matek)</a:t>
            </a:r>
            <a:br>
              <a:rPr lang="cs-CZ" sz="1600">
                <a:latin typeface="Segoe UI" panose="020B0502040204020203" pitchFamily="34" charset="0"/>
              </a:rPr>
            </a:br>
            <a:r>
              <a:rPr lang="cs-CZ" sz="1600">
                <a:latin typeface="Segoe UI" panose="020B0502040204020203" pitchFamily="34" charset="0"/>
              </a:rPr>
              <a:t>4,75 </a:t>
            </a:r>
            <a:r>
              <a:rPr lang="mr-IN" sz="1600">
                <a:latin typeface="Segoe UI" panose="020B0502040204020203" pitchFamily="34" charset="0"/>
              </a:rPr>
              <a:t>–</a:t>
            </a:r>
            <a:r>
              <a:rPr lang="cs-CZ" sz="1600">
                <a:latin typeface="Segoe UI" panose="020B0502040204020203" pitchFamily="34" charset="0"/>
              </a:rPr>
              <a:t> význam kojení</a:t>
            </a:r>
            <a:br>
              <a:rPr lang="cs-CZ" sz="1600">
                <a:latin typeface="Segoe UI" panose="020B0502040204020203" pitchFamily="34" charset="0"/>
              </a:rPr>
            </a:br>
            <a:r>
              <a:rPr lang="cs-CZ" sz="1600">
                <a:latin typeface="Segoe UI" panose="020B0502040204020203" pitchFamily="34" charset="0"/>
              </a:rPr>
              <a:t>4,6 </a:t>
            </a:r>
            <a:r>
              <a:rPr lang="mr-IN" sz="1600">
                <a:latin typeface="Segoe UI" panose="020B0502040204020203" pitchFamily="34" charset="0"/>
              </a:rPr>
              <a:t>–</a:t>
            </a:r>
            <a:r>
              <a:rPr lang="cs-CZ" sz="1600">
                <a:latin typeface="Segoe UI" panose="020B0502040204020203" pitchFamily="34" charset="0"/>
              </a:rPr>
              <a:t> jak poznat, že dítě správně a efektivně pije</a:t>
            </a:r>
            <a:br>
              <a:rPr lang="cs-CZ" sz="1600">
                <a:latin typeface="Segoe UI" panose="020B0502040204020203" pitchFamily="34" charset="0"/>
              </a:rPr>
            </a:br>
            <a:r>
              <a:rPr lang="cs-CZ" sz="1600">
                <a:latin typeface="Segoe UI" panose="020B0502040204020203" pitchFamily="34" charset="0"/>
              </a:rPr>
              <a:t>4,5 </a:t>
            </a:r>
            <a:r>
              <a:rPr lang="mr-IN" sz="1600">
                <a:latin typeface="Segoe UI" panose="020B0502040204020203" pitchFamily="34" charset="0"/>
              </a:rPr>
              <a:t>–</a:t>
            </a:r>
            <a:r>
              <a:rPr lang="cs-CZ" sz="1600">
                <a:latin typeface="Segoe UI" panose="020B0502040204020203" pitchFamily="34" charset="0"/>
              </a:rPr>
              <a:t> jak postupovat při bolestivých nalitých prsou, jak ošetřit bolestivé bradavky, jakou polohu po kojení zaujmout</a:t>
            </a:r>
            <a:br>
              <a:rPr lang="cs-CZ" sz="1600">
                <a:latin typeface="Segoe UI" panose="020B0502040204020203" pitchFamily="34" charset="0"/>
              </a:rPr>
            </a:br>
            <a:r>
              <a:rPr lang="cs-CZ" sz="1600">
                <a:latin typeface="Segoe UI" panose="020B0502040204020203" pitchFamily="34" charset="0"/>
              </a:rPr>
              <a:t>4,4 </a:t>
            </a:r>
            <a:r>
              <a:rPr lang="mr-IN" sz="1600">
                <a:latin typeface="Segoe UI" panose="020B0502040204020203" pitchFamily="34" charset="0"/>
              </a:rPr>
              <a:t>–</a:t>
            </a:r>
            <a:r>
              <a:rPr lang="cs-CZ" sz="1600">
                <a:latin typeface="Segoe UI" panose="020B0502040204020203" pitchFamily="34" charset="0"/>
              </a:rPr>
              <a:t> frekvence kojení, délka kojení</a:t>
            </a:r>
            <a:br>
              <a:rPr lang="cs-CZ" sz="1600">
                <a:latin typeface="Segoe UI" panose="020B0502040204020203" pitchFamily="34" charset="0"/>
              </a:rPr>
            </a:br>
            <a:r>
              <a:rPr lang="cs-CZ" sz="1600">
                <a:latin typeface="Segoe UI" panose="020B0502040204020203" pitchFamily="34" charset="0"/>
              </a:rPr>
              <a:t>4,0 </a:t>
            </a:r>
            <a:r>
              <a:rPr lang="mr-IN" sz="1600">
                <a:latin typeface="Segoe UI" panose="020B0502040204020203" pitchFamily="34" charset="0"/>
              </a:rPr>
              <a:t>–</a:t>
            </a:r>
            <a:r>
              <a:rPr lang="cs-CZ" sz="1600">
                <a:latin typeface="Segoe UI" panose="020B0502040204020203" pitchFamily="34" charset="0"/>
              </a:rPr>
              <a:t> sledování pauzy v bradě (20 žen nehodnotilo)</a:t>
            </a:r>
            <a:br>
              <a:rPr lang="cs-CZ" sz="1600">
                <a:latin typeface="Segoe UI" panose="020B0502040204020203" pitchFamily="34" charset="0"/>
              </a:rPr>
            </a:br>
            <a:r>
              <a:rPr lang="cs-CZ" sz="1600">
                <a:latin typeface="Segoe UI" panose="020B0502040204020203" pitchFamily="34" charset="0"/>
              </a:rPr>
              <a:t/>
            </a:r>
            <a:br>
              <a:rPr lang="cs-CZ" sz="1600">
                <a:latin typeface="Segoe UI" panose="020B0502040204020203" pitchFamily="34" charset="0"/>
              </a:rPr>
            </a:br>
            <a:r>
              <a:rPr lang="cs-CZ" sz="1600">
                <a:latin typeface="Segoe UI" panose="020B0502040204020203" pitchFamily="34" charset="0"/>
              </a:rPr>
              <a:t>16,2 % matek nebylo </a:t>
            </a:r>
            <a:r>
              <a:rPr lang="cs-CZ" sz="1600" err="1">
                <a:latin typeface="Segoe UI" panose="020B0502040204020203" pitchFamily="34" charset="0"/>
              </a:rPr>
              <a:t>edukováno</a:t>
            </a:r>
            <a:r>
              <a:rPr lang="cs-CZ" sz="1600">
                <a:latin typeface="Segoe UI" panose="020B0502040204020203" pitchFamily="34" charset="0"/>
              </a:rPr>
              <a:t> ohledně způsobu poznání efektivity kojení</a:t>
            </a:r>
            <a:br>
              <a:rPr lang="cs-CZ" sz="1600">
                <a:latin typeface="Segoe UI" panose="020B0502040204020203" pitchFamily="34" charset="0"/>
              </a:rPr>
            </a:br>
            <a:r>
              <a:rPr lang="cs-CZ" sz="1600">
                <a:latin typeface="Segoe UI" panose="020B0502040204020203" pitchFamily="34" charset="0"/>
              </a:rPr>
              <a:t>25,3 % nemělo po porodu kontakt kůže na kůži</a:t>
            </a:r>
          </a:p>
        </p:txBody>
      </p:sp>
      <p:sp>
        <p:nvSpPr>
          <p:cNvPr id="5" name="Zástupný symbol pro obsah 4"/>
          <p:cNvSpPr>
            <a:spLocks noGrp="1"/>
          </p:cNvSpPr>
          <p:nvPr>
            <p:ph sz="half" idx="4294967295"/>
          </p:nvPr>
        </p:nvSpPr>
        <p:spPr>
          <a:xfrm>
            <a:off x="6821214" y="1791285"/>
            <a:ext cx="5181600" cy="4351338"/>
          </a:xfrm>
        </p:spPr>
        <p:txBody>
          <a:bodyPr>
            <a:normAutofit fontScale="55000" lnSpcReduction="20000"/>
          </a:bodyPr>
          <a:lstStyle/>
          <a:p>
            <a:pPr>
              <a:lnSpc>
                <a:spcPct val="120000"/>
              </a:lnSpc>
            </a:pPr>
            <a:r>
              <a:rPr lang="cs-CZ" b="1">
                <a:latin typeface="Segoe UI" panose="020B0502040204020203" pitchFamily="34" charset="0"/>
                <a:cs typeface="Segoe UI" panose="020B0502040204020203" pitchFamily="34" charset="0"/>
              </a:rPr>
              <a:t>zdravotníci</a:t>
            </a:r>
            <a:r>
              <a:rPr lang="cs-CZ">
                <a:latin typeface="Segoe UI" panose="020B0502040204020203" pitchFamily="34" charset="0"/>
                <a:cs typeface="Segoe UI" panose="020B0502040204020203" pitchFamily="34" charset="0"/>
              </a:rPr>
              <a:t> (celkový počet 141 zdravotníků)</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4,8 </a:t>
            </a:r>
            <a:r>
              <a:rPr lang="mr-IN">
                <a:latin typeface="Segoe UI" panose="020B0502040204020203" pitchFamily="34" charset="0"/>
              </a:rPr>
              <a:t>–</a:t>
            </a:r>
            <a:r>
              <a:rPr lang="cs-CZ">
                <a:latin typeface="Segoe UI" panose="020B0502040204020203" pitchFamily="34" charset="0"/>
                <a:cs typeface="Segoe UI" panose="020B0502040204020203" pitchFamily="34" charset="0"/>
              </a:rPr>
              <a:t> péče o bolestivé bradavky</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4,7 </a:t>
            </a:r>
            <a:r>
              <a:rPr lang="mr-IN">
                <a:latin typeface="Segoe UI" panose="020B0502040204020203" pitchFamily="34" charset="0"/>
              </a:rPr>
              <a:t>–</a:t>
            </a:r>
            <a:r>
              <a:rPr lang="cs-CZ">
                <a:latin typeface="Segoe UI" panose="020B0502040204020203" pitchFamily="34" charset="0"/>
                <a:cs typeface="Segoe UI" panose="020B0502040204020203" pitchFamily="34" charset="0"/>
              </a:rPr>
              <a:t> frekvence kojení, péče o bolestivě nalitá prsa</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4,4 </a:t>
            </a:r>
            <a:r>
              <a:rPr lang="mr-IN">
                <a:latin typeface="Segoe UI" panose="020B0502040204020203" pitchFamily="34" charset="0"/>
              </a:rPr>
              <a:t>–</a:t>
            </a:r>
            <a:r>
              <a:rPr lang="cs-CZ">
                <a:latin typeface="Segoe UI" panose="020B0502040204020203" pitchFamily="34" charset="0"/>
                <a:cs typeface="Segoe UI" panose="020B0502040204020203" pitchFamily="34" charset="0"/>
              </a:rPr>
              <a:t> délka kojení</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nejnižší hodnocení - sledování pauzy v bradě (20 zdravotníků nehodnotilo)</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Nejčastěji řešené problémy:</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65,8 % přisátí novorozence</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43,9 % efektivní sání</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24,6 % bolestivě nalitá prsa</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21,9 % bolestivé bradavky</a:t>
            </a:r>
            <a:br>
              <a:rPr lang="cs-CZ">
                <a:latin typeface="Segoe UI" panose="020B0502040204020203" pitchFamily="34" charset="0"/>
                <a:cs typeface="Segoe UI" panose="020B0502040204020203" pitchFamily="34" charset="0"/>
              </a:rPr>
            </a:br>
            <a:endParaRPr lang="cs-CZ">
              <a:latin typeface="Segoe UI" panose="020B0502040204020203" pitchFamily="34" charset="0"/>
              <a:cs typeface="Segoe UI" panose="020B0502040204020203" pitchFamily="34" charset="0"/>
            </a:endParaRPr>
          </a:p>
          <a:p>
            <a:pPr>
              <a:lnSpc>
                <a:spcPct val="120000"/>
              </a:lnSpc>
            </a:pPr>
            <a:r>
              <a:rPr lang="cs-CZ">
                <a:latin typeface="Segoe UI" panose="020B0502040204020203" pitchFamily="34" charset="0"/>
                <a:cs typeface="Segoe UI" panose="020B0502040204020203" pitchFamily="34" charset="0"/>
              </a:rPr>
              <a:t>Doporučení</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68,4 % frekvence kojení dle potřeb dítěte</a:t>
            </a:r>
            <a:br>
              <a:rPr lang="cs-CZ">
                <a:latin typeface="Segoe UI" panose="020B0502040204020203" pitchFamily="34" charset="0"/>
                <a:cs typeface="Segoe UI" panose="020B0502040204020203" pitchFamily="34" charset="0"/>
              </a:rPr>
            </a:br>
            <a:r>
              <a:rPr lang="cs-CZ">
                <a:latin typeface="Segoe UI" panose="020B0502040204020203" pitchFamily="34" charset="0"/>
                <a:cs typeface="Segoe UI" panose="020B0502040204020203" pitchFamily="34" charset="0"/>
              </a:rPr>
              <a:t>46,5 % délka kojení dle individuálních potřeb dítěte</a:t>
            </a:r>
          </a:p>
        </p:txBody>
      </p:sp>
      <p:sp>
        <p:nvSpPr>
          <p:cNvPr id="3" name="TextovéPole 2"/>
          <p:cNvSpPr txBox="1"/>
          <p:nvPr/>
        </p:nvSpPr>
        <p:spPr>
          <a:xfrm>
            <a:off x="144516" y="6019512"/>
            <a:ext cx="10649607" cy="246221"/>
          </a:xfrm>
          <a:prstGeom prst="rect">
            <a:avLst/>
          </a:prstGeom>
          <a:noFill/>
        </p:spPr>
        <p:txBody>
          <a:bodyPr wrap="square" rtlCol="0">
            <a:spAutoFit/>
          </a:bodyPr>
          <a:lstStyle/>
          <a:p>
            <a:r>
              <a:rPr lang="cs-CZ" sz="1000"/>
              <a:t>Zdroj: Pediatrie pro praxi, 2016, 17(5) - http://www.pediatriepropraxi.cz/artkey/ped-201605-0009_Moznosti_podpory_kojeni_laktacniho_poradenstvi_z_pohledu_laicke_i_odborne_verejnosti.php </a:t>
            </a:r>
          </a:p>
        </p:txBody>
      </p:sp>
      <p:sp>
        <p:nvSpPr>
          <p:cNvPr id="6" name="Zástupný symbol pro zápatí 3">
            <a:extLst>
              <a:ext uri="{FF2B5EF4-FFF2-40B4-BE49-F238E27FC236}">
                <a16:creationId xmlns:a16="http://schemas.microsoft.com/office/drawing/2014/main" id="{4B330E25-C171-45FD-AB3A-35B93E98B00D}"/>
              </a:ext>
            </a:extLst>
          </p:cNvPr>
          <p:cNvSpPr>
            <a:spLocks noGrp="1"/>
          </p:cNvSpPr>
          <p:nvPr>
            <p:ph type="ftr" sz="quarter" idx="11"/>
          </p:nvPr>
        </p:nvSpPr>
        <p:spPr>
          <a:xfrm>
            <a:off x="916010" y="6421078"/>
            <a:ext cx="1885681" cy="365125"/>
          </a:xfrm>
        </p:spPr>
        <p:txBody>
          <a:bodyPr/>
          <a:lstStyle/>
          <a:p>
            <a:r>
              <a:rPr lang="cs-CZ"/>
              <a:t>Hygiena dětí</a:t>
            </a:r>
          </a:p>
        </p:txBody>
      </p:sp>
      <p:sp>
        <p:nvSpPr>
          <p:cNvPr id="7" name="Zástupný symbol pro zápatí 3">
            <a:extLst>
              <a:ext uri="{FF2B5EF4-FFF2-40B4-BE49-F238E27FC236}">
                <a16:creationId xmlns:a16="http://schemas.microsoft.com/office/drawing/2014/main" id="{3F127331-0B88-4E17-804A-269180DBAA40}"/>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16730399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5666CC-096F-4F60-955B-DF50D5F62A17}"/>
              </a:ext>
            </a:extLst>
          </p:cNvPr>
          <p:cNvSpPr>
            <a:spLocks noGrp="1"/>
          </p:cNvSpPr>
          <p:nvPr>
            <p:ph type="title"/>
          </p:nvPr>
        </p:nvSpPr>
        <p:spPr/>
        <p:txBody>
          <a:bodyPr/>
          <a:lstStyle/>
          <a:p>
            <a:r>
              <a:rPr lang="cs-CZ"/>
              <a:t>Složení mateřského mléka</a:t>
            </a:r>
          </a:p>
        </p:txBody>
      </p:sp>
      <p:sp>
        <p:nvSpPr>
          <p:cNvPr id="3" name="Zástupný symbol pro obsah 2">
            <a:extLst>
              <a:ext uri="{FF2B5EF4-FFF2-40B4-BE49-F238E27FC236}">
                <a16:creationId xmlns:a16="http://schemas.microsoft.com/office/drawing/2014/main" id="{EDCDCA46-B1CA-47A7-A588-A11BEA5A1AE4}"/>
              </a:ext>
            </a:extLst>
          </p:cNvPr>
          <p:cNvSpPr>
            <a:spLocks noGrp="1"/>
          </p:cNvSpPr>
          <p:nvPr>
            <p:ph idx="1"/>
          </p:nvPr>
        </p:nvSpPr>
        <p:spPr/>
        <p:txBody>
          <a:bodyPr/>
          <a:lstStyle/>
          <a:p>
            <a:r>
              <a:rPr lang="cs-CZ" b="1" dirty="0"/>
              <a:t>energie:</a:t>
            </a:r>
            <a:r>
              <a:rPr lang="cs-CZ" dirty="0"/>
              <a:t> 280–290 </a:t>
            </a:r>
            <a:r>
              <a:rPr lang="cs-CZ" dirty="0" err="1"/>
              <a:t>kJ</a:t>
            </a:r>
            <a:r>
              <a:rPr lang="cs-CZ" dirty="0"/>
              <a:t>/100 ml</a:t>
            </a:r>
          </a:p>
          <a:p>
            <a:pPr lvl="1"/>
            <a:r>
              <a:rPr lang="cs-CZ" dirty="0"/>
              <a:t>B : T : S = 7–10 : 50 : 40</a:t>
            </a:r>
          </a:p>
          <a:p>
            <a:r>
              <a:rPr lang="cs-CZ" b="1" dirty="0"/>
              <a:t>bílkoviny:</a:t>
            </a:r>
            <a:r>
              <a:rPr lang="cs-CZ" dirty="0"/>
              <a:t> 0,9–1,3 g/100 ml</a:t>
            </a:r>
          </a:p>
          <a:p>
            <a:pPr lvl="1"/>
            <a:r>
              <a:rPr lang="cs-CZ" dirty="0"/>
              <a:t>poměr syrovátka/kasein – stravitelnost</a:t>
            </a:r>
          </a:p>
          <a:p>
            <a:r>
              <a:rPr lang="cs-CZ" b="1" dirty="0"/>
              <a:t>tuky:</a:t>
            </a:r>
            <a:r>
              <a:rPr lang="cs-CZ" dirty="0"/>
              <a:t> 4 g/100 ml</a:t>
            </a:r>
          </a:p>
          <a:p>
            <a:pPr lvl="1"/>
            <a:r>
              <a:rPr lang="cs-CZ" dirty="0"/>
              <a:t>lipáza – snadnější trávení, bohaté na PUFA (DHA), cholesterol</a:t>
            </a:r>
          </a:p>
          <a:p>
            <a:r>
              <a:rPr lang="cs-CZ" b="1" dirty="0"/>
              <a:t>sacharidy: </a:t>
            </a:r>
            <a:r>
              <a:rPr lang="cs-CZ" dirty="0"/>
              <a:t>7 g/100 ml</a:t>
            </a:r>
          </a:p>
          <a:p>
            <a:pPr lvl="1"/>
            <a:r>
              <a:rPr lang="cs-CZ" dirty="0" err="1"/>
              <a:t>Lac</a:t>
            </a:r>
            <a:r>
              <a:rPr lang="cs-CZ" dirty="0"/>
              <a:t> (vstřebatelnost Ca, </a:t>
            </a:r>
            <a:r>
              <a:rPr lang="cs-CZ" dirty="0" err="1"/>
              <a:t>Fe</a:t>
            </a:r>
            <a:r>
              <a:rPr lang="cs-CZ" dirty="0"/>
              <a:t>), </a:t>
            </a:r>
            <a:r>
              <a:rPr lang="cs-CZ" dirty="0" err="1"/>
              <a:t>Fru</a:t>
            </a:r>
            <a:r>
              <a:rPr lang="cs-CZ" dirty="0"/>
              <a:t>, Gal (</a:t>
            </a:r>
            <a:r>
              <a:rPr lang="cs-CZ" dirty="0" err="1"/>
              <a:t>galaktolipidy</a:t>
            </a:r>
            <a:r>
              <a:rPr lang="cs-CZ" dirty="0"/>
              <a:t> pro vývoj CNS)</a:t>
            </a:r>
          </a:p>
          <a:p>
            <a:pPr lvl="1"/>
            <a:r>
              <a:rPr lang="cs-CZ" dirty="0"/>
              <a:t>oligosacharidy – podpora </a:t>
            </a:r>
            <a:r>
              <a:rPr lang="cs-CZ" dirty="0" err="1"/>
              <a:t>mikrobioty</a:t>
            </a:r>
            <a:endParaRPr lang="cs-CZ" dirty="0"/>
          </a:p>
        </p:txBody>
      </p:sp>
      <p:sp>
        <p:nvSpPr>
          <p:cNvPr id="4" name="Zástupný symbol pro zápatí 3">
            <a:extLst>
              <a:ext uri="{FF2B5EF4-FFF2-40B4-BE49-F238E27FC236}">
                <a16:creationId xmlns:a16="http://schemas.microsoft.com/office/drawing/2014/main" id="{59991B44-AD64-4510-A084-FC9F2EE630CD}"/>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D9F95ED2-1DE8-4A21-89AB-381597A60C08}"/>
              </a:ext>
            </a:extLst>
          </p:cNvPr>
          <p:cNvSpPr>
            <a:spLocks noGrp="1"/>
          </p:cNvSpPr>
          <p:nvPr>
            <p:ph type="sldNum" sz="quarter" idx="12"/>
          </p:nvPr>
        </p:nvSpPr>
        <p:spPr/>
        <p:txBody>
          <a:bodyPr/>
          <a:lstStyle/>
          <a:p>
            <a:fld id="{7D74F88D-855E-4C4A-AC2F-7A0A64C53FD8}" type="slidenum">
              <a:rPr lang="cs-CZ" smtClean="0"/>
              <a:pPr/>
              <a:t>8</a:t>
            </a:fld>
            <a:endParaRPr lang="cs-CZ"/>
          </a:p>
        </p:txBody>
      </p:sp>
      <p:sp>
        <p:nvSpPr>
          <p:cNvPr id="6" name="Zástupný symbol pro zápatí 3">
            <a:extLst>
              <a:ext uri="{FF2B5EF4-FFF2-40B4-BE49-F238E27FC236}">
                <a16:creationId xmlns:a16="http://schemas.microsoft.com/office/drawing/2014/main" id="{3AB6B28B-48B7-471C-8028-917C79D7294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307725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Co byste měli jako lékaři znát </a:t>
            </a:r>
            <a:br>
              <a:rPr lang="cs-CZ"/>
            </a:br>
            <a:r>
              <a:rPr lang="cs-CZ" sz="2200"/>
              <a:t>(vhodné k dostudování)</a:t>
            </a:r>
          </a:p>
        </p:txBody>
      </p:sp>
      <p:sp>
        <p:nvSpPr>
          <p:cNvPr id="3" name="Zástupný symbol pro obsah 2"/>
          <p:cNvSpPr>
            <a:spLocks noGrp="1"/>
          </p:cNvSpPr>
          <p:nvPr>
            <p:ph idx="1"/>
          </p:nvPr>
        </p:nvSpPr>
        <p:spPr/>
        <p:txBody>
          <a:bodyPr>
            <a:normAutofit/>
          </a:bodyPr>
          <a:lstStyle/>
          <a:p>
            <a:r>
              <a:rPr lang="cs-CZ"/>
              <a:t>Jak řešit bolestivé bradavky?</a:t>
            </a:r>
          </a:p>
          <a:p>
            <a:r>
              <a:rPr lang="cs-CZ"/>
              <a:t>Jak řešit neprospívající dítě?</a:t>
            </a:r>
          </a:p>
          <a:p>
            <a:r>
              <a:rPr lang="cs-CZ"/>
              <a:t>Jak řešit zánět prsu či ucpané mlékovody?</a:t>
            </a:r>
          </a:p>
          <a:p>
            <a:r>
              <a:rPr lang="cs-CZ"/>
              <a:t>Jak řešit kandidózu?</a:t>
            </a:r>
          </a:p>
          <a:p>
            <a:r>
              <a:rPr lang="cs-CZ"/>
              <a:t>Jak řešit neprospívání po předchozím prospívání?</a:t>
            </a:r>
          </a:p>
          <a:p>
            <a:r>
              <a:rPr lang="cs-CZ"/>
              <a:t>Jak překonat bojkot při kojení?</a:t>
            </a:r>
          </a:p>
          <a:p>
            <a:endParaRPr lang="cs-CZ"/>
          </a:p>
          <a:p>
            <a:endParaRPr lang="cs-CZ"/>
          </a:p>
        </p:txBody>
      </p:sp>
      <p:sp>
        <p:nvSpPr>
          <p:cNvPr id="4" name="TextovéPole 3"/>
          <p:cNvSpPr txBox="1"/>
          <p:nvPr/>
        </p:nvSpPr>
        <p:spPr>
          <a:xfrm>
            <a:off x="4897821" y="5844221"/>
            <a:ext cx="7147034" cy="369332"/>
          </a:xfrm>
          <a:prstGeom prst="rect">
            <a:avLst/>
          </a:prstGeom>
          <a:noFill/>
        </p:spPr>
        <p:txBody>
          <a:bodyPr wrap="square" rtlCol="0">
            <a:spAutoFit/>
          </a:bodyPr>
          <a:lstStyle/>
          <a:p>
            <a:pPr algn="r"/>
            <a:r>
              <a:rPr lang="cs-CZ">
                <a:latin typeface="Segoe UI" panose="020B0502040204020203" pitchFamily="34" charset="0"/>
                <a:cs typeface="Segoe UI" panose="020B0502040204020203" pitchFamily="34" charset="0"/>
              </a:rPr>
              <a:t>POSTUPY: http://</a:t>
            </a:r>
            <a:r>
              <a:rPr lang="cs-CZ" err="1">
                <a:latin typeface="Segoe UI" panose="020B0502040204020203" pitchFamily="34" charset="0"/>
                <a:cs typeface="Segoe UI" panose="020B0502040204020203" pitchFamily="34" charset="0"/>
              </a:rPr>
              <a:t>www.mamila.sk</a:t>
            </a:r>
            <a:r>
              <a:rPr lang="cs-CZ">
                <a:latin typeface="Segoe UI" panose="020B0502040204020203" pitchFamily="34" charset="0"/>
                <a:cs typeface="Segoe UI" panose="020B0502040204020203" pitchFamily="34" charset="0"/>
              </a:rPr>
              <a:t>/</a:t>
            </a:r>
            <a:r>
              <a:rPr lang="cs-CZ" err="1">
                <a:latin typeface="Segoe UI" panose="020B0502040204020203" pitchFamily="34" charset="0"/>
                <a:cs typeface="Segoe UI" panose="020B0502040204020203" pitchFamily="34" charset="0"/>
              </a:rPr>
              <a:t>pre-zdravotnikov</a:t>
            </a:r>
            <a:r>
              <a:rPr lang="cs-CZ">
                <a:latin typeface="Segoe UI" panose="020B0502040204020203" pitchFamily="34" charset="0"/>
                <a:cs typeface="Segoe UI" panose="020B0502040204020203" pitchFamily="34" charset="0"/>
              </a:rPr>
              <a:t>/</a:t>
            </a:r>
            <a:r>
              <a:rPr lang="cs-CZ" err="1">
                <a:latin typeface="Segoe UI" panose="020B0502040204020203" pitchFamily="34" charset="0"/>
                <a:cs typeface="Segoe UI" panose="020B0502040204020203" pitchFamily="34" charset="0"/>
              </a:rPr>
              <a:t>materialy</a:t>
            </a:r>
            <a:r>
              <a:rPr lang="cs-CZ">
                <a:latin typeface="Segoe UI" panose="020B0502040204020203" pitchFamily="34" charset="0"/>
                <a:cs typeface="Segoe UI" panose="020B0502040204020203" pitchFamily="34" charset="0"/>
              </a:rPr>
              <a:t>/</a:t>
            </a:r>
          </a:p>
        </p:txBody>
      </p:sp>
      <p:sp>
        <p:nvSpPr>
          <p:cNvPr id="5" name="Zástupný symbol pro zápatí 3">
            <a:extLst>
              <a:ext uri="{FF2B5EF4-FFF2-40B4-BE49-F238E27FC236}">
                <a16:creationId xmlns:a16="http://schemas.microsoft.com/office/drawing/2014/main" id="{74664BFC-52B6-4357-9FC4-70A5BADD4FC6}"/>
              </a:ext>
            </a:extLst>
          </p:cNvPr>
          <p:cNvSpPr>
            <a:spLocks noGrp="1"/>
          </p:cNvSpPr>
          <p:nvPr>
            <p:ph type="ftr" sz="quarter" idx="11"/>
          </p:nvPr>
        </p:nvSpPr>
        <p:spPr>
          <a:xfrm>
            <a:off x="916010" y="6421078"/>
            <a:ext cx="1885681" cy="365125"/>
          </a:xfrm>
        </p:spPr>
        <p:txBody>
          <a:bodyPr/>
          <a:lstStyle/>
          <a:p>
            <a:r>
              <a:rPr lang="cs-CZ"/>
              <a:t>Hygiena dětí</a:t>
            </a:r>
          </a:p>
        </p:txBody>
      </p:sp>
      <p:sp>
        <p:nvSpPr>
          <p:cNvPr id="6" name="Zástupný symbol pro zápatí 3">
            <a:extLst>
              <a:ext uri="{FF2B5EF4-FFF2-40B4-BE49-F238E27FC236}">
                <a16:creationId xmlns:a16="http://schemas.microsoft.com/office/drawing/2014/main" id="{4DEAC940-56D7-4868-B477-B4B90397DFE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26140606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1276" y="617517"/>
            <a:ext cx="5444724" cy="5450774"/>
          </a:xfrm>
          <a:prstGeom prst="rect">
            <a:avLst/>
          </a:prstGeom>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617517"/>
            <a:ext cx="5444724" cy="5450774"/>
          </a:xfrm>
          <a:prstGeom prst="rect">
            <a:avLst/>
          </a:prstGeom>
        </p:spPr>
      </p:pic>
    </p:spTree>
    <p:extLst>
      <p:ext uri="{BB962C8B-B14F-4D97-AF65-F5344CB8AC3E}">
        <p14:creationId xmlns:p14="http://schemas.microsoft.com/office/powerpoint/2010/main" val="4152294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5013" y="700644"/>
            <a:ext cx="5545849" cy="5553184"/>
          </a:xfrm>
          <a:prstGeom prst="rect">
            <a:avLst/>
          </a:prstGeom>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0862" y="700644"/>
            <a:ext cx="5538451" cy="5545777"/>
          </a:xfrm>
          <a:prstGeom prst="rect">
            <a:avLst/>
          </a:prstGeom>
        </p:spPr>
      </p:pic>
    </p:spTree>
    <p:extLst>
      <p:ext uri="{BB962C8B-B14F-4D97-AF65-F5344CB8AC3E}">
        <p14:creationId xmlns:p14="http://schemas.microsoft.com/office/powerpoint/2010/main" val="40882002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Další informace</a:t>
            </a:r>
          </a:p>
        </p:txBody>
      </p:sp>
      <p:sp>
        <p:nvSpPr>
          <p:cNvPr id="3" name="Zástupný symbol pro obsah 2"/>
          <p:cNvSpPr>
            <a:spLocks noGrp="1"/>
          </p:cNvSpPr>
          <p:nvPr>
            <p:ph idx="1"/>
          </p:nvPr>
        </p:nvSpPr>
        <p:spPr/>
        <p:txBody>
          <a:bodyPr>
            <a:normAutofit/>
          </a:bodyPr>
          <a:lstStyle/>
          <a:p>
            <a:r>
              <a:rPr lang="cs-CZ" sz="2400"/>
              <a:t>závěrečné práce:</a:t>
            </a:r>
          </a:p>
          <a:p>
            <a:pPr lvl="1"/>
            <a:r>
              <a:rPr lang="cs-CZ" sz="2000"/>
              <a:t>Vendula Slámová: Co vědí matky o kojení – význam kojení pro matku</a:t>
            </a:r>
          </a:p>
          <a:p>
            <a:pPr lvl="1"/>
            <a:r>
              <a:rPr lang="cs-CZ" sz="2000"/>
              <a:t>Monika Crhová: Dlouhodobé kojení – pohled zdravotníků a laiků</a:t>
            </a:r>
          </a:p>
          <a:p>
            <a:pPr lvl="1"/>
            <a:r>
              <a:rPr lang="cs-CZ" sz="2000"/>
              <a:t>další práce: </a:t>
            </a:r>
            <a:r>
              <a:rPr lang="cs-CZ" sz="2000">
                <a:hlinkClick r:id="rId3"/>
              </a:rPr>
              <a:t>https://is.muni.cz/auth/vyhledavani/?search=kojen%C3%AD;ag=th</a:t>
            </a:r>
            <a:endParaRPr lang="cs-CZ" sz="2000"/>
          </a:p>
          <a:p>
            <a:r>
              <a:rPr lang="cs-CZ" sz="2400"/>
              <a:t>Standardní praktické pokyny</a:t>
            </a:r>
          </a:p>
          <a:p>
            <a:pPr lvl="1"/>
            <a:r>
              <a:rPr lang="cs-CZ" sz="1800">
                <a:hlinkClick r:id="rId4"/>
              </a:rPr>
              <a:t>https://zdravi.euro.cz/clanek/postgradualni-medicina-priloha/standardni-prakticke-pokyny-pro-kojeni-308637</a:t>
            </a:r>
            <a:endParaRPr lang="cs-CZ" sz="1800"/>
          </a:p>
          <a:p>
            <a:pPr>
              <a:spcBef>
                <a:spcPts val="1800"/>
              </a:spcBef>
            </a:pPr>
            <a:r>
              <a:rPr lang="cs-CZ" sz="2400"/>
              <a:t>krátký film </a:t>
            </a:r>
            <a:r>
              <a:rPr lang="cs-CZ" sz="2400" b="1"/>
              <a:t>Proč kojit své dítě</a:t>
            </a:r>
            <a:endParaRPr lang="cs-CZ" sz="2400"/>
          </a:p>
          <a:p>
            <a:pPr lvl="1"/>
            <a:r>
              <a:rPr lang="cs-CZ" sz="1900">
                <a:hlinkClick r:id="rId5"/>
              </a:rPr>
              <a:t>https://www.youtube.com/watch?v=ofEI-n36WQ8</a:t>
            </a:r>
            <a:endParaRPr lang="cs-CZ" sz="1900"/>
          </a:p>
          <a:p>
            <a:pPr>
              <a:spcBef>
                <a:spcPts val="1800"/>
              </a:spcBef>
            </a:pPr>
            <a:r>
              <a:rPr lang="cs-CZ" sz="2400"/>
              <a:t>weby </a:t>
            </a:r>
            <a:r>
              <a:rPr lang="cs-CZ" sz="2400">
                <a:hlinkClick r:id="rId6"/>
              </a:rPr>
              <a:t>www.kojim.cz</a:t>
            </a:r>
            <a:r>
              <a:rPr lang="cs-CZ" sz="2400"/>
              <a:t>, </a:t>
            </a:r>
            <a:r>
              <a:rPr lang="cs-CZ" sz="2400">
                <a:hlinkClick r:id="rId7"/>
              </a:rPr>
              <a:t>www.mamila.sk</a:t>
            </a:r>
            <a:r>
              <a:rPr lang="cs-CZ" sz="2400"/>
              <a:t>, </a:t>
            </a:r>
            <a:r>
              <a:rPr lang="cs-CZ" sz="2400">
                <a:hlinkClick r:id="rId8"/>
              </a:rPr>
              <a:t>www.kojeni.cz</a:t>
            </a:r>
            <a:endParaRPr lang="cs-CZ" sz="2400"/>
          </a:p>
          <a:p>
            <a:endParaRPr lang="cs-CZ"/>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83</a:t>
            </a:fld>
            <a:endParaRPr lang="cs-CZ"/>
          </a:p>
        </p:txBody>
      </p:sp>
      <p:sp>
        <p:nvSpPr>
          <p:cNvPr id="6" name="Zástupný symbol pro zápatí 3">
            <a:extLst>
              <a:ext uri="{FF2B5EF4-FFF2-40B4-BE49-F238E27FC236}">
                <a16:creationId xmlns:a16="http://schemas.microsoft.com/office/drawing/2014/main" id="{11E584A5-69DE-45DF-98BD-E2F9FDA88EA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1022087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p:txBody>
          <a:bodyPr>
            <a:normAutofit/>
          </a:bodyPr>
          <a:lstStyle/>
          <a:p>
            <a:r>
              <a:rPr lang="cs-CZ" sz="11500"/>
              <a:t>PŘESTÁVKA</a:t>
            </a:r>
            <a:br>
              <a:rPr lang="cs-CZ" sz="11500"/>
            </a:br>
            <a:r>
              <a:rPr lang="cs-CZ" sz="4000"/>
              <a:t>5 min</a:t>
            </a:r>
            <a:endParaRPr lang="cs-CZ" sz="11500"/>
          </a:p>
        </p:txBody>
      </p:sp>
      <p:sp>
        <p:nvSpPr>
          <p:cNvPr id="5" name="Zástupný symbol pro číslo snímku 4"/>
          <p:cNvSpPr>
            <a:spLocks noGrp="1"/>
          </p:cNvSpPr>
          <p:nvPr>
            <p:ph type="sldNum" sz="quarter" idx="4294967295"/>
          </p:nvPr>
        </p:nvSpPr>
        <p:spPr>
          <a:xfrm>
            <a:off x="9448800" y="6421438"/>
            <a:ext cx="2743200" cy="365125"/>
          </a:xfrm>
        </p:spPr>
        <p:txBody>
          <a:bodyPr/>
          <a:lstStyle/>
          <a:p>
            <a:fld id="{7D74F88D-855E-4C4A-AC2F-7A0A64C53FD8}" type="slidenum">
              <a:rPr lang="cs-CZ" smtClean="0"/>
              <a:pPr/>
              <a:t>84</a:t>
            </a:fld>
            <a:endParaRPr lang="cs-CZ"/>
          </a:p>
        </p:txBody>
      </p:sp>
    </p:spTree>
    <p:extLst>
      <p:ext uri="{BB962C8B-B14F-4D97-AF65-F5344CB8AC3E}">
        <p14:creationId xmlns:p14="http://schemas.microsoft.com/office/powerpoint/2010/main" val="5220780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Obsah obrázku osoba, interiér, zeď, jezení&#10;&#10;Popis vygenerován s velmi vysokou mírou spolehlivosti">
            <a:extLst>
              <a:ext uri="{FF2B5EF4-FFF2-40B4-BE49-F238E27FC236}">
                <a16:creationId xmlns:a16="http://schemas.microsoft.com/office/drawing/2014/main" id="{9FD84C23-0DD8-4ED3-BFE5-5CBBE06CEB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bdélník 4"/>
          <p:cNvSpPr/>
          <p:nvPr/>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400050"/>
            <a:ext cx="10515600" cy="6057900"/>
          </a:xfrm>
        </p:spPr>
        <p:txBody>
          <a:bodyPr/>
          <a:lstStyle/>
          <a:p>
            <a:r>
              <a:rPr lang="cs-CZ"/>
              <a:t>Výživa kojenců</a:t>
            </a:r>
            <a:br>
              <a:rPr lang="cs-CZ"/>
            </a:br>
            <a:r>
              <a:rPr lang="cs-CZ"/>
              <a:t>a batolat</a:t>
            </a:r>
          </a:p>
        </p:txBody>
      </p:sp>
    </p:spTree>
    <p:extLst>
      <p:ext uri="{BB962C8B-B14F-4D97-AF65-F5344CB8AC3E}">
        <p14:creationId xmlns:p14="http://schemas.microsoft.com/office/powerpoint/2010/main" val="30387991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Příkrmy</a:t>
            </a:r>
          </a:p>
        </p:txBody>
      </p:sp>
      <p:sp>
        <p:nvSpPr>
          <p:cNvPr id="3" name="Zástupný symbol pro obsah 2"/>
          <p:cNvSpPr>
            <a:spLocks noGrp="1"/>
          </p:cNvSpPr>
          <p:nvPr>
            <p:ph idx="1"/>
          </p:nvPr>
        </p:nvSpPr>
        <p:spPr>
          <a:xfrm>
            <a:off x="838200" y="1620816"/>
            <a:ext cx="10515600" cy="4567150"/>
          </a:xfrm>
        </p:spPr>
        <p:txBody>
          <a:bodyPr>
            <a:normAutofit/>
          </a:bodyPr>
          <a:lstStyle/>
          <a:p>
            <a:pPr marL="0" indent="0">
              <a:buNone/>
            </a:pPr>
            <a:r>
              <a:rPr lang="cs-CZ" b="1"/>
              <a:t>		</a:t>
            </a:r>
          </a:p>
          <a:p>
            <a:pPr marL="0" indent="0">
              <a:buNone/>
            </a:pPr>
            <a:r>
              <a:rPr lang="cs-CZ" b="1"/>
              <a:t>		</a:t>
            </a:r>
          </a:p>
          <a:p>
            <a:pPr marL="0" indent="0">
              <a:buNone/>
            </a:pPr>
            <a:endParaRPr lang="cs-CZ" b="1"/>
          </a:p>
          <a:p>
            <a:pPr marL="0" indent="0">
              <a:buNone/>
              <a:tabLst>
                <a:tab pos="2333625" algn="l"/>
              </a:tabLst>
            </a:pPr>
            <a:r>
              <a:rPr lang="cs-CZ" b="1"/>
              <a:t>	Kdy nejdříve začít s příkrmy?</a:t>
            </a:r>
          </a:p>
          <a:p>
            <a:pPr marL="0" indent="0">
              <a:buNone/>
              <a:tabLst>
                <a:tab pos="2333625" algn="l"/>
              </a:tabLst>
            </a:pPr>
            <a:r>
              <a:rPr lang="cs-CZ" b="1"/>
              <a:t>	Je třeba ukončit kojení?</a:t>
            </a:r>
          </a:p>
          <a:p>
            <a:pPr marL="0" indent="0">
              <a:buNone/>
            </a:pPr>
            <a:endParaRPr lang="cs-CZ" b="1"/>
          </a:p>
          <a:p>
            <a:pPr marL="0" indent="0">
              <a:buNone/>
            </a:pPr>
            <a:endParaRPr lang="cs-CZ" b="1"/>
          </a:p>
          <a:p>
            <a:pPr marL="0" indent="0">
              <a:buNone/>
            </a:pPr>
            <a:endParaRPr lang="cs-CZ" b="1"/>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86</a:t>
            </a:fld>
            <a:endParaRPr lang="cs-CZ"/>
          </a:p>
        </p:txBody>
      </p:sp>
      <p:sp>
        <p:nvSpPr>
          <p:cNvPr id="7" name="Zástupný symbol pro zápatí 3">
            <a:extLst>
              <a:ext uri="{FF2B5EF4-FFF2-40B4-BE49-F238E27FC236}">
                <a16:creationId xmlns:a16="http://schemas.microsoft.com/office/drawing/2014/main" id="{E108511E-DBFD-4454-BB6D-9C2F3B44E28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6">
                    <a:lumMod val="60000"/>
                    <a:lumOff val="40000"/>
                  </a:schemeClr>
                </a:solidFill>
              </a:rPr>
              <a:t>Výživa kojenců a batolat</a:t>
            </a:r>
          </a:p>
        </p:txBody>
      </p:sp>
      <p:pic>
        <p:nvPicPr>
          <p:cNvPr id="9" name="Obráze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49" y="2151993"/>
            <a:ext cx="2148002" cy="3066393"/>
          </a:xfrm>
          <a:prstGeom prst="rect">
            <a:avLst/>
          </a:prstGeom>
        </p:spPr>
      </p:pic>
    </p:spTree>
    <p:extLst>
      <p:ext uri="{BB962C8B-B14F-4D97-AF65-F5344CB8AC3E}">
        <p14:creationId xmlns:p14="http://schemas.microsoft.com/office/powerpoint/2010/main" val="2357235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2EBCF7-2920-4888-9D91-4E9932D6403F}"/>
              </a:ext>
            </a:extLst>
          </p:cNvPr>
          <p:cNvSpPr>
            <a:spLocks noGrp="1"/>
          </p:cNvSpPr>
          <p:nvPr>
            <p:ph type="title"/>
          </p:nvPr>
        </p:nvSpPr>
        <p:spPr/>
        <p:txBody>
          <a:bodyPr/>
          <a:lstStyle/>
          <a:p>
            <a:r>
              <a:rPr lang="cs-CZ"/>
              <a:t>Doporučení WHO</a:t>
            </a:r>
          </a:p>
        </p:txBody>
      </p:sp>
      <p:sp>
        <p:nvSpPr>
          <p:cNvPr id="3" name="Zástupný symbol pro obsah 2">
            <a:extLst>
              <a:ext uri="{FF2B5EF4-FFF2-40B4-BE49-F238E27FC236}">
                <a16:creationId xmlns:a16="http://schemas.microsoft.com/office/drawing/2014/main" id="{E0141267-DC56-4FC9-B294-4759BF4DE0F4}"/>
              </a:ext>
            </a:extLst>
          </p:cNvPr>
          <p:cNvSpPr>
            <a:spLocks noGrp="1"/>
          </p:cNvSpPr>
          <p:nvPr>
            <p:ph idx="1"/>
          </p:nvPr>
        </p:nvSpPr>
        <p:spPr>
          <a:xfrm>
            <a:off x="838200" y="1818917"/>
            <a:ext cx="10515600" cy="4380739"/>
          </a:xfrm>
        </p:spPr>
        <p:txBody>
          <a:bodyPr>
            <a:normAutofit/>
          </a:bodyPr>
          <a:lstStyle/>
          <a:p>
            <a:pPr marL="0" indent="0" algn="ctr">
              <a:buNone/>
            </a:pPr>
            <a:r>
              <a:rPr lang="cs-CZ" sz="5400" b="1"/>
              <a:t>do ukončeného 6. měsíce</a:t>
            </a:r>
            <a:br>
              <a:rPr lang="cs-CZ" sz="5400" b="1"/>
            </a:br>
            <a:r>
              <a:rPr lang="cs-CZ" sz="5400"/>
              <a:t>výlučné kojení</a:t>
            </a:r>
            <a:endParaRPr lang="cs-CZ" sz="5400" b="1"/>
          </a:p>
          <a:p>
            <a:pPr marL="0" indent="0" algn="ctr">
              <a:buNone/>
            </a:pPr>
            <a:endParaRPr lang="cs-CZ" sz="2000" b="1"/>
          </a:p>
          <a:p>
            <a:pPr marL="0" indent="0" algn="ctr">
              <a:buNone/>
            </a:pPr>
            <a:endParaRPr lang="cs-CZ" sz="2000" b="1"/>
          </a:p>
          <a:p>
            <a:pPr marL="0" indent="0" algn="ctr">
              <a:buNone/>
            </a:pPr>
            <a:r>
              <a:rPr lang="cs-CZ" sz="3600" b="1"/>
              <a:t>do 2 let věku dítěte i déle</a:t>
            </a:r>
            <a:br>
              <a:rPr lang="cs-CZ" sz="3600" b="1"/>
            </a:br>
            <a:r>
              <a:rPr lang="cs-CZ" sz="3600"/>
              <a:t>zavádění místní výživné stravy za současného kojení</a:t>
            </a:r>
          </a:p>
        </p:txBody>
      </p:sp>
      <p:sp>
        <p:nvSpPr>
          <p:cNvPr id="4" name="Zástupný symbol pro zápatí 3">
            <a:extLst>
              <a:ext uri="{FF2B5EF4-FFF2-40B4-BE49-F238E27FC236}">
                <a16:creationId xmlns:a16="http://schemas.microsoft.com/office/drawing/2014/main" id="{462585D9-7D85-4233-BB17-5A9E5D0A217F}"/>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F357D67A-812A-413F-A260-A6EA1ECA3248}"/>
              </a:ext>
            </a:extLst>
          </p:cNvPr>
          <p:cNvSpPr>
            <a:spLocks noGrp="1"/>
          </p:cNvSpPr>
          <p:nvPr>
            <p:ph type="sldNum" sz="quarter" idx="12"/>
          </p:nvPr>
        </p:nvSpPr>
        <p:spPr/>
        <p:txBody>
          <a:bodyPr/>
          <a:lstStyle/>
          <a:p>
            <a:fld id="{7D74F88D-855E-4C4A-AC2F-7A0A64C53FD8}" type="slidenum">
              <a:rPr lang="cs-CZ" smtClean="0"/>
              <a:pPr/>
              <a:t>87</a:t>
            </a:fld>
            <a:endParaRPr lang="cs-CZ"/>
          </a:p>
        </p:txBody>
      </p:sp>
      <p:sp>
        <p:nvSpPr>
          <p:cNvPr id="7" name="Zástupný symbol pro zápatí 3">
            <a:extLst>
              <a:ext uri="{FF2B5EF4-FFF2-40B4-BE49-F238E27FC236}">
                <a16:creationId xmlns:a16="http://schemas.microsoft.com/office/drawing/2014/main" id="{E108511E-DBFD-4454-BB6D-9C2F3B44E282}"/>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6">
                    <a:lumMod val="60000"/>
                    <a:lumOff val="40000"/>
                  </a:schemeClr>
                </a:solidFill>
              </a:rPr>
              <a:t>Výživa kojenců a batolat</a:t>
            </a:r>
          </a:p>
        </p:txBody>
      </p:sp>
    </p:spTree>
    <p:extLst>
      <p:ext uri="{BB962C8B-B14F-4D97-AF65-F5344CB8AC3E}">
        <p14:creationId xmlns:p14="http://schemas.microsoft.com/office/powerpoint/2010/main" val="38980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Kdy začít?</a:t>
            </a:r>
          </a:p>
        </p:txBody>
      </p:sp>
      <p:sp>
        <p:nvSpPr>
          <p:cNvPr id="3" name="Zástupný symbol pro obsah 2"/>
          <p:cNvSpPr>
            <a:spLocks noGrp="1"/>
          </p:cNvSpPr>
          <p:nvPr>
            <p:ph idx="1"/>
          </p:nvPr>
        </p:nvSpPr>
        <p:spPr/>
        <p:txBody>
          <a:bodyPr>
            <a:normAutofit/>
          </a:bodyPr>
          <a:lstStyle/>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400" dirty="0">
                <a:ea typeface="MS PGothic" panose="020B0600070205080204" pitchFamily="34" charset="-128"/>
              </a:rPr>
              <a:t>dítě je </a:t>
            </a:r>
            <a:r>
              <a:rPr lang="cs-CZ" altLang="cs-CZ" sz="2400" b="1" dirty="0">
                <a:ea typeface="MS PGothic" panose="020B0600070205080204" pitchFamily="34" charset="-128"/>
              </a:rPr>
              <a:t>vývojově zralé</a:t>
            </a:r>
            <a:r>
              <a:rPr lang="cs-CZ" altLang="cs-CZ" sz="2400" dirty="0">
                <a:ea typeface="MS PGothic" panose="020B0600070205080204" pitchFamily="34" charset="-128"/>
              </a:rPr>
              <a:t> pro příjem stravy</a:t>
            </a:r>
          </a:p>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400" dirty="0">
                <a:ea typeface="MS PGothic" panose="020B0600070205080204" pitchFamily="34" charset="-128"/>
              </a:rPr>
              <a:t>mateřské mléko </a:t>
            </a:r>
            <a:r>
              <a:rPr lang="cs-CZ" altLang="cs-CZ" sz="2400" b="1" dirty="0">
                <a:ea typeface="MS PGothic" panose="020B0600070205080204" pitchFamily="34" charset="-128"/>
              </a:rPr>
              <a:t>již nepokrývá potřeby</a:t>
            </a:r>
          </a:p>
          <a:p>
            <a:pPr marL="111125" indent="0" algn="ctr">
              <a:buClr>
                <a:schemeClr val="tx1"/>
              </a:buClr>
              <a:buNone/>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endParaRPr lang="cs-CZ" altLang="cs-CZ" b="1" dirty="0">
              <a:ea typeface="MS PGothic" panose="020B0600070205080204" pitchFamily="34" charset="-128"/>
            </a:endParaRPr>
          </a:p>
          <a:p>
            <a:pPr marL="111125" indent="0" algn="ctr">
              <a:buClr>
                <a:schemeClr val="tx1"/>
              </a:buClr>
              <a:buNone/>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b="1" dirty="0">
                <a:ea typeface="MS PGothic" panose="020B0600070205080204" pitchFamily="34" charset="-128"/>
              </a:rPr>
              <a:t>Prioritní je vždy doporučení WHO.</a:t>
            </a:r>
          </a:p>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endParaRPr lang="cs-CZ" altLang="cs-CZ" dirty="0">
              <a:ea typeface="MS PGothic" panose="020B0600070205080204" pitchFamily="34" charset="-128"/>
            </a:endParaRPr>
          </a:p>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400" dirty="0">
                <a:ea typeface="MS PGothic" panose="020B0600070205080204" pitchFamily="34" charset="-128"/>
              </a:rPr>
              <a:t>pokud neprospívá před ukončeným 6. měsícem – nejdříve podpora </a:t>
            </a:r>
            <a:r>
              <a:rPr lang="cs-CZ" altLang="cs-CZ" sz="2400" b="1" dirty="0">
                <a:ea typeface="MS PGothic" panose="020B0600070205080204" pitchFamily="34" charset="-128"/>
              </a:rPr>
              <a:t>laktace </a:t>
            </a:r>
            <a:r>
              <a:rPr lang="cs-CZ" altLang="cs-CZ" sz="2400" b="1" dirty="0">
                <a:ea typeface="MS PGothic" panose="020B0600070205080204" pitchFamily="34" charset="-128"/>
                <a:sym typeface="Wingdings 3" panose="05040102010807070707" pitchFamily="18" charset="2"/>
              </a:rPr>
              <a:t></a:t>
            </a:r>
            <a:r>
              <a:rPr lang="cs-CZ" altLang="cs-CZ" sz="2400" b="1" dirty="0">
                <a:ea typeface="MS PGothic" panose="020B0600070205080204" pitchFamily="34" charset="-128"/>
              </a:rPr>
              <a:t> nemléčný </a:t>
            </a:r>
            <a:r>
              <a:rPr lang="cs-CZ" altLang="cs-CZ" sz="2400" dirty="0">
                <a:ea typeface="MS PGothic" panose="020B0600070205080204" pitchFamily="34" charset="-128"/>
              </a:rPr>
              <a:t>příkrm </a:t>
            </a:r>
            <a:r>
              <a:rPr lang="cs-CZ" altLang="cs-CZ" sz="2400" b="1" dirty="0">
                <a:ea typeface="MS PGothic" panose="020B0600070205080204" pitchFamily="34" charset="-128"/>
                <a:sym typeface="Wingdings 3" panose="05040102010807070707" pitchFamily="18" charset="2"/>
              </a:rPr>
              <a:t></a:t>
            </a:r>
            <a:r>
              <a:rPr lang="cs-CZ" altLang="cs-CZ" sz="2400" b="1" dirty="0">
                <a:ea typeface="MS PGothic" panose="020B0600070205080204" pitchFamily="34" charset="-128"/>
              </a:rPr>
              <a:t> náhrada</a:t>
            </a:r>
            <a:r>
              <a:rPr lang="cs-CZ" altLang="cs-CZ" sz="2400" dirty="0">
                <a:ea typeface="MS PGothic" panose="020B0600070205080204" pitchFamily="34" charset="-128"/>
              </a:rPr>
              <a:t> mateřského mléka</a:t>
            </a:r>
          </a:p>
          <a:p>
            <a:pPr marL="900113" lvl="1"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000" dirty="0">
                <a:ea typeface="MS PGothic" panose="020B0600070205080204" pitchFamily="34" charset="-128"/>
              </a:rPr>
              <a:t>ne dříve než po ukončeném 4. měsíci</a:t>
            </a:r>
          </a:p>
          <a:p>
            <a:pPr marL="442913"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400" b="1" dirty="0">
                <a:ea typeface="MS PGothic" panose="020B0600070205080204" pitchFamily="34" charset="-128"/>
              </a:rPr>
              <a:t>předčasně narozené </a:t>
            </a:r>
            <a:r>
              <a:rPr lang="cs-CZ" altLang="cs-CZ" sz="2400" dirty="0">
                <a:ea typeface="MS PGothic" panose="020B0600070205080204" pitchFamily="34" charset="-128"/>
              </a:rPr>
              <a:t>děti (před 35. týdnem)</a:t>
            </a:r>
          </a:p>
          <a:p>
            <a:pPr marL="900113" lvl="1" indent="-331788">
              <a:buClr>
                <a:schemeClr val="tx1"/>
              </a:buClr>
              <a:tabLst>
                <a:tab pos="466725" algn="l"/>
                <a:tab pos="954088" algn="l"/>
                <a:tab pos="1438275" algn="l"/>
                <a:tab pos="1925638" algn="l"/>
                <a:tab pos="2408238" algn="l"/>
                <a:tab pos="2892425" algn="l"/>
                <a:tab pos="3379788" algn="l"/>
                <a:tab pos="3863975" algn="l"/>
                <a:tab pos="4348163" algn="l"/>
                <a:tab pos="4833938" algn="l"/>
                <a:tab pos="5318125" algn="l"/>
                <a:tab pos="5805488" algn="l"/>
                <a:tab pos="6289675" algn="l"/>
                <a:tab pos="6773863" algn="l"/>
                <a:tab pos="7259638" algn="l"/>
                <a:tab pos="7743825" algn="l"/>
                <a:tab pos="8231188" algn="l"/>
                <a:tab pos="8715375" algn="l"/>
                <a:tab pos="9199563" algn="l"/>
                <a:tab pos="9685338" algn="l"/>
              </a:tabLst>
            </a:pPr>
            <a:r>
              <a:rPr lang="cs-CZ" altLang="cs-CZ" sz="2000" dirty="0">
                <a:ea typeface="MS PGothic" panose="020B0600070205080204" pitchFamily="34" charset="-128"/>
              </a:rPr>
              <a:t>ne dříve než po ukončeném 3. měsíci korigovaného věku dítěte</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88</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6">
                    <a:lumMod val="60000"/>
                    <a:lumOff val="40000"/>
                  </a:schemeClr>
                </a:solidFill>
              </a:rPr>
              <a:t>Výživa kojenců a batolat</a:t>
            </a:r>
          </a:p>
        </p:txBody>
      </p:sp>
    </p:spTree>
    <p:extLst>
      <p:ext uri="{BB962C8B-B14F-4D97-AF65-F5344CB8AC3E}">
        <p14:creationId xmlns:p14="http://schemas.microsoft.com/office/powerpoint/2010/main" val="27160068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E93E4-1684-4166-89EA-E3CF8B88064E}"/>
              </a:ext>
            </a:extLst>
          </p:cNvPr>
          <p:cNvSpPr>
            <a:spLocks noGrp="1"/>
          </p:cNvSpPr>
          <p:nvPr>
            <p:ph type="title"/>
          </p:nvPr>
        </p:nvSpPr>
        <p:spPr/>
        <p:txBody>
          <a:bodyPr/>
          <a:lstStyle/>
          <a:p>
            <a:r>
              <a:rPr lang="cs-CZ"/>
              <a:t>Zavádění příkrmů</a:t>
            </a:r>
          </a:p>
        </p:txBody>
      </p:sp>
      <p:sp>
        <p:nvSpPr>
          <p:cNvPr id="3" name="Zástupný symbol pro obsah 2">
            <a:extLst>
              <a:ext uri="{FF2B5EF4-FFF2-40B4-BE49-F238E27FC236}">
                <a16:creationId xmlns:a16="http://schemas.microsoft.com/office/drawing/2014/main" id="{A0FF1B79-C913-4914-93D4-81D86D899BB1}"/>
              </a:ext>
            </a:extLst>
          </p:cNvPr>
          <p:cNvSpPr>
            <a:spLocks noGrp="1"/>
          </p:cNvSpPr>
          <p:nvPr>
            <p:ph idx="1"/>
          </p:nvPr>
        </p:nvSpPr>
        <p:spPr/>
        <p:txBody>
          <a:bodyPr/>
          <a:lstStyle/>
          <a:p>
            <a:r>
              <a:rPr lang="cs-CZ" b="1" dirty="0"/>
              <a:t>pestrost</a:t>
            </a:r>
            <a:r>
              <a:rPr lang="cs-CZ" dirty="0"/>
              <a:t> – postupně přidávat nové chutě </a:t>
            </a:r>
          </a:p>
          <a:p>
            <a:r>
              <a:rPr lang="cs-CZ" dirty="0"/>
              <a:t>nechat </a:t>
            </a:r>
            <a:r>
              <a:rPr lang="cs-CZ" b="1" dirty="0"/>
              <a:t>brát do ruky, krmit „samo“</a:t>
            </a:r>
            <a:r>
              <a:rPr lang="cs-CZ" dirty="0"/>
              <a:t>, ale </a:t>
            </a:r>
            <a:r>
              <a:rPr lang="cs-CZ" b="1" dirty="0"/>
              <a:t>nenutit</a:t>
            </a:r>
          </a:p>
          <a:p>
            <a:r>
              <a:rPr lang="cs-CZ" dirty="0"/>
              <a:t>postupně </a:t>
            </a:r>
            <a:r>
              <a:rPr lang="cs-CZ" b="1" dirty="0"/>
              <a:t>měkké kousky</a:t>
            </a:r>
            <a:r>
              <a:rPr lang="cs-CZ" dirty="0"/>
              <a:t> – spíše krájet než mačkat</a:t>
            </a:r>
          </a:p>
          <a:p>
            <a:r>
              <a:rPr lang="cs-CZ" dirty="0"/>
              <a:t>hlubší těžší miska, učit pracovat se </a:t>
            </a:r>
            <a:r>
              <a:rPr lang="cs-CZ" b="1" dirty="0"/>
              <a:t>lžičkou</a:t>
            </a:r>
          </a:p>
          <a:p>
            <a:r>
              <a:rPr lang="cs-CZ" dirty="0"/>
              <a:t>tekutiny po 10. měsíci </a:t>
            </a:r>
            <a:r>
              <a:rPr lang="cs-CZ" b="1" dirty="0"/>
              <a:t>ze šálku</a:t>
            </a:r>
          </a:p>
          <a:p>
            <a:r>
              <a:rPr lang="cs-CZ" dirty="0"/>
              <a:t>návyk na pravidelný </a:t>
            </a:r>
            <a:r>
              <a:rPr lang="cs-CZ" b="1" dirty="0"/>
              <a:t>stravovací režim</a:t>
            </a:r>
          </a:p>
          <a:p>
            <a:r>
              <a:rPr lang="cs-CZ" dirty="0"/>
              <a:t>samostatnost, ale ne bez dozoru</a:t>
            </a:r>
          </a:p>
          <a:p>
            <a:r>
              <a:rPr lang="cs-CZ" b="1" dirty="0"/>
              <a:t>společné stolování</a:t>
            </a:r>
            <a:r>
              <a:rPr lang="cs-CZ" dirty="0"/>
              <a:t> – návyky</a:t>
            </a:r>
            <a:endParaRPr lang="cs-CZ" b="1" dirty="0"/>
          </a:p>
          <a:p>
            <a:endParaRPr lang="cs-CZ" dirty="0"/>
          </a:p>
          <a:p>
            <a:endParaRPr lang="cs-CZ" dirty="0"/>
          </a:p>
          <a:p>
            <a:endParaRPr lang="cs-CZ" dirty="0"/>
          </a:p>
        </p:txBody>
      </p:sp>
      <p:sp>
        <p:nvSpPr>
          <p:cNvPr id="4" name="Zástupný symbol pro zápatí 3">
            <a:extLst>
              <a:ext uri="{FF2B5EF4-FFF2-40B4-BE49-F238E27FC236}">
                <a16:creationId xmlns:a16="http://schemas.microsoft.com/office/drawing/2014/main" id="{6ACA54AA-AF2A-4AE8-9562-E80439F7A563}"/>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71194A97-2A77-4FF3-A219-57F5A011CB02}"/>
              </a:ext>
            </a:extLst>
          </p:cNvPr>
          <p:cNvSpPr>
            <a:spLocks noGrp="1"/>
          </p:cNvSpPr>
          <p:nvPr>
            <p:ph type="sldNum" sz="quarter" idx="12"/>
          </p:nvPr>
        </p:nvSpPr>
        <p:spPr/>
        <p:txBody>
          <a:bodyPr/>
          <a:lstStyle/>
          <a:p>
            <a:fld id="{7D74F88D-855E-4C4A-AC2F-7A0A64C53FD8}" type="slidenum">
              <a:rPr lang="cs-CZ" smtClean="0"/>
              <a:pPr/>
              <a:t>89</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Výživa kojenců a batolat</a:t>
            </a:r>
          </a:p>
        </p:txBody>
      </p:sp>
    </p:spTree>
    <p:extLst>
      <p:ext uri="{BB962C8B-B14F-4D97-AF65-F5344CB8AC3E}">
        <p14:creationId xmlns:p14="http://schemas.microsoft.com/office/powerpoint/2010/main" val="330304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Složení mateřského mléka</a:t>
            </a:r>
          </a:p>
        </p:txBody>
      </p:sp>
      <p:sp>
        <p:nvSpPr>
          <p:cNvPr id="3" name="Zástupný symbol pro obsah 2"/>
          <p:cNvSpPr>
            <a:spLocks noGrp="1"/>
          </p:cNvSpPr>
          <p:nvPr>
            <p:ph idx="1"/>
          </p:nvPr>
        </p:nvSpPr>
        <p:spPr/>
        <p:txBody>
          <a:bodyPr/>
          <a:lstStyle/>
          <a:p>
            <a:r>
              <a:rPr lang="cs-CZ" b="1"/>
              <a:t>minerální látky</a:t>
            </a:r>
          </a:p>
          <a:p>
            <a:pPr lvl="1"/>
            <a:r>
              <a:rPr lang="cs-CZ"/>
              <a:t>celkově méně než kravské mléko (ledviny), vhodný poměr</a:t>
            </a:r>
          </a:p>
          <a:p>
            <a:pPr lvl="1"/>
            <a:r>
              <a:rPr lang="cs-CZ" err="1"/>
              <a:t>Ca:P</a:t>
            </a:r>
            <a:r>
              <a:rPr lang="cs-CZ"/>
              <a:t> = 2:1</a:t>
            </a:r>
          </a:p>
          <a:p>
            <a:pPr lvl="1"/>
            <a:r>
              <a:rPr lang="cs-CZ" err="1"/>
              <a:t>Fe</a:t>
            </a:r>
            <a:r>
              <a:rPr lang="cs-CZ"/>
              <a:t> vstřebatelnost až 70 %, </a:t>
            </a:r>
            <a:r>
              <a:rPr lang="cs-CZ" err="1"/>
              <a:t>Zn</a:t>
            </a:r>
            <a:r>
              <a:rPr lang="cs-CZ"/>
              <a:t>, </a:t>
            </a:r>
            <a:r>
              <a:rPr lang="cs-CZ" err="1"/>
              <a:t>Cu</a:t>
            </a:r>
            <a:r>
              <a:rPr lang="cs-CZ"/>
              <a:t>, Co, Se dobře vstřebatelné</a:t>
            </a:r>
          </a:p>
          <a:p>
            <a:pPr lvl="1"/>
            <a:r>
              <a:rPr lang="cs-CZ" err="1"/>
              <a:t>Fe</a:t>
            </a:r>
            <a:r>
              <a:rPr lang="cs-CZ"/>
              <a:t> a </a:t>
            </a:r>
            <a:r>
              <a:rPr lang="cs-CZ" err="1"/>
              <a:t>Zn</a:t>
            </a:r>
            <a:r>
              <a:rPr lang="cs-CZ"/>
              <a:t> nízký obsah – prenatální zásoby</a:t>
            </a:r>
          </a:p>
          <a:p>
            <a:r>
              <a:rPr lang="cs-CZ" b="1"/>
              <a:t>ochranné faktory</a:t>
            </a:r>
          </a:p>
          <a:p>
            <a:pPr lvl="1"/>
            <a:r>
              <a:rPr lang="cs-CZ" err="1"/>
              <a:t>Ig</a:t>
            </a:r>
            <a:r>
              <a:rPr lang="cs-CZ"/>
              <a:t>, </a:t>
            </a:r>
            <a:r>
              <a:rPr lang="cs-CZ" err="1"/>
              <a:t>laktoferin</a:t>
            </a:r>
            <a:r>
              <a:rPr lang="cs-CZ"/>
              <a:t>, lysozym, makrofágy, komplement, interferony aj.</a:t>
            </a:r>
          </a:p>
          <a:p>
            <a:r>
              <a:rPr lang="cs-CZ" b="1"/>
              <a:t>látky poškozující zdraví</a:t>
            </a:r>
          </a:p>
          <a:p>
            <a:pPr lvl="1"/>
            <a:r>
              <a:rPr lang="cs-CZ"/>
              <a:t>snižování hmotnosti v průběhu kojení – lipofilní </a:t>
            </a:r>
            <a:r>
              <a:rPr lang="cs-CZ" err="1"/>
              <a:t>xenobiotika</a:t>
            </a:r>
            <a:r>
              <a:rPr lang="cs-CZ"/>
              <a:t> (PCB aj.)</a:t>
            </a:r>
          </a:p>
          <a:p>
            <a:pPr lvl="1"/>
            <a:r>
              <a:rPr lang="cs-CZ"/>
              <a:t>léčiva, alkohol, drogy aj.</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a:t>
            </a:fld>
            <a:endParaRPr lang="cs-CZ"/>
          </a:p>
        </p:txBody>
      </p:sp>
      <p:sp>
        <p:nvSpPr>
          <p:cNvPr id="6" name="Zástupný symbol pro zápatí 3">
            <a:extLst>
              <a:ext uri="{FF2B5EF4-FFF2-40B4-BE49-F238E27FC236}">
                <a16:creationId xmlns:a16="http://schemas.microsoft.com/office/drawing/2014/main" id="{DF2630DB-BC28-435C-A829-A4C4C82C1EA5}"/>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rgbClr val="CC6600"/>
                </a:solidFill>
              </a:rPr>
              <a:t>Podpora kojení</a:t>
            </a:r>
          </a:p>
        </p:txBody>
      </p:sp>
    </p:spTree>
    <p:extLst>
      <p:ext uri="{BB962C8B-B14F-4D97-AF65-F5344CB8AC3E}">
        <p14:creationId xmlns:p14="http://schemas.microsoft.com/office/powerpoint/2010/main" val="3649233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Zavádění potenciálních alergenů </a:t>
            </a:r>
            <a:r>
              <a:rPr lang="cs-CZ" sz="2200"/>
              <a:t>(MZ ČR)</a:t>
            </a:r>
            <a:endParaRPr lang="cs-CZ"/>
          </a:p>
        </p:txBody>
      </p:sp>
      <p:sp>
        <p:nvSpPr>
          <p:cNvPr id="3" name="Zástupný symbol pro obsah 2"/>
          <p:cNvSpPr>
            <a:spLocks noGrp="1"/>
          </p:cNvSpPr>
          <p:nvPr>
            <p:ph idx="1"/>
          </p:nvPr>
        </p:nvSpPr>
        <p:spPr/>
        <p:txBody>
          <a:bodyPr>
            <a:normAutofit/>
          </a:bodyPr>
          <a:lstStyle/>
          <a:p>
            <a:r>
              <a:rPr lang="cs-CZ" sz="2400" dirty="0"/>
              <a:t>u dětí s vysokým rizikem alergie vždy jen </a:t>
            </a:r>
            <a:r>
              <a:rPr lang="cs-CZ" sz="2400" b="1" dirty="0"/>
              <a:t>jedna nová potravina</a:t>
            </a:r>
            <a:endParaRPr lang="cs-CZ" sz="2400" dirty="0"/>
          </a:p>
          <a:p>
            <a:pPr lvl="1"/>
            <a:r>
              <a:rPr lang="cs-CZ" sz="2000" dirty="0"/>
              <a:t>zavádět postupně, sledovat reakci</a:t>
            </a:r>
          </a:p>
          <a:p>
            <a:pPr lvl="1"/>
            <a:r>
              <a:rPr lang="cs-CZ" sz="2000" dirty="0"/>
              <a:t>zároveň s kojením, vyšší tolerance k antigenům</a:t>
            </a:r>
          </a:p>
          <a:p>
            <a:pPr lvl="1"/>
            <a:r>
              <a:rPr lang="cs-CZ" sz="2000" b="1" dirty="0"/>
              <a:t>ne před ukončeným 6. měsícem </a:t>
            </a:r>
            <a:r>
              <a:rPr lang="cs-CZ" sz="2000" dirty="0"/>
              <a:t>– časný kontakt s potenciálním alergenem nepřevažuje výhody výlučného kojení</a:t>
            </a:r>
          </a:p>
          <a:p>
            <a:r>
              <a:rPr lang="cs-CZ" sz="2400" dirty="0"/>
              <a:t>z hlediska alergie lepek </a:t>
            </a:r>
            <a:r>
              <a:rPr lang="cs-CZ" sz="2400" b="1" dirty="0"/>
              <a:t>nejpozději do 7. měsíce</a:t>
            </a:r>
            <a:r>
              <a:rPr lang="cs-CZ" sz="2400" dirty="0"/>
              <a:t> spolu s kojením</a:t>
            </a:r>
          </a:p>
          <a:p>
            <a:pPr lvl="1"/>
            <a:r>
              <a:rPr lang="cs-CZ" sz="2000" dirty="0"/>
              <a:t>ESPGHAN – načasování ale nemá vliv na incidenci </a:t>
            </a:r>
            <a:r>
              <a:rPr lang="cs-CZ" sz="2000" b="1" dirty="0"/>
              <a:t>celiakie</a:t>
            </a:r>
            <a:endParaRPr lang="cs-CZ" sz="2000" dirty="0"/>
          </a:p>
          <a:p>
            <a:pPr lvl="1"/>
            <a:endParaRPr lang="cs-CZ" sz="2000" dirty="0"/>
          </a:p>
          <a:p>
            <a:r>
              <a:rPr lang="cs-CZ" sz="2400" b="1" dirty="0">
                <a:solidFill>
                  <a:srgbClr val="C00000"/>
                </a:solidFill>
              </a:rPr>
              <a:t>doporučení MZ ČR vs. názor alergologů</a:t>
            </a:r>
          </a:p>
          <a:p>
            <a:pPr lvl="1"/>
            <a:r>
              <a:rPr lang="cs-CZ" sz="2000" i="1" dirty="0"/>
              <a:t>Nejúčinnější prevencí potravinových alergií je výlučné kojení 4–6 měsíců</a:t>
            </a: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90</a:t>
            </a:fld>
            <a:endParaRPr lang="cs-CZ"/>
          </a:p>
        </p:txBody>
      </p:sp>
      <p:sp>
        <p:nvSpPr>
          <p:cNvPr id="6" name="Zástupný symbol pro zápatí 3">
            <a:extLst>
              <a:ext uri="{FF2B5EF4-FFF2-40B4-BE49-F238E27FC236}">
                <a16:creationId xmlns:a16="http://schemas.microsoft.com/office/drawing/2014/main" id="{D6941081-79D5-4B15-A2AB-5DD9FEBA254F}"/>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6">
                    <a:lumMod val="60000"/>
                    <a:lumOff val="40000"/>
                  </a:schemeClr>
                </a:solidFill>
              </a:rPr>
              <a:t>Výživa kojenců a batolat</a:t>
            </a:r>
          </a:p>
        </p:txBody>
      </p:sp>
    </p:spTree>
    <p:extLst>
      <p:ext uri="{BB962C8B-B14F-4D97-AF65-F5344CB8AC3E}">
        <p14:creationId xmlns:p14="http://schemas.microsoft.com/office/powerpoint/2010/main" val="88771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D035FC-3EA5-421E-B6CF-8A4A6CE6C5F7}"/>
              </a:ext>
            </a:extLst>
          </p:cNvPr>
          <p:cNvSpPr>
            <a:spLocks noGrp="1"/>
          </p:cNvSpPr>
          <p:nvPr>
            <p:ph type="title"/>
          </p:nvPr>
        </p:nvSpPr>
        <p:spPr/>
        <p:txBody>
          <a:bodyPr/>
          <a:lstStyle/>
          <a:p>
            <a:r>
              <a:rPr lang="cs-CZ"/>
              <a:t>Na co si dát pozor?</a:t>
            </a:r>
          </a:p>
        </p:txBody>
      </p:sp>
      <p:sp>
        <p:nvSpPr>
          <p:cNvPr id="3" name="Zástupný symbol pro obsah 2">
            <a:extLst>
              <a:ext uri="{FF2B5EF4-FFF2-40B4-BE49-F238E27FC236}">
                <a16:creationId xmlns:a16="http://schemas.microsoft.com/office/drawing/2014/main" id="{15FFC238-B70C-4261-BE05-BBB835651CB8}"/>
              </a:ext>
            </a:extLst>
          </p:cNvPr>
          <p:cNvSpPr>
            <a:spLocks noGrp="1"/>
          </p:cNvSpPr>
          <p:nvPr>
            <p:ph idx="1"/>
          </p:nvPr>
        </p:nvSpPr>
        <p:spPr/>
        <p:txBody>
          <a:bodyPr/>
          <a:lstStyle/>
          <a:p>
            <a:r>
              <a:rPr lang="cs-CZ" b="1" dirty="0"/>
              <a:t>nerozpustné</a:t>
            </a:r>
            <a:r>
              <a:rPr lang="cs-CZ" dirty="0"/>
              <a:t> malé kousky potravy</a:t>
            </a:r>
          </a:p>
          <a:p>
            <a:r>
              <a:rPr lang="cs-CZ" dirty="0"/>
              <a:t>ne </a:t>
            </a:r>
            <a:r>
              <a:rPr lang="cs-CZ" b="1" dirty="0"/>
              <a:t>mléko jako nápoj</a:t>
            </a:r>
            <a:r>
              <a:rPr lang="cs-CZ" dirty="0"/>
              <a:t>, nehradit B jen z mléčných výrobků (</a:t>
            </a:r>
            <a:r>
              <a:rPr lang="cs-CZ" dirty="0" err="1"/>
              <a:t>Fe</a:t>
            </a:r>
            <a:r>
              <a:rPr lang="cs-CZ" dirty="0"/>
              <a:t>)</a:t>
            </a:r>
          </a:p>
          <a:p>
            <a:r>
              <a:rPr lang="cs-CZ" dirty="0"/>
              <a:t>nezařazovat </a:t>
            </a:r>
            <a:r>
              <a:rPr lang="cs-CZ" b="1" dirty="0"/>
              <a:t>nízkotučné výrobky</a:t>
            </a:r>
            <a:r>
              <a:rPr lang="cs-CZ" dirty="0"/>
              <a:t> – potřeba malého objemu energeticky </a:t>
            </a:r>
            <a:r>
              <a:rPr lang="cs-CZ" dirty="0" err="1"/>
              <a:t>denzní</a:t>
            </a:r>
            <a:r>
              <a:rPr lang="cs-CZ" dirty="0"/>
              <a:t> stravy (tuky hradí až 45 % CEP)</a:t>
            </a:r>
          </a:p>
          <a:p>
            <a:r>
              <a:rPr lang="cs-CZ" b="1" dirty="0"/>
              <a:t>sladkosti</a:t>
            </a:r>
            <a:r>
              <a:rPr lang="cs-CZ" dirty="0"/>
              <a:t>, pochutiny</a:t>
            </a:r>
          </a:p>
          <a:p>
            <a:r>
              <a:rPr lang="cs-CZ" b="1" dirty="0"/>
              <a:t>nepřislazovat, nesolit</a:t>
            </a:r>
          </a:p>
          <a:p>
            <a:endParaRPr lang="cs-CZ" dirty="0"/>
          </a:p>
        </p:txBody>
      </p:sp>
      <p:sp>
        <p:nvSpPr>
          <p:cNvPr id="4" name="Zástupný symbol pro zápatí 3">
            <a:extLst>
              <a:ext uri="{FF2B5EF4-FFF2-40B4-BE49-F238E27FC236}">
                <a16:creationId xmlns:a16="http://schemas.microsoft.com/office/drawing/2014/main" id="{8288CC4D-43BD-47E8-92A3-0F2C1BD0A6E5}"/>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9B164E77-5913-4B62-83E9-F8018E42F6F2}"/>
              </a:ext>
            </a:extLst>
          </p:cNvPr>
          <p:cNvSpPr>
            <a:spLocks noGrp="1"/>
          </p:cNvSpPr>
          <p:nvPr>
            <p:ph type="sldNum" sz="quarter" idx="12"/>
          </p:nvPr>
        </p:nvSpPr>
        <p:spPr/>
        <p:txBody>
          <a:bodyPr/>
          <a:lstStyle/>
          <a:p>
            <a:fld id="{7D74F88D-855E-4C4A-AC2F-7A0A64C53FD8}" type="slidenum">
              <a:rPr lang="cs-CZ" smtClean="0"/>
              <a:pPr/>
              <a:t>91</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Výživa kojenců a batolat</a:t>
            </a:r>
          </a:p>
        </p:txBody>
      </p:sp>
    </p:spTree>
    <p:extLst>
      <p:ext uri="{BB962C8B-B14F-4D97-AF65-F5344CB8AC3E}">
        <p14:creationId xmlns:p14="http://schemas.microsoft.com/office/powerpoint/2010/main" val="381817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Úloha rodiče</a:t>
            </a:r>
          </a:p>
        </p:txBody>
      </p:sp>
      <p:sp>
        <p:nvSpPr>
          <p:cNvPr id="3" name="Zástupný symbol pro obsah 2"/>
          <p:cNvSpPr>
            <a:spLocks noGrp="1"/>
          </p:cNvSpPr>
          <p:nvPr>
            <p:ph idx="1"/>
          </p:nvPr>
        </p:nvSpPr>
        <p:spPr/>
        <p:txBody>
          <a:bodyPr vert="horz" lIns="91440" tIns="45720" rIns="91440" bIns="45720" rtlCol="0" anchor="t">
            <a:normAutofit/>
          </a:bodyPr>
          <a:lstStyle/>
          <a:p>
            <a:r>
              <a:rPr lang="cs-CZ"/>
              <a:t>dítě krmit </a:t>
            </a:r>
            <a:r>
              <a:rPr lang="cs-CZ" b="1"/>
              <a:t>pomalu a trpělivě</a:t>
            </a:r>
            <a:endParaRPr lang="cs-CZ"/>
          </a:p>
          <a:p>
            <a:r>
              <a:rPr lang="cs-CZ"/>
              <a:t>reagovat na známky </a:t>
            </a:r>
            <a:r>
              <a:rPr lang="cs-CZ" b="1"/>
              <a:t>hladu a sytosti</a:t>
            </a:r>
          </a:p>
          <a:p>
            <a:r>
              <a:rPr lang="cs-CZ"/>
              <a:t>různé </a:t>
            </a:r>
            <a:r>
              <a:rPr lang="cs-CZ" b="1"/>
              <a:t>kombinace, chutě, struktury</a:t>
            </a:r>
            <a:endParaRPr lang="cs-CZ"/>
          </a:p>
          <a:p>
            <a:r>
              <a:rPr lang="cs-CZ" b="1"/>
              <a:t>pomáhat</a:t>
            </a:r>
            <a:r>
              <a:rPr lang="cs-CZ"/>
              <a:t> dítěti v učení – pozor na negativní příklady</a:t>
            </a:r>
          </a:p>
          <a:p>
            <a:endParaRPr lang="cs-CZ" b="1"/>
          </a:p>
          <a:p>
            <a:r>
              <a:rPr lang="cs-CZ"/>
              <a:t>krmení – </a:t>
            </a:r>
            <a:r>
              <a:rPr lang="cs-CZ" b="1"/>
              <a:t>vztahová vazba</a:t>
            </a:r>
            <a:endParaRPr lang="cs-CZ"/>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92</a:t>
            </a:fld>
            <a:endParaRPr lang="cs-CZ"/>
          </a:p>
        </p:txBody>
      </p:sp>
      <p:sp>
        <p:nvSpPr>
          <p:cNvPr id="6" name="Zástupný symbol pro zápatí 3">
            <a:extLst>
              <a:ext uri="{FF2B5EF4-FFF2-40B4-BE49-F238E27FC236}">
                <a16:creationId xmlns:a16="http://schemas.microsoft.com/office/drawing/2014/main" id="{5D4794FA-4F2D-46EF-B64A-DB81C614ADA3}"/>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6">
                    <a:lumMod val="60000"/>
                    <a:lumOff val="40000"/>
                  </a:schemeClr>
                </a:solidFill>
              </a:rPr>
              <a:t>Výživa kojenců a batolat</a:t>
            </a:r>
          </a:p>
        </p:txBody>
      </p:sp>
    </p:spTree>
    <p:extLst>
      <p:ext uri="{BB962C8B-B14F-4D97-AF65-F5344CB8AC3E}">
        <p14:creationId xmlns:p14="http://schemas.microsoft.com/office/powerpoint/2010/main" val="38621851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823CEB-8CDD-4D8D-9F80-3712DD0603A1}"/>
              </a:ext>
            </a:extLst>
          </p:cNvPr>
          <p:cNvSpPr>
            <a:spLocks noGrp="1"/>
          </p:cNvSpPr>
          <p:nvPr>
            <p:ph type="title"/>
          </p:nvPr>
        </p:nvSpPr>
        <p:spPr/>
        <p:txBody>
          <a:bodyPr/>
          <a:lstStyle/>
          <a:p>
            <a:r>
              <a:rPr lang="cs-CZ"/>
              <a:t>Výživa po 2. roce</a:t>
            </a:r>
          </a:p>
        </p:txBody>
      </p:sp>
      <p:sp>
        <p:nvSpPr>
          <p:cNvPr id="4" name="Zástupný symbol pro zápatí 3">
            <a:extLst>
              <a:ext uri="{FF2B5EF4-FFF2-40B4-BE49-F238E27FC236}">
                <a16:creationId xmlns:a16="http://schemas.microsoft.com/office/drawing/2014/main" id="{2A4A69E7-84CA-40F7-9821-13069E61DFFC}"/>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94D32654-E88C-440E-8AB0-37D9FC95DE33}"/>
              </a:ext>
            </a:extLst>
          </p:cNvPr>
          <p:cNvSpPr>
            <a:spLocks noGrp="1"/>
          </p:cNvSpPr>
          <p:nvPr>
            <p:ph type="sldNum" sz="quarter" idx="12"/>
          </p:nvPr>
        </p:nvSpPr>
        <p:spPr/>
        <p:txBody>
          <a:bodyPr/>
          <a:lstStyle/>
          <a:p>
            <a:fld id="{7D74F88D-855E-4C4A-AC2F-7A0A64C53FD8}" type="slidenum">
              <a:rPr lang="cs-CZ" smtClean="0"/>
              <a:pPr/>
              <a:t>93</a:t>
            </a:fld>
            <a:endParaRPr lang="cs-CZ"/>
          </a:p>
        </p:txBody>
      </p:sp>
      <p:sp>
        <p:nvSpPr>
          <p:cNvPr id="6" name="Zástupný symbol pro zápatí 3">
            <a:extLst>
              <a:ext uri="{FF2B5EF4-FFF2-40B4-BE49-F238E27FC236}">
                <a16:creationId xmlns:a16="http://schemas.microsoft.com/office/drawing/2014/main" id="{3769A2BD-21EA-441F-86A2-29E62473ED79}"/>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6">
                    <a:lumMod val="60000"/>
                    <a:lumOff val="40000"/>
                  </a:schemeClr>
                </a:solidFill>
              </a:rPr>
              <a:t>Výživa kojenců a batolat</a:t>
            </a:r>
          </a:p>
        </p:txBody>
      </p:sp>
      <p:pic>
        <p:nvPicPr>
          <p:cNvPr id="3" name="Obrázek 2"/>
          <p:cNvPicPr>
            <a:picLocks noChangeAspect="1"/>
          </p:cNvPicPr>
          <p:nvPr/>
        </p:nvPicPr>
        <p:blipFill>
          <a:blip r:embed="rId2"/>
          <a:stretch>
            <a:fillRect/>
          </a:stretch>
        </p:blipFill>
        <p:spPr>
          <a:xfrm>
            <a:off x="2309226" y="1529622"/>
            <a:ext cx="7573548" cy="4739873"/>
          </a:xfrm>
          <a:prstGeom prst="rect">
            <a:avLst/>
          </a:prstGeom>
        </p:spPr>
      </p:pic>
    </p:spTree>
    <p:extLst>
      <p:ext uri="{BB962C8B-B14F-4D97-AF65-F5344CB8AC3E}">
        <p14:creationId xmlns:p14="http://schemas.microsoft.com/office/powerpoint/2010/main" val="4011656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2E1C19-297C-41AF-86C1-1871CE2AD69C}"/>
              </a:ext>
            </a:extLst>
          </p:cNvPr>
          <p:cNvSpPr>
            <a:spLocks noGrp="1"/>
          </p:cNvSpPr>
          <p:nvPr>
            <p:ph type="title"/>
          </p:nvPr>
        </p:nvSpPr>
        <p:spPr/>
        <p:txBody>
          <a:bodyPr/>
          <a:lstStyle/>
          <a:p>
            <a:r>
              <a:rPr lang="cs-CZ"/>
              <a:t>Riziková živina – železo</a:t>
            </a:r>
          </a:p>
        </p:txBody>
      </p:sp>
      <p:sp>
        <p:nvSpPr>
          <p:cNvPr id="3" name="Zástupný symbol pro obsah 2">
            <a:extLst>
              <a:ext uri="{FF2B5EF4-FFF2-40B4-BE49-F238E27FC236}">
                <a16:creationId xmlns:a16="http://schemas.microsoft.com/office/drawing/2014/main" id="{FA4832CC-BFA9-4140-8E0A-961C2A733A32}"/>
              </a:ext>
            </a:extLst>
          </p:cNvPr>
          <p:cNvSpPr>
            <a:spLocks noGrp="1"/>
          </p:cNvSpPr>
          <p:nvPr>
            <p:ph idx="1"/>
          </p:nvPr>
        </p:nvSpPr>
        <p:spPr/>
        <p:txBody>
          <a:bodyPr/>
          <a:lstStyle/>
          <a:p>
            <a:r>
              <a:rPr lang="cs-CZ"/>
              <a:t>často nedostatečný přívod (zásoby cca do </a:t>
            </a:r>
            <a:r>
              <a:rPr lang="cs-CZ" err="1"/>
              <a:t>uk</a:t>
            </a:r>
            <a:r>
              <a:rPr lang="cs-CZ"/>
              <a:t>. 6. měsíce)</a:t>
            </a:r>
          </a:p>
          <a:p>
            <a:r>
              <a:rPr lang="cs-CZ" b="1"/>
              <a:t>neopomíjet i další zdroje bílkovin</a:t>
            </a:r>
            <a:r>
              <a:rPr lang="cs-CZ"/>
              <a:t> kromě mléčných výrobků</a:t>
            </a:r>
            <a:br>
              <a:rPr lang="cs-CZ"/>
            </a:br>
            <a:r>
              <a:rPr lang="cs-CZ"/>
              <a:t>(nahrazování zdrojů + </a:t>
            </a:r>
            <a:r>
              <a:rPr lang="cs-CZ">
                <a:sym typeface="Wingdings 3" panose="05040102010807070707" pitchFamily="18" charset="2"/>
              </a:rPr>
              <a:t> využitelnosti </a:t>
            </a:r>
            <a:r>
              <a:rPr lang="cs-CZ" err="1">
                <a:sym typeface="Wingdings 3" panose="05040102010807070707" pitchFamily="18" charset="2"/>
              </a:rPr>
              <a:t>Fe</a:t>
            </a:r>
            <a:r>
              <a:rPr lang="cs-CZ">
                <a:sym typeface="Wingdings 3" panose="05040102010807070707" pitchFamily="18" charset="2"/>
              </a:rPr>
              <a:t>)</a:t>
            </a:r>
            <a:endParaRPr lang="cs-CZ"/>
          </a:p>
          <a:p>
            <a:endParaRPr lang="cs-CZ" b="1"/>
          </a:p>
          <a:p>
            <a:r>
              <a:rPr lang="cs-CZ" b="1"/>
              <a:t>železo </a:t>
            </a:r>
            <a:r>
              <a:rPr lang="cs-CZ"/>
              <a:t>v různých potravinových skupinách</a:t>
            </a:r>
          </a:p>
          <a:p>
            <a:pPr lvl="1"/>
            <a:r>
              <a:rPr lang="cs-CZ"/>
              <a:t>obiloviny – prostřednictvím kaší (zejm. oves)</a:t>
            </a:r>
          </a:p>
          <a:p>
            <a:pPr lvl="1"/>
            <a:r>
              <a:rPr lang="cs-CZ"/>
              <a:t>maso – červené maso, vnitřnosti (játra) – </a:t>
            </a:r>
            <a:r>
              <a:rPr lang="cs-CZ" b="1" err="1"/>
              <a:t>meat</a:t>
            </a:r>
            <a:r>
              <a:rPr lang="cs-CZ" b="1"/>
              <a:t> </a:t>
            </a:r>
            <a:r>
              <a:rPr lang="cs-CZ" b="1" err="1"/>
              <a:t>factor</a:t>
            </a:r>
            <a:r>
              <a:rPr lang="cs-CZ" b="1"/>
              <a:t> </a:t>
            </a:r>
            <a:r>
              <a:rPr lang="cs-CZ"/>
              <a:t>(</a:t>
            </a:r>
            <a:r>
              <a:rPr lang="cs-CZ">
                <a:sym typeface="Wingdings 3" panose="05040102010807070707" pitchFamily="18" charset="2"/>
              </a:rPr>
              <a:t> využitelnost </a:t>
            </a:r>
            <a:r>
              <a:rPr lang="cs-CZ" err="1">
                <a:sym typeface="Wingdings 3" panose="05040102010807070707" pitchFamily="18" charset="2"/>
              </a:rPr>
              <a:t>nehemového</a:t>
            </a:r>
            <a:r>
              <a:rPr lang="cs-CZ">
                <a:sym typeface="Wingdings 3" panose="05040102010807070707" pitchFamily="18" charset="2"/>
              </a:rPr>
              <a:t> </a:t>
            </a:r>
            <a:r>
              <a:rPr lang="cs-CZ" err="1">
                <a:sym typeface="Wingdings 3" panose="05040102010807070707" pitchFamily="18" charset="2"/>
              </a:rPr>
              <a:t>Fe</a:t>
            </a:r>
            <a:r>
              <a:rPr lang="cs-CZ">
                <a:sym typeface="Wingdings 3" panose="05040102010807070707" pitchFamily="18" charset="2"/>
              </a:rPr>
              <a:t>)</a:t>
            </a:r>
            <a:endParaRPr lang="cs-CZ"/>
          </a:p>
          <a:p>
            <a:pPr lvl="1"/>
            <a:r>
              <a:rPr lang="cs-CZ"/>
              <a:t>pomletá semena, luštěniny v náležité úpravě</a:t>
            </a:r>
          </a:p>
          <a:p>
            <a:pPr lvl="1"/>
            <a:r>
              <a:rPr lang="cs-CZ" b="1"/>
              <a:t>ovoce a zelenina – vitamin C</a:t>
            </a:r>
            <a:r>
              <a:rPr lang="cs-CZ"/>
              <a:t> (</a:t>
            </a:r>
            <a:r>
              <a:rPr lang="cs-CZ">
                <a:sym typeface="Wingdings 3" panose="05040102010807070707" pitchFamily="18" charset="2"/>
              </a:rPr>
              <a:t> využitelnost </a:t>
            </a:r>
            <a:r>
              <a:rPr lang="cs-CZ" err="1">
                <a:sym typeface="Wingdings 3" panose="05040102010807070707" pitchFamily="18" charset="2"/>
              </a:rPr>
              <a:t>nehemového</a:t>
            </a:r>
            <a:r>
              <a:rPr lang="cs-CZ">
                <a:sym typeface="Wingdings 3" panose="05040102010807070707" pitchFamily="18" charset="2"/>
              </a:rPr>
              <a:t> </a:t>
            </a:r>
            <a:r>
              <a:rPr lang="cs-CZ" err="1">
                <a:sym typeface="Wingdings 3" panose="05040102010807070707" pitchFamily="18" charset="2"/>
              </a:rPr>
              <a:t>Fe</a:t>
            </a:r>
            <a:r>
              <a:rPr lang="cs-CZ">
                <a:sym typeface="Wingdings 3" panose="05040102010807070707" pitchFamily="18" charset="2"/>
              </a:rPr>
              <a:t>)</a:t>
            </a:r>
          </a:p>
          <a:p>
            <a:pPr lvl="1"/>
            <a:endParaRPr lang="cs-CZ" b="1"/>
          </a:p>
          <a:p>
            <a:pPr lvl="1"/>
            <a:endParaRPr lang="cs-CZ"/>
          </a:p>
        </p:txBody>
      </p:sp>
      <p:sp>
        <p:nvSpPr>
          <p:cNvPr id="4" name="Zástupný symbol pro zápatí 3">
            <a:extLst>
              <a:ext uri="{FF2B5EF4-FFF2-40B4-BE49-F238E27FC236}">
                <a16:creationId xmlns:a16="http://schemas.microsoft.com/office/drawing/2014/main" id="{957BCAD6-6B06-4BA3-B86E-69BAC1C757F5}"/>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D1286166-35C6-428B-ABDA-410C69F6FF58}"/>
              </a:ext>
            </a:extLst>
          </p:cNvPr>
          <p:cNvSpPr>
            <a:spLocks noGrp="1"/>
          </p:cNvSpPr>
          <p:nvPr>
            <p:ph type="sldNum" sz="quarter" idx="12"/>
          </p:nvPr>
        </p:nvSpPr>
        <p:spPr/>
        <p:txBody>
          <a:bodyPr/>
          <a:lstStyle/>
          <a:p>
            <a:fld id="{7D74F88D-855E-4C4A-AC2F-7A0A64C53FD8}" type="slidenum">
              <a:rPr lang="cs-CZ" smtClean="0"/>
              <a:pPr/>
              <a:t>94</a:t>
            </a:fld>
            <a:endParaRPr lang="cs-CZ"/>
          </a:p>
        </p:txBody>
      </p:sp>
      <p:sp>
        <p:nvSpPr>
          <p:cNvPr id="6" name="Zástupný symbol pro zápatí 3">
            <a:extLst>
              <a:ext uri="{FF2B5EF4-FFF2-40B4-BE49-F238E27FC236}">
                <a16:creationId xmlns:a16="http://schemas.microsoft.com/office/drawing/2014/main" id="{167AA00D-7489-4B5D-9894-125962EEF69B}"/>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6">
                    <a:lumMod val="60000"/>
                    <a:lumOff val="40000"/>
                  </a:schemeClr>
                </a:solidFill>
              </a:rPr>
              <a:t>Výživa kojenců a batolat</a:t>
            </a:r>
          </a:p>
        </p:txBody>
      </p:sp>
    </p:spTree>
    <p:extLst>
      <p:ext uri="{BB962C8B-B14F-4D97-AF65-F5344CB8AC3E}">
        <p14:creationId xmlns:p14="http://schemas.microsoft.com/office/powerpoint/2010/main" val="29692193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3FD4F-7E07-4F77-9563-0D118BDF26E8}"/>
              </a:ext>
            </a:extLst>
          </p:cNvPr>
          <p:cNvSpPr>
            <a:spLocks noGrp="1"/>
          </p:cNvSpPr>
          <p:nvPr>
            <p:ph type="title"/>
          </p:nvPr>
        </p:nvSpPr>
        <p:spPr/>
        <p:txBody>
          <a:bodyPr>
            <a:normAutofit fontScale="90000"/>
          </a:bodyPr>
          <a:lstStyle/>
          <a:p>
            <a:r>
              <a:rPr lang="cs-CZ"/>
              <a:t>Doporučení k zavádění příkrmů MZ ČR</a:t>
            </a:r>
          </a:p>
        </p:txBody>
      </p:sp>
      <p:sp>
        <p:nvSpPr>
          <p:cNvPr id="3" name="Zástupný symbol pro obsah 2">
            <a:extLst>
              <a:ext uri="{FF2B5EF4-FFF2-40B4-BE49-F238E27FC236}">
                <a16:creationId xmlns:a16="http://schemas.microsoft.com/office/drawing/2014/main" id="{EBA0912F-F707-491F-B468-EBF6FCD8B784}"/>
              </a:ext>
            </a:extLst>
          </p:cNvPr>
          <p:cNvSpPr>
            <a:spLocks noGrp="1"/>
          </p:cNvSpPr>
          <p:nvPr>
            <p:ph idx="1"/>
          </p:nvPr>
        </p:nvSpPr>
        <p:spPr/>
        <p:txBody>
          <a:bodyPr>
            <a:normAutofit/>
          </a:bodyPr>
          <a:lstStyle/>
          <a:p>
            <a:pPr>
              <a:lnSpc>
                <a:spcPct val="100000"/>
              </a:lnSpc>
            </a:pPr>
            <a:r>
              <a:rPr lang="cs-CZ" altLang="cs-CZ" sz="2400" b="1">
                <a:ea typeface="MS PGothic" panose="020B0600070205080204" pitchFamily="34" charset="-128"/>
                <a:cs typeface="MS PGothic" panose="020B0600070205080204" pitchFamily="34" charset="-128"/>
              </a:rPr>
              <a:t>Výlučné kojení do ukončeného 6. měsíce následované pokračováním v kojení spolu s odpovídající komplementární výživou dle potřeb dítěte do 2 let i déle je třeba považovat za optimální výživový standard pro dítě</a:t>
            </a:r>
            <a:r>
              <a:rPr lang="cs-CZ" altLang="cs-CZ" sz="2400">
                <a:ea typeface="MS PGothic" panose="020B0600070205080204" pitchFamily="34" charset="-128"/>
                <a:cs typeface="MS PGothic" panose="020B0600070205080204" pitchFamily="34" charset="-128"/>
              </a:rPr>
              <a:t>, který je v souladu s doporučením Světové zdravotnické organizace (WHO), Evropské společnosti pro dětskou gastroenterologii, </a:t>
            </a:r>
            <a:r>
              <a:rPr lang="cs-CZ" altLang="cs-CZ" sz="2400" err="1">
                <a:ea typeface="MS PGothic" panose="020B0600070205080204" pitchFamily="34" charset="-128"/>
                <a:cs typeface="MS PGothic" panose="020B0600070205080204" pitchFamily="34" charset="-128"/>
              </a:rPr>
              <a:t>hepatologii</a:t>
            </a:r>
            <a:r>
              <a:rPr lang="cs-CZ" altLang="cs-CZ" sz="2400">
                <a:ea typeface="MS PGothic" panose="020B0600070205080204" pitchFamily="34" charset="-128"/>
                <a:cs typeface="MS PGothic" panose="020B0600070205080204" pitchFamily="34" charset="-128"/>
              </a:rPr>
              <a:t> a výživu (ESPGHAN) a Britské poradní vědecké komise pro výživu (SACN).  </a:t>
            </a:r>
          </a:p>
          <a:p>
            <a:pPr>
              <a:lnSpc>
                <a:spcPct val="100000"/>
              </a:lnSpc>
            </a:pPr>
            <a:r>
              <a:rPr lang="cs-CZ" altLang="cs-CZ" sz="2400">
                <a:ea typeface="MS PGothic" panose="020B0600070205080204" pitchFamily="34" charset="-128"/>
                <a:cs typeface="MS PGothic" panose="020B0600070205080204" pitchFamily="34" charset="-128"/>
              </a:rPr>
              <a:t>Komplementární výživu (příkrm) je třeba začít zavádět u kojených i nekojených dětí </a:t>
            </a:r>
            <a:r>
              <a:rPr lang="cs-CZ" altLang="cs-CZ" sz="2400" b="1">
                <a:ea typeface="MS PGothic" panose="020B0600070205080204" pitchFamily="34" charset="-128"/>
                <a:cs typeface="MS PGothic" panose="020B0600070205080204" pitchFamily="34" charset="-128"/>
              </a:rPr>
              <a:t>nejpozději po ukončeném 6. měsíci věku dítěte, 180 dní </a:t>
            </a:r>
            <a:r>
              <a:rPr lang="cs-CZ" altLang="cs-CZ" sz="2400">
                <a:ea typeface="MS PGothic" panose="020B0600070205080204" pitchFamily="34" charset="-128"/>
                <a:cs typeface="MS PGothic" panose="020B0600070205080204" pitchFamily="34" charset="-128"/>
              </a:rPr>
              <a:t>(v 26. týdnu), ale </a:t>
            </a:r>
            <a:r>
              <a:rPr lang="cs-CZ" altLang="cs-CZ" sz="2400" b="1">
                <a:ea typeface="MS PGothic" panose="020B0600070205080204" pitchFamily="34" charset="-128"/>
                <a:cs typeface="MS PGothic" panose="020B0600070205080204" pitchFamily="34" charset="-128"/>
              </a:rPr>
              <a:t>ne před ukončeným 4. měsícem věku </a:t>
            </a:r>
            <a:r>
              <a:rPr lang="cs-CZ" altLang="cs-CZ" sz="2400">
                <a:ea typeface="MS PGothic" panose="020B0600070205080204" pitchFamily="34" charset="-128"/>
                <a:cs typeface="MS PGothic" panose="020B0600070205080204" pitchFamily="34" charset="-128"/>
              </a:rPr>
              <a:t>(17 týdnů).</a:t>
            </a:r>
          </a:p>
        </p:txBody>
      </p:sp>
      <p:sp>
        <p:nvSpPr>
          <p:cNvPr id="4" name="Zástupný symbol pro zápatí 3">
            <a:extLst>
              <a:ext uri="{FF2B5EF4-FFF2-40B4-BE49-F238E27FC236}">
                <a16:creationId xmlns:a16="http://schemas.microsoft.com/office/drawing/2014/main" id="{BFCECCBF-19F5-49DC-84EA-F71BF24B2DFF}"/>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152737C6-6BF7-446A-87D6-821F6BA82ED4}"/>
              </a:ext>
            </a:extLst>
          </p:cNvPr>
          <p:cNvSpPr>
            <a:spLocks noGrp="1"/>
          </p:cNvSpPr>
          <p:nvPr>
            <p:ph type="sldNum" sz="quarter" idx="12"/>
          </p:nvPr>
        </p:nvSpPr>
        <p:spPr/>
        <p:txBody>
          <a:bodyPr/>
          <a:lstStyle/>
          <a:p>
            <a:fld id="{7D74F88D-855E-4C4A-AC2F-7A0A64C53FD8}" type="slidenum">
              <a:rPr lang="cs-CZ" smtClean="0"/>
              <a:pPr/>
              <a:t>95</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Výživa kojenců a batolat</a:t>
            </a:r>
          </a:p>
        </p:txBody>
      </p:sp>
    </p:spTree>
    <p:extLst>
      <p:ext uri="{BB962C8B-B14F-4D97-AF65-F5344CB8AC3E}">
        <p14:creationId xmlns:p14="http://schemas.microsoft.com/office/powerpoint/2010/main" val="20994186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3FD4F-7E07-4F77-9563-0D118BDF26E8}"/>
              </a:ext>
            </a:extLst>
          </p:cNvPr>
          <p:cNvSpPr>
            <a:spLocks noGrp="1"/>
          </p:cNvSpPr>
          <p:nvPr>
            <p:ph type="title"/>
          </p:nvPr>
        </p:nvSpPr>
        <p:spPr/>
        <p:txBody>
          <a:bodyPr>
            <a:normAutofit fontScale="90000"/>
          </a:bodyPr>
          <a:lstStyle/>
          <a:p>
            <a:r>
              <a:rPr lang="cs-CZ"/>
              <a:t>Doporučení k zavádění příkrmů MZ ČR</a:t>
            </a:r>
          </a:p>
        </p:txBody>
      </p:sp>
      <p:sp>
        <p:nvSpPr>
          <p:cNvPr id="3" name="Zástupný symbol pro obsah 2">
            <a:extLst>
              <a:ext uri="{FF2B5EF4-FFF2-40B4-BE49-F238E27FC236}">
                <a16:creationId xmlns:a16="http://schemas.microsoft.com/office/drawing/2014/main" id="{EBA0912F-F707-491F-B468-EBF6FCD8B784}"/>
              </a:ext>
            </a:extLst>
          </p:cNvPr>
          <p:cNvSpPr>
            <a:spLocks noGrp="1"/>
          </p:cNvSpPr>
          <p:nvPr>
            <p:ph idx="1"/>
          </p:nvPr>
        </p:nvSpPr>
        <p:spPr/>
        <p:txBody>
          <a:bodyPr>
            <a:normAutofit/>
          </a:bodyPr>
          <a:lstStyle/>
          <a:p>
            <a:pPr>
              <a:lnSpc>
                <a:spcPct val="100000"/>
              </a:lnSpc>
            </a:pPr>
            <a:r>
              <a:rPr lang="cs-CZ" altLang="cs-CZ" sz="2000" b="1">
                <a:ea typeface="MS PGothic" panose="020B0600070205080204" pitchFamily="34" charset="-128"/>
                <a:cs typeface="MS PGothic" panose="020B0600070205080204" pitchFamily="34" charset="-128"/>
              </a:rPr>
              <a:t>Příkrm je zaváděn z důvodu</a:t>
            </a:r>
            <a:r>
              <a:rPr lang="cs-CZ" altLang="cs-CZ" sz="2000">
                <a:ea typeface="MS PGothic" panose="020B0600070205080204" pitchFamily="34" charset="-128"/>
                <a:cs typeface="MS PGothic" panose="020B0600070205080204" pitchFamily="34" charset="-128"/>
              </a:rPr>
              <a:t>, kdy samotné mateřské mléko či náhradní kojenecká </a:t>
            </a:r>
            <a:r>
              <a:rPr lang="cs-CZ" altLang="cs-CZ" sz="2000" b="1">
                <a:ea typeface="MS PGothic" panose="020B0600070205080204" pitchFamily="34" charset="-128"/>
                <a:cs typeface="MS PGothic" panose="020B0600070205080204" pitchFamily="34" charset="-128"/>
              </a:rPr>
              <a:t>mléčná výživa (formule) již přestává pokrývat výživové požadavky dítěte</a:t>
            </a:r>
            <a:r>
              <a:rPr lang="cs-CZ" altLang="cs-CZ" sz="2000">
                <a:ea typeface="MS PGothic" panose="020B0600070205080204" pitchFamily="34" charset="-128"/>
                <a:cs typeface="MS PGothic" panose="020B0600070205080204" pitchFamily="34" charset="-128"/>
              </a:rPr>
              <a:t>. Pokud kojené dítě neprospívá, doporučuje se nejprve podpořit matku v kojení a zavést </a:t>
            </a:r>
            <a:r>
              <a:rPr lang="cs-CZ" altLang="cs-CZ" sz="2000" b="1" u="sng">
                <a:ea typeface="MS PGothic" panose="020B0600070205080204" pitchFamily="34" charset="-128"/>
                <a:cs typeface="MS PGothic" panose="020B0600070205080204" pitchFamily="34" charset="-128"/>
              </a:rPr>
              <a:t>nemléčný</a:t>
            </a:r>
            <a:r>
              <a:rPr lang="cs-CZ" altLang="cs-CZ" sz="2000" b="1">
                <a:ea typeface="MS PGothic" panose="020B0600070205080204" pitchFamily="34" charset="-128"/>
                <a:cs typeface="MS PGothic" panose="020B0600070205080204" pitchFamily="34" charset="-128"/>
              </a:rPr>
              <a:t> příkrm</a:t>
            </a:r>
            <a:r>
              <a:rPr lang="cs-CZ" altLang="cs-CZ" sz="2000">
                <a:ea typeface="MS PGothic" panose="020B0600070205080204" pitchFamily="34" charset="-128"/>
                <a:cs typeface="MS PGothic" panose="020B0600070205080204" pitchFamily="34" charset="-128"/>
              </a:rPr>
              <a:t>. Pokud se laktace nezlepší, zavede se k příkrmu náhradní mléčná výživa.</a:t>
            </a:r>
          </a:p>
          <a:p>
            <a:pPr>
              <a:lnSpc>
                <a:spcPct val="100000"/>
              </a:lnSpc>
            </a:pPr>
            <a:r>
              <a:rPr lang="cs-CZ" altLang="cs-CZ" sz="2000">
                <a:ea typeface="MS PGothic" panose="020B0600070205080204" pitchFamily="34" charset="-128"/>
                <a:cs typeface="MS PGothic" panose="020B0600070205080204" pitchFamily="34" charset="-128"/>
              </a:rPr>
              <a:t>Pro zavádění příkrmu u nedonošených dětí (narozených před 37. týdnem těhotenství) je postupováno následovně: U dětí narozených po 35. dokončeném týdnu těhotenství je doporučeno postupovat jako u dětí donošených. </a:t>
            </a:r>
            <a:r>
              <a:rPr lang="cs-CZ" altLang="cs-CZ" sz="2000" b="1">
                <a:ea typeface="MS PGothic" panose="020B0600070205080204" pitchFamily="34" charset="-128"/>
                <a:cs typeface="MS PGothic" panose="020B0600070205080204" pitchFamily="34" charset="-128"/>
              </a:rPr>
              <a:t>U dětí narozených před 35. týdnem těhotenství lze zavádět příkrm 5-8 měsíců od data jejich narození</a:t>
            </a:r>
            <a:r>
              <a:rPr lang="cs-CZ" altLang="cs-CZ" sz="2000">
                <a:ea typeface="MS PGothic" panose="020B0600070205080204" pitchFamily="34" charset="-128"/>
                <a:cs typeface="MS PGothic" panose="020B0600070205080204" pitchFamily="34" charset="-128"/>
              </a:rPr>
              <a:t>, ne dříve než po ukončeném 3. měsíci (13. týdnu) korigovaného věku dítěte (od vypočteného termínu porodu). Zavádění příkrmu je u každého nedonošeného dítěte posuzováno individuálně, a to v závislosti na celkovém stavu dítěte (zdravotní stav, psychomotorická zralost, prospívání apod.). </a:t>
            </a:r>
          </a:p>
        </p:txBody>
      </p:sp>
      <p:sp>
        <p:nvSpPr>
          <p:cNvPr id="4" name="Zástupný symbol pro zápatí 3">
            <a:extLst>
              <a:ext uri="{FF2B5EF4-FFF2-40B4-BE49-F238E27FC236}">
                <a16:creationId xmlns:a16="http://schemas.microsoft.com/office/drawing/2014/main" id="{BFCECCBF-19F5-49DC-84EA-F71BF24B2DFF}"/>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152737C6-6BF7-446A-87D6-821F6BA82ED4}"/>
              </a:ext>
            </a:extLst>
          </p:cNvPr>
          <p:cNvSpPr>
            <a:spLocks noGrp="1"/>
          </p:cNvSpPr>
          <p:nvPr>
            <p:ph type="sldNum" sz="quarter" idx="12"/>
          </p:nvPr>
        </p:nvSpPr>
        <p:spPr/>
        <p:txBody>
          <a:bodyPr/>
          <a:lstStyle/>
          <a:p>
            <a:fld id="{7D74F88D-855E-4C4A-AC2F-7A0A64C53FD8}" type="slidenum">
              <a:rPr lang="cs-CZ" smtClean="0"/>
              <a:pPr/>
              <a:t>96</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Výživa kojenců a batolat</a:t>
            </a:r>
          </a:p>
        </p:txBody>
      </p:sp>
    </p:spTree>
    <p:extLst>
      <p:ext uri="{BB962C8B-B14F-4D97-AF65-F5344CB8AC3E}">
        <p14:creationId xmlns:p14="http://schemas.microsoft.com/office/powerpoint/2010/main" val="12796387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3FD4F-7E07-4F77-9563-0D118BDF26E8}"/>
              </a:ext>
            </a:extLst>
          </p:cNvPr>
          <p:cNvSpPr>
            <a:spLocks noGrp="1"/>
          </p:cNvSpPr>
          <p:nvPr>
            <p:ph type="title"/>
          </p:nvPr>
        </p:nvSpPr>
        <p:spPr/>
        <p:txBody>
          <a:bodyPr>
            <a:normAutofit fontScale="90000"/>
          </a:bodyPr>
          <a:lstStyle/>
          <a:p>
            <a:r>
              <a:rPr lang="cs-CZ"/>
              <a:t>Doporučení k zavádění příkrmů MZ ČR</a:t>
            </a:r>
          </a:p>
        </p:txBody>
      </p:sp>
      <p:sp>
        <p:nvSpPr>
          <p:cNvPr id="3" name="Zástupný symbol pro obsah 2">
            <a:extLst>
              <a:ext uri="{FF2B5EF4-FFF2-40B4-BE49-F238E27FC236}">
                <a16:creationId xmlns:a16="http://schemas.microsoft.com/office/drawing/2014/main" id="{EBA0912F-F707-491F-B468-EBF6FCD8B784}"/>
              </a:ext>
            </a:extLst>
          </p:cNvPr>
          <p:cNvSpPr>
            <a:spLocks noGrp="1"/>
          </p:cNvSpPr>
          <p:nvPr>
            <p:ph idx="1"/>
          </p:nvPr>
        </p:nvSpPr>
        <p:spPr/>
        <p:txBody>
          <a:bodyPr>
            <a:normAutofit/>
          </a:bodyPr>
          <a:lstStyle/>
          <a:p>
            <a:pPr>
              <a:lnSpc>
                <a:spcPct val="100000"/>
              </a:lnSpc>
            </a:pPr>
            <a:r>
              <a:rPr lang="cs-CZ" altLang="cs-CZ" sz="2400">
                <a:ea typeface="MS PGothic" panose="020B0600070205080204" pitchFamily="34" charset="-128"/>
                <a:cs typeface="MS PGothic" panose="020B0600070205080204" pitchFamily="34" charset="-128"/>
              </a:rPr>
              <a:t>Pro zavádění příkrmu je důležitá </a:t>
            </a:r>
            <a:r>
              <a:rPr lang="cs-CZ" altLang="cs-CZ" sz="2400" b="1">
                <a:ea typeface="MS PGothic" panose="020B0600070205080204" pitchFamily="34" charset="-128"/>
                <a:cs typeface="MS PGothic" panose="020B0600070205080204" pitchFamily="34" charset="-128"/>
              </a:rPr>
              <a:t>vývojová zralost dítěte</a:t>
            </a:r>
            <a:r>
              <a:rPr lang="cs-CZ" altLang="cs-CZ" sz="2400">
                <a:ea typeface="MS PGothic" panose="020B0600070205080204" pitchFamily="34" charset="-128"/>
                <a:cs typeface="MS PGothic" panose="020B0600070205080204" pitchFamily="34" charset="-128"/>
              </a:rPr>
              <a:t>, tzn. schopnost udržet hlavu ve stabilní poloze, koordinovat oči, ruce a ústa při hledání potravy, jejím uchopení a vkládání do úst, polykat a tolerovat tuhou stravu. </a:t>
            </a:r>
          </a:p>
          <a:p>
            <a:pPr>
              <a:lnSpc>
                <a:spcPct val="100000"/>
              </a:lnSpc>
            </a:pPr>
            <a:r>
              <a:rPr lang="cs-CZ" altLang="cs-CZ" sz="2400">
                <a:ea typeface="MS PGothic" panose="020B0600070205080204" pitchFamily="34" charset="-128"/>
                <a:cs typeface="MS PGothic" panose="020B0600070205080204" pitchFamily="34" charset="-128"/>
              </a:rPr>
              <a:t>Příkrm u </a:t>
            </a:r>
            <a:r>
              <a:rPr lang="cs-CZ" altLang="cs-CZ" sz="2400" b="1">
                <a:ea typeface="MS PGothic" panose="020B0600070205080204" pitchFamily="34" charset="-128"/>
                <a:cs typeface="MS PGothic" panose="020B0600070205080204" pitchFamily="34" charset="-128"/>
              </a:rPr>
              <a:t>kojených i nekojených dětí </a:t>
            </a:r>
            <a:r>
              <a:rPr lang="cs-CZ" altLang="cs-CZ" sz="2400">
                <a:ea typeface="MS PGothic" panose="020B0600070205080204" pitchFamily="34" charset="-128"/>
                <a:cs typeface="MS PGothic" panose="020B0600070205080204" pitchFamily="34" charset="-128"/>
              </a:rPr>
              <a:t>je zaváděn podle aktuálních doporučení. </a:t>
            </a:r>
            <a:r>
              <a:rPr lang="cs-CZ" altLang="cs-CZ" sz="2400" b="1">
                <a:ea typeface="MS PGothic" panose="020B0600070205080204" pitchFamily="34" charset="-128"/>
                <a:cs typeface="MS PGothic" panose="020B0600070205080204" pitchFamily="34" charset="-128"/>
              </a:rPr>
              <a:t>Strava s obsahem lepku by měla být zaváděna do jídelníčku nejpozději do ukončeného 7. měsíce věku dítěte, optimálně ještě v době, kdy je dítě zároveň kojeno. </a:t>
            </a:r>
          </a:p>
        </p:txBody>
      </p:sp>
      <p:sp>
        <p:nvSpPr>
          <p:cNvPr id="4" name="Zástupný symbol pro zápatí 3">
            <a:extLst>
              <a:ext uri="{FF2B5EF4-FFF2-40B4-BE49-F238E27FC236}">
                <a16:creationId xmlns:a16="http://schemas.microsoft.com/office/drawing/2014/main" id="{BFCECCBF-19F5-49DC-84EA-F71BF24B2DFF}"/>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152737C6-6BF7-446A-87D6-821F6BA82ED4}"/>
              </a:ext>
            </a:extLst>
          </p:cNvPr>
          <p:cNvSpPr>
            <a:spLocks noGrp="1"/>
          </p:cNvSpPr>
          <p:nvPr>
            <p:ph type="sldNum" sz="quarter" idx="12"/>
          </p:nvPr>
        </p:nvSpPr>
        <p:spPr/>
        <p:txBody>
          <a:bodyPr/>
          <a:lstStyle/>
          <a:p>
            <a:fld id="{7D74F88D-855E-4C4A-AC2F-7A0A64C53FD8}" type="slidenum">
              <a:rPr lang="cs-CZ" smtClean="0"/>
              <a:pPr/>
              <a:t>97</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Výživa kojenců a batolat</a:t>
            </a:r>
          </a:p>
        </p:txBody>
      </p:sp>
    </p:spTree>
    <p:extLst>
      <p:ext uri="{BB962C8B-B14F-4D97-AF65-F5344CB8AC3E}">
        <p14:creationId xmlns:p14="http://schemas.microsoft.com/office/powerpoint/2010/main" val="1098847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53FD4F-7E07-4F77-9563-0D118BDF26E8}"/>
              </a:ext>
            </a:extLst>
          </p:cNvPr>
          <p:cNvSpPr>
            <a:spLocks noGrp="1"/>
          </p:cNvSpPr>
          <p:nvPr>
            <p:ph type="title"/>
          </p:nvPr>
        </p:nvSpPr>
        <p:spPr/>
        <p:txBody>
          <a:bodyPr>
            <a:normAutofit fontScale="90000"/>
          </a:bodyPr>
          <a:lstStyle/>
          <a:p>
            <a:r>
              <a:rPr lang="cs-CZ"/>
              <a:t>Doporučení k zavádění příkrmů MZ ČR</a:t>
            </a:r>
          </a:p>
        </p:txBody>
      </p:sp>
      <p:sp>
        <p:nvSpPr>
          <p:cNvPr id="3" name="Zástupný symbol pro obsah 2">
            <a:extLst>
              <a:ext uri="{FF2B5EF4-FFF2-40B4-BE49-F238E27FC236}">
                <a16:creationId xmlns:a16="http://schemas.microsoft.com/office/drawing/2014/main" id="{EBA0912F-F707-491F-B468-EBF6FCD8B784}"/>
              </a:ext>
            </a:extLst>
          </p:cNvPr>
          <p:cNvSpPr>
            <a:spLocks noGrp="1"/>
          </p:cNvSpPr>
          <p:nvPr>
            <p:ph idx="1"/>
          </p:nvPr>
        </p:nvSpPr>
        <p:spPr/>
        <p:txBody>
          <a:bodyPr>
            <a:normAutofit/>
          </a:bodyPr>
          <a:lstStyle/>
          <a:p>
            <a:pPr>
              <a:lnSpc>
                <a:spcPct val="100000"/>
              </a:lnSpc>
            </a:pPr>
            <a:r>
              <a:rPr lang="cs-CZ" altLang="cs-CZ" sz="2400">
                <a:ea typeface="MS PGothic" panose="020B0600070205080204" pitchFamily="34" charset="-128"/>
                <a:cs typeface="MS PGothic" panose="020B0600070205080204" pitchFamily="34" charset="-128"/>
              </a:rPr>
              <a:t>U dětí s vysokým rizikem </a:t>
            </a:r>
            <a:r>
              <a:rPr lang="cs-CZ" altLang="cs-CZ" sz="2400" b="1">
                <a:ea typeface="MS PGothic" panose="020B0600070205080204" pitchFamily="34" charset="-128"/>
                <a:cs typeface="MS PGothic" panose="020B0600070205080204" pitchFamily="34" charset="-128"/>
              </a:rPr>
              <a:t>alergie</a:t>
            </a:r>
            <a:r>
              <a:rPr lang="cs-CZ" altLang="cs-CZ" sz="2400">
                <a:ea typeface="MS PGothic" panose="020B0600070205080204" pitchFamily="34" charset="-128"/>
                <a:cs typeface="MS PGothic" panose="020B0600070205080204" pitchFamily="34" charset="-128"/>
              </a:rPr>
              <a:t> se postupuje při zavádění příkrmu obdobně jako u jiných dětí, vždy je však zaváděna pouze jedna potravina se sledováním možné alergické reakce. </a:t>
            </a:r>
            <a:r>
              <a:rPr lang="cs-CZ" altLang="cs-CZ" sz="2400" b="1">
                <a:ea typeface="MS PGothic" panose="020B0600070205080204" pitchFamily="34" charset="-128"/>
                <a:cs typeface="MS PGothic" panose="020B0600070205080204" pitchFamily="34" charset="-128"/>
              </a:rPr>
              <a:t>Zaváděním komplementární výživy současně s kojením se zvyšuje </a:t>
            </a:r>
            <a:r>
              <a:rPr lang="cs-CZ" altLang="cs-CZ" sz="2400" b="1" err="1">
                <a:ea typeface="MS PGothic" panose="020B0600070205080204" pitchFamily="34" charset="-128"/>
                <a:cs typeface="MS PGothic" panose="020B0600070205080204" pitchFamily="34" charset="-128"/>
              </a:rPr>
              <a:t>imunoprotektivní</a:t>
            </a:r>
            <a:r>
              <a:rPr lang="cs-CZ" altLang="cs-CZ" sz="2400" b="1">
                <a:ea typeface="MS PGothic" panose="020B0600070205080204" pitchFamily="34" charset="-128"/>
                <a:cs typeface="MS PGothic" panose="020B0600070205080204" pitchFamily="34" charset="-128"/>
              </a:rPr>
              <a:t> tolerance kojeneckého organismu k antigenům ve stravě. </a:t>
            </a:r>
            <a:r>
              <a:rPr lang="cs-CZ" altLang="cs-CZ" sz="2400">
                <a:ea typeface="MS PGothic" panose="020B0600070205080204" pitchFamily="34" charset="-128"/>
                <a:cs typeface="MS PGothic" panose="020B0600070205080204" pitchFamily="34" charset="-128"/>
              </a:rPr>
              <a:t>  </a:t>
            </a:r>
          </a:p>
          <a:p>
            <a:pPr>
              <a:lnSpc>
                <a:spcPct val="100000"/>
              </a:lnSpc>
            </a:pPr>
            <a:r>
              <a:rPr lang="cs-CZ" altLang="cs-CZ" sz="2400">
                <a:ea typeface="MS PGothic" panose="020B0600070205080204" pitchFamily="34" charset="-128"/>
                <a:cs typeface="MS PGothic" panose="020B0600070205080204" pitchFamily="34" charset="-128"/>
              </a:rPr>
              <a:t>Dosud nebylo prokázáno, že by včasná senzibilizace alergeny obsaženými ve stravě snižovala riziko vzniku alergických onemocnění či celiakie u dítěte. </a:t>
            </a:r>
            <a:r>
              <a:rPr lang="cs-CZ" altLang="cs-CZ" sz="2400" b="1">
                <a:ea typeface="MS PGothic" panose="020B0600070205080204" pitchFamily="34" charset="-128"/>
                <a:cs typeface="MS PGothic" panose="020B0600070205080204" pitchFamily="34" charset="-128"/>
              </a:rPr>
              <a:t>Není proto důvod, aby dětem, které prospívají, byl doporučován kontakt s potenciálními potravinovými alergeny a potravinami s lepkem před ukončeným 6. měsícem věku.</a:t>
            </a:r>
            <a:endParaRPr lang="cs-CZ" altLang="cs-CZ" sz="2400">
              <a:ea typeface="MS PGothic" panose="020B0600070205080204" pitchFamily="34" charset="-128"/>
              <a:cs typeface="MS PGothic" panose="020B0600070205080204" pitchFamily="34" charset="-128"/>
            </a:endParaRPr>
          </a:p>
        </p:txBody>
      </p:sp>
      <p:sp>
        <p:nvSpPr>
          <p:cNvPr id="4" name="Zástupný symbol pro zápatí 3">
            <a:extLst>
              <a:ext uri="{FF2B5EF4-FFF2-40B4-BE49-F238E27FC236}">
                <a16:creationId xmlns:a16="http://schemas.microsoft.com/office/drawing/2014/main" id="{BFCECCBF-19F5-49DC-84EA-F71BF24B2DFF}"/>
              </a:ext>
            </a:extLst>
          </p:cNvPr>
          <p:cNvSpPr>
            <a:spLocks noGrp="1"/>
          </p:cNvSpPr>
          <p:nvPr>
            <p:ph type="ftr" sz="quarter" idx="11"/>
          </p:nvPr>
        </p:nvSpPr>
        <p:spPr/>
        <p:txBody>
          <a:bodyPr/>
          <a:lstStyle/>
          <a:p>
            <a:r>
              <a:rPr lang="cs-CZ"/>
              <a:t>Hygiena dětí</a:t>
            </a:r>
          </a:p>
        </p:txBody>
      </p:sp>
      <p:sp>
        <p:nvSpPr>
          <p:cNvPr id="5" name="Zástupný symbol pro číslo snímku 4">
            <a:extLst>
              <a:ext uri="{FF2B5EF4-FFF2-40B4-BE49-F238E27FC236}">
                <a16:creationId xmlns:a16="http://schemas.microsoft.com/office/drawing/2014/main" id="{152737C6-6BF7-446A-87D6-821F6BA82ED4}"/>
              </a:ext>
            </a:extLst>
          </p:cNvPr>
          <p:cNvSpPr>
            <a:spLocks noGrp="1"/>
          </p:cNvSpPr>
          <p:nvPr>
            <p:ph type="sldNum" sz="quarter" idx="12"/>
          </p:nvPr>
        </p:nvSpPr>
        <p:spPr/>
        <p:txBody>
          <a:bodyPr/>
          <a:lstStyle/>
          <a:p>
            <a:fld id="{7D74F88D-855E-4C4A-AC2F-7A0A64C53FD8}" type="slidenum">
              <a:rPr lang="cs-CZ" smtClean="0"/>
              <a:pPr/>
              <a:t>98</a:t>
            </a:fld>
            <a:endParaRPr lang="cs-CZ"/>
          </a:p>
        </p:txBody>
      </p:sp>
      <p:sp>
        <p:nvSpPr>
          <p:cNvPr id="6" name="Zástupný symbol pro zápatí 3">
            <a:extLst>
              <a:ext uri="{FF2B5EF4-FFF2-40B4-BE49-F238E27FC236}">
                <a16:creationId xmlns:a16="http://schemas.microsoft.com/office/drawing/2014/main" id="{7E605232-4E03-4040-8F6F-3FA75320D0CD}"/>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a:solidFill>
                  <a:schemeClr val="accent6">
                    <a:lumMod val="60000"/>
                    <a:lumOff val="40000"/>
                  </a:schemeClr>
                </a:solidFill>
              </a:rPr>
              <a:t>Výživa kojenců a batolat</a:t>
            </a:r>
          </a:p>
        </p:txBody>
      </p:sp>
    </p:spTree>
    <p:extLst>
      <p:ext uri="{BB962C8B-B14F-4D97-AF65-F5344CB8AC3E}">
        <p14:creationId xmlns:p14="http://schemas.microsoft.com/office/powerpoint/2010/main" val="1861628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Další informace</a:t>
            </a:r>
          </a:p>
        </p:txBody>
      </p:sp>
      <p:sp>
        <p:nvSpPr>
          <p:cNvPr id="3" name="Zástupný symbol pro obsah 2"/>
          <p:cNvSpPr>
            <a:spLocks noGrp="1"/>
          </p:cNvSpPr>
          <p:nvPr>
            <p:ph idx="1"/>
          </p:nvPr>
        </p:nvSpPr>
        <p:spPr/>
        <p:txBody>
          <a:bodyPr/>
          <a:lstStyle/>
          <a:p>
            <a:r>
              <a:rPr lang="cs-CZ"/>
              <a:t>Doporučení k zavádění komplementární výživy (příkrmu)</a:t>
            </a:r>
            <a:br>
              <a:rPr lang="cs-CZ"/>
            </a:br>
            <a:r>
              <a:rPr lang="cs-CZ"/>
              <a:t>u kojenců (MZ ČR)</a:t>
            </a:r>
          </a:p>
          <a:p>
            <a:pPr lvl="1"/>
            <a:r>
              <a:rPr lang="cs-CZ" altLang="cs-CZ" sz="1600">
                <a:ea typeface="MS PGothic" panose="020B0600070205080204" pitchFamily="34" charset="-128"/>
                <a:hlinkClick r:id="rId2"/>
              </a:rPr>
              <a:t>http://www.mzcr.cz/Odbornik/dokumenty/doporuceni-k-zavadeni-komplementarni-vyzivyprikrmu-u-kojencu_7542_1154_3.html</a:t>
            </a:r>
            <a:endParaRPr lang="cs-CZ" altLang="cs-CZ" sz="1600">
              <a:ea typeface="MS PGothic" panose="020B0600070205080204" pitchFamily="34" charset="-128"/>
            </a:endParaRPr>
          </a:p>
          <a:p>
            <a:pPr>
              <a:spcBef>
                <a:spcPts val="2400"/>
              </a:spcBef>
            </a:pPr>
            <a:r>
              <a:rPr lang="cs-CZ" altLang="cs-CZ">
                <a:ea typeface="MS PGothic" panose="020B0600070205080204" pitchFamily="34" charset="-128"/>
              </a:rPr>
              <a:t>Výživová doporučení pro obyvatelstvo ČR (SPV, 2012)</a:t>
            </a:r>
          </a:p>
          <a:p>
            <a:pPr lvl="1"/>
            <a:r>
              <a:rPr lang="cs-CZ" altLang="cs-CZ" sz="1600">
                <a:ea typeface="MS PGothic" panose="020B0600070205080204" pitchFamily="34" charset="-128"/>
                <a:cs typeface="MS PGothic" panose="020B0600070205080204" pitchFamily="34" charset="-128"/>
                <a:hlinkClick r:id="rId3"/>
              </a:rPr>
              <a:t>http://www.vyzivaspol.cz/rubrika-dokumenty/konecne-zneni-vyzivovych-doporuceni.html</a:t>
            </a:r>
            <a:endParaRPr lang="cs-CZ" altLang="cs-CZ" sz="1600">
              <a:ea typeface="MS PGothic" panose="020B0600070205080204" pitchFamily="34" charset="-128"/>
              <a:cs typeface="MS PGothic" panose="020B0600070205080204" pitchFamily="34" charset="-128"/>
            </a:endParaRPr>
          </a:p>
          <a:p>
            <a:pPr>
              <a:spcBef>
                <a:spcPts val="2400"/>
              </a:spcBef>
            </a:pPr>
            <a:r>
              <a:rPr lang="cs-CZ" altLang="cs-CZ">
                <a:ea typeface="MS PGothic" panose="020B0600070205080204" pitchFamily="34" charset="-128"/>
                <a:cs typeface="MS PGothic" panose="020B0600070205080204" pitchFamily="34" charset="-128"/>
              </a:rPr>
              <a:t>diplomová práce:</a:t>
            </a:r>
          </a:p>
          <a:p>
            <a:pPr lvl="1"/>
            <a:r>
              <a:rPr lang="cs-CZ" altLang="cs-CZ" sz="2000">
                <a:ea typeface="MS PGothic" panose="020B0600070205080204" pitchFamily="34" charset="-128"/>
                <a:cs typeface="MS PGothic" panose="020B0600070205080204" pitchFamily="34" charset="-128"/>
              </a:rPr>
              <a:t>Jana Kráľová: </a:t>
            </a:r>
            <a:r>
              <a:rPr lang="cs-CZ" altLang="cs-CZ" sz="2000" err="1">
                <a:ea typeface="MS PGothic" panose="020B0600070205080204" pitchFamily="34" charset="-128"/>
                <a:cs typeface="MS PGothic" panose="020B0600070205080204" pitchFamily="34" charset="-128"/>
              </a:rPr>
              <a:t>Anémia</a:t>
            </a:r>
            <a:r>
              <a:rPr lang="cs-CZ" altLang="cs-CZ" sz="2000">
                <a:ea typeface="MS PGothic" panose="020B0600070205080204" pitchFamily="34" charset="-128"/>
                <a:cs typeface="MS PGothic" panose="020B0600070205080204" pitchFamily="34" charset="-128"/>
              </a:rPr>
              <a:t> z nedostatku železa u </a:t>
            </a:r>
            <a:r>
              <a:rPr lang="cs-CZ" altLang="cs-CZ" sz="2000" err="1">
                <a:ea typeface="MS PGothic" panose="020B0600070205080204" pitchFamily="34" charset="-128"/>
                <a:cs typeface="MS PGothic" panose="020B0600070205080204" pitchFamily="34" charset="-128"/>
              </a:rPr>
              <a:t>dojčiat</a:t>
            </a:r>
            <a:r>
              <a:rPr lang="cs-CZ" altLang="cs-CZ" sz="2000">
                <a:ea typeface="MS PGothic" panose="020B0600070205080204" pitchFamily="34" charset="-128"/>
                <a:cs typeface="MS PGothic" panose="020B0600070205080204" pitchFamily="34" charset="-128"/>
              </a:rPr>
              <a:t> a </a:t>
            </a:r>
            <a:r>
              <a:rPr lang="cs-CZ" altLang="cs-CZ" sz="2000" err="1">
                <a:ea typeface="MS PGothic" panose="020B0600070205080204" pitchFamily="34" charset="-128"/>
                <a:cs typeface="MS PGothic" panose="020B0600070205080204" pitchFamily="34" charset="-128"/>
              </a:rPr>
              <a:t>batoliat</a:t>
            </a:r>
            <a:endParaRPr lang="cs-CZ" altLang="cs-CZ" sz="2000">
              <a:ea typeface="MS PGothic" panose="020B0600070205080204" pitchFamily="34" charset="-128"/>
              <a:cs typeface="MS PGothic" panose="020B0600070205080204" pitchFamily="34" charset="-128"/>
            </a:endParaRPr>
          </a:p>
          <a:p>
            <a:pPr lvl="1"/>
            <a:endParaRPr lang="cs-CZ" altLang="cs-CZ">
              <a:ea typeface="MS PGothic" panose="020B0600070205080204" pitchFamily="34" charset="-128"/>
              <a:cs typeface="MS PGothic" panose="020B0600070205080204" pitchFamily="34" charset="-128"/>
            </a:endParaRPr>
          </a:p>
          <a:p>
            <a:pPr marL="457200" lvl="1" indent="0">
              <a:buNone/>
            </a:pPr>
            <a:endParaRPr lang="cs-CZ" altLang="cs-CZ">
              <a:ea typeface="MS PGothic" panose="020B0600070205080204" pitchFamily="34" charset="-128"/>
            </a:endParaRPr>
          </a:p>
        </p:txBody>
      </p:sp>
      <p:sp>
        <p:nvSpPr>
          <p:cNvPr id="4" name="Zástupný symbol pro zápatí 3"/>
          <p:cNvSpPr>
            <a:spLocks noGrp="1"/>
          </p:cNvSpPr>
          <p:nvPr>
            <p:ph type="ftr" sz="quarter" idx="11"/>
          </p:nvPr>
        </p:nvSpPr>
        <p:spPr/>
        <p:txBody>
          <a:bodyPr/>
          <a:lstStyle/>
          <a:p>
            <a:r>
              <a:rPr lang="cs-CZ"/>
              <a:t>Hygiena dětí</a:t>
            </a:r>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99</a:t>
            </a:fld>
            <a:endParaRPr lang="cs-CZ"/>
          </a:p>
        </p:txBody>
      </p:sp>
      <p:sp>
        <p:nvSpPr>
          <p:cNvPr id="6" name="Zástupný symbol pro zápatí 3">
            <a:extLst>
              <a:ext uri="{FF2B5EF4-FFF2-40B4-BE49-F238E27FC236}">
                <a16:creationId xmlns:a16="http://schemas.microsoft.com/office/drawing/2014/main" id="{D5FE3B0D-0D6C-4066-BE05-9A74E9056F3E}"/>
              </a:ext>
            </a:extLst>
          </p:cNvPr>
          <p:cNvSpPr txBox="1">
            <a:spLocks/>
          </p:cNvSpPr>
          <p:nvPr/>
        </p:nvSpPr>
        <p:spPr>
          <a:xfrm>
            <a:off x="3802902" y="6421078"/>
            <a:ext cx="299413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a:solidFill>
                  <a:schemeClr val="accent6">
                    <a:lumMod val="60000"/>
                    <a:lumOff val="40000"/>
                  </a:schemeClr>
                </a:solidFill>
              </a:rPr>
              <a:t>Výživa kojenců a batolat</a:t>
            </a:r>
          </a:p>
        </p:txBody>
      </p:sp>
    </p:spTree>
    <p:extLst>
      <p:ext uri="{BB962C8B-B14F-4D97-AF65-F5344CB8AC3E}">
        <p14:creationId xmlns:p14="http://schemas.microsoft.com/office/powerpoint/2010/main" val="2054483394"/>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4836</Words>
  <Application>Microsoft Office PowerPoint</Application>
  <PresentationFormat>Širokoúhlá obrazovka</PresentationFormat>
  <Paragraphs>948</Paragraphs>
  <Slides>120</Slides>
  <Notes>2</Notes>
  <HiddenSlides>44</HiddenSlides>
  <MMClips>2</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120</vt:i4>
      </vt:variant>
    </vt:vector>
  </HeadingPairs>
  <TitlesOfParts>
    <vt:vector size="132" baseType="lpstr">
      <vt:lpstr>Mangal</vt:lpstr>
      <vt:lpstr>MS PGothic</vt:lpstr>
      <vt:lpstr>Comic Sans MS</vt:lpstr>
      <vt:lpstr>Georgia</vt:lpstr>
      <vt:lpstr>Segoe UI</vt:lpstr>
      <vt:lpstr>Wingdings 3</vt:lpstr>
      <vt:lpstr>Segoe UI Black</vt:lpstr>
      <vt:lpstr>Arial</vt:lpstr>
      <vt:lpstr>Calibri Light</vt:lpstr>
      <vt:lpstr>Calibri</vt:lpstr>
      <vt:lpstr>Wingdings</vt:lpstr>
      <vt:lpstr>Motiv Office</vt:lpstr>
      <vt:lpstr>HYGIENA DĚTÍ    • podpora kojení • výživa kojenců a batolat •  • růstové grafy • sociální pediatrie • </vt:lpstr>
      <vt:lpstr>Podpora kojení</vt:lpstr>
      <vt:lpstr>Prezentace aplikace PowerPoint</vt:lpstr>
      <vt:lpstr>Kojení není jen pití mléka!</vt:lpstr>
      <vt:lpstr>Podněty stimulující mozek dítěte</vt:lpstr>
      <vt:lpstr>Složení mateřského mléka</vt:lpstr>
      <vt:lpstr>Složení mateřského mléka</vt:lpstr>
      <vt:lpstr>Složení mateřského mléka</vt:lpstr>
      <vt:lpstr>Složení mateřského mléka</vt:lpstr>
      <vt:lpstr>Bílkoviny v mateřském mléce</vt:lpstr>
      <vt:lpstr>Tuky v mateřském mléce</vt:lpstr>
      <vt:lpstr>Nenutritivní složky MM</vt:lpstr>
      <vt:lpstr>Imunologicky aktivní složky MM</vt:lpstr>
      <vt:lpstr>Prezentace aplikace PowerPoint</vt:lpstr>
      <vt:lpstr>Doporučení WHO</vt:lpstr>
      <vt:lpstr>Prezentace aplikace PowerPoint</vt:lpstr>
      <vt:lpstr>Další doporučení</vt:lpstr>
      <vt:lpstr>Zvýšení rizik při nekojení</vt:lpstr>
      <vt:lpstr>Prezentace aplikace PowerPoint</vt:lpstr>
      <vt:lpstr>Podpora kojení „černá na bílém“</vt:lpstr>
      <vt:lpstr>Mezinárodní kodex marketingu náhrad MM</vt:lpstr>
      <vt:lpstr>Situace před kodexem</vt:lpstr>
      <vt:lpstr>Mezinárodní kodex marketingu náhrad MM</vt:lpstr>
      <vt:lpstr>Opatření kodexu</vt:lpstr>
      <vt:lpstr>Prezentace aplikace PowerPoint</vt:lpstr>
      <vt:lpstr>Opatření kodexu</vt:lpstr>
      <vt:lpstr>Zapamatujte si:</vt:lpstr>
      <vt:lpstr>Baby-friendly hospital initiative (BFHI)</vt:lpstr>
      <vt:lpstr>Vývoj podílu výlučně kojených novorozenců při propuštění dle typu porodnice (BFH a ostatní porodnice), ČR</vt:lpstr>
      <vt:lpstr>Prezentace aplikace PowerPoint</vt:lpstr>
      <vt:lpstr>Kojení do 6 měsíců</vt:lpstr>
      <vt:lpstr>10 kroků k úspěšnému kojení</vt:lpstr>
      <vt:lpstr>10 kroků k úspěšnému kojení – 2017</vt:lpstr>
      <vt:lpstr>10 kroků k úspěšnému kojení – 2017</vt:lpstr>
      <vt:lpstr>Skin-to-skin</vt:lpstr>
      <vt:lpstr>Skin-to-skin</vt:lpstr>
      <vt:lpstr>Prezentace aplikace PowerPoint</vt:lpstr>
      <vt:lpstr>Z videa</vt:lpstr>
      <vt:lpstr>Z videa</vt:lpstr>
      <vt:lpstr>Podpora matek</vt:lpstr>
      <vt:lpstr>Podpora matek</vt:lpstr>
      <vt:lpstr>Fyziologie laktace</vt:lpstr>
      <vt:lpstr>Fyziologie laktace</vt:lpstr>
      <vt:lpstr>Co z předchozích informací vyplývá?</vt:lpstr>
      <vt:lpstr>Čtyři body pro podporu kojení</vt:lpstr>
      <vt:lpstr>Správná poloha</vt:lpstr>
      <vt:lpstr>Správná poloha</vt:lpstr>
      <vt:lpstr>Správná poloha</vt:lpstr>
      <vt:lpstr>Správná poloha</vt:lpstr>
      <vt:lpstr>Správná poloha</vt:lpstr>
      <vt:lpstr>Správná poloha matky a dítěte</vt:lpstr>
      <vt:lpstr>Správná poloha matky a dítěte</vt:lpstr>
      <vt:lpstr>Správná příčná poloha</vt:lpstr>
      <vt:lpstr>Chybné polohy</vt:lpstr>
      <vt:lpstr>Správné přisátí</vt:lpstr>
      <vt:lpstr>Správné přisátí</vt:lpstr>
      <vt:lpstr>Správné přisátí</vt:lpstr>
      <vt:lpstr>Chybné přisátí</vt:lpstr>
      <vt:lpstr>Pauza v bradě</vt:lpstr>
      <vt:lpstr>Jak velký je žaludek dítěte?</vt:lpstr>
      <vt:lpstr>Stlačení prsu</vt:lpstr>
      <vt:lpstr>Proč je to důležité?</vt:lpstr>
      <vt:lpstr>Mothers should be discouraged from giving any food or fluids other than breast milk, unless medically indicated.</vt:lpstr>
      <vt:lpstr>Pro připomenutí – opatření kodexu</vt:lpstr>
      <vt:lpstr>Pro připomenutí – opatření kodexu</vt:lpstr>
      <vt:lpstr>A co když dítě musí být dokrmované?</vt:lpstr>
      <vt:lpstr>A co když dítě musí být dokrmované?</vt:lpstr>
      <vt:lpstr>Rooming-in</vt:lpstr>
      <vt:lpstr>Následná péče</vt:lpstr>
      <vt:lpstr>Písemně vypracované postupy</vt:lpstr>
      <vt:lpstr>V souladu s MKMNMM</vt:lpstr>
      <vt:lpstr>Edukace personálu</vt:lpstr>
      <vt:lpstr>Kodex + BFHI</vt:lpstr>
      <vt:lpstr>Standardní praktické pokyny pro podporu kojení</vt:lpstr>
      <vt:lpstr>Standardní praktické pokyny pro podporu kojení</vt:lpstr>
      <vt:lpstr>Kontraindikace kojení</vt:lpstr>
      <vt:lpstr>Zamyšlení</vt:lpstr>
      <vt:lpstr>Laktační poradenství z pohledu laické i odborné veřejnosti</vt:lpstr>
      <vt:lpstr>Význam informací o kojení z pohledu matek a zdravotníků (Likertova škála: 5 – nejvýznamnější, 1 – nejméně významné)</vt:lpstr>
      <vt:lpstr>Co byste měli jako lékaři znát  (vhodné k dostudování)</vt:lpstr>
      <vt:lpstr>Prezentace aplikace PowerPoint</vt:lpstr>
      <vt:lpstr>Prezentace aplikace PowerPoint</vt:lpstr>
      <vt:lpstr>Další informace</vt:lpstr>
      <vt:lpstr>PŘESTÁVKA 5 min</vt:lpstr>
      <vt:lpstr>Výživa kojenců a batolat</vt:lpstr>
      <vt:lpstr>Příkrmy</vt:lpstr>
      <vt:lpstr>Doporučení WHO</vt:lpstr>
      <vt:lpstr>Kdy začít?</vt:lpstr>
      <vt:lpstr>Zavádění příkrmů</vt:lpstr>
      <vt:lpstr>Zavádění potenciálních alergenů (MZ ČR)</vt:lpstr>
      <vt:lpstr>Na co si dát pozor?</vt:lpstr>
      <vt:lpstr>Úloha rodiče</vt:lpstr>
      <vt:lpstr>Výživa po 2. roce</vt:lpstr>
      <vt:lpstr>Riziková živina – železo</vt:lpstr>
      <vt:lpstr>Doporučení k zavádění příkrmů MZ ČR</vt:lpstr>
      <vt:lpstr>Doporučení k zavádění příkrmů MZ ČR</vt:lpstr>
      <vt:lpstr>Doporučení k zavádění příkrmů MZ ČR</vt:lpstr>
      <vt:lpstr>Doporučení k zavádění příkrmů MZ ČR</vt:lpstr>
      <vt:lpstr>Další informace</vt:lpstr>
      <vt:lpstr>Růstové grafy</vt:lpstr>
      <vt:lpstr>Prezentace aplikace PowerPoint</vt:lpstr>
      <vt:lpstr>K čemu slouží?</vt:lpstr>
      <vt:lpstr>Jak jsou konstruovány?</vt:lpstr>
      <vt:lpstr>Prezentace aplikace PowerPoint</vt:lpstr>
      <vt:lpstr>Prezentace aplikace PowerPoint</vt:lpstr>
      <vt:lpstr>Program RustCZ</vt:lpstr>
      <vt:lpstr>Účinný nástroj, ne šablona!</vt:lpstr>
      <vt:lpstr>Plně kojené děti</vt:lpstr>
      <vt:lpstr>Hodnocení hmotnosti dítěte</vt:lpstr>
      <vt:lpstr>Cvičení</vt:lpstr>
      <vt:lpstr>Další informace</vt:lpstr>
      <vt:lpstr>Úvod do sociální pediatrie</vt:lpstr>
      <vt:lpstr>Sociální pediatrie</vt:lpstr>
      <vt:lpstr>Zaměření sociální pediatrie</vt:lpstr>
      <vt:lpstr>Rizikové skupiny dětí</vt:lpstr>
      <vt:lpstr>Rizikové skupiny dětí</vt:lpstr>
      <vt:lpstr>Rizikové skupiny dětí</vt:lpstr>
      <vt:lpstr>Proč rizikové?</vt:lpstr>
      <vt:lpstr>Zamyšlení</vt:lpstr>
      <vt:lpstr> Mgr. Martin Krobot Mgr. Kamila Jančeková  krobot@med.muni.cz jancekova@med.muni.cz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HYGIENA DĚTÍ    • podpora kojení • výživa kojenců a batolat •  • růstové grafy • sociální pediatrie • </dc:title>
  <cp:lastModifiedBy>Martin Krobot</cp:lastModifiedBy>
  <cp:revision>19</cp:revision>
  <dcterms:modified xsi:type="dcterms:W3CDTF">2018-04-19T05:30:57Z</dcterms:modified>
</cp:coreProperties>
</file>