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303" r:id="rId6"/>
    <p:sldId id="304" r:id="rId7"/>
    <p:sldId id="305" r:id="rId8"/>
    <p:sldId id="306" r:id="rId9"/>
    <p:sldId id="307" r:id="rId10"/>
    <p:sldId id="309" r:id="rId11"/>
    <p:sldId id="273" r:id="rId12"/>
    <p:sldId id="260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CB88A8-DDA7-43F9-9816-0552F41C2DC6}" v="162" dt="2018-02-08T19:01:20.0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517B5-A5E4-4442-BA96-E4089896C356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332DF-70D1-4043-9A3F-4B81A7C67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696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332DF-70D1-4043-9A3F-4B81A7C67B9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428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30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403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50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4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20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03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67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33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38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0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66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22.02.2018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98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Typy prevence</a:t>
            </a:r>
            <a:endParaRPr lang="cs-CZ">
              <a:cs typeface="Calibri Ligh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Mgr. A. Peřina, Ph.D.</a:t>
            </a:r>
          </a:p>
          <a:p>
            <a:r>
              <a:rPr lang="cs-CZ" dirty="0"/>
              <a:t>prof. MUDr. Z. </a:t>
            </a:r>
            <a:r>
              <a:rPr lang="cs-CZ" dirty="0" err="1"/>
              <a:t>Derflerová</a:t>
            </a:r>
            <a:r>
              <a:rPr lang="cs-CZ" dirty="0"/>
              <a:t> Brázdová, DrSc.</a:t>
            </a: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SaveLIVESpackage310.jpg">
            <a:extLst>
              <a:ext uri="{FF2B5EF4-FFF2-40B4-BE49-F238E27FC236}">
                <a16:creationId xmlns:a16="http://schemas.microsoft.com/office/drawing/2014/main" id="{FE8AF7E3-3953-4590-82FE-6ED31A25BD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17" r="3889" b="1"/>
          <a:stretch/>
        </p:blipFill>
        <p:spPr>
          <a:xfrm>
            <a:off x="5120640" y="1904281"/>
            <a:ext cx="6233160" cy="4272681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E9445CB-30C8-4938-AFC4-B4A0CEB6F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Vybrané kampaně WHO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7401C7-D0B8-4CE7-AF96-EFC0135C2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 err="1"/>
              <a:t>SaveLIVES</a:t>
            </a:r>
            <a:r>
              <a:rPr lang="cs-CZ" sz="2400"/>
              <a:t>: technický balíček pro bezpečnost silničního provozu, </a:t>
            </a:r>
            <a:r>
              <a:rPr lang="cs-CZ" sz="2400" i="1"/>
              <a:t>evidence-</a:t>
            </a:r>
            <a:r>
              <a:rPr lang="cs-CZ" sz="2400" i="1" err="1"/>
              <a:t>based</a:t>
            </a:r>
            <a:r>
              <a:rPr lang="cs-CZ" sz="2400" i="1"/>
              <a:t> </a:t>
            </a:r>
            <a:r>
              <a:rPr lang="cs-CZ" sz="2400"/>
              <a:t>inventář zaměření na rychlostní limity, dopravní infrastrukturu, bezpečnost vozidel, dopravní právo a předpisy a akce zvyšující naději na přežití po dopravní nehodě.</a:t>
            </a:r>
          </a:p>
        </p:txBody>
      </p:sp>
    </p:spTree>
    <p:extLst>
      <p:ext uri="{BB962C8B-B14F-4D97-AF65-F5344CB8AC3E}">
        <p14:creationId xmlns:p14="http://schemas.microsoft.com/office/powerpoint/2010/main" val="1856462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3" descr="Thisness of a that: It's like your health – bad habits ...">
            <a:extLst>
              <a:ext uri="{FF2B5EF4-FFF2-40B4-BE49-F238E27FC236}">
                <a16:creationId xmlns:a16="http://schemas.microsoft.com/office/drawing/2014/main" id="{3D4D25FB-0C7F-4B45-82CE-B81D514BC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822" y="926240"/>
            <a:ext cx="6553545" cy="501346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B45A142-4255-493C-8284-5D566C121B1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8FB9660-F42F-4313-BBC4-47C007FE484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7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Preventivní a léčebná složka medicíny jsou vzájemně komplementární.</a:t>
            </a:r>
          </a:p>
        </p:txBody>
      </p:sp>
    </p:spTree>
    <p:extLst>
      <p:ext uri="{BB962C8B-B14F-4D97-AF65-F5344CB8AC3E}">
        <p14:creationId xmlns:p14="http://schemas.microsoft.com/office/powerpoint/2010/main" val="1402530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5D92DD-1138-4F62-8B03-49AA0D484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Proč prevence, když umíme nemoci léčit?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9567C0-56EB-40B8-B557-669B810F6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/>
              <a:t>Účinná prevence snižuje incidenci a prevalenci závažných onemocnění.</a:t>
            </a:r>
          </a:p>
          <a:p>
            <a:r>
              <a:rPr lang="cs-CZ"/>
              <a:t>Léčba má ve většině případů vedlejší následky, kterým se lze vyhnout prostřednictvím účinné prevence</a:t>
            </a:r>
          </a:p>
          <a:p>
            <a:r>
              <a:rPr lang="cs-CZ"/>
              <a:t>Trvale zdravý jedinec je ekonomicky aktivní </a:t>
            </a:r>
          </a:p>
          <a:p>
            <a:r>
              <a:rPr lang="cs-CZ"/>
              <a:t>Trvale zdravý jedinec je méně vnímavý vůči společenským, kulturním a jiným diferenciacím</a:t>
            </a:r>
          </a:p>
          <a:p>
            <a:r>
              <a:rPr lang="cs-CZ"/>
              <a:t>Uspokojivé životní prostředí dobře plní funkce produkční, rekreační i regenerační</a:t>
            </a:r>
          </a:p>
          <a:p>
            <a:pPr marL="0" indent="0">
              <a:buNone/>
            </a:pPr>
            <a:r>
              <a:rPr lang="cs-CZ" i="1"/>
              <a:t>Nulová varianta znamená narůstající náklady na medicínské technologie, jejichž možnosti mohou být (jednou) vyčerpány (srov. objev antibiotik a současné rezistence; srov. transplantace orgánů a etické otázky).</a:t>
            </a:r>
            <a:endParaRPr lang="cs-CZ"/>
          </a:p>
          <a:p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56031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C721B-AFD2-4ADD-A1B6-9094DF3B6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Zdraví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E598AB-1E78-4FC1-ACB0-C24ABE962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Stav úplné tělesné, duševní a sociální pohody, nejenom nepřítomnost nemoci nebo vady (WHO, 1948)</a:t>
            </a:r>
          </a:p>
          <a:p>
            <a:r>
              <a:rPr lang="cs-CZ"/>
              <a:t>Zdraví nevzniká v nemocnicích, ale všude tam, kde lidé žijí a pracují, odpočívají a stárnou.</a:t>
            </a:r>
          </a:p>
          <a:p>
            <a:r>
              <a:rPr lang="cs-CZ"/>
              <a:t>Těžiště péče o zdraví</a:t>
            </a:r>
          </a:p>
          <a:p>
            <a:pPr marL="914400" lvl="1" indent="-457200">
              <a:buAutoNum type="arabicPeriod"/>
            </a:pPr>
            <a:r>
              <a:rPr lang="cs-CZ"/>
              <a:t>zdravotní výchova</a:t>
            </a:r>
          </a:p>
          <a:p>
            <a:pPr marL="914400" lvl="1" indent="-457200">
              <a:buAutoNum type="arabicPeriod"/>
            </a:pPr>
            <a:r>
              <a:rPr lang="cs-CZ"/>
              <a:t>prevence nemocí</a:t>
            </a:r>
          </a:p>
          <a:p>
            <a:pPr marL="914400" lvl="1" indent="-457200">
              <a:buAutoNum type="arabicPeriod"/>
            </a:pPr>
            <a:r>
              <a:rPr lang="cs-CZ"/>
              <a:t>ochrana a podpora zdraví</a:t>
            </a:r>
          </a:p>
        </p:txBody>
      </p:sp>
    </p:spTree>
    <p:extLst>
      <p:ext uri="{BB962C8B-B14F-4D97-AF65-F5344CB8AC3E}">
        <p14:creationId xmlns:p14="http://schemas.microsoft.com/office/powerpoint/2010/main" val="4129839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F3B41-8669-4A9D-9E42-86666D624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Ochrana a podpora zdraví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990E26-0945-4CA9-8DC9-B99115122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b="1"/>
              <a:t>Ochrana zdraví:</a:t>
            </a:r>
            <a:r>
              <a:rPr lang="cs-CZ"/>
              <a:t> souhrn činností a opatření k vytváření a ochraně zdravých životních a pracovních </a:t>
            </a:r>
            <a:r>
              <a:rPr lang="cs-CZ" b="1"/>
              <a:t>podmínek </a:t>
            </a:r>
            <a:r>
              <a:rPr lang="cs-CZ"/>
              <a:t>směřujících k prevenci infekčních a neinfekčních onemocnění</a:t>
            </a:r>
          </a:p>
          <a:p>
            <a:r>
              <a:rPr lang="cs-CZ" b="1"/>
              <a:t>Podpora zdraví: </a:t>
            </a:r>
            <a:r>
              <a:rPr lang="cs-CZ"/>
              <a:t>souhrn činností pomáhajících lidem</a:t>
            </a:r>
            <a:r>
              <a:rPr lang="cs-CZ" b="1"/>
              <a:t> </a:t>
            </a:r>
            <a:r>
              <a:rPr lang="cs-CZ"/>
              <a:t>posilovat a zlepšovat </a:t>
            </a:r>
            <a:r>
              <a:rPr lang="cs-CZ" b="1"/>
              <a:t>své </a:t>
            </a:r>
            <a:r>
              <a:rPr lang="cs-CZ"/>
              <a:t>zdraví a kontrolovat </a:t>
            </a:r>
            <a:r>
              <a:rPr lang="cs-CZ" b="1"/>
              <a:t>své </a:t>
            </a:r>
            <a:r>
              <a:rPr lang="cs-CZ"/>
              <a:t>determinanty nemocí</a:t>
            </a:r>
          </a:p>
          <a:p>
            <a:r>
              <a:rPr lang="cs-CZ"/>
              <a:t>Zúčastněné sektory: </a:t>
            </a:r>
            <a:r>
              <a:rPr lang="cs-CZ" b="1"/>
              <a:t>zdravotnictví,</a:t>
            </a:r>
            <a:r>
              <a:rPr lang="cs-CZ"/>
              <a:t> životní prostředí, místní rozvoj, zemědělství, průmysl, obchod, práce a sociální problematika, doprava, kultura, obrana a vnitro, školství, sport</a:t>
            </a:r>
          </a:p>
        </p:txBody>
      </p:sp>
    </p:spTree>
    <p:extLst>
      <p:ext uri="{BB962C8B-B14F-4D97-AF65-F5344CB8AC3E}">
        <p14:creationId xmlns:p14="http://schemas.microsoft.com/office/powerpoint/2010/main" val="725072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2D70A2-AA75-46D8-9205-E17BEEC20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Prevence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684D299B-AE33-4636-AAE9-F464DCE079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219565"/>
              </p:ext>
            </p:extLst>
          </p:nvPr>
        </p:nvGraphicFramePr>
        <p:xfrm>
          <a:off x="838200" y="1825625"/>
          <a:ext cx="965834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974">
                  <a:extLst>
                    <a:ext uri="{9D8B030D-6E8A-4147-A177-3AD203B41FA5}">
                      <a16:colId xmlns:a16="http://schemas.microsoft.com/office/drawing/2014/main" val="3814140610"/>
                    </a:ext>
                  </a:extLst>
                </a:gridCol>
                <a:gridCol w="4495799">
                  <a:extLst>
                    <a:ext uri="{9D8B030D-6E8A-4147-A177-3AD203B41FA5}">
                      <a16:colId xmlns:a16="http://schemas.microsoft.com/office/drawing/2014/main" val="2541095855"/>
                    </a:ext>
                  </a:extLst>
                </a:gridCol>
                <a:gridCol w="2314575">
                  <a:extLst>
                    <a:ext uri="{9D8B030D-6E8A-4147-A177-3AD203B41FA5}">
                      <a16:colId xmlns:a16="http://schemas.microsoft.com/office/drawing/2014/main" val="1017698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/>
                        <a:t>Typ prevence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/>
                        <a:t>Náplň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/>
                        <a:t>Gesce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136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/>
                        <a:t>Primární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/>
                        <a:t>Ovlivňování determinant nemocí a snižování zdravotních rizik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 err="1"/>
                        <a:t>MZd</a:t>
                      </a:r>
                      <a:r>
                        <a:rPr lang="cs-CZ" sz="2400"/>
                        <a:t>, MŽP, </a:t>
                      </a:r>
                      <a:r>
                        <a:rPr lang="cs-CZ" sz="2400" err="1"/>
                        <a:t>MZe</a:t>
                      </a:r>
                      <a:r>
                        <a:rPr lang="cs-CZ" sz="2400"/>
                        <a:t>, MPSV, MŠMT...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446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/>
                        <a:t>Sekundární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/>
                        <a:t>Preventivní prohlídky, screeningové programy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2400" err="1"/>
                        <a:t>MZd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79830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2400"/>
                        <a:t>Terciární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2400"/>
                        <a:t>Léčení nemocí a zmírňování jejich následků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2400" err="1"/>
                        <a:t>MZd</a:t>
                      </a:r>
                      <a:r>
                        <a:rPr lang="cs-CZ" sz="2400"/>
                        <a:t>, MPSV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38325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2400"/>
                        <a:t>Kvartérní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2400"/>
                        <a:t>Zmírnění dopadů nepotřebných nebo nadměrných léčebných intervencí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cs-CZ" sz="2400" err="1"/>
                        <a:t>MZd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961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680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E4A809D5-3600-46D4-A466-67F2349A54F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93776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breathelife2030.org/wp-content/uploads/2017/01/80-OF-COUNTRIES-english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5"/>
          <a:stretch/>
        </p:blipFill>
        <p:spPr bwMode="auto"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Vybrané kampaně WHO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655321" y="2575034"/>
            <a:ext cx="5120113" cy="346222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i="1"/>
              <a:t>B</a:t>
            </a:r>
            <a:r>
              <a:rPr lang="cs-CZ" sz="2400" i="1" err="1"/>
              <a:t>reatheLife</a:t>
            </a:r>
            <a:r>
              <a:rPr lang="cs-CZ" sz="2400" b="1" i="1"/>
              <a:t> </a:t>
            </a:r>
            <a:r>
              <a:rPr lang="cs-CZ" sz="2400"/>
              <a:t>mobilizuje města a jednotlivce na ochranu našeho zdraví a planety před účinky znečištění ovzduší.</a:t>
            </a:r>
          </a:p>
          <a:p>
            <a:r>
              <a:rPr lang="cs-CZ" sz="2400">
                <a:cs typeface="Calibri"/>
              </a:rPr>
              <a:t>Primární prevence</a:t>
            </a:r>
          </a:p>
        </p:txBody>
      </p:sp>
    </p:spTree>
    <p:extLst>
      <p:ext uri="{BB962C8B-B14F-4D97-AF65-F5344CB8AC3E}">
        <p14:creationId xmlns:p14="http://schemas.microsoft.com/office/powerpoint/2010/main" val="4082967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5E39A796-BE83-48B1-B33F-35C4A32AAB5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484632"/>
            <a:ext cx="6584098" cy="573918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>
            <a:noFill/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http://www.who.int/antimicrobial-resistance/FOS-Infographi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608319" y="1881838"/>
            <a:ext cx="5614835" cy="294110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sz="2400"/>
              <a:t>Rezistence na antibiotika: nová doporučení WHO se snaží dopomoci k udržení účinnosti antibiotik užívaných v humánní medicíně prostřednictvím omezení zbytného používání u zvířat.</a:t>
            </a:r>
          </a:p>
          <a:p>
            <a:r>
              <a:rPr lang="cs-CZ" sz="2400">
                <a:cs typeface="Calibri"/>
              </a:rPr>
              <a:t>Primární a </a:t>
            </a:r>
            <a:r>
              <a:rPr lang="cs-CZ" sz="2400" err="1">
                <a:cs typeface="Calibri"/>
              </a:rPr>
              <a:t>tericární</a:t>
            </a:r>
            <a:r>
              <a:rPr lang="cs-CZ" sz="2400">
                <a:cs typeface="Calibri"/>
              </a:rPr>
              <a:t> prevence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48929" y="629266"/>
            <a:ext cx="3505495" cy="1622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Vybrané kampaně WHO</a:t>
            </a:r>
          </a:p>
        </p:txBody>
      </p:sp>
    </p:spTree>
    <p:extLst>
      <p:ext uri="{BB962C8B-B14F-4D97-AF65-F5344CB8AC3E}">
        <p14:creationId xmlns:p14="http://schemas.microsoft.com/office/powerpoint/2010/main" val="3026908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5E39A796-BE83-48B1-B33F-35C4A32AAB5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484632"/>
            <a:ext cx="6584098" cy="573918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>
            <a:noFill/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www.who.int/cardiovascular_diseases/GHI_logo_310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608319" y="1541154"/>
            <a:ext cx="5614835" cy="3622473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Vybrané kampaně WHO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/>
              <a:t>„</a:t>
            </a:r>
            <a:r>
              <a:rPr lang="cs-CZ" sz="2400" err="1"/>
              <a:t>Global</a:t>
            </a:r>
            <a:r>
              <a:rPr lang="cs-CZ" sz="2400"/>
              <a:t> </a:t>
            </a:r>
            <a:r>
              <a:rPr lang="cs-CZ" sz="2400" err="1"/>
              <a:t>Hearts</a:t>
            </a:r>
            <a:r>
              <a:rPr lang="cs-CZ" sz="2400"/>
              <a:t>“ je iniciativa  k odvrácení globální hrozby kardiovaskulárních nemocí, světově nejčastější příčiny úmrtí.</a:t>
            </a:r>
          </a:p>
          <a:p>
            <a:r>
              <a:rPr lang="cs-CZ" sz="2400">
                <a:cs typeface="Calibri"/>
              </a:rPr>
              <a:t>Sekundární prevence</a:t>
            </a:r>
          </a:p>
        </p:txBody>
      </p:sp>
    </p:spTree>
    <p:extLst>
      <p:ext uri="{BB962C8B-B14F-4D97-AF65-F5344CB8AC3E}">
        <p14:creationId xmlns:p14="http://schemas.microsoft.com/office/powerpoint/2010/main" val="1768513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Women's &lt;strong&gt;Health&lt;/strong&gt; in Politics">
            <a:extLst>
              <a:ext uri="{FF2B5EF4-FFF2-40B4-BE49-F238E27FC236}">
                <a16:creationId xmlns:a16="http://schemas.microsoft.com/office/drawing/2014/main" id="{5A6BD061-DEE4-4AAE-B921-B4D70752B3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93" r="591" b="3"/>
          <a:stretch/>
        </p:blipFill>
        <p:spPr>
          <a:xfrm>
            <a:off x="6090613" y="640082"/>
            <a:ext cx="5461724" cy="5577837"/>
          </a:xfrm>
          <a:prstGeom prst="rect">
            <a:avLst/>
          </a:prstGeom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5127031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Vybrané kampaně WHO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48930" y="2438400"/>
            <a:ext cx="5127029" cy="37854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/>
              <a:t>„</a:t>
            </a:r>
            <a:r>
              <a:rPr lang="cs-CZ" sz="2400" err="1"/>
              <a:t>WHO's</a:t>
            </a:r>
            <a:r>
              <a:rPr lang="cs-CZ" sz="2400"/>
              <a:t> </a:t>
            </a:r>
            <a:r>
              <a:rPr lang="cs-CZ" sz="2400" err="1"/>
              <a:t>Global</a:t>
            </a:r>
            <a:r>
              <a:rPr lang="cs-CZ" sz="2400"/>
              <a:t> </a:t>
            </a:r>
            <a:r>
              <a:rPr lang="cs-CZ" sz="2400" err="1"/>
              <a:t>School</a:t>
            </a:r>
            <a:r>
              <a:rPr lang="cs-CZ" sz="2400"/>
              <a:t> </a:t>
            </a:r>
            <a:r>
              <a:rPr lang="cs-CZ" sz="2400" err="1"/>
              <a:t>Health</a:t>
            </a:r>
            <a:r>
              <a:rPr lang="cs-CZ" sz="2400"/>
              <a:t> </a:t>
            </a:r>
            <a:r>
              <a:rPr lang="cs-CZ" sz="2400" err="1"/>
              <a:t>Initiative</a:t>
            </a:r>
            <a:r>
              <a:rPr lang="cs-CZ" sz="2400"/>
              <a:t>“, též jako „Škola podporující zdraví“:  Iniciativa usilující o posílení zdraví a vzdělávacích aktivit na místní, národní, regionální a globální úrovni. Cílem je zlepšit zdraví studentů, personálu školy, rodin a dalších členů komunity prostřednictvím škol.</a:t>
            </a:r>
          </a:p>
          <a:p>
            <a:r>
              <a:rPr lang="cs-CZ" sz="2400">
                <a:cs typeface="Calibri"/>
              </a:rPr>
              <a:t>Primární prevence</a:t>
            </a:r>
          </a:p>
        </p:txBody>
      </p:sp>
    </p:spTree>
    <p:extLst>
      <p:ext uri="{BB962C8B-B14F-4D97-AF65-F5344CB8AC3E}">
        <p14:creationId xmlns:p14="http://schemas.microsoft.com/office/powerpoint/2010/main" val="3023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5" descr="fire.jpg">
            <a:extLst>
              <a:ext uri="{FF2B5EF4-FFF2-40B4-BE49-F238E27FC236}">
                <a16:creationId xmlns:a16="http://schemas.microsoft.com/office/drawing/2014/main" id="{D475B7A9-46D5-4BD2-B105-70B095E208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05" r="1" b="1"/>
          <a:stretch/>
        </p:blipFill>
        <p:spPr>
          <a:xfrm>
            <a:off x="5120640" y="1904281"/>
            <a:ext cx="6233160" cy="427268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Vybrané kampaně WHO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/>
              <a:t>Globální akční plán Zdravý podnik se zabývá všemi aspekty zdraví pracovníků: primární prevencí pracovních rizik, ochrany a podporou zdraví při práci, pracovními podmínkami a zdravotními službami pro pracovníky podniků.</a:t>
            </a:r>
          </a:p>
          <a:p>
            <a:r>
              <a:rPr lang="cs-CZ" sz="2400">
                <a:cs typeface="Calibri"/>
              </a:rPr>
              <a:t>Primární prevence</a:t>
            </a:r>
          </a:p>
        </p:txBody>
      </p:sp>
    </p:spTree>
    <p:extLst>
      <p:ext uri="{BB962C8B-B14F-4D97-AF65-F5344CB8AC3E}">
        <p14:creationId xmlns:p14="http://schemas.microsoft.com/office/powerpoint/2010/main" val="22865537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Office PowerPoint</Application>
  <PresentationFormat>Širokoúhlá obrazovka</PresentationFormat>
  <Paragraphs>56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Typy prevence</vt:lpstr>
      <vt:lpstr>Zdraví</vt:lpstr>
      <vt:lpstr>Ochrana a podpora zdraví</vt:lpstr>
      <vt:lpstr>Prevence</vt:lpstr>
      <vt:lpstr>Vybrané kampaně WHO</vt:lpstr>
      <vt:lpstr>Prezentace aplikace PowerPoint</vt:lpstr>
      <vt:lpstr>Vybrané kampaně WHO</vt:lpstr>
      <vt:lpstr>Vybrané kampaně WHO</vt:lpstr>
      <vt:lpstr>Vybrané kampaně WHO</vt:lpstr>
      <vt:lpstr>Vybrané kampaně WHO</vt:lpstr>
      <vt:lpstr>Preventivní a léčebná složka medicíny jsou vzájemně komplementární.</vt:lpstr>
      <vt:lpstr>Proč prevence, když umíme nemoci léčit?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prevence</dc:title>
  <dc:creator/>
  <cp:lastModifiedBy/>
  <cp:revision>2</cp:revision>
  <dcterms:modified xsi:type="dcterms:W3CDTF">2018-02-22T11:23:06Z</dcterms:modified>
</cp:coreProperties>
</file>