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479" r:id="rId3"/>
    <p:sldId id="481" r:id="rId4"/>
    <p:sldId id="498" r:id="rId5"/>
    <p:sldId id="541" r:id="rId6"/>
    <p:sldId id="497" r:id="rId7"/>
    <p:sldId id="405" r:id="rId8"/>
    <p:sldId id="391" r:id="rId9"/>
    <p:sldId id="406" r:id="rId10"/>
    <p:sldId id="409" r:id="rId11"/>
    <p:sldId id="506" r:id="rId12"/>
    <p:sldId id="540" r:id="rId13"/>
    <p:sldId id="546" r:id="rId14"/>
    <p:sldId id="544" r:id="rId15"/>
    <p:sldId id="536" r:id="rId16"/>
    <p:sldId id="539" r:id="rId17"/>
    <p:sldId id="537" r:id="rId18"/>
    <p:sldId id="538" r:id="rId19"/>
    <p:sldId id="524" r:id="rId20"/>
    <p:sldId id="542" r:id="rId21"/>
    <p:sldId id="366" r:id="rId22"/>
    <p:sldId id="367" r:id="rId23"/>
    <p:sldId id="527" r:id="rId24"/>
    <p:sldId id="529" r:id="rId25"/>
    <p:sldId id="545" r:id="rId26"/>
    <p:sldId id="547" r:id="rId27"/>
    <p:sldId id="530" r:id="rId28"/>
    <p:sldId id="535" r:id="rId29"/>
    <p:sldId id="511" r:id="rId30"/>
    <p:sldId id="512" r:id="rId31"/>
    <p:sldId id="543" r:id="rId32"/>
    <p:sldId id="508" r:id="rId33"/>
    <p:sldId id="400" r:id="rId34"/>
    <p:sldId id="401" r:id="rId35"/>
    <p:sldId id="403" r:id="rId36"/>
    <p:sldId id="516" r:id="rId37"/>
    <p:sldId id="518" r:id="rId38"/>
    <p:sldId id="520" r:id="rId39"/>
    <p:sldId id="548" r:id="rId40"/>
    <p:sldId id="549" r:id="rId41"/>
    <p:sldId id="550" r:id="rId42"/>
    <p:sldId id="414" r:id="rId43"/>
    <p:sldId id="415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FF3300"/>
    <a:srgbClr val="99FF33"/>
    <a:srgbClr val="FF6600"/>
    <a:srgbClr val="C0C0C0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615" autoAdjust="0"/>
    <p:restoredTop sz="90965" autoAdjust="0"/>
  </p:normalViewPr>
  <p:slideViewPr>
    <p:cSldViewPr snapToGrid="0" showGuides="1">
      <p:cViewPr varScale="1">
        <p:scale>
          <a:sx n="102" d="100"/>
          <a:sy n="102" d="100"/>
        </p:scale>
        <p:origin x="-1860" y="-90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15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4080"/>
    </p:cViewPr>
  </p:sorterViewPr>
  <p:notesViewPr>
    <p:cSldViewPr snapToGrid="0" showGuides="1">
      <p:cViewPr varScale="1">
        <p:scale>
          <a:sx n="85" d="100"/>
          <a:sy n="85" d="100"/>
        </p:scale>
        <p:origin x="-384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EE44973-7DA1-4966-8C0B-3C7924D306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8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32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478C81-B7FA-451F-9067-70D1BBD318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962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547B6CF-8D7C-4B47-9EDC-5814C290859E}" type="slidenum">
              <a:rPr lang="cs-CZ" sz="1200"/>
              <a:pPr/>
              <a:t>1</a:t>
            </a:fld>
            <a:endParaRPr lang="cs-CZ" sz="120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33E94ED2-01C9-407F-AA02-91362E3F777B}" type="slidenum">
              <a:rPr lang="cs-CZ" sz="1200"/>
              <a:pPr/>
              <a:t>10</a:t>
            </a:fld>
            <a:endParaRPr lang="cs-CZ" sz="120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51B4B763-6A07-4EE3-9F81-BB31357EA33D}" type="slidenum">
              <a:rPr lang="cs-CZ" sz="1200"/>
              <a:pPr/>
              <a:t>11</a:t>
            </a:fld>
            <a:endParaRPr lang="cs-CZ" sz="120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C86CEDA-E43F-4A4E-B16B-A631DB0C43E3}" type="slidenum">
              <a:rPr lang="cs-CZ" sz="1200"/>
              <a:pPr/>
              <a:t>12</a:t>
            </a:fld>
            <a:endParaRPr lang="cs-CZ" sz="120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0DBF1E36-4295-438E-ADAF-6A87C67D3467}" type="slidenum">
              <a:rPr lang="cs-CZ" sz="1200"/>
              <a:pPr/>
              <a:t>13</a:t>
            </a:fld>
            <a:endParaRPr lang="cs-CZ" sz="120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461054A8-03A9-42D8-A42F-B448448396F6}" type="slidenum">
              <a:rPr lang="cs-CZ" sz="1200"/>
              <a:pPr/>
              <a:t>14</a:t>
            </a:fld>
            <a:endParaRPr lang="cs-CZ" sz="120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0C66B36F-54D7-43BD-94F8-295DEDB4DE17}" type="slidenum">
              <a:rPr lang="cs-CZ" sz="1200"/>
              <a:pPr/>
              <a:t>15</a:t>
            </a:fld>
            <a:endParaRPr lang="cs-CZ" sz="120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6FD793D1-C6A3-45D5-B476-5DF6E636AF1E}" type="slidenum">
              <a:rPr lang="cs-CZ" sz="1200"/>
              <a:pPr/>
              <a:t>16</a:t>
            </a:fld>
            <a:endParaRPr lang="cs-CZ" sz="120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37BB071-098E-487F-AB69-C116DB56A232}" type="slidenum">
              <a:rPr lang="cs-CZ" sz="1200"/>
              <a:pPr/>
              <a:t>17</a:t>
            </a:fld>
            <a:endParaRPr lang="cs-CZ" sz="120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1CD7A21E-FD4D-4D02-84B7-94C0636BDFFF}" type="slidenum">
              <a:rPr lang="cs-CZ" sz="1200"/>
              <a:pPr/>
              <a:t>18</a:t>
            </a:fld>
            <a:endParaRPr lang="cs-CZ" sz="120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38ADA671-06FB-49CF-85FF-124DDCB9FB50}" type="slidenum">
              <a:rPr lang="cs-CZ" sz="1200"/>
              <a:pPr/>
              <a:t>19</a:t>
            </a:fld>
            <a:endParaRPr lang="cs-CZ" sz="120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7E5AC5D2-098C-415F-BB3B-C1DD7C26813E}" type="slidenum">
              <a:rPr lang="cs-CZ" sz="1200"/>
              <a:pPr/>
              <a:t>2</a:t>
            </a:fld>
            <a:endParaRPr lang="cs-CZ" sz="12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C8F83A6F-C71D-401D-AE58-84A4DD023F81}" type="slidenum">
              <a:rPr lang="cs-CZ" sz="1200"/>
              <a:pPr/>
              <a:t>20</a:t>
            </a:fld>
            <a:endParaRPr lang="cs-CZ" sz="120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6216165F-BDE3-41E5-A2CA-FBB75C52B885}" type="slidenum">
              <a:rPr lang="cs-CZ" sz="1200"/>
              <a:pPr/>
              <a:t>21</a:t>
            </a:fld>
            <a:endParaRPr lang="cs-CZ" sz="120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5338"/>
            <a:ext cx="4273550" cy="3205162"/>
          </a:xfrm>
          <a:solidFill>
            <a:srgbClr val="FFFFFF"/>
          </a:solidFill>
          <a:ln/>
        </p:spPr>
      </p:sp>
      <p:sp>
        <p:nvSpPr>
          <p:cNvPr id="76804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3EC7C48-7D58-417A-BAD3-E099FD468204}" type="slidenum">
              <a:rPr lang="cs-CZ" sz="1200"/>
              <a:pPr/>
              <a:t>22</a:t>
            </a:fld>
            <a:endParaRPr lang="cs-CZ" sz="120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6AF0788-A72E-4A14-A823-2DD6EB9B6C59}" type="slidenum">
              <a:rPr lang="cs-CZ" sz="1200"/>
              <a:pPr/>
              <a:t>23</a:t>
            </a:fld>
            <a:endParaRPr lang="cs-CZ" sz="120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6C7B1A65-E121-457D-A1C2-027316B1F005}" type="slidenum">
              <a:rPr lang="cs-CZ" sz="1200"/>
              <a:pPr/>
              <a:t>24</a:t>
            </a:fld>
            <a:endParaRPr lang="cs-CZ" sz="12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51275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  <p:sp>
        <p:nvSpPr>
          <p:cNvPr id="7987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92DA138A-F890-40B8-BB89-F0F6FE588727}" type="slidenum">
              <a:rPr lang="cs-CZ" sz="1200"/>
              <a:pPr/>
              <a:t>25</a:t>
            </a:fld>
            <a:endParaRPr lang="cs-CZ" sz="120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4D44812-C726-41FC-BFBE-A48568E23D94}" type="slidenum">
              <a:rPr lang="cs-CZ" sz="1200"/>
              <a:pPr/>
              <a:t>26</a:t>
            </a:fld>
            <a:endParaRPr lang="cs-CZ" sz="120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C690C7A5-230B-420A-BD9F-11E9ECCADF03}" type="slidenum">
              <a:rPr lang="cs-CZ" sz="1200"/>
              <a:pPr/>
              <a:t>27</a:t>
            </a:fld>
            <a:endParaRPr lang="cs-CZ" sz="1200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51275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  <p:sp>
        <p:nvSpPr>
          <p:cNvPr id="82948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982A550-BDFF-4A2E-8D0A-379B8763E9E1}" type="slidenum">
              <a:rPr lang="cs-CZ" sz="1200"/>
              <a:pPr/>
              <a:t>28</a:t>
            </a:fld>
            <a:endParaRPr lang="cs-CZ" sz="120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C3F07396-818C-449C-8188-4B9892D3C1C5}" type="slidenum">
              <a:rPr lang="cs-CZ" sz="1200"/>
              <a:pPr/>
              <a:t>29</a:t>
            </a:fld>
            <a:endParaRPr lang="cs-CZ" sz="120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81DD0585-9FBD-4E82-B5F1-CBF87EE6758F}" type="slidenum">
              <a:rPr lang="cs-CZ" sz="1200"/>
              <a:pPr/>
              <a:t>3</a:t>
            </a:fld>
            <a:endParaRPr lang="cs-CZ" sz="120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5338"/>
            <a:ext cx="4273550" cy="3205162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51275"/>
          </a:xfrm>
          <a:noFill/>
        </p:spPr>
        <p:txBody>
          <a:bodyPr/>
          <a:lstStyle/>
          <a:p>
            <a:endParaRPr lang="cs-CZ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AA865ED-284A-4CAB-9464-E453221DA46E}" type="slidenum">
              <a:rPr lang="cs-CZ" sz="1200"/>
              <a:pPr/>
              <a:t>30</a:t>
            </a:fld>
            <a:endParaRPr lang="cs-CZ" sz="120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1644D8C-EF5D-4D1B-ADF1-5DF3504BA3AF}" type="slidenum">
              <a:rPr lang="cs-CZ" sz="1200"/>
              <a:pPr/>
              <a:t>31</a:t>
            </a:fld>
            <a:endParaRPr lang="cs-CZ" sz="120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83D61F86-47A0-4DC3-898C-432D7CDB24C8}" type="slidenum">
              <a:rPr lang="cs-CZ" sz="1200"/>
              <a:pPr/>
              <a:t>32</a:t>
            </a:fld>
            <a:endParaRPr lang="cs-CZ" sz="120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C0E29F07-8CBE-4F71-ACCC-1F1A45750CDA}" type="slidenum">
              <a:rPr lang="cs-CZ" sz="1200"/>
              <a:pPr/>
              <a:t>33</a:t>
            </a:fld>
            <a:endParaRPr lang="cs-CZ" sz="120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97F07076-1D61-4A4F-A9CF-C44EB0AA3C9B}" type="slidenum">
              <a:rPr lang="cs-CZ" sz="1200"/>
              <a:pPr/>
              <a:t>34</a:t>
            </a:fld>
            <a:endParaRPr lang="cs-CZ" sz="1200"/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1A5DCB76-C94B-4C5F-B3B3-AD5698D5D3BD}" type="slidenum">
              <a:rPr lang="cs-CZ" sz="1200"/>
              <a:pPr/>
              <a:t>36</a:t>
            </a:fld>
            <a:endParaRPr lang="cs-CZ" sz="120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EFB43D9-DCF0-4A73-876A-DB00306CA2E6}" type="slidenum">
              <a:rPr lang="cs-CZ" sz="1200"/>
              <a:pPr/>
              <a:t>37</a:t>
            </a:fld>
            <a:endParaRPr lang="cs-CZ" sz="1200"/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60616D1-0F73-449F-9769-57100975EA37}" type="slidenum">
              <a:rPr lang="cs-CZ" sz="1200"/>
              <a:pPr/>
              <a:t>38</a:t>
            </a:fld>
            <a:endParaRPr lang="cs-CZ" sz="1200"/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5B7C9921-5BB2-478C-83F8-8DF51614146E}" type="slidenum">
              <a:rPr lang="cs-CZ" sz="1200"/>
              <a:pPr/>
              <a:t>4</a:t>
            </a:fld>
            <a:endParaRPr lang="cs-CZ" sz="120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87400"/>
            <a:ext cx="4278313" cy="3208338"/>
          </a:xfrm>
          <a:ln w="12700" cap="flat">
            <a:solidFill>
              <a:schemeClr val="tx1"/>
            </a:solidFill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56100"/>
            <a:ext cx="4876800" cy="4062413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DA2F6277-A6F3-4636-A349-8A3D2FB08C71}" type="slidenum">
              <a:rPr lang="cs-CZ" sz="1200"/>
              <a:pPr/>
              <a:t>42</a:t>
            </a:fld>
            <a:endParaRPr lang="cs-CZ" sz="120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87400"/>
            <a:ext cx="4278313" cy="3208338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56100"/>
            <a:ext cx="4876800" cy="4062413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88CABC3-D8A5-4A91-BA2A-928A450A7F0F}" type="slidenum">
              <a:rPr lang="cs-CZ" sz="1200"/>
              <a:pPr/>
              <a:t>43</a:t>
            </a:fld>
            <a:endParaRPr lang="cs-CZ" sz="120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0638" y="795338"/>
            <a:ext cx="4279900" cy="3209925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3CB3A08C-C53F-4B57-A615-6C96D502E79C}" type="slidenum">
              <a:rPr lang="cs-CZ" sz="1200"/>
              <a:pPr/>
              <a:t>5</a:t>
            </a:fld>
            <a:endParaRPr lang="cs-CZ" sz="120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7BD65CB-BF96-485C-A6B8-4D8EBA8C342E}" type="slidenum">
              <a:rPr lang="cs-CZ" sz="1200"/>
              <a:pPr/>
              <a:t>6</a:t>
            </a:fld>
            <a:endParaRPr lang="cs-CZ" sz="120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87400"/>
            <a:ext cx="4278313" cy="3208338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56100"/>
            <a:ext cx="4876800" cy="4062413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71885F11-FFEC-4F6F-8307-636871D359BD}" type="slidenum">
              <a:rPr lang="cs-CZ" sz="1200"/>
              <a:pPr/>
              <a:t>7</a:t>
            </a:fld>
            <a:endParaRPr lang="cs-CZ" sz="120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37E78C2E-1F81-46D7-B925-E493024C3A14}" type="slidenum">
              <a:rPr lang="cs-CZ" sz="1200"/>
              <a:pPr/>
              <a:t>8</a:t>
            </a:fld>
            <a:endParaRPr lang="cs-CZ" sz="120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9EA667D-21E2-4550-BCF0-93616CF6A5F4}" type="slidenum">
              <a:rPr lang="cs-CZ" sz="1200"/>
              <a:pPr/>
              <a:t>9</a:t>
            </a:fld>
            <a:endParaRPr lang="cs-CZ" sz="120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3A571-0D8B-4E8B-B77F-043E6C38BA5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336131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E32ED-C5FB-47F4-91A9-CD759885BAE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3094181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9403F-524B-4FCC-9A77-3711E983F5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837468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75A5F-401B-49CF-8D04-4A49476F2C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215028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B549A-F29C-4A17-A6C7-C6E91C1571C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376061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6341C-3432-4947-A3AC-83DB9458C5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0387378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438FD-C58E-4DD3-918E-C5676AE5CD0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7082425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73FC-7E7F-4713-95BC-48BBA346909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285486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1420D-68F5-42BC-A370-902B3F694D4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705010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CE46E-169F-4D44-8AB3-83C173A0B1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8708220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D5D50-2EB0-4E00-A2E1-8E4C3C8312B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2534851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C6788-9E1B-44E1-8209-1F59A1C7200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854399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>
                <a:gamma/>
                <a:shade val="37255"/>
                <a:invGamma/>
              </a:schemeClr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4E0215-C88D-4786-AD7B-6A9E39CD54F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 spd="slow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0775" y="198438"/>
            <a:ext cx="7085013" cy="2160587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Alergie v dětském věku:</a:t>
            </a:r>
            <a:b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možnosti včasného</a:t>
            </a:r>
            <a:b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odhalení a léčby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663" y="5668963"/>
            <a:ext cx="7075487" cy="1031875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Ondřej  Rybníček</a:t>
            </a:r>
            <a:b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Alergol.  ambulance,  PeK,  FN BRNO</a:t>
            </a:r>
          </a:p>
        </p:txBody>
      </p:sp>
      <p:pic>
        <p:nvPicPr>
          <p:cNvPr id="2052" name="Picture 11" descr="ANIC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5" r="8194"/>
          <a:stretch>
            <a:fillRect/>
          </a:stretch>
        </p:blipFill>
        <p:spPr bwMode="auto">
          <a:xfrm>
            <a:off x="2844800" y="2511425"/>
            <a:ext cx="3606800" cy="3049588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4478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TYPY  ALERGENŮ  </a:t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VHODNÉ  PRO  SIT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2516188"/>
            <a:ext cx="4187825" cy="3883025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flat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A/ </a:t>
            </a:r>
            <a:r>
              <a:rPr lang="cs-CZ" b="1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Aeroalergeny</a:t>
            </a:r>
            <a:endParaRPr lang="cs-CZ" b="1" dirty="0" smtClean="0">
              <a:solidFill>
                <a:srgbClr val="99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pylové alergeny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roztoči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švábi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zvířecí alergeny 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plísně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B/ Hmyzí jedy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9525" y="1981200"/>
            <a:ext cx="9134475" cy="111125"/>
            <a:chOff x="6" y="1248"/>
            <a:chExt cx="5754" cy="70"/>
          </a:xfrm>
        </p:grpSpPr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6" y="1284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6" y="1248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3317" name="Picture 7" descr="an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90800"/>
            <a:ext cx="3489325" cy="3810000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035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ANTIALERGICKÉ LÉKY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6913" y="1600200"/>
            <a:ext cx="5348287" cy="4953000"/>
          </a:xfr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66FF99"/>
              </a:buClr>
              <a:buFont typeface="Wingdings" pitchFamily="2" charset="2"/>
              <a:buNone/>
            </a:pPr>
            <a:r>
              <a:rPr lang="cs-CZ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PROTIZÁNĚTLIVÝ EFEKT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systémové i topické KS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antileukotrieny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antihistaminika</a:t>
            </a:r>
            <a:endParaRPr lang="cs-CZ" b="1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rozšíření spektra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omezení NÚ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rozšíření účinků: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antihistaminový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protizánětlivý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antialergický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66FF99"/>
              </a:buClr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teofyliny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66FF99"/>
              </a:buClr>
              <a:buFont typeface="Wingdings" pitchFamily="2" charset="2"/>
              <a:buChar char="§"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kromony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 flipV="1">
            <a:off x="0" y="1268413"/>
            <a:ext cx="9144000" cy="73025"/>
            <a:chOff x="1" y="1008"/>
            <a:chExt cx="6473" cy="70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Text Box 2"/>
          <p:cNvSpPr txBox="1">
            <a:spLocks noChangeArrowheads="1"/>
          </p:cNvSpPr>
          <p:nvPr/>
        </p:nvSpPr>
        <p:spPr bwMode="auto">
          <a:xfrm>
            <a:off x="815975" y="5334000"/>
            <a:ext cx="7643813" cy="769938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POTRAVINOVÁ ALERGIE</a:t>
            </a:r>
          </a:p>
        </p:txBody>
      </p:sp>
      <p:pic>
        <p:nvPicPr>
          <p:cNvPr id="15363" name="Picture 4" descr="mlék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765175"/>
            <a:ext cx="5970587" cy="4268788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711325" y="2349500"/>
            <a:ext cx="5878513" cy="39592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Anamnéza, fyzikální vyš.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Kožní testy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prick, i.d.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atopy patch test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Specif. IgE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Komponentová diagnostika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Eliminačně-expoziční testy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0" y="1860550"/>
            <a:ext cx="9134475" cy="111125"/>
            <a:chOff x="1" y="1008"/>
            <a:chExt cx="6473" cy="70"/>
          </a:xfrm>
        </p:grpSpPr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444500"/>
            <a:ext cx="6769100" cy="1223963"/>
          </a:xfrm>
        </p:spPr>
        <p:txBody>
          <a:bodyPr/>
          <a:lstStyle/>
          <a:p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POTRAVINOVÁ  ALERGIE:</a:t>
            </a:r>
            <a:b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MOŽNOSTI  DIAGNOSTIKY</a:t>
            </a:r>
            <a:endParaRPr lang="cs-CZ" sz="32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2298700" y="2497138"/>
            <a:ext cx="4699000" cy="354965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Eliminace příčinných alergenů ze stravy, </a:t>
            </a:r>
            <a:b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 to včetně zkříženě reagujících alergenů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Nalcrom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Epipen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(Antihistaminika)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0" y="1881188"/>
            <a:ext cx="9134475" cy="111125"/>
            <a:chOff x="1" y="1008"/>
            <a:chExt cx="6473" cy="70"/>
          </a:xfrm>
        </p:grpSpPr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4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463550"/>
            <a:ext cx="6769100" cy="1223963"/>
          </a:xfrm>
        </p:spPr>
        <p:txBody>
          <a:bodyPr/>
          <a:lstStyle/>
          <a:p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POTRAVINOVÁ  ALERGIE:</a:t>
            </a:r>
            <a:b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MOŽNOSTI  LÉČBY</a:t>
            </a:r>
            <a:endParaRPr lang="cs-CZ" sz="32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Text Box 2"/>
          <p:cNvSpPr txBox="1">
            <a:spLocks noChangeArrowheads="1"/>
          </p:cNvSpPr>
          <p:nvPr/>
        </p:nvSpPr>
        <p:spPr bwMode="auto">
          <a:xfrm>
            <a:off x="412750" y="5410200"/>
            <a:ext cx="8475663" cy="711200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sz="400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KOŽNÍ  ALERGICKÉ  PROJEVY</a:t>
            </a:r>
          </a:p>
        </p:txBody>
      </p:sp>
      <p:pic>
        <p:nvPicPr>
          <p:cNvPr id="18435" name="Picture 3" descr="ALERGK~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990600"/>
            <a:ext cx="4611687" cy="3567113"/>
          </a:xfrm>
          <a:prstGeom prst="rect">
            <a:avLst/>
          </a:prstGeom>
          <a:noFill/>
          <a:ln w="9525">
            <a:solidFill>
              <a:srgbClr val="66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ChangeArrowheads="1"/>
          </p:cNvSpPr>
          <p:nvPr/>
        </p:nvSpPr>
        <p:spPr bwMode="auto">
          <a:xfrm>
            <a:off x="1384300" y="4016375"/>
            <a:ext cx="6526213" cy="171767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Základ léčby:	</a:t>
            </a: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topická terapie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režimová opatření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pruritus</a:t>
            </a:r>
            <a:r>
              <a:rPr lang="cs-CZ" sz="3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</a:t>
            </a: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antihistaminika </a:t>
            </a:r>
            <a:endParaRPr lang="cs-CZ" sz="320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37955" name="AutoShape 3"/>
          <p:cNvSpPr>
            <a:spLocks noChangeArrowheads="1"/>
          </p:cNvSpPr>
          <p:nvPr/>
        </p:nvSpPr>
        <p:spPr bwMode="auto">
          <a:xfrm>
            <a:off x="1428750" y="1905000"/>
            <a:ext cx="6286500" cy="16002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360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Opožděný typ přecitlivělosti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494088" y="5376863"/>
            <a:ext cx="30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0" y="1676400"/>
            <a:ext cx="9134475" cy="111125"/>
            <a:chOff x="1" y="1008"/>
            <a:chExt cx="6473" cy="70"/>
          </a:xfrm>
        </p:grpSpPr>
        <p:sp>
          <p:nvSpPr>
            <p:cNvPr id="19463" name="Rectangle 6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4" name="Rectangle 7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37960" name="Rectangle 8"/>
          <p:cNvSpPr>
            <a:spLocks noGrp="1" noChangeArrowheads="1"/>
          </p:cNvSpPr>
          <p:nvPr>
            <p:ph type="title"/>
          </p:nvPr>
        </p:nvSpPr>
        <p:spPr>
          <a:xfrm>
            <a:off x="858838" y="384175"/>
            <a:ext cx="7578725" cy="865188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ATOPICKÁ  DERMATITIDA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1031875" y="3200400"/>
            <a:ext cx="7159625" cy="24384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Pestrá etiologie:</a:t>
            </a:r>
            <a:r>
              <a:rPr lang="cs-CZ" sz="24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</a:t>
            </a: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alergie (potraviny, léky...)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fyzikální vlivy (chlad, tlak...)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fokální infekce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další onemocnění (hepatitis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diabetes, hemofilie...)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defekt inhibitoru C1-esterázy</a:t>
            </a:r>
          </a:p>
        </p:txBody>
      </p:sp>
      <p:sp>
        <p:nvSpPr>
          <p:cNvPr id="633859" name="AutoShape 3"/>
          <p:cNvSpPr>
            <a:spLocks noChangeArrowheads="1"/>
          </p:cNvSpPr>
          <p:nvPr/>
        </p:nvSpPr>
        <p:spPr bwMode="auto">
          <a:xfrm>
            <a:off x="952500" y="1600200"/>
            <a:ext cx="7239000" cy="13716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80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Degranulace kožních mastocytů</a:t>
            </a:r>
          </a:p>
          <a:p>
            <a:pPr algn="ctr"/>
            <a:r>
              <a:rPr lang="cs-CZ" sz="280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Účinky histaminu na tkáňové receptory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762000" y="5791200"/>
            <a:ext cx="838200" cy="485775"/>
          </a:xfrm>
          <a:prstGeom prst="rightArrow">
            <a:avLst>
              <a:gd name="adj1" fmla="val 50000"/>
              <a:gd name="adj2" fmla="val 43137"/>
            </a:avLst>
          </a:prstGeom>
          <a:solidFill>
            <a:srgbClr val="99FF33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3861" name="Text Box 5"/>
          <p:cNvSpPr txBox="1">
            <a:spLocks noChangeArrowheads="1"/>
          </p:cNvSpPr>
          <p:nvPr/>
        </p:nvSpPr>
        <p:spPr bwMode="auto">
          <a:xfrm>
            <a:off x="1828800" y="5638800"/>
            <a:ext cx="66548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B00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40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nutné komplexní vyšetření</a:t>
            </a:r>
          </a:p>
        </p:txBody>
      </p: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0" y="1371600"/>
            <a:ext cx="9134475" cy="111125"/>
            <a:chOff x="1" y="1008"/>
            <a:chExt cx="6473" cy="70"/>
          </a:xfrm>
        </p:grpSpPr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489" name="Rectangle 8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33865" name="Rectangle 9"/>
          <p:cNvSpPr>
            <a:spLocks noGrp="1" noChangeArrowheads="1"/>
          </p:cNvSpPr>
          <p:nvPr>
            <p:ph type="title"/>
          </p:nvPr>
        </p:nvSpPr>
        <p:spPr>
          <a:xfrm>
            <a:off x="225425" y="228600"/>
            <a:ext cx="8643938" cy="8382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MECHANISMUS VZNIKU URTIKY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ChangeArrowheads="1"/>
          </p:cNvSpPr>
          <p:nvPr/>
        </p:nvSpPr>
        <p:spPr bwMode="auto">
          <a:xfrm>
            <a:off x="739775" y="3200400"/>
            <a:ext cx="7816850" cy="33528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Kontrola  symptomů (svědění)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Často nutná vyšší dávka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zvýšit dávku  antihistaminika  II. generace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přidat  antihistaminikum  I. generace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Podávat 2-3 týdny po odeznění (prevence recidiv)</a:t>
            </a:r>
            <a:r>
              <a:rPr lang="cs-CZ" sz="2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endParaRPr lang="cs-CZ" sz="240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Doplnit:</a:t>
            </a:r>
            <a:r>
              <a:rPr lang="cs-CZ" sz="32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</a:t>
            </a: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Režimová opatření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Další léky podle stavu (KS, adrenalin)</a:t>
            </a:r>
          </a:p>
        </p:txBody>
      </p:sp>
      <p:sp>
        <p:nvSpPr>
          <p:cNvPr id="635907" name="AutoShape 3"/>
          <p:cNvSpPr>
            <a:spLocks noChangeArrowheads="1"/>
          </p:cNvSpPr>
          <p:nvPr/>
        </p:nvSpPr>
        <p:spPr bwMode="auto">
          <a:xfrm>
            <a:off x="1638300" y="1600200"/>
            <a:ext cx="5867400" cy="13716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32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Lékem  první  volby jsou </a:t>
            </a:r>
            <a:br>
              <a:rPr lang="cs-CZ" sz="32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</a:br>
            <a:r>
              <a:rPr lang="cs-CZ" sz="32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nesedativní  antihistaminika 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0" y="1295400"/>
            <a:ext cx="9134475" cy="111125"/>
            <a:chOff x="1" y="1008"/>
            <a:chExt cx="6473" cy="70"/>
          </a:xfrm>
        </p:grpSpPr>
        <p:sp>
          <p:nvSpPr>
            <p:cNvPr id="21510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511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895350"/>
          </a:xfrm>
        </p:spPr>
        <p:txBody>
          <a:bodyPr/>
          <a:lstStyle/>
          <a:p>
            <a:r>
              <a:rPr lang="cs-CZ" sz="4000" b="1" smtClean="0">
                <a:latin typeface="Arial CE" charset="-18"/>
              </a:rPr>
              <a:t>TERAPIE  CHRONICKÉ  URTIKY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Text Box 2"/>
          <p:cNvSpPr txBox="1">
            <a:spLocks noChangeArrowheads="1"/>
          </p:cNvSpPr>
          <p:nvPr/>
        </p:nvSpPr>
        <p:spPr bwMode="auto">
          <a:xfrm>
            <a:off x="1339850" y="5105400"/>
            <a:ext cx="6464300" cy="769938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PRŮDUŠKOVÉ  ASTMA</a:t>
            </a:r>
          </a:p>
        </p:txBody>
      </p:sp>
      <p:pic>
        <p:nvPicPr>
          <p:cNvPr id="22531" name="Picture 3" descr="KOCK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762000"/>
            <a:ext cx="5434013" cy="3792538"/>
          </a:xfrm>
          <a:prstGeom prst="rect">
            <a:avLst/>
          </a:prstGeom>
          <a:noFill/>
          <a:ln w="9525">
            <a:solidFill>
              <a:srgbClr val="66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752600" y="1905000"/>
            <a:ext cx="5791200" cy="838200"/>
          </a:xfrm>
          <a:prstGeom prst="rightArrow">
            <a:avLst>
              <a:gd name="adj1" fmla="val 50000"/>
              <a:gd name="adj2" fmla="val 17272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5075" name="Rectangle 3"/>
          <p:cNvSpPr>
            <a:spLocks noChangeArrowheads="1"/>
          </p:cNvSpPr>
          <p:nvPr/>
        </p:nvSpPr>
        <p:spPr bwMode="auto">
          <a:xfrm>
            <a:off x="2476500" y="3014663"/>
            <a:ext cx="4343400" cy="25908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3200" dirty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Senzibilizace </a:t>
            </a:r>
            <a:r>
              <a:rPr lang="cs-CZ" sz="3200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alergická rýma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atopický ekzém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bronchiální astma</a:t>
            </a:r>
            <a:r>
              <a:rPr lang="cs-CZ" sz="3200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                                                     </a:t>
            </a:r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1828800" y="1524000"/>
            <a:ext cx="59245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60. léta                                         90. léta</a:t>
            </a:r>
          </a:p>
        </p:txBody>
      </p:sp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3429000" y="2133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s-CZ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  3 - 10 x</a:t>
            </a:r>
            <a:endParaRPr lang="cs-CZ" sz="2000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515078" name="Group 6"/>
          <p:cNvGrpSpPr>
            <a:grpSpLocks/>
          </p:cNvGrpSpPr>
          <p:nvPr/>
        </p:nvGrpSpPr>
        <p:grpSpPr bwMode="auto">
          <a:xfrm>
            <a:off x="660400" y="5714995"/>
            <a:ext cx="7823200" cy="523875"/>
            <a:chOff x="672" y="3600"/>
            <a:chExt cx="4928" cy="330"/>
          </a:xfrm>
          <a:noFill/>
        </p:grpSpPr>
        <p:sp>
          <p:nvSpPr>
            <p:cNvPr id="515079" name="AutoShape 7"/>
            <p:cNvSpPr>
              <a:spLocks noChangeArrowheads="1"/>
            </p:cNvSpPr>
            <p:nvPr/>
          </p:nvSpPr>
          <p:spPr bwMode="auto">
            <a:xfrm>
              <a:off x="672" y="3600"/>
              <a:ext cx="615" cy="306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15080" name="Text Box 8"/>
            <p:cNvSpPr txBox="1">
              <a:spLocks noChangeArrowheads="1"/>
            </p:cNvSpPr>
            <p:nvPr/>
          </p:nvSpPr>
          <p:spPr bwMode="auto">
            <a:xfrm>
              <a:off x="1296" y="3600"/>
              <a:ext cx="4304" cy="3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Vzestup spotřeby antialergických léků</a:t>
              </a:r>
            </a:p>
          </p:txBody>
        </p:sp>
      </p:grpSp>
      <p:sp>
        <p:nvSpPr>
          <p:cNvPr id="515081" name="Rectangle 9"/>
          <p:cNvSpPr>
            <a:spLocks noGrp="1" noChangeArrowheads="1"/>
          </p:cNvSpPr>
          <p:nvPr>
            <p:ph type="title"/>
          </p:nvPr>
        </p:nvSpPr>
        <p:spPr>
          <a:xfrm>
            <a:off x="939800" y="115888"/>
            <a:ext cx="7416800" cy="12969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VZESTUP  PREVALENCE  ALERGIÍ</a:t>
            </a:r>
          </a:p>
        </p:txBody>
      </p:sp>
      <p:grpSp>
        <p:nvGrpSpPr>
          <p:cNvPr id="3080" name="Group 10"/>
          <p:cNvGrpSpPr>
            <a:grpSpLocks/>
          </p:cNvGrpSpPr>
          <p:nvPr/>
        </p:nvGrpSpPr>
        <p:grpSpPr bwMode="auto">
          <a:xfrm flipV="1">
            <a:off x="0" y="1412875"/>
            <a:ext cx="9134475" cy="152400"/>
            <a:chOff x="1" y="1008"/>
            <a:chExt cx="6473" cy="70"/>
          </a:xfrm>
        </p:grpSpPr>
        <p:sp>
          <p:nvSpPr>
            <p:cNvPr id="3081" name="Rectangle 11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2" name="Rectangle 12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493713" y="4262437"/>
            <a:ext cx="8308975" cy="1874837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http://ginasthma.org/2018-gina-report-global-strategy-for-asthma-management-and-prevention</a:t>
            </a:r>
            <a:b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free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download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pdf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966788" y="501650"/>
            <a:ext cx="7362825" cy="2703513"/>
          </a:xfr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99FF33"/>
            </a:solidFill>
          </a:ln>
        </p:spPr>
        <p:txBody>
          <a:bodyPr/>
          <a:lstStyle/>
          <a:p>
            <a:r>
              <a:rPr lang="cs-CZ" sz="4000" b="1" smtClean="0">
                <a:latin typeface="Arial CE" charset="-18"/>
              </a:rPr>
              <a:t>NOVÁ MEZINÁRODNÍ DOPORUČENÍ DIAGNOSTIKY </a:t>
            </a:r>
            <a:br>
              <a:rPr lang="cs-CZ" sz="4000" b="1" smtClean="0">
                <a:latin typeface="Arial CE" charset="-18"/>
              </a:rPr>
            </a:br>
            <a:r>
              <a:rPr lang="cs-CZ" sz="4000" b="1" smtClean="0">
                <a:latin typeface="Arial CE" charset="-18"/>
              </a:rPr>
              <a:t>A TERAPIE ASTMATU </a:t>
            </a:r>
            <a:r>
              <a:rPr lang="cs-CZ" sz="4000" b="1" smtClean="0">
                <a:solidFill>
                  <a:schemeClr val="tx1"/>
                </a:solidFill>
                <a:latin typeface="Arial CE" charset="-18"/>
              </a:rPr>
              <a:t>(GINA):</a:t>
            </a:r>
            <a:endParaRPr lang="cs-CZ" sz="3600" b="1" smtClean="0">
              <a:solidFill>
                <a:schemeClr val="tx1"/>
              </a:solidFill>
              <a:latin typeface="Arial CE" charset="-18"/>
            </a:endParaRPr>
          </a:p>
        </p:txBody>
      </p:sp>
      <p:sp>
        <p:nvSpPr>
          <p:cNvPr id="23556" name="TextovéPole 6"/>
          <p:cNvSpPr txBox="1">
            <a:spLocks noChangeArrowheads="1"/>
          </p:cNvSpPr>
          <p:nvPr/>
        </p:nvSpPr>
        <p:spPr bwMode="auto">
          <a:xfrm>
            <a:off x="6291263" y="6137275"/>
            <a:ext cx="1074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latin typeface="Arial CE" charset="-18"/>
              </a:rPr>
              <a:t>GINA </a:t>
            </a:r>
            <a:r>
              <a:rPr lang="cs-CZ" sz="1400" dirty="0" smtClean="0">
                <a:latin typeface="Arial CE" charset="-18"/>
              </a:rPr>
              <a:t>2018</a:t>
            </a:r>
            <a:endParaRPr lang="cs-CZ" sz="1400" dirty="0">
              <a:latin typeface="Arial CE" charset="-18"/>
            </a:endParaRPr>
          </a:p>
        </p:txBody>
      </p:sp>
      <p:grpSp>
        <p:nvGrpSpPr>
          <p:cNvPr id="23557" name="Group 11"/>
          <p:cNvGrpSpPr>
            <a:grpSpLocks/>
          </p:cNvGrpSpPr>
          <p:nvPr/>
        </p:nvGrpSpPr>
        <p:grpSpPr bwMode="auto">
          <a:xfrm>
            <a:off x="9525" y="3708400"/>
            <a:ext cx="9134475" cy="90488"/>
            <a:chOff x="0" y="1333"/>
            <a:chExt cx="5754" cy="57"/>
          </a:xfrm>
        </p:grpSpPr>
        <p:sp>
          <p:nvSpPr>
            <p:cNvPr id="23558" name="Rectangle 12"/>
            <p:cNvSpPr>
              <a:spLocks noChangeArrowheads="1"/>
            </p:cNvSpPr>
            <p:nvPr/>
          </p:nvSpPr>
          <p:spPr bwMode="auto">
            <a:xfrm>
              <a:off x="0" y="1333"/>
              <a:ext cx="5754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59" name="Rectangle 13"/>
            <p:cNvSpPr>
              <a:spLocks noChangeArrowheads="1"/>
            </p:cNvSpPr>
            <p:nvPr/>
          </p:nvSpPr>
          <p:spPr bwMode="auto">
            <a:xfrm>
              <a:off x="0" y="1374"/>
              <a:ext cx="5754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0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Časné dětské astma</a:t>
            </a:r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828800"/>
            <a:ext cx="7772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Tx/>
              <a:buNone/>
              <a:defRPr/>
            </a:pPr>
            <a:r>
              <a:rPr lang="cs-CZ" b="1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111125" y="5675313"/>
            <a:ext cx="2735263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Fernando D. </a:t>
            </a:r>
            <a:r>
              <a:rPr lang="cs-CZ" sz="1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Martinez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2527300" y="2508250"/>
            <a:ext cx="6342063" cy="290988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99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Dětské astma významné pro celý život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2/3 všech případů astmatu začínají </a:t>
            </a:r>
            <a:b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ve věku do tří let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většina případů těžkého astmatu začíná ve věku do tří let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předpoklad, že závažnost dětského astmatu klesá s věkem, se nepotvrdil</a:t>
            </a:r>
            <a:endParaRPr lang="cs-CZ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pic>
        <p:nvPicPr>
          <p:cNvPr id="2458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2516188"/>
            <a:ext cx="1944687" cy="2819400"/>
          </a:xfrm>
          <a:prstGeom prst="rect">
            <a:avLst/>
          </a:prstGeom>
          <a:noFill/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83" name="Group 11"/>
          <p:cNvGrpSpPr>
            <a:grpSpLocks/>
          </p:cNvGrpSpPr>
          <p:nvPr/>
        </p:nvGrpSpPr>
        <p:grpSpPr bwMode="auto">
          <a:xfrm>
            <a:off x="0" y="1524000"/>
            <a:ext cx="9134475" cy="90488"/>
            <a:chOff x="0" y="1333"/>
            <a:chExt cx="5754" cy="57"/>
          </a:xfrm>
        </p:grpSpPr>
        <p:sp>
          <p:nvSpPr>
            <p:cNvPr id="24584" name="Rectangle 12"/>
            <p:cNvSpPr>
              <a:spLocks noChangeArrowheads="1"/>
            </p:cNvSpPr>
            <p:nvPr/>
          </p:nvSpPr>
          <p:spPr bwMode="auto">
            <a:xfrm>
              <a:off x="0" y="1333"/>
              <a:ext cx="5754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5" name="Rectangle 13"/>
            <p:cNvSpPr>
              <a:spLocks noChangeArrowheads="1"/>
            </p:cNvSpPr>
            <p:nvPr/>
          </p:nvSpPr>
          <p:spPr bwMode="auto">
            <a:xfrm>
              <a:off x="0" y="1374"/>
              <a:ext cx="5754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17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Predikce rizika astmatu</a:t>
            </a:r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90550" y="2057400"/>
            <a:ext cx="3295650" cy="1731963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cs-CZ" sz="3200" b="1" u="sng" smtClean="0">
                <a:solidFill>
                  <a:srgbClr val="99FF33"/>
                </a:solidFill>
                <a:latin typeface="Arial CE" charset="-18"/>
              </a:rPr>
              <a:t>Velká kritéria</a:t>
            </a:r>
            <a:r>
              <a:rPr lang="cs-CZ" sz="3200" b="1" smtClean="0">
                <a:solidFill>
                  <a:srgbClr val="99FF33"/>
                </a:solidFill>
                <a:latin typeface="Arial CE" charset="-18"/>
              </a:rPr>
              <a:t>:</a:t>
            </a:r>
          </a:p>
          <a:p>
            <a:r>
              <a:rPr lang="cs-CZ" b="1" smtClean="0">
                <a:solidFill>
                  <a:schemeClr val="tx2"/>
                </a:solidFill>
                <a:latin typeface="Arial CE" charset="-18"/>
              </a:rPr>
              <a:t>astma rodičů</a:t>
            </a:r>
          </a:p>
          <a:p>
            <a:r>
              <a:rPr lang="cs-CZ" b="1" smtClean="0">
                <a:solidFill>
                  <a:schemeClr val="tx2"/>
                </a:solidFill>
                <a:latin typeface="Arial CE" charset="-18"/>
              </a:rPr>
              <a:t>atopický ekzém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2057400"/>
            <a:ext cx="3497263" cy="2667000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cs-CZ" sz="3200" b="1" u="sng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Malá kritéria</a:t>
            </a:r>
            <a:r>
              <a:rPr lang="cs-CZ" sz="3200" b="1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:</a:t>
            </a:r>
            <a:endParaRPr lang="cs-CZ" b="1" dirty="0" smtClean="0">
              <a:latin typeface="Arial CE" pitchFamily="34" charset="0"/>
              <a:cs typeface="Arial CE" pitchFamily="34" charset="0"/>
            </a:endParaRPr>
          </a:p>
          <a:p>
            <a:pPr>
              <a:defRPr/>
            </a:pPr>
            <a:r>
              <a:rPr lang="cs-CZ" b="1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alergická rýma</a:t>
            </a:r>
          </a:p>
          <a:p>
            <a:pPr>
              <a:defRPr/>
            </a:pPr>
            <a:r>
              <a:rPr lang="cs-CZ" b="1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pískoty – mimo nachlazení</a:t>
            </a:r>
          </a:p>
          <a:p>
            <a:pPr>
              <a:defRPr/>
            </a:pPr>
            <a:r>
              <a:rPr lang="cs-CZ" b="1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eosinofilie</a:t>
            </a:r>
            <a:r>
              <a:rPr lang="cs-CZ" b="1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 (&gt;4 %)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895350" y="6300788"/>
            <a:ext cx="796766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cs-CZ" sz="1600">
                <a:latin typeface="Arial CE" charset="-18"/>
              </a:rPr>
              <a:t>Castro-Rodriguez et al., Am J Respir Crit Care Med, Vol 162. pp 1403–1406, 2000</a:t>
            </a:r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628650" y="4700588"/>
            <a:ext cx="3276600" cy="12001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sz="1800">
                <a:latin typeface="Arial CE" charset="-18"/>
              </a:rPr>
              <a:t>Časné a opakované pískoty </a:t>
            </a:r>
          </a:p>
          <a:p>
            <a:pPr algn="ctr"/>
            <a:r>
              <a:rPr lang="cs-CZ" sz="1800">
                <a:latin typeface="Arial CE" charset="-18"/>
              </a:rPr>
              <a:t>+</a:t>
            </a:r>
            <a:br>
              <a:rPr lang="cs-CZ" sz="1800">
                <a:latin typeface="Arial CE" charset="-18"/>
              </a:rPr>
            </a:br>
            <a:r>
              <a:rPr lang="cs-CZ" sz="1800">
                <a:solidFill>
                  <a:schemeClr val="tx1"/>
                </a:solidFill>
                <a:latin typeface="Arial CE" charset="-18"/>
              </a:rPr>
              <a:t>nejméně 1 velké kritérium</a:t>
            </a:r>
            <a:br>
              <a:rPr lang="cs-CZ" sz="1800">
                <a:solidFill>
                  <a:schemeClr val="tx1"/>
                </a:solidFill>
                <a:latin typeface="Arial CE" charset="-18"/>
              </a:rPr>
            </a:br>
            <a:r>
              <a:rPr lang="cs-CZ" sz="1800">
                <a:solidFill>
                  <a:schemeClr val="tx1"/>
                </a:solidFill>
                <a:latin typeface="Arial CE" charset="-18"/>
              </a:rPr>
              <a:t>  nejméně 2 malá kritéria</a:t>
            </a:r>
          </a:p>
        </p:txBody>
      </p:sp>
      <p:grpSp>
        <p:nvGrpSpPr>
          <p:cNvPr id="25607" name="Group 10"/>
          <p:cNvGrpSpPr>
            <a:grpSpLocks/>
          </p:cNvGrpSpPr>
          <p:nvPr/>
        </p:nvGrpSpPr>
        <p:grpSpPr bwMode="auto">
          <a:xfrm>
            <a:off x="0" y="1447800"/>
            <a:ext cx="9134475" cy="90488"/>
            <a:chOff x="0" y="1333"/>
            <a:chExt cx="5754" cy="57"/>
          </a:xfrm>
        </p:grpSpPr>
        <p:sp>
          <p:nvSpPr>
            <p:cNvPr id="25608" name="Rectangle 11"/>
            <p:cNvSpPr>
              <a:spLocks noChangeArrowheads="1"/>
            </p:cNvSpPr>
            <p:nvPr/>
          </p:nvSpPr>
          <p:spPr bwMode="auto">
            <a:xfrm>
              <a:off x="0" y="1333"/>
              <a:ext cx="5754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09" name="Rectangle 12"/>
            <p:cNvSpPr>
              <a:spLocks noChangeArrowheads="1"/>
            </p:cNvSpPr>
            <p:nvPr/>
          </p:nvSpPr>
          <p:spPr bwMode="auto">
            <a:xfrm>
              <a:off x="0" y="1374"/>
              <a:ext cx="5754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950913" y="2133600"/>
            <a:ext cx="7242175" cy="4181475"/>
            <a:chOff x="391" y="1178"/>
            <a:chExt cx="4563" cy="2776"/>
          </a:xfrm>
        </p:grpSpPr>
        <p:sp>
          <p:nvSpPr>
            <p:cNvPr id="26634" name="Freeform 3"/>
            <p:cNvSpPr>
              <a:spLocks/>
            </p:cNvSpPr>
            <p:nvPr/>
          </p:nvSpPr>
          <p:spPr bwMode="auto">
            <a:xfrm>
              <a:off x="2193" y="1754"/>
              <a:ext cx="241" cy="913"/>
            </a:xfrm>
            <a:custGeom>
              <a:avLst/>
              <a:gdLst>
                <a:gd name="T0" fmla="*/ 14 w 854"/>
                <a:gd name="T1" fmla="*/ 859 h 2601"/>
                <a:gd name="T2" fmla="*/ 12 w 854"/>
                <a:gd name="T3" fmla="*/ 822 h 2601"/>
                <a:gd name="T4" fmla="*/ 7 w 854"/>
                <a:gd name="T5" fmla="*/ 726 h 2601"/>
                <a:gd name="T6" fmla="*/ 3 w 854"/>
                <a:gd name="T7" fmla="*/ 590 h 2601"/>
                <a:gd name="T8" fmla="*/ 0 w 854"/>
                <a:gd name="T9" fmla="*/ 434 h 2601"/>
                <a:gd name="T10" fmla="*/ 2 w 854"/>
                <a:gd name="T11" fmla="*/ 276 h 2601"/>
                <a:gd name="T12" fmla="*/ 5 w 854"/>
                <a:gd name="T13" fmla="*/ 204 h 2601"/>
                <a:gd name="T14" fmla="*/ 10 w 854"/>
                <a:gd name="T15" fmla="*/ 138 h 2601"/>
                <a:gd name="T16" fmla="*/ 18 w 854"/>
                <a:gd name="T17" fmla="*/ 83 h 2601"/>
                <a:gd name="T18" fmla="*/ 28 w 854"/>
                <a:gd name="T19" fmla="*/ 40 h 2601"/>
                <a:gd name="T20" fmla="*/ 41 w 854"/>
                <a:gd name="T21" fmla="*/ 11 h 2601"/>
                <a:gd name="T22" fmla="*/ 57 w 854"/>
                <a:gd name="T23" fmla="*/ 0 h 2601"/>
                <a:gd name="T24" fmla="*/ 76 w 854"/>
                <a:gd name="T25" fmla="*/ 8 h 2601"/>
                <a:gd name="T26" fmla="*/ 95 w 854"/>
                <a:gd name="T27" fmla="*/ 35 h 2601"/>
                <a:gd name="T28" fmla="*/ 112 w 854"/>
                <a:gd name="T29" fmla="*/ 80 h 2601"/>
                <a:gd name="T30" fmla="*/ 129 w 854"/>
                <a:gd name="T31" fmla="*/ 138 h 2601"/>
                <a:gd name="T32" fmla="*/ 145 w 854"/>
                <a:gd name="T33" fmla="*/ 206 h 2601"/>
                <a:gd name="T34" fmla="*/ 161 w 854"/>
                <a:gd name="T35" fmla="*/ 283 h 2601"/>
                <a:gd name="T36" fmla="*/ 188 w 854"/>
                <a:gd name="T37" fmla="*/ 452 h 2601"/>
                <a:gd name="T38" fmla="*/ 210 w 854"/>
                <a:gd name="T39" fmla="*/ 621 h 2601"/>
                <a:gd name="T40" fmla="*/ 227 w 854"/>
                <a:gd name="T41" fmla="*/ 768 h 2601"/>
                <a:gd name="T42" fmla="*/ 237 w 854"/>
                <a:gd name="T43" fmla="*/ 873 h 2601"/>
                <a:gd name="T44" fmla="*/ 241 w 854"/>
                <a:gd name="T45" fmla="*/ 913 h 2601"/>
                <a:gd name="T46" fmla="*/ 14 w 854"/>
                <a:gd name="T47" fmla="*/ 859 h 260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54" h="2601">
                  <a:moveTo>
                    <a:pt x="49" y="2448"/>
                  </a:moveTo>
                  <a:lnTo>
                    <a:pt x="42" y="2343"/>
                  </a:lnTo>
                  <a:lnTo>
                    <a:pt x="25" y="2069"/>
                  </a:lnTo>
                  <a:lnTo>
                    <a:pt x="9" y="1681"/>
                  </a:lnTo>
                  <a:lnTo>
                    <a:pt x="0" y="1235"/>
                  </a:lnTo>
                  <a:lnTo>
                    <a:pt x="7" y="787"/>
                  </a:lnTo>
                  <a:lnTo>
                    <a:pt x="18" y="581"/>
                  </a:lnTo>
                  <a:lnTo>
                    <a:pt x="37" y="394"/>
                  </a:lnTo>
                  <a:lnTo>
                    <a:pt x="64" y="237"/>
                  </a:lnTo>
                  <a:lnTo>
                    <a:pt x="99" y="113"/>
                  </a:lnTo>
                  <a:lnTo>
                    <a:pt x="145" y="31"/>
                  </a:lnTo>
                  <a:lnTo>
                    <a:pt x="203" y="0"/>
                  </a:lnTo>
                  <a:lnTo>
                    <a:pt x="269" y="23"/>
                  </a:lnTo>
                  <a:lnTo>
                    <a:pt x="336" y="101"/>
                  </a:lnTo>
                  <a:lnTo>
                    <a:pt x="398" y="227"/>
                  </a:lnTo>
                  <a:lnTo>
                    <a:pt x="458" y="392"/>
                  </a:lnTo>
                  <a:lnTo>
                    <a:pt x="515" y="587"/>
                  </a:lnTo>
                  <a:lnTo>
                    <a:pt x="569" y="807"/>
                  </a:lnTo>
                  <a:lnTo>
                    <a:pt x="665" y="1287"/>
                  </a:lnTo>
                  <a:lnTo>
                    <a:pt x="744" y="1769"/>
                  </a:lnTo>
                  <a:lnTo>
                    <a:pt x="803" y="2189"/>
                  </a:lnTo>
                  <a:lnTo>
                    <a:pt x="840" y="2487"/>
                  </a:lnTo>
                  <a:lnTo>
                    <a:pt x="854" y="2601"/>
                  </a:lnTo>
                  <a:lnTo>
                    <a:pt x="49" y="2448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5" name="Freeform 4"/>
            <p:cNvSpPr>
              <a:spLocks/>
            </p:cNvSpPr>
            <p:nvPr/>
          </p:nvSpPr>
          <p:spPr bwMode="auto">
            <a:xfrm>
              <a:off x="4183" y="1982"/>
              <a:ext cx="177" cy="550"/>
            </a:xfrm>
            <a:custGeom>
              <a:avLst/>
              <a:gdLst>
                <a:gd name="T0" fmla="*/ 15 w 627"/>
                <a:gd name="T1" fmla="*/ 550 h 1568"/>
                <a:gd name="T2" fmla="*/ 8 w 627"/>
                <a:gd name="T3" fmla="*/ 466 h 1568"/>
                <a:gd name="T4" fmla="*/ 3 w 627"/>
                <a:gd name="T5" fmla="*/ 379 h 1568"/>
                <a:gd name="T6" fmla="*/ 0 w 627"/>
                <a:gd name="T7" fmla="*/ 280 h 1568"/>
                <a:gd name="T8" fmla="*/ 1 w 627"/>
                <a:gd name="T9" fmla="*/ 180 h 1568"/>
                <a:gd name="T10" fmla="*/ 8 w 627"/>
                <a:gd name="T11" fmla="*/ 91 h 1568"/>
                <a:gd name="T12" fmla="*/ 22 w 627"/>
                <a:gd name="T13" fmla="*/ 27 h 1568"/>
                <a:gd name="T14" fmla="*/ 33 w 627"/>
                <a:gd name="T15" fmla="*/ 8 h 1568"/>
                <a:gd name="T16" fmla="*/ 47 w 627"/>
                <a:gd name="T17" fmla="*/ 0 h 1568"/>
                <a:gd name="T18" fmla="*/ 74 w 627"/>
                <a:gd name="T19" fmla="*/ 16 h 1568"/>
                <a:gd name="T20" fmla="*/ 98 w 627"/>
                <a:gd name="T21" fmla="*/ 68 h 1568"/>
                <a:gd name="T22" fmla="*/ 120 w 627"/>
                <a:gd name="T23" fmla="*/ 143 h 1568"/>
                <a:gd name="T24" fmla="*/ 139 w 627"/>
                <a:gd name="T25" fmla="*/ 230 h 1568"/>
                <a:gd name="T26" fmla="*/ 155 w 627"/>
                <a:gd name="T27" fmla="*/ 318 h 1568"/>
                <a:gd name="T28" fmla="*/ 167 w 627"/>
                <a:gd name="T29" fmla="*/ 395 h 1568"/>
                <a:gd name="T30" fmla="*/ 177 w 627"/>
                <a:gd name="T31" fmla="*/ 470 h 1568"/>
                <a:gd name="T32" fmla="*/ 15 w 627"/>
                <a:gd name="T33" fmla="*/ 550 h 15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7" h="1568">
                  <a:moveTo>
                    <a:pt x="52" y="1568"/>
                  </a:moveTo>
                  <a:lnTo>
                    <a:pt x="28" y="1328"/>
                  </a:lnTo>
                  <a:lnTo>
                    <a:pt x="12" y="1081"/>
                  </a:lnTo>
                  <a:lnTo>
                    <a:pt x="0" y="798"/>
                  </a:lnTo>
                  <a:lnTo>
                    <a:pt x="3" y="513"/>
                  </a:lnTo>
                  <a:lnTo>
                    <a:pt x="27" y="260"/>
                  </a:lnTo>
                  <a:lnTo>
                    <a:pt x="78" y="77"/>
                  </a:lnTo>
                  <a:lnTo>
                    <a:pt x="117" y="23"/>
                  </a:lnTo>
                  <a:lnTo>
                    <a:pt x="167" y="0"/>
                  </a:lnTo>
                  <a:lnTo>
                    <a:pt x="261" y="47"/>
                  </a:lnTo>
                  <a:lnTo>
                    <a:pt x="347" y="195"/>
                  </a:lnTo>
                  <a:lnTo>
                    <a:pt x="426" y="409"/>
                  </a:lnTo>
                  <a:lnTo>
                    <a:pt x="493" y="657"/>
                  </a:lnTo>
                  <a:lnTo>
                    <a:pt x="550" y="906"/>
                  </a:lnTo>
                  <a:lnTo>
                    <a:pt x="591" y="1125"/>
                  </a:lnTo>
                  <a:lnTo>
                    <a:pt x="627" y="1339"/>
                  </a:lnTo>
                  <a:lnTo>
                    <a:pt x="52" y="1568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6" name="Freeform 5"/>
            <p:cNvSpPr>
              <a:spLocks/>
            </p:cNvSpPr>
            <p:nvPr/>
          </p:nvSpPr>
          <p:spPr bwMode="auto">
            <a:xfrm>
              <a:off x="2977" y="1780"/>
              <a:ext cx="237" cy="819"/>
            </a:xfrm>
            <a:custGeom>
              <a:avLst/>
              <a:gdLst>
                <a:gd name="T0" fmla="*/ 20 w 836"/>
                <a:gd name="T1" fmla="*/ 819 h 2333"/>
                <a:gd name="T2" fmla="*/ 17 w 836"/>
                <a:gd name="T3" fmla="*/ 785 h 2333"/>
                <a:gd name="T4" fmla="*/ 10 w 836"/>
                <a:gd name="T5" fmla="*/ 693 h 2333"/>
                <a:gd name="T6" fmla="*/ 4 w 836"/>
                <a:gd name="T7" fmla="*/ 565 h 2333"/>
                <a:gd name="T8" fmla="*/ 0 w 836"/>
                <a:gd name="T9" fmla="*/ 417 h 2333"/>
                <a:gd name="T10" fmla="*/ 0 w 836"/>
                <a:gd name="T11" fmla="*/ 341 h 2333"/>
                <a:gd name="T12" fmla="*/ 2 w 836"/>
                <a:gd name="T13" fmla="*/ 268 h 2333"/>
                <a:gd name="T14" fmla="*/ 6 w 836"/>
                <a:gd name="T15" fmla="*/ 198 h 2333"/>
                <a:gd name="T16" fmla="*/ 13 w 836"/>
                <a:gd name="T17" fmla="*/ 136 h 2333"/>
                <a:gd name="T18" fmla="*/ 22 w 836"/>
                <a:gd name="T19" fmla="*/ 83 h 2333"/>
                <a:gd name="T20" fmla="*/ 35 w 836"/>
                <a:gd name="T21" fmla="*/ 41 h 2333"/>
                <a:gd name="T22" fmla="*/ 52 w 836"/>
                <a:gd name="T23" fmla="*/ 12 h 2333"/>
                <a:gd name="T24" fmla="*/ 74 w 836"/>
                <a:gd name="T25" fmla="*/ 0 h 2333"/>
                <a:gd name="T26" fmla="*/ 91 w 836"/>
                <a:gd name="T27" fmla="*/ 4 h 2333"/>
                <a:gd name="T28" fmla="*/ 108 w 836"/>
                <a:gd name="T29" fmla="*/ 21 h 2333"/>
                <a:gd name="T30" fmla="*/ 124 w 836"/>
                <a:gd name="T31" fmla="*/ 49 h 2333"/>
                <a:gd name="T32" fmla="*/ 139 w 836"/>
                <a:gd name="T33" fmla="*/ 86 h 2333"/>
                <a:gd name="T34" fmla="*/ 167 w 836"/>
                <a:gd name="T35" fmla="*/ 180 h 2333"/>
                <a:gd name="T36" fmla="*/ 191 w 836"/>
                <a:gd name="T37" fmla="*/ 290 h 2333"/>
                <a:gd name="T38" fmla="*/ 210 w 836"/>
                <a:gd name="T39" fmla="*/ 400 h 2333"/>
                <a:gd name="T40" fmla="*/ 225 w 836"/>
                <a:gd name="T41" fmla="*/ 496 h 2333"/>
                <a:gd name="T42" fmla="*/ 237 w 836"/>
                <a:gd name="T43" fmla="*/ 591 h 2333"/>
                <a:gd name="T44" fmla="*/ 20 w 836"/>
                <a:gd name="T45" fmla="*/ 819 h 23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36" h="2333">
                  <a:moveTo>
                    <a:pt x="69" y="2333"/>
                  </a:moveTo>
                  <a:lnTo>
                    <a:pt x="59" y="2235"/>
                  </a:lnTo>
                  <a:lnTo>
                    <a:pt x="36" y="1975"/>
                  </a:lnTo>
                  <a:lnTo>
                    <a:pt x="14" y="1609"/>
                  </a:lnTo>
                  <a:lnTo>
                    <a:pt x="0" y="1187"/>
                  </a:lnTo>
                  <a:lnTo>
                    <a:pt x="0" y="972"/>
                  </a:lnTo>
                  <a:lnTo>
                    <a:pt x="6" y="763"/>
                  </a:lnTo>
                  <a:lnTo>
                    <a:pt x="21" y="565"/>
                  </a:lnTo>
                  <a:lnTo>
                    <a:pt x="45" y="387"/>
                  </a:lnTo>
                  <a:lnTo>
                    <a:pt x="79" y="236"/>
                  </a:lnTo>
                  <a:lnTo>
                    <a:pt x="125" y="116"/>
                  </a:lnTo>
                  <a:lnTo>
                    <a:pt x="185" y="35"/>
                  </a:lnTo>
                  <a:lnTo>
                    <a:pt x="260" y="0"/>
                  </a:lnTo>
                  <a:lnTo>
                    <a:pt x="322" y="12"/>
                  </a:lnTo>
                  <a:lnTo>
                    <a:pt x="381" y="60"/>
                  </a:lnTo>
                  <a:lnTo>
                    <a:pt x="437" y="139"/>
                  </a:lnTo>
                  <a:lnTo>
                    <a:pt x="491" y="246"/>
                  </a:lnTo>
                  <a:lnTo>
                    <a:pt x="588" y="514"/>
                  </a:lnTo>
                  <a:lnTo>
                    <a:pt x="672" y="825"/>
                  </a:lnTo>
                  <a:lnTo>
                    <a:pt x="741" y="1139"/>
                  </a:lnTo>
                  <a:lnTo>
                    <a:pt x="792" y="1413"/>
                  </a:lnTo>
                  <a:lnTo>
                    <a:pt x="836" y="1683"/>
                  </a:lnTo>
                  <a:lnTo>
                    <a:pt x="69" y="2333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7" name="Freeform 6"/>
            <p:cNvSpPr>
              <a:spLocks/>
            </p:cNvSpPr>
            <p:nvPr/>
          </p:nvSpPr>
          <p:spPr bwMode="auto">
            <a:xfrm>
              <a:off x="1023" y="1659"/>
              <a:ext cx="301" cy="861"/>
            </a:xfrm>
            <a:custGeom>
              <a:avLst/>
              <a:gdLst>
                <a:gd name="T0" fmla="*/ 59 w 1064"/>
                <a:gd name="T1" fmla="*/ 805 h 2453"/>
                <a:gd name="T2" fmla="*/ 35 w 1064"/>
                <a:gd name="T3" fmla="*/ 759 h 2453"/>
                <a:gd name="T4" fmla="*/ 18 w 1064"/>
                <a:gd name="T5" fmla="*/ 706 h 2453"/>
                <a:gd name="T6" fmla="*/ 7 w 1064"/>
                <a:gd name="T7" fmla="*/ 647 h 2453"/>
                <a:gd name="T8" fmla="*/ 1 w 1064"/>
                <a:gd name="T9" fmla="*/ 584 h 2453"/>
                <a:gd name="T10" fmla="*/ 0 w 1064"/>
                <a:gd name="T11" fmla="*/ 519 h 2453"/>
                <a:gd name="T12" fmla="*/ 3 w 1064"/>
                <a:gd name="T13" fmla="*/ 452 h 2453"/>
                <a:gd name="T14" fmla="*/ 10 w 1064"/>
                <a:gd name="T15" fmla="*/ 384 h 2453"/>
                <a:gd name="T16" fmla="*/ 19 w 1064"/>
                <a:gd name="T17" fmla="*/ 318 h 2453"/>
                <a:gd name="T18" fmla="*/ 31 w 1064"/>
                <a:gd name="T19" fmla="*/ 255 h 2453"/>
                <a:gd name="T20" fmla="*/ 46 w 1064"/>
                <a:gd name="T21" fmla="*/ 196 h 2453"/>
                <a:gd name="T22" fmla="*/ 62 w 1064"/>
                <a:gd name="T23" fmla="*/ 141 h 2453"/>
                <a:gd name="T24" fmla="*/ 78 w 1064"/>
                <a:gd name="T25" fmla="*/ 94 h 2453"/>
                <a:gd name="T26" fmla="*/ 96 w 1064"/>
                <a:gd name="T27" fmla="*/ 55 h 2453"/>
                <a:gd name="T28" fmla="*/ 113 w 1064"/>
                <a:gd name="T29" fmla="*/ 26 h 2453"/>
                <a:gd name="T30" fmla="*/ 130 w 1064"/>
                <a:gd name="T31" fmla="*/ 7 h 2453"/>
                <a:gd name="T32" fmla="*/ 146 w 1064"/>
                <a:gd name="T33" fmla="*/ 0 h 2453"/>
                <a:gd name="T34" fmla="*/ 162 w 1064"/>
                <a:gd name="T35" fmla="*/ 7 h 2453"/>
                <a:gd name="T36" fmla="*/ 179 w 1064"/>
                <a:gd name="T37" fmla="*/ 28 h 2453"/>
                <a:gd name="T38" fmla="*/ 198 w 1064"/>
                <a:gd name="T39" fmla="*/ 61 h 2453"/>
                <a:gd name="T40" fmla="*/ 216 w 1064"/>
                <a:gd name="T41" fmla="*/ 104 h 2453"/>
                <a:gd name="T42" fmla="*/ 234 w 1064"/>
                <a:gd name="T43" fmla="*/ 155 h 2453"/>
                <a:gd name="T44" fmla="*/ 251 w 1064"/>
                <a:gd name="T45" fmla="*/ 214 h 2453"/>
                <a:gd name="T46" fmla="*/ 266 w 1064"/>
                <a:gd name="T47" fmla="*/ 279 h 2453"/>
                <a:gd name="T48" fmla="*/ 279 w 1064"/>
                <a:gd name="T49" fmla="*/ 347 h 2453"/>
                <a:gd name="T50" fmla="*/ 290 w 1064"/>
                <a:gd name="T51" fmla="*/ 417 h 2453"/>
                <a:gd name="T52" fmla="*/ 297 w 1064"/>
                <a:gd name="T53" fmla="*/ 488 h 2453"/>
                <a:gd name="T54" fmla="*/ 301 w 1064"/>
                <a:gd name="T55" fmla="*/ 557 h 2453"/>
                <a:gd name="T56" fmla="*/ 300 w 1064"/>
                <a:gd name="T57" fmla="*/ 625 h 2453"/>
                <a:gd name="T58" fmla="*/ 294 w 1064"/>
                <a:gd name="T59" fmla="*/ 687 h 2453"/>
                <a:gd name="T60" fmla="*/ 283 w 1064"/>
                <a:gd name="T61" fmla="*/ 743 h 2453"/>
                <a:gd name="T62" fmla="*/ 266 w 1064"/>
                <a:gd name="T63" fmla="*/ 792 h 2453"/>
                <a:gd name="T64" fmla="*/ 243 w 1064"/>
                <a:gd name="T65" fmla="*/ 832 h 2453"/>
                <a:gd name="T66" fmla="*/ 225 w 1064"/>
                <a:gd name="T67" fmla="*/ 848 h 2453"/>
                <a:gd name="T68" fmla="*/ 203 w 1064"/>
                <a:gd name="T69" fmla="*/ 857 h 2453"/>
                <a:gd name="T70" fmla="*/ 151 w 1064"/>
                <a:gd name="T71" fmla="*/ 861 h 2453"/>
                <a:gd name="T72" fmla="*/ 124 w 1064"/>
                <a:gd name="T73" fmla="*/ 855 h 2453"/>
                <a:gd name="T74" fmla="*/ 99 w 1064"/>
                <a:gd name="T75" fmla="*/ 843 h 2453"/>
                <a:gd name="T76" fmla="*/ 76 w 1064"/>
                <a:gd name="T77" fmla="*/ 826 h 2453"/>
                <a:gd name="T78" fmla="*/ 59 w 1064"/>
                <a:gd name="T79" fmla="*/ 805 h 245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64" h="2453">
                  <a:moveTo>
                    <a:pt x="208" y="2294"/>
                  </a:moveTo>
                  <a:lnTo>
                    <a:pt x="125" y="2163"/>
                  </a:lnTo>
                  <a:lnTo>
                    <a:pt x="65" y="2012"/>
                  </a:lnTo>
                  <a:lnTo>
                    <a:pt x="26" y="1844"/>
                  </a:lnTo>
                  <a:lnTo>
                    <a:pt x="5" y="1665"/>
                  </a:lnTo>
                  <a:lnTo>
                    <a:pt x="0" y="1478"/>
                  </a:lnTo>
                  <a:lnTo>
                    <a:pt x="11" y="1287"/>
                  </a:lnTo>
                  <a:lnTo>
                    <a:pt x="34" y="1095"/>
                  </a:lnTo>
                  <a:lnTo>
                    <a:pt x="67" y="906"/>
                  </a:lnTo>
                  <a:lnTo>
                    <a:pt x="111" y="726"/>
                  </a:lnTo>
                  <a:lnTo>
                    <a:pt x="161" y="557"/>
                  </a:lnTo>
                  <a:lnTo>
                    <a:pt x="218" y="403"/>
                  </a:lnTo>
                  <a:lnTo>
                    <a:pt x="276" y="268"/>
                  </a:lnTo>
                  <a:lnTo>
                    <a:pt x="338" y="157"/>
                  </a:lnTo>
                  <a:lnTo>
                    <a:pt x="399" y="73"/>
                  </a:lnTo>
                  <a:lnTo>
                    <a:pt x="459" y="19"/>
                  </a:lnTo>
                  <a:lnTo>
                    <a:pt x="515" y="0"/>
                  </a:lnTo>
                  <a:lnTo>
                    <a:pt x="573" y="20"/>
                  </a:lnTo>
                  <a:lnTo>
                    <a:pt x="634" y="79"/>
                  </a:lnTo>
                  <a:lnTo>
                    <a:pt x="699" y="173"/>
                  </a:lnTo>
                  <a:lnTo>
                    <a:pt x="763" y="296"/>
                  </a:lnTo>
                  <a:lnTo>
                    <a:pt x="827" y="443"/>
                  </a:lnTo>
                  <a:lnTo>
                    <a:pt x="887" y="611"/>
                  </a:lnTo>
                  <a:lnTo>
                    <a:pt x="941" y="795"/>
                  </a:lnTo>
                  <a:lnTo>
                    <a:pt x="987" y="989"/>
                  </a:lnTo>
                  <a:lnTo>
                    <a:pt x="1025" y="1189"/>
                  </a:lnTo>
                  <a:lnTo>
                    <a:pt x="1051" y="1391"/>
                  </a:lnTo>
                  <a:lnTo>
                    <a:pt x="1064" y="1588"/>
                  </a:lnTo>
                  <a:lnTo>
                    <a:pt x="1061" y="1780"/>
                  </a:lnTo>
                  <a:lnTo>
                    <a:pt x="1041" y="1958"/>
                  </a:lnTo>
                  <a:lnTo>
                    <a:pt x="1002" y="2118"/>
                  </a:lnTo>
                  <a:lnTo>
                    <a:pt x="942" y="2257"/>
                  </a:lnTo>
                  <a:lnTo>
                    <a:pt x="860" y="2371"/>
                  </a:lnTo>
                  <a:lnTo>
                    <a:pt x="797" y="2416"/>
                  </a:lnTo>
                  <a:lnTo>
                    <a:pt x="718" y="2443"/>
                  </a:lnTo>
                  <a:lnTo>
                    <a:pt x="534" y="2453"/>
                  </a:lnTo>
                  <a:lnTo>
                    <a:pt x="439" y="2436"/>
                  </a:lnTo>
                  <a:lnTo>
                    <a:pt x="349" y="2402"/>
                  </a:lnTo>
                  <a:lnTo>
                    <a:pt x="270" y="2354"/>
                  </a:lnTo>
                  <a:lnTo>
                    <a:pt x="208" y="2294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8" name="Freeform 7"/>
            <p:cNvSpPr>
              <a:spLocks/>
            </p:cNvSpPr>
            <p:nvPr/>
          </p:nvSpPr>
          <p:spPr bwMode="auto">
            <a:xfrm>
              <a:off x="823" y="2438"/>
              <a:ext cx="4131" cy="429"/>
            </a:xfrm>
            <a:custGeom>
              <a:avLst/>
              <a:gdLst>
                <a:gd name="T0" fmla="*/ 4110 w 14641"/>
                <a:gd name="T1" fmla="*/ 0 h 1224"/>
                <a:gd name="T2" fmla="*/ 4131 w 14641"/>
                <a:gd name="T3" fmla="*/ 429 h 1224"/>
                <a:gd name="T4" fmla="*/ 54 w 14641"/>
                <a:gd name="T5" fmla="*/ 402 h 1224"/>
                <a:gd name="T6" fmla="*/ 0 w 14641"/>
                <a:gd name="T7" fmla="*/ 402 h 1224"/>
                <a:gd name="T8" fmla="*/ 0 w 14641"/>
                <a:gd name="T9" fmla="*/ 67 h 1224"/>
                <a:gd name="T10" fmla="*/ 4110 w 14641"/>
                <a:gd name="T11" fmla="*/ 0 h 1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41" h="1224">
                  <a:moveTo>
                    <a:pt x="14565" y="0"/>
                  </a:moveTo>
                  <a:lnTo>
                    <a:pt x="14641" y="1224"/>
                  </a:lnTo>
                  <a:lnTo>
                    <a:pt x="191" y="1148"/>
                  </a:lnTo>
                  <a:lnTo>
                    <a:pt x="0" y="1148"/>
                  </a:lnTo>
                  <a:lnTo>
                    <a:pt x="0" y="192"/>
                  </a:lnTo>
                  <a:lnTo>
                    <a:pt x="14565" y="0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9" name="Freeform 8"/>
            <p:cNvSpPr>
              <a:spLocks/>
            </p:cNvSpPr>
            <p:nvPr/>
          </p:nvSpPr>
          <p:spPr bwMode="auto">
            <a:xfrm>
              <a:off x="828" y="2110"/>
              <a:ext cx="4043" cy="450"/>
            </a:xfrm>
            <a:custGeom>
              <a:avLst/>
              <a:gdLst>
                <a:gd name="T0" fmla="*/ 12 w 14331"/>
                <a:gd name="T1" fmla="*/ 394 h 1282"/>
                <a:gd name="T2" fmla="*/ 47 w 14331"/>
                <a:gd name="T3" fmla="*/ 288 h 1282"/>
                <a:gd name="T4" fmla="*/ 94 w 14331"/>
                <a:gd name="T5" fmla="*/ 197 h 1282"/>
                <a:gd name="T6" fmla="*/ 153 w 14331"/>
                <a:gd name="T7" fmla="*/ 123 h 1282"/>
                <a:gd name="T8" fmla="*/ 223 w 14331"/>
                <a:gd name="T9" fmla="*/ 71 h 1282"/>
                <a:gd name="T10" fmla="*/ 303 w 14331"/>
                <a:gd name="T11" fmla="*/ 45 h 1282"/>
                <a:gd name="T12" fmla="*/ 392 w 14331"/>
                <a:gd name="T13" fmla="*/ 51 h 1282"/>
                <a:gd name="T14" fmla="*/ 490 w 14331"/>
                <a:gd name="T15" fmla="*/ 91 h 1282"/>
                <a:gd name="T16" fmla="*/ 581 w 14331"/>
                <a:gd name="T17" fmla="*/ 163 h 1282"/>
                <a:gd name="T18" fmla="*/ 651 w 14331"/>
                <a:gd name="T19" fmla="*/ 249 h 1282"/>
                <a:gd name="T20" fmla="*/ 720 w 14331"/>
                <a:gd name="T21" fmla="*/ 335 h 1282"/>
                <a:gd name="T22" fmla="*/ 803 w 14331"/>
                <a:gd name="T23" fmla="*/ 398 h 1282"/>
                <a:gd name="T24" fmla="*/ 894 w 14331"/>
                <a:gd name="T25" fmla="*/ 416 h 1282"/>
                <a:gd name="T26" fmla="*/ 964 w 14331"/>
                <a:gd name="T27" fmla="*/ 403 h 1282"/>
                <a:gd name="T28" fmla="*/ 1055 w 14331"/>
                <a:gd name="T29" fmla="*/ 347 h 1282"/>
                <a:gd name="T30" fmla="*/ 1166 w 14331"/>
                <a:gd name="T31" fmla="*/ 242 h 1282"/>
                <a:gd name="T32" fmla="*/ 1283 w 14331"/>
                <a:gd name="T33" fmla="*/ 153 h 1282"/>
                <a:gd name="T34" fmla="*/ 1350 w 14331"/>
                <a:gd name="T35" fmla="*/ 131 h 1282"/>
                <a:gd name="T36" fmla="*/ 1434 w 14331"/>
                <a:gd name="T37" fmla="*/ 129 h 1282"/>
                <a:gd name="T38" fmla="*/ 1506 w 14331"/>
                <a:gd name="T39" fmla="*/ 146 h 1282"/>
                <a:gd name="T40" fmla="*/ 1626 w 14331"/>
                <a:gd name="T41" fmla="*/ 219 h 1282"/>
                <a:gd name="T42" fmla="*/ 1737 w 14331"/>
                <a:gd name="T43" fmla="*/ 309 h 1282"/>
                <a:gd name="T44" fmla="*/ 1831 w 14331"/>
                <a:gd name="T45" fmla="*/ 361 h 1282"/>
                <a:gd name="T46" fmla="*/ 1907 w 14331"/>
                <a:gd name="T47" fmla="*/ 379 h 1282"/>
                <a:gd name="T48" fmla="*/ 1980 w 14331"/>
                <a:gd name="T49" fmla="*/ 368 h 1282"/>
                <a:gd name="T50" fmla="*/ 2043 w 14331"/>
                <a:gd name="T51" fmla="*/ 332 h 1282"/>
                <a:gd name="T52" fmla="*/ 2125 w 14331"/>
                <a:gd name="T53" fmla="*/ 248 h 1282"/>
                <a:gd name="T54" fmla="*/ 2228 w 14331"/>
                <a:gd name="T55" fmla="*/ 118 h 1282"/>
                <a:gd name="T56" fmla="*/ 2284 w 14331"/>
                <a:gd name="T57" fmla="*/ 62 h 1282"/>
                <a:gd name="T58" fmla="*/ 2348 w 14331"/>
                <a:gd name="T59" fmla="*/ 24 h 1282"/>
                <a:gd name="T60" fmla="*/ 2461 w 14331"/>
                <a:gd name="T61" fmla="*/ 0 h 1282"/>
                <a:gd name="T62" fmla="*/ 2557 w 14331"/>
                <a:gd name="T63" fmla="*/ 22 h 1282"/>
                <a:gd name="T64" fmla="*/ 2641 w 14331"/>
                <a:gd name="T65" fmla="*/ 76 h 1282"/>
                <a:gd name="T66" fmla="*/ 2716 w 14331"/>
                <a:gd name="T67" fmla="*/ 150 h 1282"/>
                <a:gd name="T68" fmla="*/ 2827 w 14331"/>
                <a:gd name="T69" fmla="*/ 268 h 1282"/>
                <a:gd name="T70" fmla="*/ 2906 w 14331"/>
                <a:gd name="T71" fmla="*/ 334 h 1282"/>
                <a:gd name="T72" fmla="*/ 2994 w 14331"/>
                <a:gd name="T73" fmla="*/ 374 h 1282"/>
                <a:gd name="T74" fmla="*/ 3092 w 14331"/>
                <a:gd name="T75" fmla="*/ 378 h 1282"/>
                <a:gd name="T76" fmla="*/ 3181 w 14331"/>
                <a:gd name="T77" fmla="*/ 356 h 1282"/>
                <a:gd name="T78" fmla="*/ 3297 w 14331"/>
                <a:gd name="T79" fmla="*/ 293 h 1282"/>
                <a:gd name="T80" fmla="*/ 3442 w 14331"/>
                <a:gd name="T81" fmla="*/ 186 h 1282"/>
                <a:gd name="T82" fmla="*/ 3515 w 14331"/>
                <a:gd name="T83" fmla="*/ 140 h 1282"/>
                <a:gd name="T84" fmla="*/ 3594 w 14331"/>
                <a:gd name="T85" fmla="*/ 107 h 1282"/>
                <a:gd name="T86" fmla="*/ 3681 w 14331"/>
                <a:gd name="T87" fmla="*/ 95 h 1282"/>
                <a:gd name="T88" fmla="*/ 3778 w 14331"/>
                <a:gd name="T89" fmla="*/ 131 h 1282"/>
                <a:gd name="T90" fmla="*/ 3857 w 14331"/>
                <a:gd name="T91" fmla="*/ 209 h 1282"/>
                <a:gd name="T92" fmla="*/ 3938 w 14331"/>
                <a:gd name="T93" fmla="*/ 292 h 1282"/>
                <a:gd name="T94" fmla="*/ 4043 w 14331"/>
                <a:gd name="T95" fmla="*/ 340 h 12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331" h="1282">
                  <a:moveTo>
                    <a:pt x="0" y="1282"/>
                  </a:moveTo>
                  <a:lnTo>
                    <a:pt x="43" y="1122"/>
                  </a:lnTo>
                  <a:lnTo>
                    <a:pt x="98" y="968"/>
                  </a:lnTo>
                  <a:lnTo>
                    <a:pt x="166" y="821"/>
                  </a:lnTo>
                  <a:lnTo>
                    <a:pt x="245" y="685"/>
                  </a:lnTo>
                  <a:lnTo>
                    <a:pt x="334" y="560"/>
                  </a:lnTo>
                  <a:lnTo>
                    <a:pt x="434" y="448"/>
                  </a:lnTo>
                  <a:lnTo>
                    <a:pt x="543" y="349"/>
                  </a:lnTo>
                  <a:lnTo>
                    <a:pt x="663" y="267"/>
                  </a:lnTo>
                  <a:lnTo>
                    <a:pt x="791" y="202"/>
                  </a:lnTo>
                  <a:lnTo>
                    <a:pt x="928" y="155"/>
                  </a:lnTo>
                  <a:lnTo>
                    <a:pt x="1075" y="129"/>
                  </a:lnTo>
                  <a:lnTo>
                    <a:pt x="1229" y="125"/>
                  </a:lnTo>
                  <a:lnTo>
                    <a:pt x="1390" y="144"/>
                  </a:lnTo>
                  <a:lnTo>
                    <a:pt x="1559" y="189"/>
                  </a:lnTo>
                  <a:lnTo>
                    <a:pt x="1736" y="260"/>
                  </a:lnTo>
                  <a:lnTo>
                    <a:pt x="1918" y="361"/>
                  </a:lnTo>
                  <a:lnTo>
                    <a:pt x="2060" y="463"/>
                  </a:lnTo>
                  <a:lnTo>
                    <a:pt x="2188" y="583"/>
                  </a:lnTo>
                  <a:lnTo>
                    <a:pt x="2308" y="710"/>
                  </a:lnTo>
                  <a:lnTo>
                    <a:pt x="2427" y="836"/>
                  </a:lnTo>
                  <a:lnTo>
                    <a:pt x="2552" y="954"/>
                  </a:lnTo>
                  <a:lnTo>
                    <a:pt x="2690" y="1055"/>
                  </a:lnTo>
                  <a:lnTo>
                    <a:pt x="2847" y="1133"/>
                  </a:lnTo>
                  <a:lnTo>
                    <a:pt x="3033" y="1178"/>
                  </a:lnTo>
                  <a:lnTo>
                    <a:pt x="3169" y="1185"/>
                  </a:lnTo>
                  <a:lnTo>
                    <a:pt x="3297" y="1174"/>
                  </a:lnTo>
                  <a:lnTo>
                    <a:pt x="3417" y="1147"/>
                  </a:lnTo>
                  <a:lnTo>
                    <a:pt x="3529" y="1105"/>
                  </a:lnTo>
                  <a:lnTo>
                    <a:pt x="3741" y="988"/>
                  </a:lnTo>
                  <a:lnTo>
                    <a:pt x="3939" y="844"/>
                  </a:lnTo>
                  <a:lnTo>
                    <a:pt x="4134" y="690"/>
                  </a:lnTo>
                  <a:lnTo>
                    <a:pt x="4333" y="548"/>
                  </a:lnTo>
                  <a:lnTo>
                    <a:pt x="4548" y="436"/>
                  </a:lnTo>
                  <a:lnTo>
                    <a:pt x="4664" y="397"/>
                  </a:lnTo>
                  <a:lnTo>
                    <a:pt x="4786" y="374"/>
                  </a:lnTo>
                  <a:lnTo>
                    <a:pt x="4941" y="362"/>
                  </a:lnTo>
                  <a:lnTo>
                    <a:pt x="5084" y="367"/>
                  </a:lnTo>
                  <a:lnTo>
                    <a:pt x="5216" y="386"/>
                  </a:lnTo>
                  <a:lnTo>
                    <a:pt x="5338" y="417"/>
                  </a:lnTo>
                  <a:lnTo>
                    <a:pt x="5560" y="507"/>
                  </a:lnTo>
                  <a:lnTo>
                    <a:pt x="5763" y="625"/>
                  </a:lnTo>
                  <a:lnTo>
                    <a:pt x="5957" y="754"/>
                  </a:lnTo>
                  <a:lnTo>
                    <a:pt x="6156" y="880"/>
                  </a:lnTo>
                  <a:lnTo>
                    <a:pt x="6371" y="986"/>
                  </a:lnTo>
                  <a:lnTo>
                    <a:pt x="6489" y="1029"/>
                  </a:lnTo>
                  <a:lnTo>
                    <a:pt x="6615" y="1061"/>
                  </a:lnTo>
                  <a:lnTo>
                    <a:pt x="6760" y="1079"/>
                  </a:lnTo>
                  <a:lnTo>
                    <a:pt x="6895" y="1074"/>
                  </a:lnTo>
                  <a:lnTo>
                    <a:pt x="7019" y="1048"/>
                  </a:lnTo>
                  <a:lnTo>
                    <a:pt x="7134" y="1005"/>
                  </a:lnTo>
                  <a:lnTo>
                    <a:pt x="7241" y="946"/>
                  </a:lnTo>
                  <a:lnTo>
                    <a:pt x="7342" y="875"/>
                  </a:lnTo>
                  <a:lnTo>
                    <a:pt x="7531" y="706"/>
                  </a:lnTo>
                  <a:lnTo>
                    <a:pt x="7711" y="518"/>
                  </a:lnTo>
                  <a:lnTo>
                    <a:pt x="7897" y="336"/>
                  </a:lnTo>
                  <a:lnTo>
                    <a:pt x="7993" y="253"/>
                  </a:lnTo>
                  <a:lnTo>
                    <a:pt x="8096" y="178"/>
                  </a:lnTo>
                  <a:lnTo>
                    <a:pt x="8205" y="116"/>
                  </a:lnTo>
                  <a:lnTo>
                    <a:pt x="8322" y="69"/>
                  </a:lnTo>
                  <a:lnTo>
                    <a:pt x="8531" y="16"/>
                  </a:lnTo>
                  <a:lnTo>
                    <a:pt x="8724" y="0"/>
                  </a:lnTo>
                  <a:lnTo>
                    <a:pt x="8901" y="18"/>
                  </a:lnTo>
                  <a:lnTo>
                    <a:pt x="9065" y="63"/>
                  </a:lnTo>
                  <a:lnTo>
                    <a:pt x="9216" y="130"/>
                  </a:lnTo>
                  <a:lnTo>
                    <a:pt x="9360" y="217"/>
                  </a:lnTo>
                  <a:lnTo>
                    <a:pt x="9496" y="317"/>
                  </a:lnTo>
                  <a:lnTo>
                    <a:pt x="9628" y="426"/>
                  </a:lnTo>
                  <a:lnTo>
                    <a:pt x="9888" y="655"/>
                  </a:lnTo>
                  <a:lnTo>
                    <a:pt x="10020" y="764"/>
                  </a:lnTo>
                  <a:lnTo>
                    <a:pt x="10156" y="865"/>
                  </a:lnTo>
                  <a:lnTo>
                    <a:pt x="10299" y="951"/>
                  </a:lnTo>
                  <a:lnTo>
                    <a:pt x="10452" y="1020"/>
                  </a:lnTo>
                  <a:lnTo>
                    <a:pt x="10614" y="1066"/>
                  </a:lnTo>
                  <a:lnTo>
                    <a:pt x="10791" y="1085"/>
                  </a:lnTo>
                  <a:lnTo>
                    <a:pt x="10961" y="1078"/>
                  </a:lnTo>
                  <a:lnTo>
                    <a:pt x="11122" y="1054"/>
                  </a:lnTo>
                  <a:lnTo>
                    <a:pt x="11274" y="1015"/>
                  </a:lnTo>
                  <a:lnTo>
                    <a:pt x="11418" y="964"/>
                  </a:lnTo>
                  <a:lnTo>
                    <a:pt x="11688" y="834"/>
                  </a:lnTo>
                  <a:lnTo>
                    <a:pt x="11946" y="682"/>
                  </a:lnTo>
                  <a:lnTo>
                    <a:pt x="12199" y="531"/>
                  </a:lnTo>
                  <a:lnTo>
                    <a:pt x="12328" y="462"/>
                  </a:lnTo>
                  <a:lnTo>
                    <a:pt x="12459" y="399"/>
                  </a:lnTo>
                  <a:lnTo>
                    <a:pt x="12597" y="346"/>
                  </a:lnTo>
                  <a:lnTo>
                    <a:pt x="12740" y="305"/>
                  </a:lnTo>
                  <a:lnTo>
                    <a:pt x="12890" y="279"/>
                  </a:lnTo>
                  <a:lnTo>
                    <a:pt x="13049" y="272"/>
                  </a:lnTo>
                  <a:lnTo>
                    <a:pt x="13233" y="299"/>
                  </a:lnTo>
                  <a:lnTo>
                    <a:pt x="13392" y="372"/>
                  </a:lnTo>
                  <a:lnTo>
                    <a:pt x="13535" y="476"/>
                  </a:lnTo>
                  <a:lnTo>
                    <a:pt x="13671" y="596"/>
                  </a:lnTo>
                  <a:lnTo>
                    <a:pt x="13810" y="720"/>
                  </a:lnTo>
                  <a:lnTo>
                    <a:pt x="13960" y="832"/>
                  </a:lnTo>
                  <a:lnTo>
                    <a:pt x="14130" y="920"/>
                  </a:lnTo>
                  <a:lnTo>
                    <a:pt x="14331" y="970"/>
                  </a:lnTo>
                  <a:lnTo>
                    <a:pt x="0" y="1282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40" name="Freeform 9"/>
            <p:cNvSpPr>
              <a:spLocks/>
            </p:cNvSpPr>
            <p:nvPr/>
          </p:nvSpPr>
          <p:spPr bwMode="auto">
            <a:xfrm>
              <a:off x="783" y="3008"/>
              <a:ext cx="4141" cy="645"/>
            </a:xfrm>
            <a:custGeom>
              <a:avLst/>
              <a:gdLst>
                <a:gd name="T0" fmla="*/ 0 w 14679"/>
                <a:gd name="T1" fmla="*/ 0 h 1836"/>
                <a:gd name="T2" fmla="*/ 4141 w 14679"/>
                <a:gd name="T3" fmla="*/ 645 h 1836"/>
                <a:gd name="T4" fmla="*/ 4141 w 14679"/>
                <a:gd name="T5" fmla="*/ 27 h 1836"/>
                <a:gd name="T6" fmla="*/ 0 w 14679"/>
                <a:gd name="T7" fmla="*/ 0 h 18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679" h="1836">
                  <a:moveTo>
                    <a:pt x="0" y="0"/>
                  </a:moveTo>
                  <a:lnTo>
                    <a:pt x="14679" y="1836"/>
                  </a:lnTo>
                  <a:lnTo>
                    <a:pt x="14679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40"/>
            </a:solidFill>
            <a:ln w="0">
              <a:solidFill>
                <a:srgbClr val="40404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613386" name="Rectangle 10"/>
            <p:cNvSpPr>
              <a:spLocks noChangeArrowheads="1"/>
            </p:cNvSpPr>
            <p:nvPr/>
          </p:nvSpPr>
          <p:spPr bwMode="auto">
            <a:xfrm>
              <a:off x="2152" y="2551"/>
              <a:ext cx="1247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Chronický zánět</a:t>
              </a:r>
              <a:endParaRPr lang="en-GB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endParaRPr>
            </a:p>
          </p:txBody>
        </p:sp>
        <p:sp>
          <p:nvSpPr>
            <p:cNvPr id="613387" name="Rectangle 11"/>
            <p:cNvSpPr>
              <a:spLocks noChangeArrowheads="1"/>
            </p:cNvSpPr>
            <p:nvPr/>
          </p:nvSpPr>
          <p:spPr bwMode="auto">
            <a:xfrm>
              <a:off x="3336" y="3126"/>
              <a:ext cx="1453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Strukturální změny</a:t>
              </a:r>
              <a:endParaRPr lang="en-GB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endParaRPr>
            </a:p>
          </p:txBody>
        </p:sp>
        <p:sp>
          <p:nvSpPr>
            <p:cNvPr id="613388" name="Rectangle 12"/>
            <p:cNvSpPr>
              <a:spLocks noChangeArrowheads="1"/>
            </p:cNvSpPr>
            <p:nvPr/>
          </p:nvSpPr>
          <p:spPr bwMode="auto">
            <a:xfrm>
              <a:off x="924" y="1178"/>
              <a:ext cx="1428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Akutní exacerbace</a:t>
              </a:r>
              <a:endPara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endParaRPr>
            </a:p>
          </p:txBody>
        </p:sp>
        <p:sp>
          <p:nvSpPr>
            <p:cNvPr id="613389" name="Rectangle 13"/>
            <p:cNvSpPr>
              <a:spLocks noChangeArrowheads="1"/>
            </p:cNvSpPr>
            <p:nvPr/>
          </p:nvSpPr>
          <p:spPr bwMode="auto">
            <a:xfrm>
              <a:off x="709" y="1331"/>
              <a:ext cx="36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 CE" charset="-18"/>
                </a:rPr>
                <a:t> </a:t>
              </a:r>
              <a:endParaRPr lang="en-GB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endParaRPr>
            </a:p>
          </p:txBody>
        </p:sp>
        <p:sp>
          <p:nvSpPr>
            <p:cNvPr id="613390" name="Rectangle 14"/>
            <p:cNvSpPr>
              <a:spLocks noChangeArrowheads="1"/>
            </p:cNvSpPr>
            <p:nvPr/>
          </p:nvSpPr>
          <p:spPr bwMode="auto">
            <a:xfrm>
              <a:off x="1454" y="1826"/>
              <a:ext cx="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GB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endParaRPr>
            </a:p>
          </p:txBody>
        </p:sp>
        <p:sp>
          <p:nvSpPr>
            <p:cNvPr id="613391" name="Rectangle 15"/>
            <p:cNvSpPr>
              <a:spLocks noChangeArrowheads="1"/>
            </p:cNvSpPr>
            <p:nvPr/>
          </p:nvSpPr>
          <p:spPr bwMode="auto">
            <a:xfrm>
              <a:off x="1445" y="1987"/>
              <a:ext cx="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endParaRPr>
            </a:p>
          </p:txBody>
        </p:sp>
        <p:sp>
          <p:nvSpPr>
            <p:cNvPr id="26647" name="Line 16"/>
            <p:cNvSpPr>
              <a:spLocks noChangeShapeType="1"/>
            </p:cNvSpPr>
            <p:nvPr/>
          </p:nvSpPr>
          <p:spPr bwMode="auto">
            <a:xfrm>
              <a:off x="1620" y="2237"/>
              <a:ext cx="1" cy="224"/>
            </a:xfrm>
            <a:prstGeom prst="line">
              <a:avLst/>
            </a:prstGeom>
            <a:noFill/>
            <a:ln w="33338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48" name="Freeform 17"/>
            <p:cNvSpPr>
              <a:spLocks/>
            </p:cNvSpPr>
            <p:nvPr/>
          </p:nvSpPr>
          <p:spPr bwMode="auto">
            <a:xfrm>
              <a:off x="1585" y="2447"/>
              <a:ext cx="72" cy="45"/>
            </a:xfrm>
            <a:custGeom>
              <a:avLst/>
              <a:gdLst>
                <a:gd name="T0" fmla="*/ 72 w 255"/>
                <a:gd name="T1" fmla="*/ 0 h 128"/>
                <a:gd name="T2" fmla="*/ 36 w 255"/>
                <a:gd name="T3" fmla="*/ 45 h 128"/>
                <a:gd name="T4" fmla="*/ 0 w 255"/>
                <a:gd name="T5" fmla="*/ 0 h 128"/>
                <a:gd name="T6" fmla="*/ 36 w 255"/>
                <a:gd name="T7" fmla="*/ 15 h 128"/>
                <a:gd name="T8" fmla="*/ 72 w 255"/>
                <a:gd name="T9" fmla="*/ 0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5" h="128">
                  <a:moveTo>
                    <a:pt x="255" y="0"/>
                  </a:moveTo>
                  <a:lnTo>
                    <a:pt x="127" y="128"/>
                  </a:lnTo>
                  <a:lnTo>
                    <a:pt x="0" y="0"/>
                  </a:lnTo>
                  <a:lnTo>
                    <a:pt x="127" y="43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49" name="Line 18"/>
            <p:cNvSpPr>
              <a:spLocks noChangeShapeType="1"/>
            </p:cNvSpPr>
            <p:nvPr/>
          </p:nvSpPr>
          <p:spPr bwMode="auto">
            <a:xfrm flipV="1">
              <a:off x="1623" y="1649"/>
              <a:ext cx="1" cy="159"/>
            </a:xfrm>
            <a:prstGeom prst="line">
              <a:avLst/>
            </a:prstGeom>
            <a:noFill/>
            <a:ln w="33338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0" name="Freeform 19"/>
            <p:cNvSpPr>
              <a:spLocks/>
            </p:cNvSpPr>
            <p:nvPr/>
          </p:nvSpPr>
          <p:spPr bwMode="auto">
            <a:xfrm>
              <a:off x="1588" y="1619"/>
              <a:ext cx="71" cy="45"/>
            </a:xfrm>
            <a:custGeom>
              <a:avLst/>
              <a:gdLst>
                <a:gd name="T0" fmla="*/ 0 w 256"/>
                <a:gd name="T1" fmla="*/ 45 h 128"/>
                <a:gd name="T2" fmla="*/ 36 w 256"/>
                <a:gd name="T3" fmla="*/ 0 h 128"/>
                <a:gd name="T4" fmla="*/ 71 w 256"/>
                <a:gd name="T5" fmla="*/ 45 h 128"/>
                <a:gd name="T6" fmla="*/ 36 w 256"/>
                <a:gd name="T7" fmla="*/ 30 h 128"/>
                <a:gd name="T8" fmla="*/ 0 w 256"/>
                <a:gd name="T9" fmla="*/ 45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6" h="128">
                  <a:moveTo>
                    <a:pt x="0" y="128"/>
                  </a:moveTo>
                  <a:lnTo>
                    <a:pt x="128" y="0"/>
                  </a:lnTo>
                  <a:lnTo>
                    <a:pt x="256" y="128"/>
                  </a:lnTo>
                  <a:lnTo>
                    <a:pt x="128" y="8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1" name="Rectangle 20"/>
            <p:cNvSpPr>
              <a:spLocks noChangeArrowheads="1"/>
            </p:cNvSpPr>
            <p:nvPr/>
          </p:nvSpPr>
          <p:spPr bwMode="auto">
            <a:xfrm>
              <a:off x="824" y="2820"/>
              <a:ext cx="4121" cy="239"/>
            </a:xfrm>
            <a:prstGeom prst="rect">
              <a:avLst/>
            </a:prstGeom>
            <a:solidFill>
              <a:srgbClr val="FF40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613397" name="Rectangle 21"/>
            <p:cNvSpPr>
              <a:spLocks noChangeArrowheads="1"/>
            </p:cNvSpPr>
            <p:nvPr/>
          </p:nvSpPr>
          <p:spPr bwMode="auto">
            <a:xfrm>
              <a:off x="391" y="3709"/>
              <a:ext cx="357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Čas</a:t>
              </a:r>
            </a:p>
          </p:txBody>
        </p:sp>
        <p:sp>
          <p:nvSpPr>
            <p:cNvPr id="26653" name="Line 22"/>
            <p:cNvSpPr>
              <a:spLocks noChangeShapeType="1"/>
            </p:cNvSpPr>
            <p:nvPr/>
          </p:nvSpPr>
          <p:spPr bwMode="auto">
            <a:xfrm>
              <a:off x="828" y="3840"/>
              <a:ext cx="404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4" name="Freeform 23"/>
            <p:cNvSpPr>
              <a:spLocks/>
            </p:cNvSpPr>
            <p:nvPr/>
          </p:nvSpPr>
          <p:spPr bwMode="auto">
            <a:xfrm>
              <a:off x="4789" y="3737"/>
              <a:ext cx="82" cy="205"/>
            </a:xfrm>
            <a:custGeom>
              <a:avLst/>
              <a:gdLst>
                <a:gd name="T0" fmla="*/ 1 w 292"/>
                <a:gd name="T1" fmla="*/ 0 h 581"/>
                <a:gd name="T2" fmla="*/ 82 w 292"/>
                <a:gd name="T3" fmla="*/ 103 h 581"/>
                <a:gd name="T4" fmla="*/ 0 w 292"/>
                <a:gd name="T5" fmla="*/ 205 h 581"/>
                <a:gd name="T6" fmla="*/ 28 w 292"/>
                <a:gd name="T7" fmla="*/ 102 h 581"/>
                <a:gd name="T8" fmla="*/ 1 w 292"/>
                <a:gd name="T9" fmla="*/ 0 h 5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2" h="581">
                  <a:moveTo>
                    <a:pt x="3" y="0"/>
                  </a:moveTo>
                  <a:lnTo>
                    <a:pt x="292" y="292"/>
                  </a:lnTo>
                  <a:lnTo>
                    <a:pt x="0" y="581"/>
                  </a:lnTo>
                  <a:lnTo>
                    <a:pt x="98" y="29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5" name="Line 24"/>
            <p:cNvSpPr>
              <a:spLocks noChangeShapeType="1"/>
            </p:cNvSpPr>
            <p:nvPr/>
          </p:nvSpPr>
          <p:spPr bwMode="auto">
            <a:xfrm>
              <a:off x="4932" y="2341"/>
              <a:ext cx="1" cy="1463"/>
            </a:xfrm>
            <a:prstGeom prst="line">
              <a:avLst/>
            </a:prstGeom>
            <a:noFill/>
            <a:ln w="153988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</p:grpSp>
      <p:sp>
        <p:nvSpPr>
          <p:cNvPr id="613401" name="Text Box 25"/>
          <p:cNvSpPr txBox="1">
            <a:spLocks noChangeArrowheads="1"/>
          </p:cNvSpPr>
          <p:nvPr/>
        </p:nvSpPr>
        <p:spPr bwMode="auto">
          <a:xfrm>
            <a:off x="2330450" y="3124200"/>
            <a:ext cx="173355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klinická</a:t>
            </a:r>
          </a:p>
          <a:p>
            <a:pPr>
              <a:lnSpc>
                <a:spcPct val="75000"/>
              </a:lnSpc>
              <a:defRPr/>
            </a:pP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manifestace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endParaRPr lang="cs-CZ" sz="1600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613402" name="Text Box 26"/>
          <p:cNvSpPr txBox="1">
            <a:spLocks noChangeArrowheads="1"/>
          </p:cNvSpPr>
          <p:nvPr/>
        </p:nvSpPr>
        <p:spPr bwMode="auto">
          <a:xfrm>
            <a:off x="3505200" y="1447800"/>
            <a:ext cx="53768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33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00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Zóna  působení  úlevových  léků:</a:t>
            </a:r>
          </a:p>
          <a:p>
            <a:r>
              <a:rPr lang="cs-CZ" sz="200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      inhalační beta-2 agonisté</a:t>
            </a:r>
          </a:p>
          <a:p>
            <a:r>
              <a:rPr lang="cs-CZ" sz="200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      inhalační anticholinergika</a:t>
            </a:r>
          </a:p>
        </p:txBody>
      </p:sp>
      <p:sp>
        <p:nvSpPr>
          <p:cNvPr id="26629" name="Line 27"/>
          <p:cNvSpPr>
            <a:spLocks noChangeShapeType="1"/>
          </p:cNvSpPr>
          <p:nvPr/>
        </p:nvSpPr>
        <p:spPr bwMode="auto">
          <a:xfrm flipH="1">
            <a:off x="4191000" y="1981200"/>
            <a:ext cx="1219200" cy="152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pSp>
        <p:nvGrpSpPr>
          <p:cNvPr id="26630" name="Group 28"/>
          <p:cNvGrpSpPr>
            <a:grpSpLocks/>
          </p:cNvGrpSpPr>
          <p:nvPr/>
        </p:nvGrpSpPr>
        <p:grpSpPr bwMode="auto">
          <a:xfrm>
            <a:off x="9525" y="1219200"/>
            <a:ext cx="9134475" cy="111125"/>
            <a:chOff x="1" y="1008"/>
            <a:chExt cx="6473" cy="70"/>
          </a:xfrm>
        </p:grpSpPr>
        <p:sp>
          <p:nvSpPr>
            <p:cNvPr id="26632" name="Rectangle 29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3" name="Rectangle 30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13407" name="Rectangle 3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914400"/>
          </a:xfrm>
        </p:spPr>
        <p:txBody>
          <a:bodyPr/>
          <a:lstStyle/>
          <a:p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KLINICKÝ  PRŮBĚH  ASTMATU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913" y="1981200"/>
            <a:ext cx="8072437" cy="3676650"/>
          </a:xfr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/>
          <a:lstStyle/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Žádné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chronické příznaky včetně příznaků nočních.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Žádné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exacerbace.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Žádná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potřeba urgentního ošetření.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Žádná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potřeba záchranné léčby beta-2 mimetiky.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Žádné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omezení aktivity, včetně cvičení a sportu.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Fyziologická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cirkadiánní variabilita PEF.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Žádná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porucha funkce plic.</a:t>
            </a:r>
          </a:p>
          <a:p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Žádné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nežádoucí účinky léčby.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 anchor="t"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PLNÁ  KONTROLA  ASTMATU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9525" y="1371600"/>
            <a:ext cx="9134475" cy="76200"/>
            <a:chOff x="7" y="1200"/>
            <a:chExt cx="6473" cy="57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435100" y="2349500"/>
            <a:ext cx="6391275" cy="33004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Anamnéza, fyzikální vyš.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Terapeutický pokus (2-3 měs.)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Kožní testy, specif. IgE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Funkční vyš. (flow-volume)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FENO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RTG plic (diff. dg.)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9525" y="1881188"/>
            <a:ext cx="9134475" cy="111125"/>
            <a:chOff x="1" y="1008"/>
            <a:chExt cx="6473" cy="70"/>
          </a:xfrm>
        </p:grpSpPr>
        <p:sp>
          <p:nvSpPr>
            <p:cNvPr id="28678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679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8676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395288"/>
            <a:ext cx="6769100" cy="1223962"/>
          </a:xfrm>
        </p:spPr>
        <p:txBody>
          <a:bodyPr/>
          <a:lstStyle/>
          <a:p>
            <a:r>
              <a:rPr lang="cs-CZ" sz="3600" b="1" smtClean="0">
                <a:latin typeface="Arial CE" charset="-18"/>
              </a:rPr>
              <a:t>ASTMA DO 5 LET VĚKU:</a:t>
            </a:r>
            <a:br>
              <a:rPr lang="cs-CZ" sz="3600" b="1" smtClean="0">
                <a:latin typeface="Arial CE" charset="-18"/>
              </a:rPr>
            </a:br>
            <a:r>
              <a:rPr lang="cs-CZ" sz="3600" b="1" smtClean="0">
                <a:latin typeface="Arial CE" charset="-18"/>
              </a:rPr>
              <a:t>MOŽNOSTI  DIAGNOSTIKY</a:t>
            </a:r>
            <a:endParaRPr lang="cs-CZ" sz="3200" b="1" smtClean="0">
              <a:latin typeface="Arial CE" charset="-18"/>
            </a:endParaRPr>
          </a:p>
        </p:txBody>
      </p:sp>
      <p:sp>
        <p:nvSpPr>
          <p:cNvPr id="28677" name="TextovéPole 6"/>
          <p:cNvSpPr txBox="1">
            <a:spLocks noChangeArrowheads="1"/>
          </p:cNvSpPr>
          <p:nvPr/>
        </p:nvSpPr>
        <p:spPr bwMode="auto">
          <a:xfrm>
            <a:off x="6654800" y="5999163"/>
            <a:ext cx="107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>
                <a:latin typeface="Arial CE" charset="-18"/>
              </a:rPr>
              <a:t>GINA 2014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108075" y="2633663"/>
            <a:ext cx="7080250" cy="28194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Dvě základní složky léčby AB: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Preventivní (protizánětlivá) léčba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Záchranná léčba (SABA)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cs-CZ" sz="32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Krokový přístup k vedení léčby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9525" y="1881188"/>
            <a:ext cx="9134475" cy="111125"/>
            <a:chOff x="1" y="1008"/>
            <a:chExt cx="6473" cy="70"/>
          </a:xfrm>
        </p:grpSpPr>
        <p:sp>
          <p:nvSpPr>
            <p:cNvPr id="29702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703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295275"/>
            <a:ext cx="6769100" cy="1435100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FARMAKOTERAPIE  ASTMATU</a:t>
            </a:r>
            <a:endParaRPr lang="cs-C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29701" name="TextovéPole 6"/>
          <p:cNvSpPr txBox="1">
            <a:spLocks noChangeArrowheads="1"/>
          </p:cNvSpPr>
          <p:nvPr/>
        </p:nvSpPr>
        <p:spPr bwMode="auto">
          <a:xfrm>
            <a:off x="6654800" y="5999163"/>
            <a:ext cx="107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>
                <a:latin typeface="Arial CE" charset="-18"/>
              </a:rPr>
              <a:t>GINA 2014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8001000" cy="1371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 anchor="t"/>
          <a:lstStyle/>
          <a:p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MOŽNOSTI  PROTIZÁNĚTLIVÉ FARMAKOTERAPIE</a:t>
            </a:r>
            <a:endParaRPr lang="cs-CZ" sz="45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163763"/>
            <a:ext cx="5072063" cy="1544637"/>
          </a:xfr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/>
          <a:lstStyle/>
          <a:p>
            <a: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Glukokortikosteroidy</a:t>
            </a:r>
          </a:p>
          <a:p>
            <a: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Antagonisté leukotrienových receptorů</a:t>
            </a: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2143125" y="3863975"/>
            <a:ext cx="5010150" cy="2706688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Alergenová imunoterapie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Antihistaminika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 IgE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Methylxanthiny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(Kromony)</a:t>
            </a: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0" y="1828800"/>
            <a:ext cx="9134475" cy="76200"/>
            <a:chOff x="7" y="1200"/>
            <a:chExt cx="6473" cy="57"/>
          </a:xfrm>
        </p:grpSpPr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457200"/>
            <a:ext cx="8610600" cy="838200"/>
          </a:xfrm>
        </p:spPr>
        <p:txBody>
          <a:bodyPr/>
          <a:lstStyle/>
          <a:p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OSOBNÍ  PLÁN  LÉČBY ASTMATU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1981200"/>
            <a:ext cx="6011863" cy="4273550"/>
          </a:xfr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Preventivní postupy</a:t>
            </a:r>
          </a:p>
          <a:p>
            <a:pPr lvl="1"/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rizikové faktory</a:t>
            </a:r>
          </a:p>
          <a:p>
            <a:pPr lvl="1"/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pravidelná každodenní léčba</a:t>
            </a:r>
            <a:endParaRPr lang="cs-CZ" b="1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>
              <a:buFontTx/>
              <a:buNone/>
            </a:pPr>
            <a:endParaRPr lang="cs-CZ" b="1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Akutní postupy</a:t>
            </a:r>
          </a:p>
          <a:p>
            <a:pPr lvl="1"/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příznaky zhoršení astmatu</a:t>
            </a:r>
          </a:p>
          <a:p>
            <a:pPr lvl="1"/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rozpis akutní léčby</a:t>
            </a:r>
          </a:p>
          <a:p>
            <a:pPr lvl="1"/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lékařská pomoc: kdy, kde, jak</a:t>
            </a:r>
            <a:endParaRPr lang="cs-CZ" b="1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0" y="1600200"/>
            <a:ext cx="9134475" cy="76200"/>
            <a:chOff x="7" y="1200"/>
            <a:chExt cx="6473" cy="57"/>
          </a:xfrm>
        </p:grpSpPr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Text Box 2"/>
          <p:cNvSpPr txBox="1">
            <a:spLocks noChangeArrowheads="1"/>
          </p:cNvSpPr>
          <p:nvPr/>
        </p:nvSpPr>
        <p:spPr bwMode="auto">
          <a:xfrm>
            <a:off x="1743075" y="5334000"/>
            <a:ext cx="5656263" cy="771525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ALERGICKÁ  RÝMA</a:t>
            </a:r>
          </a:p>
        </p:txBody>
      </p:sp>
      <p:pic>
        <p:nvPicPr>
          <p:cNvPr id="36867" name="Picture 3" descr="MIT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00" y="914400"/>
            <a:ext cx="4775200" cy="3762375"/>
          </a:xfrm>
          <a:prstGeom prst="rect">
            <a:avLst/>
          </a:prstGeom>
          <a:noFill/>
          <a:ln w="9525">
            <a:solidFill>
              <a:srgbClr val="66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ChangeArrowheads="1"/>
          </p:cNvSpPr>
          <p:nvPr/>
        </p:nvSpPr>
        <p:spPr bwMode="auto">
          <a:xfrm>
            <a:off x="1604963" y="2209800"/>
            <a:ext cx="6086475" cy="43148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Sekvenční a progresivní výskyt hlavních atopických příznaků </a:t>
            </a:r>
            <a:b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 průběhu dětství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Potravinová alergie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Atopická dermatitida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Průduškové astma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Alergická rinitida</a:t>
            </a:r>
          </a:p>
          <a:p>
            <a:pPr marL="342900" indent="-342900" algn="ctr">
              <a:spcBef>
                <a:spcPct val="20000"/>
              </a:spcBef>
            </a:pPr>
            <a:r>
              <a:rPr lang="cs-CZ" sz="4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„Atopic march“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title"/>
          </p:nvPr>
        </p:nvSpPr>
        <p:spPr>
          <a:xfrm>
            <a:off x="571500" y="381000"/>
            <a:ext cx="8001000" cy="10668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ATOPICKÁ  SENZIBILIZACE</a:t>
            </a:r>
            <a:endParaRPr lang="cs-CZ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1752600"/>
            <a:ext cx="9134475" cy="76200"/>
            <a:chOff x="7" y="1200"/>
            <a:chExt cx="6473" cy="57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152400"/>
            <a:ext cx="8636000" cy="1143000"/>
          </a:xfrm>
        </p:spPr>
        <p:txBody>
          <a:bodyPr/>
          <a:lstStyle/>
          <a:p>
            <a:r>
              <a:rPr lang="cs-CZ" sz="3200" b="1" smtClean="0">
                <a:latin typeface="Arial CE" charset="-18"/>
              </a:rPr>
              <a:t>NOVÁ  KLASIFIKACE  ALERGICKÉ  RÝMY</a:t>
            </a:r>
            <a:br>
              <a:rPr lang="cs-CZ" sz="3200" b="1" smtClean="0">
                <a:latin typeface="Arial CE" charset="-18"/>
              </a:rPr>
            </a:br>
            <a:r>
              <a:rPr lang="cs-CZ" sz="2800" b="1" smtClean="0">
                <a:latin typeface="Arial CE" charset="-18"/>
              </a:rPr>
              <a:t>s ohledem na ovlivnění kvality života pacienta</a:t>
            </a: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609600" y="1676400"/>
            <a:ext cx="8534400" cy="445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008" tIns="32004" rIns="64008" bIns="0">
            <a:spAutoFit/>
          </a:bodyPr>
          <a:lstStyle/>
          <a:p>
            <a:pPr defTabSz="533400"/>
            <a:r>
              <a:rPr lang="cs-CZ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intermitentní</a:t>
            </a:r>
            <a:r>
              <a:rPr lang="cs-CZ" sz="28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</a:t>
            </a:r>
            <a:r>
              <a:rPr lang="cs-CZ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perzistující</a:t>
            </a:r>
            <a:endParaRPr lang="cs-CZ" sz="2000" i="1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cs-CZ" sz="20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symptomy							symptomy</a:t>
            </a:r>
            <a:endParaRPr lang="cs-CZ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cs-CZ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&lt; 4 dny v týdnu						&gt; 4 dny v týdnu</a:t>
            </a:r>
            <a:b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en-US" sz="20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nebo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&lt; 4  týdny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	a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&gt; 4 týdny</a:t>
            </a:r>
            <a:endParaRPr lang="cs-CZ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endParaRPr lang="cs-CZ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endParaRPr lang="cs-CZ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endParaRPr lang="cs-CZ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mírná</a:t>
            </a:r>
            <a:r>
              <a:rPr lang="cs-CZ" sz="28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			</a:t>
            </a:r>
            <a:r>
              <a:rPr 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středně</a:t>
            </a:r>
            <a:r>
              <a:rPr lang="cs-CZ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silná/silná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2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en-US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</a:t>
            </a:r>
            <a:r>
              <a:rPr lang="cs-CZ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</a:t>
            </a:r>
            <a:r>
              <a:rPr lang="en-US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</a:t>
            </a:r>
            <a:r>
              <a:rPr lang="cs-CZ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en-US" sz="20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platí 1 nebo více údajů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bez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narušení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spánk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u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symptomy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narušující spánek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</a:p>
          <a:p>
            <a:pPr defTabSz="533400"/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bez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narušení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denních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aktivit,                narušeny běžné denní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aktiv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.,</a:t>
            </a:r>
          </a:p>
          <a:p>
            <a:pPr defTabSz="533400"/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sportu,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zábavy               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ort,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zábava</a:t>
            </a:r>
            <a:endParaRPr lang="cs-CZ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bez p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otíží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ve škole a zaměstnání     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tíže v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škole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zaměstnání </a:t>
            </a:r>
            <a:endParaRPr lang="cs-CZ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bez přítomnosti obtěžujících příznaků    obtěžující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nosní 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přízna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ky</a:t>
            </a:r>
          </a:p>
        </p:txBody>
      </p:sp>
      <p:sp>
        <p:nvSpPr>
          <p:cNvPr id="582660" name="AutoShape 4"/>
          <p:cNvSpPr>
            <a:spLocks noChangeArrowheads="1"/>
          </p:cNvSpPr>
          <p:nvPr/>
        </p:nvSpPr>
        <p:spPr bwMode="auto">
          <a:xfrm rot="2672019">
            <a:off x="2589213" y="1827213"/>
            <a:ext cx="2667000" cy="2709862"/>
          </a:xfrm>
          <a:custGeom>
            <a:avLst/>
            <a:gdLst>
              <a:gd name="T0" fmla="*/ 2667000 w 21600"/>
              <a:gd name="T1" fmla="*/ 1354931 h 21600"/>
              <a:gd name="T2" fmla="*/ 1333500 w 21600"/>
              <a:gd name="T3" fmla="*/ 2709862 h 21600"/>
              <a:gd name="T4" fmla="*/ 0 w 21600"/>
              <a:gd name="T5" fmla="*/ 1354931 h 21600"/>
              <a:gd name="T6" fmla="*/ 1333500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417 w 21600"/>
              <a:gd name="T13" fmla="*/ 10579 h 21600"/>
              <a:gd name="T14" fmla="*/ 21183 w 21600"/>
              <a:gd name="T15" fmla="*/ 110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994" y="3404"/>
                </a:lnTo>
                <a:lnTo>
                  <a:pt x="10579" y="3404"/>
                </a:lnTo>
                <a:lnTo>
                  <a:pt x="10579" y="10579"/>
                </a:lnTo>
                <a:lnTo>
                  <a:pt x="3404" y="10579"/>
                </a:lnTo>
                <a:lnTo>
                  <a:pt x="3404" y="8994"/>
                </a:lnTo>
                <a:lnTo>
                  <a:pt x="0" y="10800"/>
                </a:lnTo>
                <a:lnTo>
                  <a:pt x="3404" y="12606"/>
                </a:lnTo>
                <a:lnTo>
                  <a:pt x="3404" y="11021"/>
                </a:lnTo>
                <a:lnTo>
                  <a:pt x="10579" y="11021"/>
                </a:lnTo>
                <a:lnTo>
                  <a:pt x="10579" y="18196"/>
                </a:lnTo>
                <a:lnTo>
                  <a:pt x="8994" y="18196"/>
                </a:lnTo>
                <a:lnTo>
                  <a:pt x="10800" y="21600"/>
                </a:lnTo>
                <a:lnTo>
                  <a:pt x="12606" y="18196"/>
                </a:lnTo>
                <a:lnTo>
                  <a:pt x="11021" y="18196"/>
                </a:lnTo>
                <a:lnTo>
                  <a:pt x="11021" y="11021"/>
                </a:lnTo>
                <a:lnTo>
                  <a:pt x="18196" y="11021"/>
                </a:lnTo>
                <a:lnTo>
                  <a:pt x="18196" y="12606"/>
                </a:lnTo>
                <a:lnTo>
                  <a:pt x="21600" y="10800"/>
                </a:lnTo>
                <a:lnTo>
                  <a:pt x="18196" y="8994"/>
                </a:lnTo>
                <a:lnTo>
                  <a:pt x="18196" y="10579"/>
                </a:lnTo>
                <a:lnTo>
                  <a:pt x="11021" y="10579"/>
                </a:lnTo>
                <a:lnTo>
                  <a:pt x="11021" y="3404"/>
                </a:lnTo>
                <a:lnTo>
                  <a:pt x="12606" y="3404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99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4008" tIns="32004" rIns="64008" bIns="32004"/>
          <a:lstStyle/>
          <a:p>
            <a:endParaRPr lang="cs-CZ"/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0" y="1295400"/>
            <a:ext cx="9134475" cy="76200"/>
            <a:chOff x="7" y="1200"/>
            <a:chExt cx="6473" cy="57"/>
          </a:xfrm>
        </p:grpSpPr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547813" y="2349500"/>
            <a:ext cx="6238875" cy="3240088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Anamnéza, fyzikální vyš.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Kožní testy, specif. IgE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Komponentová diagnostika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Fukční vyš. (flow-volume)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ORL vyš., RTG PND (diff. dg.)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Oční vyš. (diff. dg.)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9525" y="1771650"/>
            <a:ext cx="9134475" cy="111125"/>
            <a:chOff x="1" y="1008"/>
            <a:chExt cx="6473" cy="70"/>
          </a:xfrm>
        </p:grpSpPr>
        <p:sp>
          <p:nvSpPr>
            <p:cNvPr id="38918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919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579438" y="355600"/>
            <a:ext cx="8137525" cy="1223963"/>
          </a:xfrm>
        </p:spPr>
        <p:txBody>
          <a:bodyPr/>
          <a:lstStyle/>
          <a:p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ALERG.  RINOKONJUNKTIVITIDA: MOŽNOSTI  DIAGNOSTIKY</a:t>
            </a:r>
            <a:endParaRPr lang="cs-CZ" sz="32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38917" name="TextovéPole 6"/>
          <p:cNvSpPr txBox="1">
            <a:spLocks noChangeArrowheads="1"/>
          </p:cNvSpPr>
          <p:nvPr/>
        </p:nvSpPr>
        <p:spPr bwMode="auto">
          <a:xfrm>
            <a:off x="6654800" y="5999163"/>
            <a:ext cx="107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>
                <a:latin typeface="Arial CE" charset="-18"/>
              </a:rPr>
              <a:t>GINA 2014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ChangeArrowheads="1"/>
          </p:cNvSpPr>
          <p:nvPr/>
        </p:nvSpPr>
        <p:spPr bwMode="auto">
          <a:xfrm>
            <a:off x="1747838" y="3505200"/>
            <a:ext cx="5800725" cy="27432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Příznaky:    svědění očí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zarudnutí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       slzení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otok spojivky</a:t>
            </a:r>
            <a:endParaRPr lang="cs-CZ" sz="24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</a:t>
            </a: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většinou společně s AR</a:t>
            </a:r>
          </a:p>
        </p:txBody>
      </p:sp>
      <p:sp>
        <p:nvSpPr>
          <p:cNvPr id="574467" name="AutoShape 3"/>
          <p:cNvSpPr>
            <a:spLocks noChangeArrowheads="1"/>
          </p:cNvSpPr>
          <p:nvPr/>
        </p:nvSpPr>
        <p:spPr bwMode="auto">
          <a:xfrm>
            <a:off x="1352550" y="1447800"/>
            <a:ext cx="6438900" cy="18288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Alergická reakce prvního typu </a:t>
            </a:r>
          </a:p>
          <a:p>
            <a:pPr algn="ctr"/>
            <a:r>
              <a:rPr lang="cs-CZ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(časná fáze)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0" y="1066800"/>
            <a:ext cx="9134475" cy="111125"/>
            <a:chOff x="1" y="1008"/>
            <a:chExt cx="6473" cy="70"/>
          </a:xfrm>
        </p:grpSpPr>
        <p:sp>
          <p:nvSpPr>
            <p:cNvPr id="33798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799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3797" name="Rectangle 7"/>
          <p:cNvSpPr>
            <a:spLocks noGrp="1" noChangeArrowheads="1"/>
          </p:cNvSpPr>
          <p:nvPr>
            <p:ph type="title"/>
          </p:nvPr>
        </p:nvSpPr>
        <p:spPr>
          <a:xfrm>
            <a:off x="681038" y="228600"/>
            <a:ext cx="7777162" cy="685800"/>
          </a:xfrm>
        </p:spPr>
        <p:txBody>
          <a:bodyPr/>
          <a:lstStyle/>
          <a:p>
            <a:r>
              <a:rPr lang="cs-CZ" sz="3600" b="1" smtClean="0">
                <a:latin typeface="Arial CE" charset="-18"/>
              </a:rPr>
              <a:t>ALERGICKÁ  KONJUNKTIVITIDA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3863"/>
            <a:ext cx="7772400" cy="15240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FARMAKOTERAPIE  ALERGICKÉ  RÝMY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0538" y="2408238"/>
            <a:ext cx="5645150" cy="2520950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cs-CZ" sz="2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     </a:t>
            </a:r>
            <a:r>
              <a:rPr lang="cs-CZ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CÍL  LÉČBY</a:t>
            </a:r>
            <a:endParaRPr lang="cs-CZ" sz="28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buClr>
                <a:schemeClr val="tx1"/>
              </a:buClr>
            </a:pPr>
            <a:r>
              <a:rPr lang="cs-CZ" sz="2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blok patofyziologických mechanismů, které způsobují  chronický zánět</a:t>
            </a:r>
          </a:p>
          <a:p>
            <a:r>
              <a:rPr lang="cs-CZ" sz="2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profylaxe symptomů alergie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692275" y="5661025"/>
            <a:ext cx="62642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cs-CZ" sz="1400" b="0">
                <a:latin typeface="Arial CE" charset="-18"/>
              </a:rPr>
              <a:t>Allergy 1998:53(suppl 41)7-31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cs-CZ" sz="1400" b="0">
                <a:latin typeface="Arial CE" charset="-18"/>
              </a:rPr>
              <a:t>Rachelefsky GS. J Allergy Clin Immunol 1998;101:2, part 2, 367-69</a:t>
            </a:r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0" y="2024063"/>
            <a:ext cx="9134475" cy="111125"/>
            <a:chOff x="1" y="1008"/>
            <a:chExt cx="6473" cy="70"/>
          </a:xfrm>
        </p:grpSpPr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6778625" cy="156845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RÝMA - PRINCIPY  FARMAKOTERAPIE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2638" y="2695575"/>
            <a:ext cx="7599362" cy="3146425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cs-CZ" sz="24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Při výběru vhodné a efektivní léčby uvážit: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etiologie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pravděpodobná patofyziologie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dominantní symptomy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bezpečnost (vedlejší účinky, lékové interakce)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věk, jiné speciální podmínky (gravidita, sportovci…)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koexistence onemocnění dýchacích cest (sinusitis, astma)</a:t>
            </a:r>
          </a:p>
          <a:p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pacientova preference a compliance</a:t>
            </a: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9525" y="2057400"/>
            <a:ext cx="9134475" cy="111125"/>
            <a:chOff x="1" y="1008"/>
            <a:chExt cx="6473" cy="70"/>
          </a:xfrm>
        </p:grpSpPr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865188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MEDIKAMENTÓZNÍ  LÉČBA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0688" y="1700213"/>
            <a:ext cx="5761037" cy="4032250"/>
          </a:xfrm>
          <a:gradFill rotWithShape="1">
            <a:gsLst>
              <a:gs pos="0">
                <a:srgbClr val="0033CC"/>
              </a:gs>
              <a:gs pos="100000">
                <a:srgbClr val="00185E"/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Kortikosteroidy</a:t>
            </a:r>
            <a:endParaRPr lang="en-US" sz="20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/>
            <a:r>
              <a:rPr lang="en-US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Intrana</a:t>
            </a:r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zální kortikosteroidy</a:t>
            </a:r>
            <a:r>
              <a:rPr lang="en-US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jsou lékem </a:t>
            </a:r>
            <a:b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první volby, pokud je nosní kongesce </a:t>
            </a:r>
            <a:b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hlavním symptomem (perzistující rýma)</a:t>
            </a:r>
            <a:endParaRPr lang="en-US" sz="20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Dekongestiva</a:t>
            </a:r>
            <a:endParaRPr lang="en-US" sz="20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/>
            <a:r>
              <a:rPr lang="en-US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Topic</a:t>
            </a:r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ká</a:t>
            </a:r>
            <a:endParaRPr lang="en-US" sz="20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/>
            <a:r>
              <a:rPr lang="en-US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Syst</a:t>
            </a:r>
            <a:r>
              <a:rPr lang="cs-CZ" sz="2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émová</a:t>
            </a:r>
            <a:endParaRPr lang="en-US" sz="20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en-US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</a:t>
            </a:r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ika</a:t>
            </a:r>
            <a:endParaRPr lang="en-US" sz="20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Kombinace dekongestiva</a:t>
            </a:r>
            <a:r>
              <a:rPr lang="en-US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/antihistamin</a:t>
            </a:r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ika</a:t>
            </a:r>
            <a:endParaRPr lang="en-US" sz="20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Stabilizátory žírných buněk</a:t>
            </a:r>
            <a:endParaRPr lang="en-US" sz="20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Antagonisté leukotrienových receptorů</a:t>
            </a:r>
            <a:endParaRPr lang="en-US" sz="20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619250" y="6021388"/>
            <a:ext cx="6988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b="0">
                <a:solidFill>
                  <a:schemeClr val="tx1"/>
                </a:solidFill>
                <a:latin typeface="Arial CE" charset="-18"/>
              </a:rPr>
              <a:t>Corey et al. </a:t>
            </a:r>
            <a:r>
              <a:rPr lang="en-US" sz="1000" b="0" i="1">
                <a:solidFill>
                  <a:schemeClr val="tx1"/>
                </a:solidFill>
                <a:latin typeface="Arial CE" charset="-18"/>
              </a:rPr>
              <a:t>Ear Nose Throat J. </a:t>
            </a:r>
            <a:r>
              <a:rPr lang="en-US" sz="1000" b="0">
                <a:solidFill>
                  <a:schemeClr val="tx1"/>
                </a:solidFill>
                <a:latin typeface="Arial CE" charset="-18"/>
              </a:rPr>
              <a:t>2000;79:690</a:t>
            </a:r>
            <a:r>
              <a:rPr lang="en-US" sz="1000" b="0">
                <a:solidFill>
                  <a:schemeClr val="tx1"/>
                </a:solidFill>
                <a:latin typeface="Arial CE" charset="-18"/>
                <a:cs typeface="Arial" pitchFamily="34" charset="0"/>
              </a:rPr>
              <a:t>.</a:t>
            </a:r>
          </a:p>
          <a:p>
            <a:pPr eaLnBrk="1" hangingPunct="1"/>
            <a:r>
              <a:rPr lang="en-US" sz="1000" b="0">
                <a:solidFill>
                  <a:schemeClr val="tx1"/>
                </a:solidFill>
                <a:latin typeface="Arial CE" charset="-18"/>
              </a:rPr>
              <a:t>American Academy of Allergy, Asthma and Immunology. The Allergy Report. Volume 2: Diseases of the Atopic Diathesis. </a:t>
            </a:r>
          </a:p>
          <a:p>
            <a:pPr eaLnBrk="1" hangingPunct="1"/>
            <a:r>
              <a:rPr lang="en-US" sz="1000" b="0">
                <a:solidFill>
                  <a:schemeClr val="tx1"/>
                </a:solidFill>
                <a:latin typeface="Arial CE" charset="-18"/>
              </a:rPr>
              <a:t>Milwaukee, WI: American Academy of Allergy, Asthma and Immunology; 2000:13–50.</a:t>
            </a:r>
          </a:p>
        </p:txBody>
      </p:sp>
      <p:grpSp>
        <p:nvGrpSpPr>
          <p:cNvPr id="49157" name="Group 5"/>
          <p:cNvGrpSpPr>
            <a:grpSpLocks/>
          </p:cNvGrpSpPr>
          <p:nvPr/>
        </p:nvGrpSpPr>
        <p:grpSpPr bwMode="auto">
          <a:xfrm>
            <a:off x="9525" y="1341438"/>
            <a:ext cx="9134475" cy="111125"/>
            <a:chOff x="1" y="1008"/>
            <a:chExt cx="6473" cy="70"/>
          </a:xfrm>
        </p:grpSpPr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531813" y="2352675"/>
            <a:ext cx="8120062" cy="3276600"/>
            <a:chOff x="-5" y="-5"/>
            <a:chExt cx="3862" cy="1793"/>
          </a:xfrm>
        </p:grpSpPr>
        <p:grpSp>
          <p:nvGrpSpPr>
            <p:cNvPr id="39952" name="Group 3"/>
            <p:cNvGrpSpPr>
              <a:grpSpLocks/>
            </p:cNvGrpSpPr>
            <p:nvPr/>
          </p:nvGrpSpPr>
          <p:grpSpPr bwMode="auto">
            <a:xfrm>
              <a:off x="0" y="0"/>
              <a:ext cx="3852" cy="1783"/>
              <a:chOff x="0" y="0"/>
              <a:chExt cx="3852" cy="1783"/>
            </a:xfrm>
          </p:grpSpPr>
          <p:grpSp>
            <p:nvGrpSpPr>
              <p:cNvPr id="39954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1284" cy="1783"/>
                <a:chOff x="0" y="0"/>
                <a:chExt cx="1284" cy="1783"/>
              </a:xfrm>
            </p:grpSpPr>
            <p:sp>
              <p:nvSpPr>
                <p:cNvPr id="590853" name="Rectangle 5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1228" cy="1783"/>
                </a:xfrm>
                <a:prstGeom prst="rect">
                  <a:avLst/>
                </a:prstGeom>
                <a:noFill/>
                <a:ln w="12700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64008" tIns="32004" rIns="64008" bIns="32004"/>
                <a:lstStyle/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Kýchání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Sekrece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 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Svědění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Ucpání nosu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Denní kolísání  potíží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rgbClr val="99FF33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Zánět oční spojivky</a:t>
                  </a:r>
                  <a:endParaRPr lang="cs-CZ" sz="200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</p:txBody>
            </p:sp>
            <p:sp>
              <p:nvSpPr>
                <p:cNvPr id="39962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84" cy="1783"/>
                </a:xfrm>
                <a:prstGeom prst="rect">
                  <a:avLst/>
                </a:prstGeom>
                <a:noFill/>
                <a:ln w="7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39955" name="Group 7"/>
              <p:cNvGrpSpPr>
                <a:grpSpLocks/>
              </p:cNvGrpSpPr>
              <p:nvPr/>
            </p:nvGrpSpPr>
            <p:grpSpPr bwMode="auto">
              <a:xfrm>
                <a:off x="1284" y="0"/>
                <a:ext cx="1284" cy="1783"/>
                <a:chOff x="1284" y="0"/>
                <a:chExt cx="1284" cy="1783"/>
              </a:xfrm>
            </p:grpSpPr>
            <p:sp>
              <p:nvSpPr>
                <p:cNvPr id="590856" name="Rectangle 8"/>
                <p:cNvSpPr>
                  <a:spLocks noChangeArrowheads="1"/>
                </p:cNvSpPr>
                <p:nvPr/>
              </p:nvSpPr>
              <p:spPr bwMode="auto">
                <a:xfrm>
                  <a:off x="1312" y="0"/>
                  <a:ext cx="1228" cy="1783"/>
                </a:xfrm>
                <a:prstGeom prst="rect">
                  <a:avLst/>
                </a:prstGeom>
                <a:noFill/>
                <a:ln w="12700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64008" tIns="32004" rIns="64008" bIns="32004"/>
                <a:lstStyle/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Záchvatovité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Vodnatá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Přední a zadní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Ano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Občas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Zhoršení ve dne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Zlepšení v noci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Často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</p:txBody>
            </p:sp>
            <p:sp>
              <p:nvSpPr>
                <p:cNvPr id="39960" name="Rectangle 9"/>
                <p:cNvSpPr>
                  <a:spLocks noChangeArrowheads="1"/>
                </p:cNvSpPr>
                <p:nvPr/>
              </p:nvSpPr>
              <p:spPr bwMode="auto">
                <a:xfrm>
                  <a:off x="1284" y="0"/>
                  <a:ext cx="1284" cy="1783"/>
                </a:xfrm>
                <a:prstGeom prst="rect">
                  <a:avLst/>
                </a:prstGeom>
                <a:noFill/>
                <a:ln w="7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39956" name="Group 10"/>
              <p:cNvGrpSpPr>
                <a:grpSpLocks/>
              </p:cNvGrpSpPr>
              <p:nvPr/>
            </p:nvGrpSpPr>
            <p:grpSpPr bwMode="auto">
              <a:xfrm>
                <a:off x="2568" y="0"/>
                <a:ext cx="1284" cy="1783"/>
                <a:chOff x="2568" y="0"/>
                <a:chExt cx="1284" cy="1783"/>
              </a:xfrm>
            </p:grpSpPr>
            <p:sp>
              <p:nvSpPr>
                <p:cNvPr id="5908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596" y="0"/>
                  <a:ext cx="1228" cy="1783"/>
                </a:xfrm>
                <a:prstGeom prst="rect">
                  <a:avLst/>
                </a:prstGeom>
                <a:noFill/>
                <a:ln w="12700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64008" tIns="32004" rIns="64008" bIns="32004"/>
                <a:lstStyle/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en-US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Málo nebo vůbec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de-DE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Hustý hlen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de-DE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Spíše zadní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de-DE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N</a:t>
                  </a:r>
                  <a:r>
                    <a:rPr lang="cs-CZ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e</a:t>
                  </a: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de-DE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Často, výrazné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de-DE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Potíže trvalé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de-DE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Často v noci horší</a:t>
                  </a:r>
                  <a:endParaRPr lang="cs-CZ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endParaRPr>
                </a:p>
                <a:p>
                  <a:pPr defTabSz="533400">
                    <a:lnSpc>
                      <a:spcPct val="120000"/>
                    </a:lnSpc>
                    <a:spcBef>
                      <a:spcPct val="5000"/>
                    </a:spcBef>
                    <a:spcAft>
                      <a:spcPct val="5000"/>
                    </a:spcAft>
                  </a:pPr>
                  <a:r>
                    <a:rPr lang="cs-CZ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CE" charset="-18"/>
                    </a:rPr>
                    <a:t>Spíše ne</a:t>
                  </a:r>
                </a:p>
              </p:txBody>
            </p:sp>
            <p:sp>
              <p:nvSpPr>
                <p:cNvPr id="3995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68" y="0"/>
                  <a:ext cx="1284" cy="1783"/>
                </a:xfrm>
                <a:prstGeom prst="rect">
                  <a:avLst/>
                </a:prstGeom>
                <a:noFill/>
                <a:ln w="7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cs-CZ"/>
                </a:p>
              </p:txBody>
            </p:sp>
          </p:grpSp>
        </p:grpSp>
        <p:sp>
          <p:nvSpPr>
            <p:cNvPr id="39953" name="Rectangle 13"/>
            <p:cNvSpPr>
              <a:spLocks noChangeArrowheads="1"/>
            </p:cNvSpPr>
            <p:nvPr/>
          </p:nvSpPr>
          <p:spPr bwMode="auto">
            <a:xfrm>
              <a:off x="-5" y="-5"/>
              <a:ext cx="3862" cy="1793"/>
            </a:xfrm>
            <a:prstGeom prst="rect">
              <a:avLst/>
            </a:prstGeom>
            <a:noFill/>
            <a:ln w="15875">
              <a:solidFill>
                <a:srgbClr val="66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</p:grpSp>
      <p:grpSp>
        <p:nvGrpSpPr>
          <p:cNvPr id="39939" name="Group 14"/>
          <p:cNvGrpSpPr>
            <a:grpSpLocks/>
          </p:cNvGrpSpPr>
          <p:nvPr/>
        </p:nvGrpSpPr>
        <p:grpSpPr bwMode="auto">
          <a:xfrm>
            <a:off x="3157538" y="1317625"/>
            <a:ext cx="2692400" cy="762000"/>
            <a:chOff x="1920" y="864"/>
            <a:chExt cx="1696" cy="480"/>
          </a:xfrm>
        </p:grpSpPr>
        <p:sp>
          <p:nvSpPr>
            <p:cNvPr id="39950" name="AutoShape 15"/>
            <p:cNvSpPr>
              <a:spLocks noChangeArrowheads="1"/>
            </p:cNvSpPr>
            <p:nvPr/>
          </p:nvSpPr>
          <p:spPr bwMode="auto">
            <a:xfrm>
              <a:off x="1920" y="864"/>
              <a:ext cx="1680" cy="48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DB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0864" name="Text Box 16"/>
            <p:cNvSpPr txBox="1">
              <a:spLocks noChangeArrowheads="1"/>
            </p:cNvSpPr>
            <p:nvPr/>
          </p:nvSpPr>
          <p:spPr bwMode="auto">
            <a:xfrm>
              <a:off x="1920" y="960"/>
              <a:ext cx="1696" cy="251"/>
            </a:xfrm>
            <a:prstGeom prst="rect">
              <a:avLst/>
            </a:prstGeom>
            <a:solidFill>
              <a:srgbClr val="DB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cs-CZ" sz="2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„kýchači/sekretoři“</a:t>
              </a:r>
            </a:p>
          </p:txBody>
        </p:sp>
      </p:grpSp>
      <p:sp>
        <p:nvSpPr>
          <p:cNvPr id="39948" name="AutoShape 18"/>
          <p:cNvSpPr>
            <a:spLocks noChangeArrowheads="1"/>
          </p:cNvSpPr>
          <p:nvPr/>
        </p:nvSpPr>
        <p:spPr bwMode="auto">
          <a:xfrm>
            <a:off x="5995988" y="1317625"/>
            <a:ext cx="2163762" cy="727075"/>
          </a:xfrm>
          <a:prstGeom prst="wave">
            <a:avLst>
              <a:gd name="adj1" fmla="val 13005"/>
              <a:gd name="adj2" fmla="val 0"/>
            </a:avLst>
          </a:prstGeom>
          <a:solidFill>
            <a:srgbClr val="DB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0867" name="Text Box 19"/>
          <p:cNvSpPr txBox="1">
            <a:spLocks noChangeArrowheads="1"/>
          </p:cNvSpPr>
          <p:nvPr/>
        </p:nvSpPr>
        <p:spPr bwMode="auto">
          <a:xfrm>
            <a:off x="6091238" y="1479550"/>
            <a:ext cx="1963737" cy="398463"/>
          </a:xfrm>
          <a:prstGeom prst="rect">
            <a:avLst/>
          </a:prstGeom>
          <a:solidFill>
            <a:srgbClr val="DB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„ucpaný nos“</a:t>
            </a:r>
          </a:p>
        </p:txBody>
      </p:sp>
      <p:sp>
        <p:nvSpPr>
          <p:cNvPr id="590868" name="Text Box 20"/>
          <p:cNvSpPr txBox="1">
            <a:spLocks noChangeArrowheads="1"/>
          </p:cNvSpPr>
          <p:nvPr/>
        </p:nvSpPr>
        <p:spPr bwMode="auto">
          <a:xfrm>
            <a:off x="447675" y="5943600"/>
            <a:ext cx="8597900" cy="4064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0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Preferovaná terapie:</a:t>
            </a:r>
            <a:r>
              <a:rPr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</a:t>
            </a:r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antihistaminika     	topické nosní steroidy</a:t>
            </a:r>
          </a:p>
        </p:txBody>
      </p:sp>
      <p:grpSp>
        <p:nvGrpSpPr>
          <p:cNvPr id="39942" name="Group 21"/>
          <p:cNvGrpSpPr>
            <a:grpSpLocks/>
          </p:cNvGrpSpPr>
          <p:nvPr/>
        </p:nvGrpSpPr>
        <p:grpSpPr bwMode="auto">
          <a:xfrm>
            <a:off x="9525" y="914400"/>
            <a:ext cx="9134475" cy="111125"/>
            <a:chOff x="1" y="1008"/>
            <a:chExt cx="6473" cy="70"/>
          </a:xfrm>
        </p:grpSpPr>
        <p:sp>
          <p:nvSpPr>
            <p:cNvPr id="39946" name="Rectangle 22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947" name="Rectangle 23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943" name="Rectangle 24"/>
          <p:cNvSpPr>
            <a:spLocks noGrp="1" noChangeArrowheads="1"/>
          </p:cNvSpPr>
          <p:nvPr>
            <p:ph type="title"/>
          </p:nvPr>
        </p:nvSpPr>
        <p:spPr>
          <a:xfrm>
            <a:off x="941388" y="228600"/>
            <a:ext cx="7259637" cy="762000"/>
          </a:xfrm>
        </p:spPr>
        <p:txBody>
          <a:bodyPr/>
          <a:lstStyle/>
          <a:p>
            <a:r>
              <a:rPr lang="cs-CZ" sz="3600" b="1" smtClean="0">
                <a:latin typeface="Arial CE" charset="-18"/>
              </a:rPr>
              <a:t>KLINICKÉ HODNOCENÍ RÝMY</a:t>
            </a:r>
          </a:p>
        </p:txBody>
      </p:sp>
      <p:sp>
        <p:nvSpPr>
          <p:cNvPr id="39944" name="AutoShape 25"/>
          <p:cNvSpPr>
            <a:spLocks noChangeArrowheads="1"/>
          </p:cNvSpPr>
          <p:nvPr/>
        </p:nvSpPr>
        <p:spPr bwMode="auto">
          <a:xfrm>
            <a:off x="1401763" y="1309688"/>
            <a:ext cx="1524000" cy="762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DB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0874" name="Text Box 26"/>
          <p:cNvSpPr txBox="1">
            <a:spLocks noChangeArrowheads="1"/>
          </p:cNvSpPr>
          <p:nvPr/>
        </p:nvSpPr>
        <p:spPr bwMode="auto">
          <a:xfrm>
            <a:off x="1447800" y="1471613"/>
            <a:ext cx="1262063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příznaky</a:t>
            </a:r>
            <a:endParaRPr lang="cs-CZ" sz="2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Text Box 2"/>
          <p:cNvSpPr txBox="1">
            <a:spLocks noChangeArrowheads="1"/>
          </p:cNvSpPr>
          <p:nvPr/>
        </p:nvSpPr>
        <p:spPr bwMode="auto">
          <a:xfrm>
            <a:off x="7110413" y="3886200"/>
            <a:ext cx="1169987" cy="5032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astma</a:t>
            </a:r>
          </a:p>
        </p:txBody>
      </p:sp>
      <p:sp>
        <p:nvSpPr>
          <p:cNvPr id="594947" name="Text Box 3"/>
          <p:cNvSpPr txBox="1">
            <a:spLocks noChangeArrowheads="1"/>
          </p:cNvSpPr>
          <p:nvPr/>
        </p:nvSpPr>
        <p:spPr bwMode="auto">
          <a:xfrm>
            <a:off x="347663" y="4699000"/>
            <a:ext cx="8556625" cy="15367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téměř vždy prokazatelné změny také na druhém orgánu</a:t>
            </a:r>
          </a:p>
          <a:p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korelace intenzity obtíží nosních a bronchiálních</a:t>
            </a:r>
          </a:p>
          <a:p>
            <a:r>
              <a:rPr lang="cs-CZ" sz="240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odezva bronchů na nasální provokaci</a:t>
            </a:r>
          </a:p>
          <a:p>
            <a:r>
              <a:rPr lang="cs-CZ" sz="240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primárně zhoršení většinou na sliznici nosu</a:t>
            </a:r>
          </a:p>
        </p:txBody>
      </p:sp>
      <p:sp>
        <p:nvSpPr>
          <p:cNvPr id="594948" name="Text Box 4"/>
          <p:cNvSpPr txBox="1">
            <a:spLocks noChangeArrowheads="1"/>
          </p:cNvSpPr>
          <p:nvPr/>
        </p:nvSpPr>
        <p:spPr bwMode="auto">
          <a:xfrm>
            <a:off x="1033463" y="1873250"/>
            <a:ext cx="1047750" cy="5032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rýma</a:t>
            </a: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1028700" y="2819400"/>
            <a:ext cx="7239000" cy="914400"/>
          </a:xfrm>
          <a:prstGeom prst="rtTriangle">
            <a:avLst/>
          </a:prstGeom>
          <a:gradFill rotWithShape="0">
            <a:gsLst>
              <a:gs pos="0">
                <a:srgbClr val="FF3300"/>
              </a:gs>
              <a:gs pos="100000">
                <a:srgbClr val="3333FF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 rot="-10779006">
            <a:off x="1027113" y="2678113"/>
            <a:ext cx="7240587" cy="911225"/>
          </a:xfrm>
          <a:prstGeom prst="rtTriangle">
            <a:avLst/>
          </a:prstGeom>
          <a:gradFill rotWithShape="0">
            <a:gsLst>
              <a:gs pos="0">
                <a:srgbClr val="FF3300"/>
              </a:gs>
              <a:gs pos="100000">
                <a:srgbClr val="3333FF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cs-CZ"/>
          </a:p>
        </p:txBody>
      </p: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9525" y="1447800"/>
            <a:ext cx="9134475" cy="111125"/>
            <a:chOff x="1" y="1008"/>
            <a:chExt cx="6473" cy="70"/>
          </a:xfrm>
        </p:grpSpPr>
        <p:sp>
          <p:nvSpPr>
            <p:cNvPr id="40969" name="Rectangle 8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970" name="Rectangle 9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096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/>
          <a:lstStyle/>
          <a:p>
            <a:r>
              <a:rPr lang="cs-CZ" sz="3200" b="1" smtClean="0">
                <a:latin typeface="Arial CE" charset="-18"/>
              </a:rPr>
              <a:t>CHRONICKÝ  ALERGICKÝ  SYNDROM </a:t>
            </a:r>
            <a:br>
              <a:rPr lang="cs-CZ" sz="3200" b="1" smtClean="0">
                <a:latin typeface="Arial CE" charset="-18"/>
              </a:rPr>
            </a:br>
            <a:r>
              <a:rPr lang="cs-CZ" sz="3200" b="1" smtClean="0">
                <a:latin typeface="Arial CE" charset="-18"/>
              </a:rPr>
              <a:t>NA  JEDNOTNÝCH  DÝCHACÍCH  CESTÁCH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Text Box 2"/>
          <p:cNvSpPr txBox="1">
            <a:spLocks noChangeArrowheads="1"/>
          </p:cNvSpPr>
          <p:nvPr/>
        </p:nvSpPr>
        <p:spPr bwMode="auto">
          <a:xfrm>
            <a:off x="660400" y="2659063"/>
            <a:ext cx="2763838" cy="44132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765E00"/>
              </a:gs>
            </a:gsLst>
            <a:lin ang="5400000" scaled="1"/>
          </a:gradFill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0050" defTabSz="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00100" defTabSz="5334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defTabSz="5334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00200" defTabSz="5334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57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14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718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29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dirty="0" smtClean="0">
                <a:solidFill>
                  <a:srgbClr val="0E3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pacienti s RÝMOU</a:t>
            </a:r>
          </a:p>
        </p:txBody>
      </p:sp>
      <p:sp>
        <p:nvSpPr>
          <p:cNvPr id="599043" name="Text Box 3"/>
          <p:cNvSpPr txBox="1">
            <a:spLocks noChangeArrowheads="1"/>
          </p:cNvSpPr>
          <p:nvPr/>
        </p:nvSpPr>
        <p:spPr bwMode="auto">
          <a:xfrm>
            <a:off x="5114925" y="2659063"/>
            <a:ext cx="3355975" cy="4413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pacienti s ASTMATEM</a:t>
            </a:r>
          </a:p>
        </p:txBody>
      </p:sp>
      <p:sp>
        <p:nvSpPr>
          <p:cNvPr id="599044" name="Text Box 4"/>
          <p:cNvSpPr txBox="1">
            <a:spLocks noChangeArrowheads="1"/>
          </p:cNvSpPr>
          <p:nvPr/>
        </p:nvSpPr>
        <p:spPr bwMode="auto">
          <a:xfrm>
            <a:off x="306388" y="1828800"/>
            <a:ext cx="8459787" cy="4413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U obou onemocnění v souladu s platnými dopor. postupy</a:t>
            </a:r>
          </a:p>
        </p:txBody>
      </p:sp>
      <p:sp>
        <p:nvSpPr>
          <p:cNvPr id="599045" name="Text Box 5"/>
          <p:cNvSpPr txBox="1">
            <a:spLocks noChangeArrowheads="1"/>
          </p:cNvSpPr>
          <p:nvPr/>
        </p:nvSpPr>
        <p:spPr bwMode="auto">
          <a:xfrm>
            <a:off x="990600" y="3505200"/>
            <a:ext cx="2106613" cy="4413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Vyšetřit DCD!</a:t>
            </a:r>
          </a:p>
        </p:txBody>
      </p:sp>
      <p:sp>
        <p:nvSpPr>
          <p:cNvPr id="599046" name="Text Box 6"/>
          <p:cNvSpPr txBox="1">
            <a:spLocks noChangeArrowheads="1"/>
          </p:cNvSpPr>
          <p:nvPr/>
        </p:nvSpPr>
        <p:spPr bwMode="auto">
          <a:xfrm>
            <a:off x="5715000" y="3505200"/>
            <a:ext cx="2106613" cy="4413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4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Vyšetřit HCD!</a:t>
            </a:r>
          </a:p>
        </p:txBody>
      </p:sp>
      <p:sp>
        <p:nvSpPr>
          <p:cNvPr id="599047" name="Text Box 7"/>
          <p:cNvSpPr txBox="1">
            <a:spLocks noChangeArrowheads="1"/>
          </p:cNvSpPr>
          <p:nvPr/>
        </p:nvSpPr>
        <p:spPr bwMode="auto">
          <a:xfrm>
            <a:off x="838200" y="4419600"/>
            <a:ext cx="2854325" cy="13573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</a:t>
            </a:r>
            <a:r>
              <a:rPr lang="cs-CZ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anamnéza</a:t>
            </a:r>
          </a:p>
          <a:p>
            <a:r>
              <a:rPr lang="cs-CZ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fyzikální vyšetření</a:t>
            </a:r>
          </a:p>
          <a:p>
            <a:r>
              <a:rPr lang="cs-CZ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plicní funkce</a:t>
            </a:r>
          </a:p>
          <a:p>
            <a:r>
              <a:rPr lang="cs-CZ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bronchodilatační test</a:t>
            </a:r>
          </a:p>
        </p:txBody>
      </p:sp>
      <p:sp>
        <p:nvSpPr>
          <p:cNvPr id="599048" name="Text Box 8"/>
          <p:cNvSpPr txBox="1">
            <a:spLocks noChangeArrowheads="1"/>
          </p:cNvSpPr>
          <p:nvPr/>
        </p:nvSpPr>
        <p:spPr bwMode="auto">
          <a:xfrm>
            <a:off x="5410200" y="4724400"/>
            <a:ext cx="3152775" cy="7112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</a:t>
            </a:r>
            <a:r>
              <a:rPr lang="cs-CZ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anamnéza</a:t>
            </a:r>
          </a:p>
          <a:p>
            <a:r>
              <a:rPr lang="cs-CZ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vyšetření nosní sliznice</a:t>
            </a:r>
          </a:p>
        </p:txBody>
      </p:sp>
      <p:grpSp>
        <p:nvGrpSpPr>
          <p:cNvPr id="43017" name="Group 9"/>
          <p:cNvGrpSpPr>
            <a:grpSpLocks/>
          </p:cNvGrpSpPr>
          <p:nvPr/>
        </p:nvGrpSpPr>
        <p:grpSpPr bwMode="auto">
          <a:xfrm>
            <a:off x="9525" y="1371600"/>
            <a:ext cx="9134475" cy="76200"/>
            <a:chOff x="7" y="1200"/>
            <a:chExt cx="6473" cy="57"/>
          </a:xfrm>
        </p:grpSpPr>
        <p:sp>
          <p:nvSpPr>
            <p:cNvPr id="43019" name="Rectangle 10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020" name="Rectangle 11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99052" name="Rectangle 12"/>
          <p:cNvSpPr>
            <a:spLocks noGrp="1" noChangeArrowheads="1"/>
          </p:cNvSpPr>
          <p:nvPr>
            <p:ph type="title"/>
          </p:nvPr>
        </p:nvSpPr>
        <p:spPr>
          <a:xfrm>
            <a:off x="104775" y="304800"/>
            <a:ext cx="8901113" cy="979488"/>
          </a:xfrm>
        </p:spPr>
        <p:txBody>
          <a:bodyPr/>
          <a:lstStyle/>
          <a:p>
            <a:r>
              <a:rPr lang="cs-CZ" sz="3600" b="1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ARIA:</a:t>
            </a:r>
            <a:r>
              <a:rPr lang="cs-CZ" sz="36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DOPORUČENÍ  V  DIAGNOSTICE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6050" y="182563"/>
            <a:ext cx="6356350" cy="731837"/>
          </a:xfrm>
          <a:noFill/>
          <a:ln/>
        </p:spPr>
        <p:txBody>
          <a:bodyPr lIns="90488" tIns="44450" rIns="90488" bIns="44450" anchor="b"/>
          <a:lstStyle/>
          <a:p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DEFINICE  ANAFYLAXE</a:t>
            </a:r>
            <a:endParaRPr lang="cs-CZ" b="1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371600"/>
            <a:ext cx="4708525" cy="5273675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9804"/>
                  <a:invGamma/>
                </a:schemeClr>
              </a:gs>
            </a:gsLst>
            <a:lin ang="5400000" scaled="1"/>
          </a:gradFill>
          <a:ln w="12700" cap="flat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PATOFYZIOLOGIE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sz="2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Anafylaxe je akutní alergická reakce, vznikající na podkladě imunopatologické reakce I.typu mediované protilátkami IgE. </a:t>
            </a:r>
            <a:endParaRPr lang="cs-CZ" sz="2800" b="1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KLINIKA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sz="2800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Jednotná  klinická  definice neexistuje</a:t>
            </a:r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9525" y="1066800"/>
            <a:ext cx="9134475" cy="111125"/>
            <a:chOff x="6" y="1104"/>
            <a:chExt cx="5754" cy="70"/>
          </a:xfrm>
        </p:grpSpPr>
        <p:sp>
          <p:nvSpPr>
            <p:cNvPr id="105477" name="Rectangle 5"/>
            <p:cNvSpPr>
              <a:spLocks noChangeArrowheads="1"/>
            </p:cNvSpPr>
            <p:nvPr/>
          </p:nvSpPr>
          <p:spPr bwMode="auto">
            <a:xfrm>
              <a:off x="6" y="1140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3CE9F9">
                    <a:gamma/>
                    <a:shade val="49804"/>
                    <a:invGamma/>
                  </a:srgbClr>
                </a:gs>
                <a:gs pos="50000">
                  <a:srgbClr val="3CE9F9"/>
                </a:gs>
                <a:gs pos="100000">
                  <a:srgbClr val="3CE9F9">
                    <a:gamma/>
                    <a:shade val="4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478" name="Rectangle 6"/>
            <p:cNvSpPr>
              <a:spLocks noChangeArrowheads="1"/>
            </p:cNvSpPr>
            <p:nvPr/>
          </p:nvSpPr>
          <p:spPr bwMode="auto">
            <a:xfrm>
              <a:off x="6" y="1104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054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522663" cy="4419600"/>
          </a:xfrm>
          <a:prstGeom prst="rect">
            <a:avLst/>
          </a:prstGeom>
          <a:noFill/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6172200" y="6172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Ch. Richet, 1850-1935</a:t>
            </a:r>
            <a:r>
              <a:rPr lang="cs-CZ"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endParaRPr lang="cs-CZ" sz="1600" b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ChangeArrowheads="1"/>
          </p:cNvSpPr>
          <p:nvPr/>
        </p:nvSpPr>
        <p:spPr bwMode="auto">
          <a:xfrm>
            <a:off x="4356100" y="465138"/>
            <a:ext cx="4038600" cy="192087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PREVENCE ALERGIÍ 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  ASTMATU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553987" name="Rectangle 3"/>
          <p:cNvSpPr>
            <a:spLocks noChangeArrowheads="1"/>
          </p:cNvSpPr>
          <p:nvPr/>
        </p:nvSpPr>
        <p:spPr bwMode="auto">
          <a:xfrm>
            <a:off x="1404938" y="2936875"/>
            <a:ext cx="6461125" cy="3278188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Vyloučení kontaktu s tabákovým kouřem </a:t>
            </a:r>
            <a:b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pre- i postnatálně</a:t>
            </a:r>
          </a:p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Podpora spontánního porodu (kontakt </a:t>
            </a:r>
            <a:b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s vaginální mikroflórou)</a:t>
            </a:r>
            <a:r>
              <a:rPr lang="cs-CZ"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</a:p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Podpora kojení (i jiné důvody, než </a:t>
            </a:r>
            <a:b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prevence alergií)</a:t>
            </a:r>
          </a:p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Dle možností bez širokospektrých ATB </a:t>
            </a:r>
            <a:b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a paracetamolu prenatálně a 1. rok života</a:t>
            </a:r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4475"/>
            <a:ext cx="2981325" cy="2362200"/>
          </a:xfrm>
          <a:prstGeom prst="rect">
            <a:avLst/>
          </a:prstGeom>
          <a:noFill/>
          <a:ln w="9525">
            <a:solidFill>
              <a:srgbClr val="99FF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TextovéPole 1"/>
          <p:cNvSpPr txBox="1">
            <a:spLocks noChangeArrowheads="1"/>
          </p:cNvSpPr>
          <p:nvPr/>
        </p:nvSpPr>
        <p:spPr bwMode="auto">
          <a:xfrm>
            <a:off x="6937375" y="6315075"/>
            <a:ext cx="1031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>
                <a:latin typeface="Arial CE" charset="-18"/>
              </a:rPr>
              <a:t>GINA2014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25" y="274638"/>
            <a:ext cx="6964363" cy="7620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 lIns="90488" tIns="44450" rIns="90488" bIns="44450" anchor="b"/>
          <a:lstStyle/>
          <a:p>
            <a:pPr>
              <a:lnSpc>
                <a:spcPts val="5200"/>
              </a:lnSpc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LÉČBA  ANAFYLAXE</a:t>
            </a:r>
            <a:endParaRPr lang="cs-CZ" sz="4000" b="1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1752600"/>
            <a:ext cx="4481512" cy="4191000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kontrola vitálních funkcí</a:t>
            </a:r>
          </a:p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Adrenalin  i.m. 0,1 ml/10 kg</a:t>
            </a:r>
          </a:p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</a:t>
            </a:r>
            <a:r>
              <a:rPr lang="cs-CZ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2</a:t>
            </a: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 zajistit  dostatečnou oxygenaci,  uvolnění bronchospasmu,  intubace</a:t>
            </a:r>
          </a:p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i.v. doplnění  objemu  tekutin, udržení  TK  (noradrenalin, dopamin)</a:t>
            </a:r>
          </a:p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antihistaminikum</a:t>
            </a:r>
          </a:p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kortikosteroidy systémově</a:t>
            </a:r>
          </a:p>
        </p:txBody>
      </p:sp>
      <p:grpSp>
        <p:nvGrpSpPr>
          <p:cNvPr id="107524" name="Group 4"/>
          <p:cNvGrpSpPr>
            <a:grpSpLocks/>
          </p:cNvGrpSpPr>
          <p:nvPr/>
        </p:nvGrpSpPr>
        <p:grpSpPr bwMode="auto">
          <a:xfrm>
            <a:off x="9525" y="1295400"/>
            <a:ext cx="9134475" cy="90488"/>
            <a:chOff x="0" y="1104"/>
            <a:chExt cx="6473" cy="57"/>
          </a:xfrm>
        </p:grpSpPr>
        <p:sp>
          <p:nvSpPr>
            <p:cNvPr id="107525" name="Rectangle 5"/>
            <p:cNvSpPr>
              <a:spLocks noChangeArrowheads="1"/>
            </p:cNvSpPr>
            <p:nvPr/>
          </p:nvSpPr>
          <p:spPr bwMode="auto">
            <a:xfrm>
              <a:off x="0" y="1104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3CE9F9">
                    <a:gamma/>
                    <a:shade val="49804"/>
                    <a:invGamma/>
                  </a:srgbClr>
                </a:gs>
                <a:gs pos="50000">
                  <a:srgbClr val="3CE9F9"/>
                </a:gs>
                <a:gs pos="100000">
                  <a:srgbClr val="3CE9F9">
                    <a:gamma/>
                    <a:shade val="4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7526" name="Rectangle 6"/>
            <p:cNvSpPr>
              <a:spLocks noChangeArrowheads="1"/>
            </p:cNvSpPr>
            <p:nvPr/>
          </p:nvSpPr>
          <p:spPr bwMode="auto">
            <a:xfrm>
              <a:off x="0" y="1145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07527" name="Picture 7" descr="intub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949700" cy="4114800"/>
          </a:xfrm>
          <a:prstGeom prst="rect">
            <a:avLst/>
          </a:prstGeom>
          <a:noFill/>
          <a:ln w="12700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555750" y="6262688"/>
            <a:ext cx="2894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Holgate ST, Church MK  1993</a:t>
            </a:r>
            <a:endParaRPr lang="cs-CZ" sz="2800" b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 lIns="90488" tIns="44450" rIns="90488" bIns="44450" anchor="b"/>
          <a:lstStyle/>
          <a:p>
            <a:pPr>
              <a:lnSpc>
                <a:spcPts val="5200"/>
              </a:lnSpc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LÉČBA  ANAFYLAXE</a:t>
            </a:r>
            <a:endParaRPr lang="cs-CZ" sz="4000" b="1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4419600" cy="3962400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Adrenalin  - předpoklad účinku hlavně v časné fázi anafylaktické reakce. Raději při pochybnostech aplikovat než vyčkávat</a:t>
            </a:r>
          </a:p>
          <a:p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U rozvinuté anafylaktické reakce nutnost doplnění tekutin i.v. (během 10 min. se až 50 %  cévní náplně může dostat mimo cévy)</a:t>
            </a:r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9525" y="1295400"/>
            <a:ext cx="9134475" cy="90488"/>
            <a:chOff x="0" y="1104"/>
            <a:chExt cx="6473" cy="57"/>
          </a:xfrm>
        </p:grpSpPr>
        <p:sp>
          <p:nvSpPr>
            <p:cNvPr id="109573" name="Rectangle 5"/>
            <p:cNvSpPr>
              <a:spLocks noChangeArrowheads="1"/>
            </p:cNvSpPr>
            <p:nvPr/>
          </p:nvSpPr>
          <p:spPr bwMode="auto">
            <a:xfrm>
              <a:off x="0" y="1104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3CE9F9">
                    <a:gamma/>
                    <a:shade val="49804"/>
                    <a:invGamma/>
                  </a:srgbClr>
                </a:gs>
                <a:gs pos="50000">
                  <a:srgbClr val="3CE9F9"/>
                </a:gs>
                <a:gs pos="100000">
                  <a:srgbClr val="3CE9F9">
                    <a:gamma/>
                    <a:shade val="4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74" name="Rectangle 6"/>
            <p:cNvSpPr>
              <a:spLocks noChangeArrowheads="1"/>
            </p:cNvSpPr>
            <p:nvPr/>
          </p:nvSpPr>
          <p:spPr bwMode="auto">
            <a:xfrm>
              <a:off x="0" y="1145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1555750" y="6262688"/>
            <a:ext cx="5407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cs-CZ" sz="1600" b="0">
                <a:solidFill>
                  <a:schemeClr val="tx1"/>
                </a:solidFill>
                <a:latin typeface="Arial" pitchFamily="34" charset="0"/>
              </a:rPr>
              <a:t>Sampson et al.,  JACI, 2005, Lieberman et al., JACI, 2005</a:t>
            </a:r>
            <a:endParaRPr lang="cs-CZ" sz="2800" b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9577" name="Picture 9" descr="ANAFYL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3" y="1784350"/>
            <a:ext cx="3557587" cy="38227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Freeform 2"/>
          <p:cNvSpPr>
            <a:spLocks/>
          </p:cNvSpPr>
          <p:nvPr/>
        </p:nvSpPr>
        <p:spPr bwMode="auto">
          <a:xfrm>
            <a:off x="6096000" y="1600200"/>
            <a:ext cx="2763838" cy="3024188"/>
          </a:xfrm>
          <a:custGeom>
            <a:avLst/>
            <a:gdLst>
              <a:gd name="T0" fmla="*/ 0 w 1959"/>
              <a:gd name="T1" fmla="*/ 0 h 1905"/>
              <a:gd name="T2" fmla="*/ 2762427 w 1959"/>
              <a:gd name="T3" fmla="*/ 2417763 h 1905"/>
              <a:gd name="T4" fmla="*/ 2512708 w 1959"/>
              <a:gd name="T5" fmla="*/ 2438400 h 1905"/>
              <a:gd name="T6" fmla="*/ 2512708 w 1959"/>
              <a:gd name="T7" fmla="*/ 2482850 h 1905"/>
              <a:gd name="T8" fmla="*/ 2512708 w 1959"/>
              <a:gd name="T9" fmla="*/ 2568575 h 1905"/>
              <a:gd name="T10" fmla="*/ 2532460 w 1959"/>
              <a:gd name="T11" fmla="*/ 2633663 h 1905"/>
              <a:gd name="T12" fmla="*/ 2550801 w 1959"/>
              <a:gd name="T13" fmla="*/ 2719388 h 1905"/>
              <a:gd name="T14" fmla="*/ 2550801 w 1959"/>
              <a:gd name="T15" fmla="*/ 2784475 h 1905"/>
              <a:gd name="T16" fmla="*/ 2532460 w 1959"/>
              <a:gd name="T17" fmla="*/ 2871788 h 1905"/>
              <a:gd name="T18" fmla="*/ 2474616 w 1959"/>
              <a:gd name="T19" fmla="*/ 2914650 h 1905"/>
              <a:gd name="T20" fmla="*/ 2436523 w 1959"/>
              <a:gd name="T21" fmla="*/ 2979738 h 1905"/>
              <a:gd name="T22" fmla="*/ 2358927 w 1959"/>
              <a:gd name="T23" fmla="*/ 3000375 h 1905"/>
              <a:gd name="T24" fmla="*/ 2282741 w 1959"/>
              <a:gd name="T25" fmla="*/ 3022600 h 1905"/>
              <a:gd name="T26" fmla="*/ 2224897 w 1959"/>
              <a:gd name="T27" fmla="*/ 3022600 h 1905"/>
              <a:gd name="T28" fmla="*/ 2148711 w 1959"/>
              <a:gd name="T29" fmla="*/ 3022600 h 1905"/>
              <a:gd name="T30" fmla="*/ 2090867 w 1959"/>
              <a:gd name="T31" fmla="*/ 3000375 h 1905"/>
              <a:gd name="T32" fmla="*/ 2052774 w 1959"/>
              <a:gd name="T33" fmla="*/ 2957513 h 1905"/>
              <a:gd name="T34" fmla="*/ 1994930 w 1959"/>
              <a:gd name="T35" fmla="*/ 2892425 h 1905"/>
              <a:gd name="T36" fmla="*/ 1956837 w 1959"/>
              <a:gd name="T37" fmla="*/ 2849563 h 1905"/>
              <a:gd name="T38" fmla="*/ 1937085 w 1959"/>
              <a:gd name="T39" fmla="*/ 2763838 h 1905"/>
              <a:gd name="T40" fmla="*/ 1937085 w 1959"/>
              <a:gd name="T41" fmla="*/ 2676525 h 1905"/>
              <a:gd name="T42" fmla="*/ 1956837 w 1959"/>
              <a:gd name="T43" fmla="*/ 2590800 h 1905"/>
              <a:gd name="T44" fmla="*/ 1975178 w 1959"/>
              <a:gd name="T45" fmla="*/ 2503488 h 1905"/>
              <a:gd name="T46" fmla="*/ 1975178 w 1959"/>
              <a:gd name="T47" fmla="*/ 2460625 h 1905"/>
              <a:gd name="T48" fmla="*/ 1515243 w 1959"/>
              <a:gd name="T49" fmla="*/ 2438400 h 1905"/>
              <a:gd name="T50" fmla="*/ 1515243 w 1959"/>
              <a:gd name="T51" fmla="*/ 2287588 h 1905"/>
              <a:gd name="T52" fmla="*/ 1515243 w 1959"/>
              <a:gd name="T53" fmla="*/ 2201863 h 1905"/>
              <a:gd name="T54" fmla="*/ 1495492 w 1959"/>
              <a:gd name="T55" fmla="*/ 2136775 h 1905"/>
              <a:gd name="T56" fmla="*/ 1457399 w 1959"/>
              <a:gd name="T57" fmla="*/ 2093913 h 1905"/>
              <a:gd name="T58" fmla="*/ 1399555 w 1959"/>
              <a:gd name="T59" fmla="*/ 2071688 h 1905"/>
              <a:gd name="T60" fmla="*/ 1323369 w 1959"/>
              <a:gd name="T61" fmla="*/ 2051050 h 1905"/>
              <a:gd name="T62" fmla="*/ 1245773 w 1959"/>
              <a:gd name="T63" fmla="*/ 2051050 h 1905"/>
              <a:gd name="T64" fmla="*/ 1149836 w 1959"/>
              <a:gd name="T65" fmla="*/ 2071688 h 1905"/>
              <a:gd name="T66" fmla="*/ 1053898 w 1959"/>
              <a:gd name="T67" fmla="*/ 2071688 h 1905"/>
              <a:gd name="T68" fmla="*/ 957961 w 1959"/>
              <a:gd name="T69" fmla="*/ 2051050 h 1905"/>
              <a:gd name="T70" fmla="*/ 901528 w 1959"/>
              <a:gd name="T71" fmla="*/ 2006600 h 1905"/>
              <a:gd name="T72" fmla="*/ 862024 w 1959"/>
              <a:gd name="T73" fmla="*/ 1943100 h 1905"/>
              <a:gd name="T74" fmla="*/ 843683 w 1959"/>
              <a:gd name="T75" fmla="*/ 1855788 h 1905"/>
              <a:gd name="T76" fmla="*/ 843683 w 1959"/>
              <a:gd name="T77" fmla="*/ 1770063 h 1905"/>
              <a:gd name="T78" fmla="*/ 823931 w 1959"/>
              <a:gd name="T79" fmla="*/ 1682750 h 1905"/>
              <a:gd name="T80" fmla="*/ 805590 w 1959"/>
              <a:gd name="T81" fmla="*/ 1619250 h 1905"/>
              <a:gd name="T82" fmla="*/ 785839 w 1959"/>
              <a:gd name="T83" fmla="*/ 1597025 h 1905"/>
              <a:gd name="T84" fmla="*/ 709653 w 1959"/>
              <a:gd name="T85" fmla="*/ 1554163 h 1905"/>
              <a:gd name="T86" fmla="*/ 632057 w 1959"/>
              <a:gd name="T87" fmla="*/ 1531938 h 1905"/>
              <a:gd name="T88" fmla="*/ 536120 w 1959"/>
              <a:gd name="T89" fmla="*/ 1511300 h 1905"/>
              <a:gd name="T90" fmla="*/ 459934 w 1959"/>
              <a:gd name="T91" fmla="*/ 1489075 h 1905"/>
              <a:gd name="T92" fmla="*/ 382338 w 1959"/>
              <a:gd name="T93" fmla="*/ 1446213 h 1905"/>
              <a:gd name="T94" fmla="*/ 344245 w 1959"/>
              <a:gd name="T95" fmla="*/ 1381125 h 1905"/>
              <a:gd name="T96" fmla="*/ 306153 w 1959"/>
              <a:gd name="T97" fmla="*/ 1316038 h 1905"/>
              <a:gd name="T98" fmla="*/ 306153 w 1959"/>
              <a:gd name="T99" fmla="*/ 1230313 h 1905"/>
              <a:gd name="T100" fmla="*/ 325904 w 1959"/>
              <a:gd name="T101" fmla="*/ 1143000 h 1905"/>
              <a:gd name="T102" fmla="*/ 325904 w 1959"/>
              <a:gd name="T103" fmla="*/ 1057275 h 1905"/>
              <a:gd name="T104" fmla="*/ 344245 w 1959"/>
              <a:gd name="T105" fmla="*/ 971550 h 1905"/>
              <a:gd name="T106" fmla="*/ 325904 w 1959"/>
              <a:gd name="T107" fmla="*/ 863600 h 1905"/>
              <a:gd name="T108" fmla="*/ 306153 w 1959"/>
              <a:gd name="T109" fmla="*/ 776288 h 1905"/>
              <a:gd name="T110" fmla="*/ 268060 w 1959"/>
              <a:gd name="T111" fmla="*/ 733425 h 1905"/>
              <a:gd name="T112" fmla="*/ 229967 w 1959"/>
              <a:gd name="T113" fmla="*/ 690563 h 1905"/>
              <a:gd name="T114" fmla="*/ 172123 w 1959"/>
              <a:gd name="T115" fmla="*/ 647700 h 1905"/>
              <a:gd name="T116" fmla="*/ 114278 w 1959"/>
              <a:gd name="T117" fmla="*/ 625475 h 1905"/>
              <a:gd name="T118" fmla="*/ 38093 w 1959"/>
              <a:gd name="T119" fmla="*/ 625475 h 19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959" h="1905">
                <a:moveTo>
                  <a:pt x="0" y="394"/>
                </a:moveTo>
                <a:lnTo>
                  <a:pt x="0" y="0"/>
                </a:lnTo>
                <a:lnTo>
                  <a:pt x="1958" y="0"/>
                </a:lnTo>
                <a:lnTo>
                  <a:pt x="1958" y="1523"/>
                </a:lnTo>
                <a:lnTo>
                  <a:pt x="1781" y="1523"/>
                </a:lnTo>
                <a:lnTo>
                  <a:pt x="1781" y="1536"/>
                </a:lnTo>
                <a:lnTo>
                  <a:pt x="1781" y="1550"/>
                </a:lnTo>
                <a:lnTo>
                  <a:pt x="1781" y="1564"/>
                </a:lnTo>
                <a:lnTo>
                  <a:pt x="1781" y="1591"/>
                </a:lnTo>
                <a:lnTo>
                  <a:pt x="1781" y="1618"/>
                </a:lnTo>
                <a:lnTo>
                  <a:pt x="1795" y="1645"/>
                </a:lnTo>
                <a:lnTo>
                  <a:pt x="1795" y="1659"/>
                </a:lnTo>
                <a:lnTo>
                  <a:pt x="1808" y="1686"/>
                </a:lnTo>
                <a:lnTo>
                  <a:pt x="1808" y="1713"/>
                </a:lnTo>
                <a:lnTo>
                  <a:pt x="1808" y="1741"/>
                </a:lnTo>
                <a:lnTo>
                  <a:pt x="1808" y="1754"/>
                </a:lnTo>
                <a:lnTo>
                  <a:pt x="1795" y="1781"/>
                </a:lnTo>
                <a:lnTo>
                  <a:pt x="1795" y="1809"/>
                </a:lnTo>
                <a:lnTo>
                  <a:pt x="1781" y="1822"/>
                </a:lnTo>
                <a:lnTo>
                  <a:pt x="1754" y="1836"/>
                </a:lnTo>
                <a:lnTo>
                  <a:pt x="1740" y="1863"/>
                </a:lnTo>
                <a:lnTo>
                  <a:pt x="1727" y="1877"/>
                </a:lnTo>
                <a:lnTo>
                  <a:pt x="1699" y="1890"/>
                </a:lnTo>
                <a:lnTo>
                  <a:pt x="1672" y="1890"/>
                </a:lnTo>
                <a:lnTo>
                  <a:pt x="1645" y="1904"/>
                </a:lnTo>
                <a:lnTo>
                  <a:pt x="1618" y="1904"/>
                </a:lnTo>
                <a:lnTo>
                  <a:pt x="1591" y="1904"/>
                </a:lnTo>
                <a:lnTo>
                  <a:pt x="1577" y="1904"/>
                </a:lnTo>
                <a:lnTo>
                  <a:pt x="1550" y="1904"/>
                </a:lnTo>
                <a:lnTo>
                  <a:pt x="1523" y="1904"/>
                </a:lnTo>
                <a:lnTo>
                  <a:pt x="1509" y="1890"/>
                </a:lnTo>
                <a:lnTo>
                  <a:pt x="1482" y="1890"/>
                </a:lnTo>
                <a:lnTo>
                  <a:pt x="1468" y="1877"/>
                </a:lnTo>
                <a:lnTo>
                  <a:pt x="1455" y="1863"/>
                </a:lnTo>
                <a:lnTo>
                  <a:pt x="1427" y="1849"/>
                </a:lnTo>
                <a:lnTo>
                  <a:pt x="1414" y="1822"/>
                </a:lnTo>
                <a:lnTo>
                  <a:pt x="1400" y="1809"/>
                </a:lnTo>
                <a:lnTo>
                  <a:pt x="1387" y="1795"/>
                </a:lnTo>
                <a:lnTo>
                  <a:pt x="1373" y="1768"/>
                </a:lnTo>
                <a:lnTo>
                  <a:pt x="1373" y="1741"/>
                </a:lnTo>
                <a:lnTo>
                  <a:pt x="1373" y="1713"/>
                </a:lnTo>
                <a:lnTo>
                  <a:pt x="1373" y="1686"/>
                </a:lnTo>
                <a:lnTo>
                  <a:pt x="1387" y="1659"/>
                </a:lnTo>
                <a:lnTo>
                  <a:pt x="1387" y="1632"/>
                </a:lnTo>
                <a:lnTo>
                  <a:pt x="1400" y="1591"/>
                </a:lnTo>
                <a:lnTo>
                  <a:pt x="1400" y="1577"/>
                </a:lnTo>
                <a:lnTo>
                  <a:pt x="1400" y="1564"/>
                </a:lnTo>
                <a:lnTo>
                  <a:pt x="1400" y="1550"/>
                </a:lnTo>
                <a:lnTo>
                  <a:pt x="1400" y="1536"/>
                </a:lnTo>
                <a:lnTo>
                  <a:pt x="1074" y="1536"/>
                </a:lnTo>
                <a:lnTo>
                  <a:pt x="1074" y="1468"/>
                </a:lnTo>
                <a:lnTo>
                  <a:pt x="1074" y="1441"/>
                </a:lnTo>
                <a:lnTo>
                  <a:pt x="1074" y="1414"/>
                </a:lnTo>
                <a:lnTo>
                  <a:pt x="1074" y="1387"/>
                </a:lnTo>
                <a:lnTo>
                  <a:pt x="1060" y="1360"/>
                </a:lnTo>
                <a:lnTo>
                  <a:pt x="1060" y="1346"/>
                </a:lnTo>
                <a:lnTo>
                  <a:pt x="1047" y="1332"/>
                </a:lnTo>
                <a:lnTo>
                  <a:pt x="1033" y="1319"/>
                </a:lnTo>
                <a:lnTo>
                  <a:pt x="1006" y="1305"/>
                </a:lnTo>
                <a:lnTo>
                  <a:pt x="992" y="1305"/>
                </a:lnTo>
                <a:lnTo>
                  <a:pt x="979" y="1292"/>
                </a:lnTo>
                <a:lnTo>
                  <a:pt x="938" y="1292"/>
                </a:lnTo>
                <a:lnTo>
                  <a:pt x="911" y="1292"/>
                </a:lnTo>
                <a:lnTo>
                  <a:pt x="883" y="1292"/>
                </a:lnTo>
                <a:lnTo>
                  <a:pt x="843" y="1305"/>
                </a:lnTo>
                <a:lnTo>
                  <a:pt x="815" y="1305"/>
                </a:lnTo>
                <a:lnTo>
                  <a:pt x="775" y="1305"/>
                </a:lnTo>
                <a:lnTo>
                  <a:pt x="747" y="1305"/>
                </a:lnTo>
                <a:lnTo>
                  <a:pt x="720" y="1305"/>
                </a:lnTo>
                <a:lnTo>
                  <a:pt x="679" y="1292"/>
                </a:lnTo>
                <a:lnTo>
                  <a:pt x="666" y="1278"/>
                </a:lnTo>
                <a:lnTo>
                  <a:pt x="639" y="1264"/>
                </a:lnTo>
                <a:lnTo>
                  <a:pt x="625" y="1237"/>
                </a:lnTo>
                <a:lnTo>
                  <a:pt x="611" y="1224"/>
                </a:lnTo>
                <a:lnTo>
                  <a:pt x="598" y="1196"/>
                </a:lnTo>
                <a:lnTo>
                  <a:pt x="598" y="1169"/>
                </a:lnTo>
                <a:lnTo>
                  <a:pt x="598" y="1142"/>
                </a:lnTo>
                <a:lnTo>
                  <a:pt x="598" y="1115"/>
                </a:lnTo>
                <a:lnTo>
                  <a:pt x="598" y="1088"/>
                </a:lnTo>
                <a:lnTo>
                  <a:pt x="584" y="1060"/>
                </a:lnTo>
                <a:lnTo>
                  <a:pt x="584" y="1047"/>
                </a:lnTo>
                <a:lnTo>
                  <a:pt x="571" y="1020"/>
                </a:lnTo>
                <a:lnTo>
                  <a:pt x="571" y="1006"/>
                </a:lnTo>
                <a:lnTo>
                  <a:pt x="557" y="1006"/>
                </a:lnTo>
                <a:lnTo>
                  <a:pt x="530" y="992"/>
                </a:lnTo>
                <a:lnTo>
                  <a:pt x="503" y="979"/>
                </a:lnTo>
                <a:lnTo>
                  <a:pt x="475" y="965"/>
                </a:lnTo>
                <a:lnTo>
                  <a:pt x="448" y="965"/>
                </a:lnTo>
                <a:lnTo>
                  <a:pt x="407" y="952"/>
                </a:lnTo>
                <a:lnTo>
                  <a:pt x="380" y="952"/>
                </a:lnTo>
                <a:lnTo>
                  <a:pt x="353" y="938"/>
                </a:lnTo>
                <a:lnTo>
                  <a:pt x="326" y="938"/>
                </a:lnTo>
                <a:lnTo>
                  <a:pt x="299" y="924"/>
                </a:lnTo>
                <a:lnTo>
                  <a:pt x="271" y="911"/>
                </a:lnTo>
                <a:lnTo>
                  <a:pt x="258" y="884"/>
                </a:lnTo>
                <a:lnTo>
                  <a:pt x="244" y="870"/>
                </a:lnTo>
                <a:lnTo>
                  <a:pt x="231" y="856"/>
                </a:lnTo>
                <a:lnTo>
                  <a:pt x="217" y="829"/>
                </a:lnTo>
                <a:lnTo>
                  <a:pt x="217" y="802"/>
                </a:lnTo>
                <a:lnTo>
                  <a:pt x="217" y="775"/>
                </a:lnTo>
                <a:lnTo>
                  <a:pt x="217" y="761"/>
                </a:lnTo>
                <a:lnTo>
                  <a:pt x="231" y="720"/>
                </a:lnTo>
                <a:lnTo>
                  <a:pt x="231" y="693"/>
                </a:lnTo>
                <a:lnTo>
                  <a:pt x="231" y="666"/>
                </a:lnTo>
                <a:lnTo>
                  <a:pt x="244" y="639"/>
                </a:lnTo>
                <a:lnTo>
                  <a:pt x="244" y="612"/>
                </a:lnTo>
                <a:lnTo>
                  <a:pt x="244" y="571"/>
                </a:lnTo>
                <a:lnTo>
                  <a:pt x="231" y="544"/>
                </a:lnTo>
                <a:lnTo>
                  <a:pt x="231" y="516"/>
                </a:lnTo>
                <a:lnTo>
                  <a:pt x="217" y="489"/>
                </a:lnTo>
                <a:lnTo>
                  <a:pt x="203" y="476"/>
                </a:lnTo>
                <a:lnTo>
                  <a:pt x="190" y="462"/>
                </a:lnTo>
                <a:lnTo>
                  <a:pt x="176" y="448"/>
                </a:lnTo>
                <a:lnTo>
                  <a:pt x="163" y="435"/>
                </a:lnTo>
                <a:lnTo>
                  <a:pt x="149" y="421"/>
                </a:lnTo>
                <a:lnTo>
                  <a:pt x="122" y="408"/>
                </a:lnTo>
                <a:lnTo>
                  <a:pt x="108" y="408"/>
                </a:lnTo>
                <a:lnTo>
                  <a:pt x="81" y="394"/>
                </a:lnTo>
                <a:lnTo>
                  <a:pt x="54" y="394"/>
                </a:lnTo>
                <a:lnTo>
                  <a:pt x="27" y="394"/>
                </a:lnTo>
                <a:lnTo>
                  <a:pt x="0" y="394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5" name="Freeform 3"/>
          <p:cNvSpPr>
            <a:spLocks/>
          </p:cNvSpPr>
          <p:nvPr/>
        </p:nvSpPr>
        <p:spPr bwMode="auto">
          <a:xfrm>
            <a:off x="4633913" y="3911600"/>
            <a:ext cx="2784475" cy="2527300"/>
          </a:xfrm>
          <a:custGeom>
            <a:avLst/>
            <a:gdLst>
              <a:gd name="T0" fmla="*/ 0 w 1973"/>
              <a:gd name="T1" fmla="*/ 2525713 h 1592"/>
              <a:gd name="T2" fmla="*/ 2783064 w 1973"/>
              <a:gd name="T3" fmla="*/ 0 h 1592"/>
              <a:gd name="T4" fmla="*/ 2513507 w 1973"/>
              <a:gd name="T5" fmla="*/ 42863 h 1592"/>
              <a:gd name="T6" fmla="*/ 2533265 w 1973"/>
              <a:gd name="T7" fmla="*/ 130175 h 1592"/>
              <a:gd name="T8" fmla="*/ 2553023 w 1973"/>
              <a:gd name="T9" fmla="*/ 238125 h 1592"/>
              <a:gd name="T10" fmla="*/ 2571370 w 1973"/>
              <a:gd name="T11" fmla="*/ 323850 h 1592"/>
              <a:gd name="T12" fmla="*/ 2553023 w 1973"/>
              <a:gd name="T13" fmla="*/ 431800 h 1592"/>
              <a:gd name="T14" fmla="*/ 2495161 w 1973"/>
              <a:gd name="T15" fmla="*/ 517525 h 1592"/>
              <a:gd name="T16" fmla="*/ 2417540 w 1973"/>
              <a:gd name="T17" fmla="*/ 561975 h 1592"/>
              <a:gd name="T18" fmla="*/ 2321572 w 1973"/>
              <a:gd name="T19" fmla="*/ 604838 h 1592"/>
              <a:gd name="T20" fmla="*/ 2207257 w 1973"/>
              <a:gd name="T21" fmla="*/ 604838 h 1592"/>
              <a:gd name="T22" fmla="*/ 2129636 w 1973"/>
              <a:gd name="T23" fmla="*/ 582613 h 1592"/>
              <a:gd name="T24" fmla="*/ 2033669 w 1973"/>
              <a:gd name="T25" fmla="*/ 517525 h 1592"/>
              <a:gd name="T26" fmla="*/ 1995564 w 1973"/>
              <a:gd name="T27" fmla="*/ 431800 h 1592"/>
              <a:gd name="T28" fmla="*/ 1957459 w 1973"/>
              <a:gd name="T29" fmla="*/ 346075 h 1592"/>
              <a:gd name="T30" fmla="*/ 1977217 w 1973"/>
              <a:gd name="T31" fmla="*/ 258763 h 1592"/>
              <a:gd name="T32" fmla="*/ 1995564 w 1973"/>
              <a:gd name="T33" fmla="*/ 173038 h 1592"/>
              <a:gd name="T34" fmla="*/ 2015322 w 1973"/>
              <a:gd name="T35" fmla="*/ 85725 h 1592"/>
              <a:gd name="T36" fmla="*/ 1995564 w 1973"/>
              <a:gd name="T37" fmla="*/ 0 h 1592"/>
              <a:gd name="T38" fmla="*/ 1535483 w 1973"/>
              <a:gd name="T39" fmla="*/ 85725 h 1592"/>
              <a:gd name="T40" fmla="*/ 1535483 w 1973"/>
              <a:gd name="T41" fmla="*/ 215900 h 1592"/>
              <a:gd name="T42" fmla="*/ 1515725 w 1973"/>
              <a:gd name="T43" fmla="*/ 301625 h 1592"/>
              <a:gd name="T44" fmla="*/ 1497379 w 1973"/>
              <a:gd name="T45" fmla="*/ 388938 h 1592"/>
              <a:gd name="T46" fmla="*/ 1457862 w 1973"/>
              <a:gd name="T47" fmla="*/ 431800 h 1592"/>
              <a:gd name="T48" fmla="*/ 1401411 w 1973"/>
              <a:gd name="T49" fmla="*/ 474663 h 1592"/>
              <a:gd name="T50" fmla="*/ 1343548 w 1973"/>
              <a:gd name="T51" fmla="*/ 474663 h 1592"/>
              <a:gd name="T52" fmla="*/ 1265927 w 1973"/>
              <a:gd name="T53" fmla="*/ 474663 h 1592"/>
              <a:gd name="T54" fmla="*/ 1189717 w 1973"/>
              <a:gd name="T55" fmla="*/ 474663 h 1592"/>
              <a:gd name="T56" fmla="*/ 1093750 w 1973"/>
              <a:gd name="T57" fmla="*/ 454025 h 1592"/>
              <a:gd name="T58" fmla="*/ 1017540 w 1973"/>
              <a:gd name="T59" fmla="*/ 474663 h 1592"/>
              <a:gd name="T60" fmla="*/ 939919 w 1973"/>
              <a:gd name="T61" fmla="*/ 496888 h 1592"/>
              <a:gd name="T62" fmla="*/ 882056 w 1973"/>
              <a:gd name="T63" fmla="*/ 561975 h 1592"/>
              <a:gd name="T64" fmla="*/ 863709 w 1973"/>
              <a:gd name="T65" fmla="*/ 625475 h 1592"/>
              <a:gd name="T66" fmla="*/ 863709 w 1973"/>
              <a:gd name="T67" fmla="*/ 712788 h 1592"/>
              <a:gd name="T68" fmla="*/ 863709 w 1973"/>
              <a:gd name="T69" fmla="*/ 798513 h 1592"/>
              <a:gd name="T70" fmla="*/ 843951 w 1973"/>
              <a:gd name="T71" fmla="*/ 863600 h 1592"/>
              <a:gd name="T72" fmla="*/ 805847 w 1973"/>
              <a:gd name="T73" fmla="*/ 928688 h 1592"/>
              <a:gd name="T74" fmla="*/ 729637 w 1973"/>
              <a:gd name="T75" fmla="*/ 971550 h 1592"/>
              <a:gd name="T76" fmla="*/ 652016 w 1973"/>
              <a:gd name="T77" fmla="*/ 993775 h 1592"/>
              <a:gd name="T78" fmla="*/ 575806 w 1973"/>
              <a:gd name="T79" fmla="*/ 1014413 h 1592"/>
              <a:gd name="T80" fmla="*/ 498185 w 1973"/>
              <a:gd name="T81" fmla="*/ 1036638 h 1592"/>
              <a:gd name="T82" fmla="*/ 421976 w 1973"/>
              <a:gd name="T83" fmla="*/ 1079500 h 1592"/>
              <a:gd name="T84" fmla="*/ 383871 w 1973"/>
              <a:gd name="T85" fmla="*/ 1122363 h 1592"/>
              <a:gd name="T86" fmla="*/ 326008 w 1973"/>
              <a:gd name="T87" fmla="*/ 1187450 h 1592"/>
              <a:gd name="T88" fmla="*/ 306250 w 1973"/>
              <a:gd name="T89" fmla="*/ 1252538 h 1592"/>
              <a:gd name="T90" fmla="*/ 326008 w 1973"/>
              <a:gd name="T91" fmla="*/ 1338263 h 1592"/>
              <a:gd name="T92" fmla="*/ 345766 w 1973"/>
              <a:gd name="T93" fmla="*/ 1446213 h 1592"/>
              <a:gd name="T94" fmla="*/ 364113 w 1973"/>
              <a:gd name="T95" fmla="*/ 1554163 h 1592"/>
              <a:gd name="T96" fmla="*/ 345766 w 1973"/>
              <a:gd name="T97" fmla="*/ 1641475 h 1592"/>
              <a:gd name="T98" fmla="*/ 326008 w 1973"/>
              <a:gd name="T99" fmla="*/ 1727200 h 1592"/>
              <a:gd name="T100" fmla="*/ 306250 w 1973"/>
              <a:gd name="T101" fmla="*/ 1792288 h 1592"/>
              <a:gd name="T102" fmla="*/ 249798 w 1973"/>
              <a:gd name="T103" fmla="*/ 1878013 h 1592"/>
              <a:gd name="T104" fmla="*/ 191935 w 1973"/>
              <a:gd name="T105" fmla="*/ 1943100 h 1592"/>
              <a:gd name="T106" fmla="*/ 134073 w 1973"/>
              <a:gd name="T107" fmla="*/ 1985963 h 1592"/>
              <a:gd name="T108" fmla="*/ 38105 w 1973"/>
              <a:gd name="T109" fmla="*/ 2008188 h 159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973" h="1592">
                <a:moveTo>
                  <a:pt x="0" y="1265"/>
                </a:moveTo>
                <a:lnTo>
                  <a:pt x="0" y="1591"/>
                </a:lnTo>
                <a:lnTo>
                  <a:pt x="1972" y="1591"/>
                </a:lnTo>
                <a:lnTo>
                  <a:pt x="1972" y="0"/>
                </a:lnTo>
                <a:lnTo>
                  <a:pt x="1795" y="0"/>
                </a:lnTo>
                <a:lnTo>
                  <a:pt x="1781" y="27"/>
                </a:lnTo>
                <a:lnTo>
                  <a:pt x="1781" y="54"/>
                </a:lnTo>
                <a:lnTo>
                  <a:pt x="1795" y="82"/>
                </a:lnTo>
                <a:lnTo>
                  <a:pt x="1795" y="109"/>
                </a:lnTo>
                <a:lnTo>
                  <a:pt x="1809" y="150"/>
                </a:lnTo>
                <a:lnTo>
                  <a:pt x="1822" y="177"/>
                </a:lnTo>
                <a:lnTo>
                  <a:pt x="1822" y="204"/>
                </a:lnTo>
                <a:lnTo>
                  <a:pt x="1809" y="245"/>
                </a:lnTo>
                <a:lnTo>
                  <a:pt x="1809" y="272"/>
                </a:lnTo>
                <a:lnTo>
                  <a:pt x="1781" y="299"/>
                </a:lnTo>
                <a:lnTo>
                  <a:pt x="1768" y="326"/>
                </a:lnTo>
                <a:lnTo>
                  <a:pt x="1741" y="340"/>
                </a:lnTo>
                <a:lnTo>
                  <a:pt x="1713" y="354"/>
                </a:lnTo>
                <a:lnTo>
                  <a:pt x="1686" y="367"/>
                </a:lnTo>
                <a:lnTo>
                  <a:pt x="1645" y="381"/>
                </a:lnTo>
                <a:lnTo>
                  <a:pt x="1605" y="381"/>
                </a:lnTo>
                <a:lnTo>
                  <a:pt x="1564" y="381"/>
                </a:lnTo>
                <a:lnTo>
                  <a:pt x="1537" y="367"/>
                </a:lnTo>
                <a:lnTo>
                  <a:pt x="1509" y="367"/>
                </a:lnTo>
                <a:lnTo>
                  <a:pt x="1482" y="354"/>
                </a:lnTo>
                <a:lnTo>
                  <a:pt x="1441" y="326"/>
                </a:lnTo>
                <a:lnTo>
                  <a:pt x="1428" y="299"/>
                </a:lnTo>
                <a:lnTo>
                  <a:pt x="1414" y="272"/>
                </a:lnTo>
                <a:lnTo>
                  <a:pt x="1401" y="245"/>
                </a:lnTo>
                <a:lnTo>
                  <a:pt x="1387" y="218"/>
                </a:lnTo>
                <a:lnTo>
                  <a:pt x="1387" y="190"/>
                </a:lnTo>
                <a:lnTo>
                  <a:pt x="1401" y="163"/>
                </a:lnTo>
                <a:lnTo>
                  <a:pt x="1401" y="136"/>
                </a:lnTo>
                <a:lnTo>
                  <a:pt x="1414" y="109"/>
                </a:lnTo>
                <a:lnTo>
                  <a:pt x="1414" y="82"/>
                </a:lnTo>
                <a:lnTo>
                  <a:pt x="1428" y="54"/>
                </a:lnTo>
                <a:lnTo>
                  <a:pt x="1428" y="27"/>
                </a:lnTo>
                <a:lnTo>
                  <a:pt x="1414" y="0"/>
                </a:lnTo>
                <a:lnTo>
                  <a:pt x="1088" y="0"/>
                </a:lnTo>
                <a:lnTo>
                  <a:pt x="1088" y="54"/>
                </a:lnTo>
                <a:lnTo>
                  <a:pt x="1088" y="95"/>
                </a:lnTo>
                <a:lnTo>
                  <a:pt x="1088" y="136"/>
                </a:lnTo>
                <a:lnTo>
                  <a:pt x="1088" y="163"/>
                </a:lnTo>
                <a:lnTo>
                  <a:pt x="1074" y="190"/>
                </a:lnTo>
                <a:lnTo>
                  <a:pt x="1074" y="218"/>
                </a:lnTo>
                <a:lnTo>
                  <a:pt x="1061" y="245"/>
                </a:lnTo>
                <a:lnTo>
                  <a:pt x="1047" y="258"/>
                </a:lnTo>
                <a:lnTo>
                  <a:pt x="1033" y="272"/>
                </a:lnTo>
                <a:lnTo>
                  <a:pt x="1020" y="286"/>
                </a:lnTo>
                <a:lnTo>
                  <a:pt x="993" y="299"/>
                </a:lnTo>
                <a:lnTo>
                  <a:pt x="965" y="299"/>
                </a:lnTo>
                <a:lnTo>
                  <a:pt x="952" y="299"/>
                </a:lnTo>
                <a:lnTo>
                  <a:pt x="925" y="299"/>
                </a:lnTo>
                <a:lnTo>
                  <a:pt x="897" y="299"/>
                </a:lnTo>
                <a:lnTo>
                  <a:pt x="870" y="299"/>
                </a:lnTo>
                <a:lnTo>
                  <a:pt x="843" y="299"/>
                </a:lnTo>
                <a:lnTo>
                  <a:pt x="816" y="286"/>
                </a:lnTo>
                <a:lnTo>
                  <a:pt x="775" y="286"/>
                </a:lnTo>
                <a:lnTo>
                  <a:pt x="748" y="299"/>
                </a:lnTo>
                <a:lnTo>
                  <a:pt x="721" y="299"/>
                </a:lnTo>
                <a:lnTo>
                  <a:pt x="693" y="299"/>
                </a:lnTo>
                <a:lnTo>
                  <a:pt x="666" y="313"/>
                </a:lnTo>
                <a:lnTo>
                  <a:pt x="639" y="326"/>
                </a:lnTo>
                <a:lnTo>
                  <a:pt x="625" y="354"/>
                </a:lnTo>
                <a:lnTo>
                  <a:pt x="612" y="381"/>
                </a:lnTo>
                <a:lnTo>
                  <a:pt x="612" y="394"/>
                </a:lnTo>
                <a:lnTo>
                  <a:pt x="598" y="422"/>
                </a:lnTo>
                <a:lnTo>
                  <a:pt x="612" y="449"/>
                </a:lnTo>
                <a:lnTo>
                  <a:pt x="612" y="476"/>
                </a:lnTo>
                <a:lnTo>
                  <a:pt x="612" y="503"/>
                </a:lnTo>
                <a:lnTo>
                  <a:pt x="598" y="530"/>
                </a:lnTo>
                <a:lnTo>
                  <a:pt x="598" y="544"/>
                </a:lnTo>
                <a:lnTo>
                  <a:pt x="585" y="571"/>
                </a:lnTo>
                <a:lnTo>
                  <a:pt x="571" y="585"/>
                </a:lnTo>
                <a:lnTo>
                  <a:pt x="544" y="598"/>
                </a:lnTo>
                <a:lnTo>
                  <a:pt x="517" y="612"/>
                </a:lnTo>
                <a:lnTo>
                  <a:pt x="489" y="626"/>
                </a:lnTo>
                <a:lnTo>
                  <a:pt x="462" y="626"/>
                </a:lnTo>
                <a:lnTo>
                  <a:pt x="435" y="639"/>
                </a:lnTo>
                <a:lnTo>
                  <a:pt x="408" y="639"/>
                </a:lnTo>
                <a:lnTo>
                  <a:pt x="381" y="653"/>
                </a:lnTo>
                <a:lnTo>
                  <a:pt x="353" y="653"/>
                </a:lnTo>
                <a:lnTo>
                  <a:pt x="326" y="666"/>
                </a:lnTo>
                <a:lnTo>
                  <a:pt x="299" y="680"/>
                </a:lnTo>
                <a:lnTo>
                  <a:pt x="285" y="694"/>
                </a:lnTo>
                <a:lnTo>
                  <a:pt x="272" y="707"/>
                </a:lnTo>
                <a:lnTo>
                  <a:pt x="245" y="721"/>
                </a:lnTo>
                <a:lnTo>
                  <a:pt x="231" y="748"/>
                </a:lnTo>
                <a:lnTo>
                  <a:pt x="231" y="762"/>
                </a:lnTo>
                <a:lnTo>
                  <a:pt x="217" y="789"/>
                </a:lnTo>
                <a:lnTo>
                  <a:pt x="217" y="816"/>
                </a:lnTo>
                <a:lnTo>
                  <a:pt x="231" y="843"/>
                </a:lnTo>
                <a:lnTo>
                  <a:pt x="231" y="884"/>
                </a:lnTo>
                <a:lnTo>
                  <a:pt x="245" y="911"/>
                </a:lnTo>
                <a:lnTo>
                  <a:pt x="245" y="952"/>
                </a:lnTo>
                <a:lnTo>
                  <a:pt x="258" y="979"/>
                </a:lnTo>
                <a:lnTo>
                  <a:pt x="258" y="993"/>
                </a:lnTo>
                <a:lnTo>
                  <a:pt x="245" y="1034"/>
                </a:lnTo>
                <a:lnTo>
                  <a:pt x="245" y="1061"/>
                </a:lnTo>
                <a:lnTo>
                  <a:pt x="231" y="1088"/>
                </a:lnTo>
                <a:lnTo>
                  <a:pt x="231" y="1102"/>
                </a:lnTo>
                <a:lnTo>
                  <a:pt x="217" y="1129"/>
                </a:lnTo>
                <a:lnTo>
                  <a:pt x="190" y="1170"/>
                </a:lnTo>
                <a:lnTo>
                  <a:pt x="177" y="1183"/>
                </a:lnTo>
                <a:lnTo>
                  <a:pt x="149" y="1210"/>
                </a:lnTo>
                <a:lnTo>
                  <a:pt x="136" y="1224"/>
                </a:lnTo>
                <a:lnTo>
                  <a:pt x="109" y="1238"/>
                </a:lnTo>
                <a:lnTo>
                  <a:pt x="95" y="1251"/>
                </a:lnTo>
                <a:lnTo>
                  <a:pt x="68" y="1251"/>
                </a:lnTo>
                <a:lnTo>
                  <a:pt x="27" y="1265"/>
                </a:lnTo>
                <a:lnTo>
                  <a:pt x="0" y="1265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6" name="Freeform 4"/>
          <p:cNvSpPr>
            <a:spLocks/>
          </p:cNvSpPr>
          <p:nvPr/>
        </p:nvSpPr>
        <p:spPr bwMode="auto">
          <a:xfrm>
            <a:off x="1512888" y="3671888"/>
            <a:ext cx="2765425" cy="3024187"/>
          </a:xfrm>
          <a:custGeom>
            <a:avLst/>
            <a:gdLst>
              <a:gd name="T0" fmla="*/ 2764013 w 1959"/>
              <a:gd name="T1" fmla="*/ 3022600 h 1905"/>
              <a:gd name="T2" fmla="*/ 0 w 1959"/>
              <a:gd name="T3" fmla="*/ 604838 h 1905"/>
              <a:gd name="T4" fmla="*/ 248451 w 1959"/>
              <a:gd name="T5" fmla="*/ 582613 h 1905"/>
              <a:gd name="T6" fmla="*/ 268214 w 1959"/>
              <a:gd name="T7" fmla="*/ 539750 h 1905"/>
              <a:gd name="T8" fmla="*/ 248451 w 1959"/>
              <a:gd name="T9" fmla="*/ 474663 h 1905"/>
              <a:gd name="T10" fmla="*/ 230099 w 1959"/>
              <a:gd name="T11" fmla="*/ 388938 h 1905"/>
              <a:gd name="T12" fmla="*/ 210336 w 1959"/>
              <a:gd name="T13" fmla="*/ 301625 h 1905"/>
              <a:gd name="T14" fmla="*/ 210336 w 1959"/>
              <a:gd name="T15" fmla="*/ 238125 h 1905"/>
              <a:gd name="T16" fmla="*/ 248451 w 1959"/>
              <a:gd name="T17" fmla="*/ 173038 h 1905"/>
              <a:gd name="T18" fmla="*/ 287977 w 1959"/>
              <a:gd name="T19" fmla="*/ 107950 h 1905"/>
              <a:gd name="T20" fmla="*/ 344443 w 1959"/>
              <a:gd name="T21" fmla="*/ 65088 h 1905"/>
              <a:gd name="T22" fmla="*/ 402321 w 1959"/>
              <a:gd name="T23" fmla="*/ 22225 h 1905"/>
              <a:gd name="T24" fmla="*/ 479961 w 1959"/>
              <a:gd name="T25" fmla="*/ 0 h 1905"/>
              <a:gd name="T26" fmla="*/ 556191 w 1959"/>
              <a:gd name="T27" fmla="*/ 0 h 1905"/>
              <a:gd name="T28" fmla="*/ 614068 w 1959"/>
              <a:gd name="T29" fmla="*/ 22225 h 1905"/>
              <a:gd name="T30" fmla="*/ 671946 w 1959"/>
              <a:gd name="T31" fmla="*/ 42863 h 1905"/>
              <a:gd name="T32" fmla="*/ 728412 w 1959"/>
              <a:gd name="T33" fmla="*/ 65088 h 1905"/>
              <a:gd name="T34" fmla="*/ 767938 w 1959"/>
              <a:gd name="T35" fmla="*/ 130175 h 1905"/>
              <a:gd name="T36" fmla="*/ 806053 w 1959"/>
              <a:gd name="T37" fmla="*/ 193675 h 1905"/>
              <a:gd name="T38" fmla="*/ 824404 w 1959"/>
              <a:gd name="T39" fmla="*/ 280988 h 1905"/>
              <a:gd name="T40" fmla="*/ 824404 w 1959"/>
              <a:gd name="T41" fmla="*/ 366713 h 1905"/>
              <a:gd name="T42" fmla="*/ 806053 w 1959"/>
              <a:gd name="T43" fmla="*/ 454025 h 1905"/>
              <a:gd name="T44" fmla="*/ 786290 w 1959"/>
              <a:gd name="T45" fmla="*/ 539750 h 1905"/>
              <a:gd name="T46" fmla="*/ 786290 w 1959"/>
              <a:gd name="T47" fmla="*/ 582613 h 1905"/>
              <a:gd name="T48" fmla="*/ 1247900 w 1959"/>
              <a:gd name="T49" fmla="*/ 604838 h 1905"/>
              <a:gd name="T50" fmla="*/ 1247900 w 1959"/>
              <a:gd name="T51" fmla="*/ 755650 h 1905"/>
              <a:gd name="T52" fmla="*/ 1247900 w 1959"/>
              <a:gd name="T53" fmla="*/ 842963 h 1905"/>
              <a:gd name="T54" fmla="*/ 1247900 w 1959"/>
              <a:gd name="T55" fmla="*/ 950913 h 1905"/>
              <a:gd name="T56" fmla="*/ 1286014 w 1959"/>
              <a:gd name="T57" fmla="*/ 1014413 h 1905"/>
              <a:gd name="T58" fmla="*/ 1343892 w 1959"/>
              <a:gd name="T59" fmla="*/ 1058863 h 1905"/>
              <a:gd name="T60" fmla="*/ 1400358 w 1959"/>
              <a:gd name="T61" fmla="*/ 1058863 h 1905"/>
              <a:gd name="T62" fmla="*/ 1477999 w 1959"/>
              <a:gd name="T63" fmla="*/ 1079500 h 1905"/>
              <a:gd name="T64" fmla="*/ 1535877 w 1959"/>
              <a:gd name="T65" fmla="*/ 1058863 h 1905"/>
              <a:gd name="T66" fmla="*/ 1631869 w 1959"/>
              <a:gd name="T67" fmla="*/ 1058863 h 1905"/>
              <a:gd name="T68" fmla="*/ 1708098 w 1959"/>
              <a:gd name="T69" fmla="*/ 1058863 h 1905"/>
              <a:gd name="T70" fmla="*/ 1804090 w 1959"/>
              <a:gd name="T71" fmla="*/ 1079500 h 1905"/>
              <a:gd name="T72" fmla="*/ 1861968 w 1959"/>
              <a:gd name="T73" fmla="*/ 1122363 h 1905"/>
              <a:gd name="T74" fmla="*/ 1900083 w 1959"/>
              <a:gd name="T75" fmla="*/ 1187450 h 1905"/>
              <a:gd name="T76" fmla="*/ 1919846 w 1959"/>
              <a:gd name="T77" fmla="*/ 1274763 h 1905"/>
              <a:gd name="T78" fmla="*/ 1919846 w 1959"/>
              <a:gd name="T79" fmla="*/ 1360488 h 1905"/>
              <a:gd name="T80" fmla="*/ 1919846 w 1959"/>
              <a:gd name="T81" fmla="*/ 1425575 h 1905"/>
              <a:gd name="T82" fmla="*/ 1957960 w 1959"/>
              <a:gd name="T83" fmla="*/ 1511300 h 1905"/>
              <a:gd name="T84" fmla="*/ 1996075 w 1959"/>
              <a:gd name="T85" fmla="*/ 1554163 h 1905"/>
              <a:gd name="T86" fmla="*/ 2072304 w 1959"/>
              <a:gd name="T87" fmla="*/ 1576388 h 1905"/>
              <a:gd name="T88" fmla="*/ 2149945 w 1959"/>
              <a:gd name="T89" fmla="*/ 1598613 h 1905"/>
              <a:gd name="T90" fmla="*/ 2245937 w 1959"/>
              <a:gd name="T91" fmla="*/ 1619250 h 1905"/>
              <a:gd name="T92" fmla="*/ 2322166 w 1959"/>
              <a:gd name="T93" fmla="*/ 1641475 h 1905"/>
              <a:gd name="T94" fmla="*/ 2380044 w 1959"/>
              <a:gd name="T95" fmla="*/ 1684338 h 1905"/>
              <a:gd name="T96" fmla="*/ 2418159 w 1959"/>
              <a:gd name="T97" fmla="*/ 1749425 h 1905"/>
              <a:gd name="T98" fmla="*/ 2456273 w 1959"/>
              <a:gd name="T99" fmla="*/ 1814513 h 1905"/>
              <a:gd name="T100" fmla="*/ 2456273 w 1959"/>
              <a:gd name="T101" fmla="*/ 1900238 h 1905"/>
              <a:gd name="T102" fmla="*/ 2437922 w 1959"/>
              <a:gd name="T103" fmla="*/ 1985963 h 1905"/>
              <a:gd name="T104" fmla="*/ 2418159 w 1959"/>
              <a:gd name="T105" fmla="*/ 2093913 h 1905"/>
              <a:gd name="T106" fmla="*/ 2418159 w 1959"/>
              <a:gd name="T107" fmla="*/ 2181225 h 1905"/>
              <a:gd name="T108" fmla="*/ 2437922 w 1959"/>
              <a:gd name="T109" fmla="*/ 2266950 h 1905"/>
              <a:gd name="T110" fmla="*/ 2456273 w 1959"/>
              <a:gd name="T111" fmla="*/ 2332038 h 1905"/>
              <a:gd name="T112" fmla="*/ 2514151 w 1959"/>
              <a:gd name="T113" fmla="*/ 2417763 h 1905"/>
              <a:gd name="T114" fmla="*/ 2572029 w 1959"/>
              <a:gd name="T115" fmla="*/ 2462213 h 1905"/>
              <a:gd name="T116" fmla="*/ 2648258 w 1959"/>
              <a:gd name="T117" fmla="*/ 2482850 h 1905"/>
              <a:gd name="T118" fmla="*/ 2725899 w 1959"/>
              <a:gd name="T119" fmla="*/ 2505075 h 19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959" h="1905">
                <a:moveTo>
                  <a:pt x="1958" y="1564"/>
                </a:moveTo>
                <a:lnTo>
                  <a:pt x="1958" y="1904"/>
                </a:lnTo>
                <a:lnTo>
                  <a:pt x="0" y="1904"/>
                </a:lnTo>
                <a:lnTo>
                  <a:pt x="0" y="381"/>
                </a:lnTo>
                <a:lnTo>
                  <a:pt x="176" y="381"/>
                </a:lnTo>
                <a:lnTo>
                  <a:pt x="176" y="367"/>
                </a:lnTo>
                <a:lnTo>
                  <a:pt x="190" y="354"/>
                </a:lnTo>
                <a:lnTo>
                  <a:pt x="190" y="340"/>
                </a:lnTo>
                <a:lnTo>
                  <a:pt x="176" y="313"/>
                </a:lnTo>
                <a:lnTo>
                  <a:pt x="176" y="299"/>
                </a:lnTo>
                <a:lnTo>
                  <a:pt x="163" y="258"/>
                </a:lnTo>
                <a:lnTo>
                  <a:pt x="163" y="245"/>
                </a:lnTo>
                <a:lnTo>
                  <a:pt x="149" y="218"/>
                </a:lnTo>
                <a:lnTo>
                  <a:pt x="149" y="190"/>
                </a:lnTo>
                <a:lnTo>
                  <a:pt x="149" y="177"/>
                </a:lnTo>
                <a:lnTo>
                  <a:pt x="149" y="150"/>
                </a:lnTo>
                <a:lnTo>
                  <a:pt x="163" y="122"/>
                </a:lnTo>
                <a:lnTo>
                  <a:pt x="176" y="109"/>
                </a:lnTo>
                <a:lnTo>
                  <a:pt x="190" y="82"/>
                </a:lnTo>
                <a:lnTo>
                  <a:pt x="204" y="68"/>
                </a:lnTo>
                <a:lnTo>
                  <a:pt x="217" y="54"/>
                </a:lnTo>
                <a:lnTo>
                  <a:pt x="244" y="41"/>
                </a:lnTo>
                <a:lnTo>
                  <a:pt x="258" y="27"/>
                </a:lnTo>
                <a:lnTo>
                  <a:pt x="285" y="14"/>
                </a:lnTo>
                <a:lnTo>
                  <a:pt x="312" y="14"/>
                </a:lnTo>
                <a:lnTo>
                  <a:pt x="340" y="0"/>
                </a:lnTo>
                <a:lnTo>
                  <a:pt x="367" y="0"/>
                </a:lnTo>
                <a:lnTo>
                  <a:pt x="394" y="0"/>
                </a:lnTo>
                <a:lnTo>
                  <a:pt x="408" y="0"/>
                </a:lnTo>
                <a:lnTo>
                  <a:pt x="435" y="14"/>
                </a:lnTo>
                <a:lnTo>
                  <a:pt x="448" y="14"/>
                </a:lnTo>
                <a:lnTo>
                  <a:pt x="476" y="27"/>
                </a:lnTo>
                <a:lnTo>
                  <a:pt x="489" y="27"/>
                </a:lnTo>
                <a:lnTo>
                  <a:pt x="516" y="41"/>
                </a:lnTo>
                <a:lnTo>
                  <a:pt x="530" y="54"/>
                </a:lnTo>
                <a:lnTo>
                  <a:pt x="544" y="82"/>
                </a:lnTo>
                <a:lnTo>
                  <a:pt x="557" y="95"/>
                </a:lnTo>
                <a:lnTo>
                  <a:pt x="571" y="122"/>
                </a:lnTo>
                <a:lnTo>
                  <a:pt x="584" y="150"/>
                </a:lnTo>
                <a:lnTo>
                  <a:pt x="584" y="177"/>
                </a:lnTo>
                <a:lnTo>
                  <a:pt x="584" y="204"/>
                </a:lnTo>
                <a:lnTo>
                  <a:pt x="584" y="231"/>
                </a:lnTo>
                <a:lnTo>
                  <a:pt x="571" y="258"/>
                </a:lnTo>
                <a:lnTo>
                  <a:pt x="571" y="286"/>
                </a:lnTo>
                <a:lnTo>
                  <a:pt x="557" y="313"/>
                </a:lnTo>
                <a:lnTo>
                  <a:pt x="557" y="340"/>
                </a:lnTo>
                <a:lnTo>
                  <a:pt x="557" y="354"/>
                </a:lnTo>
                <a:lnTo>
                  <a:pt x="557" y="367"/>
                </a:lnTo>
                <a:lnTo>
                  <a:pt x="557" y="381"/>
                </a:lnTo>
                <a:lnTo>
                  <a:pt x="884" y="381"/>
                </a:lnTo>
                <a:lnTo>
                  <a:pt x="884" y="435"/>
                </a:lnTo>
                <a:lnTo>
                  <a:pt x="884" y="476"/>
                </a:lnTo>
                <a:lnTo>
                  <a:pt x="884" y="503"/>
                </a:lnTo>
                <a:lnTo>
                  <a:pt x="884" y="531"/>
                </a:lnTo>
                <a:lnTo>
                  <a:pt x="884" y="571"/>
                </a:lnTo>
                <a:lnTo>
                  <a:pt x="884" y="599"/>
                </a:lnTo>
                <a:lnTo>
                  <a:pt x="897" y="612"/>
                </a:lnTo>
                <a:lnTo>
                  <a:pt x="911" y="639"/>
                </a:lnTo>
                <a:lnTo>
                  <a:pt x="924" y="653"/>
                </a:lnTo>
                <a:lnTo>
                  <a:pt x="952" y="667"/>
                </a:lnTo>
                <a:lnTo>
                  <a:pt x="965" y="667"/>
                </a:lnTo>
                <a:lnTo>
                  <a:pt x="992" y="667"/>
                </a:lnTo>
                <a:lnTo>
                  <a:pt x="1020" y="680"/>
                </a:lnTo>
                <a:lnTo>
                  <a:pt x="1047" y="680"/>
                </a:lnTo>
                <a:lnTo>
                  <a:pt x="1074" y="667"/>
                </a:lnTo>
                <a:lnTo>
                  <a:pt x="1088" y="667"/>
                </a:lnTo>
                <a:lnTo>
                  <a:pt x="1128" y="667"/>
                </a:lnTo>
                <a:lnTo>
                  <a:pt x="1156" y="667"/>
                </a:lnTo>
                <a:lnTo>
                  <a:pt x="1183" y="667"/>
                </a:lnTo>
                <a:lnTo>
                  <a:pt x="1210" y="667"/>
                </a:lnTo>
                <a:lnTo>
                  <a:pt x="1251" y="667"/>
                </a:lnTo>
                <a:lnTo>
                  <a:pt x="1278" y="680"/>
                </a:lnTo>
                <a:lnTo>
                  <a:pt x="1292" y="694"/>
                </a:lnTo>
                <a:lnTo>
                  <a:pt x="1319" y="707"/>
                </a:lnTo>
                <a:lnTo>
                  <a:pt x="1332" y="721"/>
                </a:lnTo>
                <a:lnTo>
                  <a:pt x="1346" y="748"/>
                </a:lnTo>
                <a:lnTo>
                  <a:pt x="1360" y="775"/>
                </a:lnTo>
                <a:lnTo>
                  <a:pt x="1360" y="803"/>
                </a:lnTo>
                <a:lnTo>
                  <a:pt x="1360" y="830"/>
                </a:lnTo>
                <a:lnTo>
                  <a:pt x="1360" y="857"/>
                </a:lnTo>
                <a:lnTo>
                  <a:pt x="1360" y="884"/>
                </a:lnTo>
                <a:lnTo>
                  <a:pt x="1360" y="898"/>
                </a:lnTo>
                <a:lnTo>
                  <a:pt x="1373" y="925"/>
                </a:lnTo>
                <a:lnTo>
                  <a:pt x="1387" y="952"/>
                </a:lnTo>
                <a:lnTo>
                  <a:pt x="1400" y="966"/>
                </a:lnTo>
                <a:lnTo>
                  <a:pt x="1414" y="979"/>
                </a:lnTo>
                <a:lnTo>
                  <a:pt x="1441" y="993"/>
                </a:lnTo>
                <a:lnTo>
                  <a:pt x="1468" y="993"/>
                </a:lnTo>
                <a:lnTo>
                  <a:pt x="1496" y="1007"/>
                </a:lnTo>
                <a:lnTo>
                  <a:pt x="1523" y="1007"/>
                </a:lnTo>
                <a:lnTo>
                  <a:pt x="1564" y="1020"/>
                </a:lnTo>
                <a:lnTo>
                  <a:pt x="1591" y="1020"/>
                </a:lnTo>
                <a:lnTo>
                  <a:pt x="1618" y="1034"/>
                </a:lnTo>
                <a:lnTo>
                  <a:pt x="1645" y="1034"/>
                </a:lnTo>
                <a:lnTo>
                  <a:pt x="1659" y="1047"/>
                </a:lnTo>
                <a:lnTo>
                  <a:pt x="1686" y="1061"/>
                </a:lnTo>
                <a:lnTo>
                  <a:pt x="1700" y="1075"/>
                </a:lnTo>
                <a:lnTo>
                  <a:pt x="1713" y="1102"/>
                </a:lnTo>
                <a:lnTo>
                  <a:pt x="1727" y="1115"/>
                </a:lnTo>
                <a:lnTo>
                  <a:pt x="1740" y="1143"/>
                </a:lnTo>
                <a:lnTo>
                  <a:pt x="1740" y="1170"/>
                </a:lnTo>
                <a:lnTo>
                  <a:pt x="1740" y="1197"/>
                </a:lnTo>
                <a:lnTo>
                  <a:pt x="1740" y="1224"/>
                </a:lnTo>
                <a:lnTo>
                  <a:pt x="1727" y="1251"/>
                </a:lnTo>
                <a:lnTo>
                  <a:pt x="1727" y="1292"/>
                </a:lnTo>
                <a:lnTo>
                  <a:pt x="1713" y="1319"/>
                </a:lnTo>
                <a:lnTo>
                  <a:pt x="1713" y="1347"/>
                </a:lnTo>
                <a:lnTo>
                  <a:pt x="1713" y="1374"/>
                </a:lnTo>
                <a:lnTo>
                  <a:pt x="1713" y="1401"/>
                </a:lnTo>
                <a:lnTo>
                  <a:pt x="1727" y="1428"/>
                </a:lnTo>
                <a:lnTo>
                  <a:pt x="1727" y="1455"/>
                </a:lnTo>
                <a:lnTo>
                  <a:pt x="1740" y="1469"/>
                </a:lnTo>
                <a:lnTo>
                  <a:pt x="1754" y="1496"/>
                </a:lnTo>
                <a:lnTo>
                  <a:pt x="1781" y="1523"/>
                </a:lnTo>
                <a:lnTo>
                  <a:pt x="1795" y="1537"/>
                </a:lnTo>
                <a:lnTo>
                  <a:pt x="1822" y="1551"/>
                </a:lnTo>
                <a:lnTo>
                  <a:pt x="1849" y="1564"/>
                </a:lnTo>
                <a:lnTo>
                  <a:pt x="1876" y="1564"/>
                </a:lnTo>
                <a:lnTo>
                  <a:pt x="1904" y="1564"/>
                </a:lnTo>
                <a:lnTo>
                  <a:pt x="1931" y="1578"/>
                </a:lnTo>
                <a:lnTo>
                  <a:pt x="1958" y="1564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7" name="Freeform 5"/>
          <p:cNvSpPr>
            <a:spLocks/>
          </p:cNvSpPr>
          <p:nvPr/>
        </p:nvSpPr>
        <p:spPr bwMode="auto">
          <a:xfrm>
            <a:off x="304800" y="1524000"/>
            <a:ext cx="2784475" cy="2527300"/>
          </a:xfrm>
          <a:custGeom>
            <a:avLst/>
            <a:gdLst>
              <a:gd name="T0" fmla="*/ 2783064 w 1973"/>
              <a:gd name="T1" fmla="*/ 0 h 1592"/>
              <a:gd name="T2" fmla="*/ 0 w 1973"/>
              <a:gd name="T3" fmla="*/ 2525713 h 1592"/>
              <a:gd name="T4" fmla="*/ 268145 w 1973"/>
              <a:gd name="T5" fmla="*/ 2482850 h 1592"/>
              <a:gd name="T6" fmla="*/ 248387 w 1973"/>
              <a:gd name="T7" fmla="*/ 2395538 h 1592"/>
              <a:gd name="T8" fmla="*/ 230040 w 1973"/>
              <a:gd name="T9" fmla="*/ 2287588 h 1592"/>
              <a:gd name="T10" fmla="*/ 210282 w 1973"/>
              <a:gd name="T11" fmla="*/ 2201863 h 1592"/>
              <a:gd name="T12" fmla="*/ 230040 w 1973"/>
              <a:gd name="T13" fmla="*/ 2093913 h 1592"/>
              <a:gd name="T14" fmla="*/ 287903 w 1973"/>
              <a:gd name="T15" fmla="*/ 2028825 h 1592"/>
              <a:gd name="T16" fmla="*/ 364113 w 1973"/>
              <a:gd name="T17" fmla="*/ 1963738 h 1592"/>
              <a:gd name="T18" fmla="*/ 460081 w 1973"/>
              <a:gd name="T19" fmla="*/ 1943100 h 1592"/>
              <a:gd name="T20" fmla="*/ 575806 w 1973"/>
              <a:gd name="T21" fmla="*/ 1943100 h 1592"/>
              <a:gd name="T22" fmla="*/ 652016 w 1973"/>
              <a:gd name="T23" fmla="*/ 1963738 h 1592"/>
              <a:gd name="T24" fmla="*/ 747984 w 1973"/>
              <a:gd name="T25" fmla="*/ 2028825 h 1592"/>
              <a:gd name="T26" fmla="*/ 805847 w 1973"/>
              <a:gd name="T27" fmla="*/ 2093913 h 1592"/>
              <a:gd name="T28" fmla="*/ 824193 w 1973"/>
              <a:gd name="T29" fmla="*/ 2179638 h 1592"/>
              <a:gd name="T30" fmla="*/ 824193 w 1973"/>
              <a:gd name="T31" fmla="*/ 2266950 h 1592"/>
              <a:gd name="T32" fmla="*/ 805847 w 1973"/>
              <a:gd name="T33" fmla="*/ 2352675 h 1592"/>
              <a:gd name="T34" fmla="*/ 786088 w 1973"/>
              <a:gd name="T35" fmla="*/ 2438400 h 1592"/>
              <a:gd name="T36" fmla="*/ 786088 w 1973"/>
              <a:gd name="T37" fmla="*/ 2525713 h 1592"/>
              <a:gd name="T38" fmla="*/ 1247580 w 1973"/>
              <a:gd name="T39" fmla="*/ 2438400 h 1592"/>
              <a:gd name="T40" fmla="*/ 1247580 w 1973"/>
              <a:gd name="T41" fmla="*/ 2330450 h 1592"/>
              <a:gd name="T42" fmla="*/ 1265927 w 1973"/>
              <a:gd name="T43" fmla="*/ 2222500 h 1592"/>
              <a:gd name="T44" fmla="*/ 1285685 w 1973"/>
              <a:gd name="T45" fmla="*/ 2136775 h 1592"/>
              <a:gd name="T46" fmla="*/ 1323790 w 1973"/>
              <a:gd name="T47" fmla="*/ 2093913 h 1592"/>
              <a:gd name="T48" fmla="*/ 1381653 w 1973"/>
              <a:gd name="T49" fmla="*/ 2071688 h 1592"/>
              <a:gd name="T50" fmla="*/ 1439516 w 1973"/>
              <a:gd name="T51" fmla="*/ 2051050 h 1592"/>
              <a:gd name="T52" fmla="*/ 1515725 w 1973"/>
              <a:gd name="T53" fmla="*/ 2051050 h 1592"/>
              <a:gd name="T54" fmla="*/ 1591935 w 1973"/>
              <a:gd name="T55" fmla="*/ 2071688 h 1592"/>
              <a:gd name="T56" fmla="*/ 1687903 w 1973"/>
              <a:gd name="T57" fmla="*/ 2071688 h 1592"/>
              <a:gd name="T58" fmla="*/ 1765524 w 1973"/>
              <a:gd name="T59" fmla="*/ 2051050 h 1592"/>
              <a:gd name="T60" fmla="*/ 1841733 w 1973"/>
              <a:gd name="T61" fmla="*/ 2028825 h 1592"/>
              <a:gd name="T62" fmla="*/ 1899596 w 1973"/>
              <a:gd name="T63" fmla="*/ 1963738 h 1592"/>
              <a:gd name="T64" fmla="*/ 1937701 w 1973"/>
              <a:gd name="T65" fmla="*/ 1898650 h 1592"/>
              <a:gd name="T66" fmla="*/ 1937701 w 1973"/>
              <a:gd name="T67" fmla="*/ 1812925 h 1592"/>
              <a:gd name="T68" fmla="*/ 1937701 w 1973"/>
              <a:gd name="T69" fmla="*/ 1727200 h 1592"/>
              <a:gd name="T70" fmla="*/ 1937701 w 1973"/>
              <a:gd name="T71" fmla="*/ 1662113 h 1592"/>
              <a:gd name="T72" fmla="*/ 1975806 w 1973"/>
              <a:gd name="T73" fmla="*/ 1597025 h 1592"/>
              <a:gd name="T74" fmla="*/ 2053427 w 1973"/>
              <a:gd name="T75" fmla="*/ 1554163 h 1592"/>
              <a:gd name="T76" fmla="*/ 2129636 w 1973"/>
              <a:gd name="T77" fmla="*/ 1531938 h 1592"/>
              <a:gd name="T78" fmla="*/ 2207257 w 1973"/>
              <a:gd name="T79" fmla="*/ 1511300 h 1592"/>
              <a:gd name="T80" fmla="*/ 2283467 w 1973"/>
              <a:gd name="T81" fmla="*/ 1489075 h 1592"/>
              <a:gd name="T82" fmla="*/ 2359677 w 1973"/>
              <a:gd name="T83" fmla="*/ 1466850 h 1592"/>
              <a:gd name="T84" fmla="*/ 2417540 w 1973"/>
              <a:gd name="T85" fmla="*/ 1423988 h 1592"/>
              <a:gd name="T86" fmla="*/ 2455644 w 1973"/>
              <a:gd name="T87" fmla="*/ 1358900 h 1592"/>
              <a:gd name="T88" fmla="*/ 2475403 w 1973"/>
              <a:gd name="T89" fmla="*/ 1273175 h 1592"/>
              <a:gd name="T90" fmla="*/ 2455644 w 1973"/>
              <a:gd name="T91" fmla="*/ 1187450 h 1592"/>
              <a:gd name="T92" fmla="*/ 2437298 w 1973"/>
              <a:gd name="T93" fmla="*/ 1079500 h 1592"/>
              <a:gd name="T94" fmla="*/ 2417540 w 1973"/>
              <a:gd name="T95" fmla="*/ 992188 h 1592"/>
              <a:gd name="T96" fmla="*/ 2437298 w 1973"/>
              <a:gd name="T97" fmla="*/ 884238 h 1592"/>
              <a:gd name="T98" fmla="*/ 2455644 w 1973"/>
              <a:gd name="T99" fmla="*/ 819150 h 1592"/>
              <a:gd name="T100" fmla="*/ 2495161 w 1973"/>
              <a:gd name="T101" fmla="*/ 755650 h 1592"/>
              <a:gd name="T102" fmla="*/ 2551612 w 1973"/>
              <a:gd name="T103" fmla="*/ 690563 h 1592"/>
              <a:gd name="T104" fmla="*/ 2629233 w 1973"/>
              <a:gd name="T105" fmla="*/ 647700 h 1592"/>
              <a:gd name="T106" fmla="*/ 2687096 w 1973"/>
              <a:gd name="T107" fmla="*/ 625475 h 1592"/>
              <a:gd name="T108" fmla="*/ 2783064 w 1973"/>
              <a:gd name="T109" fmla="*/ 625475 h 159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973" h="1592">
                <a:moveTo>
                  <a:pt x="1972" y="394"/>
                </a:moveTo>
                <a:lnTo>
                  <a:pt x="1972" y="0"/>
                </a:lnTo>
                <a:lnTo>
                  <a:pt x="0" y="0"/>
                </a:lnTo>
                <a:lnTo>
                  <a:pt x="0" y="1591"/>
                </a:lnTo>
                <a:lnTo>
                  <a:pt x="176" y="1591"/>
                </a:lnTo>
                <a:lnTo>
                  <a:pt x="190" y="1564"/>
                </a:lnTo>
                <a:lnTo>
                  <a:pt x="190" y="1550"/>
                </a:lnTo>
                <a:lnTo>
                  <a:pt x="176" y="1509"/>
                </a:lnTo>
                <a:lnTo>
                  <a:pt x="176" y="1482"/>
                </a:lnTo>
                <a:lnTo>
                  <a:pt x="163" y="1441"/>
                </a:lnTo>
                <a:lnTo>
                  <a:pt x="163" y="1414"/>
                </a:lnTo>
                <a:lnTo>
                  <a:pt x="149" y="1387"/>
                </a:lnTo>
                <a:lnTo>
                  <a:pt x="163" y="1360"/>
                </a:lnTo>
                <a:lnTo>
                  <a:pt x="163" y="1319"/>
                </a:lnTo>
                <a:lnTo>
                  <a:pt x="190" y="1292"/>
                </a:lnTo>
                <a:lnTo>
                  <a:pt x="204" y="1278"/>
                </a:lnTo>
                <a:lnTo>
                  <a:pt x="231" y="1251"/>
                </a:lnTo>
                <a:lnTo>
                  <a:pt x="258" y="1237"/>
                </a:lnTo>
                <a:lnTo>
                  <a:pt x="299" y="1224"/>
                </a:lnTo>
                <a:lnTo>
                  <a:pt x="326" y="1224"/>
                </a:lnTo>
                <a:lnTo>
                  <a:pt x="367" y="1224"/>
                </a:lnTo>
                <a:lnTo>
                  <a:pt x="408" y="1224"/>
                </a:lnTo>
                <a:lnTo>
                  <a:pt x="435" y="1224"/>
                </a:lnTo>
                <a:lnTo>
                  <a:pt x="462" y="1237"/>
                </a:lnTo>
                <a:lnTo>
                  <a:pt x="489" y="1251"/>
                </a:lnTo>
                <a:lnTo>
                  <a:pt x="530" y="1278"/>
                </a:lnTo>
                <a:lnTo>
                  <a:pt x="544" y="1292"/>
                </a:lnTo>
                <a:lnTo>
                  <a:pt x="571" y="1319"/>
                </a:lnTo>
                <a:lnTo>
                  <a:pt x="571" y="1346"/>
                </a:lnTo>
                <a:lnTo>
                  <a:pt x="584" y="1373"/>
                </a:lnTo>
                <a:lnTo>
                  <a:pt x="584" y="1400"/>
                </a:lnTo>
                <a:lnTo>
                  <a:pt x="584" y="1428"/>
                </a:lnTo>
                <a:lnTo>
                  <a:pt x="571" y="1455"/>
                </a:lnTo>
                <a:lnTo>
                  <a:pt x="571" y="1482"/>
                </a:lnTo>
                <a:lnTo>
                  <a:pt x="557" y="1509"/>
                </a:lnTo>
                <a:lnTo>
                  <a:pt x="557" y="1536"/>
                </a:lnTo>
                <a:lnTo>
                  <a:pt x="557" y="1564"/>
                </a:lnTo>
                <a:lnTo>
                  <a:pt x="557" y="1591"/>
                </a:lnTo>
                <a:lnTo>
                  <a:pt x="884" y="1591"/>
                </a:lnTo>
                <a:lnTo>
                  <a:pt x="884" y="1536"/>
                </a:lnTo>
                <a:lnTo>
                  <a:pt x="884" y="1496"/>
                </a:lnTo>
                <a:lnTo>
                  <a:pt x="884" y="1468"/>
                </a:lnTo>
                <a:lnTo>
                  <a:pt x="884" y="1428"/>
                </a:lnTo>
                <a:lnTo>
                  <a:pt x="897" y="1400"/>
                </a:lnTo>
                <a:lnTo>
                  <a:pt x="897" y="1373"/>
                </a:lnTo>
                <a:lnTo>
                  <a:pt x="911" y="1346"/>
                </a:lnTo>
                <a:lnTo>
                  <a:pt x="924" y="1332"/>
                </a:lnTo>
                <a:lnTo>
                  <a:pt x="938" y="1319"/>
                </a:lnTo>
                <a:lnTo>
                  <a:pt x="952" y="1305"/>
                </a:lnTo>
                <a:lnTo>
                  <a:pt x="979" y="1305"/>
                </a:lnTo>
                <a:lnTo>
                  <a:pt x="1006" y="1292"/>
                </a:lnTo>
                <a:lnTo>
                  <a:pt x="1020" y="1292"/>
                </a:lnTo>
                <a:lnTo>
                  <a:pt x="1047" y="1292"/>
                </a:lnTo>
                <a:lnTo>
                  <a:pt x="1074" y="1292"/>
                </a:lnTo>
                <a:lnTo>
                  <a:pt x="1101" y="1305"/>
                </a:lnTo>
                <a:lnTo>
                  <a:pt x="1128" y="1305"/>
                </a:lnTo>
                <a:lnTo>
                  <a:pt x="1156" y="1305"/>
                </a:lnTo>
                <a:lnTo>
                  <a:pt x="1196" y="1305"/>
                </a:lnTo>
                <a:lnTo>
                  <a:pt x="1224" y="1305"/>
                </a:lnTo>
                <a:lnTo>
                  <a:pt x="1251" y="1292"/>
                </a:lnTo>
                <a:lnTo>
                  <a:pt x="1278" y="1292"/>
                </a:lnTo>
                <a:lnTo>
                  <a:pt x="1305" y="1278"/>
                </a:lnTo>
                <a:lnTo>
                  <a:pt x="1332" y="1264"/>
                </a:lnTo>
                <a:lnTo>
                  <a:pt x="1346" y="1237"/>
                </a:lnTo>
                <a:lnTo>
                  <a:pt x="1360" y="1224"/>
                </a:lnTo>
                <a:lnTo>
                  <a:pt x="1373" y="1196"/>
                </a:lnTo>
                <a:lnTo>
                  <a:pt x="1373" y="1169"/>
                </a:lnTo>
                <a:lnTo>
                  <a:pt x="1373" y="1142"/>
                </a:lnTo>
                <a:lnTo>
                  <a:pt x="1360" y="1115"/>
                </a:lnTo>
                <a:lnTo>
                  <a:pt x="1373" y="1088"/>
                </a:lnTo>
                <a:lnTo>
                  <a:pt x="1373" y="1074"/>
                </a:lnTo>
                <a:lnTo>
                  <a:pt x="1373" y="1047"/>
                </a:lnTo>
                <a:lnTo>
                  <a:pt x="1387" y="1020"/>
                </a:lnTo>
                <a:lnTo>
                  <a:pt x="1400" y="1006"/>
                </a:lnTo>
                <a:lnTo>
                  <a:pt x="1428" y="992"/>
                </a:lnTo>
                <a:lnTo>
                  <a:pt x="1455" y="979"/>
                </a:lnTo>
                <a:lnTo>
                  <a:pt x="1482" y="979"/>
                </a:lnTo>
                <a:lnTo>
                  <a:pt x="1509" y="965"/>
                </a:lnTo>
                <a:lnTo>
                  <a:pt x="1536" y="965"/>
                </a:lnTo>
                <a:lnTo>
                  <a:pt x="1564" y="952"/>
                </a:lnTo>
                <a:lnTo>
                  <a:pt x="1591" y="952"/>
                </a:lnTo>
                <a:lnTo>
                  <a:pt x="1618" y="938"/>
                </a:lnTo>
                <a:lnTo>
                  <a:pt x="1645" y="938"/>
                </a:lnTo>
                <a:lnTo>
                  <a:pt x="1672" y="924"/>
                </a:lnTo>
                <a:lnTo>
                  <a:pt x="1686" y="911"/>
                </a:lnTo>
                <a:lnTo>
                  <a:pt x="1713" y="897"/>
                </a:lnTo>
                <a:lnTo>
                  <a:pt x="1727" y="870"/>
                </a:lnTo>
                <a:lnTo>
                  <a:pt x="1740" y="856"/>
                </a:lnTo>
                <a:lnTo>
                  <a:pt x="1754" y="829"/>
                </a:lnTo>
                <a:lnTo>
                  <a:pt x="1754" y="802"/>
                </a:lnTo>
                <a:lnTo>
                  <a:pt x="1754" y="775"/>
                </a:lnTo>
                <a:lnTo>
                  <a:pt x="1740" y="748"/>
                </a:lnTo>
                <a:lnTo>
                  <a:pt x="1740" y="707"/>
                </a:lnTo>
                <a:lnTo>
                  <a:pt x="1727" y="680"/>
                </a:lnTo>
                <a:lnTo>
                  <a:pt x="1727" y="639"/>
                </a:lnTo>
                <a:lnTo>
                  <a:pt x="1713" y="625"/>
                </a:lnTo>
                <a:lnTo>
                  <a:pt x="1713" y="598"/>
                </a:lnTo>
                <a:lnTo>
                  <a:pt x="1727" y="557"/>
                </a:lnTo>
                <a:lnTo>
                  <a:pt x="1727" y="530"/>
                </a:lnTo>
                <a:lnTo>
                  <a:pt x="1740" y="516"/>
                </a:lnTo>
                <a:lnTo>
                  <a:pt x="1754" y="489"/>
                </a:lnTo>
                <a:lnTo>
                  <a:pt x="1768" y="476"/>
                </a:lnTo>
                <a:lnTo>
                  <a:pt x="1781" y="448"/>
                </a:lnTo>
                <a:lnTo>
                  <a:pt x="1808" y="435"/>
                </a:lnTo>
                <a:lnTo>
                  <a:pt x="1836" y="421"/>
                </a:lnTo>
                <a:lnTo>
                  <a:pt x="1863" y="408"/>
                </a:lnTo>
                <a:lnTo>
                  <a:pt x="1890" y="408"/>
                </a:lnTo>
                <a:lnTo>
                  <a:pt x="1904" y="394"/>
                </a:lnTo>
                <a:lnTo>
                  <a:pt x="1944" y="394"/>
                </a:lnTo>
                <a:lnTo>
                  <a:pt x="1972" y="394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8" name="Freeform 6"/>
          <p:cNvSpPr>
            <a:spLocks/>
          </p:cNvSpPr>
          <p:nvPr/>
        </p:nvSpPr>
        <p:spPr bwMode="auto">
          <a:xfrm>
            <a:off x="2986088" y="1779588"/>
            <a:ext cx="3071812" cy="3802062"/>
          </a:xfrm>
          <a:custGeom>
            <a:avLst/>
            <a:gdLst>
              <a:gd name="T0" fmla="*/ 1247350 w 2177"/>
              <a:gd name="T1" fmla="*/ 604837 h 2395"/>
              <a:gd name="T2" fmla="*/ 1189498 w 2177"/>
              <a:gd name="T3" fmla="*/ 280987 h 2395"/>
              <a:gd name="T4" fmla="*/ 1343300 w 2177"/>
              <a:gd name="T5" fmla="*/ 42862 h 2395"/>
              <a:gd name="T6" fmla="*/ 1689003 w 2177"/>
              <a:gd name="T7" fmla="*/ 0 h 2395"/>
              <a:gd name="T8" fmla="*/ 1861148 w 2177"/>
              <a:gd name="T9" fmla="*/ 150812 h 2395"/>
              <a:gd name="T10" fmla="*/ 1899246 w 2177"/>
              <a:gd name="T11" fmla="*/ 409575 h 2395"/>
              <a:gd name="T12" fmla="*/ 1861148 w 2177"/>
              <a:gd name="T13" fmla="*/ 690562 h 2395"/>
              <a:gd name="T14" fmla="*/ 2033294 w 2177"/>
              <a:gd name="T15" fmla="*/ 863600 h 2395"/>
              <a:gd name="T16" fmla="*/ 2283046 w 2177"/>
              <a:gd name="T17" fmla="*/ 928687 h 2395"/>
              <a:gd name="T18" fmla="*/ 2398751 w 2177"/>
              <a:gd name="T19" fmla="*/ 1057275 h 2395"/>
              <a:gd name="T20" fmla="*/ 2398751 w 2177"/>
              <a:gd name="T21" fmla="*/ 1252537 h 2395"/>
              <a:gd name="T22" fmla="*/ 2494701 w 2177"/>
              <a:gd name="T23" fmla="*/ 1403350 h 2395"/>
              <a:gd name="T24" fmla="*/ 2704944 w 2177"/>
              <a:gd name="T25" fmla="*/ 1446212 h 2395"/>
              <a:gd name="T26" fmla="*/ 2916599 w 2177"/>
              <a:gd name="T27" fmla="*/ 1425575 h 2395"/>
              <a:gd name="T28" fmla="*/ 3050647 w 2177"/>
              <a:gd name="T29" fmla="*/ 1511300 h 2395"/>
              <a:gd name="T30" fmla="*/ 3070401 w 2177"/>
              <a:gd name="T31" fmla="*/ 1792287 h 2395"/>
              <a:gd name="T32" fmla="*/ 3050647 w 2177"/>
              <a:gd name="T33" fmla="*/ 2181225 h 2395"/>
              <a:gd name="T34" fmla="*/ 2916599 w 2177"/>
              <a:gd name="T35" fmla="*/ 2266950 h 2395"/>
              <a:gd name="T36" fmla="*/ 2666846 w 2177"/>
              <a:gd name="T37" fmla="*/ 2266950 h 2395"/>
              <a:gd name="T38" fmla="*/ 2494701 w 2177"/>
              <a:gd name="T39" fmla="*/ 2289175 h 2395"/>
              <a:gd name="T40" fmla="*/ 2398751 w 2177"/>
              <a:gd name="T41" fmla="*/ 2397125 h 2395"/>
              <a:gd name="T42" fmla="*/ 2398751 w 2177"/>
              <a:gd name="T43" fmla="*/ 2613025 h 2395"/>
              <a:gd name="T44" fmla="*/ 2283046 w 2177"/>
              <a:gd name="T45" fmla="*/ 2763837 h 2395"/>
              <a:gd name="T46" fmla="*/ 2072803 w 2177"/>
              <a:gd name="T47" fmla="*/ 2828925 h 2395"/>
              <a:gd name="T48" fmla="*/ 1899246 w 2177"/>
              <a:gd name="T49" fmla="*/ 2914650 h 2395"/>
              <a:gd name="T50" fmla="*/ 1861148 w 2177"/>
              <a:gd name="T51" fmla="*/ 3130550 h 2395"/>
              <a:gd name="T52" fmla="*/ 1899246 w 2177"/>
              <a:gd name="T53" fmla="*/ 3389312 h 2395"/>
              <a:gd name="T54" fmla="*/ 1823051 w 2177"/>
              <a:gd name="T55" fmla="*/ 3649662 h 2395"/>
              <a:gd name="T56" fmla="*/ 1669248 w 2177"/>
              <a:gd name="T57" fmla="*/ 3778250 h 2395"/>
              <a:gd name="T58" fmla="*/ 1439250 w 2177"/>
              <a:gd name="T59" fmla="*/ 3800475 h 2395"/>
              <a:gd name="T60" fmla="*/ 1267105 w 2177"/>
              <a:gd name="T61" fmla="*/ 3692525 h 2395"/>
              <a:gd name="T62" fmla="*/ 1189498 w 2177"/>
              <a:gd name="T63" fmla="*/ 3497262 h 2395"/>
              <a:gd name="T64" fmla="*/ 1209253 w 2177"/>
              <a:gd name="T65" fmla="*/ 3281362 h 2395"/>
              <a:gd name="T66" fmla="*/ 1209253 w 2177"/>
              <a:gd name="T67" fmla="*/ 3087687 h 2395"/>
              <a:gd name="T68" fmla="*/ 1093548 w 2177"/>
              <a:gd name="T69" fmla="*/ 2957512 h 2395"/>
              <a:gd name="T70" fmla="*/ 921402 w 2177"/>
              <a:gd name="T71" fmla="*/ 2894012 h 2395"/>
              <a:gd name="T72" fmla="*/ 729502 w 2177"/>
              <a:gd name="T73" fmla="*/ 2828925 h 2395"/>
              <a:gd name="T74" fmla="*/ 691405 w 2177"/>
              <a:gd name="T75" fmla="*/ 2590800 h 2395"/>
              <a:gd name="T76" fmla="*/ 633552 w 2177"/>
              <a:gd name="T77" fmla="*/ 2417762 h 2395"/>
              <a:gd name="T78" fmla="*/ 441652 w 2177"/>
              <a:gd name="T79" fmla="*/ 2354262 h 2395"/>
              <a:gd name="T80" fmla="*/ 268096 w 2177"/>
              <a:gd name="T81" fmla="*/ 2374900 h 2395"/>
              <a:gd name="T82" fmla="*/ 57852 w 2177"/>
              <a:gd name="T83" fmla="*/ 2309812 h 2395"/>
              <a:gd name="T84" fmla="*/ 0 w 2177"/>
              <a:gd name="T85" fmla="*/ 2051050 h 2395"/>
              <a:gd name="T86" fmla="*/ 19754 w 2177"/>
              <a:gd name="T87" fmla="*/ 1704975 h 2395"/>
              <a:gd name="T88" fmla="*/ 76196 w 2177"/>
              <a:gd name="T89" fmla="*/ 1468437 h 2395"/>
              <a:gd name="T90" fmla="*/ 229998 w 2177"/>
              <a:gd name="T91" fmla="*/ 1425575 h 2395"/>
              <a:gd name="T92" fmla="*/ 459996 w 2177"/>
              <a:gd name="T93" fmla="*/ 1446212 h 2395"/>
              <a:gd name="T94" fmla="*/ 651896 w 2177"/>
              <a:gd name="T95" fmla="*/ 1360487 h 2395"/>
              <a:gd name="T96" fmla="*/ 691405 w 2177"/>
              <a:gd name="T97" fmla="*/ 1144587 h 2395"/>
              <a:gd name="T98" fmla="*/ 767600 w 2177"/>
              <a:gd name="T99" fmla="*/ 949325 h 2395"/>
              <a:gd name="T100" fmla="*/ 979255 w 2177"/>
              <a:gd name="T101" fmla="*/ 885825 h 239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77" h="2395">
                <a:moveTo>
                  <a:pt x="830" y="503"/>
                </a:moveTo>
                <a:lnTo>
                  <a:pt x="857" y="476"/>
                </a:lnTo>
                <a:lnTo>
                  <a:pt x="870" y="449"/>
                </a:lnTo>
                <a:lnTo>
                  <a:pt x="884" y="422"/>
                </a:lnTo>
                <a:lnTo>
                  <a:pt x="884" y="381"/>
                </a:lnTo>
                <a:lnTo>
                  <a:pt x="870" y="340"/>
                </a:lnTo>
                <a:lnTo>
                  <a:pt x="857" y="299"/>
                </a:lnTo>
                <a:lnTo>
                  <a:pt x="843" y="258"/>
                </a:lnTo>
                <a:lnTo>
                  <a:pt x="843" y="218"/>
                </a:lnTo>
                <a:lnTo>
                  <a:pt x="843" y="177"/>
                </a:lnTo>
                <a:lnTo>
                  <a:pt x="857" y="150"/>
                </a:lnTo>
                <a:lnTo>
                  <a:pt x="870" y="109"/>
                </a:lnTo>
                <a:lnTo>
                  <a:pt x="898" y="68"/>
                </a:lnTo>
                <a:lnTo>
                  <a:pt x="925" y="41"/>
                </a:lnTo>
                <a:lnTo>
                  <a:pt x="952" y="27"/>
                </a:lnTo>
                <a:lnTo>
                  <a:pt x="993" y="14"/>
                </a:lnTo>
                <a:lnTo>
                  <a:pt x="1034" y="0"/>
                </a:lnTo>
                <a:lnTo>
                  <a:pt x="1088" y="0"/>
                </a:lnTo>
                <a:lnTo>
                  <a:pt x="1142" y="0"/>
                </a:lnTo>
                <a:lnTo>
                  <a:pt x="1197" y="0"/>
                </a:lnTo>
                <a:lnTo>
                  <a:pt x="1224" y="14"/>
                </a:lnTo>
                <a:lnTo>
                  <a:pt x="1251" y="27"/>
                </a:lnTo>
                <a:lnTo>
                  <a:pt x="1278" y="41"/>
                </a:lnTo>
                <a:lnTo>
                  <a:pt x="1292" y="68"/>
                </a:lnTo>
                <a:lnTo>
                  <a:pt x="1319" y="95"/>
                </a:lnTo>
                <a:lnTo>
                  <a:pt x="1333" y="122"/>
                </a:lnTo>
                <a:lnTo>
                  <a:pt x="1346" y="150"/>
                </a:lnTo>
                <a:lnTo>
                  <a:pt x="1346" y="190"/>
                </a:lnTo>
                <a:lnTo>
                  <a:pt x="1346" y="231"/>
                </a:lnTo>
                <a:lnTo>
                  <a:pt x="1346" y="258"/>
                </a:lnTo>
                <a:lnTo>
                  <a:pt x="1333" y="286"/>
                </a:lnTo>
                <a:lnTo>
                  <a:pt x="1333" y="340"/>
                </a:lnTo>
                <a:lnTo>
                  <a:pt x="1319" y="381"/>
                </a:lnTo>
                <a:lnTo>
                  <a:pt x="1319" y="408"/>
                </a:lnTo>
                <a:lnTo>
                  <a:pt x="1319" y="435"/>
                </a:lnTo>
                <a:lnTo>
                  <a:pt x="1333" y="462"/>
                </a:lnTo>
                <a:lnTo>
                  <a:pt x="1346" y="490"/>
                </a:lnTo>
                <a:lnTo>
                  <a:pt x="1373" y="503"/>
                </a:lnTo>
                <a:lnTo>
                  <a:pt x="1401" y="530"/>
                </a:lnTo>
                <a:lnTo>
                  <a:pt x="1441" y="544"/>
                </a:lnTo>
                <a:lnTo>
                  <a:pt x="1482" y="558"/>
                </a:lnTo>
                <a:lnTo>
                  <a:pt x="1509" y="558"/>
                </a:lnTo>
                <a:lnTo>
                  <a:pt x="1550" y="571"/>
                </a:lnTo>
                <a:lnTo>
                  <a:pt x="1591" y="571"/>
                </a:lnTo>
                <a:lnTo>
                  <a:pt x="1618" y="585"/>
                </a:lnTo>
                <a:lnTo>
                  <a:pt x="1645" y="598"/>
                </a:lnTo>
                <a:lnTo>
                  <a:pt x="1659" y="612"/>
                </a:lnTo>
                <a:lnTo>
                  <a:pt x="1673" y="626"/>
                </a:lnTo>
                <a:lnTo>
                  <a:pt x="1686" y="639"/>
                </a:lnTo>
                <a:lnTo>
                  <a:pt x="1700" y="666"/>
                </a:lnTo>
                <a:lnTo>
                  <a:pt x="1700" y="694"/>
                </a:lnTo>
                <a:lnTo>
                  <a:pt x="1700" y="707"/>
                </a:lnTo>
                <a:lnTo>
                  <a:pt x="1700" y="734"/>
                </a:lnTo>
                <a:lnTo>
                  <a:pt x="1700" y="762"/>
                </a:lnTo>
                <a:lnTo>
                  <a:pt x="1700" y="789"/>
                </a:lnTo>
                <a:lnTo>
                  <a:pt x="1700" y="816"/>
                </a:lnTo>
                <a:lnTo>
                  <a:pt x="1713" y="830"/>
                </a:lnTo>
                <a:lnTo>
                  <a:pt x="1727" y="857"/>
                </a:lnTo>
                <a:lnTo>
                  <a:pt x="1741" y="870"/>
                </a:lnTo>
                <a:lnTo>
                  <a:pt x="1768" y="884"/>
                </a:lnTo>
                <a:lnTo>
                  <a:pt x="1795" y="898"/>
                </a:lnTo>
                <a:lnTo>
                  <a:pt x="1822" y="898"/>
                </a:lnTo>
                <a:lnTo>
                  <a:pt x="1849" y="911"/>
                </a:lnTo>
                <a:lnTo>
                  <a:pt x="1877" y="911"/>
                </a:lnTo>
                <a:lnTo>
                  <a:pt x="1917" y="911"/>
                </a:lnTo>
                <a:lnTo>
                  <a:pt x="1945" y="898"/>
                </a:lnTo>
                <a:lnTo>
                  <a:pt x="1972" y="898"/>
                </a:lnTo>
                <a:lnTo>
                  <a:pt x="2013" y="898"/>
                </a:lnTo>
                <a:lnTo>
                  <a:pt x="2040" y="898"/>
                </a:lnTo>
                <a:lnTo>
                  <a:pt x="2067" y="898"/>
                </a:lnTo>
                <a:lnTo>
                  <a:pt x="2081" y="898"/>
                </a:lnTo>
                <a:lnTo>
                  <a:pt x="2108" y="911"/>
                </a:lnTo>
                <a:lnTo>
                  <a:pt x="2121" y="911"/>
                </a:lnTo>
                <a:lnTo>
                  <a:pt x="2149" y="925"/>
                </a:lnTo>
                <a:lnTo>
                  <a:pt x="2162" y="952"/>
                </a:lnTo>
                <a:lnTo>
                  <a:pt x="2176" y="979"/>
                </a:lnTo>
                <a:lnTo>
                  <a:pt x="2176" y="993"/>
                </a:lnTo>
                <a:lnTo>
                  <a:pt x="2176" y="1020"/>
                </a:lnTo>
                <a:lnTo>
                  <a:pt x="2176" y="1074"/>
                </a:lnTo>
                <a:lnTo>
                  <a:pt x="2176" y="1129"/>
                </a:lnTo>
                <a:lnTo>
                  <a:pt x="2176" y="1197"/>
                </a:lnTo>
                <a:lnTo>
                  <a:pt x="2176" y="1265"/>
                </a:lnTo>
                <a:lnTo>
                  <a:pt x="2176" y="1306"/>
                </a:lnTo>
                <a:lnTo>
                  <a:pt x="2162" y="1347"/>
                </a:lnTo>
                <a:lnTo>
                  <a:pt x="2162" y="1374"/>
                </a:lnTo>
                <a:lnTo>
                  <a:pt x="2149" y="1387"/>
                </a:lnTo>
                <a:lnTo>
                  <a:pt x="2135" y="1401"/>
                </a:lnTo>
                <a:lnTo>
                  <a:pt x="2108" y="1415"/>
                </a:lnTo>
                <a:lnTo>
                  <a:pt x="2081" y="1428"/>
                </a:lnTo>
                <a:lnTo>
                  <a:pt x="2067" y="1428"/>
                </a:lnTo>
                <a:lnTo>
                  <a:pt x="2026" y="1428"/>
                </a:lnTo>
                <a:lnTo>
                  <a:pt x="1985" y="1428"/>
                </a:lnTo>
                <a:lnTo>
                  <a:pt x="1958" y="1428"/>
                </a:lnTo>
                <a:lnTo>
                  <a:pt x="1931" y="1428"/>
                </a:lnTo>
                <a:lnTo>
                  <a:pt x="1890" y="1428"/>
                </a:lnTo>
                <a:lnTo>
                  <a:pt x="1863" y="1428"/>
                </a:lnTo>
                <a:lnTo>
                  <a:pt x="1849" y="1428"/>
                </a:lnTo>
                <a:lnTo>
                  <a:pt x="1822" y="1428"/>
                </a:lnTo>
                <a:lnTo>
                  <a:pt x="1795" y="1428"/>
                </a:lnTo>
                <a:lnTo>
                  <a:pt x="1768" y="1442"/>
                </a:lnTo>
                <a:lnTo>
                  <a:pt x="1754" y="1442"/>
                </a:lnTo>
                <a:lnTo>
                  <a:pt x="1741" y="1455"/>
                </a:lnTo>
                <a:lnTo>
                  <a:pt x="1727" y="1483"/>
                </a:lnTo>
                <a:lnTo>
                  <a:pt x="1713" y="1496"/>
                </a:lnTo>
                <a:lnTo>
                  <a:pt x="1700" y="1510"/>
                </a:lnTo>
                <a:lnTo>
                  <a:pt x="1700" y="1537"/>
                </a:lnTo>
                <a:lnTo>
                  <a:pt x="1700" y="1551"/>
                </a:lnTo>
                <a:lnTo>
                  <a:pt x="1700" y="1578"/>
                </a:lnTo>
                <a:lnTo>
                  <a:pt x="1700" y="1605"/>
                </a:lnTo>
                <a:lnTo>
                  <a:pt x="1700" y="1646"/>
                </a:lnTo>
                <a:lnTo>
                  <a:pt x="1686" y="1673"/>
                </a:lnTo>
                <a:lnTo>
                  <a:pt x="1673" y="1700"/>
                </a:lnTo>
                <a:lnTo>
                  <a:pt x="1659" y="1714"/>
                </a:lnTo>
                <a:lnTo>
                  <a:pt x="1632" y="1727"/>
                </a:lnTo>
                <a:lnTo>
                  <a:pt x="1618" y="1741"/>
                </a:lnTo>
                <a:lnTo>
                  <a:pt x="1591" y="1755"/>
                </a:lnTo>
                <a:lnTo>
                  <a:pt x="1564" y="1755"/>
                </a:lnTo>
                <a:lnTo>
                  <a:pt x="1537" y="1768"/>
                </a:lnTo>
                <a:lnTo>
                  <a:pt x="1496" y="1768"/>
                </a:lnTo>
                <a:lnTo>
                  <a:pt x="1469" y="1782"/>
                </a:lnTo>
                <a:lnTo>
                  <a:pt x="1441" y="1782"/>
                </a:lnTo>
                <a:lnTo>
                  <a:pt x="1414" y="1795"/>
                </a:lnTo>
                <a:lnTo>
                  <a:pt x="1387" y="1809"/>
                </a:lnTo>
                <a:lnTo>
                  <a:pt x="1360" y="1823"/>
                </a:lnTo>
                <a:lnTo>
                  <a:pt x="1346" y="1836"/>
                </a:lnTo>
                <a:lnTo>
                  <a:pt x="1333" y="1863"/>
                </a:lnTo>
                <a:lnTo>
                  <a:pt x="1319" y="1891"/>
                </a:lnTo>
                <a:lnTo>
                  <a:pt x="1305" y="1918"/>
                </a:lnTo>
                <a:lnTo>
                  <a:pt x="1319" y="1945"/>
                </a:lnTo>
                <a:lnTo>
                  <a:pt x="1319" y="1972"/>
                </a:lnTo>
                <a:lnTo>
                  <a:pt x="1333" y="1999"/>
                </a:lnTo>
                <a:lnTo>
                  <a:pt x="1333" y="2040"/>
                </a:lnTo>
                <a:lnTo>
                  <a:pt x="1333" y="2067"/>
                </a:lnTo>
                <a:lnTo>
                  <a:pt x="1346" y="2108"/>
                </a:lnTo>
                <a:lnTo>
                  <a:pt x="1346" y="2135"/>
                </a:lnTo>
                <a:lnTo>
                  <a:pt x="1333" y="2176"/>
                </a:lnTo>
                <a:lnTo>
                  <a:pt x="1333" y="2203"/>
                </a:lnTo>
                <a:lnTo>
                  <a:pt x="1319" y="2231"/>
                </a:lnTo>
                <a:lnTo>
                  <a:pt x="1305" y="2258"/>
                </a:lnTo>
                <a:lnTo>
                  <a:pt x="1292" y="2299"/>
                </a:lnTo>
                <a:lnTo>
                  <a:pt x="1265" y="2326"/>
                </a:lnTo>
                <a:lnTo>
                  <a:pt x="1251" y="2339"/>
                </a:lnTo>
                <a:lnTo>
                  <a:pt x="1224" y="2353"/>
                </a:lnTo>
                <a:lnTo>
                  <a:pt x="1197" y="2367"/>
                </a:lnTo>
                <a:lnTo>
                  <a:pt x="1183" y="2380"/>
                </a:lnTo>
                <a:lnTo>
                  <a:pt x="1156" y="2380"/>
                </a:lnTo>
                <a:lnTo>
                  <a:pt x="1129" y="2394"/>
                </a:lnTo>
                <a:lnTo>
                  <a:pt x="1088" y="2394"/>
                </a:lnTo>
                <a:lnTo>
                  <a:pt x="1047" y="2394"/>
                </a:lnTo>
                <a:lnTo>
                  <a:pt x="1020" y="2394"/>
                </a:lnTo>
                <a:lnTo>
                  <a:pt x="993" y="2380"/>
                </a:lnTo>
                <a:lnTo>
                  <a:pt x="966" y="2380"/>
                </a:lnTo>
                <a:lnTo>
                  <a:pt x="938" y="2353"/>
                </a:lnTo>
                <a:lnTo>
                  <a:pt x="911" y="2339"/>
                </a:lnTo>
                <a:lnTo>
                  <a:pt x="898" y="2326"/>
                </a:lnTo>
                <a:lnTo>
                  <a:pt x="884" y="2312"/>
                </a:lnTo>
                <a:lnTo>
                  <a:pt x="870" y="2285"/>
                </a:lnTo>
                <a:lnTo>
                  <a:pt x="857" y="2271"/>
                </a:lnTo>
                <a:lnTo>
                  <a:pt x="843" y="2244"/>
                </a:lnTo>
                <a:lnTo>
                  <a:pt x="843" y="2203"/>
                </a:lnTo>
                <a:lnTo>
                  <a:pt x="843" y="2190"/>
                </a:lnTo>
                <a:lnTo>
                  <a:pt x="843" y="2163"/>
                </a:lnTo>
                <a:lnTo>
                  <a:pt x="843" y="2135"/>
                </a:lnTo>
                <a:lnTo>
                  <a:pt x="843" y="2108"/>
                </a:lnTo>
                <a:lnTo>
                  <a:pt x="857" y="2067"/>
                </a:lnTo>
                <a:lnTo>
                  <a:pt x="857" y="2040"/>
                </a:lnTo>
                <a:lnTo>
                  <a:pt x="870" y="2013"/>
                </a:lnTo>
                <a:lnTo>
                  <a:pt x="870" y="1986"/>
                </a:lnTo>
                <a:lnTo>
                  <a:pt x="870" y="1972"/>
                </a:lnTo>
                <a:lnTo>
                  <a:pt x="857" y="1945"/>
                </a:lnTo>
                <a:lnTo>
                  <a:pt x="843" y="1918"/>
                </a:lnTo>
                <a:lnTo>
                  <a:pt x="830" y="1904"/>
                </a:lnTo>
                <a:lnTo>
                  <a:pt x="816" y="1891"/>
                </a:lnTo>
                <a:lnTo>
                  <a:pt x="802" y="1877"/>
                </a:lnTo>
                <a:lnTo>
                  <a:pt x="775" y="1863"/>
                </a:lnTo>
                <a:lnTo>
                  <a:pt x="748" y="1850"/>
                </a:lnTo>
                <a:lnTo>
                  <a:pt x="734" y="1836"/>
                </a:lnTo>
                <a:lnTo>
                  <a:pt x="694" y="1836"/>
                </a:lnTo>
                <a:lnTo>
                  <a:pt x="666" y="1836"/>
                </a:lnTo>
                <a:lnTo>
                  <a:pt x="653" y="1823"/>
                </a:lnTo>
                <a:lnTo>
                  <a:pt x="612" y="1823"/>
                </a:lnTo>
                <a:lnTo>
                  <a:pt x="585" y="1809"/>
                </a:lnTo>
                <a:lnTo>
                  <a:pt x="558" y="1795"/>
                </a:lnTo>
                <a:lnTo>
                  <a:pt x="530" y="1795"/>
                </a:lnTo>
                <a:lnTo>
                  <a:pt x="517" y="1782"/>
                </a:lnTo>
                <a:lnTo>
                  <a:pt x="503" y="1755"/>
                </a:lnTo>
                <a:lnTo>
                  <a:pt x="490" y="1727"/>
                </a:lnTo>
                <a:lnTo>
                  <a:pt x="490" y="1700"/>
                </a:lnTo>
                <a:lnTo>
                  <a:pt x="476" y="1673"/>
                </a:lnTo>
                <a:lnTo>
                  <a:pt x="490" y="1632"/>
                </a:lnTo>
                <a:lnTo>
                  <a:pt x="490" y="1619"/>
                </a:lnTo>
                <a:lnTo>
                  <a:pt x="490" y="1591"/>
                </a:lnTo>
                <a:lnTo>
                  <a:pt x="476" y="1564"/>
                </a:lnTo>
                <a:lnTo>
                  <a:pt x="462" y="1537"/>
                </a:lnTo>
                <a:lnTo>
                  <a:pt x="449" y="1523"/>
                </a:lnTo>
                <a:lnTo>
                  <a:pt x="422" y="1510"/>
                </a:lnTo>
                <a:lnTo>
                  <a:pt x="394" y="1496"/>
                </a:lnTo>
                <a:lnTo>
                  <a:pt x="367" y="1483"/>
                </a:lnTo>
                <a:lnTo>
                  <a:pt x="340" y="1483"/>
                </a:lnTo>
                <a:lnTo>
                  <a:pt x="313" y="1483"/>
                </a:lnTo>
                <a:lnTo>
                  <a:pt x="286" y="1483"/>
                </a:lnTo>
                <a:lnTo>
                  <a:pt x="258" y="1483"/>
                </a:lnTo>
                <a:lnTo>
                  <a:pt x="231" y="1483"/>
                </a:lnTo>
                <a:lnTo>
                  <a:pt x="204" y="1496"/>
                </a:lnTo>
                <a:lnTo>
                  <a:pt x="190" y="1496"/>
                </a:lnTo>
                <a:lnTo>
                  <a:pt x="136" y="1496"/>
                </a:lnTo>
                <a:lnTo>
                  <a:pt x="109" y="1496"/>
                </a:lnTo>
                <a:lnTo>
                  <a:pt x="82" y="1483"/>
                </a:lnTo>
                <a:lnTo>
                  <a:pt x="68" y="1469"/>
                </a:lnTo>
                <a:lnTo>
                  <a:pt x="41" y="1455"/>
                </a:lnTo>
                <a:lnTo>
                  <a:pt x="27" y="1442"/>
                </a:lnTo>
                <a:lnTo>
                  <a:pt x="14" y="1415"/>
                </a:lnTo>
                <a:lnTo>
                  <a:pt x="0" y="1374"/>
                </a:lnTo>
                <a:lnTo>
                  <a:pt x="0" y="1333"/>
                </a:lnTo>
                <a:lnTo>
                  <a:pt x="0" y="1292"/>
                </a:lnTo>
                <a:lnTo>
                  <a:pt x="0" y="1251"/>
                </a:lnTo>
                <a:lnTo>
                  <a:pt x="0" y="1197"/>
                </a:lnTo>
                <a:lnTo>
                  <a:pt x="0" y="1156"/>
                </a:lnTo>
                <a:lnTo>
                  <a:pt x="14" y="1115"/>
                </a:lnTo>
                <a:lnTo>
                  <a:pt x="14" y="1074"/>
                </a:lnTo>
                <a:lnTo>
                  <a:pt x="14" y="1034"/>
                </a:lnTo>
                <a:lnTo>
                  <a:pt x="27" y="993"/>
                </a:lnTo>
                <a:lnTo>
                  <a:pt x="27" y="966"/>
                </a:lnTo>
                <a:lnTo>
                  <a:pt x="41" y="952"/>
                </a:lnTo>
                <a:lnTo>
                  <a:pt x="54" y="925"/>
                </a:lnTo>
                <a:lnTo>
                  <a:pt x="68" y="925"/>
                </a:lnTo>
                <a:lnTo>
                  <a:pt x="95" y="911"/>
                </a:lnTo>
                <a:lnTo>
                  <a:pt x="109" y="898"/>
                </a:lnTo>
                <a:lnTo>
                  <a:pt x="136" y="898"/>
                </a:lnTo>
                <a:lnTo>
                  <a:pt x="163" y="898"/>
                </a:lnTo>
                <a:lnTo>
                  <a:pt x="190" y="898"/>
                </a:lnTo>
                <a:lnTo>
                  <a:pt x="231" y="898"/>
                </a:lnTo>
                <a:lnTo>
                  <a:pt x="258" y="898"/>
                </a:lnTo>
                <a:lnTo>
                  <a:pt x="286" y="911"/>
                </a:lnTo>
                <a:lnTo>
                  <a:pt x="326" y="911"/>
                </a:lnTo>
                <a:lnTo>
                  <a:pt x="367" y="898"/>
                </a:lnTo>
                <a:lnTo>
                  <a:pt x="394" y="898"/>
                </a:lnTo>
                <a:lnTo>
                  <a:pt x="422" y="884"/>
                </a:lnTo>
                <a:lnTo>
                  <a:pt x="449" y="870"/>
                </a:lnTo>
                <a:lnTo>
                  <a:pt x="462" y="857"/>
                </a:lnTo>
                <a:lnTo>
                  <a:pt x="476" y="830"/>
                </a:lnTo>
                <a:lnTo>
                  <a:pt x="490" y="802"/>
                </a:lnTo>
                <a:lnTo>
                  <a:pt x="490" y="775"/>
                </a:lnTo>
                <a:lnTo>
                  <a:pt x="490" y="762"/>
                </a:lnTo>
                <a:lnTo>
                  <a:pt x="490" y="721"/>
                </a:lnTo>
                <a:lnTo>
                  <a:pt x="490" y="694"/>
                </a:lnTo>
                <a:lnTo>
                  <a:pt x="503" y="666"/>
                </a:lnTo>
                <a:lnTo>
                  <a:pt x="503" y="639"/>
                </a:lnTo>
                <a:lnTo>
                  <a:pt x="517" y="626"/>
                </a:lnTo>
                <a:lnTo>
                  <a:pt x="544" y="598"/>
                </a:lnTo>
                <a:lnTo>
                  <a:pt x="571" y="585"/>
                </a:lnTo>
                <a:lnTo>
                  <a:pt x="598" y="571"/>
                </a:lnTo>
                <a:lnTo>
                  <a:pt x="639" y="571"/>
                </a:lnTo>
                <a:lnTo>
                  <a:pt x="666" y="558"/>
                </a:lnTo>
                <a:lnTo>
                  <a:pt x="694" y="558"/>
                </a:lnTo>
                <a:lnTo>
                  <a:pt x="734" y="544"/>
                </a:lnTo>
                <a:lnTo>
                  <a:pt x="762" y="544"/>
                </a:lnTo>
                <a:lnTo>
                  <a:pt x="802" y="530"/>
                </a:lnTo>
                <a:lnTo>
                  <a:pt x="830" y="503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9" name="Rectangle 7"/>
          <p:cNvSpPr>
            <a:spLocks noChangeArrowheads="1"/>
          </p:cNvSpPr>
          <p:nvPr/>
        </p:nvSpPr>
        <p:spPr bwMode="auto">
          <a:xfrm>
            <a:off x="304800" y="1762125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 CE" charset="-18"/>
              </a:rPr>
              <a:t>ORL</a:t>
            </a:r>
            <a:r>
              <a:rPr lang="cs-CZ" sz="2400">
                <a:solidFill>
                  <a:srgbClr val="000000"/>
                </a:solidFill>
                <a:latin typeface="Arial CE" charset="-18"/>
              </a:rPr>
              <a:t>, KOŽNÍ, OČNÍ   </a:t>
            </a:r>
            <a:r>
              <a:rPr lang="en-US" sz="2400">
                <a:solidFill>
                  <a:srgbClr val="000000"/>
                </a:solidFill>
                <a:latin typeface="Arial CE" charset="-18"/>
              </a:rPr>
              <a:t>SPECIALISTA</a:t>
            </a:r>
            <a:r>
              <a:rPr lang="cs-CZ" sz="2400">
                <a:solidFill>
                  <a:srgbClr val="000000"/>
                </a:solidFill>
                <a:latin typeface="Arial CE" charset="-18"/>
              </a:rPr>
              <a:t> </a:t>
            </a:r>
            <a:endParaRPr lang="en-US" sz="240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0" name="Rectangle 8"/>
          <p:cNvSpPr>
            <a:spLocks noChangeArrowheads="1"/>
          </p:cNvSpPr>
          <p:nvPr/>
        </p:nvSpPr>
        <p:spPr bwMode="auto">
          <a:xfrm>
            <a:off x="6400800" y="23622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 CE" charset="-18"/>
              </a:rPr>
              <a:t>ALERGOLOG</a:t>
            </a:r>
          </a:p>
        </p:txBody>
      </p:sp>
      <p:sp>
        <p:nvSpPr>
          <p:cNvPr id="381961" name="Rectangle 9"/>
          <p:cNvSpPr>
            <a:spLocks noChangeArrowheads="1"/>
          </p:cNvSpPr>
          <p:nvPr/>
        </p:nvSpPr>
        <p:spPr bwMode="auto">
          <a:xfrm>
            <a:off x="3505200" y="3276600"/>
            <a:ext cx="203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cs-CZ" sz="2400">
                <a:solidFill>
                  <a:srgbClr val="000000"/>
                </a:solidFill>
                <a:latin typeface="Arial CE" charset="-18"/>
              </a:rPr>
              <a:t>PRAKTICKÝ</a:t>
            </a:r>
            <a:r>
              <a:rPr lang="en-US" sz="2400">
                <a:solidFill>
                  <a:srgbClr val="000000"/>
                </a:solidFill>
                <a:latin typeface="Arial CE" charset="-18"/>
              </a:rPr>
              <a:t>LÉKAŘ</a:t>
            </a:r>
          </a:p>
        </p:txBody>
      </p:sp>
      <p:sp>
        <p:nvSpPr>
          <p:cNvPr id="381962" name="Rectangle 10"/>
          <p:cNvSpPr>
            <a:spLocks noChangeArrowheads="1"/>
          </p:cNvSpPr>
          <p:nvPr/>
        </p:nvSpPr>
        <p:spPr bwMode="auto">
          <a:xfrm>
            <a:off x="4953000" y="4953000"/>
            <a:ext cx="246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 CE" charset="-18"/>
              </a:rPr>
              <a:t>DALŠÍ  SPECIALISTÉ</a:t>
            </a:r>
          </a:p>
        </p:txBody>
      </p: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1600200" y="5383213"/>
            <a:ext cx="2286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 CE" charset="-18"/>
              </a:rPr>
              <a:t>PNEUMOLOG</a:t>
            </a:r>
            <a:r>
              <a:rPr lang="cs-CZ" sz="2400">
                <a:solidFill>
                  <a:srgbClr val="000000"/>
                </a:solidFill>
                <a:latin typeface="Arial CE" charset="-18"/>
              </a:rPr>
              <a:t> </a:t>
            </a:r>
            <a:endParaRPr lang="en-US" sz="240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4" name="Rectangle 1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918450" cy="12255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PÉČE  O  PACIENTY  </a:t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  ALERGIEMI</a:t>
            </a:r>
          </a:p>
        </p:txBody>
      </p:sp>
      <p:grpSp>
        <p:nvGrpSpPr>
          <p:cNvPr id="51213" name="Group 13"/>
          <p:cNvGrpSpPr>
            <a:grpSpLocks/>
          </p:cNvGrpSpPr>
          <p:nvPr/>
        </p:nvGrpSpPr>
        <p:grpSpPr bwMode="auto">
          <a:xfrm>
            <a:off x="0" y="1341438"/>
            <a:ext cx="9134475" cy="76200"/>
            <a:chOff x="7" y="1200"/>
            <a:chExt cx="6473" cy="57"/>
          </a:xfrm>
        </p:grpSpPr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15" name="Rectangle 15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 animBg="1"/>
      <p:bldP spid="381955" grpId="0" animBg="1"/>
      <p:bldP spid="381956" grpId="0" animBg="1"/>
      <p:bldP spid="381957" grpId="0" animBg="1"/>
      <p:bldP spid="381958" grpId="0" animBg="1"/>
      <p:bldP spid="381959" grpId="0" autoUpdateAnimBg="0"/>
      <p:bldP spid="381960" grpId="0" autoUpdateAnimBg="0"/>
      <p:bldP spid="381961" grpId="0" autoUpdateAnimBg="0"/>
      <p:bldP spid="381962" grpId="0" autoUpdateAnimBg="0"/>
      <p:bldP spid="38196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4002" name="Picture 2" descr="PETROV"/>
          <p:cNvPicPr>
            <a:picLocks noChangeAspect="1" noChangeArrowheads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19100"/>
            <a:ext cx="8715375" cy="601980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531813" y="2268538"/>
            <a:ext cx="4970462" cy="6413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sz="36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Děkuji  za  pozornost</a:t>
            </a:r>
            <a:r>
              <a:rPr lang="en-US" sz="36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!</a:t>
            </a:r>
            <a:endParaRPr lang="cs-CZ" sz="400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708150" y="2497138"/>
            <a:ext cx="5880100" cy="3716337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Anamnéza, fyzikální vyš.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Kožní testy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Laboratorní vyšetření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Funkční vyšetření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Eliminačně-expoziční testy (provokační testy)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Vyš. u dalších specialistů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0" y="1860550"/>
            <a:ext cx="9134475" cy="111125"/>
            <a:chOff x="1" y="1008"/>
            <a:chExt cx="6473" cy="70"/>
          </a:xfrm>
        </p:grpSpPr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444500"/>
            <a:ext cx="6769100" cy="1223963"/>
          </a:xfrm>
        </p:spPr>
        <p:txBody>
          <a:bodyPr/>
          <a:lstStyle/>
          <a:p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ALERGICKÁ ONEMOCNĚNÍ:</a:t>
            </a:r>
            <a:b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MOŽNOSTI  DIAGNOSTIKY</a:t>
            </a:r>
            <a:endParaRPr lang="cs-CZ" sz="3200" b="1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1689100" y="1481138"/>
            <a:ext cx="5918200" cy="509587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buFontTx/>
              <a:buChar char="•"/>
            </a:pPr>
            <a:r>
              <a:rPr lang="cs-CZ" sz="32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KOMPLEXNÍ PŘÍSTUP </a:t>
            </a:r>
          </a:p>
          <a:p>
            <a:pPr defTabSz="762000"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Úprava  prostředí</a:t>
            </a:r>
          </a:p>
          <a:p>
            <a:pPr marL="457200" lvl="2" defTabSz="762000">
              <a:buFontTx/>
              <a:buChar char="•"/>
            </a:pP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Alergeny domácího i venkovního prostředí, polutanty, dietní opatření</a:t>
            </a:r>
            <a:endParaRPr lang="cs-CZ" sz="32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Specifická alergenová</a:t>
            </a:r>
            <a:b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imunoterapie (SIT)</a:t>
            </a:r>
          </a:p>
          <a:p>
            <a:pPr defTabSz="762000"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Farmakologická léčba</a:t>
            </a:r>
          </a:p>
          <a:p>
            <a:pPr defTabSz="762000"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Edukace - dlouhodobá</a:t>
            </a:r>
          </a:p>
          <a:p>
            <a:pPr defTabSz="762000"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Pomocné metody</a:t>
            </a:r>
          </a:p>
          <a:p>
            <a:pPr lvl="1" defTabSz="762000">
              <a:buFontTx/>
              <a:buChar char="•"/>
            </a:pPr>
            <a:r>
              <a:rPr lang="cs-CZ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RHB, klimato/balneoterapie, dieta, psychoterapie, očkování….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82000" cy="914400"/>
          </a:xfrm>
        </p:spPr>
        <p:txBody>
          <a:bodyPr/>
          <a:lstStyle/>
          <a:p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ALERGIE – </a:t>
            </a: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LÉČEBN</a:t>
            </a: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Ý  PŘÍSTUP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 flipV="1">
            <a:off x="0" y="1249363"/>
            <a:ext cx="9134475" cy="76200"/>
            <a:chOff x="1" y="1008"/>
            <a:chExt cx="6473" cy="70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4263" y="115888"/>
            <a:ext cx="6975475" cy="122555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ALERGENOVÁ IMUNOTERAPIE  (SIT)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773238"/>
            <a:ext cx="4851400" cy="4794250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flat">
            <a:solidFill>
              <a:srgbClr val="66FF99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SIT je léčebný postup, při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němž se do organismu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alergika v pravidelných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časových intervalech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vpravují definované dávky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terapeutického alergenu,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který je příčinou jeho potíží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 je pro něj prokázána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IgE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mediovaná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přecitlivělost.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9525" y="1484313"/>
            <a:ext cx="9134475" cy="111125"/>
            <a:chOff x="6" y="1104"/>
            <a:chExt cx="5754" cy="70"/>
          </a:xfrm>
        </p:grpSpPr>
        <p:sp>
          <p:nvSpPr>
            <p:cNvPr id="10246" name="Rectangle 5"/>
            <p:cNvSpPr>
              <a:spLocks noChangeArrowheads="1"/>
            </p:cNvSpPr>
            <p:nvPr/>
          </p:nvSpPr>
          <p:spPr bwMode="auto">
            <a:xfrm>
              <a:off x="6" y="1140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7" name="Rectangle 6"/>
            <p:cNvSpPr>
              <a:spLocks noChangeArrowheads="1"/>
            </p:cNvSpPr>
            <p:nvPr/>
          </p:nvSpPr>
          <p:spPr bwMode="auto">
            <a:xfrm>
              <a:off x="6" y="1104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0245" name="Picture 7" descr="quick_dri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276475"/>
            <a:ext cx="3600450" cy="3976688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039813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INDIKACE  SIT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2362200"/>
            <a:ext cx="4694237" cy="3679825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sz="2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  dětském  věku  se  většinou  SIT  nezahajuje pod  5  let  věku  pacienta,  výjimkou  mohou  být  vzácné  závažné  celkové reakce  po  bodnutí  blanokřídlým  hmyzem  u  zvláště  exponovaných  dětí.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9525" y="1600200"/>
            <a:ext cx="9134475" cy="111125"/>
            <a:chOff x="7" y="1344"/>
            <a:chExt cx="6473" cy="70"/>
          </a:xfrm>
        </p:grpSpPr>
        <p:sp>
          <p:nvSpPr>
            <p:cNvPr id="11270" name="Rectangle 5"/>
            <p:cNvSpPr>
              <a:spLocks noChangeArrowheads="1"/>
            </p:cNvSpPr>
            <p:nvPr/>
          </p:nvSpPr>
          <p:spPr bwMode="auto">
            <a:xfrm flipH="1">
              <a:off x="7" y="1380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 flipH="1">
              <a:off x="7" y="1344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1269" name="Picture 7" descr="Kočka s mouch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" t="4898" r="792" b="3320"/>
          <a:stretch>
            <a:fillRect/>
          </a:stretch>
        </p:blipFill>
        <p:spPr bwMode="auto">
          <a:xfrm>
            <a:off x="5486400" y="2066925"/>
            <a:ext cx="3292475" cy="4267200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84263" y="228600"/>
            <a:ext cx="6975475" cy="8382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INDIKACE  SIT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844675"/>
            <a:ext cx="5759450" cy="4608513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flat">
            <a:solidFill>
              <a:srgbClr val="66FF99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SIT je indikována při projevech  </a:t>
            </a:r>
            <a:r>
              <a:rPr lang="cs-CZ" sz="24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alergické </a:t>
            </a:r>
            <a:r>
              <a:rPr lang="cs-CZ" sz="2400" b="1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rinokonjunktivitidy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  </a:t>
            </a:r>
            <a:r>
              <a:rPr lang="cs-CZ" sz="24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astmatu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vznikajících po kontaktu  s příčinným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aeroalergenem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 při  závažných celkových projevech  </a:t>
            </a:r>
            <a:r>
              <a:rPr lang="cs-CZ" sz="24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alergie na jed blanokřídlého hmyzu.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SIT u kopřivky,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angioedému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,  atopické dermatitidy a potravinové alergie je předmětem výzkumu a není v běžné praxi doporučováno. 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9525" y="1268413"/>
            <a:ext cx="9134475" cy="111125"/>
            <a:chOff x="6" y="720"/>
            <a:chExt cx="5754" cy="70"/>
          </a:xfrm>
        </p:grpSpPr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6" y="756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95" name="Rectangle 6"/>
            <p:cNvSpPr>
              <a:spLocks noChangeArrowheads="1"/>
            </p:cNvSpPr>
            <p:nvPr/>
          </p:nvSpPr>
          <p:spPr bwMode="auto">
            <a:xfrm>
              <a:off x="6" y="720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2293" name="Picture 7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636838"/>
            <a:ext cx="2978150" cy="2601912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ázdná prezentace">
  <a:themeElements>
    <a:clrScheme name="Prázdná prezentace 8">
      <a:dk1>
        <a:srgbClr val="808080"/>
      </a:dk1>
      <a:lt1>
        <a:srgbClr val="CCECFF"/>
      </a:lt1>
      <a:dk2>
        <a:srgbClr val="0033CC"/>
      </a:dk2>
      <a:lt2>
        <a:srgbClr val="66CCFF"/>
      </a:lt2>
      <a:accent1>
        <a:srgbClr val="FF5050"/>
      </a:accent1>
      <a:accent2>
        <a:srgbClr val="99FF33"/>
      </a:accent2>
      <a:accent3>
        <a:srgbClr val="AAADE2"/>
      </a:accent3>
      <a:accent4>
        <a:srgbClr val="AEC9DA"/>
      </a:accent4>
      <a:accent5>
        <a:srgbClr val="FFB3B3"/>
      </a:accent5>
      <a:accent6>
        <a:srgbClr val="8AE72D"/>
      </a:accent6>
      <a:hlink>
        <a:srgbClr val="FFCC00"/>
      </a:hlink>
      <a:folHlink>
        <a:srgbClr val="B2B2B2"/>
      </a:folHlink>
    </a:clrScheme>
    <a:fontScheme name="Prázdná prezenta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ázdná 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ázdná prezenta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8">
        <a:dk1>
          <a:srgbClr val="808080"/>
        </a:dk1>
        <a:lt1>
          <a:srgbClr val="CCECFF"/>
        </a:lt1>
        <a:dk2>
          <a:srgbClr val="0033CC"/>
        </a:dk2>
        <a:lt2>
          <a:srgbClr val="66CCFF"/>
        </a:lt2>
        <a:accent1>
          <a:srgbClr val="FF5050"/>
        </a:accent1>
        <a:accent2>
          <a:srgbClr val="99FF33"/>
        </a:accent2>
        <a:accent3>
          <a:srgbClr val="AAADE2"/>
        </a:accent3>
        <a:accent4>
          <a:srgbClr val="AEC9DA"/>
        </a:accent4>
        <a:accent5>
          <a:srgbClr val="FFB3B3"/>
        </a:accent5>
        <a:accent6>
          <a:srgbClr val="8AE72D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Office\Sablony\Prázdná prezentace.pot</Template>
  <TotalTime>5869</TotalTime>
  <Words>1056</Words>
  <Application>Microsoft Office PowerPoint</Application>
  <PresentationFormat>Předvádění na obrazovce (4:3)</PresentationFormat>
  <Paragraphs>358</Paragraphs>
  <Slides>43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Times New Roman</vt:lpstr>
      <vt:lpstr>Arial</vt:lpstr>
      <vt:lpstr>Arial CE</vt:lpstr>
      <vt:lpstr>Wingdings</vt:lpstr>
      <vt:lpstr>Times New Roman CE</vt:lpstr>
      <vt:lpstr>Monotype Sorts</vt:lpstr>
      <vt:lpstr>Courier New</vt:lpstr>
      <vt:lpstr>Prázdná prezentace</vt:lpstr>
      <vt:lpstr>Alergie v dětském věku: možnosti včasného odhalení a léčby</vt:lpstr>
      <vt:lpstr>VZESTUP  PREVALENCE  ALERGIÍ</vt:lpstr>
      <vt:lpstr>ATOPICKÁ  SENZIBILIZACE</vt:lpstr>
      <vt:lpstr>Prezentace aplikace PowerPoint</vt:lpstr>
      <vt:lpstr>ALERGICKÁ ONEMOCNĚNÍ: MOŽNOSTI  DIAGNOSTIKY</vt:lpstr>
      <vt:lpstr>ALERGIE – LÉČEBNÝ  PŘÍSTUP</vt:lpstr>
      <vt:lpstr>ALERGENOVÁ IMUNOTERAPIE  (SIT)</vt:lpstr>
      <vt:lpstr>INDIKACE  SIT</vt:lpstr>
      <vt:lpstr>INDIKACE  SIT</vt:lpstr>
      <vt:lpstr>TYPY  ALERGENŮ   VHODNÉ  PRO  SIT</vt:lpstr>
      <vt:lpstr>ANTIALERGICKÉ LÉKY</vt:lpstr>
      <vt:lpstr>Prezentace aplikace PowerPoint</vt:lpstr>
      <vt:lpstr>POTRAVINOVÁ  ALERGIE: MOŽNOSTI  DIAGNOSTIKY</vt:lpstr>
      <vt:lpstr>POTRAVINOVÁ  ALERGIE: MOŽNOSTI  LÉČBY</vt:lpstr>
      <vt:lpstr>Prezentace aplikace PowerPoint</vt:lpstr>
      <vt:lpstr>ATOPICKÁ  DERMATITIDA</vt:lpstr>
      <vt:lpstr>MECHANISMUS VZNIKU URTIKY</vt:lpstr>
      <vt:lpstr>TERAPIE  CHRONICKÉ  URTIKY</vt:lpstr>
      <vt:lpstr>Prezentace aplikace PowerPoint</vt:lpstr>
      <vt:lpstr>NOVÁ MEZINÁRODNÍ DOPORUČENÍ DIAGNOSTIKY  A TERAPIE ASTMATU (GINA):</vt:lpstr>
      <vt:lpstr>Časné dětské astma</vt:lpstr>
      <vt:lpstr>Predikce rizika astmatu</vt:lpstr>
      <vt:lpstr>KLINICKÝ  PRŮBĚH  ASTMATU</vt:lpstr>
      <vt:lpstr>PLNÁ  KONTROLA  ASTMATU</vt:lpstr>
      <vt:lpstr>ASTMA DO 5 LET VĚKU: MOŽNOSTI  DIAGNOSTIKY</vt:lpstr>
      <vt:lpstr>FARMAKOTERAPIE  ASTMATU</vt:lpstr>
      <vt:lpstr>MOŽNOSTI  PROTIZÁNĚTLIVÉ FARMAKOTERAPIE</vt:lpstr>
      <vt:lpstr>OSOBNÍ  PLÁN  LÉČBY ASTMATU</vt:lpstr>
      <vt:lpstr>Prezentace aplikace PowerPoint</vt:lpstr>
      <vt:lpstr>NOVÁ  KLASIFIKACE  ALERGICKÉ  RÝMY s ohledem na ovlivnění kvality života pacienta</vt:lpstr>
      <vt:lpstr>ALERG.  RINOKONJUNKTIVITIDA: MOŽNOSTI  DIAGNOSTIKY</vt:lpstr>
      <vt:lpstr>ALERGICKÁ  KONJUNKTIVITIDA</vt:lpstr>
      <vt:lpstr>FARMAKOTERAPIE  ALERGICKÉ  RÝMY</vt:lpstr>
      <vt:lpstr>RÝMA - PRINCIPY  FARMAKOTERAPIE</vt:lpstr>
      <vt:lpstr>MEDIKAMENTÓZNÍ  LÉČBA</vt:lpstr>
      <vt:lpstr>KLINICKÉ HODNOCENÍ RÝMY</vt:lpstr>
      <vt:lpstr>CHRONICKÝ  ALERGICKÝ  SYNDROM  NA  JEDNOTNÝCH  DÝCHACÍCH  CESTÁCH</vt:lpstr>
      <vt:lpstr>ARIA: DOPORUČENÍ  V  DIAGNOSTICE</vt:lpstr>
      <vt:lpstr>DEFINICE  ANAFYLAXE</vt:lpstr>
      <vt:lpstr>LÉČBA  ANAFYLAXE</vt:lpstr>
      <vt:lpstr>LÉČBA  ANAFYLAXE</vt:lpstr>
      <vt:lpstr>PÉČE  O  PACIENTY   S  ALERGIEMI</vt:lpstr>
      <vt:lpstr>Prezentace aplikace PowerPoint</vt:lpstr>
    </vt:vector>
  </TitlesOfParts>
  <Company>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PYLOVÁ  INFORMAČNÍ  SLUŽBA - 6 LET  ČINNOSTI</dc:title>
  <dc:creator>MUDr.  Ondřej Rybníček</dc:creator>
  <cp:lastModifiedBy>OR</cp:lastModifiedBy>
  <cp:revision>82</cp:revision>
  <dcterms:created xsi:type="dcterms:W3CDTF">1998-06-08T13:43:08Z</dcterms:created>
  <dcterms:modified xsi:type="dcterms:W3CDTF">2018-03-11T10:43:46Z</dcterms:modified>
</cp:coreProperties>
</file>