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7" r:id="rId6"/>
    <p:sldMasterId id="2147483754" r:id="rId7"/>
    <p:sldMasterId id="2147483766" r:id="rId8"/>
    <p:sldMasterId id="2147483778" r:id="rId9"/>
    <p:sldMasterId id="2147483790" r:id="rId10"/>
    <p:sldMasterId id="2147483804" r:id="rId11"/>
    <p:sldMasterId id="2147483831" r:id="rId12"/>
    <p:sldMasterId id="2147483843" r:id="rId13"/>
  </p:sldMasterIdLst>
  <p:notesMasterIdLst>
    <p:notesMasterId r:id="rId240"/>
  </p:notesMasterIdLst>
  <p:sldIdLst>
    <p:sldId id="281" r:id="rId14"/>
    <p:sldId id="284" r:id="rId15"/>
    <p:sldId id="390" r:id="rId16"/>
    <p:sldId id="296" r:id="rId17"/>
    <p:sldId id="604" r:id="rId18"/>
    <p:sldId id="747" r:id="rId19"/>
    <p:sldId id="748" r:id="rId20"/>
    <p:sldId id="749" r:id="rId21"/>
    <p:sldId id="750" r:id="rId22"/>
    <p:sldId id="751" r:id="rId23"/>
    <p:sldId id="716" r:id="rId24"/>
    <p:sldId id="717" r:id="rId25"/>
    <p:sldId id="718" r:id="rId26"/>
    <p:sldId id="719" r:id="rId27"/>
    <p:sldId id="647" r:id="rId28"/>
    <p:sldId id="648" r:id="rId29"/>
    <p:sldId id="649" r:id="rId30"/>
    <p:sldId id="752" r:id="rId31"/>
    <p:sldId id="653" r:id="rId32"/>
    <p:sldId id="654" r:id="rId33"/>
    <p:sldId id="655" r:id="rId34"/>
    <p:sldId id="389" r:id="rId35"/>
    <p:sldId id="645" r:id="rId36"/>
    <p:sldId id="387" r:id="rId37"/>
    <p:sldId id="295" r:id="rId38"/>
    <p:sldId id="297" r:id="rId39"/>
    <p:sldId id="298" r:id="rId40"/>
    <p:sldId id="299" r:id="rId41"/>
    <p:sldId id="300" r:id="rId42"/>
    <p:sldId id="291" r:id="rId43"/>
    <p:sldId id="285" r:id="rId44"/>
    <p:sldId id="662" r:id="rId45"/>
    <p:sldId id="663" r:id="rId46"/>
    <p:sldId id="685" r:id="rId47"/>
    <p:sldId id="664" r:id="rId48"/>
    <p:sldId id="665" r:id="rId49"/>
    <p:sldId id="666" r:id="rId50"/>
    <p:sldId id="667" r:id="rId51"/>
    <p:sldId id="668" r:id="rId52"/>
    <p:sldId id="669" r:id="rId53"/>
    <p:sldId id="670" r:id="rId54"/>
    <p:sldId id="672" r:id="rId55"/>
    <p:sldId id="673" r:id="rId56"/>
    <p:sldId id="674" r:id="rId57"/>
    <p:sldId id="675" r:id="rId58"/>
    <p:sldId id="676" r:id="rId59"/>
    <p:sldId id="677" r:id="rId60"/>
    <p:sldId id="678" r:id="rId61"/>
    <p:sldId id="682" r:id="rId62"/>
    <p:sldId id="683" r:id="rId63"/>
    <p:sldId id="391" r:id="rId64"/>
    <p:sldId id="392" r:id="rId65"/>
    <p:sldId id="393" r:id="rId66"/>
    <p:sldId id="394" r:id="rId67"/>
    <p:sldId id="720" r:id="rId68"/>
    <p:sldId id="721" r:id="rId69"/>
    <p:sldId id="722" r:id="rId70"/>
    <p:sldId id="723" r:id="rId71"/>
    <p:sldId id="724" r:id="rId72"/>
    <p:sldId id="744" r:id="rId73"/>
    <p:sldId id="745" r:id="rId74"/>
    <p:sldId id="746" r:id="rId75"/>
    <p:sldId id="603" r:id="rId76"/>
    <p:sldId id="739" r:id="rId77"/>
    <p:sldId id="740" r:id="rId78"/>
    <p:sldId id="660" r:id="rId79"/>
    <p:sldId id="661" r:id="rId80"/>
    <p:sldId id="741" r:id="rId81"/>
    <p:sldId id="742" r:id="rId82"/>
    <p:sldId id="743" r:id="rId83"/>
    <p:sldId id="415" r:id="rId84"/>
    <p:sldId id="646" r:id="rId85"/>
    <p:sldId id="619" r:id="rId86"/>
    <p:sldId id="620" r:id="rId87"/>
    <p:sldId id="621" r:id="rId88"/>
    <p:sldId id="622" r:id="rId89"/>
    <p:sldId id="623" r:id="rId90"/>
    <p:sldId id="624" r:id="rId91"/>
    <p:sldId id="417" r:id="rId92"/>
    <p:sldId id="432" r:id="rId93"/>
    <p:sldId id="430" r:id="rId94"/>
    <p:sldId id="431" r:id="rId95"/>
    <p:sldId id="433" r:id="rId96"/>
    <p:sldId id="435" r:id="rId97"/>
    <p:sldId id="436" r:id="rId98"/>
    <p:sldId id="437" r:id="rId99"/>
    <p:sldId id="438" r:id="rId100"/>
    <p:sldId id="439" r:id="rId101"/>
    <p:sldId id="441" r:id="rId102"/>
    <p:sldId id="443" r:id="rId103"/>
    <p:sldId id="448" r:id="rId104"/>
    <p:sldId id="449" r:id="rId105"/>
    <p:sldId id="450" r:id="rId106"/>
    <p:sldId id="632" r:id="rId107"/>
    <p:sldId id="633" r:id="rId108"/>
    <p:sldId id="634" r:id="rId109"/>
    <p:sldId id="635" r:id="rId110"/>
    <p:sldId id="636" r:id="rId111"/>
    <p:sldId id="637" r:id="rId112"/>
    <p:sldId id="638" r:id="rId113"/>
    <p:sldId id="639" r:id="rId114"/>
    <p:sldId id="451" r:id="rId115"/>
    <p:sldId id="452" r:id="rId116"/>
    <p:sldId id="453" r:id="rId117"/>
    <p:sldId id="454" r:id="rId118"/>
    <p:sldId id="455" r:id="rId119"/>
    <p:sldId id="456" r:id="rId120"/>
    <p:sldId id="457" r:id="rId121"/>
    <p:sldId id="458" r:id="rId122"/>
    <p:sldId id="467" r:id="rId123"/>
    <p:sldId id="476" r:id="rId124"/>
    <p:sldId id="626" r:id="rId125"/>
    <p:sldId id="726" r:id="rId126"/>
    <p:sldId id="725" r:id="rId127"/>
    <p:sldId id="629" r:id="rId128"/>
    <p:sldId id="687" r:id="rId129"/>
    <p:sldId id="535" r:id="rId130"/>
    <p:sldId id="536" r:id="rId131"/>
    <p:sldId id="537" r:id="rId132"/>
    <p:sldId id="538" r:id="rId133"/>
    <p:sldId id="468" r:id="rId134"/>
    <p:sldId id="512" r:id="rId135"/>
    <p:sldId id="513" r:id="rId136"/>
    <p:sldId id="514" r:id="rId137"/>
    <p:sldId id="515" r:id="rId138"/>
    <p:sldId id="631" r:id="rId139"/>
    <p:sldId id="516" r:id="rId140"/>
    <p:sldId id="517" r:id="rId141"/>
    <p:sldId id="518" r:id="rId142"/>
    <p:sldId id="519" r:id="rId143"/>
    <p:sldId id="520" r:id="rId144"/>
    <p:sldId id="521" r:id="rId145"/>
    <p:sldId id="522" r:id="rId146"/>
    <p:sldId id="523" r:id="rId147"/>
    <p:sldId id="524" r:id="rId148"/>
    <p:sldId id="525" r:id="rId149"/>
    <p:sldId id="526" r:id="rId150"/>
    <p:sldId id="527" r:id="rId151"/>
    <p:sldId id="528" r:id="rId152"/>
    <p:sldId id="529" r:id="rId153"/>
    <p:sldId id="530" r:id="rId154"/>
    <p:sldId id="531" r:id="rId155"/>
    <p:sldId id="469" r:id="rId156"/>
    <p:sldId id="539" r:id="rId157"/>
    <p:sldId id="540" r:id="rId158"/>
    <p:sldId id="541" r:id="rId159"/>
    <p:sldId id="727" r:id="rId160"/>
    <p:sldId id="728" r:id="rId161"/>
    <p:sldId id="729" r:id="rId162"/>
    <p:sldId id="730" r:id="rId163"/>
    <p:sldId id="731" r:id="rId164"/>
    <p:sldId id="732" r:id="rId165"/>
    <p:sldId id="733" r:id="rId166"/>
    <p:sldId id="753" r:id="rId167"/>
    <p:sldId id="754" r:id="rId168"/>
    <p:sldId id="755" r:id="rId169"/>
    <p:sldId id="567" r:id="rId170"/>
    <p:sldId id="568" r:id="rId171"/>
    <p:sldId id="569" r:id="rId172"/>
    <p:sldId id="570" r:id="rId173"/>
    <p:sldId id="571" r:id="rId174"/>
    <p:sldId id="734" r:id="rId175"/>
    <p:sldId id="735" r:id="rId176"/>
    <p:sldId id="736" r:id="rId177"/>
    <p:sldId id="737" r:id="rId178"/>
    <p:sldId id="738" r:id="rId179"/>
    <p:sldId id="482" r:id="rId180"/>
    <p:sldId id="490" r:id="rId181"/>
    <p:sldId id="483" r:id="rId182"/>
    <p:sldId id="484" r:id="rId183"/>
    <p:sldId id="471" r:id="rId184"/>
    <p:sldId id="598" r:id="rId185"/>
    <p:sldId id="597" r:id="rId186"/>
    <p:sldId id="502" r:id="rId187"/>
    <p:sldId id="503" r:id="rId188"/>
    <p:sldId id="504" r:id="rId189"/>
    <p:sldId id="508" r:id="rId190"/>
    <p:sldId id="505" r:id="rId191"/>
    <p:sldId id="506" r:id="rId192"/>
    <p:sldId id="507" r:id="rId193"/>
    <p:sldId id="510" r:id="rId194"/>
    <p:sldId id="509" r:id="rId195"/>
    <p:sldId id="511" r:id="rId196"/>
    <p:sldId id="472" r:id="rId197"/>
    <p:sldId id="491" r:id="rId198"/>
    <p:sldId id="492" r:id="rId199"/>
    <p:sldId id="493" r:id="rId200"/>
    <p:sldId id="494" r:id="rId201"/>
    <p:sldId id="495" r:id="rId202"/>
    <p:sldId id="496" r:id="rId203"/>
    <p:sldId id="497" r:id="rId204"/>
    <p:sldId id="473" r:id="rId205"/>
    <p:sldId id="498" r:id="rId206"/>
    <p:sldId id="499" r:id="rId207"/>
    <p:sldId id="500" r:id="rId208"/>
    <p:sldId id="501" r:id="rId209"/>
    <p:sldId id="474" r:id="rId210"/>
    <p:sldId id="590" r:id="rId211"/>
    <p:sldId id="591" r:id="rId212"/>
    <p:sldId id="592" r:id="rId213"/>
    <p:sldId id="593" r:id="rId214"/>
    <p:sldId id="594" r:id="rId215"/>
    <p:sldId id="595" r:id="rId216"/>
    <p:sldId id="596" r:id="rId217"/>
    <p:sldId id="557" r:id="rId218"/>
    <p:sldId id="607" r:id="rId219"/>
    <p:sldId id="608" r:id="rId220"/>
    <p:sldId id="609" r:id="rId221"/>
    <p:sldId id="610" r:id="rId222"/>
    <p:sldId id="544" r:id="rId223"/>
    <p:sldId id="545" r:id="rId224"/>
    <p:sldId id="546" r:id="rId225"/>
    <p:sldId id="547" r:id="rId226"/>
    <p:sldId id="548" r:id="rId227"/>
    <p:sldId id="549" r:id="rId228"/>
    <p:sldId id="550" r:id="rId229"/>
    <p:sldId id="551" r:id="rId230"/>
    <p:sldId id="552" r:id="rId231"/>
    <p:sldId id="553" r:id="rId232"/>
    <p:sldId id="554" r:id="rId233"/>
    <p:sldId id="555" r:id="rId234"/>
    <p:sldId id="558" r:id="rId235"/>
    <p:sldId id="599" r:id="rId236"/>
    <p:sldId id="600" r:id="rId237"/>
    <p:sldId id="556" r:id="rId238"/>
    <p:sldId id="602" r:id="rId2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800000"/>
    <a:srgbClr val="FFCC00"/>
    <a:srgbClr val="00FFFF"/>
    <a:srgbClr val="0033CC"/>
    <a:srgbClr val="FFF8E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77" autoAdjust="0"/>
    <p:restoredTop sz="94660"/>
  </p:normalViewPr>
  <p:slideViewPr>
    <p:cSldViewPr>
      <p:cViewPr varScale="1">
        <p:scale>
          <a:sx n="122" d="100"/>
          <a:sy n="122" d="100"/>
        </p:scale>
        <p:origin x="8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63" Type="http://schemas.openxmlformats.org/officeDocument/2006/relationships/slide" Target="slides/slide50.xml"/><Relationship Id="rId84" Type="http://schemas.openxmlformats.org/officeDocument/2006/relationships/slide" Target="slides/slide71.xml"/><Relationship Id="rId138" Type="http://schemas.openxmlformats.org/officeDocument/2006/relationships/slide" Target="slides/slide125.xml"/><Relationship Id="rId159" Type="http://schemas.openxmlformats.org/officeDocument/2006/relationships/slide" Target="slides/slide146.xml"/><Relationship Id="rId170" Type="http://schemas.openxmlformats.org/officeDocument/2006/relationships/slide" Target="slides/slide157.xml"/><Relationship Id="rId191" Type="http://schemas.openxmlformats.org/officeDocument/2006/relationships/slide" Target="slides/slide178.xml"/><Relationship Id="rId205" Type="http://schemas.openxmlformats.org/officeDocument/2006/relationships/slide" Target="slides/slide192.xml"/><Relationship Id="rId226" Type="http://schemas.openxmlformats.org/officeDocument/2006/relationships/slide" Target="slides/slide21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53" Type="http://schemas.openxmlformats.org/officeDocument/2006/relationships/slide" Target="slides/slide40.xml"/><Relationship Id="rId74" Type="http://schemas.openxmlformats.org/officeDocument/2006/relationships/slide" Target="slides/slide61.xml"/><Relationship Id="rId128" Type="http://schemas.openxmlformats.org/officeDocument/2006/relationships/slide" Target="slides/slide115.xml"/><Relationship Id="rId149" Type="http://schemas.openxmlformats.org/officeDocument/2006/relationships/slide" Target="slides/slide136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2.xml"/><Relationship Id="rId160" Type="http://schemas.openxmlformats.org/officeDocument/2006/relationships/slide" Target="slides/slide147.xml"/><Relationship Id="rId181" Type="http://schemas.openxmlformats.org/officeDocument/2006/relationships/slide" Target="slides/slide168.xml"/><Relationship Id="rId216" Type="http://schemas.openxmlformats.org/officeDocument/2006/relationships/slide" Target="slides/slide203.xml"/><Relationship Id="rId237" Type="http://schemas.openxmlformats.org/officeDocument/2006/relationships/slide" Target="slides/slide224.xml"/><Relationship Id="rId22" Type="http://schemas.openxmlformats.org/officeDocument/2006/relationships/slide" Target="slides/slide9.xml"/><Relationship Id="rId43" Type="http://schemas.openxmlformats.org/officeDocument/2006/relationships/slide" Target="slides/slide30.xml"/><Relationship Id="rId64" Type="http://schemas.openxmlformats.org/officeDocument/2006/relationships/slide" Target="slides/slide51.xml"/><Relationship Id="rId118" Type="http://schemas.openxmlformats.org/officeDocument/2006/relationships/slide" Target="slides/slide105.xml"/><Relationship Id="rId139" Type="http://schemas.openxmlformats.org/officeDocument/2006/relationships/slide" Target="slides/slide126.xml"/><Relationship Id="rId85" Type="http://schemas.openxmlformats.org/officeDocument/2006/relationships/slide" Target="slides/slide72.xml"/><Relationship Id="rId150" Type="http://schemas.openxmlformats.org/officeDocument/2006/relationships/slide" Target="slides/slide137.xml"/><Relationship Id="rId171" Type="http://schemas.openxmlformats.org/officeDocument/2006/relationships/slide" Target="slides/slide158.xml"/><Relationship Id="rId192" Type="http://schemas.openxmlformats.org/officeDocument/2006/relationships/slide" Target="slides/slide179.xml"/><Relationship Id="rId206" Type="http://schemas.openxmlformats.org/officeDocument/2006/relationships/slide" Target="slides/slide193.xml"/><Relationship Id="rId227" Type="http://schemas.openxmlformats.org/officeDocument/2006/relationships/slide" Target="slides/slide214.xml"/><Relationship Id="rId201" Type="http://schemas.openxmlformats.org/officeDocument/2006/relationships/slide" Target="slides/slide188.xml"/><Relationship Id="rId222" Type="http://schemas.openxmlformats.org/officeDocument/2006/relationships/slide" Target="slides/slide209.xml"/><Relationship Id="rId243" Type="http://schemas.openxmlformats.org/officeDocument/2006/relationships/theme" Target="theme/theme1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24" Type="http://schemas.openxmlformats.org/officeDocument/2006/relationships/slide" Target="slides/slide111.xml"/><Relationship Id="rId129" Type="http://schemas.openxmlformats.org/officeDocument/2006/relationships/slide" Target="slides/slide116.xml"/><Relationship Id="rId54" Type="http://schemas.openxmlformats.org/officeDocument/2006/relationships/slide" Target="slides/slide41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40" Type="http://schemas.openxmlformats.org/officeDocument/2006/relationships/slide" Target="slides/slide127.xml"/><Relationship Id="rId145" Type="http://schemas.openxmlformats.org/officeDocument/2006/relationships/slide" Target="slides/slide132.xml"/><Relationship Id="rId161" Type="http://schemas.openxmlformats.org/officeDocument/2006/relationships/slide" Target="slides/slide148.xml"/><Relationship Id="rId166" Type="http://schemas.openxmlformats.org/officeDocument/2006/relationships/slide" Target="slides/slide153.xml"/><Relationship Id="rId182" Type="http://schemas.openxmlformats.org/officeDocument/2006/relationships/slide" Target="slides/slide169.xml"/><Relationship Id="rId187" Type="http://schemas.openxmlformats.org/officeDocument/2006/relationships/slide" Target="slides/slide174.xml"/><Relationship Id="rId217" Type="http://schemas.openxmlformats.org/officeDocument/2006/relationships/slide" Target="slides/slide20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199.xml"/><Relationship Id="rId233" Type="http://schemas.openxmlformats.org/officeDocument/2006/relationships/slide" Target="slides/slide220.xml"/><Relationship Id="rId238" Type="http://schemas.openxmlformats.org/officeDocument/2006/relationships/slide" Target="slides/slide225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130" Type="http://schemas.openxmlformats.org/officeDocument/2006/relationships/slide" Target="slides/slide117.xml"/><Relationship Id="rId135" Type="http://schemas.openxmlformats.org/officeDocument/2006/relationships/slide" Target="slides/slide122.xml"/><Relationship Id="rId151" Type="http://schemas.openxmlformats.org/officeDocument/2006/relationships/slide" Target="slides/slide138.xml"/><Relationship Id="rId156" Type="http://schemas.openxmlformats.org/officeDocument/2006/relationships/slide" Target="slides/slide143.xml"/><Relationship Id="rId177" Type="http://schemas.openxmlformats.org/officeDocument/2006/relationships/slide" Target="slides/slide164.xml"/><Relationship Id="rId198" Type="http://schemas.openxmlformats.org/officeDocument/2006/relationships/slide" Target="slides/slide185.xml"/><Relationship Id="rId172" Type="http://schemas.openxmlformats.org/officeDocument/2006/relationships/slide" Target="slides/slide159.xml"/><Relationship Id="rId193" Type="http://schemas.openxmlformats.org/officeDocument/2006/relationships/slide" Target="slides/slide180.xml"/><Relationship Id="rId202" Type="http://schemas.openxmlformats.org/officeDocument/2006/relationships/slide" Target="slides/slide189.xml"/><Relationship Id="rId207" Type="http://schemas.openxmlformats.org/officeDocument/2006/relationships/slide" Target="slides/slide194.xml"/><Relationship Id="rId223" Type="http://schemas.openxmlformats.org/officeDocument/2006/relationships/slide" Target="slides/slide210.xml"/><Relationship Id="rId228" Type="http://schemas.openxmlformats.org/officeDocument/2006/relationships/slide" Target="slides/slide215.xml"/><Relationship Id="rId244" Type="http://schemas.openxmlformats.org/officeDocument/2006/relationships/tableStyles" Target="tableStyles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slide" Target="slides/slide112.xml"/><Relationship Id="rId141" Type="http://schemas.openxmlformats.org/officeDocument/2006/relationships/slide" Target="slides/slide128.xml"/><Relationship Id="rId146" Type="http://schemas.openxmlformats.org/officeDocument/2006/relationships/slide" Target="slides/slide133.xml"/><Relationship Id="rId167" Type="http://schemas.openxmlformats.org/officeDocument/2006/relationships/slide" Target="slides/slide154.xml"/><Relationship Id="rId188" Type="http://schemas.openxmlformats.org/officeDocument/2006/relationships/slide" Target="slides/slide17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162" Type="http://schemas.openxmlformats.org/officeDocument/2006/relationships/slide" Target="slides/slide149.xml"/><Relationship Id="rId183" Type="http://schemas.openxmlformats.org/officeDocument/2006/relationships/slide" Target="slides/slide170.xml"/><Relationship Id="rId213" Type="http://schemas.openxmlformats.org/officeDocument/2006/relationships/slide" Target="slides/slide200.xml"/><Relationship Id="rId218" Type="http://schemas.openxmlformats.org/officeDocument/2006/relationships/slide" Target="slides/slide205.xml"/><Relationship Id="rId234" Type="http://schemas.openxmlformats.org/officeDocument/2006/relationships/slide" Target="slides/slide221.xml"/><Relationship Id="rId239" Type="http://schemas.openxmlformats.org/officeDocument/2006/relationships/slide" Target="slides/slide22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131" Type="http://schemas.openxmlformats.org/officeDocument/2006/relationships/slide" Target="slides/slide118.xml"/><Relationship Id="rId136" Type="http://schemas.openxmlformats.org/officeDocument/2006/relationships/slide" Target="slides/slide123.xml"/><Relationship Id="rId157" Type="http://schemas.openxmlformats.org/officeDocument/2006/relationships/slide" Target="slides/slide144.xml"/><Relationship Id="rId178" Type="http://schemas.openxmlformats.org/officeDocument/2006/relationships/slide" Target="slides/slide16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52" Type="http://schemas.openxmlformats.org/officeDocument/2006/relationships/slide" Target="slides/slide139.xml"/><Relationship Id="rId173" Type="http://schemas.openxmlformats.org/officeDocument/2006/relationships/slide" Target="slides/slide160.xml"/><Relationship Id="rId194" Type="http://schemas.openxmlformats.org/officeDocument/2006/relationships/slide" Target="slides/slide181.xml"/><Relationship Id="rId199" Type="http://schemas.openxmlformats.org/officeDocument/2006/relationships/slide" Target="slides/slide186.xml"/><Relationship Id="rId203" Type="http://schemas.openxmlformats.org/officeDocument/2006/relationships/slide" Target="slides/slide190.xml"/><Relationship Id="rId208" Type="http://schemas.openxmlformats.org/officeDocument/2006/relationships/slide" Target="slides/slide195.xml"/><Relationship Id="rId229" Type="http://schemas.openxmlformats.org/officeDocument/2006/relationships/slide" Target="slides/slide216.xml"/><Relationship Id="rId19" Type="http://schemas.openxmlformats.org/officeDocument/2006/relationships/slide" Target="slides/slide6.xml"/><Relationship Id="rId224" Type="http://schemas.openxmlformats.org/officeDocument/2006/relationships/slide" Target="slides/slide211.xml"/><Relationship Id="rId240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26" Type="http://schemas.openxmlformats.org/officeDocument/2006/relationships/slide" Target="slides/slide113.xml"/><Relationship Id="rId147" Type="http://schemas.openxmlformats.org/officeDocument/2006/relationships/slide" Target="slides/slide134.xml"/><Relationship Id="rId168" Type="http://schemas.openxmlformats.org/officeDocument/2006/relationships/slide" Target="slides/slide1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142" Type="http://schemas.openxmlformats.org/officeDocument/2006/relationships/slide" Target="slides/slide129.xml"/><Relationship Id="rId163" Type="http://schemas.openxmlformats.org/officeDocument/2006/relationships/slide" Target="slides/slide150.xml"/><Relationship Id="rId184" Type="http://schemas.openxmlformats.org/officeDocument/2006/relationships/slide" Target="slides/slide171.xml"/><Relationship Id="rId189" Type="http://schemas.openxmlformats.org/officeDocument/2006/relationships/slide" Target="slides/slide176.xml"/><Relationship Id="rId219" Type="http://schemas.openxmlformats.org/officeDocument/2006/relationships/slide" Target="slides/slide206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1.xml"/><Relationship Id="rId230" Type="http://schemas.openxmlformats.org/officeDocument/2006/relationships/slide" Target="slides/slide217.xml"/><Relationship Id="rId235" Type="http://schemas.openxmlformats.org/officeDocument/2006/relationships/slide" Target="slides/slide222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slide" Target="slides/slide103.xml"/><Relationship Id="rId137" Type="http://schemas.openxmlformats.org/officeDocument/2006/relationships/slide" Target="slides/slide124.xml"/><Relationship Id="rId158" Type="http://schemas.openxmlformats.org/officeDocument/2006/relationships/slide" Target="slides/slide145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slide" Target="slides/slide98.xml"/><Relationship Id="rId132" Type="http://schemas.openxmlformats.org/officeDocument/2006/relationships/slide" Target="slides/slide119.xml"/><Relationship Id="rId153" Type="http://schemas.openxmlformats.org/officeDocument/2006/relationships/slide" Target="slides/slide140.xml"/><Relationship Id="rId174" Type="http://schemas.openxmlformats.org/officeDocument/2006/relationships/slide" Target="slides/slide161.xml"/><Relationship Id="rId179" Type="http://schemas.openxmlformats.org/officeDocument/2006/relationships/slide" Target="slides/slide166.xml"/><Relationship Id="rId195" Type="http://schemas.openxmlformats.org/officeDocument/2006/relationships/slide" Target="slides/slide182.xml"/><Relationship Id="rId209" Type="http://schemas.openxmlformats.org/officeDocument/2006/relationships/slide" Target="slides/slide196.xml"/><Relationship Id="rId190" Type="http://schemas.openxmlformats.org/officeDocument/2006/relationships/slide" Target="slides/slide177.xml"/><Relationship Id="rId204" Type="http://schemas.openxmlformats.org/officeDocument/2006/relationships/slide" Target="slides/slide191.xml"/><Relationship Id="rId220" Type="http://schemas.openxmlformats.org/officeDocument/2006/relationships/slide" Target="slides/slide207.xml"/><Relationship Id="rId225" Type="http://schemas.openxmlformats.org/officeDocument/2006/relationships/slide" Target="slides/slide212.xml"/><Relationship Id="rId241" Type="http://schemas.openxmlformats.org/officeDocument/2006/relationships/presProps" Target="presProps.xml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27" Type="http://schemas.openxmlformats.org/officeDocument/2006/relationships/slide" Target="slides/slide11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143" Type="http://schemas.openxmlformats.org/officeDocument/2006/relationships/slide" Target="slides/slide130.xml"/><Relationship Id="rId148" Type="http://schemas.openxmlformats.org/officeDocument/2006/relationships/slide" Target="slides/slide135.xml"/><Relationship Id="rId164" Type="http://schemas.openxmlformats.org/officeDocument/2006/relationships/slide" Target="slides/slide151.xml"/><Relationship Id="rId169" Type="http://schemas.openxmlformats.org/officeDocument/2006/relationships/slide" Target="slides/slide156.xml"/><Relationship Id="rId185" Type="http://schemas.openxmlformats.org/officeDocument/2006/relationships/slide" Target="slides/slide17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67.xml"/><Relationship Id="rId210" Type="http://schemas.openxmlformats.org/officeDocument/2006/relationships/slide" Target="slides/slide197.xml"/><Relationship Id="rId215" Type="http://schemas.openxmlformats.org/officeDocument/2006/relationships/slide" Target="slides/slide202.xml"/><Relationship Id="rId236" Type="http://schemas.openxmlformats.org/officeDocument/2006/relationships/slide" Target="slides/slide223.xml"/><Relationship Id="rId26" Type="http://schemas.openxmlformats.org/officeDocument/2006/relationships/slide" Target="slides/slide13.xml"/><Relationship Id="rId231" Type="http://schemas.openxmlformats.org/officeDocument/2006/relationships/slide" Target="slides/slide218.xml"/><Relationship Id="rId47" Type="http://schemas.openxmlformats.org/officeDocument/2006/relationships/slide" Target="slides/slide34.xml"/><Relationship Id="rId68" Type="http://schemas.openxmlformats.org/officeDocument/2006/relationships/slide" Target="slides/slide55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33" Type="http://schemas.openxmlformats.org/officeDocument/2006/relationships/slide" Target="slides/slide120.xml"/><Relationship Id="rId154" Type="http://schemas.openxmlformats.org/officeDocument/2006/relationships/slide" Target="slides/slide141.xml"/><Relationship Id="rId175" Type="http://schemas.openxmlformats.org/officeDocument/2006/relationships/slide" Target="slides/slide162.xml"/><Relationship Id="rId196" Type="http://schemas.openxmlformats.org/officeDocument/2006/relationships/slide" Target="slides/slide183.xml"/><Relationship Id="rId200" Type="http://schemas.openxmlformats.org/officeDocument/2006/relationships/slide" Target="slides/slide187.xml"/><Relationship Id="rId16" Type="http://schemas.openxmlformats.org/officeDocument/2006/relationships/slide" Target="slides/slide3.xml"/><Relationship Id="rId221" Type="http://schemas.openxmlformats.org/officeDocument/2006/relationships/slide" Target="slides/slide208.xml"/><Relationship Id="rId242" Type="http://schemas.openxmlformats.org/officeDocument/2006/relationships/viewProps" Target="viewProps.xml"/><Relationship Id="rId37" Type="http://schemas.openxmlformats.org/officeDocument/2006/relationships/slide" Target="slides/slide24.xml"/><Relationship Id="rId58" Type="http://schemas.openxmlformats.org/officeDocument/2006/relationships/slide" Target="slides/slide45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44" Type="http://schemas.openxmlformats.org/officeDocument/2006/relationships/slide" Target="slides/slide131.xml"/><Relationship Id="rId90" Type="http://schemas.openxmlformats.org/officeDocument/2006/relationships/slide" Target="slides/slide77.xml"/><Relationship Id="rId165" Type="http://schemas.openxmlformats.org/officeDocument/2006/relationships/slide" Target="slides/slide152.xml"/><Relationship Id="rId186" Type="http://schemas.openxmlformats.org/officeDocument/2006/relationships/slide" Target="slides/slide173.xml"/><Relationship Id="rId211" Type="http://schemas.openxmlformats.org/officeDocument/2006/relationships/slide" Target="slides/slide198.xml"/><Relationship Id="rId232" Type="http://schemas.openxmlformats.org/officeDocument/2006/relationships/slide" Target="slides/slide219.xml"/><Relationship Id="rId27" Type="http://schemas.openxmlformats.org/officeDocument/2006/relationships/slide" Target="slides/slide14.xml"/><Relationship Id="rId48" Type="http://schemas.openxmlformats.org/officeDocument/2006/relationships/slide" Target="slides/slide35.xml"/><Relationship Id="rId69" Type="http://schemas.openxmlformats.org/officeDocument/2006/relationships/slide" Target="slides/slide56.xml"/><Relationship Id="rId113" Type="http://schemas.openxmlformats.org/officeDocument/2006/relationships/slide" Target="slides/slide100.xml"/><Relationship Id="rId134" Type="http://schemas.openxmlformats.org/officeDocument/2006/relationships/slide" Target="slides/slide121.xml"/><Relationship Id="rId80" Type="http://schemas.openxmlformats.org/officeDocument/2006/relationships/slide" Target="slides/slide67.xml"/><Relationship Id="rId155" Type="http://schemas.openxmlformats.org/officeDocument/2006/relationships/slide" Target="slides/slide142.xml"/><Relationship Id="rId176" Type="http://schemas.openxmlformats.org/officeDocument/2006/relationships/slide" Target="slides/slide163.xml"/><Relationship Id="rId197" Type="http://schemas.openxmlformats.org/officeDocument/2006/relationships/slide" Target="slides/slide18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86956521739135E-2"/>
          <c:y val="9.45945945945946E-2"/>
          <c:w val="0.52608695652173909"/>
          <c:h val="0.81756756756756754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 w="14345">
              <a:noFill/>
              <a:prstDash val="soli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c:spPr>
          <c:explosion val="25"/>
          <c:dPt>
            <c:idx val="0"/>
            <c:bubble3D val="0"/>
            <c:spPr>
              <a:solidFill>
                <a:schemeClr val="accent5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4F-4FD9-893D-BFB53BF0C30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4F-4FD9-893D-BFB53BF0C304}"/>
              </c:ext>
            </c:extLst>
          </c:dPt>
          <c:dPt>
            <c:idx val="2"/>
            <c:bubble3D val="0"/>
            <c:spPr>
              <a:solidFill>
                <a:srgbClr val="333597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4F-4FD9-893D-BFB53BF0C304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4F-4FD9-893D-BFB53BF0C304}"/>
              </c:ext>
            </c:extLst>
          </c:dPt>
          <c:dLbls>
            <c:dLbl>
              <c:idx val="0"/>
              <c:layout>
                <c:manualLayout>
                  <c:x val="-4.3733011944064135E-2"/>
                  <c:y val="6.6151994548511867E-2"/>
                </c:manualLayout>
              </c:layout>
              <c:tx>
                <c:rich>
                  <a:bodyPr/>
                  <a:lstStyle/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en-US" dirty="0" smtClean="0"/>
                      <a:t>GENETICKÝ </a:t>
                    </a:r>
                    <a:r>
                      <a:rPr lang="en-US" baseline="0" dirty="0" smtClean="0"/>
                      <a:t> ZÁKLAD</a:t>
                    </a:r>
                  </a:p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en-US" baseline="0" dirty="0" smtClean="0"/>
                      <a:t>20 %</a:t>
                    </a:r>
                    <a:endParaRPr lang="en-US" baseline="0" dirty="0"/>
                  </a:p>
                </c:rich>
              </c:tx>
              <c:spPr>
                <a:noFill/>
                <a:ln w="286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4F-4FD9-893D-BFB53BF0C304}"/>
                </c:ext>
                <c:ext xmlns:c15="http://schemas.microsoft.com/office/drawing/2012/chart" uri="{CE6537A1-D6FC-4f65-9D91-7224C49458BB}">
                  <c15:layout>
                    <c:manualLayout>
                      <c:w val="0.2570590417226859"/>
                      <c:h val="0.2171927164784955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3475711572848029E-2"/>
                  <c:y val="-7.7826029139968916E-2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PROSTŘEDÍ</a:t>
                    </a: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20 %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4F-4FD9-893D-BFB53BF0C304}"/>
                </c:ext>
                <c:ext xmlns:c15="http://schemas.microsoft.com/office/drawing/2012/chart" uri="{CE6537A1-D6FC-4f65-9D91-7224C49458BB}">
                  <c15:layout>
                    <c:manualLayout>
                      <c:w val="0.22303219931063972"/>
                      <c:h val="0.2541793108181644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5248893889372919E-2"/>
                  <c:y val="-1.7510822086370788E-2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ZDRAVOTNICKÝ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SYSTÉM  10 %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4F-4FD9-893D-BFB53BF0C304}"/>
                </c:ext>
                <c:ext xmlns:c15="http://schemas.microsoft.com/office/drawing/2012/chart" uri="{CE6537A1-D6FC-4f65-9D91-7224C49458BB}">
                  <c15:layout>
                    <c:manualLayout>
                      <c:w val="0.32014359823712402"/>
                      <c:h val="0.2113750790514802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147381462033635"/>
                  <c:y val="6.6924125286178613E-3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STYL</a:t>
                    </a: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50 %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4F-4FD9-893D-BFB53BF0C3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690">
                <a:noFill/>
              </a:ln>
            </c:spPr>
            <c:txPr>
              <a:bodyPr/>
              <a:lstStyle/>
              <a:p>
                <a:pPr>
                  <a:defRPr sz="1355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List1!$A$1:$A$4</c:f>
              <c:strCache>
                <c:ptCount val="4"/>
                <c:pt idx="0">
                  <c:v>Genetický základ</c:v>
                </c:pt>
                <c:pt idx="1">
                  <c:v>Životní prostředí</c:v>
                </c:pt>
                <c:pt idx="2">
                  <c:v>Zdravotnický systém</c:v>
                </c:pt>
                <c:pt idx="3">
                  <c:v>Životní styl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4F-4FD9-893D-BFB53BF0C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869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355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34D3A-8C24-4012-9028-76191985204E}" type="datetimeFigureOut">
              <a:rPr lang="cs-CZ" smtClean="0"/>
              <a:t>23.2.2018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B718D-3C6D-467E-9833-06EBFD4D3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65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718D-3C6D-467E-9833-06EBFD4D376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39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571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85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068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521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528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718D-3C6D-467E-9833-06EBFD4D3761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982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71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je Public </a:t>
            </a:r>
            <a:r>
              <a:rPr lang="cs-CZ" dirty="0" err="1" smtClean="0"/>
              <a:t>Health</a:t>
            </a:r>
            <a:r>
              <a:rPr lang="cs-CZ" dirty="0" smtClean="0"/>
              <a:t>? Proč ho máme studovat? Máme definici …. Ale co to vlastně znamená?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5867-50B4-4153-A364-30D2BDBE3212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18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F741A-4554-4281-AC3A-5C209FA6F72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1284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288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91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66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7293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588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7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66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1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680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68DD-0969-406D-9952-44FC823A05AE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01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522CA-8D0C-48EC-8112-552E5203246A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397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8CCDC-6D99-4EA8-ABA7-D81CC5A5407C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783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1F283-2986-4B99-8264-4C6AD8B100D7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24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98C19-98F2-4D77-A6FE-1748D2FA4FEF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870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3B60E-2032-4403-91CE-A091C6C83571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43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BA88F-C9DC-448F-BD54-E5426860FFE3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375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2810-D137-463C-982A-88BD92480D5C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650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9C4E-1C76-46B3-8746-BF9A41236C4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3603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4F58C-B05C-42BB-BCDC-8D06309CB2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081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860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D957-CD43-490E-BBC5-86B9D87E3E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817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F62B-97A7-457C-BF8D-DA800087364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4257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7AF5-FCFE-4329-B08B-12F547407D3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8596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D8F3-6DA8-4AEC-BC23-1AE15CA9EF3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1330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5D00-DA91-453F-83C6-B1C95238073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1625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CB66-C6F0-4814-8777-0CB6B345452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5215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43FF-8693-40F4-9FE8-CF91ADF87A5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2089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C19B-4B52-4EC5-B002-4CA1891856B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7974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3173-9AE7-4BDA-897C-42C9AF8424E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0109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5714-354C-4B3C-A28E-E35790A482A5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629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235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40FF-D090-4CA4-9667-E5B227CC6E3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5301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77B15-115F-4237-92C0-1586A1BF80A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4005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9F29A-C9EB-4C83-80BF-FA71A47FB96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0994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9668B-FAA4-4E60-9B15-84B6D536B6E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3210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B5577-FA43-4FB2-8907-EA709410C03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7959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57618-453D-47C5-813C-C16751FDA7A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905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12E93-855C-4D7C-9466-77849707D3F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7024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90C27-D6DC-4E94-BFE2-91D9A21D8E9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8145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67F7D-B3E7-4A3B-9720-CB768D3186D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5512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92A5-A058-455E-B048-858F5694819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242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892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3B5CE-70F7-4169-9BBA-99ED812F79E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604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87E16-57B8-4826-982D-5361F84AB97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7102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DEF40-7C92-41A6-971D-BD81DA789A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8444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D4542-A136-4F8D-A3D3-E885A8C9B62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3993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890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627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7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756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864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81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698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320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467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898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36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09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3605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8442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5346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7710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5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103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4723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4665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7030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2791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248277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17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9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58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98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8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10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40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07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7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77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6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7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0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09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72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52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51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36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04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69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77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54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1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6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52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52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19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2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10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4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28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77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89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7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09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33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05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66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61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18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9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33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21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24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5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155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50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37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507"/>
      </p:ext>
    </p:extLst>
  </p:cSld>
  <p:clrMapOvr>
    <a:masterClrMapping/>
  </p:clrMapOvr>
  <p:transition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59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8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3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37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70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8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2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547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451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51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297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05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ABCC8-CBDF-4AFF-B324-50F0065B1FD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155E-9C02-471E-AA10-DECB65E35EA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776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355D-8BC3-4870-A654-CB18FCB8DB73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29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2B8FB-75BF-4BDA-AEDD-B12DBF47938E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639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FAAAF-4FB0-449D-8ADF-07BE3189F2AE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21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68DD-0969-406D-9952-44FC823A05AE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36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522CA-8D0C-48EC-8112-552E5203246A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658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8CCDC-6D99-4EA8-ABA7-D81CC5A5407C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726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1F283-2986-4B99-8264-4C6AD8B100D7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769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98C19-98F2-4D77-A6FE-1748D2FA4FEF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62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3B60E-2032-4403-91CE-A091C6C83571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549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BA88F-C9DC-448F-BD54-E5426860FFE3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643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2810-D137-463C-982A-88BD92480D5C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66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355D-8BC3-4870-A654-CB18FCB8DB73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404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2B8FB-75BF-4BDA-AEDD-B12DBF47938E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963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FAAAF-4FB0-449D-8ADF-07BE3189F2AE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650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68DD-0969-406D-9952-44FC823A05AE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0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376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522CA-8D0C-48EC-8112-552E5203246A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703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8CCDC-6D99-4EA8-ABA7-D81CC5A5407C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567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1F283-2986-4B99-8264-4C6AD8B100D7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58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98C19-98F2-4D77-A6FE-1748D2FA4FEF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925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3B60E-2032-4403-91CE-A091C6C83571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49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BA88F-C9DC-448F-BD54-E5426860FFE3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725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2810-D137-463C-982A-88BD92480D5C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053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355D-8BC3-4870-A654-CB18FCB8DB73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38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2B8FB-75BF-4BDA-AEDD-B12DBF47938E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782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FAAAF-4FB0-449D-8ADF-07BE3189F2AE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2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CE137-01E8-44EA-805C-629BEF7AD00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7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40186C-24BA-4CF6-8337-8F5925CFE93F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3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5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C347C-15C8-4051-8423-21E6E17018CD}" type="datetimeFigureOut">
              <a:rPr lang="cs-CZ" smtClean="0"/>
              <a:t>23.2.2018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8A217-DDE1-43FB-BC91-0BDBC9D7C2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37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7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5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DF992A-FCD4-4359-9363-3733E444173A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1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DF992A-FCD4-4359-9363-3733E444173A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DF992A-FCD4-4359-9363-3733E444173A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5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file:///C:\WINWORD\CLIPART\CROWD.WM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ags" Target="../tags/tag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vysledky-zdravotnickych-uctu-cr-2016" TargetMode="External"/><Relationship Id="rId1" Type="http://schemas.openxmlformats.org/officeDocument/2006/relationships/slideLayout" Target="../slideLayouts/slideLayout4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9.xml"/><Relationship Id="rId1" Type="http://schemas.openxmlformats.org/officeDocument/2006/relationships/tags" Target="../tags/tag10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1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ags" Target="../tags/tag1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7.xml"/><Relationship Id="rId1" Type="http://schemas.openxmlformats.org/officeDocument/2006/relationships/tags" Target="../tags/tag1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5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6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7.xml"/><Relationship Id="rId1" Type="http://schemas.openxmlformats.org/officeDocument/2006/relationships/tags" Target="../tags/tag2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ags" Target="../tags/tag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ags" Target="../tags/tag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ags" Target="../tags/tag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ags" Target="../tags/tag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60" y="662831"/>
            <a:ext cx="7772400" cy="14700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>
                <a:solidFill>
                  <a:schemeClr val="accent2"/>
                </a:solidFill>
              </a:rPr>
              <a:t>VEŘEJNÉ </a:t>
            </a:r>
            <a:r>
              <a:rPr lang="cs-CZ" b="1" dirty="0" smtClean="0">
                <a:solidFill>
                  <a:schemeClr val="accent2"/>
                </a:solidFill>
              </a:rPr>
              <a:t>ZDRAVOTNICTVÍ</a:t>
            </a:r>
            <a:r>
              <a:rPr lang="cs-CZ" sz="2400" b="1" dirty="0">
                <a:solidFill>
                  <a:schemeClr val="accent2"/>
                </a:solidFill>
              </a:rPr>
              <a:t/>
            </a:r>
            <a:br>
              <a:rPr lang="cs-CZ" sz="2400" b="1" dirty="0">
                <a:solidFill>
                  <a:schemeClr val="accent2"/>
                </a:solidFill>
              </a:rPr>
            </a:br>
            <a:r>
              <a:rPr lang="cs-CZ" sz="2400" b="1" dirty="0">
                <a:solidFill>
                  <a:schemeClr val="accent2"/>
                </a:solidFill>
              </a:rPr>
              <a:t/>
            </a:r>
            <a:br>
              <a:rPr lang="cs-CZ" sz="2400" b="1" dirty="0">
                <a:solidFill>
                  <a:schemeClr val="accent2"/>
                </a:solidFill>
              </a:rPr>
            </a:br>
            <a:r>
              <a:rPr lang="cs-CZ" sz="3200" b="1" dirty="0" smtClean="0">
                <a:solidFill>
                  <a:schemeClr val="accent2"/>
                </a:solidFill>
              </a:rPr>
              <a:t>Jarní </a:t>
            </a:r>
            <a:r>
              <a:rPr lang="cs-CZ" sz="3200" b="1" dirty="0">
                <a:solidFill>
                  <a:schemeClr val="accent2"/>
                </a:solidFill>
              </a:rPr>
              <a:t>semestr </a:t>
            </a:r>
            <a:r>
              <a:rPr lang="cs-CZ" sz="3200" b="1" dirty="0" smtClean="0">
                <a:solidFill>
                  <a:schemeClr val="accent2"/>
                </a:solidFill>
              </a:rPr>
              <a:t>2018	</a:t>
            </a:r>
            <a:r>
              <a:rPr lang="cs-CZ" sz="3200" b="1" dirty="0">
                <a:solidFill>
                  <a:schemeClr val="accent2"/>
                </a:solidFill>
              </a:rPr>
              <a:t>	  5. ročník VL</a:t>
            </a:r>
            <a:br>
              <a:rPr lang="cs-CZ" sz="3200" b="1" dirty="0">
                <a:solidFill>
                  <a:schemeClr val="accent2"/>
                </a:solidFill>
              </a:rPr>
            </a:br>
            <a:endParaRPr lang="cs-CZ" sz="3200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132856"/>
            <a:ext cx="7272808" cy="432048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cs-CZ" sz="28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sz="28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sz="28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sz="28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sz="2800" b="1" dirty="0" smtClean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sz="2800" b="1" dirty="0">
              <a:solidFill>
                <a:schemeClr val="accent2"/>
              </a:solidFill>
            </a:endParaRPr>
          </a:p>
          <a:p>
            <a:pPr marL="0" indent="0" algn="r">
              <a:buFontTx/>
              <a:buNone/>
            </a:pPr>
            <a:r>
              <a:rPr lang="cs-CZ" sz="2000" b="1" dirty="0" smtClean="0">
                <a:solidFill>
                  <a:srgbClr val="333399"/>
                </a:solidFill>
              </a:rPr>
              <a:t>Mgr. Pavlína Kaňová, Ph.D.</a:t>
            </a:r>
          </a:p>
          <a:p>
            <a:pPr marL="0" indent="0" algn="r">
              <a:buFontTx/>
              <a:buNone/>
            </a:pPr>
            <a:r>
              <a:rPr lang="cs-CZ" sz="2000" b="1" dirty="0" smtClean="0">
                <a:solidFill>
                  <a:srgbClr val="333399"/>
                </a:solidFill>
              </a:rPr>
              <a:t>Ústav ochrany a podpory zdraví UKB, A21</a:t>
            </a:r>
          </a:p>
          <a:p>
            <a:pPr marL="0" indent="0" algn="r">
              <a:buFontTx/>
              <a:buNone/>
            </a:pPr>
            <a:r>
              <a:rPr lang="cs-CZ" sz="2000" b="1" dirty="0" smtClean="0">
                <a:solidFill>
                  <a:srgbClr val="333399"/>
                </a:solidFill>
              </a:rPr>
              <a:t>pkanova@med.muni.cz</a:t>
            </a:r>
          </a:p>
          <a:p>
            <a:pPr marL="0" indent="0" algn="r">
              <a:buFontTx/>
              <a:buNone/>
            </a:pPr>
            <a:endParaRPr lang="cs-CZ" sz="2400" b="1" dirty="0" smtClean="0">
              <a:solidFill>
                <a:srgbClr val="333399"/>
              </a:solidFill>
            </a:endParaRPr>
          </a:p>
          <a:p>
            <a:pPr marL="0" indent="0" algn="ctr">
              <a:buFontTx/>
              <a:buNone/>
            </a:pPr>
            <a:endParaRPr lang="cs-CZ" sz="2400" b="1" dirty="0">
              <a:solidFill>
                <a:srgbClr val="333399"/>
              </a:solidFill>
            </a:endParaRPr>
          </a:p>
          <a:p>
            <a:pPr marL="0" indent="0" algn="l">
              <a:buFontTx/>
              <a:buNone/>
            </a:pPr>
            <a:endParaRPr lang="cs-CZ" sz="2400" b="1" dirty="0" smtClean="0">
              <a:solidFill>
                <a:srgbClr val="333399"/>
              </a:solidFill>
            </a:endParaRPr>
          </a:p>
        </p:txBody>
      </p:sp>
      <p:pic>
        <p:nvPicPr>
          <p:cNvPr id="5" name="Picture 4" descr="C:\WINWORD\CLIPART\CROWD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699792" y="2204864"/>
            <a:ext cx="3916362" cy="2243137"/>
          </a:xfrm>
        </p:spPr>
      </p:pic>
      <p:pic>
        <p:nvPicPr>
          <p:cNvPr id="6" name="Picture 4" descr="C:\WINWORD\CLIPART\CROWD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896"/>
            <a:ext cx="3916362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622" y="2060848"/>
            <a:ext cx="4327412" cy="28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4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Oval 2"/>
          <p:cNvSpPr>
            <a:spLocks noChangeArrowheads="1"/>
          </p:cNvSpPr>
          <p:nvPr/>
        </p:nvSpPr>
        <p:spPr bwMode="auto">
          <a:xfrm>
            <a:off x="1277542" y="1728192"/>
            <a:ext cx="6155531" cy="4158854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293891" name="Oval 3"/>
          <p:cNvSpPr>
            <a:spLocks noChangeArrowheads="1"/>
          </p:cNvSpPr>
          <p:nvPr/>
        </p:nvSpPr>
        <p:spPr bwMode="auto">
          <a:xfrm>
            <a:off x="3006330" y="2240757"/>
            <a:ext cx="2753915" cy="264676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5489974" y="3050381"/>
            <a:ext cx="1458515" cy="9191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4463655" y="2240757"/>
            <a:ext cx="2753915" cy="264676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1601392" y="2240757"/>
            <a:ext cx="2753915" cy="264676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3654030" y="3213497"/>
            <a:ext cx="1674019" cy="59412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656161" y="1314450"/>
            <a:ext cx="5993606" cy="422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cs-CZ" altLang="cs-CZ" sz="3300" b="1">
                <a:solidFill>
                  <a:srgbClr val="000000"/>
                </a:solidFill>
              </a:rPr>
              <a:t/>
            </a:r>
            <a:br>
              <a:rPr lang="cs-CZ" altLang="cs-CZ" sz="3300" b="1">
                <a:solidFill>
                  <a:srgbClr val="000000"/>
                </a:solidFill>
              </a:rPr>
            </a:br>
            <a:r>
              <a:rPr lang="cs-CZ" altLang="cs-CZ" sz="3300" b="1">
                <a:solidFill>
                  <a:srgbClr val="000000"/>
                </a:solidFill>
              </a:rPr>
              <a:t/>
            </a:r>
            <a:br>
              <a:rPr lang="cs-CZ" altLang="cs-CZ" sz="3300" b="1">
                <a:solidFill>
                  <a:srgbClr val="000000"/>
                </a:solidFill>
              </a:rPr>
            </a:br>
            <a:r>
              <a:rPr lang="cs-CZ" altLang="cs-CZ" sz="3300" b="1">
                <a:solidFill>
                  <a:srgbClr val="000000"/>
                </a:solidFill>
              </a:rPr>
              <a:t/>
            </a:r>
            <a:br>
              <a:rPr lang="cs-CZ" altLang="cs-CZ" sz="3300" b="1">
                <a:solidFill>
                  <a:srgbClr val="000000"/>
                </a:solidFill>
              </a:rPr>
            </a:br>
            <a:r>
              <a:rPr lang="cs-CZ" altLang="cs-CZ" sz="3300" b="1">
                <a:solidFill>
                  <a:srgbClr val="000000"/>
                </a:solidFill>
              </a:rPr>
              <a:t/>
            </a:r>
            <a:br>
              <a:rPr lang="cs-CZ" altLang="cs-CZ" sz="3300" b="1">
                <a:solidFill>
                  <a:srgbClr val="000000"/>
                </a:solidFill>
              </a:rPr>
            </a:br>
            <a:endParaRPr lang="cs-CZ" altLang="cs-CZ" sz="3300" b="1">
              <a:solidFill>
                <a:srgbClr val="000000"/>
              </a:solidFill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1763316" y="3375422"/>
            <a:ext cx="107989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cs-CZ" altLang="cs-CZ" sz="21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3707606" y="3375422"/>
            <a:ext cx="162044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cs-CZ" altLang="cs-CZ" sz="2100" b="1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5651897" y="3213497"/>
            <a:ext cx="15656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cs-CZ" altLang="cs-CZ" sz="2100" b="1">
                <a:solidFill>
                  <a:srgbClr val="333399"/>
                </a:solidFill>
              </a:rPr>
              <a:t>PÉČE O ZDRAVÍ</a:t>
            </a:r>
          </a:p>
        </p:txBody>
      </p:sp>
      <p:sp>
        <p:nvSpPr>
          <p:cNvPr id="293900" name="Oval 12"/>
          <p:cNvSpPr>
            <a:spLocks noChangeArrowheads="1"/>
          </p:cNvSpPr>
          <p:nvPr/>
        </p:nvSpPr>
        <p:spPr bwMode="auto">
          <a:xfrm>
            <a:off x="5328049" y="3914776"/>
            <a:ext cx="972740" cy="917972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807880" y="1127225"/>
            <a:ext cx="550902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cs-CZ" altLang="cs-CZ" sz="3300" b="1" dirty="0">
                <a:solidFill>
                  <a:srgbClr val="333399"/>
                </a:solidFill>
              </a:rPr>
              <a:t>SOCIÁLNÍ PROSTŘEDÍ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303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animBg="1"/>
      <p:bldP spid="293891" grpId="0" animBg="1"/>
      <p:bldP spid="293892" grpId="0" animBg="1"/>
      <p:bldP spid="293893" grpId="0" animBg="1"/>
      <p:bldP spid="293894" grpId="0" animBg="1"/>
      <p:bldP spid="293895" grpId="0" animBg="1"/>
      <p:bldP spid="293897" grpId="0"/>
      <p:bldP spid="293898" grpId="0"/>
      <p:bldP spid="293899" grpId="0"/>
      <p:bldP spid="29390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 smtClean="0">
                <a:solidFill>
                  <a:srgbClr val="000099"/>
                </a:solidFill>
              </a:rPr>
            </a:br>
            <a:r>
              <a:rPr lang="cs-CZ" sz="3600" b="1" dirty="0" smtClean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Externality</a:t>
            </a:r>
          </a:p>
          <a:p>
            <a:pPr lvl="1" eaLnBrk="1" hangingPunct="1">
              <a:defRPr/>
            </a:pPr>
            <a:r>
              <a:rPr lang="cs-CZ" sz="2000" dirty="0" smtClean="0"/>
              <a:t>Činnosti, které pozitivně nebo negativně ovlivňují jiné subjekty, aniž za to musí platit nebo jsou za tyto činnosti odškodňovány.</a:t>
            </a:r>
          </a:p>
          <a:p>
            <a:pPr lvl="1" eaLnBrk="1" hangingPunct="1">
              <a:defRPr/>
            </a:pPr>
            <a:r>
              <a:rPr lang="cs-CZ" sz="2000" dirty="0" smtClean="0"/>
              <a:t>Péče o zdraví má někdy charakter kolektivního statku (nelze z něj nikoho vyloučit)</a:t>
            </a:r>
          </a:p>
          <a:p>
            <a:pPr lvl="2" eaLnBrk="1" hangingPunct="1">
              <a:defRPr/>
            </a:pPr>
            <a:r>
              <a:rPr lang="cs-CZ" b="1" dirty="0" smtClean="0"/>
              <a:t>Negativní externalita</a:t>
            </a:r>
          </a:p>
          <a:p>
            <a:pPr lvl="3" eaLnBrk="1" hangingPunct="1">
              <a:defRPr/>
            </a:pPr>
            <a:r>
              <a:rPr lang="cs-CZ" sz="2400" dirty="0" smtClean="0"/>
              <a:t>Výrobní podniky znečišťující ovzduší </a:t>
            </a:r>
            <a:endParaRPr lang="cs-CZ" sz="2400" dirty="0"/>
          </a:p>
          <a:p>
            <a:pPr lvl="2" eaLnBrk="1" hangingPunct="1">
              <a:defRPr/>
            </a:pPr>
            <a:r>
              <a:rPr lang="cs-CZ" b="1" dirty="0" smtClean="0"/>
              <a:t>Pozitivní externalita</a:t>
            </a:r>
          </a:p>
          <a:p>
            <a:pPr lvl="3" eaLnBrk="1" hangingPunct="1">
              <a:defRPr/>
            </a:pPr>
            <a:r>
              <a:rPr lang="cs-CZ" sz="2400" dirty="0" smtClean="0"/>
              <a:t>Prevence nemocí (užitek má celá společnost)</a:t>
            </a:r>
          </a:p>
          <a:p>
            <a:pPr lvl="3" eaLnBrk="1" hangingPunct="1">
              <a:defRPr/>
            </a:pPr>
            <a:r>
              <a:rPr lang="cs-CZ" sz="2400" dirty="0" smtClean="0"/>
              <a:t>Očkování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97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 smtClean="0">
                <a:solidFill>
                  <a:srgbClr val="000099"/>
                </a:solidFill>
              </a:rPr>
            </a:br>
            <a:r>
              <a:rPr lang="cs-CZ" sz="3600" b="1" dirty="0" smtClean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88419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5040313"/>
          </a:xfrm>
        </p:spPr>
        <p:txBody>
          <a:bodyPr/>
          <a:lstStyle/>
          <a:p>
            <a:pPr marL="514350" eaLnBrk="1" hangingPunct="1"/>
            <a:r>
              <a:rPr lang="cs-CZ" altLang="cs-CZ" sz="2800" b="1" smtClean="0">
                <a:solidFill>
                  <a:srgbClr val="333399"/>
                </a:solidFill>
              </a:rPr>
              <a:t>Zajištění ekvity ve zdravotní péči</a:t>
            </a:r>
          </a:p>
          <a:p>
            <a:pPr marL="914400" lvl="1" eaLnBrk="1" hangingPunct="1"/>
            <a:r>
              <a:rPr lang="cs-CZ" altLang="cs-CZ" smtClean="0"/>
              <a:t>Potřebu péče často provází pokles výdělečných schopností. </a:t>
            </a:r>
          </a:p>
          <a:p>
            <a:pPr marL="914400" lvl="1" eaLnBrk="1" hangingPunct="1"/>
            <a:r>
              <a:rPr lang="cs-CZ" altLang="cs-CZ" smtClean="0"/>
              <a:t>Zajištění výběru vhodných služeb za přijatelné ceny.</a:t>
            </a:r>
          </a:p>
          <a:p>
            <a:pPr marL="914400" lvl="1" eaLnBrk="1" hangingPunct="1"/>
            <a:r>
              <a:rPr lang="cs-CZ" altLang="cs-CZ" smtClean="0"/>
              <a:t>Některé služby by bez pomoci veřejné správy nebyly dostupné v některých lokalitách.</a:t>
            </a:r>
          </a:p>
          <a:p>
            <a:pPr marL="914400" lvl="1" eaLnBrk="1" hangingPunct="1"/>
            <a:r>
              <a:rPr lang="cs-CZ" altLang="cs-CZ" smtClean="0"/>
              <a:t>Některé služby by bylo velice nákladné poskytovat v malém měřítku.</a:t>
            </a:r>
          </a:p>
        </p:txBody>
      </p:sp>
    </p:spTree>
    <p:extLst>
      <p:ext uri="{BB962C8B-B14F-4D97-AF65-F5344CB8AC3E}">
        <p14:creationId xmlns:p14="http://schemas.microsoft.com/office/powerpoint/2010/main" val="8855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Příčiny Nárůstu výdajů na zdravotní péči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Zájem ekonomie o zdravotní péči</a:t>
            </a:r>
          </a:p>
        </p:txBody>
      </p:sp>
      <p:sp>
        <p:nvSpPr>
          <p:cNvPr id="169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dirty="0" smtClean="0">
                <a:solidFill>
                  <a:srgbClr val="333399"/>
                </a:solidFill>
              </a:rPr>
              <a:t>Systematický zájem o ekonomickou problematiku zdravotnictví od 60. let 20. století.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dirty="0" smtClean="0">
                <a:solidFill>
                  <a:srgbClr val="333399"/>
                </a:solidFill>
              </a:rPr>
              <a:t>Zdravotnictví se stalo významným hospodářským odvětvím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dirty="0" smtClean="0">
                <a:solidFill>
                  <a:srgbClr val="333399"/>
                </a:solidFill>
              </a:rPr>
              <a:t>Růst výdajů na zdravotnictví (začal předstihovat růst HDP)</a:t>
            </a:r>
          </a:p>
          <a:p>
            <a:pPr lvl="2" eaLnBrk="1" hangingPunct="1"/>
            <a:r>
              <a:rPr lang="cs-CZ" dirty="0" smtClean="0">
                <a:solidFill>
                  <a:srgbClr val="333399"/>
                </a:solidFill>
              </a:rPr>
              <a:t>Začaly být analyzovány hlavní příčiny růstu výdajů na zdravotní péči</a:t>
            </a:r>
          </a:p>
        </p:txBody>
      </p:sp>
    </p:spTree>
    <p:extLst>
      <p:ext uri="{BB962C8B-B14F-4D97-AF65-F5344CB8AC3E}">
        <p14:creationId xmlns:p14="http://schemas.microsoft.com/office/powerpoint/2010/main" val="37305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Nadpis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765175"/>
            <a:ext cx="8856984" cy="5716588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Nárůst nákladů na zdravotnictví má několik příčin, které lze jen těžko seřadit podle pořadí nebo je navzájem oddělit.</a:t>
            </a:r>
          </a:p>
          <a:p>
            <a:pPr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cs-CZ" sz="2400" dirty="0" smtClean="0">
              <a:solidFill>
                <a:srgbClr val="333399"/>
              </a:solidFill>
            </a:endParaRP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Demografické změny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Stárnutí populace není tak závažným faktorem, jak se obecně myslí (roční růst výdajů v ČR je cca 7 % a pouze jeden procentní bod připadá na populační stárnutí, zbylých 6 má příčinu jinde).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Struktura a charakter nemocnosti a úmrtnosti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Hromadný výskyt chronických nemocí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Nové a staronové choroby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AIDS, TBC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závislosti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Léčiva a technologie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drahý výzkum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odstraňují následky, nikoli příčiny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odhalování nemocí v časnějších stádiích = delší život s nemocí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4172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88067" name="Zástupný symbol pro obsah 4"/>
          <p:cNvSpPr>
            <a:spLocks noGrp="1"/>
          </p:cNvSpPr>
          <p:nvPr>
            <p:ph idx="1"/>
          </p:nvPr>
        </p:nvSpPr>
        <p:spPr>
          <a:xfrm>
            <a:off x="179512" y="1196975"/>
            <a:ext cx="8784976" cy="5232400"/>
          </a:xfrm>
        </p:spPr>
        <p:txBody>
          <a:bodyPr/>
          <a:lstStyle/>
          <a:p>
            <a:pPr indent="-457200" eaLnBrk="1" hangingPunct="1">
              <a:buFont typeface="Calibri" pitchFamily="34" charset="0"/>
              <a:buAutoNum type="arabicPeriod" startAt="5"/>
            </a:pPr>
            <a:r>
              <a:rPr lang="cs-CZ" sz="2400" b="1" dirty="0" smtClean="0">
                <a:solidFill>
                  <a:srgbClr val="333399"/>
                </a:solidFill>
              </a:rPr>
              <a:t>Nárůst výkonů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</a:rPr>
              <a:t>Nové technologie usnadňují  výkony a zkracují hospitalizaci (roste nabídka).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</a:rPr>
              <a:t>Z rizikových metod se stávají metody relativně bezpečné (roste poptávka).</a:t>
            </a:r>
          </a:p>
          <a:p>
            <a:pPr marL="285750" lvl="1" indent="0" eaLnBrk="1" hangingPunct="1">
              <a:buNone/>
            </a:pPr>
            <a:endParaRPr lang="cs-CZ" sz="2000" dirty="0" smtClean="0">
              <a:solidFill>
                <a:srgbClr val="333399"/>
              </a:solidFill>
            </a:endParaRPr>
          </a:p>
          <a:p>
            <a:pPr indent="-457200" eaLnBrk="1" hangingPunct="1">
              <a:buFont typeface="Calibri" pitchFamily="34" charset="0"/>
              <a:buAutoNum type="arabicPeriod" startAt="5"/>
            </a:pPr>
            <a:r>
              <a:rPr lang="cs-CZ" sz="2400" b="1" dirty="0" smtClean="0">
                <a:solidFill>
                  <a:srgbClr val="333399"/>
                </a:solidFill>
              </a:rPr>
              <a:t>Zaměření na nejtěžší stavy a nemoci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</a:rPr>
              <a:t>Jsou léčeny stavy a nemoci dříve považované za beznadějné a kde i dnes je poměr šance na vyléčení a selhání velmi nepříznivý.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</a:rPr>
              <a:t>Přibližně 22 % veškerých nákladů na zdravotnictví spotřebovává 5 % populace.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</a:rPr>
              <a:t>Chybné zaměření,  lepší by bylo zaměřit se na předcházení nemocem (sociální determinanty zdraví).</a:t>
            </a:r>
          </a:p>
        </p:txBody>
      </p:sp>
    </p:spTree>
    <p:extLst>
      <p:ext uri="{BB962C8B-B14F-4D97-AF65-F5344CB8AC3E}">
        <p14:creationId xmlns:p14="http://schemas.microsoft.com/office/powerpoint/2010/main" val="33779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804988"/>
            <a:ext cx="72104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7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92163" name="Zástupný symbol pro obsah 4"/>
          <p:cNvSpPr>
            <a:spLocks noGrp="1"/>
          </p:cNvSpPr>
          <p:nvPr>
            <p:ph idx="1"/>
          </p:nvPr>
        </p:nvSpPr>
        <p:spPr>
          <a:xfrm>
            <a:off x="179512" y="1196975"/>
            <a:ext cx="8712968" cy="5232400"/>
          </a:xfrm>
        </p:spPr>
        <p:txBody>
          <a:bodyPr/>
          <a:lstStyle/>
          <a:p>
            <a:pPr indent="-457200" eaLnBrk="1" hangingPunct="1">
              <a:buFont typeface="+mj-lt"/>
              <a:buAutoNum type="arabicPeriod" startAt="5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Nárůst výkonů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Nové technologie usnadňují  výkony a zkracují hospitalizaci (roste nabídka).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Z rizikových metod se stávají metody relativně bezpečné (roste poptávka).</a:t>
            </a:r>
          </a:p>
          <a:p>
            <a:pPr indent="-457200" eaLnBrk="1" hangingPunct="1">
              <a:buFont typeface="+mj-lt"/>
              <a:buAutoNum type="arabicPeriod" startAt="5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Zaměření na nejtěžší stavy a nemoci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Jsou léčeny stavy a nemoci dříve považované za beznadějné a kde i dnes je poměr šance na vyléčení a selhání velmi nepříznivý.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Přibližně 22 % veškerých nákladů na zdravotnictví spotřebovává          5 % populace.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Chybné zaměření,  lepší by bylo zaměřit se na předcházení nemocem.</a:t>
            </a:r>
          </a:p>
          <a:p>
            <a:pPr marL="457200" indent="-457200" eaLnBrk="1" hangingPunct="1">
              <a:buFont typeface="+mj-lt"/>
              <a:buAutoNum type="arabicPeriod" startAt="7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Očekávání lidí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V informačním věku roste „informovanost“  a očekávání lidí, kteří požadují stále více (z hlediska kvantity i kvality).</a:t>
            </a:r>
          </a:p>
        </p:txBody>
      </p:sp>
    </p:spTree>
    <p:extLst>
      <p:ext uri="{BB962C8B-B14F-4D97-AF65-F5344CB8AC3E}">
        <p14:creationId xmlns:p14="http://schemas.microsoft.com/office/powerpoint/2010/main" val="4189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92163" name="Zástupný symbol pro obsah 4"/>
          <p:cNvSpPr>
            <a:spLocks noGrp="1"/>
          </p:cNvSpPr>
          <p:nvPr>
            <p:ph idx="1"/>
          </p:nvPr>
        </p:nvSpPr>
        <p:spPr>
          <a:xfrm>
            <a:off x="179512" y="1196975"/>
            <a:ext cx="8640960" cy="5232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indent="-457200" eaLnBrk="1" hangingPunct="1">
              <a:buFont typeface="+mj-lt"/>
              <a:buAutoNum type="arabicPeriod" startAt="8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Chybějící kontrolní mechanismy</a:t>
            </a:r>
          </a:p>
          <a:p>
            <a:pPr marL="457200" indent="-457200" eaLnBrk="1" hangingPunct="1">
              <a:buFont typeface="+mj-lt"/>
              <a:buAutoNum type="arabicPeriod" startAt="9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Komercionalizace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vstup komerčních zájmů a podnikatelských aktivit za účelem zisku (výrobci a obchodníci s technikou, materiály, léky, službami)</a:t>
            </a:r>
          </a:p>
          <a:p>
            <a:pPr indent="-457200" eaLnBrk="1" hangingPunct="1">
              <a:buFont typeface="Arial" charset="0"/>
              <a:buNone/>
              <a:defRPr/>
            </a:pPr>
            <a:endParaRPr lang="cs-CZ" sz="24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MOŽNOSTI ŘEŠENÍ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47825"/>
            <a:ext cx="80645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dirty="0" smtClean="0">
                <a:solidFill>
                  <a:srgbClr val="333399"/>
                </a:solidFill>
              </a:rPr>
              <a:t>Další peníze do systému zdravotnictví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dirty="0" smtClean="0">
                <a:solidFill>
                  <a:srgbClr val="333399"/>
                </a:solidFill>
              </a:rPr>
              <a:t>Zvýšení hospodárnosti zdravotnictví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dirty="0" smtClean="0">
                <a:solidFill>
                  <a:srgbClr val="333399"/>
                </a:solidFill>
              </a:rPr>
              <a:t>Omezení dostupnosti zdravotnických služeb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dirty="0" smtClean="0">
                <a:solidFill>
                  <a:srgbClr val="333399"/>
                </a:solidFill>
              </a:rPr>
              <a:t>Všeobecné zlepšení zdraví lidí</a:t>
            </a:r>
          </a:p>
        </p:txBody>
      </p:sp>
    </p:spTree>
    <p:extLst>
      <p:ext uri="{BB962C8B-B14F-4D97-AF65-F5344CB8AC3E}">
        <p14:creationId xmlns:p14="http://schemas.microsoft.com/office/powerpoint/2010/main" val="1582972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linicians_in_Intensive_Care_U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2863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8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Financování zdravotnictví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30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>
          <a:xfrm>
            <a:off x="539750" y="23813"/>
            <a:ext cx="8229600" cy="993775"/>
          </a:xfrm>
        </p:spPr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Finance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981075"/>
            <a:ext cx="7545388" cy="532765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Kolik?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Kdy?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Kam?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Komu?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Za co?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Jak (formy čerpání)?</a:t>
            </a:r>
          </a:p>
          <a:p>
            <a:pPr marL="0" indent="0">
              <a:buFont typeface="Arial" charset="0"/>
              <a:buNone/>
              <a:defRPr/>
            </a:pPr>
            <a:r>
              <a:rPr lang="cs-CZ" b="1" dirty="0" smtClean="0">
                <a:solidFill>
                  <a:srgbClr val="333399"/>
                </a:solidFill>
              </a:rPr>
              <a:t>-------------------------------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Co to přineslo?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Jak lépe?</a:t>
            </a:r>
            <a:endParaRPr lang="cs-CZ" dirty="0" smtClean="0">
              <a:solidFill>
                <a:srgbClr val="333399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9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cap="all" dirty="0" smtClean="0">
                <a:solidFill>
                  <a:srgbClr val="333399"/>
                </a:solidFill>
                <a:cs typeface="Arial" panose="020B0604020202020204" pitchFamily="34" charset="0"/>
              </a:rPr>
              <a:t>Formy financování zdravotnických služeb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cs-CZ" altLang="cs-CZ" b="1" smtClean="0">
                <a:solidFill>
                  <a:srgbClr val="333399"/>
                </a:solidFill>
                <a:cs typeface="Arial" charset="0"/>
              </a:rPr>
              <a:t>Nepřímé</a:t>
            </a:r>
          </a:p>
          <a:p>
            <a:pPr lvl="2" eaLnBrk="1" hangingPunct="1"/>
            <a:r>
              <a:rPr lang="cs-CZ" altLang="cs-CZ" smtClean="0">
                <a:solidFill>
                  <a:srgbClr val="000000"/>
                </a:solidFill>
                <a:cs typeface="Arial" charset="0"/>
              </a:rPr>
              <a:t>veřejné rozpočty (státní, krajské, městské) </a:t>
            </a:r>
          </a:p>
          <a:p>
            <a:pPr lvl="2" eaLnBrk="1" hangingPunct="1"/>
            <a:r>
              <a:rPr lang="cs-CZ" altLang="cs-CZ" smtClean="0">
                <a:solidFill>
                  <a:srgbClr val="000000"/>
                </a:solidFill>
                <a:cs typeface="Arial" charset="0"/>
              </a:rPr>
              <a:t>povinné (veřejnoprávní) pojištění</a:t>
            </a:r>
          </a:p>
          <a:p>
            <a:pPr lvl="2" eaLnBrk="1" hangingPunct="1"/>
            <a:r>
              <a:rPr lang="cs-CZ" altLang="cs-CZ" smtClean="0">
                <a:solidFill>
                  <a:srgbClr val="000000"/>
                </a:solidFill>
                <a:cs typeface="Arial" charset="0"/>
              </a:rPr>
              <a:t>dobrovolné (soukromoprávní) pojištění</a:t>
            </a:r>
          </a:p>
          <a:p>
            <a:pPr lvl="2" eaLnBrk="1" hangingPunct="1"/>
            <a:r>
              <a:rPr lang="cs-CZ" altLang="cs-CZ" smtClean="0">
                <a:solidFill>
                  <a:srgbClr val="000000"/>
                </a:solidFill>
                <a:cs typeface="Arial" charset="0"/>
              </a:rPr>
              <a:t>zaměstnanecké pojištění</a:t>
            </a:r>
          </a:p>
          <a:p>
            <a:pPr lvl="2" eaLnBrk="1" hangingPunct="1"/>
            <a:r>
              <a:rPr lang="cs-CZ" altLang="cs-CZ" smtClean="0">
                <a:solidFill>
                  <a:srgbClr val="000000"/>
                </a:solidFill>
                <a:cs typeface="Arial" charset="0"/>
              </a:rPr>
              <a:t>charita</a:t>
            </a:r>
          </a:p>
          <a:p>
            <a:pPr lvl="2" eaLnBrk="1" hangingPunct="1"/>
            <a:r>
              <a:rPr lang="cs-CZ" altLang="cs-CZ" smtClean="0">
                <a:solidFill>
                  <a:srgbClr val="000000"/>
                </a:solidFill>
                <a:cs typeface="Arial" charset="0"/>
              </a:rPr>
              <a:t>zahraniční pomoc</a:t>
            </a:r>
          </a:p>
          <a:p>
            <a:pPr marL="457200" lvl="1" indent="0" eaLnBrk="1" hangingPunct="1">
              <a:buFontTx/>
              <a:buNone/>
            </a:pPr>
            <a:r>
              <a:rPr lang="cs-CZ" altLang="cs-CZ" b="1" smtClean="0">
                <a:solidFill>
                  <a:srgbClr val="333399"/>
                </a:solidFill>
                <a:cs typeface="Arial" charset="0"/>
              </a:rPr>
              <a:t>Přímé</a:t>
            </a:r>
          </a:p>
          <a:p>
            <a:pPr lvl="2" eaLnBrk="1" hangingPunct="1"/>
            <a:r>
              <a:rPr lang="cs-CZ" altLang="cs-CZ" smtClean="0">
                <a:solidFill>
                  <a:srgbClr val="000000"/>
                </a:solidFill>
                <a:cs typeface="Arial" charset="0"/>
              </a:rPr>
              <a:t>přímé platby od příjemců služeb</a:t>
            </a:r>
          </a:p>
          <a:p>
            <a:pPr eaLnBrk="1" hangingPunct="1"/>
            <a:endParaRPr lang="cs-CZ" altLang="cs-CZ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cap="all" dirty="0" smtClean="0">
                <a:solidFill>
                  <a:srgbClr val="333399"/>
                </a:solidFill>
                <a:cs typeface="Arial" panose="020B0604020202020204" pitchFamily="34" charset="0"/>
              </a:rPr>
              <a:t>financování zdravotnických služeb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000000"/>
                </a:solidFill>
                <a:cs typeface="Arial" charset="0"/>
              </a:rPr>
              <a:t>ČSÚ: </a:t>
            </a:r>
            <a:r>
              <a:rPr lang="cs-CZ" altLang="cs-CZ" dirty="0" smtClean="0">
                <a:solidFill>
                  <a:srgbClr val="000000"/>
                </a:solidFill>
                <a:cs typeface="Arial" charset="0"/>
                <a:hlinkClick r:id="rId2"/>
              </a:rPr>
              <a:t>Výsledky financování zdravotnických služeb ČR v letech 2010 - 2015</a:t>
            </a:r>
            <a:endParaRPr lang="cs-CZ" altLang="cs-CZ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endParaRPr lang="cs-CZ" altLang="cs-CZ" dirty="0" smtClean="0">
              <a:solidFill>
                <a:srgbClr val="000000"/>
              </a:solidFill>
              <a:cs typeface="Arial" charset="0"/>
            </a:endParaRPr>
          </a:p>
          <a:p>
            <a:pPr lvl="1"/>
            <a:r>
              <a:rPr lang="cs-CZ" altLang="cs-CZ" dirty="0" smtClean="0">
                <a:solidFill>
                  <a:srgbClr val="000000"/>
                </a:solidFill>
                <a:cs typeface="Arial" charset="0"/>
              </a:rPr>
              <a:t>Mezinárodní </a:t>
            </a:r>
            <a:r>
              <a:rPr lang="cs-CZ" altLang="cs-CZ" dirty="0" smtClean="0">
                <a:solidFill>
                  <a:srgbClr val="000000"/>
                </a:solidFill>
                <a:cs typeface="Arial" charset="0"/>
              </a:rPr>
              <a:t>metodika: OECD, WHO, </a:t>
            </a:r>
            <a:r>
              <a:rPr lang="cs-CZ" altLang="cs-CZ" dirty="0" err="1" smtClean="0">
                <a:solidFill>
                  <a:srgbClr val="000000"/>
                </a:solidFill>
                <a:cs typeface="Arial" charset="0"/>
              </a:rPr>
              <a:t>Eurostat</a:t>
            </a:r>
            <a:endParaRPr lang="cs-CZ" altLang="cs-CZ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63001"/>
              </p:ext>
            </p:extLst>
          </p:nvPr>
        </p:nvGraphicFramePr>
        <p:xfrm>
          <a:off x="467544" y="404664"/>
          <a:ext cx="8136908" cy="6079658"/>
        </p:xfrm>
        <a:graphic>
          <a:graphicData uri="http://schemas.openxmlformats.org/drawingml/2006/table">
            <a:tbl>
              <a:tblPr firstRow="1" firstCol="1" bandRow="1"/>
              <a:tblGrid>
                <a:gridCol w="3213686">
                  <a:extLst>
                    <a:ext uri="{9D8B030D-6E8A-4147-A177-3AD203B41FA5}">
                      <a16:colId xmlns:a16="http://schemas.microsoft.com/office/drawing/2014/main" xmlns="" val="3132686495"/>
                    </a:ext>
                  </a:extLst>
                </a:gridCol>
                <a:gridCol w="689369">
                  <a:extLst>
                    <a:ext uri="{9D8B030D-6E8A-4147-A177-3AD203B41FA5}">
                      <a16:colId xmlns:a16="http://schemas.microsoft.com/office/drawing/2014/main" xmlns="" val="3017092995"/>
                    </a:ext>
                  </a:extLst>
                </a:gridCol>
                <a:gridCol w="689369">
                  <a:extLst>
                    <a:ext uri="{9D8B030D-6E8A-4147-A177-3AD203B41FA5}">
                      <a16:colId xmlns:a16="http://schemas.microsoft.com/office/drawing/2014/main" xmlns="" val="683169330"/>
                    </a:ext>
                  </a:extLst>
                </a:gridCol>
                <a:gridCol w="689369">
                  <a:extLst>
                    <a:ext uri="{9D8B030D-6E8A-4147-A177-3AD203B41FA5}">
                      <a16:colId xmlns:a16="http://schemas.microsoft.com/office/drawing/2014/main" xmlns="" val="205356308"/>
                    </a:ext>
                  </a:extLst>
                </a:gridCol>
                <a:gridCol w="689369">
                  <a:extLst>
                    <a:ext uri="{9D8B030D-6E8A-4147-A177-3AD203B41FA5}">
                      <a16:colId xmlns:a16="http://schemas.microsoft.com/office/drawing/2014/main" xmlns="" val="3087890277"/>
                    </a:ext>
                  </a:extLst>
                </a:gridCol>
                <a:gridCol w="689369">
                  <a:extLst>
                    <a:ext uri="{9D8B030D-6E8A-4147-A177-3AD203B41FA5}">
                      <a16:colId xmlns:a16="http://schemas.microsoft.com/office/drawing/2014/main" xmlns="" val="3448345845"/>
                    </a:ext>
                  </a:extLst>
                </a:gridCol>
                <a:gridCol w="689369">
                  <a:extLst>
                    <a:ext uri="{9D8B030D-6E8A-4147-A177-3AD203B41FA5}">
                      <a16:colId xmlns:a16="http://schemas.microsoft.com/office/drawing/2014/main" xmlns="" val="3781255405"/>
                    </a:ext>
                  </a:extLst>
                </a:gridCol>
                <a:gridCol w="787008">
                  <a:extLst>
                    <a:ext uri="{9D8B030D-6E8A-4147-A177-3AD203B41FA5}">
                      <a16:colId xmlns:a16="http://schemas.microsoft.com/office/drawing/2014/main" xmlns="" val="1958709288"/>
                    </a:ext>
                  </a:extLst>
                </a:gridCol>
              </a:tblGrid>
              <a:tr h="7626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Systém (konečný zdroj) financování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zdravotní péče - HF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Index 2015/2014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909672"/>
                  </a:ext>
                </a:extLst>
              </a:tr>
              <a:tr h="70252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Vládní systémy a povinné příspěvkové systémy zdravotní péče (veřejné zdroje)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288 768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291 272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294 861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297 412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296 641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299 362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100,9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8438906"/>
                  </a:ext>
                </a:extLst>
              </a:tr>
              <a:tr h="3834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 Vládní systémy (veřejné rozpočty)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56 879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56 935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56 934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59 058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62 039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64 656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104,2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581092"/>
                  </a:ext>
                </a:extLst>
              </a:tr>
              <a:tr h="3834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1.1.1 Státní rozpočet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48 835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47 692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47 079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49 360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52 546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54 889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104,5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969465"/>
                  </a:ext>
                </a:extLst>
              </a:tr>
              <a:tr h="3834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1.1.2 Místní rozpočty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8 044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9 243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9 855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9 698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9 493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9 766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102,9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0807889"/>
                  </a:ext>
                </a:extLst>
              </a:tr>
              <a:tr h="50037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 Zdravotní pojišťovny 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231 889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234 337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237 927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238 354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234 602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234 706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3988376"/>
                  </a:ext>
                </a:extLst>
              </a:tr>
              <a:tr h="70252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Systém dobrovolných plateb na zdravotní péči (soukromé zdroje bez přímých plateb domácností)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9 217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9 205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9 110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9 202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10 668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9 322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87,4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91530"/>
                  </a:ext>
                </a:extLst>
              </a:tr>
              <a:tr h="3834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 Soukromé pojištění 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427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477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537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89,1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91985"/>
                  </a:ext>
                </a:extLst>
              </a:tr>
              <a:tr h="3834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 Neziskové organizace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7 888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7 820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7 719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7 726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7 757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7 929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102,2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9709996"/>
                  </a:ext>
                </a:extLst>
              </a:tr>
              <a:tr h="3834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 Podniky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1 001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2 374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38,5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487306"/>
                  </a:ext>
                </a:extLst>
              </a:tr>
              <a:tr h="52576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Domácnosti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42 705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44 028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44 239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43 465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46 490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45 043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620031"/>
                  </a:ext>
                </a:extLst>
              </a:tr>
              <a:tr h="5762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Celkový součet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340 690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344 506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348 210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350 079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353 799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353 727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43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1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Hlavní zdroje financování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40325"/>
          </a:xfrm>
        </p:spPr>
        <p:txBody>
          <a:bodyPr/>
          <a:lstStyle/>
          <a:p>
            <a:r>
              <a:rPr lang="cs-CZ" altLang="cs-CZ" sz="2400" b="1" dirty="0" smtClean="0">
                <a:cs typeface="Arial" charset="0"/>
              </a:rPr>
              <a:t>Veřejné zdravotní pojištění </a:t>
            </a:r>
            <a:r>
              <a:rPr lang="cs-CZ" altLang="cs-CZ" sz="2400" dirty="0" smtClean="0">
                <a:cs typeface="Arial" charset="0"/>
              </a:rPr>
              <a:t>(67 %) 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 smtClean="0">
                <a:cs typeface="Arial" charset="0"/>
              </a:rPr>
              <a:t>občané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 smtClean="0">
                <a:cs typeface="Arial" charset="0"/>
              </a:rPr>
              <a:t>stát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 smtClean="0">
                <a:cs typeface="Arial" charset="0"/>
              </a:rPr>
              <a:t>zaměstnavatelé</a:t>
            </a:r>
          </a:p>
          <a:p>
            <a:pPr lvl="1">
              <a:spcBef>
                <a:spcPct val="0"/>
              </a:spcBef>
            </a:pPr>
            <a:endParaRPr lang="cs-CZ" altLang="cs-CZ" sz="2000" dirty="0" smtClean="0">
              <a:cs typeface="Arial" charset="0"/>
            </a:endParaRPr>
          </a:p>
          <a:p>
            <a:r>
              <a:rPr lang="cs-CZ" altLang="cs-CZ" sz="2400" b="1" dirty="0" smtClean="0">
                <a:cs typeface="Arial" charset="0"/>
              </a:rPr>
              <a:t>Státní a místní rozpočty </a:t>
            </a:r>
            <a:r>
              <a:rPr lang="cs-CZ" altLang="cs-CZ" sz="2400" dirty="0">
                <a:cs typeface="Arial" charset="0"/>
              </a:rPr>
              <a:t> </a:t>
            </a:r>
            <a:r>
              <a:rPr lang="cs-CZ" altLang="cs-CZ" sz="2400" dirty="0" smtClean="0">
                <a:cs typeface="Arial" charset="0"/>
              </a:rPr>
              <a:t>(18 %)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 smtClean="0">
                <a:cs typeface="Arial" charset="0"/>
              </a:rPr>
              <a:t>státní  (státní rozpočet)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 smtClean="0">
                <a:cs typeface="Arial" charset="0"/>
              </a:rPr>
              <a:t>krajské a obecní (krajský, obecní rozpočet)</a:t>
            </a:r>
          </a:p>
          <a:p>
            <a:pPr lvl="1">
              <a:spcBef>
                <a:spcPct val="0"/>
              </a:spcBef>
            </a:pPr>
            <a:endParaRPr lang="cs-CZ" altLang="cs-CZ" sz="2000" dirty="0" smtClean="0">
              <a:cs typeface="Arial" charset="0"/>
            </a:endParaRPr>
          </a:p>
          <a:p>
            <a:r>
              <a:rPr lang="cs-CZ" altLang="cs-CZ" sz="2400" b="1" dirty="0" smtClean="0">
                <a:cs typeface="Arial" charset="0"/>
              </a:rPr>
              <a:t>Soukromé platby </a:t>
            </a:r>
            <a:r>
              <a:rPr lang="cs-CZ" altLang="cs-CZ" sz="2400" dirty="0" smtClean="0">
                <a:cs typeface="Arial" charset="0"/>
              </a:rPr>
              <a:t>(15 %)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 smtClean="0">
                <a:cs typeface="Arial" charset="0"/>
              </a:rPr>
              <a:t>přímé platby za péči, léky, pomůcky …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 smtClean="0">
                <a:cs typeface="Arial" charset="0"/>
              </a:rPr>
              <a:t>regulační poplatky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 smtClean="0">
                <a:cs typeface="Arial" charset="0"/>
              </a:rPr>
              <a:t>soukromé zdravotní pojištění</a:t>
            </a:r>
          </a:p>
          <a:p>
            <a:pPr lvl="1">
              <a:spcBef>
                <a:spcPct val="0"/>
              </a:spcBef>
            </a:pPr>
            <a:r>
              <a:rPr lang="cs-CZ" altLang="cs-CZ" sz="2000" dirty="0" smtClean="0">
                <a:cs typeface="Arial" charset="0"/>
              </a:rPr>
              <a:t>další soukromé platby (dary, sbírky, závodní preventivní péče)</a:t>
            </a:r>
            <a:endParaRPr lang="cs-CZ" altLang="cs-CZ" dirty="0" smtClean="0">
              <a:cs typeface="Arial" charset="0"/>
            </a:endParaRPr>
          </a:p>
          <a:p>
            <a:pPr marL="0" indent="0">
              <a:buNone/>
            </a:pPr>
            <a:endParaRPr lang="cs-CZ" altLang="cs-CZ" sz="2400" b="1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Výdaje na zdravotní péči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40325"/>
          </a:xfrm>
        </p:spPr>
        <p:txBody>
          <a:bodyPr/>
          <a:lstStyle/>
          <a:p>
            <a:r>
              <a:rPr lang="cs-CZ" altLang="cs-CZ" sz="2400" b="1" dirty="0" smtClean="0">
                <a:cs typeface="Arial" charset="0"/>
              </a:rPr>
              <a:t>40 % z celkových výdajů na ZP jdou na léčebnou péči (cca 142 mld. Kč)</a:t>
            </a:r>
          </a:p>
          <a:p>
            <a:pPr lvl="1"/>
            <a:r>
              <a:rPr lang="cs-CZ" altLang="cs-CZ" sz="2000" b="1" dirty="0" smtClean="0">
                <a:cs typeface="Arial" charset="0"/>
              </a:rPr>
              <a:t>55 % z toho jde na péči ambulantní (84 mld. Kč)</a:t>
            </a:r>
          </a:p>
          <a:p>
            <a:pPr lvl="1"/>
            <a:r>
              <a:rPr lang="cs-CZ" altLang="cs-CZ" sz="2000" b="1" dirty="0" smtClean="0">
                <a:cs typeface="Arial" charset="0"/>
              </a:rPr>
              <a:t>41 % z toho jde na péči lůžkovou (51 mld. Kč)</a:t>
            </a:r>
          </a:p>
          <a:p>
            <a:pPr lvl="1"/>
            <a:r>
              <a:rPr lang="cs-CZ" altLang="cs-CZ" sz="2000" b="1" dirty="0" smtClean="0">
                <a:cs typeface="Arial" charset="0"/>
              </a:rPr>
              <a:t>4 % ostatní léčebná péče (denní, domácí)</a:t>
            </a:r>
          </a:p>
          <a:p>
            <a:pPr marL="457200" lvl="1" indent="0">
              <a:buNone/>
            </a:pPr>
            <a:endParaRPr lang="cs-CZ" altLang="cs-CZ" sz="2000" b="1" dirty="0" smtClean="0">
              <a:cs typeface="Arial" charset="0"/>
            </a:endParaRPr>
          </a:p>
          <a:p>
            <a:r>
              <a:rPr lang="cs-CZ" altLang="cs-CZ" sz="2400" b="1" dirty="0" smtClean="0">
                <a:cs typeface="Arial" charset="0"/>
              </a:rPr>
              <a:t>19 % výdajů jde na léčiva a ostatní zdravotnické pomůcky</a:t>
            </a:r>
            <a:endParaRPr lang="cs-CZ" altLang="cs-CZ" sz="2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Formy úhrady </a:t>
            </a:r>
            <a:br>
              <a:rPr lang="cs-CZ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endParaRPr lang="cs-CZ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57155"/>
          </a:xfrm>
        </p:spPr>
        <p:txBody>
          <a:bodyPr/>
          <a:lstStyle/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neměly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by motivovat poskytovatele k nabídce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„nadbytečných“  zdravotnických výkonů</a:t>
            </a:r>
          </a:p>
          <a:p>
            <a:pPr marL="0" indent="0">
              <a:buNone/>
              <a:defRPr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neměly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by motivovat poskytovatele k "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nedostatečnému„ poskytování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zdravotní péče (systém paušálních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plateb)</a:t>
            </a:r>
          </a:p>
          <a:p>
            <a:pPr marL="0" indent="0">
              <a:buNone/>
              <a:defRPr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měly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by garantovat úhradu oprávněných (nutných) nákladů poskytnuté zdravotní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péče</a:t>
            </a: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229600" cy="777875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Formy úhrady </a:t>
            </a:r>
            <a:br>
              <a:rPr lang="cs-CZ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endParaRPr lang="cs-CZ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7920880" cy="525715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800" b="1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Kapitace</a:t>
            </a:r>
            <a:endParaRPr lang="cs-CZ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registrovaného pacienta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výkon</a:t>
            </a:r>
          </a:p>
          <a:p>
            <a:pPr lvl="1">
              <a:defRPr/>
            </a:pP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Bodové hodnoty výkonů v sazebníku „Seznam zdravotních výkonů“</a:t>
            </a:r>
          </a:p>
          <a:p>
            <a:pPr lvl="1">
              <a:defRPr/>
            </a:pP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Hodnota bodu je výsledkem dohodovacího řízení mezi ZP a ČLK, stanovuje se pro nadcházející čtvrtletí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Paušál</a:t>
            </a:r>
          </a:p>
          <a:p>
            <a:pPr lvl="1">
              <a:defRPr/>
            </a:pP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Stanovený pro daný typ </a:t>
            </a:r>
            <a:r>
              <a:rPr lang="cs-CZ" sz="24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</a:t>
            </a: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 zařízení na základě veškeré vykázané a uznané péče v předcházejícím roce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DRG</a:t>
            </a:r>
          </a:p>
          <a:p>
            <a:pPr lvl="1">
              <a:defRPr/>
            </a:pP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Definování skupin </a:t>
            </a:r>
            <a:r>
              <a:rPr lang="cs-CZ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 klinicky a nákladově shodnými případy.</a:t>
            </a:r>
            <a:endParaRPr lang="cs-CZ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Formy úhrady: </a:t>
            </a:r>
            <a:br>
              <a:rPr lang="cs-CZ" sz="3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cs-CZ" sz="3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Ambulantní zdravotní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13384"/>
            <a:ext cx="8496944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Praktičtí lékaři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 </a:t>
            </a:r>
            <a:r>
              <a:rPr lang="cs-CZ" sz="2400" dirty="0" err="1" smtClean="0">
                <a:solidFill>
                  <a:srgbClr val="333399"/>
                </a:solidFill>
              </a:rPr>
              <a:t>kapitace</a:t>
            </a:r>
            <a:r>
              <a:rPr lang="cs-CZ" sz="2400" dirty="0" smtClean="0">
                <a:solidFill>
                  <a:srgbClr val="333399"/>
                </a:solidFill>
              </a:rPr>
              <a:t> + platba za výkon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b="1" dirty="0" smtClean="0">
              <a:solidFill>
                <a:srgbClr val="333399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Stomatologové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platba za výkon (zvláštní sazebník, výkony v Kč, </a:t>
            </a:r>
            <a:r>
              <a:rPr lang="cs-CZ" sz="2400" dirty="0">
                <a:solidFill>
                  <a:srgbClr val="333399"/>
                </a:solidFill>
              </a:rPr>
              <a:t>n</a:t>
            </a:r>
            <a:r>
              <a:rPr lang="cs-CZ" sz="2400" dirty="0" smtClean="0">
                <a:solidFill>
                  <a:srgbClr val="333399"/>
                </a:solidFill>
              </a:rPr>
              <a:t>e v bodech)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</a:t>
            </a:r>
            <a:r>
              <a:rPr lang="cs-CZ" sz="2400" dirty="0" smtClean="0">
                <a:solidFill>
                  <a:srgbClr val="333399"/>
                </a:solidFill>
              </a:rPr>
              <a:t>římé platby (definice nadstandardu)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000" b="1" dirty="0" smtClean="0">
              <a:solidFill>
                <a:srgbClr val="333399"/>
              </a:solidFill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Ambulantní specialisté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platba za výkon (hodnota bodu dle specializace)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maximální úhrada na jednoho ošetřeného pacienta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000" b="1" dirty="0" smtClean="0">
              <a:solidFill>
                <a:srgbClr val="333399"/>
              </a:solidFill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Laboratoře a RTG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</a:t>
            </a:r>
            <a:r>
              <a:rPr lang="cs-CZ" sz="2400" dirty="0" smtClean="0">
                <a:solidFill>
                  <a:srgbClr val="333399"/>
                </a:solidFill>
              </a:rPr>
              <a:t>aušální sazba (odhad potřeby financí na základě referenčního období), výjimečně platba za výkon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6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ál 1"/>
          <p:cNvSpPr>
            <a:spLocks noChangeArrowheads="1"/>
          </p:cNvSpPr>
          <p:nvPr/>
        </p:nvSpPr>
        <p:spPr bwMode="auto">
          <a:xfrm>
            <a:off x="1371601" y="1414462"/>
            <a:ext cx="2213372" cy="2281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50">
              <a:solidFill>
                <a:schemeClr val="accent2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726234" cy="6858000"/>
          </a:xfrm>
          <a:prstGeom prst="rect">
            <a:avLst/>
          </a:prstGeom>
          <a:solidFill>
            <a:srgbClr val="FF0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5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Formy úhrady </a:t>
            </a:r>
            <a:br>
              <a:rPr lang="cs-CZ" b="1" dirty="0" smtClean="0">
                <a:solidFill>
                  <a:srgbClr val="333399"/>
                </a:solidFill>
              </a:rPr>
            </a:br>
            <a:r>
              <a:rPr lang="cs-CZ" b="1" dirty="0" smtClean="0">
                <a:solidFill>
                  <a:srgbClr val="333399"/>
                </a:solidFill>
              </a:rPr>
              <a:t>Nemocnice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Od roku 2012 postupný přechod na systém DRG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Definování skupin s klinicky a nákladově shodnými případy.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</a:t>
            </a:r>
            <a:r>
              <a:rPr lang="cs-CZ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odléčeného</a:t>
            </a:r>
            <a:r>
              <a:rPr lang="cs-CZ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pacienta, nikoli za provedené výkony.</a:t>
            </a:r>
          </a:p>
          <a:p>
            <a:r>
              <a:rPr lang="cs-CZ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Platby:  cca 80 % péče placeno DRG, 20 % hrazeno jinými formami</a:t>
            </a:r>
          </a:p>
        </p:txBody>
      </p:sp>
    </p:spTree>
    <p:extLst>
      <p:ext uri="{BB962C8B-B14F-4D97-AF65-F5344CB8AC3E}">
        <p14:creationId xmlns:p14="http://schemas.microsoft.com/office/powerpoint/2010/main" val="3946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Zdravotní pojištění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5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333399"/>
                </a:solidFill>
              </a:rPr>
              <a:t>VEŘEJNOPRÁVNÍ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9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Veřejné zdravotní pojištění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Povinné</a:t>
            </a:r>
            <a:r>
              <a:rPr lang="cs-CZ" sz="2800" dirty="0" smtClean="0">
                <a:solidFill>
                  <a:srgbClr val="333399"/>
                </a:solidFill>
              </a:rPr>
              <a:t> (dáno zákonem) pro každého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Garance zdravotní péče</a:t>
            </a:r>
            <a:r>
              <a:rPr lang="cs-CZ" sz="2800" dirty="0" smtClean="0">
                <a:solidFill>
                  <a:srgbClr val="333399"/>
                </a:solidFill>
              </a:rPr>
              <a:t> pomocí povinně předplacených služeb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Odstranění finančních bariér </a:t>
            </a:r>
            <a:r>
              <a:rPr lang="cs-CZ" sz="2800" dirty="0" smtClean="0">
                <a:solidFill>
                  <a:srgbClr val="333399"/>
                </a:solidFill>
              </a:rPr>
              <a:t>v dostupnosti ZP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solidFill>
                  <a:srgbClr val="333399"/>
                </a:solidFill>
              </a:rPr>
              <a:t>Souvisí s pojetím </a:t>
            </a:r>
            <a:r>
              <a:rPr lang="cs-CZ" sz="2800" b="1" dirty="0" smtClean="0">
                <a:solidFill>
                  <a:srgbClr val="333399"/>
                </a:solidFill>
              </a:rPr>
              <a:t>úlohy státu </a:t>
            </a:r>
            <a:r>
              <a:rPr lang="cs-CZ" sz="2800" dirty="0" smtClean="0">
                <a:solidFill>
                  <a:srgbClr val="333399"/>
                </a:solidFill>
              </a:rPr>
              <a:t>v péči o zdraví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solidFill>
                  <a:srgbClr val="333399"/>
                </a:solidFill>
              </a:rPr>
              <a:t>Základním principem je </a:t>
            </a:r>
            <a:r>
              <a:rPr lang="cs-CZ" sz="2800" b="1" dirty="0" smtClean="0">
                <a:solidFill>
                  <a:srgbClr val="333399"/>
                </a:solidFill>
              </a:rPr>
              <a:t>solidarita</a:t>
            </a:r>
            <a:r>
              <a:rPr lang="cs-CZ" sz="2800" dirty="0" smtClean="0">
                <a:solidFill>
                  <a:srgbClr val="333399"/>
                </a:solidFill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cs-CZ" sz="2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b="1" dirty="0" smtClean="0">
                <a:solidFill>
                  <a:srgbClr val="333399"/>
                </a:solidFill>
              </a:rPr>
              <a:t>Veřejné zdravotní pojištění </a:t>
            </a:r>
            <a:br>
              <a:rPr lang="cs-CZ" sz="4000" b="1" dirty="0" smtClean="0">
                <a:solidFill>
                  <a:srgbClr val="333399"/>
                </a:solidFill>
              </a:rPr>
            </a:br>
            <a:r>
              <a:rPr lang="cs-CZ" sz="4000" b="1" dirty="0" smtClean="0">
                <a:solidFill>
                  <a:srgbClr val="333399"/>
                </a:solidFill>
              </a:rPr>
              <a:t>– jde o solidaritu: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bohatých s chudými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zdravých s nemocnými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mladých se staršími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jedinců s rodinami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ekonomicky aktivních s ekonomicky neaktivními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mužů se ženami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zodpovědných s nezodpovědnými …</a:t>
            </a:r>
          </a:p>
          <a:p>
            <a:pPr eaLnBrk="1" hangingPunct="1">
              <a:lnSpc>
                <a:spcPct val="90000"/>
              </a:lnSpc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Veřejné zdravotní pojištění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err="1" smtClean="0">
                <a:solidFill>
                  <a:srgbClr val="333399"/>
                </a:solidFill>
              </a:rPr>
              <a:t>Bismarckovský</a:t>
            </a:r>
            <a:r>
              <a:rPr lang="cs-CZ" dirty="0" smtClean="0">
                <a:solidFill>
                  <a:srgbClr val="333399"/>
                </a:solidFill>
              </a:rPr>
              <a:t> model financování</a:t>
            </a:r>
          </a:p>
          <a:p>
            <a:pPr eaLnBrk="1" hangingPunct="1">
              <a:lnSpc>
                <a:spcPct val="90000"/>
              </a:lnSpc>
            </a:pPr>
            <a:endParaRPr lang="cs-CZ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Vychází z křesťanských hodnot</a:t>
            </a:r>
          </a:p>
          <a:p>
            <a:pPr eaLnBrk="1" hangingPunct="1">
              <a:lnSpc>
                <a:spcPct val="90000"/>
              </a:lnSpc>
            </a:pPr>
            <a:endParaRPr lang="cs-CZ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Výraz sociálního cítění a humánních hodnot</a:t>
            </a:r>
          </a:p>
          <a:p>
            <a:pPr eaLnBrk="1" hangingPunct="1">
              <a:lnSpc>
                <a:spcPct val="90000"/>
              </a:lnSpc>
            </a:pPr>
            <a:endParaRPr lang="cs-CZ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Zdravotní péče jako jedno ze základních lidských práv, jehož garantem je stát</a:t>
            </a:r>
          </a:p>
        </p:txBody>
      </p:sp>
    </p:spTree>
    <p:extLst>
      <p:ext uri="{BB962C8B-B14F-4D97-AF65-F5344CB8AC3E}">
        <p14:creationId xmlns:p14="http://schemas.microsoft.com/office/powerpoint/2010/main" val="6944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333399"/>
                </a:solidFill>
                <a:cs typeface="Arial" charset="0"/>
              </a:rPr>
              <a:t>Veřejné zdravotní pojištění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1052513"/>
            <a:ext cx="7466012" cy="55451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 smtClean="0">
                <a:solidFill>
                  <a:srgbClr val="333399"/>
                </a:solidFill>
              </a:rPr>
              <a:t>„Železný kancléř“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 smtClean="0">
                <a:solidFill>
                  <a:srgbClr val="333399"/>
                </a:solidFill>
              </a:rPr>
              <a:t>Otto von Bismarck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„</a:t>
            </a:r>
            <a:r>
              <a:rPr lang="cs-CZ" altLang="cs-CZ" i="1" smtClean="0"/>
              <a:t>Moje myšlenka si klade za cíl získat pracující třídu. Můžu dokonce říct – uplatit ji státem.“ </a:t>
            </a:r>
          </a:p>
        </p:txBody>
      </p:sp>
      <p:pic>
        <p:nvPicPr>
          <p:cNvPr id="19558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263207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2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Veřejné zdravotní pojištění jako výraz sociální solidarity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967287"/>
          </a:xfrm>
        </p:spPr>
        <p:txBody>
          <a:bodyPr/>
          <a:lstStyle/>
          <a:p>
            <a:pPr eaLnBrk="1" hangingPunct="1"/>
            <a:endParaRPr lang="cs-CZ" sz="2800" dirty="0" smtClean="0">
              <a:latin typeface="Arial" charset="0"/>
            </a:endParaRPr>
          </a:p>
          <a:p>
            <a:pPr eaLnBrk="1" hangingPunct="1"/>
            <a:r>
              <a:rPr lang="cs-CZ" sz="2800" b="1" dirty="0" smtClean="0">
                <a:solidFill>
                  <a:srgbClr val="333399"/>
                </a:solidFill>
              </a:rPr>
              <a:t>Odděluje poskytování </a:t>
            </a:r>
            <a:r>
              <a:rPr lang="cs-CZ" sz="2800" dirty="0" smtClean="0">
                <a:solidFill>
                  <a:srgbClr val="333399"/>
                </a:solidFill>
              </a:rPr>
              <a:t>zdravotní péče </a:t>
            </a:r>
            <a:r>
              <a:rPr lang="cs-CZ" sz="2800" b="1" dirty="0" smtClean="0">
                <a:solidFill>
                  <a:srgbClr val="333399"/>
                </a:solidFill>
              </a:rPr>
              <a:t>od schopnosti </a:t>
            </a:r>
            <a:r>
              <a:rPr lang="cs-CZ" sz="2800" dirty="0" smtClean="0">
                <a:solidFill>
                  <a:srgbClr val="333399"/>
                </a:solidFill>
              </a:rPr>
              <a:t>za ni </a:t>
            </a:r>
            <a:r>
              <a:rPr lang="cs-CZ" sz="2800" b="1" dirty="0" smtClean="0">
                <a:solidFill>
                  <a:srgbClr val="333399"/>
                </a:solidFill>
              </a:rPr>
              <a:t>platit</a:t>
            </a:r>
            <a:r>
              <a:rPr lang="cs-CZ" sz="2800" dirty="0" smtClean="0">
                <a:solidFill>
                  <a:srgbClr val="333399"/>
                </a:solidFill>
              </a:rPr>
              <a:t>.</a:t>
            </a:r>
          </a:p>
          <a:p>
            <a:pPr eaLnBrk="1" hangingPunct="1"/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sz="2800" b="1" dirty="0" smtClean="0">
                <a:solidFill>
                  <a:srgbClr val="333399"/>
                </a:solidFill>
              </a:rPr>
              <a:t>Příspěvky</a:t>
            </a:r>
            <a:r>
              <a:rPr lang="cs-CZ" sz="2800" dirty="0" smtClean="0">
                <a:solidFill>
                  <a:srgbClr val="333399"/>
                </a:solidFill>
              </a:rPr>
              <a:t> na zdravotní péči stanovuje </a:t>
            </a:r>
            <a:r>
              <a:rPr lang="cs-CZ" sz="2800" b="1" dirty="0" smtClean="0">
                <a:solidFill>
                  <a:srgbClr val="333399"/>
                </a:solidFill>
              </a:rPr>
              <a:t>podle finančních možností </a:t>
            </a:r>
            <a:r>
              <a:rPr lang="cs-CZ" sz="2800" dirty="0" smtClean="0">
                <a:solidFill>
                  <a:srgbClr val="333399"/>
                </a:solidFill>
              </a:rPr>
              <a:t>(procentuální částka  </a:t>
            </a:r>
            <a:br>
              <a:rPr lang="cs-CZ" sz="2800" dirty="0" smtClean="0">
                <a:solidFill>
                  <a:srgbClr val="333399"/>
                </a:solidFill>
              </a:rPr>
            </a:br>
            <a:r>
              <a:rPr lang="cs-CZ" sz="2800" dirty="0" smtClean="0">
                <a:solidFill>
                  <a:srgbClr val="333399"/>
                </a:solidFill>
              </a:rPr>
              <a:t>z příjmu, nikoli pevná částka).</a:t>
            </a:r>
          </a:p>
          <a:p>
            <a:pPr eaLnBrk="1" hangingPunct="1"/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sz="2800" b="1" dirty="0" smtClean="0">
                <a:solidFill>
                  <a:srgbClr val="333399"/>
                </a:solidFill>
              </a:rPr>
              <a:t>Přerozděluje</a:t>
            </a:r>
            <a:r>
              <a:rPr lang="cs-CZ" sz="2800" dirty="0" smtClean="0">
                <a:solidFill>
                  <a:srgbClr val="333399"/>
                </a:solidFill>
              </a:rPr>
              <a:t> shromážděné finance </a:t>
            </a:r>
            <a:br>
              <a:rPr lang="cs-CZ" sz="2800" dirty="0" smtClean="0">
                <a:solidFill>
                  <a:srgbClr val="333399"/>
                </a:solidFill>
              </a:rPr>
            </a:br>
            <a:r>
              <a:rPr lang="cs-CZ" sz="2800" dirty="0" smtClean="0">
                <a:solidFill>
                  <a:srgbClr val="333399"/>
                </a:solidFill>
              </a:rPr>
              <a:t>ve prospěch sociálně slabých a nemocných.</a:t>
            </a:r>
          </a:p>
        </p:txBody>
      </p:sp>
    </p:spTree>
    <p:extLst>
      <p:ext uri="{BB962C8B-B14F-4D97-AF65-F5344CB8AC3E}">
        <p14:creationId xmlns:p14="http://schemas.microsoft.com/office/powerpoint/2010/main" val="21066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Veřejné zdravotní pojištění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>
                <a:solidFill>
                  <a:srgbClr val="333399"/>
                </a:solidFill>
              </a:rPr>
              <a:t>Zavedeno </a:t>
            </a:r>
            <a:r>
              <a:rPr lang="cs-CZ" b="1" dirty="0" smtClean="0">
                <a:solidFill>
                  <a:srgbClr val="333399"/>
                </a:solidFill>
              </a:rPr>
              <a:t>v roce 1992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 smtClean="0">
                <a:solidFill>
                  <a:srgbClr val="333399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333399"/>
                </a:solidFill>
              </a:rPr>
              <a:t>Na počátku 90. velký počet zdravotních pojišťoven (až 27)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 smtClean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dirty="0" smtClean="0">
                <a:solidFill>
                  <a:srgbClr val="333399"/>
                </a:solidFill>
              </a:rPr>
              <a:t>V současnosti je v ČR </a:t>
            </a:r>
            <a:r>
              <a:rPr lang="cs-CZ" b="1" dirty="0" smtClean="0">
                <a:solidFill>
                  <a:srgbClr val="333399"/>
                </a:solidFill>
              </a:rPr>
              <a:t>7 zdravotních pojišťoven</a:t>
            </a:r>
          </a:p>
        </p:txBody>
      </p:sp>
    </p:spTree>
    <p:extLst>
      <p:ext uri="{BB962C8B-B14F-4D97-AF65-F5344CB8AC3E}">
        <p14:creationId xmlns:p14="http://schemas.microsoft.com/office/powerpoint/2010/main" val="11064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Plátci veřejného zdravotního pojištění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Zaměstnavatelé a zaměstnanci</a:t>
            </a:r>
          </a:p>
          <a:p>
            <a:pPr eaLnBrk="1" hangingPunct="1"/>
            <a:endParaRPr lang="cs-CZ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Osoby samostatně výdělečně činné</a:t>
            </a:r>
          </a:p>
          <a:p>
            <a:pPr eaLnBrk="1" hangingPunct="1"/>
            <a:endParaRPr lang="cs-CZ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Stát</a:t>
            </a:r>
          </a:p>
        </p:txBody>
      </p:sp>
    </p:spTree>
    <p:extLst>
      <p:ext uri="{BB962C8B-B14F-4D97-AF65-F5344CB8AC3E}">
        <p14:creationId xmlns:p14="http://schemas.microsoft.com/office/powerpoint/2010/main" val="698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3" y="526989"/>
            <a:ext cx="6051947" cy="45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98383" y="262232"/>
            <a:ext cx="4838351" cy="152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3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1B06BA"/>
                </a:solidFill>
                <a:latin typeface="+mn-lt"/>
              </a:rPr>
              <a:t>Z povinného zdravotního pojištění se hradí: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Nezbytné lékařské úkony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Zdravotnický materiál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Některé léky</a:t>
            </a:r>
          </a:p>
        </p:txBody>
      </p:sp>
    </p:spTree>
    <p:extLst>
      <p:ext uri="{BB962C8B-B14F-4D97-AF65-F5344CB8AC3E}">
        <p14:creationId xmlns:p14="http://schemas.microsoft.com/office/powerpoint/2010/main" val="17062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333399"/>
                </a:solidFill>
              </a:rPr>
              <a:t>Zaměstnanci a zaměstnavatelé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Zaměstnanec</a:t>
            </a:r>
            <a:r>
              <a:rPr lang="cs-CZ" dirty="0" smtClean="0">
                <a:solidFill>
                  <a:srgbClr val="333399"/>
                </a:solidFill>
              </a:rPr>
              <a:t> platí </a:t>
            </a:r>
            <a:r>
              <a:rPr lang="cs-CZ" b="1" dirty="0" smtClean="0">
                <a:solidFill>
                  <a:srgbClr val="333399"/>
                </a:solidFill>
              </a:rPr>
              <a:t>4,5 %</a:t>
            </a:r>
            <a:r>
              <a:rPr lang="cs-CZ" dirty="0" smtClean="0">
                <a:solidFill>
                  <a:srgbClr val="333399"/>
                </a:solidFill>
              </a:rPr>
              <a:t> z hrubé mzdy.</a:t>
            </a:r>
          </a:p>
          <a:p>
            <a:pPr eaLnBrk="1" hangingPunct="1"/>
            <a:endParaRPr lang="cs-CZ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Zaměstnavatel</a:t>
            </a:r>
            <a:r>
              <a:rPr lang="cs-CZ" dirty="0" smtClean="0">
                <a:solidFill>
                  <a:srgbClr val="333399"/>
                </a:solidFill>
              </a:rPr>
              <a:t> platí </a:t>
            </a:r>
            <a:r>
              <a:rPr lang="cs-CZ" b="1" dirty="0" smtClean="0">
                <a:solidFill>
                  <a:srgbClr val="333399"/>
                </a:solidFill>
              </a:rPr>
              <a:t>9 % </a:t>
            </a:r>
            <a:r>
              <a:rPr lang="cs-CZ" dirty="0" smtClean="0">
                <a:solidFill>
                  <a:srgbClr val="333399"/>
                </a:solidFill>
              </a:rPr>
              <a:t>z hrubé mzdy – lze to brát jako </a:t>
            </a:r>
            <a:r>
              <a:rPr lang="cs-CZ" b="1" dirty="0" smtClean="0">
                <a:solidFill>
                  <a:srgbClr val="333399"/>
                </a:solidFill>
              </a:rPr>
              <a:t>část nevyplacené mzdy</a:t>
            </a:r>
            <a:r>
              <a:rPr lang="cs-CZ" dirty="0" smtClean="0">
                <a:solidFill>
                  <a:srgbClr val="333399"/>
                </a:solidFill>
              </a:rPr>
              <a:t>.</a:t>
            </a:r>
          </a:p>
          <a:p>
            <a:pPr eaLnBrk="1" hangingPunct="1"/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OSVČ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13,5%</a:t>
            </a:r>
            <a:r>
              <a:rPr lang="cs-CZ" dirty="0" smtClean="0">
                <a:solidFill>
                  <a:srgbClr val="333399"/>
                </a:solidFill>
              </a:rPr>
              <a:t> </a:t>
            </a:r>
            <a:r>
              <a:rPr lang="cs-CZ" b="1" dirty="0" smtClean="0">
                <a:solidFill>
                  <a:srgbClr val="333399"/>
                </a:solidFill>
              </a:rPr>
              <a:t>z vyměřovacího základu</a:t>
            </a:r>
          </a:p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Vyměřovacím základem</a:t>
            </a:r>
            <a:r>
              <a:rPr lang="cs-CZ" dirty="0" smtClean="0">
                <a:solidFill>
                  <a:srgbClr val="333399"/>
                </a:solidFill>
              </a:rPr>
              <a:t> je (od r. 2006) 50 % příjmu ze SVČ po odpočtu výdajů nutných na jeho dosažení, zajištění a udržení.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Je stanovena </a:t>
            </a:r>
            <a:r>
              <a:rPr lang="cs-CZ" b="1" dirty="0" smtClean="0">
                <a:solidFill>
                  <a:srgbClr val="333399"/>
                </a:solidFill>
              </a:rPr>
              <a:t>minimální měsíční záloha </a:t>
            </a:r>
            <a:r>
              <a:rPr lang="cs-CZ" dirty="0" smtClean="0">
                <a:solidFill>
                  <a:srgbClr val="333399"/>
                </a:solidFill>
              </a:rPr>
              <a:t>na </a:t>
            </a:r>
            <a:r>
              <a:rPr lang="cs-CZ" dirty="0" err="1" smtClean="0">
                <a:solidFill>
                  <a:srgbClr val="333399"/>
                </a:solidFill>
              </a:rPr>
              <a:t>zdr</a:t>
            </a:r>
            <a:r>
              <a:rPr lang="cs-CZ" dirty="0" smtClean="0">
                <a:solidFill>
                  <a:srgbClr val="333399"/>
                </a:solidFill>
              </a:rPr>
              <a:t>. pojištění (v r. 2018 = 2 024 Kč)</a:t>
            </a:r>
          </a:p>
        </p:txBody>
      </p:sp>
    </p:spTree>
    <p:extLst>
      <p:ext uri="{BB962C8B-B14F-4D97-AF65-F5344CB8AC3E}">
        <p14:creationId xmlns:p14="http://schemas.microsoft.com/office/powerpoint/2010/main" val="38550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Osoba bez zdanitelných příjmů (OBZP)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229600" cy="489594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sz="2400" dirty="0"/>
              <a:t>O</a:t>
            </a:r>
            <a:r>
              <a:rPr lang="cs-CZ" sz="2400" dirty="0" smtClean="0"/>
              <a:t>soba, která má na území ČR trvalý pobyt,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není však zaměstnancem,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nemá příjmy ze samostatné výdělečné činnosti,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ani nepatří do kategorie, za kterou platí pojistné stát,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a uvedené skutečnosti trvají celý kalendářní  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měsíc.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1800" dirty="0" smtClean="0"/>
              <a:t>Např. žena v domácnosti, student školy, která neposkytuje soustavnou přípravu na budoucí povolání, člen náboženského řádu bez příjmu, nezaměstnaný neevidovaný na ÚP, absolvent SŠ, který ihned po prázdninách nenastoupí do zaměstnání + neeviduje se na ÚP + nezačne podnikat.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cs-CZ" sz="1800" dirty="0"/>
          </a:p>
          <a:p>
            <a:pPr marL="342000" eaLnBrk="1">
              <a:lnSpc>
                <a:spcPct val="87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en-GB" sz="2400" b="1" dirty="0" smtClean="0">
                <a:solidFill>
                  <a:srgbClr val="333399"/>
                </a:solidFill>
              </a:rPr>
              <a:t>OBZP </a:t>
            </a:r>
            <a:r>
              <a:rPr lang="cs-CZ" sz="2400" b="1" dirty="0" smtClean="0">
                <a:solidFill>
                  <a:srgbClr val="333399"/>
                </a:solidFill>
              </a:rPr>
              <a:t>platí 13,5 % z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minimální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mzd</a:t>
            </a:r>
            <a:r>
              <a:rPr lang="cs-CZ" sz="2400" b="1" dirty="0" smtClean="0">
                <a:solidFill>
                  <a:srgbClr val="333399"/>
                </a:solidFill>
              </a:rPr>
              <a:t>y </a:t>
            </a:r>
            <a:r>
              <a:rPr lang="cs-CZ" sz="2400" dirty="0" smtClean="0"/>
              <a:t>v měsíci, za které se platí pojistné. </a:t>
            </a:r>
          </a:p>
          <a:p>
            <a:pPr marL="342000" eaLnBrk="1">
              <a:lnSpc>
                <a:spcPct val="87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cs-CZ" sz="2400" dirty="0" smtClean="0"/>
              <a:t>Aktuálně je minimální mzda 12 200 Kč, výše měsíční platby tedy činí </a:t>
            </a:r>
            <a:r>
              <a:rPr lang="cs-CZ" sz="2400" b="1" dirty="0" smtClean="0"/>
              <a:t>1 647 Kč</a:t>
            </a:r>
            <a:r>
              <a:rPr lang="cs-CZ" sz="2400" dirty="0" smtClean="0"/>
              <a:t>.</a:t>
            </a:r>
            <a:r>
              <a:rPr lang="en-GB" sz="2400" dirty="0" smtClean="0"/>
              <a:t>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sz="2200" dirty="0" smtClean="0"/>
          </a:p>
          <a:p>
            <a:pPr eaLnBrk="1" hangingPunct="1"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1758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Osoby, za které je plátcem stát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18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Nezaopatřené děti (i PGS studenti nad 26 let)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Poživatelé důchodů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Osoby na mateřské a rodičovské dovolené 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Uchazeči o zaměstnání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pobírající dávky sociální péče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cs typeface="Arial" charset="0"/>
              </a:rPr>
              <a:t>z důvodu sociální potřebnosti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převážně nebo úplně bezmocné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pečující o </a:t>
            </a:r>
            <a:r>
              <a:rPr lang="cs-CZ" sz="2400" dirty="0" smtClean="0"/>
              <a:t>blízkou osobu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</a:t>
            </a:r>
            <a:r>
              <a:rPr lang="cs-CZ" sz="2400" dirty="0" smtClean="0"/>
              <a:t>ve vazbě nebo ve výkonu trestu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400" dirty="0" smtClean="0"/>
              <a:t>Stát za vyjmenované osoby platí zálohu na zdravotní pojištění ve výši </a:t>
            </a:r>
            <a:r>
              <a:rPr lang="cs-CZ" sz="2400" b="1" dirty="0" smtClean="0"/>
              <a:t>969 Kč </a:t>
            </a:r>
            <a:r>
              <a:rPr lang="cs-CZ" sz="2400" dirty="0" smtClean="0"/>
              <a:t>měsíčně  (od r. 2018).</a:t>
            </a:r>
          </a:p>
          <a:p>
            <a:pPr eaLnBrk="1" hangingPunct="1">
              <a:defRPr/>
            </a:pPr>
            <a:endParaRPr lang="cs-CZ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Zdravotní pojišťovny v ČR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184775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cs-CZ" sz="2400" b="1" dirty="0"/>
              <a:t>v</a:t>
            </a:r>
            <a:r>
              <a:rPr lang="cs-CZ" sz="2400" b="1" dirty="0" smtClean="0"/>
              <a:t>eřejnoprávní neziskové organizace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GB" sz="2400" dirty="0" err="1" smtClean="0"/>
              <a:t>mají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úkol</a:t>
            </a:r>
            <a:r>
              <a:rPr lang="en-GB" sz="2400" dirty="0" smtClean="0"/>
              <a:t> </a:t>
            </a:r>
            <a:endParaRPr lang="cs-CZ" sz="2400" dirty="0" smtClean="0"/>
          </a:p>
          <a:p>
            <a:pPr marL="857250" lvl="2" indent="-457200" eaLnBrk="1" hangingPunct="1">
              <a:buFont typeface="+mj-lt"/>
              <a:buAutoNum type="alphaLcParenR"/>
              <a:defRPr/>
            </a:pPr>
            <a:r>
              <a:rPr lang="en-GB" sz="2000" dirty="0" err="1" smtClean="0"/>
              <a:t>vybírat</a:t>
            </a:r>
            <a:r>
              <a:rPr lang="en-GB" sz="2000" dirty="0" smtClean="0"/>
              <a:t> </a:t>
            </a:r>
            <a:r>
              <a:rPr lang="en-GB" sz="2000" dirty="0" err="1" smtClean="0"/>
              <a:t>zdravotní</a:t>
            </a:r>
            <a:r>
              <a:rPr lang="en-GB" sz="2000" dirty="0" smtClean="0"/>
              <a:t> </a:t>
            </a:r>
            <a:r>
              <a:rPr lang="en-GB" sz="2000" dirty="0" err="1" smtClean="0"/>
              <a:t>pojištění</a:t>
            </a:r>
            <a:r>
              <a:rPr lang="en-GB" sz="2000" dirty="0" smtClean="0"/>
              <a:t> v </a:t>
            </a:r>
            <a:r>
              <a:rPr lang="en-GB" sz="2000" dirty="0" err="1" smtClean="0"/>
              <a:t>zákonem</a:t>
            </a:r>
            <a:r>
              <a:rPr lang="en-GB" sz="2000" dirty="0" smtClean="0"/>
              <a:t> </a:t>
            </a:r>
            <a:r>
              <a:rPr lang="en-GB" sz="2000" dirty="0" err="1" smtClean="0"/>
              <a:t>stanovené</a:t>
            </a:r>
            <a:r>
              <a:rPr lang="en-GB" sz="2000" dirty="0" smtClean="0"/>
              <a:t> </a:t>
            </a:r>
            <a:r>
              <a:rPr lang="en-GB" sz="2000" dirty="0" err="1" smtClean="0"/>
              <a:t>výši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pPr marL="857250" lvl="2" indent="-457200" eaLnBrk="1" hangingPunct="1">
              <a:buFont typeface="+mj-lt"/>
              <a:buAutoNum type="alphaLcParenR"/>
              <a:defRPr/>
            </a:pPr>
            <a:r>
              <a:rPr lang="en-GB" sz="2000" dirty="0" smtClean="0"/>
              <a:t>a </a:t>
            </a:r>
            <a:r>
              <a:rPr lang="en-GB" sz="2000" dirty="0" err="1" smtClean="0"/>
              <a:t>zajišťovat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vybrané</a:t>
            </a:r>
            <a:r>
              <a:rPr lang="en-GB" sz="2000" dirty="0" smtClean="0"/>
              <a:t> </a:t>
            </a:r>
            <a:r>
              <a:rPr lang="en-GB" sz="2000" dirty="0" err="1" smtClean="0"/>
              <a:t>prostředky</a:t>
            </a:r>
            <a:r>
              <a:rPr lang="en-GB" sz="2000" dirty="0" smtClean="0"/>
              <a:t> </a:t>
            </a:r>
            <a:r>
              <a:rPr lang="en-GB" sz="2000" dirty="0" err="1" smtClean="0"/>
              <a:t>úhrady</a:t>
            </a:r>
            <a:r>
              <a:rPr lang="en-GB" sz="2000" dirty="0" smtClean="0"/>
              <a:t> </a:t>
            </a:r>
            <a:r>
              <a:rPr lang="en-GB" sz="2000" dirty="0" err="1" smtClean="0"/>
              <a:t>zdravotní</a:t>
            </a:r>
            <a:r>
              <a:rPr lang="en-GB" sz="2000" dirty="0" smtClean="0"/>
              <a:t> </a:t>
            </a:r>
            <a:r>
              <a:rPr lang="en-GB" sz="2000" dirty="0" err="1" smtClean="0"/>
              <a:t>péče</a:t>
            </a:r>
            <a:r>
              <a:rPr lang="en-GB" sz="2000" dirty="0" smtClean="0"/>
              <a:t> </a:t>
            </a:r>
            <a:r>
              <a:rPr lang="en-GB" sz="2000" dirty="0" err="1" smtClean="0"/>
              <a:t>tak</a:t>
            </a:r>
            <a:r>
              <a:rPr lang="en-GB" sz="2000" dirty="0" smtClean="0"/>
              <a:t>, </a:t>
            </a:r>
            <a:r>
              <a:rPr lang="en-GB" sz="2000" dirty="0" err="1" smtClean="0"/>
              <a:t>aby</a:t>
            </a:r>
            <a:r>
              <a:rPr lang="en-GB" sz="2000" dirty="0" smtClean="0"/>
              <a:t> </a:t>
            </a:r>
            <a:r>
              <a:rPr lang="en-GB" sz="2000" dirty="0" err="1" smtClean="0"/>
              <a:t>vybrané</a:t>
            </a:r>
            <a:r>
              <a:rPr lang="en-GB" sz="2000" dirty="0" smtClean="0"/>
              <a:t> </a:t>
            </a:r>
            <a:r>
              <a:rPr lang="en-GB" sz="2000" dirty="0" err="1" smtClean="0"/>
              <a:t>pojistné</a:t>
            </a:r>
            <a:r>
              <a:rPr lang="en-GB" sz="2000" dirty="0" smtClean="0"/>
              <a:t> </a:t>
            </a:r>
            <a:r>
              <a:rPr lang="en-GB" sz="2000" dirty="0" err="1" smtClean="0"/>
              <a:t>bylo</a:t>
            </a:r>
            <a:r>
              <a:rPr lang="en-GB" sz="2000" dirty="0" smtClean="0"/>
              <a:t> </a:t>
            </a:r>
            <a:r>
              <a:rPr lang="en-GB" sz="2000" dirty="0" err="1" smtClean="0"/>
              <a:t>vynakládáno</a:t>
            </a:r>
            <a:r>
              <a:rPr lang="en-GB" sz="2000" dirty="0" smtClean="0"/>
              <a:t> </a:t>
            </a:r>
            <a:r>
              <a:rPr lang="en-GB" sz="2000" dirty="0" err="1" smtClean="0"/>
              <a:t>účelně</a:t>
            </a:r>
            <a:r>
              <a:rPr lang="en-GB" sz="2000" dirty="0" smtClean="0"/>
              <a:t> a </a:t>
            </a:r>
            <a:r>
              <a:rPr lang="en-GB" sz="2000" dirty="0" err="1" smtClean="0"/>
              <a:t>fektivně</a:t>
            </a:r>
            <a:r>
              <a:rPr lang="en-GB" sz="2000" dirty="0" smtClean="0"/>
              <a:t>.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uzavření/neuzavření smlouvy se zdravotnickým zařízením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výše a forma úhrad (</a:t>
            </a:r>
            <a:r>
              <a:rPr lang="cs-CZ" sz="2400" dirty="0" err="1" smtClean="0">
                <a:cs typeface="Arial" charset="0"/>
              </a:rPr>
              <a:t>kapitace</a:t>
            </a:r>
            <a:r>
              <a:rPr lang="cs-CZ" sz="2400" dirty="0" smtClean="0">
                <a:cs typeface="Arial" charset="0"/>
              </a:rPr>
              <a:t>, výkon, paušál, DRG )</a:t>
            </a:r>
          </a:p>
          <a:p>
            <a:pPr eaLnBrk="1" hangingPunct="1">
              <a:defRPr/>
            </a:pPr>
            <a:r>
              <a:rPr lang="cs-CZ" sz="2400" dirty="0">
                <a:cs typeface="Arial" charset="0"/>
              </a:rPr>
              <a:t>f</a:t>
            </a:r>
            <a:r>
              <a:rPr lang="cs-CZ" sz="2400" dirty="0" smtClean="0">
                <a:cs typeface="Arial" charset="0"/>
              </a:rPr>
              <a:t>inancování zdravotní péče  se stanovuje na základě tzv. dohodovacího řízení </a:t>
            </a:r>
          </a:p>
          <a:p>
            <a:pPr lvl="1" eaLnBrk="1" hangingPunct="1">
              <a:defRPr/>
            </a:pPr>
            <a:r>
              <a:rPr lang="cs-CZ" sz="2000" dirty="0" smtClean="0">
                <a:cs typeface="Arial" charset="0"/>
              </a:rPr>
              <a:t>mezi zdravotními pojišťovnami</a:t>
            </a:r>
          </a:p>
          <a:p>
            <a:pPr lvl="1" eaLnBrk="1" hangingPunct="1">
              <a:defRPr/>
            </a:pPr>
            <a:r>
              <a:rPr lang="cs-CZ" sz="2000" dirty="0" smtClean="0">
                <a:cs typeface="Arial" charset="0"/>
              </a:rPr>
              <a:t>Českou lékařskou komorou  (komory, profesní organizace)</a:t>
            </a:r>
          </a:p>
          <a:p>
            <a:pPr lvl="1" eaLnBrk="1" hangingPunct="1">
              <a:defRPr/>
            </a:pPr>
            <a:r>
              <a:rPr lang="cs-CZ" sz="2000" dirty="0">
                <a:cs typeface="Arial" charset="0"/>
              </a:rPr>
              <a:t>p</a:t>
            </a:r>
            <a:r>
              <a:rPr lang="cs-CZ" sz="2000" dirty="0" smtClean="0">
                <a:cs typeface="Arial" charset="0"/>
              </a:rPr>
              <a:t>říp. vládou  (MZ)</a:t>
            </a:r>
          </a:p>
        </p:txBody>
      </p:sp>
    </p:spTree>
    <p:extLst>
      <p:ext uri="{BB962C8B-B14F-4D97-AF65-F5344CB8AC3E}">
        <p14:creationId xmlns:p14="http://schemas.microsoft.com/office/powerpoint/2010/main" val="33745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Výběr zdravotní pojišťovny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4744"/>
            <a:ext cx="8229600" cy="5544344"/>
          </a:xfrm>
        </p:spPr>
        <p:txBody>
          <a:bodyPr/>
          <a:lstStyle/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 err="1" smtClean="0">
                <a:solidFill>
                  <a:srgbClr val="000080"/>
                </a:solidFill>
              </a:rPr>
              <a:t>Volba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zdravotní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pojišťovny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výběr</a:t>
            </a:r>
            <a:r>
              <a:rPr lang="en-GB" sz="2400" dirty="0" smtClean="0"/>
              <a:t> z</a:t>
            </a:r>
            <a:r>
              <a:rPr lang="cs-CZ" sz="2400" dirty="0" smtClean="0"/>
              <a:t>e</a:t>
            </a:r>
            <a:r>
              <a:rPr lang="en-GB" sz="2400" dirty="0" smtClean="0"/>
              <a:t> </a:t>
            </a:r>
            <a:r>
              <a:rPr lang="cs-CZ" sz="2400" dirty="0" smtClean="0"/>
              <a:t>7</a:t>
            </a:r>
            <a:r>
              <a:rPr lang="cs-CZ" sz="2400" dirty="0" smtClean="0">
                <a:cs typeface="Times New Roman" pitchFamily="18" charset="0"/>
              </a:rPr>
              <a:t> </a:t>
            </a:r>
            <a:r>
              <a:rPr lang="en-GB" sz="2400" dirty="0" err="1" smtClean="0"/>
              <a:t>zdravotních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pojišťoven</a:t>
            </a:r>
            <a:r>
              <a:rPr lang="en-GB" sz="2400" dirty="0" smtClean="0"/>
              <a:t> </a:t>
            </a:r>
            <a:endParaRPr lang="cs-CZ" sz="2400" dirty="0" smtClean="0"/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novorozenec</a:t>
            </a:r>
            <a:r>
              <a:rPr lang="en-GB" sz="2400" dirty="0" smtClean="0"/>
              <a:t> se </a:t>
            </a:r>
            <a:r>
              <a:rPr lang="en-GB" sz="2400" dirty="0" err="1" smtClean="0"/>
              <a:t>stává</a:t>
            </a:r>
            <a:r>
              <a:rPr lang="en-GB" sz="2400" dirty="0" smtClean="0"/>
              <a:t> </a:t>
            </a:r>
            <a:r>
              <a:rPr lang="en-GB" sz="2400" dirty="0" err="1" smtClean="0"/>
              <a:t>automaticky</a:t>
            </a:r>
            <a:r>
              <a:rPr lang="en-GB" sz="2400" dirty="0" smtClean="0"/>
              <a:t> </a:t>
            </a:r>
            <a:r>
              <a:rPr lang="en-GB" sz="2400" dirty="0" err="1" smtClean="0"/>
              <a:t>pojištěncem</a:t>
            </a:r>
            <a:r>
              <a:rPr lang="en-GB" sz="2400" dirty="0" smtClean="0"/>
              <a:t> </a:t>
            </a:r>
            <a:r>
              <a:rPr lang="en-GB" sz="2400" dirty="0" err="1" smtClean="0"/>
              <a:t>té</a:t>
            </a:r>
            <a:r>
              <a:rPr lang="en-GB" sz="2400" dirty="0" smtClean="0"/>
              <a:t> </a:t>
            </a:r>
            <a:r>
              <a:rPr lang="en-GB" sz="2400" dirty="0" err="1" smtClean="0"/>
              <a:t>zdravotní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pojišťovny</a:t>
            </a:r>
            <a:r>
              <a:rPr lang="en-GB" sz="2400" dirty="0" smtClean="0"/>
              <a:t>, u </a:t>
            </a:r>
            <a:r>
              <a:rPr lang="en-GB" sz="2400" dirty="0" err="1" smtClean="0"/>
              <a:t>níž</a:t>
            </a:r>
            <a:r>
              <a:rPr lang="en-GB" sz="2400" dirty="0" smtClean="0"/>
              <a:t> je </a:t>
            </a:r>
            <a:r>
              <a:rPr lang="en-GB" sz="2400" dirty="0" err="1" smtClean="0"/>
              <a:t>pojištěna</a:t>
            </a:r>
            <a:r>
              <a:rPr lang="en-GB" sz="2400" dirty="0" smtClean="0"/>
              <a:t> </a:t>
            </a:r>
            <a:r>
              <a:rPr lang="en-GB" sz="2400" dirty="0" err="1" smtClean="0"/>
              <a:t>jeho</a:t>
            </a:r>
            <a:r>
              <a:rPr lang="en-GB" sz="2400" dirty="0" smtClean="0"/>
              <a:t> </a:t>
            </a:r>
            <a:r>
              <a:rPr lang="en-GB" sz="2400" dirty="0" err="1" smtClean="0"/>
              <a:t>matka</a:t>
            </a:r>
            <a:endParaRPr lang="en-GB" sz="2400" dirty="0" smtClean="0"/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sz="2800" b="1" dirty="0" smtClean="0">
              <a:solidFill>
                <a:srgbClr val="000080"/>
              </a:solidFill>
            </a:endParaRPr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 err="1" smtClean="0">
                <a:solidFill>
                  <a:srgbClr val="000080"/>
                </a:solidFill>
              </a:rPr>
              <a:t>Změna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zdravotní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pojišťovny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ze</a:t>
            </a:r>
            <a:r>
              <a:rPr lang="en-GB" sz="2400" dirty="0" smtClean="0"/>
              <a:t> </a:t>
            </a:r>
            <a:r>
              <a:rPr lang="en-GB" sz="2400" dirty="0" err="1" smtClean="0"/>
              <a:t>zákona</a:t>
            </a:r>
            <a:r>
              <a:rPr lang="en-GB" sz="2400" dirty="0" smtClean="0"/>
              <a:t> </a:t>
            </a:r>
            <a:r>
              <a:rPr lang="cs-CZ" sz="2400" dirty="0" smtClean="0"/>
              <a:t>lze </a:t>
            </a:r>
            <a:r>
              <a:rPr lang="en-GB" sz="2400" dirty="0" smtClean="0"/>
              <a:t>1x </a:t>
            </a:r>
            <a:r>
              <a:rPr lang="en-GB" sz="2400" dirty="0" err="1" smtClean="0"/>
              <a:t>za</a:t>
            </a:r>
            <a:r>
              <a:rPr lang="en-GB" sz="2400" dirty="0" smtClean="0"/>
              <a:t> 12 </a:t>
            </a:r>
            <a:r>
              <a:rPr lang="en-GB" sz="2400" dirty="0" err="1" smtClean="0"/>
              <a:t>měsíců</a:t>
            </a:r>
            <a:endParaRPr lang="cs-CZ" sz="2400" dirty="0" smtClean="0"/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sz="2800" b="1" dirty="0" smtClean="0">
              <a:solidFill>
                <a:srgbClr val="000080"/>
              </a:solidFill>
            </a:endParaRPr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cs-CZ" sz="2800" b="1" dirty="0" smtClean="0">
                <a:solidFill>
                  <a:srgbClr val="000080"/>
                </a:solidFill>
              </a:rPr>
              <a:t>K</a:t>
            </a:r>
            <a:r>
              <a:rPr lang="en-GB" sz="2800" b="1" dirty="0" err="1" smtClean="0">
                <a:solidFill>
                  <a:srgbClr val="000080"/>
                </a:solidFill>
              </a:rPr>
              <a:t>ritéri</a:t>
            </a:r>
            <a:r>
              <a:rPr lang="cs-CZ" sz="2800" b="1" dirty="0" smtClean="0">
                <a:solidFill>
                  <a:srgbClr val="000080"/>
                </a:solidFill>
              </a:rPr>
              <a:t>a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dostupnost</a:t>
            </a:r>
            <a:r>
              <a:rPr lang="en-GB" sz="2400" dirty="0" smtClean="0"/>
              <a:t> </a:t>
            </a:r>
            <a:r>
              <a:rPr lang="en-GB" sz="2400" dirty="0" err="1" smtClean="0"/>
              <a:t>smluvní</a:t>
            </a:r>
            <a:r>
              <a:rPr lang="en-GB" sz="2400" dirty="0" smtClean="0"/>
              <a:t> </a:t>
            </a:r>
            <a:r>
              <a:rPr lang="en-GB" sz="2400" dirty="0" err="1" smtClean="0"/>
              <a:t>lékařské</a:t>
            </a:r>
            <a:r>
              <a:rPr lang="en-GB" sz="2400" dirty="0" smtClean="0"/>
              <a:t> </a:t>
            </a:r>
            <a:r>
              <a:rPr lang="en-GB" sz="2400" dirty="0" err="1" smtClean="0"/>
              <a:t>péče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pojišťovny</a:t>
            </a:r>
            <a:r>
              <a:rPr lang="en-GB" sz="2400" dirty="0" smtClean="0"/>
              <a:t> </a:t>
            </a:r>
            <a:endParaRPr lang="cs-CZ" sz="2400" dirty="0" smtClean="0"/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praktická</a:t>
            </a:r>
            <a:r>
              <a:rPr lang="en-GB" sz="2400" dirty="0" smtClean="0"/>
              <a:t> </a:t>
            </a:r>
            <a:r>
              <a:rPr lang="en-GB" sz="2400" dirty="0" err="1" smtClean="0"/>
              <a:t>využitelnost</a:t>
            </a:r>
            <a:r>
              <a:rPr lang="en-GB" sz="2400" dirty="0" smtClean="0"/>
              <a:t> </a:t>
            </a:r>
            <a:r>
              <a:rPr lang="en-GB" sz="2400" dirty="0" err="1" smtClean="0"/>
              <a:t>nabízených</a:t>
            </a:r>
            <a:r>
              <a:rPr lang="en-GB" sz="2400" dirty="0" smtClean="0"/>
              <a:t> </a:t>
            </a:r>
            <a:r>
              <a:rPr lang="en-GB" sz="2400" dirty="0" err="1" smtClean="0"/>
              <a:t>výhod</a:t>
            </a:r>
            <a:r>
              <a:rPr lang="en-GB" sz="2400" dirty="0" smtClean="0"/>
              <a:t> </a:t>
            </a:r>
            <a:r>
              <a:rPr lang="cs-CZ" sz="2400" dirty="0" smtClean="0"/>
              <a:t>z fondu prevence</a:t>
            </a:r>
            <a:endParaRPr lang="cs-CZ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dirty="0" smtClean="0">
                <a:solidFill>
                  <a:srgbClr val="333399"/>
                </a:solidFill>
              </a:rPr>
              <a:t>Zdravotní pojišťovny a počet jejich pojištěnců v r. 2017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637" y="1844824"/>
            <a:ext cx="8568952" cy="4680520"/>
          </a:xfrm>
        </p:spPr>
        <p:txBody>
          <a:bodyPr/>
          <a:lstStyle/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Česká průmyslová zdravotní pojišťovna: 	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1,24 mil.    (11,6 %)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Oborová </a:t>
            </a:r>
            <a:r>
              <a:rPr lang="cs-CZ" sz="2000" dirty="0" err="1" smtClean="0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. pojišťovna zaměstnanců </a:t>
            </a:r>
          </a:p>
          <a:p>
            <a:pPr marL="0" lvl="1" indent="0" eaLnBrk="1" hangingPunct="1">
              <a:spcBef>
                <a:spcPts val="1800"/>
              </a:spcBef>
              <a:buNone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     bank, pojišťoven a stavebnictví: 	</a:t>
            </a:r>
            <a:r>
              <a:rPr lang="cs-CZ" sz="2000" dirty="0">
                <a:solidFill>
                  <a:srgbClr val="333399"/>
                </a:solidFill>
                <a:cs typeface="Arial" charset="0"/>
              </a:rPr>
              <a:t>	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 728 tis.	      (7,1 %)	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Revírní bratrská pokladna: 			 431 tis.	      (4,1 %)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Vojenská zdravotní pojišťovna:		 700 tis.      (6,8 %)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Všeobecná zdravotní pojišťovna:		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5,91 mil.    (57,0 %)	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          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Zaměstnanecká pojišťovna Škoda:		 142 tis.       (1,3 %)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err="1" smtClean="0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. pojišťovna Ministerstva vnitra:             	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1,30 mil. 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 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   (12,1 %)</a:t>
            </a:r>
          </a:p>
        </p:txBody>
      </p:sp>
    </p:spTree>
    <p:extLst>
      <p:ext uri="{BB962C8B-B14F-4D97-AF65-F5344CB8AC3E}">
        <p14:creationId xmlns:p14="http://schemas.microsoft.com/office/powerpoint/2010/main" val="29555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333399"/>
                </a:solidFill>
              </a:rPr>
              <a:t>SOUKROMOPRÁVNÍ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2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Co lze pojistit?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040312"/>
          </a:xfrm>
        </p:spPr>
        <p:txBody>
          <a:bodyPr/>
          <a:lstStyle/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b="1" dirty="0" err="1" smtClean="0">
                <a:solidFill>
                  <a:srgbClr val="333399"/>
                </a:solidFill>
              </a:rPr>
              <a:t>Typy</a:t>
            </a:r>
            <a:r>
              <a:rPr lang="en-GB" b="1" dirty="0" smtClean="0">
                <a:solidFill>
                  <a:srgbClr val="333399"/>
                </a:solidFill>
              </a:rPr>
              <a:t> </a:t>
            </a:r>
            <a:r>
              <a:rPr lang="en-GB" b="1" dirty="0" err="1" smtClean="0">
                <a:solidFill>
                  <a:srgbClr val="333399"/>
                </a:solidFill>
              </a:rPr>
              <a:t>soukromého</a:t>
            </a:r>
            <a:r>
              <a:rPr lang="en-GB" b="1" dirty="0" smtClean="0">
                <a:solidFill>
                  <a:srgbClr val="333399"/>
                </a:solidFill>
              </a:rPr>
              <a:t> </a:t>
            </a:r>
            <a:r>
              <a:rPr lang="en-GB" b="1" dirty="0" err="1" smtClean="0">
                <a:solidFill>
                  <a:srgbClr val="333399"/>
                </a:solidFill>
              </a:rPr>
              <a:t>zdravotního</a:t>
            </a:r>
            <a:r>
              <a:rPr lang="en-GB" b="1" dirty="0" smtClean="0">
                <a:solidFill>
                  <a:srgbClr val="333399"/>
                </a:solidFill>
              </a:rPr>
              <a:t> </a:t>
            </a:r>
            <a:r>
              <a:rPr lang="en-GB" b="1" dirty="0" err="1" smtClean="0">
                <a:solidFill>
                  <a:srgbClr val="333399"/>
                </a:solidFill>
              </a:rPr>
              <a:t>pojištění</a:t>
            </a:r>
            <a:r>
              <a:rPr lang="en-GB" b="1" dirty="0" smtClean="0">
                <a:solidFill>
                  <a:srgbClr val="333399"/>
                </a:solidFill>
              </a:rPr>
              <a:t>:</a:t>
            </a: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b="1" i="1" dirty="0" smtClean="0">
              <a:solidFill>
                <a:srgbClr val="333399"/>
              </a:solidFill>
            </a:endParaRP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-   </a:t>
            </a: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denní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dávky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při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pracovní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neschopnosti</a:t>
            </a:r>
            <a:endParaRPr lang="en-GB" sz="2400" dirty="0" smtClean="0">
              <a:solidFill>
                <a:srgbClr val="333399"/>
              </a:solidFill>
            </a:endParaRPr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pobytu</a:t>
            </a:r>
            <a:r>
              <a:rPr lang="en-GB" sz="2400" dirty="0" smtClean="0">
                <a:solidFill>
                  <a:srgbClr val="333399"/>
                </a:solidFill>
              </a:rPr>
              <a:t> v </a:t>
            </a:r>
            <a:r>
              <a:rPr lang="en-GB" sz="2400" dirty="0" err="1" smtClean="0">
                <a:solidFill>
                  <a:srgbClr val="333399"/>
                </a:solidFill>
              </a:rPr>
              <a:t>nemocnici</a:t>
            </a:r>
            <a:endParaRPr lang="cs-CZ" sz="2400" dirty="0" smtClean="0">
              <a:solidFill>
                <a:srgbClr val="333399"/>
              </a:solidFill>
            </a:endParaRP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Ušlý příjem</a:t>
            </a: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Nadstandard</a:t>
            </a:r>
            <a:endParaRPr lang="en-GB" sz="2000" dirty="0" smtClean="0">
              <a:solidFill>
                <a:srgbClr val="333399"/>
              </a:solidFill>
            </a:endParaRPr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stomatologické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péče</a:t>
            </a:r>
            <a:endParaRPr lang="cs-CZ" sz="2400" dirty="0" smtClean="0">
              <a:solidFill>
                <a:srgbClr val="333399"/>
              </a:solidFill>
            </a:endParaRPr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vážných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onemocněn</a:t>
            </a:r>
            <a:r>
              <a:rPr lang="cs-CZ" sz="2400" dirty="0" smtClean="0">
                <a:solidFill>
                  <a:srgbClr val="333399"/>
                </a:solidFill>
              </a:rPr>
              <a:t>í a </a:t>
            </a:r>
            <a:r>
              <a:rPr lang="en-GB" sz="2400" dirty="0" smtClean="0">
                <a:solidFill>
                  <a:srgbClr val="333399"/>
                </a:solidFill>
              </a:rPr>
              <a:t>invalidity</a:t>
            </a:r>
            <a:endParaRPr lang="cs-CZ" sz="2400" dirty="0">
              <a:solidFill>
                <a:srgbClr val="333399"/>
              </a:solidFill>
            </a:endParaRP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Dlouhodobá pracovní neschopnost</a:t>
            </a: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Výdaje spojené s léčením, výdaje na nadstandardní péči, na jednorázové splacení závazků např. úvěr, leasing nebo na úpravu prostředí (bezbariérový byt).</a:t>
            </a:r>
            <a:endParaRPr lang="cs-CZ" dirty="0">
              <a:solidFill>
                <a:srgbClr val="333399"/>
              </a:solidFill>
            </a:endParaRP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- </a:t>
            </a: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dlouhodobé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péče</a:t>
            </a:r>
            <a:r>
              <a:rPr lang="cs-CZ" sz="2400" dirty="0" smtClean="0">
                <a:solidFill>
                  <a:srgbClr val="333399"/>
                </a:solidFill>
              </a:rPr>
              <a:t> (potřeba pečovatele)</a:t>
            </a: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- Léčebné výlohy při cestách do zahraničí</a:t>
            </a:r>
            <a:endParaRPr lang="en-GB" sz="24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05" y="1077462"/>
            <a:ext cx="6051947" cy="4563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Ovál 1"/>
          <p:cNvSpPr/>
          <p:nvPr/>
        </p:nvSpPr>
        <p:spPr>
          <a:xfrm>
            <a:off x="1214306" y="901293"/>
            <a:ext cx="2982287" cy="1799438"/>
          </a:xfrm>
          <a:prstGeom prst="ellipse">
            <a:avLst/>
          </a:prstGeom>
          <a:solidFill>
            <a:srgbClr val="EAB2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3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333399"/>
                </a:solidFill>
              </a:rPr>
              <a:t>Charakteristiky soukromého zdravotního pojištění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4825"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Nedochází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ke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spoření</a:t>
            </a:r>
            <a:r>
              <a:rPr lang="en-GB" sz="2400" dirty="0" smtClean="0">
                <a:solidFill>
                  <a:srgbClr val="333399"/>
                </a:solidFill>
              </a:rPr>
              <a:t>, </a:t>
            </a:r>
            <a:r>
              <a:rPr lang="en-GB" sz="2400" dirty="0" err="1" smtClean="0">
                <a:solidFill>
                  <a:srgbClr val="333399"/>
                </a:solidFill>
              </a:rPr>
              <a:t>celou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vloženou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částku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pojišťovna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používá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na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pokrytí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rizik</a:t>
            </a:r>
            <a:r>
              <a:rPr lang="en-GB" sz="2400" dirty="0" smtClean="0">
                <a:solidFill>
                  <a:srgbClr val="333399"/>
                </a:solidFill>
              </a:rPr>
              <a:t>.</a:t>
            </a:r>
          </a:p>
          <a:p>
            <a:pPr marL="504825"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Výše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plnění</a:t>
            </a:r>
            <a:r>
              <a:rPr lang="en-GB" sz="2400" dirty="0" smtClean="0">
                <a:solidFill>
                  <a:srgbClr val="333399"/>
                </a:solidFill>
              </a:rPr>
              <a:t> se </a:t>
            </a:r>
            <a:r>
              <a:rPr lang="en-GB" sz="2400" dirty="0" err="1" smtClean="0">
                <a:solidFill>
                  <a:srgbClr val="333399"/>
                </a:solidFill>
              </a:rPr>
              <a:t>zpravidla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stanovuje</a:t>
            </a:r>
            <a:r>
              <a:rPr lang="en-GB" sz="2400" dirty="0" smtClean="0">
                <a:solidFill>
                  <a:srgbClr val="333399"/>
                </a:solidFill>
              </a:rPr>
              <a:t> v </a:t>
            </a:r>
            <a:r>
              <a:rPr lang="en-GB" sz="2400" dirty="0" err="1" smtClean="0">
                <a:solidFill>
                  <a:srgbClr val="333399"/>
                </a:solidFill>
              </a:rPr>
              <a:t>závislosti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na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počtu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dní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pracovní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neschopnosti</a:t>
            </a:r>
            <a:r>
              <a:rPr lang="en-GB" sz="2400" dirty="0" smtClean="0">
                <a:solidFill>
                  <a:srgbClr val="333399"/>
                </a:solidFill>
              </a:rPr>
              <a:t>, </a:t>
            </a:r>
            <a:r>
              <a:rPr lang="en-GB" sz="2400" dirty="0" err="1" smtClean="0">
                <a:solidFill>
                  <a:srgbClr val="333399"/>
                </a:solidFill>
              </a:rPr>
              <a:t>nikoli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na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základě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bodového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ohodnocení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jako</a:t>
            </a:r>
            <a:r>
              <a:rPr lang="en-GB" sz="2400" dirty="0" smtClean="0">
                <a:solidFill>
                  <a:srgbClr val="333399"/>
                </a:solidFill>
              </a:rPr>
              <a:t> u </a:t>
            </a:r>
            <a:r>
              <a:rPr lang="en-GB" sz="2400" dirty="0" err="1" smtClean="0">
                <a:solidFill>
                  <a:srgbClr val="333399"/>
                </a:solidFill>
              </a:rPr>
              <a:t>úrazového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.</a:t>
            </a:r>
            <a:endParaRPr lang="en-GB" sz="2400" dirty="0" smtClean="0">
              <a:solidFill>
                <a:srgbClr val="333399"/>
              </a:solidFill>
              <a:cs typeface="Times New Roman" pitchFamily="18" charset="0"/>
            </a:endParaRPr>
          </a:p>
          <a:p>
            <a:pPr marL="504825"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Pojišťovna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zpravidla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plní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na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žádost</a:t>
            </a:r>
            <a:r>
              <a:rPr lang="en-GB" sz="2400" dirty="0" smtClean="0">
                <a:solidFill>
                  <a:srgbClr val="333399"/>
                </a:solidFill>
              </a:rPr>
              <a:t> o </a:t>
            </a:r>
            <a:r>
              <a:rPr lang="en-GB" sz="2400" dirty="0" err="1" smtClean="0">
                <a:solidFill>
                  <a:srgbClr val="333399"/>
                </a:solidFill>
              </a:rPr>
              <a:t>plnění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až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uplynutí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čekací</a:t>
            </a:r>
            <a:r>
              <a:rPr lang="cs-CZ" sz="2400" b="1" dirty="0" smtClean="0">
                <a:solidFill>
                  <a:srgbClr val="333399"/>
                </a:solidFill>
              </a:rPr>
              <a:t> (karenční)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doby</a:t>
            </a:r>
            <a:r>
              <a:rPr lang="en-GB" sz="2400" dirty="0" smtClean="0">
                <a:solidFill>
                  <a:srgbClr val="333399"/>
                </a:solidFill>
              </a:rPr>
              <a:t>.</a:t>
            </a:r>
            <a:endParaRPr lang="en-GB" sz="2400" dirty="0" smtClean="0">
              <a:solidFill>
                <a:srgbClr val="333399"/>
              </a:solidFill>
              <a:cs typeface="Times New Roman" pitchFamily="18" charset="0"/>
            </a:endParaRPr>
          </a:p>
          <a:p>
            <a:pPr marL="504825"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b="1" dirty="0" err="1" smtClean="0">
                <a:solidFill>
                  <a:srgbClr val="333399"/>
                </a:solidFill>
              </a:rPr>
              <a:t>Nelze</a:t>
            </a:r>
            <a:r>
              <a:rPr lang="en-GB" sz="2400" b="1" dirty="0" smtClean="0">
                <a:solidFill>
                  <a:srgbClr val="333399"/>
                </a:solidFill>
              </a:rPr>
              <a:t> se </a:t>
            </a:r>
            <a:r>
              <a:rPr lang="en-GB" sz="2400" b="1" dirty="0" err="1" smtClean="0">
                <a:solidFill>
                  <a:srgbClr val="333399"/>
                </a:solidFill>
              </a:rPr>
              <a:t>pojistit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na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smrt</a:t>
            </a:r>
            <a:r>
              <a:rPr lang="en-GB" sz="2400" dirty="0" smtClean="0">
                <a:solidFill>
                  <a:srgbClr val="333399"/>
                </a:solidFill>
              </a:rPr>
              <a:t>, pro </a:t>
            </a:r>
            <a:r>
              <a:rPr lang="en-GB" sz="2400" dirty="0" err="1" smtClean="0">
                <a:solidFill>
                  <a:srgbClr val="333399"/>
                </a:solidFill>
              </a:rPr>
              <a:t>případ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smrti</a:t>
            </a:r>
            <a:r>
              <a:rPr lang="en-GB" sz="2400" dirty="0" smtClean="0">
                <a:solidFill>
                  <a:srgbClr val="333399"/>
                </a:solidFill>
              </a:rPr>
              <a:t> je </a:t>
            </a:r>
            <a:r>
              <a:rPr lang="en-GB" sz="2400" dirty="0" err="1" smtClean="0">
                <a:solidFill>
                  <a:srgbClr val="333399"/>
                </a:solidFill>
              </a:rPr>
              <a:t>nutné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br>
              <a:rPr lang="en-GB" sz="2400" dirty="0" smtClean="0">
                <a:solidFill>
                  <a:srgbClr val="333399"/>
                </a:solidFill>
              </a:rPr>
            </a:br>
            <a:r>
              <a:rPr lang="en-GB" sz="2400" dirty="0" err="1" smtClean="0">
                <a:solidFill>
                  <a:srgbClr val="333399"/>
                </a:solidFill>
              </a:rPr>
              <a:t>využít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cs-CZ" sz="2400" dirty="0" smtClean="0">
                <a:solidFill>
                  <a:srgbClr val="333399"/>
                </a:solidFill>
              </a:rPr>
              <a:t>jiné produkty </a:t>
            </a:r>
            <a:r>
              <a:rPr lang="en-GB" sz="2400" dirty="0" smtClean="0">
                <a:solidFill>
                  <a:srgbClr val="333399"/>
                </a:solidFill>
              </a:rPr>
              <a:t>(</a:t>
            </a:r>
            <a:r>
              <a:rPr lang="cs-CZ" sz="2400" dirty="0" smtClean="0">
                <a:solidFill>
                  <a:srgbClr val="333399"/>
                </a:solidFill>
              </a:rPr>
              <a:t>např. </a:t>
            </a:r>
            <a:r>
              <a:rPr lang="en-GB" sz="2400" dirty="0" err="1" smtClean="0">
                <a:solidFill>
                  <a:srgbClr val="333399"/>
                </a:solidFill>
              </a:rPr>
              <a:t>rizikové</a:t>
            </a:r>
            <a:r>
              <a:rPr lang="en-GB" sz="2400" dirty="0" smtClean="0">
                <a:solidFill>
                  <a:srgbClr val="333399"/>
                </a:solidFill>
              </a:rPr>
              <a:t>, </a:t>
            </a:r>
            <a:r>
              <a:rPr lang="en-GB" sz="2400" dirty="0" err="1" smtClean="0">
                <a:solidFill>
                  <a:srgbClr val="333399"/>
                </a:solidFill>
              </a:rPr>
              <a:t>životní</a:t>
            </a:r>
            <a:r>
              <a:rPr lang="cs-CZ" sz="2400" dirty="0" smtClean="0">
                <a:solidFill>
                  <a:srgbClr val="333399"/>
                </a:solidFill>
              </a:rPr>
              <a:t> nebo </a:t>
            </a:r>
            <a:r>
              <a:rPr lang="en-GB" sz="2400" dirty="0" err="1" smtClean="0">
                <a:solidFill>
                  <a:srgbClr val="333399"/>
                </a:solidFill>
              </a:rPr>
              <a:t>kapitálové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životní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cs-CZ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333399"/>
                </a:solidFill>
              </a:rPr>
              <a:t>Cizinci odkázáni na komerční ZP</a:t>
            </a:r>
            <a:endParaRPr lang="cs-CZ" sz="3200" dirty="0" smtClean="0">
              <a:solidFill>
                <a:srgbClr val="333399"/>
              </a:solidFill>
            </a:endParaRP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569200" cy="5256213"/>
          </a:xfrm>
        </p:spPr>
        <p:txBody>
          <a:bodyPr/>
          <a:lstStyle/>
          <a:p>
            <a:r>
              <a:rPr lang="cs-CZ" sz="2200" b="1" dirty="0" smtClean="0">
                <a:solidFill>
                  <a:srgbClr val="333399"/>
                </a:solidFill>
              </a:rPr>
              <a:t>Občané ze „třetích zemí“</a:t>
            </a:r>
            <a:r>
              <a:rPr lang="cs-CZ" sz="2200" dirty="0" smtClean="0">
                <a:solidFill>
                  <a:srgbClr val="333399"/>
                </a:solidFill>
              </a:rPr>
              <a:t> se účastní veřejného zdravotního pojištění,  pokud pracují </a:t>
            </a:r>
            <a:r>
              <a:rPr lang="cs-CZ" sz="2200" b="1" dirty="0" smtClean="0">
                <a:solidFill>
                  <a:srgbClr val="333399"/>
                </a:solidFill>
              </a:rPr>
              <a:t>jako zaměstnanci u zaměstnavatele se sídlem v ČR. </a:t>
            </a:r>
          </a:p>
          <a:p>
            <a:r>
              <a:rPr lang="cs-CZ" sz="2200" b="1" dirty="0" smtClean="0">
                <a:solidFill>
                  <a:srgbClr val="333399"/>
                </a:solidFill>
              </a:rPr>
              <a:t>Ostatní cizinci ze zemí mimo EU </a:t>
            </a:r>
            <a:r>
              <a:rPr lang="cs-CZ" sz="2200" dirty="0" smtClean="0">
                <a:solidFill>
                  <a:srgbClr val="333399"/>
                </a:solidFill>
              </a:rPr>
              <a:t>s dlouhodobým pobytem v ČR si musí zdravotní pojištění obstarat jiným způsobem. </a:t>
            </a:r>
          </a:p>
          <a:p>
            <a:r>
              <a:rPr lang="cs-CZ" sz="2200" dirty="0" smtClean="0">
                <a:solidFill>
                  <a:srgbClr val="333399"/>
                </a:solidFill>
              </a:rPr>
              <a:t>Týká se to cizinců, kteří v ČR:</a:t>
            </a:r>
          </a:p>
          <a:p>
            <a:pPr lvl="1"/>
            <a:r>
              <a:rPr lang="cs-CZ" sz="2200" dirty="0" smtClean="0">
                <a:solidFill>
                  <a:srgbClr val="333399"/>
                </a:solidFill>
              </a:rPr>
              <a:t>působí jako živnostníci či podnikatelé (OSVČ) a nemají trvalý pobyt</a:t>
            </a:r>
          </a:p>
          <a:p>
            <a:pPr lvl="1"/>
            <a:r>
              <a:rPr lang="cs-CZ" sz="2200" dirty="0" smtClean="0">
                <a:solidFill>
                  <a:srgbClr val="333399"/>
                </a:solidFill>
              </a:rPr>
              <a:t>jsou rodinnými příslušníky (děti, a to včetně zde narozených dětí, manželé, starší rodiče) všech cizinců ze třetích zemí, tj. i cizinců s trvalým pobytem; dokonce sem spadají i rodinní příslušníci českých občanů, pokud ještě nemají trvalý pobyt (do dvou let po sňatku) a nejsou v ČR ani zaměstnanci</a:t>
            </a:r>
          </a:p>
          <a:p>
            <a:pPr lvl="1"/>
            <a:r>
              <a:rPr lang="cs-CZ" sz="2200" dirty="0" smtClean="0">
                <a:solidFill>
                  <a:srgbClr val="333399"/>
                </a:solidFill>
              </a:rPr>
              <a:t>studenti </a:t>
            </a:r>
          </a:p>
          <a:p>
            <a:pPr marL="457200" lvl="1" indent="0">
              <a:buNone/>
            </a:pPr>
            <a:endParaRPr lang="cs-CZ" sz="2200" dirty="0" smtClean="0">
              <a:solidFill>
                <a:srgbClr val="333399"/>
              </a:solidFill>
            </a:endParaRPr>
          </a:p>
          <a:p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5184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333399"/>
                </a:solidFill>
              </a:rPr>
              <a:t>Cizinci odkázáni na komerční ZP</a:t>
            </a:r>
            <a:endParaRPr lang="cs-CZ" sz="3200" dirty="0" smtClean="0">
              <a:solidFill>
                <a:srgbClr val="333399"/>
              </a:solidFill>
            </a:endParaRP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256213"/>
          </a:xfrm>
        </p:spPr>
        <p:txBody>
          <a:bodyPr>
            <a:normAutofit fontScale="92500"/>
          </a:bodyPr>
          <a:lstStyle/>
          <a:p>
            <a:r>
              <a:rPr lang="cs-CZ" sz="2000" dirty="0" smtClean="0">
                <a:solidFill>
                  <a:srgbClr val="333399"/>
                </a:solidFill>
              </a:rPr>
              <a:t>Jedná se odhadem o </a:t>
            </a:r>
            <a:r>
              <a:rPr lang="cs-CZ" sz="2000" b="1" dirty="0" smtClean="0">
                <a:solidFill>
                  <a:srgbClr val="333399"/>
                </a:solidFill>
              </a:rPr>
              <a:t>150 000 cizinců s legálním pobytem</a:t>
            </a:r>
          </a:p>
          <a:p>
            <a:r>
              <a:rPr lang="cs-CZ" sz="2000" dirty="0" smtClean="0">
                <a:solidFill>
                  <a:srgbClr val="333399"/>
                </a:solidFill>
              </a:rPr>
              <a:t>Minimální pojistné krytí je do 30 000 EUR</a:t>
            </a:r>
          </a:p>
          <a:p>
            <a:r>
              <a:rPr lang="cs-CZ" sz="2000" dirty="0" smtClean="0">
                <a:solidFill>
                  <a:srgbClr val="333399"/>
                </a:solidFill>
              </a:rPr>
              <a:t>Jsou povinni si sjednat komerční zdravotní pojištění, které však není nijak regulováno</a:t>
            </a: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uzavření smlouvy o komerčním zdravotním pojištění totiž cizinci nikterak negarantuje, že mu příslušná pojišťovna zdravotní péči skutečně proplatí. Oproti veřejnému zdravotnímu pojištění jsou pro všechny druhy komerčního pojištění charakteristické </a:t>
            </a:r>
            <a:r>
              <a:rPr lang="cs-CZ" sz="1600" b="1" dirty="0" smtClean="0">
                <a:solidFill>
                  <a:srgbClr val="333399"/>
                </a:solidFill>
              </a:rPr>
              <a:t>četné výluky </a:t>
            </a:r>
            <a:r>
              <a:rPr lang="cs-CZ" sz="1600" dirty="0" smtClean="0">
                <a:solidFill>
                  <a:srgbClr val="333399"/>
                </a:solidFill>
              </a:rPr>
              <a:t>z pojištění </a:t>
            </a:r>
            <a:r>
              <a:rPr lang="cs-CZ" sz="1600" b="1" dirty="0" smtClean="0">
                <a:solidFill>
                  <a:srgbClr val="333399"/>
                </a:solidFill>
              </a:rPr>
              <a:t>a limity </a:t>
            </a:r>
            <a:r>
              <a:rPr lang="cs-CZ" sz="1600" dirty="0" smtClean="0">
                <a:solidFill>
                  <a:srgbClr val="333399"/>
                </a:solidFill>
              </a:rPr>
              <a:t>pojistného plnění, které účelnost tohoto pojištění velmi zpochybňují.</a:t>
            </a:r>
          </a:p>
          <a:p>
            <a:r>
              <a:rPr lang="cs-CZ" sz="2000" dirty="0" smtClean="0">
                <a:solidFill>
                  <a:srgbClr val="333399"/>
                </a:solidFill>
              </a:rPr>
              <a:t>2 typy balíčků: Základní péče nebo Komplexní péče </a:t>
            </a:r>
          </a:p>
          <a:p>
            <a:r>
              <a:rPr lang="cs-CZ" sz="2000" dirty="0" smtClean="0">
                <a:solidFill>
                  <a:srgbClr val="333399"/>
                </a:solidFill>
              </a:rPr>
              <a:t>Od r. 2010 je možnost pojištění omezena na pojišťovny se sídlem v ČR</a:t>
            </a:r>
          </a:p>
          <a:p>
            <a:r>
              <a:rPr lang="cs-CZ" sz="2000" dirty="0" smtClean="0">
                <a:solidFill>
                  <a:srgbClr val="333399"/>
                </a:solidFill>
              </a:rPr>
              <a:t>Problémem jsou zejména </a:t>
            </a:r>
            <a:r>
              <a:rPr lang="cs-CZ" sz="2000" b="1" dirty="0" smtClean="0">
                <a:solidFill>
                  <a:srgbClr val="333399"/>
                </a:solidFill>
              </a:rPr>
              <a:t>následující omezení: </a:t>
            </a:r>
            <a:endParaRPr lang="cs-CZ" sz="2000" dirty="0" smtClean="0">
              <a:solidFill>
                <a:srgbClr val="333399"/>
              </a:solidFill>
            </a:endParaRP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výluky z pojištění vztahující se k druhům onemocnění a k druhům lékařské péče</a:t>
            </a: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výluky z pojištění vztahující se k příčinám či jiným okolnostem vzniku pojistné události, tj. onemocnění</a:t>
            </a: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maximální limit pojistného plnění (na 1 událost vs. celkový roční limit – malý rozdíl)</a:t>
            </a: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podmínka dodržení dalších povinností vyplývajících ze smlouvy </a:t>
            </a: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možnost pojišťoven </a:t>
            </a:r>
            <a:r>
              <a:rPr lang="cs-CZ" sz="1600" b="1" dirty="0" smtClean="0">
                <a:solidFill>
                  <a:srgbClr val="333399"/>
                </a:solidFill>
              </a:rPr>
              <a:t>kdykoliv </a:t>
            </a:r>
            <a:r>
              <a:rPr lang="cs-CZ" sz="1600" dirty="0" smtClean="0">
                <a:solidFill>
                  <a:srgbClr val="333399"/>
                </a:solidFill>
              </a:rPr>
              <a:t>odstoupit od smlouvy. </a:t>
            </a:r>
          </a:p>
          <a:p>
            <a:endParaRPr lang="cs-CZ" sz="20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Role státu </a:t>
            </a:r>
            <a:b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</a:br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v péči o zdraví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0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Odpovědnost za zdraví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333399"/>
                </a:solidFill>
              </a:rPr>
              <a:t>Péče o zdraví není jen záležitostí jednotlivce ani jen záležitostí státu.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rgbClr val="333399"/>
              </a:solidFill>
            </a:endParaRP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rgbClr val="333399"/>
                </a:solidFill>
              </a:rPr>
              <a:t>V odpovědnosti za zdraví je třeba hledat </a:t>
            </a:r>
            <a:r>
              <a:rPr lang="cs-CZ" b="1" dirty="0" smtClean="0">
                <a:solidFill>
                  <a:srgbClr val="333399"/>
                </a:solidFill>
              </a:rPr>
              <a:t>rovnováhu</a:t>
            </a:r>
            <a:r>
              <a:rPr lang="cs-CZ" dirty="0" smtClean="0">
                <a:solidFill>
                  <a:srgbClr val="333399"/>
                </a:solidFill>
              </a:rPr>
              <a:t> </a:t>
            </a:r>
            <a:r>
              <a:rPr lang="cs-CZ" b="1" dirty="0" smtClean="0">
                <a:solidFill>
                  <a:srgbClr val="333399"/>
                </a:solidFill>
              </a:rPr>
              <a:t>mezi rolí občanů a státu.</a:t>
            </a:r>
            <a:endParaRPr lang="cs-CZ" b="1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Právo na zdraví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Právo na život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Právo na ochranu zdraví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Právo na bezplatnou zdravotní péči a na zdravotní pomůcky na základě veřejného pojištění</a:t>
            </a:r>
          </a:p>
        </p:txBody>
      </p:sp>
    </p:spTree>
    <p:extLst>
      <p:ext uri="{BB962C8B-B14F-4D97-AF65-F5344CB8AC3E}">
        <p14:creationId xmlns:p14="http://schemas.microsoft.com/office/powerpoint/2010/main" val="22871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Úkoly státu v péči o zdraví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tvorba </a:t>
            </a:r>
            <a:r>
              <a:rPr lang="cs-CZ" b="1" dirty="0" smtClean="0">
                <a:solidFill>
                  <a:srgbClr val="333399"/>
                </a:solidFill>
              </a:rPr>
              <a:t>koncepce</a:t>
            </a:r>
            <a:r>
              <a:rPr lang="cs-CZ" dirty="0" smtClean="0">
                <a:solidFill>
                  <a:srgbClr val="333399"/>
                </a:solidFill>
              </a:rPr>
              <a:t> systému péče o zdraví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zajištění </a:t>
            </a:r>
            <a:r>
              <a:rPr lang="cs-CZ" b="1" dirty="0" smtClean="0">
                <a:solidFill>
                  <a:srgbClr val="333399"/>
                </a:solidFill>
              </a:rPr>
              <a:t>dostupnosti </a:t>
            </a:r>
            <a:r>
              <a:rPr lang="cs-CZ" dirty="0" smtClean="0">
                <a:solidFill>
                  <a:srgbClr val="333399"/>
                </a:solidFill>
              </a:rPr>
              <a:t>zdravotní péče</a:t>
            </a:r>
          </a:p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slaďování zájmů </a:t>
            </a:r>
            <a:r>
              <a:rPr lang="cs-CZ" dirty="0" smtClean="0">
                <a:solidFill>
                  <a:srgbClr val="333399"/>
                </a:solidFill>
              </a:rPr>
              <a:t>různých účastníků zdravotní péče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odpovědnost za </a:t>
            </a:r>
            <a:r>
              <a:rPr lang="cs-CZ" b="1" dirty="0" smtClean="0">
                <a:solidFill>
                  <a:srgbClr val="333399"/>
                </a:solidFill>
              </a:rPr>
              <a:t>efektivní využívání prostředků </a:t>
            </a:r>
            <a:r>
              <a:rPr lang="cs-CZ" dirty="0" smtClean="0">
                <a:solidFill>
                  <a:srgbClr val="333399"/>
                </a:solidFill>
              </a:rPr>
              <a:t>určených na zdravotní péči</a:t>
            </a:r>
          </a:p>
        </p:txBody>
      </p:sp>
    </p:spTree>
    <p:extLst>
      <p:ext uri="{BB962C8B-B14F-4D97-AF65-F5344CB8AC3E}">
        <p14:creationId xmlns:p14="http://schemas.microsoft.com/office/powerpoint/2010/main" val="35540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Role státu v péči o zdraví dle WHO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333399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>
                <a:solidFill>
                  <a:srgbClr val="333399"/>
                </a:solidFill>
              </a:rPr>
              <a:t>garantuje dostupnost </a:t>
            </a:r>
            <a:r>
              <a:rPr lang="cs-CZ" dirty="0">
                <a:solidFill>
                  <a:srgbClr val="333399"/>
                </a:solidFill>
              </a:rPr>
              <a:t>základní zdravotní péče pro všechny občany a stanoví pravidla za jakých jsou různé druhy péče poskytovány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dirty="0">
                <a:solidFill>
                  <a:srgbClr val="333399"/>
                </a:solidFill>
              </a:rPr>
              <a:t>v různé míře se </a:t>
            </a:r>
            <a:r>
              <a:rPr lang="cs-CZ" b="1" dirty="0">
                <a:solidFill>
                  <a:srgbClr val="333399"/>
                </a:solidFill>
              </a:rPr>
              <a:t>podílí na financování </a:t>
            </a:r>
            <a:r>
              <a:rPr lang="cs-CZ" dirty="0">
                <a:solidFill>
                  <a:srgbClr val="333399"/>
                </a:solidFill>
              </a:rPr>
              <a:t>zdravotní péče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dirty="0">
                <a:solidFill>
                  <a:srgbClr val="333399"/>
                </a:solidFill>
              </a:rPr>
              <a:t>je v různé míře </a:t>
            </a:r>
            <a:r>
              <a:rPr lang="cs-CZ" b="1" dirty="0">
                <a:solidFill>
                  <a:srgbClr val="333399"/>
                </a:solidFill>
              </a:rPr>
              <a:t>vlastníkem </a:t>
            </a:r>
            <a:r>
              <a:rPr lang="cs-CZ" dirty="0">
                <a:solidFill>
                  <a:srgbClr val="333399"/>
                </a:solidFill>
              </a:rPr>
              <a:t>zdravotnických zařízení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>
                <a:solidFill>
                  <a:srgbClr val="333399"/>
                </a:solidFill>
              </a:rPr>
              <a:t>rozhoduje</a:t>
            </a:r>
            <a:r>
              <a:rPr lang="cs-CZ" dirty="0">
                <a:solidFill>
                  <a:srgbClr val="333399"/>
                </a:solidFill>
              </a:rPr>
              <a:t> či spolurozhoduje </a:t>
            </a:r>
            <a:r>
              <a:rPr lang="cs-CZ" b="1" dirty="0">
                <a:solidFill>
                  <a:srgbClr val="333399"/>
                </a:solidFill>
              </a:rPr>
              <a:t>o podmínkách pro výkon lékařského povolání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>
                <a:solidFill>
                  <a:srgbClr val="333399"/>
                </a:solidFill>
              </a:rPr>
              <a:t>reguluje</a:t>
            </a:r>
            <a:r>
              <a:rPr lang="cs-CZ" dirty="0">
                <a:solidFill>
                  <a:srgbClr val="333399"/>
                </a:solidFill>
              </a:rPr>
              <a:t> přímo nebo nepřímo </a:t>
            </a:r>
            <a:r>
              <a:rPr lang="cs-CZ" b="1" dirty="0">
                <a:solidFill>
                  <a:srgbClr val="333399"/>
                </a:solidFill>
              </a:rPr>
              <a:t>ceny</a:t>
            </a:r>
            <a:r>
              <a:rPr lang="cs-CZ" dirty="0">
                <a:solidFill>
                  <a:srgbClr val="333399"/>
                </a:solidFill>
              </a:rPr>
              <a:t> lékařských služeb </a:t>
            </a:r>
            <a:r>
              <a:rPr lang="cs-CZ" dirty="0" smtClean="0">
                <a:solidFill>
                  <a:srgbClr val="333399"/>
                </a:solidFill>
              </a:rPr>
              <a:t>a usměrňuje </a:t>
            </a:r>
            <a:r>
              <a:rPr lang="cs-CZ" dirty="0">
                <a:solidFill>
                  <a:srgbClr val="333399"/>
                </a:solidFill>
              </a:rPr>
              <a:t>konkurenci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5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Role státu v péči o zdraví dle WHO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24536"/>
          </a:xfrm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b="1" dirty="0">
                <a:solidFill>
                  <a:srgbClr val="333399"/>
                </a:solidFill>
              </a:rPr>
              <a:t>zajišťuje protiepidemickou službu </a:t>
            </a:r>
            <a:r>
              <a:rPr lang="cs-CZ" dirty="0">
                <a:solidFill>
                  <a:srgbClr val="333399"/>
                </a:solidFill>
              </a:rPr>
              <a:t>a významně se podílí na snižování environmentálních rizik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>
                <a:solidFill>
                  <a:srgbClr val="333399"/>
                </a:solidFill>
              </a:rPr>
              <a:t>významně </a:t>
            </a:r>
            <a:r>
              <a:rPr lang="cs-CZ" b="1" dirty="0">
                <a:solidFill>
                  <a:srgbClr val="333399"/>
                </a:solidFill>
              </a:rPr>
              <a:t>podílí na výchově lékařů a ostatních odborníků </a:t>
            </a:r>
            <a:r>
              <a:rPr lang="cs-CZ" dirty="0">
                <a:solidFill>
                  <a:srgbClr val="333399"/>
                </a:solidFill>
              </a:rPr>
              <a:t>ve zdravotnictví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>
                <a:solidFill>
                  <a:srgbClr val="333399"/>
                </a:solidFill>
              </a:rPr>
              <a:t>prostřednictvím různých orgánů </a:t>
            </a:r>
            <a:r>
              <a:rPr lang="cs-CZ" b="1" dirty="0">
                <a:solidFill>
                  <a:srgbClr val="333399"/>
                </a:solidFill>
              </a:rPr>
              <a:t>monitoruje zdravotní stav populace</a:t>
            </a:r>
            <a:r>
              <a:rPr lang="cs-CZ" dirty="0">
                <a:solidFill>
                  <a:srgbClr val="333399"/>
                </a:solidFill>
              </a:rPr>
              <a:t>, aktuální problémy populačního zdraví řeší ve spolupráci s odborníky a občanskými sdruženími, či samosprávnými orgán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>
                <a:solidFill>
                  <a:srgbClr val="333399"/>
                </a:solidFill>
              </a:rPr>
              <a:t>přímo nebo nepřímo </a:t>
            </a:r>
            <a:r>
              <a:rPr lang="cs-CZ" b="1" dirty="0">
                <a:solidFill>
                  <a:srgbClr val="333399"/>
                </a:solidFill>
              </a:rPr>
              <a:t>podporuje lékařský výzkum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>
                <a:solidFill>
                  <a:srgbClr val="333399"/>
                </a:solidFill>
              </a:rPr>
              <a:t>prostřednictvím svých orgánů </a:t>
            </a:r>
            <a:r>
              <a:rPr lang="cs-CZ" b="1" dirty="0">
                <a:solidFill>
                  <a:srgbClr val="333399"/>
                </a:solidFill>
              </a:rPr>
              <a:t>spolupracuje s WHO </a:t>
            </a:r>
            <a:r>
              <a:rPr lang="cs-CZ" dirty="0" smtClean="0">
                <a:solidFill>
                  <a:srgbClr val="333399"/>
                </a:solidFill>
              </a:rPr>
              <a:t>v oblasti </a:t>
            </a:r>
            <a:r>
              <a:rPr lang="cs-CZ" dirty="0">
                <a:solidFill>
                  <a:srgbClr val="333399"/>
                </a:solidFill>
              </a:rPr>
              <a:t>ochrany zdraví mezi zeměmi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0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>
          <a:xfrm>
            <a:off x="425593" y="260648"/>
            <a:ext cx="8229600" cy="733425"/>
          </a:xfrm>
        </p:spPr>
        <p:txBody>
          <a:bodyPr/>
          <a:lstStyle/>
          <a:p>
            <a:r>
              <a:rPr lang="cs-CZ" altLang="cs-CZ" sz="5400" b="1" dirty="0" smtClean="0">
                <a:solidFill>
                  <a:srgbClr val="333399"/>
                </a:solidFill>
              </a:rPr>
              <a:t>PUBLIC HEALTH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>
          <a:xfrm>
            <a:off x="451386" y="1196752"/>
            <a:ext cx="8405838" cy="5544616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333399"/>
                </a:solidFill>
              </a:rPr>
              <a:t>V ČR - několik relativně samostatných lékařských disciplín:</a:t>
            </a:r>
          </a:p>
          <a:p>
            <a:pPr lvl="2"/>
            <a:r>
              <a:rPr lang="cs-CZ" altLang="cs-CZ" sz="2400" b="1" dirty="0" smtClean="0">
                <a:solidFill>
                  <a:srgbClr val="333399"/>
                </a:solidFill>
              </a:rPr>
              <a:t>Sociální lékařství </a:t>
            </a:r>
          </a:p>
          <a:p>
            <a:pPr lvl="2"/>
            <a:r>
              <a:rPr lang="cs-CZ" altLang="cs-CZ" sz="2400" b="1" dirty="0" smtClean="0">
                <a:solidFill>
                  <a:srgbClr val="333399"/>
                </a:solidFill>
              </a:rPr>
              <a:t>Preventivní lékařství</a:t>
            </a:r>
          </a:p>
          <a:p>
            <a:pPr lvl="2"/>
            <a:r>
              <a:rPr lang="cs-CZ" altLang="cs-CZ" sz="2400" b="1" dirty="0" smtClean="0">
                <a:solidFill>
                  <a:srgbClr val="333399"/>
                </a:solidFill>
              </a:rPr>
              <a:t>Epidemiologie infekčních nemocí</a:t>
            </a:r>
          </a:p>
          <a:p>
            <a:pPr lvl="2"/>
            <a:r>
              <a:rPr lang="cs-CZ" altLang="cs-CZ" sz="2400" b="1" dirty="0" smtClean="0">
                <a:solidFill>
                  <a:srgbClr val="333399"/>
                </a:solidFill>
              </a:rPr>
              <a:t>Hygiena</a:t>
            </a:r>
          </a:p>
          <a:p>
            <a:pPr marL="685800" lvl="2" indent="0">
              <a:buNone/>
            </a:pPr>
            <a:endParaRPr lang="cs-CZ" altLang="cs-CZ" sz="2400" b="1" dirty="0" smtClean="0">
              <a:solidFill>
                <a:srgbClr val="333399"/>
              </a:solidFill>
            </a:endParaRPr>
          </a:p>
          <a:p>
            <a:r>
              <a:rPr lang="cs-CZ" altLang="cs-CZ" b="1" dirty="0" smtClean="0">
                <a:solidFill>
                  <a:srgbClr val="333399"/>
                </a:solidFill>
              </a:rPr>
              <a:t>Navazující </a:t>
            </a:r>
            <a:r>
              <a:rPr lang="cs-CZ" altLang="cs-CZ" b="1" dirty="0">
                <a:solidFill>
                  <a:srgbClr val="333399"/>
                </a:solidFill>
              </a:rPr>
              <a:t>obory jako: sociální farmakologie, organizace a řízení </a:t>
            </a:r>
            <a:r>
              <a:rPr lang="cs-CZ" altLang="cs-CZ" b="1" dirty="0" err="1">
                <a:solidFill>
                  <a:srgbClr val="333399"/>
                </a:solidFill>
              </a:rPr>
              <a:t>zdr</a:t>
            </a:r>
            <a:r>
              <a:rPr lang="cs-CZ" altLang="cs-CZ" b="1" dirty="0">
                <a:solidFill>
                  <a:srgbClr val="333399"/>
                </a:solidFill>
              </a:rPr>
              <a:t>. systému, ekonomie zdravotnictví, sociologie zdraví a nemoci, sociální psychologie, zdravotnické právo, zdravotnická informatika ….</a:t>
            </a:r>
          </a:p>
          <a:p>
            <a:pPr marL="685800" lvl="2" indent="0">
              <a:buNone/>
            </a:pPr>
            <a:endParaRPr lang="cs-CZ" altLang="cs-CZ" sz="2400" dirty="0" smtClean="0"/>
          </a:p>
          <a:p>
            <a:pPr lvl="1"/>
            <a:endParaRPr lang="cs-CZ" alt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42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554868" y="261782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Zdravotní politika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34304"/>
            <a:ext cx="8229600" cy="4525963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projev </a:t>
            </a:r>
            <a:r>
              <a:rPr lang="cs-CZ" b="1" dirty="0" smtClean="0">
                <a:solidFill>
                  <a:srgbClr val="333399"/>
                </a:solidFill>
              </a:rPr>
              <a:t>zájmu</a:t>
            </a:r>
            <a:r>
              <a:rPr lang="cs-CZ" dirty="0" smtClean="0">
                <a:solidFill>
                  <a:srgbClr val="333399"/>
                </a:solidFill>
              </a:rPr>
              <a:t> a </a:t>
            </a:r>
            <a:r>
              <a:rPr lang="cs-CZ" b="1" dirty="0" smtClean="0">
                <a:solidFill>
                  <a:srgbClr val="333399"/>
                </a:solidFill>
              </a:rPr>
              <a:t>odpovědnosti</a:t>
            </a:r>
            <a:r>
              <a:rPr lang="cs-CZ" dirty="0" smtClean="0">
                <a:solidFill>
                  <a:srgbClr val="333399"/>
                </a:solidFill>
              </a:rPr>
              <a:t> za zdraví lidí a výraz touhy po </a:t>
            </a:r>
            <a:r>
              <a:rPr lang="cs-CZ" b="1" dirty="0" smtClean="0">
                <a:solidFill>
                  <a:srgbClr val="333399"/>
                </a:solidFill>
              </a:rPr>
              <a:t>spravedlnosti</a:t>
            </a:r>
            <a:r>
              <a:rPr lang="cs-CZ" dirty="0" smtClean="0">
                <a:solidFill>
                  <a:srgbClr val="333399"/>
                </a:solidFill>
              </a:rPr>
              <a:t> při spravování záležitostí obce.</a:t>
            </a:r>
          </a:p>
          <a:p>
            <a:pPr lvl="1" algn="r" eaLnBrk="1" hangingPunct="1">
              <a:buFont typeface="Arial" charset="0"/>
              <a:buNone/>
            </a:pPr>
            <a:r>
              <a:rPr lang="cs-CZ" dirty="0" smtClean="0">
                <a:solidFill>
                  <a:srgbClr val="333399"/>
                </a:solidFill>
              </a:rPr>
              <a:t>(</a:t>
            </a:r>
            <a:r>
              <a:rPr lang="cs-CZ" i="1" dirty="0" smtClean="0">
                <a:solidFill>
                  <a:srgbClr val="333399"/>
                </a:solidFill>
              </a:rPr>
              <a:t>Konference SZO v Adelaide 1988</a:t>
            </a:r>
            <a:r>
              <a:rPr lang="cs-CZ" dirty="0" smtClean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3" name="Obdélník 2"/>
          <p:cNvSpPr/>
          <p:nvPr/>
        </p:nvSpPr>
        <p:spPr>
          <a:xfrm>
            <a:off x="386886" y="1556792"/>
            <a:ext cx="8424936" cy="266429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5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Zdravotní politika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opatření, která se navrhují, realizují </a:t>
            </a:r>
            <a:r>
              <a:rPr lang="cs-CZ" dirty="0" smtClean="0">
                <a:solidFill>
                  <a:srgbClr val="333399"/>
                </a:solidFill>
              </a:rPr>
              <a:t>a hodnotí </a:t>
            </a:r>
            <a:r>
              <a:rPr lang="cs-CZ" dirty="0" smtClean="0">
                <a:solidFill>
                  <a:srgbClr val="333399"/>
                </a:solidFill>
              </a:rPr>
              <a:t>v oblasti péče o zdraví.</a:t>
            </a:r>
          </a:p>
          <a:p>
            <a:pPr eaLnBrk="1" hangingPunct="1"/>
            <a:endParaRPr lang="cs-CZ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není jen to, co se udělá, ale i to, co se neudělá</a:t>
            </a:r>
          </a:p>
        </p:txBody>
      </p:sp>
    </p:spTree>
    <p:extLst>
      <p:ext uri="{BB962C8B-B14F-4D97-AF65-F5344CB8AC3E}">
        <p14:creationId xmlns:p14="http://schemas.microsoft.com/office/powerpoint/2010/main" val="18368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cíl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vytvořit a rozvíjet </a:t>
            </a:r>
            <a:r>
              <a:rPr lang="cs-CZ" b="1" dirty="0" smtClean="0">
                <a:solidFill>
                  <a:srgbClr val="333399"/>
                </a:solidFill>
              </a:rPr>
              <a:t>příznivé zdravotní prostředí</a:t>
            </a:r>
            <a:r>
              <a:rPr lang="cs-CZ" dirty="0" smtClean="0">
                <a:solidFill>
                  <a:srgbClr val="333399"/>
                </a:solidFill>
              </a:rPr>
              <a:t>, v němž by lidé mohli žít zdravě: </a:t>
            </a:r>
          </a:p>
          <a:p>
            <a:pPr lvl="1" eaLnBrk="1" hangingPunct="1"/>
            <a:r>
              <a:rPr lang="cs-CZ" dirty="0" smtClean="0">
                <a:solidFill>
                  <a:srgbClr val="333399"/>
                </a:solidFill>
              </a:rPr>
              <a:t>usnadnění správné volby zdravého způsobu života</a:t>
            </a:r>
          </a:p>
          <a:p>
            <a:pPr lvl="1" eaLnBrk="1" hangingPunct="1"/>
            <a:r>
              <a:rPr lang="cs-CZ" dirty="0" smtClean="0">
                <a:solidFill>
                  <a:srgbClr val="333399"/>
                </a:solidFill>
              </a:rPr>
              <a:t>důraz na příznivé přírodní a sociální prostředí</a:t>
            </a:r>
          </a:p>
          <a:p>
            <a:pPr lvl="1" eaLnBrk="1" hangingPunct="1"/>
            <a:r>
              <a:rPr lang="cs-CZ" dirty="0" smtClean="0">
                <a:solidFill>
                  <a:srgbClr val="333399"/>
                </a:solidFill>
              </a:rPr>
              <a:t>odpovědnost všech rezortů za zdravotní důsledky jejich rozhodnutí</a:t>
            </a:r>
          </a:p>
        </p:txBody>
      </p:sp>
    </p:spTree>
    <p:extLst>
      <p:ext uri="{BB962C8B-B14F-4D97-AF65-F5344CB8AC3E}">
        <p14:creationId xmlns:p14="http://schemas.microsoft.com/office/powerpoint/2010/main" val="17665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333399"/>
                </a:solidFill>
              </a:rPr>
              <a:t>KONCEPCE ZDRAVOTNÍ POLITIKY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962647" y="1772816"/>
            <a:ext cx="7486600" cy="230425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0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333399"/>
                </a:solidFill>
              </a:rPr>
              <a:t>Základy pro vytváření koncepce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300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 smtClean="0">
                <a:solidFill>
                  <a:srgbClr val="333399"/>
                </a:solidFill>
              </a:rPr>
              <a:t>Východiska: </a:t>
            </a:r>
            <a:r>
              <a:rPr lang="cs-CZ" sz="4400" dirty="0" smtClean="0">
                <a:solidFill>
                  <a:srgbClr val="333399"/>
                </a:solidFill>
              </a:rPr>
              <a:t>popis a analýza současného stavu, vymezení problémů a posouzení možností jejich zvládnutí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4400" dirty="0" smtClean="0">
              <a:solidFill>
                <a:srgbClr val="333399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 smtClean="0">
                <a:solidFill>
                  <a:srgbClr val="333399"/>
                </a:solidFill>
              </a:rPr>
              <a:t>Hodnoty, záměry a cíle </a:t>
            </a:r>
            <a:r>
              <a:rPr lang="cs-CZ" sz="4400" dirty="0" smtClean="0">
                <a:solidFill>
                  <a:srgbClr val="333399"/>
                </a:solidFill>
              </a:rPr>
              <a:t>péče o zdraví a zdravotnictví</a:t>
            </a:r>
            <a:endParaRPr lang="cs-CZ" sz="4400" dirty="0">
              <a:solidFill>
                <a:srgbClr val="333399"/>
              </a:solidFill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400" dirty="0">
                <a:solidFill>
                  <a:srgbClr val="333399"/>
                </a:solidFill>
              </a:rPr>
              <a:t>Orientace na občana, svébytnost, spravedlnost, demokratické principy, hodnota zdraví,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400" dirty="0">
                <a:solidFill>
                  <a:srgbClr val="333399"/>
                </a:solidFill>
              </a:rPr>
              <a:t>zdravotní péče jako individuální i sociální hodnota, politické, ekonomické, kulturní a sociální okolnosti  </a:t>
            </a:r>
            <a:endParaRPr lang="cs-CZ" sz="4400" dirty="0" smtClean="0">
              <a:solidFill>
                <a:srgbClr val="333399"/>
              </a:solidFill>
            </a:endParaRPr>
          </a:p>
          <a:p>
            <a:pPr marL="457200" lvl="1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4400" dirty="0" smtClean="0">
              <a:solidFill>
                <a:srgbClr val="333399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b="1" dirty="0" smtClean="0">
                <a:solidFill>
                  <a:srgbClr val="333399"/>
                </a:solidFill>
              </a:rPr>
              <a:t>Teorie péče o zdraví a zdravotnictví</a:t>
            </a:r>
            <a:r>
              <a:rPr lang="cs-CZ" sz="4400" dirty="0" smtClean="0">
                <a:solidFill>
                  <a:srgbClr val="333399"/>
                </a:solidFill>
              </a:rPr>
              <a:t>, systémové interdisciplinární pojetí</a:t>
            </a:r>
            <a:endParaRPr lang="cs-CZ" sz="4400" dirty="0">
              <a:solidFill>
                <a:srgbClr val="333399"/>
              </a:solidFill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400" dirty="0">
                <a:solidFill>
                  <a:srgbClr val="333399"/>
                </a:solidFill>
              </a:rPr>
              <a:t>Jaké je zdraví? Proč je takové? Čím lze přispět k jeho zlepšení?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400" dirty="0">
              <a:solidFill>
                <a:srgbClr val="333399"/>
              </a:solidFill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34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333399"/>
                </a:solidFill>
              </a:rPr>
              <a:t>Nástroje pro realizaci koncepce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24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333399"/>
                </a:solidFill>
              </a:rPr>
              <a:t>Financování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333399"/>
                </a:solidFill>
              </a:rPr>
              <a:t>Legislativa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333399"/>
                </a:solidFill>
              </a:rPr>
              <a:t>Lidé a jejich výchova ke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333399"/>
                </a:solidFill>
              </a:rPr>
              <a:t>Dobré řízení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333399"/>
                </a:solidFill>
              </a:rPr>
              <a:t>Informace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dirty="0" smtClean="0">
                <a:solidFill>
                  <a:srgbClr val="333399"/>
                </a:solidFill>
              </a:rPr>
              <a:t>Věda, výzkum a rozvoj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rgbClr val="333399"/>
                </a:solidFill>
              </a:rPr>
              <a:t>Regionalizace</a:t>
            </a:r>
            <a:r>
              <a:rPr lang="cs-CZ" sz="2600" dirty="0">
                <a:solidFill>
                  <a:srgbClr val="333399"/>
                </a:solidFill>
              </a:rPr>
              <a:t>, decentralizace, recenetralizace, komunikace, tvůrčí partnerství, podíl </a:t>
            </a:r>
            <a:r>
              <a:rPr lang="cs-CZ" sz="2600" dirty="0" smtClean="0">
                <a:solidFill>
                  <a:srgbClr val="333399"/>
                </a:solidFill>
              </a:rPr>
              <a:t>odborné a široké </a:t>
            </a:r>
            <a:r>
              <a:rPr lang="cs-CZ" sz="2600" dirty="0">
                <a:solidFill>
                  <a:srgbClr val="333399"/>
                </a:solidFill>
              </a:rPr>
              <a:t>občanské veřejnosti na rozvoji péče o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Cíle koncepce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Dobrá péče o zdraví a výkonný systém zdravotnictví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333399"/>
                </a:solidFill>
              </a:rPr>
              <a:t>ZDRAVÍ LIDÉ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402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EVROPSKÁ 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Evropská zdravotní politika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mnoho rozličných podkladových materiálů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principy a hodnoty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inspirace pro jednotlivé státy a jejich specifickou situaci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důraz na participaci občanů (jednotlivců, rodin, sociálních skupin, dobrovolných a zájmových organizací)</a:t>
            </a:r>
          </a:p>
          <a:p>
            <a:pPr eaLnBrk="1" hangingPunct="1">
              <a:buFont typeface="Arial" charset="0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4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333399"/>
                </a:solidFill>
              </a:rPr>
              <a:t>Historický vývoj evropské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>
                <a:solidFill>
                  <a:srgbClr val="333399"/>
                </a:solidFill>
              </a:rPr>
              <a:t>1851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>
                <a:solidFill>
                  <a:srgbClr val="333399"/>
                </a:solidFill>
              </a:rPr>
              <a:t> I. evropská zdravotní konference v Paříži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 smtClean="0">
              <a:solidFill>
                <a:srgbClr val="333399"/>
              </a:solidFill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>
                <a:solidFill>
                  <a:srgbClr val="333399"/>
                </a:solidFill>
              </a:rPr>
              <a:t>1907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>
                <a:solidFill>
                  <a:srgbClr val="333399"/>
                </a:solidFill>
              </a:rPr>
              <a:t>založen Mezinárodní úřad veřejné hygieny v Paříži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 smtClean="0">
              <a:solidFill>
                <a:srgbClr val="333399"/>
              </a:solidFill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>
                <a:solidFill>
                  <a:srgbClr val="333399"/>
                </a:solidFill>
              </a:rPr>
              <a:t>1948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>
                <a:solidFill>
                  <a:srgbClr val="333399"/>
                </a:solidFill>
              </a:rPr>
              <a:t>založení Světové zdravotnické organizace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0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608" y="620689"/>
            <a:ext cx="7411942" cy="5269004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cs-CZ" altLang="cs-CZ" sz="5400" b="1" dirty="0">
                <a:solidFill>
                  <a:srgbClr val="333399"/>
                </a:solidFill>
              </a:rPr>
              <a:t>PUBLIC HEALTH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3000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3000" b="1" dirty="0">
                <a:solidFill>
                  <a:srgbClr val="333399"/>
                </a:solidFill>
              </a:rPr>
              <a:t>organizované úsilí společnosti s cílem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solidFill>
                  <a:srgbClr val="333399"/>
                </a:solidFill>
              </a:rPr>
              <a:t>chránit,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solidFill>
                  <a:srgbClr val="333399"/>
                </a:solidFill>
              </a:rPr>
              <a:t>rozvíjet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solidFill>
                  <a:srgbClr val="333399"/>
                </a:solidFill>
              </a:rPr>
              <a:t>a navracet zdraví lidí.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altLang="cs-CZ" sz="3000" b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65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333399"/>
                </a:solidFill>
              </a:rPr>
              <a:t>Základní programové dokumenty evropské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333399"/>
                </a:solidFill>
              </a:rPr>
              <a:t>SZO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333399"/>
                </a:solidFill>
              </a:rPr>
              <a:t>nová strategie </a:t>
            </a:r>
            <a:r>
              <a:rPr lang="cs-CZ" b="1" dirty="0" smtClean="0">
                <a:solidFill>
                  <a:srgbClr val="333399"/>
                </a:solidFill>
              </a:rPr>
              <a:t>Zdraví 2020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333399"/>
                </a:solidFill>
              </a:rPr>
              <a:t>EU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333399"/>
                </a:solidFill>
              </a:rPr>
              <a:t>Společně pro zdraví </a:t>
            </a:r>
            <a:r>
              <a:rPr lang="cs-CZ" dirty="0" smtClean="0">
                <a:solidFill>
                  <a:srgbClr val="333399"/>
                </a:solidFill>
              </a:rPr>
              <a:t>(součást komplexní strategie rozvoje EU Evropa 2020)</a:t>
            </a:r>
            <a:endParaRPr lang="cs-CZ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133600"/>
            <a:ext cx="8964612" cy="2592388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accent2"/>
                </a:solidFill>
              </a:rPr>
              <a:t>  </a:t>
            </a:r>
            <a:br>
              <a:rPr lang="cs-CZ" sz="4000" b="1" dirty="0" smtClean="0">
                <a:solidFill>
                  <a:schemeClr val="accent2"/>
                </a:solidFill>
              </a:rPr>
            </a:br>
            <a:r>
              <a:rPr lang="cs-CZ" sz="4000" b="1" dirty="0" smtClean="0">
                <a:solidFill>
                  <a:schemeClr val="accent2"/>
                </a:solidFill>
              </a:rPr>
              <a:t>Aktuální program</a:t>
            </a:r>
            <a:br>
              <a:rPr lang="cs-CZ" sz="4000" b="1" dirty="0" smtClean="0">
                <a:solidFill>
                  <a:schemeClr val="accent2"/>
                </a:solidFill>
              </a:rPr>
            </a:br>
            <a:r>
              <a:rPr lang="cs-CZ" sz="4100" b="1" dirty="0" smtClean="0">
                <a:solidFill>
                  <a:schemeClr val="accent2"/>
                </a:solidFill>
              </a:rPr>
              <a:t>ZDRAVÍ 2020</a:t>
            </a:r>
            <a:br>
              <a:rPr lang="cs-CZ" sz="4100" b="1" dirty="0" smtClean="0">
                <a:solidFill>
                  <a:schemeClr val="accent2"/>
                </a:solidFill>
              </a:rPr>
            </a:br>
            <a:endParaRPr lang="cs-CZ" sz="41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cs-CZ" dirty="0" smtClean="0">
                <a:solidFill>
                  <a:srgbClr val="333399"/>
                </a:solidFill>
                <a:latin typeface="Arial Black" panose="020B0A04020102020204" pitchFamily="34" charset="0"/>
              </a:rPr>
              <a:t>Strategické cíle programu Zdraví 2020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8577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cs-CZ" dirty="0" smtClean="0">
                <a:solidFill>
                  <a:srgbClr val="333399"/>
                </a:solidFill>
              </a:rPr>
              <a:t>Zlepšení zdraví pro všechny a snižování nerovností ve zdraví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dirty="0" smtClean="0">
                <a:solidFill>
                  <a:srgbClr val="333399"/>
                </a:solidFill>
              </a:rPr>
              <a:t>Posílení roli veřejné správy v péči o zdraví a  </a:t>
            </a:r>
            <a:r>
              <a:rPr lang="cs-CZ" dirty="0">
                <a:solidFill>
                  <a:srgbClr val="333399"/>
                </a:solidFill>
              </a:rPr>
              <a:t>přizvat k řízení a rozhodování všechny složky společnosti, sociální skupiny i </a:t>
            </a:r>
            <a:r>
              <a:rPr lang="cs-CZ" dirty="0" smtClean="0">
                <a:solidFill>
                  <a:srgbClr val="333399"/>
                </a:solidFill>
              </a:rPr>
              <a:t>jednotlivce.</a:t>
            </a:r>
          </a:p>
        </p:txBody>
      </p:sp>
    </p:spTree>
    <p:extLst>
      <p:ext uri="{BB962C8B-B14F-4D97-AF65-F5344CB8AC3E}">
        <p14:creationId xmlns:p14="http://schemas.microsoft.com/office/powerpoint/2010/main" val="21114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Prioritní oblast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3399"/>
                </a:solidFill>
              </a:rPr>
              <a:t>celoživotní </a:t>
            </a:r>
            <a:r>
              <a:rPr lang="cs-CZ" dirty="0">
                <a:solidFill>
                  <a:srgbClr val="333399"/>
                </a:solidFill>
              </a:rPr>
              <a:t>investice do zdraví a prevence </a:t>
            </a:r>
            <a:r>
              <a:rPr lang="cs-CZ" dirty="0" smtClean="0">
                <a:solidFill>
                  <a:srgbClr val="333399"/>
                </a:solidFill>
              </a:rPr>
              <a:t>nemocí</a:t>
            </a:r>
          </a:p>
          <a:p>
            <a:r>
              <a:rPr lang="cs-CZ" dirty="0">
                <a:solidFill>
                  <a:srgbClr val="333399"/>
                </a:solidFill>
              </a:rPr>
              <a:t>p</a:t>
            </a:r>
            <a:r>
              <a:rPr lang="cs-CZ" dirty="0" smtClean="0">
                <a:solidFill>
                  <a:srgbClr val="333399"/>
                </a:solidFill>
              </a:rPr>
              <a:t>osilování role </a:t>
            </a:r>
            <a:r>
              <a:rPr lang="cs-CZ" dirty="0">
                <a:solidFill>
                  <a:srgbClr val="333399"/>
                </a:solidFill>
              </a:rPr>
              <a:t>občanů </a:t>
            </a:r>
            <a:endParaRPr lang="cs-CZ" dirty="0" smtClean="0">
              <a:solidFill>
                <a:srgbClr val="333399"/>
              </a:solidFill>
            </a:endParaRPr>
          </a:p>
          <a:p>
            <a:r>
              <a:rPr lang="cs-CZ" dirty="0" smtClean="0">
                <a:solidFill>
                  <a:srgbClr val="333399"/>
                </a:solidFill>
              </a:rPr>
              <a:t>vytváření podmínek </a:t>
            </a:r>
            <a:r>
              <a:rPr lang="cs-CZ" dirty="0">
                <a:solidFill>
                  <a:srgbClr val="333399"/>
                </a:solidFill>
              </a:rPr>
              <a:t>pro </a:t>
            </a:r>
            <a:r>
              <a:rPr lang="cs-CZ" dirty="0" smtClean="0">
                <a:solidFill>
                  <a:srgbClr val="333399"/>
                </a:solidFill>
              </a:rPr>
              <a:t>naplňování jejich </a:t>
            </a:r>
            <a:r>
              <a:rPr lang="cs-CZ" dirty="0">
                <a:solidFill>
                  <a:srgbClr val="333399"/>
                </a:solidFill>
              </a:rPr>
              <a:t>zdravotního potenciálu</a:t>
            </a:r>
          </a:p>
        </p:txBody>
      </p:sp>
    </p:spTree>
    <p:extLst>
      <p:ext uri="{BB962C8B-B14F-4D97-AF65-F5344CB8AC3E}">
        <p14:creationId xmlns:p14="http://schemas.microsoft.com/office/powerpoint/2010/main" val="13216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Prioritní oblast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3399"/>
                </a:solidFill>
              </a:rPr>
              <a:t>čelit </a:t>
            </a:r>
            <a:r>
              <a:rPr lang="cs-CZ" dirty="0">
                <a:solidFill>
                  <a:srgbClr val="333399"/>
                </a:solidFill>
              </a:rPr>
              <a:t>závažným zdravotním problémům v oblasti neinfekčních i infekčních </a:t>
            </a:r>
            <a:r>
              <a:rPr lang="cs-CZ" dirty="0" smtClean="0">
                <a:solidFill>
                  <a:srgbClr val="333399"/>
                </a:solidFill>
              </a:rPr>
              <a:t>nemocí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průběžně </a:t>
            </a:r>
            <a:r>
              <a:rPr lang="cs-CZ" dirty="0">
                <a:solidFill>
                  <a:srgbClr val="333399"/>
                </a:solidFill>
              </a:rPr>
              <a:t>monitorovat zdravotní stav obyvatel</a:t>
            </a:r>
          </a:p>
        </p:txBody>
      </p:sp>
    </p:spTree>
    <p:extLst>
      <p:ext uri="{BB962C8B-B14F-4D97-AF65-F5344CB8AC3E}">
        <p14:creationId xmlns:p14="http://schemas.microsoft.com/office/powerpoint/2010/main" val="38732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Prioritní oblast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333399"/>
                </a:solidFill>
              </a:rPr>
              <a:t>posilovat </a:t>
            </a:r>
            <a:r>
              <a:rPr lang="cs-CZ" sz="2800" dirty="0">
                <a:solidFill>
                  <a:srgbClr val="333399"/>
                </a:solidFill>
              </a:rPr>
              <a:t>zdravotnické </a:t>
            </a:r>
            <a:r>
              <a:rPr lang="cs-CZ" sz="2800" dirty="0" smtClean="0">
                <a:solidFill>
                  <a:srgbClr val="333399"/>
                </a:solidFill>
              </a:rPr>
              <a:t>systémy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zajistit </a:t>
            </a:r>
            <a:r>
              <a:rPr lang="cs-CZ" sz="2800" dirty="0">
                <a:solidFill>
                  <a:srgbClr val="333399"/>
                </a:solidFill>
              </a:rPr>
              <a:t>použitelnost a dostupnost zdravotních služeb z hlediska </a:t>
            </a:r>
            <a:r>
              <a:rPr lang="cs-CZ" sz="2800" dirty="0" smtClean="0">
                <a:solidFill>
                  <a:srgbClr val="333399"/>
                </a:solidFill>
              </a:rPr>
              <a:t>příjemců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soustředit </a:t>
            </a:r>
            <a:r>
              <a:rPr lang="cs-CZ" sz="2800" dirty="0">
                <a:solidFill>
                  <a:srgbClr val="333399"/>
                </a:solidFill>
              </a:rPr>
              <a:t>se na ochranu a podporu zdraví a na prevenci </a:t>
            </a:r>
            <a:r>
              <a:rPr lang="cs-CZ" sz="2800" dirty="0" smtClean="0">
                <a:solidFill>
                  <a:srgbClr val="333399"/>
                </a:solidFill>
              </a:rPr>
              <a:t>nemocí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rozvíjet </a:t>
            </a:r>
            <a:r>
              <a:rPr lang="cs-CZ" sz="2800" dirty="0">
                <a:solidFill>
                  <a:srgbClr val="333399"/>
                </a:solidFill>
              </a:rPr>
              <a:t>kapacity veřejného zdravotnictví, </a:t>
            </a:r>
            <a:endParaRPr lang="cs-CZ" sz="2800" dirty="0" smtClean="0">
              <a:solidFill>
                <a:srgbClr val="333399"/>
              </a:solidFill>
            </a:endParaRPr>
          </a:p>
          <a:p>
            <a:r>
              <a:rPr lang="cs-CZ" sz="2800" dirty="0" smtClean="0">
                <a:solidFill>
                  <a:srgbClr val="333399"/>
                </a:solidFill>
              </a:rPr>
              <a:t>zajistit </a:t>
            </a:r>
            <a:r>
              <a:rPr lang="cs-CZ" sz="2800" dirty="0">
                <a:solidFill>
                  <a:srgbClr val="333399"/>
                </a:solidFill>
              </a:rPr>
              <a:t>krizovou připravenost, </a:t>
            </a:r>
            <a:endParaRPr lang="cs-CZ" sz="2800" dirty="0" smtClean="0">
              <a:solidFill>
                <a:srgbClr val="333399"/>
              </a:solidFill>
            </a:endParaRPr>
          </a:p>
          <a:p>
            <a:r>
              <a:rPr lang="cs-CZ" sz="2800" dirty="0" smtClean="0">
                <a:solidFill>
                  <a:srgbClr val="333399"/>
                </a:solidFill>
              </a:rPr>
              <a:t>průběžně </a:t>
            </a:r>
            <a:r>
              <a:rPr lang="cs-CZ" sz="2800" dirty="0">
                <a:solidFill>
                  <a:srgbClr val="333399"/>
                </a:solidFill>
              </a:rPr>
              <a:t>monitorovat zdravotní situaci a zajistit vhodnou reakci při mimořádných situacích</a:t>
            </a:r>
          </a:p>
        </p:txBody>
      </p:sp>
    </p:spTree>
    <p:extLst>
      <p:ext uri="{BB962C8B-B14F-4D97-AF65-F5344CB8AC3E}">
        <p14:creationId xmlns:p14="http://schemas.microsoft.com/office/powerpoint/2010/main" val="30376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Prioritní oblast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3399"/>
                </a:solidFill>
              </a:rPr>
              <a:t>vytváření </a:t>
            </a:r>
            <a:r>
              <a:rPr lang="cs-CZ" dirty="0">
                <a:solidFill>
                  <a:srgbClr val="333399"/>
                </a:solidFill>
              </a:rPr>
              <a:t>podmínek pro rozvoj odolných sociálních skupin, </a:t>
            </a:r>
            <a:r>
              <a:rPr lang="cs-CZ" dirty="0" smtClean="0">
                <a:solidFill>
                  <a:srgbClr val="333399"/>
                </a:solidFill>
              </a:rPr>
              <a:t>komunit, žijících </a:t>
            </a:r>
            <a:r>
              <a:rPr lang="cs-CZ" dirty="0">
                <a:solidFill>
                  <a:srgbClr val="333399"/>
                </a:solidFill>
              </a:rPr>
              <a:t>v prostředí, které je příznivé pro jejich zdraví</a:t>
            </a:r>
          </a:p>
        </p:txBody>
      </p:sp>
    </p:spTree>
    <p:extLst>
      <p:ext uri="{BB962C8B-B14F-4D97-AF65-F5344CB8AC3E}">
        <p14:creationId xmlns:p14="http://schemas.microsoft.com/office/powerpoint/2010/main" val="41711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348880"/>
            <a:ext cx="8136904" cy="1752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cs-CZ" sz="6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TYPY ZDRAVOTNICKÝCH SYSTÉMŮ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445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Zdravotnické systémy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5139580"/>
          </a:xfrm>
        </p:spPr>
        <p:txBody>
          <a:bodyPr/>
          <a:lstStyle/>
          <a:p>
            <a:pPr marL="514350" eaLnBrk="1" hangingPunct="1"/>
            <a:r>
              <a:rPr lang="cs-CZ" sz="2800" dirty="0" smtClean="0">
                <a:solidFill>
                  <a:srgbClr val="333399"/>
                </a:solidFill>
              </a:rPr>
              <a:t>Různost zdravotnických systémů</a:t>
            </a:r>
          </a:p>
          <a:p>
            <a:pPr marL="514350" eaLnBrk="1" hangingPunct="1"/>
            <a:r>
              <a:rPr lang="cs-CZ" sz="2800" dirty="0" smtClean="0">
                <a:solidFill>
                  <a:srgbClr val="333399"/>
                </a:solidFill>
              </a:rPr>
              <a:t>Možnost </a:t>
            </a:r>
            <a:r>
              <a:rPr lang="cs-CZ" sz="2800" b="1" dirty="0" smtClean="0">
                <a:solidFill>
                  <a:srgbClr val="333399"/>
                </a:solidFill>
              </a:rPr>
              <a:t>klasifikace podle</a:t>
            </a:r>
            <a:r>
              <a:rPr lang="cs-CZ" sz="2800" dirty="0" smtClean="0">
                <a:solidFill>
                  <a:srgbClr val="333399"/>
                </a:solidFill>
              </a:rPr>
              <a:t>:</a:t>
            </a:r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míry regulačních zásahů do struktury a funkce zdravotnictví ze strany státu;</a:t>
            </a:r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míry sociální solidarity;</a:t>
            </a:r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způsobu financování zdravotní péče.</a:t>
            </a:r>
          </a:p>
          <a:p>
            <a:pPr marL="914400" lvl="1" eaLnBrk="1" hangingPunct="1"/>
            <a:endParaRPr lang="cs-CZ" sz="20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Základní typy zdravotnických systémů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1788"/>
            <a:ext cx="8229600" cy="5139580"/>
          </a:xfrm>
        </p:spPr>
        <p:txBody>
          <a:bodyPr/>
          <a:lstStyle/>
          <a:p>
            <a:pPr marL="628650" lvl="1" indent="0" eaLnBrk="1" hangingPunct="1">
              <a:buNone/>
            </a:pPr>
            <a:endParaRPr lang="cs-CZ" sz="2000" dirty="0" smtClean="0"/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Komerční</a:t>
            </a:r>
          </a:p>
          <a:p>
            <a:pPr marL="914400" lvl="1" eaLnBrk="1" hangingPunct="1"/>
            <a:r>
              <a:rPr lang="cs-CZ" b="1" dirty="0" smtClean="0">
                <a:solidFill>
                  <a:srgbClr val="333399"/>
                </a:solidFill>
              </a:rPr>
              <a:t>Liberalistický</a:t>
            </a:r>
          </a:p>
          <a:p>
            <a:pPr marL="914400" lvl="1" eaLnBrk="1" hangingPunct="1"/>
            <a:r>
              <a:rPr lang="cs-CZ" b="1" dirty="0" smtClean="0">
                <a:solidFill>
                  <a:srgbClr val="333399"/>
                </a:solidFill>
              </a:rPr>
              <a:t>Pojišťovnický (pluralitní, smíšený, </a:t>
            </a:r>
            <a:r>
              <a:rPr lang="cs-CZ" b="1" dirty="0" err="1" smtClean="0">
                <a:solidFill>
                  <a:srgbClr val="333399"/>
                </a:solidFill>
              </a:rPr>
              <a:t>Bismarckovský</a:t>
            </a:r>
            <a:r>
              <a:rPr lang="cs-CZ" b="1" dirty="0" smtClean="0">
                <a:solidFill>
                  <a:srgbClr val="333399"/>
                </a:solidFill>
              </a:rPr>
              <a:t>) </a:t>
            </a:r>
          </a:p>
          <a:p>
            <a:pPr marL="914400" lvl="1" eaLnBrk="1" hangingPunct="1"/>
            <a:r>
              <a:rPr lang="cs-CZ" b="1" dirty="0" smtClean="0">
                <a:solidFill>
                  <a:srgbClr val="333399"/>
                </a:solidFill>
              </a:rPr>
              <a:t>Národní zdravotní služba (</a:t>
            </a:r>
            <a:r>
              <a:rPr lang="cs-CZ" b="1" dirty="0" err="1" smtClean="0">
                <a:solidFill>
                  <a:srgbClr val="333399"/>
                </a:solidFill>
              </a:rPr>
              <a:t>Beveridgův</a:t>
            </a:r>
            <a:r>
              <a:rPr lang="cs-CZ" b="1" dirty="0" smtClean="0">
                <a:solidFill>
                  <a:srgbClr val="333399"/>
                </a:solidFill>
              </a:rPr>
              <a:t>)</a:t>
            </a:r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Státní</a:t>
            </a:r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Totalitní</a:t>
            </a:r>
          </a:p>
        </p:txBody>
      </p:sp>
    </p:spTree>
    <p:extLst>
      <p:ext uri="{BB962C8B-B14F-4D97-AF65-F5344CB8AC3E}">
        <p14:creationId xmlns:p14="http://schemas.microsoft.com/office/powerpoint/2010/main" val="37852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 bwMode="auto">
          <a:xfrm>
            <a:off x="2822015" y="979087"/>
            <a:ext cx="3180304" cy="3225521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9525" cap="flat" cmpd="sng" algn="ctr">
            <a:solidFill>
              <a:schemeClr val="accent1">
                <a:lumMod val="75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</a:endParaRPr>
          </a:p>
        </p:txBody>
      </p:sp>
      <p:sp>
        <p:nvSpPr>
          <p:cNvPr id="5" name="Ovál 4"/>
          <p:cNvSpPr/>
          <p:nvPr/>
        </p:nvSpPr>
        <p:spPr bwMode="auto">
          <a:xfrm>
            <a:off x="1442878" y="2591847"/>
            <a:ext cx="3292718" cy="3163975"/>
          </a:xfrm>
          <a:prstGeom prst="ellipse">
            <a:avLst/>
          </a:prstGeom>
          <a:solidFill>
            <a:srgbClr val="FF9900">
              <a:alpha val="28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3987939" y="2591847"/>
            <a:ext cx="3292091" cy="3163975"/>
          </a:xfrm>
          <a:prstGeom prst="ellipse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rgbClr val="FF0000">
                <a:alpha val="3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34769" y="1163755"/>
            <a:ext cx="2584939" cy="202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cs-CZ" sz="1500" dirty="0">
                <a:solidFill>
                  <a:srgbClr val="333399"/>
                </a:solidFill>
              </a:rPr>
              <a:t>Infekční nemoci</a:t>
            </a:r>
          </a:p>
          <a:p>
            <a:pPr algn="ctr">
              <a:spcAft>
                <a:spcPts val="450"/>
              </a:spcAft>
            </a:pPr>
            <a:r>
              <a:rPr lang="cs-CZ" sz="1500" dirty="0">
                <a:solidFill>
                  <a:srgbClr val="333399"/>
                </a:solidFill>
              </a:rPr>
              <a:t>Chemikálie a jedy</a:t>
            </a:r>
          </a:p>
          <a:p>
            <a:pPr algn="ctr">
              <a:spcAft>
                <a:spcPts val="450"/>
              </a:spcAft>
            </a:pPr>
            <a:r>
              <a:rPr lang="cs-CZ" sz="1500" dirty="0">
                <a:solidFill>
                  <a:srgbClr val="333399"/>
                </a:solidFill>
              </a:rPr>
              <a:t>Radiace</a:t>
            </a:r>
          </a:p>
          <a:p>
            <a:pPr algn="ctr">
              <a:spcAft>
                <a:spcPts val="450"/>
              </a:spcAft>
            </a:pPr>
            <a:r>
              <a:rPr lang="cs-CZ" sz="1500" dirty="0">
                <a:solidFill>
                  <a:srgbClr val="333399"/>
                </a:solidFill>
              </a:rPr>
              <a:t>Environmentální </a:t>
            </a:r>
            <a:r>
              <a:rPr lang="cs-CZ" sz="1500" dirty="0" smtClean="0">
                <a:solidFill>
                  <a:srgbClr val="333399"/>
                </a:solidFill>
              </a:rPr>
              <a:t>rizika</a:t>
            </a:r>
          </a:p>
          <a:p>
            <a:pPr algn="ctr">
              <a:spcAft>
                <a:spcPts val="450"/>
              </a:spcAft>
            </a:pPr>
            <a:r>
              <a:rPr lang="cs-CZ" sz="1500" dirty="0" smtClean="0">
                <a:solidFill>
                  <a:srgbClr val="333399"/>
                </a:solidFill>
              </a:rPr>
              <a:t>Bezpečnost potravin</a:t>
            </a:r>
          </a:p>
          <a:p>
            <a:pPr algn="ctr">
              <a:spcAft>
                <a:spcPts val="450"/>
              </a:spcAft>
            </a:pPr>
            <a:r>
              <a:rPr lang="cs-CZ" sz="1500" dirty="0" smtClean="0">
                <a:solidFill>
                  <a:srgbClr val="333399"/>
                </a:solidFill>
              </a:rPr>
              <a:t>Bezpečnost a ochrana zdraví při práci </a:t>
            </a:r>
            <a:endParaRPr lang="cs-CZ" sz="1500" dirty="0">
              <a:solidFill>
                <a:srgbClr val="3333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05112" y="3149531"/>
            <a:ext cx="184701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cs-CZ" sz="1500" dirty="0">
                <a:solidFill>
                  <a:srgbClr val="333399"/>
                </a:solidFill>
              </a:rPr>
              <a:t>Ekvita ve zdraví</a:t>
            </a:r>
          </a:p>
          <a:p>
            <a:pPr algn="ctr">
              <a:spcAft>
                <a:spcPts val="450"/>
              </a:spcAft>
            </a:pPr>
            <a:r>
              <a:rPr lang="cs-CZ" sz="1500" dirty="0">
                <a:solidFill>
                  <a:srgbClr val="333399"/>
                </a:solidFill>
              </a:rPr>
              <a:t>Vzdělání</a:t>
            </a:r>
          </a:p>
          <a:p>
            <a:pPr algn="ctr">
              <a:spcAft>
                <a:spcPts val="450"/>
              </a:spcAft>
            </a:pPr>
            <a:r>
              <a:rPr lang="cs-CZ" sz="1500" dirty="0">
                <a:solidFill>
                  <a:srgbClr val="333399"/>
                </a:solidFill>
              </a:rPr>
              <a:t>Bydlení</a:t>
            </a:r>
          </a:p>
          <a:p>
            <a:pPr algn="ctr">
              <a:spcAft>
                <a:spcPts val="450"/>
              </a:spcAft>
            </a:pPr>
            <a:r>
              <a:rPr lang="cs-CZ" sz="1500" dirty="0">
                <a:solidFill>
                  <a:srgbClr val="333399"/>
                </a:solidFill>
              </a:rPr>
              <a:t>Zaměstnání</a:t>
            </a:r>
          </a:p>
          <a:p>
            <a:pPr algn="ctr">
              <a:spcAft>
                <a:spcPts val="450"/>
              </a:spcAft>
            </a:pPr>
            <a:r>
              <a:rPr lang="cs-CZ" sz="1500" dirty="0">
                <a:solidFill>
                  <a:srgbClr val="333399"/>
                </a:solidFill>
              </a:rPr>
              <a:t>Rodina/komunita</a:t>
            </a:r>
          </a:p>
          <a:p>
            <a:pPr algn="ctr">
              <a:spcAft>
                <a:spcPts val="450"/>
              </a:spcAft>
            </a:pPr>
            <a:r>
              <a:rPr lang="cs-CZ" sz="1500" dirty="0">
                <a:solidFill>
                  <a:srgbClr val="333399"/>
                </a:solidFill>
              </a:rPr>
              <a:t>Životní styl</a:t>
            </a:r>
          </a:p>
          <a:p>
            <a:pPr algn="ctr">
              <a:spcAft>
                <a:spcPts val="450"/>
              </a:spcAft>
            </a:pPr>
            <a:r>
              <a:rPr lang="cs-CZ" sz="1500" dirty="0">
                <a:solidFill>
                  <a:srgbClr val="333399"/>
                </a:solidFill>
              </a:rPr>
              <a:t>Determinanty zdraví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22674" y="3318221"/>
            <a:ext cx="2835206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75"/>
              </a:spcAft>
            </a:pPr>
            <a:r>
              <a:rPr lang="cs-CZ" sz="1500" dirty="0">
                <a:solidFill>
                  <a:srgbClr val="333399"/>
                </a:solidFill>
              </a:rPr>
              <a:t>Medicínská účinnost</a:t>
            </a:r>
          </a:p>
          <a:p>
            <a:pPr algn="ctr">
              <a:spcAft>
                <a:spcPts val="675"/>
              </a:spcAft>
            </a:pPr>
            <a:r>
              <a:rPr lang="cs-CZ" sz="1500" dirty="0">
                <a:solidFill>
                  <a:srgbClr val="333399"/>
                </a:solidFill>
              </a:rPr>
              <a:t>Efektivita léčby</a:t>
            </a:r>
          </a:p>
          <a:p>
            <a:pPr algn="ctr">
              <a:spcAft>
                <a:spcPts val="675"/>
              </a:spcAft>
            </a:pPr>
            <a:r>
              <a:rPr lang="cs-CZ" sz="1500" dirty="0">
                <a:solidFill>
                  <a:srgbClr val="333399"/>
                </a:solidFill>
              </a:rPr>
              <a:t>Zdravotní potřeby obyv.</a:t>
            </a:r>
          </a:p>
          <a:p>
            <a:pPr algn="ctr">
              <a:spcAft>
                <a:spcPts val="675"/>
              </a:spcAft>
            </a:pPr>
            <a:r>
              <a:rPr lang="cs-CZ" sz="1500" dirty="0">
                <a:solidFill>
                  <a:srgbClr val="333399"/>
                </a:solidFill>
              </a:rPr>
              <a:t>Plánování ZS</a:t>
            </a:r>
          </a:p>
          <a:p>
            <a:pPr algn="ctr">
              <a:spcAft>
                <a:spcPts val="675"/>
              </a:spcAft>
            </a:pPr>
            <a:r>
              <a:rPr lang="cs-CZ" sz="1500" dirty="0">
                <a:solidFill>
                  <a:srgbClr val="333399"/>
                </a:solidFill>
              </a:rPr>
              <a:t>Hodnocení ZS</a:t>
            </a:r>
          </a:p>
          <a:p>
            <a:pPr algn="ctr">
              <a:spcAft>
                <a:spcPts val="675"/>
              </a:spcAft>
            </a:pPr>
            <a:r>
              <a:rPr lang="cs-CZ" sz="1500" dirty="0">
                <a:solidFill>
                  <a:srgbClr val="333399"/>
                </a:solidFill>
              </a:rPr>
              <a:t>Ekvita v poskytování ZS 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169016" y="2593104"/>
            <a:ext cx="1575707" cy="556427"/>
          </a:xfrm>
          <a:prstGeom prst="rect">
            <a:avLst/>
          </a:prstGeom>
          <a:solidFill>
            <a:srgbClr val="FF9900">
              <a:alpha val="32000"/>
            </a:srgbClr>
          </a:solidFill>
          <a:ln w="9525" cap="flat" cmpd="sng" algn="ctr">
            <a:solidFill>
              <a:srgbClr val="FF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350" dirty="0">
                <a:solidFill>
                  <a:srgbClr val="333399"/>
                </a:solidFill>
              </a:rPr>
              <a:t>Podpora zdraví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350" dirty="0">
                <a:solidFill>
                  <a:srgbClr val="333399"/>
                </a:solidFill>
              </a:rPr>
              <a:t>(</a:t>
            </a:r>
            <a:r>
              <a:rPr lang="cs-CZ" sz="1350" dirty="0" err="1">
                <a:solidFill>
                  <a:srgbClr val="333399"/>
                </a:solidFill>
              </a:rPr>
              <a:t>Health</a:t>
            </a:r>
            <a:r>
              <a:rPr lang="cs-CZ" sz="1350" dirty="0">
                <a:solidFill>
                  <a:srgbClr val="333399"/>
                </a:solidFill>
              </a:rPr>
              <a:t> </a:t>
            </a:r>
            <a:r>
              <a:rPr lang="cs-CZ" sz="1350" dirty="0" err="1">
                <a:solidFill>
                  <a:srgbClr val="333399"/>
                </a:solidFill>
              </a:rPr>
              <a:t>Promotion</a:t>
            </a:r>
            <a:r>
              <a:rPr lang="cs-CZ" sz="1350" dirty="0">
                <a:solidFill>
                  <a:srgbClr val="333399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350" dirty="0">
              <a:solidFill>
                <a:srgbClr val="333399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1675557" y="1102847"/>
            <a:ext cx="1459212" cy="305599"/>
          </a:xfrm>
          <a:prstGeom prst="rect">
            <a:avLst/>
          </a:prstGeom>
          <a:solidFill>
            <a:schemeClr val="accent1">
              <a:lumMod val="90000"/>
              <a:alpha val="23000"/>
            </a:schemeClr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350" dirty="0">
                <a:solidFill>
                  <a:srgbClr val="333399"/>
                </a:solidFill>
              </a:rPr>
              <a:t>Ochrana zdraví</a:t>
            </a:r>
          </a:p>
        </p:txBody>
      </p:sp>
      <p:sp>
        <p:nvSpPr>
          <p:cNvPr id="12" name="Obdélník 11"/>
          <p:cNvSpPr/>
          <p:nvPr/>
        </p:nvSpPr>
        <p:spPr bwMode="auto">
          <a:xfrm>
            <a:off x="6550423" y="2439047"/>
            <a:ext cx="2108744" cy="305599"/>
          </a:xfrm>
          <a:prstGeom prst="rect">
            <a:avLst/>
          </a:prstGeom>
          <a:solidFill>
            <a:srgbClr val="FF0000">
              <a:alpha val="36000"/>
            </a:srgbClr>
          </a:solidFill>
          <a:ln w="9525" cap="flat" cmpd="sng" algn="ctr">
            <a:solidFill>
              <a:srgbClr val="FF0000">
                <a:alpha val="4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350" dirty="0">
                <a:solidFill>
                  <a:srgbClr val="333399"/>
                </a:solidFill>
              </a:rPr>
              <a:t>Zdravotnické služby (ZS)</a:t>
            </a:r>
          </a:p>
        </p:txBody>
      </p:sp>
      <p:cxnSp>
        <p:nvCxnSpPr>
          <p:cNvPr id="14" name="Přímá spojnice se šipkou 13"/>
          <p:cNvCxnSpPr>
            <a:stCxn id="10" idx="2"/>
          </p:cNvCxnSpPr>
          <p:nvPr/>
        </p:nvCxnSpPr>
        <p:spPr bwMode="auto">
          <a:xfrm>
            <a:off x="956869" y="3149531"/>
            <a:ext cx="587435" cy="518746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EAB200">
                <a:alpha val="64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/>
          <p:cNvCxnSpPr/>
          <p:nvPr/>
        </p:nvCxnSpPr>
        <p:spPr bwMode="auto">
          <a:xfrm>
            <a:off x="2380514" y="1430196"/>
            <a:ext cx="548105" cy="583680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/>
          <p:cNvCxnSpPr/>
          <p:nvPr/>
        </p:nvCxnSpPr>
        <p:spPr bwMode="auto">
          <a:xfrm flipH="1">
            <a:off x="7157880" y="2744646"/>
            <a:ext cx="334734" cy="855805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FF0000">
                <a:alpha val="51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4456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Typy zdravotnických systémů ve světě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5256212"/>
          </a:xfrm>
        </p:spPr>
        <p:txBody>
          <a:bodyPr/>
          <a:lstStyle/>
          <a:p>
            <a:pPr marL="571500" eaLnBrk="1" hangingPunct="1"/>
            <a:r>
              <a:rPr lang="cs-CZ" sz="2800" dirty="0" smtClean="0">
                <a:solidFill>
                  <a:srgbClr val="333399"/>
                </a:solidFill>
              </a:rPr>
              <a:t>Ani jedna z vyspělých zemí dnes není čistým typem</a:t>
            </a:r>
          </a:p>
          <a:p>
            <a:pPr marL="571500" eaLnBrk="1" hangingPunct="1"/>
            <a:r>
              <a:rPr lang="cs-CZ" sz="2800" dirty="0" smtClean="0">
                <a:solidFill>
                  <a:srgbClr val="333399"/>
                </a:solidFill>
              </a:rPr>
              <a:t>Dochází ke konvergenci jednotlivých typů zdravotnických systémů:</a:t>
            </a:r>
          </a:p>
          <a:p>
            <a:pPr marL="971550" lvl="1" eaLnBrk="1" hangingPunct="1"/>
            <a:r>
              <a:rPr lang="cs-CZ" sz="2400" dirty="0" smtClean="0">
                <a:solidFill>
                  <a:srgbClr val="333399"/>
                </a:solidFill>
              </a:rPr>
              <a:t>Důvodem je prostý fakt, že řeší v zásadě stejný problém, a tím je potřeba zajistit zdravotní péči stále rostoucímu počtu potřebné populace v podmínkách omezených zdrojů.</a:t>
            </a:r>
          </a:p>
        </p:txBody>
      </p:sp>
    </p:spTree>
    <p:extLst>
      <p:ext uri="{BB962C8B-B14F-4D97-AF65-F5344CB8AC3E}">
        <p14:creationId xmlns:p14="http://schemas.microsoft.com/office/powerpoint/2010/main" val="15817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  <a:ln>
            <a:noFill/>
          </a:ln>
        </p:spPr>
        <p:txBody>
          <a:bodyPr/>
          <a:lstStyle/>
          <a:p>
            <a:pPr eaLnBrk="1" hangingPunct="1"/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Hodnocení</a:t>
            </a:r>
            <a:b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</a:br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výkonnosti zdravotnických </a:t>
            </a:r>
            <a:r>
              <a:rPr lang="cs-CZ" sz="6600" b="1" cap="all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sYSTÉMŮ</a:t>
            </a:r>
            <a:endParaRPr lang="cs-CZ" sz="6600" b="1" cap="all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3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Základní kritéria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3399"/>
                </a:solidFill>
              </a:rPr>
              <a:t>Dostupnost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Produktivita</a:t>
            </a:r>
            <a:endParaRPr lang="cs-CZ" dirty="0">
              <a:solidFill>
                <a:srgbClr val="333399"/>
              </a:solidFill>
            </a:endParaRPr>
          </a:p>
          <a:p>
            <a:r>
              <a:rPr lang="cs-CZ" dirty="0" smtClean="0">
                <a:solidFill>
                  <a:srgbClr val="333399"/>
                </a:solidFill>
              </a:rPr>
              <a:t>Účinnost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Efektivita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Utilita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Kvalita</a:t>
            </a:r>
            <a:endParaRPr lang="cs-CZ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pPr eaLnBrk="1" hangingPunct="1"/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Dostupnost zdravotnických služeb 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9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Je jedním z </a:t>
            </a:r>
            <a:r>
              <a:rPr lang="cs-CZ" b="1" dirty="0">
                <a:solidFill>
                  <a:srgbClr val="333399"/>
                </a:solidFill>
              </a:rPr>
              <a:t>důležitých cílů </a:t>
            </a:r>
            <a:r>
              <a:rPr lang="cs-CZ" dirty="0">
                <a:solidFill>
                  <a:srgbClr val="333399"/>
                </a:solidFill>
              </a:rPr>
              <a:t>všech </a:t>
            </a:r>
            <a:r>
              <a:rPr lang="cs-CZ" dirty="0" smtClean="0">
                <a:solidFill>
                  <a:srgbClr val="333399"/>
                </a:solidFill>
              </a:rPr>
              <a:t>zdravotnických </a:t>
            </a:r>
            <a:r>
              <a:rPr lang="cs-CZ" dirty="0">
                <a:solidFill>
                  <a:srgbClr val="333399"/>
                </a:solidFill>
              </a:rPr>
              <a:t>systémů.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Důležité je najít „</a:t>
            </a:r>
            <a:r>
              <a:rPr lang="cs-CZ" b="1" dirty="0">
                <a:solidFill>
                  <a:srgbClr val="333399"/>
                </a:solidFill>
              </a:rPr>
              <a:t>správnou“ míru </a:t>
            </a:r>
            <a:r>
              <a:rPr lang="cs-CZ" dirty="0">
                <a:solidFill>
                  <a:srgbClr val="333399"/>
                </a:solidFill>
              </a:rPr>
              <a:t>dostupnosti (včasná pomoc x plýtvání).  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Základní dimenze dostupnosti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Geografická</a:t>
            </a:r>
          </a:p>
          <a:p>
            <a:r>
              <a:rPr lang="cs-CZ" dirty="0">
                <a:solidFill>
                  <a:srgbClr val="333399"/>
                </a:solidFill>
              </a:rPr>
              <a:t>Ekonomická</a:t>
            </a:r>
          </a:p>
          <a:p>
            <a:r>
              <a:rPr lang="cs-CZ" dirty="0">
                <a:solidFill>
                  <a:srgbClr val="333399"/>
                </a:solidFill>
              </a:rPr>
              <a:t>Organizační</a:t>
            </a:r>
          </a:p>
          <a:p>
            <a:r>
              <a:rPr lang="cs-CZ" dirty="0">
                <a:solidFill>
                  <a:srgbClr val="333399"/>
                </a:solidFill>
              </a:rPr>
              <a:t>Odborně medicínská</a:t>
            </a:r>
          </a:p>
          <a:p>
            <a:r>
              <a:rPr lang="cs-CZ" dirty="0">
                <a:solidFill>
                  <a:srgbClr val="333399"/>
                </a:solidFill>
              </a:rPr>
              <a:t>Časová</a:t>
            </a:r>
          </a:p>
          <a:p>
            <a:r>
              <a:rPr lang="cs-CZ" dirty="0">
                <a:solidFill>
                  <a:srgbClr val="333399"/>
                </a:solidFill>
              </a:rPr>
              <a:t>Psychosociální</a:t>
            </a:r>
          </a:p>
          <a:p>
            <a:r>
              <a:rPr lang="cs-CZ" dirty="0">
                <a:solidFill>
                  <a:srgbClr val="333399"/>
                </a:solidFill>
              </a:rPr>
              <a:t>Sociokulturní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Geografická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rozmístění zdravotnických služeb různých specializací</a:t>
            </a:r>
          </a:p>
          <a:p>
            <a:r>
              <a:rPr lang="cs-CZ" dirty="0">
                <a:solidFill>
                  <a:srgbClr val="333399"/>
                </a:solidFill>
              </a:rPr>
              <a:t>jde o zajištění akceptovatelné vzdálenosti od zdroje péče</a:t>
            </a:r>
          </a:p>
          <a:p>
            <a:r>
              <a:rPr lang="cs-CZ" dirty="0">
                <a:solidFill>
                  <a:srgbClr val="333399"/>
                </a:solidFill>
              </a:rPr>
              <a:t>rozmístění obyvatelstva v jednotlivých oblastech</a:t>
            </a:r>
          </a:p>
          <a:p>
            <a:r>
              <a:rPr lang="cs-CZ" dirty="0">
                <a:solidFill>
                  <a:srgbClr val="333399"/>
                </a:solidFill>
              </a:rPr>
              <a:t>dopravní trasy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Časová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zdravotní péče by měla být </a:t>
            </a:r>
            <a:r>
              <a:rPr lang="cs-CZ" b="1" dirty="0">
                <a:solidFill>
                  <a:srgbClr val="333399"/>
                </a:solidFill>
              </a:rPr>
              <a:t>VČASNÁ</a:t>
            </a:r>
            <a:r>
              <a:rPr lang="cs-CZ" dirty="0">
                <a:solidFill>
                  <a:srgbClr val="333399"/>
                </a:solidFill>
              </a:rPr>
              <a:t>, tedy ne nutně co nejrychlejší</a:t>
            </a:r>
          </a:p>
          <a:p>
            <a:r>
              <a:rPr lang="cs-CZ" dirty="0">
                <a:solidFill>
                  <a:srgbClr val="333399"/>
                </a:solidFill>
              </a:rPr>
              <a:t>je ovlivněna vzdáleností mezi místem bydliště a zdravotnickým zařízením, cestovní vzdáleností, </a:t>
            </a:r>
            <a:r>
              <a:rPr lang="cs-CZ" b="1" dirty="0">
                <a:solidFill>
                  <a:srgbClr val="333399"/>
                </a:solidFill>
              </a:rPr>
              <a:t>cestovním časem</a:t>
            </a:r>
            <a:r>
              <a:rPr lang="cs-CZ" dirty="0">
                <a:solidFill>
                  <a:srgbClr val="333399"/>
                </a:solidFill>
              </a:rPr>
              <a:t> – jde </a:t>
            </a:r>
            <a:r>
              <a:rPr lang="cs-CZ" dirty="0" smtClean="0">
                <a:solidFill>
                  <a:srgbClr val="333399"/>
                </a:solidFill>
              </a:rPr>
              <a:t>o </a:t>
            </a:r>
            <a:r>
              <a:rPr lang="cs-CZ" dirty="0">
                <a:solidFill>
                  <a:srgbClr val="333399"/>
                </a:solidFill>
              </a:rPr>
              <a:t>celkovou dobu až k poskytnutí péče</a:t>
            </a:r>
          </a:p>
          <a:p>
            <a:r>
              <a:rPr lang="cs-CZ" dirty="0">
                <a:solidFill>
                  <a:srgbClr val="333399"/>
                </a:solidFill>
              </a:rPr>
              <a:t>čekací listy (na operaci)</a:t>
            </a:r>
          </a:p>
          <a:p>
            <a:r>
              <a:rPr lang="cs-CZ" dirty="0">
                <a:solidFill>
                  <a:srgbClr val="333399"/>
                </a:solidFill>
              </a:rPr>
              <a:t>záchranná a pohotovostní služba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246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MBB457df8_zdravotnictvi_dojezd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11375" y="0"/>
            <a:ext cx="5700713" cy="6858000"/>
          </a:xfrm>
        </p:spPr>
      </p:pic>
    </p:spTree>
    <p:extLst>
      <p:ext uri="{BB962C8B-B14F-4D97-AF65-F5344CB8AC3E}">
        <p14:creationId xmlns:p14="http://schemas.microsoft.com/office/powerpoint/2010/main" val="30755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Ekonomická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Je dána úhradou nákladů, typem pojištění </a:t>
            </a:r>
            <a:br>
              <a:rPr lang="cs-CZ" dirty="0">
                <a:solidFill>
                  <a:srgbClr val="333399"/>
                </a:solidFill>
              </a:rPr>
            </a:br>
            <a:r>
              <a:rPr lang="cs-CZ" dirty="0">
                <a:solidFill>
                  <a:srgbClr val="333399"/>
                </a:solidFill>
              </a:rPr>
              <a:t>a mírou spoluúčasti.</a:t>
            </a:r>
          </a:p>
          <a:p>
            <a:r>
              <a:rPr lang="cs-CZ" dirty="0">
                <a:solidFill>
                  <a:srgbClr val="333399"/>
                </a:solidFill>
              </a:rPr>
              <a:t>Ve všech vyspělých zemích existuje zdravotní pojištění.</a:t>
            </a:r>
          </a:p>
          <a:p>
            <a:r>
              <a:rPr lang="cs-CZ" dirty="0">
                <a:solidFill>
                  <a:srgbClr val="333399"/>
                </a:solidFill>
              </a:rPr>
              <a:t>Hodnotí se jaká část obyvatelstva je pojištěna a jaká péče se z pojištění hradí.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25916" y="1829428"/>
            <a:ext cx="7886700" cy="2962145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 smtClean="0">
                <a:solidFill>
                  <a:schemeClr val="bg1"/>
                </a:solidFill>
              </a:rPr>
              <a:t/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/>
            </a:r>
            <a:br>
              <a:rPr lang="cs-CZ" altLang="cs-CZ" b="1" dirty="0" smtClean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/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 smtClean="0">
                <a:solidFill>
                  <a:schemeClr val="bg1"/>
                </a:solidFill>
              </a:rPr>
              <a:t>SVĚTOVÁ ZDRAVOTNICKÁ ORGANIZACE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77" y="1631292"/>
            <a:ext cx="4169177" cy="1667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47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Odborně medicínská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Dostupnost různých typů zdravotnických služeb (specializace)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Vysoce specializované zdravotnické služby jsou obvykle velmi nákladné a jsou koncentrovány do velkých měst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Organizační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Překážky administrativního rázu – potřeba doporučení od praktického lékaře k návštěvě specialisty.</a:t>
            </a:r>
          </a:p>
          <a:p>
            <a:r>
              <a:rPr lang="cs-CZ" dirty="0">
                <a:solidFill>
                  <a:srgbClr val="333399"/>
                </a:solidFill>
              </a:rPr>
              <a:t>Vytvoření spádových oblastí.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Psychosociální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Motivace k vyhledání zdravotnické služby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důvěra (v medicínu, ke zdravotnickým pracovníkům a zdravotnickým zařízením)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zájem o zdraví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vnímání hrozby nemoci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ochota spolupracovat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833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Sociokulturní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333399"/>
                </a:solidFill>
              </a:rPr>
              <a:t>Sociokulturní faktory, které mohou ovlivňovat orientaci občanů ve zdravotním systému </a:t>
            </a:r>
            <a:r>
              <a:rPr lang="cs-CZ" dirty="0" smtClean="0">
                <a:solidFill>
                  <a:srgbClr val="333399"/>
                </a:solidFill>
              </a:rPr>
              <a:t>a </a:t>
            </a:r>
            <a:r>
              <a:rPr lang="cs-CZ" dirty="0">
                <a:solidFill>
                  <a:srgbClr val="333399"/>
                </a:solidFill>
              </a:rPr>
              <a:t>tím i poptávku po adekvátní péči.</a:t>
            </a:r>
          </a:p>
          <a:p>
            <a:pPr>
              <a:lnSpc>
                <a:spcPct val="90000"/>
              </a:lnSpc>
            </a:pPr>
            <a:endParaRPr lang="cs-CZ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333399"/>
                </a:solidFill>
              </a:rPr>
              <a:t>Patří sem vzdělání, etnická příslušnost, odlišné náboženské normy ve vztahu k tělu, jazykové problémy apod.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7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pPr eaLnBrk="1" hangingPunct="1"/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Účinnost a efektivita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8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Účinnost </a:t>
            </a:r>
            <a:r>
              <a:rPr lang="cs-CZ" i="1" dirty="0" smtClean="0">
                <a:solidFill>
                  <a:srgbClr val="333399"/>
                </a:solidFill>
              </a:rPr>
              <a:t>(effectiveness</a:t>
            </a:r>
            <a:r>
              <a:rPr lang="cs-CZ" i="1" dirty="0">
                <a:solidFill>
                  <a:srgbClr val="333399"/>
                </a:solidFill>
              </a:rPr>
              <a:t>)</a:t>
            </a:r>
            <a:endParaRPr lang="cs-CZ" i="1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333399"/>
                </a:solidFill>
              </a:rPr>
              <a:t>Definujeme jako </a:t>
            </a:r>
            <a:r>
              <a:rPr lang="cs-CZ" sz="2800" b="1" dirty="0" smtClean="0">
                <a:solidFill>
                  <a:srgbClr val="333399"/>
                </a:solidFill>
              </a:rPr>
              <a:t>míru dosažené změny </a:t>
            </a:r>
            <a:r>
              <a:rPr lang="cs-CZ" sz="2800" dirty="0" smtClean="0">
                <a:solidFill>
                  <a:srgbClr val="333399"/>
                </a:solidFill>
              </a:rPr>
              <a:t>ve srovnání s výchozím stavem nebo s předem stanoveným cílem.</a:t>
            </a:r>
          </a:p>
          <a:p>
            <a:pPr marL="0" indent="0"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r>
              <a:rPr lang="cs-CZ" sz="2800" dirty="0" smtClean="0">
                <a:solidFill>
                  <a:srgbClr val="333399"/>
                </a:solidFill>
              </a:rPr>
              <a:t>Změnou ve zdravotnictví je obvykle </a:t>
            </a:r>
            <a:r>
              <a:rPr lang="cs-CZ" sz="2800" b="1" dirty="0" smtClean="0">
                <a:solidFill>
                  <a:srgbClr val="333399"/>
                </a:solidFill>
              </a:rPr>
              <a:t>zlepšení zdravotního stavu</a:t>
            </a:r>
          </a:p>
          <a:p>
            <a:pPr lvl="1"/>
            <a:r>
              <a:rPr lang="cs-CZ" sz="2400" b="1" dirty="0" smtClean="0">
                <a:solidFill>
                  <a:srgbClr val="333399"/>
                </a:solidFill>
              </a:rPr>
              <a:t>objektivně</a:t>
            </a:r>
            <a:r>
              <a:rPr lang="cs-CZ" sz="2400" dirty="0" smtClean="0">
                <a:solidFill>
                  <a:srgbClr val="333399"/>
                </a:solidFill>
              </a:rPr>
              <a:t> (vyléčení, prodloužení života, redukce symptomů, navrácení pracovní schopnosti)</a:t>
            </a:r>
          </a:p>
          <a:p>
            <a:pPr lvl="1"/>
            <a:r>
              <a:rPr lang="cs-CZ" sz="2400" b="1" dirty="0">
                <a:solidFill>
                  <a:srgbClr val="333399"/>
                </a:solidFill>
              </a:rPr>
              <a:t>s</a:t>
            </a:r>
            <a:r>
              <a:rPr lang="cs-CZ" sz="2400" b="1" dirty="0" smtClean="0">
                <a:solidFill>
                  <a:srgbClr val="333399"/>
                </a:solidFill>
              </a:rPr>
              <a:t>ubjektivně</a:t>
            </a:r>
            <a:r>
              <a:rPr lang="cs-CZ" sz="2400" dirty="0" smtClean="0">
                <a:solidFill>
                  <a:srgbClr val="333399"/>
                </a:solidFill>
              </a:rPr>
              <a:t> (spokojenost s výsledkem ošetření)</a:t>
            </a:r>
          </a:p>
          <a:p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Účinnost </a:t>
            </a:r>
            <a:r>
              <a:rPr lang="cs-CZ" i="1" dirty="0" smtClean="0">
                <a:solidFill>
                  <a:srgbClr val="333399"/>
                </a:solidFill>
              </a:rPr>
              <a:t>(effectiveness</a:t>
            </a:r>
            <a:r>
              <a:rPr lang="cs-CZ" i="1" dirty="0">
                <a:solidFill>
                  <a:srgbClr val="333399"/>
                </a:solidFill>
              </a:rPr>
              <a:t>)</a:t>
            </a:r>
            <a:endParaRPr lang="cs-CZ" i="1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fontScale="85000" lnSpcReduction="10000"/>
          </a:bodyPr>
          <a:lstStyle/>
          <a:p>
            <a:r>
              <a:rPr lang="cs-CZ" sz="2800" b="1" dirty="0" smtClean="0">
                <a:solidFill>
                  <a:srgbClr val="333399"/>
                </a:solidFill>
              </a:rPr>
              <a:t>Individuální úroveň </a:t>
            </a:r>
            <a:r>
              <a:rPr lang="cs-CZ" sz="2800" dirty="0" smtClean="0">
                <a:solidFill>
                  <a:srgbClr val="333399"/>
                </a:solidFill>
              </a:rPr>
              <a:t>– </a:t>
            </a:r>
            <a:r>
              <a:rPr lang="cs-CZ" sz="2800" b="1" dirty="0" smtClean="0">
                <a:solidFill>
                  <a:srgbClr val="333399"/>
                </a:solidFill>
              </a:rPr>
              <a:t>účinnost terapie </a:t>
            </a:r>
            <a:r>
              <a:rPr lang="cs-CZ" sz="2800" dirty="0" smtClean="0">
                <a:solidFill>
                  <a:srgbClr val="333399"/>
                </a:solidFill>
              </a:rPr>
              <a:t>(postupy, léky)</a:t>
            </a:r>
          </a:p>
          <a:p>
            <a:pPr marL="0" indent="0"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r>
              <a:rPr lang="cs-CZ" sz="2800" b="1" dirty="0" smtClean="0">
                <a:solidFill>
                  <a:srgbClr val="333399"/>
                </a:solidFill>
              </a:rPr>
              <a:t>Populační úroveň </a:t>
            </a:r>
            <a:r>
              <a:rPr lang="cs-CZ" sz="2800" dirty="0" smtClean="0">
                <a:solidFill>
                  <a:srgbClr val="333399"/>
                </a:solidFill>
              </a:rPr>
              <a:t>– </a:t>
            </a:r>
            <a:r>
              <a:rPr lang="cs-CZ" sz="2800" b="1" dirty="0" smtClean="0">
                <a:solidFill>
                  <a:srgbClr val="333399"/>
                </a:solidFill>
              </a:rPr>
              <a:t>účinnost zdravotnického programu </a:t>
            </a:r>
            <a:r>
              <a:rPr lang="cs-CZ" sz="2800" dirty="0" smtClean="0">
                <a:solidFill>
                  <a:srgbClr val="333399"/>
                </a:solidFill>
              </a:rPr>
              <a:t>(preventivní programy)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r>
              <a:rPr lang="cs-CZ" sz="2800" b="1" dirty="0" smtClean="0">
                <a:solidFill>
                  <a:srgbClr val="333399"/>
                </a:solidFill>
              </a:rPr>
              <a:t>Obtíže s hodnocením účinnosti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z</a:t>
            </a:r>
            <a:r>
              <a:rPr lang="cs-CZ" sz="2600" dirty="0" smtClean="0">
                <a:solidFill>
                  <a:srgbClr val="333399"/>
                </a:solidFill>
              </a:rPr>
              <a:t>vláště u populačních opatření – mnoho intervenujících faktorů, dlouhá doba od zavedení programu do prvních výsledků</a:t>
            </a:r>
          </a:p>
          <a:p>
            <a:pPr marL="0" indent="0"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sz="26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600" dirty="0" smtClean="0">
                <a:solidFill>
                  <a:srgbClr val="333399"/>
                </a:solidFill>
              </a:rPr>
              <a:t>Skutečná účinnost nových léčiv a terapeutických procedur (prověřená dlouhodobými epidemiologickými studiemi) je „neznámá“</a:t>
            </a:r>
            <a:r>
              <a:rPr lang="cs-CZ" sz="2600" dirty="0" smtClean="0">
                <a:solidFill>
                  <a:srgbClr val="333399"/>
                </a:solidFill>
                <a:sym typeface="Wingdings"/>
              </a:rPr>
              <a:t> intuitivní, manipulovatelná polypragmazie  nízká efektivita léčebné medicíny.</a:t>
            </a:r>
            <a:endParaRPr lang="cs-CZ" sz="26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Efektivita </a:t>
            </a:r>
            <a:r>
              <a:rPr lang="cs-CZ" i="1" dirty="0" smtClean="0">
                <a:solidFill>
                  <a:srgbClr val="333399"/>
                </a:solidFill>
              </a:rPr>
              <a:t>(efficiency)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solidFill>
                  <a:srgbClr val="333399"/>
                </a:solidFill>
              </a:rPr>
              <a:t>Efektivita je snaha </a:t>
            </a:r>
            <a:r>
              <a:rPr lang="cs-CZ" sz="2800" b="1" dirty="0" smtClean="0">
                <a:solidFill>
                  <a:srgbClr val="333399"/>
                </a:solidFill>
              </a:rPr>
              <a:t>s minimálními prostředky </a:t>
            </a:r>
            <a:r>
              <a:rPr lang="cs-CZ" sz="2800" dirty="0" smtClean="0">
                <a:solidFill>
                  <a:srgbClr val="333399"/>
                </a:solidFill>
              </a:rPr>
              <a:t>dosáhnout</a:t>
            </a:r>
            <a:r>
              <a:rPr lang="cs-CZ" sz="2800" b="1" dirty="0" smtClean="0">
                <a:solidFill>
                  <a:srgbClr val="333399"/>
                </a:solidFill>
              </a:rPr>
              <a:t> maximálního prospěchu</a:t>
            </a:r>
            <a:r>
              <a:rPr lang="cs-CZ" sz="2800" dirty="0" smtClean="0">
                <a:solidFill>
                  <a:srgbClr val="333399"/>
                </a:solidFill>
              </a:rPr>
              <a:t>.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Je to </a:t>
            </a:r>
            <a:r>
              <a:rPr lang="cs-CZ" sz="2800" b="1" dirty="0" smtClean="0">
                <a:solidFill>
                  <a:srgbClr val="333399"/>
                </a:solidFill>
              </a:rPr>
              <a:t>vztah mezi vstupními náklady a výstupním cílem</a:t>
            </a:r>
            <a:r>
              <a:rPr lang="cs-CZ" sz="2800" dirty="0" smtClean="0">
                <a:solidFill>
                  <a:srgbClr val="333399"/>
                </a:solidFill>
              </a:rPr>
              <a:t>.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Ve zdravotnictví jde o to organizovat zdravotní péči tak, abychom dosahovali zlepšení zdravotního stavu a uspokojování zdravotních potřeb s nejmenšími finančními náklady.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Při hodnocení efektivity se nikdy nesmí ztrácet ze zřetele, že </a:t>
            </a:r>
            <a:r>
              <a:rPr lang="cs-CZ" sz="2800" b="1" dirty="0" smtClean="0">
                <a:solidFill>
                  <a:srgbClr val="333399"/>
                </a:solidFill>
              </a:rPr>
              <a:t>nejde primárně o zisk, ale o humánní hodnoty</a:t>
            </a:r>
            <a:r>
              <a:rPr lang="cs-CZ" sz="2800" dirty="0" smtClean="0">
                <a:solidFill>
                  <a:srgbClr val="333399"/>
                </a:solidFill>
              </a:rPr>
              <a:t>, o zdraví lidí a celé společnosti.</a:t>
            </a:r>
            <a:endParaRPr lang="cs-CZ" sz="2400" dirty="0" smtClean="0">
              <a:solidFill>
                <a:srgbClr val="333399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97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Metody stanovení efektivity</a:t>
            </a:r>
            <a:endParaRPr lang="cs-CZ" i="1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i="1" dirty="0" smtClean="0"/>
          </a:p>
          <a:p>
            <a:r>
              <a:rPr lang="cs-CZ" dirty="0" smtClean="0">
                <a:solidFill>
                  <a:srgbClr val="333399"/>
                </a:solidFill>
              </a:rPr>
              <a:t>Metoda „cena – výkon“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333399"/>
                </a:solidFill>
              </a:rPr>
              <a:t>--------------------------------------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Metoda </a:t>
            </a:r>
            <a:r>
              <a:rPr lang="cs-CZ" dirty="0">
                <a:solidFill>
                  <a:srgbClr val="333399"/>
                </a:solidFill>
              </a:rPr>
              <a:t>„cena – </a:t>
            </a:r>
            <a:r>
              <a:rPr lang="cs-CZ" dirty="0" smtClean="0">
                <a:solidFill>
                  <a:srgbClr val="333399"/>
                </a:solidFill>
              </a:rPr>
              <a:t>zisk“ </a:t>
            </a:r>
            <a:r>
              <a:rPr lang="cs-CZ" i="1" dirty="0">
                <a:solidFill>
                  <a:srgbClr val="333399"/>
                </a:solidFill>
              </a:rPr>
              <a:t>(</a:t>
            </a:r>
            <a:r>
              <a:rPr lang="cs-CZ" i="1" dirty="0" smtClean="0">
                <a:solidFill>
                  <a:srgbClr val="333399"/>
                </a:solidFill>
              </a:rPr>
              <a:t>cost–benefit)</a:t>
            </a:r>
            <a:endParaRPr lang="cs-CZ" i="1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Metoda „cena – </a:t>
            </a:r>
            <a:r>
              <a:rPr lang="cs-CZ" dirty="0" smtClean="0">
                <a:solidFill>
                  <a:srgbClr val="333399"/>
                </a:solidFill>
              </a:rPr>
              <a:t>účinnost“ </a:t>
            </a:r>
            <a:r>
              <a:rPr lang="cs-CZ" i="1" dirty="0">
                <a:solidFill>
                  <a:srgbClr val="333399"/>
                </a:solidFill>
              </a:rPr>
              <a:t>(</a:t>
            </a:r>
            <a:r>
              <a:rPr lang="cs-CZ" i="1" dirty="0" smtClean="0">
                <a:solidFill>
                  <a:srgbClr val="333399"/>
                </a:solidFill>
              </a:rPr>
              <a:t>cost–effectiveness)</a:t>
            </a:r>
            <a:endParaRPr lang="cs-CZ" i="1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Metoda „cena – </a:t>
            </a:r>
            <a:r>
              <a:rPr lang="cs-CZ" dirty="0" smtClean="0">
                <a:solidFill>
                  <a:srgbClr val="333399"/>
                </a:solidFill>
              </a:rPr>
              <a:t>utilita“ </a:t>
            </a:r>
            <a:r>
              <a:rPr lang="cs-CZ" i="1" dirty="0">
                <a:solidFill>
                  <a:srgbClr val="333399"/>
                </a:solidFill>
              </a:rPr>
              <a:t>(</a:t>
            </a:r>
            <a:r>
              <a:rPr lang="cs-CZ" i="1" dirty="0" smtClean="0">
                <a:solidFill>
                  <a:srgbClr val="333399"/>
                </a:solidFill>
              </a:rPr>
              <a:t>cost–utility</a:t>
            </a:r>
            <a:r>
              <a:rPr lang="cs-CZ" i="1" dirty="0">
                <a:solidFill>
                  <a:srgbClr val="333399"/>
                </a:solidFill>
              </a:rPr>
              <a:t>)</a:t>
            </a:r>
          </a:p>
          <a:p>
            <a:endParaRPr lang="cs-CZ" i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Metoda </a:t>
            </a:r>
            <a:r>
              <a:rPr lang="cs-CZ" b="1" dirty="0">
                <a:solidFill>
                  <a:srgbClr val="333399"/>
                </a:solidFill>
              </a:rPr>
              <a:t>„cena – </a:t>
            </a:r>
            <a:r>
              <a:rPr lang="cs-CZ" b="1" dirty="0" smtClean="0">
                <a:solidFill>
                  <a:srgbClr val="333399"/>
                </a:solidFill>
              </a:rPr>
              <a:t>zisk“ </a:t>
            </a:r>
            <a:endParaRPr lang="cs-CZ" i="1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68863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333399"/>
                </a:solidFill>
              </a:rPr>
              <a:t>Užívá se, pokud lze </a:t>
            </a:r>
            <a:r>
              <a:rPr lang="cs-CZ" sz="2800" b="1" dirty="0" smtClean="0">
                <a:solidFill>
                  <a:srgbClr val="333399"/>
                </a:solidFill>
              </a:rPr>
              <a:t>výstup zdravotní péče měřit ve stejných jednotkách jako náklady, tj. v korunách </a:t>
            </a:r>
          </a:p>
          <a:p>
            <a:pPr lvl="1"/>
            <a:r>
              <a:rPr lang="cs-CZ" sz="2400" i="1" dirty="0" smtClean="0">
                <a:solidFill>
                  <a:srgbClr val="333399"/>
                </a:solidFill>
              </a:rPr>
              <a:t>Zkrátíme-li účinnou léčbou dobu hospitalizace, zisk lze vyjádřit </a:t>
            </a:r>
            <a:r>
              <a:rPr lang="cs-CZ" sz="2400" b="1" i="1" dirty="0" smtClean="0">
                <a:solidFill>
                  <a:srgbClr val="333399"/>
                </a:solidFill>
              </a:rPr>
              <a:t>ušetřenými provozními náklady </a:t>
            </a:r>
            <a:r>
              <a:rPr lang="cs-CZ" sz="2400" i="1" dirty="0" smtClean="0">
                <a:solidFill>
                  <a:srgbClr val="333399"/>
                </a:solidFill>
              </a:rPr>
              <a:t>v korunách.</a:t>
            </a:r>
          </a:p>
          <a:p>
            <a:pPr lvl="1"/>
            <a:r>
              <a:rPr lang="cs-CZ" sz="2400" i="1" dirty="0" smtClean="0">
                <a:solidFill>
                  <a:srgbClr val="333399"/>
                </a:solidFill>
              </a:rPr>
              <a:t>Zkrácení doby pracovní neschopnosti lze přibližně ocenit </a:t>
            </a:r>
            <a:r>
              <a:rPr lang="cs-CZ" sz="2400" b="1" i="1" dirty="0" smtClean="0">
                <a:solidFill>
                  <a:srgbClr val="333399"/>
                </a:solidFill>
              </a:rPr>
              <a:t>přínosem vyléčeného člověka </a:t>
            </a:r>
            <a:r>
              <a:rPr lang="cs-CZ" sz="2400" i="1" dirty="0" smtClean="0">
                <a:solidFill>
                  <a:srgbClr val="333399"/>
                </a:solidFill>
              </a:rPr>
              <a:t>pro národní hospodářství v korunách.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Analýza:</a:t>
            </a:r>
            <a:r>
              <a:rPr lang="cs-CZ" sz="2800" dirty="0" smtClean="0">
                <a:solidFill>
                  <a:srgbClr val="333399"/>
                </a:solidFill>
              </a:rPr>
              <a:t> Cenu a zisk porovnáváme pomocí podílu (kolikrát) nebo rozdílu (o kolik) je cena větší nebo menší než zisk.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Obtíže: </a:t>
            </a:r>
            <a:r>
              <a:rPr lang="cs-CZ" sz="2800" dirty="0" smtClean="0">
                <a:solidFill>
                  <a:srgbClr val="333399"/>
                </a:solidFill>
              </a:rPr>
              <a:t>Převedení výstupu na peníze. (Jak penězi vyjádřit např. záchranu života?)</a:t>
            </a:r>
            <a:endParaRPr lang="cs-CZ" sz="2800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Vznik WHO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400" b="1" dirty="0" smtClean="0">
                <a:solidFill>
                  <a:srgbClr val="333399"/>
                </a:solidFill>
              </a:rPr>
              <a:t>7. dubna 1948</a:t>
            </a:r>
            <a:r>
              <a:rPr lang="cs-CZ" sz="2400" dirty="0" smtClean="0">
                <a:solidFill>
                  <a:srgbClr val="333399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cs-CZ" sz="2400" dirty="0" smtClean="0">
                <a:solidFill>
                  <a:srgbClr val="333399"/>
                </a:solidFill>
              </a:rPr>
              <a:t>základní dokumenty podepsal 26. členský stát =  den vzniku WHO = Mezinárodní den zdraví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333399"/>
                </a:solidFill>
              </a:rPr>
              <a:t>Funguje v rámci OSN, ale není jí podřízena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333399"/>
                </a:solidFill>
              </a:rPr>
              <a:t>Sídlo v Ženevě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333399"/>
                </a:solidFill>
              </a:rPr>
              <a:t>Členy WHO jsou vlády jednotlivých států, které poskytují prostředky pro činnost WHO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333399"/>
                </a:solidFill>
              </a:rPr>
              <a:t>Každý člen má jeden hlas bez ohledu na výši příspěvků</a:t>
            </a:r>
            <a:endParaRPr lang="cs-CZ" sz="24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3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Metoda </a:t>
            </a:r>
            <a:r>
              <a:rPr lang="cs-CZ" b="1" dirty="0">
                <a:solidFill>
                  <a:srgbClr val="333399"/>
                </a:solidFill>
              </a:rPr>
              <a:t>„cena – </a:t>
            </a:r>
            <a:r>
              <a:rPr lang="cs-CZ" b="1" dirty="0" smtClean="0">
                <a:solidFill>
                  <a:srgbClr val="333399"/>
                </a:solidFill>
              </a:rPr>
              <a:t>účinnost“ </a:t>
            </a:r>
            <a:endParaRPr lang="cs-CZ" i="1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688632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333399"/>
                </a:solidFill>
              </a:rPr>
              <a:t>Výstup</a:t>
            </a:r>
            <a:r>
              <a:rPr lang="cs-CZ" sz="2800" dirty="0" smtClean="0">
                <a:solidFill>
                  <a:srgbClr val="333399"/>
                </a:solidFill>
              </a:rPr>
              <a:t> zdravotní péče můžeme vyjadřovat </a:t>
            </a:r>
            <a:r>
              <a:rPr lang="cs-CZ" sz="2800" b="1" dirty="0" smtClean="0">
                <a:solidFill>
                  <a:srgbClr val="333399"/>
                </a:solidFill>
              </a:rPr>
              <a:t>obvyklými biomedicínskými ukazateli</a:t>
            </a:r>
            <a:r>
              <a:rPr lang="cs-CZ" sz="2800" dirty="0" smtClean="0">
                <a:solidFill>
                  <a:srgbClr val="333399"/>
                </a:solidFill>
              </a:rPr>
              <a:t>, úmrtností, nemocností apod.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Analýza:</a:t>
            </a:r>
            <a:r>
              <a:rPr lang="cs-CZ" sz="2800" dirty="0" smtClean="0">
                <a:solidFill>
                  <a:srgbClr val="333399"/>
                </a:solidFill>
              </a:rPr>
              <a:t> Srovnávání několika léčebných postupů (nebo preventivních programů), u kterých se sleduje cena a </a:t>
            </a:r>
            <a:r>
              <a:rPr lang="cs-CZ" sz="2800" b="1" dirty="0" smtClean="0">
                <a:solidFill>
                  <a:srgbClr val="333399"/>
                </a:solidFill>
              </a:rPr>
              <a:t>účinnost, vyjádřená např. počtem odvrácených úmrtí nebo počtem dnů rekonvalescence</a:t>
            </a:r>
            <a:r>
              <a:rPr lang="cs-CZ" sz="2800" dirty="0" smtClean="0">
                <a:solidFill>
                  <a:srgbClr val="333399"/>
                </a:solidFill>
              </a:rPr>
              <a:t>.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Obtíže: </a:t>
            </a:r>
          </a:p>
          <a:p>
            <a:pPr lvl="1"/>
            <a:r>
              <a:rPr lang="cs-CZ" sz="2400" dirty="0" smtClean="0">
                <a:solidFill>
                  <a:srgbClr val="333399"/>
                </a:solidFill>
              </a:rPr>
              <a:t>Metoda je vhodná, když máme rozhodnout mezi postupy (programy), jsou-li </a:t>
            </a:r>
            <a:r>
              <a:rPr lang="cs-CZ" sz="2400" b="1" dirty="0" smtClean="0">
                <a:solidFill>
                  <a:srgbClr val="333399"/>
                </a:solidFill>
              </a:rPr>
              <a:t>stejně velké buď ceny, nebo náklady</a:t>
            </a:r>
            <a:r>
              <a:rPr lang="cs-CZ" sz="2400" dirty="0" smtClean="0">
                <a:solidFill>
                  <a:srgbClr val="333399"/>
                </a:solidFill>
              </a:rPr>
              <a:t>. Avšak jsou-li cena i náklady srovnávaných postupů (programů) rozdílné, nejde o ekonomické, ale sociálně-etické rozhodnutí.</a:t>
            </a:r>
          </a:p>
        </p:txBody>
      </p:sp>
    </p:spTree>
    <p:extLst>
      <p:ext uri="{BB962C8B-B14F-4D97-AF65-F5344CB8AC3E}">
        <p14:creationId xmlns:p14="http://schemas.microsoft.com/office/powerpoint/2010/main" val="15031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Metoda </a:t>
            </a:r>
            <a:r>
              <a:rPr lang="cs-CZ" b="1" dirty="0">
                <a:solidFill>
                  <a:srgbClr val="000099"/>
                </a:solidFill>
              </a:rPr>
              <a:t>„cena – </a:t>
            </a:r>
            <a:r>
              <a:rPr lang="cs-CZ" b="1" dirty="0" smtClean="0">
                <a:solidFill>
                  <a:srgbClr val="000099"/>
                </a:solidFill>
              </a:rPr>
              <a:t>utilita“ </a:t>
            </a:r>
            <a:endParaRPr lang="cs-CZ" i="1" dirty="0" smtClean="0">
              <a:solidFill>
                <a:srgbClr val="0000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688632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333399"/>
                </a:solidFill>
              </a:rPr>
              <a:t>Výstupem </a:t>
            </a:r>
            <a:r>
              <a:rPr lang="cs-CZ" sz="2800" dirty="0" smtClean="0">
                <a:solidFill>
                  <a:srgbClr val="333399"/>
                </a:solidFill>
              </a:rPr>
              <a:t>je míra subjektivně pociťovaného zdraví. Používají se standardizované dotazníky. Oblíbenou mírou utility je QALY </a:t>
            </a:r>
            <a:r>
              <a:rPr lang="cs-CZ" sz="2800" i="1" dirty="0" smtClean="0">
                <a:solidFill>
                  <a:srgbClr val="333399"/>
                </a:solidFill>
              </a:rPr>
              <a:t>(Quality Adjusted Life Years).</a:t>
            </a:r>
            <a:endParaRPr lang="cs-CZ" sz="2800" b="1" i="1" dirty="0" smtClean="0">
              <a:solidFill>
                <a:srgbClr val="333399"/>
              </a:solidFill>
            </a:endParaRPr>
          </a:p>
          <a:p>
            <a:r>
              <a:rPr lang="cs-CZ" sz="2800" dirty="0" smtClean="0">
                <a:solidFill>
                  <a:srgbClr val="333399"/>
                </a:solidFill>
              </a:rPr>
              <a:t> </a:t>
            </a:r>
            <a:r>
              <a:rPr lang="cs-CZ" sz="2800" b="1" dirty="0" smtClean="0">
                <a:solidFill>
                  <a:srgbClr val="333399"/>
                </a:solidFill>
              </a:rPr>
              <a:t>Analýza:</a:t>
            </a:r>
            <a:r>
              <a:rPr lang="cs-CZ" sz="2800" dirty="0" smtClean="0">
                <a:solidFill>
                  <a:srgbClr val="333399"/>
                </a:solidFill>
              </a:rPr>
              <a:t> Srovnávání efektivity různých operačních výkonů. </a:t>
            </a:r>
          </a:p>
          <a:p>
            <a:pPr marL="400050" lvl="1" indent="0">
              <a:buNone/>
            </a:pPr>
            <a:endParaRPr lang="cs-CZ" sz="2400" i="1" dirty="0" smtClean="0">
              <a:solidFill>
                <a:srgbClr val="333399"/>
              </a:solidFill>
            </a:endParaRPr>
          </a:p>
          <a:p>
            <a:pPr marL="400050" lvl="1" indent="0">
              <a:buNone/>
            </a:pPr>
            <a:r>
              <a:rPr lang="cs-CZ" sz="2400" i="1" dirty="0" smtClean="0">
                <a:solidFill>
                  <a:srgbClr val="333399"/>
                </a:solidFill>
              </a:rPr>
              <a:t>Po operaci jsou pacienti dlouhodobě sledováni – počítají se dny, po které se cítí bez potíží. Součet dnů se dělí 365, čímž dostaneme upravené roky QALY.  Známe-li cenu operačního výkonu, lze stanovit cenu za jeden rok QALY  a následně určit, která intervence poskytne jeden rok QALY za nejnižší cenu.</a:t>
            </a:r>
          </a:p>
        </p:txBody>
      </p:sp>
    </p:spTree>
    <p:extLst>
      <p:ext uri="{BB962C8B-B14F-4D97-AF65-F5344CB8AC3E}">
        <p14:creationId xmlns:p14="http://schemas.microsoft.com/office/powerpoint/2010/main" val="37872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pPr eaLnBrk="1" hangingPunct="1"/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Kvalita zdravotní péče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7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Kvalita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333399"/>
                </a:solidFill>
              </a:rPr>
              <a:t>Intuitivně chápaný pojem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Subjektivita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Z toho plyne i nespočetné množství výkladů a definic:</a:t>
            </a:r>
          </a:p>
          <a:p>
            <a:pPr lvl="1"/>
            <a:r>
              <a:rPr lang="cs-CZ" sz="2400" i="1" dirty="0" smtClean="0">
                <a:solidFill>
                  <a:srgbClr val="333399"/>
                </a:solidFill>
              </a:rPr>
              <a:t>Dělat správné věci správným způsobem.</a:t>
            </a:r>
          </a:p>
          <a:p>
            <a:pPr lvl="1"/>
            <a:r>
              <a:rPr lang="cs-CZ" sz="2400" i="1" dirty="0" smtClean="0">
                <a:solidFill>
                  <a:srgbClr val="333399"/>
                </a:solidFill>
              </a:rPr>
              <a:t>… způsob provedení výkonu podle platných odborně technických norem.</a:t>
            </a:r>
            <a:endParaRPr lang="cs-CZ" sz="2400" i="1" dirty="0">
              <a:solidFill>
                <a:srgbClr val="333399"/>
              </a:solidFill>
            </a:endParaRPr>
          </a:p>
          <a:p>
            <a:pPr lvl="1"/>
            <a:r>
              <a:rPr lang="cs-CZ" sz="2400" i="1" dirty="0" smtClean="0">
                <a:solidFill>
                  <a:srgbClr val="333399"/>
                </a:solidFill>
              </a:rPr>
              <a:t>Souhrn všech možných hodnotících kritérií, jako jsou: odbornost, účinnost, efektivita, utilita, potřebnost, neškodnost, spravedlnost, lidská důstojnost.</a:t>
            </a:r>
          </a:p>
        </p:txBody>
      </p:sp>
    </p:spTree>
    <p:extLst>
      <p:ext uri="{BB962C8B-B14F-4D97-AF65-F5344CB8AC3E}">
        <p14:creationId xmlns:p14="http://schemas.microsoft.com/office/powerpoint/2010/main" val="34663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Kvalita zdravotní péče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3399"/>
                </a:solidFill>
              </a:rPr>
              <a:t>Hodnocení kvality péče znamená měření a posuzování 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medicínských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technických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ekonomických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interpersonálních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psychologických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333399"/>
                </a:solidFill>
              </a:rPr>
              <a:t>a jiných aspektů zdravotnických služeb.</a:t>
            </a:r>
          </a:p>
        </p:txBody>
      </p:sp>
    </p:spTree>
    <p:extLst>
      <p:ext uri="{BB962C8B-B14F-4D97-AF65-F5344CB8AC3E}">
        <p14:creationId xmlns:p14="http://schemas.microsoft.com/office/powerpoint/2010/main" val="1552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Kvalita zdravotní péče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333399"/>
                </a:solidFill>
              </a:rPr>
              <a:t>Posuzování podléhají všechny 3 články systému: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struktura</a:t>
            </a:r>
          </a:p>
          <a:p>
            <a:pPr marL="914400" lvl="1" indent="-514350"/>
            <a:r>
              <a:rPr lang="cs-CZ" dirty="0" smtClean="0">
                <a:solidFill>
                  <a:srgbClr val="333399"/>
                </a:solidFill>
              </a:rPr>
              <a:t>zařízení a jejich vybavení, odborná způsobilost pracovníků, organizace práce aj.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proces</a:t>
            </a:r>
          </a:p>
          <a:p>
            <a:pPr marL="914400" lvl="1" indent="-514350"/>
            <a:r>
              <a:rPr lang="cs-CZ" dirty="0" smtClean="0">
                <a:solidFill>
                  <a:srgbClr val="333399"/>
                </a:solidFill>
              </a:rPr>
              <a:t>styk pacienta s lékařem, aktivity všeho druhu, řízení aj.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výsledky</a:t>
            </a:r>
          </a:p>
          <a:p>
            <a:pPr marL="914400" lvl="1" indent="-514350"/>
            <a:r>
              <a:rPr lang="cs-CZ" dirty="0" smtClean="0">
                <a:solidFill>
                  <a:srgbClr val="333399"/>
                </a:solidFill>
              </a:rPr>
              <a:t>objektivně měřitelné výstupy, spokojenost pacientů apod.</a:t>
            </a:r>
          </a:p>
        </p:txBody>
      </p:sp>
    </p:spTree>
    <p:extLst>
      <p:ext uri="{BB962C8B-B14F-4D97-AF65-F5344CB8AC3E}">
        <p14:creationId xmlns:p14="http://schemas.microsoft.com/office/powerpoint/2010/main" val="4468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Kvalita zdravotní péče z hlediska jednotlivých aktérů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b="1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333399"/>
                </a:solidFill>
              </a:rPr>
              <a:t>PACIENT: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navrácení zdraví, 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fyziologické, pracovní a jiné sociální funkce,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spokojenost se službami a zacházením</a:t>
            </a:r>
          </a:p>
          <a:p>
            <a:pPr marL="0" indent="0">
              <a:buNone/>
            </a:pPr>
            <a:endParaRPr lang="cs-CZ" b="1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333399"/>
                </a:solidFill>
              </a:rPr>
              <a:t>LÉKAŘ:</a:t>
            </a:r>
          </a:p>
          <a:p>
            <a:r>
              <a:rPr lang="cs-CZ" dirty="0">
                <a:solidFill>
                  <a:srgbClr val="333399"/>
                </a:solidFill>
              </a:rPr>
              <a:t>dobré provedení odborně technické stránky ošetření</a:t>
            </a:r>
          </a:p>
          <a:p>
            <a:pPr marL="0" indent="0">
              <a:buNone/>
            </a:pPr>
            <a:endParaRPr lang="cs-CZ" b="1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333399"/>
                </a:solidFill>
              </a:rPr>
              <a:t>MANAGEMENT:</a:t>
            </a:r>
          </a:p>
          <a:p>
            <a:r>
              <a:rPr lang="cs-CZ" dirty="0">
                <a:solidFill>
                  <a:srgbClr val="333399"/>
                </a:solidFill>
              </a:rPr>
              <a:t>ekonomická stránky provozu a bezkonfliktnost vztahů</a:t>
            </a:r>
          </a:p>
          <a:p>
            <a:pPr marL="0" indent="0">
              <a:buNone/>
            </a:pPr>
            <a:endParaRPr lang="cs-CZ" b="1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pPr eaLnBrk="1" hangingPunct="1"/>
            <a:r>
              <a:rPr lang="cs-CZ" sz="48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Další možná kritéria pro souhrnné Hodnocení zdravotnických systémů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2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884238"/>
            <a:ext cx="7772400" cy="1143000"/>
          </a:xfrm>
        </p:spPr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JAKÝ SYSTÉM HODNOTIT?</a:t>
            </a:r>
            <a:br>
              <a:rPr lang="cs-CZ" sz="4000" b="1">
                <a:solidFill>
                  <a:schemeClr val="accent2"/>
                </a:solidFill>
              </a:rPr>
            </a:br>
            <a:r>
              <a:rPr lang="cs-CZ" sz="2400" b="1">
                <a:solidFill>
                  <a:schemeClr val="accent2"/>
                </a:solidFill>
              </a:rPr>
              <a:t>World Health Report 2000</a:t>
            </a:r>
            <a:br>
              <a:rPr lang="cs-CZ" sz="2400" b="1">
                <a:solidFill>
                  <a:schemeClr val="accent2"/>
                </a:solidFill>
              </a:rPr>
            </a:br>
            <a:r>
              <a:rPr lang="cs-CZ" sz="2800" b="1">
                <a:solidFill>
                  <a:schemeClr val="accent2"/>
                </a:solidFill>
              </a:rPr>
              <a:t>Health System Improving Performance</a:t>
            </a:r>
            <a:endParaRPr lang="en-GB" sz="2800" b="1">
              <a:solidFill>
                <a:schemeClr val="accent2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620000" cy="41148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Systém (</a:t>
            </a:r>
            <a:r>
              <a:rPr lang="cs-CZ" b="1" dirty="0" err="1">
                <a:solidFill>
                  <a:schemeClr val="accent2"/>
                </a:solidFill>
              </a:rPr>
              <a:t>health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err="1">
                <a:solidFill>
                  <a:schemeClr val="accent2"/>
                </a:solidFill>
              </a:rPr>
              <a:t>system</a:t>
            </a:r>
            <a:r>
              <a:rPr lang="cs-CZ" b="1" dirty="0">
                <a:solidFill>
                  <a:schemeClr val="accent2"/>
                </a:solidFill>
              </a:rPr>
              <a:t>) - celek sestávající ze všech organizací, institucí a zdrojů, které jsou určeny k výkonu zdravotnických činností.</a:t>
            </a:r>
          </a:p>
          <a:p>
            <a:r>
              <a:rPr lang="cs-CZ" b="1" dirty="0">
                <a:solidFill>
                  <a:schemeClr val="accent2"/>
                </a:solidFill>
              </a:rPr>
              <a:t>Zdravotnické činnosti jsou takové aktivity, jejichž primárním účelem je zlepšení zdraví.</a:t>
            </a:r>
          </a:p>
          <a:p>
            <a:endParaRPr lang="en-GB" sz="2800" dirty="0"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!</a:t>
            </a:r>
            <a:r>
              <a:rPr lang="cs-CZ" sz="1400" dirty="0" smtClean="0"/>
              <a:t> Více In: </a:t>
            </a:r>
            <a:r>
              <a:rPr lang="cs-CZ" sz="1400" dirty="0">
                <a:solidFill>
                  <a:srgbClr val="333399"/>
                </a:solidFill>
              </a:rPr>
              <a:t>Holčík, J.: Systém péče o zdraví a zdravotní gramotnost. Brno, MU, 2010, 293 </a:t>
            </a:r>
            <a:r>
              <a:rPr lang="cs-CZ" sz="1400" dirty="0" smtClean="0">
                <a:solidFill>
                  <a:srgbClr val="333399"/>
                </a:solidFill>
              </a:rPr>
              <a:t>s., str. 110 -112.</a:t>
            </a:r>
            <a:endParaRPr lang="cs-CZ" sz="1400" dirty="0">
              <a:solidFill>
                <a:srgbClr val="333399"/>
              </a:solidFill>
            </a:endParaRPr>
          </a:p>
          <a:p>
            <a:r>
              <a:rPr lang="cs-CZ" sz="1400" dirty="0" smtClean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619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719" y="250825"/>
            <a:ext cx="8458200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JAKÉ </a:t>
            </a:r>
            <a:r>
              <a:rPr lang="cs-CZ" sz="4000" b="1" dirty="0">
                <a:solidFill>
                  <a:schemeClr val="accent2"/>
                </a:solidFill>
              </a:rPr>
              <a:t>ASPEKTY HODNOTIT?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3200" b="1" dirty="0">
                <a:solidFill>
                  <a:schemeClr val="accent2"/>
                </a:solidFill>
              </a:rPr>
              <a:t>CÍLE A KRITÉRIA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1525588" y="1393825"/>
          <a:ext cx="624046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Dokument" r:id="rId3" imgW="6240600" imgH="4064040" progId="Word.Document.8">
                  <p:embed/>
                </p:oleObj>
              </mc:Choice>
              <mc:Fallback>
                <p:oleObj name="Dokument" r:id="rId3" imgW="6240600" imgH="4064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393825"/>
                        <a:ext cx="6240462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23646"/>
              </p:ext>
            </p:extLst>
          </p:nvPr>
        </p:nvGraphicFramePr>
        <p:xfrm>
          <a:off x="1475656" y="1731954"/>
          <a:ext cx="6096000" cy="4106672"/>
        </p:xfrm>
        <a:graphic>
          <a:graphicData uri="http://schemas.openxmlformats.org/drawingml/2006/table">
            <a:tbl>
              <a:tblPr/>
              <a:tblGrid>
                <a:gridCol w="2225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8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1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Kritéria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cíle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Průměrná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úroveň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Rozložení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Zlepšení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zdraví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Respon-zivnost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Slušnost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financování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!</a:t>
            </a:r>
            <a:r>
              <a:rPr lang="cs-CZ" sz="1400" dirty="0" smtClean="0"/>
              <a:t> Více In: </a:t>
            </a:r>
            <a:r>
              <a:rPr lang="cs-CZ" sz="1400" dirty="0">
                <a:solidFill>
                  <a:srgbClr val="333399"/>
                </a:solidFill>
              </a:rPr>
              <a:t>Holčík, J.: Systém péče o zdraví a zdravotní gramotnost. Brno, MU, 2010, 293 </a:t>
            </a:r>
            <a:r>
              <a:rPr lang="cs-CZ" sz="1400" dirty="0" smtClean="0">
                <a:solidFill>
                  <a:srgbClr val="333399"/>
                </a:solidFill>
              </a:rPr>
              <a:t>s., str. 110 -112.</a:t>
            </a:r>
            <a:endParaRPr lang="cs-CZ" sz="1400" dirty="0">
              <a:solidFill>
                <a:srgbClr val="333399"/>
              </a:solidFill>
            </a:endParaRPr>
          </a:p>
          <a:p>
            <a:r>
              <a:rPr lang="cs-CZ" sz="1400" dirty="0" smtClean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270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cap="all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</a:rPr>
              <a:t>Organizace výuky</a:t>
            </a:r>
            <a:endParaRPr lang="cs-CZ" sz="4800" b="1" cap="all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8208912" cy="3993307"/>
          </a:xfrm>
        </p:spPr>
        <p:txBody>
          <a:bodyPr/>
          <a:lstStyle/>
          <a:p>
            <a:r>
              <a:rPr lang="cs-CZ" sz="3400" b="1" cap="all" dirty="0" smtClean="0">
                <a:solidFill>
                  <a:schemeClr val="accent2"/>
                </a:solidFill>
              </a:rPr>
              <a:t>PŘEDNÁŠKY (</a:t>
            </a:r>
            <a:r>
              <a:rPr lang="cs-CZ" sz="3400" b="1" dirty="0" smtClean="0">
                <a:solidFill>
                  <a:schemeClr val="accent2"/>
                </a:solidFill>
              </a:rPr>
              <a:t>1. výukový týden)</a:t>
            </a:r>
            <a:endParaRPr lang="cs-CZ" sz="3400" b="1" cap="all" dirty="0" smtClean="0">
              <a:solidFill>
                <a:schemeClr val="accent2"/>
              </a:solidFill>
            </a:endParaRPr>
          </a:p>
          <a:p>
            <a:endParaRPr lang="cs-CZ" sz="3400" b="1" cap="all" dirty="0" smtClean="0">
              <a:solidFill>
                <a:schemeClr val="accent2"/>
              </a:solidFill>
            </a:endParaRPr>
          </a:p>
          <a:p>
            <a:r>
              <a:rPr lang="cs-CZ" sz="3400" b="1" cap="all" dirty="0" smtClean="0">
                <a:solidFill>
                  <a:schemeClr val="accent2"/>
                </a:solidFill>
              </a:rPr>
              <a:t>SEMINÁŘE (</a:t>
            </a:r>
            <a:r>
              <a:rPr lang="cs-CZ" sz="3400" b="1" dirty="0" smtClean="0">
                <a:solidFill>
                  <a:schemeClr val="accent2"/>
                </a:solidFill>
              </a:rPr>
              <a:t>bloková výuka 4.-15. t.)</a:t>
            </a:r>
            <a:endParaRPr lang="cs-CZ" sz="3400" b="1" cap="all" dirty="0">
              <a:solidFill>
                <a:schemeClr val="accent2"/>
              </a:solidFill>
            </a:endParaRPr>
          </a:p>
          <a:p>
            <a:endParaRPr lang="cs-CZ" sz="3400" b="1" cap="all" dirty="0">
              <a:solidFill>
                <a:schemeClr val="accent2"/>
              </a:solidFill>
            </a:endParaRPr>
          </a:p>
          <a:p>
            <a:r>
              <a:rPr lang="cs-CZ" sz="3400" b="1" dirty="0" smtClean="0">
                <a:solidFill>
                  <a:srgbClr val="333399"/>
                </a:solidFill>
              </a:rPr>
              <a:t>SRZ Zdraví, prevence, zdravotnictví</a:t>
            </a:r>
          </a:p>
          <a:p>
            <a:pPr marL="0" indent="0">
              <a:buNone/>
            </a:pPr>
            <a:r>
              <a:rPr lang="cs-CZ" sz="3400" b="1" dirty="0">
                <a:solidFill>
                  <a:srgbClr val="333399"/>
                </a:solidFill>
              </a:rPr>
              <a:t> </a:t>
            </a:r>
            <a:r>
              <a:rPr lang="cs-CZ" sz="3400" b="1" dirty="0" smtClean="0">
                <a:solidFill>
                  <a:srgbClr val="333399"/>
                </a:solidFill>
              </a:rPr>
              <a:t>  (PL + EPI +VZ)</a:t>
            </a:r>
          </a:p>
        </p:txBody>
      </p:sp>
    </p:spTree>
    <p:extLst>
      <p:ext uri="{BB962C8B-B14F-4D97-AF65-F5344CB8AC3E}">
        <p14:creationId xmlns:p14="http://schemas.microsoft.com/office/powerpoint/2010/main" val="2014848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Vnitřní organizace WHO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1" dirty="0" smtClean="0">
                <a:solidFill>
                  <a:srgbClr val="333399"/>
                </a:solidFill>
              </a:rPr>
              <a:t>Světové zdravotnické shromáždění</a:t>
            </a:r>
          </a:p>
          <a:p>
            <a:pPr>
              <a:lnSpc>
                <a:spcPct val="100000"/>
              </a:lnSpc>
            </a:pPr>
            <a:r>
              <a:rPr lang="cs-CZ" sz="2400" b="1" dirty="0" smtClean="0">
                <a:solidFill>
                  <a:srgbClr val="333399"/>
                </a:solidFill>
              </a:rPr>
              <a:t>Výkonný výbor</a:t>
            </a:r>
          </a:p>
          <a:p>
            <a:pPr>
              <a:lnSpc>
                <a:spcPct val="100000"/>
              </a:lnSpc>
            </a:pPr>
            <a:r>
              <a:rPr lang="cs-CZ" sz="2400" b="1" dirty="0" smtClean="0">
                <a:solidFill>
                  <a:srgbClr val="333399"/>
                </a:solidFill>
              </a:rPr>
              <a:t>Sekretariát</a:t>
            </a:r>
            <a:r>
              <a:rPr lang="cs-CZ" sz="2400" dirty="0" smtClean="0">
                <a:solidFill>
                  <a:srgbClr val="333399"/>
                </a:solidFill>
              </a:rPr>
              <a:t> včele s </a:t>
            </a:r>
            <a:r>
              <a:rPr lang="cs-CZ" sz="2400" b="1" dirty="0" smtClean="0">
                <a:solidFill>
                  <a:srgbClr val="333399"/>
                </a:solidFill>
              </a:rPr>
              <a:t>generálním ředitelem </a:t>
            </a:r>
          </a:p>
          <a:p>
            <a:pPr lvl="1">
              <a:lnSpc>
                <a:spcPct val="100000"/>
              </a:lnSpc>
            </a:pPr>
            <a:r>
              <a:rPr lang="cs-CZ" sz="2400" b="1" dirty="0" err="1" smtClean="0">
                <a:solidFill>
                  <a:srgbClr val="333399"/>
                </a:solidFill>
              </a:rPr>
              <a:t>Tedros</a:t>
            </a:r>
            <a:r>
              <a:rPr lang="cs-CZ" sz="2400" b="1" dirty="0" smtClean="0">
                <a:solidFill>
                  <a:srgbClr val="333399"/>
                </a:solidFill>
              </a:rPr>
              <a:t> </a:t>
            </a:r>
            <a:r>
              <a:rPr lang="cs-CZ" sz="2400" b="1" dirty="0" err="1">
                <a:solidFill>
                  <a:srgbClr val="333399"/>
                </a:solidFill>
              </a:rPr>
              <a:t>Adhanom</a:t>
            </a:r>
            <a:r>
              <a:rPr lang="cs-CZ" sz="2400" b="1" dirty="0">
                <a:solidFill>
                  <a:srgbClr val="333399"/>
                </a:solidFill>
              </a:rPr>
              <a:t> </a:t>
            </a:r>
            <a:r>
              <a:rPr lang="cs-CZ" sz="2400" b="1" dirty="0" err="1" smtClean="0">
                <a:solidFill>
                  <a:srgbClr val="333399"/>
                </a:solidFill>
              </a:rPr>
              <a:t>Ghebreyesus</a:t>
            </a:r>
            <a:r>
              <a:rPr lang="cs-CZ" sz="2400" b="1" dirty="0" smtClean="0">
                <a:solidFill>
                  <a:srgbClr val="333399"/>
                </a:solidFill>
              </a:rPr>
              <a:t> </a:t>
            </a:r>
            <a:endParaRPr lang="cs-CZ" sz="2400" b="1" dirty="0">
              <a:solidFill>
                <a:srgbClr val="333399"/>
              </a:solidFill>
            </a:endParaRPr>
          </a:p>
          <a:p>
            <a:r>
              <a:rPr lang="cs-CZ" sz="2400" b="1" dirty="0">
                <a:solidFill>
                  <a:srgbClr val="333399"/>
                </a:solidFill>
              </a:rPr>
              <a:t>Oblastní úřady</a:t>
            </a:r>
          </a:p>
          <a:p>
            <a:pPr lvl="1"/>
            <a:r>
              <a:rPr lang="cs-CZ" sz="2400" b="1" dirty="0">
                <a:solidFill>
                  <a:srgbClr val="333399"/>
                </a:solidFill>
              </a:rPr>
              <a:t>Evropa</a:t>
            </a:r>
            <a:r>
              <a:rPr lang="cs-CZ" sz="2400" dirty="0">
                <a:solidFill>
                  <a:srgbClr val="333399"/>
                </a:solidFill>
              </a:rPr>
              <a:t> (sídlo </a:t>
            </a:r>
            <a:r>
              <a:rPr lang="cs-CZ" sz="2400" b="1" dirty="0">
                <a:solidFill>
                  <a:srgbClr val="333399"/>
                </a:solidFill>
              </a:rPr>
              <a:t>v Kodani</a:t>
            </a:r>
            <a:r>
              <a:rPr lang="cs-CZ" sz="2400" dirty="0">
                <a:solidFill>
                  <a:srgbClr val="333399"/>
                </a:solidFill>
              </a:rPr>
              <a:t>)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Amerika (Jižní, Střední, Severní)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Afrika (mimo arabské země)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Východní Středomoří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Jihovýchodní Asie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Západní Tichomoří</a:t>
            </a:r>
          </a:p>
          <a:p>
            <a:pPr>
              <a:lnSpc>
                <a:spcPct val="100000"/>
              </a:lnSpc>
            </a:pPr>
            <a:endParaRPr lang="cs-CZ" sz="2700" b="1" dirty="0" smtClean="0">
              <a:solidFill>
                <a:srgbClr val="333399"/>
              </a:solidFill>
            </a:endParaRPr>
          </a:p>
          <a:p>
            <a:pPr marL="342900" lvl="1" indent="0">
              <a:buNone/>
            </a:pPr>
            <a:endParaRPr lang="cs-CZ" sz="2400" dirty="0" smtClean="0">
              <a:solidFill>
                <a:srgbClr val="333399"/>
              </a:solidFill>
            </a:endParaRPr>
          </a:p>
          <a:p>
            <a:pPr lvl="1"/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1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090613"/>
            <a:ext cx="7772400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 </a:t>
            </a:r>
            <a:r>
              <a:rPr lang="cs-CZ" sz="4000" b="1" dirty="0">
                <a:solidFill>
                  <a:schemeClr val="accent2"/>
                </a:solidFill>
              </a:rPr>
              <a:t>NĚKTERÉ ZÁKLADNÍ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>
                <a:solidFill>
                  <a:schemeClr val="accent2"/>
                </a:solidFill>
              </a:rPr>
              <a:t>NOVÉ POJMY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5" y="2703513"/>
            <a:ext cx="6051550" cy="37719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A. </a:t>
            </a:r>
            <a:r>
              <a:rPr lang="cs-CZ" sz="3600" b="1">
                <a:solidFill>
                  <a:schemeClr val="accent2"/>
                </a:solidFill>
              </a:rPr>
              <a:t>Performance</a:t>
            </a:r>
          </a:p>
          <a:p>
            <a:pPr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B. </a:t>
            </a:r>
            <a:r>
              <a:rPr lang="cs-CZ" sz="3600" b="1">
                <a:solidFill>
                  <a:schemeClr val="accent2"/>
                </a:solidFill>
              </a:rPr>
              <a:t>Responzivnost </a:t>
            </a:r>
          </a:p>
          <a:p>
            <a:pPr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C. </a:t>
            </a:r>
            <a:r>
              <a:rPr lang="cs-CZ" sz="3600" b="1">
                <a:solidFill>
                  <a:schemeClr val="accent2"/>
                </a:solidFill>
              </a:rPr>
              <a:t>Stewardship</a:t>
            </a:r>
          </a:p>
          <a:p>
            <a:pPr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D. </a:t>
            </a:r>
            <a:r>
              <a:rPr lang="cs-CZ" sz="3600" b="1">
                <a:solidFill>
                  <a:schemeClr val="accent2"/>
                </a:solidFill>
              </a:rPr>
              <a:t>Slušné financování</a:t>
            </a:r>
          </a:p>
          <a:p>
            <a:endParaRPr lang="cs-CZ"/>
          </a:p>
          <a:p>
            <a:pPr>
              <a:buFontTx/>
              <a:buNone/>
            </a:pPr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!</a:t>
            </a:r>
            <a:r>
              <a:rPr lang="cs-CZ" sz="1400" dirty="0" smtClean="0"/>
              <a:t> Více In: </a:t>
            </a:r>
            <a:r>
              <a:rPr lang="cs-CZ" sz="1400" dirty="0">
                <a:solidFill>
                  <a:srgbClr val="333399"/>
                </a:solidFill>
              </a:rPr>
              <a:t>Holčík, J.: Systém péče o zdraví a zdravotní gramotnost. Brno, MU, 2010, 293 </a:t>
            </a:r>
            <a:r>
              <a:rPr lang="cs-CZ" sz="1400" dirty="0" smtClean="0">
                <a:solidFill>
                  <a:srgbClr val="333399"/>
                </a:solidFill>
              </a:rPr>
              <a:t>s., str. 110 -112.</a:t>
            </a:r>
            <a:endParaRPr lang="cs-CZ" sz="1400" dirty="0">
              <a:solidFill>
                <a:srgbClr val="333399"/>
              </a:solidFill>
            </a:endParaRPr>
          </a:p>
          <a:p>
            <a:r>
              <a:rPr lang="cs-CZ" sz="1400" dirty="0" smtClean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366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685800"/>
            <a:ext cx="7862888" cy="1362075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NĚKTERÉ </a:t>
            </a:r>
            <a:r>
              <a:rPr lang="cs-CZ" sz="4000" b="1" dirty="0">
                <a:solidFill>
                  <a:schemeClr val="accent2"/>
                </a:solidFill>
              </a:rPr>
              <a:t>ZÁKLADNÍ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>
                <a:solidFill>
                  <a:schemeClr val="accent2"/>
                </a:solidFill>
              </a:rPr>
              <a:t>NOVÉ POJMY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cs-CZ" sz="4000" b="1" dirty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cs-CZ" sz="3200" b="1" dirty="0">
                <a:solidFill>
                  <a:srgbClr val="00B0F0"/>
                </a:solidFill>
              </a:rPr>
              <a:t>PERFORMANCE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398713"/>
            <a:ext cx="8230939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dirty="0">
                <a:solidFill>
                  <a:schemeClr val="accent2"/>
                </a:solidFill>
              </a:rPr>
              <a:t>Jak jsou využívány </a:t>
            </a:r>
            <a:r>
              <a:rPr lang="cs-CZ" sz="2800" b="1" dirty="0" smtClean="0">
                <a:solidFill>
                  <a:schemeClr val="accent2"/>
                </a:solidFill>
              </a:rPr>
              <a:t>zdroje</a:t>
            </a:r>
          </a:p>
          <a:p>
            <a:pPr>
              <a:lnSpc>
                <a:spcPct val="80000"/>
              </a:lnSpc>
            </a:pPr>
            <a:r>
              <a:rPr lang="cs-CZ" sz="2800" b="1" dirty="0" smtClean="0">
                <a:solidFill>
                  <a:schemeClr val="accent2"/>
                </a:solidFill>
              </a:rPr>
              <a:t>Performance </a:t>
            </a:r>
            <a:r>
              <a:rPr lang="cs-CZ" sz="2800" b="1" dirty="0">
                <a:solidFill>
                  <a:schemeClr val="accent2"/>
                </a:solidFill>
              </a:rPr>
              <a:t>– činnost a její </a:t>
            </a:r>
            <a:r>
              <a:rPr lang="cs-CZ" sz="2800" b="1" dirty="0" smtClean="0">
                <a:solidFill>
                  <a:schemeClr val="accent2"/>
                </a:solidFill>
              </a:rPr>
              <a:t>výsledek, výkon</a:t>
            </a:r>
            <a:r>
              <a:rPr lang="cs-CZ" sz="2800" b="1" dirty="0">
                <a:solidFill>
                  <a:schemeClr val="accent2"/>
                </a:solidFill>
              </a:rPr>
              <a:t>, výkonnost</a:t>
            </a:r>
          </a:p>
          <a:p>
            <a:pPr>
              <a:lnSpc>
                <a:spcPct val="80000"/>
              </a:lnSpc>
            </a:pPr>
            <a:r>
              <a:rPr lang="cs-CZ" sz="2800" b="1" dirty="0">
                <a:solidFill>
                  <a:schemeClr val="accent2"/>
                </a:solidFill>
              </a:rPr>
              <a:t>Schopnost systému dosáhnout co nejlepších výsledků v daných podmínkách</a:t>
            </a:r>
          </a:p>
          <a:p>
            <a:pPr>
              <a:lnSpc>
                <a:spcPct val="80000"/>
              </a:lnSpc>
            </a:pPr>
            <a:r>
              <a:rPr lang="cs-CZ" sz="2800" b="1" dirty="0">
                <a:solidFill>
                  <a:schemeClr val="accent2"/>
                </a:solidFill>
              </a:rPr>
              <a:t>Co jsou nejlepší výsledky?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b="1" dirty="0">
                <a:solidFill>
                  <a:schemeClr val="accent2"/>
                </a:solidFill>
              </a:rPr>
              <a:t>Co nejlepší zdraví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b="1" dirty="0">
                <a:solidFill>
                  <a:schemeClr val="accent2"/>
                </a:solidFill>
              </a:rPr>
              <a:t>Co nejvyšší </a:t>
            </a:r>
            <a:r>
              <a:rPr lang="cs-CZ" sz="2400" b="1" dirty="0" err="1">
                <a:solidFill>
                  <a:schemeClr val="accent2"/>
                </a:solidFill>
              </a:rPr>
              <a:t>responzivnost</a:t>
            </a:r>
            <a:endParaRPr lang="cs-CZ" sz="2400" b="1" dirty="0">
              <a:solidFill>
                <a:schemeClr val="accent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b="1" dirty="0">
                <a:solidFill>
                  <a:schemeClr val="accent2"/>
                </a:solidFill>
              </a:rPr>
              <a:t>Co nejslušnější financování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284163"/>
            <a:ext cx="8248650" cy="1730375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NĚKTERÉ </a:t>
            </a:r>
            <a:r>
              <a:rPr lang="cs-CZ" sz="4000" b="1" dirty="0">
                <a:solidFill>
                  <a:schemeClr val="accent2"/>
                </a:solidFill>
              </a:rPr>
              <a:t>ZÁKLADNÍ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>
                <a:solidFill>
                  <a:schemeClr val="accent2"/>
                </a:solidFill>
              </a:rPr>
              <a:t>NOVÉ POJMY </a:t>
            </a:r>
            <a:r>
              <a:rPr lang="en-US" sz="4000" b="1" dirty="0">
                <a:solidFill>
                  <a:schemeClr val="accent2"/>
                </a:solidFill>
              </a:rPr>
              <a:t/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B.  </a:t>
            </a:r>
            <a:r>
              <a:rPr lang="cs-CZ" sz="3200" b="1" dirty="0">
                <a:solidFill>
                  <a:srgbClr val="00B0F0"/>
                </a:solidFill>
              </a:rPr>
              <a:t>RESPONZIVNOST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2089150"/>
            <a:ext cx="9004300" cy="4592638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Projev úcty, vážnosti a odpovědnosti k člověku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Zachování důvěrnosti osobních informací ve věcech zdraví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Právo na rozhodování o vlastním zdraví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Bezodkladná pomoc ve stavech ohrožení života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Pohodlné prostředí (čistota, prostor, strava apod.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Sociální opora pacientů (rodina, přátelé, sociální péče)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Svobodná volba ve výběru poskytovatele zdravotní péče</a:t>
            </a:r>
          </a:p>
          <a:p>
            <a:pPr>
              <a:lnSpc>
                <a:spcPct val="90000"/>
              </a:lnSpc>
            </a:pPr>
            <a:endParaRPr lang="en-GB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26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350"/>
            <a:ext cx="8170863" cy="1433513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NĚKTERÉ </a:t>
            </a:r>
            <a:r>
              <a:rPr lang="cs-CZ" sz="4000" b="1" dirty="0">
                <a:solidFill>
                  <a:schemeClr val="accent2"/>
                </a:solidFill>
              </a:rPr>
              <a:t>ZÁKLADNÍ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>
                <a:solidFill>
                  <a:schemeClr val="accent2"/>
                </a:solidFill>
              </a:rPr>
              <a:t>NOVÉ POJMY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C. </a:t>
            </a:r>
            <a:r>
              <a:rPr lang="cs-CZ" sz="3200" b="1" dirty="0">
                <a:solidFill>
                  <a:srgbClr val="00B0F0"/>
                </a:solidFill>
              </a:rPr>
              <a:t>STEWARDSHIP</a:t>
            </a:r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2363788"/>
            <a:ext cx="8348662" cy="41148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2"/>
                </a:solidFill>
              </a:rPr>
              <a:t>DOBRÉ ŘÍZENÍ (pečlivá a odpovědná správa něčeho, co je komu svěřeno do péče) </a:t>
            </a:r>
          </a:p>
          <a:p>
            <a:pPr marL="609600" indent="-609600">
              <a:buFontTx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Formulace zdravotní politiky (definování vize a záměru zdravotnického systému)</a:t>
            </a:r>
          </a:p>
          <a:p>
            <a:pPr marL="609600" indent="-609600">
              <a:buFontTx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Regulace (stanovení spravedlivých pravidel hry v jednotlivých oblastech)</a:t>
            </a:r>
          </a:p>
          <a:p>
            <a:pPr marL="609600" indent="-609600">
              <a:buFontTx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Informační a analytická práce (hodnocení výkonnosti a poskytování informací)</a:t>
            </a:r>
          </a:p>
          <a:p>
            <a:pPr marL="609600" indent="-609600"/>
            <a:endParaRPr lang="en-GB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0"/>
            <a:ext cx="8001000" cy="27051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NĚKTERÉ </a:t>
            </a:r>
            <a:r>
              <a:rPr lang="cs-CZ" sz="4000" b="1" dirty="0">
                <a:solidFill>
                  <a:schemeClr val="accent2"/>
                </a:solidFill>
              </a:rPr>
              <a:t>ZÁKLADNÍ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>
                <a:solidFill>
                  <a:schemeClr val="accent2"/>
                </a:solidFill>
              </a:rPr>
              <a:t>NOVÉ POJMY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D. </a:t>
            </a:r>
            <a:r>
              <a:rPr lang="cs-CZ" sz="3200" b="1" dirty="0">
                <a:solidFill>
                  <a:srgbClr val="00B0F0"/>
                </a:solidFill>
              </a:rPr>
              <a:t>SLUŠNÉ FINANCOVÁNÍ</a:t>
            </a:r>
            <a:r>
              <a:rPr lang="cs-CZ" sz="4000" b="1" dirty="0">
                <a:solidFill>
                  <a:srgbClr val="00B0F0"/>
                </a:solidFill>
              </a:rPr>
              <a:t/>
            </a:r>
            <a:br>
              <a:rPr lang="cs-CZ" sz="4000" b="1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chemeClr val="accent2"/>
                </a:solidFill>
              </a:rPr>
              <a:t>(fair </a:t>
            </a:r>
            <a:r>
              <a:rPr lang="cs-CZ" sz="2800" b="1" dirty="0" err="1">
                <a:solidFill>
                  <a:schemeClr val="accent2"/>
                </a:solidFill>
              </a:rPr>
              <a:t>financing</a:t>
            </a:r>
            <a:r>
              <a:rPr lang="cs-CZ" sz="2800" b="1" dirty="0">
                <a:solidFill>
                  <a:schemeClr val="accent2"/>
                </a:solidFill>
              </a:rPr>
              <a:t>)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2541588"/>
            <a:ext cx="8855075" cy="4054475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Rizika velkých nákladů na zdravotní výdaje jsou odvozena spíše od schopnosti placení, než od rizika onemocnění.</a:t>
            </a:r>
          </a:p>
          <a:p>
            <a:r>
              <a:rPr lang="cs-CZ" b="1">
                <a:solidFill>
                  <a:schemeClr val="accent2"/>
                </a:solidFill>
              </a:rPr>
              <a:t>Slušný systém poskytuje finanční ochranu.</a:t>
            </a:r>
          </a:p>
          <a:p>
            <a:r>
              <a:rPr lang="cs-CZ" b="1">
                <a:solidFill>
                  <a:schemeClr val="accent2"/>
                </a:solidFill>
              </a:rPr>
              <a:t>Řešení může přinést zdravotní pojištění odvozené od výše příjmu.   </a:t>
            </a:r>
            <a:endParaRPr lang="en-GB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VÝCHOVNÝ PROGRAM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0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919163"/>
            <a:ext cx="8229600" cy="1143000"/>
          </a:xfrm>
        </p:spPr>
        <p:txBody>
          <a:bodyPr/>
          <a:lstStyle/>
          <a:p>
            <a:r>
              <a:rPr lang="cs-CZ" altLang="cs-CZ" sz="3600" b="1">
                <a:solidFill>
                  <a:schemeClr val="accent2"/>
                </a:solidFill>
              </a:rPr>
              <a:t>DEFINICE ZDRAVOTNÍ VÝCHOVY</a:t>
            </a:r>
            <a:endParaRPr lang="en-GB" altLang="cs-CZ" sz="3600" b="1">
              <a:solidFill>
                <a:schemeClr val="accent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2290763"/>
            <a:ext cx="7494587" cy="34861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b="1" dirty="0">
                <a:solidFill>
                  <a:schemeClr val="accent2"/>
                </a:solidFill>
              </a:rPr>
              <a:t>Zdravotní výchova je souhrn všech výchovně-vzdělávacích aktivit zaměřených na duševní, tělesný </a:t>
            </a:r>
            <a:r>
              <a:rPr lang="cs-CZ" altLang="cs-CZ" b="1" dirty="0" smtClean="0">
                <a:solidFill>
                  <a:schemeClr val="accent2"/>
                </a:solidFill>
              </a:rPr>
              <a:t>i sociální </a:t>
            </a:r>
            <a:r>
              <a:rPr lang="cs-CZ" altLang="cs-CZ" b="1" dirty="0">
                <a:solidFill>
                  <a:schemeClr val="accent2"/>
                </a:solidFill>
              </a:rPr>
              <a:t>rozvoj lidí se záměrem přispět ke zlepšení zdraví jedinců, skupin i celé společnosti</a:t>
            </a:r>
            <a:r>
              <a:rPr lang="cs-CZ" altLang="cs-CZ" dirty="0">
                <a:solidFill>
                  <a:schemeClr val="accent2"/>
                </a:solidFill>
              </a:rPr>
              <a:t>.</a:t>
            </a:r>
            <a:r>
              <a:rPr lang="cs-CZ" altLang="cs-CZ" dirty="0"/>
              <a:t> 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2657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OBSAH ZDRAVOTNÍ VÝCHOVY</a:t>
            </a:r>
            <a:endParaRPr lang="en-GB" altLang="cs-CZ" sz="4000" b="1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988" y="1412875"/>
            <a:ext cx="7816850" cy="48752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b="1" dirty="0">
                <a:solidFill>
                  <a:srgbClr val="00B0F0"/>
                </a:solidFill>
              </a:rPr>
              <a:t>Tři tradiční </a:t>
            </a:r>
            <a:r>
              <a:rPr lang="cs-CZ" altLang="cs-CZ" sz="2800" b="1" dirty="0" err="1">
                <a:solidFill>
                  <a:srgbClr val="00B0F0"/>
                </a:solidFill>
              </a:rPr>
              <a:t>tématické</a:t>
            </a:r>
            <a:r>
              <a:rPr lang="cs-CZ" altLang="cs-CZ" sz="2800" b="1" dirty="0">
                <a:solidFill>
                  <a:srgbClr val="00B0F0"/>
                </a:solidFill>
              </a:rPr>
              <a:t> okruhy: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800" b="1" dirty="0">
                <a:solidFill>
                  <a:schemeClr val="accent2"/>
                </a:solidFill>
              </a:rPr>
              <a:t>výchova a vzdělávání týkající se lidského těla a postupů jak o ně pečovat;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800" b="1" dirty="0">
                <a:solidFill>
                  <a:schemeClr val="accent2"/>
                </a:solidFill>
              </a:rPr>
              <a:t>informace o zdravotnickém systému, jaké zdravotnické služby, proč a kdy mohou být užitečné, komu a za jakých okolností jsou poskytovány;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800" b="1" dirty="0">
                <a:solidFill>
                  <a:schemeClr val="accent2"/>
                </a:solidFill>
              </a:rPr>
              <a:t>výchova a vzdělávání věnované širším problémům a východiskům zdravotní politiky, možnostem zdravotních aktivit v národním i lokálním měřítku a všem dalším okolnostem, které zdravotní podmínky i zdraví lidí významně ovlivňují.</a:t>
            </a:r>
          </a:p>
          <a:p>
            <a:pPr>
              <a:lnSpc>
                <a:spcPct val="80000"/>
              </a:lnSpc>
            </a:pPr>
            <a:endParaRPr lang="cs-CZ" alt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488950"/>
            <a:ext cx="8229600" cy="1143000"/>
          </a:xfrm>
        </p:spPr>
        <p:txBody>
          <a:bodyPr/>
          <a:lstStyle/>
          <a:p>
            <a:r>
              <a:rPr lang="cs-CZ" altLang="cs-CZ" sz="3600" b="1">
                <a:solidFill>
                  <a:schemeClr val="accent2"/>
                </a:solidFill>
              </a:rPr>
              <a:t>ZAMĚŘENÍ ZDRAVOTNÍ VÝCHOVY</a:t>
            </a:r>
            <a:r>
              <a:rPr lang="cs-CZ" altLang="cs-CZ" sz="4000"/>
              <a:t> </a:t>
            </a:r>
            <a:endParaRPr lang="en-GB" altLang="cs-CZ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884363"/>
            <a:ext cx="7296150" cy="4275137"/>
          </a:xfrm>
        </p:spPr>
        <p:txBody>
          <a:bodyPr/>
          <a:lstStyle/>
          <a:p>
            <a:pPr marL="609600" indent="-609600">
              <a:buFontTx/>
              <a:buAutoNum type="alphaLcPeriod"/>
            </a:pPr>
            <a:r>
              <a:rPr lang="cs-CZ" altLang="cs-CZ" b="1">
                <a:solidFill>
                  <a:schemeClr val="accent2"/>
                </a:solidFill>
              </a:rPr>
              <a:t>Tradiční zdravotní výchova orientovaná zejména na pacienta a nemoci </a:t>
            </a:r>
            <a:r>
              <a:rPr lang="cs-CZ" altLang="cs-CZ">
                <a:solidFill>
                  <a:schemeClr val="accent2"/>
                </a:solidFill>
              </a:rPr>
              <a:t>(zdravotnická osvěta).</a:t>
            </a:r>
          </a:p>
          <a:p>
            <a:pPr marL="609600" indent="-609600">
              <a:buFontTx/>
              <a:buAutoNum type="alphaLcPeriod"/>
            </a:pPr>
            <a:r>
              <a:rPr lang="cs-CZ" altLang="cs-CZ" b="1">
                <a:solidFill>
                  <a:schemeClr val="accent2"/>
                </a:solidFill>
              </a:rPr>
              <a:t>Zdravotní výchova zaměřená na rizikové faktory</a:t>
            </a:r>
          </a:p>
          <a:p>
            <a:pPr marL="609600" indent="-609600">
              <a:buFontTx/>
              <a:buAutoNum type="alphaLcPeriod"/>
            </a:pPr>
            <a:r>
              <a:rPr lang="cs-CZ" altLang="cs-CZ" b="1">
                <a:solidFill>
                  <a:schemeClr val="accent2"/>
                </a:solidFill>
              </a:rPr>
              <a:t>Zdravotní výchova orientovaná na zdraví </a:t>
            </a:r>
            <a:r>
              <a:rPr lang="cs-CZ" altLang="cs-CZ">
                <a:solidFill>
                  <a:schemeClr val="accent2"/>
                </a:solidFill>
              </a:rPr>
              <a:t>(výchova ke zdraví)</a:t>
            </a:r>
            <a:r>
              <a:rPr lang="cs-CZ" altLang="cs-CZ"/>
              <a:t> </a:t>
            </a:r>
            <a:r>
              <a:rPr lang="cs-CZ" altLang="cs-CZ" sz="360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3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606425"/>
            <a:ext cx="8086725" cy="24257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NÁVAZNOST ZDRAVOTNÍ VÝCHOVY NA NĚKTERÉ DALŠÍ ZDRAVOTNÍ AKTIVITY A POJMY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0838" y="3367088"/>
            <a:ext cx="6303962" cy="2330450"/>
          </a:xfrm>
        </p:spPr>
        <p:txBody>
          <a:bodyPr/>
          <a:lstStyle/>
          <a:p>
            <a:r>
              <a:rPr lang="cs-CZ" altLang="cs-CZ" b="1">
                <a:solidFill>
                  <a:schemeClr val="accent2"/>
                </a:solidFill>
              </a:rPr>
              <a:t>PODPORA ZDRAVÍ (HEALTH PROMOTION)</a:t>
            </a:r>
          </a:p>
          <a:p>
            <a:r>
              <a:rPr lang="cs-CZ" altLang="cs-CZ" b="1">
                <a:solidFill>
                  <a:schemeClr val="accent2"/>
                </a:solidFill>
              </a:rPr>
              <a:t>ZDRAVOTNĚ VÝCHOVNÉ PROGRAMY</a:t>
            </a:r>
            <a:endParaRPr lang="en-GB" altLang="cs-CZ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Základní cíl WHO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Dosažení co nejvyšší možné úrovně zdraví pro všechny lidi na celém světě.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Zdraví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Hodnoty</a:t>
            </a:r>
          </a:p>
          <a:p>
            <a:pPr lvl="1">
              <a:lnSpc>
                <a:spcPct val="100000"/>
              </a:lnSpc>
            </a:pPr>
            <a:r>
              <a:rPr lang="cs-CZ" sz="2500" dirty="0" smtClean="0">
                <a:solidFill>
                  <a:srgbClr val="333399"/>
                </a:solidFill>
              </a:rPr>
              <a:t> zdraví, péče o zdraví, ekvita ve zdraví, solidarita, bezpečí, spravedlivé financování, udržitelný rozvoj systému péče o zdraví, zdravotní gramotnost</a:t>
            </a:r>
            <a:endParaRPr lang="cs-CZ" sz="25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8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ZDRAVOTNĚ VÝCHOVNÉ PROGRAMY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79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2"/>
                </a:solidFill>
              </a:rPr>
              <a:t>Metoda PRECEDE-PROCEED (</a:t>
            </a:r>
            <a:r>
              <a:rPr lang="cs-CZ" i="1" dirty="0" err="1">
                <a:solidFill>
                  <a:schemeClr val="accent2"/>
                </a:solidFill>
              </a:rPr>
              <a:t>Predisposing</a:t>
            </a:r>
            <a:r>
              <a:rPr lang="cs-CZ" i="1" dirty="0">
                <a:solidFill>
                  <a:schemeClr val="accent2"/>
                </a:solidFill>
              </a:rPr>
              <a:t>, </a:t>
            </a:r>
            <a:r>
              <a:rPr lang="cs-CZ" i="1" dirty="0" err="1">
                <a:solidFill>
                  <a:schemeClr val="accent2"/>
                </a:solidFill>
              </a:rPr>
              <a:t>Reinforcing</a:t>
            </a:r>
            <a:r>
              <a:rPr lang="cs-CZ" i="1" dirty="0">
                <a:solidFill>
                  <a:schemeClr val="accent2"/>
                </a:solidFill>
              </a:rPr>
              <a:t>, and </a:t>
            </a:r>
            <a:r>
              <a:rPr lang="cs-CZ" i="1" dirty="0" err="1">
                <a:solidFill>
                  <a:schemeClr val="accent2"/>
                </a:solidFill>
              </a:rPr>
              <a:t>Enabling</a:t>
            </a:r>
            <a:r>
              <a:rPr lang="cs-CZ" i="1" dirty="0">
                <a:solidFill>
                  <a:schemeClr val="accent2"/>
                </a:solidFill>
              </a:rPr>
              <a:t> </a:t>
            </a:r>
            <a:r>
              <a:rPr lang="cs-CZ" i="1" dirty="0" err="1">
                <a:solidFill>
                  <a:schemeClr val="accent2"/>
                </a:solidFill>
              </a:rPr>
              <a:t>Constructs</a:t>
            </a:r>
            <a:r>
              <a:rPr lang="cs-CZ" i="1" dirty="0">
                <a:solidFill>
                  <a:schemeClr val="accent2"/>
                </a:solidFill>
              </a:rPr>
              <a:t> in </a:t>
            </a:r>
            <a:r>
              <a:rPr lang="cs-CZ" i="1" dirty="0" err="1">
                <a:solidFill>
                  <a:schemeClr val="accent2"/>
                </a:solidFill>
              </a:rPr>
              <a:t>Educational</a:t>
            </a:r>
            <a:r>
              <a:rPr lang="cs-CZ" i="1" dirty="0">
                <a:solidFill>
                  <a:schemeClr val="accent2"/>
                </a:solidFill>
              </a:rPr>
              <a:t>/</a:t>
            </a:r>
            <a:r>
              <a:rPr lang="cs-CZ" i="1" dirty="0" err="1">
                <a:solidFill>
                  <a:schemeClr val="accent2"/>
                </a:solidFill>
              </a:rPr>
              <a:t>Ecological</a:t>
            </a:r>
            <a:r>
              <a:rPr lang="cs-CZ" i="1" dirty="0">
                <a:solidFill>
                  <a:schemeClr val="accent2"/>
                </a:solidFill>
              </a:rPr>
              <a:t> </a:t>
            </a:r>
            <a:r>
              <a:rPr lang="cs-CZ" i="1" dirty="0" err="1">
                <a:solidFill>
                  <a:schemeClr val="accent2"/>
                </a:solidFill>
              </a:rPr>
              <a:t>Diagnosis</a:t>
            </a:r>
            <a:r>
              <a:rPr lang="cs-CZ" i="1" dirty="0">
                <a:solidFill>
                  <a:schemeClr val="accent2"/>
                </a:solidFill>
              </a:rPr>
              <a:t> and </a:t>
            </a:r>
            <a:r>
              <a:rPr lang="cs-CZ" i="1" dirty="0" err="1">
                <a:solidFill>
                  <a:schemeClr val="accent2"/>
                </a:solidFill>
              </a:rPr>
              <a:t>Evaluation</a:t>
            </a:r>
            <a:r>
              <a:rPr lang="cs-CZ" i="1" dirty="0">
                <a:solidFill>
                  <a:schemeClr val="accent2"/>
                </a:solidFill>
              </a:rPr>
              <a:t> – </a:t>
            </a:r>
            <a:r>
              <a:rPr lang="cs-CZ" i="1" dirty="0" err="1">
                <a:solidFill>
                  <a:schemeClr val="accent2"/>
                </a:solidFill>
              </a:rPr>
              <a:t>Policy</a:t>
            </a:r>
            <a:r>
              <a:rPr lang="cs-CZ" i="1" dirty="0">
                <a:solidFill>
                  <a:schemeClr val="accent2"/>
                </a:solidFill>
              </a:rPr>
              <a:t>, </a:t>
            </a:r>
            <a:r>
              <a:rPr lang="cs-CZ" i="1" dirty="0" err="1">
                <a:solidFill>
                  <a:schemeClr val="accent2"/>
                </a:solidFill>
              </a:rPr>
              <a:t>Regulatory</a:t>
            </a:r>
            <a:r>
              <a:rPr lang="cs-CZ" i="1" dirty="0">
                <a:solidFill>
                  <a:schemeClr val="accent2"/>
                </a:solidFill>
              </a:rPr>
              <a:t>, and </a:t>
            </a:r>
            <a:r>
              <a:rPr lang="cs-CZ" i="1" dirty="0" err="1">
                <a:solidFill>
                  <a:schemeClr val="accent2"/>
                </a:solidFill>
              </a:rPr>
              <a:t>Organizational</a:t>
            </a:r>
            <a:r>
              <a:rPr lang="cs-CZ" i="1" dirty="0">
                <a:solidFill>
                  <a:schemeClr val="accent2"/>
                </a:solidFill>
              </a:rPr>
              <a:t> </a:t>
            </a:r>
            <a:r>
              <a:rPr lang="cs-CZ" i="1" dirty="0" err="1">
                <a:solidFill>
                  <a:schemeClr val="accent2"/>
                </a:solidFill>
              </a:rPr>
              <a:t>Constructs</a:t>
            </a:r>
            <a:r>
              <a:rPr lang="cs-CZ" i="1" dirty="0">
                <a:solidFill>
                  <a:schemeClr val="accent2"/>
                </a:solidFill>
              </a:rPr>
              <a:t> in </a:t>
            </a:r>
            <a:r>
              <a:rPr lang="cs-CZ" i="1" dirty="0" err="1">
                <a:solidFill>
                  <a:schemeClr val="accent2"/>
                </a:solidFill>
              </a:rPr>
              <a:t>Educational</a:t>
            </a:r>
            <a:r>
              <a:rPr lang="cs-CZ" i="1" dirty="0">
                <a:solidFill>
                  <a:schemeClr val="accent2"/>
                </a:solidFill>
              </a:rPr>
              <a:t> and </a:t>
            </a:r>
            <a:r>
              <a:rPr lang="cs-CZ" i="1" dirty="0" err="1">
                <a:solidFill>
                  <a:schemeClr val="accent2"/>
                </a:solidFill>
              </a:rPr>
              <a:t>Environmental</a:t>
            </a:r>
            <a:r>
              <a:rPr lang="cs-CZ" i="1" dirty="0">
                <a:solidFill>
                  <a:schemeClr val="accent2"/>
                </a:solidFill>
              </a:rPr>
              <a:t> </a:t>
            </a:r>
            <a:r>
              <a:rPr lang="cs-CZ" i="1" dirty="0" err="1">
                <a:solidFill>
                  <a:schemeClr val="accent2"/>
                </a:solidFill>
              </a:rPr>
              <a:t>Development</a:t>
            </a:r>
            <a:r>
              <a:rPr lang="cs-CZ" dirty="0">
                <a:solidFill>
                  <a:schemeClr val="accent2"/>
                </a:solidFill>
              </a:rPr>
              <a:t>). 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chemeClr val="accent2"/>
                </a:solidFill>
              </a:rPr>
              <a:t>Metoda </a:t>
            </a:r>
            <a:r>
              <a:rPr lang="cs-CZ" dirty="0">
                <a:solidFill>
                  <a:schemeClr val="accent2"/>
                </a:solidFill>
              </a:rPr>
              <a:t>má devět základních fází.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7500" y="5470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3200" b="1">
                <a:solidFill>
                  <a:schemeClr val="accent2"/>
                </a:solidFill>
              </a:rPr>
              <a:t>Precede (pri:</a:t>
            </a:r>
            <a:r>
              <a:rPr lang="en-US" sz="3200" b="1">
                <a:solidFill>
                  <a:schemeClr val="accent2"/>
                </a:solidFill>
                <a:cs typeface="Arial" charset="0"/>
              </a:rPr>
              <a:t>'</a:t>
            </a:r>
            <a:r>
              <a:rPr lang="cs-CZ" sz="3200" b="1">
                <a:solidFill>
                  <a:schemeClr val="accent2"/>
                </a:solidFill>
              </a:rPr>
              <a:t>si:d)   </a:t>
            </a:r>
            <a:r>
              <a:rPr lang="cs-CZ" sz="3200" b="1" i="1">
                <a:solidFill>
                  <a:schemeClr val="accent2"/>
                </a:solidFill>
              </a:rPr>
              <a:t>předcházet, uvést</a:t>
            </a:r>
            <a:br>
              <a:rPr lang="cs-CZ" sz="3200" b="1" i="1">
                <a:solidFill>
                  <a:schemeClr val="accent2"/>
                </a:solidFill>
              </a:rPr>
            </a:br>
            <a:r>
              <a:rPr lang="cs-CZ" sz="3200" b="1">
                <a:solidFill>
                  <a:schemeClr val="accent2"/>
                </a:solidFill>
              </a:rPr>
              <a:t>Proceed (pr  </a:t>
            </a:r>
            <a:r>
              <a:rPr lang="en-US" sz="3200" b="1">
                <a:solidFill>
                  <a:schemeClr val="accent2"/>
                </a:solidFill>
                <a:cs typeface="Arial" charset="0"/>
              </a:rPr>
              <a:t>'</a:t>
            </a:r>
            <a:r>
              <a:rPr lang="cs-CZ" sz="3200" b="1">
                <a:solidFill>
                  <a:schemeClr val="accent2"/>
                </a:solidFill>
              </a:rPr>
              <a:t>si:d)   </a:t>
            </a:r>
            <a:r>
              <a:rPr lang="cs-CZ" sz="3200" b="1" i="1">
                <a:solidFill>
                  <a:schemeClr val="accent2"/>
                </a:solidFill>
              </a:rPr>
              <a:t>pokračovat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 rot="10800000">
            <a:off x="2714625" y="6224588"/>
            <a:ext cx="200025" cy="215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6886" y="1556792"/>
            <a:ext cx="8424936" cy="324036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7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ZÁKLADNÍ KROKY </a:t>
            </a:r>
            <a:br>
              <a:rPr lang="cs-CZ" sz="4000" b="1">
                <a:solidFill>
                  <a:schemeClr val="accent2"/>
                </a:solidFill>
              </a:rPr>
            </a:br>
            <a:r>
              <a:rPr lang="cs-CZ" sz="4000" b="1">
                <a:solidFill>
                  <a:schemeClr val="accent2"/>
                </a:solidFill>
              </a:rPr>
              <a:t>VÝCHOVNÉHO PROGRAMU</a:t>
            </a:r>
            <a:r>
              <a:rPr lang="cs-CZ" sz="400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427912" cy="5257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Sociální diagnóza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Epidemiologická diagnóza   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Behaviorální diagnóza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Výchovná diagnóza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Organizační diagnóza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Realizační fáze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Hodnocení průběhu programu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Hodnocení bezprostředních výsledků programu  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Zhodnocení dlouhodobých důsledků programu</a:t>
            </a:r>
            <a:r>
              <a:rPr lang="cs-CZ" sz="2800" i="1" dirty="0"/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085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a. Sociální diagnóza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29600" cy="4525962"/>
          </a:xfrm>
        </p:spPr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popis </a:t>
            </a:r>
            <a:r>
              <a:rPr lang="cs-CZ" b="1" dirty="0">
                <a:solidFill>
                  <a:schemeClr val="accent2"/>
                </a:solidFill>
              </a:rPr>
              <a:t>a </a:t>
            </a:r>
            <a:r>
              <a:rPr lang="cs-CZ" b="1" dirty="0" smtClean="0">
                <a:solidFill>
                  <a:schemeClr val="accent2"/>
                </a:solidFill>
              </a:rPr>
              <a:t>analýza </a:t>
            </a:r>
            <a:r>
              <a:rPr lang="cs-CZ" b="1" dirty="0">
                <a:solidFill>
                  <a:schemeClr val="accent2"/>
                </a:solidFill>
              </a:rPr>
              <a:t>hlavních sociálně zdravotních problémů v populaci, které lidé chtějí a mohou ovlivnit, </a:t>
            </a:r>
            <a:endParaRPr lang="cs-CZ" b="1" dirty="0" smtClean="0">
              <a:solidFill>
                <a:schemeClr val="accent2"/>
              </a:solidFill>
            </a:endParaRPr>
          </a:p>
          <a:p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b="1" dirty="0">
                <a:solidFill>
                  <a:schemeClr val="accent2"/>
                </a:solidFill>
              </a:rPr>
              <a:t>stanovení vhodných indikátorů, jimiž lze měřit výsledky aktivit. </a:t>
            </a:r>
            <a:endParaRPr lang="cs-CZ" b="1" dirty="0" smtClean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Může </a:t>
            </a:r>
            <a:r>
              <a:rPr lang="cs-CZ" sz="2400" b="1" dirty="0">
                <a:solidFill>
                  <a:schemeClr val="accent2"/>
                </a:solidFill>
              </a:rPr>
              <a:t>jít např. o sociálně zdravotní problémy, které se týkají životního stylu, nezaměstnanosti, bydlení, zločinnosti, násilí, devastace prostředí apod.</a:t>
            </a:r>
          </a:p>
        </p:txBody>
      </p:sp>
    </p:spTree>
    <p:extLst>
      <p:ext uri="{BB962C8B-B14F-4D97-AF65-F5344CB8AC3E}">
        <p14:creationId xmlns:p14="http://schemas.microsoft.com/office/powerpoint/2010/main" val="3657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b. Epidemiologická diagnóza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002587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chemeClr val="accent2"/>
                </a:solidFill>
              </a:rPr>
              <a:t>popis </a:t>
            </a:r>
            <a:r>
              <a:rPr lang="cs-CZ" b="1" dirty="0">
                <a:solidFill>
                  <a:schemeClr val="accent2"/>
                </a:solidFill>
              </a:rPr>
              <a:t>a rozbor epidemiologických dat o nemocnosti a úmrtnosti (úroveň, rozložení, příčiny a možnosti jejich ovlivnění v konkrétní populaci). </a:t>
            </a:r>
            <a:endParaRPr lang="cs-CZ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chemeClr val="accent2"/>
                </a:solidFill>
              </a:rPr>
              <a:t>posuzovat jejich </a:t>
            </a:r>
            <a:r>
              <a:rPr lang="cs-CZ" b="1" dirty="0">
                <a:solidFill>
                  <a:schemeClr val="accent2"/>
                </a:solidFill>
              </a:rPr>
              <a:t> </a:t>
            </a:r>
            <a:r>
              <a:rPr lang="cs-CZ" b="1" dirty="0" smtClean="0">
                <a:solidFill>
                  <a:schemeClr val="accent2"/>
                </a:solidFill>
              </a:rPr>
              <a:t>souvislost </a:t>
            </a:r>
          </a:p>
          <a:p>
            <a:pPr lvl="1">
              <a:lnSpc>
                <a:spcPct val="90000"/>
              </a:lnSpc>
            </a:pPr>
            <a:r>
              <a:rPr lang="cs-CZ" b="1" dirty="0" smtClean="0">
                <a:solidFill>
                  <a:schemeClr val="accent2"/>
                </a:solidFill>
              </a:rPr>
              <a:t>s</a:t>
            </a:r>
            <a:r>
              <a:rPr lang="cs-CZ" b="1" dirty="0">
                <a:solidFill>
                  <a:schemeClr val="accent2"/>
                </a:solidFill>
              </a:rPr>
              <a:t> životním stylem a životním prostředím dané populace </a:t>
            </a:r>
            <a:endParaRPr lang="cs-CZ" b="1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b="1" dirty="0" smtClean="0">
                <a:solidFill>
                  <a:schemeClr val="accent2"/>
                </a:solidFill>
              </a:rPr>
              <a:t>i </a:t>
            </a:r>
            <a:r>
              <a:rPr lang="cs-CZ" b="1" dirty="0">
                <a:solidFill>
                  <a:schemeClr val="accent2"/>
                </a:solidFill>
              </a:rPr>
              <a:t>v návaznosti na charakteristiky jednotlivých osob (věk, pohlaví, vzdělání apod.).</a:t>
            </a:r>
            <a:r>
              <a:rPr lang="cs-CZ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4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c. Behaviorální diagnóza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tabLst>
                <a:tab pos="355600" algn="l"/>
              </a:tabLst>
            </a:pPr>
            <a:r>
              <a:rPr lang="cs-CZ" b="1" dirty="0">
                <a:solidFill>
                  <a:schemeClr val="accent2"/>
                </a:solidFill>
              </a:rPr>
              <a:t>Jde o zhodnocení chování lidí a jeho vztah jak k existujícím zdravotním problémům, tak k možnostem příznivé změny. Je nutné stanovit žádoucí způsob chování a zvolit metody jak pomoci lidem, aby se pro něj rozhodli. V této souvislosti se zvažují ekonomické, legislativní a organizačně politické možnosti.</a:t>
            </a:r>
            <a:r>
              <a:rPr lang="cs-CZ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7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1498600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ODPOVĚDNOST JEDINCE </a:t>
            </a:r>
            <a:br>
              <a:rPr lang="cs-CZ" b="1">
                <a:solidFill>
                  <a:schemeClr val="accent2"/>
                </a:solidFill>
              </a:rPr>
            </a:br>
            <a:r>
              <a:rPr lang="cs-CZ" b="1">
                <a:solidFill>
                  <a:schemeClr val="accent2"/>
                </a:solidFill>
              </a:rPr>
              <a:t>V PÉČI O ZDRAVÍ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8229600" cy="4103687"/>
          </a:xfrm>
        </p:spPr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Lidé jsou nadáni svobodnou vůlí a jsou odpovědni za své činy. </a:t>
            </a:r>
          </a:p>
          <a:p>
            <a:r>
              <a:rPr lang="cs-CZ" sz="4000" b="1">
                <a:solidFill>
                  <a:schemeClr val="accent2"/>
                </a:solidFill>
              </a:rPr>
              <a:t>Je ovšem nutné připustit, že většina lidí jedná tak a jen tak, jak jim to okolnosti dovolí. </a:t>
            </a:r>
          </a:p>
        </p:txBody>
      </p:sp>
    </p:spTree>
    <p:extLst>
      <p:ext uri="{BB962C8B-B14F-4D97-AF65-F5344CB8AC3E}">
        <p14:creationId xmlns:p14="http://schemas.microsoft.com/office/powerpoint/2010/main" val="38834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marL="838200" indent="-838200"/>
            <a:r>
              <a:rPr lang="cs-CZ" b="1">
                <a:solidFill>
                  <a:schemeClr val="accent2"/>
                </a:solidFill>
              </a:rPr>
              <a:t>d. Výchovná diagnóza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5451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800"/>
              <a:t>   </a:t>
            </a:r>
            <a:r>
              <a:rPr lang="cs-CZ" sz="2800" b="1">
                <a:solidFill>
                  <a:schemeClr val="accent2"/>
                </a:solidFill>
              </a:rPr>
              <a:t>Předmětem pozornosti jsou zde zejména okolnosti, které mohou ovlivnit výchovný proces a jeho výsledky. Jsou to:</a:t>
            </a:r>
            <a:endParaRPr lang="cs-CZ" sz="2800" b="1" u="sng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u="sng">
                <a:solidFill>
                  <a:srgbClr val="CC3300"/>
                </a:solidFill>
              </a:rPr>
              <a:t>Predisponující faktory</a:t>
            </a:r>
            <a:r>
              <a:rPr lang="cs-CZ" sz="2800" b="1">
                <a:solidFill>
                  <a:schemeClr val="accent2"/>
                </a:solidFill>
              </a:rPr>
              <a:t> – všechny charakteristiky lidí, které je motivují k náležité změně chování. Ta je tím snazší, čím více si lidé uvědomují užitečnost a bezprostřední přínos změny. </a:t>
            </a:r>
            <a:endParaRPr lang="cs-CZ" sz="2800" b="1" u="sng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u="sng">
                <a:solidFill>
                  <a:srgbClr val="CC3300"/>
                </a:solidFill>
              </a:rPr>
              <a:t>Umožňující faktory</a:t>
            </a:r>
            <a:r>
              <a:rPr lang="cs-CZ" sz="2800" b="1">
                <a:solidFill>
                  <a:schemeClr val="accent2"/>
                </a:solidFill>
              </a:rPr>
              <a:t> – všechny vlastnosti prostředí, dovednosti lidí a dostupné zdroje, které umožňují navodit žádoucí chování.</a:t>
            </a:r>
            <a:endParaRPr lang="cs-CZ" sz="2800" b="1" u="sng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u="sng">
                <a:solidFill>
                  <a:srgbClr val="CC3300"/>
                </a:solidFill>
              </a:rPr>
              <a:t>Posilující faktory</a:t>
            </a:r>
            <a:r>
              <a:rPr lang="cs-CZ" sz="2800" b="1">
                <a:solidFill>
                  <a:schemeClr val="accent2"/>
                </a:solidFill>
              </a:rPr>
              <a:t> – odměny, tresty a další okolnosti, které pomáhají motivovat občany k náležitému chování, popřípadě je odrazovat od chování nežádoucího. </a:t>
            </a:r>
          </a:p>
        </p:txBody>
      </p:sp>
    </p:spTree>
    <p:extLst>
      <p:ext uri="{BB962C8B-B14F-4D97-AF65-F5344CB8AC3E}">
        <p14:creationId xmlns:p14="http://schemas.microsoft.com/office/powerpoint/2010/main" val="16025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e. Organizační diagnóza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b="1">
                <a:solidFill>
                  <a:schemeClr val="accent2"/>
                </a:solidFill>
              </a:rPr>
              <a:t>Návrh a analýza metod a opatření (harmonogram, koordinace, možné překážky), zvážení zdrojů (finance, lidé, zařízení) a organizačních nástrojů, kterými bude program realizován.</a:t>
            </a:r>
          </a:p>
        </p:txBody>
      </p:sp>
    </p:spTree>
    <p:extLst>
      <p:ext uri="{BB962C8B-B14F-4D97-AF65-F5344CB8AC3E}">
        <p14:creationId xmlns:p14="http://schemas.microsoft.com/office/powerpoint/2010/main" val="15151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cs-CZ" b="1">
                <a:solidFill>
                  <a:schemeClr val="accent2"/>
                </a:solidFill>
              </a:rPr>
              <a:t>f. Realizační fáze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b="1">
                <a:solidFill>
                  <a:schemeClr val="accent2"/>
                </a:solidFill>
              </a:rPr>
              <a:t>Záměry programu jsou prostřednictvím zvolených metod (motivačních, organizačních i regulačních) realizovány v konkrétní populaci. Realizace programu je průběžně sledována.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cs-CZ" sz="4000" b="1">
                <a:solidFill>
                  <a:schemeClr val="accent2"/>
                </a:solidFill>
              </a:rPr>
              <a:t>g. Hodnocení průběhu programu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b="1">
                <a:solidFill>
                  <a:schemeClr val="accent2"/>
                </a:solidFill>
              </a:rPr>
              <a:t>Předmětem hodnocení se stává přípravná fáze, zvolená opatření a jejich realizace, aktivita lidí, kvalita poskytovaných služeb, využití prostředků a zkušeností získaných v průběhu realizace.</a:t>
            </a:r>
          </a:p>
        </p:txBody>
      </p:sp>
    </p:spTree>
    <p:extLst>
      <p:ext uri="{BB962C8B-B14F-4D97-AF65-F5344CB8AC3E}">
        <p14:creationId xmlns:p14="http://schemas.microsoft.com/office/powerpoint/2010/main" val="22108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ln w="3175">
                  <a:noFill/>
                </a:ln>
                <a:solidFill>
                  <a:srgbClr val="333399"/>
                </a:solidFill>
              </a:rPr>
              <a:t>Veřejné zdravotnictví</a:t>
            </a:r>
            <a:endParaRPr lang="cs-CZ" sz="3600" b="1" cap="all" dirty="0" smtClean="0">
              <a:ln w="3175">
                <a:noFill/>
              </a:ln>
              <a:solidFill>
                <a:srgbClr val="333399"/>
              </a:solidFill>
            </a:endParaRPr>
          </a:p>
          <a:p>
            <a:pPr marL="0" indent="0" algn="ctr">
              <a:buNone/>
            </a:pPr>
            <a:r>
              <a:rPr lang="cs-CZ" sz="3600" b="1" cap="all" dirty="0" smtClean="0">
                <a:ln w="3175">
                  <a:noFill/>
                </a:ln>
                <a:solidFill>
                  <a:srgbClr val="333399"/>
                </a:solidFill>
              </a:rPr>
              <a:t>Teoretický základ</a:t>
            </a:r>
          </a:p>
          <a:p>
            <a:pPr marL="0" indent="0" algn="ctr">
              <a:buNone/>
            </a:pPr>
            <a:endParaRPr lang="cs-CZ" sz="3600" b="1" cap="all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333399"/>
                </a:solidFill>
              </a:rPr>
              <a:t>Sociální lékařství </a:t>
            </a:r>
            <a:r>
              <a:rPr lang="cs-CZ" dirty="0" smtClean="0">
                <a:solidFill>
                  <a:srgbClr val="333399"/>
                </a:solidFill>
              </a:rPr>
              <a:t>– teoretický základ Veřejného zdravotnictví</a:t>
            </a:r>
          </a:p>
          <a:p>
            <a:pPr marL="514350" indent="-457200"/>
            <a:r>
              <a:rPr lang="cs-CZ" b="1" dirty="0" smtClean="0">
                <a:solidFill>
                  <a:schemeClr val="accent2"/>
                </a:solidFill>
              </a:rPr>
              <a:t>Jaké je zdraví?</a:t>
            </a:r>
          </a:p>
          <a:p>
            <a:pPr marL="514350" indent="-457200"/>
            <a:r>
              <a:rPr lang="cs-CZ" b="1" dirty="0" smtClean="0">
                <a:solidFill>
                  <a:schemeClr val="accent2"/>
                </a:solidFill>
              </a:rPr>
              <a:t>Proč je takové?</a:t>
            </a:r>
          </a:p>
          <a:p>
            <a:pPr marL="514350" indent="-457200"/>
            <a:r>
              <a:rPr lang="cs-CZ" b="1" dirty="0" smtClean="0">
                <a:solidFill>
                  <a:schemeClr val="accent2"/>
                </a:solidFill>
              </a:rPr>
              <a:t>Jak ho můžeme zlepšit?</a:t>
            </a:r>
          </a:p>
          <a:p>
            <a:pPr marL="57150" indent="0">
              <a:buNone/>
            </a:pPr>
            <a:endParaRPr lang="cs-CZ" b="1" dirty="0">
              <a:ln w="6350">
                <a:solidFill>
                  <a:srgbClr val="00B0F0"/>
                </a:solidFill>
              </a:ln>
              <a:solidFill>
                <a:schemeClr val="accent2"/>
              </a:solidFill>
            </a:endParaRPr>
          </a:p>
          <a:p>
            <a:pPr lvl="2"/>
            <a:endParaRPr lang="cs-CZ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79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marL="838200" indent="-838200"/>
            <a:r>
              <a:rPr lang="cs-CZ" sz="4000" b="1">
                <a:solidFill>
                  <a:schemeClr val="accent2"/>
                </a:solidFill>
              </a:rPr>
              <a:t>h. Hodnocení bezprostředních výsledků programu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40322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3600" b="1">
                <a:solidFill>
                  <a:schemeClr val="accent2"/>
                </a:solidFill>
              </a:rPr>
              <a:t>Zhodnocení, zda a do jaké míry byly dosaženy bezprostřední cíle programu, zda se podařilo změnit faktory predisponující, umožňující i posilující a zejména, zda se změnilo chování lidí a kvalita životního prostředí.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2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marL="838200" indent="-838200"/>
            <a:r>
              <a:rPr lang="cs-CZ" sz="4000" b="1">
                <a:solidFill>
                  <a:schemeClr val="accent2"/>
                </a:solidFill>
              </a:rPr>
              <a:t>i. Zhodnocení dlouhodobých důsledků programu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8229600" cy="29813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3600" b="1">
                <a:solidFill>
                  <a:schemeClr val="accent2"/>
                </a:solidFill>
              </a:rPr>
              <a:t>Zvažuje se dosažení základních cílů programu, tzn., zda se zlepšilo zdraví lidí a kvalita jejich života, jestli byli občané s programem spokojeni a vítají jeho přínos.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1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PREVENCE </a:t>
            </a:r>
            <a:b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</a:br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A JEJÍ PŘEKÁŽKY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5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 dirty="0">
                <a:solidFill>
                  <a:schemeClr val="accent2"/>
                </a:solidFill>
              </a:rPr>
              <a:t> </a:t>
            </a:r>
            <a:r>
              <a:rPr lang="cs-CZ" sz="4400" b="1" dirty="0" smtClean="0">
                <a:solidFill>
                  <a:schemeClr val="accent2"/>
                </a:solidFill>
              </a:rPr>
              <a:t>MOTIVACE K PREVENCI</a:t>
            </a:r>
            <a:endParaRPr lang="cs-CZ" sz="4400" b="1" dirty="0">
              <a:solidFill>
                <a:schemeClr val="accent2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3568" y="1557338"/>
            <a:ext cx="734600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Když něco neexistuje, nejsou s tím starosti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Ekonomické důvody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Malé úspěchy terapie chronických nemocí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Etické a kulturně výchovné důvody – lidé by měli spoléhat více sami na sebe</a:t>
            </a:r>
            <a:endParaRPr lang="cs-CZ" sz="32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0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 dirty="0">
                <a:solidFill>
                  <a:schemeClr val="accent2"/>
                </a:solidFill>
              </a:rPr>
              <a:t> </a:t>
            </a:r>
            <a:r>
              <a:rPr lang="cs-CZ" sz="4400" b="1" dirty="0" smtClean="0">
                <a:solidFill>
                  <a:schemeClr val="accent2"/>
                </a:solidFill>
              </a:rPr>
              <a:t>KATEGORIZACE </a:t>
            </a:r>
            <a:r>
              <a:rPr lang="cs-CZ" sz="4400" b="1" dirty="0">
                <a:solidFill>
                  <a:schemeClr val="accent2"/>
                </a:solidFill>
              </a:rPr>
              <a:t>PREVENCE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3568" y="1557338"/>
            <a:ext cx="734600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Podle času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Podle objektu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Podle subjektu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Podle metody</a:t>
            </a:r>
            <a:endParaRPr lang="cs-CZ" sz="32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6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>
                <a:solidFill>
                  <a:schemeClr val="accent2"/>
                </a:solidFill>
              </a:rPr>
              <a:t> PŘEKÁŽKY PREVENCE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76375" y="1557338"/>
            <a:ext cx="6553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NEZNALOST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PODCENĚNÍ ZÁVAŽNOSTI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ZMĚNA ŽIVOTNÍHO STYLU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OMEZENÍ POHODLÍ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EKONOMICKÁ NÁROČNOST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KOGNITIVNÍ DISONANCE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NESTABILITA DOPORUČENÍ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NEVĚROHODNÝ PŘÍNOS</a:t>
            </a:r>
            <a:endParaRPr lang="cs-CZ" sz="3200" b="1"/>
          </a:p>
        </p:txBody>
      </p:sp>
    </p:spTree>
    <p:extLst>
      <p:ext uri="{BB962C8B-B14F-4D97-AF65-F5344CB8AC3E}">
        <p14:creationId xmlns:p14="http://schemas.microsoft.com/office/powerpoint/2010/main" val="185386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 dirty="0">
                <a:solidFill>
                  <a:schemeClr val="accent2"/>
                </a:solidFill>
              </a:rPr>
              <a:t> </a:t>
            </a:r>
            <a:r>
              <a:rPr lang="cs-CZ" sz="4400" b="1" dirty="0" smtClean="0">
                <a:solidFill>
                  <a:schemeClr val="accent2"/>
                </a:solidFill>
              </a:rPr>
              <a:t>J. E. PURKYNĚ </a:t>
            </a:r>
            <a:r>
              <a:rPr lang="cs-CZ" sz="4400" b="1" smtClean="0">
                <a:solidFill>
                  <a:schemeClr val="accent2"/>
                </a:solidFill>
              </a:rPr>
              <a:t>O PREVENCI A PODPOŘE ZDRAVÍ </a:t>
            </a:r>
            <a:endParaRPr lang="cs-CZ" sz="4400" b="1" dirty="0">
              <a:solidFill>
                <a:schemeClr val="accent2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1557338"/>
            <a:ext cx="814724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3200" b="1" i="1" dirty="0" smtClean="0">
                <a:solidFill>
                  <a:srgbClr val="333399"/>
                </a:solidFill>
              </a:rPr>
              <a:t>„Úkolem lékařovým je život ne pouze obnovovati a na krátkou dobu udržeti, ale od porušení chrániti a k vrcholu obdivuhodné dokonalosti a kráse přiváděti.  Lékařství teprve tehdy bude dokonalé, až bude učit křehkost lidského organismu upevňovati, nákazám předcházet, nemocem brániti, a tyto úkony bude vykonávat tak, aby lidský život dobře byv počat, blaženě a skvěle byl prodloužen až k přirozenému konci.“</a:t>
            </a:r>
            <a:endParaRPr lang="cs-CZ" sz="3200" b="1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68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332656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+mj-lt"/>
              </a:rPr>
              <a:t>PUBLIC HEALTH </a:t>
            </a:r>
            <a:endParaRPr lang="cs-CZ" sz="3600" b="1" dirty="0" smtClean="0">
              <a:solidFill>
                <a:srgbClr val="333399"/>
              </a:solidFill>
              <a:latin typeface="+mj-lt"/>
            </a:endParaRPr>
          </a:p>
          <a:p>
            <a:endParaRPr lang="cs-CZ" sz="3600" b="1" i="1" dirty="0">
              <a:solidFill>
                <a:srgbClr val="333399"/>
              </a:solidFill>
              <a:latin typeface="+mj-lt"/>
            </a:endParaRPr>
          </a:p>
          <a:p>
            <a:r>
              <a:rPr lang="cs-CZ" sz="3600" dirty="0" smtClean="0">
                <a:solidFill>
                  <a:srgbClr val="333399"/>
                </a:solidFill>
              </a:rPr>
              <a:t>Jde </a:t>
            </a:r>
            <a:r>
              <a:rPr lang="cs-CZ" sz="3600" dirty="0">
                <a:solidFill>
                  <a:srgbClr val="333399"/>
                </a:solidFill>
              </a:rPr>
              <a:t>o kombinaci </a:t>
            </a:r>
            <a:endParaRPr lang="cs-CZ" sz="3600" dirty="0" smtClean="0">
              <a:solidFill>
                <a:srgbClr val="33339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333399"/>
                </a:solidFill>
              </a:rPr>
              <a:t>vědeckých </a:t>
            </a:r>
            <a:r>
              <a:rPr lang="cs-CZ" sz="3600" dirty="0">
                <a:solidFill>
                  <a:srgbClr val="333399"/>
                </a:solidFill>
              </a:rPr>
              <a:t>poznatků, </a:t>
            </a:r>
            <a:endParaRPr lang="cs-CZ" sz="3600" dirty="0" smtClean="0">
              <a:solidFill>
                <a:srgbClr val="33339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333399"/>
                </a:solidFill>
              </a:rPr>
              <a:t>dovedností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333399"/>
                </a:solidFill>
              </a:rPr>
              <a:t>i </a:t>
            </a:r>
            <a:r>
              <a:rPr lang="cs-CZ" sz="3600" dirty="0">
                <a:solidFill>
                  <a:srgbClr val="333399"/>
                </a:solidFill>
              </a:rPr>
              <a:t>názorů </a:t>
            </a:r>
            <a:endParaRPr lang="cs-CZ" sz="3600" dirty="0" smtClean="0">
              <a:solidFill>
                <a:srgbClr val="333399"/>
              </a:solidFill>
            </a:endParaRPr>
          </a:p>
          <a:p>
            <a:r>
              <a:rPr lang="cs-CZ" sz="3600" dirty="0" smtClean="0">
                <a:solidFill>
                  <a:srgbClr val="333399"/>
                </a:solidFill>
              </a:rPr>
              <a:t>směřujících </a:t>
            </a:r>
            <a:r>
              <a:rPr lang="cs-CZ" sz="3600" dirty="0">
                <a:solidFill>
                  <a:srgbClr val="333399"/>
                </a:solidFill>
              </a:rPr>
              <a:t>k udržení a zlepšení zdraví lidí prostřednictvím kolektivních anebo sociálních aktivit. </a:t>
            </a:r>
            <a:endParaRPr lang="cs-CZ" sz="3600" dirty="0" smtClean="0">
              <a:solidFill>
                <a:srgbClr val="333399"/>
              </a:solidFill>
            </a:endParaRPr>
          </a:p>
          <a:p>
            <a:r>
              <a:rPr lang="cs-CZ" sz="3600" dirty="0" smtClean="0">
                <a:solidFill>
                  <a:srgbClr val="333399"/>
                </a:solidFill>
              </a:rPr>
              <a:t>PUBLIC </a:t>
            </a:r>
            <a:r>
              <a:rPr lang="cs-CZ" sz="3600" dirty="0">
                <a:solidFill>
                  <a:srgbClr val="333399"/>
                </a:solidFill>
              </a:rPr>
              <a:t>HEALTH je instituce, vědecký obor i praxe.“</a:t>
            </a:r>
          </a:p>
        </p:txBody>
      </p:sp>
    </p:spTree>
    <p:extLst>
      <p:ext uri="{BB962C8B-B14F-4D97-AF65-F5344CB8AC3E}">
        <p14:creationId xmlns:p14="http://schemas.microsoft.com/office/powerpoint/2010/main" val="19644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496944" cy="6192688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cs-CZ" sz="4400" b="1" cap="all" dirty="0" smtClean="0">
                <a:solidFill>
                  <a:srgbClr val="333399"/>
                </a:solidFill>
                <a:latin typeface="+mj-lt"/>
              </a:rPr>
              <a:t>Public </a:t>
            </a:r>
            <a:r>
              <a:rPr lang="cs-CZ" sz="4400" b="1" cap="all" dirty="0" err="1" smtClean="0">
                <a:solidFill>
                  <a:srgbClr val="333399"/>
                </a:solidFill>
                <a:latin typeface="+mj-lt"/>
              </a:rPr>
              <a:t>Health</a:t>
            </a:r>
            <a:endParaRPr lang="cs-CZ" sz="4400" b="1" cap="all" dirty="0">
              <a:solidFill>
                <a:srgbClr val="333399"/>
              </a:solidFill>
              <a:latin typeface="+mj-lt"/>
            </a:endParaRPr>
          </a:p>
          <a:p>
            <a:pPr indent="0">
              <a:buNone/>
            </a:pPr>
            <a:endParaRPr lang="cs-CZ" sz="2400" i="1" dirty="0">
              <a:solidFill>
                <a:srgbClr val="333399"/>
              </a:solidFill>
            </a:endParaRPr>
          </a:p>
          <a:p>
            <a:pPr indent="0">
              <a:buNone/>
            </a:pPr>
            <a:r>
              <a:rPr lang="cs-CZ" b="1" i="1" dirty="0" smtClean="0">
                <a:solidFill>
                  <a:srgbClr val="333399"/>
                </a:solidFill>
              </a:rPr>
              <a:t>Umění  </a:t>
            </a:r>
            <a:r>
              <a:rPr lang="cs-CZ" b="1" i="1" dirty="0">
                <a:solidFill>
                  <a:srgbClr val="333399"/>
                </a:solidFill>
              </a:rPr>
              <a:t>a věda </a:t>
            </a:r>
            <a:r>
              <a:rPr lang="cs-CZ" b="1" i="1" dirty="0" smtClean="0">
                <a:solidFill>
                  <a:srgbClr val="333399"/>
                </a:solidFill>
              </a:rPr>
              <a:t>o:</a:t>
            </a:r>
          </a:p>
          <a:p>
            <a:pPr indent="0">
              <a:buNone/>
            </a:pPr>
            <a:r>
              <a:rPr lang="cs-CZ" b="1" i="1" dirty="0" smtClean="0">
                <a:solidFill>
                  <a:srgbClr val="333399"/>
                </a:solidFill>
              </a:rPr>
              <a:t>předcházení </a:t>
            </a:r>
            <a:r>
              <a:rPr lang="cs-CZ" b="1" i="1" dirty="0">
                <a:solidFill>
                  <a:srgbClr val="333399"/>
                </a:solidFill>
              </a:rPr>
              <a:t>nemocem, </a:t>
            </a:r>
            <a:endParaRPr lang="cs-CZ" b="1" i="1" dirty="0" smtClean="0">
              <a:solidFill>
                <a:srgbClr val="333399"/>
              </a:solidFill>
            </a:endParaRPr>
          </a:p>
          <a:p>
            <a:pPr indent="0">
              <a:buNone/>
            </a:pPr>
            <a:r>
              <a:rPr lang="cs-CZ" b="1" i="1" dirty="0" smtClean="0">
                <a:solidFill>
                  <a:srgbClr val="333399"/>
                </a:solidFill>
              </a:rPr>
              <a:t>prodlužování </a:t>
            </a:r>
            <a:r>
              <a:rPr lang="cs-CZ" b="1" i="1" dirty="0">
                <a:solidFill>
                  <a:srgbClr val="333399"/>
                </a:solidFill>
              </a:rPr>
              <a:t>života, </a:t>
            </a:r>
            <a:endParaRPr lang="cs-CZ" b="1" i="1" dirty="0" smtClean="0">
              <a:solidFill>
                <a:srgbClr val="333399"/>
              </a:solidFill>
            </a:endParaRPr>
          </a:p>
          <a:p>
            <a:pPr indent="0">
              <a:buNone/>
            </a:pPr>
            <a:r>
              <a:rPr lang="cs-CZ" b="1" i="1" dirty="0" smtClean="0">
                <a:solidFill>
                  <a:srgbClr val="333399"/>
                </a:solidFill>
              </a:rPr>
              <a:t>posilování </a:t>
            </a:r>
            <a:r>
              <a:rPr lang="cs-CZ" b="1" i="1" dirty="0">
                <a:solidFill>
                  <a:srgbClr val="333399"/>
                </a:solidFill>
              </a:rPr>
              <a:t>zdraví </a:t>
            </a:r>
            <a:endParaRPr lang="cs-CZ" b="1" i="1" dirty="0" smtClean="0">
              <a:solidFill>
                <a:srgbClr val="333399"/>
              </a:solidFill>
            </a:endParaRPr>
          </a:p>
          <a:p>
            <a:pPr indent="0">
              <a:buNone/>
            </a:pPr>
            <a:endParaRPr lang="cs-CZ" b="1" i="1" dirty="0">
              <a:solidFill>
                <a:srgbClr val="333399"/>
              </a:solidFill>
            </a:endParaRPr>
          </a:p>
          <a:p>
            <a:pPr indent="0">
              <a:buNone/>
            </a:pPr>
            <a:r>
              <a:rPr lang="cs-CZ" b="1" i="1" dirty="0" smtClean="0">
                <a:solidFill>
                  <a:srgbClr val="333399"/>
                </a:solidFill>
              </a:rPr>
              <a:t>pomocí </a:t>
            </a:r>
            <a:r>
              <a:rPr lang="cs-CZ" b="1" i="1" dirty="0">
                <a:solidFill>
                  <a:srgbClr val="333399"/>
                </a:solidFill>
              </a:rPr>
              <a:t>organizovaného úsilí komunity, které spočívá v ochraně životního prostředí, kontrole přenosných nemocí, výchově lidí ke zdraví, organizování lékařských </a:t>
            </a:r>
            <a:r>
              <a:rPr lang="cs-CZ" b="1" i="1" dirty="0" smtClean="0">
                <a:solidFill>
                  <a:srgbClr val="333399"/>
                </a:solidFill>
              </a:rPr>
              <a:t>a ošetřovatelských </a:t>
            </a:r>
            <a:r>
              <a:rPr lang="cs-CZ" b="1" i="1" dirty="0">
                <a:solidFill>
                  <a:srgbClr val="333399"/>
                </a:solidFill>
              </a:rPr>
              <a:t>služeb, zajištění včasné diagnostiky </a:t>
            </a:r>
            <a:r>
              <a:rPr lang="cs-CZ" b="1" i="1" dirty="0" smtClean="0">
                <a:solidFill>
                  <a:srgbClr val="333399"/>
                </a:solidFill>
              </a:rPr>
              <a:t>a preventivní </a:t>
            </a:r>
            <a:r>
              <a:rPr lang="cs-CZ" b="1" i="1" dirty="0">
                <a:solidFill>
                  <a:srgbClr val="333399"/>
                </a:solidFill>
              </a:rPr>
              <a:t>léčby a rozvoji společenských mechanismů, které umožní každému členu komunity dosažení životní úrovně potřebné k udržení zdraví</a:t>
            </a:r>
            <a:r>
              <a:rPr lang="cs-CZ" b="1" i="1" dirty="0" smtClean="0">
                <a:solidFill>
                  <a:srgbClr val="333399"/>
                </a:solidFill>
              </a:rPr>
              <a:t>.“ </a:t>
            </a:r>
          </a:p>
          <a:p>
            <a:pPr indent="0" algn="r">
              <a:buNone/>
            </a:pPr>
            <a:r>
              <a:rPr lang="cs-CZ" i="1" dirty="0" smtClean="0">
                <a:solidFill>
                  <a:srgbClr val="333399"/>
                </a:solidFill>
              </a:rPr>
              <a:t>C. E. A. </a:t>
            </a:r>
            <a:r>
              <a:rPr lang="cs-CZ" i="1" dirty="0" err="1" smtClean="0">
                <a:solidFill>
                  <a:srgbClr val="333399"/>
                </a:solidFill>
              </a:rPr>
              <a:t>Winslow</a:t>
            </a:r>
            <a:endParaRPr lang="cs-CZ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rgbClr val="333399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333399"/>
                </a:solidFill>
              </a:rPr>
              <a:t> </a:t>
            </a:r>
            <a:r>
              <a:rPr lang="cs-CZ" sz="3600" b="1" cap="all" dirty="0" smtClean="0">
                <a:solidFill>
                  <a:srgbClr val="333399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3600" b="1" dirty="0" smtClean="0">
                <a:solidFill>
                  <a:srgbClr val="333399"/>
                </a:solidFill>
              </a:rPr>
              <a:t>Zdraví a péče o zdraví </a:t>
            </a:r>
          </a:p>
          <a:p>
            <a:pPr lvl="1"/>
            <a:r>
              <a:rPr lang="cs-CZ" sz="3200" b="1" dirty="0">
                <a:solidFill>
                  <a:srgbClr val="333399"/>
                </a:solidFill>
              </a:rPr>
              <a:t>v</a:t>
            </a:r>
            <a:r>
              <a:rPr lang="cs-CZ" sz="3200" b="1" dirty="0" smtClean="0">
                <a:solidFill>
                  <a:srgbClr val="333399"/>
                </a:solidFill>
              </a:rPr>
              <a:t>šeobecná humánní hodnota</a:t>
            </a:r>
          </a:p>
          <a:p>
            <a:pPr lvl="2"/>
            <a:r>
              <a:rPr lang="cs-CZ" sz="3200" dirty="0" smtClean="0">
                <a:solidFill>
                  <a:srgbClr val="333399"/>
                </a:solidFill>
              </a:rPr>
              <a:t>důležitý </a:t>
            </a:r>
            <a:r>
              <a:rPr lang="cs-CZ" sz="3200" b="1" dirty="0" smtClean="0">
                <a:solidFill>
                  <a:srgbClr val="333399"/>
                </a:solidFill>
              </a:rPr>
              <a:t>individuální</a:t>
            </a:r>
            <a:r>
              <a:rPr lang="cs-CZ" sz="3200" dirty="0" smtClean="0">
                <a:solidFill>
                  <a:srgbClr val="333399"/>
                </a:solidFill>
              </a:rPr>
              <a:t> zájem a potřeba</a:t>
            </a:r>
          </a:p>
          <a:p>
            <a:pPr lvl="2"/>
            <a:r>
              <a:rPr lang="cs-CZ" sz="3200" dirty="0" smtClean="0">
                <a:solidFill>
                  <a:srgbClr val="333399"/>
                </a:solidFill>
              </a:rPr>
              <a:t>významná </a:t>
            </a:r>
            <a:r>
              <a:rPr lang="cs-CZ" sz="3200" b="1" dirty="0" smtClean="0">
                <a:solidFill>
                  <a:srgbClr val="333399"/>
                </a:solidFill>
              </a:rPr>
              <a:t>sociální</a:t>
            </a:r>
            <a:r>
              <a:rPr lang="cs-CZ" sz="3200" dirty="0" smtClean="0">
                <a:solidFill>
                  <a:srgbClr val="333399"/>
                </a:solidFill>
              </a:rPr>
              <a:t> hodnota</a:t>
            </a:r>
          </a:p>
          <a:p>
            <a:pPr marL="514350" lvl="1" indent="0">
              <a:buNone/>
            </a:pPr>
            <a:endParaRPr lang="cs-CZ" sz="3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1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88" y="476672"/>
            <a:ext cx="90297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INDIVIDUÁLNÍ HODNOTA ZDRAVÍ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43925" cy="5762625"/>
          </a:xfrm>
        </p:spPr>
        <p:txBody>
          <a:bodyPr/>
          <a:lstStyle/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rgbClr val="333399"/>
                </a:solidFill>
              </a:rPr>
              <a:t>důležit</a:t>
            </a:r>
            <a:r>
              <a:rPr lang="cs-CZ" dirty="0" smtClean="0">
                <a:solidFill>
                  <a:schemeClr val="accent2"/>
                </a:solidFill>
              </a:rPr>
              <a:t>á, ale nikoliv nejdůležitější hodnota</a:t>
            </a: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pud sebezáchovy </a:t>
            </a:r>
            <a:endParaRPr lang="cs-CZ" sz="1000" dirty="0" smtClean="0">
              <a:solidFill>
                <a:schemeClr val="accent2"/>
              </a:solidFill>
            </a:endParaRP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mnoho </a:t>
            </a:r>
            <a:r>
              <a:rPr lang="cs-CZ" dirty="0">
                <a:solidFill>
                  <a:schemeClr val="accent2"/>
                </a:solidFill>
              </a:rPr>
              <a:t>lidí hodnotu zdraví </a:t>
            </a:r>
            <a:r>
              <a:rPr lang="cs-CZ" dirty="0" smtClean="0">
                <a:solidFill>
                  <a:schemeClr val="accent2"/>
                </a:solidFill>
              </a:rPr>
              <a:t>podceňuje </a:t>
            </a:r>
            <a:endParaRPr lang="cs-CZ" sz="900" dirty="0" smtClean="0">
              <a:solidFill>
                <a:schemeClr val="accent2"/>
              </a:solidFill>
            </a:endParaRP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je důležité </a:t>
            </a:r>
            <a:r>
              <a:rPr lang="cs-CZ" b="1" dirty="0">
                <a:solidFill>
                  <a:schemeClr val="accent2"/>
                </a:solidFill>
              </a:rPr>
              <a:t>pomáhat</a:t>
            </a:r>
            <a:r>
              <a:rPr lang="cs-CZ" dirty="0">
                <a:solidFill>
                  <a:schemeClr val="accent2"/>
                </a:solidFill>
              </a:rPr>
              <a:t> občanům, aby si hodnotu svého zdraví uvědomili, když jsou ještě zdraví, aby si zdraví vážili a naučili se je účinně </a:t>
            </a:r>
            <a:r>
              <a:rPr lang="cs-CZ" dirty="0" smtClean="0">
                <a:solidFill>
                  <a:schemeClr val="accent2"/>
                </a:solidFill>
              </a:rPr>
              <a:t>chránit </a:t>
            </a:r>
          </a:p>
        </p:txBody>
      </p:sp>
    </p:spTree>
    <p:extLst>
      <p:ext uri="{BB962C8B-B14F-4D97-AF65-F5344CB8AC3E}">
        <p14:creationId xmlns:p14="http://schemas.microsoft.com/office/powerpoint/2010/main" val="9150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SOCIÁLNÍ HODNOTA </a:t>
            </a:r>
            <a:r>
              <a:rPr lang="cs-CZ" sz="4000" b="1" dirty="0" smtClean="0">
                <a:solidFill>
                  <a:schemeClr val="accent2"/>
                </a:solidFill>
              </a:rPr>
              <a:t>ZDRAVÍ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95425"/>
            <a:ext cx="8229600" cy="53625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solidFill>
                  <a:schemeClr val="accent2"/>
                </a:solidFill>
              </a:rPr>
              <a:t>Historicky </a:t>
            </a:r>
            <a:r>
              <a:rPr lang="cs-CZ" dirty="0" smtClean="0">
                <a:solidFill>
                  <a:schemeClr val="accent2"/>
                </a:solidFill>
              </a:rPr>
              <a:t>-</a:t>
            </a:r>
            <a:r>
              <a:rPr lang="cs-CZ" dirty="0">
                <a:solidFill>
                  <a:schemeClr val="accent2"/>
                </a:solidFill>
              </a:rPr>
              <a:t> </a:t>
            </a:r>
            <a:r>
              <a:rPr lang="cs-CZ" b="1" dirty="0" smtClean="0">
                <a:solidFill>
                  <a:schemeClr val="accent2"/>
                </a:solidFill>
              </a:rPr>
              <a:t>vojenské hledisko </a:t>
            </a:r>
            <a:r>
              <a:rPr lang="cs-CZ" dirty="0">
                <a:solidFill>
                  <a:schemeClr val="accent2"/>
                </a:solidFill>
              </a:rPr>
              <a:t>– armáda potřebovala zdravé muže. 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chemeClr val="accent2"/>
                </a:solidFill>
              </a:rPr>
              <a:t>Ekonomický aspekt </a:t>
            </a:r>
            <a:r>
              <a:rPr lang="cs-CZ" dirty="0">
                <a:solidFill>
                  <a:schemeClr val="accent2"/>
                </a:solidFill>
              </a:rPr>
              <a:t>- výrobní organizace potřebovaly zdravé pracovníky. 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chemeClr val="accent2"/>
                </a:solidFill>
              </a:rPr>
              <a:t>Sociální hodnota</a:t>
            </a:r>
            <a:r>
              <a:rPr lang="cs-CZ" dirty="0">
                <a:solidFill>
                  <a:schemeClr val="accent2"/>
                </a:solidFill>
              </a:rPr>
              <a:t> zdraví je ovšem mnohem bohatší. Jde o bezpečnost </a:t>
            </a:r>
            <a:r>
              <a:rPr lang="cs-CZ" dirty="0" smtClean="0">
                <a:solidFill>
                  <a:schemeClr val="accent2"/>
                </a:solidFill>
              </a:rPr>
              <a:t>a spokojenost </a:t>
            </a:r>
            <a:r>
              <a:rPr lang="cs-CZ" dirty="0">
                <a:solidFill>
                  <a:schemeClr val="accent2"/>
                </a:solidFill>
              </a:rPr>
              <a:t>lidí, o právo žít ve zdravém prostředí a ve zdravé společnosti. </a:t>
            </a:r>
          </a:p>
          <a:p>
            <a:endParaRPr lang="cs-CZ" dirty="0">
              <a:solidFill>
                <a:srgbClr val="245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EKONOMICKÝ VÝZNAM ZDRAVÍ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14450"/>
            <a:ext cx="8229600" cy="5257800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Zdraví </a:t>
            </a:r>
            <a:r>
              <a:rPr lang="cs-CZ" dirty="0">
                <a:solidFill>
                  <a:schemeClr val="accent2"/>
                </a:solidFill>
              </a:rPr>
              <a:t>a vzdělání lidí je základní podmínkou konkurenceschopnosti národní ekonomiky.</a:t>
            </a:r>
          </a:p>
          <a:p>
            <a:r>
              <a:rPr lang="cs-CZ" dirty="0" smtClean="0">
                <a:solidFill>
                  <a:schemeClr val="accent2"/>
                </a:solidFill>
              </a:rPr>
              <a:t>Péče o zdraví jako investice (ne pouze výdaj).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1143000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POLITICKÝ VÝZNAM ZDRAVÍ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8229600" cy="5257800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V řadě evropských zemí se zdraví lidí  dostalo do popředí </a:t>
            </a:r>
            <a:r>
              <a:rPr lang="cs-CZ" b="1" dirty="0">
                <a:solidFill>
                  <a:schemeClr val="accent2"/>
                </a:solidFill>
              </a:rPr>
              <a:t>zájmu voličů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  <a:p>
            <a:endParaRPr lang="cs-CZ" dirty="0" smtClean="0">
              <a:solidFill>
                <a:schemeClr val="accent2"/>
              </a:solidFill>
            </a:endParaRPr>
          </a:p>
          <a:p>
            <a:r>
              <a:rPr lang="cs-CZ" dirty="0" smtClean="0">
                <a:solidFill>
                  <a:schemeClr val="accent2"/>
                </a:solidFill>
              </a:rPr>
              <a:t>Dobrá </a:t>
            </a:r>
            <a:r>
              <a:rPr lang="cs-CZ" b="1" dirty="0">
                <a:solidFill>
                  <a:schemeClr val="accent2"/>
                </a:solidFill>
              </a:rPr>
              <a:t>zdravotní politika </a:t>
            </a:r>
            <a:r>
              <a:rPr lang="cs-CZ" b="1" dirty="0" smtClean="0">
                <a:solidFill>
                  <a:schemeClr val="accent2"/>
                </a:solidFill>
              </a:rPr>
              <a:t> = </a:t>
            </a:r>
            <a:r>
              <a:rPr lang="cs-CZ" dirty="0" smtClean="0">
                <a:solidFill>
                  <a:schemeClr val="accent2"/>
                </a:solidFill>
              </a:rPr>
              <a:t>nástroj </a:t>
            </a:r>
            <a:r>
              <a:rPr lang="cs-CZ" dirty="0">
                <a:solidFill>
                  <a:schemeClr val="accent2"/>
                </a:solidFill>
              </a:rPr>
              <a:t>růstu </a:t>
            </a:r>
            <a:endParaRPr lang="cs-CZ" dirty="0" smtClean="0">
              <a:solidFill>
                <a:schemeClr val="accent2"/>
              </a:solidFill>
            </a:endParaRPr>
          </a:p>
          <a:p>
            <a:pPr lvl="1"/>
            <a:r>
              <a:rPr lang="cs-CZ" dirty="0" smtClean="0">
                <a:solidFill>
                  <a:schemeClr val="accent2"/>
                </a:solidFill>
              </a:rPr>
              <a:t>ekonomické </a:t>
            </a:r>
            <a:r>
              <a:rPr lang="cs-CZ" dirty="0">
                <a:solidFill>
                  <a:schemeClr val="accent2"/>
                </a:solidFill>
              </a:rPr>
              <a:t>výkonnosti, </a:t>
            </a:r>
            <a:endParaRPr lang="cs-CZ" dirty="0" smtClean="0">
              <a:solidFill>
                <a:schemeClr val="accent2"/>
              </a:solidFill>
            </a:endParaRPr>
          </a:p>
          <a:p>
            <a:pPr lvl="1"/>
            <a:r>
              <a:rPr lang="cs-CZ" dirty="0" smtClean="0">
                <a:solidFill>
                  <a:schemeClr val="accent2"/>
                </a:solidFill>
              </a:rPr>
              <a:t>konkurenceschopnosti </a:t>
            </a:r>
          </a:p>
          <a:p>
            <a:pPr lvl="1"/>
            <a:r>
              <a:rPr lang="cs-CZ" dirty="0" smtClean="0">
                <a:solidFill>
                  <a:schemeClr val="accent2"/>
                </a:solidFill>
              </a:rPr>
              <a:t>je </a:t>
            </a:r>
            <a:r>
              <a:rPr lang="cs-CZ" dirty="0">
                <a:solidFill>
                  <a:schemeClr val="accent2"/>
                </a:solidFill>
              </a:rPr>
              <a:t>i podmínkou kulturního a sociálního rozvoje státu.     </a:t>
            </a:r>
          </a:p>
        </p:txBody>
      </p:sp>
    </p:spTree>
    <p:extLst>
      <p:ext uri="{BB962C8B-B14F-4D97-AF65-F5344CB8AC3E}">
        <p14:creationId xmlns:p14="http://schemas.microsoft.com/office/powerpoint/2010/main" val="2373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cap="all" dirty="0" smtClean="0"/>
              <a:t/>
            </a:r>
            <a:br>
              <a:rPr lang="cs-CZ" sz="4800" b="1" cap="all" dirty="0" smtClean="0"/>
            </a:br>
            <a:r>
              <a:rPr lang="cs-CZ" b="1" cap="all" dirty="0" smtClean="0">
                <a:solidFill>
                  <a:srgbClr val="333399"/>
                </a:solidFill>
              </a:rPr>
              <a:t>Základní </a:t>
            </a:r>
            <a:r>
              <a:rPr lang="cs-CZ" b="1" cap="all" dirty="0">
                <a:solidFill>
                  <a:srgbClr val="333399"/>
                </a:solidFill>
              </a:rPr>
              <a:t>studijní texty</a:t>
            </a:r>
            <a:r>
              <a:rPr lang="cs-CZ" dirty="0">
                <a:solidFill>
                  <a:srgbClr val="333399"/>
                </a:solidFill>
              </a:rPr>
              <a:t/>
            </a:r>
            <a:br>
              <a:rPr lang="cs-CZ" dirty="0">
                <a:solidFill>
                  <a:srgbClr val="333399"/>
                </a:solidFill>
              </a:rPr>
            </a:br>
            <a:endParaRPr lang="cs-CZ" b="1" cap="all" dirty="0">
              <a:solidFill>
                <a:srgbClr val="333399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568952" cy="3993307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cs-CZ" sz="2800" dirty="0" smtClean="0">
                <a:solidFill>
                  <a:srgbClr val="333399"/>
                </a:solidFill>
              </a:rPr>
              <a:t>Holčík</a:t>
            </a:r>
            <a:r>
              <a:rPr lang="cs-CZ" sz="2800" dirty="0">
                <a:solidFill>
                  <a:srgbClr val="333399"/>
                </a:solidFill>
              </a:rPr>
              <a:t>, J</a:t>
            </a:r>
            <a:r>
              <a:rPr lang="cs-CZ" sz="2800" dirty="0" smtClean="0">
                <a:solidFill>
                  <a:srgbClr val="333399"/>
                </a:solidFill>
              </a:rPr>
              <a:t>.: </a:t>
            </a:r>
            <a:r>
              <a:rPr lang="cs-CZ" sz="2800" dirty="0">
                <a:solidFill>
                  <a:srgbClr val="333399"/>
                </a:solidFill>
              </a:rPr>
              <a:t>Systém péče o zdraví a zdravotní gramotnost. Brno, MU, 2010, 293 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>
                <a:solidFill>
                  <a:srgbClr val="333399"/>
                </a:solidFill>
              </a:rPr>
              <a:t>Holčík, J., Žáček, A., Koupilová, I.: Sociální lékařství. Brno, MU 2006, 137 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>
                <a:solidFill>
                  <a:srgbClr val="333399"/>
                </a:solidFill>
              </a:rPr>
              <a:t>Žáček, A., Holčík, J.: Sociální lékařství II, Úvod do veř. zdravotnictví. Brno, MU, 1992, 130 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err="1">
                <a:solidFill>
                  <a:srgbClr val="333399"/>
                </a:solidFill>
              </a:rPr>
              <a:t>Těšinová</a:t>
            </a:r>
            <a:r>
              <a:rPr lang="cs-CZ" sz="2800" dirty="0">
                <a:solidFill>
                  <a:srgbClr val="333399"/>
                </a:solidFill>
              </a:rPr>
              <a:t>, J., Žďárek, R., Policar, R.: Medicínské právo. Praha, C. H. Beck, 2011, 448 s.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>
                <a:solidFill>
                  <a:srgbClr val="333399"/>
                </a:solidFill>
              </a:rPr>
              <a:t>Doporučené studijní materiály uvedené v IS MU </a:t>
            </a:r>
            <a:r>
              <a:rPr lang="cs-CZ" sz="2800" dirty="0" smtClean="0">
                <a:solidFill>
                  <a:srgbClr val="333399"/>
                </a:solidFill>
              </a:rPr>
              <a:t>u předmětu </a:t>
            </a:r>
            <a:r>
              <a:rPr lang="cs-CZ" sz="2800" dirty="0">
                <a:solidFill>
                  <a:srgbClr val="333399"/>
                </a:solidFill>
              </a:rPr>
              <a:t>VLVZ9X1p, VLVZ9X1c.</a:t>
            </a:r>
          </a:p>
          <a:p>
            <a:pPr marL="514350" indent="-514350">
              <a:buFont typeface="+mj-lt"/>
              <a:buAutoNum type="arabicPeriod"/>
            </a:pPr>
            <a:endParaRPr lang="cs-CZ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89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496944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smtClean="0">
                <a:solidFill>
                  <a:schemeClr val="accent2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r>
              <a:rPr lang="cs-CZ" dirty="0" smtClean="0">
                <a:solidFill>
                  <a:srgbClr val="333399"/>
                </a:solidFill>
              </a:rPr>
              <a:t>Globální zdravotní strategie WHO:</a:t>
            </a:r>
          </a:p>
          <a:p>
            <a:pPr marL="0" indent="0">
              <a:buNone/>
            </a:pPr>
            <a:r>
              <a:rPr lang="cs-CZ" dirty="0">
                <a:solidFill>
                  <a:srgbClr val="333399"/>
                </a:solidFill>
              </a:rPr>
              <a:t> </a:t>
            </a:r>
            <a:r>
              <a:rPr lang="cs-CZ" dirty="0" smtClean="0">
                <a:solidFill>
                  <a:srgbClr val="333399"/>
                </a:solidFill>
              </a:rPr>
              <a:t> </a:t>
            </a:r>
            <a:r>
              <a:rPr lang="cs-CZ" b="1" dirty="0" smtClean="0">
                <a:solidFill>
                  <a:srgbClr val="333399"/>
                </a:solidFill>
              </a:rPr>
              <a:t>„</a:t>
            </a:r>
            <a:r>
              <a:rPr lang="cs-CZ" b="1" cap="all" dirty="0" smtClean="0">
                <a:solidFill>
                  <a:srgbClr val="333399"/>
                </a:solidFill>
              </a:rPr>
              <a:t>Zdraví pro všechny</a:t>
            </a:r>
            <a:r>
              <a:rPr lang="cs-CZ" b="1" dirty="0" smtClean="0">
                <a:solidFill>
                  <a:srgbClr val="333399"/>
                </a:solidFill>
              </a:rPr>
              <a:t>“ (</a:t>
            </a:r>
            <a:r>
              <a:rPr lang="cs-CZ" b="1" i="1" dirty="0" err="1" smtClean="0">
                <a:solidFill>
                  <a:srgbClr val="333399"/>
                </a:solidFill>
              </a:rPr>
              <a:t>Health</a:t>
            </a:r>
            <a:r>
              <a:rPr lang="cs-CZ" b="1" i="1" dirty="0" smtClean="0">
                <a:solidFill>
                  <a:srgbClr val="333399"/>
                </a:solidFill>
              </a:rPr>
              <a:t> </a:t>
            </a:r>
            <a:r>
              <a:rPr lang="cs-CZ" b="1" i="1" dirty="0" err="1" smtClean="0">
                <a:solidFill>
                  <a:srgbClr val="333399"/>
                </a:solidFill>
              </a:rPr>
              <a:t>for</a:t>
            </a:r>
            <a:r>
              <a:rPr lang="cs-CZ" b="1" i="1" dirty="0" smtClean="0">
                <a:solidFill>
                  <a:srgbClr val="333399"/>
                </a:solidFill>
              </a:rPr>
              <a:t> </a:t>
            </a:r>
            <a:r>
              <a:rPr lang="cs-CZ" b="1" i="1" dirty="0" err="1" smtClean="0">
                <a:solidFill>
                  <a:srgbClr val="333399"/>
                </a:solidFill>
              </a:rPr>
              <a:t>All</a:t>
            </a:r>
            <a:r>
              <a:rPr lang="cs-CZ" b="1" dirty="0">
                <a:solidFill>
                  <a:srgbClr val="333399"/>
                </a:solidFill>
              </a:rPr>
              <a:t>)</a:t>
            </a:r>
            <a:endParaRPr lang="cs-CZ" b="1" dirty="0" smtClean="0">
              <a:solidFill>
                <a:srgbClr val="333399"/>
              </a:solidFill>
            </a:endParaRPr>
          </a:p>
          <a:p>
            <a:r>
              <a:rPr lang="cs-CZ" dirty="0" smtClean="0">
                <a:solidFill>
                  <a:srgbClr val="333399"/>
                </a:solidFill>
              </a:rPr>
              <a:t>1977: „Zdraví pro všechny do roku 2000“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Zdraví – tělesné, psychické, sociální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Spravedlnost ve zdraví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Hodnoty a ideály</a:t>
            </a:r>
          </a:p>
        </p:txBody>
      </p:sp>
    </p:spTree>
    <p:extLst>
      <p:ext uri="{BB962C8B-B14F-4D97-AF65-F5344CB8AC3E}">
        <p14:creationId xmlns:p14="http://schemas.microsoft.com/office/powerpoint/2010/main" val="859052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cs-CZ" sz="6000" b="1" dirty="0" smtClean="0">
                <a:solidFill>
                  <a:srgbClr val="333399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cap="all" dirty="0" smtClean="0">
                <a:solidFill>
                  <a:srgbClr val="333399"/>
                </a:solidFill>
              </a:rPr>
              <a:t>Výzkum</a:t>
            </a:r>
          </a:p>
          <a:p>
            <a:endParaRPr lang="cs-CZ" sz="2800" b="1" dirty="0" smtClean="0">
              <a:solidFill>
                <a:schemeClr val="accent2"/>
              </a:solidFill>
            </a:endParaRPr>
          </a:p>
          <a:p>
            <a:r>
              <a:rPr lang="cs-CZ" sz="2800" dirty="0" smtClean="0">
                <a:solidFill>
                  <a:srgbClr val="333399"/>
                </a:solidFill>
              </a:rPr>
              <a:t>Dominantní zdravotní problémy a možnosti jejich řešení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Analýza a hodnocení zdravotní politiky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Zdravotnické systémy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Hodnocení účinnosti, hospodárnosti a kvality péče, včetně otázek spravedlnosti při poskytování zdravotnických služeb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333399"/>
              </a:solidFill>
            </a:endParaRPr>
          </a:p>
          <a:p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1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3657" y="1052736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6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"/>
                <a:ea typeface="+mj-ea"/>
                <a:cs typeface="+mj-cs"/>
              </a:rPr>
              <a:t>HODNOCENÍ ZDRAVOTNÍ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6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SITUACE</a:t>
            </a:r>
            <a:r>
              <a:rPr kumimoji="0" lang="cs-CZ" sz="66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cs-CZ" sz="66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cs-CZ" sz="6600" b="0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31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61864"/>
            <a:ext cx="8229600" cy="1143000"/>
          </a:xfrm>
        </p:spPr>
        <p:txBody>
          <a:bodyPr/>
          <a:lstStyle/>
          <a:p>
            <a:r>
              <a:rPr lang="cs-CZ" sz="5400" b="1" dirty="0" smtClean="0">
                <a:solidFill>
                  <a:srgbClr val="333399"/>
                </a:solidFill>
              </a:rPr>
              <a:t>ZDRAVOTNÍ SITUACE</a:t>
            </a:r>
            <a:r>
              <a:rPr lang="cs-CZ" dirty="0">
                <a:solidFill>
                  <a:srgbClr val="333399"/>
                </a:solidFill>
              </a:rPr>
              <a:t/>
            </a:r>
            <a:br>
              <a:rPr lang="cs-CZ" dirty="0">
                <a:solidFill>
                  <a:srgbClr val="333399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333399"/>
                </a:solidFill>
              </a:rPr>
              <a:t>Hodnocení zdravotní situace spočívá v popisu a analýze hlavních zdravotních problémů zejména ve čtyřech následujících oblastech: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Zdravotní stav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Životní styl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Životní prostředí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Zdravotnický systém</a:t>
            </a:r>
          </a:p>
        </p:txBody>
      </p:sp>
    </p:spTree>
    <p:extLst>
      <p:ext uri="{BB962C8B-B14F-4D97-AF65-F5344CB8AC3E}">
        <p14:creationId xmlns:p14="http://schemas.microsoft.com/office/powerpoint/2010/main" val="19246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357166"/>
            <a:ext cx="8393978" cy="6048375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cs-CZ" sz="4000" b="1" dirty="0" smtClean="0">
                <a:solidFill>
                  <a:srgbClr val="333399"/>
                </a:solidFill>
              </a:rPr>
              <a:t>ZDRAVOTNÍ STAV POPULACE</a:t>
            </a:r>
          </a:p>
          <a:p>
            <a:pPr marL="0" indent="0">
              <a:buNone/>
            </a:pPr>
            <a:endParaRPr lang="cs-CZ" sz="4000" b="1" dirty="0" smtClean="0">
              <a:solidFill>
                <a:srgbClr val="333399"/>
              </a:solidFill>
            </a:endParaRPr>
          </a:p>
          <a:p>
            <a:pPr marL="400050" lvl="1" indent="0">
              <a:buNone/>
            </a:pPr>
            <a:r>
              <a:rPr lang="cs-CZ" sz="3600" b="1" dirty="0" smtClean="0">
                <a:solidFill>
                  <a:srgbClr val="333399"/>
                </a:solidFill>
              </a:rPr>
              <a:t>Negativní míry zdraví</a:t>
            </a:r>
            <a:endParaRPr lang="cs-CZ" sz="3600" b="1" dirty="0">
              <a:solidFill>
                <a:srgbClr val="333399"/>
              </a:solidFill>
            </a:endParaRPr>
          </a:p>
          <a:p>
            <a:pPr lvl="1"/>
            <a:r>
              <a:rPr lang="cs-CZ" sz="3600" b="1" dirty="0" smtClean="0">
                <a:solidFill>
                  <a:srgbClr val="333399"/>
                </a:solidFill>
              </a:rPr>
              <a:t>Nemocnost</a:t>
            </a:r>
          </a:p>
          <a:p>
            <a:pPr lvl="1"/>
            <a:r>
              <a:rPr lang="cs-CZ" sz="3600" b="1" dirty="0" smtClean="0">
                <a:solidFill>
                  <a:srgbClr val="333399"/>
                </a:solidFill>
              </a:rPr>
              <a:t>Úmrtnost</a:t>
            </a:r>
            <a:endParaRPr lang="cs-CZ" sz="3600" b="1" dirty="0">
              <a:solidFill>
                <a:srgbClr val="333399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</a:pPr>
            <a:endParaRPr lang="cs-CZ" sz="2400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cs-CZ" sz="2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357166"/>
            <a:ext cx="8393978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 smtClean="0">
                <a:solidFill>
                  <a:srgbClr val="333399"/>
                </a:solidFill>
              </a:rPr>
              <a:t>ZDRAVOTNÍ STAV</a:t>
            </a:r>
            <a:endParaRPr lang="cs-CZ" sz="4400" b="1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sz="2800" b="1" dirty="0" smtClean="0">
                <a:solidFill>
                  <a:srgbClr val="333399"/>
                </a:solidFill>
              </a:rPr>
              <a:t>Vývoj střední délky života </a:t>
            </a:r>
            <a:r>
              <a:rPr lang="cs-CZ" sz="2800" dirty="0" smtClean="0">
                <a:solidFill>
                  <a:srgbClr val="333399"/>
                </a:solidFill>
              </a:rPr>
              <a:t>je relativně příznivý. Je však patrné zaostávání za vyspělými zeměmi.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cs-CZ" sz="2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357188"/>
            <a:ext cx="7931150" cy="60483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4000" b="1" smtClean="0">
                <a:solidFill>
                  <a:srgbClr val="333597"/>
                </a:solidFill>
              </a:rPr>
              <a:t>STŘEDNÍ DÉLKA ŽIVOTA</a:t>
            </a:r>
          </a:p>
          <a:p>
            <a:pPr marL="0" indent="0">
              <a:buFontTx/>
              <a:buNone/>
            </a:pPr>
            <a:endParaRPr lang="cs-CZ" altLang="cs-CZ" sz="2800" b="1" smtClean="0">
              <a:solidFill>
                <a:srgbClr val="1B06BA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96752"/>
            <a:ext cx="6336704" cy="53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7557"/>
            <a:ext cx="4464496" cy="68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STŘEDNÍ DÉLKA ŽIVOTA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V posledních 20 letech SDŽ neustále roste.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rgbClr val="002060"/>
              </a:buClr>
            </a:pPr>
            <a:r>
              <a:rPr lang="cs-CZ" b="1" dirty="0" smtClean="0">
                <a:solidFill>
                  <a:srgbClr val="333399"/>
                </a:solidFill>
              </a:rPr>
              <a:t>V r. 2016 </a:t>
            </a:r>
            <a:r>
              <a:rPr lang="cs-CZ" dirty="0" smtClean="0">
                <a:solidFill>
                  <a:srgbClr val="333399"/>
                </a:solidFill>
              </a:rPr>
              <a:t>byla SDŽ pro muže 76,2 let a pro ženy 82,1 let.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SDŽ se zvyšuje zejm. v souvislosti s poklesem úmrtnosti na nemoci oběhové soustavy.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ČR má druhou nejlepší SDŽ ze zemí střední a východní Evropy, za západní Evropou však zaostává.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357166"/>
            <a:ext cx="8393978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399"/>
                </a:solidFill>
              </a:rPr>
              <a:t>ZDRAVOTNÍ STAV</a:t>
            </a:r>
            <a:endParaRPr lang="cs-CZ" sz="2800" b="1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sz="2800" b="1" dirty="0" smtClean="0">
                <a:solidFill>
                  <a:srgbClr val="333399"/>
                </a:solidFill>
              </a:rPr>
              <a:t>Vývoj střední délky života </a:t>
            </a:r>
            <a:r>
              <a:rPr lang="cs-CZ" sz="2800" dirty="0" smtClean="0">
                <a:solidFill>
                  <a:srgbClr val="333399"/>
                </a:solidFill>
              </a:rPr>
              <a:t>je relativně příznivý. Je však patrné zaostávání za vyspělými zeměmi.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 V ČR je </a:t>
            </a:r>
            <a:r>
              <a:rPr lang="cs-CZ" sz="2800" b="1" dirty="0" smtClean="0">
                <a:solidFill>
                  <a:srgbClr val="333399"/>
                </a:solidFill>
              </a:rPr>
              <a:t>vysoký výskyt chorob</a:t>
            </a:r>
            <a:r>
              <a:rPr lang="cs-CZ" sz="2800" dirty="0" smtClean="0">
                <a:solidFill>
                  <a:srgbClr val="333399"/>
                </a:solidFill>
              </a:rPr>
              <a:t> kardiovaskulárních, nádorových onemocnění, úrazů i psychických nemocí.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I když je možno doložit některá dílčí zlepšení, </a:t>
            </a:r>
            <a:r>
              <a:rPr lang="cs-CZ" sz="2800" b="1" dirty="0" smtClean="0">
                <a:solidFill>
                  <a:srgbClr val="333399"/>
                </a:solidFill>
              </a:rPr>
              <a:t>zaostávání úrovně zdraví lidí v ČR ve srovnání                s vyspělými zeměmi přetrvává</a:t>
            </a:r>
            <a:r>
              <a:rPr lang="cs-CZ" sz="2800" dirty="0" smtClean="0">
                <a:solidFill>
                  <a:srgbClr val="333399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Jedním z východisek zlepšení situace by měla být úvaha o determinantách zdraví lidí, prioritách péče o zdraví i o možných regulačních mechanismech. </a:t>
            </a:r>
          </a:p>
        </p:txBody>
      </p:sp>
    </p:spTree>
    <p:extLst>
      <p:ext uri="{BB962C8B-B14F-4D97-AF65-F5344CB8AC3E}">
        <p14:creationId xmlns:p14="http://schemas.microsoft.com/office/powerpoint/2010/main" val="14970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cs-CZ" sz="66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r>
              <a:rPr lang="cs-CZ" sz="6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VEŘEJNÉ ZDRAVOTNICTVÍ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52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357166"/>
            <a:ext cx="832197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   </a:t>
            </a:r>
            <a:r>
              <a:rPr lang="cs-CZ" sz="4000" b="1" dirty="0" smtClean="0">
                <a:solidFill>
                  <a:srgbClr val="333399"/>
                </a:solidFill>
              </a:rPr>
              <a:t>ŽIVOTNÍ STYL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333399"/>
                </a:solidFill>
              </a:rPr>
              <a:t>K závažným rizikovým faktorům, jejichž vliv roste, patří zejména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b="1" dirty="0" smtClean="0">
                <a:solidFill>
                  <a:srgbClr val="333399"/>
                </a:solidFill>
              </a:rPr>
              <a:t>kuřáctví,</a:t>
            </a:r>
            <a:r>
              <a:rPr lang="cs-CZ" sz="2800" dirty="0" smtClean="0">
                <a:solidFill>
                  <a:srgbClr val="333399"/>
                </a:solidFill>
              </a:rPr>
              <a:t>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energeticky nadměrná a nevhodně složená </a:t>
            </a:r>
            <a:r>
              <a:rPr lang="cs-CZ" sz="2800" b="1" dirty="0" smtClean="0">
                <a:solidFill>
                  <a:srgbClr val="333399"/>
                </a:solidFill>
              </a:rPr>
              <a:t>strava,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nízká </a:t>
            </a:r>
            <a:r>
              <a:rPr lang="cs-CZ" sz="2800" b="1" dirty="0" smtClean="0">
                <a:solidFill>
                  <a:srgbClr val="333399"/>
                </a:solidFill>
              </a:rPr>
              <a:t>pohybová aktivita</a:t>
            </a:r>
            <a:r>
              <a:rPr lang="cs-CZ" sz="2800" dirty="0" smtClean="0">
                <a:solidFill>
                  <a:srgbClr val="333399"/>
                </a:solidFill>
              </a:rPr>
              <a:t>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vysoká úroveň psychických tenzí a stresů,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zneužívání alkoholu, léků a </a:t>
            </a:r>
            <a:r>
              <a:rPr lang="cs-CZ" sz="2800" b="1" dirty="0" smtClean="0">
                <a:solidFill>
                  <a:srgbClr val="333399"/>
                </a:solidFill>
              </a:rPr>
              <a:t>drog</a:t>
            </a:r>
            <a:r>
              <a:rPr lang="cs-CZ" sz="2800" dirty="0" smtClean="0">
                <a:solidFill>
                  <a:srgbClr val="333399"/>
                </a:solidFill>
              </a:rPr>
              <a:t>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nevhodné </a:t>
            </a:r>
            <a:r>
              <a:rPr lang="cs-CZ" sz="2800" b="1" dirty="0" smtClean="0">
                <a:solidFill>
                  <a:srgbClr val="333399"/>
                </a:solidFill>
              </a:rPr>
              <a:t>sexuální chování </a:t>
            </a:r>
            <a:r>
              <a:rPr lang="cs-CZ" sz="2800" dirty="0" smtClean="0">
                <a:solidFill>
                  <a:srgbClr val="333399"/>
                </a:solidFill>
              </a:rPr>
              <a:t>apod.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KOUŘENÍ</a:t>
            </a:r>
            <a:endParaRPr lang="cs-CZ" b="1" dirty="0">
              <a:solidFill>
                <a:srgbClr val="333597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78141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333399"/>
                </a:solidFill>
              </a:rPr>
              <a:t>V ČR kouří 30 % populace a převažují muži a lidé se základním vzděláním.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Největší podíl kuřáků je ve věk. </a:t>
            </a:r>
            <a:r>
              <a:rPr lang="cs-CZ" dirty="0" err="1">
                <a:solidFill>
                  <a:srgbClr val="333399"/>
                </a:solidFill>
              </a:rPr>
              <a:t>s</a:t>
            </a:r>
            <a:r>
              <a:rPr lang="cs-CZ" dirty="0" err="1" smtClean="0">
                <a:solidFill>
                  <a:srgbClr val="333399"/>
                </a:solidFill>
              </a:rPr>
              <a:t>k</a:t>
            </a:r>
            <a:r>
              <a:rPr lang="cs-CZ" dirty="0" smtClean="0">
                <a:solidFill>
                  <a:srgbClr val="333399"/>
                </a:solidFill>
              </a:rPr>
              <a:t>. 15-24 let (téměř 45 %).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V ČR je velkým problémem velký podíl  dětských kuřáků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m</a:t>
            </a:r>
            <a:r>
              <a:rPr lang="cs-CZ" dirty="0" smtClean="0">
                <a:solidFill>
                  <a:srgbClr val="333399"/>
                </a:solidFill>
              </a:rPr>
              <a:t>ezi nimi převažují dívky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Protikuřácká opatření – legislativa, prevence, pomoc při odvykání, zákazy kouření.</a:t>
            </a: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DĚTŠTÍ KUŘÁCI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8" y="1340768"/>
            <a:ext cx="8500976" cy="51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148478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67944" y="602128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0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DŮSLEDKY KOUŘENÍ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333399"/>
                </a:solidFill>
              </a:rPr>
              <a:t>V ČR umírá v důsledku kouření každý rok přibližně 18.000 lidí.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  <a:p>
            <a:r>
              <a:rPr lang="cs-CZ" b="1" dirty="0" smtClean="0">
                <a:solidFill>
                  <a:srgbClr val="333399"/>
                </a:solidFill>
              </a:rPr>
              <a:t>Pravidelní kuřáci mají: 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3x vyšší riziko vzniku rakoviny, 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1,6x vyšší riziko úmrtí na NOS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14x vyšší riziko CHOPN</a:t>
            </a:r>
          </a:p>
          <a:p>
            <a:endParaRPr lang="cs-CZ" dirty="0" smtClean="0">
              <a:solidFill>
                <a:srgbClr val="333399"/>
              </a:solidFill>
            </a:endParaRPr>
          </a:p>
          <a:p>
            <a:r>
              <a:rPr lang="cs-CZ" dirty="0" smtClean="0">
                <a:solidFill>
                  <a:srgbClr val="333399"/>
                </a:solidFill>
              </a:rPr>
              <a:t>Pasivní kouření</a:t>
            </a:r>
          </a:p>
        </p:txBody>
      </p:sp>
    </p:spTree>
    <p:extLst>
      <p:ext uri="{BB962C8B-B14F-4D97-AF65-F5344CB8AC3E}">
        <p14:creationId xmlns:p14="http://schemas.microsoft.com/office/powerpoint/2010/main" val="16292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/>
          <a:lstStyle/>
          <a:p>
            <a:r>
              <a:rPr lang="cs-CZ" altLang="cs-CZ" b="1" smtClean="0">
                <a:solidFill>
                  <a:srgbClr val="333597"/>
                </a:solidFill>
              </a:rPr>
              <a:t>ALKOHOL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113"/>
            <a:ext cx="8229600" cy="5149850"/>
          </a:xfrm>
        </p:spPr>
        <p:txBody>
          <a:bodyPr/>
          <a:lstStyle/>
          <a:p>
            <a:r>
              <a:rPr lang="cs-CZ" altLang="cs-CZ" dirty="0" smtClean="0">
                <a:solidFill>
                  <a:srgbClr val="333399"/>
                </a:solidFill>
              </a:rPr>
              <a:t>V ČR se spotřebuje ročně 12,5l čistého alkoholu na osobu 15+. </a:t>
            </a:r>
          </a:p>
          <a:p>
            <a:r>
              <a:rPr lang="cs-CZ" altLang="cs-CZ" dirty="0" smtClean="0">
                <a:solidFill>
                  <a:srgbClr val="333399"/>
                </a:solidFill>
              </a:rPr>
              <a:t>Je to nejvíce v Evropě (průměr EU je 10l)</a:t>
            </a:r>
          </a:p>
          <a:p>
            <a:r>
              <a:rPr lang="cs-CZ" altLang="cs-CZ" dirty="0" smtClean="0">
                <a:solidFill>
                  <a:srgbClr val="333399"/>
                </a:solidFill>
              </a:rPr>
              <a:t>Rizikoví konzumenti – 26 % mužů a 13 % žen</a:t>
            </a:r>
          </a:p>
          <a:p>
            <a:r>
              <a:rPr lang="cs-CZ" altLang="cs-CZ" dirty="0" smtClean="0">
                <a:solidFill>
                  <a:srgbClr val="333399"/>
                </a:solidFill>
              </a:rPr>
              <a:t>Škodlivé pití -12,5 % mužů a 2,7 % žen</a:t>
            </a:r>
          </a:p>
          <a:p>
            <a:r>
              <a:rPr lang="cs-CZ" altLang="cs-CZ" dirty="0" smtClean="0">
                <a:solidFill>
                  <a:srgbClr val="333399"/>
                </a:solidFill>
              </a:rPr>
              <a:t>Mezi českými dospívajícími je vyšší výskyt pití nadměrných dávek alkoholu než u jejich evropských vrstevníků</a:t>
            </a:r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6514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r>
              <a:rPr lang="cs-CZ" altLang="cs-CZ" b="1" smtClean="0">
                <a:solidFill>
                  <a:srgbClr val="333597"/>
                </a:solidFill>
              </a:rPr>
              <a:t>ALKOHOL</a:t>
            </a:r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177212" cy="4897437"/>
          </a:xfrm>
        </p:spPr>
      </p:pic>
      <p:sp>
        <p:nvSpPr>
          <p:cNvPr id="99332" name="TextovéPole 4"/>
          <p:cNvSpPr txBox="1">
            <a:spLocks noChangeArrowheads="1"/>
          </p:cNvSpPr>
          <p:nvPr/>
        </p:nvSpPr>
        <p:spPr bwMode="auto">
          <a:xfrm>
            <a:off x="539750" y="1557338"/>
            <a:ext cx="863600" cy="328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65138"/>
            <a:ext cx="8124825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5949280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0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50838"/>
            <a:ext cx="74803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4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47688"/>
            <a:ext cx="45529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399"/>
                </a:solidFill>
              </a:rPr>
              <a:t>ŽIVOTNÍ PROSTŘEDÍ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sz="2800" dirty="0" smtClean="0">
                <a:solidFill>
                  <a:srgbClr val="333399"/>
                </a:solidFill>
              </a:rPr>
              <a:t>K dílčímu zlepšení došlo až v posledním desetiletí. Stav dosud není příznivý, např. pokud jde o</a:t>
            </a:r>
          </a:p>
          <a:p>
            <a:pPr>
              <a:spcBef>
                <a:spcPct val="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znečišťování ovzduší, vody, půdy, potravin, </a:t>
            </a:r>
          </a:p>
          <a:p>
            <a:pPr>
              <a:spcBef>
                <a:spcPct val="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chemizaci zemědělství </a:t>
            </a:r>
          </a:p>
          <a:p>
            <a:pPr>
              <a:spcBef>
                <a:spcPct val="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a škodlivé fyzikální faktory, hluk, záření apod.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rgbClr val="333399"/>
                </a:solidFill>
              </a:rPr>
              <a:t>Veřejné zdravotnictví</a:t>
            </a:r>
            <a:endParaRPr lang="cs-CZ" sz="3600" b="1" cap="all" dirty="0" smtClean="0">
              <a:solidFill>
                <a:srgbClr val="333399"/>
              </a:solidFill>
            </a:endParaRPr>
          </a:p>
          <a:p>
            <a:pPr marL="0" indent="0" algn="ctr">
              <a:buNone/>
            </a:pPr>
            <a:r>
              <a:rPr lang="cs-CZ" sz="3600" b="1" cap="all" dirty="0" smtClean="0">
                <a:solidFill>
                  <a:srgbClr val="333399"/>
                </a:solidFill>
              </a:rPr>
              <a:t>Interdisciplinární obor</a:t>
            </a:r>
          </a:p>
          <a:p>
            <a:pPr marL="0" indent="0" algn="ctr">
              <a:buNone/>
            </a:pPr>
            <a:endParaRPr lang="cs-CZ" sz="3600" b="1" cap="all" dirty="0" smtClean="0">
              <a:solidFill>
                <a:schemeClr val="accent2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z</a:t>
            </a:r>
            <a:r>
              <a:rPr lang="cs-CZ" dirty="0" smtClean="0">
                <a:solidFill>
                  <a:srgbClr val="333399"/>
                </a:solidFill>
              </a:rPr>
              <a:t>draví lidí (populační přístup)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péče o zdraví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zdravotnictví</a:t>
            </a:r>
          </a:p>
          <a:p>
            <a:pPr marL="457200" lvl="1" indent="0">
              <a:buNone/>
            </a:pPr>
            <a:endParaRPr lang="cs-CZ" sz="2400" dirty="0" smtClean="0">
              <a:solidFill>
                <a:srgbClr val="333399"/>
              </a:solidFill>
            </a:endParaRPr>
          </a:p>
          <a:p>
            <a:r>
              <a:rPr lang="cs-CZ" sz="2800" dirty="0" smtClean="0">
                <a:solidFill>
                  <a:srgbClr val="333399"/>
                </a:solidFill>
              </a:rPr>
              <a:t>Integrace poznatků a metod různých vědních oborů s cílem přispět ke zlepšení zdraví lidí.</a:t>
            </a:r>
          </a:p>
          <a:p>
            <a:pPr marL="514350" indent="-457200"/>
            <a:endParaRPr lang="cs-CZ" b="1" dirty="0">
              <a:solidFill>
                <a:schemeClr val="accent2"/>
              </a:solidFill>
            </a:endParaRPr>
          </a:p>
          <a:p>
            <a:pPr lvl="2"/>
            <a:endParaRPr lang="cs-CZ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1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332656"/>
            <a:ext cx="7931150" cy="6048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399"/>
                </a:solidFill>
              </a:rPr>
              <a:t>SYSTÉM ZDRAVOTNICTVÍ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333399"/>
                </a:solidFill>
              </a:rPr>
              <a:t>Péče o zdraví je dosud pojímána 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resortně</a:t>
            </a:r>
            <a:r>
              <a:rPr lang="cs-CZ" sz="2800" dirty="0" smtClean="0">
                <a:solidFill>
                  <a:srgbClr val="333399"/>
                </a:solidFill>
              </a:rPr>
              <a:t>,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s nedostatečným důrazem na prevenci, podporu               a rozvoj zdraví 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a na primární zdravotní péči.</a:t>
            </a:r>
          </a:p>
          <a:p>
            <a:pPr marL="0" indent="0">
              <a:buFontTx/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333399"/>
                </a:solidFill>
              </a:rPr>
              <a:t>V současné době zdravotnictví prochází obtížným obdobím transformace.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333399"/>
                </a:solidFill>
              </a:rPr>
              <a:t>Nesnáze se projevují v oblasti 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zdrojů</a:t>
            </a:r>
            <a:r>
              <a:rPr lang="cs-CZ" sz="2800" dirty="0" smtClean="0">
                <a:solidFill>
                  <a:srgbClr val="333399"/>
                </a:solidFill>
              </a:rPr>
              <a:t> (peníze, lidé, zařízení, znalosti), 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činností </a:t>
            </a:r>
            <a:r>
              <a:rPr lang="cs-CZ" sz="2800" dirty="0" smtClean="0">
                <a:solidFill>
                  <a:srgbClr val="333399"/>
                </a:solidFill>
              </a:rPr>
              <a:t>(účinnost, efektivita a kvalita zdravotnických služeb)           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i </a:t>
            </a:r>
            <a:r>
              <a:rPr lang="cs-CZ" sz="2800" b="1" dirty="0" smtClean="0">
                <a:solidFill>
                  <a:srgbClr val="333399"/>
                </a:solidFill>
              </a:rPr>
              <a:t>výstupů</a:t>
            </a:r>
            <a:r>
              <a:rPr lang="cs-CZ" sz="2800" dirty="0" smtClean="0">
                <a:solidFill>
                  <a:srgbClr val="333399"/>
                </a:solidFill>
              </a:rPr>
              <a:t> a dopadů zdravotní péče (spokojenost občanů a uspokojování zdravotnických potřeb). </a:t>
            </a:r>
          </a:p>
          <a:p>
            <a:pPr marL="0" indent="0">
              <a:buFontTx/>
              <a:buNone/>
            </a:pPr>
            <a:endParaRPr lang="cs-CZ" sz="2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b="1" cap="al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determinanty zdraví</a:t>
            </a:r>
            <a:endParaRPr lang="cs-CZ" sz="6600" b="1" cap="all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548680"/>
            <a:ext cx="7931150" cy="585686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400"/>
              </a:spcBef>
              <a:buFontTx/>
              <a:buNone/>
            </a:pPr>
            <a:r>
              <a:rPr lang="cs-CZ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DETERMINANTY ZDRAVÍ</a:t>
            </a:r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Determinanty zdraví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všechny okolnosti a faktory, které určitým způsobem posilují a upevňují nebo naopak ohrožují a oslabují zdraví.</a:t>
            </a:r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Zdravotní </a:t>
            </a: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stav  populace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je výsledkem působení celé řady determinant různé povahy a různého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původu.</a:t>
            </a:r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Tato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věta se může zdát banální, ale ještě v 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70. letech minulého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století převládalo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přesvědčení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, že zdravotní stav populace je z naprosto největší části odrazem úrovně zdravotní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péče.</a:t>
            </a:r>
          </a:p>
        </p:txBody>
      </p:sp>
    </p:spTree>
    <p:extLst>
      <p:ext uri="{BB962C8B-B14F-4D97-AF65-F5344CB8AC3E}">
        <p14:creationId xmlns:p14="http://schemas.microsoft.com/office/powerpoint/2010/main" val="30164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548680"/>
            <a:ext cx="7931150" cy="5856861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cs-CZ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ZDRAVOTNICTVÍ JAKO DETRMINANTA ZDRAVÍ</a:t>
            </a: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900"/>
              </a:spcBef>
            </a:pP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Úspěchy medicíny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v potlačování infekčních nemocí (hygienická opatření, očkování).</a:t>
            </a:r>
          </a:p>
          <a:p>
            <a:pPr>
              <a:spcBef>
                <a:spcPts val="900"/>
              </a:spcBef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Rozdíly ve zdraví lidí jako odraz rozdílů v </a:t>
            </a: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dostupnosti zdravotnických služeb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Poválečný rozvoj zdravotnických systémů a </a:t>
            </a: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veřejného zdravotního pojištění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v Evropě. </a:t>
            </a:r>
          </a:p>
          <a:p>
            <a:pPr>
              <a:spcBef>
                <a:spcPts val="900"/>
              </a:spcBef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70. léta 20. století – </a:t>
            </a: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3 základní zdravotní problémy:</a:t>
            </a:r>
          </a:p>
          <a:p>
            <a:pPr lvl="1"/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Růst výdajů na zdravotní péči</a:t>
            </a:r>
          </a:p>
          <a:p>
            <a:pPr lvl="1"/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Stagnace zdravotního stavu obyvatelstva</a:t>
            </a:r>
          </a:p>
          <a:p>
            <a:pPr lvl="1"/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Otázka ovlivnitelnosti známých rizikových faktorů na individuální úrovni</a:t>
            </a:r>
          </a:p>
        </p:txBody>
      </p:sp>
    </p:spTree>
    <p:extLst>
      <p:ext uri="{BB962C8B-B14F-4D97-AF65-F5344CB8AC3E}">
        <p14:creationId xmlns:p14="http://schemas.microsoft.com/office/powerpoint/2010/main" val="2882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296652"/>
            <a:ext cx="7931150" cy="6660740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cs-CZ" sz="3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ZÁKLADNÍ DETERMINANTY ZDRAVÍ</a:t>
            </a:r>
          </a:p>
          <a:p>
            <a:r>
              <a:rPr lang="cs-CZ" sz="28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Lalondova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zpráva – vymezuje čtyři základní okruhy determinant zdraví</a:t>
            </a:r>
          </a:p>
          <a:p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Nejvýznamnější </a:t>
            </a: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determinanty zdraví leží mimo tradičně chápaný sektor </a:t>
            </a: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zdravotnictví</a:t>
            </a:r>
          </a:p>
          <a:p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Stres</a:t>
            </a:r>
            <a:endParaRPr lang="cs-CZ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705959"/>
              </p:ext>
            </p:extLst>
          </p:nvPr>
        </p:nvGraphicFramePr>
        <p:xfrm>
          <a:off x="1979712" y="1772816"/>
          <a:ext cx="4868862" cy="326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13184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</a:rPr>
              <a:t>ZDRAVÍ</a:t>
            </a:r>
            <a:endParaRPr lang="cs-CZ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0" grpId="0">
        <p:bldSub>
          <a:bldChart bld="category"/>
        </p:bldSub>
      </p:bldGraphic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2"/>
          <p:cNvSpPr>
            <a:spLocks noChangeArrowheads="1"/>
          </p:cNvSpPr>
          <p:nvPr/>
        </p:nvSpPr>
        <p:spPr bwMode="auto">
          <a:xfrm>
            <a:off x="3565924" y="2350294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914776" y="3078957"/>
            <a:ext cx="1365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CC3300"/>
                </a:solidFill>
              </a:rPr>
              <a:t>ZDRAVÍ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70436" y="1198960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 rot="1995134">
            <a:off x="3334941" y="2586038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879997" y="1821656"/>
            <a:ext cx="14430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100">
                <a:solidFill>
                  <a:srgbClr val="333399"/>
                </a:solidFill>
              </a:rPr>
              <a:t>ŽIVOTNÍ STYL</a:t>
            </a: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1620442" y="3520678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5549505" y="119181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5549505" y="353496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720952" y="1791891"/>
            <a:ext cx="182284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100" dirty="0">
                <a:solidFill>
                  <a:srgbClr val="333399"/>
                </a:solidFill>
              </a:rPr>
              <a:t>ŽIVOTNÍ PROSTŘEDÍ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652588" y="4279107"/>
            <a:ext cx="17716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1500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594749" y="3964782"/>
            <a:ext cx="18490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>
                <a:solidFill>
                  <a:srgbClr val="333399"/>
                </a:solidFill>
              </a:rPr>
              <a:t>BIOLOGICKÝ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>
                <a:solidFill>
                  <a:srgbClr val="333399"/>
                </a:solidFill>
              </a:rPr>
              <a:t>(GENETICKÝ)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>
                <a:solidFill>
                  <a:srgbClr val="333399"/>
                </a:solidFill>
              </a:rPr>
              <a:t>ZÁKLAD</a:t>
            </a: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 rot="-2141185">
            <a:off x="3390900" y="3706416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 rot="8742044">
            <a:off x="5385197" y="2570560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 rot="-9007291">
            <a:off x="5305425" y="3756422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4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>
            <a:off x="3565924" y="2350294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914776" y="3078957"/>
            <a:ext cx="1365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CC3300"/>
                </a:solidFill>
              </a:rPr>
              <a:t>ZDRAVÍ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570436" y="1198960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 rot="1995134">
            <a:off x="3334941" y="2586038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879997" y="1821656"/>
            <a:ext cx="14430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100">
                <a:solidFill>
                  <a:srgbClr val="333399"/>
                </a:solidFill>
              </a:rPr>
              <a:t>ŽIVOTNÍ STYL</a:t>
            </a: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1620442" y="3520678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5549505" y="119181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5549505" y="353496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720952" y="1791891"/>
            <a:ext cx="17764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100" dirty="0">
                <a:solidFill>
                  <a:srgbClr val="333399"/>
                </a:solidFill>
              </a:rPr>
              <a:t>ŽIVOTNÍ PROSTŘEDÍ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722835" y="4093369"/>
            <a:ext cx="177165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altLang="cs-CZ" sz="1500">
              <a:solidFill>
                <a:srgbClr val="333399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1500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5594749" y="3964782"/>
            <a:ext cx="18490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>
                <a:solidFill>
                  <a:srgbClr val="333399"/>
                </a:solidFill>
              </a:rPr>
              <a:t>BIOLOGICKÝ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>
                <a:solidFill>
                  <a:srgbClr val="333399"/>
                </a:solidFill>
              </a:rPr>
              <a:t>(GENETICKÝ)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>
                <a:solidFill>
                  <a:srgbClr val="333399"/>
                </a:solidFill>
              </a:rPr>
              <a:t>ZÁKLAD</a:t>
            </a:r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 rot="-2141185">
            <a:off x="3390900" y="3706416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8742044">
            <a:off x="5385197" y="2570560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 rot="-9007291">
            <a:off x="5305425" y="3756422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3514726" y="1921669"/>
            <a:ext cx="2022872" cy="414338"/>
          </a:xfrm>
          <a:prstGeom prst="leftRightArrow">
            <a:avLst>
              <a:gd name="adj1" fmla="val 36204"/>
              <a:gd name="adj2" fmla="val 66701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3556398" y="4356497"/>
            <a:ext cx="1978819" cy="414338"/>
          </a:xfrm>
          <a:prstGeom prst="leftRightArrow">
            <a:avLst>
              <a:gd name="adj1" fmla="val 36204"/>
              <a:gd name="adj2" fmla="val 65248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70" name="AutoShape 18"/>
          <p:cNvSpPr>
            <a:spLocks noChangeArrowheads="1"/>
          </p:cNvSpPr>
          <p:nvPr/>
        </p:nvSpPr>
        <p:spPr bwMode="auto">
          <a:xfrm rot="-5400000">
            <a:off x="2402681" y="3124200"/>
            <a:ext cx="400050" cy="414338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49171" name="AutoShape 19"/>
          <p:cNvSpPr>
            <a:spLocks noChangeArrowheads="1"/>
          </p:cNvSpPr>
          <p:nvPr/>
        </p:nvSpPr>
        <p:spPr bwMode="auto">
          <a:xfrm rot="-5400000">
            <a:off x="6344841" y="3130153"/>
            <a:ext cx="400050" cy="414338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1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3565924" y="2350294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14776" y="3078957"/>
            <a:ext cx="1365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CC3300"/>
                </a:solidFill>
              </a:rPr>
              <a:t>ZDRAVÍ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1570436" y="1198960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 rot="1995134">
            <a:off x="3334941" y="2586038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879997" y="1821657"/>
            <a:ext cx="144303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100">
                <a:solidFill>
                  <a:srgbClr val="333399"/>
                </a:solidFill>
              </a:rPr>
              <a:t>ŽIVOTNÍ STYL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100">
                <a:solidFill>
                  <a:srgbClr val="333399"/>
                </a:solidFill>
              </a:rPr>
              <a:t>40%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1620442" y="3520678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5549505" y="119181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5549505" y="3534966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629275" y="1791892"/>
            <a:ext cx="182046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100" dirty="0">
                <a:solidFill>
                  <a:srgbClr val="333399"/>
                </a:solidFill>
              </a:rPr>
              <a:t>ŽIVOTNÍ PROSTŘEDÍ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100" dirty="0">
                <a:solidFill>
                  <a:srgbClr val="333399"/>
                </a:solidFill>
              </a:rPr>
              <a:t>35%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683545" y="4106818"/>
            <a:ext cx="1771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solidFill>
                  <a:srgbClr val="333399"/>
                </a:solidFill>
              </a:rPr>
              <a:t>PÉČE O ZDRAVÍ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100" dirty="0">
                <a:solidFill>
                  <a:srgbClr val="333399"/>
                </a:solidFill>
              </a:rPr>
              <a:t>15%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594749" y="3964782"/>
            <a:ext cx="184904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333399"/>
                </a:solidFill>
              </a:rPr>
              <a:t>BIOLOGICKÝ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333399"/>
                </a:solidFill>
              </a:rPr>
              <a:t>(GENETICKÝ)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333399"/>
                </a:solidFill>
              </a:rPr>
              <a:t>ZÁKLAD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100">
                <a:solidFill>
                  <a:srgbClr val="333399"/>
                </a:solidFill>
              </a:rPr>
              <a:t>10%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2141185">
            <a:off x="3390900" y="3706416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 rot="8742044">
            <a:off x="5385197" y="2570560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 rot="-9007291">
            <a:off x="5305425" y="3756422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3514726" y="1921669"/>
            <a:ext cx="2022872" cy="414338"/>
          </a:xfrm>
          <a:prstGeom prst="leftRightArrow">
            <a:avLst>
              <a:gd name="adj1" fmla="val 36204"/>
              <a:gd name="adj2" fmla="val 66701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3556398" y="4356497"/>
            <a:ext cx="1978819" cy="414338"/>
          </a:xfrm>
          <a:prstGeom prst="leftRightArrow">
            <a:avLst>
              <a:gd name="adj1" fmla="val 36204"/>
              <a:gd name="adj2" fmla="val 65248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 rot="-5400000">
            <a:off x="2402681" y="3124200"/>
            <a:ext cx="400050" cy="414338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 rot="-5400000">
            <a:off x="6344841" y="3130153"/>
            <a:ext cx="400050" cy="414338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2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3565924" y="2350294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3037286" y="2864644"/>
            <a:ext cx="1963340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4120755" y="2877741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027761" y="1849041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4100514" y="1850231"/>
            <a:ext cx="1965722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 rot="-2644612">
            <a:off x="2928938" y="2406255"/>
            <a:ext cx="1515666" cy="1964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 rot="2588869">
            <a:off x="4635105" y="2412206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ŽIV. PROSTŘEDÍ</a:t>
            </a:r>
          </a:p>
        </p:txBody>
      </p:sp>
      <p:sp>
        <p:nvSpPr>
          <p:cNvPr id="51209" name="WordArt 9"/>
          <p:cNvSpPr>
            <a:spLocks noChangeArrowheads="1" noChangeShapeType="1" noTextEdit="1"/>
          </p:cNvSpPr>
          <p:nvPr/>
        </p:nvSpPr>
        <p:spPr bwMode="auto">
          <a:xfrm rot="2750520">
            <a:off x="2956918" y="3997524"/>
            <a:ext cx="1515666" cy="197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PÉČE O ZDRAVÍ</a:t>
            </a:r>
          </a:p>
        </p:txBody>
      </p:sp>
      <p:sp>
        <p:nvSpPr>
          <p:cNvPr id="51210" name="WordArt 10"/>
          <p:cNvSpPr>
            <a:spLocks noChangeArrowheads="1" noChangeShapeType="1" noTextEdit="1"/>
          </p:cNvSpPr>
          <p:nvPr/>
        </p:nvSpPr>
        <p:spPr bwMode="auto">
          <a:xfrm rot="-2643928">
            <a:off x="4620817" y="3976687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BIOL. ZÁKLAD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871912" y="3078957"/>
            <a:ext cx="1443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CC3300"/>
                </a:solidFill>
              </a:rPr>
              <a:t>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7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3565924" y="2350294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3037286" y="2864644"/>
            <a:ext cx="1963340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4120755" y="2877741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3027761" y="1849041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100514" y="1850231"/>
            <a:ext cx="1965722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 rot="-2644612">
            <a:off x="2928938" y="2406255"/>
            <a:ext cx="1515666" cy="1964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 rot="2588869">
            <a:off x="4635105" y="2412206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ŽIV. PROSTŘEDÍ</a:t>
            </a:r>
          </a:p>
        </p:txBody>
      </p:sp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 rot="2750520">
            <a:off x="2956918" y="3997524"/>
            <a:ext cx="1515666" cy="197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PÉČE O ZDRAVÍ</a:t>
            </a:r>
          </a:p>
        </p:txBody>
      </p:sp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 rot="-2643928">
            <a:off x="4620817" y="3976687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BIOL. ZÁKLAD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871912" y="3078957"/>
            <a:ext cx="1443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CC3300"/>
                </a:solidFill>
              </a:rPr>
              <a:t>ZDRAVÍ</a:t>
            </a: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2151460" y="1207295"/>
            <a:ext cx="4786313" cy="4179094"/>
          </a:xfrm>
          <a:prstGeom prst="ellipse">
            <a:avLst/>
          </a:prstGeom>
          <a:gradFill rotWithShape="1">
            <a:gsLst>
              <a:gs pos="0">
                <a:srgbClr val="ADC5EF">
                  <a:alpha val="10999"/>
                </a:srgbClr>
              </a:gs>
              <a:gs pos="100000">
                <a:srgbClr val="ADC5EF">
                  <a:alpha val="10001"/>
                </a:srgbClr>
              </a:gs>
            </a:gsLst>
            <a:path path="rect">
              <a:fillToRect r="100000" b="100000"/>
            </a:path>
          </a:gradFill>
          <a:ln w="5715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2237" name="WordArt 13"/>
          <p:cNvSpPr>
            <a:spLocks noChangeArrowheads="1" noChangeShapeType="1" noTextEdit="1"/>
          </p:cNvSpPr>
          <p:nvPr/>
        </p:nvSpPr>
        <p:spPr bwMode="auto">
          <a:xfrm>
            <a:off x="2489598" y="1521619"/>
            <a:ext cx="4150519" cy="37004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463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SOCIÁLNÍ DETERMINANTY 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8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378" y="1491461"/>
            <a:ext cx="6572210" cy="857250"/>
          </a:xfrm>
        </p:spPr>
        <p:txBody>
          <a:bodyPr/>
          <a:lstStyle/>
          <a:p>
            <a:pPr algn="l" eaLnBrk="1" hangingPunct="1"/>
            <a:r>
              <a:rPr lang="cs-CZ" altLang="cs-CZ" b="1" dirty="0" smtClean="0">
                <a:solidFill>
                  <a:schemeClr val="accent2"/>
                </a:solidFill>
              </a:rPr>
              <a:t>SYSTÉM PÉČE O ZDRAVÍ</a:t>
            </a:r>
            <a:br>
              <a:rPr lang="cs-CZ" altLang="cs-CZ" b="1" dirty="0" smtClean="0">
                <a:solidFill>
                  <a:schemeClr val="accent2"/>
                </a:solidFill>
              </a:rPr>
            </a:br>
            <a:endParaRPr lang="cs-CZ" altLang="cs-CZ" b="1" dirty="0" smtClean="0">
              <a:solidFill>
                <a:srgbClr val="00B05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378" y="2839902"/>
            <a:ext cx="7968355" cy="295870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700" b="1" dirty="0">
                <a:solidFill>
                  <a:schemeClr val="accent2"/>
                </a:solidFill>
              </a:rPr>
              <a:t>je široce pojatý souhrn zdravotnických, organizačních, ekonomických, výchovných a dalších prostředků, opatření a aktivit, jejichž smyslem je chránit, upevňovat, rozvíjet a navracet lidem zdraví.</a:t>
            </a:r>
          </a:p>
          <a:p>
            <a:pPr marL="0" indent="0" eaLnBrk="1" hangingPunct="1"/>
            <a:endParaRPr lang="cs-CZ" altLang="cs-CZ" b="1" dirty="0" smtClean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386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143001" y="221811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1518047" y="1371601"/>
            <a:ext cx="6143625" cy="292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5C7DC6"/>
                </a:solidFill>
                <a:latin typeface="Arial"/>
                <a:cs typeface="Arial" panose="020B0604020202020204" pitchFamily="34" charset="0"/>
              </a:rPr>
              <a:t>INDIVIDUÁLNÍ ÚSILÍ NA CESTĚ KE ZDRAVÍ </a:t>
            </a:r>
          </a:p>
        </p:txBody>
      </p:sp>
      <p:sp>
        <p:nvSpPr>
          <p:cNvPr id="53252" name="AutoShape 4"/>
          <p:cNvSpPr>
            <a:spLocks noChangeAspect="1" noChangeArrowheads="1" noTextEdit="1"/>
          </p:cNvSpPr>
          <p:nvPr/>
        </p:nvSpPr>
        <p:spPr bwMode="auto">
          <a:xfrm>
            <a:off x="1379935" y="2146697"/>
            <a:ext cx="64150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1406130" y="2160985"/>
            <a:ext cx="6360319" cy="3414713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1406130" y="5575699"/>
            <a:ext cx="6360319" cy="119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55" name="Freeform 7"/>
          <p:cNvSpPr>
            <a:spLocks/>
          </p:cNvSpPr>
          <p:nvPr/>
        </p:nvSpPr>
        <p:spPr bwMode="auto">
          <a:xfrm>
            <a:off x="3056335" y="3249216"/>
            <a:ext cx="957263" cy="704850"/>
          </a:xfrm>
          <a:custGeom>
            <a:avLst/>
            <a:gdLst>
              <a:gd name="T0" fmla="*/ 2147483647 w 803"/>
              <a:gd name="T1" fmla="*/ 0 h 592"/>
              <a:gd name="T2" fmla="*/ 2147483647 w 803"/>
              <a:gd name="T3" fmla="*/ 2147483647 h 592"/>
              <a:gd name="T4" fmla="*/ 2147483647 w 803"/>
              <a:gd name="T5" fmla="*/ 2147483647 h 592"/>
              <a:gd name="T6" fmla="*/ 2147483647 w 803"/>
              <a:gd name="T7" fmla="*/ 2147483647 h 592"/>
              <a:gd name="T8" fmla="*/ 2147483647 w 803"/>
              <a:gd name="T9" fmla="*/ 2147483647 h 592"/>
              <a:gd name="T10" fmla="*/ 2147483647 w 803"/>
              <a:gd name="T11" fmla="*/ 2147483647 h 592"/>
              <a:gd name="T12" fmla="*/ 2147483647 w 803"/>
              <a:gd name="T13" fmla="*/ 2147483647 h 592"/>
              <a:gd name="T14" fmla="*/ 2147483647 w 803"/>
              <a:gd name="T15" fmla="*/ 2147483647 h 592"/>
              <a:gd name="T16" fmla="*/ 2147483647 w 803"/>
              <a:gd name="T17" fmla="*/ 2147483647 h 592"/>
              <a:gd name="T18" fmla="*/ 2147483647 w 803"/>
              <a:gd name="T19" fmla="*/ 2147483647 h 592"/>
              <a:gd name="T20" fmla="*/ 2147483647 w 803"/>
              <a:gd name="T21" fmla="*/ 2147483647 h 592"/>
              <a:gd name="T22" fmla="*/ 2147483647 w 803"/>
              <a:gd name="T23" fmla="*/ 2147483647 h 592"/>
              <a:gd name="T24" fmla="*/ 2147483647 w 803"/>
              <a:gd name="T25" fmla="*/ 2147483647 h 592"/>
              <a:gd name="T26" fmla="*/ 2147483647 w 803"/>
              <a:gd name="T27" fmla="*/ 2147483647 h 592"/>
              <a:gd name="T28" fmla="*/ 2147483647 w 803"/>
              <a:gd name="T29" fmla="*/ 2147483647 h 592"/>
              <a:gd name="T30" fmla="*/ 2147483647 w 803"/>
              <a:gd name="T31" fmla="*/ 2147483647 h 592"/>
              <a:gd name="T32" fmla="*/ 2147483647 w 803"/>
              <a:gd name="T33" fmla="*/ 2147483647 h 592"/>
              <a:gd name="T34" fmla="*/ 2147483647 w 803"/>
              <a:gd name="T35" fmla="*/ 2147483647 h 592"/>
              <a:gd name="T36" fmla="*/ 2147483647 w 803"/>
              <a:gd name="T37" fmla="*/ 2147483647 h 592"/>
              <a:gd name="T38" fmla="*/ 2147483647 w 803"/>
              <a:gd name="T39" fmla="*/ 2147483647 h 592"/>
              <a:gd name="T40" fmla="*/ 2147483647 w 803"/>
              <a:gd name="T41" fmla="*/ 2147483647 h 592"/>
              <a:gd name="T42" fmla="*/ 2147483647 w 803"/>
              <a:gd name="T43" fmla="*/ 2147483647 h 592"/>
              <a:gd name="T44" fmla="*/ 2147483647 w 803"/>
              <a:gd name="T45" fmla="*/ 2147483647 h 592"/>
              <a:gd name="T46" fmla="*/ 2147483647 w 803"/>
              <a:gd name="T47" fmla="*/ 2147483647 h 592"/>
              <a:gd name="T48" fmla="*/ 2147483647 w 803"/>
              <a:gd name="T49" fmla="*/ 2147483647 h 592"/>
              <a:gd name="T50" fmla="*/ 0 w 803"/>
              <a:gd name="T51" fmla="*/ 2147483647 h 592"/>
              <a:gd name="T52" fmla="*/ 2147483647 w 803"/>
              <a:gd name="T53" fmla="*/ 2147483647 h 592"/>
              <a:gd name="T54" fmla="*/ 2147483647 w 803"/>
              <a:gd name="T55" fmla="*/ 2147483647 h 592"/>
              <a:gd name="T56" fmla="*/ 2147483647 w 803"/>
              <a:gd name="T57" fmla="*/ 2147483647 h 592"/>
              <a:gd name="T58" fmla="*/ 2147483647 w 803"/>
              <a:gd name="T59" fmla="*/ 2147483647 h 592"/>
              <a:gd name="T60" fmla="*/ 2147483647 w 803"/>
              <a:gd name="T61" fmla="*/ 2147483647 h 592"/>
              <a:gd name="T62" fmla="*/ 2147483647 w 803"/>
              <a:gd name="T63" fmla="*/ 2147483647 h 592"/>
              <a:gd name="T64" fmla="*/ 2147483647 w 803"/>
              <a:gd name="T65" fmla="*/ 2147483647 h 592"/>
              <a:gd name="T66" fmla="*/ 2147483647 w 803"/>
              <a:gd name="T67" fmla="*/ 2147483647 h 592"/>
              <a:gd name="T68" fmla="*/ 2147483647 w 803"/>
              <a:gd name="T69" fmla="*/ 2147483647 h 592"/>
              <a:gd name="T70" fmla="*/ 2147483647 w 803"/>
              <a:gd name="T71" fmla="*/ 2147483647 h 592"/>
              <a:gd name="T72" fmla="*/ 2147483647 w 803"/>
              <a:gd name="T73" fmla="*/ 2147483647 h 592"/>
              <a:gd name="T74" fmla="*/ 2147483647 w 803"/>
              <a:gd name="T75" fmla="*/ 2147483647 h 592"/>
              <a:gd name="T76" fmla="*/ 2147483647 w 803"/>
              <a:gd name="T77" fmla="*/ 2147483647 h 592"/>
              <a:gd name="T78" fmla="*/ 2147483647 w 803"/>
              <a:gd name="T79" fmla="*/ 2147483647 h 592"/>
              <a:gd name="T80" fmla="*/ 2147483647 w 803"/>
              <a:gd name="T81" fmla="*/ 2147483647 h 592"/>
              <a:gd name="T82" fmla="*/ 2147483647 w 803"/>
              <a:gd name="T83" fmla="*/ 2147483647 h 592"/>
              <a:gd name="T84" fmla="*/ 2147483647 w 803"/>
              <a:gd name="T85" fmla="*/ 2147483647 h 592"/>
              <a:gd name="T86" fmla="*/ 2147483647 w 803"/>
              <a:gd name="T87" fmla="*/ 2147483647 h 592"/>
              <a:gd name="T88" fmla="*/ 2147483647 w 803"/>
              <a:gd name="T89" fmla="*/ 2147483647 h 592"/>
              <a:gd name="T90" fmla="*/ 2147483647 w 803"/>
              <a:gd name="T91" fmla="*/ 2147483647 h 592"/>
              <a:gd name="T92" fmla="*/ 2147483647 w 803"/>
              <a:gd name="T93" fmla="*/ 2147483647 h 592"/>
              <a:gd name="T94" fmla="*/ 2147483647 w 803"/>
              <a:gd name="T95" fmla="*/ 2147483647 h 592"/>
              <a:gd name="T96" fmla="*/ 2147483647 w 803"/>
              <a:gd name="T97" fmla="*/ 2147483647 h 592"/>
              <a:gd name="T98" fmla="*/ 2147483647 w 803"/>
              <a:gd name="T99" fmla="*/ 2147483647 h 592"/>
              <a:gd name="T100" fmla="*/ 2147483647 w 803"/>
              <a:gd name="T101" fmla="*/ 2147483647 h 592"/>
              <a:gd name="T102" fmla="*/ 2147483647 w 803"/>
              <a:gd name="T103" fmla="*/ 2147483647 h 592"/>
              <a:gd name="T104" fmla="*/ 2147483647 w 803"/>
              <a:gd name="T105" fmla="*/ 2147483647 h 592"/>
              <a:gd name="T106" fmla="*/ 2147483647 w 803"/>
              <a:gd name="T107" fmla="*/ 2147483647 h 592"/>
              <a:gd name="T108" fmla="*/ 2147483647 w 803"/>
              <a:gd name="T109" fmla="*/ 2147483647 h 592"/>
              <a:gd name="T110" fmla="*/ 2147483647 w 803"/>
              <a:gd name="T111" fmla="*/ 2147483647 h 592"/>
              <a:gd name="T112" fmla="*/ 2147483647 w 803"/>
              <a:gd name="T113" fmla="*/ 2147483647 h 5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03" h="592">
                <a:moveTo>
                  <a:pt x="778" y="18"/>
                </a:moveTo>
                <a:lnTo>
                  <a:pt x="752" y="0"/>
                </a:lnTo>
                <a:lnTo>
                  <a:pt x="744" y="18"/>
                </a:lnTo>
                <a:lnTo>
                  <a:pt x="735" y="36"/>
                </a:lnTo>
                <a:lnTo>
                  <a:pt x="719" y="36"/>
                </a:lnTo>
                <a:lnTo>
                  <a:pt x="702" y="45"/>
                </a:lnTo>
                <a:lnTo>
                  <a:pt x="685" y="54"/>
                </a:lnTo>
                <a:lnTo>
                  <a:pt x="668" y="63"/>
                </a:lnTo>
                <a:lnTo>
                  <a:pt x="659" y="81"/>
                </a:lnTo>
                <a:lnTo>
                  <a:pt x="642" y="81"/>
                </a:lnTo>
                <a:lnTo>
                  <a:pt x="626" y="90"/>
                </a:lnTo>
                <a:lnTo>
                  <a:pt x="609" y="99"/>
                </a:lnTo>
                <a:lnTo>
                  <a:pt x="592" y="108"/>
                </a:lnTo>
                <a:lnTo>
                  <a:pt x="575" y="108"/>
                </a:lnTo>
                <a:lnTo>
                  <a:pt x="558" y="117"/>
                </a:lnTo>
                <a:lnTo>
                  <a:pt x="490" y="126"/>
                </a:lnTo>
                <a:lnTo>
                  <a:pt x="473" y="126"/>
                </a:lnTo>
                <a:lnTo>
                  <a:pt x="457" y="126"/>
                </a:lnTo>
                <a:lnTo>
                  <a:pt x="440" y="126"/>
                </a:lnTo>
                <a:lnTo>
                  <a:pt x="423" y="126"/>
                </a:lnTo>
                <a:lnTo>
                  <a:pt x="406" y="126"/>
                </a:lnTo>
                <a:lnTo>
                  <a:pt x="389" y="126"/>
                </a:lnTo>
                <a:lnTo>
                  <a:pt x="372" y="126"/>
                </a:lnTo>
                <a:lnTo>
                  <a:pt x="355" y="126"/>
                </a:lnTo>
                <a:lnTo>
                  <a:pt x="338" y="126"/>
                </a:lnTo>
                <a:lnTo>
                  <a:pt x="330" y="108"/>
                </a:lnTo>
                <a:lnTo>
                  <a:pt x="313" y="117"/>
                </a:lnTo>
                <a:lnTo>
                  <a:pt x="287" y="117"/>
                </a:lnTo>
                <a:lnTo>
                  <a:pt x="271" y="126"/>
                </a:lnTo>
                <a:lnTo>
                  <a:pt x="271" y="144"/>
                </a:lnTo>
                <a:lnTo>
                  <a:pt x="254" y="162"/>
                </a:lnTo>
                <a:lnTo>
                  <a:pt x="237" y="170"/>
                </a:lnTo>
                <a:lnTo>
                  <a:pt x="228" y="188"/>
                </a:lnTo>
                <a:lnTo>
                  <a:pt x="220" y="206"/>
                </a:lnTo>
                <a:lnTo>
                  <a:pt x="203" y="215"/>
                </a:lnTo>
                <a:lnTo>
                  <a:pt x="186" y="242"/>
                </a:lnTo>
                <a:lnTo>
                  <a:pt x="169" y="251"/>
                </a:lnTo>
                <a:lnTo>
                  <a:pt x="152" y="269"/>
                </a:lnTo>
                <a:lnTo>
                  <a:pt x="135" y="287"/>
                </a:lnTo>
                <a:lnTo>
                  <a:pt x="135" y="305"/>
                </a:lnTo>
                <a:lnTo>
                  <a:pt x="118" y="323"/>
                </a:lnTo>
                <a:lnTo>
                  <a:pt x="118" y="341"/>
                </a:lnTo>
                <a:lnTo>
                  <a:pt x="101" y="350"/>
                </a:lnTo>
                <a:lnTo>
                  <a:pt x="93" y="368"/>
                </a:lnTo>
                <a:lnTo>
                  <a:pt x="85" y="386"/>
                </a:lnTo>
                <a:lnTo>
                  <a:pt x="68" y="412"/>
                </a:lnTo>
                <a:lnTo>
                  <a:pt x="51" y="430"/>
                </a:lnTo>
                <a:lnTo>
                  <a:pt x="34" y="448"/>
                </a:lnTo>
                <a:lnTo>
                  <a:pt x="25" y="466"/>
                </a:lnTo>
                <a:lnTo>
                  <a:pt x="17" y="484"/>
                </a:lnTo>
                <a:lnTo>
                  <a:pt x="8" y="502"/>
                </a:lnTo>
                <a:lnTo>
                  <a:pt x="0" y="520"/>
                </a:lnTo>
                <a:lnTo>
                  <a:pt x="17" y="520"/>
                </a:lnTo>
                <a:lnTo>
                  <a:pt x="34" y="529"/>
                </a:lnTo>
                <a:lnTo>
                  <a:pt x="51" y="538"/>
                </a:lnTo>
                <a:lnTo>
                  <a:pt x="68" y="547"/>
                </a:lnTo>
                <a:lnTo>
                  <a:pt x="85" y="556"/>
                </a:lnTo>
                <a:lnTo>
                  <a:pt x="101" y="565"/>
                </a:lnTo>
                <a:lnTo>
                  <a:pt x="118" y="565"/>
                </a:lnTo>
                <a:lnTo>
                  <a:pt x="135" y="574"/>
                </a:lnTo>
                <a:lnTo>
                  <a:pt x="152" y="574"/>
                </a:lnTo>
                <a:lnTo>
                  <a:pt x="169" y="574"/>
                </a:lnTo>
                <a:lnTo>
                  <a:pt x="186" y="583"/>
                </a:lnTo>
                <a:lnTo>
                  <a:pt x="203" y="583"/>
                </a:lnTo>
                <a:lnTo>
                  <a:pt x="220" y="592"/>
                </a:lnTo>
                <a:lnTo>
                  <a:pt x="237" y="592"/>
                </a:lnTo>
                <a:lnTo>
                  <a:pt x="254" y="592"/>
                </a:lnTo>
                <a:lnTo>
                  <a:pt x="254" y="574"/>
                </a:lnTo>
                <a:lnTo>
                  <a:pt x="271" y="565"/>
                </a:lnTo>
                <a:lnTo>
                  <a:pt x="279" y="547"/>
                </a:lnTo>
                <a:lnTo>
                  <a:pt x="287" y="529"/>
                </a:lnTo>
                <a:lnTo>
                  <a:pt x="296" y="511"/>
                </a:lnTo>
                <a:lnTo>
                  <a:pt x="313" y="511"/>
                </a:lnTo>
                <a:lnTo>
                  <a:pt x="321" y="493"/>
                </a:lnTo>
                <a:lnTo>
                  <a:pt x="330" y="475"/>
                </a:lnTo>
                <a:lnTo>
                  <a:pt x="338" y="457"/>
                </a:lnTo>
                <a:lnTo>
                  <a:pt x="347" y="439"/>
                </a:lnTo>
                <a:lnTo>
                  <a:pt x="355" y="421"/>
                </a:lnTo>
                <a:lnTo>
                  <a:pt x="372" y="412"/>
                </a:lnTo>
                <a:lnTo>
                  <a:pt x="380" y="395"/>
                </a:lnTo>
                <a:lnTo>
                  <a:pt x="389" y="377"/>
                </a:lnTo>
                <a:lnTo>
                  <a:pt x="397" y="350"/>
                </a:lnTo>
                <a:lnTo>
                  <a:pt x="406" y="332"/>
                </a:lnTo>
                <a:lnTo>
                  <a:pt x="414" y="314"/>
                </a:lnTo>
                <a:lnTo>
                  <a:pt x="431" y="296"/>
                </a:lnTo>
                <a:lnTo>
                  <a:pt x="448" y="287"/>
                </a:lnTo>
                <a:lnTo>
                  <a:pt x="465" y="287"/>
                </a:lnTo>
                <a:lnTo>
                  <a:pt x="482" y="287"/>
                </a:lnTo>
                <a:lnTo>
                  <a:pt x="499" y="278"/>
                </a:lnTo>
                <a:lnTo>
                  <a:pt x="516" y="278"/>
                </a:lnTo>
                <a:lnTo>
                  <a:pt x="533" y="269"/>
                </a:lnTo>
                <a:lnTo>
                  <a:pt x="550" y="260"/>
                </a:lnTo>
                <a:lnTo>
                  <a:pt x="566" y="260"/>
                </a:lnTo>
                <a:lnTo>
                  <a:pt x="583" y="251"/>
                </a:lnTo>
                <a:lnTo>
                  <a:pt x="600" y="251"/>
                </a:lnTo>
                <a:lnTo>
                  <a:pt x="617" y="242"/>
                </a:lnTo>
                <a:lnTo>
                  <a:pt x="634" y="242"/>
                </a:lnTo>
                <a:lnTo>
                  <a:pt x="651" y="233"/>
                </a:lnTo>
                <a:lnTo>
                  <a:pt x="668" y="215"/>
                </a:lnTo>
                <a:lnTo>
                  <a:pt x="685" y="197"/>
                </a:lnTo>
                <a:lnTo>
                  <a:pt x="702" y="188"/>
                </a:lnTo>
                <a:lnTo>
                  <a:pt x="719" y="179"/>
                </a:lnTo>
                <a:lnTo>
                  <a:pt x="735" y="162"/>
                </a:lnTo>
                <a:lnTo>
                  <a:pt x="752" y="153"/>
                </a:lnTo>
                <a:lnTo>
                  <a:pt x="769" y="144"/>
                </a:lnTo>
                <a:lnTo>
                  <a:pt x="786" y="135"/>
                </a:lnTo>
                <a:lnTo>
                  <a:pt x="803" y="117"/>
                </a:lnTo>
                <a:lnTo>
                  <a:pt x="803" y="99"/>
                </a:lnTo>
                <a:lnTo>
                  <a:pt x="795" y="81"/>
                </a:lnTo>
                <a:lnTo>
                  <a:pt x="786" y="63"/>
                </a:lnTo>
                <a:lnTo>
                  <a:pt x="786" y="45"/>
                </a:lnTo>
                <a:lnTo>
                  <a:pt x="769" y="36"/>
                </a:lnTo>
                <a:lnTo>
                  <a:pt x="769" y="18"/>
                </a:lnTo>
                <a:lnTo>
                  <a:pt x="778" y="1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>
            <a:off x="3458767" y="3143251"/>
            <a:ext cx="311944" cy="245269"/>
          </a:xfrm>
          <a:custGeom>
            <a:avLst/>
            <a:gdLst>
              <a:gd name="T0" fmla="*/ 2147483647 w 262"/>
              <a:gd name="T1" fmla="*/ 2147483647 h 206"/>
              <a:gd name="T2" fmla="*/ 0 w 262"/>
              <a:gd name="T3" fmla="*/ 2147483647 h 206"/>
              <a:gd name="T4" fmla="*/ 2147483647 w 262"/>
              <a:gd name="T5" fmla="*/ 2147483647 h 206"/>
              <a:gd name="T6" fmla="*/ 2147483647 w 262"/>
              <a:gd name="T7" fmla="*/ 2147483647 h 206"/>
              <a:gd name="T8" fmla="*/ 2147483647 w 262"/>
              <a:gd name="T9" fmla="*/ 2147483647 h 206"/>
              <a:gd name="T10" fmla="*/ 2147483647 w 262"/>
              <a:gd name="T11" fmla="*/ 2147483647 h 206"/>
              <a:gd name="T12" fmla="*/ 2147483647 w 262"/>
              <a:gd name="T13" fmla="*/ 2147483647 h 206"/>
              <a:gd name="T14" fmla="*/ 2147483647 w 262"/>
              <a:gd name="T15" fmla="*/ 2147483647 h 206"/>
              <a:gd name="T16" fmla="*/ 2147483647 w 262"/>
              <a:gd name="T17" fmla="*/ 2147483647 h 206"/>
              <a:gd name="T18" fmla="*/ 2147483647 w 262"/>
              <a:gd name="T19" fmla="*/ 2147483647 h 206"/>
              <a:gd name="T20" fmla="*/ 2147483647 w 262"/>
              <a:gd name="T21" fmla="*/ 2147483647 h 206"/>
              <a:gd name="T22" fmla="*/ 2147483647 w 262"/>
              <a:gd name="T23" fmla="*/ 2147483647 h 206"/>
              <a:gd name="T24" fmla="*/ 2147483647 w 262"/>
              <a:gd name="T25" fmla="*/ 2147483647 h 206"/>
              <a:gd name="T26" fmla="*/ 2147483647 w 262"/>
              <a:gd name="T27" fmla="*/ 2147483647 h 206"/>
              <a:gd name="T28" fmla="*/ 2147483647 w 262"/>
              <a:gd name="T29" fmla="*/ 2147483647 h 206"/>
              <a:gd name="T30" fmla="*/ 2147483647 w 262"/>
              <a:gd name="T31" fmla="*/ 2147483647 h 206"/>
              <a:gd name="T32" fmla="*/ 2147483647 w 262"/>
              <a:gd name="T33" fmla="*/ 2147483647 h 206"/>
              <a:gd name="T34" fmla="*/ 2147483647 w 262"/>
              <a:gd name="T35" fmla="*/ 2147483647 h 206"/>
              <a:gd name="T36" fmla="*/ 2147483647 w 262"/>
              <a:gd name="T37" fmla="*/ 2147483647 h 206"/>
              <a:gd name="T38" fmla="*/ 2147483647 w 262"/>
              <a:gd name="T39" fmla="*/ 2147483647 h 206"/>
              <a:gd name="T40" fmla="*/ 2147483647 w 262"/>
              <a:gd name="T41" fmla="*/ 2147483647 h 206"/>
              <a:gd name="T42" fmla="*/ 2147483647 w 262"/>
              <a:gd name="T43" fmla="*/ 2147483647 h 206"/>
              <a:gd name="T44" fmla="*/ 2147483647 w 262"/>
              <a:gd name="T45" fmla="*/ 2147483647 h 206"/>
              <a:gd name="T46" fmla="*/ 2147483647 w 262"/>
              <a:gd name="T47" fmla="*/ 2147483647 h 206"/>
              <a:gd name="T48" fmla="*/ 2147483647 w 262"/>
              <a:gd name="T49" fmla="*/ 2147483647 h 206"/>
              <a:gd name="T50" fmla="*/ 2147483647 w 262"/>
              <a:gd name="T51" fmla="*/ 2147483647 h 206"/>
              <a:gd name="T52" fmla="*/ 2147483647 w 262"/>
              <a:gd name="T53" fmla="*/ 2147483647 h 206"/>
              <a:gd name="T54" fmla="*/ 2147483647 w 262"/>
              <a:gd name="T55" fmla="*/ 2147483647 h 206"/>
              <a:gd name="T56" fmla="*/ 2147483647 w 262"/>
              <a:gd name="T57" fmla="*/ 2147483647 h 206"/>
              <a:gd name="T58" fmla="*/ 2147483647 w 262"/>
              <a:gd name="T59" fmla="*/ 2147483647 h 206"/>
              <a:gd name="T60" fmla="*/ 2147483647 w 262"/>
              <a:gd name="T61" fmla="*/ 2147483647 h 206"/>
              <a:gd name="T62" fmla="*/ 2147483647 w 262"/>
              <a:gd name="T63" fmla="*/ 2147483647 h 206"/>
              <a:gd name="T64" fmla="*/ 2147483647 w 262"/>
              <a:gd name="T65" fmla="*/ 2147483647 h 206"/>
              <a:gd name="T66" fmla="*/ 2147483647 w 262"/>
              <a:gd name="T67" fmla="*/ 2147483647 h 206"/>
              <a:gd name="T68" fmla="*/ 2147483647 w 262"/>
              <a:gd name="T69" fmla="*/ 2147483647 h 206"/>
              <a:gd name="T70" fmla="*/ 2147483647 w 262"/>
              <a:gd name="T71" fmla="*/ 2147483647 h 206"/>
              <a:gd name="T72" fmla="*/ 2147483647 w 262"/>
              <a:gd name="T73" fmla="*/ 2147483647 h 206"/>
              <a:gd name="T74" fmla="*/ 2147483647 w 262"/>
              <a:gd name="T75" fmla="*/ 2147483647 h 206"/>
              <a:gd name="T76" fmla="*/ 2147483647 w 262"/>
              <a:gd name="T77" fmla="*/ 2147483647 h 206"/>
              <a:gd name="T78" fmla="*/ 2147483647 w 262"/>
              <a:gd name="T79" fmla="*/ 0 h 206"/>
              <a:gd name="T80" fmla="*/ 2147483647 w 262"/>
              <a:gd name="T81" fmla="*/ 2147483647 h 206"/>
              <a:gd name="T82" fmla="*/ 2147483647 w 262"/>
              <a:gd name="T83" fmla="*/ 2147483647 h 206"/>
              <a:gd name="T84" fmla="*/ 2147483647 w 262"/>
              <a:gd name="T85" fmla="*/ 2147483647 h 206"/>
              <a:gd name="T86" fmla="*/ 2147483647 w 262"/>
              <a:gd name="T87" fmla="*/ 2147483647 h 206"/>
              <a:gd name="T88" fmla="*/ 2147483647 w 262"/>
              <a:gd name="T89" fmla="*/ 2147483647 h 206"/>
              <a:gd name="T90" fmla="*/ 2147483647 w 262"/>
              <a:gd name="T91" fmla="*/ 2147483647 h 206"/>
              <a:gd name="T92" fmla="*/ 2147483647 w 262"/>
              <a:gd name="T93" fmla="*/ 2147483647 h 206"/>
              <a:gd name="T94" fmla="*/ 2147483647 w 262"/>
              <a:gd name="T95" fmla="*/ 2147483647 h 206"/>
              <a:gd name="T96" fmla="*/ 2147483647 w 262"/>
              <a:gd name="T97" fmla="*/ 2147483647 h 206"/>
              <a:gd name="T98" fmla="*/ 2147483647 w 262"/>
              <a:gd name="T99" fmla="*/ 2147483647 h 206"/>
              <a:gd name="T100" fmla="*/ 2147483647 w 262"/>
              <a:gd name="T101" fmla="*/ 2147483647 h 206"/>
              <a:gd name="T102" fmla="*/ 2147483647 w 262"/>
              <a:gd name="T103" fmla="*/ 2147483647 h 206"/>
              <a:gd name="T104" fmla="*/ 2147483647 w 262"/>
              <a:gd name="T105" fmla="*/ 2147483647 h 206"/>
              <a:gd name="T106" fmla="*/ 2147483647 w 262"/>
              <a:gd name="T107" fmla="*/ 2147483647 h 206"/>
              <a:gd name="T108" fmla="*/ 2147483647 w 262"/>
              <a:gd name="T109" fmla="*/ 2147483647 h 206"/>
              <a:gd name="T110" fmla="*/ 2147483647 w 262"/>
              <a:gd name="T111" fmla="*/ 2147483647 h 206"/>
              <a:gd name="T112" fmla="*/ 2147483647 w 262"/>
              <a:gd name="T113" fmla="*/ 2147483647 h 206"/>
              <a:gd name="T114" fmla="*/ 2147483647 w 262"/>
              <a:gd name="T115" fmla="*/ 2147483647 h 2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2" h="206">
                <a:moveTo>
                  <a:pt x="34" y="179"/>
                </a:moveTo>
                <a:lnTo>
                  <a:pt x="26" y="206"/>
                </a:lnTo>
                <a:lnTo>
                  <a:pt x="26" y="188"/>
                </a:lnTo>
                <a:lnTo>
                  <a:pt x="17" y="170"/>
                </a:lnTo>
                <a:lnTo>
                  <a:pt x="0" y="161"/>
                </a:lnTo>
                <a:lnTo>
                  <a:pt x="0" y="143"/>
                </a:lnTo>
                <a:lnTo>
                  <a:pt x="17" y="143"/>
                </a:lnTo>
                <a:lnTo>
                  <a:pt x="17" y="161"/>
                </a:lnTo>
                <a:lnTo>
                  <a:pt x="17" y="179"/>
                </a:lnTo>
                <a:lnTo>
                  <a:pt x="0" y="179"/>
                </a:lnTo>
                <a:lnTo>
                  <a:pt x="0" y="161"/>
                </a:lnTo>
                <a:lnTo>
                  <a:pt x="17" y="143"/>
                </a:lnTo>
                <a:lnTo>
                  <a:pt x="26" y="125"/>
                </a:lnTo>
                <a:lnTo>
                  <a:pt x="26" y="107"/>
                </a:lnTo>
                <a:lnTo>
                  <a:pt x="34" y="89"/>
                </a:lnTo>
                <a:lnTo>
                  <a:pt x="34" y="71"/>
                </a:lnTo>
                <a:lnTo>
                  <a:pt x="51" y="62"/>
                </a:lnTo>
                <a:lnTo>
                  <a:pt x="68" y="62"/>
                </a:lnTo>
                <a:lnTo>
                  <a:pt x="85" y="53"/>
                </a:lnTo>
                <a:lnTo>
                  <a:pt x="93" y="35"/>
                </a:lnTo>
                <a:lnTo>
                  <a:pt x="110" y="26"/>
                </a:lnTo>
                <a:lnTo>
                  <a:pt x="135" y="26"/>
                </a:lnTo>
                <a:lnTo>
                  <a:pt x="152" y="26"/>
                </a:lnTo>
                <a:lnTo>
                  <a:pt x="178" y="26"/>
                </a:lnTo>
                <a:lnTo>
                  <a:pt x="195" y="44"/>
                </a:lnTo>
                <a:lnTo>
                  <a:pt x="203" y="62"/>
                </a:lnTo>
                <a:lnTo>
                  <a:pt x="220" y="80"/>
                </a:lnTo>
                <a:lnTo>
                  <a:pt x="220" y="98"/>
                </a:lnTo>
                <a:lnTo>
                  <a:pt x="228" y="116"/>
                </a:lnTo>
                <a:lnTo>
                  <a:pt x="228" y="134"/>
                </a:lnTo>
                <a:lnTo>
                  <a:pt x="228" y="152"/>
                </a:lnTo>
                <a:lnTo>
                  <a:pt x="220" y="170"/>
                </a:lnTo>
                <a:lnTo>
                  <a:pt x="212" y="188"/>
                </a:lnTo>
                <a:lnTo>
                  <a:pt x="195" y="197"/>
                </a:lnTo>
                <a:lnTo>
                  <a:pt x="178" y="206"/>
                </a:lnTo>
                <a:lnTo>
                  <a:pt x="161" y="206"/>
                </a:lnTo>
                <a:lnTo>
                  <a:pt x="144" y="206"/>
                </a:lnTo>
                <a:lnTo>
                  <a:pt x="127" y="206"/>
                </a:lnTo>
                <a:lnTo>
                  <a:pt x="110" y="206"/>
                </a:lnTo>
                <a:lnTo>
                  <a:pt x="93" y="206"/>
                </a:lnTo>
                <a:lnTo>
                  <a:pt x="76" y="206"/>
                </a:lnTo>
                <a:lnTo>
                  <a:pt x="68" y="188"/>
                </a:lnTo>
                <a:lnTo>
                  <a:pt x="51" y="179"/>
                </a:lnTo>
                <a:lnTo>
                  <a:pt x="34" y="170"/>
                </a:lnTo>
                <a:lnTo>
                  <a:pt x="26" y="152"/>
                </a:lnTo>
                <a:lnTo>
                  <a:pt x="26" y="134"/>
                </a:lnTo>
                <a:lnTo>
                  <a:pt x="34" y="116"/>
                </a:lnTo>
                <a:lnTo>
                  <a:pt x="59" y="116"/>
                </a:lnTo>
                <a:lnTo>
                  <a:pt x="76" y="116"/>
                </a:lnTo>
                <a:lnTo>
                  <a:pt x="59" y="107"/>
                </a:lnTo>
                <a:lnTo>
                  <a:pt x="76" y="98"/>
                </a:lnTo>
                <a:lnTo>
                  <a:pt x="93" y="107"/>
                </a:lnTo>
                <a:lnTo>
                  <a:pt x="93" y="125"/>
                </a:lnTo>
                <a:lnTo>
                  <a:pt x="102" y="143"/>
                </a:lnTo>
                <a:lnTo>
                  <a:pt x="110" y="161"/>
                </a:lnTo>
                <a:lnTo>
                  <a:pt x="110" y="143"/>
                </a:lnTo>
                <a:lnTo>
                  <a:pt x="110" y="125"/>
                </a:lnTo>
                <a:lnTo>
                  <a:pt x="102" y="107"/>
                </a:lnTo>
                <a:lnTo>
                  <a:pt x="102" y="89"/>
                </a:lnTo>
                <a:lnTo>
                  <a:pt x="119" y="89"/>
                </a:lnTo>
                <a:lnTo>
                  <a:pt x="144" y="107"/>
                </a:lnTo>
                <a:lnTo>
                  <a:pt x="152" y="125"/>
                </a:lnTo>
                <a:lnTo>
                  <a:pt x="135" y="125"/>
                </a:lnTo>
                <a:lnTo>
                  <a:pt x="135" y="107"/>
                </a:lnTo>
                <a:lnTo>
                  <a:pt x="152" y="98"/>
                </a:lnTo>
                <a:lnTo>
                  <a:pt x="169" y="107"/>
                </a:lnTo>
                <a:lnTo>
                  <a:pt x="186" y="116"/>
                </a:lnTo>
                <a:lnTo>
                  <a:pt x="169" y="116"/>
                </a:lnTo>
                <a:lnTo>
                  <a:pt x="152" y="107"/>
                </a:lnTo>
                <a:lnTo>
                  <a:pt x="152" y="89"/>
                </a:lnTo>
                <a:lnTo>
                  <a:pt x="169" y="89"/>
                </a:lnTo>
                <a:lnTo>
                  <a:pt x="220" y="89"/>
                </a:lnTo>
                <a:lnTo>
                  <a:pt x="237" y="89"/>
                </a:lnTo>
                <a:lnTo>
                  <a:pt x="212" y="80"/>
                </a:lnTo>
                <a:lnTo>
                  <a:pt x="203" y="62"/>
                </a:lnTo>
                <a:lnTo>
                  <a:pt x="203" y="44"/>
                </a:lnTo>
                <a:lnTo>
                  <a:pt x="220" y="44"/>
                </a:lnTo>
                <a:lnTo>
                  <a:pt x="228" y="62"/>
                </a:lnTo>
                <a:lnTo>
                  <a:pt x="228" y="80"/>
                </a:lnTo>
                <a:lnTo>
                  <a:pt x="212" y="89"/>
                </a:lnTo>
                <a:lnTo>
                  <a:pt x="195" y="89"/>
                </a:lnTo>
                <a:lnTo>
                  <a:pt x="178" y="89"/>
                </a:lnTo>
                <a:lnTo>
                  <a:pt x="195" y="107"/>
                </a:lnTo>
                <a:lnTo>
                  <a:pt x="212" y="125"/>
                </a:lnTo>
                <a:lnTo>
                  <a:pt x="220" y="107"/>
                </a:lnTo>
                <a:lnTo>
                  <a:pt x="220" y="89"/>
                </a:lnTo>
                <a:lnTo>
                  <a:pt x="220" y="71"/>
                </a:lnTo>
                <a:lnTo>
                  <a:pt x="212" y="53"/>
                </a:lnTo>
                <a:lnTo>
                  <a:pt x="195" y="44"/>
                </a:lnTo>
                <a:lnTo>
                  <a:pt x="195" y="26"/>
                </a:lnTo>
                <a:lnTo>
                  <a:pt x="212" y="17"/>
                </a:lnTo>
                <a:lnTo>
                  <a:pt x="228" y="17"/>
                </a:lnTo>
                <a:lnTo>
                  <a:pt x="245" y="17"/>
                </a:lnTo>
                <a:lnTo>
                  <a:pt x="228" y="26"/>
                </a:lnTo>
                <a:lnTo>
                  <a:pt x="212" y="26"/>
                </a:lnTo>
                <a:lnTo>
                  <a:pt x="195" y="26"/>
                </a:lnTo>
                <a:lnTo>
                  <a:pt x="195" y="53"/>
                </a:lnTo>
                <a:lnTo>
                  <a:pt x="186" y="71"/>
                </a:lnTo>
                <a:lnTo>
                  <a:pt x="127" y="80"/>
                </a:lnTo>
                <a:lnTo>
                  <a:pt x="76" y="62"/>
                </a:lnTo>
                <a:lnTo>
                  <a:pt x="68" y="44"/>
                </a:lnTo>
                <a:lnTo>
                  <a:pt x="85" y="44"/>
                </a:lnTo>
                <a:lnTo>
                  <a:pt x="102" y="44"/>
                </a:lnTo>
                <a:lnTo>
                  <a:pt x="119" y="44"/>
                </a:lnTo>
                <a:lnTo>
                  <a:pt x="135" y="44"/>
                </a:lnTo>
                <a:lnTo>
                  <a:pt x="152" y="44"/>
                </a:lnTo>
                <a:lnTo>
                  <a:pt x="161" y="62"/>
                </a:lnTo>
                <a:lnTo>
                  <a:pt x="144" y="62"/>
                </a:lnTo>
                <a:lnTo>
                  <a:pt x="127" y="62"/>
                </a:lnTo>
                <a:lnTo>
                  <a:pt x="127" y="35"/>
                </a:lnTo>
                <a:lnTo>
                  <a:pt x="144" y="17"/>
                </a:lnTo>
                <a:lnTo>
                  <a:pt x="161" y="17"/>
                </a:lnTo>
                <a:lnTo>
                  <a:pt x="178" y="17"/>
                </a:lnTo>
                <a:lnTo>
                  <a:pt x="195" y="17"/>
                </a:lnTo>
                <a:lnTo>
                  <a:pt x="203" y="44"/>
                </a:lnTo>
                <a:lnTo>
                  <a:pt x="178" y="44"/>
                </a:lnTo>
                <a:lnTo>
                  <a:pt x="161" y="35"/>
                </a:lnTo>
                <a:lnTo>
                  <a:pt x="161" y="17"/>
                </a:lnTo>
                <a:lnTo>
                  <a:pt x="161" y="0"/>
                </a:lnTo>
                <a:lnTo>
                  <a:pt x="144" y="0"/>
                </a:lnTo>
                <a:lnTo>
                  <a:pt x="127" y="9"/>
                </a:lnTo>
                <a:lnTo>
                  <a:pt x="110" y="17"/>
                </a:lnTo>
                <a:lnTo>
                  <a:pt x="110" y="35"/>
                </a:lnTo>
                <a:lnTo>
                  <a:pt x="110" y="53"/>
                </a:lnTo>
                <a:lnTo>
                  <a:pt x="110" y="71"/>
                </a:lnTo>
                <a:lnTo>
                  <a:pt x="110" y="89"/>
                </a:lnTo>
                <a:lnTo>
                  <a:pt x="93" y="98"/>
                </a:lnTo>
                <a:lnTo>
                  <a:pt x="42" y="107"/>
                </a:lnTo>
                <a:lnTo>
                  <a:pt x="17" y="107"/>
                </a:lnTo>
                <a:lnTo>
                  <a:pt x="34" y="98"/>
                </a:lnTo>
                <a:lnTo>
                  <a:pt x="59" y="98"/>
                </a:lnTo>
                <a:lnTo>
                  <a:pt x="76" y="98"/>
                </a:lnTo>
                <a:lnTo>
                  <a:pt x="76" y="71"/>
                </a:lnTo>
                <a:lnTo>
                  <a:pt x="68" y="53"/>
                </a:lnTo>
                <a:lnTo>
                  <a:pt x="51" y="53"/>
                </a:lnTo>
                <a:lnTo>
                  <a:pt x="51" y="35"/>
                </a:lnTo>
                <a:lnTo>
                  <a:pt x="34" y="35"/>
                </a:lnTo>
                <a:lnTo>
                  <a:pt x="34" y="53"/>
                </a:lnTo>
                <a:lnTo>
                  <a:pt x="34" y="71"/>
                </a:lnTo>
                <a:lnTo>
                  <a:pt x="34" y="89"/>
                </a:lnTo>
                <a:lnTo>
                  <a:pt x="34" y="107"/>
                </a:lnTo>
                <a:lnTo>
                  <a:pt x="51" y="116"/>
                </a:lnTo>
                <a:lnTo>
                  <a:pt x="59" y="134"/>
                </a:lnTo>
                <a:lnTo>
                  <a:pt x="51" y="107"/>
                </a:lnTo>
                <a:lnTo>
                  <a:pt x="59" y="89"/>
                </a:lnTo>
                <a:lnTo>
                  <a:pt x="76" y="80"/>
                </a:lnTo>
                <a:lnTo>
                  <a:pt x="93" y="71"/>
                </a:lnTo>
                <a:lnTo>
                  <a:pt x="110" y="71"/>
                </a:lnTo>
                <a:lnTo>
                  <a:pt x="161" y="71"/>
                </a:lnTo>
                <a:lnTo>
                  <a:pt x="178" y="71"/>
                </a:lnTo>
                <a:lnTo>
                  <a:pt x="195" y="80"/>
                </a:lnTo>
                <a:lnTo>
                  <a:pt x="212" y="89"/>
                </a:lnTo>
                <a:lnTo>
                  <a:pt x="220" y="107"/>
                </a:lnTo>
                <a:lnTo>
                  <a:pt x="237" y="116"/>
                </a:lnTo>
                <a:lnTo>
                  <a:pt x="245" y="134"/>
                </a:lnTo>
                <a:lnTo>
                  <a:pt x="245" y="152"/>
                </a:lnTo>
                <a:lnTo>
                  <a:pt x="228" y="161"/>
                </a:lnTo>
                <a:lnTo>
                  <a:pt x="212" y="161"/>
                </a:lnTo>
                <a:lnTo>
                  <a:pt x="195" y="161"/>
                </a:lnTo>
                <a:lnTo>
                  <a:pt x="178" y="143"/>
                </a:lnTo>
                <a:lnTo>
                  <a:pt x="195" y="143"/>
                </a:lnTo>
                <a:lnTo>
                  <a:pt x="212" y="143"/>
                </a:lnTo>
                <a:lnTo>
                  <a:pt x="195" y="134"/>
                </a:lnTo>
                <a:lnTo>
                  <a:pt x="212" y="134"/>
                </a:lnTo>
                <a:lnTo>
                  <a:pt x="212" y="116"/>
                </a:lnTo>
                <a:lnTo>
                  <a:pt x="228" y="116"/>
                </a:lnTo>
                <a:lnTo>
                  <a:pt x="245" y="107"/>
                </a:lnTo>
                <a:lnTo>
                  <a:pt x="262" y="107"/>
                </a:lnTo>
                <a:lnTo>
                  <a:pt x="254" y="89"/>
                </a:lnTo>
                <a:lnTo>
                  <a:pt x="237" y="80"/>
                </a:lnTo>
                <a:lnTo>
                  <a:pt x="220" y="71"/>
                </a:lnTo>
                <a:lnTo>
                  <a:pt x="237" y="62"/>
                </a:lnTo>
                <a:lnTo>
                  <a:pt x="220" y="62"/>
                </a:lnTo>
                <a:lnTo>
                  <a:pt x="203" y="62"/>
                </a:lnTo>
                <a:lnTo>
                  <a:pt x="169" y="107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>
            <a:off x="3015855" y="3868341"/>
            <a:ext cx="573881" cy="533400"/>
          </a:xfrm>
          <a:custGeom>
            <a:avLst/>
            <a:gdLst>
              <a:gd name="T0" fmla="*/ 2147483647 w 482"/>
              <a:gd name="T1" fmla="*/ 2147483647 h 448"/>
              <a:gd name="T2" fmla="*/ 2147483647 w 482"/>
              <a:gd name="T3" fmla="*/ 2147483647 h 448"/>
              <a:gd name="T4" fmla="*/ 0 w 482"/>
              <a:gd name="T5" fmla="*/ 2147483647 h 448"/>
              <a:gd name="T6" fmla="*/ 0 w 482"/>
              <a:gd name="T7" fmla="*/ 2147483647 h 448"/>
              <a:gd name="T8" fmla="*/ 2147483647 w 482"/>
              <a:gd name="T9" fmla="*/ 2147483647 h 448"/>
              <a:gd name="T10" fmla="*/ 2147483647 w 482"/>
              <a:gd name="T11" fmla="*/ 2147483647 h 448"/>
              <a:gd name="T12" fmla="*/ 2147483647 w 482"/>
              <a:gd name="T13" fmla="*/ 2147483647 h 448"/>
              <a:gd name="T14" fmla="*/ 2147483647 w 482"/>
              <a:gd name="T15" fmla="*/ 2147483647 h 448"/>
              <a:gd name="T16" fmla="*/ 2147483647 w 482"/>
              <a:gd name="T17" fmla="*/ 2147483647 h 448"/>
              <a:gd name="T18" fmla="*/ 2147483647 w 482"/>
              <a:gd name="T19" fmla="*/ 2147483647 h 448"/>
              <a:gd name="T20" fmla="*/ 2147483647 w 482"/>
              <a:gd name="T21" fmla="*/ 2147483647 h 448"/>
              <a:gd name="T22" fmla="*/ 2147483647 w 482"/>
              <a:gd name="T23" fmla="*/ 2147483647 h 448"/>
              <a:gd name="T24" fmla="*/ 2147483647 w 482"/>
              <a:gd name="T25" fmla="*/ 2147483647 h 448"/>
              <a:gd name="T26" fmla="*/ 2147483647 w 482"/>
              <a:gd name="T27" fmla="*/ 2147483647 h 448"/>
              <a:gd name="T28" fmla="*/ 2147483647 w 482"/>
              <a:gd name="T29" fmla="*/ 2147483647 h 448"/>
              <a:gd name="T30" fmla="*/ 2147483647 w 482"/>
              <a:gd name="T31" fmla="*/ 2147483647 h 448"/>
              <a:gd name="T32" fmla="*/ 2147483647 w 482"/>
              <a:gd name="T33" fmla="*/ 2147483647 h 448"/>
              <a:gd name="T34" fmla="*/ 2147483647 w 482"/>
              <a:gd name="T35" fmla="*/ 2147483647 h 448"/>
              <a:gd name="T36" fmla="*/ 2147483647 w 482"/>
              <a:gd name="T37" fmla="*/ 2147483647 h 448"/>
              <a:gd name="T38" fmla="*/ 2147483647 w 482"/>
              <a:gd name="T39" fmla="*/ 2147483647 h 448"/>
              <a:gd name="T40" fmla="*/ 2147483647 w 482"/>
              <a:gd name="T41" fmla="*/ 2147483647 h 448"/>
              <a:gd name="T42" fmla="*/ 2147483647 w 482"/>
              <a:gd name="T43" fmla="*/ 2147483647 h 448"/>
              <a:gd name="T44" fmla="*/ 2147483647 w 482"/>
              <a:gd name="T45" fmla="*/ 2147483647 h 448"/>
              <a:gd name="T46" fmla="*/ 2147483647 w 482"/>
              <a:gd name="T47" fmla="*/ 2147483647 h 448"/>
              <a:gd name="T48" fmla="*/ 2147483647 w 482"/>
              <a:gd name="T49" fmla="*/ 2147483647 h 448"/>
              <a:gd name="T50" fmla="*/ 2147483647 w 482"/>
              <a:gd name="T51" fmla="*/ 2147483647 h 448"/>
              <a:gd name="T52" fmla="*/ 2147483647 w 482"/>
              <a:gd name="T53" fmla="*/ 2147483647 h 448"/>
              <a:gd name="T54" fmla="*/ 2147483647 w 482"/>
              <a:gd name="T55" fmla="*/ 2147483647 h 448"/>
              <a:gd name="T56" fmla="*/ 2147483647 w 482"/>
              <a:gd name="T57" fmla="*/ 2147483647 h 448"/>
              <a:gd name="T58" fmla="*/ 2147483647 w 482"/>
              <a:gd name="T59" fmla="*/ 2147483647 h 448"/>
              <a:gd name="T60" fmla="*/ 2147483647 w 482"/>
              <a:gd name="T61" fmla="*/ 2147483647 h 448"/>
              <a:gd name="T62" fmla="*/ 2147483647 w 482"/>
              <a:gd name="T63" fmla="*/ 2147483647 h 448"/>
              <a:gd name="T64" fmla="*/ 2147483647 w 482"/>
              <a:gd name="T65" fmla="*/ 2147483647 h 448"/>
              <a:gd name="T66" fmla="*/ 2147483647 w 482"/>
              <a:gd name="T67" fmla="*/ 2147483647 h 448"/>
              <a:gd name="T68" fmla="*/ 2147483647 w 482"/>
              <a:gd name="T69" fmla="*/ 2147483647 h 448"/>
              <a:gd name="T70" fmla="*/ 2147483647 w 482"/>
              <a:gd name="T71" fmla="*/ 2147483647 h 448"/>
              <a:gd name="T72" fmla="*/ 2147483647 w 482"/>
              <a:gd name="T73" fmla="*/ 2147483647 h 448"/>
              <a:gd name="T74" fmla="*/ 2147483647 w 482"/>
              <a:gd name="T75" fmla="*/ 2147483647 h 448"/>
              <a:gd name="T76" fmla="*/ 2147483647 w 482"/>
              <a:gd name="T77" fmla="*/ 2147483647 h 448"/>
              <a:gd name="T78" fmla="*/ 2147483647 w 482"/>
              <a:gd name="T79" fmla="*/ 2147483647 h 448"/>
              <a:gd name="T80" fmla="*/ 2147483647 w 482"/>
              <a:gd name="T81" fmla="*/ 2147483647 h 448"/>
              <a:gd name="T82" fmla="*/ 2147483647 w 482"/>
              <a:gd name="T83" fmla="*/ 2147483647 h 448"/>
              <a:gd name="T84" fmla="*/ 2147483647 w 482"/>
              <a:gd name="T85" fmla="*/ 2147483647 h 448"/>
              <a:gd name="T86" fmla="*/ 2147483647 w 482"/>
              <a:gd name="T87" fmla="*/ 2147483647 h 4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82" h="448">
                <a:moveTo>
                  <a:pt x="68" y="0"/>
                </a:moveTo>
                <a:lnTo>
                  <a:pt x="68" y="18"/>
                </a:lnTo>
                <a:lnTo>
                  <a:pt x="68" y="36"/>
                </a:lnTo>
                <a:lnTo>
                  <a:pt x="51" y="45"/>
                </a:lnTo>
                <a:lnTo>
                  <a:pt x="34" y="54"/>
                </a:lnTo>
                <a:lnTo>
                  <a:pt x="26" y="72"/>
                </a:lnTo>
                <a:lnTo>
                  <a:pt x="26" y="90"/>
                </a:lnTo>
                <a:lnTo>
                  <a:pt x="17" y="108"/>
                </a:lnTo>
                <a:lnTo>
                  <a:pt x="0" y="117"/>
                </a:lnTo>
                <a:lnTo>
                  <a:pt x="0" y="134"/>
                </a:lnTo>
                <a:lnTo>
                  <a:pt x="0" y="152"/>
                </a:lnTo>
                <a:lnTo>
                  <a:pt x="0" y="170"/>
                </a:lnTo>
                <a:lnTo>
                  <a:pt x="0" y="188"/>
                </a:lnTo>
                <a:lnTo>
                  <a:pt x="9" y="206"/>
                </a:lnTo>
                <a:lnTo>
                  <a:pt x="26" y="215"/>
                </a:lnTo>
                <a:lnTo>
                  <a:pt x="42" y="224"/>
                </a:lnTo>
                <a:lnTo>
                  <a:pt x="59" y="224"/>
                </a:lnTo>
                <a:lnTo>
                  <a:pt x="76" y="224"/>
                </a:lnTo>
                <a:lnTo>
                  <a:pt x="93" y="233"/>
                </a:lnTo>
                <a:lnTo>
                  <a:pt x="110" y="233"/>
                </a:lnTo>
                <a:lnTo>
                  <a:pt x="127" y="233"/>
                </a:lnTo>
                <a:lnTo>
                  <a:pt x="144" y="242"/>
                </a:lnTo>
                <a:lnTo>
                  <a:pt x="161" y="242"/>
                </a:lnTo>
                <a:lnTo>
                  <a:pt x="178" y="242"/>
                </a:lnTo>
                <a:lnTo>
                  <a:pt x="203" y="242"/>
                </a:lnTo>
                <a:lnTo>
                  <a:pt x="220" y="242"/>
                </a:lnTo>
                <a:lnTo>
                  <a:pt x="237" y="242"/>
                </a:lnTo>
                <a:lnTo>
                  <a:pt x="254" y="242"/>
                </a:lnTo>
                <a:lnTo>
                  <a:pt x="271" y="242"/>
                </a:lnTo>
                <a:lnTo>
                  <a:pt x="288" y="233"/>
                </a:lnTo>
                <a:lnTo>
                  <a:pt x="305" y="224"/>
                </a:lnTo>
                <a:lnTo>
                  <a:pt x="305" y="242"/>
                </a:lnTo>
                <a:lnTo>
                  <a:pt x="288" y="260"/>
                </a:lnTo>
                <a:lnTo>
                  <a:pt x="271" y="260"/>
                </a:lnTo>
                <a:lnTo>
                  <a:pt x="271" y="278"/>
                </a:lnTo>
                <a:lnTo>
                  <a:pt x="262" y="296"/>
                </a:lnTo>
                <a:lnTo>
                  <a:pt x="262" y="314"/>
                </a:lnTo>
                <a:lnTo>
                  <a:pt x="262" y="332"/>
                </a:lnTo>
                <a:lnTo>
                  <a:pt x="262" y="350"/>
                </a:lnTo>
                <a:lnTo>
                  <a:pt x="262" y="368"/>
                </a:lnTo>
                <a:lnTo>
                  <a:pt x="254" y="385"/>
                </a:lnTo>
                <a:lnTo>
                  <a:pt x="237" y="394"/>
                </a:lnTo>
                <a:lnTo>
                  <a:pt x="228" y="412"/>
                </a:lnTo>
                <a:lnTo>
                  <a:pt x="228" y="430"/>
                </a:lnTo>
                <a:lnTo>
                  <a:pt x="220" y="448"/>
                </a:lnTo>
                <a:lnTo>
                  <a:pt x="237" y="448"/>
                </a:lnTo>
                <a:lnTo>
                  <a:pt x="254" y="448"/>
                </a:lnTo>
                <a:lnTo>
                  <a:pt x="271" y="439"/>
                </a:lnTo>
                <a:lnTo>
                  <a:pt x="288" y="421"/>
                </a:lnTo>
                <a:lnTo>
                  <a:pt x="305" y="412"/>
                </a:lnTo>
                <a:lnTo>
                  <a:pt x="321" y="412"/>
                </a:lnTo>
                <a:lnTo>
                  <a:pt x="338" y="403"/>
                </a:lnTo>
                <a:lnTo>
                  <a:pt x="355" y="403"/>
                </a:lnTo>
                <a:lnTo>
                  <a:pt x="372" y="394"/>
                </a:lnTo>
                <a:lnTo>
                  <a:pt x="389" y="385"/>
                </a:lnTo>
                <a:lnTo>
                  <a:pt x="406" y="385"/>
                </a:lnTo>
                <a:lnTo>
                  <a:pt x="406" y="368"/>
                </a:lnTo>
                <a:lnTo>
                  <a:pt x="406" y="350"/>
                </a:lnTo>
                <a:lnTo>
                  <a:pt x="414" y="332"/>
                </a:lnTo>
                <a:lnTo>
                  <a:pt x="423" y="314"/>
                </a:lnTo>
                <a:lnTo>
                  <a:pt x="431" y="296"/>
                </a:lnTo>
                <a:lnTo>
                  <a:pt x="440" y="278"/>
                </a:lnTo>
                <a:lnTo>
                  <a:pt x="457" y="260"/>
                </a:lnTo>
                <a:lnTo>
                  <a:pt x="457" y="242"/>
                </a:lnTo>
                <a:lnTo>
                  <a:pt x="474" y="224"/>
                </a:lnTo>
                <a:lnTo>
                  <a:pt x="474" y="206"/>
                </a:lnTo>
                <a:lnTo>
                  <a:pt x="482" y="179"/>
                </a:lnTo>
                <a:lnTo>
                  <a:pt x="482" y="161"/>
                </a:lnTo>
                <a:lnTo>
                  <a:pt x="482" y="143"/>
                </a:lnTo>
                <a:lnTo>
                  <a:pt x="482" y="126"/>
                </a:lnTo>
                <a:lnTo>
                  <a:pt x="465" y="117"/>
                </a:lnTo>
                <a:lnTo>
                  <a:pt x="448" y="117"/>
                </a:lnTo>
                <a:lnTo>
                  <a:pt x="431" y="108"/>
                </a:lnTo>
                <a:lnTo>
                  <a:pt x="414" y="108"/>
                </a:lnTo>
                <a:lnTo>
                  <a:pt x="398" y="108"/>
                </a:lnTo>
                <a:lnTo>
                  <a:pt x="381" y="108"/>
                </a:lnTo>
                <a:lnTo>
                  <a:pt x="364" y="108"/>
                </a:lnTo>
                <a:lnTo>
                  <a:pt x="347" y="108"/>
                </a:lnTo>
                <a:lnTo>
                  <a:pt x="330" y="108"/>
                </a:lnTo>
                <a:lnTo>
                  <a:pt x="313" y="108"/>
                </a:lnTo>
                <a:lnTo>
                  <a:pt x="296" y="108"/>
                </a:lnTo>
                <a:lnTo>
                  <a:pt x="279" y="117"/>
                </a:lnTo>
                <a:lnTo>
                  <a:pt x="262" y="117"/>
                </a:lnTo>
                <a:lnTo>
                  <a:pt x="237" y="108"/>
                </a:lnTo>
                <a:lnTo>
                  <a:pt x="212" y="99"/>
                </a:lnTo>
                <a:lnTo>
                  <a:pt x="195" y="99"/>
                </a:lnTo>
                <a:lnTo>
                  <a:pt x="178" y="99"/>
                </a:lnTo>
                <a:lnTo>
                  <a:pt x="152" y="108"/>
                </a:lnTo>
                <a:lnTo>
                  <a:pt x="169" y="108"/>
                </a:lnTo>
                <a:lnTo>
                  <a:pt x="186" y="108"/>
                </a:lnTo>
                <a:lnTo>
                  <a:pt x="203" y="108"/>
                </a:lnTo>
                <a:lnTo>
                  <a:pt x="220" y="108"/>
                </a:lnTo>
                <a:lnTo>
                  <a:pt x="237" y="108"/>
                </a:lnTo>
                <a:lnTo>
                  <a:pt x="254" y="108"/>
                </a:lnTo>
                <a:lnTo>
                  <a:pt x="271" y="99"/>
                </a:lnTo>
                <a:lnTo>
                  <a:pt x="288" y="90"/>
                </a:lnTo>
                <a:lnTo>
                  <a:pt x="296" y="72"/>
                </a:lnTo>
                <a:lnTo>
                  <a:pt x="296" y="54"/>
                </a:lnTo>
                <a:lnTo>
                  <a:pt x="296" y="72"/>
                </a:lnTo>
                <a:lnTo>
                  <a:pt x="305" y="90"/>
                </a:lnTo>
                <a:lnTo>
                  <a:pt x="305" y="108"/>
                </a:lnTo>
                <a:lnTo>
                  <a:pt x="305" y="126"/>
                </a:lnTo>
                <a:lnTo>
                  <a:pt x="305" y="108"/>
                </a:lnTo>
                <a:lnTo>
                  <a:pt x="305" y="90"/>
                </a:lnTo>
                <a:lnTo>
                  <a:pt x="296" y="72"/>
                </a:lnTo>
                <a:lnTo>
                  <a:pt x="279" y="63"/>
                </a:lnTo>
                <a:lnTo>
                  <a:pt x="262" y="63"/>
                </a:lnTo>
                <a:lnTo>
                  <a:pt x="237" y="63"/>
                </a:lnTo>
                <a:lnTo>
                  <a:pt x="212" y="63"/>
                </a:lnTo>
                <a:lnTo>
                  <a:pt x="186" y="63"/>
                </a:lnTo>
                <a:lnTo>
                  <a:pt x="169" y="63"/>
                </a:lnTo>
                <a:lnTo>
                  <a:pt x="152" y="63"/>
                </a:lnTo>
                <a:lnTo>
                  <a:pt x="135" y="63"/>
                </a:lnTo>
                <a:lnTo>
                  <a:pt x="119" y="63"/>
                </a:lnTo>
                <a:lnTo>
                  <a:pt x="102" y="63"/>
                </a:lnTo>
                <a:lnTo>
                  <a:pt x="85" y="54"/>
                </a:lnTo>
                <a:lnTo>
                  <a:pt x="68" y="45"/>
                </a:lnTo>
                <a:lnTo>
                  <a:pt x="59" y="27"/>
                </a:lnTo>
                <a:lnTo>
                  <a:pt x="76" y="27"/>
                </a:lnTo>
                <a:lnTo>
                  <a:pt x="93" y="27"/>
                </a:lnTo>
                <a:lnTo>
                  <a:pt x="110" y="27"/>
                </a:lnTo>
                <a:lnTo>
                  <a:pt x="127" y="27"/>
                </a:lnTo>
                <a:lnTo>
                  <a:pt x="144" y="27"/>
                </a:lnTo>
                <a:lnTo>
                  <a:pt x="161" y="27"/>
                </a:lnTo>
                <a:lnTo>
                  <a:pt x="178" y="36"/>
                </a:lnTo>
                <a:lnTo>
                  <a:pt x="237" y="45"/>
                </a:lnTo>
                <a:lnTo>
                  <a:pt x="254" y="45"/>
                </a:lnTo>
                <a:lnTo>
                  <a:pt x="271" y="45"/>
                </a:lnTo>
                <a:lnTo>
                  <a:pt x="288" y="54"/>
                </a:lnTo>
                <a:lnTo>
                  <a:pt x="305" y="54"/>
                </a:lnTo>
                <a:lnTo>
                  <a:pt x="313" y="72"/>
                </a:lnTo>
                <a:lnTo>
                  <a:pt x="296" y="81"/>
                </a:lnTo>
                <a:lnTo>
                  <a:pt x="288" y="99"/>
                </a:lnTo>
                <a:lnTo>
                  <a:pt x="271" y="72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3277791" y="4358878"/>
            <a:ext cx="341709" cy="214313"/>
          </a:xfrm>
          <a:custGeom>
            <a:avLst/>
            <a:gdLst>
              <a:gd name="T0" fmla="*/ 2147483647 w 287"/>
              <a:gd name="T1" fmla="*/ 2147483647 h 180"/>
              <a:gd name="T2" fmla="*/ 2147483647 w 287"/>
              <a:gd name="T3" fmla="*/ 2147483647 h 180"/>
              <a:gd name="T4" fmla="*/ 2147483647 w 287"/>
              <a:gd name="T5" fmla="*/ 2147483647 h 180"/>
              <a:gd name="T6" fmla="*/ 2147483647 w 287"/>
              <a:gd name="T7" fmla="*/ 2147483647 h 180"/>
              <a:gd name="T8" fmla="*/ 2147483647 w 287"/>
              <a:gd name="T9" fmla="*/ 2147483647 h 180"/>
              <a:gd name="T10" fmla="*/ 2147483647 w 287"/>
              <a:gd name="T11" fmla="*/ 2147483647 h 180"/>
              <a:gd name="T12" fmla="*/ 2147483647 w 287"/>
              <a:gd name="T13" fmla="*/ 2147483647 h 180"/>
              <a:gd name="T14" fmla="*/ 0 w 287"/>
              <a:gd name="T15" fmla="*/ 2147483647 h 180"/>
              <a:gd name="T16" fmla="*/ 0 w 287"/>
              <a:gd name="T17" fmla="*/ 2147483647 h 180"/>
              <a:gd name="T18" fmla="*/ 2147483647 w 287"/>
              <a:gd name="T19" fmla="*/ 2147483647 h 180"/>
              <a:gd name="T20" fmla="*/ 2147483647 w 287"/>
              <a:gd name="T21" fmla="*/ 2147483647 h 180"/>
              <a:gd name="T22" fmla="*/ 2147483647 w 287"/>
              <a:gd name="T23" fmla="*/ 2147483647 h 180"/>
              <a:gd name="T24" fmla="*/ 2147483647 w 287"/>
              <a:gd name="T25" fmla="*/ 2147483647 h 180"/>
              <a:gd name="T26" fmla="*/ 2147483647 w 287"/>
              <a:gd name="T27" fmla="*/ 2147483647 h 180"/>
              <a:gd name="T28" fmla="*/ 2147483647 w 287"/>
              <a:gd name="T29" fmla="*/ 2147483647 h 180"/>
              <a:gd name="T30" fmla="*/ 2147483647 w 287"/>
              <a:gd name="T31" fmla="*/ 2147483647 h 180"/>
              <a:gd name="T32" fmla="*/ 2147483647 w 287"/>
              <a:gd name="T33" fmla="*/ 2147483647 h 180"/>
              <a:gd name="T34" fmla="*/ 2147483647 w 287"/>
              <a:gd name="T35" fmla="*/ 2147483647 h 180"/>
              <a:gd name="T36" fmla="*/ 2147483647 w 287"/>
              <a:gd name="T37" fmla="*/ 2147483647 h 180"/>
              <a:gd name="T38" fmla="*/ 2147483647 w 287"/>
              <a:gd name="T39" fmla="*/ 2147483647 h 180"/>
              <a:gd name="T40" fmla="*/ 2147483647 w 287"/>
              <a:gd name="T41" fmla="*/ 2147483647 h 180"/>
              <a:gd name="T42" fmla="*/ 2147483647 w 287"/>
              <a:gd name="T43" fmla="*/ 2147483647 h 180"/>
              <a:gd name="T44" fmla="*/ 2147483647 w 287"/>
              <a:gd name="T45" fmla="*/ 2147483647 h 180"/>
              <a:gd name="T46" fmla="*/ 2147483647 w 287"/>
              <a:gd name="T47" fmla="*/ 2147483647 h 180"/>
              <a:gd name="T48" fmla="*/ 2147483647 w 287"/>
              <a:gd name="T49" fmla="*/ 2147483647 h 180"/>
              <a:gd name="T50" fmla="*/ 2147483647 w 287"/>
              <a:gd name="T51" fmla="*/ 2147483647 h 180"/>
              <a:gd name="T52" fmla="*/ 2147483647 w 287"/>
              <a:gd name="T53" fmla="*/ 2147483647 h 180"/>
              <a:gd name="T54" fmla="*/ 2147483647 w 287"/>
              <a:gd name="T55" fmla="*/ 2147483647 h 180"/>
              <a:gd name="T56" fmla="*/ 2147483647 w 287"/>
              <a:gd name="T57" fmla="*/ 2147483647 h 180"/>
              <a:gd name="T58" fmla="*/ 2147483647 w 287"/>
              <a:gd name="T59" fmla="*/ 2147483647 h 180"/>
              <a:gd name="T60" fmla="*/ 2147483647 w 287"/>
              <a:gd name="T61" fmla="*/ 2147483647 h 180"/>
              <a:gd name="T62" fmla="*/ 2147483647 w 287"/>
              <a:gd name="T63" fmla="*/ 2147483647 h 180"/>
              <a:gd name="T64" fmla="*/ 2147483647 w 287"/>
              <a:gd name="T65" fmla="*/ 2147483647 h 180"/>
              <a:gd name="T66" fmla="*/ 2147483647 w 287"/>
              <a:gd name="T67" fmla="*/ 2147483647 h 180"/>
              <a:gd name="T68" fmla="*/ 2147483647 w 287"/>
              <a:gd name="T69" fmla="*/ 2147483647 h 180"/>
              <a:gd name="T70" fmla="*/ 2147483647 w 287"/>
              <a:gd name="T71" fmla="*/ 2147483647 h 180"/>
              <a:gd name="T72" fmla="*/ 2147483647 w 287"/>
              <a:gd name="T73" fmla="*/ 2147483647 h 180"/>
              <a:gd name="T74" fmla="*/ 2147483647 w 287"/>
              <a:gd name="T75" fmla="*/ 2147483647 h 180"/>
              <a:gd name="T76" fmla="*/ 2147483647 w 287"/>
              <a:gd name="T77" fmla="*/ 0 h 180"/>
              <a:gd name="T78" fmla="*/ 2147483647 w 287"/>
              <a:gd name="T79" fmla="*/ 2147483647 h 1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87" h="180">
                <a:moveTo>
                  <a:pt x="51" y="18"/>
                </a:moveTo>
                <a:lnTo>
                  <a:pt x="25" y="45"/>
                </a:lnTo>
                <a:lnTo>
                  <a:pt x="17" y="63"/>
                </a:lnTo>
                <a:lnTo>
                  <a:pt x="17" y="81"/>
                </a:lnTo>
                <a:lnTo>
                  <a:pt x="17" y="99"/>
                </a:lnTo>
                <a:lnTo>
                  <a:pt x="8" y="117"/>
                </a:lnTo>
                <a:lnTo>
                  <a:pt x="8" y="135"/>
                </a:lnTo>
                <a:lnTo>
                  <a:pt x="0" y="153"/>
                </a:lnTo>
                <a:lnTo>
                  <a:pt x="0" y="171"/>
                </a:lnTo>
                <a:lnTo>
                  <a:pt x="17" y="180"/>
                </a:lnTo>
                <a:lnTo>
                  <a:pt x="25" y="162"/>
                </a:lnTo>
                <a:lnTo>
                  <a:pt x="42" y="153"/>
                </a:lnTo>
                <a:lnTo>
                  <a:pt x="59" y="144"/>
                </a:lnTo>
                <a:lnTo>
                  <a:pt x="76" y="144"/>
                </a:lnTo>
                <a:lnTo>
                  <a:pt x="93" y="144"/>
                </a:lnTo>
                <a:lnTo>
                  <a:pt x="110" y="135"/>
                </a:lnTo>
                <a:lnTo>
                  <a:pt x="127" y="117"/>
                </a:lnTo>
                <a:lnTo>
                  <a:pt x="144" y="117"/>
                </a:lnTo>
                <a:lnTo>
                  <a:pt x="161" y="117"/>
                </a:lnTo>
                <a:lnTo>
                  <a:pt x="178" y="108"/>
                </a:lnTo>
                <a:lnTo>
                  <a:pt x="194" y="108"/>
                </a:lnTo>
                <a:lnTo>
                  <a:pt x="211" y="99"/>
                </a:lnTo>
                <a:lnTo>
                  <a:pt x="228" y="81"/>
                </a:lnTo>
                <a:lnTo>
                  <a:pt x="245" y="81"/>
                </a:lnTo>
                <a:lnTo>
                  <a:pt x="254" y="63"/>
                </a:lnTo>
                <a:lnTo>
                  <a:pt x="271" y="45"/>
                </a:lnTo>
                <a:lnTo>
                  <a:pt x="287" y="36"/>
                </a:lnTo>
                <a:lnTo>
                  <a:pt x="287" y="18"/>
                </a:lnTo>
                <a:lnTo>
                  <a:pt x="271" y="9"/>
                </a:lnTo>
                <a:lnTo>
                  <a:pt x="254" y="9"/>
                </a:lnTo>
                <a:lnTo>
                  <a:pt x="237" y="9"/>
                </a:lnTo>
                <a:lnTo>
                  <a:pt x="220" y="18"/>
                </a:lnTo>
                <a:lnTo>
                  <a:pt x="203" y="36"/>
                </a:lnTo>
                <a:lnTo>
                  <a:pt x="186" y="36"/>
                </a:lnTo>
                <a:lnTo>
                  <a:pt x="169" y="36"/>
                </a:lnTo>
                <a:lnTo>
                  <a:pt x="152" y="36"/>
                </a:lnTo>
                <a:lnTo>
                  <a:pt x="135" y="36"/>
                </a:lnTo>
                <a:lnTo>
                  <a:pt x="118" y="18"/>
                </a:lnTo>
                <a:lnTo>
                  <a:pt x="118" y="0"/>
                </a:lnTo>
                <a:lnTo>
                  <a:pt x="51" y="18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59" name="Freeform 11"/>
          <p:cNvSpPr>
            <a:spLocks/>
          </p:cNvSpPr>
          <p:nvPr/>
        </p:nvSpPr>
        <p:spPr bwMode="auto">
          <a:xfrm>
            <a:off x="3982642" y="3132535"/>
            <a:ext cx="121444" cy="223838"/>
          </a:xfrm>
          <a:custGeom>
            <a:avLst/>
            <a:gdLst>
              <a:gd name="T0" fmla="*/ 0 w 101"/>
              <a:gd name="T1" fmla="*/ 2147483647 h 188"/>
              <a:gd name="T2" fmla="*/ 2147483647 w 101"/>
              <a:gd name="T3" fmla="*/ 2147483647 h 188"/>
              <a:gd name="T4" fmla="*/ 2147483647 w 101"/>
              <a:gd name="T5" fmla="*/ 2147483647 h 188"/>
              <a:gd name="T6" fmla="*/ 2147483647 w 101"/>
              <a:gd name="T7" fmla="*/ 2147483647 h 188"/>
              <a:gd name="T8" fmla="*/ 2147483647 w 101"/>
              <a:gd name="T9" fmla="*/ 2147483647 h 188"/>
              <a:gd name="T10" fmla="*/ 2147483647 w 101"/>
              <a:gd name="T11" fmla="*/ 2147483647 h 188"/>
              <a:gd name="T12" fmla="*/ 2147483647 w 101"/>
              <a:gd name="T13" fmla="*/ 2147483647 h 188"/>
              <a:gd name="T14" fmla="*/ 2147483647 w 101"/>
              <a:gd name="T15" fmla="*/ 2147483647 h 188"/>
              <a:gd name="T16" fmla="*/ 2147483647 w 101"/>
              <a:gd name="T17" fmla="*/ 2147483647 h 188"/>
              <a:gd name="T18" fmla="*/ 2147483647 w 101"/>
              <a:gd name="T19" fmla="*/ 2147483647 h 188"/>
              <a:gd name="T20" fmla="*/ 2147483647 w 101"/>
              <a:gd name="T21" fmla="*/ 2147483647 h 188"/>
              <a:gd name="T22" fmla="*/ 2147483647 w 101"/>
              <a:gd name="T23" fmla="*/ 2147483647 h 188"/>
              <a:gd name="T24" fmla="*/ 2147483647 w 101"/>
              <a:gd name="T25" fmla="*/ 2147483647 h 188"/>
              <a:gd name="T26" fmla="*/ 2147483647 w 101"/>
              <a:gd name="T27" fmla="*/ 2147483647 h 188"/>
              <a:gd name="T28" fmla="*/ 2147483647 w 101"/>
              <a:gd name="T29" fmla="*/ 0 h 188"/>
              <a:gd name="T30" fmla="*/ 2147483647 w 101"/>
              <a:gd name="T31" fmla="*/ 2147483647 h 188"/>
              <a:gd name="T32" fmla="*/ 2147483647 w 101"/>
              <a:gd name="T33" fmla="*/ 2147483647 h 188"/>
              <a:gd name="T34" fmla="*/ 2147483647 w 101"/>
              <a:gd name="T35" fmla="*/ 2147483647 h 188"/>
              <a:gd name="T36" fmla="*/ 2147483647 w 101"/>
              <a:gd name="T37" fmla="*/ 2147483647 h 188"/>
              <a:gd name="T38" fmla="*/ 2147483647 w 101"/>
              <a:gd name="T39" fmla="*/ 2147483647 h 188"/>
              <a:gd name="T40" fmla="*/ 2147483647 w 101"/>
              <a:gd name="T41" fmla="*/ 2147483647 h 188"/>
              <a:gd name="T42" fmla="*/ 2147483647 w 101"/>
              <a:gd name="T43" fmla="*/ 2147483647 h 188"/>
              <a:gd name="T44" fmla="*/ 2147483647 w 101"/>
              <a:gd name="T45" fmla="*/ 2147483647 h 188"/>
              <a:gd name="T46" fmla="*/ 2147483647 w 101"/>
              <a:gd name="T47" fmla="*/ 2147483647 h 188"/>
              <a:gd name="T48" fmla="*/ 0 w 101"/>
              <a:gd name="T49" fmla="*/ 2147483647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1" h="188">
                <a:moveTo>
                  <a:pt x="0" y="188"/>
                </a:moveTo>
                <a:lnTo>
                  <a:pt x="34" y="188"/>
                </a:lnTo>
                <a:lnTo>
                  <a:pt x="50" y="188"/>
                </a:lnTo>
                <a:lnTo>
                  <a:pt x="67" y="188"/>
                </a:lnTo>
                <a:lnTo>
                  <a:pt x="84" y="170"/>
                </a:lnTo>
                <a:lnTo>
                  <a:pt x="93" y="152"/>
                </a:lnTo>
                <a:lnTo>
                  <a:pt x="101" y="134"/>
                </a:lnTo>
                <a:lnTo>
                  <a:pt x="101" y="116"/>
                </a:lnTo>
                <a:lnTo>
                  <a:pt x="101" y="98"/>
                </a:lnTo>
                <a:lnTo>
                  <a:pt x="101" y="80"/>
                </a:lnTo>
                <a:lnTo>
                  <a:pt x="101" y="62"/>
                </a:lnTo>
                <a:lnTo>
                  <a:pt x="101" y="44"/>
                </a:lnTo>
                <a:lnTo>
                  <a:pt x="101" y="26"/>
                </a:lnTo>
                <a:lnTo>
                  <a:pt x="84" y="9"/>
                </a:lnTo>
                <a:lnTo>
                  <a:pt x="67" y="0"/>
                </a:lnTo>
                <a:lnTo>
                  <a:pt x="67" y="18"/>
                </a:lnTo>
                <a:lnTo>
                  <a:pt x="67" y="35"/>
                </a:lnTo>
                <a:lnTo>
                  <a:pt x="67" y="53"/>
                </a:lnTo>
                <a:lnTo>
                  <a:pt x="67" y="71"/>
                </a:lnTo>
                <a:lnTo>
                  <a:pt x="50" y="80"/>
                </a:lnTo>
                <a:lnTo>
                  <a:pt x="42" y="98"/>
                </a:lnTo>
                <a:lnTo>
                  <a:pt x="34" y="116"/>
                </a:lnTo>
                <a:lnTo>
                  <a:pt x="25" y="134"/>
                </a:lnTo>
                <a:lnTo>
                  <a:pt x="17" y="152"/>
                </a:lnTo>
                <a:lnTo>
                  <a:pt x="0" y="18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3570686" y="3345658"/>
            <a:ext cx="511969" cy="298847"/>
          </a:xfrm>
          <a:custGeom>
            <a:avLst/>
            <a:gdLst>
              <a:gd name="T0" fmla="*/ 2147483647 w 431"/>
              <a:gd name="T1" fmla="*/ 2147483647 h 251"/>
              <a:gd name="T2" fmla="*/ 0 w 431"/>
              <a:gd name="T3" fmla="*/ 2147483647 h 251"/>
              <a:gd name="T4" fmla="*/ 2147483647 w 431"/>
              <a:gd name="T5" fmla="*/ 2147483647 h 251"/>
              <a:gd name="T6" fmla="*/ 2147483647 w 431"/>
              <a:gd name="T7" fmla="*/ 2147483647 h 251"/>
              <a:gd name="T8" fmla="*/ 2147483647 w 431"/>
              <a:gd name="T9" fmla="*/ 2147483647 h 251"/>
              <a:gd name="T10" fmla="*/ 2147483647 w 431"/>
              <a:gd name="T11" fmla="*/ 2147483647 h 251"/>
              <a:gd name="T12" fmla="*/ 2147483647 w 431"/>
              <a:gd name="T13" fmla="*/ 2147483647 h 251"/>
              <a:gd name="T14" fmla="*/ 2147483647 w 431"/>
              <a:gd name="T15" fmla="*/ 2147483647 h 251"/>
              <a:gd name="T16" fmla="*/ 2147483647 w 431"/>
              <a:gd name="T17" fmla="*/ 2147483647 h 251"/>
              <a:gd name="T18" fmla="*/ 2147483647 w 431"/>
              <a:gd name="T19" fmla="*/ 2147483647 h 251"/>
              <a:gd name="T20" fmla="*/ 2147483647 w 431"/>
              <a:gd name="T21" fmla="*/ 2147483647 h 251"/>
              <a:gd name="T22" fmla="*/ 2147483647 w 431"/>
              <a:gd name="T23" fmla="*/ 2147483647 h 251"/>
              <a:gd name="T24" fmla="*/ 2147483647 w 431"/>
              <a:gd name="T25" fmla="*/ 2147483647 h 251"/>
              <a:gd name="T26" fmla="*/ 2147483647 w 431"/>
              <a:gd name="T27" fmla="*/ 2147483647 h 251"/>
              <a:gd name="T28" fmla="*/ 2147483647 w 431"/>
              <a:gd name="T29" fmla="*/ 2147483647 h 251"/>
              <a:gd name="T30" fmla="*/ 2147483647 w 431"/>
              <a:gd name="T31" fmla="*/ 2147483647 h 251"/>
              <a:gd name="T32" fmla="*/ 2147483647 w 431"/>
              <a:gd name="T33" fmla="*/ 2147483647 h 251"/>
              <a:gd name="T34" fmla="*/ 2147483647 w 431"/>
              <a:gd name="T35" fmla="*/ 2147483647 h 251"/>
              <a:gd name="T36" fmla="*/ 2147483647 w 431"/>
              <a:gd name="T37" fmla="*/ 2147483647 h 251"/>
              <a:gd name="T38" fmla="*/ 2147483647 w 431"/>
              <a:gd name="T39" fmla="*/ 2147483647 h 251"/>
              <a:gd name="T40" fmla="*/ 2147483647 w 431"/>
              <a:gd name="T41" fmla="*/ 2147483647 h 251"/>
              <a:gd name="T42" fmla="*/ 2147483647 w 431"/>
              <a:gd name="T43" fmla="*/ 2147483647 h 251"/>
              <a:gd name="T44" fmla="*/ 2147483647 w 431"/>
              <a:gd name="T45" fmla="*/ 2147483647 h 251"/>
              <a:gd name="T46" fmla="*/ 2147483647 w 431"/>
              <a:gd name="T47" fmla="*/ 2147483647 h 251"/>
              <a:gd name="T48" fmla="*/ 2147483647 w 431"/>
              <a:gd name="T49" fmla="*/ 2147483647 h 251"/>
              <a:gd name="T50" fmla="*/ 2147483647 w 431"/>
              <a:gd name="T51" fmla="*/ 2147483647 h 251"/>
              <a:gd name="T52" fmla="*/ 2147483647 w 431"/>
              <a:gd name="T53" fmla="*/ 2147483647 h 251"/>
              <a:gd name="T54" fmla="*/ 2147483647 w 431"/>
              <a:gd name="T55" fmla="*/ 2147483647 h 251"/>
              <a:gd name="T56" fmla="*/ 2147483647 w 431"/>
              <a:gd name="T57" fmla="*/ 2147483647 h 251"/>
              <a:gd name="T58" fmla="*/ 2147483647 w 431"/>
              <a:gd name="T59" fmla="*/ 2147483647 h 251"/>
              <a:gd name="T60" fmla="*/ 2147483647 w 431"/>
              <a:gd name="T61" fmla="*/ 2147483647 h 251"/>
              <a:gd name="T62" fmla="*/ 2147483647 w 431"/>
              <a:gd name="T63" fmla="*/ 2147483647 h 251"/>
              <a:gd name="T64" fmla="*/ 2147483647 w 431"/>
              <a:gd name="T65" fmla="*/ 2147483647 h 251"/>
              <a:gd name="T66" fmla="*/ 2147483647 w 431"/>
              <a:gd name="T67" fmla="*/ 0 h 251"/>
              <a:gd name="T68" fmla="*/ 2147483647 w 431"/>
              <a:gd name="T69" fmla="*/ 2147483647 h 251"/>
              <a:gd name="T70" fmla="*/ 2147483647 w 431"/>
              <a:gd name="T71" fmla="*/ 2147483647 h 251"/>
              <a:gd name="T72" fmla="*/ 2147483647 w 431"/>
              <a:gd name="T73" fmla="*/ 2147483647 h 251"/>
              <a:gd name="T74" fmla="*/ 2147483647 w 431"/>
              <a:gd name="T75" fmla="*/ 2147483647 h 251"/>
              <a:gd name="T76" fmla="*/ 2147483647 w 431"/>
              <a:gd name="T77" fmla="*/ 2147483647 h 251"/>
              <a:gd name="T78" fmla="*/ 2147483647 w 431"/>
              <a:gd name="T79" fmla="*/ 2147483647 h 251"/>
              <a:gd name="T80" fmla="*/ 2147483647 w 431"/>
              <a:gd name="T81" fmla="*/ 2147483647 h 251"/>
              <a:gd name="T82" fmla="*/ 2147483647 w 431"/>
              <a:gd name="T83" fmla="*/ 2147483647 h 251"/>
              <a:gd name="T84" fmla="*/ 2147483647 w 431"/>
              <a:gd name="T85" fmla="*/ 2147483647 h 251"/>
              <a:gd name="T86" fmla="*/ 2147483647 w 431"/>
              <a:gd name="T87" fmla="*/ 2147483647 h 2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1" h="251">
                <a:moveTo>
                  <a:pt x="9" y="224"/>
                </a:moveTo>
                <a:lnTo>
                  <a:pt x="0" y="251"/>
                </a:lnTo>
                <a:lnTo>
                  <a:pt x="17" y="251"/>
                </a:lnTo>
                <a:lnTo>
                  <a:pt x="34" y="251"/>
                </a:lnTo>
                <a:lnTo>
                  <a:pt x="51" y="251"/>
                </a:lnTo>
                <a:lnTo>
                  <a:pt x="76" y="251"/>
                </a:lnTo>
                <a:lnTo>
                  <a:pt x="93" y="251"/>
                </a:lnTo>
                <a:lnTo>
                  <a:pt x="110" y="251"/>
                </a:lnTo>
                <a:lnTo>
                  <a:pt x="127" y="251"/>
                </a:lnTo>
                <a:lnTo>
                  <a:pt x="144" y="251"/>
                </a:lnTo>
                <a:lnTo>
                  <a:pt x="161" y="242"/>
                </a:lnTo>
                <a:lnTo>
                  <a:pt x="178" y="233"/>
                </a:lnTo>
                <a:lnTo>
                  <a:pt x="195" y="224"/>
                </a:lnTo>
                <a:lnTo>
                  <a:pt x="211" y="215"/>
                </a:lnTo>
                <a:lnTo>
                  <a:pt x="228" y="206"/>
                </a:lnTo>
                <a:lnTo>
                  <a:pt x="245" y="197"/>
                </a:lnTo>
                <a:lnTo>
                  <a:pt x="262" y="188"/>
                </a:lnTo>
                <a:lnTo>
                  <a:pt x="279" y="170"/>
                </a:lnTo>
                <a:lnTo>
                  <a:pt x="304" y="161"/>
                </a:lnTo>
                <a:lnTo>
                  <a:pt x="321" y="143"/>
                </a:lnTo>
                <a:lnTo>
                  <a:pt x="338" y="143"/>
                </a:lnTo>
                <a:lnTo>
                  <a:pt x="355" y="116"/>
                </a:lnTo>
                <a:lnTo>
                  <a:pt x="372" y="107"/>
                </a:lnTo>
                <a:lnTo>
                  <a:pt x="381" y="89"/>
                </a:lnTo>
                <a:lnTo>
                  <a:pt x="364" y="81"/>
                </a:lnTo>
                <a:lnTo>
                  <a:pt x="347" y="72"/>
                </a:lnTo>
                <a:lnTo>
                  <a:pt x="364" y="81"/>
                </a:lnTo>
                <a:lnTo>
                  <a:pt x="381" y="89"/>
                </a:lnTo>
                <a:lnTo>
                  <a:pt x="406" y="89"/>
                </a:lnTo>
                <a:lnTo>
                  <a:pt x="423" y="72"/>
                </a:lnTo>
                <a:lnTo>
                  <a:pt x="423" y="54"/>
                </a:lnTo>
                <a:lnTo>
                  <a:pt x="423" y="36"/>
                </a:lnTo>
                <a:lnTo>
                  <a:pt x="431" y="18"/>
                </a:lnTo>
                <a:lnTo>
                  <a:pt x="431" y="0"/>
                </a:lnTo>
                <a:lnTo>
                  <a:pt x="431" y="18"/>
                </a:lnTo>
                <a:lnTo>
                  <a:pt x="431" y="45"/>
                </a:lnTo>
                <a:lnTo>
                  <a:pt x="431" y="63"/>
                </a:lnTo>
                <a:lnTo>
                  <a:pt x="414" y="63"/>
                </a:lnTo>
                <a:lnTo>
                  <a:pt x="397" y="81"/>
                </a:lnTo>
                <a:lnTo>
                  <a:pt x="381" y="89"/>
                </a:lnTo>
                <a:lnTo>
                  <a:pt x="381" y="72"/>
                </a:lnTo>
                <a:lnTo>
                  <a:pt x="372" y="54"/>
                </a:lnTo>
                <a:lnTo>
                  <a:pt x="347" y="81"/>
                </a:lnTo>
                <a:lnTo>
                  <a:pt x="9" y="224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61" name="Freeform 13" descr="Novinový papír"/>
          <p:cNvSpPr>
            <a:spLocks/>
          </p:cNvSpPr>
          <p:nvPr/>
        </p:nvSpPr>
        <p:spPr bwMode="auto">
          <a:xfrm>
            <a:off x="3951685" y="2363391"/>
            <a:ext cx="1409700" cy="1376363"/>
          </a:xfrm>
          <a:custGeom>
            <a:avLst/>
            <a:gdLst>
              <a:gd name="T0" fmla="*/ 2147483647 w 1184"/>
              <a:gd name="T1" fmla="*/ 2147483647 h 1156"/>
              <a:gd name="T2" fmla="*/ 2147483647 w 1184"/>
              <a:gd name="T3" fmla="*/ 2147483647 h 1156"/>
              <a:gd name="T4" fmla="*/ 2147483647 w 1184"/>
              <a:gd name="T5" fmla="*/ 2147483647 h 1156"/>
              <a:gd name="T6" fmla="*/ 2147483647 w 1184"/>
              <a:gd name="T7" fmla="*/ 2147483647 h 1156"/>
              <a:gd name="T8" fmla="*/ 2147483647 w 1184"/>
              <a:gd name="T9" fmla="*/ 2147483647 h 1156"/>
              <a:gd name="T10" fmla="*/ 2147483647 w 1184"/>
              <a:gd name="T11" fmla="*/ 2147483647 h 1156"/>
              <a:gd name="T12" fmla="*/ 2147483647 w 1184"/>
              <a:gd name="T13" fmla="*/ 2147483647 h 1156"/>
              <a:gd name="T14" fmla="*/ 2147483647 w 1184"/>
              <a:gd name="T15" fmla="*/ 2147483647 h 1156"/>
              <a:gd name="T16" fmla="*/ 2147483647 w 1184"/>
              <a:gd name="T17" fmla="*/ 2147483647 h 1156"/>
              <a:gd name="T18" fmla="*/ 2147483647 w 1184"/>
              <a:gd name="T19" fmla="*/ 2147483647 h 1156"/>
              <a:gd name="T20" fmla="*/ 2147483647 w 1184"/>
              <a:gd name="T21" fmla="*/ 2147483647 h 1156"/>
              <a:gd name="T22" fmla="*/ 2147483647 w 1184"/>
              <a:gd name="T23" fmla="*/ 2147483647 h 1156"/>
              <a:gd name="T24" fmla="*/ 2147483647 w 1184"/>
              <a:gd name="T25" fmla="*/ 2147483647 h 1156"/>
              <a:gd name="T26" fmla="*/ 2147483647 w 1184"/>
              <a:gd name="T27" fmla="*/ 2147483647 h 1156"/>
              <a:gd name="T28" fmla="*/ 2147483647 w 1184"/>
              <a:gd name="T29" fmla="*/ 2147483647 h 1156"/>
              <a:gd name="T30" fmla="*/ 2147483647 w 1184"/>
              <a:gd name="T31" fmla="*/ 2147483647 h 1156"/>
              <a:gd name="T32" fmla="*/ 2147483647 w 1184"/>
              <a:gd name="T33" fmla="*/ 2147483647 h 1156"/>
              <a:gd name="T34" fmla="*/ 2147483647 w 1184"/>
              <a:gd name="T35" fmla="*/ 2147483647 h 1156"/>
              <a:gd name="T36" fmla="*/ 2147483647 w 1184"/>
              <a:gd name="T37" fmla="*/ 2147483647 h 1156"/>
              <a:gd name="T38" fmla="*/ 2147483647 w 1184"/>
              <a:gd name="T39" fmla="*/ 2147483647 h 1156"/>
              <a:gd name="T40" fmla="*/ 2147483647 w 1184"/>
              <a:gd name="T41" fmla="*/ 2147483647 h 1156"/>
              <a:gd name="T42" fmla="*/ 2147483647 w 1184"/>
              <a:gd name="T43" fmla="*/ 2147483647 h 1156"/>
              <a:gd name="T44" fmla="*/ 2147483647 w 1184"/>
              <a:gd name="T45" fmla="*/ 2147483647 h 1156"/>
              <a:gd name="T46" fmla="*/ 2147483647 w 1184"/>
              <a:gd name="T47" fmla="*/ 2147483647 h 1156"/>
              <a:gd name="T48" fmla="*/ 2147483647 w 1184"/>
              <a:gd name="T49" fmla="*/ 2147483647 h 1156"/>
              <a:gd name="T50" fmla="*/ 2147483647 w 1184"/>
              <a:gd name="T51" fmla="*/ 2147483647 h 1156"/>
              <a:gd name="T52" fmla="*/ 2147483647 w 1184"/>
              <a:gd name="T53" fmla="*/ 2147483647 h 1156"/>
              <a:gd name="T54" fmla="*/ 2147483647 w 1184"/>
              <a:gd name="T55" fmla="*/ 2147483647 h 1156"/>
              <a:gd name="T56" fmla="*/ 2147483647 w 1184"/>
              <a:gd name="T57" fmla="*/ 2147483647 h 1156"/>
              <a:gd name="T58" fmla="*/ 2147483647 w 1184"/>
              <a:gd name="T59" fmla="*/ 2147483647 h 1156"/>
              <a:gd name="T60" fmla="*/ 2147483647 w 1184"/>
              <a:gd name="T61" fmla="*/ 2147483647 h 1156"/>
              <a:gd name="T62" fmla="*/ 2147483647 w 1184"/>
              <a:gd name="T63" fmla="*/ 2147483647 h 1156"/>
              <a:gd name="T64" fmla="*/ 2147483647 w 1184"/>
              <a:gd name="T65" fmla="*/ 2147483647 h 1156"/>
              <a:gd name="T66" fmla="*/ 2147483647 w 1184"/>
              <a:gd name="T67" fmla="*/ 2147483647 h 1156"/>
              <a:gd name="T68" fmla="*/ 2147483647 w 1184"/>
              <a:gd name="T69" fmla="*/ 2147483647 h 1156"/>
              <a:gd name="T70" fmla="*/ 2147483647 w 1184"/>
              <a:gd name="T71" fmla="*/ 2147483647 h 1156"/>
              <a:gd name="T72" fmla="*/ 2147483647 w 1184"/>
              <a:gd name="T73" fmla="*/ 2147483647 h 1156"/>
              <a:gd name="T74" fmla="*/ 2147483647 w 1184"/>
              <a:gd name="T75" fmla="*/ 2147483647 h 1156"/>
              <a:gd name="T76" fmla="*/ 2147483647 w 1184"/>
              <a:gd name="T77" fmla="*/ 2147483647 h 1156"/>
              <a:gd name="T78" fmla="*/ 2147483647 w 1184"/>
              <a:gd name="T79" fmla="*/ 0 h 1156"/>
              <a:gd name="T80" fmla="*/ 2147483647 w 1184"/>
              <a:gd name="T81" fmla="*/ 0 h 1156"/>
              <a:gd name="T82" fmla="*/ 2147483647 w 1184"/>
              <a:gd name="T83" fmla="*/ 0 h 1156"/>
              <a:gd name="T84" fmla="*/ 2147483647 w 1184"/>
              <a:gd name="T85" fmla="*/ 0 h 1156"/>
              <a:gd name="T86" fmla="*/ 2147483647 w 1184"/>
              <a:gd name="T87" fmla="*/ 2147483647 h 1156"/>
              <a:gd name="T88" fmla="*/ 2147483647 w 1184"/>
              <a:gd name="T89" fmla="*/ 2147483647 h 1156"/>
              <a:gd name="T90" fmla="*/ 2147483647 w 1184"/>
              <a:gd name="T91" fmla="*/ 2147483647 h 1156"/>
              <a:gd name="T92" fmla="*/ 2147483647 w 1184"/>
              <a:gd name="T93" fmla="*/ 2147483647 h 1156"/>
              <a:gd name="T94" fmla="*/ 2147483647 w 1184"/>
              <a:gd name="T95" fmla="*/ 2147483647 h 1156"/>
              <a:gd name="T96" fmla="*/ 2147483647 w 1184"/>
              <a:gd name="T97" fmla="*/ 2147483647 h 1156"/>
              <a:gd name="T98" fmla="*/ 2147483647 w 1184"/>
              <a:gd name="T99" fmla="*/ 2147483647 h 1156"/>
              <a:gd name="T100" fmla="*/ 2147483647 w 1184"/>
              <a:gd name="T101" fmla="*/ 2147483647 h 1156"/>
              <a:gd name="T102" fmla="*/ 2147483647 w 1184"/>
              <a:gd name="T103" fmla="*/ 2147483647 h 1156"/>
              <a:gd name="T104" fmla="*/ 2147483647 w 1184"/>
              <a:gd name="T105" fmla="*/ 2147483647 h 1156"/>
              <a:gd name="T106" fmla="*/ 2147483647 w 1184"/>
              <a:gd name="T107" fmla="*/ 2147483647 h 1156"/>
              <a:gd name="T108" fmla="*/ 0 w 1184"/>
              <a:gd name="T109" fmla="*/ 2147483647 h 1156"/>
              <a:gd name="T110" fmla="*/ 2147483647 w 1184"/>
              <a:gd name="T111" fmla="*/ 2147483647 h 1156"/>
              <a:gd name="T112" fmla="*/ 2147483647 w 1184"/>
              <a:gd name="T113" fmla="*/ 2147483647 h 1156"/>
              <a:gd name="T114" fmla="*/ 2147483647 w 1184"/>
              <a:gd name="T115" fmla="*/ 2147483647 h 11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84" h="1156">
                <a:moveTo>
                  <a:pt x="93" y="906"/>
                </a:moveTo>
                <a:lnTo>
                  <a:pt x="93" y="932"/>
                </a:lnTo>
                <a:lnTo>
                  <a:pt x="102" y="950"/>
                </a:lnTo>
                <a:lnTo>
                  <a:pt x="110" y="968"/>
                </a:lnTo>
                <a:lnTo>
                  <a:pt x="119" y="986"/>
                </a:lnTo>
                <a:lnTo>
                  <a:pt x="127" y="1004"/>
                </a:lnTo>
                <a:lnTo>
                  <a:pt x="144" y="1004"/>
                </a:lnTo>
                <a:lnTo>
                  <a:pt x="161" y="1013"/>
                </a:lnTo>
                <a:lnTo>
                  <a:pt x="178" y="1022"/>
                </a:lnTo>
                <a:lnTo>
                  <a:pt x="195" y="1031"/>
                </a:lnTo>
                <a:lnTo>
                  <a:pt x="212" y="1040"/>
                </a:lnTo>
                <a:lnTo>
                  <a:pt x="229" y="1049"/>
                </a:lnTo>
                <a:lnTo>
                  <a:pt x="246" y="1058"/>
                </a:lnTo>
                <a:lnTo>
                  <a:pt x="262" y="1067"/>
                </a:lnTo>
                <a:lnTo>
                  <a:pt x="279" y="1067"/>
                </a:lnTo>
                <a:lnTo>
                  <a:pt x="296" y="1076"/>
                </a:lnTo>
                <a:lnTo>
                  <a:pt x="313" y="1076"/>
                </a:lnTo>
                <a:lnTo>
                  <a:pt x="330" y="1085"/>
                </a:lnTo>
                <a:lnTo>
                  <a:pt x="347" y="1085"/>
                </a:lnTo>
                <a:lnTo>
                  <a:pt x="364" y="1085"/>
                </a:lnTo>
                <a:lnTo>
                  <a:pt x="381" y="1094"/>
                </a:lnTo>
                <a:lnTo>
                  <a:pt x="398" y="1103"/>
                </a:lnTo>
                <a:lnTo>
                  <a:pt x="415" y="1112"/>
                </a:lnTo>
                <a:lnTo>
                  <a:pt x="432" y="1112"/>
                </a:lnTo>
                <a:lnTo>
                  <a:pt x="448" y="1121"/>
                </a:lnTo>
                <a:lnTo>
                  <a:pt x="465" y="1121"/>
                </a:lnTo>
                <a:lnTo>
                  <a:pt x="482" y="1130"/>
                </a:lnTo>
                <a:lnTo>
                  <a:pt x="499" y="1139"/>
                </a:lnTo>
                <a:lnTo>
                  <a:pt x="516" y="1139"/>
                </a:lnTo>
                <a:lnTo>
                  <a:pt x="533" y="1148"/>
                </a:lnTo>
                <a:lnTo>
                  <a:pt x="550" y="1156"/>
                </a:lnTo>
                <a:lnTo>
                  <a:pt x="567" y="1156"/>
                </a:lnTo>
                <a:lnTo>
                  <a:pt x="584" y="1156"/>
                </a:lnTo>
                <a:lnTo>
                  <a:pt x="601" y="1156"/>
                </a:lnTo>
                <a:lnTo>
                  <a:pt x="618" y="1156"/>
                </a:lnTo>
                <a:lnTo>
                  <a:pt x="634" y="1156"/>
                </a:lnTo>
                <a:lnTo>
                  <a:pt x="660" y="1156"/>
                </a:lnTo>
                <a:lnTo>
                  <a:pt x="677" y="1156"/>
                </a:lnTo>
                <a:lnTo>
                  <a:pt x="694" y="1156"/>
                </a:lnTo>
                <a:lnTo>
                  <a:pt x="711" y="1156"/>
                </a:lnTo>
                <a:lnTo>
                  <a:pt x="727" y="1156"/>
                </a:lnTo>
                <a:lnTo>
                  <a:pt x="744" y="1156"/>
                </a:lnTo>
                <a:lnTo>
                  <a:pt x="761" y="1148"/>
                </a:lnTo>
                <a:lnTo>
                  <a:pt x="778" y="1130"/>
                </a:lnTo>
                <a:lnTo>
                  <a:pt x="795" y="1121"/>
                </a:lnTo>
                <a:lnTo>
                  <a:pt x="812" y="1112"/>
                </a:lnTo>
                <a:lnTo>
                  <a:pt x="829" y="1103"/>
                </a:lnTo>
                <a:lnTo>
                  <a:pt x="846" y="1094"/>
                </a:lnTo>
                <a:lnTo>
                  <a:pt x="863" y="1094"/>
                </a:lnTo>
                <a:lnTo>
                  <a:pt x="880" y="1076"/>
                </a:lnTo>
                <a:lnTo>
                  <a:pt x="897" y="1067"/>
                </a:lnTo>
                <a:lnTo>
                  <a:pt x="905" y="1049"/>
                </a:lnTo>
                <a:lnTo>
                  <a:pt x="922" y="1040"/>
                </a:lnTo>
                <a:lnTo>
                  <a:pt x="939" y="1040"/>
                </a:lnTo>
                <a:lnTo>
                  <a:pt x="956" y="1031"/>
                </a:lnTo>
                <a:lnTo>
                  <a:pt x="973" y="1022"/>
                </a:lnTo>
                <a:lnTo>
                  <a:pt x="998" y="1004"/>
                </a:lnTo>
                <a:lnTo>
                  <a:pt x="1015" y="995"/>
                </a:lnTo>
                <a:lnTo>
                  <a:pt x="1032" y="995"/>
                </a:lnTo>
                <a:lnTo>
                  <a:pt x="1049" y="977"/>
                </a:lnTo>
                <a:lnTo>
                  <a:pt x="1057" y="959"/>
                </a:lnTo>
                <a:lnTo>
                  <a:pt x="1066" y="941"/>
                </a:lnTo>
                <a:lnTo>
                  <a:pt x="1083" y="923"/>
                </a:lnTo>
                <a:lnTo>
                  <a:pt x="1091" y="906"/>
                </a:lnTo>
                <a:lnTo>
                  <a:pt x="1099" y="888"/>
                </a:lnTo>
                <a:lnTo>
                  <a:pt x="1108" y="870"/>
                </a:lnTo>
                <a:lnTo>
                  <a:pt x="1116" y="843"/>
                </a:lnTo>
                <a:lnTo>
                  <a:pt x="1125" y="825"/>
                </a:lnTo>
                <a:lnTo>
                  <a:pt x="1125" y="807"/>
                </a:lnTo>
                <a:lnTo>
                  <a:pt x="1125" y="789"/>
                </a:lnTo>
                <a:lnTo>
                  <a:pt x="1133" y="771"/>
                </a:lnTo>
                <a:lnTo>
                  <a:pt x="1142" y="753"/>
                </a:lnTo>
                <a:lnTo>
                  <a:pt x="1150" y="735"/>
                </a:lnTo>
                <a:lnTo>
                  <a:pt x="1150" y="717"/>
                </a:lnTo>
                <a:lnTo>
                  <a:pt x="1150" y="699"/>
                </a:lnTo>
                <a:lnTo>
                  <a:pt x="1150" y="681"/>
                </a:lnTo>
                <a:lnTo>
                  <a:pt x="1150" y="664"/>
                </a:lnTo>
                <a:lnTo>
                  <a:pt x="1150" y="646"/>
                </a:lnTo>
                <a:lnTo>
                  <a:pt x="1150" y="628"/>
                </a:lnTo>
                <a:lnTo>
                  <a:pt x="1150" y="610"/>
                </a:lnTo>
                <a:lnTo>
                  <a:pt x="1150" y="592"/>
                </a:lnTo>
                <a:lnTo>
                  <a:pt x="1150" y="574"/>
                </a:lnTo>
                <a:lnTo>
                  <a:pt x="1159" y="556"/>
                </a:lnTo>
                <a:lnTo>
                  <a:pt x="1176" y="538"/>
                </a:lnTo>
                <a:lnTo>
                  <a:pt x="1184" y="520"/>
                </a:lnTo>
                <a:lnTo>
                  <a:pt x="1184" y="502"/>
                </a:lnTo>
                <a:lnTo>
                  <a:pt x="1184" y="439"/>
                </a:lnTo>
                <a:lnTo>
                  <a:pt x="1176" y="422"/>
                </a:lnTo>
                <a:lnTo>
                  <a:pt x="1176" y="404"/>
                </a:lnTo>
                <a:lnTo>
                  <a:pt x="1167" y="386"/>
                </a:lnTo>
                <a:lnTo>
                  <a:pt x="1159" y="368"/>
                </a:lnTo>
                <a:lnTo>
                  <a:pt x="1159" y="350"/>
                </a:lnTo>
                <a:lnTo>
                  <a:pt x="1142" y="341"/>
                </a:lnTo>
                <a:lnTo>
                  <a:pt x="1125" y="314"/>
                </a:lnTo>
                <a:lnTo>
                  <a:pt x="1108" y="305"/>
                </a:lnTo>
                <a:lnTo>
                  <a:pt x="1091" y="287"/>
                </a:lnTo>
                <a:lnTo>
                  <a:pt x="1074" y="269"/>
                </a:lnTo>
                <a:lnTo>
                  <a:pt x="1049" y="251"/>
                </a:lnTo>
                <a:lnTo>
                  <a:pt x="1040" y="233"/>
                </a:lnTo>
                <a:lnTo>
                  <a:pt x="1023" y="215"/>
                </a:lnTo>
                <a:lnTo>
                  <a:pt x="1006" y="197"/>
                </a:lnTo>
                <a:lnTo>
                  <a:pt x="990" y="180"/>
                </a:lnTo>
                <a:lnTo>
                  <a:pt x="973" y="162"/>
                </a:lnTo>
                <a:lnTo>
                  <a:pt x="956" y="153"/>
                </a:lnTo>
                <a:lnTo>
                  <a:pt x="939" y="99"/>
                </a:lnTo>
                <a:lnTo>
                  <a:pt x="930" y="81"/>
                </a:lnTo>
                <a:lnTo>
                  <a:pt x="905" y="72"/>
                </a:lnTo>
                <a:lnTo>
                  <a:pt x="888" y="63"/>
                </a:lnTo>
                <a:lnTo>
                  <a:pt x="871" y="54"/>
                </a:lnTo>
                <a:lnTo>
                  <a:pt x="846" y="54"/>
                </a:lnTo>
                <a:lnTo>
                  <a:pt x="829" y="54"/>
                </a:lnTo>
                <a:lnTo>
                  <a:pt x="778" y="54"/>
                </a:lnTo>
                <a:lnTo>
                  <a:pt x="711" y="54"/>
                </a:lnTo>
                <a:lnTo>
                  <a:pt x="694" y="54"/>
                </a:lnTo>
                <a:lnTo>
                  <a:pt x="677" y="54"/>
                </a:lnTo>
                <a:lnTo>
                  <a:pt x="651" y="36"/>
                </a:lnTo>
                <a:lnTo>
                  <a:pt x="634" y="27"/>
                </a:lnTo>
                <a:lnTo>
                  <a:pt x="618" y="18"/>
                </a:lnTo>
                <a:lnTo>
                  <a:pt x="601" y="9"/>
                </a:lnTo>
                <a:lnTo>
                  <a:pt x="575" y="0"/>
                </a:lnTo>
                <a:lnTo>
                  <a:pt x="558" y="0"/>
                </a:lnTo>
                <a:lnTo>
                  <a:pt x="541" y="0"/>
                </a:lnTo>
                <a:lnTo>
                  <a:pt x="516" y="0"/>
                </a:lnTo>
                <a:lnTo>
                  <a:pt x="499" y="0"/>
                </a:lnTo>
                <a:lnTo>
                  <a:pt x="448" y="0"/>
                </a:lnTo>
                <a:lnTo>
                  <a:pt x="432" y="0"/>
                </a:lnTo>
                <a:lnTo>
                  <a:pt x="415" y="0"/>
                </a:lnTo>
                <a:lnTo>
                  <a:pt x="398" y="0"/>
                </a:lnTo>
                <a:lnTo>
                  <a:pt x="347" y="0"/>
                </a:lnTo>
                <a:lnTo>
                  <a:pt x="330" y="0"/>
                </a:lnTo>
                <a:lnTo>
                  <a:pt x="313" y="0"/>
                </a:lnTo>
                <a:lnTo>
                  <a:pt x="288" y="9"/>
                </a:lnTo>
                <a:lnTo>
                  <a:pt x="279" y="27"/>
                </a:lnTo>
                <a:lnTo>
                  <a:pt x="271" y="45"/>
                </a:lnTo>
                <a:lnTo>
                  <a:pt x="246" y="54"/>
                </a:lnTo>
                <a:lnTo>
                  <a:pt x="229" y="72"/>
                </a:lnTo>
                <a:lnTo>
                  <a:pt x="212" y="81"/>
                </a:lnTo>
                <a:lnTo>
                  <a:pt x="203" y="99"/>
                </a:lnTo>
                <a:lnTo>
                  <a:pt x="186" y="117"/>
                </a:lnTo>
                <a:lnTo>
                  <a:pt x="178" y="135"/>
                </a:lnTo>
                <a:lnTo>
                  <a:pt x="169" y="153"/>
                </a:lnTo>
                <a:lnTo>
                  <a:pt x="153" y="162"/>
                </a:lnTo>
                <a:lnTo>
                  <a:pt x="136" y="180"/>
                </a:lnTo>
                <a:lnTo>
                  <a:pt x="119" y="206"/>
                </a:lnTo>
                <a:lnTo>
                  <a:pt x="119" y="224"/>
                </a:lnTo>
                <a:lnTo>
                  <a:pt x="110" y="242"/>
                </a:lnTo>
                <a:lnTo>
                  <a:pt x="110" y="260"/>
                </a:lnTo>
                <a:lnTo>
                  <a:pt x="102" y="278"/>
                </a:lnTo>
                <a:lnTo>
                  <a:pt x="93" y="296"/>
                </a:lnTo>
                <a:lnTo>
                  <a:pt x="85" y="314"/>
                </a:lnTo>
                <a:lnTo>
                  <a:pt x="76" y="332"/>
                </a:lnTo>
                <a:lnTo>
                  <a:pt x="68" y="386"/>
                </a:lnTo>
                <a:lnTo>
                  <a:pt x="60" y="404"/>
                </a:lnTo>
                <a:lnTo>
                  <a:pt x="51" y="422"/>
                </a:lnTo>
                <a:lnTo>
                  <a:pt x="43" y="439"/>
                </a:lnTo>
                <a:lnTo>
                  <a:pt x="34" y="457"/>
                </a:lnTo>
                <a:lnTo>
                  <a:pt x="26" y="475"/>
                </a:lnTo>
                <a:lnTo>
                  <a:pt x="17" y="502"/>
                </a:lnTo>
                <a:lnTo>
                  <a:pt x="17" y="529"/>
                </a:lnTo>
                <a:lnTo>
                  <a:pt x="17" y="547"/>
                </a:lnTo>
                <a:lnTo>
                  <a:pt x="17" y="565"/>
                </a:lnTo>
                <a:lnTo>
                  <a:pt x="9" y="628"/>
                </a:lnTo>
                <a:lnTo>
                  <a:pt x="0" y="646"/>
                </a:lnTo>
                <a:lnTo>
                  <a:pt x="0" y="664"/>
                </a:lnTo>
                <a:lnTo>
                  <a:pt x="0" y="681"/>
                </a:lnTo>
                <a:lnTo>
                  <a:pt x="9" y="699"/>
                </a:lnTo>
                <a:lnTo>
                  <a:pt x="26" y="717"/>
                </a:lnTo>
                <a:lnTo>
                  <a:pt x="34" y="735"/>
                </a:lnTo>
                <a:lnTo>
                  <a:pt x="51" y="744"/>
                </a:lnTo>
                <a:lnTo>
                  <a:pt x="60" y="762"/>
                </a:lnTo>
                <a:lnTo>
                  <a:pt x="26" y="762"/>
                </a:lnTo>
                <a:lnTo>
                  <a:pt x="93" y="762"/>
                </a:lnTo>
                <a:lnTo>
                  <a:pt x="26" y="762"/>
                </a:lnTo>
                <a:lnTo>
                  <a:pt x="93" y="906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4158854" y="2715817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FE1E39"/>
                </a:solidFill>
              </a:rPr>
              <a:t>Riziko</a:t>
            </a:r>
          </a:p>
        </p:txBody>
      </p:sp>
      <p:sp>
        <p:nvSpPr>
          <p:cNvPr id="660495" name="Rectangle 15"/>
          <p:cNvSpPr>
            <a:spLocks noChangeArrowheads="1"/>
          </p:cNvSpPr>
          <p:nvPr/>
        </p:nvSpPr>
        <p:spPr bwMode="auto">
          <a:xfrm>
            <a:off x="4089797" y="3021807"/>
            <a:ext cx="95218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350">
                <a:solidFill>
                  <a:srgbClr val="FE1E39"/>
                </a:solidFill>
                <a:latin typeface="Arial"/>
              </a:rPr>
              <a:t>onemocnění</a:t>
            </a:r>
            <a:endParaRPr lang="cs-CZ" altLang="cs-CZ" sz="1350">
              <a:solidFill>
                <a:srgbClr val="FE1E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60496" name="Rectangle 16"/>
          <p:cNvSpPr>
            <a:spLocks noChangeArrowheads="1"/>
          </p:cNvSpPr>
          <p:nvPr/>
        </p:nvSpPr>
        <p:spPr bwMode="auto">
          <a:xfrm>
            <a:off x="1566864" y="2346723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60497" name="Rectangle 17"/>
          <p:cNvSpPr>
            <a:spLocks noChangeArrowheads="1"/>
          </p:cNvSpPr>
          <p:nvPr/>
        </p:nvSpPr>
        <p:spPr bwMode="auto">
          <a:xfrm>
            <a:off x="1566864" y="2602707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3237310" y="4102894"/>
            <a:ext cx="100013" cy="20241"/>
          </a:xfrm>
          <a:custGeom>
            <a:avLst/>
            <a:gdLst>
              <a:gd name="T0" fmla="*/ 2147483647 w 83"/>
              <a:gd name="T1" fmla="*/ 2147483647 h 17"/>
              <a:gd name="T2" fmla="*/ 2147483647 w 83"/>
              <a:gd name="T3" fmla="*/ 2147483647 h 17"/>
              <a:gd name="T4" fmla="*/ 2147483647 w 83"/>
              <a:gd name="T5" fmla="*/ 2147483647 h 17"/>
              <a:gd name="T6" fmla="*/ 2147483647 w 83"/>
              <a:gd name="T7" fmla="*/ 2147483647 h 17"/>
              <a:gd name="T8" fmla="*/ 2147483647 w 83"/>
              <a:gd name="T9" fmla="*/ 2147483647 h 17"/>
              <a:gd name="T10" fmla="*/ 2147483647 w 83"/>
              <a:gd name="T11" fmla="*/ 2147483647 h 17"/>
              <a:gd name="T12" fmla="*/ 2147483647 w 83"/>
              <a:gd name="T13" fmla="*/ 2147483647 h 17"/>
              <a:gd name="T14" fmla="*/ 0 w 83"/>
              <a:gd name="T15" fmla="*/ 0 h 17"/>
              <a:gd name="T16" fmla="*/ 2147483647 w 83"/>
              <a:gd name="T17" fmla="*/ 0 h 17"/>
              <a:gd name="T18" fmla="*/ 2147483647 w 83"/>
              <a:gd name="T19" fmla="*/ 0 h 17"/>
              <a:gd name="T20" fmla="*/ 2147483647 w 83"/>
              <a:gd name="T21" fmla="*/ 0 h 17"/>
              <a:gd name="T22" fmla="*/ 2147483647 w 83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3" h="17">
                <a:moveTo>
                  <a:pt x="24" y="11"/>
                </a:moveTo>
                <a:lnTo>
                  <a:pt x="48" y="5"/>
                </a:lnTo>
                <a:lnTo>
                  <a:pt x="72" y="5"/>
                </a:lnTo>
                <a:lnTo>
                  <a:pt x="83" y="17"/>
                </a:lnTo>
                <a:lnTo>
                  <a:pt x="59" y="17"/>
                </a:lnTo>
                <a:lnTo>
                  <a:pt x="35" y="11"/>
                </a:lnTo>
                <a:lnTo>
                  <a:pt x="11" y="11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24" y="11"/>
                </a:lnTo>
                <a:close/>
              </a:path>
            </a:pathLst>
          </a:custGeom>
          <a:solidFill>
            <a:srgbClr val="C0C0C0"/>
          </a:solidFill>
          <a:ln w="174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2613423" y="4636294"/>
            <a:ext cx="291703" cy="182166"/>
          </a:xfrm>
          <a:custGeom>
            <a:avLst/>
            <a:gdLst>
              <a:gd name="T0" fmla="*/ 2147483647 w 245"/>
              <a:gd name="T1" fmla="*/ 0 h 153"/>
              <a:gd name="T2" fmla="*/ 2147483647 w 245"/>
              <a:gd name="T3" fmla="*/ 2147483647 h 153"/>
              <a:gd name="T4" fmla="*/ 2147483647 w 245"/>
              <a:gd name="T5" fmla="*/ 0 h 153"/>
              <a:gd name="T6" fmla="*/ 2147483647 w 245"/>
              <a:gd name="T7" fmla="*/ 0 h 153"/>
              <a:gd name="T8" fmla="*/ 2147483647 w 245"/>
              <a:gd name="T9" fmla="*/ 2147483647 h 153"/>
              <a:gd name="T10" fmla="*/ 2147483647 w 245"/>
              <a:gd name="T11" fmla="*/ 2147483647 h 153"/>
              <a:gd name="T12" fmla="*/ 2147483647 w 245"/>
              <a:gd name="T13" fmla="*/ 2147483647 h 153"/>
              <a:gd name="T14" fmla="*/ 2147483647 w 245"/>
              <a:gd name="T15" fmla="*/ 2147483647 h 153"/>
              <a:gd name="T16" fmla="*/ 0 w 245"/>
              <a:gd name="T17" fmla="*/ 2147483647 h 153"/>
              <a:gd name="T18" fmla="*/ 2147483647 w 245"/>
              <a:gd name="T19" fmla="*/ 2147483647 h 153"/>
              <a:gd name="T20" fmla="*/ 2147483647 w 245"/>
              <a:gd name="T21" fmla="*/ 2147483647 h 153"/>
              <a:gd name="T22" fmla="*/ 2147483647 w 245"/>
              <a:gd name="T23" fmla="*/ 2147483647 h 153"/>
              <a:gd name="T24" fmla="*/ 2147483647 w 245"/>
              <a:gd name="T25" fmla="*/ 2147483647 h 153"/>
              <a:gd name="T26" fmla="*/ 2147483647 w 245"/>
              <a:gd name="T27" fmla="*/ 2147483647 h 153"/>
              <a:gd name="T28" fmla="*/ 2147483647 w 245"/>
              <a:gd name="T29" fmla="*/ 2147483647 h 153"/>
              <a:gd name="T30" fmla="*/ 2147483647 w 245"/>
              <a:gd name="T31" fmla="*/ 2147483647 h 153"/>
              <a:gd name="T32" fmla="*/ 2147483647 w 245"/>
              <a:gd name="T33" fmla="*/ 2147483647 h 153"/>
              <a:gd name="T34" fmla="*/ 2147483647 w 245"/>
              <a:gd name="T35" fmla="*/ 2147483647 h 153"/>
              <a:gd name="T36" fmla="*/ 2147483647 w 245"/>
              <a:gd name="T37" fmla="*/ 2147483647 h 153"/>
              <a:gd name="T38" fmla="*/ 2147483647 w 245"/>
              <a:gd name="T39" fmla="*/ 2147483647 h 153"/>
              <a:gd name="T40" fmla="*/ 2147483647 w 245"/>
              <a:gd name="T41" fmla="*/ 2147483647 h 153"/>
              <a:gd name="T42" fmla="*/ 2147483647 w 245"/>
              <a:gd name="T43" fmla="*/ 2147483647 h 153"/>
              <a:gd name="T44" fmla="*/ 2147483647 w 245"/>
              <a:gd name="T45" fmla="*/ 2147483647 h 153"/>
              <a:gd name="T46" fmla="*/ 2147483647 w 245"/>
              <a:gd name="T47" fmla="*/ 2147483647 h 153"/>
              <a:gd name="T48" fmla="*/ 2147483647 w 245"/>
              <a:gd name="T49" fmla="*/ 2147483647 h 153"/>
              <a:gd name="T50" fmla="*/ 2147483647 w 245"/>
              <a:gd name="T51" fmla="*/ 2147483647 h 153"/>
              <a:gd name="T52" fmla="*/ 2147483647 w 245"/>
              <a:gd name="T53" fmla="*/ 2147483647 h 153"/>
              <a:gd name="T54" fmla="*/ 2147483647 w 245"/>
              <a:gd name="T55" fmla="*/ 2147483647 h 153"/>
              <a:gd name="T56" fmla="*/ 2147483647 w 245"/>
              <a:gd name="T57" fmla="*/ 2147483647 h 153"/>
              <a:gd name="T58" fmla="*/ 2147483647 w 245"/>
              <a:gd name="T59" fmla="*/ 2147483647 h 153"/>
              <a:gd name="T60" fmla="*/ 2147483647 w 245"/>
              <a:gd name="T61" fmla="*/ 2147483647 h 153"/>
              <a:gd name="T62" fmla="*/ 2147483647 w 245"/>
              <a:gd name="T63" fmla="*/ 2147483647 h 153"/>
              <a:gd name="T64" fmla="*/ 2147483647 w 245"/>
              <a:gd name="T65" fmla="*/ 2147483647 h 153"/>
              <a:gd name="T66" fmla="*/ 2147483647 w 245"/>
              <a:gd name="T67" fmla="*/ 0 h 1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5" h="153">
                <a:moveTo>
                  <a:pt x="68" y="0"/>
                </a:moveTo>
                <a:lnTo>
                  <a:pt x="76" y="18"/>
                </a:lnTo>
                <a:lnTo>
                  <a:pt x="68" y="0"/>
                </a:lnTo>
                <a:lnTo>
                  <a:pt x="51" y="0"/>
                </a:lnTo>
                <a:lnTo>
                  <a:pt x="51" y="18"/>
                </a:lnTo>
                <a:lnTo>
                  <a:pt x="34" y="27"/>
                </a:lnTo>
                <a:lnTo>
                  <a:pt x="17" y="36"/>
                </a:lnTo>
                <a:lnTo>
                  <a:pt x="8" y="54"/>
                </a:lnTo>
                <a:lnTo>
                  <a:pt x="0" y="72"/>
                </a:lnTo>
                <a:lnTo>
                  <a:pt x="8" y="90"/>
                </a:lnTo>
                <a:lnTo>
                  <a:pt x="25" y="99"/>
                </a:lnTo>
                <a:lnTo>
                  <a:pt x="42" y="108"/>
                </a:lnTo>
                <a:lnTo>
                  <a:pt x="59" y="117"/>
                </a:lnTo>
                <a:lnTo>
                  <a:pt x="68" y="135"/>
                </a:lnTo>
                <a:lnTo>
                  <a:pt x="85" y="135"/>
                </a:lnTo>
                <a:lnTo>
                  <a:pt x="101" y="135"/>
                </a:lnTo>
                <a:lnTo>
                  <a:pt x="118" y="144"/>
                </a:lnTo>
                <a:lnTo>
                  <a:pt x="135" y="153"/>
                </a:lnTo>
                <a:lnTo>
                  <a:pt x="152" y="153"/>
                </a:lnTo>
                <a:lnTo>
                  <a:pt x="169" y="153"/>
                </a:lnTo>
                <a:lnTo>
                  <a:pt x="186" y="144"/>
                </a:lnTo>
                <a:lnTo>
                  <a:pt x="203" y="135"/>
                </a:lnTo>
                <a:lnTo>
                  <a:pt x="220" y="135"/>
                </a:lnTo>
                <a:lnTo>
                  <a:pt x="237" y="135"/>
                </a:lnTo>
                <a:lnTo>
                  <a:pt x="245" y="117"/>
                </a:lnTo>
                <a:lnTo>
                  <a:pt x="237" y="99"/>
                </a:lnTo>
                <a:lnTo>
                  <a:pt x="220" y="90"/>
                </a:lnTo>
                <a:lnTo>
                  <a:pt x="203" y="90"/>
                </a:lnTo>
                <a:lnTo>
                  <a:pt x="186" y="90"/>
                </a:lnTo>
                <a:lnTo>
                  <a:pt x="169" y="99"/>
                </a:lnTo>
                <a:lnTo>
                  <a:pt x="152" y="81"/>
                </a:lnTo>
                <a:lnTo>
                  <a:pt x="152" y="63"/>
                </a:lnTo>
                <a:lnTo>
                  <a:pt x="152" y="45"/>
                </a:lnTo>
                <a:lnTo>
                  <a:pt x="68" y="0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68" name="Freeform 20"/>
          <p:cNvSpPr>
            <a:spLocks/>
          </p:cNvSpPr>
          <p:nvPr/>
        </p:nvSpPr>
        <p:spPr bwMode="auto">
          <a:xfrm>
            <a:off x="3470673" y="3132536"/>
            <a:ext cx="350044" cy="116681"/>
          </a:xfrm>
          <a:custGeom>
            <a:avLst/>
            <a:gdLst>
              <a:gd name="T0" fmla="*/ 2147483647 w 295"/>
              <a:gd name="T1" fmla="*/ 2147483647 h 98"/>
              <a:gd name="T2" fmla="*/ 2147483647 w 295"/>
              <a:gd name="T3" fmla="*/ 2147483647 h 98"/>
              <a:gd name="T4" fmla="*/ 2147483647 w 295"/>
              <a:gd name="T5" fmla="*/ 2147483647 h 98"/>
              <a:gd name="T6" fmla="*/ 2147483647 w 295"/>
              <a:gd name="T7" fmla="*/ 2147483647 h 98"/>
              <a:gd name="T8" fmla="*/ 2147483647 w 295"/>
              <a:gd name="T9" fmla="*/ 2147483647 h 98"/>
              <a:gd name="T10" fmla="*/ 2147483647 w 295"/>
              <a:gd name="T11" fmla="*/ 2147483647 h 98"/>
              <a:gd name="T12" fmla="*/ 2147483647 w 295"/>
              <a:gd name="T13" fmla="*/ 2147483647 h 98"/>
              <a:gd name="T14" fmla="*/ 2147483647 w 295"/>
              <a:gd name="T15" fmla="*/ 2147483647 h 98"/>
              <a:gd name="T16" fmla="*/ 2147483647 w 295"/>
              <a:gd name="T17" fmla="*/ 0 h 98"/>
              <a:gd name="T18" fmla="*/ 2147483647 w 295"/>
              <a:gd name="T19" fmla="*/ 0 h 98"/>
              <a:gd name="T20" fmla="*/ 2147483647 w 295"/>
              <a:gd name="T21" fmla="*/ 0 h 98"/>
              <a:gd name="T22" fmla="*/ 2147483647 w 295"/>
              <a:gd name="T23" fmla="*/ 0 h 98"/>
              <a:gd name="T24" fmla="*/ 2147483647 w 295"/>
              <a:gd name="T25" fmla="*/ 0 h 98"/>
              <a:gd name="T26" fmla="*/ 2147483647 w 295"/>
              <a:gd name="T27" fmla="*/ 2147483647 h 98"/>
              <a:gd name="T28" fmla="*/ 2147483647 w 295"/>
              <a:gd name="T29" fmla="*/ 2147483647 h 98"/>
              <a:gd name="T30" fmla="*/ 2147483647 w 295"/>
              <a:gd name="T31" fmla="*/ 2147483647 h 98"/>
              <a:gd name="T32" fmla="*/ 2147483647 w 295"/>
              <a:gd name="T33" fmla="*/ 2147483647 h 98"/>
              <a:gd name="T34" fmla="*/ 2147483647 w 295"/>
              <a:gd name="T35" fmla="*/ 2147483647 h 98"/>
              <a:gd name="T36" fmla="*/ 2147483647 w 295"/>
              <a:gd name="T37" fmla="*/ 2147483647 h 98"/>
              <a:gd name="T38" fmla="*/ 2147483647 w 295"/>
              <a:gd name="T39" fmla="*/ 2147483647 h 98"/>
              <a:gd name="T40" fmla="*/ 0 w 295"/>
              <a:gd name="T41" fmla="*/ 2147483647 h 98"/>
              <a:gd name="T42" fmla="*/ 2147483647 w 295"/>
              <a:gd name="T43" fmla="*/ 2147483647 h 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5" h="98">
                <a:moveTo>
                  <a:pt x="295" y="44"/>
                </a:moveTo>
                <a:lnTo>
                  <a:pt x="262" y="26"/>
                </a:lnTo>
                <a:lnTo>
                  <a:pt x="245" y="18"/>
                </a:lnTo>
                <a:lnTo>
                  <a:pt x="236" y="35"/>
                </a:lnTo>
                <a:lnTo>
                  <a:pt x="245" y="53"/>
                </a:lnTo>
                <a:lnTo>
                  <a:pt x="228" y="44"/>
                </a:lnTo>
                <a:lnTo>
                  <a:pt x="211" y="35"/>
                </a:lnTo>
                <a:lnTo>
                  <a:pt x="194" y="18"/>
                </a:lnTo>
                <a:lnTo>
                  <a:pt x="177" y="0"/>
                </a:lnTo>
                <a:lnTo>
                  <a:pt x="160" y="0"/>
                </a:lnTo>
                <a:lnTo>
                  <a:pt x="143" y="0"/>
                </a:lnTo>
                <a:lnTo>
                  <a:pt x="126" y="0"/>
                </a:lnTo>
                <a:lnTo>
                  <a:pt x="110" y="0"/>
                </a:lnTo>
                <a:lnTo>
                  <a:pt x="93" y="9"/>
                </a:lnTo>
                <a:lnTo>
                  <a:pt x="76" y="18"/>
                </a:lnTo>
                <a:lnTo>
                  <a:pt x="59" y="18"/>
                </a:lnTo>
                <a:lnTo>
                  <a:pt x="50" y="35"/>
                </a:lnTo>
                <a:lnTo>
                  <a:pt x="42" y="53"/>
                </a:lnTo>
                <a:lnTo>
                  <a:pt x="25" y="62"/>
                </a:lnTo>
                <a:lnTo>
                  <a:pt x="17" y="80"/>
                </a:lnTo>
                <a:lnTo>
                  <a:pt x="0" y="98"/>
                </a:lnTo>
                <a:lnTo>
                  <a:pt x="25" y="44"/>
                </a:lnTo>
              </a:path>
            </a:pathLst>
          </a:custGeom>
          <a:noFill/>
          <a:ln w="365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69" name="Freeform 21"/>
          <p:cNvSpPr>
            <a:spLocks/>
          </p:cNvSpPr>
          <p:nvPr/>
        </p:nvSpPr>
        <p:spPr bwMode="auto">
          <a:xfrm>
            <a:off x="3670697" y="3100389"/>
            <a:ext cx="180975" cy="73819"/>
          </a:xfrm>
          <a:custGeom>
            <a:avLst/>
            <a:gdLst>
              <a:gd name="T0" fmla="*/ 2147483647 w 152"/>
              <a:gd name="T1" fmla="*/ 0 h 62"/>
              <a:gd name="T2" fmla="*/ 2147483647 w 152"/>
              <a:gd name="T3" fmla="*/ 2147483647 h 62"/>
              <a:gd name="T4" fmla="*/ 2147483647 w 152"/>
              <a:gd name="T5" fmla="*/ 2147483647 h 62"/>
              <a:gd name="T6" fmla="*/ 2147483647 w 152"/>
              <a:gd name="T7" fmla="*/ 2147483647 h 62"/>
              <a:gd name="T8" fmla="*/ 2147483647 w 152"/>
              <a:gd name="T9" fmla="*/ 2147483647 h 62"/>
              <a:gd name="T10" fmla="*/ 2147483647 w 152"/>
              <a:gd name="T11" fmla="*/ 2147483647 h 62"/>
              <a:gd name="T12" fmla="*/ 2147483647 w 152"/>
              <a:gd name="T13" fmla="*/ 2147483647 h 62"/>
              <a:gd name="T14" fmla="*/ 2147483647 w 152"/>
              <a:gd name="T15" fmla="*/ 2147483647 h 62"/>
              <a:gd name="T16" fmla="*/ 2147483647 w 152"/>
              <a:gd name="T17" fmla="*/ 2147483647 h 62"/>
              <a:gd name="T18" fmla="*/ 2147483647 w 152"/>
              <a:gd name="T19" fmla="*/ 2147483647 h 62"/>
              <a:gd name="T20" fmla="*/ 2147483647 w 152"/>
              <a:gd name="T21" fmla="*/ 2147483647 h 62"/>
              <a:gd name="T22" fmla="*/ 2147483647 w 152"/>
              <a:gd name="T23" fmla="*/ 2147483647 h 62"/>
              <a:gd name="T24" fmla="*/ 2147483647 w 152"/>
              <a:gd name="T25" fmla="*/ 2147483647 h 62"/>
              <a:gd name="T26" fmla="*/ 2147483647 w 152"/>
              <a:gd name="T27" fmla="*/ 2147483647 h 62"/>
              <a:gd name="T28" fmla="*/ 2147483647 w 152"/>
              <a:gd name="T29" fmla="*/ 2147483647 h 62"/>
              <a:gd name="T30" fmla="*/ 2147483647 w 152"/>
              <a:gd name="T31" fmla="*/ 2147483647 h 62"/>
              <a:gd name="T32" fmla="*/ 2147483647 w 152"/>
              <a:gd name="T33" fmla="*/ 2147483647 h 62"/>
              <a:gd name="T34" fmla="*/ 2147483647 w 152"/>
              <a:gd name="T35" fmla="*/ 2147483647 h 62"/>
              <a:gd name="T36" fmla="*/ 2147483647 w 152"/>
              <a:gd name="T37" fmla="*/ 2147483647 h 62"/>
              <a:gd name="T38" fmla="*/ 0 w 152"/>
              <a:gd name="T39" fmla="*/ 0 h 62"/>
              <a:gd name="T40" fmla="*/ 2147483647 w 152"/>
              <a:gd name="T41" fmla="*/ 2147483647 h 62"/>
              <a:gd name="T42" fmla="*/ 2147483647 w 152"/>
              <a:gd name="T43" fmla="*/ 2147483647 h 62"/>
              <a:gd name="T44" fmla="*/ 2147483647 w 152"/>
              <a:gd name="T45" fmla="*/ 2147483647 h 62"/>
              <a:gd name="T46" fmla="*/ 2147483647 w 152"/>
              <a:gd name="T47" fmla="*/ 2147483647 h 62"/>
              <a:gd name="T48" fmla="*/ 2147483647 w 152"/>
              <a:gd name="T49" fmla="*/ 2147483647 h 62"/>
              <a:gd name="T50" fmla="*/ 2147483647 w 152"/>
              <a:gd name="T51" fmla="*/ 2147483647 h 62"/>
              <a:gd name="T52" fmla="*/ 2147483647 w 152"/>
              <a:gd name="T53" fmla="*/ 2147483647 h 62"/>
              <a:gd name="T54" fmla="*/ 2147483647 w 152"/>
              <a:gd name="T55" fmla="*/ 2147483647 h 62"/>
              <a:gd name="T56" fmla="*/ 2147483647 w 152"/>
              <a:gd name="T57" fmla="*/ 2147483647 h 62"/>
              <a:gd name="T58" fmla="*/ 2147483647 w 152"/>
              <a:gd name="T59" fmla="*/ 0 h 62"/>
              <a:gd name="T60" fmla="*/ 2147483647 w 152"/>
              <a:gd name="T61" fmla="*/ 2147483647 h 62"/>
              <a:gd name="T62" fmla="*/ 2147483647 w 152"/>
              <a:gd name="T63" fmla="*/ 2147483647 h 62"/>
              <a:gd name="T64" fmla="*/ 2147483647 w 152"/>
              <a:gd name="T65" fmla="*/ 2147483647 h 62"/>
              <a:gd name="T66" fmla="*/ 2147483647 w 152"/>
              <a:gd name="T67" fmla="*/ 2147483647 h 62"/>
              <a:gd name="T68" fmla="*/ 2147483647 w 152"/>
              <a:gd name="T69" fmla="*/ 0 h 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2" h="62">
                <a:moveTo>
                  <a:pt x="126" y="0"/>
                </a:moveTo>
                <a:lnTo>
                  <a:pt x="84" y="9"/>
                </a:lnTo>
                <a:lnTo>
                  <a:pt x="76" y="36"/>
                </a:lnTo>
                <a:lnTo>
                  <a:pt x="59" y="36"/>
                </a:lnTo>
                <a:lnTo>
                  <a:pt x="42" y="36"/>
                </a:lnTo>
                <a:lnTo>
                  <a:pt x="59" y="27"/>
                </a:lnTo>
                <a:lnTo>
                  <a:pt x="59" y="45"/>
                </a:lnTo>
                <a:lnTo>
                  <a:pt x="67" y="62"/>
                </a:lnTo>
                <a:lnTo>
                  <a:pt x="76" y="45"/>
                </a:lnTo>
                <a:lnTo>
                  <a:pt x="67" y="27"/>
                </a:lnTo>
                <a:lnTo>
                  <a:pt x="50" y="27"/>
                </a:lnTo>
                <a:lnTo>
                  <a:pt x="59" y="45"/>
                </a:lnTo>
                <a:lnTo>
                  <a:pt x="76" y="45"/>
                </a:lnTo>
                <a:lnTo>
                  <a:pt x="59" y="36"/>
                </a:lnTo>
                <a:lnTo>
                  <a:pt x="101" y="27"/>
                </a:lnTo>
                <a:lnTo>
                  <a:pt x="152" y="36"/>
                </a:lnTo>
                <a:lnTo>
                  <a:pt x="135" y="27"/>
                </a:lnTo>
                <a:lnTo>
                  <a:pt x="67" y="18"/>
                </a:lnTo>
                <a:lnTo>
                  <a:pt x="17" y="9"/>
                </a:lnTo>
                <a:lnTo>
                  <a:pt x="0" y="0"/>
                </a:lnTo>
                <a:lnTo>
                  <a:pt x="8" y="27"/>
                </a:lnTo>
                <a:lnTo>
                  <a:pt x="59" y="36"/>
                </a:lnTo>
                <a:lnTo>
                  <a:pt x="76" y="45"/>
                </a:lnTo>
                <a:lnTo>
                  <a:pt x="59" y="36"/>
                </a:lnTo>
                <a:lnTo>
                  <a:pt x="50" y="18"/>
                </a:lnTo>
                <a:lnTo>
                  <a:pt x="76" y="36"/>
                </a:lnTo>
                <a:lnTo>
                  <a:pt x="59" y="18"/>
                </a:lnTo>
                <a:lnTo>
                  <a:pt x="67" y="36"/>
                </a:lnTo>
                <a:lnTo>
                  <a:pt x="59" y="18"/>
                </a:lnTo>
                <a:lnTo>
                  <a:pt x="59" y="0"/>
                </a:lnTo>
                <a:lnTo>
                  <a:pt x="59" y="18"/>
                </a:lnTo>
                <a:lnTo>
                  <a:pt x="59" y="36"/>
                </a:lnTo>
                <a:lnTo>
                  <a:pt x="42" y="45"/>
                </a:lnTo>
                <a:lnTo>
                  <a:pt x="34" y="27"/>
                </a:lnTo>
                <a:lnTo>
                  <a:pt x="126" y="0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70" name="Freeform 22"/>
          <p:cNvSpPr>
            <a:spLocks/>
          </p:cNvSpPr>
          <p:nvPr/>
        </p:nvSpPr>
        <p:spPr bwMode="auto">
          <a:xfrm>
            <a:off x="3499249" y="3612358"/>
            <a:ext cx="78581" cy="32147"/>
          </a:xfrm>
          <a:custGeom>
            <a:avLst/>
            <a:gdLst>
              <a:gd name="T0" fmla="*/ 2147483647 w 66"/>
              <a:gd name="T1" fmla="*/ 0 h 27"/>
              <a:gd name="T2" fmla="*/ 2147483647 w 66"/>
              <a:gd name="T3" fmla="*/ 2147483647 h 27"/>
              <a:gd name="T4" fmla="*/ 2147483647 w 66"/>
              <a:gd name="T5" fmla="*/ 2147483647 h 27"/>
              <a:gd name="T6" fmla="*/ 2147483647 w 66"/>
              <a:gd name="T7" fmla="*/ 2147483647 h 27"/>
              <a:gd name="T8" fmla="*/ 2147483647 w 66"/>
              <a:gd name="T9" fmla="*/ 2147483647 h 27"/>
              <a:gd name="T10" fmla="*/ 0 w 66"/>
              <a:gd name="T11" fmla="*/ 2147483647 h 27"/>
              <a:gd name="T12" fmla="*/ 2147483647 w 66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" h="27">
                <a:moveTo>
                  <a:pt x="66" y="0"/>
                </a:moveTo>
                <a:lnTo>
                  <a:pt x="52" y="9"/>
                </a:lnTo>
                <a:lnTo>
                  <a:pt x="37" y="9"/>
                </a:lnTo>
                <a:lnTo>
                  <a:pt x="30" y="27"/>
                </a:lnTo>
                <a:lnTo>
                  <a:pt x="14" y="27"/>
                </a:lnTo>
                <a:lnTo>
                  <a:pt x="0" y="27"/>
                </a:lnTo>
                <a:lnTo>
                  <a:pt x="66" y="0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71" name="Freeform 23"/>
          <p:cNvSpPr>
            <a:spLocks/>
          </p:cNvSpPr>
          <p:nvPr/>
        </p:nvSpPr>
        <p:spPr bwMode="auto">
          <a:xfrm>
            <a:off x="2653903" y="4135042"/>
            <a:ext cx="594122" cy="544115"/>
          </a:xfrm>
          <a:custGeom>
            <a:avLst/>
            <a:gdLst>
              <a:gd name="T0" fmla="*/ 2147483647 w 499"/>
              <a:gd name="T1" fmla="*/ 2147483647 h 457"/>
              <a:gd name="T2" fmla="*/ 2147483647 w 499"/>
              <a:gd name="T3" fmla="*/ 2147483647 h 457"/>
              <a:gd name="T4" fmla="*/ 2147483647 w 499"/>
              <a:gd name="T5" fmla="*/ 2147483647 h 457"/>
              <a:gd name="T6" fmla="*/ 2147483647 w 499"/>
              <a:gd name="T7" fmla="*/ 2147483647 h 457"/>
              <a:gd name="T8" fmla="*/ 2147483647 w 499"/>
              <a:gd name="T9" fmla="*/ 2147483647 h 457"/>
              <a:gd name="T10" fmla="*/ 2147483647 w 499"/>
              <a:gd name="T11" fmla="*/ 2147483647 h 457"/>
              <a:gd name="T12" fmla="*/ 2147483647 w 499"/>
              <a:gd name="T13" fmla="*/ 2147483647 h 457"/>
              <a:gd name="T14" fmla="*/ 2147483647 w 499"/>
              <a:gd name="T15" fmla="*/ 2147483647 h 457"/>
              <a:gd name="T16" fmla="*/ 2147483647 w 499"/>
              <a:gd name="T17" fmla="*/ 2147483647 h 457"/>
              <a:gd name="T18" fmla="*/ 2147483647 w 499"/>
              <a:gd name="T19" fmla="*/ 2147483647 h 457"/>
              <a:gd name="T20" fmla="*/ 2147483647 w 499"/>
              <a:gd name="T21" fmla="*/ 2147483647 h 457"/>
              <a:gd name="T22" fmla="*/ 2147483647 w 499"/>
              <a:gd name="T23" fmla="*/ 2147483647 h 457"/>
              <a:gd name="T24" fmla="*/ 2147483647 w 499"/>
              <a:gd name="T25" fmla="*/ 2147483647 h 457"/>
              <a:gd name="T26" fmla="*/ 0 w 499"/>
              <a:gd name="T27" fmla="*/ 2147483647 h 457"/>
              <a:gd name="T28" fmla="*/ 2147483647 w 499"/>
              <a:gd name="T29" fmla="*/ 2147483647 h 457"/>
              <a:gd name="T30" fmla="*/ 2147483647 w 499"/>
              <a:gd name="T31" fmla="*/ 2147483647 h 457"/>
              <a:gd name="T32" fmla="*/ 2147483647 w 499"/>
              <a:gd name="T33" fmla="*/ 2147483647 h 457"/>
              <a:gd name="T34" fmla="*/ 2147483647 w 499"/>
              <a:gd name="T35" fmla="*/ 2147483647 h 457"/>
              <a:gd name="T36" fmla="*/ 2147483647 w 499"/>
              <a:gd name="T37" fmla="*/ 2147483647 h 457"/>
              <a:gd name="T38" fmla="*/ 2147483647 w 499"/>
              <a:gd name="T39" fmla="*/ 2147483647 h 457"/>
              <a:gd name="T40" fmla="*/ 2147483647 w 499"/>
              <a:gd name="T41" fmla="*/ 2147483647 h 457"/>
              <a:gd name="T42" fmla="*/ 2147483647 w 499"/>
              <a:gd name="T43" fmla="*/ 2147483647 h 457"/>
              <a:gd name="T44" fmla="*/ 2147483647 w 499"/>
              <a:gd name="T45" fmla="*/ 2147483647 h 457"/>
              <a:gd name="T46" fmla="*/ 2147483647 w 499"/>
              <a:gd name="T47" fmla="*/ 2147483647 h 457"/>
              <a:gd name="T48" fmla="*/ 2147483647 w 499"/>
              <a:gd name="T49" fmla="*/ 2147483647 h 457"/>
              <a:gd name="T50" fmla="*/ 2147483647 w 499"/>
              <a:gd name="T51" fmla="*/ 2147483647 h 457"/>
              <a:gd name="T52" fmla="*/ 2147483647 w 499"/>
              <a:gd name="T53" fmla="*/ 2147483647 h 457"/>
              <a:gd name="T54" fmla="*/ 2147483647 w 499"/>
              <a:gd name="T55" fmla="*/ 2147483647 h 457"/>
              <a:gd name="T56" fmla="*/ 2147483647 w 499"/>
              <a:gd name="T57" fmla="*/ 2147483647 h 457"/>
              <a:gd name="T58" fmla="*/ 2147483647 w 499"/>
              <a:gd name="T59" fmla="*/ 2147483647 h 457"/>
              <a:gd name="T60" fmla="*/ 2147483647 w 499"/>
              <a:gd name="T61" fmla="*/ 2147483647 h 457"/>
              <a:gd name="T62" fmla="*/ 2147483647 w 499"/>
              <a:gd name="T63" fmla="*/ 2147483647 h 457"/>
              <a:gd name="T64" fmla="*/ 2147483647 w 499"/>
              <a:gd name="T65" fmla="*/ 2147483647 h 457"/>
              <a:gd name="T66" fmla="*/ 2147483647 w 499"/>
              <a:gd name="T67" fmla="*/ 2147483647 h 4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9" h="457">
                <a:moveTo>
                  <a:pt x="330" y="0"/>
                </a:moveTo>
                <a:lnTo>
                  <a:pt x="313" y="9"/>
                </a:lnTo>
                <a:lnTo>
                  <a:pt x="296" y="18"/>
                </a:lnTo>
                <a:lnTo>
                  <a:pt x="296" y="36"/>
                </a:lnTo>
                <a:lnTo>
                  <a:pt x="279" y="45"/>
                </a:lnTo>
                <a:lnTo>
                  <a:pt x="279" y="63"/>
                </a:lnTo>
                <a:lnTo>
                  <a:pt x="262" y="72"/>
                </a:lnTo>
                <a:lnTo>
                  <a:pt x="253" y="90"/>
                </a:lnTo>
                <a:lnTo>
                  <a:pt x="245" y="108"/>
                </a:lnTo>
                <a:lnTo>
                  <a:pt x="237" y="126"/>
                </a:lnTo>
                <a:lnTo>
                  <a:pt x="220" y="144"/>
                </a:lnTo>
                <a:lnTo>
                  <a:pt x="203" y="161"/>
                </a:lnTo>
                <a:lnTo>
                  <a:pt x="194" y="179"/>
                </a:lnTo>
                <a:lnTo>
                  <a:pt x="177" y="188"/>
                </a:lnTo>
                <a:lnTo>
                  <a:pt x="169" y="206"/>
                </a:lnTo>
                <a:lnTo>
                  <a:pt x="152" y="224"/>
                </a:lnTo>
                <a:lnTo>
                  <a:pt x="144" y="242"/>
                </a:lnTo>
                <a:lnTo>
                  <a:pt x="127" y="251"/>
                </a:lnTo>
                <a:lnTo>
                  <a:pt x="118" y="269"/>
                </a:lnTo>
                <a:lnTo>
                  <a:pt x="93" y="278"/>
                </a:lnTo>
                <a:lnTo>
                  <a:pt x="76" y="287"/>
                </a:lnTo>
                <a:lnTo>
                  <a:pt x="59" y="305"/>
                </a:lnTo>
                <a:lnTo>
                  <a:pt x="51" y="323"/>
                </a:lnTo>
                <a:lnTo>
                  <a:pt x="42" y="341"/>
                </a:lnTo>
                <a:lnTo>
                  <a:pt x="25" y="350"/>
                </a:lnTo>
                <a:lnTo>
                  <a:pt x="17" y="368"/>
                </a:lnTo>
                <a:lnTo>
                  <a:pt x="0" y="386"/>
                </a:lnTo>
                <a:lnTo>
                  <a:pt x="0" y="403"/>
                </a:lnTo>
                <a:lnTo>
                  <a:pt x="17" y="403"/>
                </a:lnTo>
                <a:lnTo>
                  <a:pt x="34" y="412"/>
                </a:lnTo>
                <a:lnTo>
                  <a:pt x="51" y="412"/>
                </a:lnTo>
                <a:lnTo>
                  <a:pt x="67" y="421"/>
                </a:lnTo>
                <a:lnTo>
                  <a:pt x="84" y="421"/>
                </a:lnTo>
                <a:lnTo>
                  <a:pt x="101" y="421"/>
                </a:lnTo>
                <a:lnTo>
                  <a:pt x="118" y="430"/>
                </a:lnTo>
                <a:lnTo>
                  <a:pt x="127" y="448"/>
                </a:lnTo>
                <a:lnTo>
                  <a:pt x="144" y="448"/>
                </a:lnTo>
                <a:lnTo>
                  <a:pt x="160" y="457"/>
                </a:lnTo>
                <a:lnTo>
                  <a:pt x="177" y="457"/>
                </a:lnTo>
                <a:lnTo>
                  <a:pt x="186" y="439"/>
                </a:lnTo>
                <a:lnTo>
                  <a:pt x="203" y="421"/>
                </a:lnTo>
                <a:lnTo>
                  <a:pt x="211" y="403"/>
                </a:lnTo>
                <a:lnTo>
                  <a:pt x="220" y="386"/>
                </a:lnTo>
                <a:lnTo>
                  <a:pt x="228" y="368"/>
                </a:lnTo>
                <a:lnTo>
                  <a:pt x="245" y="350"/>
                </a:lnTo>
                <a:lnTo>
                  <a:pt x="253" y="332"/>
                </a:lnTo>
                <a:lnTo>
                  <a:pt x="270" y="323"/>
                </a:lnTo>
                <a:lnTo>
                  <a:pt x="287" y="314"/>
                </a:lnTo>
                <a:lnTo>
                  <a:pt x="304" y="305"/>
                </a:lnTo>
                <a:lnTo>
                  <a:pt x="321" y="305"/>
                </a:lnTo>
                <a:lnTo>
                  <a:pt x="330" y="287"/>
                </a:lnTo>
                <a:lnTo>
                  <a:pt x="338" y="269"/>
                </a:lnTo>
                <a:lnTo>
                  <a:pt x="346" y="251"/>
                </a:lnTo>
                <a:lnTo>
                  <a:pt x="355" y="233"/>
                </a:lnTo>
                <a:lnTo>
                  <a:pt x="363" y="215"/>
                </a:lnTo>
                <a:lnTo>
                  <a:pt x="380" y="206"/>
                </a:lnTo>
                <a:lnTo>
                  <a:pt x="380" y="188"/>
                </a:lnTo>
                <a:lnTo>
                  <a:pt x="397" y="179"/>
                </a:lnTo>
                <a:lnTo>
                  <a:pt x="406" y="161"/>
                </a:lnTo>
                <a:lnTo>
                  <a:pt x="414" y="144"/>
                </a:lnTo>
                <a:lnTo>
                  <a:pt x="414" y="126"/>
                </a:lnTo>
                <a:lnTo>
                  <a:pt x="423" y="108"/>
                </a:lnTo>
                <a:lnTo>
                  <a:pt x="439" y="99"/>
                </a:lnTo>
                <a:lnTo>
                  <a:pt x="448" y="81"/>
                </a:lnTo>
                <a:lnTo>
                  <a:pt x="465" y="63"/>
                </a:lnTo>
                <a:lnTo>
                  <a:pt x="473" y="45"/>
                </a:lnTo>
                <a:lnTo>
                  <a:pt x="490" y="36"/>
                </a:lnTo>
                <a:lnTo>
                  <a:pt x="499" y="27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272" name="AutoShape 24"/>
          <p:cNvSpPr>
            <a:spLocks noChangeArrowheads="1"/>
          </p:cNvSpPr>
          <p:nvPr/>
        </p:nvSpPr>
        <p:spPr bwMode="auto">
          <a:xfrm rot="-3119137">
            <a:off x="2099668" y="2256831"/>
            <a:ext cx="753666" cy="1759744"/>
          </a:xfrm>
          <a:prstGeom prst="downArrow">
            <a:avLst>
              <a:gd name="adj1" fmla="val 50000"/>
              <a:gd name="adj2" fmla="val 58373"/>
            </a:avLst>
          </a:prstGeom>
          <a:solidFill>
            <a:srgbClr val="EF8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1451372" y="1833564"/>
            <a:ext cx="241458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350">
                <a:solidFill>
                  <a:srgbClr val="FF913F"/>
                </a:solidFill>
              </a:rPr>
              <a:t>INDIVIDUÁLNĚ ORIENTOVANÁ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350">
                <a:solidFill>
                  <a:srgbClr val="FF913F"/>
                </a:solidFill>
              </a:rPr>
              <a:t>ZDRAVOTNÍ VÝCHOVA A DALŠÍ FORMY MOTIVACE</a:t>
            </a:r>
          </a:p>
        </p:txBody>
      </p:sp>
      <p:sp>
        <p:nvSpPr>
          <p:cNvPr id="53274" name="AutoShape 26" descr="Žula"/>
          <p:cNvSpPr>
            <a:spLocks noChangeArrowheads="1"/>
          </p:cNvSpPr>
          <p:nvPr/>
        </p:nvSpPr>
        <p:spPr bwMode="auto">
          <a:xfrm flipH="1">
            <a:off x="1524000" y="2190750"/>
            <a:ext cx="6229350" cy="3362325"/>
          </a:xfrm>
          <a:prstGeom prst="rt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68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143001" y="221811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1518047" y="1371601"/>
            <a:ext cx="6143625" cy="292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5C7DC6"/>
                </a:solidFill>
                <a:latin typeface="Arial"/>
                <a:cs typeface="Arial" panose="020B0604020202020204" pitchFamily="34" charset="0"/>
              </a:rPr>
              <a:t>INDIVIDUÁLNÍ ÚSILÍ A POPULAČNÍ OPATŘENÍ</a:t>
            </a:r>
          </a:p>
        </p:txBody>
      </p:sp>
      <p:sp>
        <p:nvSpPr>
          <p:cNvPr id="54276" name="AutoShape 4"/>
          <p:cNvSpPr>
            <a:spLocks noChangeAspect="1" noChangeArrowheads="1" noTextEdit="1"/>
          </p:cNvSpPr>
          <p:nvPr/>
        </p:nvSpPr>
        <p:spPr bwMode="auto">
          <a:xfrm>
            <a:off x="1379935" y="2146697"/>
            <a:ext cx="64150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1406130" y="2160985"/>
            <a:ext cx="6360319" cy="341471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1406130" y="5575699"/>
            <a:ext cx="6360319" cy="119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3056335" y="3249216"/>
            <a:ext cx="957263" cy="704850"/>
          </a:xfrm>
          <a:custGeom>
            <a:avLst/>
            <a:gdLst>
              <a:gd name="T0" fmla="*/ 2147483647 w 803"/>
              <a:gd name="T1" fmla="*/ 0 h 592"/>
              <a:gd name="T2" fmla="*/ 2147483647 w 803"/>
              <a:gd name="T3" fmla="*/ 2147483647 h 592"/>
              <a:gd name="T4" fmla="*/ 2147483647 w 803"/>
              <a:gd name="T5" fmla="*/ 2147483647 h 592"/>
              <a:gd name="T6" fmla="*/ 2147483647 w 803"/>
              <a:gd name="T7" fmla="*/ 2147483647 h 592"/>
              <a:gd name="T8" fmla="*/ 2147483647 w 803"/>
              <a:gd name="T9" fmla="*/ 2147483647 h 592"/>
              <a:gd name="T10" fmla="*/ 2147483647 w 803"/>
              <a:gd name="T11" fmla="*/ 2147483647 h 592"/>
              <a:gd name="T12" fmla="*/ 2147483647 w 803"/>
              <a:gd name="T13" fmla="*/ 2147483647 h 592"/>
              <a:gd name="T14" fmla="*/ 2147483647 w 803"/>
              <a:gd name="T15" fmla="*/ 2147483647 h 592"/>
              <a:gd name="T16" fmla="*/ 2147483647 w 803"/>
              <a:gd name="T17" fmla="*/ 2147483647 h 592"/>
              <a:gd name="T18" fmla="*/ 2147483647 w 803"/>
              <a:gd name="T19" fmla="*/ 2147483647 h 592"/>
              <a:gd name="T20" fmla="*/ 2147483647 w 803"/>
              <a:gd name="T21" fmla="*/ 2147483647 h 592"/>
              <a:gd name="T22" fmla="*/ 2147483647 w 803"/>
              <a:gd name="T23" fmla="*/ 2147483647 h 592"/>
              <a:gd name="T24" fmla="*/ 2147483647 w 803"/>
              <a:gd name="T25" fmla="*/ 2147483647 h 592"/>
              <a:gd name="T26" fmla="*/ 2147483647 w 803"/>
              <a:gd name="T27" fmla="*/ 2147483647 h 592"/>
              <a:gd name="T28" fmla="*/ 2147483647 w 803"/>
              <a:gd name="T29" fmla="*/ 2147483647 h 592"/>
              <a:gd name="T30" fmla="*/ 2147483647 w 803"/>
              <a:gd name="T31" fmla="*/ 2147483647 h 592"/>
              <a:gd name="T32" fmla="*/ 2147483647 w 803"/>
              <a:gd name="T33" fmla="*/ 2147483647 h 592"/>
              <a:gd name="T34" fmla="*/ 2147483647 w 803"/>
              <a:gd name="T35" fmla="*/ 2147483647 h 592"/>
              <a:gd name="T36" fmla="*/ 2147483647 w 803"/>
              <a:gd name="T37" fmla="*/ 2147483647 h 592"/>
              <a:gd name="T38" fmla="*/ 2147483647 w 803"/>
              <a:gd name="T39" fmla="*/ 2147483647 h 592"/>
              <a:gd name="T40" fmla="*/ 2147483647 w 803"/>
              <a:gd name="T41" fmla="*/ 2147483647 h 592"/>
              <a:gd name="T42" fmla="*/ 2147483647 w 803"/>
              <a:gd name="T43" fmla="*/ 2147483647 h 592"/>
              <a:gd name="T44" fmla="*/ 2147483647 w 803"/>
              <a:gd name="T45" fmla="*/ 2147483647 h 592"/>
              <a:gd name="T46" fmla="*/ 2147483647 w 803"/>
              <a:gd name="T47" fmla="*/ 2147483647 h 592"/>
              <a:gd name="T48" fmla="*/ 2147483647 w 803"/>
              <a:gd name="T49" fmla="*/ 2147483647 h 592"/>
              <a:gd name="T50" fmla="*/ 0 w 803"/>
              <a:gd name="T51" fmla="*/ 2147483647 h 592"/>
              <a:gd name="T52" fmla="*/ 2147483647 w 803"/>
              <a:gd name="T53" fmla="*/ 2147483647 h 592"/>
              <a:gd name="T54" fmla="*/ 2147483647 w 803"/>
              <a:gd name="T55" fmla="*/ 2147483647 h 592"/>
              <a:gd name="T56" fmla="*/ 2147483647 w 803"/>
              <a:gd name="T57" fmla="*/ 2147483647 h 592"/>
              <a:gd name="T58" fmla="*/ 2147483647 w 803"/>
              <a:gd name="T59" fmla="*/ 2147483647 h 592"/>
              <a:gd name="T60" fmla="*/ 2147483647 w 803"/>
              <a:gd name="T61" fmla="*/ 2147483647 h 592"/>
              <a:gd name="T62" fmla="*/ 2147483647 w 803"/>
              <a:gd name="T63" fmla="*/ 2147483647 h 592"/>
              <a:gd name="T64" fmla="*/ 2147483647 w 803"/>
              <a:gd name="T65" fmla="*/ 2147483647 h 592"/>
              <a:gd name="T66" fmla="*/ 2147483647 w 803"/>
              <a:gd name="T67" fmla="*/ 2147483647 h 592"/>
              <a:gd name="T68" fmla="*/ 2147483647 w 803"/>
              <a:gd name="T69" fmla="*/ 2147483647 h 592"/>
              <a:gd name="T70" fmla="*/ 2147483647 w 803"/>
              <a:gd name="T71" fmla="*/ 2147483647 h 592"/>
              <a:gd name="T72" fmla="*/ 2147483647 w 803"/>
              <a:gd name="T73" fmla="*/ 2147483647 h 592"/>
              <a:gd name="T74" fmla="*/ 2147483647 w 803"/>
              <a:gd name="T75" fmla="*/ 2147483647 h 592"/>
              <a:gd name="T76" fmla="*/ 2147483647 w 803"/>
              <a:gd name="T77" fmla="*/ 2147483647 h 592"/>
              <a:gd name="T78" fmla="*/ 2147483647 w 803"/>
              <a:gd name="T79" fmla="*/ 2147483647 h 592"/>
              <a:gd name="T80" fmla="*/ 2147483647 w 803"/>
              <a:gd name="T81" fmla="*/ 2147483647 h 592"/>
              <a:gd name="T82" fmla="*/ 2147483647 w 803"/>
              <a:gd name="T83" fmla="*/ 2147483647 h 592"/>
              <a:gd name="T84" fmla="*/ 2147483647 w 803"/>
              <a:gd name="T85" fmla="*/ 2147483647 h 592"/>
              <a:gd name="T86" fmla="*/ 2147483647 w 803"/>
              <a:gd name="T87" fmla="*/ 2147483647 h 592"/>
              <a:gd name="T88" fmla="*/ 2147483647 w 803"/>
              <a:gd name="T89" fmla="*/ 2147483647 h 592"/>
              <a:gd name="T90" fmla="*/ 2147483647 w 803"/>
              <a:gd name="T91" fmla="*/ 2147483647 h 592"/>
              <a:gd name="T92" fmla="*/ 2147483647 w 803"/>
              <a:gd name="T93" fmla="*/ 2147483647 h 592"/>
              <a:gd name="T94" fmla="*/ 2147483647 w 803"/>
              <a:gd name="T95" fmla="*/ 2147483647 h 592"/>
              <a:gd name="T96" fmla="*/ 2147483647 w 803"/>
              <a:gd name="T97" fmla="*/ 2147483647 h 592"/>
              <a:gd name="T98" fmla="*/ 2147483647 w 803"/>
              <a:gd name="T99" fmla="*/ 2147483647 h 592"/>
              <a:gd name="T100" fmla="*/ 2147483647 w 803"/>
              <a:gd name="T101" fmla="*/ 2147483647 h 592"/>
              <a:gd name="T102" fmla="*/ 2147483647 w 803"/>
              <a:gd name="T103" fmla="*/ 2147483647 h 592"/>
              <a:gd name="T104" fmla="*/ 2147483647 w 803"/>
              <a:gd name="T105" fmla="*/ 2147483647 h 592"/>
              <a:gd name="T106" fmla="*/ 2147483647 w 803"/>
              <a:gd name="T107" fmla="*/ 2147483647 h 592"/>
              <a:gd name="T108" fmla="*/ 2147483647 w 803"/>
              <a:gd name="T109" fmla="*/ 2147483647 h 592"/>
              <a:gd name="T110" fmla="*/ 2147483647 w 803"/>
              <a:gd name="T111" fmla="*/ 2147483647 h 592"/>
              <a:gd name="T112" fmla="*/ 2147483647 w 803"/>
              <a:gd name="T113" fmla="*/ 2147483647 h 5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03" h="592">
                <a:moveTo>
                  <a:pt x="778" y="18"/>
                </a:moveTo>
                <a:lnTo>
                  <a:pt x="752" y="0"/>
                </a:lnTo>
                <a:lnTo>
                  <a:pt x="744" y="18"/>
                </a:lnTo>
                <a:lnTo>
                  <a:pt x="735" y="36"/>
                </a:lnTo>
                <a:lnTo>
                  <a:pt x="719" y="36"/>
                </a:lnTo>
                <a:lnTo>
                  <a:pt x="702" y="45"/>
                </a:lnTo>
                <a:lnTo>
                  <a:pt x="685" y="54"/>
                </a:lnTo>
                <a:lnTo>
                  <a:pt x="668" y="63"/>
                </a:lnTo>
                <a:lnTo>
                  <a:pt x="659" y="81"/>
                </a:lnTo>
                <a:lnTo>
                  <a:pt x="642" y="81"/>
                </a:lnTo>
                <a:lnTo>
                  <a:pt x="626" y="90"/>
                </a:lnTo>
                <a:lnTo>
                  <a:pt x="609" y="99"/>
                </a:lnTo>
                <a:lnTo>
                  <a:pt x="592" y="108"/>
                </a:lnTo>
                <a:lnTo>
                  <a:pt x="575" y="108"/>
                </a:lnTo>
                <a:lnTo>
                  <a:pt x="558" y="117"/>
                </a:lnTo>
                <a:lnTo>
                  <a:pt x="490" y="126"/>
                </a:lnTo>
                <a:lnTo>
                  <a:pt x="473" y="126"/>
                </a:lnTo>
                <a:lnTo>
                  <a:pt x="457" y="126"/>
                </a:lnTo>
                <a:lnTo>
                  <a:pt x="440" y="126"/>
                </a:lnTo>
                <a:lnTo>
                  <a:pt x="423" y="126"/>
                </a:lnTo>
                <a:lnTo>
                  <a:pt x="406" y="126"/>
                </a:lnTo>
                <a:lnTo>
                  <a:pt x="389" y="126"/>
                </a:lnTo>
                <a:lnTo>
                  <a:pt x="372" y="126"/>
                </a:lnTo>
                <a:lnTo>
                  <a:pt x="355" y="126"/>
                </a:lnTo>
                <a:lnTo>
                  <a:pt x="338" y="126"/>
                </a:lnTo>
                <a:lnTo>
                  <a:pt x="330" y="108"/>
                </a:lnTo>
                <a:lnTo>
                  <a:pt x="313" y="117"/>
                </a:lnTo>
                <a:lnTo>
                  <a:pt x="287" y="117"/>
                </a:lnTo>
                <a:lnTo>
                  <a:pt x="271" y="126"/>
                </a:lnTo>
                <a:lnTo>
                  <a:pt x="271" y="144"/>
                </a:lnTo>
                <a:lnTo>
                  <a:pt x="254" y="162"/>
                </a:lnTo>
                <a:lnTo>
                  <a:pt x="237" y="170"/>
                </a:lnTo>
                <a:lnTo>
                  <a:pt x="228" y="188"/>
                </a:lnTo>
                <a:lnTo>
                  <a:pt x="220" y="206"/>
                </a:lnTo>
                <a:lnTo>
                  <a:pt x="203" y="215"/>
                </a:lnTo>
                <a:lnTo>
                  <a:pt x="186" y="242"/>
                </a:lnTo>
                <a:lnTo>
                  <a:pt x="169" y="251"/>
                </a:lnTo>
                <a:lnTo>
                  <a:pt x="152" y="269"/>
                </a:lnTo>
                <a:lnTo>
                  <a:pt x="135" y="287"/>
                </a:lnTo>
                <a:lnTo>
                  <a:pt x="135" y="305"/>
                </a:lnTo>
                <a:lnTo>
                  <a:pt x="118" y="323"/>
                </a:lnTo>
                <a:lnTo>
                  <a:pt x="118" y="341"/>
                </a:lnTo>
                <a:lnTo>
                  <a:pt x="101" y="350"/>
                </a:lnTo>
                <a:lnTo>
                  <a:pt x="93" y="368"/>
                </a:lnTo>
                <a:lnTo>
                  <a:pt x="85" y="386"/>
                </a:lnTo>
                <a:lnTo>
                  <a:pt x="68" y="412"/>
                </a:lnTo>
                <a:lnTo>
                  <a:pt x="51" y="430"/>
                </a:lnTo>
                <a:lnTo>
                  <a:pt x="34" y="448"/>
                </a:lnTo>
                <a:lnTo>
                  <a:pt x="25" y="466"/>
                </a:lnTo>
                <a:lnTo>
                  <a:pt x="17" y="484"/>
                </a:lnTo>
                <a:lnTo>
                  <a:pt x="8" y="502"/>
                </a:lnTo>
                <a:lnTo>
                  <a:pt x="0" y="520"/>
                </a:lnTo>
                <a:lnTo>
                  <a:pt x="17" y="520"/>
                </a:lnTo>
                <a:lnTo>
                  <a:pt x="34" y="529"/>
                </a:lnTo>
                <a:lnTo>
                  <a:pt x="51" y="538"/>
                </a:lnTo>
                <a:lnTo>
                  <a:pt x="68" y="547"/>
                </a:lnTo>
                <a:lnTo>
                  <a:pt x="85" y="556"/>
                </a:lnTo>
                <a:lnTo>
                  <a:pt x="101" y="565"/>
                </a:lnTo>
                <a:lnTo>
                  <a:pt x="118" y="565"/>
                </a:lnTo>
                <a:lnTo>
                  <a:pt x="135" y="574"/>
                </a:lnTo>
                <a:lnTo>
                  <a:pt x="152" y="574"/>
                </a:lnTo>
                <a:lnTo>
                  <a:pt x="169" y="574"/>
                </a:lnTo>
                <a:lnTo>
                  <a:pt x="186" y="583"/>
                </a:lnTo>
                <a:lnTo>
                  <a:pt x="203" y="583"/>
                </a:lnTo>
                <a:lnTo>
                  <a:pt x="220" y="592"/>
                </a:lnTo>
                <a:lnTo>
                  <a:pt x="237" y="592"/>
                </a:lnTo>
                <a:lnTo>
                  <a:pt x="254" y="592"/>
                </a:lnTo>
                <a:lnTo>
                  <a:pt x="254" y="574"/>
                </a:lnTo>
                <a:lnTo>
                  <a:pt x="271" y="565"/>
                </a:lnTo>
                <a:lnTo>
                  <a:pt x="279" y="547"/>
                </a:lnTo>
                <a:lnTo>
                  <a:pt x="287" y="529"/>
                </a:lnTo>
                <a:lnTo>
                  <a:pt x="296" y="511"/>
                </a:lnTo>
                <a:lnTo>
                  <a:pt x="313" y="511"/>
                </a:lnTo>
                <a:lnTo>
                  <a:pt x="321" y="493"/>
                </a:lnTo>
                <a:lnTo>
                  <a:pt x="330" y="475"/>
                </a:lnTo>
                <a:lnTo>
                  <a:pt x="338" y="457"/>
                </a:lnTo>
                <a:lnTo>
                  <a:pt x="347" y="439"/>
                </a:lnTo>
                <a:lnTo>
                  <a:pt x="355" y="421"/>
                </a:lnTo>
                <a:lnTo>
                  <a:pt x="372" y="412"/>
                </a:lnTo>
                <a:lnTo>
                  <a:pt x="380" y="395"/>
                </a:lnTo>
                <a:lnTo>
                  <a:pt x="389" y="377"/>
                </a:lnTo>
                <a:lnTo>
                  <a:pt x="397" y="350"/>
                </a:lnTo>
                <a:lnTo>
                  <a:pt x="406" y="332"/>
                </a:lnTo>
                <a:lnTo>
                  <a:pt x="414" y="314"/>
                </a:lnTo>
                <a:lnTo>
                  <a:pt x="431" y="296"/>
                </a:lnTo>
                <a:lnTo>
                  <a:pt x="448" y="287"/>
                </a:lnTo>
                <a:lnTo>
                  <a:pt x="465" y="287"/>
                </a:lnTo>
                <a:lnTo>
                  <a:pt x="482" y="287"/>
                </a:lnTo>
                <a:lnTo>
                  <a:pt x="499" y="278"/>
                </a:lnTo>
                <a:lnTo>
                  <a:pt x="516" y="278"/>
                </a:lnTo>
                <a:lnTo>
                  <a:pt x="533" y="269"/>
                </a:lnTo>
                <a:lnTo>
                  <a:pt x="550" y="260"/>
                </a:lnTo>
                <a:lnTo>
                  <a:pt x="566" y="260"/>
                </a:lnTo>
                <a:lnTo>
                  <a:pt x="583" y="251"/>
                </a:lnTo>
                <a:lnTo>
                  <a:pt x="600" y="251"/>
                </a:lnTo>
                <a:lnTo>
                  <a:pt x="617" y="242"/>
                </a:lnTo>
                <a:lnTo>
                  <a:pt x="634" y="242"/>
                </a:lnTo>
                <a:lnTo>
                  <a:pt x="651" y="233"/>
                </a:lnTo>
                <a:lnTo>
                  <a:pt x="668" y="215"/>
                </a:lnTo>
                <a:lnTo>
                  <a:pt x="685" y="197"/>
                </a:lnTo>
                <a:lnTo>
                  <a:pt x="702" y="188"/>
                </a:lnTo>
                <a:lnTo>
                  <a:pt x="719" y="179"/>
                </a:lnTo>
                <a:lnTo>
                  <a:pt x="735" y="162"/>
                </a:lnTo>
                <a:lnTo>
                  <a:pt x="752" y="153"/>
                </a:lnTo>
                <a:lnTo>
                  <a:pt x="769" y="144"/>
                </a:lnTo>
                <a:lnTo>
                  <a:pt x="786" y="135"/>
                </a:lnTo>
                <a:lnTo>
                  <a:pt x="803" y="117"/>
                </a:lnTo>
                <a:lnTo>
                  <a:pt x="803" y="99"/>
                </a:lnTo>
                <a:lnTo>
                  <a:pt x="795" y="81"/>
                </a:lnTo>
                <a:lnTo>
                  <a:pt x="786" y="63"/>
                </a:lnTo>
                <a:lnTo>
                  <a:pt x="786" y="45"/>
                </a:lnTo>
                <a:lnTo>
                  <a:pt x="769" y="36"/>
                </a:lnTo>
                <a:lnTo>
                  <a:pt x="769" y="18"/>
                </a:lnTo>
                <a:lnTo>
                  <a:pt x="778" y="1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80" name="Freeform 8"/>
          <p:cNvSpPr>
            <a:spLocks/>
          </p:cNvSpPr>
          <p:nvPr/>
        </p:nvSpPr>
        <p:spPr bwMode="auto">
          <a:xfrm>
            <a:off x="3458767" y="3143251"/>
            <a:ext cx="311944" cy="245269"/>
          </a:xfrm>
          <a:custGeom>
            <a:avLst/>
            <a:gdLst>
              <a:gd name="T0" fmla="*/ 2147483647 w 262"/>
              <a:gd name="T1" fmla="*/ 2147483647 h 206"/>
              <a:gd name="T2" fmla="*/ 0 w 262"/>
              <a:gd name="T3" fmla="*/ 2147483647 h 206"/>
              <a:gd name="T4" fmla="*/ 2147483647 w 262"/>
              <a:gd name="T5" fmla="*/ 2147483647 h 206"/>
              <a:gd name="T6" fmla="*/ 2147483647 w 262"/>
              <a:gd name="T7" fmla="*/ 2147483647 h 206"/>
              <a:gd name="T8" fmla="*/ 2147483647 w 262"/>
              <a:gd name="T9" fmla="*/ 2147483647 h 206"/>
              <a:gd name="T10" fmla="*/ 2147483647 w 262"/>
              <a:gd name="T11" fmla="*/ 2147483647 h 206"/>
              <a:gd name="T12" fmla="*/ 2147483647 w 262"/>
              <a:gd name="T13" fmla="*/ 2147483647 h 206"/>
              <a:gd name="T14" fmla="*/ 2147483647 w 262"/>
              <a:gd name="T15" fmla="*/ 2147483647 h 206"/>
              <a:gd name="T16" fmla="*/ 2147483647 w 262"/>
              <a:gd name="T17" fmla="*/ 2147483647 h 206"/>
              <a:gd name="T18" fmla="*/ 2147483647 w 262"/>
              <a:gd name="T19" fmla="*/ 2147483647 h 206"/>
              <a:gd name="T20" fmla="*/ 2147483647 w 262"/>
              <a:gd name="T21" fmla="*/ 2147483647 h 206"/>
              <a:gd name="T22" fmla="*/ 2147483647 w 262"/>
              <a:gd name="T23" fmla="*/ 2147483647 h 206"/>
              <a:gd name="T24" fmla="*/ 2147483647 w 262"/>
              <a:gd name="T25" fmla="*/ 2147483647 h 206"/>
              <a:gd name="T26" fmla="*/ 2147483647 w 262"/>
              <a:gd name="T27" fmla="*/ 2147483647 h 206"/>
              <a:gd name="T28" fmla="*/ 2147483647 w 262"/>
              <a:gd name="T29" fmla="*/ 2147483647 h 206"/>
              <a:gd name="T30" fmla="*/ 2147483647 w 262"/>
              <a:gd name="T31" fmla="*/ 2147483647 h 206"/>
              <a:gd name="T32" fmla="*/ 2147483647 w 262"/>
              <a:gd name="T33" fmla="*/ 2147483647 h 206"/>
              <a:gd name="T34" fmla="*/ 2147483647 w 262"/>
              <a:gd name="T35" fmla="*/ 2147483647 h 206"/>
              <a:gd name="T36" fmla="*/ 2147483647 w 262"/>
              <a:gd name="T37" fmla="*/ 2147483647 h 206"/>
              <a:gd name="T38" fmla="*/ 2147483647 w 262"/>
              <a:gd name="T39" fmla="*/ 2147483647 h 206"/>
              <a:gd name="T40" fmla="*/ 2147483647 w 262"/>
              <a:gd name="T41" fmla="*/ 2147483647 h 206"/>
              <a:gd name="T42" fmla="*/ 2147483647 w 262"/>
              <a:gd name="T43" fmla="*/ 2147483647 h 206"/>
              <a:gd name="T44" fmla="*/ 2147483647 w 262"/>
              <a:gd name="T45" fmla="*/ 2147483647 h 206"/>
              <a:gd name="T46" fmla="*/ 2147483647 w 262"/>
              <a:gd name="T47" fmla="*/ 2147483647 h 206"/>
              <a:gd name="T48" fmla="*/ 2147483647 w 262"/>
              <a:gd name="T49" fmla="*/ 2147483647 h 206"/>
              <a:gd name="T50" fmla="*/ 2147483647 w 262"/>
              <a:gd name="T51" fmla="*/ 2147483647 h 206"/>
              <a:gd name="T52" fmla="*/ 2147483647 w 262"/>
              <a:gd name="T53" fmla="*/ 2147483647 h 206"/>
              <a:gd name="T54" fmla="*/ 2147483647 w 262"/>
              <a:gd name="T55" fmla="*/ 2147483647 h 206"/>
              <a:gd name="T56" fmla="*/ 2147483647 w 262"/>
              <a:gd name="T57" fmla="*/ 2147483647 h 206"/>
              <a:gd name="T58" fmla="*/ 2147483647 w 262"/>
              <a:gd name="T59" fmla="*/ 2147483647 h 206"/>
              <a:gd name="T60" fmla="*/ 2147483647 w 262"/>
              <a:gd name="T61" fmla="*/ 2147483647 h 206"/>
              <a:gd name="T62" fmla="*/ 2147483647 w 262"/>
              <a:gd name="T63" fmla="*/ 2147483647 h 206"/>
              <a:gd name="T64" fmla="*/ 2147483647 w 262"/>
              <a:gd name="T65" fmla="*/ 2147483647 h 206"/>
              <a:gd name="T66" fmla="*/ 2147483647 w 262"/>
              <a:gd name="T67" fmla="*/ 2147483647 h 206"/>
              <a:gd name="T68" fmla="*/ 2147483647 w 262"/>
              <a:gd name="T69" fmla="*/ 2147483647 h 206"/>
              <a:gd name="T70" fmla="*/ 2147483647 w 262"/>
              <a:gd name="T71" fmla="*/ 2147483647 h 206"/>
              <a:gd name="T72" fmla="*/ 2147483647 w 262"/>
              <a:gd name="T73" fmla="*/ 2147483647 h 206"/>
              <a:gd name="T74" fmla="*/ 2147483647 w 262"/>
              <a:gd name="T75" fmla="*/ 2147483647 h 206"/>
              <a:gd name="T76" fmla="*/ 2147483647 w 262"/>
              <a:gd name="T77" fmla="*/ 2147483647 h 206"/>
              <a:gd name="T78" fmla="*/ 2147483647 w 262"/>
              <a:gd name="T79" fmla="*/ 0 h 206"/>
              <a:gd name="T80" fmla="*/ 2147483647 w 262"/>
              <a:gd name="T81" fmla="*/ 2147483647 h 206"/>
              <a:gd name="T82" fmla="*/ 2147483647 w 262"/>
              <a:gd name="T83" fmla="*/ 2147483647 h 206"/>
              <a:gd name="T84" fmla="*/ 2147483647 w 262"/>
              <a:gd name="T85" fmla="*/ 2147483647 h 206"/>
              <a:gd name="T86" fmla="*/ 2147483647 w 262"/>
              <a:gd name="T87" fmla="*/ 2147483647 h 206"/>
              <a:gd name="T88" fmla="*/ 2147483647 w 262"/>
              <a:gd name="T89" fmla="*/ 2147483647 h 206"/>
              <a:gd name="T90" fmla="*/ 2147483647 w 262"/>
              <a:gd name="T91" fmla="*/ 2147483647 h 206"/>
              <a:gd name="T92" fmla="*/ 2147483647 w 262"/>
              <a:gd name="T93" fmla="*/ 2147483647 h 206"/>
              <a:gd name="T94" fmla="*/ 2147483647 w 262"/>
              <a:gd name="T95" fmla="*/ 2147483647 h 206"/>
              <a:gd name="T96" fmla="*/ 2147483647 w 262"/>
              <a:gd name="T97" fmla="*/ 2147483647 h 206"/>
              <a:gd name="T98" fmla="*/ 2147483647 w 262"/>
              <a:gd name="T99" fmla="*/ 2147483647 h 206"/>
              <a:gd name="T100" fmla="*/ 2147483647 w 262"/>
              <a:gd name="T101" fmla="*/ 2147483647 h 206"/>
              <a:gd name="T102" fmla="*/ 2147483647 w 262"/>
              <a:gd name="T103" fmla="*/ 2147483647 h 206"/>
              <a:gd name="T104" fmla="*/ 2147483647 w 262"/>
              <a:gd name="T105" fmla="*/ 2147483647 h 206"/>
              <a:gd name="T106" fmla="*/ 2147483647 w 262"/>
              <a:gd name="T107" fmla="*/ 2147483647 h 206"/>
              <a:gd name="T108" fmla="*/ 2147483647 w 262"/>
              <a:gd name="T109" fmla="*/ 2147483647 h 206"/>
              <a:gd name="T110" fmla="*/ 2147483647 w 262"/>
              <a:gd name="T111" fmla="*/ 2147483647 h 206"/>
              <a:gd name="T112" fmla="*/ 2147483647 w 262"/>
              <a:gd name="T113" fmla="*/ 2147483647 h 206"/>
              <a:gd name="T114" fmla="*/ 2147483647 w 262"/>
              <a:gd name="T115" fmla="*/ 2147483647 h 2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2" h="206">
                <a:moveTo>
                  <a:pt x="34" y="179"/>
                </a:moveTo>
                <a:lnTo>
                  <a:pt x="26" y="206"/>
                </a:lnTo>
                <a:lnTo>
                  <a:pt x="26" y="188"/>
                </a:lnTo>
                <a:lnTo>
                  <a:pt x="17" y="170"/>
                </a:lnTo>
                <a:lnTo>
                  <a:pt x="0" y="161"/>
                </a:lnTo>
                <a:lnTo>
                  <a:pt x="0" y="143"/>
                </a:lnTo>
                <a:lnTo>
                  <a:pt x="17" y="143"/>
                </a:lnTo>
                <a:lnTo>
                  <a:pt x="17" y="161"/>
                </a:lnTo>
                <a:lnTo>
                  <a:pt x="17" y="179"/>
                </a:lnTo>
                <a:lnTo>
                  <a:pt x="0" y="179"/>
                </a:lnTo>
                <a:lnTo>
                  <a:pt x="0" y="161"/>
                </a:lnTo>
                <a:lnTo>
                  <a:pt x="17" y="143"/>
                </a:lnTo>
                <a:lnTo>
                  <a:pt x="26" y="125"/>
                </a:lnTo>
                <a:lnTo>
                  <a:pt x="26" y="107"/>
                </a:lnTo>
                <a:lnTo>
                  <a:pt x="34" y="89"/>
                </a:lnTo>
                <a:lnTo>
                  <a:pt x="34" y="71"/>
                </a:lnTo>
                <a:lnTo>
                  <a:pt x="51" y="62"/>
                </a:lnTo>
                <a:lnTo>
                  <a:pt x="68" y="62"/>
                </a:lnTo>
                <a:lnTo>
                  <a:pt x="85" y="53"/>
                </a:lnTo>
                <a:lnTo>
                  <a:pt x="93" y="35"/>
                </a:lnTo>
                <a:lnTo>
                  <a:pt x="110" y="26"/>
                </a:lnTo>
                <a:lnTo>
                  <a:pt x="135" y="26"/>
                </a:lnTo>
                <a:lnTo>
                  <a:pt x="152" y="26"/>
                </a:lnTo>
                <a:lnTo>
                  <a:pt x="178" y="26"/>
                </a:lnTo>
                <a:lnTo>
                  <a:pt x="195" y="44"/>
                </a:lnTo>
                <a:lnTo>
                  <a:pt x="203" y="62"/>
                </a:lnTo>
                <a:lnTo>
                  <a:pt x="220" y="80"/>
                </a:lnTo>
                <a:lnTo>
                  <a:pt x="220" y="98"/>
                </a:lnTo>
                <a:lnTo>
                  <a:pt x="228" y="116"/>
                </a:lnTo>
                <a:lnTo>
                  <a:pt x="228" y="134"/>
                </a:lnTo>
                <a:lnTo>
                  <a:pt x="228" y="152"/>
                </a:lnTo>
                <a:lnTo>
                  <a:pt x="220" y="170"/>
                </a:lnTo>
                <a:lnTo>
                  <a:pt x="212" y="188"/>
                </a:lnTo>
                <a:lnTo>
                  <a:pt x="195" y="197"/>
                </a:lnTo>
                <a:lnTo>
                  <a:pt x="178" y="206"/>
                </a:lnTo>
                <a:lnTo>
                  <a:pt x="161" y="206"/>
                </a:lnTo>
                <a:lnTo>
                  <a:pt x="144" y="206"/>
                </a:lnTo>
                <a:lnTo>
                  <a:pt x="127" y="206"/>
                </a:lnTo>
                <a:lnTo>
                  <a:pt x="110" y="206"/>
                </a:lnTo>
                <a:lnTo>
                  <a:pt x="93" y="206"/>
                </a:lnTo>
                <a:lnTo>
                  <a:pt x="76" y="206"/>
                </a:lnTo>
                <a:lnTo>
                  <a:pt x="68" y="188"/>
                </a:lnTo>
                <a:lnTo>
                  <a:pt x="51" y="179"/>
                </a:lnTo>
                <a:lnTo>
                  <a:pt x="34" y="170"/>
                </a:lnTo>
                <a:lnTo>
                  <a:pt x="26" y="152"/>
                </a:lnTo>
                <a:lnTo>
                  <a:pt x="26" y="134"/>
                </a:lnTo>
                <a:lnTo>
                  <a:pt x="34" y="116"/>
                </a:lnTo>
                <a:lnTo>
                  <a:pt x="59" y="116"/>
                </a:lnTo>
                <a:lnTo>
                  <a:pt x="76" y="116"/>
                </a:lnTo>
                <a:lnTo>
                  <a:pt x="59" y="107"/>
                </a:lnTo>
                <a:lnTo>
                  <a:pt x="76" y="98"/>
                </a:lnTo>
                <a:lnTo>
                  <a:pt x="93" y="107"/>
                </a:lnTo>
                <a:lnTo>
                  <a:pt x="93" y="125"/>
                </a:lnTo>
                <a:lnTo>
                  <a:pt x="102" y="143"/>
                </a:lnTo>
                <a:lnTo>
                  <a:pt x="110" y="161"/>
                </a:lnTo>
                <a:lnTo>
                  <a:pt x="110" y="143"/>
                </a:lnTo>
                <a:lnTo>
                  <a:pt x="110" y="125"/>
                </a:lnTo>
                <a:lnTo>
                  <a:pt x="102" y="107"/>
                </a:lnTo>
                <a:lnTo>
                  <a:pt x="102" y="89"/>
                </a:lnTo>
                <a:lnTo>
                  <a:pt x="119" y="89"/>
                </a:lnTo>
                <a:lnTo>
                  <a:pt x="144" y="107"/>
                </a:lnTo>
                <a:lnTo>
                  <a:pt x="152" y="125"/>
                </a:lnTo>
                <a:lnTo>
                  <a:pt x="135" y="125"/>
                </a:lnTo>
                <a:lnTo>
                  <a:pt x="135" y="107"/>
                </a:lnTo>
                <a:lnTo>
                  <a:pt x="152" y="98"/>
                </a:lnTo>
                <a:lnTo>
                  <a:pt x="169" y="107"/>
                </a:lnTo>
                <a:lnTo>
                  <a:pt x="186" y="116"/>
                </a:lnTo>
                <a:lnTo>
                  <a:pt x="169" y="116"/>
                </a:lnTo>
                <a:lnTo>
                  <a:pt x="152" y="107"/>
                </a:lnTo>
                <a:lnTo>
                  <a:pt x="152" y="89"/>
                </a:lnTo>
                <a:lnTo>
                  <a:pt x="169" y="89"/>
                </a:lnTo>
                <a:lnTo>
                  <a:pt x="220" y="89"/>
                </a:lnTo>
                <a:lnTo>
                  <a:pt x="237" y="89"/>
                </a:lnTo>
                <a:lnTo>
                  <a:pt x="212" y="80"/>
                </a:lnTo>
                <a:lnTo>
                  <a:pt x="203" y="62"/>
                </a:lnTo>
                <a:lnTo>
                  <a:pt x="203" y="44"/>
                </a:lnTo>
                <a:lnTo>
                  <a:pt x="220" y="44"/>
                </a:lnTo>
                <a:lnTo>
                  <a:pt x="228" y="62"/>
                </a:lnTo>
                <a:lnTo>
                  <a:pt x="228" y="80"/>
                </a:lnTo>
                <a:lnTo>
                  <a:pt x="212" y="89"/>
                </a:lnTo>
                <a:lnTo>
                  <a:pt x="195" y="89"/>
                </a:lnTo>
                <a:lnTo>
                  <a:pt x="178" y="89"/>
                </a:lnTo>
                <a:lnTo>
                  <a:pt x="195" y="107"/>
                </a:lnTo>
                <a:lnTo>
                  <a:pt x="212" y="125"/>
                </a:lnTo>
                <a:lnTo>
                  <a:pt x="220" y="107"/>
                </a:lnTo>
                <a:lnTo>
                  <a:pt x="220" y="89"/>
                </a:lnTo>
                <a:lnTo>
                  <a:pt x="220" y="71"/>
                </a:lnTo>
                <a:lnTo>
                  <a:pt x="212" y="53"/>
                </a:lnTo>
                <a:lnTo>
                  <a:pt x="195" y="44"/>
                </a:lnTo>
                <a:lnTo>
                  <a:pt x="195" y="26"/>
                </a:lnTo>
                <a:lnTo>
                  <a:pt x="212" y="17"/>
                </a:lnTo>
                <a:lnTo>
                  <a:pt x="228" y="17"/>
                </a:lnTo>
                <a:lnTo>
                  <a:pt x="245" y="17"/>
                </a:lnTo>
                <a:lnTo>
                  <a:pt x="228" y="26"/>
                </a:lnTo>
                <a:lnTo>
                  <a:pt x="212" y="26"/>
                </a:lnTo>
                <a:lnTo>
                  <a:pt x="195" y="26"/>
                </a:lnTo>
                <a:lnTo>
                  <a:pt x="195" y="53"/>
                </a:lnTo>
                <a:lnTo>
                  <a:pt x="186" y="71"/>
                </a:lnTo>
                <a:lnTo>
                  <a:pt x="127" y="80"/>
                </a:lnTo>
                <a:lnTo>
                  <a:pt x="76" y="62"/>
                </a:lnTo>
                <a:lnTo>
                  <a:pt x="68" y="44"/>
                </a:lnTo>
                <a:lnTo>
                  <a:pt x="85" y="44"/>
                </a:lnTo>
                <a:lnTo>
                  <a:pt x="102" y="44"/>
                </a:lnTo>
                <a:lnTo>
                  <a:pt x="119" y="44"/>
                </a:lnTo>
                <a:lnTo>
                  <a:pt x="135" y="44"/>
                </a:lnTo>
                <a:lnTo>
                  <a:pt x="152" y="44"/>
                </a:lnTo>
                <a:lnTo>
                  <a:pt x="161" y="62"/>
                </a:lnTo>
                <a:lnTo>
                  <a:pt x="144" y="62"/>
                </a:lnTo>
                <a:lnTo>
                  <a:pt x="127" y="62"/>
                </a:lnTo>
                <a:lnTo>
                  <a:pt x="127" y="35"/>
                </a:lnTo>
                <a:lnTo>
                  <a:pt x="144" y="17"/>
                </a:lnTo>
                <a:lnTo>
                  <a:pt x="161" y="17"/>
                </a:lnTo>
                <a:lnTo>
                  <a:pt x="178" y="17"/>
                </a:lnTo>
                <a:lnTo>
                  <a:pt x="195" y="17"/>
                </a:lnTo>
                <a:lnTo>
                  <a:pt x="203" y="44"/>
                </a:lnTo>
                <a:lnTo>
                  <a:pt x="178" y="44"/>
                </a:lnTo>
                <a:lnTo>
                  <a:pt x="161" y="35"/>
                </a:lnTo>
                <a:lnTo>
                  <a:pt x="161" y="17"/>
                </a:lnTo>
                <a:lnTo>
                  <a:pt x="161" y="0"/>
                </a:lnTo>
                <a:lnTo>
                  <a:pt x="144" y="0"/>
                </a:lnTo>
                <a:lnTo>
                  <a:pt x="127" y="9"/>
                </a:lnTo>
                <a:lnTo>
                  <a:pt x="110" y="17"/>
                </a:lnTo>
                <a:lnTo>
                  <a:pt x="110" y="35"/>
                </a:lnTo>
                <a:lnTo>
                  <a:pt x="110" y="53"/>
                </a:lnTo>
                <a:lnTo>
                  <a:pt x="110" y="71"/>
                </a:lnTo>
                <a:lnTo>
                  <a:pt x="110" y="89"/>
                </a:lnTo>
                <a:lnTo>
                  <a:pt x="93" y="98"/>
                </a:lnTo>
                <a:lnTo>
                  <a:pt x="42" y="107"/>
                </a:lnTo>
                <a:lnTo>
                  <a:pt x="17" y="107"/>
                </a:lnTo>
                <a:lnTo>
                  <a:pt x="34" y="98"/>
                </a:lnTo>
                <a:lnTo>
                  <a:pt x="59" y="98"/>
                </a:lnTo>
                <a:lnTo>
                  <a:pt x="76" y="98"/>
                </a:lnTo>
                <a:lnTo>
                  <a:pt x="76" y="71"/>
                </a:lnTo>
                <a:lnTo>
                  <a:pt x="68" y="53"/>
                </a:lnTo>
                <a:lnTo>
                  <a:pt x="51" y="53"/>
                </a:lnTo>
                <a:lnTo>
                  <a:pt x="51" y="35"/>
                </a:lnTo>
                <a:lnTo>
                  <a:pt x="34" y="35"/>
                </a:lnTo>
                <a:lnTo>
                  <a:pt x="34" y="53"/>
                </a:lnTo>
                <a:lnTo>
                  <a:pt x="34" y="71"/>
                </a:lnTo>
                <a:lnTo>
                  <a:pt x="34" y="89"/>
                </a:lnTo>
                <a:lnTo>
                  <a:pt x="34" y="107"/>
                </a:lnTo>
                <a:lnTo>
                  <a:pt x="51" y="116"/>
                </a:lnTo>
                <a:lnTo>
                  <a:pt x="59" y="134"/>
                </a:lnTo>
                <a:lnTo>
                  <a:pt x="51" y="107"/>
                </a:lnTo>
                <a:lnTo>
                  <a:pt x="59" y="89"/>
                </a:lnTo>
                <a:lnTo>
                  <a:pt x="76" y="80"/>
                </a:lnTo>
                <a:lnTo>
                  <a:pt x="93" y="71"/>
                </a:lnTo>
                <a:lnTo>
                  <a:pt x="110" y="71"/>
                </a:lnTo>
                <a:lnTo>
                  <a:pt x="161" y="71"/>
                </a:lnTo>
                <a:lnTo>
                  <a:pt x="178" y="71"/>
                </a:lnTo>
                <a:lnTo>
                  <a:pt x="195" y="80"/>
                </a:lnTo>
                <a:lnTo>
                  <a:pt x="212" y="89"/>
                </a:lnTo>
                <a:lnTo>
                  <a:pt x="220" y="107"/>
                </a:lnTo>
                <a:lnTo>
                  <a:pt x="237" y="116"/>
                </a:lnTo>
                <a:lnTo>
                  <a:pt x="245" y="134"/>
                </a:lnTo>
                <a:lnTo>
                  <a:pt x="245" y="152"/>
                </a:lnTo>
                <a:lnTo>
                  <a:pt x="228" y="161"/>
                </a:lnTo>
                <a:lnTo>
                  <a:pt x="212" y="161"/>
                </a:lnTo>
                <a:lnTo>
                  <a:pt x="195" y="161"/>
                </a:lnTo>
                <a:lnTo>
                  <a:pt x="178" y="143"/>
                </a:lnTo>
                <a:lnTo>
                  <a:pt x="195" y="143"/>
                </a:lnTo>
                <a:lnTo>
                  <a:pt x="212" y="143"/>
                </a:lnTo>
                <a:lnTo>
                  <a:pt x="195" y="134"/>
                </a:lnTo>
                <a:lnTo>
                  <a:pt x="212" y="134"/>
                </a:lnTo>
                <a:lnTo>
                  <a:pt x="212" y="116"/>
                </a:lnTo>
                <a:lnTo>
                  <a:pt x="228" y="116"/>
                </a:lnTo>
                <a:lnTo>
                  <a:pt x="245" y="107"/>
                </a:lnTo>
                <a:lnTo>
                  <a:pt x="262" y="107"/>
                </a:lnTo>
                <a:lnTo>
                  <a:pt x="254" y="89"/>
                </a:lnTo>
                <a:lnTo>
                  <a:pt x="237" y="80"/>
                </a:lnTo>
                <a:lnTo>
                  <a:pt x="220" y="71"/>
                </a:lnTo>
                <a:lnTo>
                  <a:pt x="237" y="62"/>
                </a:lnTo>
                <a:lnTo>
                  <a:pt x="220" y="62"/>
                </a:lnTo>
                <a:lnTo>
                  <a:pt x="203" y="62"/>
                </a:lnTo>
                <a:lnTo>
                  <a:pt x="169" y="107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3015855" y="3868341"/>
            <a:ext cx="573881" cy="533400"/>
          </a:xfrm>
          <a:custGeom>
            <a:avLst/>
            <a:gdLst>
              <a:gd name="T0" fmla="*/ 2147483647 w 482"/>
              <a:gd name="T1" fmla="*/ 2147483647 h 448"/>
              <a:gd name="T2" fmla="*/ 2147483647 w 482"/>
              <a:gd name="T3" fmla="*/ 2147483647 h 448"/>
              <a:gd name="T4" fmla="*/ 0 w 482"/>
              <a:gd name="T5" fmla="*/ 2147483647 h 448"/>
              <a:gd name="T6" fmla="*/ 0 w 482"/>
              <a:gd name="T7" fmla="*/ 2147483647 h 448"/>
              <a:gd name="T8" fmla="*/ 2147483647 w 482"/>
              <a:gd name="T9" fmla="*/ 2147483647 h 448"/>
              <a:gd name="T10" fmla="*/ 2147483647 w 482"/>
              <a:gd name="T11" fmla="*/ 2147483647 h 448"/>
              <a:gd name="T12" fmla="*/ 2147483647 w 482"/>
              <a:gd name="T13" fmla="*/ 2147483647 h 448"/>
              <a:gd name="T14" fmla="*/ 2147483647 w 482"/>
              <a:gd name="T15" fmla="*/ 2147483647 h 448"/>
              <a:gd name="T16" fmla="*/ 2147483647 w 482"/>
              <a:gd name="T17" fmla="*/ 2147483647 h 448"/>
              <a:gd name="T18" fmla="*/ 2147483647 w 482"/>
              <a:gd name="T19" fmla="*/ 2147483647 h 448"/>
              <a:gd name="T20" fmla="*/ 2147483647 w 482"/>
              <a:gd name="T21" fmla="*/ 2147483647 h 448"/>
              <a:gd name="T22" fmla="*/ 2147483647 w 482"/>
              <a:gd name="T23" fmla="*/ 2147483647 h 448"/>
              <a:gd name="T24" fmla="*/ 2147483647 w 482"/>
              <a:gd name="T25" fmla="*/ 2147483647 h 448"/>
              <a:gd name="T26" fmla="*/ 2147483647 w 482"/>
              <a:gd name="T27" fmla="*/ 2147483647 h 448"/>
              <a:gd name="T28" fmla="*/ 2147483647 w 482"/>
              <a:gd name="T29" fmla="*/ 2147483647 h 448"/>
              <a:gd name="T30" fmla="*/ 2147483647 w 482"/>
              <a:gd name="T31" fmla="*/ 2147483647 h 448"/>
              <a:gd name="T32" fmla="*/ 2147483647 w 482"/>
              <a:gd name="T33" fmla="*/ 2147483647 h 448"/>
              <a:gd name="T34" fmla="*/ 2147483647 w 482"/>
              <a:gd name="T35" fmla="*/ 2147483647 h 448"/>
              <a:gd name="T36" fmla="*/ 2147483647 w 482"/>
              <a:gd name="T37" fmla="*/ 2147483647 h 448"/>
              <a:gd name="T38" fmla="*/ 2147483647 w 482"/>
              <a:gd name="T39" fmla="*/ 2147483647 h 448"/>
              <a:gd name="T40" fmla="*/ 2147483647 w 482"/>
              <a:gd name="T41" fmla="*/ 2147483647 h 448"/>
              <a:gd name="T42" fmla="*/ 2147483647 w 482"/>
              <a:gd name="T43" fmla="*/ 2147483647 h 448"/>
              <a:gd name="T44" fmla="*/ 2147483647 w 482"/>
              <a:gd name="T45" fmla="*/ 2147483647 h 448"/>
              <a:gd name="T46" fmla="*/ 2147483647 w 482"/>
              <a:gd name="T47" fmla="*/ 2147483647 h 448"/>
              <a:gd name="T48" fmla="*/ 2147483647 w 482"/>
              <a:gd name="T49" fmla="*/ 2147483647 h 448"/>
              <a:gd name="T50" fmla="*/ 2147483647 w 482"/>
              <a:gd name="T51" fmla="*/ 2147483647 h 448"/>
              <a:gd name="T52" fmla="*/ 2147483647 w 482"/>
              <a:gd name="T53" fmla="*/ 2147483647 h 448"/>
              <a:gd name="T54" fmla="*/ 2147483647 w 482"/>
              <a:gd name="T55" fmla="*/ 2147483647 h 448"/>
              <a:gd name="T56" fmla="*/ 2147483647 w 482"/>
              <a:gd name="T57" fmla="*/ 2147483647 h 448"/>
              <a:gd name="T58" fmla="*/ 2147483647 w 482"/>
              <a:gd name="T59" fmla="*/ 2147483647 h 448"/>
              <a:gd name="T60" fmla="*/ 2147483647 w 482"/>
              <a:gd name="T61" fmla="*/ 2147483647 h 448"/>
              <a:gd name="T62" fmla="*/ 2147483647 w 482"/>
              <a:gd name="T63" fmla="*/ 2147483647 h 448"/>
              <a:gd name="T64" fmla="*/ 2147483647 w 482"/>
              <a:gd name="T65" fmla="*/ 2147483647 h 448"/>
              <a:gd name="T66" fmla="*/ 2147483647 w 482"/>
              <a:gd name="T67" fmla="*/ 2147483647 h 448"/>
              <a:gd name="T68" fmla="*/ 2147483647 w 482"/>
              <a:gd name="T69" fmla="*/ 2147483647 h 448"/>
              <a:gd name="T70" fmla="*/ 2147483647 w 482"/>
              <a:gd name="T71" fmla="*/ 2147483647 h 448"/>
              <a:gd name="T72" fmla="*/ 2147483647 w 482"/>
              <a:gd name="T73" fmla="*/ 2147483647 h 448"/>
              <a:gd name="T74" fmla="*/ 2147483647 w 482"/>
              <a:gd name="T75" fmla="*/ 2147483647 h 448"/>
              <a:gd name="T76" fmla="*/ 2147483647 w 482"/>
              <a:gd name="T77" fmla="*/ 2147483647 h 448"/>
              <a:gd name="T78" fmla="*/ 2147483647 w 482"/>
              <a:gd name="T79" fmla="*/ 2147483647 h 448"/>
              <a:gd name="T80" fmla="*/ 2147483647 w 482"/>
              <a:gd name="T81" fmla="*/ 2147483647 h 448"/>
              <a:gd name="T82" fmla="*/ 2147483647 w 482"/>
              <a:gd name="T83" fmla="*/ 2147483647 h 448"/>
              <a:gd name="T84" fmla="*/ 2147483647 w 482"/>
              <a:gd name="T85" fmla="*/ 2147483647 h 448"/>
              <a:gd name="T86" fmla="*/ 2147483647 w 482"/>
              <a:gd name="T87" fmla="*/ 2147483647 h 4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82" h="448">
                <a:moveTo>
                  <a:pt x="68" y="0"/>
                </a:moveTo>
                <a:lnTo>
                  <a:pt x="68" y="18"/>
                </a:lnTo>
                <a:lnTo>
                  <a:pt x="68" y="36"/>
                </a:lnTo>
                <a:lnTo>
                  <a:pt x="51" y="45"/>
                </a:lnTo>
                <a:lnTo>
                  <a:pt x="34" y="54"/>
                </a:lnTo>
                <a:lnTo>
                  <a:pt x="26" y="72"/>
                </a:lnTo>
                <a:lnTo>
                  <a:pt x="26" y="90"/>
                </a:lnTo>
                <a:lnTo>
                  <a:pt x="17" y="108"/>
                </a:lnTo>
                <a:lnTo>
                  <a:pt x="0" y="117"/>
                </a:lnTo>
                <a:lnTo>
                  <a:pt x="0" y="134"/>
                </a:lnTo>
                <a:lnTo>
                  <a:pt x="0" y="152"/>
                </a:lnTo>
                <a:lnTo>
                  <a:pt x="0" y="170"/>
                </a:lnTo>
                <a:lnTo>
                  <a:pt x="0" y="188"/>
                </a:lnTo>
                <a:lnTo>
                  <a:pt x="9" y="206"/>
                </a:lnTo>
                <a:lnTo>
                  <a:pt x="26" y="215"/>
                </a:lnTo>
                <a:lnTo>
                  <a:pt x="42" y="224"/>
                </a:lnTo>
                <a:lnTo>
                  <a:pt x="59" y="224"/>
                </a:lnTo>
                <a:lnTo>
                  <a:pt x="76" y="224"/>
                </a:lnTo>
                <a:lnTo>
                  <a:pt x="93" y="233"/>
                </a:lnTo>
                <a:lnTo>
                  <a:pt x="110" y="233"/>
                </a:lnTo>
                <a:lnTo>
                  <a:pt x="127" y="233"/>
                </a:lnTo>
                <a:lnTo>
                  <a:pt x="144" y="242"/>
                </a:lnTo>
                <a:lnTo>
                  <a:pt x="161" y="242"/>
                </a:lnTo>
                <a:lnTo>
                  <a:pt x="178" y="242"/>
                </a:lnTo>
                <a:lnTo>
                  <a:pt x="203" y="242"/>
                </a:lnTo>
                <a:lnTo>
                  <a:pt x="220" y="242"/>
                </a:lnTo>
                <a:lnTo>
                  <a:pt x="237" y="242"/>
                </a:lnTo>
                <a:lnTo>
                  <a:pt x="254" y="242"/>
                </a:lnTo>
                <a:lnTo>
                  <a:pt x="271" y="242"/>
                </a:lnTo>
                <a:lnTo>
                  <a:pt x="288" y="233"/>
                </a:lnTo>
                <a:lnTo>
                  <a:pt x="305" y="224"/>
                </a:lnTo>
                <a:lnTo>
                  <a:pt x="305" y="242"/>
                </a:lnTo>
                <a:lnTo>
                  <a:pt x="288" y="260"/>
                </a:lnTo>
                <a:lnTo>
                  <a:pt x="271" y="260"/>
                </a:lnTo>
                <a:lnTo>
                  <a:pt x="271" y="278"/>
                </a:lnTo>
                <a:lnTo>
                  <a:pt x="262" y="296"/>
                </a:lnTo>
                <a:lnTo>
                  <a:pt x="262" y="314"/>
                </a:lnTo>
                <a:lnTo>
                  <a:pt x="262" y="332"/>
                </a:lnTo>
                <a:lnTo>
                  <a:pt x="262" y="350"/>
                </a:lnTo>
                <a:lnTo>
                  <a:pt x="262" y="368"/>
                </a:lnTo>
                <a:lnTo>
                  <a:pt x="254" y="385"/>
                </a:lnTo>
                <a:lnTo>
                  <a:pt x="237" y="394"/>
                </a:lnTo>
                <a:lnTo>
                  <a:pt x="228" y="412"/>
                </a:lnTo>
                <a:lnTo>
                  <a:pt x="228" y="430"/>
                </a:lnTo>
                <a:lnTo>
                  <a:pt x="220" y="448"/>
                </a:lnTo>
                <a:lnTo>
                  <a:pt x="237" y="448"/>
                </a:lnTo>
                <a:lnTo>
                  <a:pt x="254" y="448"/>
                </a:lnTo>
                <a:lnTo>
                  <a:pt x="271" y="439"/>
                </a:lnTo>
                <a:lnTo>
                  <a:pt x="288" y="421"/>
                </a:lnTo>
                <a:lnTo>
                  <a:pt x="305" y="412"/>
                </a:lnTo>
                <a:lnTo>
                  <a:pt x="321" y="412"/>
                </a:lnTo>
                <a:lnTo>
                  <a:pt x="338" y="403"/>
                </a:lnTo>
                <a:lnTo>
                  <a:pt x="355" y="403"/>
                </a:lnTo>
                <a:lnTo>
                  <a:pt x="372" y="394"/>
                </a:lnTo>
                <a:lnTo>
                  <a:pt x="389" y="385"/>
                </a:lnTo>
                <a:lnTo>
                  <a:pt x="406" y="385"/>
                </a:lnTo>
                <a:lnTo>
                  <a:pt x="406" y="368"/>
                </a:lnTo>
                <a:lnTo>
                  <a:pt x="406" y="350"/>
                </a:lnTo>
                <a:lnTo>
                  <a:pt x="414" y="332"/>
                </a:lnTo>
                <a:lnTo>
                  <a:pt x="423" y="314"/>
                </a:lnTo>
                <a:lnTo>
                  <a:pt x="431" y="296"/>
                </a:lnTo>
                <a:lnTo>
                  <a:pt x="440" y="278"/>
                </a:lnTo>
                <a:lnTo>
                  <a:pt x="457" y="260"/>
                </a:lnTo>
                <a:lnTo>
                  <a:pt x="457" y="242"/>
                </a:lnTo>
                <a:lnTo>
                  <a:pt x="474" y="224"/>
                </a:lnTo>
                <a:lnTo>
                  <a:pt x="474" y="206"/>
                </a:lnTo>
                <a:lnTo>
                  <a:pt x="482" y="179"/>
                </a:lnTo>
                <a:lnTo>
                  <a:pt x="482" y="161"/>
                </a:lnTo>
                <a:lnTo>
                  <a:pt x="482" y="143"/>
                </a:lnTo>
                <a:lnTo>
                  <a:pt x="482" y="126"/>
                </a:lnTo>
                <a:lnTo>
                  <a:pt x="465" y="117"/>
                </a:lnTo>
                <a:lnTo>
                  <a:pt x="448" y="117"/>
                </a:lnTo>
                <a:lnTo>
                  <a:pt x="431" y="108"/>
                </a:lnTo>
                <a:lnTo>
                  <a:pt x="414" y="108"/>
                </a:lnTo>
                <a:lnTo>
                  <a:pt x="398" y="108"/>
                </a:lnTo>
                <a:lnTo>
                  <a:pt x="381" y="108"/>
                </a:lnTo>
                <a:lnTo>
                  <a:pt x="364" y="108"/>
                </a:lnTo>
                <a:lnTo>
                  <a:pt x="347" y="108"/>
                </a:lnTo>
                <a:lnTo>
                  <a:pt x="330" y="108"/>
                </a:lnTo>
                <a:lnTo>
                  <a:pt x="313" y="108"/>
                </a:lnTo>
                <a:lnTo>
                  <a:pt x="296" y="108"/>
                </a:lnTo>
                <a:lnTo>
                  <a:pt x="279" y="117"/>
                </a:lnTo>
                <a:lnTo>
                  <a:pt x="262" y="117"/>
                </a:lnTo>
                <a:lnTo>
                  <a:pt x="237" y="108"/>
                </a:lnTo>
                <a:lnTo>
                  <a:pt x="212" y="99"/>
                </a:lnTo>
                <a:lnTo>
                  <a:pt x="195" y="99"/>
                </a:lnTo>
                <a:lnTo>
                  <a:pt x="178" y="99"/>
                </a:lnTo>
                <a:lnTo>
                  <a:pt x="152" y="108"/>
                </a:lnTo>
                <a:lnTo>
                  <a:pt x="169" y="108"/>
                </a:lnTo>
                <a:lnTo>
                  <a:pt x="186" y="108"/>
                </a:lnTo>
                <a:lnTo>
                  <a:pt x="203" y="108"/>
                </a:lnTo>
                <a:lnTo>
                  <a:pt x="220" y="108"/>
                </a:lnTo>
                <a:lnTo>
                  <a:pt x="237" y="108"/>
                </a:lnTo>
                <a:lnTo>
                  <a:pt x="254" y="108"/>
                </a:lnTo>
                <a:lnTo>
                  <a:pt x="271" y="99"/>
                </a:lnTo>
                <a:lnTo>
                  <a:pt x="288" y="90"/>
                </a:lnTo>
                <a:lnTo>
                  <a:pt x="296" y="72"/>
                </a:lnTo>
                <a:lnTo>
                  <a:pt x="296" y="54"/>
                </a:lnTo>
                <a:lnTo>
                  <a:pt x="296" y="72"/>
                </a:lnTo>
                <a:lnTo>
                  <a:pt x="305" y="90"/>
                </a:lnTo>
                <a:lnTo>
                  <a:pt x="305" y="108"/>
                </a:lnTo>
                <a:lnTo>
                  <a:pt x="305" y="126"/>
                </a:lnTo>
                <a:lnTo>
                  <a:pt x="305" y="108"/>
                </a:lnTo>
                <a:lnTo>
                  <a:pt x="305" y="90"/>
                </a:lnTo>
                <a:lnTo>
                  <a:pt x="296" y="72"/>
                </a:lnTo>
                <a:lnTo>
                  <a:pt x="279" y="63"/>
                </a:lnTo>
                <a:lnTo>
                  <a:pt x="262" y="63"/>
                </a:lnTo>
                <a:lnTo>
                  <a:pt x="237" y="63"/>
                </a:lnTo>
                <a:lnTo>
                  <a:pt x="212" y="63"/>
                </a:lnTo>
                <a:lnTo>
                  <a:pt x="186" y="63"/>
                </a:lnTo>
                <a:lnTo>
                  <a:pt x="169" y="63"/>
                </a:lnTo>
                <a:lnTo>
                  <a:pt x="152" y="63"/>
                </a:lnTo>
                <a:lnTo>
                  <a:pt x="135" y="63"/>
                </a:lnTo>
                <a:lnTo>
                  <a:pt x="119" y="63"/>
                </a:lnTo>
                <a:lnTo>
                  <a:pt x="102" y="63"/>
                </a:lnTo>
                <a:lnTo>
                  <a:pt x="85" y="54"/>
                </a:lnTo>
                <a:lnTo>
                  <a:pt x="68" y="45"/>
                </a:lnTo>
                <a:lnTo>
                  <a:pt x="59" y="27"/>
                </a:lnTo>
                <a:lnTo>
                  <a:pt x="76" y="27"/>
                </a:lnTo>
                <a:lnTo>
                  <a:pt x="93" y="27"/>
                </a:lnTo>
                <a:lnTo>
                  <a:pt x="110" y="27"/>
                </a:lnTo>
                <a:lnTo>
                  <a:pt x="127" y="27"/>
                </a:lnTo>
                <a:lnTo>
                  <a:pt x="144" y="27"/>
                </a:lnTo>
                <a:lnTo>
                  <a:pt x="161" y="27"/>
                </a:lnTo>
                <a:lnTo>
                  <a:pt x="178" y="36"/>
                </a:lnTo>
                <a:lnTo>
                  <a:pt x="237" y="45"/>
                </a:lnTo>
                <a:lnTo>
                  <a:pt x="254" y="45"/>
                </a:lnTo>
                <a:lnTo>
                  <a:pt x="271" y="45"/>
                </a:lnTo>
                <a:lnTo>
                  <a:pt x="288" y="54"/>
                </a:lnTo>
                <a:lnTo>
                  <a:pt x="305" y="54"/>
                </a:lnTo>
                <a:lnTo>
                  <a:pt x="313" y="72"/>
                </a:lnTo>
                <a:lnTo>
                  <a:pt x="296" y="81"/>
                </a:lnTo>
                <a:lnTo>
                  <a:pt x="288" y="99"/>
                </a:lnTo>
                <a:lnTo>
                  <a:pt x="271" y="72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3277791" y="4358878"/>
            <a:ext cx="341709" cy="214313"/>
          </a:xfrm>
          <a:custGeom>
            <a:avLst/>
            <a:gdLst>
              <a:gd name="T0" fmla="*/ 2147483647 w 287"/>
              <a:gd name="T1" fmla="*/ 2147483647 h 180"/>
              <a:gd name="T2" fmla="*/ 2147483647 w 287"/>
              <a:gd name="T3" fmla="*/ 2147483647 h 180"/>
              <a:gd name="T4" fmla="*/ 2147483647 w 287"/>
              <a:gd name="T5" fmla="*/ 2147483647 h 180"/>
              <a:gd name="T6" fmla="*/ 2147483647 w 287"/>
              <a:gd name="T7" fmla="*/ 2147483647 h 180"/>
              <a:gd name="T8" fmla="*/ 2147483647 w 287"/>
              <a:gd name="T9" fmla="*/ 2147483647 h 180"/>
              <a:gd name="T10" fmla="*/ 2147483647 w 287"/>
              <a:gd name="T11" fmla="*/ 2147483647 h 180"/>
              <a:gd name="T12" fmla="*/ 2147483647 w 287"/>
              <a:gd name="T13" fmla="*/ 2147483647 h 180"/>
              <a:gd name="T14" fmla="*/ 0 w 287"/>
              <a:gd name="T15" fmla="*/ 2147483647 h 180"/>
              <a:gd name="T16" fmla="*/ 0 w 287"/>
              <a:gd name="T17" fmla="*/ 2147483647 h 180"/>
              <a:gd name="T18" fmla="*/ 2147483647 w 287"/>
              <a:gd name="T19" fmla="*/ 2147483647 h 180"/>
              <a:gd name="T20" fmla="*/ 2147483647 w 287"/>
              <a:gd name="T21" fmla="*/ 2147483647 h 180"/>
              <a:gd name="T22" fmla="*/ 2147483647 w 287"/>
              <a:gd name="T23" fmla="*/ 2147483647 h 180"/>
              <a:gd name="T24" fmla="*/ 2147483647 w 287"/>
              <a:gd name="T25" fmla="*/ 2147483647 h 180"/>
              <a:gd name="T26" fmla="*/ 2147483647 w 287"/>
              <a:gd name="T27" fmla="*/ 2147483647 h 180"/>
              <a:gd name="T28" fmla="*/ 2147483647 w 287"/>
              <a:gd name="T29" fmla="*/ 2147483647 h 180"/>
              <a:gd name="T30" fmla="*/ 2147483647 w 287"/>
              <a:gd name="T31" fmla="*/ 2147483647 h 180"/>
              <a:gd name="T32" fmla="*/ 2147483647 w 287"/>
              <a:gd name="T33" fmla="*/ 2147483647 h 180"/>
              <a:gd name="T34" fmla="*/ 2147483647 w 287"/>
              <a:gd name="T35" fmla="*/ 2147483647 h 180"/>
              <a:gd name="T36" fmla="*/ 2147483647 w 287"/>
              <a:gd name="T37" fmla="*/ 2147483647 h 180"/>
              <a:gd name="T38" fmla="*/ 2147483647 w 287"/>
              <a:gd name="T39" fmla="*/ 2147483647 h 180"/>
              <a:gd name="T40" fmla="*/ 2147483647 w 287"/>
              <a:gd name="T41" fmla="*/ 2147483647 h 180"/>
              <a:gd name="T42" fmla="*/ 2147483647 w 287"/>
              <a:gd name="T43" fmla="*/ 2147483647 h 180"/>
              <a:gd name="T44" fmla="*/ 2147483647 w 287"/>
              <a:gd name="T45" fmla="*/ 2147483647 h 180"/>
              <a:gd name="T46" fmla="*/ 2147483647 w 287"/>
              <a:gd name="T47" fmla="*/ 2147483647 h 180"/>
              <a:gd name="T48" fmla="*/ 2147483647 w 287"/>
              <a:gd name="T49" fmla="*/ 2147483647 h 180"/>
              <a:gd name="T50" fmla="*/ 2147483647 w 287"/>
              <a:gd name="T51" fmla="*/ 2147483647 h 180"/>
              <a:gd name="T52" fmla="*/ 2147483647 w 287"/>
              <a:gd name="T53" fmla="*/ 2147483647 h 180"/>
              <a:gd name="T54" fmla="*/ 2147483647 w 287"/>
              <a:gd name="T55" fmla="*/ 2147483647 h 180"/>
              <a:gd name="T56" fmla="*/ 2147483647 w 287"/>
              <a:gd name="T57" fmla="*/ 2147483647 h 180"/>
              <a:gd name="T58" fmla="*/ 2147483647 w 287"/>
              <a:gd name="T59" fmla="*/ 2147483647 h 180"/>
              <a:gd name="T60" fmla="*/ 2147483647 w 287"/>
              <a:gd name="T61" fmla="*/ 2147483647 h 180"/>
              <a:gd name="T62" fmla="*/ 2147483647 w 287"/>
              <a:gd name="T63" fmla="*/ 2147483647 h 180"/>
              <a:gd name="T64" fmla="*/ 2147483647 w 287"/>
              <a:gd name="T65" fmla="*/ 2147483647 h 180"/>
              <a:gd name="T66" fmla="*/ 2147483647 w 287"/>
              <a:gd name="T67" fmla="*/ 2147483647 h 180"/>
              <a:gd name="T68" fmla="*/ 2147483647 w 287"/>
              <a:gd name="T69" fmla="*/ 2147483647 h 180"/>
              <a:gd name="T70" fmla="*/ 2147483647 w 287"/>
              <a:gd name="T71" fmla="*/ 2147483647 h 180"/>
              <a:gd name="T72" fmla="*/ 2147483647 w 287"/>
              <a:gd name="T73" fmla="*/ 2147483647 h 180"/>
              <a:gd name="T74" fmla="*/ 2147483647 w 287"/>
              <a:gd name="T75" fmla="*/ 2147483647 h 180"/>
              <a:gd name="T76" fmla="*/ 2147483647 w 287"/>
              <a:gd name="T77" fmla="*/ 0 h 180"/>
              <a:gd name="T78" fmla="*/ 2147483647 w 287"/>
              <a:gd name="T79" fmla="*/ 2147483647 h 1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87" h="180">
                <a:moveTo>
                  <a:pt x="51" y="18"/>
                </a:moveTo>
                <a:lnTo>
                  <a:pt x="25" y="45"/>
                </a:lnTo>
                <a:lnTo>
                  <a:pt x="17" y="63"/>
                </a:lnTo>
                <a:lnTo>
                  <a:pt x="17" y="81"/>
                </a:lnTo>
                <a:lnTo>
                  <a:pt x="17" y="99"/>
                </a:lnTo>
                <a:lnTo>
                  <a:pt x="8" y="117"/>
                </a:lnTo>
                <a:lnTo>
                  <a:pt x="8" y="135"/>
                </a:lnTo>
                <a:lnTo>
                  <a:pt x="0" y="153"/>
                </a:lnTo>
                <a:lnTo>
                  <a:pt x="0" y="171"/>
                </a:lnTo>
                <a:lnTo>
                  <a:pt x="17" y="180"/>
                </a:lnTo>
                <a:lnTo>
                  <a:pt x="25" y="162"/>
                </a:lnTo>
                <a:lnTo>
                  <a:pt x="42" y="153"/>
                </a:lnTo>
                <a:lnTo>
                  <a:pt x="59" y="144"/>
                </a:lnTo>
                <a:lnTo>
                  <a:pt x="76" y="144"/>
                </a:lnTo>
                <a:lnTo>
                  <a:pt x="93" y="144"/>
                </a:lnTo>
                <a:lnTo>
                  <a:pt x="110" y="135"/>
                </a:lnTo>
                <a:lnTo>
                  <a:pt x="127" y="117"/>
                </a:lnTo>
                <a:lnTo>
                  <a:pt x="144" y="117"/>
                </a:lnTo>
                <a:lnTo>
                  <a:pt x="161" y="117"/>
                </a:lnTo>
                <a:lnTo>
                  <a:pt x="178" y="108"/>
                </a:lnTo>
                <a:lnTo>
                  <a:pt x="194" y="108"/>
                </a:lnTo>
                <a:lnTo>
                  <a:pt x="211" y="99"/>
                </a:lnTo>
                <a:lnTo>
                  <a:pt x="228" y="81"/>
                </a:lnTo>
                <a:lnTo>
                  <a:pt x="245" y="81"/>
                </a:lnTo>
                <a:lnTo>
                  <a:pt x="254" y="63"/>
                </a:lnTo>
                <a:lnTo>
                  <a:pt x="271" y="45"/>
                </a:lnTo>
                <a:lnTo>
                  <a:pt x="287" y="36"/>
                </a:lnTo>
                <a:lnTo>
                  <a:pt x="287" y="18"/>
                </a:lnTo>
                <a:lnTo>
                  <a:pt x="271" y="9"/>
                </a:lnTo>
                <a:lnTo>
                  <a:pt x="254" y="9"/>
                </a:lnTo>
                <a:lnTo>
                  <a:pt x="237" y="9"/>
                </a:lnTo>
                <a:lnTo>
                  <a:pt x="220" y="18"/>
                </a:lnTo>
                <a:lnTo>
                  <a:pt x="203" y="36"/>
                </a:lnTo>
                <a:lnTo>
                  <a:pt x="186" y="36"/>
                </a:lnTo>
                <a:lnTo>
                  <a:pt x="169" y="36"/>
                </a:lnTo>
                <a:lnTo>
                  <a:pt x="152" y="36"/>
                </a:lnTo>
                <a:lnTo>
                  <a:pt x="135" y="36"/>
                </a:lnTo>
                <a:lnTo>
                  <a:pt x="118" y="18"/>
                </a:lnTo>
                <a:lnTo>
                  <a:pt x="118" y="0"/>
                </a:lnTo>
                <a:lnTo>
                  <a:pt x="51" y="18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3982642" y="3132535"/>
            <a:ext cx="121444" cy="223838"/>
          </a:xfrm>
          <a:custGeom>
            <a:avLst/>
            <a:gdLst>
              <a:gd name="T0" fmla="*/ 0 w 101"/>
              <a:gd name="T1" fmla="*/ 2147483647 h 188"/>
              <a:gd name="T2" fmla="*/ 2147483647 w 101"/>
              <a:gd name="T3" fmla="*/ 2147483647 h 188"/>
              <a:gd name="T4" fmla="*/ 2147483647 w 101"/>
              <a:gd name="T5" fmla="*/ 2147483647 h 188"/>
              <a:gd name="T6" fmla="*/ 2147483647 w 101"/>
              <a:gd name="T7" fmla="*/ 2147483647 h 188"/>
              <a:gd name="T8" fmla="*/ 2147483647 w 101"/>
              <a:gd name="T9" fmla="*/ 2147483647 h 188"/>
              <a:gd name="T10" fmla="*/ 2147483647 w 101"/>
              <a:gd name="T11" fmla="*/ 2147483647 h 188"/>
              <a:gd name="T12" fmla="*/ 2147483647 w 101"/>
              <a:gd name="T13" fmla="*/ 2147483647 h 188"/>
              <a:gd name="T14" fmla="*/ 2147483647 w 101"/>
              <a:gd name="T15" fmla="*/ 2147483647 h 188"/>
              <a:gd name="T16" fmla="*/ 2147483647 w 101"/>
              <a:gd name="T17" fmla="*/ 2147483647 h 188"/>
              <a:gd name="T18" fmla="*/ 2147483647 w 101"/>
              <a:gd name="T19" fmla="*/ 2147483647 h 188"/>
              <a:gd name="T20" fmla="*/ 2147483647 w 101"/>
              <a:gd name="T21" fmla="*/ 2147483647 h 188"/>
              <a:gd name="T22" fmla="*/ 2147483647 w 101"/>
              <a:gd name="T23" fmla="*/ 2147483647 h 188"/>
              <a:gd name="T24" fmla="*/ 2147483647 w 101"/>
              <a:gd name="T25" fmla="*/ 2147483647 h 188"/>
              <a:gd name="T26" fmla="*/ 2147483647 w 101"/>
              <a:gd name="T27" fmla="*/ 2147483647 h 188"/>
              <a:gd name="T28" fmla="*/ 2147483647 w 101"/>
              <a:gd name="T29" fmla="*/ 0 h 188"/>
              <a:gd name="T30" fmla="*/ 2147483647 w 101"/>
              <a:gd name="T31" fmla="*/ 2147483647 h 188"/>
              <a:gd name="T32" fmla="*/ 2147483647 w 101"/>
              <a:gd name="T33" fmla="*/ 2147483647 h 188"/>
              <a:gd name="T34" fmla="*/ 2147483647 w 101"/>
              <a:gd name="T35" fmla="*/ 2147483647 h 188"/>
              <a:gd name="T36" fmla="*/ 2147483647 w 101"/>
              <a:gd name="T37" fmla="*/ 2147483647 h 188"/>
              <a:gd name="T38" fmla="*/ 2147483647 w 101"/>
              <a:gd name="T39" fmla="*/ 2147483647 h 188"/>
              <a:gd name="T40" fmla="*/ 2147483647 w 101"/>
              <a:gd name="T41" fmla="*/ 2147483647 h 188"/>
              <a:gd name="T42" fmla="*/ 2147483647 w 101"/>
              <a:gd name="T43" fmla="*/ 2147483647 h 188"/>
              <a:gd name="T44" fmla="*/ 2147483647 w 101"/>
              <a:gd name="T45" fmla="*/ 2147483647 h 188"/>
              <a:gd name="T46" fmla="*/ 2147483647 w 101"/>
              <a:gd name="T47" fmla="*/ 2147483647 h 188"/>
              <a:gd name="T48" fmla="*/ 0 w 101"/>
              <a:gd name="T49" fmla="*/ 2147483647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1" h="188">
                <a:moveTo>
                  <a:pt x="0" y="188"/>
                </a:moveTo>
                <a:lnTo>
                  <a:pt x="34" y="188"/>
                </a:lnTo>
                <a:lnTo>
                  <a:pt x="50" y="188"/>
                </a:lnTo>
                <a:lnTo>
                  <a:pt x="67" y="188"/>
                </a:lnTo>
                <a:lnTo>
                  <a:pt x="84" y="170"/>
                </a:lnTo>
                <a:lnTo>
                  <a:pt x="93" y="152"/>
                </a:lnTo>
                <a:lnTo>
                  <a:pt x="101" y="134"/>
                </a:lnTo>
                <a:lnTo>
                  <a:pt x="101" y="116"/>
                </a:lnTo>
                <a:lnTo>
                  <a:pt x="101" y="98"/>
                </a:lnTo>
                <a:lnTo>
                  <a:pt x="101" y="80"/>
                </a:lnTo>
                <a:lnTo>
                  <a:pt x="101" y="62"/>
                </a:lnTo>
                <a:lnTo>
                  <a:pt x="101" y="44"/>
                </a:lnTo>
                <a:lnTo>
                  <a:pt x="101" y="26"/>
                </a:lnTo>
                <a:lnTo>
                  <a:pt x="84" y="9"/>
                </a:lnTo>
                <a:lnTo>
                  <a:pt x="67" y="0"/>
                </a:lnTo>
                <a:lnTo>
                  <a:pt x="67" y="18"/>
                </a:lnTo>
                <a:lnTo>
                  <a:pt x="67" y="35"/>
                </a:lnTo>
                <a:lnTo>
                  <a:pt x="67" y="53"/>
                </a:lnTo>
                <a:lnTo>
                  <a:pt x="67" y="71"/>
                </a:lnTo>
                <a:lnTo>
                  <a:pt x="50" y="80"/>
                </a:lnTo>
                <a:lnTo>
                  <a:pt x="42" y="98"/>
                </a:lnTo>
                <a:lnTo>
                  <a:pt x="34" y="116"/>
                </a:lnTo>
                <a:lnTo>
                  <a:pt x="25" y="134"/>
                </a:lnTo>
                <a:lnTo>
                  <a:pt x="17" y="152"/>
                </a:lnTo>
                <a:lnTo>
                  <a:pt x="0" y="18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3570686" y="3345658"/>
            <a:ext cx="511969" cy="298847"/>
          </a:xfrm>
          <a:custGeom>
            <a:avLst/>
            <a:gdLst>
              <a:gd name="T0" fmla="*/ 2147483647 w 431"/>
              <a:gd name="T1" fmla="*/ 2147483647 h 251"/>
              <a:gd name="T2" fmla="*/ 0 w 431"/>
              <a:gd name="T3" fmla="*/ 2147483647 h 251"/>
              <a:gd name="T4" fmla="*/ 2147483647 w 431"/>
              <a:gd name="T5" fmla="*/ 2147483647 h 251"/>
              <a:gd name="T6" fmla="*/ 2147483647 w 431"/>
              <a:gd name="T7" fmla="*/ 2147483647 h 251"/>
              <a:gd name="T8" fmla="*/ 2147483647 w 431"/>
              <a:gd name="T9" fmla="*/ 2147483647 h 251"/>
              <a:gd name="T10" fmla="*/ 2147483647 w 431"/>
              <a:gd name="T11" fmla="*/ 2147483647 h 251"/>
              <a:gd name="T12" fmla="*/ 2147483647 w 431"/>
              <a:gd name="T13" fmla="*/ 2147483647 h 251"/>
              <a:gd name="T14" fmla="*/ 2147483647 w 431"/>
              <a:gd name="T15" fmla="*/ 2147483647 h 251"/>
              <a:gd name="T16" fmla="*/ 2147483647 w 431"/>
              <a:gd name="T17" fmla="*/ 2147483647 h 251"/>
              <a:gd name="T18" fmla="*/ 2147483647 w 431"/>
              <a:gd name="T19" fmla="*/ 2147483647 h 251"/>
              <a:gd name="T20" fmla="*/ 2147483647 w 431"/>
              <a:gd name="T21" fmla="*/ 2147483647 h 251"/>
              <a:gd name="T22" fmla="*/ 2147483647 w 431"/>
              <a:gd name="T23" fmla="*/ 2147483647 h 251"/>
              <a:gd name="T24" fmla="*/ 2147483647 w 431"/>
              <a:gd name="T25" fmla="*/ 2147483647 h 251"/>
              <a:gd name="T26" fmla="*/ 2147483647 w 431"/>
              <a:gd name="T27" fmla="*/ 2147483647 h 251"/>
              <a:gd name="T28" fmla="*/ 2147483647 w 431"/>
              <a:gd name="T29" fmla="*/ 2147483647 h 251"/>
              <a:gd name="T30" fmla="*/ 2147483647 w 431"/>
              <a:gd name="T31" fmla="*/ 2147483647 h 251"/>
              <a:gd name="T32" fmla="*/ 2147483647 w 431"/>
              <a:gd name="T33" fmla="*/ 2147483647 h 251"/>
              <a:gd name="T34" fmla="*/ 2147483647 w 431"/>
              <a:gd name="T35" fmla="*/ 2147483647 h 251"/>
              <a:gd name="T36" fmla="*/ 2147483647 w 431"/>
              <a:gd name="T37" fmla="*/ 2147483647 h 251"/>
              <a:gd name="T38" fmla="*/ 2147483647 w 431"/>
              <a:gd name="T39" fmla="*/ 2147483647 h 251"/>
              <a:gd name="T40" fmla="*/ 2147483647 w 431"/>
              <a:gd name="T41" fmla="*/ 2147483647 h 251"/>
              <a:gd name="T42" fmla="*/ 2147483647 w 431"/>
              <a:gd name="T43" fmla="*/ 2147483647 h 251"/>
              <a:gd name="T44" fmla="*/ 2147483647 w 431"/>
              <a:gd name="T45" fmla="*/ 2147483647 h 251"/>
              <a:gd name="T46" fmla="*/ 2147483647 w 431"/>
              <a:gd name="T47" fmla="*/ 2147483647 h 251"/>
              <a:gd name="T48" fmla="*/ 2147483647 w 431"/>
              <a:gd name="T49" fmla="*/ 2147483647 h 251"/>
              <a:gd name="T50" fmla="*/ 2147483647 w 431"/>
              <a:gd name="T51" fmla="*/ 2147483647 h 251"/>
              <a:gd name="T52" fmla="*/ 2147483647 w 431"/>
              <a:gd name="T53" fmla="*/ 2147483647 h 251"/>
              <a:gd name="T54" fmla="*/ 2147483647 w 431"/>
              <a:gd name="T55" fmla="*/ 2147483647 h 251"/>
              <a:gd name="T56" fmla="*/ 2147483647 w 431"/>
              <a:gd name="T57" fmla="*/ 2147483647 h 251"/>
              <a:gd name="T58" fmla="*/ 2147483647 w 431"/>
              <a:gd name="T59" fmla="*/ 2147483647 h 251"/>
              <a:gd name="T60" fmla="*/ 2147483647 w 431"/>
              <a:gd name="T61" fmla="*/ 2147483647 h 251"/>
              <a:gd name="T62" fmla="*/ 2147483647 w 431"/>
              <a:gd name="T63" fmla="*/ 2147483647 h 251"/>
              <a:gd name="T64" fmla="*/ 2147483647 w 431"/>
              <a:gd name="T65" fmla="*/ 2147483647 h 251"/>
              <a:gd name="T66" fmla="*/ 2147483647 w 431"/>
              <a:gd name="T67" fmla="*/ 0 h 251"/>
              <a:gd name="T68" fmla="*/ 2147483647 w 431"/>
              <a:gd name="T69" fmla="*/ 2147483647 h 251"/>
              <a:gd name="T70" fmla="*/ 2147483647 w 431"/>
              <a:gd name="T71" fmla="*/ 2147483647 h 251"/>
              <a:gd name="T72" fmla="*/ 2147483647 w 431"/>
              <a:gd name="T73" fmla="*/ 2147483647 h 251"/>
              <a:gd name="T74" fmla="*/ 2147483647 w 431"/>
              <a:gd name="T75" fmla="*/ 2147483647 h 251"/>
              <a:gd name="T76" fmla="*/ 2147483647 w 431"/>
              <a:gd name="T77" fmla="*/ 2147483647 h 251"/>
              <a:gd name="T78" fmla="*/ 2147483647 w 431"/>
              <a:gd name="T79" fmla="*/ 2147483647 h 251"/>
              <a:gd name="T80" fmla="*/ 2147483647 w 431"/>
              <a:gd name="T81" fmla="*/ 2147483647 h 251"/>
              <a:gd name="T82" fmla="*/ 2147483647 w 431"/>
              <a:gd name="T83" fmla="*/ 2147483647 h 251"/>
              <a:gd name="T84" fmla="*/ 2147483647 w 431"/>
              <a:gd name="T85" fmla="*/ 2147483647 h 251"/>
              <a:gd name="T86" fmla="*/ 2147483647 w 431"/>
              <a:gd name="T87" fmla="*/ 2147483647 h 2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1" h="251">
                <a:moveTo>
                  <a:pt x="9" y="224"/>
                </a:moveTo>
                <a:lnTo>
                  <a:pt x="0" y="251"/>
                </a:lnTo>
                <a:lnTo>
                  <a:pt x="17" y="251"/>
                </a:lnTo>
                <a:lnTo>
                  <a:pt x="34" y="251"/>
                </a:lnTo>
                <a:lnTo>
                  <a:pt x="51" y="251"/>
                </a:lnTo>
                <a:lnTo>
                  <a:pt x="76" y="251"/>
                </a:lnTo>
                <a:lnTo>
                  <a:pt x="93" y="251"/>
                </a:lnTo>
                <a:lnTo>
                  <a:pt x="110" y="251"/>
                </a:lnTo>
                <a:lnTo>
                  <a:pt x="127" y="251"/>
                </a:lnTo>
                <a:lnTo>
                  <a:pt x="144" y="251"/>
                </a:lnTo>
                <a:lnTo>
                  <a:pt x="161" y="242"/>
                </a:lnTo>
                <a:lnTo>
                  <a:pt x="178" y="233"/>
                </a:lnTo>
                <a:lnTo>
                  <a:pt x="195" y="224"/>
                </a:lnTo>
                <a:lnTo>
                  <a:pt x="211" y="215"/>
                </a:lnTo>
                <a:lnTo>
                  <a:pt x="228" y="206"/>
                </a:lnTo>
                <a:lnTo>
                  <a:pt x="245" y="197"/>
                </a:lnTo>
                <a:lnTo>
                  <a:pt x="262" y="188"/>
                </a:lnTo>
                <a:lnTo>
                  <a:pt x="279" y="170"/>
                </a:lnTo>
                <a:lnTo>
                  <a:pt x="304" y="161"/>
                </a:lnTo>
                <a:lnTo>
                  <a:pt x="321" y="143"/>
                </a:lnTo>
                <a:lnTo>
                  <a:pt x="338" y="143"/>
                </a:lnTo>
                <a:lnTo>
                  <a:pt x="355" y="116"/>
                </a:lnTo>
                <a:lnTo>
                  <a:pt x="372" y="107"/>
                </a:lnTo>
                <a:lnTo>
                  <a:pt x="381" y="89"/>
                </a:lnTo>
                <a:lnTo>
                  <a:pt x="364" y="81"/>
                </a:lnTo>
                <a:lnTo>
                  <a:pt x="347" y="72"/>
                </a:lnTo>
                <a:lnTo>
                  <a:pt x="364" y="81"/>
                </a:lnTo>
                <a:lnTo>
                  <a:pt x="381" y="89"/>
                </a:lnTo>
                <a:lnTo>
                  <a:pt x="406" y="89"/>
                </a:lnTo>
                <a:lnTo>
                  <a:pt x="423" y="72"/>
                </a:lnTo>
                <a:lnTo>
                  <a:pt x="423" y="54"/>
                </a:lnTo>
                <a:lnTo>
                  <a:pt x="423" y="36"/>
                </a:lnTo>
                <a:lnTo>
                  <a:pt x="431" y="18"/>
                </a:lnTo>
                <a:lnTo>
                  <a:pt x="431" y="0"/>
                </a:lnTo>
                <a:lnTo>
                  <a:pt x="431" y="18"/>
                </a:lnTo>
                <a:lnTo>
                  <a:pt x="431" y="45"/>
                </a:lnTo>
                <a:lnTo>
                  <a:pt x="431" y="63"/>
                </a:lnTo>
                <a:lnTo>
                  <a:pt x="414" y="63"/>
                </a:lnTo>
                <a:lnTo>
                  <a:pt x="397" y="81"/>
                </a:lnTo>
                <a:lnTo>
                  <a:pt x="381" y="89"/>
                </a:lnTo>
                <a:lnTo>
                  <a:pt x="381" y="72"/>
                </a:lnTo>
                <a:lnTo>
                  <a:pt x="372" y="54"/>
                </a:lnTo>
                <a:lnTo>
                  <a:pt x="347" y="81"/>
                </a:lnTo>
                <a:lnTo>
                  <a:pt x="9" y="224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3951685" y="2363391"/>
            <a:ext cx="1409700" cy="1376363"/>
          </a:xfrm>
          <a:custGeom>
            <a:avLst/>
            <a:gdLst>
              <a:gd name="T0" fmla="*/ 2147483647 w 1184"/>
              <a:gd name="T1" fmla="*/ 2147483647 h 1156"/>
              <a:gd name="T2" fmla="*/ 2147483647 w 1184"/>
              <a:gd name="T3" fmla="*/ 2147483647 h 1156"/>
              <a:gd name="T4" fmla="*/ 2147483647 w 1184"/>
              <a:gd name="T5" fmla="*/ 2147483647 h 1156"/>
              <a:gd name="T6" fmla="*/ 2147483647 w 1184"/>
              <a:gd name="T7" fmla="*/ 2147483647 h 1156"/>
              <a:gd name="T8" fmla="*/ 2147483647 w 1184"/>
              <a:gd name="T9" fmla="*/ 2147483647 h 1156"/>
              <a:gd name="T10" fmla="*/ 2147483647 w 1184"/>
              <a:gd name="T11" fmla="*/ 2147483647 h 1156"/>
              <a:gd name="T12" fmla="*/ 2147483647 w 1184"/>
              <a:gd name="T13" fmla="*/ 2147483647 h 1156"/>
              <a:gd name="T14" fmla="*/ 2147483647 w 1184"/>
              <a:gd name="T15" fmla="*/ 2147483647 h 1156"/>
              <a:gd name="T16" fmla="*/ 2147483647 w 1184"/>
              <a:gd name="T17" fmla="*/ 2147483647 h 1156"/>
              <a:gd name="T18" fmla="*/ 2147483647 w 1184"/>
              <a:gd name="T19" fmla="*/ 2147483647 h 1156"/>
              <a:gd name="T20" fmla="*/ 2147483647 w 1184"/>
              <a:gd name="T21" fmla="*/ 2147483647 h 1156"/>
              <a:gd name="T22" fmla="*/ 2147483647 w 1184"/>
              <a:gd name="T23" fmla="*/ 2147483647 h 1156"/>
              <a:gd name="T24" fmla="*/ 2147483647 w 1184"/>
              <a:gd name="T25" fmla="*/ 2147483647 h 1156"/>
              <a:gd name="T26" fmla="*/ 2147483647 w 1184"/>
              <a:gd name="T27" fmla="*/ 2147483647 h 1156"/>
              <a:gd name="T28" fmla="*/ 2147483647 w 1184"/>
              <a:gd name="T29" fmla="*/ 2147483647 h 1156"/>
              <a:gd name="T30" fmla="*/ 2147483647 w 1184"/>
              <a:gd name="T31" fmla="*/ 2147483647 h 1156"/>
              <a:gd name="T32" fmla="*/ 2147483647 w 1184"/>
              <a:gd name="T33" fmla="*/ 2147483647 h 1156"/>
              <a:gd name="T34" fmla="*/ 2147483647 w 1184"/>
              <a:gd name="T35" fmla="*/ 2147483647 h 1156"/>
              <a:gd name="T36" fmla="*/ 2147483647 w 1184"/>
              <a:gd name="T37" fmla="*/ 2147483647 h 1156"/>
              <a:gd name="T38" fmla="*/ 2147483647 w 1184"/>
              <a:gd name="T39" fmla="*/ 2147483647 h 1156"/>
              <a:gd name="T40" fmla="*/ 2147483647 w 1184"/>
              <a:gd name="T41" fmla="*/ 2147483647 h 1156"/>
              <a:gd name="T42" fmla="*/ 2147483647 w 1184"/>
              <a:gd name="T43" fmla="*/ 2147483647 h 1156"/>
              <a:gd name="T44" fmla="*/ 2147483647 w 1184"/>
              <a:gd name="T45" fmla="*/ 2147483647 h 1156"/>
              <a:gd name="T46" fmla="*/ 2147483647 w 1184"/>
              <a:gd name="T47" fmla="*/ 2147483647 h 1156"/>
              <a:gd name="T48" fmla="*/ 2147483647 w 1184"/>
              <a:gd name="T49" fmla="*/ 2147483647 h 1156"/>
              <a:gd name="T50" fmla="*/ 2147483647 w 1184"/>
              <a:gd name="T51" fmla="*/ 2147483647 h 1156"/>
              <a:gd name="T52" fmla="*/ 2147483647 w 1184"/>
              <a:gd name="T53" fmla="*/ 2147483647 h 1156"/>
              <a:gd name="T54" fmla="*/ 2147483647 w 1184"/>
              <a:gd name="T55" fmla="*/ 2147483647 h 1156"/>
              <a:gd name="T56" fmla="*/ 2147483647 w 1184"/>
              <a:gd name="T57" fmla="*/ 2147483647 h 1156"/>
              <a:gd name="T58" fmla="*/ 2147483647 w 1184"/>
              <a:gd name="T59" fmla="*/ 2147483647 h 1156"/>
              <a:gd name="T60" fmla="*/ 2147483647 w 1184"/>
              <a:gd name="T61" fmla="*/ 2147483647 h 1156"/>
              <a:gd name="T62" fmla="*/ 2147483647 w 1184"/>
              <a:gd name="T63" fmla="*/ 2147483647 h 1156"/>
              <a:gd name="T64" fmla="*/ 2147483647 w 1184"/>
              <a:gd name="T65" fmla="*/ 2147483647 h 1156"/>
              <a:gd name="T66" fmla="*/ 2147483647 w 1184"/>
              <a:gd name="T67" fmla="*/ 2147483647 h 1156"/>
              <a:gd name="T68" fmla="*/ 2147483647 w 1184"/>
              <a:gd name="T69" fmla="*/ 2147483647 h 1156"/>
              <a:gd name="T70" fmla="*/ 2147483647 w 1184"/>
              <a:gd name="T71" fmla="*/ 2147483647 h 1156"/>
              <a:gd name="T72" fmla="*/ 2147483647 w 1184"/>
              <a:gd name="T73" fmla="*/ 2147483647 h 1156"/>
              <a:gd name="T74" fmla="*/ 2147483647 w 1184"/>
              <a:gd name="T75" fmla="*/ 2147483647 h 1156"/>
              <a:gd name="T76" fmla="*/ 2147483647 w 1184"/>
              <a:gd name="T77" fmla="*/ 2147483647 h 1156"/>
              <a:gd name="T78" fmla="*/ 2147483647 w 1184"/>
              <a:gd name="T79" fmla="*/ 0 h 1156"/>
              <a:gd name="T80" fmla="*/ 2147483647 w 1184"/>
              <a:gd name="T81" fmla="*/ 0 h 1156"/>
              <a:gd name="T82" fmla="*/ 2147483647 w 1184"/>
              <a:gd name="T83" fmla="*/ 0 h 1156"/>
              <a:gd name="T84" fmla="*/ 2147483647 w 1184"/>
              <a:gd name="T85" fmla="*/ 0 h 1156"/>
              <a:gd name="T86" fmla="*/ 2147483647 w 1184"/>
              <a:gd name="T87" fmla="*/ 2147483647 h 1156"/>
              <a:gd name="T88" fmla="*/ 2147483647 w 1184"/>
              <a:gd name="T89" fmla="*/ 2147483647 h 1156"/>
              <a:gd name="T90" fmla="*/ 2147483647 w 1184"/>
              <a:gd name="T91" fmla="*/ 2147483647 h 1156"/>
              <a:gd name="T92" fmla="*/ 2147483647 w 1184"/>
              <a:gd name="T93" fmla="*/ 2147483647 h 1156"/>
              <a:gd name="T94" fmla="*/ 2147483647 w 1184"/>
              <a:gd name="T95" fmla="*/ 2147483647 h 1156"/>
              <a:gd name="T96" fmla="*/ 2147483647 w 1184"/>
              <a:gd name="T97" fmla="*/ 2147483647 h 1156"/>
              <a:gd name="T98" fmla="*/ 2147483647 w 1184"/>
              <a:gd name="T99" fmla="*/ 2147483647 h 1156"/>
              <a:gd name="T100" fmla="*/ 2147483647 w 1184"/>
              <a:gd name="T101" fmla="*/ 2147483647 h 1156"/>
              <a:gd name="T102" fmla="*/ 2147483647 w 1184"/>
              <a:gd name="T103" fmla="*/ 2147483647 h 1156"/>
              <a:gd name="T104" fmla="*/ 2147483647 w 1184"/>
              <a:gd name="T105" fmla="*/ 2147483647 h 1156"/>
              <a:gd name="T106" fmla="*/ 2147483647 w 1184"/>
              <a:gd name="T107" fmla="*/ 2147483647 h 1156"/>
              <a:gd name="T108" fmla="*/ 0 w 1184"/>
              <a:gd name="T109" fmla="*/ 2147483647 h 1156"/>
              <a:gd name="T110" fmla="*/ 2147483647 w 1184"/>
              <a:gd name="T111" fmla="*/ 2147483647 h 1156"/>
              <a:gd name="T112" fmla="*/ 2147483647 w 1184"/>
              <a:gd name="T113" fmla="*/ 2147483647 h 1156"/>
              <a:gd name="T114" fmla="*/ 2147483647 w 1184"/>
              <a:gd name="T115" fmla="*/ 2147483647 h 11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84" h="1156">
                <a:moveTo>
                  <a:pt x="93" y="906"/>
                </a:moveTo>
                <a:lnTo>
                  <a:pt x="93" y="932"/>
                </a:lnTo>
                <a:lnTo>
                  <a:pt x="102" y="950"/>
                </a:lnTo>
                <a:lnTo>
                  <a:pt x="110" y="968"/>
                </a:lnTo>
                <a:lnTo>
                  <a:pt x="119" y="986"/>
                </a:lnTo>
                <a:lnTo>
                  <a:pt x="127" y="1004"/>
                </a:lnTo>
                <a:lnTo>
                  <a:pt x="144" y="1004"/>
                </a:lnTo>
                <a:lnTo>
                  <a:pt x="161" y="1013"/>
                </a:lnTo>
                <a:lnTo>
                  <a:pt x="178" y="1022"/>
                </a:lnTo>
                <a:lnTo>
                  <a:pt x="195" y="1031"/>
                </a:lnTo>
                <a:lnTo>
                  <a:pt x="212" y="1040"/>
                </a:lnTo>
                <a:lnTo>
                  <a:pt x="229" y="1049"/>
                </a:lnTo>
                <a:lnTo>
                  <a:pt x="246" y="1058"/>
                </a:lnTo>
                <a:lnTo>
                  <a:pt x="262" y="1067"/>
                </a:lnTo>
                <a:lnTo>
                  <a:pt x="279" y="1067"/>
                </a:lnTo>
                <a:lnTo>
                  <a:pt x="296" y="1076"/>
                </a:lnTo>
                <a:lnTo>
                  <a:pt x="313" y="1076"/>
                </a:lnTo>
                <a:lnTo>
                  <a:pt x="330" y="1085"/>
                </a:lnTo>
                <a:lnTo>
                  <a:pt x="347" y="1085"/>
                </a:lnTo>
                <a:lnTo>
                  <a:pt x="364" y="1085"/>
                </a:lnTo>
                <a:lnTo>
                  <a:pt x="381" y="1094"/>
                </a:lnTo>
                <a:lnTo>
                  <a:pt x="398" y="1103"/>
                </a:lnTo>
                <a:lnTo>
                  <a:pt x="415" y="1112"/>
                </a:lnTo>
                <a:lnTo>
                  <a:pt x="432" y="1112"/>
                </a:lnTo>
                <a:lnTo>
                  <a:pt x="448" y="1121"/>
                </a:lnTo>
                <a:lnTo>
                  <a:pt x="465" y="1121"/>
                </a:lnTo>
                <a:lnTo>
                  <a:pt x="482" y="1130"/>
                </a:lnTo>
                <a:lnTo>
                  <a:pt x="499" y="1139"/>
                </a:lnTo>
                <a:lnTo>
                  <a:pt x="516" y="1139"/>
                </a:lnTo>
                <a:lnTo>
                  <a:pt x="533" y="1148"/>
                </a:lnTo>
                <a:lnTo>
                  <a:pt x="550" y="1156"/>
                </a:lnTo>
                <a:lnTo>
                  <a:pt x="567" y="1156"/>
                </a:lnTo>
                <a:lnTo>
                  <a:pt x="584" y="1156"/>
                </a:lnTo>
                <a:lnTo>
                  <a:pt x="601" y="1156"/>
                </a:lnTo>
                <a:lnTo>
                  <a:pt x="618" y="1156"/>
                </a:lnTo>
                <a:lnTo>
                  <a:pt x="634" y="1156"/>
                </a:lnTo>
                <a:lnTo>
                  <a:pt x="660" y="1156"/>
                </a:lnTo>
                <a:lnTo>
                  <a:pt x="677" y="1156"/>
                </a:lnTo>
                <a:lnTo>
                  <a:pt x="694" y="1156"/>
                </a:lnTo>
                <a:lnTo>
                  <a:pt x="711" y="1156"/>
                </a:lnTo>
                <a:lnTo>
                  <a:pt x="727" y="1156"/>
                </a:lnTo>
                <a:lnTo>
                  <a:pt x="744" y="1156"/>
                </a:lnTo>
                <a:lnTo>
                  <a:pt x="761" y="1148"/>
                </a:lnTo>
                <a:lnTo>
                  <a:pt x="778" y="1130"/>
                </a:lnTo>
                <a:lnTo>
                  <a:pt x="795" y="1121"/>
                </a:lnTo>
                <a:lnTo>
                  <a:pt x="812" y="1112"/>
                </a:lnTo>
                <a:lnTo>
                  <a:pt x="829" y="1103"/>
                </a:lnTo>
                <a:lnTo>
                  <a:pt x="846" y="1094"/>
                </a:lnTo>
                <a:lnTo>
                  <a:pt x="863" y="1094"/>
                </a:lnTo>
                <a:lnTo>
                  <a:pt x="880" y="1076"/>
                </a:lnTo>
                <a:lnTo>
                  <a:pt x="897" y="1067"/>
                </a:lnTo>
                <a:lnTo>
                  <a:pt x="905" y="1049"/>
                </a:lnTo>
                <a:lnTo>
                  <a:pt x="922" y="1040"/>
                </a:lnTo>
                <a:lnTo>
                  <a:pt x="939" y="1040"/>
                </a:lnTo>
                <a:lnTo>
                  <a:pt x="956" y="1031"/>
                </a:lnTo>
                <a:lnTo>
                  <a:pt x="973" y="1022"/>
                </a:lnTo>
                <a:lnTo>
                  <a:pt x="998" y="1004"/>
                </a:lnTo>
                <a:lnTo>
                  <a:pt x="1015" y="995"/>
                </a:lnTo>
                <a:lnTo>
                  <a:pt x="1032" y="995"/>
                </a:lnTo>
                <a:lnTo>
                  <a:pt x="1049" y="977"/>
                </a:lnTo>
                <a:lnTo>
                  <a:pt x="1057" y="959"/>
                </a:lnTo>
                <a:lnTo>
                  <a:pt x="1066" y="941"/>
                </a:lnTo>
                <a:lnTo>
                  <a:pt x="1083" y="923"/>
                </a:lnTo>
                <a:lnTo>
                  <a:pt x="1091" y="906"/>
                </a:lnTo>
                <a:lnTo>
                  <a:pt x="1099" y="888"/>
                </a:lnTo>
                <a:lnTo>
                  <a:pt x="1108" y="870"/>
                </a:lnTo>
                <a:lnTo>
                  <a:pt x="1116" y="843"/>
                </a:lnTo>
                <a:lnTo>
                  <a:pt x="1125" y="825"/>
                </a:lnTo>
                <a:lnTo>
                  <a:pt x="1125" y="807"/>
                </a:lnTo>
                <a:lnTo>
                  <a:pt x="1125" y="789"/>
                </a:lnTo>
                <a:lnTo>
                  <a:pt x="1133" y="771"/>
                </a:lnTo>
                <a:lnTo>
                  <a:pt x="1142" y="753"/>
                </a:lnTo>
                <a:lnTo>
                  <a:pt x="1150" y="735"/>
                </a:lnTo>
                <a:lnTo>
                  <a:pt x="1150" y="717"/>
                </a:lnTo>
                <a:lnTo>
                  <a:pt x="1150" y="699"/>
                </a:lnTo>
                <a:lnTo>
                  <a:pt x="1150" y="681"/>
                </a:lnTo>
                <a:lnTo>
                  <a:pt x="1150" y="664"/>
                </a:lnTo>
                <a:lnTo>
                  <a:pt x="1150" y="646"/>
                </a:lnTo>
                <a:lnTo>
                  <a:pt x="1150" y="628"/>
                </a:lnTo>
                <a:lnTo>
                  <a:pt x="1150" y="610"/>
                </a:lnTo>
                <a:lnTo>
                  <a:pt x="1150" y="592"/>
                </a:lnTo>
                <a:lnTo>
                  <a:pt x="1150" y="574"/>
                </a:lnTo>
                <a:lnTo>
                  <a:pt x="1159" y="556"/>
                </a:lnTo>
                <a:lnTo>
                  <a:pt x="1176" y="538"/>
                </a:lnTo>
                <a:lnTo>
                  <a:pt x="1184" y="520"/>
                </a:lnTo>
                <a:lnTo>
                  <a:pt x="1184" y="502"/>
                </a:lnTo>
                <a:lnTo>
                  <a:pt x="1184" y="439"/>
                </a:lnTo>
                <a:lnTo>
                  <a:pt x="1176" y="422"/>
                </a:lnTo>
                <a:lnTo>
                  <a:pt x="1176" y="404"/>
                </a:lnTo>
                <a:lnTo>
                  <a:pt x="1167" y="386"/>
                </a:lnTo>
                <a:lnTo>
                  <a:pt x="1159" y="368"/>
                </a:lnTo>
                <a:lnTo>
                  <a:pt x="1159" y="350"/>
                </a:lnTo>
                <a:lnTo>
                  <a:pt x="1142" y="341"/>
                </a:lnTo>
                <a:lnTo>
                  <a:pt x="1125" y="314"/>
                </a:lnTo>
                <a:lnTo>
                  <a:pt x="1108" y="305"/>
                </a:lnTo>
                <a:lnTo>
                  <a:pt x="1091" y="287"/>
                </a:lnTo>
                <a:lnTo>
                  <a:pt x="1074" y="269"/>
                </a:lnTo>
                <a:lnTo>
                  <a:pt x="1049" y="251"/>
                </a:lnTo>
                <a:lnTo>
                  <a:pt x="1040" y="233"/>
                </a:lnTo>
                <a:lnTo>
                  <a:pt x="1023" y="215"/>
                </a:lnTo>
                <a:lnTo>
                  <a:pt x="1006" y="197"/>
                </a:lnTo>
                <a:lnTo>
                  <a:pt x="990" y="180"/>
                </a:lnTo>
                <a:lnTo>
                  <a:pt x="973" y="162"/>
                </a:lnTo>
                <a:lnTo>
                  <a:pt x="956" y="153"/>
                </a:lnTo>
                <a:lnTo>
                  <a:pt x="939" y="99"/>
                </a:lnTo>
                <a:lnTo>
                  <a:pt x="930" y="81"/>
                </a:lnTo>
                <a:lnTo>
                  <a:pt x="905" y="72"/>
                </a:lnTo>
                <a:lnTo>
                  <a:pt x="888" y="63"/>
                </a:lnTo>
                <a:lnTo>
                  <a:pt x="871" y="54"/>
                </a:lnTo>
                <a:lnTo>
                  <a:pt x="846" y="54"/>
                </a:lnTo>
                <a:lnTo>
                  <a:pt x="829" y="54"/>
                </a:lnTo>
                <a:lnTo>
                  <a:pt x="778" y="54"/>
                </a:lnTo>
                <a:lnTo>
                  <a:pt x="711" y="54"/>
                </a:lnTo>
                <a:lnTo>
                  <a:pt x="694" y="54"/>
                </a:lnTo>
                <a:lnTo>
                  <a:pt x="677" y="54"/>
                </a:lnTo>
                <a:lnTo>
                  <a:pt x="651" y="36"/>
                </a:lnTo>
                <a:lnTo>
                  <a:pt x="634" y="27"/>
                </a:lnTo>
                <a:lnTo>
                  <a:pt x="618" y="18"/>
                </a:lnTo>
                <a:lnTo>
                  <a:pt x="601" y="9"/>
                </a:lnTo>
                <a:lnTo>
                  <a:pt x="575" y="0"/>
                </a:lnTo>
                <a:lnTo>
                  <a:pt x="558" y="0"/>
                </a:lnTo>
                <a:lnTo>
                  <a:pt x="541" y="0"/>
                </a:lnTo>
                <a:lnTo>
                  <a:pt x="516" y="0"/>
                </a:lnTo>
                <a:lnTo>
                  <a:pt x="499" y="0"/>
                </a:lnTo>
                <a:lnTo>
                  <a:pt x="448" y="0"/>
                </a:lnTo>
                <a:lnTo>
                  <a:pt x="432" y="0"/>
                </a:lnTo>
                <a:lnTo>
                  <a:pt x="415" y="0"/>
                </a:lnTo>
                <a:lnTo>
                  <a:pt x="398" y="0"/>
                </a:lnTo>
                <a:lnTo>
                  <a:pt x="347" y="0"/>
                </a:lnTo>
                <a:lnTo>
                  <a:pt x="330" y="0"/>
                </a:lnTo>
                <a:lnTo>
                  <a:pt x="313" y="0"/>
                </a:lnTo>
                <a:lnTo>
                  <a:pt x="288" y="9"/>
                </a:lnTo>
                <a:lnTo>
                  <a:pt x="279" y="27"/>
                </a:lnTo>
                <a:lnTo>
                  <a:pt x="271" y="45"/>
                </a:lnTo>
                <a:lnTo>
                  <a:pt x="246" y="54"/>
                </a:lnTo>
                <a:lnTo>
                  <a:pt x="229" y="72"/>
                </a:lnTo>
                <a:lnTo>
                  <a:pt x="212" y="81"/>
                </a:lnTo>
                <a:lnTo>
                  <a:pt x="203" y="99"/>
                </a:lnTo>
                <a:lnTo>
                  <a:pt x="186" y="117"/>
                </a:lnTo>
                <a:lnTo>
                  <a:pt x="178" y="135"/>
                </a:lnTo>
                <a:lnTo>
                  <a:pt x="169" y="153"/>
                </a:lnTo>
                <a:lnTo>
                  <a:pt x="153" y="162"/>
                </a:lnTo>
                <a:lnTo>
                  <a:pt x="136" y="180"/>
                </a:lnTo>
                <a:lnTo>
                  <a:pt x="119" y="206"/>
                </a:lnTo>
                <a:lnTo>
                  <a:pt x="119" y="224"/>
                </a:lnTo>
                <a:lnTo>
                  <a:pt x="110" y="242"/>
                </a:lnTo>
                <a:lnTo>
                  <a:pt x="110" y="260"/>
                </a:lnTo>
                <a:lnTo>
                  <a:pt x="102" y="278"/>
                </a:lnTo>
                <a:lnTo>
                  <a:pt x="93" y="296"/>
                </a:lnTo>
                <a:lnTo>
                  <a:pt x="85" y="314"/>
                </a:lnTo>
                <a:lnTo>
                  <a:pt x="76" y="332"/>
                </a:lnTo>
                <a:lnTo>
                  <a:pt x="68" y="386"/>
                </a:lnTo>
                <a:lnTo>
                  <a:pt x="60" y="404"/>
                </a:lnTo>
                <a:lnTo>
                  <a:pt x="51" y="422"/>
                </a:lnTo>
                <a:lnTo>
                  <a:pt x="43" y="439"/>
                </a:lnTo>
                <a:lnTo>
                  <a:pt x="34" y="457"/>
                </a:lnTo>
                <a:lnTo>
                  <a:pt x="26" y="475"/>
                </a:lnTo>
                <a:lnTo>
                  <a:pt x="17" y="502"/>
                </a:lnTo>
                <a:lnTo>
                  <a:pt x="17" y="529"/>
                </a:lnTo>
                <a:lnTo>
                  <a:pt x="17" y="547"/>
                </a:lnTo>
                <a:lnTo>
                  <a:pt x="17" y="565"/>
                </a:lnTo>
                <a:lnTo>
                  <a:pt x="9" y="628"/>
                </a:lnTo>
                <a:lnTo>
                  <a:pt x="0" y="646"/>
                </a:lnTo>
                <a:lnTo>
                  <a:pt x="0" y="664"/>
                </a:lnTo>
                <a:lnTo>
                  <a:pt x="0" y="681"/>
                </a:lnTo>
                <a:lnTo>
                  <a:pt x="9" y="699"/>
                </a:lnTo>
                <a:lnTo>
                  <a:pt x="26" y="717"/>
                </a:lnTo>
                <a:lnTo>
                  <a:pt x="34" y="735"/>
                </a:lnTo>
                <a:lnTo>
                  <a:pt x="51" y="744"/>
                </a:lnTo>
                <a:lnTo>
                  <a:pt x="60" y="762"/>
                </a:lnTo>
                <a:lnTo>
                  <a:pt x="26" y="762"/>
                </a:lnTo>
                <a:lnTo>
                  <a:pt x="93" y="762"/>
                </a:lnTo>
                <a:lnTo>
                  <a:pt x="26" y="762"/>
                </a:lnTo>
                <a:lnTo>
                  <a:pt x="93" y="906"/>
                </a:lnTo>
                <a:close/>
              </a:path>
            </a:pathLst>
          </a:custGeom>
          <a:solidFill>
            <a:srgbClr val="F3CB95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4158854" y="2715817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FE1E39"/>
                </a:solidFill>
              </a:rPr>
              <a:t>Riziko</a:t>
            </a:r>
          </a:p>
        </p:txBody>
      </p:sp>
      <p:sp>
        <p:nvSpPr>
          <p:cNvPr id="661519" name="Rectangle 15"/>
          <p:cNvSpPr>
            <a:spLocks noChangeArrowheads="1"/>
          </p:cNvSpPr>
          <p:nvPr/>
        </p:nvSpPr>
        <p:spPr bwMode="auto">
          <a:xfrm>
            <a:off x="4089797" y="3021807"/>
            <a:ext cx="95218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350">
                <a:solidFill>
                  <a:srgbClr val="FE1E39"/>
                </a:solidFill>
                <a:latin typeface="Arial"/>
              </a:rPr>
              <a:t>onemocnění</a:t>
            </a:r>
            <a:endParaRPr lang="cs-CZ" altLang="cs-CZ" sz="1350">
              <a:solidFill>
                <a:srgbClr val="FE1E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61520" name="Rectangle 16"/>
          <p:cNvSpPr>
            <a:spLocks noChangeArrowheads="1"/>
          </p:cNvSpPr>
          <p:nvPr/>
        </p:nvSpPr>
        <p:spPr bwMode="auto">
          <a:xfrm>
            <a:off x="1566864" y="2346723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61521" name="Rectangle 17"/>
          <p:cNvSpPr>
            <a:spLocks noChangeArrowheads="1"/>
          </p:cNvSpPr>
          <p:nvPr/>
        </p:nvSpPr>
        <p:spPr bwMode="auto">
          <a:xfrm>
            <a:off x="1566864" y="2602707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61522" name="Rectangle 18"/>
          <p:cNvSpPr>
            <a:spLocks noChangeArrowheads="1"/>
          </p:cNvSpPr>
          <p:nvPr/>
        </p:nvSpPr>
        <p:spPr bwMode="auto">
          <a:xfrm>
            <a:off x="6171010" y="3157538"/>
            <a:ext cx="124399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350" dirty="0">
                <a:solidFill>
                  <a:srgbClr val="EF8F01"/>
                </a:solidFill>
                <a:latin typeface="Arial"/>
              </a:rPr>
              <a:t>POPULAČNĚ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350" dirty="0">
                <a:solidFill>
                  <a:srgbClr val="EF8F01"/>
                </a:solidFill>
                <a:latin typeface="Arial"/>
              </a:rPr>
              <a:t>ORIENTOVANÁ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350" dirty="0">
                <a:solidFill>
                  <a:srgbClr val="EF8F01"/>
                </a:solidFill>
                <a:latin typeface="Arial"/>
              </a:rPr>
              <a:t>OPATŘENÍ</a:t>
            </a:r>
            <a:endParaRPr lang="cs-CZ" altLang="cs-CZ" sz="1350" dirty="0">
              <a:solidFill>
                <a:srgbClr val="EF8F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61523" name="Rectangle 19"/>
          <p:cNvSpPr>
            <a:spLocks noChangeArrowheads="1"/>
          </p:cNvSpPr>
          <p:nvPr/>
        </p:nvSpPr>
        <p:spPr bwMode="auto">
          <a:xfrm>
            <a:off x="4716066" y="4280297"/>
            <a:ext cx="2406108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125">
                <a:solidFill>
                  <a:srgbClr val="000000"/>
                </a:solidFill>
                <a:latin typeface="Arial"/>
              </a:rPr>
              <a:t>nezdravé pracovní a životní prostředí</a:t>
            </a:r>
            <a:r>
              <a:rPr lang="cs-CZ" altLang="cs-CZ" sz="105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cs-CZ" altLang="cs-CZ" sz="10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61524" name="Rectangle 20"/>
          <p:cNvSpPr>
            <a:spLocks noChangeArrowheads="1"/>
          </p:cNvSpPr>
          <p:nvPr/>
        </p:nvSpPr>
        <p:spPr bwMode="auto">
          <a:xfrm>
            <a:off x="3976688" y="4546997"/>
            <a:ext cx="309379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125">
                <a:solidFill>
                  <a:srgbClr val="000000"/>
                </a:solidFill>
                <a:latin typeface="Arial"/>
              </a:rPr>
              <a:t>špatná výživa (zdravotně nebezpečné potraviny)</a:t>
            </a:r>
            <a:endParaRPr lang="cs-CZ" altLang="cs-CZ" sz="1125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54293" name="Freeform 21"/>
          <p:cNvSpPr>
            <a:spLocks/>
          </p:cNvSpPr>
          <p:nvPr/>
        </p:nvSpPr>
        <p:spPr bwMode="auto">
          <a:xfrm>
            <a:off x="3237310" y="4102894"/>
            <a:ext cx="100013" cy="20241"/>
          </a:xfrm>
          <a:custGeom>
            <a:avLst/>
            <a:gdLst>
              <a:gd name="T0" fmla="*/ 2147483647 w 83"/>
              <a:gd name="T1" fmla="*/ 2147483647 h 17"/>
              <a:gd name="T2" fmla="*/ 2147483647 w 83"/>
              <a:gd name="T3" fmla="*/ 2147483647 h 17"/>
              <a:gd name="T4" fmla="*/ 2147483647 w 83"/>
              <a:gd name="T5" fmla="*/ 2147483647 h 17"/>
              <a:gd name="T6" fmla="*/ 2147483647 w 83"/>
              <a:gd name="T7" fmla="*/ 2147483647 h 17"/>
              <a:gd name="T8" fmla="*/ 2147483647 w 83"/>
              <a:gd name="T9" fmla="*/ 2147483647 h 17"/>
              <a:gd name="T10" fmla="*/ 2147483647 w 83"/>
              <a:gd name="T11" fmla="*/ 2147483647 h 17"/>
              <a:gd name="T12" fmla="*/ 2147483647 w 83"/>
              <a:gd name="T13" fmla="*/ 2147483647 h 17"/>
              <a:gd name="T14" fmla="*/ 0 w 83"/>
              <a:gd name="T15" fmla="*/ 0 h 17"/>
              <a:gd name="T16" fmla="*/ 2147483647 w 83"/>
              <a:gd name="T17" fmla="*/ 0 h 17"/>
              <a:gd name="T18" fmla="*/ 2147483647 w 83"/>
              <a:gd name="T19" fmla="*/ 0 h 17"/>
              <a:gd name="T20" fmla="*/ 2147483647 w 83"/>
              <a:gd name="T21" fmla="*/ 0 h 17"/>
              <a:gd name="T22" fmla="*/ 2147483647 w 83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3" h="17">
                <a:moveTo>
                  <a:pt x="24" y="11"/>
                </a:moveTo>
                <a:lnTo>
                  <a:pt x="48" y="5"/>
                </a:lnTo>
                <a:lnTo>
                  <a:pt x="72" y="5"/>
                </a:lnTo>
                <a:lnTo>
                  <a:pt x="83" y="17"/>
                </a:lnTo>
                <a:lnTo>
                  <a:pt x="59" y="17"/>
                </a:lnTo>
                <a:lnTo>
                  <a:pt x="35" y="11"/>
                </a:lnTo>
                <a:lnTo>
                  <a:pt x="11" y="11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24" y="11"/>
                </a:lnTo>
                <a:close/>
              </a:path>
            </a:pathLst>
          </a:custGeom>
          <a:solidFill>
            <a:srgbClr val="C0C0C0"/>
          </a:solidFill>
          <a:ln w="174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2613423" y="4636294"/>
            <a:ext cx="291703" cy="182166"/>
          </a:xfrm>
          <a:custGeom>
            <a:avLst/>
            <a:gdLst>
              <a:gd name="T0" fmla="*/ 2147483647 w 245"/>
              <a:gd name="T1" fmla="*/ 0 h 153"/>
              <a:gd name="T2" fmla="*/ 2147483647 w 245"/>
              <a:gd name="T3" fmla="*/ 2147483647 h 153"/>
              <a:gd name="T4" fmla="*/ 2147483647 w 245"/>
              <a:gd name="T5" fmla="*/ 0 h 153"/>
              <a:gd name="T6" fmla="*/ 2147483647 w 245"/>
              <a:gd name="T7" fmla="*/ 0 h 153"/>
              <a:gd name="T8" fmla="*/ 2147483647 w 245"/>
              <a:gd name="T9" fmla="*/ 2147483647 h 153"/>
              <a:gd name="T10" fmla="*/ 2147483647 w 245"/>
              <a:gd name="T11" fmla="*/ 2147483647 h 153"/>
              <a:gd name="T12" fmla="*/ 2147483647 w 245"/>
              <a:gd name="T13" fmla="*/ 2147483647 h 153"/>
              <a:gd name="T14" fmla="*/ 2147483647 w 245"/>
              <a:gd name="T15" fmla="*/ 2147483647 h 153"/>
              <a:gd name="T16" fmla="*/ 0 w 245"/>
              <a:gd name="T17" fmla="*/ 2147483647 h 153"/>
              <a:gd name="T18" fmla="*/ 2147483647 w 245"/>
              <a:gd name="T19" fmla="*/ 2147483647 h 153"/>
              <a:gd name="T20" fmla="*/ 2147483647 w 245"/>
              <a:gd name="T21" fmla="*/ 2147483647 h 153"/>
              <a:gd name="T22" fmla="*/ 2147483647 w 245"/>
              <a:gd name="T23" fmla="*/ 2147483647 h 153"/>
              <a:gd name="T24" fmla="*/ 2147483647 w 245"/>
              <a:gd name="T25" fmla="*/ 2147483647 h 153"/>
              <a:gd name="T26" fmla="*/ 2147483647 w 245"/>
              <a:gd name="T27" fmla="*/ 2147483647 h 153"/>
              <a:gd name="T28" fmla="*/ 2147483647 w 245"/>
              <a:gd name="T29" fmla="*/ 2147483647 h 153"/>
              <a:gd name="T30" fmla="*/ 2147483647 w 245"/>
              <a:gd name="T31" fmla="*/ 2147483647 h 153"/>
              <a:gd name="T32" fmla="*/ 2147483647 w 245"/>
              <a:gd name="T33" fmla="*/ 2147483647 h 153"/>
              <a:gd name="T34" fmla="*/ 2147483647 w 245"/>
              <a:gd name="T35" fmla="*/ 2147483647 h 153"/>
              <a:gd name="T36" fmla="*/ 2147483647 w 245"/>
              <a:gd name="T37" fmla="*/ 2147483647 h 153"/>
              <a:gd name="T38" fmla="*/ 2147483647 w 245"/>
              <a:gd name="T39" fmla="*/ 2147483647 h 153"/>
              <a:gd name="T40" fmla="*/ 2147483647 w 245"/>
              <a:gd name="T41" fmla="*/ 2147483647 h 153"/>
              <a:gd name="T42" fmla="*/ 2147483647 w 245"/>
              <a:gd name="T43" fmla="*/ 2147483647 h 153"/>
              <a:gd name="T44" fmla="*/ 2147483647 w 245"/>
              <a:gd name="T45" fmla="*/ 2147483647 h 153"/>
              <a:gd name="T46" fmla="*/ 2147483647 w 245"/>
              <a:gd name="T47" fmla="*/ 2147483647 h 153"/>
              <a:gd name="T48" fmla="*/ 2147483647 w 245"/>
              <a:gd name="T49" fmla="*/ 2147483647 h 153"/>
              <a:gd name="T50" fmla="*/ 2147483647 w 245"/>
              <a:gd name="T51" fmla="*/ 2147483647 h 153"/>
              <a:gd name="T52" fmla="*/ 2147483647 w 245"/>
              <a:gd name="T53" fmla="*/ 2147483647 h 153"/>
              <a:gd name="T54" fmla="*/ 2147483647 w 245"/>
              <a:gd name="T55" fmla="*/ 2147483647 h 153"/>
              <a:gd name="T56" fmla="*/ 2147483647 w 245"/>
              <a:gd name="T57" fmla="*/ 2147483647 h 153"/>
              <a:gd name="T58" fmla="*/ 2147483647 w 245"/>
              <a:gd name="T59" fmla="*/ 2147483647 h 153"/>
              <a:gd name="T60" fmla="*/ 2147483647 w 245"/>
              <a:gd name="T61" fmla="*/ 2147483647 h 153"/>
              <a:gd name="T62" fmla="*/ 2147483647 w 245"/>
              <a:gd name="T63" fmla="*/ 2147483647 h 153"/>
              <a:gd name="T64" fmla="*/ 2147483647 w 245"/>
              <a:gd name="T65" fmla="*/ 2147483647 h 153"/>
              <a:gd name="T66" fmla="*/ 2147483647 w 245"/>
              <a:gd name="T67" fmla="*/ 0 h 1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5" h="153">
                <a:moveTo>
                  <a:pt x="68" y="0"/>
                </a:moveTo>
                <a:lnTo>
                  <a:pt x="76" y="18"/>
                </a:lnTo>
                <a:lnTo>
                  <a:pt x="68" y="0"/>
                </a:lnTo>
                <a:lnTo>
                  <a:pt x="51" y="0"/>
                </a:lnTo>
                <a:lnTo>
                  <a:pt x="51" y="18"/>
                </a:lnTo>
                <a:lnTo>
                  <a:pt x="34" y="27"/>
                </a:lnTo>
                <a:lnTo>
                  <a:pt x="17" y="36"/>
                </a:lnTo>
                <a:lnTo>
                  <a:pt x="8" y="54"/>
                </a:lnTo>
                <a:lnTo>
                  <a:pt x="0" y="72"/>
                </a:lnTo>
                <a:lnTo>
                  <a:pt x="8" y="90"/>
                </a:lnTo>
                <a:lnTo>
                  <a:pt x="25" y="99"/>
                </a:lnTo>
                <a:lnTo>
                  <a:pt x="42" y="108"/>
                </a:lnTo>
                <a:lnTo>
                  <a:pt x="59" y="117"/>
                </a:lnTo>
                <a:lnTo>
                  <a:pt x="68" y="135"/>
                </a:lnTo>
                <a:lnTo>
                  <a:pt x="85" y="135"/>
                </a:lnTo>
                <a:lnTo>
                  <a:pt x="101" y="135"/>
                </a:lnTo>
                <a:lnTo>
                  <a:pt x="118" y="144"/>
                </a:lnTo>
                <a:lnTo>
                  <a:pt x="135" y="153"/>
                </a:lnTo>
                <a:lnTo>
                  <a:pt x="152" y="153"/>
                </a:lnTo>
                <a:lnTo>
                  <a:pt x="169" y="153"/>
                </a:lnTo>
                <a:lnTo>
                  <a:pt x="186" y="144"/>
                </a:lnTo>
                <a:lnTo>
                  <a:pt x="203" y="135"/>
                </a:lnTo>
                <a:lnTo>
                  <a:pt x="220" y="135"/>
                </a:lnTo>
                <a:lnTo>
                  <a:pt x="237" y="135"/>
                </a:lnTo>
                <a:lnTo>
                  <a:pt x="245" y="117"/>
                </a:lnTo>
                <a:lnTo>
                  <a:pt x="237" y="99"/>
                </a:lnTo>
                <a:lnTo>
                  <a:pt x="220" y="90"/>
                </a:lnTo>
                <a:lnTo>
                  <a:pt x="203" y="90"/>
                </a:lnTo>
                <a:lnTo>
                  <a:pt x="186" y="90"/>
                </a:lnTo>
                <a:lnTo>
                  <a:pt x="169" y="99"/>
                </a:lnTo>
                <a:lnTo>
                  <a:pt x="152" y="81"/>
                </a:lnTo>
                <a:lnTo>
                  <a:pt x="152" y="63"/>
                </a:lnTo>
                <a:lnTo>
                  <a:pt x="152" y="45"/>
                </a:lnTo>
                <a:lnTo>
                  <a:pt x="68" y="0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3470673" y="3132536"/>
            <a:ext cx="350044" cy="116681"/>
          </a:xfrm>
          <a:custGeom>
            <a:avLst/>
            <a:gdLst>
              <a:gd name="T0" fmla="*/ 2147483647 w 295"/>
              <a:gd name="T1" fmla="*/ 2147483647 h 98"/>
              <a:gd name="T2" fmla="*/ 2147483647 w 295"/>
              <a:gd name="T3" fmla="*/ 2147483647 h 98"/>
              <a:gd name="T4" fmla="*/ 2147483647 w 295"/>
              <a:gd name="T5" fmla="*/ 2147483647 h 98"/>
              <a:gd name="T6" fmla="*/ 2147483647 w 295"/>
              <a:gd name="T7" fmla="*/ 2147483647 h 98"/>
              <a:gd name="T8" fmla="*/ 2147483647 w 295"/>
              <a:gd name="T9" fmla="*/ 2147483647 h 98"/>
              <a:gd name="T10" fmla="*/ 2147483647 w 295"/>
              <a:gd name="T11" fmla="*/ 2147483647 h 98"/>
              <a:gd name="T12" fmla="*/ 2147483647 w 295"/>
              <a:gd name="T13" fmla="*/ 2147483647 h 98"/>
              <a:gd name="T14" fmla="*/ 2147483647 w 295"/>
              <a:gd name="T15" fmla="*/ 2147483647 h 98"/>
              <a:gd name="T16" fmla="*/ 2147483647 w 295"/>
              <a:gd name="T17" fmla="*/ 0 h 98"/>
              <a:gd name="T18" fmla="*/ 2147483647 w 295"/>
              <a:gd name="T19" fmla="*/ 0 h 98"/>
              <a:gd name="T20" fmla="*/ 2147483647 w 295"/>
              <a:gd name="T21" fmla="*/ 0 h 98"/>
              <a:gd name="T22" fmla="*/ 2147483647 w 295"/>
              <a:gd name="T23" fmla="*/ 0 h 98"/>
              <a:gd name="T24" fmla="*/ 2147483647 w 295"/>
              <a:gd name="T25" fmla="*/ 0 h 98"/>
              <a:gd name="T26" fmla="*/ 2147483647 w 295"/>
              <a:gd name="T27" fmla="*/ 2147483647 h 98"/>
              <a:gd name="T28" fmla="*/ 2147483647 w 295"/>
              <a:gd name="T29" fmla="*/ 2147483647 h 98"/>
              <a:gd name="T30" fmla="*/ 2147483647 w 295"/>
              <a:gd name="T31" fmla="*/ 2147483647 h 98"/>
              <a:gd name="T32" fmla="*/ 2147483647 w 295"/>
              <a:gd name="T33" fmla="*/ 2147483647 h 98"/>
              <a:gd name="T34" fmla="*/ 2147483647 w 295"/>
              <a:gd name="T35" fmla="*/ 2147483647 h 98"/>
              <a:gd name="T36" fmla="*/ 2147483647 w 295"/>
              <a:gd name="T37" fmla="*/ 2147483647 h 98"/>
              <a:gd name="T38" fmla="*/ 2147483647 w 295"/>
              <a:gd name="T39" fmla="*/ 2147483647 h 98"/>
              <a:gd name="T40" fmla="*/ 0 w 295"/>
              <a:gd name="T41" fmla="*/ 2147483647 h 98"/>
              <a:gd name="T42" fmla="*/ 2147483647 w 295"/>
              <a:gd name="T43" fmla="*/ 2147483647 h 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5" h="98">
                <a:moveTo>
                  <a:pt x="295" y="44"/>
                </a:moveTo>
                <a:lnTo>
                  <a:pt x="262" y="26"/>
                </a:lnTo>
                <a:lnTo>
                  <a:pt x="245" y="18"/>
                </a:lnTo>
                <a:lnTo>
                  <a:pt x="236" y="35"/>
                </a:lnTo>
                <a:lnTo>
                  <a:pt x="245" y="53"/>
                </a:lnTo>
                <a:lnTo>
                  <a:pt x="228" y="44"/>
                </a:lnTo>
                <a:lnTo>
                  <a:pt x="211" y="35"/>
                </a:lnTo>
                <a:lnTo>
                  <a:pt x="194" y="18"/>
                </a:lnTo>
                <a:lnTo>
                  <a:pt x="177" y="0"/>
                </a:lnTo>
                <a:lnTo>
                  <a:pt x="160" y="0"/>
                </a:lnTo>
                <a:lnTo>
                  <a:pt x="143" y="0"/>
                </a:lnTo>
                <a:lnTo>
                  <a:pt x="126" y="0"/>
                </a:lnTo>
                <a:lnTo>
                  <a:pt x="110" y="0"/>
                </a:lnTo>
                <a:lnTo>
                  <a:pt x="93" y="9"/>
                </a:lnTo>
                <a:lnTo>
                  <a:pt x="76" y="18"/>
                </a:lnTo>
                <a:lnTo>
                  <a:pt x="59" y="18"/>
                </a:lnTo>
                <a:lnTo>
                  <a:pt x="50" y="35"/>
                </a:lnTo>
                <a:lnTo>
                  <a:pt x="42" y="53"/>
                </a:lnTo>
                <a:lnTo>
                  <a:pt x="25" y="62"/>
                </a:lnTo>
                <a:lnTo>
                  <a:pt x="17" y="80"/>
                </a:lnTo>
                <a:lnTo>
                  <a:pt x="0" y="98"/>
                </a:lnTo>
                <a:lnTo>
                  <a:pt x="25" y="44"/>
                </a:lnTo>
              </a:path>
            </a:pathLst>
          </a:custGeom>
          <a:noFill/>
          <a:ln w="365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296" name="Freeform 24"/>
          <p:cNvSpPr>
            <a:spLocks/>
          </p:cNvSpPr>
          <p:nvPr/>
        </p:nvSpPr>
        <p:spPr bwMode="auto">
          <a:xfrm>
            <a:off x="3670697" y="3100389"/>
            <a:ext cx="180975" cy="73819"/>
          </a:xfrm>
          <a:custGeom>
            <a:avLst/>
            <a:gdLst>
              <a:gd name="T0" fmla="*/ 2147483647 w 152"/>
              <a:gd name="T1" fmla="*/ 0 h 62"/>
              <a:gd name="T2" fmla="*/ 2147483647 w 152"/>
              <a:gd name="T3" fmla="*/ 2147483647 h 62"/>
              <a:gd name="T4" fmla="*/ 2147483647 w 152"/>
              <a:gd name="T5" fmla="*/ 2147483647 h 62"/>
              <a:gd name="T6" fmla="*/ 2147483647 w 152"/>
              <a:gd name="T7" fmla="*/ 2147483647 h 62"/>
              <a:gd name="T8" fmla="*/ 2147483647 w 152"/>
              <a:gd name="T9" fmla="*/ 2147483647 h 62"/>
              <a:gd name="T10" fmla="*/ 2147483647 w 152"/>
              <a:gd name="T11" fmla="*/ 2147483647 h 62"/>
              <a:gd name="T12" fmla="*/ 2147483647 w 152"/>
              <a:gd name="T13" fmla="*/ 2147483647 h 62"/>
              <a:gd name="T14" fmla="*/ 2147483647 w 152"/>
              <a:gd name="T15" fmla="*/ 2147483647 h 62"/>
              <a:gd name="T16" fmla="*/ 2147483647 w 152"/>
              <a:gd name="T17" fmla="*/ 2147483647 h 62"/>
              <a:gd name="T18" fmla="*/ 2147483647 w 152"/>
              <a:gd name="T19" fmla="*/ 2147483647 h 62"/>
              <a:gd name="T20" fmla="*/ 2147483647 w 152"/>
              <a:gd name="T21" fmla="*/ 2147483647 h 62"/>
              <a:gd name="T22" fmla="*/ 2147483647 w 152"/>
              <a:gd name="T23" fmla="*/ 2147483647 h 62"/>
              <a:gd name="T24" fmla="*/ 2147483647 w 152"/>
              <a:gd name="T25" fmla="*/ 2147483647 h 62"/>
              <a:gd name="T26" fmla="*/ 2147483647 w 152"/>
              <a:gd name="T27" fmla="*/ 2147483647 h 62"/>
              <a:gd name="T28" fmla="*/ 2147483647 w 152"/>
              <a:gd name="T29" fmla="*/ 2147483647 h 62"/>
              <a:gd name="T30" fmla="*/ 2147483647 w 152"/>
              <a:gd name="T31" fmla="*/ 2147483647 h 62"/>
              <a:gd name="T32" fmla="*/ 2147483647 w 152"/>
              <a:gd name="T33" fmla="*/ 2147483647 h 62"/>
              <a:gd name="T34" fmla="*/ 2147483647 w 152"/>
              <a:gd name="T35" fmla="*/ 2147483647 h 62"/>
              <a:gd name="T36" fmla="*/ 2147483647 w 152"/>
              <a:gd name="T37" fmla="*/ 2147483647 h 62"/>
              <a:gd name="T38" fmla="*/ 0 w 152"/>
              <a:gd name="T39" fmla="*/ 0 h 62"/>
              <a:gd name="T40" fmla="*/ 2147483647 w 152"/>
              <a:gd name="T41" fmla="*/ 2147483647 h 62"/>
              <a:gd name="T42" fmla="*/ 2147483647 w 152"/>
              <a:gd name="T43" fmla="*/ 2147483647 h 62"/>
              <a:gd name="T44" fmla="*/ 2147483647 w 152"/>
              <a:gd name="T45" fmla="*/ 2147483647 h 62"/>
              <a:gd name="T46" fmla="*/ 2147483647 w 152"/>
              <a:gd name="T47" fmla="*/ 2147483647 h 62"/>
              <a:gd name="T48" fmla="*/ 2147483647 w 152"/>
              <a:gd name="T49" fmla="*/ 2147483647 h 62"/>
              <a:gd name="T50" fmla="*/ 2147483647 w 152"/>
              <a:gd name="T51" fmla="*/ 2147483647 h 62"/>
              <a:gd name="T52" fmla="*/ 2147483647 w 152"/>
              <a:gd name="T53" fmla="*/ 2147483647 h 62"/>
              <a:gd name="T54" fmla="*/ 2147483647 w 152"/>
              <a:gd name="T55" fmla="*/ 2147483647 h 62"/>
              <a:gd name="T56" fmla="*/ 2147483647 w 152"/>
              <a:gd name="T57" fmla="*/ 2147483647 h 62"/>
              <a:gd name="T58" fmla="*/ 2147483647 w 152"/>
              <a:gd name="T59" fmla="*/ 0 h 62"/>
              <a:gd name="T60" fmla="*/ 2147483647 w 152"/>
              <a:gd name="T61" fmla="*/ 2147483647 h 62"/>
              <a:gd name="T62" fmla="*/ 2147483647 w 152"/>
              <a:gd name="T63" fmla="*/ 2147483647 h 62"/>
              <a:gd name="T64" fmla="*/ 2147483647 w 152"/>
              <a:gd name="T65" fmla="*/ 2147483647 h 62"/>
              <a:gd name="T66" fmla="*/ 2147483647 w 152"/>
              <a:gd name="T67" fmla="*/ 2147483647 h 62"/>
              <a:gd name="T68" fmla="*/ 2147483647 w 152"/>
              <a:gd name="T69" fmla="*/ 0 h 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2" h="62">
                <a:moveTo>
                  <a:pt x="126" y="0"/>
                </a:moveTo>
                <a:lnTo>
                  <a:pt x="84" y="9"/>
                </a:lnTo>
                <a:lnTo>
                  <a:pt x="76" y="36"/>
                </a:lnTo>
                <a:lnTo>
                  <a:pt x="59" y="36"/>
                </a:lnTo>
                <a:lnTo>
                  <a:pt x="42" y="36"/>
                </a:lnTo>
                <a:lnTo>
                  <a:pt x="59" y="27"/>
                </a:lnTo>
                <a:lnTo>
                  <a:pt x="59" y="45"/>
                </a:lnTo>
                <a:lnTo>
                  <a:pt x="67" y="62"/>
                </a:lnTo>
                <a:lnTo>
                  <a:pt x="76" y="45"/>
                </a:lnTo>
                <a:lnTo>
                  <a:pt x="67" y="27"/>
                </a:lnTo>
                <a:lnTo>
                  <a:pt x="50" y="27"/>
                </a:lnTo>
                <a:lnTo>
                  <a:pt x="59" y="45"/>
                </a:lnTo>
                <a:lnTo>
                  <a:pt x="76" y="45"/>
                </a:lnTo>
                <a:lnTo>
                  <a:pt x="59" y="36"/>
                </a:lnTo>
                <a:lnTo>
                  <a:pt x="101" y="27"/>
                </a:lnTo>
                <a:lnTo>
                  <a:pt x="152" y="36"/>
                </a:lnTo>
                <a:lnTo>
                  <a:pt x="135" y="27"/>
                </a:lnTo>
                <a:lnTo>
                  <a:pt x="67" y="18"/>
                </a:lnTo>
                <a:lnTo>
                  <a:pt x="17" y="9"/>
                </a:lnTo>
                <a:lnTo>
                  <a:pt x="0" y="0"/>
                </a:lnTo>
                <a:lnTo>
                  <a:pt x="8" y="27"/>
                </a:lnTo>
                <a:lnTo>
                  <a:pt x="59" y="36"/>
                </a:lnTo>
                <a:lnTo>
                  <a:pt x="76" y="45"/>
                </a:lnTo>
                <a:lnTo>
                  <a:pt x="59" y="36"/>
                </a:lnTo>
                <a:lnTo>
                  <a:pt x="50" y="18"/>
                </a:lnTo>
                <a:lnTo>
                  <a:pt x="76" y="36"/>
                </a:lnTo>
                <a:lnTo>
                  <a:pt x="59" y="18"/>
                </a:lnTo>
                <a:lnTo>
                  <a:pt x="67" y="36"/>
                </a:lnTo>
                <a:lnTo>
                  <a:pt x="59" y="18"/>
                </a:lnTo>
                <a:lnTo>
                  <a:pt x="59" y="0"/>
                </a:lnTo>
                <a:lnTo>
                  <a:pt x="59" y="18"/>
                </a:lnTo>
                <a:lnTo>
                  <a:pt x="59" y="36"/>
                </a:lnTo>
                <a:lnTo>
                  <a:pt x="42" y="45"/>
                </a:lnTo>
                <a:lnTo>
                  <a:pt x="34" y="27"/>
                </a:lnTo>
                <a:lnTo>
                  <a:pt x="126" y="0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61529" name="Rectangle 25"/>
          <p:cNvSpPr>
            <a:spLocks noChangeArrowheads="1"/>
          </p:cNvSpPr>
          <p:nvPr/>
        </p:nvSpPr>
        <p:spPr bwMode="auto">
          <a:xfrm>
            <a:off x="3276601" y="4788694"/>
            <a:ext cx="3726982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125">
                <a:solidFill>
                  <a:srgbClr val="000000"/>
                </a:solidFill>
                <a:latin typeface="Arial"/>
              </a:rPr>
              <a:t>nebezpečné sociální chování, např. růst násilí a kriminality</a:t>
            </a:r>
            <a:endParaRPr lang="cs-CZ" altLang="cs-CZ" sz="1125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61530" name="Rectangle 26"/>
          <p:cNvSpPr>
            <a:spLocks noChangeArrowheads="1"/>
          </p:cNvSpPr>
          <p:nvPr/>
        </p:nvSpPr>
        <p:spPr bwMode="auto">
          <a:xfrm>
            <a:off x="2239567" y="5289947"/>
            <a:ext cx="4656724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125">
                <a:solidFill>
                  <a:srgbClr val="000000"/>
                </a:solidFill>
                <a:latin typeface="Arial"/>
              </a:rPr>
              <a:t>široká škála dalších sociálních a ekologických faktorů ohrožujících zdraví</a:t>
            </a:r>
            <a:endParaRPr lang="cs-CZ" altLang="cs-CZ" sz="1125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61531" name="Rectangle 27"/>
          <p:cNvSpPr>
            <a:spLocks noChangeArrowheads="1"/>
          </p:cNvSpPr>
          <p:nvPr/>
        </p:nvSpPr>
        <p:spPr bwMode="auto">
          <a:xfrm>
            <a:off x="2661048" y="5051822"/>
            <a:ext cx="4352153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125">
                <a:solidFill>
                  <a:srgbClr val="000000"/>
                </a:solidFill>
                <a:latin typeface="Arial"/>
              </a:rPr>
              <a:t>nevyhovující bydlení, nevhodné využívání volného času, stres apod.</a:t>
            </a:r>
            <a:endParaRPr lang="cs-CZ" altLang="cs-CZ" sz="1125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54300" name="Freeform 28"/>
          <p:cNvSpPr>
            <a:spLocks/>
          </p:cNvSpPr>
          <p:nvPr/>
        </p:nvSpPr>
        <p:spPr bwMode="auto">
          <a:xfrm>
            <a:off x="3499249" y="3612358"/>
            <a:ext cx="78581" cy="32147"/>
          </a:xfrm>
          <a:custGeom>
            <a:avLst/>
            <a:gdLst>
              <a:gd name="T0" fmla="*/ 2147483647 w 66"/>
              <a:gd name="T1" fmla="*/ 0 h 27"/>
              <a:gd name="T2" fmla="*/ 2147483647 w 66"/>
              <a:gd name="T3" fmla="*/ 2147483647 h 27"/>
              <a:gd name="T4" fmla="*/ 2147483647 w 66"/>
              <a:gd name="T5" fmla="*/ 2147483647 h 27"/>
              <a:gd name="T6" fmla="*/ 2147483647 w 66"/>
              <a:gd name="T7" fmla="*/ 2147483647 h 27"/>
              <a:gd name="T8" fmla="*/ 2147483647 w 66"/>
              <a:gd name="T9" fmla="*/ 2147483647 h 27"/>
              <a:gd name="T10" fmla="*/ 0 w 66"/>
              <a:gd name="T11" fmla="*/ 2147483647 h 27"/>
              <a:gd name="T12" fmla="*/ 2147483647 w 66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" h="27">
                <a:moveTo>
                  <a:pt x="66" y="0"/>
                </a:moveTo>
                <a:lnTo>
                  <a:pt x="52" y="9"/>
                </a:lnTo>
                <a:lnTo>
                  <a:pt x="37" y="9"/>
                </a:lnTo>
                <a:lnTo>
                  <a:pt x="30" y="27"/>
                </a:lnTo>
                <a:lnTo>
                  <a:pt x="14" y="27"/>
                </a:lnTo>
                <a:lnTo>
                  <a:pt x="0" y="27"/>
                </a:lnTo>
                <a:lnTo>
                  <a:pt x="66" y="0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301" name="Freeform 29"/>
          <p:cNvSpPr>
            <a:spLocks/>
          </p:cNvSpPr>
          <p:nvPr/>
        </p:nvSpPr>
        <p:spPr bwMode="auto">
          <a:xfrm>
            <a:off x="2653903" y="4135042"/>
            <a:ext cx="594122" cy="544115"/>
          </a:xfrm>
          <a:custGeom>
            <a:avLst/>
            <a:gdLst>
              <a:gd name="T0" fmla="*/ 2147483647 w 499"/>
              <a:gd name="T1" fmla="*/ 2147483647 h 457"/>
              <a:gd name="T2" fmla="*/ 2147483647 w 499"/>
              <a:gd name="T3" fmla="*/ 2147483647 h 457"/>
              <a:gd name="T4" fmla="*/ 2147483647 w 499"/>
              <a:gd name="T5" fmla="*/ 2147483647 h 457"/>
              <a:gd name="T6" fmla="*/ 2147483647 w 499"/>
              <a:gd name="T7" fmla="*/ 2147483647 h 457"/>
              <a:gd name="T8" fmla="*/ 2147483647 w 499"/>
              <a:gd name="T9" fmla="*/ 2147483647 h 457"/>
              <a:gd name="T10" fmla="*/ 2147483647 w 499"/>
              <a:gd name="T11" fmla="*/ 2147483647 h 457"/>
              <a:gd name="T12" fmla="*/ 2147483647 w 499"/>
              <a:gd name="T13" fmla="*/ 2147483647 h 457"/>
              <a:gd name="T14" fmla="*/ 2147483647 w 499"/>
              <a:gd name="T15" fmla="*/ 2147483647 h 457"/>
              <a:gd name="T16" fmla="*/ 2147483647 w 499"/>
              <a:gd name="T17" fmla="*/ 2147483647 h 457"/>
              <a:gd name="T18" fmla="*/ 2147483647 w 499"/>
              <a:gd name="T19" fmla="*/ 2147483647 h 457"/>
              <a:gd name="T20" fmla="*/ 2147483647 w 499"/>
              <a:gd name="T21" fmla="*/ 2147483647 h 457"/>
              <a:gd name="T22" fmla="*/ 2147483647 w 499"/>
              <a:gd name="T23" fmla="*/ 2147483647 h 457"/>
              <a:gd name="T24" fmla="*/ 2147483647 w 499"/>
              <a:gd name="T25" fmla="*/ 2147483647 h 457"/>
              <a:gd name="T26" fmla="*/ 0 w 499"/>
              <a:gd name="T27" fmla="*/ 2147483647 h 457"/>
              <a:gd name="T28" fmla="*/ 2147483647 w 499"/>
              <a:gd name="T29" fmla="*/ 2147483647 h 457"/>
              <a:gd name="T30" fmla="*/ 2147483647 w 499"/>
              <a:gd name="T31" fmla="*/ 2147483647 h 457"/>
              <a:gd name="T32" fmla="*/ 2147483647 w 499"/>
              <a:gd name="T33" fmla="*/ 2147483647 h 457"/>
              <a:gd name="T34" fmla="*/ 2147483647 w 499"/>
              <a:gd name="T35" fmla="*/ 2147483647 h 457"/>
              <a:gd name="T36" fmla="*/ 2147483647 w 499"/>
              <a:gd name="T37" fmla="*/ 2147483647 h 457"/>
              <a:gd name="T38" fmla="*/ 2147483647 w 499"/>
              <a:gd name="T39" fmla="*/ 2147483647 h 457"/>
              <a:gd name="T40" fmla="*/ 2147483647 w 499"/>
              <a:gd name="T41" fmla="*/ 2147483647 h 457"/>
              <a:gd name="T42" fmla="*/ 2147483647 w 499"/>
              <a:gd name="T43" fmla="*/ 2147483647 h 457"/>
              <a:gd name="T44" fmla="*/ 2147483647 w 499"/>
              <a:gd name="T45" fmla="*/ 2147483647 h 457"/>
              <a:gd name="T46" fmla="*/ 2147483647 w 499"/>
              <a:gd name="T47" fmla="*/ 2147483647 h 457"/>
              <a:gd name="T48" fmla="*/ 2147483647 w 499"/>
              <a:gd name="T49" fmla="*/ 2147483647 h 457"/>
              <a:gd name="T50" fmla="*/ 2147483647 w 499"/>
              <a:gd name="T51" fmla="*/ 2147483647 h 457"/>
              <a:gd name="T52" fmla="*/ 2147483647 w 499"/>
              <a:gd name="T53" fmla="*/ 2147483647 h 457"/>
              <a:gd name="T54" fmla="*/ 2147483647 w 499"/>
              <a:gd name="T55" fmla="*/ 2147483647 h 457"/>
              <a:gd name="T56" fmla="*/ 2147483647 w 499"/>
              <a:gd name="T57" fmla="*/ 2147483647 h 457"/>
              <a:gd name="T58" fmla="*/ 2147483647 w 499"/>
              <a:gd name="T59" fmla="*/ 2147483647 h 457"/>
              <a:gd name="T60" fmla="*/ 2147483647 w 499"/>
              <a:gd name="T61" fmla="*/ 2147483647 h 457"/>
              <a:gd name="T62" fmla="*/ 2147483647 w 499"/>
              <a:gd name="T63" fmla="*/ 2147483647 h 457"/>
              <a:gd name="T64" fmla="*/ 2147483647 w 499"/>
              <a:gd name="T65" fmla="*/ 2147483647 h 457"/>
              <a:gd name="T66" fmla="*/ 2147483647 w 499"/>
              <a:gd name="T67" fmla="*/ 2147483647 h 4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9" h="457">
                <a:moveTo>
                  <a:pt x="330" y="0"/>
                </a:moveTo>
                <a:lnTo>
                  <a:pt x="313" y="9"/>
                </a:lnTo>
                <a:lnTo>
                  <a:pt x="296" y="18"/>
                </a:lnTo>
                <a:lnTo>
                  <a:pt x="296" y="36"/>
                </a:lnTo>
                <a:lnTo>
                  <a:pt x="279" y="45"/>
                </a:lnTo>
                <a:lnTo>
                  <a:pt x="279" y="63"/>
                </a:lnTo>
                <a:lnTo>
                  <a:pt x="262" y="72"/>
                </a:lnTo>
                <a:lnTo>
                  <a:pt x="253" y="90"/>
                </a:lnTo>
                <a:lnTo>
                  <a:pt x="245" y="108"/>
                </a:lnTo>
                <a:lnTo>
                  <a:pt x="237" y="126"/>
                </a:lnTo>
                <a:lnTo>
                  <a:pt x="220" y="144"/>
                </a:lnTo>
                <a:lnTo>
                  <a:pt x="203" y="161"/>
                </a:lnTo>
                <a:lnTo>
                  <a:pt x="194" y="179"/>
                </a:lnTo>
                <a:lnTo>
                  <a:pt x="177" y="188"/>
                </a:lnTo>
                <a:lnTo>
                  <a:pt x="169" y="206"/>
                </a:lnTo>
                <a:lnTo>
                  <a:pt x="152" y="224"/>
                </a:lnTo>
                <a:lnTo>
                  <a:pt x="144" y="242"/>
                </a:lnTo>
                <a:lnTo>
                  <a:pt x="127" y="251"/>
                </a:lnTo>
                <a:lnTo>
                  <a:pt x="118" y="269"/>
                </a:lnTo>
                <a:lnTo>
                  <a:pt x="93" y="278"/>
                </a:lnTo>
                <a:lnTo>
                  <a:pt x="76" y="287"/>
                </a:lnTo>
                <a:lnTo>
                  <a:pt x="59" y="305"/>
                </a:lnTo>
                <a:lnTo>
                  <a:pt x="51" y="323"/>
                </a:lnTo>
                <a:lnTo>
                  <a:pt x="42" y="341"/>
                </a:lnTo>
                <a:lnTo>
                  <a:pt x="25" y="350"/>
                </a:lnTo>
                <a:lnTo>
                  <a:pt x="17" y="368"/>
                </a:lnTo>
                <a:lnTo>
                  <a:pt x="0" y="386"/>
                </a:lnTo>
                <a:lnTo>
                  <a:pt x="0" y="403"/>
                </a:lnTo>
                <a:lnTo>
                  <a:pt x="17" y="403"/>
                </a:lnTo>
                <a:lnTo>
                  <a:pt x="34" y="412"/>
                </a:lnTo>
                <a:lnTo>
                  <a:pt x="51" y="412"/>
                </a:lnTo>
                <a:lnTo>
                  <a:pt x="67" y="421"/>
                </a:lnTo>
                <a:lnTo>
                  <a:pt x="84" y="421"/>
                </a:lnTo>
                <a:lnTo>
                  <a:pt x="101" y="421"/>
                </a:lnTo>
                <a:lnTo>
                  <a:pt x="118" y="430"/>
                </a:lnTo>
                <a:lnTo>
                  <a:pt x="127" y="448"/>
                </a:lnTo>
                <a:lnTo>
                  <a:pt x="144" y="448"/>
                </a:lnTo>
                <a:lnTo>
                  <a:pt x="160" y="457"/>
                </a:lnTo>
                <a:lnTo>
                  <a:pt x="177" y="457"/>
                </a:lnTo>
                <a:lnTo>
                  <a:pt x="186" y="439"/>
                </a:lnTo>
                <a:lnTo>
                  <a:pt x="203" y="421"/>
                </a:lnTo>
                <a:lnTo>
                  <a:pt x="211" y="403"/>
                </a:lnTo>
                <a:lnTo>
                  <a:pt x="220" y="386"/>
                </a:lnTo>
                <a:lnTo>
                  <a:pt x="228" y="368"/>
                </a:lnTo>
                <a:lnTo>
                  <a:pt x="245" y="350"/>
                </a:lnTo>
                <a:lnTo>
                  <a:pt x="253" y="332"/>
                </a:lnTo>
                <a:lnTo>
                  <a:pt x="270" y="323"/>
                </a:lnTo>
                <a:lnTo>
                  <a:pt x="287" y="314"/>
                </a:lnTo>
                <a:lnTo>
                  <a:pt x="304" y="305"/>
                </a:lnTo>
                <a:lnTo>
                  <a:pt x="321" y="305"/>
                </a:lnTo>
                <a:lnTo>
                  <a:pt x="330" y="287"/>
                </a:lnTo>
                <a:lnTo>
                  <a:pt x="338" y="269"/>
                </a:lnTo>
                <a:lnTo>
                  <a:pt x="346" y="251"/>
                </a:lnTo>
                <a:lnTo>
                  <a:pt x="355" y="233"/>
                </a:lnTo>
                <a:lnTo>
                  <a:pt x="363" y="215"/>
                </a:lnTo>
                <a:lnTo>
                  <a:pt x="380" y="206"/>
                </a:lnTo>
                <a:lnTo>
                  <a:pt x="380" y="188"/>
                </a:lnTo>
                <a:lnTo>
                  <a:pt x="397" y="179"/>
                </a:lnTo>
                <a:lnTo>
                  <a:pt x="406" y="161"/>
                </a:lnTo>
                <a:lnTo>
                  <a:pt x="414" y="144"/>
                </a:lnTo>
                <a:lnTo>
                  <a:pt x="414" y="126"/>
                </a:lnTo>
                <a:lnTo>
                  <a:pt x="423" y="108"/>
                </a:lnTo>
                <a:lnTo>
                  <a:pt x="439" y="99"/>
                </a:lnTo>
                <a:lnTo>
                  <a:pt x="448" y="81"/>
                </a:lnTo>
                <a:lnTo>
                  <a:pt x="465" y="63"/>
                </a:lnTo>
                <a:lnTo>
                  <a:pt x="473" y="45"/>
                </a:lnTo>
                <a:lnTo>
                  <a:pt x="490" y="36"/>
                </a:lnTo>
                <a:lnTo>
                  <a:pt x="499" y="27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302" name="AutoShape 30"/>
          <p:cNvSpPr>
            <a:spLocks noChangeArrowheads="1"/>
          </p:cNvSpPr>
          <p:nvPr/>
        </p:nvSpPr>
        <p:spPr bwMode="auto">
          <a:xfrm rot="-3119137">
            <a:off x="2099668" y="2256831"/>
            <a:ext cx="753666" cy="1759744"/>
          </a:xfrm>
          <a:prstGeom prst="downArrow">
            <a:avLst>
              <a:gd name="adj1" fmla="val 50000"/>
              <a:gd name="adj2" fmla="val 58373"/>
            </a:avLst>
          </a:prstGeom>
          <a:solidFill>
            <a:srgbClr val="EF8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661535" name="AutoShape 31"/>
          <p:cNvSpPr>
            <a:spLocks noChangeArrowheads="1"/>
          </p:cNvSpPr>
          <p:nvPr/>
        </p:nvSpPr>
        <p:spPr bwMode="auto">
          <a:xfrm rot="-1669133">
            <a:off x="5523311" y="3267076"/>
            <a:ext cx="720328" cy="1050131"/>
          </a:xfrm>
          <a:prstGeom prst="downArrow">
            <a:avLst>
              <a:gd name="adj1" fmla="val 43009"/>
              <a:gd name="adj2" fmla="val 50080"/>
            </a:avLst>
          </a:prstGeom>
          <a:solidFill>
            <a:srgbClr val="EF8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1451372" y="1833564"/>
            <a:ext cx="241458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350">
                <a:solidFill>
                  <a:srgbClr val="FF913F"/>
                </a:solidFill>
              </a:rPr>
              <a:t>INDIVIDUÁLNĚ ORIENTOVANÁ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350">
                <a:solidFill>
                  <a:srgbClr val="FF913F"/>
                </a:solidFill>
              </a:rPr>
              <a:t>ZDRAVOTNÍ VÝCHOVA A DALŠÍ FORMY MOTIVACE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8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143001" y="221811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1410891" y="1371601"/>
            <a:ext cx="6343650" cy="292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7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MOŽNOSTI JEDINCE A ROLE SPOLEČNOSTI</a:t>
            </a:r>
            <a:endParaRPr lang="cs-CZ" sz="27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H="1">
            <a:off x="1406130" y="2160985"/>
            <a:ext cx="6360319" cy="341471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406130" y="5575699"/>
            <a:ext cx="6360319" cy="119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>
            <a:off x="3056335" y="3249216"/>
            <a:ext cx="957263" cy="704850"/>
          </a:xfrm>
          <a:custGeom>
            <a:avLst/>
            <a:gdLst>
              <a:gd name="T0" fmla="*/ 2147483647 w 803"/>
              <a:gd name="T1" fmla="*/ 0 h 592"/>
              <a:gd name="T2" fmla="*/ 2147483647 w 803"/>
              <a:gd name="T3" fmla="*/ 2147483647 h 592"/>
              <a:gd name="T4" fmla="*/ 2147483647 w 803"/>
              <a:gd name="T5" fmla="*/ 2147483647 h 592"/>
              <a:gd name="T6" fmla="*/ 2147483647 w 803"/>
              <a:gd name="T7" fmla="*/ 2147483647 h 592"/>
              <a:gd name="T8" fmla="*/ 2147483647 w 803"/>
              <a:gd name="T9" fmla="*/ 2147483647 h 592"/>
              <a:gd name="T10" fmla="*/ 2147483647 w 803"/>
              <a:gd name="T11" fmla="*/ 2147483647 h 592"/>
              <a:gd name="T12" fmla="*/ 2147483647 w 803"/>
              <a:gd name="T13" fmla="*/ 2147483647 h 592"/>
              <a:gd name="T14" fmla="*/ 2147483647 w 803"/>
              <a:gd name="T15" fmla="*/ 2147483647 h 592"/>
              <a:gd name="T16" fmla="*/ 2147483647 w 803"/>
              <a:gd name="T17" fmla="*/ 2147483647 h 592"/>
              <a:gd name="T18" fmla="*/ 2147483647 w 803"/>
              <a:gd name="T19" fmla="*/ 2147483647 h 592"/>
              <a:gd name="T20" fmla="*/ 2147483647 w 803"/>
              <a:gd name="T21" fmla="*/ 2147483647 h 592"/>
              <a:gd name="T22" fmla="*/ 2147483647 w 803"/>
              <a:gd name="T23" fmla="*/ 2147483647 h 592"/>
              <a:gd name="T24" fmla="*/ 2147483647 w 803"/>
              <a:gd name="T25" fmla="*/ 2147483647 h 592"/>
              <a:gd name="T26" fmla="*/ 2147483647 w 803"/>
              <a:gd name="T27" fmla="*/ 2147483647 h 592"/>
              <a:gd name="T28" fmla="*/ 2147483647 w 803"/>
              <a:gd name="T29" fmla="*/ 2147483647 h 592"/>
              <a:gd name="T30" fmla="*/ 2147483647 w 803"/>
              <a:gd name="T31" fmla="*/ 2147483647 h 592"/>
              <a:gd name="T32" fmla="*/ 2147483647 w 803"/>
              <a:gd name="T33" fmla="*/ 2147483647 h 592"/>
              <a:gd name="T34" fmla="*/ 2147483647 w 803"/>
              <a:gd name="T35" fmla="*/ 2147483647 h 592"/>
              <a:gd name="T36" fmla="*/ 2147483647 w 803"/>
              <a:gd name="T37" fmla="*/ 2147483647 h 592"/>
              <a:gd name="T38" fmla="*/ 2147483647 w 803"/>
              <a:gd name="T39" fmla="*/ 2147483647 h 592"/>
              <a:gd name="T40" fmla="*/ 2147483647 w 803"/>
              <a:gd name="T41" fmla="*/ 2147483647 h 592"/>
              <a:gd name="T42" fmla="*/ 2147483647 w 803"/>
              <a:gd name="T43" fmla="*/ 2147483647 h 592"/>
              <a:gd name="T44" fmla="*/ 2147483647 w 803"/>
              <a:gd name="T45" fmla="*/ 2147483647 h 592"/>
              <a:gd name="T46" fmla="*/ 2147483647 w 803"/>
              <a:gd name="T47" fmla="*/ 2147483647 h 592"/>
              <a:gd name="T48" fmla="*/ 2147483647 w 803"/>
              <a:gd name="T49" fmla="*/ 2147483647 h 592"/>
              <a:gd name="T50" fmla="*/ 0 w 803"/>
              <a:gd name="T51" fmla="*/ 2147483647 h 592"/>
              <a:gd name="T52" fmla="*/ 2147483647 w 803"/>
              <a:gd name="T53" fmla="*/ 2147483647 h 592"/>
              <a:gd name="T54" fmla="*/ 2147483647 w 803"/>
              <a:gd name="T55" fmla="*/ 2147483647 h 592"/>
              <a:gd name="T56" fmla="*/ 2147483647 w 803"/>
              <a:gd name="T57" fmla="*/ 2147483647 h 592"/>
              <a:gd name="T58" fmla="*/ 2147483647 w 803"/>
              <a:gd name="T59" fmla="*/ 2147483647 h 592"/>
              <a:gd name="T60" fmla="*/ 2147483647 w 803"/>
              <a:gd name="T61" fmla="*/ 2147483647 h 592"/>
              <a:gd name="T62" fmla="*/ 2147483647 w 803"/>
              <a:gd name="T63" fmla="*/ 2147483647 h 592"/>
              <a:gd name="T64" fmla="*/ 2147483647 w 803"/>
              <a:gd name="T65" fmla="*/ 2147483647 h 592"/>
              <a:gd name="T66" fmla="*/ 2147483647 w 803"/>
              <a:gd name="T67" fmla="*/ 2147483647 h 592"/>
              <a:gd name="T68" fmla="*/ 2147483647 w 803"/>
              <a:gd name="T69" fmla="*/ 2147483647 h 592"/>
              <a:gd name="T70" fmla="*/ 2147483647 w 803"/>
              <a:gd name="T71" fmla="*/ 2147483647 h 592"/>
              <a:gd name="T72" fmla="*/ 2147483647 w 803"/>
              <a:gd name="T73" fmla="*/ 2147483647 h 592"/>
              <a:gd name="T74" fmla="*/ 2147483647 w 803"/>
              <a:gd name="T75" fmla="*/ 2147483647 h 592"/>
              <a:gd name="T76" fmla="*/ 2147483647 w 803"/>
              <a:gd name="T77" fmla="*/ 2147483647 h 592"/>
              <a:gd name="T78" fmla="*/ 2147483647 w 803"/>
              <a:gd name="T79" fmla="*/ 2147483647 h 592"/>
              <a:gd name="T80" fmla="*/ 2147483647 w 803"/>
              <a:gd name="T81" fmla="*/ 2147483647 h 592"/>
              <a:gd name="T82" fmla="*/ 2147483647 w 803"/>
              <a:gd name="T83" fmla="*/ 2147483647 h 592"/>
              <a:gd name="T84" fmla="*/ 2147483647 w 803"/>
              <a:gd name="T85" fmla="*/ 2147483647 h 592"/>
              <a:gd name="T86" fmla="*/ 2147483647 w 803"/>
              <a:gd name="T87" fmla="*/ 2147483647 h 592"/>
              <a:gd name="T88" fmla="*/ 2147483647 w 803"/>
              <a:gd name="T89" fmla="*/ 2147483647 h 592"/>
              <a:gd name="T90" fmla="*/ 2147483647 w 803"/>
              <a:gd name="T91" fmla="*/ 2147483647 h 592"/>
              <a:gd name="T92" fmla="*/ 2147483647 w 803"/>
              <a:gd name="T93" fmla="*/ 2147483647 h 592"/>
              <a:gd name="T94" fmla="*/ 2147483647 w 803"/>
              <a:gd name="T95" fmla="*/ 2147483647 h 592"/>
              <a:gd name="T96" fmla="*/ 2147483647 w 803"/>
              <a:gd name="T97" fmla="*/ 2147483647 h 592"/>
              <a:gd name="T98" fmla="*/ 2147483647 w 803"/>
              <a:gd name="T99" fmla="*/ 2147483647 h 592"/>
              <a:gd name="T100" fmla="*/ 2147483647 w 803"/>
              <a:gd name="T101" fmla="*/ 2147483647 h 592"/>
              <a:gd name="T102" fmla="*/ 2147483647 w 803"/>
              <a:gd name="T103" fmla="*/ 2147483647 h 592"/>
              <a:gd name="T104" fmla="*/ 2147483647 w 803"/>
              <a:gd name="T105" fmla="*/ 2147483647 h 592"/>
              <a:gd name="T106" fmla="*/ 2147483647 w 803"/>
              <a:gd name="T107" fmla="*/ 2147483647 h 592"/>
              <a:gd name="T108" fmla="*/ 2147483647 w 803"/>
              <a:gd name="T109" fmla="*/ 2147483647 h 592"/>
              <a:gd name="T110" fmla="*/ 2147483647 w 803"/>
              <a:gd name="T111" fmla="*/ 2147483647 h 592"/>
              <a:gd name="T112" fmla="*/ 2147483647 w 803"/>
              <a:gd name="T113" fmla="*/ 2147483647 h 5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03" h="592">
                <a:moveTo>
                  <a:pt x="778" y="18"/>
                </a:moveTo>
                <a:lnTo>
                  <a:pt x="752" y="0"/>
                </a:lnTo>
                <a:lnTo>
                  <a:pt x="744" y="18"/>
                </a:lnTo>
                <a:lnTo>
                  <a:pt x="735" y="36"/>
                </a:lnTo>
                <a:lnTo>
                  <a:pt x="719" y="36"/>
                </a:lnTo>
                <a:lnTo>
                  <a:pt x="702" y="45"/>
                </a:lnTo>
                <a:lnTo>
                  <a:pt x="685" y="54"/>
                </a:lnTo>
                <a:lnTo>
                  <a:pt x="668" y="63"/>
                </a:lnTo>
                <a:lnTo>
                  <a:pt x="659" y="81"/>
                </a:lnTo>
                <a:lnTo>
                  <a:pt x="642" y="81"/>
                </a:lnTo>
                <a:lnTo>
                  <a:pt x="626" y="90"/>
                </a:lnTo>
                <a:lnTo>
                  <a:pt x="609" y="99"/>
                </a:lnTo>
                <a:lnTo>
                  <a:pt x="592" y="108"/>
                </a:lnTo>
                <a:lnTo>
                  <a:pt x="575" y="108"/>
                </a:lnTo>
                <a:lnTo>
                  <a:pt x="558" y="117"/>
                </a:lnTo>
                <a:lnTo>
                  <a:pt x="490" y="126"/>
                </a:lnTo>
                <a:lnTo>
                  <a:pt x="473" y="126"/>
                </a:lnTo>
                <a:lnTo>
                  <a:pt x="457" y="126"/>
                </a:lnTo>
                <a:lnTo>
                  <a:pt x="440" y="126"/>
                </a:lnTo>
                <a:lnTo>
                  <a:pt x="423" y="126"/>
                </a:lnTo>
                <a:lnTo>
                  <a:pt x="406" y="126"/>
                </a:lnTo>
                <a:lnTo>
                  <a:pt x="389" y="126"/>
                </a:lnTo>
                <a:lnTo>
                  <a:pt x="372" y="126"/>
                </a:lnTo>
                <a:lnTo>
                  <a:pt x="355" y="126"/>
                </a:lnTo>
                <a:lnTo>
                  <a:pt x="338" y="126"/>
                </a:lnTo>
                <a:lnTo>
                  <a:pt x="330" y="108"/>
                </a:lnTo>
                <a:lnTo>
                  <a:pt x="313" y="117"/>
                </a:lnTo>
                <a:lnTo>
                  <a:pt x="287" y="117"/>
                </a:lnTo>
                <a:lnTo>
                  <a:pt x="271" y="126"/>
                </a:lnTo>
                <a:lnTo>
                  <a:pt x="271" y="144"/>
                </a:lnTo>
                <a:lnTo>
                  <a:pt x="254" y="162"/>
                </a:lnTo>
                <a:lnTo>
                  <a:pt x="237" y="170"/>
                </a:lnTo>
                <a:lnTo>
                  <a:pt x="228" y="188"/>
                </a:lnTo>
                <a:lnTo>
                  <a:pt x="220" y="206"/>
                </a:lnTo>
                <a:lnTo>
                  <a:pt x="203" y="215"/>
                </a:lnTo>
                <a:lnTo>
                  <a:pt x="186" y="242"/>
                </a:lnTo>
                <a:lnTo>
                  <a:pt x="169" y="251"/>
                </a:lnTo>
                <a:lnTo>
                  <a:pt x="152" y="269"/>
                </a:lnTo>
                <a:lnTo>
                  <a:pt x="135" y="287"/>
                </a:lnTo>
                <a:lnTo>
                  <a:pt x="135" y="305"/>
                </a:lnTo>
                <a:lnTo>
                  <a:pt x="118" y="323"/>
                </a:lnTo>
                <a:lnTo>
                  <a:pt x="118" y="341"/>
                </a:lnTo>
                <a:lnTo>
                  <a:pt x="101" y="350"/>
                </a:lnTo>
                <a:lnTo>
                  <a:pt x="93" y="368"/>
                </a:lnTo>
                <a:lnTo>
                  <a:pt x="85" y="386"/>
                </a:lnTo>
                <a:lnTo>
                  <a:pt x="68" y="412"/>
                </a:lnTo>
                <a:lnTo>
                  <a:pt x="51" y="430"/>
                </a:lnTo>
                <a:lnTo>
                  <a:pt x="34" y="448"/>
                </a:lnTo>
                <a:lnTo>
                  <a:pt x="25" y="466"/>
                </a:lnTo>
                <a:lnTo>
                  <a:pt x="17" y="484"/>
                </a:lnTo>
                <a:lnTo>
                  <a:pt x="8" y="502"/>
                </a:lnTo>
                <a:lnTo>
                  <a:pt x="0" y="520"/>
                </a:lnTo>
                <a:lnTo>
                  <a:pt x="17" y="520"/>
                </a:lnTo>
                <a:lnTo>
                  <a:pt x="34" y="529"/>
                </a:lnTo>
                <a:lnTo>
                  <a:pt x="51" y="538"/>
                </a:lnTo>
                <a:lnTo>
                  <a:pt x="68" y="547"/>
                </a:lnTo>
                <a:lnTo>
                  <a:pt x="85" y="556"/>
                </a:lnTo>
                <a:lnTo>
                  <a:pt x="101" y="565"/>
                </a:lnTo>
                <a:lnTo>
                  <a:pt x="118" y="565"/>
                </a:lnTo>
                <a:lnTo>
                  <a:pt x="135" y="574"/>
                </a:lnTo>
                <a:lnTo>
                  <a:pt x="152" y="574"/>
                </a:lnTo>
                <a:lnTo>
                  <a:pt x="169" y="574"/>
                </a:lnTo>
                <a:lnTo>
                  <a:pt x="186" y="583"/>
                </a:lnTo>
                <a:lnTo>
                  <a:pt x="203" y="583"/>
                </a:lnTo>
                <a:lnTo>
                  <a:pt x="220" y="592"/>
                </a:lnTo>
                <a:lnTo>
                  <a:pt x="237" y="592"/>
                </a:lnTo>
                <a:lnTo>
                  <a:pt x="254" y="592"/>
                </a:lnTo>
                <a:lnTo>
                  <a:pt x="254" y="574"/>
                </a:lnTo>
                <a:lnTo>
                  <a:pt x="271" y="565"/>
                </a:lnTo>
                <a:lnTo>
                  <a:pt x="279" y="547"/>
                </a:lnTo>
                <a:lnTo>
                  <a:pt x="287" y="529"/>
                </a:lnTo>
                <a:lnTo>
                  <a:pt x="296" y="511"/>
                </a:lnTo>
                <a:lnTo>
                  <a:pt x="313" y="511"/>
                </a:lnTo>
                <a:lnTo>
                  <a:pt x="321" y="493"/>
                </a:lnTo>
                <a:lnTo>
                  <a:pt x="330" y="475"/>
                </a:lnTo>
                <a:lnTo>
                  <a:pt x="338" y="457"/>
                </a:lnTo>
                <a:lnTo>
                  <a:pt x="347" y="439"/>
                </a:lnTo>
                <a:lnTo>
                  <a:pt x="355" y="421"/>
                </a:lnTo>
                <a:lnTo>
                  <a:pt x="372" y="412"/>
                </a:lnTo>
                <a:lnTo>
                  <a:pt x="380" y="395"/>
                </a:lnTo>
                <a:lnTo>
                  <a:pt x="389" y="377"/>
                </a:lnTo>
                <a:lnTo>
                  <a:pt x="397" y="350"/>
                </a:lnTo>
                <a:lnTo>
                  <a:pt x="406" y="332"/>
                </a:lnTo>
                <a:lnTo>
                  <a:pt x="414" y="314"/>
                </a:lnTo>
                <a:lnTo>
                  <a:pt x="431" y="296"/>
                </a:lnTo>
                <a:lnTo>
                  <a:pt x="448" y="287"/>
                </a:lnTo>
                <a:lnTo>
                  <a:pt x="465" y="287"/>
                </a:lnTo>
                <a:lnTo>
                  <a:pt x="482" y="287"/>
                </a:lnTo>
                <a:lnTo>
                  <a:pt x="499" y="278"/>
                </a:lnTo>
                <a:lnTo>
                  <a:pt x="516" y="278"/>
                </a:lnTo>
                <a:lnTo>
                  <a:pt x="533" y="269"/>
                </a:lnTo>
                <a:lnTo>
                  <a:pt x="550" y="260"/>
                </a:lnTo>
                <a:lnTo>
                  <a:pt x="566" y="260"/>
                </a:lnTo>
                <a:lnTo>
                  <a:pt x="583" y="251"/>
                </a:lnTo>
                <a:lnTo>
                  <a:pt x="600" y="251"/>
                </a:lnTo>
                <a:lnTo>
                  <a:pt x="617" y="242"/>
                </a:lnTo>
                <a:lnTo>
                  <a:pt x="634" y="242"/>
                </a:lnTo>
                <a:lnTo>
                  <a:pt x="651" y="233"/>
                </a:lnTo>
                <a:lnTo>
                  <a:pt x="668" y="215"/>
                </a:lnTo>
                <a:lnTo>
                  <a:pt x="685" y="197"/>
                </a:lnTo>
                <a:lnTo>
                  <a:pt x="702" y="188"/>
                </a:lnTo>
                <a:lnTo>
                  <a:pt x="719" y="179"/>
                </a:lnTo>
                <a:lnTo>
                  <a:pt x="735" y="162"/>
                </a:lnTo>
                <a:lnTo>
                  <a:pt x="752" y="153"/>
                </a:lnTo>
                <a:lnTo>
                  <a:pt x="769" y="144"/>
                </a:lnTo>
                <a:lnTo>
                  <a:pt x="786" y="135"/>
                </a:lnTo>
                <a:lnTo>
                  <a:pt x="803" y="117"/>
                </a:lnTo>
                <a:lnTo>
                  <a:pt x="803" y="99"/>
                </a:lnTo>
                <a:lnTo>
                  <a:pt x="795" y="81"/>
                </a:lnTo>
                <a:lnTo>
                  <a:pt x="786" y="63"/>
                </a:lnTo>
                <a:lnTo>
                  <a:pt x="786" y="45"/>
                </a:lnTo>
                <a:lnTo>
                  <a:pt x="769" y="36"/>
                </a:lnTo>
                <a:lnTo>
                  <a:pt x="769" y="18"/>
                </a:lnTo>
                <a:lnTo>
                  <a:pt x="778" y="1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3458767" y="3143251"/>
            <a:ext cx="311944" cy="245269"/>
          </a:xfrm>
          <a:custGeom>
            <a:avLst/>
            <a:gdLst>
              <a:gd name="T0" fmla="*/ 2147483647 w 262"/>
              <a:gd name="T1" fmla="*/ 2147483647 h 206"/>
              <a:gd name="T2" fmla="*/ 0 w 262"/>
              <a:gd name="T3" fmla="*/ 2147483647 h 206"/>
              <a:gd name="T4" fmla="*/ 2147483647 w 262"/>
              <a:gd name="T5" fmla="*/ 2147483647 h 206"/>
              <a:gd name="T6" fmla="*/ 2147483647 w 262"/>
              <a:gd name="T7" fmla="*/ 2147483647 h 206"/>
              <a:gd name="T8" fmla="*/ 2147483647 w 262"/>
              <a:gd name="T9" fmla="*/ 2147483647 h 206"/>
              <a:gd name="T10" fmla="*/ 2147483647 w 262"/>
              <a:gd name="T11" fmla="*/ 2147483647 h 206"/>
              <a:gd name="T12" fmla="*/ 2147483647 w 262"/>
              <a:gd name="T13" fmla="*/ 2147483647 h 206"/>
              <a:gd name="T14" fmla="*/ 2147483647 w 262"/>
              <a:gd name="T15" fmla="*/ 2147483647 h 206"/>
              <a:gd name="T16" fmla="*/ 2147483647 w 262"/>
              <a:gd name="T17" fmla="*/ 2147483647 h 206"/>
              <a:gd name="T18" fmla="*/ 2147483647 w 262"/>
              <a:gd name="T19" fmla="*/ 2147483647 h 206"/>
              <a:gd name="T20" fmla="*/ 2147483647 w 262"/>
              <a:gd name="T21" fmla="*/ 2147483647 h 206"/>
              <a:gd name="T22" fmla="*/ 2147483647 w 262"/>
              <a:gd name="T23" fmla="*/ 2147483647 h 206"/>
              <a:gd name="T24" fmla="*/ 2147483647 w 262"/>
              <a:gd name="T25" fmla="*/ 2147483647 h 206"/>
              <a:gd name="T26" fmla="*/ 2147483647 w 262"/>
              <a:gd name="T27" fmla="*/ 2147483647 h 206"/>
              <a:gd name="T28" fmla="*/ 2147483647 w 262"/>
              <a:gd name="T29" fmla="*/ 2147483647 h 206"/>
              <a:gd name="T30" fmla="*/ 2147483647 w 262"/>
              <a:gd name="T31" fmla="*/ 2147483647 h 206"/>
              <a:gd name="T32" fmla="*/ 2147483647 w 262"/>
              <a:gd name="T33" fmla="*/ 2147483647 h 206"/>
              <a:gd name="T34" fmla="*/ 2147483647 w 262"/>
              <a:gd name="T35" fmla="*/ 2147483647 h 206"/>
              <a:gd name="T36" fmla="*/ 2147483647 w 262"/>
              <a:gd name="T37" fmla="*/ 2147483647 h 206"/>
              <a:gd name="T38" fmla="*/ 2147483647 w 262"/>
              <a:gd name="T39" fmla="*/ 2147483647 h 206"/>
              <a:gd name="T40" fmla="*/ 2147483647 w 262"/>
              <a:gd name="T41" fmla="*/ 2147483647 h 206"/>
              <a:gd name="T42" fmla="*/ 2147483647 w 262"/>
              <a:gd name="T43" fmla="*/ 2147483647 h 206"/>
              <a:gd name="T44" fmla="*/ 2147483647 w 262"/>
              <a:gd name="T45" fmla="*/ 2147483647 h 206"/>
              <a:gd name="T46" fmla="*/ 2147483647 w 262"/>
              <a:gd name="T47" fmla="*/ 2147483647 h 206"/>
              <a:gd name="T48" fmla="*/ 2147483647 w 262"/>
              <a:gd name="T49" fmla="*/ 2147483647 h 206"/>
              <a:gd name="T50" fmla="*/ 2147483647 w 262"/>
              <a:gd name="T51" fmla="*/ 2147483647 h 206"/>
              <a:gd name="T52" fmla="*/ 2147483647 w 262"/>
              <a:gd name="T53" fmla="*/ 2147483647 h 206"/>
              <a:gd name="T54" fmla="*/ 2147483647 w 262"/>
              <a:gd name="T55" fmla="*/ 2147483647 h 206"/>
              <a:gd name="T56" fmla="*/ 2147483647 w 262"/>
              <a:gd name="T57" fmla="*/ 2147483647 h 206"/>
              <a:gd name="T58" fmla="*/ 2147483647 w 262"/>
              <a:gd name="T59" fmla="*/ 2147483647 h 206"/>
              <a:gd name="T60" fmla="*/ 2147483647 w 262"/>
              <a:gd name="T61" fmla="*/ 2147483647 h 206"/>
              <a:gd name="T62" fmla="*/ 2147483647 w 262"/>
              <a:gd name="T63" fmla="*/ 2147483647 h 206"/>
              <a:gd name="T64" fmla="*/ 2147483647 w 262"/>
              <a:gd name="T65" fmla="*/ 2147483647 h 206"/>
              <a:gd name="T66" fmla="*/ 2147483647 w 262"/>
              <a:gd name="T67" fmla="*/ 2147483647 h 206"/>
              <a:gd name="T68" fmla="*/ 2147483647 w 262"/>
              <a:gd name="T69" fmla="*/ 2147483647 h 206"/>
              <a:gd name="T70" fmla="*/ 2147483647 w 262"/>
              <a:gd name="T71" fmla="*/ 2147483647 h 206"/>
              <a:gd name="T72" fmla="*/ 2147483647 w 262"/>
              <a:gd name="T73" fmla="*/ 2147483647 h 206"/>
              <a:gd name="T74" fmla="*/ 2147483647 w 262"/>
              <a:gd name="T75" fmla="*/ 2147483647 h 206"/>
              <a:gd name="T76" fmla="*/ 2147483647 w 262"/>
              <a:gd name="T77" fmla="*/ 2147483647 h 206"/>
              <a:gd name="T78" fmla="*/ 2147483647 w 262"/>
              <a:gd name="T79" fmla="*/ 0 h 206"/>
              <a:gd name="T80" fmla="*/ 2147483647 w 262"/>
              <a:gd name="T81" fmla="*/ 2147483647 h 206"/>
              <a:gd name="T82" fmla="*/ 2147483647 w 262"/>
              <a:gd name="T83" fmla="*/ 2147483647 h 206"/>
              <a:gd name="T84" fmla="*/ 2147483647 w 262"/>
              <a:gd name="T85" fmla="*/ 2147483647 h 206"/>
              <a:gd name="T86" fmla="*/ 2147483647 w 262"/>
              <a:gd name="T87" fmla="*/ 2147483647 h 206"/>
              <a:gd name="T88" fmla="*/ 2147483647 w 262"/>
              <a:gd name="T89" fmla="*/ 2147483647 h 206"/>
              <a:gd name="T90" fmla="*/ 2147483647 w 262"/>
              <a:gd name="T91" fmla="*/ 2147483647 h 206"/>
              <a:gd name="T92" fmla="*/ 2147483647 w 262"/>
              <a:gd name="T93" fmla="*/ 2147483647 h 206"/>
              <a:gd name="T94" fmla="*/ 2147483647 w 262"/>
              <a:gd name="T95" fmla="*/ 2147483647 h 206"/>
              <a:gd name="T96" fmla="*/ 2147483647 w 262"/>
              <a:gd name="T97" fmla="*/ 2147483647 h 206"/>
              <a:gd name="T98" fmla="*/ 2147483647 w 262"/>
              <a:gd name="T99" fmla="*/ 2147483647 h 206"/>
              <a:gd name="T100" fmla="*/ 2147483647 w 262"/>
              <a:gd name="T101" fmla="*/ 2147483647 h 206"/>
              <a:gd name="T102" fmla="*/ 2147483647 w 262"/>
              <a:gd name="T103" fmla="*/ 2147483647 h 206"/>
              <a:gd name="T104" fmla="*/ 2147483647 w 262"/>
              <a:gd name="T105" fmla="*/ 2147483647 h 206"/>
              <a:gd name="T106" fmla="*/ 2147483647 w 262"/>
              <a:gd name="T107" fmla="*/ 2147483647 h 206"/>
              <a:gd name="T108" fmla="*/ 2147483647 w 262"/>
              <a:gd name="T109" fmla="*/ 2147483647 h 206"/>
              <a:gd name="T110" fmla="*/ 2147483647 w 262"/>
              <a:gd name="T111" fmla="*/ 2147483647 h 206"/>
              <a:gd name="T112" fmla="*/ 2147483647 w 262"/>
              <a:gd name="T113" fmla="*/ 2147483647 h 206"/>
              <a:gd name="T114" fmla="*/ 2147483647 w 262"/>
              <a:gd name="T115" fmla="*/ 2147483647 h 2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2" h="206">
                <a:moveTo>
                  <a:pt x="34" y="179"/>
                </a:moveTo>
                <a:lnTo>
                  <a:pt x="26" y="206"/>
                </a:lnTo>
                <a:lnTo>
                  <a:pt x="26" y="188"/>
                </a:lnTo>
                <a:lnTo>
                  <a:pt x="17" y="170"/>
                </a:lnTo>
                <a:lnTo>
                  <a:pt x="0" y="161"/>
                </a:lnTo>
                <a:lnTo>
                  <a:pt x="0" y="143"/>
                </a:lnTo>
                <a:lnTo>
                  <a:pt x="17" y="143"/>
                </a:lnTo>
                <a:lnTo>
                  <a:pt x="17" y="161"/>
                </a:lnTo>
                <a:lnTo>
                  <a:pt x="17" y="179"/>
                </a:lnTo>
                <a:lnTo>
                  <a:pt x="0" y="179"/>
                </a:lnTo>
                <a:lnTo>
                  <a:pt x="0" y="161"/>
                </a:lnTo>
                <a:lnTo>
                  <a:pt x="17" y="143"/>
                </a:lnTo>
                <a:lnTo>
                  <a:pt x="26" y="125"/>
                </a:lnTo>
                <a:lnTo>
                  <a:pt x="26" y="107"/>
                </a:lnTo>
                <a:lnTo>
                  <a:pt x="34" y="89"/>
                </a:lnTo>
                <a:lnTo>
                  <a:pt x="34" y="71"/>
                </a:lnTo>
                <a:lnTo>
                  <a:pt x="51" y="62"/>
                </a:lnTo>
                <a:lnTo>
                  <a:pt x="68" y="62"/>
                </a:lnTo>
                <a:lnTo>
                  <a:pt x="85" y="53"/>
                </a:lnTo>
                <a:lnTo>
                  <a:pt x="93" y="35"/>
                </a:lnTo>
                <a:lnTo>
                  <a:pt x="110" y="26"/>
                </a:lnTo>
                <a:lnTo>
                  <a:pt x="135" y="26"/>
                </a:lnTo>
                <a:lnTo>
                  <a:pt x="152" y="26"/>
                </a:lnTo>
                <a:lnTo>
                  <a:pt x="178" y="26"/>
                </a:lnTo>
                <a:lnTo>
                  <a:pt x="195" y="44"/>
                </a:lnTo>
                <a:lnTo>
                  <a:pt x="203" y="62"/>
                </a:lnTo>
                <a:lnTo>
                  <a:pt x="220" y="80"/>
                </a:lnTo>
                <a:lnTo>
                  <a:pt x="220" y="98"/>
                </a:lnTo>
                <a:lnTo>
                  <a:pt x="228" y="116"/>
                </a:lnTo>
                <a:lnTo>
                  <a:pt x="228" y="134"/>
                </a:lnTo>
                <a:lnTo>
                  <a:pt x="228" y="152"/>
                </a:lnTo>
                <a:lnTo>
                  <a:pt x="220" y="170"/>
                </a:lnTo>
                <a:lnTo>
                  <a:pt x="212" y="188"/>
                </a:lnTo>
                <a:lnTo>
                  <a:pt x="195" y="197"/>
                </a:lnTo>
                <a:lnTo>
                  <a:pt x="178" y="206"/>
                </a:lnTo>
                <a:lnTo>
                  <a:pt x="161" y="206"/>
                </a:lnTo>
                <a:lnTo>
                  <a:pt x="144" y="206"/>
                </a:lnTo>
                <a:lnTo>
                  <a:pt x="127" y="206"/>
                </a:lnTo>
                <a:lnTo>
                  <a:pt x="110" y="206"/>
                </a:lnTo>
                <a:lnTo>
                  <a:pt x="93" y="206"/>
                </a:lnTo>
                <a:lnTo>
                  <a:pt x="76" y="206"/>
                </a:lnTo>
                <a:lnTo>
                  <a:pt x="68" y="188"/>
                </a:lnTo>
                <a:lnTo>
                  <a:pt x="51" y="179"/>
                </a:lnTo>
                <a:lnTo>
                  <a:pt x="34" y="170"/>
                </a:lnTo>
                <a:lnTo>
                  <a:pt x="26" y="152"/>
                </a:lnTo>
                <a:lnTo>
                  <a:pt x="26" y="134"/>
                </a:lnTo>
                <a:lnTo>
                  <a:pt x="34" y="116"/>
                </a:lnTo>
                <a:lnTo>
                  <a:pt x="59" y="116"/>
                </a:lnTo>
                <a:lnTo>
                  <a:pt x="76" y="116"/>
                </a:lnTo>
                <a:lnTo>
                  <a:pt x="59" y="107"/>
                </a:lnTo>
                <a:lnTo>
                  <a:pt x="76" y="98"/>
                </a:lnTo>
                <a:lnTo>
                  <a:pt x="93" y="107"/>
                </a:lnTo>
                <a:lnTo>
                  <a:pt x="93" y="125"/>
                </a:lnTo>
                <a:lnTo>
                  <a:pt x="102" y="143"/>
                </a:lnTo>
                <a:lnTo>
                  <a:pt x="110" y="161"/>
                </a:lnTo>
                <a:lnTo>
                  <a:pt x="110" y="143"/>
                </a:lnTo>
                <a:lnTo>
                  <a:pt x="110" y="125"/>
                </a:lnTo>
                <a:lnTo>
                  <a:pt x="102" y="107"/>
                </a:lnTo>
                <a:lnTo>
                  <a:pt x="102" y="89"/>
                </a:lnTo>
                <a:lnTo>
                  <a:pt x="119" y="89"/>
                </a:lnTo>
                <a:lnTo>
                  <a:pt x="144" y="107"/>
                </a:lnTo>
                <a:lnTo>
                  <a:pt x="152" y="125"/>
                </a:lnTo>
                <a:lnTo>
                  <a:pt x="135" y="125"/>
                </a:lnTo>
                <a:lnTo>
                  <a:pt x="135" y="107"/>
                </a:lnTo>
                <a:lnTo>
                  <a:pt x="152" y="98"/>
                </a:lnTo>
                <a:lnTo>
                  <a:pt x="169" y="107"/>
                </a:lnTo>
                <a:lnTo>
                  <a:pt x="186" y="116"/>
                </a:lnTo>
                <a:lnTo>
                  <a:pt x="169" y="116"/>
                </a:lnTo>
                <a:lnTo>
                  <a:pt x="152" y="107"/>
                </a:lnTo>
                <a:lnTo>
                  <a:pt x="152" y="89"/>
                </a:lnTo>
                <a:lnTo>
                  <a:pt x="169" y="89"/>
                </a:lnTo>
                <a:lnTo>
                  <a:pt x="220" y="89"/>
                </a:lnTo>
                <a:lnTo>
                  <a:pt x="237" y="89"/>
                </a:lnTo>
                <a:lnTo>
                  <a:pt x="212" y="80"/>
                </a:lnTo>
                <a:lnTo>
                  <a:pt x="203" y="62"/>
                </a:lnTo>
                <a:lnTo>
                  <a:pt x="203" y="44"/>
                </a:lnTo>
                <a:lnTo>
                  <a:pt x="220" y="44"/>
                </a:lnTo>
                <a:lnTo>
                  <a:pt x="228" y="62"/>
                </a:lnTo>
                <a:lnTo>
                  <a:pt x="228" y="80"/>
                </a:lnTo>
                <a:lnTo>
                  <a:pt x="212" y="89"/>
                </a:lnTo>
                <a:lnTo>
                  <a:pt x="195" y="89"/>
                </a:lnTo>
                <a:lnTo>
                  <a:pt x="178" y="89"/>
                </a:lnTo>
                <a:lnTo>
                  <a:pt x="195" y="107"/>
                </a:lnTo>
                <a:lnTo>
                  <a:pt x="212" y="125"/>
                </a:lnTo>
                <a:lnTo>
                  <a:pt x="220" y="107"/>
                </a:lnTo>
                <a:lnTo>
                  <a:pt x="220" y="89"/>
                </a:lnTo>
                <a:lnTo>
                  <a:pt x="220" y="71"/>
                </a:lnTo>
                <a:lnTo>
                  <a:pt x="212" y="53"/>
                </a:lnTo>
                <a:lnTo>
                  <a:pt x="195" y="44"/>
                </a:lnTo>
                <a:lnTo>
                  <a:pt x="195" y="26"/>
                </a:lnTo>
                <a:lnTo>
                  <a:pt x="212" y="17"/>
                </a:lnTo>
                <a:lnTo>
                  <a:pt x="228" y="17"/>
                </a:lnTo>
                <a:lnTo>
                  <a:pt x="245" y="17"/>
                </a:lnTo>
                <a:lnTo>
                  <a:pt x="228" y="26"/>
                </a:lnTo>
                <a:lnTo>
                  <a:pt x="212" y="26"/>
                </a:lnTo>
                <a:lnTo>
                  <a:pt x="195" y="26"/>
                </a:lnTo>
                <a:lnTo>
                  <a:pt x="195" y="53"/>
                </a:lnTo>
                <a:lnTo>
                  <a:pt x="186" y="71"/>
                </a:lnTo>
                <a:lnTo>
                  <a:pt x="127" y="80"/>
                </a:lnTo>
                <a:lnTo>
                  <a:pt x="76" y="62"/>
                </a:lnTo>
                <a:lnTo>
                  <a:pt x="68" y="44"/>
                </a:lnTo>
                <a:lnTo>
                  <a:pt x="85" y="44"/>
                </a:lnTo>
                <a:lnTo>
                  <a:pt x="102" y="44"/>
                </a:lnTo>
                <a:lnTo>
                  <a:pt x="119" y="44"/>
                </a:lnTo>
                <a:lnTo>
                  <a:pt x="135" y="44"/>
                </a:lnTo>
                <a:lnTo>
                  <a:pt x="152" y="44"/>
                </a:lnTo>
                <a:lnTo>
                  <a:pt x="161" y="62"/>
                </a:lnTo>
                <a:lnTo>
                  <a:pt x="144" y="62"/>
                </a:lnTo>
                <a:lnTo>
                  <a:pt x="127" y="62"/>
                </a:lnTo>
                <a:lnTo>
                  <a:pt x="127" y="35"/>
                </a:lnTo>
                <a:lnTo>
                  <a:pt x="144" y="17"/>
                </a:lnTo>
                <a:lnTo>
                  <a:pt x="161" y="17"/>
                </a:lnTo>
                <a:lnTo>
                  <a:pt x="178" y="17"/>
                </a:lnTo>
                <a:lnTo>
                  <a:pt x="195" y="17"/>
                </a:lnTo>
                <a:lnTo>
                  <a:pt x="203" y="44"/>
                </a:lnTo>
                <a:lnTo>
                  <a:pt x="178" y="44"/>
                </a:lnTo>
                <a:lnTo>
                  <a:pt x="161" y="35"/>
                </a:lnTo>
                <a:lnTo>
                  <a:pt x="161" y="17"/>
                </a:lnTo>
                <a:lnTo>
                  <a:pt x="161" y="0"/>
                </a:lnTo>
                <a:lnTo>
                  <a:pt x="144" y="0"/>
                </a:lnTo>
                <a:lnTo>
                  <a:pt x="127" y="9"/>
                </a:lnTo>
                <a:lnTo>
                  <a:pt x="110" y="17"/>
                </a:lnTo>
                <a:lnTo>
                  <a:pt x="110" y="35"/>
                </a:lnTo>
                <a:lnTo>
                  <a:pt x="110" y="53"/>
                </a:lnTo>
                <a:lnTo>
                  <a:pt x="110" y="71"/>
                </a:lnTo>
                <a:lnTo>
                  <a:pt x="110" y="89"/>
                </a:lnTo>
                <a:lnTo>
                  <a:pt x="93" y="98"/>
                </a:lnTo>
                <a:lnTo>
                  <a:pt x="42" y="107"/>
                </a:lnTo>
                <a:lnTo>
                  <a:pt x="17" y="107"/>
                </a:lnTo>
                <a:lnTo>
                  <a:pt x="34" y="98"/>
                </a:lnTo>
                <a:lnTo>
                  <a:pt x="59" y="98"/>
                </a:lnTo>
                <a:lnTo>
                  <a:pt x="76" y="98"/>
                </a:lnTo>
                <a:lnTo>
                  <a:pt x="76" y="71"/>
                </a:lnTo>
                <a:lnTo>
                  <a:pt x="68" y="53"/>
                </a:lnTo>
                <a:lnTo>
                  <a:pt x="51" y="53"/>
                </a:lnTo>
                <a:lnTo>
                  <a:pt x="51" y="35"/>
                </a:lnTo>
                <a:lnTo>
                  <a:pt x="34" y="35"/>
                </a:lnTo>
                <a:lnTo>
                  <a:pt x="34" y="53"/>
                </a:lnTo>
                <a:lnTo>
                  <a:pt x="34" y="71"/>
                </a:lnTo>
                <a:lnTo>
                  <a:pt x="34" y="89"/>
                </a:lnTo>
                <a:lnTo>
                  <a:pt x="34" y="107"/>
                </a:lnTo>
                <a:lnTo>
                  <a:pt x="51" y="116"/>
                </a:lnTo>
                <a:lnTo>
                  <a:pt x="59" y="134"/>
                </a:lnTo>
                <a:lnTo>
                  <a:pt x="51" y="107"/>
                </a:lnTo>
                <a:lnTo>
                  <a:pt x="59" y="89"/>
                </a:lnTo>
                <a:lnTo>
                  <a:pt x="76" y="80"/>
                </a:lnTo>
                <a:lnTo>
                  <a:pt x="93" y="71"/>
                </a:lnTo>
                <a:lnTo>
                  <a:pt x="110" y="71"/>
                </a:lnTo>
                <a:lnTo>
                  <a:pt x="161" y="71"/>
                </a:lnTo>
                <a:lnTo>
                  <a:pt x="178" y="71"/>
                </a:lnTo>
                <a:lnTo>
                  <a:pt x="195" y="80"/>
                </a:lnTo>
                <a:lnTo>
                  <a:pt x="212" y="89"/>
                </a:lnTo>
                <a:lnTo>
                  <a:pt x="220" y="107"/>
                </a:lnTo>
                <a:lnTo>
                  <a:pt x="237" y="116"/>
                </a:lnTo>
                <a:lnTo>
                  <a:pt x="245" y="134"/>
                </a:lnTo>
                <a:lnTo>
                  <a:pt x="245" y="152"/>
                </a:lnTo>
                <a:lnTo>
                  <a:pt x="228" y="161"/>
                </a:lnTo>
                <a:lnTo>
                  <a:pt x="212" y="161"/>
                </a:lnTo>
                <a:lnTo>
                  <a:pt x="195" y="161"/>
                </a:lnTo>
                <a:lnTo>
                  <a:pt x="178" y="143"/>
                </a:lnTo>
                <a:lnTo>
                  <a:pt x="195" y="143"/>
                </a:lnTo>
                <a:lnTo>
                  <a:pt x="212" y="143"/>
                </a:lnTo>
                <a:lnTo>
                  <a:pt x="195" y="134"/>
                </a:lnTo>
                <a:lnTo>
                  <a:pt x="212" y="134"/>
                </a:lnTo>
                <a:lnTo>
                  <a:pt x="212" y="116"/>
                </a:lnTo>
                <a:lnTo>
                  <a:pt x="228" y="116"/>
                </a:lnTo>
                <a:lnTo>
                  <a:pt x="245" y="107"/>
                </a:lnTo>
                <a:lnTo>
                  <a:pt x="262" y="107"/>
                </a:lnTo>
                <a:lnTo>
                  <a:pt x="254" y="89"/>
                </a:lnTo>
                <a:lnTo>
                  <a:pt x="237" y="80"/>
                </a:lnTo>
                <a:lnTo>
                  <a:pt x="220" y="71"/>
                </a:lnTo>
                <a:lnTo>
                  <a:pt x="237" y="62"/>
                </a:lnTo>
                <a:lnTo>
                  <a:pt x="220" y="62"/>
                </a:lnTo>
                <a:lnTo>
                  <a:pt x="203" y="62"/>
                </a:lnTo>
                <a:lnTo>
                  <a:pt x="169" y="107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04" name="Freeform 8"/>
          <p:cNvSpPr>
            <a:spLocks/>
          </p:cNvSpPr>
          <p:nvPr/>
        </p:nvSpPr>
        <p:spPr bwMode="auto">
          <a:xfrm>
            <a:off x="3015855" y="3868341"/>
            <a:ext cx="573881" cy="533400"/>
          </a:xfrm>
          <a:custGeom>
            <a:avLst/>
            <a:gdLst>
              <a:gd name="T0" fmla="*/ 2147483647 w 482"/>
              <a:gd name="T1" fmla="*/ 2147483647 h 448"/>
              <a:gd name="T2" fmla="*/ 2147483647 w 482"/>
              <a:gd name="T3" fmla="*/ 2147483647 h 448"/>
              <a:gd name="T4" fmla="*/ 0 w 482"/>
              <a:gd name="T5" fmla="*/ 2147483647 h 448"/>
              <a:gd name="T6" fmla="*/ 0 w 482"/>
              <a:gd name="T7" fmla="*/ 2147483647 h 448"/>
              <a:gd name="T8" fmla="*/ 2147483647 w 482"/>
              <a:gd name="T9" fmla="*/ 2147483647 h 448"/>
              <a:gd name="T10" fmla="*/ 2147483647 w 482"/>
              <a:gd name="T11" fmla="*/ 2147483647 h 448"/>
              <a:gd name="T12" fmla="*/ 2147483647 w 482"/>
              <a:gd name="T13" fmla="*/ 2147483647 h 448"/>
              <a:gd name="T14" fmla="*/ 2147483647 w 482"/>
              <a:gd name="T15" fmla="*/ 2147483647 h 448"/>
              <a:gd name="T16" fmla="*/ 2147483647 w 482"/>
              <a:gd name="T17" fmla="*/ 2147483647 h 448"/>
              <a:gd name="T18" fmla="*/ 2147483647 w 482"/>
              <a:gd name="T19" fmla="*/ 2147483647 h 448"/>
              <a:gd name="T20" fmla="*/ 2147483647 w 482"/>
              <a:gd name="T21" fmla="*/ 2147483647 h 448"/>
              <a:gd name="T22" fmla="*/ 2147483647 w 482"/>
              <a:gd name="T23" fmla="*/ 2147483647 h 448"/>
              <a:gd name="T24" fmla="*/ 2147483647 w 482"/>
              <a:gd name="T25" fmla="*/ 2147483647 h 448"/>
              <a:gd name="T26" fmla="*/ 2147483647 w 482"/>
              <a:gd name="T27" fmla="*/ 2147483647 h 448"/>
              <a:gd name="T28" fmla="*/ 2147483647 w 482"/>
              <a:gd name="T29" fmla="*/ 2147483647 h 448"/>
              <a:gd name="T30" fmla="*/ 2147483647 w 482"/>
              <a:gd name="T31" fmla="*/ 2147483647 h 448"/>
              <a:gd name="T32" fmla="*/ 2147483647 w 482"/>
              <a:gd name="T33" fmla="*/ 2147483647 h 448"/>
              <a:gd name="T34" fmla="*/ 2147483647 w 482"/>
              <a:gd name="T35" fmla="*/ 2147483647 h 448"/>
              <a:gd name="T36" fmla="*/ 2147483647 w 482"/>
              <a:gd name="T37" fmla="*/ 2147483647 h 448"/>
              <a:gd name="T38" fmla="*/ 2147483647 w 482"/>
              <a:gd name="T39" fmla="*/ 2147483647 h 448"/>
              <a:gd name="T40" fmla="*/ 2147483647 w 482"/>
              <a:gd name="T41" fmla="*/ 2147483647 h 448"/>
              <a:gd name="T42" fmla="*/ 2147483647 w 482"/>
              <a:gd name="T43" fmla="*/ 2147483647 h 448"/>
              <a:gd name="T44" fmla="*/ 2147483647 w 482"/>
              <a:gd name="T45" fmla="*/ 2147483647 h 448"/>
              <a:gd name="T46" fmla="*/ 2147483647 w 482"/>
              <a:gd name="T47" fmla="*/ 2147483647 h 448"/>
              <a:gd name="T48" fmla="*/ 2147483647 w 482"/>
              <a:gd name="T49" fmla="*/ 2147483647 h 448"/>
              <a:gd name="T50" fmla="*/ 2147483647 w 482"/>
              <a:gd name="T51" fmla="*/ 2147483647 h 448"/>
              <a:gd name="T52" fmla="*/ 2147483647 w 482"/>
              <a:gd name="T53" fmla="*/ 2147483647 h 448"/>
              <a:gd name="T54" fmla="*/ 2147483647 w 482"/>
              <a:gd name="T55" fmla="*/ 2147483647 h 448"/>
              <a:gd name="T56" fmla="*/ 2147483647 w 482"/>
              <a:gd name="T57" fmla="*/ 2147483647 h 448"/>
              <a:gd name="T58" fmla="*/ 2147483647 w 482"/>
              <a:gd name="T59" fmla="*/ 2147483647 h 448"/>
              <a:gd name="T60" fmla="*/ 2147483647 w 482"/>
              <a:gd name="T61" fmla="*/ 2147483647 h 448"/>
              <a:gd name="T62" fmla="*/ 2147483647 w 482"/>
              <a:gd name="T63" fmla="*/ 2147483647 h 448"/>
              <a:gd name="T64" fmla="*/ 2147483647 w 482"/>
              <a:gd name="T65" fmla="*/ 2147483647 h 448"/>
              <a:gd name="T66" fmla="*/ 2147483647 w 482"/>
              <a:gd name="T67" fmla="*/ 2147483647 h 448"/>
              <a:gd name="T68" fmla="*/ 2147483647 w 482"/>
              <a:gd name="T69" fmla="*/ 2147483647 h 448"/>
              <a:gd name="T70" fmla="*/ 2147483647 w 482"/>
              <a:gd name="T71" fmla="*/ 2147483647 h 448"/>
              <a:gd name="T72" fmla="*/ 2147483647 w 482"/>
              <a:gd name="T73" fmla="*/ 2147483647 h 448"/>
              <a:gd name="T74" fmla="*/ 2147483647 w 482"/>
              <a:gd name="T75" fmla="*/ 2147483647 h 448"/>
              <a:gd name="T76" fmla="*/ 2147483647 w 482"/>
              <a:gd name="T77" fmla="*/ 2147483647 h 448"/>
              <a:gd name="T78" fmla="*/ 2147483647 w 482"/>
              <a:gd name="T79" fmla="*/ 2147483647 h 448"/>
              <a:gd name="T80" fmla="*/ 2147483647 w 482"/>
              <a:gd name="T81" fmla="*/ 2147483647 h 448"/>
              <a:gd name="T82" fmla="*/ 2147483647 w 482"/>
              <a:gd name="T83" fmla="*/ 2147483647 h 448"/>
              <a:gd name="T84" fmla="*/ 2147483647 w 482"/>
              <a:gd name="T85" fmla="*/ 2147483647 h 448"/>
              <a:gd name="T86" fmla="*/ 2147483647 w 482"/>
              <a:gd name="T87" fmla="*/ 2147483647 h 4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82" h="448">
                <a:moveTo>
                  <a:pt x="68" y="0"/>
                </a:moveTo>
                <a:lnTo>
                  <a:pt x="68" y="18"/>
                </a:lnTo>
                <a:lnTo>
                  <a:pt x="68" y="36"/>
                </a:lnTo>
                <a:lnTo>
                  <a:pt x="51" y="45"/>
                </a:lnTo>
                <a:lnTo>
                  <a:pt x="34" y="54"/>
                </a:lnTo>
                <a:lnTo>
                  <a:pt x="26" y="72"/>
                </a:lnTo>
                <a:lnTo>
                  <a:pt x="26" y="90"/>
                </a:lnTo>
                <a:lnTo>
                  <a:pt x="17" y="108"/>
                </a:lnTo>
                <a:lnTo>
                  <a:pt x="0" y="117"/>
                </a:lnTo>
                <a:lnTo>
                  <a:pt x="0" y="134"/>
                </a:lnTo>
                <a:lnTo>
                  <a:pt x="0" y="152"/>
                </a:lnTo>
                <a:lnTo>
                  <a:pt x="0" y="170"/>
                </a:lnTo>
                <a:lnTo>
                  <a:pt x="0" y="188"/>
                </a:lnTo>
                <a:lnTo>
                  <a:pt x="9" y="206"/>
                </a:lnTo>
                <a:lnTo>
                  <a:pt x="26" y="215"/>
                </a:lnTo>
                <a:lnTo>
                  <a:pt x="42" y="224"/>
                </a:lnTo>
                <a:lnTo>
                  <a:pt x="59" y="224"/>
                </a:lnTo>
                <a:lnTo>
                  <a:pt x="76" y="224"/>
                </a:lnTo>
                <a:lnTo>
                  <a:pt x="93" y="233"/>
                </a:lnTo>
                <a:lnTo>
                  <a:pt x="110" y="233"/>
                </a:lnTo>
                <a:lnTo>
                  <a:pt x="127" y="233"/>
                </a:lnTo>
                <a:lnTo>
                  <a:pt x="144" y="242"/>
                </a:lnTo>
                <a:lnTo>
                  <a:pt x="161" y="242"/>
                </a:lnTo>
                <a:lnTo>
                  <a:pt x="178" y="242"/>
                </a:lnTo>
                <a:lnTo>
                  <a:pt x="203" y="242"/>
                </a:lnTo>
                <a:lnTo>
                  <a:pt x="220" y="242"/>
                </a:lnTo>
                <a:lnTo>
                  <a:pt x="237" y="242"/>
                </a:lnTo>
                <a:lnTo>
                  <a:pt x="254" y="242"/>
                </a:lnTo>
                <a:lnTo>
                  <a:pt x="271" y="242"/>
                </a:lnTo>
                <a:lnTo>
                  <a:pt x="288" y="233"/>
                </a:lnTo>
                <a:lnTo>
                  <a:pt x="305" y="224"/>
                </a:lnTo>
                <a:lnTo>
                  <a:pt x="305" y="242"/>
                </a:lnTo>
                <a:lnTo>
                  <a:pt x="288" y="260"/>
                </a:lnTo>
                <a:lnTo>
                  <a:pt x="271" y="260"/>
                </a:lnTo>
                <a:lnTo>
                  <a:pt x="271" y="278"/>
                </a:lnTo>
                <a:lnTo>
                  <a:pt x="262" y="296"/>
                </a:lnTo>
                <a:lnTo>
                  <a:pt x="262" y="314"/>
                </a:lnTo>
                <a:lnTo>
                  <a:pt x="262" y="332"/>
                </a:lnTo>
                <a:lnTo>
                  <a:pt x="262" y="350"/>
                </a:lnTo>
                <a:lnTo>
                  <a:pt x="262" y="368"/>
                </a:lnTo>
                <a:lnTo>
                  <a:pt x="254" y="385"/>
                </a:lnTo>
                <a:lnTo>
                  <a:pt x="237" y="394"/>
                </a:lnTo>
                <a:lnTo>
                  <a:pt x="228" y="412"/>
                </a:lnTo>
                <a:lnTo>
                  <a:pt x="228" y="430"/>
                </a:lnTo>
                <a:lnTo>
                  <a:pt x="220" y="448"/>
                </a:lnTo>
                <a:lnTo>
                  <a:pt x="237" y="448"/>
                </a:lnTo>
                <a:lnTo>
                  <a:pt x="254" y="448"/>
                </a:lnTo>
                <a:lnTo>
                  <a:pt x="271" y="439"/>
                </a:lnTo>
                <a:lnTo>
                  <a:pt x="288" y="421"/>
                </a:lnTo>
                <a:lnTo>
                  <a:pt x="305" y="412"/>
                </a:lnTo>
                <a:lnTo>
                  <a:pt x="321" y="412"/>
                </a:lnTo>
                <a:lnTo>
                  <a:pt x="338" y="403"/>
                </a:lnTo>
                <a:lnTo>
                  <a:pt x="355" y="403"/>
                </a:lnTo>
                <a:lnTo>
                  <a:pt x="372" y="394"/>
                </a:lnTo>
                <a:lnTo>
                  <a:pt x="389" y="385"/>
                </a:lnTo>
                <a:lnTo>
                  <a:pt x="406" y="385"/>
                </a:lnTo>
                <a:lnTo>
                  <a:pt x="406" y="368"/>
                </a:lnTo>
                <a:lnTo>
                  <a:pt x="406" y="350"/>
                </a:lnTo>
                <a:lnTo>
                  <a:pt x="414" y="332"/>
                </a:lnTo>
                <a:lnTo>
                  <a:pt x="423" y="314"/>
                </a:lnTo>
                <a:lnTo>
                  <a:pt x="431" y="296"/>
                </a:lnTo>
                <a:lnTo>
                  <a:pt x="440" y="278"/>
                </a:lnTo>
                <a:lnTo>
                  <a:pt x="457" y="260"/>
                </a:lnTo>
                <a:lnTo>
                  <a:pt x="457" y="242"/>
                </a:lnTo>
                <a:lnTo>
                  <a:pt x="474" y="224"/>
                </a:lnTo>
                <a:lnTo>
                  <a:pt x="474" y="206"/>
                </a:lnTo>
                <a:lnTo>
                  <a:pt x="482" y="179"/>
                </a:lnTo>
                <a:lnTo>
                  <a:pt x="482" y="161"/>
                </a:lnTo>
                <a:lnTo>
                  <a:pt x="482" y="143"/>
                </a:lnTo>
                <a:lnTo>
                  <a:pt x="482" y="126"/>
                </a:lnTo>
                <a:lnTo>
                  <a:pt x="465" y="117"/>
                </a:lnTo>
                <a:lnTo>
                  <a:pt x="448" y="117"/>
                </a:lnTo>
                <a:lnTo>
                  <a:pt x="431" y="108"/>
                </a:lnTo>
                <a:lnTo>
                  <a:pt x="414" y="108"/>
                </a:lnTo>
                <a:lnTo>
                  <a:pt x="398" y="108"/>
                </a:lnTo>
                <a:lnTo>
                  <a:pt x="381" y="108"/>
                </a:lnTo>
                <a:lnTo>
                  <a:pt x="364" y="108"/>
                </a:lnTo>
                <a:lnTo>
                  <a:pt x="347" y="108"/>
                </a:lnTo>
                <a:lnTo>
                  <a:pt x="330" y="108"/>
                </a:lnTo>
                <a:lnTo>
                  <a:pt x="313" y="108"/>
                </a:lnTo>
                <a:lnTo>
                  <a:pt x="296" y="108"/>
                </a:lnTo>
                <a:lnTo>
                  <a:pt x="279" y="117"/>
                </a:lnTo>
                <a:lnTo>
                  <a:pt x="262" y="117"/>
                </a:lnTo>
                <a:lnTo>
                  <a:pt x="237" y="108"/>
                </a:lnTo>
                <a:lnTo>
                  <a:pt x="212" y="99"/>
                </a:lnTo>
                <a:lnTo>
                  <a:pt x="195" y="99"/>
                </a:lnTo>
                <a:lnTo>
                  <a:pt x="178" y="99"/>
                </a:lnTo>
                <a:lnTo>
                  <a:pt x="152" y="108"/>
                </a:lnTo>
                <a:lnTo>
                  <a:pt x="169" y="108"/>
                </a:lnTo>
                <a:lnTo>
                  <a:pt x="186" y="108"/>
                </a:lnTo>
                <a:lnTo>
                  <a:pt x="203" y="108"/>
                </a:lnTo>
                <a:lnTo>
                  <a:pt x="220" y="108"/>
                </a:lnTo>
                <a:lnTo>
                  <a:pt x="237" y="108"/>
                </a:lnTo>
                <a:lnTo>
                  <a:pt x="254" y="108"/>
                </a:lnTo>
                <a:lnTo>
                  <a:pt x="271" y="99"/>
                </a:lnTo>
                <a:lnTo>
                  <a:pt x="288" y="90"/>
                </a:lnTo>
                <a:lnTo>
                  <a:pt x="296" y="72"/>
                </a:lnTo>
                <a:lnTo>
                  <a:pt x="296" y="54"/>
                </a:lnTo>
                <a:lnTo>
                  <a:pt x="296" y="72"/>
                </a:lnTo>
                <a:lnTo>
                  <a:pt x="305" y="90"/>
                </a:lnTo>
                <a:lnTo>
                  <a:pt x="305" y="108"/>
                </a:lnTo>
                <a:lnTo>
                  <a:pt x="305" y="126"/>
                </a:lnTo>
                <a:lnTo>
                  <a:pt x="305" y="108"/>
                </a:lnTo>
                <a:lnTo>
                  <a:pt x="305" y="90"/>
                </a:lnTo>
                <a:lnTo>
                  <a:pt x="296" y="72"/>
                </a:lnTo>
                <a:lnTo>
                  <a:pt x="279" y="63"/>
                </a:lnTo>
                <a:lnTo>
                  <a:pt x="262" y="63"/>
                </a:lnTo>
                <a:lnTo>
                  <a:pt x="237" y="63"/>
                </a:lnTo>
                <a:lnTo>
                  <a:pt x="212" y="63"/>
                </a:lnTo>
                <a:lnTo>
                  <a:pt x="186" y="63"/>
                </a:lnTo>
                <a:lnTo>
                  <a:pt x="169" y="63"/>
                </a:lnTo>
                <a:lnTo>
                  <a:pt x="152" y="63"/>
                </a:lnTo>
                <a:lnTo>
                  <a:pt x="135" y="63"/>
                </a:lnTo>
                <a:lnTo>
                  <a:pt x="119" y="63"/>
                </a:lnTo>
                <a:lnTo>
                  <a:pt x="102" y="63"/>
                </a:lnTo>
                <a:lnTo>
                  <a:pt x="85" y="54"/>
                </a:lnTo>
                <a:lnTo>
                  <a:pt x="68" y="45"/>
                </a:lnTo>
                <a:lnTo>
                  <a:pt x="59" y="27"/>
                </a:lnTo>
                <a:lnTo>
                  <a:pt x="76" y="27"/>
                </a:lnTo>
                <a:lnTo>
                  <a:pt x="93" y="27"/>
                </a:lnTo>
                <a:lnTo>
                  <a:pt x="110" y="27"/>
                </a:lnTo>
                <a:lnTo>
                  <a:pt x="127" y="27"/>
                </a:lnTo>
                <a:lnTo>
                  <a:pt x="144" y="27"/>
                </a:lnTo>
                <a:lnTo>
                  <a:pt x="161" y="27"/>
                </a:lnTo>
                <a:lnTo>
                  <a:pt x="178" y="36"/>
                </a:lnTo>
                <a:lnTo>
                  <a:pt x="237" y="45"/>
                </a:lnTo>
                <a:lnTo>
                  <a:pt x="254" y="45"/>
                </a:lnTo>
                <a:lnTo>
                  <a:pt x="271" y="45"/>
                </a:lnTo>
                <a:lnTo>
                  <a:pt x="288" y="54"/>
                </a:lnTo>
                <a:lnTo>
                  <a:pt x="305" y="54"/>
                </a:lnTo>
                <a:lnTo>
                  <a:pt x="313" y="72"/>
                </a:lnTo>
                <a:lnTo>
                  <a:pt x="296" y="81"/>
                </a:lnTo>
                <a:lnTo>
                  <a:pt x="288" y="99"/>
                </a:lnTo>
                <a:lnTo>
                  <a:pt x="271" y="72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05" name="Freeform 9"/>
          <p:cNvSpPr>
            <a:spLocks/>
          </p:cNvSpPr>
          <p:nvPr/>
        </p:nvSpPr>
        <p:spPr bwMode="auto">
          <a:xfrm>
            <a:off x="3277791" y="4358878"/>
            <a:ext cx="341709" cy="214313"/>
          </a:xfrm>
          <a:custGeom>
            <a:avLst/>
            <a:gdLst>
              <a:gd name="T0" fmla="*/ 2147483647 w 287"/>
              <a:gd name="T1" fmla="*/ 2147483647 h 180"/>
              <a:gd name="T2" fmla="*/ 2147483647 w 287"/>
              <a:gd name="T3" fmla="*/ 2147483647 h 180"/>
              <a:gd name="T4" fmla="*/ 2147483647 w 287"/>
              <a:gd name="T5" fmla="*/ 2147483647 h 180"/>
              <a:gd name="T6" fmla="*/ 2147483647 w 287"/>
              <a:gd name="T7" fmla="*/ 2147483647 h 180"/>
              <a:gd name="T8" fmla="*/ 2147483647 w 287"/>
              <a:gd name="T9" fmla="*/ 2147483647 h 180"/>
              <a:gd name="T10" fmla="*/ 2147483647 w 287"/>
              <a:gd name="T11" fmla="*/ 2147483647 h 180"/>
              <a:gd name="T12" fmla="*/ 2147483647 w 287"/>
              <a:gd name="T13" fmla="*/ 2147483647 h 180"/>
              <a:gd name="T14" fmla="*/ 0 w 287"/>
              <a:gd name="T15" fmla="*/ 2147483647 h 180"/>
              <a:gd name="T16" fmla="*/ 0 w 287"/>
              <a:gd name="T17" fmla="*/ 2147483647 h 180"/>
              <a:gd name="T18" fmla="*/ 2147483647 w 287"/>
              <a:gd name="T19" fmla="*/ 2147483647 h 180"/>
              <a:gd name="T20" fmla="*/ 2147483647 w 287"/>
              <a:gd name="T21" fmla="*/ 2147483647 h 180"/>
              <a:gd name="T22" fmla="*/ 2147483647 w 287"/>
              <a:gd name="T23" fmla="*/ 2147483647 h 180"/>
              <a:gd name="T24" fmla="*/ 2147483647 w 287"/>
              <a:gd name="T25" fmla="*/ 2147483647 h 180"/>
              <a:gd name="T26" fmla="*/ 2147483647 w 287"/>
              <a:gd name="T27" fmla="*/ 2147483647 h 180"/>
              <a:gd name="T28" fmla="*/ 2147483647 w 287"/>
              <a:gd name="T29" fmla="*/ 2147483647 h 180"/>
              <a:gd name="T30" fmla="*/ 2147483647 w 287"/>
              <a:gd name="T31" fmla="*/ 2147483647 h 180"/>
              <a:gd name="T32" fmla="*/ 2147483647 w 287"/>
              <a:gd name="T33" fmla="*/ 2147483647 h 180"/>
              <a:gd name="T34" fmla="*/ 2147483647 w 287"/>
              <a:gd name="T35" fmla="*/ 2147483647 h 180"/>
              <a:gd name="T36" fmla="*/ 2147483647 w 287"/>
              <a:gd name="T37" fmla="*/ 2147483647 h 180"/>
              <a:gd name="T38" fmla="*/ 2147483647 w 287"/>
              <a:gd name="T39" fmla="*/ 2147483647 h 180"/>
              <a:gd name="T40" fmla="*/ 2147483647 w 287"/>
              <a:gd name="T41" fmla="*/ 2147483647 h 180"/>
              <a:gd name="T42" fmla="*/ 2147483647 w 287"/>
              <a:gd name="T43" fmla="*/ 2147483647 h 180"/>
              <a:gd name="T44" fmla="*/ 2147483647 w 287"/>
              <a:gd name="T45" fmla="*/ 2147483647 h 180"/>
              <a:gd name="T46" fmla="*/ 2147483647 w 287"/>
              <a:gd name="T47" fmla="*/ 2147483647 h 180"/>
              <a:gd name="T48" fmla="*/ 2147483647 w 287"/>
              <a:gd name="T49" fmla="*/ 2147483647 h 180"/>
              <a:gd name="T50" fmla="*/ 2147483647 w 287"/>
              <a:gd name="T51" fmla="*/ 2147483647 h 180"/>
              <a:gd name="T52" fmla="*/ 2147483647 w 287"/>
              <a:gd name="T53" fmla="*/ 2147483647 h 180"/>
              <a:gd name="T54" fmla="*/ 2147483647 w 287"/>
              <a:gd name="T55" fmla="*/ 2147483647 h 180"/>
              <a:gd name="T56" fmla="*/ 2147483647 w 287"/>
              <a:gd name="T57" fmla="*/ 2147483647 h 180"/>
              <a:gd name="T58" fmla="*/ 2147483647 w 287"/>
              <a:gd name="T59" fmla="*/ 2147483647 h 180"/>
              <a:gd name="T60" fmla="*/ 2147483647 w 287"/>
              <a:gd name="T61" fmla="*/ 2147483647 h 180"/>
              <a:gd name="T62" fmla="*/ 2147483647 w 287"/>
              <a:gd name="T63" fmla="*/ 2147483647 h 180"/>
              <a:gd name="T64" fmla="*/ 2147483647 w 287"/>
              <a:gd name="T65" fmla="*/ 2147483647 h 180"/>
              <a:gd name="T66" fmla="*/ 2147483647 w 287"/>
              <a:gd name="T67" fmla="*/ 2147483647 h 180"/>
              <a:gd name="T68" fmla="*/ 2147483647 w 287"/>
              <a:gd name="T69" fmla="*/ 2147483647 h 180"/>
              <a:gd name="T70" fmla="*/ 2147483647 w 287"/>
              <a:gd name="T71" fmla="*/ 2147483647 h 180"/>
              <a:gd name="T72" fmla="*/ 2147483647 w 287"/>
              <a:gd name="T73" fmla="*/ 2147483647 h 180"/>
              <a:gd name="T74" fmla="*/ 2147483647 w 287"/>
              <a:gd name="T75" fmla="*/ 2147483647 h 180"/>
              <a:gd name="T76" fmla="*/ 2147483647 w 287"/>
              <a:gd name="T77" fmla="*/ 0 h 180"/>
              <a:gd name="T78" fmla="*/ 2147483647 w 287"/>
              <a:gd name="T79" fmla="*/ 2147483647 h 1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87" h="180">
                <a:moveTo>
                  <a:pt x="51" y="18"/>
                </a:moveTo>
                <a:lnTo>
                  <a:pt x="25" y="45"/>
                </a:lnTo>
                <a:lnTo>
                  <a:pt x="17" y="63"/>
                </a:lnTo>
                <a:lnTo>
                  <a:pt x="17" y="81"/>
                </a:lnTo>
                <a:lnTo>
                  <a:pt x="17" y="99"/>
                </a:lnTo>
                <a:lnTo>
                  <a:pt x="8" y="117"/>
                </a:lnTo>
                <a:lnTo>
                  <a:pt x="8" y="135"/>
                </a:lnTo>
                <a:lnTo>
                  <a:pt x="0" y="153"/>
                </a:lnTo>
                <a:lnTo>
                  <a:pt x="0" y="171"/>
                </a:lnTo>
                <a:lnTo>
                  <a:pt x="17" y="180"/>
                </a:lnTo>
                <a:lnTo>
                  <a:pt x="25" y="162"/>
                </a:lnTo>
                <a:lnTo>
                  <a:pt x="42" y="153"/>
                </a:lnTo>
                <a:lnTo>
                  <a:pt x="59" y="144"/>
                </a:lnTo>
                <a:lnTo>
                  <a:pt x="76" y="144"/>
                </a:lnTo>
                <a:lnTo>
                  <a:pt x="93" y="144"/>
                </a:lnTo>
                <a:lnTo>
                  <a:pt x="110" y="135"/>
                </a:lnTo>
                <a:lnTo>
                  <a:pt x="127" y="117"/>
                </a:lnTo>
                <a:lnTo>
                  <a:pt x="144" y="117"/>
                </a:lnTo>
                <a:lnTo>
                  <a:pt x="161" y="117"/>
                </a:lnTo>
                <a:lnTo>
                  <a:pt x="178" y="108"/>
                </a:lnTo>
                <a:lnTo>
                  <a:pt x="194" y="108"/>
                </a:lnTo>
                <a:lnTo>
                  <a:pt x="211" y="99"/>
                </a:lnTo>
                <a:lnTo>
                  <a:pt x="228" y="81"/>
                </a:lnTo>
                <a:lnTo>
                  <a:pt x="245" y="81"/>
                </a:lnTo>
                <a:lnTo>
                  <a:pt x="254" y="63"/>
                </a:lnTo>
                <a:lnTo>
                  <a:pt x="271" y="45"/>
                </a:lnTo>
                <a:lnTo>
                  <a:pt x="287" y="36"/>
                </a:lnTo>
                <a:lnTo>
                  <a:pt x="287" y="18"/>
                </a:lnTo>
                <a:lnTo>
                  <a:pt x="271" y="9"/>
                </a:lnTo>
                <a:lnTo>
                  <a:pt x="254" y="9"/>
                </a:lnTo>
                <a:lnTo>
                  <a:pt x="237" y="9"/>
                </a:lnTo>
                <a:lnTo>
                  <a:pt x="220" y="18"/>
                </a:lnTo>
                <a:lnTo>
                  <a:pt x="203" y="36"/>
                </a:lnTo>
                <a:lnTo>
                  <a:pt x="186" y="36"/>
                </a:lnTo>
                <a:lnTo>
                  <a:pt x="169" y="36"/>
                </a:lnTo>
                <a:lnTo>
                  <a:pt x="152" y="36"/>
                </a:lnTo>
                <a:lnTo>
                  <a:pt x="135" y="36"/>
                </a:lnTo>
                <a:lnTo>
                  <a:pt x="118" y="18"/>
                </a:lnTo>
                <a:lnTo>
                  <a:pt x="118" y="0"/>
                </a:lnTo>
                <a:lnTo>
                  <a:pt x="51" y="18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3982642" y="3132535"/>
            <a:ext cx="121444" cy="223838"/>
          </a:xfrm>
          <a:custGeom>
            <a:avLst/>
            <a:gdLst>
              <a:gd name="T0" fmla="*/ 0 w 101"/>
              <a:gd name="T1" fmla="*/ 2147483647 h 188"/>
              <a:gd name="T2" fmla="*/ 2147483647 w 101"/>
              <a:gd name="T3" fmla="*/ 2147483647 h 188"/>
              <a:gd name="T4" fmla="*/ 2147483647 w 101"/>
              <a:gd name="T5" fmla="*/ 2147483647 h 188"/>
              <a:gd name="T6" fmla="*/ 2147483647 w 101"/>
              <a:gd name="T7" fmla="*/ 2147483647 h 188"/>
              <a:gd name="T8" fmla="*/ 2147483647 w 101"/>
              <a:gd name="T9" fmla="*/ 2147483647 h 188"/>
              <a:gd name="T10" fmla="*/ 2147483647 w 101"/>
              <a:gd name="T11" fmla="*/ 2147483647 h 188"/>
              <a:gd name="T12" fmla="*/ 2147483647 w 101"/>
              <a:gd name="T13" fmla="*/ 2147483647 h 188"/>
              <a:gd name="T14" fmla="*/ 2147483647 w 101"/>
              <a:gd name="T15" fmla="*/ 2147483647 h 188"/>
              <a:gd name="T16" fmla="*/ 2147483647 w 101"/>
              <a:gd name="T17" fmla="*/ 2147483647 h 188"/>
              <a:gd name="T18" fmla="*/ 2147483647 w 101"/>
              <a:gd name="T19" fmla="*/ 2147483647 h 188"/>
              <a:gd name="T20" fmla="*/ 2147483647 w 101"/>
              <a:gd name="T21" fmla="*/ 2147483647 h 188"/>
              <a:gd name="T22" fmla="*/ 2147483647 w 101"/>
              <a:gd name="T23" fmla="*/ 2147483647 h 188"/>
              <a:gd name="T24" fmla="*/ 2147483647 w 101"/>
              <a:gd name="T25" fmla="*/ 2147483647 h 188"/>
              <a:gd name="T26" fmla="*/ 2147483647 w 101"/>
              <a:gd name="T27" fmla="*/ 2147483647 h 188"/>
              <a:gd name="T28" fmla="*/ 2147483647 w 101"/>
              <a:gd name="T29" fmla="*/ 0 h 188"/>
              <a:gd name="T30" fmla="*/ 2147483647 w 101"/>
              <a:gd name="T31" fmla="*/ 2147483647 h 188"/>
              <a:gd name="T32" fmla="*/ 2147483647 w 101"/>
              <a:gd name="T33" fmla="*/ 2147483647 h 188"/>
              <a:gd name="T34" fmla="*/ 2147483647 w 101"/>
              <a:gd name="T35" fmla="*/ 2147483647 h 188"/>
              <a:gd name="T36" fmla="*/ 2147483647 w 101"/>
              <a:gd name="T37" fmla="*/ 2147483647 h 188"/>
              <a:gd name="T38" fmla="*/ 2147483647 w 101"/>
              <a:gd name="T39" fmla="*/ 2147483647 h 188"/>
              <a:gd name="T40" fmla="*/ 2147483647 w 101"/>
              <a:gd name="T41" fmla="*/ 2147483647 h 188"/>
              <a:gd name="T42" fmla="*/ 2147483647 w 101"/>
              <a:gd name="T43" fmla="*/ 2147483647 h 188"/>
              <a:gd name="T44" fmla="*/ 2147483647 w 101"/>
              <a:gd name="T45" fmla="*/ 2147483647 h 188"/>
              <a:gd name="T46" fmla="*/ 2147483647 w 101"/>
              <a:gd name="T47" fmla="*/ 2147483647 h 188"/>
              <a:gd name="T48" fmla="*/ 0 w 101"/>
              <a:gd name="T49" fmla="*/ 2147483647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1" h="188">
                <a:moveTo>
                  <a:pt x="0" y="188"/>
                </a:moveTo>
                <a:lnTo>
                  <a:pt x="34" y="188"/>
                </a:lnTo>
                <a:lnTo>
                  <a:pt x="50" y="188"/>
                </a:lnTo>
                <a:lnTo>
                  <a:pt x="67" y="188"/>
                </a:lnTo>
                <a:lnTo>
                  <a:pt x="84" y="170"/>
                </a:lnTo>
                <a:lnTo>
                  <a:pt x="93" y="152"/>
                </a:lnTo>
                <a:lnTo>
                  <a:pt x="101" y="134"/>
                </a:lnTo>
                <a:lnTo>
                  <a:pt x="101" y="116"/>
                </a:lnTo>
                <a:lnTo>
                  <a:pt x="101" y="98"/>
                </a:lnTo>
                <a:lnTo>
                  <a:pt x="101" y="80"/>
                </a:lnTo>
                <a:lnTo>
                  <a:pt x="101" y="62"/>
                </a:lnTo>
                <a:lnTo>
                  <a:pt x="101" y="44"/>
                </a:lnTo>
                <a:lnTo>
                  <a:pt x="101" y="26"/>
                </a:lnTo>
                <a:lnTo>
                  <a:pt x="84" y="9"/>
                </a:lnTo>
                <a:lnTo>
                  <a:pt x="67" y="0"/>
                </a:lnTo>
                <a:lnTo>
                  <a:pt x="67" y="18"/>
                </a:lnTo>
                <a:lnTo>
                  <a:pt x="67" y="35"/>
                </a:lnTo>
                <a:lnTo>
                  <a:pt x="67" y="53"/>
                </a:lnTo>
                <a:lnTo>
                  <a:pt x="67" y="71"/>
                </a:lnTo>
                <a:lnTo>
                  <a:pt x="50" y="80"/>
                </a:lnTo>
                <a:lnTo>
                  <a:pt x="42" y="98"/>
                </a:lnTo>
                <a:lnTo>
                  <a:pt x="34" y="116"/>
                </a:lnTo>
                <a:lnTo>
                  <a:pt x="25" y="134"/>
                </a:lnTo>
                <a:lnTo>
                  <a:pt x="17" y="152"/>
                </a:lnTo>
                <a:lnTo>
                  <a:pt x="0" y="188"/>
                </a:lnTo>
                <a:close/>
              </a:path>
            </a:pathLst>
          </a:custGeom>
          <a:solidFill>
            <a:srgbClr val="FFFFFF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07" name="Freeform 11"/>
          <p:cNvSpPr>
            <a:spLocks/>
          </p:cNvSpPr>
          <p:nvPr/>
        </p:nvSpPr>
        <p:spPr bwMode="auto">
          <a:xfrm>
            <a:off x="3570686" y="3345658"/>
            <a:ext cx="511969" cy="298847"/>
          </a:xfrm>
          <a:custGeom>
            <a:avLst/>
            <a:gdLst>
              <a:gd name="T0" fmla="*/ 2147483647 w 431"/>
              <a:gd name="T1" fmla="*/ 2147483647 h 251"/>
              <a:gd name="T2" fmla="*/ 0 w 431"/>
              <a:gd name="T3" fmla="*/ 2147483647 h 251"/>
              <a:gd name="T4" fmla="*/ 2147483647 w 431"/>
              <a:gd name="T5" fmla="*/ 2147483647 h 251"/>
              <a:gd name="T6" fmla="*/ 2147483647 w 431"/>
              <a:gd name="T7" fmla="*/ 2147483647 h 251"/>
              <a:gd name="T8" fmla="*/ 2147483647 w 431"/>
              <a:gd name="T9" fmla="*/ 2147483647 h 251"/>
              <a:gd name="T10" fmla="*/ 2147483647 w 431"/>
              <a:gd name="T11" fmla="*/ 2147483647 h 251"/>
              <a:gd name="T12" fmla="*/ 2147483647 w 431"/>
              <a:gd name="T13" fmla="*/ 2147483647 h 251"/>
              <a:gd name="T14" fmla="*/ 2147483647 w 431"/>
              <a:gd name="T15" fmla="*/ 2147483647 h 251"/>
              <a:gd name="T16" fmla="*/ 2147483647 w 431"/>
              <a:gd name="T17" fmla="*/ 2147483647 h 251"/>
              <a:gd name="T18" fmla="*/ 2147483647 w 431"/>
              <a:gd name="T19" fmla="*/ 2147483647 h 251"/>
              <a:gd name="T20" fmla="*/ 2147483647 w 431"/>
              <a:gd name="T21" fmla="*/ 2147483647 h 251"/>
              <a:gd name="T22" fmla="*/ 2147483647 w 431"/>
              <a:gd name="T23" fmla="*/ 2147483647 h 251"/>
              <a:gd name="T24" fmla="*/ 2147483647 w 431"/>
              <a:gd name="T25" fmla="*/ 2147483647 h 251"/>
              <a:gd name="T26" fmla="*/ 2147483647 w 431"/>
              <a:gd name="T27" fmla="*/ 2147483647 h 251"/>
              <a:gd name="T28" fmla="*/ 2147483647 w 431"/>
              <a:gd name="T29" fmla="*/ 2147483647 h 251"/>
              <a:gd name="T30" fmla="*/ 2147483647 w 431"/>
              <a:gd name="T31" fmla="*/ 2147483647 h 251"/>
              <a:gd name="T32" fmla="*/ 2147483647 w 431"/>
              <a:gd name="T33" fmla="*/ 2147483647 h 251"/>
              <a:gd name="T34" fmla="*/ 2147483647 w 431"/>
              <a:gd name="T35" fmla="*/ 2147483647 h 251"/>
              <a:gd name="T36" fmla="*/ 2147483647 w 431"/>
              <a:gd name="T37" fmla="*/ 2147483647 h 251"/>
              <a:gd name="T38" fmla="*/ 2147483647 w 431"/>
              <a:gd name="T39" fmla="*/ 2147483647 h 251"/>
              <a:gd name="T40" fmla="*/ 2147483647 w 431"/>
              <a:gd name="T41" fmla="*/ 2147483647 h 251"/>
              <a:gd name="T42" fmla="*/ 2147483647 w 431"/>
              <a:gd name="T43" fmla="*/ 2147483647 h 251"/>
              <a:gd name="T44" fmla="*/ 2147483647 w 431"/>
              <a:gd name="T45" fmla="*/ 2147483647 h 251"/>
              <a:gd name="T46" fmla="*/ 2147483647 w 431"/>
              <a:gd name="T47" fmla="*/ 2147483647 h 251"/>
              <a:gd name="T48" fmla="*/ 2147483647 w 431"/>
              <a:gd name="T49" fmla="*/ 2147483647 h 251"/>
              <a:gd name="T50" fmla="*/ 2147483647 w 431"/>
              <a:gd name="T51" fmla="*/ 2147483647 h 251"/>
              <a:gd name="T52" fmla="*/ 2147483647 w 431"/>
              <a:gd name="T53" fmla="*/ 2147483647 h 251"/>
              <a:gd name="T54" fmla="*/ 2147483647 w 431"/>
              <a:gd name="T55" fmla="*/ 2147483647 h 251"/>
              <a:gd name="T56" fmla="*/ 2147483647 w 431"/>
              <a:gd name="T57" fmla="*/ 2147483647 h 251"/>
              <a:gd name="T58" fmla="*/ 2147483647 w 431"/>
              <a:gd name="T59" fmla="*/ 2147483647 h 251"/>
              <a:gd name="T60" fmla="*/ 2147483647 w 431"/>
              <a:gd name="T61" fmla="*/ 2147483647 h 251"/>
              <a:gd name="T62" fmla="*/ 2147483647 w 431"/>
              <a:gd name="T63" fmla="*/ 2147483647 h 251"/>
              <a:gd name="T64" fmla="*/ 2147483647 w 431"/>
              <a:gd name="T65" fmla="*/ 2147483647 h 251"/>
              <a:gd name="T66" fmla="*/ 2147483647 w 431"/>
              <a:gd name="T67" fmla="*/ 0 h 251"/>
              <a:gd name="T68" fmla="*/ 2147483647 w 431"/>
              <a:gd name="T69" fmla="*/ 2147483647 h 251"/>
              <a:gd name="T70" fmla="*/ 2147483647 w 431"/>
              <a:gd name="T71" fmla="*/ 2147483647 h 251"/>
              <a:gd name="T72" fmla="*/ 2147483647 w 431"/>
              <a:gd name="T73" fmla="*/ 2147483647 h 251"/>
              <a:gd name="T74" fmla="*/ 2147483647 w 431"/>
              <a:gd name="T75" fmla="*/ 2147483647 h 251"/>
              <a:gd name="T76" fmla="*/ 2147483647 w 431"/>
              <a:gd name="T77" fmla="*/ 2147483647 h 251"/>
              <a:gd name="T78" fmla="*/ 2147483647 w 431"/>
              <a:gd name="T79" fmla="*/ 2147483647 h 251"/>
              <a:gd name="T80" fmla="*/ 2147483647 w 431"/>
              <a:gd name="T81" fmla="*/ 2147483647 h 251"/>
              <a:gd name="T82" fmla="*/ 2147483647 w 431"/>
              <a:gd name="T83" fmla="*/ 2147483647 h 251"/>
              <a:gd name="T84" fmla="*/ 2147483647 w 431"/>
              <a:gd name="T85" fmla="*/ 2147483647 h 251"/>
              <a:gd name="T86" fmla="*/ 2147483647 w 431"/>
              <a:gd name="T87" fmla="*/ 2147483647 h 2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1" h="251">
                <a:moveTo>
                  <a:pt x="9" y="224"/>
                </a:moveTo>
                <a:lnTo>
                  <a:pt x="0" y="251"/>
                </a:lnTo>
                <a:lnTo>
                  <a:pt x="17" y="251"/>
                </a:lnTo>
                <a:lnTo>
                  <a:pt x="34" y="251"/>
                </a:lnTo>
                <a:lnTo>
                  <a:pt x="51" y="251"/>
                </a:lnTo>
                <a:lnTo>
                  <a:pt x="76" y="251"/>
                </a:lnTo>
                <a:lnTo>
                  <a:pt x="93" y="251"/>
                </a:lnTo>
                <a:lnTo>
                  <a:pt x="110" y="251"/>
                </a:lnTo>
                <a:lnTo>
                  <a:pt x="127" y="251"/>
                </a:lnTo>
                <a:lnTo>
                  <a:pt x="144" y="251"/>
                </a:lnTo>
                <a:lnTo>
                  <a:pt x="161" y="242"/>
                </a:lnTo>
                <a:lnTo>
                  <a:pt x="178" y="233"/>
                </a:lnTo>
                <a:lnTo>
                  <a:pt x="195" y="224"/>
                </a:lnTo>
                <a:lnTo>
                  <a:pt x="211" y="215"/>
                </a:lnTo>
                <a:lnTo>
                  <a:pt x="228" y="206"/>
                </a:lnTo>
                <a:lnTo>
                  <a:pt x="245" y="197"/>
                </a:lnTo>
                <a:lnTo>
                  <a:pt x="262" y="188"/>
                </a:lnTo>
                <a:lnTo>
                  <a:pt x="279" y="170"/>
                </a:lnTo>
                <a:lnTo>
                  <a:pt x="304" y="161"/>
                </a:lnTo>
                <a:lnTo>
                  <a:pt x="321" y="143"/>
                </a:lnTo>
                <a:lnTo>
                  <a:pt x="338" y="143"/>
                </a:lnTo>
                <a:lnTo>
                  <a:pt x="355" y="116"/>
                </a:lnTo>
                <a:lnTo>
                  <a:pt x="372" y="107"/>
                </a:lnTo>
                <a:lnTo>
                  <a:pt x="381" y="89"/>
                </a:lnTo>
                <a:lnTo>
                  <a:pt x="364" y="81"/>
                </a:lnTo>
                <a:lnTo>
                  <a:pt x="347" y="72"/>
                </a:lnTo>
                <a:lnTo>
                  <a:pt x="364" y="81"/>
                </a:lnTo>
                <a:lnTo>
                  <a:pt x="381" y="89"/>
                </a:lnTo>
                <a:lnTo>
                  <a:pt x="406" y="89"/>
                </a:lnTo>
                <a:lnTo>
                  <a:pt x="423" y="72"/>
                </a:lnTo>
                <a:lnTo>
                  <a:pt x="423" y="54"/>
                </a:lnTo>
                <a:lnTo>
                  <a:pt x="423" y="36"/>
                </a:lnTo>
                <a:lnTo>
                  <a:pt x="431" y="18"/>
                </a:lnTo>
                <a:lnTo>
                  <a:pt x="431" y="0"/>
                </a:lnTo>
                <a:lnTo>
                  <a:pt x="431" y="18"/>
                </a:lnTo>
                <a:lnTo>
                  <a:pt x="431" y="45"/>
                </a:lnTo>
                <a:lnTo>
                  <a:pt x="431" y="63"/>
                </a:lnTo>
                <a:lnTo>
                  <a:pt x="414" y="63"/>
                </a:lnTo>
                <a:lnTo>
                  <a:pt x="397" y="81"/>
                </a:lnTo>
                <a:lnTo>
                  <a:pt x="381" y="89"/>
                </a:lnTo>
                <a:lnTo>
                  <a:pt x="381" y="72"/>
                </a:lnTo>
                <a:lnTo>
                  <a:pt x="372" y="54"/>
                </a:lnTo>
                <a:lnTo>
                  <a:pt x="347" y="81"/>
                </a:lnTo>
                <a:lnTo>
                  <a:pt x="9" y="224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3951685" y="2363391"/>
            <a:ext cx="1409700" cy="1376363"/>
          </a:xfrm>
          <a:custGeom>
            <a:avLst/>
            <a:gdLst>
              <a:gd name="T0" fmla="*/ 2147483647 w 1184"/>
              <a:gd name="T1" fmla="*/ 2147483647 h 1156"/>
              <a:gd name="T2" fmla="*/ 2147483647 w 1184"/>
              <a:gd name="T3" fmla="*/ 2147483647 h 1156"/>
              <a:gd name="T4" fmla="*/ 2147483647 w 1184"/>
              <a:gd name="T5" fmla="*/ 2147483647 h 1156"/>
              <a:gd name="T6" fmla="*/ 2147483647 w 1184"/>
              <a:gd name="T7" fmla="*/ 2147483647 h 1156"/>
              <a:gd name="T8" fmla="*/ 2147483647 w 1184"/>
              <a:gd name="T9" fmla="*/ 2147483647 h 1156"/>
              <a:gd name="T10" fmla="*/ 2147483647 w 1184"/>
              <a:gd name="T11" fmla="*/ 2147483647 h 1156"/>
              <a:gd name="T12" fmla="*/ 2147483647 w 1184"/>
              <a:gd name="T13" fmla="*/ 2147483647 h 1156"/>
              <a:gd name="T14" fmla="*/ 2147483647 w 1184"/>
              <a:gd name="T15" fmla="*/ 2147483647 h 1156"/>
              <a:gd name="T16" fmla="*/ 2147483647 w 1184"/>
              <a:gd name="T17" fmla="*/ 2147483647 h 1156"/>
              <a:gd name="T18" fmla="*/ 2147483647 w 1184"/>
              <a:gd name="T19" fmla="*/ 2147483647 h 1156"/>
              <a:gd name="T20" fmla="*/ 2147483647 w 1184"/>
              <a:gd name="T21" fmla="*/ 2147483647 h 1156"/>
              <a:gd name="T22" fmla="*/ 2147483647 w 1184"/>
              <a:gd name="T23" fmla="*/ 2147483647 h 1156"/>
              <a:gd name="T24" fmla="*/ 2147483647 w 1184"/>
              <a:gd name="T25" fmla="*/ 2147483647 h 1156"/>
              <a:gd name="T26" fmla="*/ 2147483647 w 1184"/>
              <a:gd name="T27" fmla="*/ 2147483647 h 1156"/>
              <a:gd name="T28" fmla="*/ 2147483647 w 1184"/>
              <a:gd name="T29" fmla="*/ 2147483647 h 1156"/>
              <a:gd name="T30" fmla="*/ 2147483647 w 1184"/>
              <a:gd name="T31" fmla="*/ 2147483647 h 1156"/>
              <a:gd name="T32" fmla="*/ 2147483647 w 1184"/>
              <a:gd name="T33" fmla="*/ 2147483647 h 1156"/>
              <a:gd name="T34" fmla="*/ 2147483647 w 1184"/>
              <a:gd name="T35" fmla="*/ 2147483647 h 1156"/>
              <a:gd name="T36" fmla="*/ 2147483647 w 1184"/>
              <a:gd name="T37" fmla="*/ 2147483647 h 1156"/>
              <a:gd name="T38" fmla="*/ 2147483647 w 1184"/>
              <a:gd name="T39" fmla="*/ 2147483647 h 1156"/>
              <a:gd name="T40" fmla="*/ 2147483647 w 1184"/>
              <a:gd name="T41" fmla="*/ 2147483647 h 1156"/>
              <a:gd name="T42" fmla="*/ 2147483647 w 1184"/>
              <a:gd name="T43" fmla="*/ 2147483647 h 1156"/>
              <a:gd name="T44" fmla="*/ 2147483647 w 1184"/>
              <a:gd name="T45" fmla="*/ 2147483647 h 1156"/>
              <a:gd name="T46" fmla="*/ 2147483647 w 1184"/>
              <a:gd name="T47" fmla="*/ 2147483647 h 1156"/>
              <a:gd name="T48" fmla="*/ 2147483647 w 1184"/>
              <a:gd name="T49" fmla="*/ 2147483647 h 1156"/>
              <a:gd name="T50" fmla="*/ 2147483647 w 1184"/>
              <a:gd name="T51" fmla="*/ 2147483647 h 1156"/>
              <a:gd name="T52" fmla="*/ 2147483647 w 1184"/>
              <a:gd name="T53" fmla="*/ 2147483647 h 1156"/>
              <a:gd name="T54" fmla="*/ 2147483647 w 1184"/>
              <a:gd name="T55" fmla="*/ 2147483647 h 1156"/>
              <a:gd name="T56" fmla="*/ 2147483647 w 1184"/>
              <a:gd name="T57" fmla="*/ 2147483647 h 1156"/>
              <a:gd name="T58" fmla="*/ 2147483647 w 1184"/>
              <a:gd name="T59" fmla="*/ 2147483647 h 1156"/>
              <a:gd name="T60" fmla="*/ 2147483647 w 1184"/>
              <a:gd name="T61" fmla="*/ 2147483647 h 1156"/>
              <a:gd name="T62" fmla="*/ 2147483647 w 1184"/>
              <a:gd name="T63" fmla="*/ 2147483647 h 1156"/>
              <a:gd name="T64" fmla="*/ 2147483647 w 1184"/>
              <a:gd name="T65" fmla="*/ 2147483647 h 1156"/>
              <a:gd name="T66" fmla="*/ 2147483647 w 1184"/>
              <a:gd name="T67" fmla="*/ 2147483647 h 1156"/>
              <a:gd name="T68" fmla="*/ 2147483647 w 1184"/>
              <a:gd name="T69" fmla="*/ 2147483647 h 1156"/>
              <a:gd name="T70" fmla="*/ 2147483647 w 1184"/>
              <a:gd name="T71" fmla="*/ 2147483647 h 1156"/>
              <a:gd name="T72" fmla="*/ 2147483647 w 1184"/>
              <a:gd name="T73" fmla="*/ 2147483647 h 1156"/>
              <a:gd name="T74" fmla="*/ 2147483647 w 1184"/>
              <a:gd name="T75" fmla="*/ 2147483647 h 1156"/>
              <a:gd name="T76" fmla="*/ 2147483647 w 1184"/>
              <a:gd name="T77" fmla="*/ 2147483647 h 1156"/>
              <a:gd name="T78" fmla="*/ 2147483647 w 1184"/>
              <a:gd name="T79" fmla="*/ 0 h 1156"/>
              <a:gd name="T80" fmla="*/ 2147483647 w 1184"/>
              <a:gd name="T81" fmla="*/ 0 h 1156"/>
              <a:gd name="T82" fmla="*/ 2147483647 w 1184"/>
              <a:gd name="T83" fmla="*/ 0 h 1156"/>
              <a:gd name="T84" fmla="*/ 2147483647 w 1184"/>
              <a:gd name="T85" fmla="*/ 0 h 1156"/>
              <a:gd name="T86" fmla="*/ 2147483647 w 1184"/>
              <a:gd name="T87" fmla="*/ 2147483647 h 1156"/>
              <a:gd name="T88" fmla="*/ 2147483647 w 1184"/>
              <a:gd name="T89" fmla="*/ 2147483647 h 1156"/>
              <a:gd name="T90" fmla="*/ 2147483647 w 1184"/>
              <a:gd name="T91" fmla="*/ 2147483647 h 1156"/>
              <a:gd name="T92" fmla="*/ 2147483647 w 1184"/>
              <a:gd name="T93" fmla="*/ 2147483647 h 1156"/>
              <a:gd name="T94" fmla="*/ 2147483647 w 1184"/>
              <a:gd name="T95" fmla="*/ 2147483647 h 1156"/>
              <a:gd name="T96" fmla="*/ 2147483647 w 1184"/>
              <a:gd name="T97" fmla="*/ 2147483647 h 1156"/>
              <a:gd name="T98" fmla="*/ 2147483647 w 1184"/>
              <a:gd name="T99" fmla="*/ 2147483647 h 1156"/>
              <a:gd name="T100" fmla="*/ 2147483647 w 1184"/>
              <a:gd name="T101" fmla="*/ 2147483647 h 1156"/>
              <a:gd name="T102" fmla="*/ 2147483647 w 1184"/>
              <a:gd name="T103" fmla="*/ 2147483647 h 1156"/>
              <a:gd name="T104" fmla="*/ 2147483647 w 1184"/>
              <a:gd name="T105" fmla="*/ 2147483647 h 1156"/>
              <a:gd name="T106" fmla="*/ 2147483647 w 1184"/>
              <a:gd name="T107" fmla="*/ 2147483647 h 1156"/>
              <a:gd name="T108" fmla="*/ 0 w 1184"/>
              <a:gd name="T109" fmla="*/ 2147483647 h 1156"/>
              <a:gd name="T110" fmla="*/ 2147483647 w 1184"/>
              <a:gd name="T111" fmla="*/ 2147483647 h 1156"/>
              <a:gd name="T112" fmla="*/ 2147483647 w 1184"/>
              <a:gd name="T113" fmla="*/ 2147483647 h 1156"/>
              <a:gd name="T114" fmla="*/ 2147483647 w 1184"/>
              <a:gd name="T115" fmla="*/ 2147483647 h 11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84" h="1156">
                <a:moveTo>
                  <a:pt x="93" y="906"/>
                </a:moveTo>
                <a:lnTo>
                  <a:pt x="93" y="932"/>
                </a:lnTo>
                <a:lnTo>
                  <a:pt x="102" y="950"/>
                </a:lnTo>
                <a:lnTo>
                  <a:pt x="110" y="968"/>
                </a:lnTo>
                <a:lnTo>
                  <a:pt x="119" y="986"/>
                </a:lnTo>
                <a:lnTo>
                  <a:pt x="127" y="1004"/>
                </a:lnTo>
                <a:lnTo>
                  <a:pt x="144" y="1004"/>
                </a:lnTo>
                <a:lnTo>
                  <a:pt x="161" y="1013"/>
                </a:lnTo>
                <a:lnTo>
                  <a:pt x="178" y="1022"/>
                </a:lnTo>
                <a:lnTo>
                  <a:pt x="195" y="1031"/>
                </a:lnTo>
                <a:lnTo>
                  <a:pt x="212" y="1040"/>
                </a:lnTo>
                <a:lnTo>
                  <a:pt x="229" y="1049"/>
                </a:lnTo>
                <a:lnTo>
                  <a:pt x="246" y="1058"/>
                </a:lnTo>
                <a:lnTo>
                  <a:pt x="262" y="1067"/>
                </a:lnTo>
                <a:lnTo>
                  <a:pt x="279" y="1067"/>
                </a:lnTo>
                <a:lnTo>
                  <a:pt x="296" y="1076"/>
                </a:lnTo>
                <a:lnTo>
                  <a:pt x="313" y="1076"/>
                </a:lnTo>
                <a:lnTo>
                  <a:pt x="330" y="1085"/>
                </a:lnTo>
                <a:lnTo>
                  <a:pt x="347" y="1085"/>
                </a:lnTo>
                <a:lnTo>
                  <a:pt x="364" y="1085"/>
                </a:lnTo>
                <a:lnTo>
                  <a:pt x="381" y="1094"/>
                </a:lnTo>
                <a:lnTo>
                  <a:pt x="398" y="1103"/>
                </a:lnTo>
                <a:lnTo>
                  <a:pt x="415" y="1112"/>
                </a:lnTo>
                <a:lnTo>
                  <a:pt x="432" y="1112"/>
                </a:lnTo>
                <a:lnTo>
                  <a:pt x="448" y="1121"/>
                </a:lnTo>
                <a:lnTo>
                  <a:pt x="465" y="1121"/>
                </a:lnTo>
                <a:lnTo>
                  <a:pt x="482" y="1130"/>
                </a:lnTo>
                <a:lnTo>
                  <a:pt x="499" y="1139"/>
                </a:lnTo>
                <a:lnTo>
                  <a:pt x="516" y="1139"/>
                </a:lnTo>
                <a:lnTo>
                  <a:pt x="533" y="1148"/>
                </a:lnTo>
                <a:lnTo>
                  <a:pt x="550" y="1156"/>
                </a:lnTo>
                <a:lnTo>
                  <a:pt x="567" y="1156"/>
                </a:lnTo>
                <a:lnTo>
                  <a:pt x="584" y="1156"/>
                </a:lnTo>
                <a:lnTo>
                  <a:pt x="601" y="1156"/>
                </a:lnTo>
                <a:lnTo>
                  <a:pt x="618" y="1156"/>
                </a:lnTo>
                <a:lnTo>
                  <a:pt x="634" y="1156"/>
                </a:lnTo>
                <a:lnTo>
                  <a:pt x="660" y="1156"/>
                </a:lnTo>
                <a:lnTo>
                  <a:pt x="677" y="1156"/>
                </a:lnTo>
                <a:lnTo>
                  <a:pt x="694" y="1156"/>
                </a:lnTo>
                <a:lnTo>
                  <a:pt x="711" y="1156"/>
                </a:lnTo>
                <a:lnTo>
                  <a:pt x="727" y="1156"/>
                </a:lnTo>
                <a:lnTo>
                  <a:pt x="744" y="1156"/>
                </a:lnTo>
                <a:lnTo>
                  <a:pt x="761" y="1148"/>
                </a:lnTo>
                <a:lnTo>
                  <a:pt x="778" y="1130"/>
                </a:lnTo>
                <a:lnTo>
                  <a:pt x="795" y="1121"/>
                </a:lnTo>
                <a:lnTo>
                  <a:pt x="812" y="1112"/>
                </a:lnTo>
                <a:lnTo>
                  <a:pt x="829" y="1103"/>
                </a:lnTo>
                <a:lnTo>
                  <a:pt x="846" y="1094"/>
                </a:lnTo>
                <a:lnTo>
                  <a:pt x="863" y="1094"/>
                </a:lnTo>
                <a:lnTo>
                  <a:pt x="880" y="1076"/>
                </a:lnTo>
                <a:lnTo>
                  <a:pt x="897" y="1067"/>
                </a:lnTo>
                <a:lnTo>
                  <a:pt x="905" y="1049"/>
                </a:lnTo>
                <a:lnTo>
                  <a:pt x="922" y="1040"/>
                </a:lnTo>
                <a:lnTo>
                  <a:pt x="939" y="1040"/>
                </a:lnTo>
                <a:lnTo>
                  <a:pt x="956" y="1031"/>
                </a:lnTo>
                <a:lnTo>
                  <a:pt x="973" y="1022"/>
                </a:lnTo>
                <a:lnTo>
                  <a:pt x="998" y="1004"/>
                </a:lnTo>
                <a:lnTo>
                  <a:pt x="1015" y="995"/>
                </a:lnTo>
                <a:lnTo>
                  <a:pt x="1032" y="995"/>
                </a:lnTo>
                <a:lnTo>
                  <a:pt x="1049" y="977"/>
                </a:lnTo>
                <a:lnTo>
                  <a:pt x="1057" y="959"/>
                </a:lnTo>
                <a:lnTo>
                  <a:pt x="1066" y="941"/>
                </a:lnTo>
                <a:lnTo>
                  <a:pt x="1083" y="923"/>
                </a:lnTo>
                <a:lnTo>
                  <a:pt x="1091" y="906"/>
                </a:lnTo>
                <a:lnTo>
                  <a:pt x="1099" y="888"/>
                </a:lnTo>
                <a:lnTo>
                  <a:pt x="1108" y="870"/>
                </a:lnTo>
                <a:lnTo>
                  <a:pt x="1116" y="843"/>
                </a:lnTo>
                <a:lnTo>
                  <a:pt x="1125" y="825"/>
                </a:lnTo>
                <a:lnTo>
                  <a:pt x="1125" y="807"/>
                </a:lnTo>
                <a:lnTo>
                  <a:pt x="1125" y="789"/>
                </a:lnTo>
                <a:lnTo>
                  <a:pt x="1133" y="771"/>
                </a:lnTo>
                <a:lnTo>
                  <a:pt x="1142" y="753"/>
                </a:lnTo>
                <a:lnTo>
                  <a:pt x="1150" y="735"/>
                </a:lnTo>
                <a:lnTo>
                  <a:pt x="1150" y="717"/>
                </a:lnTo>
                <a:lnTo>
                  <a:pt x="1150" y="699"/>
                </a:lnTo>
                <a:lnTo>
                  <a:pt x="1150" y="681"/>
                </a:lnTo>
                <a:lnTo>
                  <a:pt x="1150" y="664"/>
                </a:lnTo>
                <a:lnTo>
                  <a:pt x="1150" y="646"/>
                </a:lnTo>
                <a:lnTo>
                  <a:pt x="1150" y="628"/>
                </a:lnTo>
                <a:lnTo>
                  <a:pt x="1150" y="610"/>
                </a:lnTo>
                <a:lnTo>
                  <a:pt x="1150" y="592"/>
                </a:lnTo>
                <a:lnTo>
                  <a:pt x="1150" y="574"/>
                </a:lnTo>
                <a:lnTo>
                  <a:pt x="1159" y="556"/>
                </a:lnTo>
                <a:lnTo>
                  <a:pt x="1176" y="538"/>
                </a:lnTo>
                <a:lnTo>
                  <a:pt x="1184" y="520"/>
                </a:lnTo>
                <a:lnTo>
                  <a:pt x="1184" y="502"/>
                </a:lnTo>
                <a:lnTo>
                  <a:pt x="1184" y="439"/>
                </a:lnTo>
                <a:lnTo>
                  <a:pt x="1176" y="422"/>
                </a:lnTo>
                <a:lnTo>
                  <a:pt x="1176" y="404"/>
                </a:lnTo>
                <a:lnTo>
                  <a:pt x="1167" y="386"/>
                </a:lnTo>
                <a:lnTo>
                  <a:pt x="1159" y="368"/>
                </a:lnTo>
                <a:lnTo>
                  <a:pt x="1159" y="350"/>
                </a:lnTo>
                <a:lnTo>
                  <a:pt x="1142" y="341"/>
                </a:lnTo>
                <a:lnTo>
                  <a:pt x="1125" y="314"/>
                </a:lnTo>
                <a:lnTo>
                  <a:pt x="1108" y="305"/>
                </a:lnTo>
                <a:lnTo>
                  <a:pt x="1091" y="287"/>
                </a:lnTo>
                <a:lnTo>
                  <a:pt x="1074" y="269"/>
                </a:lnTo>
                <a:lnTo>
                  <a:pt x="1049" y="251"/>
                </a:lnTo>
                <a:lnTo>
                  <a:pt x="1040" y="233"/>
                </a:lnTo>
                <a:lnTo>
                  <a:pt x="1023" y="215"/>
                </a:lnTo>
                <a:lnTo>
                  <a:pt x="1006" y="197"/>
                </a:lnTo>
                <a:lnTo>
                  <a:pt x="990" y="180"/>
                </a:lnTo>
                <a:lnTo>
                  <a:pt x="973" y="162"/>
                </a:lnTo>
                <a:lnTo>
                  <a:pt x="956" y="153"/>
                </a:lnTo>
                <a:lnTo>
                  <a:pt x="939" y="99"/>
                </a:lnTo>
                <a:lnTo>
                  <a:pt x="930" y="81"/>
                </a:lnTo>
                <a:lnTo>
                  <a:pt x="905" y="72"/>
                </a:lnTo>
                <a:lnTo>
                  <a:pt x="888" y="63"/>
                </a:lnTo>
                <a:lnTo>
                  <a:pt x="871" y="54"/>
                </a:lnTo>
                <a:lnTo>
                  <a:pt x="846" y="54"/>
                </a:lnTo>
                <a:lnTo>
                  <a:pt x="829" y="54"/>
                </a:lnTo>
                <a:lnTo>
                  <a:pt x="778" y="54"/>
                </a:lnTo>
                <a:lnTo>
                  <a:pt x="711" y="54"/>
                </a:lnTo>
                <a:lnTo>
                  <a:pt x="694" y="54"/>
                </a:lnTo>
                <a:lnTo>
                  <a:pt x="677" y="54"/>
                </a:lnTo>
                <a:lnTo>
                  <a:pt x="651" y="36"/>
                </a:lnTo>
                <a:lnTo>
                  <a:pt x="634" y="27"/>
                </a:lnTo>
                <a:lnTo>
                  <a:pt x="618" y="18"/>
                </a:lnTo>
                <a:lnTo>
                  <a:pt x="601" y="9"/>
                </a:lnTo>
                <a:lnTo>
                  <a:pt x="575" y="0"/>
                </a:lnTo>
                <a:lnTo>
                  <a:pt x="558" y="0"/>
                </a:lnTo>
                <a:lnTo>
                  <a:pt x="541" y="0"/>
                </a:lnTo>
                <a:lnTo>
                  <a:pt x="516" y="0"/>
                </a:lnTo>
                <a:lnTo>
                  <a:pt x="499" y="0"/>
                </a:lnTo>
                <a:lnTo>
                  <a:pt x="448" y="0"/>
                </a:lnTo>
                <a:lnTo>
                  <a:pt x="432" y="0"/>
                </a:lnTo>
                <a:lnTo>
                  <a:pt x="415" y="0"/>
                </a:lnTo>
                <a:lnTo>
                  <a:pt x="398" y="0"/>
                </a:lnTo>
                <a:lnTo>
                  <a:pt x="347" y="0"/>
                </a:lnTo>
                <a:lnTo>
                  <a:pt x="330" y="0"/>
                </a:lnTo>
                <a:lnTo>
                  <a:pt x="313" y="0"/>
                </a:lnTo>
                <a:lnTo>
                  <a:pt x="288" y="9"/>
                </a:lnTo>
                <a:lnTo>
                  <a:pt x="279" y="27"/>
                </a:lnTo>
                <a:lnTo>
                  <a:pt x="271" y="45"/>
                </a:lnTo>
                <a:lnTo>
                  <a:pt x="246" y="54"/>
                </a:lnTo>
                <a:lnTo>
                  <a:pt x="229" y="72"/>
                </a:lnTo>
                <a:lnTo>
                  <a:pt x="212" y="81"/>
                </a:lnTo>
                <a:lnTo>
                  <a:pt x="203" y="99"/>
                </a:lnTo>
                <a:lnTo>
                  <a:pt x="186" y="117"/>
                </a:lnTo>
                <a:lnTo>
                  <a:pt x="178" y="135"/>
                </a:lnTo>
                <a:lnTo>
                  <a:pt x="169" y="153"/>
                </a:lnTo>
                <a:lnTo>
                  <a:pt x="153" y="162"/>
                </a:lnTo>
                <a:lnTo>
                  <a:pt x="136" y="180"/>
                </a:lnTo>
                <a:lnTo>
                  <a:pt x="119" y="206"/>
                </a:lnTo>
                <a:lnTo>
                  <a:pt x="119" y="224"/>
                </a:lnTo>
                <a:lnTo>
                  <a:pt x="110" y="242"/>
                </a:lnTo>
                <a:lnTo>
                  <a:pt x="110" y="260"/>
                </a:lnTo>
                <a:lnTo>
                  <a:pt x="102" y="278"/>
                </a:lnTo>
                <a:lnTo>
                  <a:pt x="93" y="296"/>
                </a:lnTo>
                <a:lnTo>
                  <a:pt x="85" y="314"/>
                </a:lnTo>
                <a:lnTo>
                  <a:pt x="76" y="332"/>
                </a:lnTo>
                <a:lnTo>
                  <a:pt x="68" y="386"/>
                </a:lnTo>
                <a:lnTo>
                  <a:pt x="60" y="404"/>
                </a:lnTo>
                <a:lnTo>
                  <a:pt x="51" y="422"/>
                </a:lnTo>
                <a:lnTo>
                  <a:pt x="43" y="439"/>
                </a:lnTo>
                <a:lnTo>
                  <a:pt x="34" y="457"/>
                </a:lnTo>
                <a:lnTo>
                  <a:pt x="26" y="475"/>
                </a:lnTo>
                <a:lnTo>
                  <a:pt x="17" y="502"/>
                </a:lnTo>
                <a:lnTo>
                  <a:pt x="17" y="529"/>
                </a:lnTo>
                <a:lnTo>
                  <a:pt x="17" y="547"/>
                </a:lnTo>
                <a:lnTo>
                  <a:pt x="17" y="565"/>
                </a:lnTo>
                <a:lnTo>
                  <a:pt x="9" y="628"/>
                </a:lnTo>
                <a:lnTo>
                  <a:pt x="0" y="646"/>
                </a:lnTo>
                <a:lnTo>
                  <a:pt x="0" y="664"/>
                </a:lnTo>
                <a:lnTo>
                  <a:pt x="0" y="681"/>
                </a:lnTo>
                <a:lnTo>
                  <a:pt x="9" y="699"/>
                </a:lnTo>
                <a:lnTo>
                  <a:pt x="26" y="717"/>
                </a:lnTo>
                <a:lnTo>
                  <a:pt x="34" y="735"/>
                </a:lnTo>
                <a:lnTo>
                  <a:pt x="51" y="744"/>
                </a:lnTo>
                <a:lnTo>
                  <a:pt x="60" y="762"/>
                </a:lnTo>
                <a:lnTo>
                  <a:pt x="26" y="762"/>
                </a:lnTo>
                <a:lnTo>
                  <a:pt x="93" y="762"/>
                </a:lnTo>
                <a:lnTo>
                  <a:pt x="26" y="762"/>
                </a:lnTo>
                <a:lnTo>
                  <a:pt x="93" y="906"/>
                </a:lnTo>
                <a:close/>
              </a:path>
            </a:pathLst>
          </a:custGeom>
          <a:solidFill>
            <a:srgbClr val="F3CB95"/>
          </a:solidFill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4158854" y="2715817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FE1E39"/>
                </a:solidFill>
              </a:rPr>
              <a:t>Riziko</a:t>
            </a:r>
          </a:p>
        </p:txBody>
      </p:sp>
      <p:sp>
        <p:nvSpPr>
          <p:cNvPr id="662542" name="Rectangle 14"/>
          <p:cNvSpPr>
            <a:spLocks noChangeArrowheads="1"/>
          </p:cNvSpPr>
          <p:nvPr/>
        </p:nvSpPr>
        <p:spPr bwMode="auto">
          <a:xfrm>
            <a:off x="4089797" y="3021807"/>
            <a:ext cx="95218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350">
                <a:solidFill>
                  <a:srgbClr val="FE1E39"/>
                </a:solidFill>
                <a:latin typeface="Arial"/>
              </a:rPr>
              <a:t>onemocnění</a:t>
            </a:r>
            <a:endParaRPr lang="cs-CZ" altLang="cs-CZ" sz="1350">
              <a:solidFill>
                <a:srgbClr val="FE1E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62543" name="Rectangle 15"/>
          <p:cNvSpPr>
            <a:spLocks noChangeArrowheads="1"/>
          </p:cNvSpPr>
          <p:nvPr/>
        </p:nvSpPr>
        <p:spPr bwMode="auto">
          <a:xfrm>
            <a:off x="1566864" y="2346723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62544" name="Rectangle 16"/>
          <p:cNvSpPr>
            <a:spLocks noChangeArrowheads="1"/>
          </p:cNvSpPr>
          <p:nvPr/>
        </p:nvSpPr>
        <p:spPr bwMode="auto">
          <a:xfrm>
            <a:off x="1566864" y="2602707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z="135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3237310" y="4102894"/>
            <a:ext cx="100013" cy="20241"/>
          </a:xfrm>
          <a:custGeom>
            <a:avLst/>
            <a:gdLst>
              <a:gd name="T0" fmla="*/ 2147483647 w 83"/>
              <a:gd name="T1" fmla="*/ 2147483647 h 17"/>
              <a:gd name="T2" fmla="*/ 2147483647 w 83"/>
              <a:gd name="T3" fmla="*/ 2147483647 h 17"/>
              <a:gd name="T4" fmla="*/ 2147483647 w 83"/>
              <a:gd name="T5" fmla="*/ 2147483647 h 17"/>
              <a:gd name="T6" fmla="*/ 2147483647 w 83"/>
              <a:gd name="T7" fmla="*/ 2147483647 h 17"/>
              <a:gd name="T8" fmla="*/ 2147483647 w 83"/>
              <a:gd name="T9" fmla="*/ 2147483647 h 17"/>
              <a:gd name="T10" fmla="*/ 2147483647 w 83"/>
              <a:gd name="T11" fmla="*/ 2147483647 h 17"/>
              <a:gd name="T12" fmla="*/ 2147483647 w 83"/>
              <a:gd name="T13" fmla="*/ 2147483647 h 17"/>
              <a:gd name="T14" fmla="*/ 0 w 83"/>
              <a:gd name="T15" fmla="*/ 0 h 17"/>
              <a:gd name="T16" fmla="*/ 2147483647 w 83"/>
              <a:gd name="T17" fmla="*/ 0 h 17"/>
              <a:gd name="T18" fmla="*/ 2147483647 w 83"/>
              <a:gd name="T19" fmla="*/ 0 h 17"/>
              <a:gd name="T20" fmla="*/ 2147483647 w 83"/>
              <a:gd name="T21" fmla="*/ 0 h 17"/>
              <a:gd name="T22" fmla="*/ 2147483647 w 83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3" h="17">
                <a:moveTo>
                  <a:pt x="24" y="11"/>
                </a:moveTo>
                <a:lnTo>
                  <a:pt x="48" y="5"/>
                </a:lnTo>
                <a:lnTo>
                  <a:pt x="72" y="5"/>
                </a:lnTo>
                <a:lnTo>
                  <a:pt x="83" y="17"/>
                </a:lnTo>
                <a:lnTo>
                  <a:pt x="59" y="17"/>
                </a:lnTo>
                <a:lnTo>
                  <a:pt x="35" y="11"/>
                </a:lnTo>
                <a:lnTo>
                  <a:pt x="11" y="11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24" y="11"/>
                </a:lnTo>
                <a:close/>
              </a:path>
            </a:pathLst>
          </a:custGeom>
          <a:solidFill>
            <a:srgbClr val="C0C0C0"/>
          </a:solidFill>
          <a:ln w="1746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14" name="Freeform 18"/>
          <p:cNvSpPr>
            <a:spLocks/>
          </p:cNvSpPr>
          <p:nvPr/>
        </p:nvSpPr>
        <p:spPr bwMode="auto">
          <a:xfrm>
            <a:off x="2613423" y="4636294"/>
            <a:ext cx="291703" cy="182166"/>
          </a:xfrm>
          <a:custGeom>
            <a:avLst/>
            <a:gdLst>
              <a:gd name="T0" fmla="*/ 2147483647 w 245"/>
              <a:gd name="T1" fmla="*/ 0 h 153"/>
              <a:gd name="T2" fmla="*/ 2147483647 w 245"/>
              <a:gd name="T3" fmla="*/ 2147483647 h 153"/>
              <a:gd name="T4" fmla="*/ 2147483647 w 245"/>
              <a:gd name="T5" fmla="*/ 0 h 153"/>
              <a:gd name="T6" fmla="*/ 2147483647 w 245"/>
              <a:gd name="T7" fmla="*/ 0 h 153"/>
              <a:gd name="T8" fmla="*/ 2147483647 w 245"/>
              <a:gd name="T9" fmla="*/ 2147483647 h 153"/>
              <a:gd name="T10" fmla="*/ 2147483647 w 245"/>
              <a:gd name="T11" fmla="*/ 2147483647 h 153"/>
              <a:gd name="T12" fmla="*/ 2147483647 w 245"/>
              <a:gd name="T13" fmla="*/ 2147483647 h 153"/>
              <a:gd name="T14" fmla="*/ 2147483647 w 245"/>
              <a:gd name="T15" fmla="*/ 2147483647 h 153"/>
              <a:gd name="T16" fmla="*/ 0 w 245"/>
              <a:gd name="T17" fmla="*/ 2147483647 h 153"/>
              <a:gd name="T18" fmla="*/ 2147483647 w 245"/>
              <a:gd name="T19" fmla="*/ 2147483647 h 153"/>
              <a:gd name="T20" fmla="*/ 2147483647 w 245"/>
              <a:gd name="T21" fmla="*/ 2147483647 h 153"/>
              <a:gd name="T22" fmla="*/ 2147483647 w 245"/>
              <a:gd name="T23" fmla="*/ 2147483647 h 153"/>
              <a:gd name="T24" fmla="*/ 2147483647 w 245"/>
              <a:gd name="T25" fmla="*/ 2147483647 h 153"/>
              <a:gd name="T26" fmla="*/ 2147483647 w 245"/>
              <a:gd name="T27" fmla="*/ 2147483647 h 153"/>
              <a:gd name="T28" fmla="*/ 2147483647 w 245"/>
              <a:gd name="T29" fmla="*/ 2147483647 h 153"/>
              <a:gd name="T30" fmla="*/ 2147483647 w 245"/>
              <a:gd name="T31" fmla="*/ 2147483647 h 153"/>
              <a:gd name="T32" fmla="*/ 2147483647 w 245"/>
              <a:gd name="T33" fmla="*/ 2147483647 h 153"/>
              <a:gd name="T34" fmla="*/ 2147483647 w 245"/>
              <a:gd name="T35" fmla="*/ 2147483647 h 153"/>
              <a:gd name="T36" fmla="*/ 2147483647 w 245"/>
              <a:gd name="T37" fmla="*/ 2147483647 h 153"/>
              <a:gd name="T38" fmla="*/ 2147483647 w 245"/>
              <a:gd name="T39" fmla="*/ 2147483647 h 153"/>
              <a:gd name="T40" fmla="*/ 2147483647 w 245"/>
              <a:gd name="T41" fmla="*/ 2147483647 h 153"/>
              <a:gd name="T42" fmla="*/ 2147483647 w 245"/>
              <a:gd name="T43" fmla="*/ 2147483647 h 153"/>
              <a:gd name="T44" fmla="*/ 2147483647 w 245"/>
              <a:gd name="T45" fmla="*/ 2147483647 h 153"/>
              <a:gd name="T46" fmla="*/ 2147483647 w 245"/>
              <a:gd name="T47" fmla="*/ 2147483647 h 153"/>
              <a:gd name="T48" fmla="*/ 2147483647 w 245"/>
              <a:gd name="T49" fmla="*/ 2147483647 h 153"/>
              <a:gd name="T50" fmla="*/ 2147483647 w 245"/>
              <a:gd name="T51" fmla="*/ 2147483647 h 153"/>
              <a:gd name="T52" fmla="*/ 2147483647 w 245"/>
              <a:gd name="T53" fmla="*/ 2147483647 h 153"/>
              <a:gd name="T54" fmla="*/ 2147483647 w 245"/>
              <a:gd name="T55" fmla="*/ 2147483647 h 153"/>
              <a:gd name="T56" fmla="*/ 2147483647 w 245"/>
              <a:gd name="T57" fmla="*/ 2147483647 h 153"/>
              <a:gd name="T58" fmla="*/ 2147483647 w 245"/>
              <a:gd name="T59" fmla="*/ 2147483647 h 153"/>
              <a:gd name="T60" fmla="*/ 2147483647 w 245"/>
              <a:gd name="T61" fmla="*/ 2147483647 h 153"/>
              <a:gd name="T62" fmla="*/ 2147483647 w 245"/>
              <a:gd name="T63" fmla="*/ 2147483647 h 153"/>
              <a:gd name="T64" fmla="*/ 2147483647 w 245"/>
              <a:gd name="T65" fmla="*/ 2147483647 h 153"/>
              <a:gd name="T66" fmla="*/ 2147483647 w 245"/>
              <a:gd name="T67" fmla="*/ 0 h 1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5" h="153">
                <a:moveTo>
                  <a:pt x="68" y="0"/>
                </a:moveTo>
                <a:lnTo>
                  <a:pt x="76" y="18"/>
                </a:lnTo>
                <a:lnTo>
                  <a:pt x="68" y="0"/>
                </a:lnTo>
                <a:lnTo>
                  <a:pt x="51" y="0"/>
                </a:lnTo>
                <a:lnTo>
                  <a:pt x="51" y="18"/>
                </a:lnTo>
                <a:lnTo>
                  <a:pt x="34" y="27"/>
                </a:lnTo>
                <a:lnTo>
                  <a:pt x="17" y="36"/>
                </a:lnTo>
                <a:lnTo>
                  <a:pt x="8" y="54"/>
                </a:lnTo>
                <a:lnTo>
                  <a:pt x="0" y="72"/>
                </a:lnTo>
                <a:lnTo>
                  <a:pt x="8" y="90"/>
                </a:lnTo>
                <a:lnTo>
                  <a:pt x="25" y="99"/>
                </a:lnTo>
                <a:lnTo>
                  <a:pt x="42" y="108"/>
                </a:lnTo>
                <a:lnTo>
                  <a:pt x="59" y="117"/>
                </a:lnTo>
                <a:lnTo>
                  <a:pt x="68" y="135"/>
                </a:lnTo>
                <a:lnTo>
                  <a:pt x="85" y="135"/>
                </a:lnTo>
                <a:lnTo>
                  <a:pt x="101" y="135"/>
                </a:lnTo>
                <a:lnTo>
                  <a:pt x="118" y="144"/>
                </a:lnTo>
                <a:lnTo>
                  <a:pt x="135" y="153"/>
                </a:lnTo>
                <a:lnTo>
                  <a:pt x="152" y="153"/>
                </a:lnTo>
                <a:lnTo>
                  <a:pt x="169" y="153"/>
                </a:lnTo>
                <a:lnTo>
                  <a:pt x="186" y="144"/>
                </a:lnTo>
                <a:lnTo>
                  <a:pt x="203" y="135"/>
                </a:lnTo>
                <a:lnTo>
                  <a:pt x="220" y="135"/>
                </a:lnTo>
                <a:lnTo>
                  <a:pt x="237" y="135"/>
                </a:lnTo>
                <a:lnTo>
                  <a:pt x="245" y="117"/>
                </a:lnTo>
                <a:lnTo>
                  <a:pt x="237" y="99"/>
                </a:lnTo>
                <a:lnTo>
                  <a:pt x="220" y="90"/>
                </a:lnTo>
                <a:lnTo>
                  <a:pt x="203" y="90"/>
                </a:lnTo>
                <a:lnTo>
                  <a:pt x="186" y="90"/>
                </a:lnTo>
                <a:lnTo>
                  <a:pt x="169" y="99"/>
                </a:lnTo>
                <a:lnTo>
                  <a:pt x="152" y="81"/>
                </a:lnTo>
                <a:lnTo>
                  <a:pt x="152" y="63"/>
                </a:lnTo>
                <a:lnTo>
                  <a:pt x="152" y="45"/>
                </a:lnTo>
                <a:lnTo>
                  <a:pt x="68" y="0"/>
                </a:lnTo>
                <a:close/>
              </a:path>
            </a:pathLst>
          </a:custGeom>
          <a:solidFill>
            <a:srgbClr val="80808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3470673" y="3132536"/>
            <a:ext cx="350044" cy="116681"/>
          </a:xfrm>
          <a:custGeom>
            <a:avLst/>
            <a:gdLst>
              <a:gd name="T0" fmla="*/ 2147483647 w 295"/>
              <a:gd name="T1" fmla="*/ 2147483647 h 98"/>
              <a:gd name="T2" fmla="*/ 2147483647 w 295"/>
              <a:gd name="T3" fmla="*/ 2147483647 h 98"/>
              <a:gd name="T4" fmla="*/ 2147483647 w 295"/>
              <a:gd name="T5" fmla="*/ 2147483647 h 98"/>
              <a:gd name="T6" fmla="*/ 2147483647 w 295"/>
              <a:gd name="T7" fmla="*/ 2147483647 h 98"/>
              <a:gd name="T8" fmla="*/ 2147483647 w 295"/>
              <a:gd name="T9" fmla="*/ 2147483647 h 98"/>
              <a:gd name="T10" fmla="*/ 2147483647 w 295"/>
              <a:gd name="T11" fmla="*/ 2147483647 h 98"/>
              <a:gd name="T12" fmla="*/ 2147483647 w 295"/>
              <a:gd name="T13" fmla="*/ 2147483647 h 98"/>
              <a:gd name="T14" fmla="*/ 2147483647 w 295"/>
              <a:gd name="T15" fmla="*/ 2147483647 h 98"/>
              <a:gd name="T16" fmla="*/ 2147483647 w 295"/>
              <a:gd name="T17" fmla="*/ 0 h 98"/>
              <a:gd name="T18" fmla="*/ 2147483647 w 295"/>
              <a:gd name="T19" fmla="*/ 0 h 98"/>
              <a:gd name="T20" fmla="*/ 2147483647 w 295"/>
              <a:gd name="T21" fmla="*/ 0 h 98"/>
              <a:gd name="T22" fmla="*/ 2147483647 w 295"/>
              <a:gd name="T23" fmla="*/ 0 h 98"/>
              <a:gd name="T24" fmla="*/ 2147483647 w 295"/>
              <a:gd name="T25" fmla="*/ 0 h 98"/>
              <a:gd name="T26" fmla="*/ 2147483647 w 295"/>
              <a:gd name="T27" fmla="*/ 2147483647 h 98"/>
              <a:gd name="T28" fmla="*/ 2147483647 w 295"/>
              <a:gd name="T29" fmla="*/ 2147483647 h 98"/>
              <a:gd name="T30" fmla="*/ 2147483647 w 295"/>
              <a:gd name="T31" fmla="*/ 2147483647 h 98"/>
              <a:gd name="T32" fmla="*/ 2147483647 w 295"/>
              <a:gd name="T33" fmla="*/ 2147483647 h 98"/>
              <a:gd name="T34" fmla="*/ 2147483647 w 295"/>
              <a:gd name="T35" fmla="*/ 2147483647 h 98"/>
              <a:gd name="T36" fmla="*/ 2147483647 w 295"/>
              <a:gd name="T37" fmla="*/ 2147483647 h 98"/>
              <a:gd name="T38" fmla="*/ 2147483647 w 295"/>
              <a:gd name="T39" fmla="*/ 2147483647 h 98"/>
              <a:gd name="T40" fmla="*/ 0 w 295"/>
              <a:gd name="T41" fmla="*/ 2147483647 h 98"/>
              <a:gd name="T42" fmla="*/ 2147483647 w 295"/>
              <a:gd name="T43" fmla="*/ 2147483647 h 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5" h="98">
                <a:moveTo>
                  <a:pt x="295" y="44"/>
                </a:moveTo>
                <a:lnTo>
                  <a:pt x="262" y="26"/>
                </a:lnTo>
                <a:lnTo>
                  <a:pt x="245" y="18"/>
                </a:lnTo>
                <a:lnTo>
                  <a:pt x="236" y="35"/>
                </a:lnTo>
                <a:lnTo>
                  <a:pt x="245" y="53"/>
                </a:lnTo>
                <a:lnTo>
                  <a:pt x="228" y="44"/>
                </a:lnTo>
                <a:lnTo>
                  <a:pt x="211" y="35"/>
                </a:lnTo>
                <a:lnTo>
                  <a:pt x="194" y="18"/>
                </a:lnTo>
                <a:lnTo>
                  <a:pt x="177" y="0"/>
                </a:lnTo>
                <a:lnTo>
                  <a:pt x="160" y="0"/>
                </a:lnTo>
                <a:lnTo>
                  <a:pt x="143" y="0"/>
                </a:lnTo>
                <a:lnTo>
                  <a:pt x="126" y="0"/>
                </a:lnTo>
                <a:lnTo>
                  <a:pt x="110" y="0"/>
                </a:lnTo>
                <a:lnTo>
                  <a:pt x="93" y="9"/>
                </a:lnTo>
                <a:lnTo>
                  <a:pt x="76" y="18"/>
                </a:lnTo>
                <a:lnTo>
                  <a:pt x="59" y="18"/>
                </a:lnTo>
                <a:lnTo>
                  <a:pt x="50" y="35"/>
                </a:lnTo>
                <a:lnTo>
                  <a:pt x="42" y="53"/>
                </a:lnTo>
                <a:lnTo>
                  <a:pt x="25" y="62"/>
                </a:lnTo>
                <a:lnTo>
                  <a:pt x="17" y="80"/>
                </a:lnTo>
                <a:lnTo>
                  <a:pt x="0" y="98"/>
                </a:lnTo>
                <a:lnTo>
                  <a:pt x="25" y="44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3499249" y="3612358"/>
            <a:ext cx="78581" cy="32147"/>
          </a:xfrm>
          <a:custGeom>
            <a:avLst/>
            <a:gdLst>
              <a:gd name="T0" fmla="*/ 2147483647 w 66"/>
              <a:gd name="T1" fmla="*/ 0 h 27"/>
              <a:gd name="T2" fmla="*/ 2147483647 w 66"/>
              <a:gd name="T3" fmla="*/ 2147483647 h 27"/>
              <a:gd name="T4" fmla="*/ 2147483647 w 66"/>
              <a:gd name="T5" fmla="*/ 2147483647 h 27"/>
              <a:gd name="T6" fmla="*/ 2147483647 w 66"/>
              <a:gd name="T7" fmla="*/ 2147483647 h 27"/>
              <a:gd name="T8" fmla="*/ 2147483647 w 66"/>
              <a:gd name="T9" fmla="*/ 2147483647 h 27"/>
              <a:gd name="T10" fmla="*/ 0 w 66"/>
              <a:gd name="T11" fmla="*/ 2147483647 h 27"/>
              <a:gd name="T12" fmla="*/ 2147483647 w 66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" h="27">
                <a:moveTo>
                  <a:pt x="66" y="0"/>
                </a:moveTo>
                <a:lnTo>
                  <a:pt x="52" y="9"/>
                </a:lnTo>
                <a:lnTo>
                  <a:pt x="37" y="9"/>
                </a:lnTo>
                <a:lnTo>
                  <a:pt x="30" y="27"/>
                </a:lnTo>
                <a:lnTo>
                  <a:pt x="14" y="27"/>
                </a:lnTo>
                <a:lnTo>
                  <a:pt x="0" y="27"/>
                </a:lnTo>
                <a:lnTo>
                  <a:pt x="66" y="0"/>
                </a:lnTo>
                <a:close/>
              </a:path>
            </a:pathLst>
          </a:custGeom>
          <a:solidFill>
            <a:srgbClr val="C0C0C0"/>
          </a:solidFill>
          <a:ln w="36513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17" name="Freeform 21"/>
          <p:cNvSpPr>
            <a:spLocks/>
          </p:cNvSpPr>
          <p:nvPr/>
        </p:nvSpPr>
        <p:spPr bwMode="auto">
          <a:xfrm>
            <a:off x="2653903" y="4135042"/>
            <a:ext cx="594122" cy="544115"/>
          </a:xfrm>
          <a:custGeom>
            <a:avLst/>
            <a:gdLst>
              <a:gd name="T0" fmla="*/ 2147483647 w 499"/>
              <a:gd name="T1" fmla="*/ 2147483647 h 457"/>
              <a:gd name="T2" fmla="*/ 2147483647 w 499"/>
              <a:gd name="T3" fmla="*/ 2147483647 h 457"/>
              <a:gd name="T4" fmla="*/ 2147483647 w 499"/>
              <a:gd name="T5" fmla="*/ 2147483647 h 457"/>
              <a:gd name="T6" fmla="*/ 2147483647 w 499"/>
              <a:gd name="T7" fmla="*/ 2147483647 h 457"/>
              <a:gd name="T8" fmla="*/ 2147483647 w 499"/>
              <a:gd name="T9" fmla="*/ 2147483647 h 457"/>
              <a:gd name="T10" fmla="*/ 2147483647 w 499"/>
              <a:gd name="T11" fmla="*/ 2147483647 h 457"/>
              <a:gd name="T12" fmla="*/ 2147483647 w 499"/>
              <a:gd name="T13" fmla="*/ 2147483647 h 457"/>
              <a:gd name="T14" fmla="*/ 2147483647 w 499"/>
              <a:gd name="T15" fmla="*/ 2147483647 h 457"/>
              <a:gd name="T16" fmla="*/ 2147483647 w 499"/>
              <a:gd name="T17" fmla="*/ 2147483647 h 457"/>
              <a:gd name="T18" fmla="*/ 2147483647 w 499"/>
              <a:gd name="T19" fmla="*/ 2147483647 h 457"/>
              <a:gd name="T20" fmla="*/ 2147483647 w 499"/>
              <a:gd name="T21" fmla="*/ 2147483647 h 457"/>
              <a:gd name="T22" fmla="*/ 2147483647 w 499"/>
              <a:gd name="T23" fmla="*/ 2147483647 h 457"/>
              <a:gd name="T24" fmla="*/ 2147483647 w 499"/>
              <a:gd name="T25" fmla="*/ 2147483647 h 457"/>
              <a:gd name="T26" fmla="*/ 0 w 499"/>
              <a:gd name="T27" fmla="*/ 2147483647 h 457"/>
              <a:gd name="T28" fmla="*/ 2147483647 w 499"/>
              <a:gd name="T29" fmla="*/ 2147483647 h 457"/>
              <a:gd name="T30" fmla="*/ 2147483647 w 499"/>
              <a:gd name="T31" fmla="*/ 2147483647 h 457"/>
              <a:gd name="T32" fmla="*/ 2147483647 w 499"/>
              <a:gd name="T33" fmla="*/ 2147483647 h 457"/>
              <a:gd name="T34" fmla="*/ 2147483647 w 499"/>
              <a:gd name="T35" fmla="*/ 2147483647 h 457"/>
              <a:gd name="T36" fmla="*/ 2147483647 w 499"/>
              <a:gd name="T37" fmla="*/ 2147483647 h 457"/>
              <a:gd name="T38" fmla="*/ 2147483647 w 499"/>
              <a:gd name="T39" fmla="*/ 2147483647 h 457"/>
              <a:gd name="T40" fmla="*/ 2147483647 w 499"/>
              <a:gd name="T41" fmla="*/ 2147483647 h 457"/>
              <a:gd name="T42" fmla="*/ 2147483647 w 499"/>
              <a:gd name="T43" fmla="*/ 2147483647 h 457"/>
              <a:gd name="T44" fmla="*/ 2147483647 w 499"/>
              <a:gd name="T45" fmla="*/ 2147483647 h 457"/>
              <a:gd name="T46" fmla="*/ 2147483647 w 499"/>
              <a:gd name="T47" fmla="*/ 2147483647 h 457"/>
              <a:gd name="T48" fmla="*/ 2147483647 w 499"/>
              <a:gd name="T49" fmla="*/ 2147483647 h 457"/>
              <a:gd name="T50" fmla="*/ 2147483647 w 499"/>
              <a:gd name="T51" fmla="*/ 2147483647 h 457"/>
              <a:gd name="T52" fmla="*/ 2147483647 w 499"/>
              <a:gd name="T53" fmla="*/ 2147483647 h 457"/>
              <a:gd name="T54" fmla="*/ 2147483647 w 499"/>
              <a:gd name="T55" fmla="*/ 2147483647 h 457"/>
              <a:gd name="T56" fmla="*/ 2147483647 w 499"/>
              <a:gd name="T57" fmla="*/ 2147483647 h 457"/>
              <a:gd name="T58" fmla="*/ 2147483647 w 499"/>
              <a:gd name="T59" fmla="*/ 2147483647 h 457"/>
              <a:gd name="T60" fmla="*/ 2147483647 w 499"/>
              <a:gd name="T61" fmla="*/ 2147483647 h 457"/>
              <a:gd name="T62" fmla="*/ 2147483647 w 499"/>
              <a:gd name="T63" fmla="*/ 2147483647 h 457"/>
              <a:gd name="T64" fmla="*/ 2147483647 w 499"/>
              <a:gd name="T65" fmla="*/ 2147483647 h 457"/>
              <a:gd name="T66" fmla="*/ 2147483647 w 499"/>
              <a:gd name="T67" fmla="*/ 2147483647 h 4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9" h="457">
                <a:moveTo>
                  <a:pt x="330" y="0"/>
                </a:moveTo>
                <a:lnTo>
                  <a:pt x="313" y="9"/>
                </a:lnTo>
                <a:lnTo>
                  <a:pt x="296" y="18"/>
                </a:lnTo>
                <a:lnTo>
                  <a:pt x="296" y="36"/>
                </a:lnTo>
                <a:lnTo>
                  <a:pt x="279" y="45"/>
                </a:lnTo>
                <a:lnTo>
                  <a:pt x="279" y="63"/>
                </a:lnTo>
                <a:lnTo>
                  <a:pt x="262" y="72"/>
                </a:lnTo>
                <a:lnTo>
                  <a:pt x="253" y="90"/>
                </a:lnTo>
                <a:lnTo>
                  <a:pt x="245" y="108"/>
                </a:lnTo>
                <a:lnTo>
                  <a:pt x="237" y="126"/>
                </a:lnTo>
                <a:lnTo>
                  <a:pt x="220" y="144"/>
                </a:lnTo>
                <a:lnTo>
                  <a:pt x="203" y="161"/>
                </a:lnTo>
                <a:lnTo>
                  <a:pt x="194" y="179"/>
                </a:lnTo>
                <a:lnTo>
                  <a:pt x="177" y="188"/>
                </a:lnTo>
                <a:lnTo>
                  <a:pt x="169" y="206"/>
                </a:lnTo>
                <a:lnTo>
                  <a:pt x="152" y="224"/>
                </a:lnTo>
                <a:lnTo>
                  <a:pt x="144" y="242"/>
                </a:lnTo>
                <a:lnTo>
                  <a:pt x="127" y="251"/>
                </a:lnTo>
                <a:lnTo>
                  <a:pt x="118" y="269"/>
                </a:lnTo>
                <a:lnTo>
                  <a:pt x="93" y="278"/>
                </a:lnTo>
                <a:lnTo>
                  <a:pt x="76" y="287"/>
                </a:lnTo>
                <a:lnTo>
                  <a:pt x="59" y="305"/>
                </a:lnTo>
                <a:lnTo>
                  <a:pt x="51" y="323"/>
                </a:lnTo>
                <a:lnTo>
                  <a:pt x="42" y="341"/>
                </a:lnTo>
                <a:lnTo>
                  <a:pt x="25" y="350"/>
                </a:lnTo>
                <a:lnTo>
                  <a:pt x="17" y="368"/>
                </a:lnTo>
                <a:lnTo>
                  <a:pt x="0" y="386"/>
                </a:lnTo>
                <a:lnTo>
                  <a:pt x="0" y="403"/>
                </a:lnTo>
                <a:lnTo>
                  <a:pt x="17" y="403"/>
                </a:lnTo>
                <a:lnTo>
                  <a:pt x="34" y="412"/>
                </a:lnTo>
                <a:lnTo>
                  <a:pt x="51" y="412"/>
                </a:lnTo>
                <a:lnTo>
                  <a:pt x="67" y="421"/>
                </a:lnTo>
                <a:lnTo>
                  <a:pt x="84" y="421"/>
                </a:lnTo>
                <a:lnTo>
                  <a:pt x="101" y="421"/>
                </a:lnTo>
                <a:lnTo>
                  <a:pt x="118" y="430"/>
                </a:lnTo>
                <a:lnTo>
                  <a:pt x="127" y="448"/>
                </a:lnTo>
                <a:lnTo>
                  <a:pt x="144" y="448"/>
                </a:lnTo>
                <a:lnTo>
                  <a:pt x="160" y="457"/>
                </a:lnTo>
                <a:lnTo>
                  <a:pt x="177" y="457"/>
                </a:lnTo>
                <a:lnTo>
                  <a:pt x="186" y="439"/>
                </a:lnTo>
                <a:lnTo>
                  <a:pt x="203" y="421"/>
                </a:lnTo>
                <a:lnTo>
                  <a:pt x="211" y="403"/>
                </a:lnTo>
                <a:lnTo>
                  <a:pt x="220" y="386"/>
                </a:lnTo>
                <a:lnTo>
                  <a:pt x="228" y="368"/>
                </a:lnTo>
                <a:lnTo>
                  <a:pt x="245" y="350"/>
                </a:lnTo>
                <a:lnTo>
                  <a:pt x="253" y="332"/>
                </a:lnTo>
                <a:lnTo>
                  <a:pt x="270" y="323"/>
                </a:lnTo>
                <a:lnTo>
                  <a:pt x="287" y="314"/>
                </a:lnTo>
                <a:lnTo>
                  <a:pt x="304" y="305"/>
                </a:lnTo>
                <a:lnTo>
                  <a:pt x="321" y="305"/>
                </a:lnTo>
                <a:lnTo>
                  <a:pt x="330" y="287"/>
                </a:lnTo>
                <a:lnTo>
                  <a:pt x="338" y="269"/>
                </a:lnTo>
                <a:lnTo>
                  <a:pt x="346" y="251"/>
                </a:lnTo>
                <a:lnTo>
                  <a:pt x="355" y="233"/>
                </a:lnTo>
                <a:lnTo>
                  <a:pt x="363" y="215"/>
                </a:lnTo>
                <a:lnTo>
                  <a:pt x="380" y="206"/>
                </a:lnTo>
                <a:lnTo>
                  <a:pt x="380" y="188"/>
                </a:lnTo>
                <a:lnTo>
                  <a:pt x="397" y="179"/>
                </a:lnTo>
                <a:lnTo>
                  <a:pt x="406" y="161"/>
                </a:lnTo>
                <a:lnTo>
                  <a:pt x="414" y="144"/>
                </a:lnTo>
                <a:lnTo>
                  <a:pt x="414" y="126"/>
                </a:lnTo>
                <a:lnTo>
                  <a:pt x="423" y="108"/>
                </a:lnTo>
                <a:lnTo>
                  <a:pt x="439" y="99"/>
                </a:lnTo>
                <a:lnTo>
                  <a:pt x="448" y="81"/>
                </a:lnTo>
                <a:lnTo>
                  <a:pt x="465" y="63"/>
                </a:lnTo>
                <a:lnTo>
                  <a:pt x="473" y="45"/>
                </a:lnTo>
                <a:lnTo>
                  <a:pt x="490" y="36"/>
                </a:lnTo>
                <a:lnTo>
                  <a:pt x="499" y="27"/>
                </a:lnTo>
              </a:path>
            </a:pathLst>
          </a:custGeom>
          <a:noFill/>
          <a:ln w="36513">
            <a:solidFill>
              <a:srgbClr val="B2B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318" name="WordArt 22"/>
          <p:cNvSpPr>
            <a:spLocks noChangeArrowheads="1" noChangeShapeType="1" noTextEdit="1"/>
          </p:cNvSpPr>
          <p:nvPr/>
        </p:nvSpPr>
        <p:spPr bwMode="auto">
          <a:xfrm rot="-1736747">
            <a:off x="1143000" y="4276725"/>
            <a:ext cx="27098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MOŽNOSTI JEDINCE</a:t>
            </a:r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 rot="-1717403">
            <a:off x="3751660" y="3443289"/>
            <a:ext cx="428625" cy="592931"/>
          </a:xfrm>
          <a:prstGeom prst="rightArrow">
            <a:avLst>
              <a:gd name="adj1" fmla="val 63093"/>
              <a:gd name="adj2" fmla="val 780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5320" name="AutoShape 24"/>
          <p:cNvSpPr>
            <a:spLocks noChangeArrowheads="1"/>
          </p:cNvSpPr>
          <p:nvPr/>
        </p:nvSpPr>
        <p:spPr bwMode="auto">
          <a:xfrm rot="3648646">
            <a:off x="5342930" y="3254575"/>
            <a:ext cx="1020366" cy="1078706"/>
          </a:xfrm>
          <a:prstGeom prst="rightArrow">
            <a:avLst>
              <a:gd name="adj1" fmla="val 45889"/>
              <a:gd name="adj2" fmla="val 45806"/>
            </a:avLst>
          </a:prstGeom>
          <a:solidFill>
            <a:schemeClr val="accent2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55321" name="WordArt 25"/>
          <p:cNvSpPr>
            <a:spLocks noChangeArrowheads="1" noChangeShapeType="1" noTextEdit="1"/>
          </p:cNvSpPr>
          <p:nvPr/>
        </p:nvSpPr>
        <p:spPr bwMode="auto">
          <a:xfrm>
            <a:off x="3865961" y="4336257"/>
            <a:ext cx="3592115" cy="97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ROLE</a:t>
            </a:r>
          </a:p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7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SPOLEČNOSTI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69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596044"/>
            <a:ext cx="7931150" cy="626469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cs-CZ" sz="3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NEW PUBLIC HEALTH</a:t>
            </a:r>
          </a:p>
          <a:p>
            <a:pPr marL="0" indent="0">
              <a:buFontTx/>
              <a:buNone/>
            </a:pPr>
            <a:endParaRPr lang="cs-CZ" sz="3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3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Tradiční „</a:t>
            </a:r>
            <a:r>
              <a:rPr lang="cs-CZ" sz="3800" b="1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tired</a:t>
            </a:r>
            <a:r>
              <a:rPr lang="cs-CZ" sz="3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“ Public </a:t>
            </a:r>
            <a:r>
              <a:rPr lang="cs-CZ" sz="3800" b="1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Health</a:t>
            </a:r>
            <a:endParaRPr lang="cs-CZ" sz="3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3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New Public </a:t>
            </a:r>
            <a:r>
              <a:rPr lang="cs-CZ" sz="3800" b="1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Health</a:t>
            </a:r>
            <a:endParaRPr lang="cs-CZ" sz="3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3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endParaRPr lang="cs-CZ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Státní správa a samospráva</a:t>
            </a:r>
            <a:b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</a:br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ve zdravotnictví 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00" y="692695"/>
            <a:ext cx="4758824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92088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solidFill>
                  <a:srgbClr val="333399"/>
                </a:solidFill>
              </a:rPr>
              <a:t>Subjekty zdravotnického systému v ČR</a:t>
            </a:r>
            <a:endParaRPr lang="cs-CZ" sz="3200" b="1" cap="all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ZDRAVOTNICTVÍ</a:t>
            </a: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Zdravotnická</a:t>
            </a:r>
            <a:r>
              <a:rPr lang="cs-CZ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 péče o zdraví</a:t>
            </a:r>
          </a:p>
          <a:p>
            <a:r>
              <a:rPr lang="cs-CZ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Poskytuje zdravotní péči prostřednictvím zdravotnických služeb poskytovaných zdravotnickými zařízeními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ZZ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Nestátní ZZ</a:t>
            </a:r>
          </a:p>
          <a:p>
            <a:pPr lvl="2"/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Krajská, obecní, </a:t>
            </a:r>
            <a:r>
              <a:rPr lang="cs-CZ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soukromá</a:t>
            </a: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ZDRAVOTNICKÉ SLUŽBY</a:t>
            </a: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 podle typu péče</a:t>
            </a:r>
          </a:p>
          <a:p>
            <a:r>
              <a:rPr lang="cs-CZ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Ambulantní péče</a:t>
            </a:r>
          </a:p>
          <a:p>
            <a:r>
              <a:rPr lang="cs-CZ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Ústavní (lůžková) péče</a:t>
            </a:r>
          </a:p>
          <a:p>
            <a:r>
              <a:rPr lang="cs-CZ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Závodní preventivní péče</a:t>
            </a:r>
          </a:p>
          <a:p>
            <a:r>
              <a:rPr lang="cs-CZ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Přednemocniční neodkladná péče</a:t>
            </a:r>
          </a:p>
          <a:p>
            <a:r>
              <a:rPr lang="cs-CZ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Doprava nemocných, raněných a rodiček</a:t>
            </a:r>
          </a:p>
          <a:p>
            <a:r>
              <a:rPr lang="cs-CZ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Lázeňská péče</a:t>
            </a:r>
          </a:p>
          <a:p>
            <a:r>
              <a:rPr lang="cs-CZ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zajišťující léčiva, zdravotní pomůcky a stomatologické výrobky</a:t>
            </a:r>
          </a:p>
          <a:p>
            <a:endParaRPr lang="cs-CZ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ZDRAVOTNICKÉ SLUŽBY</a:t>
            </a: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Poskytují odbornou péči </a:t>
            </a:r>
            <a:r>
              <a:rPr lang="cs-CZ" dirty="0">
                <a:latin typeface="Arial" pitchFamily="34" charset="0"/>
                <a:cs typeface="Arial" pitchFamily="34" charset="0"/>
              </a:rPr>
              <a:t>o zdraví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vykonávanou </a:t>
            </a:r>
            <a:r>
              <a:rPr lang="cs-CZ" dirty="0">
                <a:latin typeface="Arial" pitchFamily="34" charset="0"/>
                <a:cs typeface="Arial" pitchFamily="34" charset="0"/>
              </a:rPr>
              <a:t>pracovníky ve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zdravotnictví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rozlišujeme</a:t>
            </a:r>
            <a:r>
              <a:rPr lang="cs-CZ" dirty="0">
                <a:latin typeface="Arial" pitchFamily="34" charset="0"/>
                <a:cs typeface="Arial" pitchFamily="34" charset="0"/>
              </a:rPr>
              <a:t>: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dirty="0">
                <a:latin typeface="Arial" pitchFamily="34" charset="0"/>
                <a:cs typeface="Arial" pitchFamily="34" charset="0"/>
              </a:rPr>
              <a:t>) </a:t>
            </a:r>
            <a:r>
              <a:rPr lang="cs-CZ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preventivně léčebnou péči</a:t>
            </a: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b</a:t>
            </a:r>
            <a:r>
              <a:rPr lang="cs-CZ" dirty="0">
                <a:latin typeface="Arial" pitchFamily="34" charset="0"/>
                <a:cs typeface="Arial" pitchFamily="34" charset="0"/>
              </a:rPr>
              <a:t>) péči o prostředí (hygienická služba)</a:t>
            </a: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c</a:t>
            </a:r>
            <a:r>
              <a:rPr lang="cs-CZ" dirty="0">
                <a:latin typeface="Arial" pitchFamily="34" charset="0"/>
                <a:cs typeface="Arial" pitchFamily="34" charset="0"/>
              </a:rPr>
              <a:t>) zdravotní výchovu obyvatelstva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ZDRAVOTNICKÉ SLUŽBY</a:t>
            </a: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400" cap="all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Preventivně léčebná péče</a:t>
            </a:r>
            <a:endParaRPr lang="cs-CZ" sz="3400" cap="all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3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3400" dirty="0"/>
              <a:t> 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cs-CZ" sz="3400" dirty="0">
                <a:latin typeface="Arial" pitchFamily="34" charset="0"/>
                <a:cs typeface="Arial" pitchFamily="34" charset="0"/>
              </a:rPr>
              <a:t>1. </a:t>
            </a:r>
            <a:r>
              <a:rPr lang="cs-CZ" sz="3400" dirty="0" err="1">
                <a:latin typeface="Arial" pitchFamily="34" charset="0"/>
                <a:cs typeface="Arial" pitchFamily="34" charset="0"/>
              </a:rPr>
              <a:t>Sanogenní</a:t>
            </a:r>
            <a:r>
              <a:rPr lang="cs-CZ" sz="3400" dirty="0">
                <a:latin typeface="Arial" pitchFamily="34" charset="0"/>
                <a:cs typeface="Arial" pitchFamily="34" charset="0"/>
              </a:rPr>
              <a:t> činnost 				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cs-CZ" sz="3400" dirty="0">
                <a:latin typeface="Arial" pitchFamily="34" charset="0"/>
                <a:cs typeface="Arial" pitchFamily="34" charset="0"/>
              </a:rPr>
              <a:t>2. Protektivní činnost		               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cs-CZ" sz="3400" dirty="0">
                <a:latin typeface="Arial" pitchFamily="34" charset="0"/>
                <a:cs typeface="Arial" pitchFamily="34" charset="0"/>
              </a:rPr>
              <a:t>3. Vyhledávací činnost					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cs-CZ" sz="3400" dirty="0">
                <a:latin typeface="Arial" pitchFamily="34" charset="0"/>
                <a:cs typeface="Arial" pitchFamily="34" charset="0"/>
              </a:rPr>
              <a:t>4. Diagnostická a </a:t>
            </a:r>
            <a:r>
              <a:rPr lang="cs-CZ" sz="3400" dirty="0" err="1">
                <a:latin typeface="Arial" pitchFamily="34" charset="0"/>
                <a:cs typeface="Arial" pitchFamily="34" charset="0"/>
              </a:rPr>
              <a:t>prognost</a:t>
            </a:r>
            <a:r>
              <a:rPr lang="cs-CZ" sz="3400" dirty="0">
                <a:latin typeface="Arial" pitchFamily="34" charset="0"/>
                <a:cs typeface="Arial" pitchFamily="34" charset="0"/>
              </a:rPr>
              <a:t>. činnost         </a:t>
            </a:r>
            <a:endParaRPr lang="cs-CZ" sz="3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3400" dirty="0" smtClean="0">
                <a:latin typeface="Arial" pitchFamily="34" charset="0"/>
                <a:cs typeface="Arial" pitchFamily="34" charset="0"/>
              </a:rPr>
              <a:t>5. Léčení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3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cs-CZ" sz="3400" dirty="0">
                <a:latin typeface="Arial" pitchFamily="34" charset="0"/>
                <a:cs typeface="Arial" pitchFamily="34" charset="0"/>
              </a:rPr>
              <a:t>. Návratná péče				  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3400" dirty="0">
                <a:latin typeface="Arial" pitchFamily="34" charset="0"/>
                <a:cs typeface="Arial" pitchFamily="34" charset="0"/>
              </a:rPr>
              <a:t>7. Udržovací péče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3400" dirty="0">
                <a:latin typeface="Arial" pitchFamily="34" charset="0"/>
                <a:cs typeface="Arial" pitchFamily="34" charset="0"/>
              </a:rPr>
              <a:t>8. Terminální péče</a:t>
            </a:r>
          </a:p>
          <a:p>
            <a:pPr marL="0" indent="0">
              <a:spcAft>
                <a:spcPts val="100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368" y="1246532"/>
            <a:ext cx="8110528" cy="857250"/>
          </a:xfrm>
        </p:spPr>
        <p:txBody>
          <a:bodyPr/>
          <a:lstStyle/>
          <a:p>
            <a:pPr algn="l" eaLnBrk="1" hangingPunct="1"/>
            <a:r>
              <a:rPr lang="cs-CZ" altLang="cs-CZ" b="1" dirty="0" smtClean="0">
                <a:solidFill>
                  <a:schemeClr val="accent6"/>
                </a:solidFill>
              </a:rPr>
              <a:t>ZDRAVOTNICTVÍ</a:t>
            </a:r>
            <a:r>
              <a:rPr lang="cs-CZ" altLang="cs-CZ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altLang="cs-CZ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cs-CZ" altLang="cs-CZ" b="1" dirty="0" smtClean="0">
              <a:solidFill>
                <a:srgbClr val="00B05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8179045" cy="35187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700" b="1" dirty="0">
                <a:solidFill>
                  <a:schemeClr val="accent6"/>
                </a:solidFill>
              </a:rPr>
              <a:t>resortní systém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700" b="1" dirty="0">
                <a:solidFill>
                  <a:schemeClr val="accent6"/>
                </a:solidFill>
              </a:rPr>
              <a:t>soustava odborných zařízení, orgánů a institucí (spolu s lidmi, vybavením, poznatky a metodami)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700" b="1" dirty="0">
                <a:solidFill>
                  <a:schemeClr val="accent6"/>
                </a:solidFill>
              </a:rPr>
              <a:t>cílem je poznávat a uspokojovat zdravotní potřeby i oprávněné požadavky lidí.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sz="2700" b="1" dirty="0" smtClean="0">
              <a:solidFill>
                <a:srgbClr val="00B05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sz="2700" b="1" dirty="0" smtClean="0">
                <a:solidFill>
                  <a:srgbClr val="333399"/>
                </a:solidFill>
              </a:rPr>
              <a:t>Zdravotnictví je subsystémem široce pojímané péče o zdraví. </a:t>
            </a:r>
            <a:endParaRPr lang="cs-CZ" sz="2700" b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89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ZDRAVOTNICKÉ SLUŽBY</a:t>
            </a: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péče</a:t>
            </a: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Sekundární péče</a:t>
            </a: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Terciární péče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cs-CZ" sz="6600" b="1" dirty="0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sz="6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ZDRAVOTNÍ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sz="6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POTŘEBA</a:t>
            </a:r>
            <a:endParaRPr lang="en-GB" sz="6600" b="1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98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588" y="1988840"/>
            <a:ext cx="7488832" cy="62255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Uspokojování </a:t>
            </a:r>
            <a:r>
              <a:rPr lang="cs-CZ" dirty="0"/>
              <a:t>zdravotních potřeb lidí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j</a:t>
            </a:r>
            <a:r>
              <a:rPr lang="cs-CZ" dirty="0" smtClean="0"/>
              <a:t>e cílem systému péče o zdraví i zdravotnického systému.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-252536" y="692696"/>
            <a:ext cx="9289032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ZDRAVOTNÍ POTŘEBA</a:t>
            </a:r>
            <a:endParaRPr lang="cs-CZ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289032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ZDRAVOTNÍ POTŘEBA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493204" y="1556792"/>
            <a:ext cx="8229600" cy="5073427"/>
          </a:xfrm>
        </p:spPr>
        <p:txBody>
          <a:bodyPr/>
          <a:lstStyle/>
          <a:p>
            <a:r>
              <a:rPr lang="cs-CZ" sz="2800" dirty="0" smtClean="0"/>
              <a:t>složitý jev, má aspekty</a:t>
            </a:r>
          </a:p>
          <a:p>
            <a:pPr lvl="1"/>
            <a:r>
              <a:rPr lang="cs-CZ" sz="2400" dirty="0" smtClean="0"/>
              <a:t>biologické</a:t>
            </a:r>
          </a:p>
          <a:p>
            <a:pPr lvl="1"/>
            <a:r>
              <a:rPr lang="cs-CZ" sz="2400" dirty="0" smtClean="0"/>
              <a:t>psychologické</a:t>
            </a:r>
          </a:p>
          <a:p>
            <a:pPr lvl="1"/>
            <a:r>
              <a:rPr lang="cs-CZ" sz="2400" dirty="0" smtClean="0"/>
              <a:t>behaviorální</a:t>
            </a:r>
          </a:p>
          <a:p>
            <a:pPr lvl="1"/>
            <a:r>
              <a:rPr lang="cs-CZ" sz="2400" dirty="0" smtClean="0"/>
              <a:t>sociologické</a:t>
            </a:r>
          </a:p>
          <a:p>
            <a:pPr lvl="1"/>
            <a:r>
              <a:rPr lang="cs-CZ" sz="2400" dirty="0" smtClean="0"/>
              <a:t>ekonomické</a:t>
            </a:r>
          </a:p>
          <a:p>
            <a:pPr lvl="1"/>
            <a:r>
              <a:rPr lang="cs-CZ" sz="2400" dirty="0" smtClean="0"/>
              <a:t>morální</a:t>
            </a:r>
          </a:p>
          <a:p>
            <a:pPr lvl="1"/>
            <a:endParaRPr lang="cs-CZ" sz="2400" dirty="0" smtClean="0"/>
          </a:p>
          <a:p>
            <a:pPr marL="0" indent="0">
              <a:buNone/>
            </a:pPr>
            <a:r>
              <a:rPr lang="cs-CZ" sz="2800" dirty="0"/>
              <a:t>	</a:t>
            </a:r>
            <a:endParaRPr 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25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289032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ZDRAVOTNÍ POTŘEBA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5073427"/>
          </a:xfrm>
        </p:spPr>
        <p:txBody>
          <a:bodyPr/>
          <a:lstStyle/>
          <a:p>
            <a:r>
              <a:rPr lang="cs-CZ" dirty="0" smtClean="0"/>
              <a:t>Tři typy</a:t>
            </a:r>
          </a:p>
          <a:p>
            <a:pPr lvl="1"/>
            <a:r>
              <a:rPr lang="cs-CZ" sz="3200" b="1" dirty="0"/>
              <a:t>s</a:t>
            </a:r>
            <a:r>
              <a:rPr lang="cs-CZ" sz="3200" b="1" dirty="0" smtClean="0"/>
              <a:t>ubjektivně pociťovaná </a:t>
            </a:r>
            <a:r>
              <a:rPr lang="cs-CZ" sz="3200" dirty="0" smtClean="0"/>
              <a:t>potřeba</a:t>
            </a:r>
          </a:p>
          <a:p>
            <a:pPr lvl="1"/>
            <a:r>
              <a:rPr lang="cs-CZ" sz="3200" b="1" dirty="0" smtClean="0"/>
              <a:t>profesionálně definovaná </a:t>
            </a:r>
            <a:r>
              <a:rPr lang="cs-CZ" sz="3200" dirty="0" smtClean="0"/>
              <a:t>potřeba</a:t>
            </a:r>
          </a:p>
          <a:p>
            <a:pPr lvl="1"/>
            <a:r>
              <a:rPr lang="cs-CZ" sz="3200" b="1" dirty="0" smtClean="0"/>
              <a:t>normativní</a:t>
            </a:r>
            <a:r>
              <a:rPr lang="cs-CZ" sz="3200" dirty="0" smtClean="0"/>
              <a:t> (objektivizovaná) potřeba</a:t>
            </a:r>
          </a:p>
          <a:p>
            <a:pPr lvl="1"/>
            <a:endParaRPr lang="cs-CZ" sz="3200" dirty="0" smtClean="0"/>
          </a:p>
          <a:p>
            <a:pPr lvl="1"/>
            <a:endParaRPr lang="cs-CZ" sz="3200" dirty="0" smtClean="0"/>
          </a:p>
          <a:p>
            <a:pPr marL="0" indent="0">
              <a:buNone/>
            </a:pPr>
            <a:r>
              <a:rPr lang="cs-CZ" sz="2800" dirty="0"/>
              <a:t>	</a:t>
            </a:r>
            <a:endParaRPr 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666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289032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SUBJEKTIVNĚ POCIŤOVANÁ POTŘEBA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493204" y="1988840"/>
            <a:ext cx="8229600" cy="4785395"/>
          </a:xfrm>
        </p:spPr>
        <p:txBody>
          <a:bodyPr/>
          <a:lstStyle/>
          <a:p>
            <a:r>
              <a:rPr lang="cs-CZ" sz="2800" b="1" dirty="0" smtClean="0"/>
              <a:t>Psychický stav člověka</a:t>
            </a:r>
          </a:p>
          <a:p>
            <a:pPr lvl="1"/>
            <a:r>
              <a:rPr lang="cs-CZ" sz="2400" dirty="0" smtClean="0"/>
              <a:t>Necítí se zdráv</a:t>
            </a:r>
          </a:p>
          <a:p>
            <a:pPr lvl="1"/>
            <a:r>
              <a:rPr lang="cs-CZ" sz="2400" dirty="0" smtClean="0"/>
              <a:t>Pozoruje na sobě symptomy</a:t>
            </a:r>
          </a:p>
          <a:p>
            <a:pPr lvl="1"/>
            <a:r>
              <a:rPr lang="cs-CZ" sz="2400" dirty="0" smtClean="0"/>
              <a:t>Má potřebu vyhledat radu či pomoc</a:t>
            </a:r>
          </a:p>
          <a:p>
            <a:pPr lvl="1"/>
            <a:r>
              <a:rPr lang="cs-CZ" sz="2400" dirty="0" smtClean="0"/>
              <a:t>Požaduje odbornou péči</a:t>
            </a:r>
          </a:p>
          <a:p>
            <a:pPr lvl="2"/>
            <a:r>
              <a:rPr lang="cs-CZ" b="1" dirty="0" smtClean="0"/>
              <a:t>Intenzita</a:t>
            </a:r>
            <a:r>
              <a:rPr lang="cs-CZ" dirty="0" smtClean="0"/>
              <a:t> </a:t>
            </a:r>
            <a:r>
              <a:rPr lang="cs-CZ" dirty="0"/>
              <a:t>pociťované potřeby</a:t>
            </a:r>
          </a:p>
          <a:p>
            <a:pPr lvl="2"/>
            <a:r>
              <a:rPr lang="cs-CZ" b="1" dirty="0"/>
              <a:t>Postoj</a:t>
            </a:r>
            <a:r>
              <a:rPr lang="cs-CZ" dirty="0"/>
              <a:t> samotného člověka k poruše zdraví</a:t>
            </a:r>
          </a:p>
          <a:p>
            <a:pPr lvl="2"/>
            <a:r>
              <a:rPr lang="cs-CZ" b="1" dirty="0"/>
              <a:t>Dostupnost</a:t>
            </a:r>
            <a:r>
              <a:rPr lang="cs-CZ" dirty="0"/>
              <a:t> zdravotnických služeb</a:t>
            </a:r>
          </a:p>
          <a:p>
            <a:pPr lvl="4"/>
            <a:endParaRPr lang="cs-CZ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20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289032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PROFESIONÁLNĚ DEFINOVANÁ POTŘEBA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Lékař</a:t>
            </a:r>
          </a:p>
          <a:p>
            <a:pPr lvl="1"/>
            <a:r>
              <a:rPr lang="cs-CZ" dirty="0" smtClean="0"/>
              <a:t>reviduje požadavky pacienta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efinuje vlastní profesionálně odůvodněné požadavky</a:t>
            </a:r>
          </a:p>
          <a:p>
            <a:pPr lvl="1"/>
            <a:r>
              <a:rPr lang="cs-CZ" dirty="0" smtClean="0"/>
              <a:t>v nich reflektuje zájmy pacienta, zájem svůj i zájem společnosti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ejde o objektivní určení potřeby – názory lékařů se mohou lišit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856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289032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NORMATIVNÍ POTŘEBA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5073427"/>
          </a:xfrm>
        </p:spPr>
        <p:txBody>
          <a:bodyPr/>
          <a:lstStyle/>
          <a:p>
            <a:pPr marL="514350" indent="-457200"/>
            <a:r>
              <a:rPr lang="cs-CZ" b="1" dirty="0" smtClean="0"/>
              <a:t>Teoretický koncept</a:t>
            </a:r>
          </a:p>
          <a:p>
            <a:pPr marL="914400" lvl="1" indent="-457200"/>
            <a:r>
              <a:rPr lang="cs-CZ" dirty="0" smtClean="0"/>
              <a:t>Relativně objektivizovaná potřeba</a:t>
            </a:r>
          </a:p>
          <a:p>
            <a:pPr marL="914400" lvl="1" indent="-457200"/>
            <a:r>
              <a:rPr lang="cs-CZ" dirty="0" smtClean="0"/>
              <a:t>Očištěná od neurčitosti a hodnotových postojů</a:t>
            </a:r>
          </a:p>
          <a:p>
            <a:pPr marL="914400" lvl="1" indent="-457200"/>
            <a:r>
              <a:rPr lang="cs-CZ" dirty="0" smtClean="0"/>
              <a:t>Závisí na úrovni poznání o medicínské účinnosti a ekonomické efektivitě poskytované péče</a:t>
            </a:r>
          </a:p>
          <a:p>
            <a:pPr marL="914400" lvl="1" indent="-457200"/>
            <a:r>
              <a:rPr lang="cs-CZ" dirty="0" smtClean="0"/>
              <a:t>Vytváření standardů a norem vycházejících ze seriózních epidemiologických výzkumů a klinických pokusů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73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5350" y="952500"/>
            <a:ext cx="8248650" cy="538321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sz="4400" b="1" dirty="0">
                <a:solidFill>
                  <a:schemeClr val="accent2"/>
                </a:solidFill>
              </a:rPr>
              <a:t>Zdravotní potřeba vychází </a:t>
            </a:r>
            <a:r>
              <a:rPr lang="cs-CZ" sz="4400" b="1" dirty="0" smtClean="0">
                <a:solidFill>
                  <a:schemeClr val="accent2"/>
                </a:solidFill>
              </a:rPr>
              <a:t>z konkrétního </a:t>
            </a:r>
            <a:r>
              <a:rPr lang="cs-CZ" sz="4400" b="1" dirty="0">
                <a:solidFill>
                  <a:schemeClr val="accent2"/>
                </a:solidFill>
              </a:rPr>
              <a:t>zdravotního problému, který může </a:t>
            </a:r>
            <a:endParaRPr lang="cs-CZ" sz="4400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cs-CZ" sz="44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600" b="1" dirty="0" smtClean="0">
                <a:solidFill>
                  <a:schemeClr val="accent2"/>
                </a:solidFill>
              </a:rPr>
              <a:t>existovat </a:t>
            </a:r>
            <a:r>
              <a:rPr lang="cs-CZ" sz="3600" b="1" dirty="0">
                <a:solidFill>
                  <a:schemeClr val="accent2"/>
                </a:solidFill>
              </a:rPr>
              <a:t>objektivně, </a:t>
            </a:r>
            <a:endParaRPr lang="cs-CZ" sz="36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600" b="1" dirty="0" smtClean="0">
                <a:solidFill>
                  <a:schemeClr val="accent2"/>
                </a:solidFill>
              </a:rPr>
              <a:t>je </a:t>
            </a:r>
            <a:r>
              <a:rPr lang="cs-CZ" sz="3600" b="1" dirty="0">
                <a:solidFill>
                  <a:schemeClr val="accent2"/>
                </a:solidFill>
              </a:rPr>
              <a:t>subjektivně vnímán a </a:t>
            </a:r>
            <a:r>
              <a:rPr lang="cs-CZ" sz="3600" b="1" dirty="0" smtClean="0">
                <a:solidFill>
                  <a:schemeClr val="accent2"/>
                </a:solidFill>
              </a:rPr>
              <a:t>je</a:t>
            </a:r>
          </a:p>
          <a:p>
            <a:pPr>
              <a:lnSpc>
                <a:spcPct val="90000"/>
              </a:lnSpc>
            </a:pPr>
            <a:r>
              <a:rPr lang="cs-CZ" sz="3600" b="1" dirty="0" smtClean="0">
                <a:solidFill>
                  <a:schemeClr val="accent2"/>
                </a:solidFill>
              </a:rPr>
              <a:t>řešen</a:t>
            </a:r>
            <a:r>
              <a:rPr lang="cs-CZ" sz="3600" b="1" dirty="0">
                <a:solidFill>
                  <a:schemeClr val="accent2"/>
                </a:solidFill>
              </a:rPr>
              <a:t>, např. prostřednictvím poskytnuté zdravotnické služby. </a:t>
            </a:r>
            <a:endParaRPr lang="en-GB" sz="36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238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1657350" y="2609850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4094163" y="2647950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894013" y="855663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400425" y="1143000"/>
            <a:ext cx="2819400" cy="1866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cs-CZ" sz="3600" b="1" kern="10">
                <a:ln w="317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OBJEKTIVNÍ POTŘEBA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 rot="13535245" flipH="1" flipV="1">
            <a:off x="1724025" y="3552825"/>
            <a:ext cx="3038475" cy="2339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21592310"/>
              </a:avLst>
            </a:prstTxWarp>
          </a:bodyPr>
          <a:lstStyle/>
          <a:p>
            <a:pPr algn="ctr"/>
            <a:r>
              <a:rPr lang="cs-CZ" sz="3600" b="1" kern="10">
                <a:ln w="3175">
                  <a:solidFill>
                    <a:srgbClr val="434C77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SUBJEKTIVNÍ POTŘEBA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 rot="-45937826">
            <a:off x="4830762" y="3452813"/>
            <a:ext cx="3044825" cy="2444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cs-CZ" sz="3600" b="1" kern="10">
                <a:ln w="3175">
                  <a:solidFill>
                    <a:srgbClr val="434C77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USPOKOJOVANÁ POTŘEBA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95350" y="419100"/>
            <a:ext cx="7600950" cy="6172200"/>
          </a:xfrm>
          <a:prstGeom prst="rect">
            <a:avLst/>
          </a:prstGeom>
          <a:noFill/>
          <a:ln w="5715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591050" y="358140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1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572000" y="4457700"/>
            <a:ext cx="704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2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829300" y="2857500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3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409950" y="287655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4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09850" y="4495800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5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553200" y="4533900"/>
            <a:ext cx="476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6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552950" y="1676400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7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371600" y="800100"/>
            <a:ext cx="139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8</a:t>
            </a:r>
            <a:endParaRPr lang="en-GB" sz="32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Oval 2"/>
          <p:cNvSpPr>
            <a:spLocks noChangeArrowheads="1"/>
          </p:cNvSpPr>
          <p:nvPr/>
        </p:nvSpPr>
        <p:spPr bwMode="auto">
          <a:xfrm>
            <a:off x="1601391" y="1160861"/>
            <a:ext cx="4752975" cy="453628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900113" y="1593056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000" b="1">
                <a:solidFill>
                  <a:srgbClr val="3399FF"/>
                </a:solidFill>
              </a:rPr>
              <a:t>PÉČE O ZDRAVÍ</a:t>
            </a:r>
          </a:p>
        </p:txBody>
      </p:sp>
      <p:sp>
        <p:nvSpPr>
          <p:cNvPr id="701444" name="AutoShape 4"/>
          <p:cNvSpPr>
            <a:spLocks noChangeArrowheads="1"/>
          </p:cNvSpPr>
          <p:nvPr/>
        </p:nvSpPr>
        <p:spPr bwMode="auto">
          <a:xfrm rot="-1989632">
            <a:off x="2195514" y="2996803"/>
            <a:ext cx="594122" cy="756047"/>
          </a:xfrm>
          <a:prstGeom prst="upArrow">
            <a:avLst>
              <a:gd name="adj1" fmla="val 50000"/>
              <a:gd name="adj2" fmla="val 3181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45" name="Text Box 5"/>
          <p:cNvSpPr txBox="1">
            <a:spLocks noChangeArrowheads="1"/>
          </p:cNvSpPr>
          <p:nvPr/>
        </p:nvSpPr>
        <p:spPr bwMode="auto">
          <a:xfrm>
            <a:off x="3383756" y="4076701"/>
            <a:ext cx="25919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E5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000" b="1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701446" name="AutoShape 6"/>
          <p:cNvSpPr>
            <a:spLocks noChangeArrowheads="1"/>
          </p:cNvSpPr>
          <p:nvPr/>
        </p:nvSpPr>
        <p:spPr bwMode="auto">
          <a:xfrm rot="-1432755">
            <a:off x="3275411" y="3267075"/>
            <a:ext cx="1350169" cy="604838"/>
          </a:xfrm>
          <a:prstGeom prst="rightArrow">
            <a:avLst>
              <a:gd name="adj1" fmla="val 50000"/>
              <a:gd name="adj2" fmla="val 5580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47" name="AutoShape 7"/>
          <p:cNvSpPr>
            <a:spLocks noChangeArrowheads="1"/>
          </p:cNvSpPr>
          <p:nvPr/>
        </p:nvSpPr>
        <p:spPr bwMode="auto">
          <a:xfrm rot="2922917">
            <a:off x="2952156" y="4508302"/>
            <a:ext cx="1188244" cy="648891"/>
          </a:xfrm>
          <a:prstGeom prst="rightArrow">
            <a:avLst>
              <a:gd name="adj1" fmla="val 50000"/>
              <a:gd name="adj2" fmla="val 4578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48" name="Oval 8"/>
          <p:cNvSpPr>
            <a:spLocks noChangeArrowheads="1"/>
          </p:cNvSpPr>
          <p:nvPr/>
        </p:nvSpPr>
        <p:spPr bwMode="auto">
          <a:xfrm>
            <a:off x="2412206" y="3537347"/>
            <a:ext cx="1025129" cy="10798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49" name="AutoShape 9"/>
          <p:cNvSpPr>
            <a:spLocks noChangeArrowheads="1"/>
          </p:cNvSpPr>
          <p:nvPr/>
        </p:nvSpPr>
        <p:spPr bwMode="auto">
          <a:xfrm rot="-5400000">
            <a:off x="2330054" y="2591992"/>
            <a:ext cx="1296591" cy="594122"/>
          </a:xfrm>
          <a:prstGeom prst="leftRightArrow">
            <a:avLst>
              <a:gd name="adj1" fmla="val 50000"/>
              <a:gd name="adj2" fmla="val 43647"/>
            </a:avLst>
          </a:prstGeom>
          <a:solidFill>
            <a:srgbClr val="33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50" name="Oval 10"/>
          <p:cNvSpPr>
            <a:spLocks noChangeArrowheads="1"/>
          </p:cNvSpPr>
          <p:nvPr/>
        </p:nvSpPr>
        <p:spPr bwMode="auto">
          <a:xfrm>
            <a:off x="5166122" y="2349104"/>
            <a:ext cx="685800" cy="685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51" name="Oval 11"/>
          <p:cNvSpPr>
            <a:spLocks noChangeArrowheads="1"/>
          </p:cNvSpPr>
          <p:nvPr/>
        </p:nvSpPr>
        <p:spPr bwMode="auto">
          <a:xfrm>
            <a:off x="4518422" y="2726531"/>
            <a:ext cx="685800" cy="685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52" name="Oval 12"/>
          <p:cNvSpPr>
            <a:spLocks noChangeArrowheads="1"/>
          </p:cNvSpPr>
          <p:nvPr/>
        </p:nvSpPr>
        <p:spPr bwMode="auto">
          <a:xfrm>
            <a:off x="5166122" y="3105150"/>
            <a:ext cx="685800" cy="685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53" name="Oval 13"/>
          <p:cNvSpPr>
            <a:spLocks noChangeArrowheads="1"/>
          </p:cNvSpPr>
          <p:nvPr/>
        </p:nvSpPr>
        <p:spPr bwMode="auto">
          <a:xfrm>
            <a:off x="5868591" y="1970485"/>
            <a:ext cx="685800" cy="685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54" name="Oval 14"/>
          <p:cNvSpPr>
            <a:spLocks noChangeArrowheads="1"/>
          </p:cNvSpPr>
          <p:nvPr/>
        </p:nvSpPr>
        <p:spPr bwMode="auto">
          <a:xfrm>
            <a:off x="5868591" y="2726531"/>
            <a:ext cx="685800" cy="685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55" name="Oval 15"/>
          <p:cNvSpPr>
            <a:spLocks noChangeArrowheads="1"/>
          </p:cNvSpPr>
          <p:nvPr/>
        </p:nvSpPr>
        <p:spPr bwMode="auto">
          <a:xfrm>
            <a:off x="5813822" y="3482579"/>
            <a:ext cx="685800" cy="685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56" name="Text Box 16"/>
          <p:cNvSpPr txBox="1">
            <a:spLocks noChangeArrowheads="1"/>
          </p:cNvSpPr>
          <p:nvPr/>
        </p:nvSpPr>
        <p:spPr bwMode="auto">
          <a:xfrm>
            <a:off x="5112544" y="2943226"/>
            <a:ext cx="226814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100" b="1">
                <a:solidFill>
                  <a:srgbClr val="333399"/>
                </a:solidFill>
              </a:rPr>
              <a:t>ostatní resorty</a:t>
            </a:r>
          </a:p>
        </p:txBody>
      </p:sp>
      <p:sp>
        <p:nvSpPr>
          <p:cNvPr id="701457" name="Oval 17"/>
          <p:cNvSpPr>
            <a:spLocks noChangeArrowheads="1"/>
          </p:cNvSpPr>
          <p:nvPr/>
        </p:nvSpPr>
        <p:spPr bwMode="auto">
          <a:xfrm>
            <a:off x="4733925" y="4725591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58" name="Oval 18"/>
          <p:cNvSpPr>
            <a:spLocks noChangeArrowheads="1"/>
          </p:cNvSpPr>
          <p:nvPr/>
        </p:nvSpPr>
        <p:spPr bwMode="auto">
          <a:xfrm>
            <a:off x="4950619" y="4725591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59" name="Oval 19"/>
          <p:cNvSpPr>
            <a:spLocks noChangeArrowheads="1"/>
          </p:cNvSpPr>
          <p:nvPr/>
        </p:nvSpPr>
        <p:spPr bwMode="auto">
          <a:xfrm>
            <a:off x="5166122" y="4725591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60" name="Oval 20"/>
          <p:cNvSpPr>
            <a:spLocks noChangeArrowheads="1"/>
          </p:cNvSpPr>
          <p:nvPr/>
        </p:nvSpPr>
        <p:spPr bwMode="auto">
          <a:xfrm>
            <a:off x="5381625" y="4725591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61" name="Oval 21"/>
          <p:cNvSpPr>
            <a:spLocks noChangeArrowheads="1"/>
          </p:cNvSpPr>
          <p:nvPr/>
        </p:nvSpPr>
        <p:spPr bwMode="auto">
          <a:xfrm>
            <a:off x="4301729" y="4725591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62" name="Oval 22"/>
          <p:cNvSpPr>
            <a:spLocks noChangeArrowheads="1"/>
          </p:cNvSpPr>
          <p:nvPr/>
        </p:nvSpPr>
        <p:spPr bwMode="auto">
          <a:xfrm>
            <a:off x="4301729" y="4994672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63" name="Oval 23"/>
          <p:cNvSpPr>
            <a:spLocks noChangeArrowheads="1"/>
          </p:cNvSpPr>
          <p:nvPr/>
        </p:nvSpPr>
        <p:spPr bwMode="auto">
          <a:xfrm>
            <a:off x="4518422" y="4994672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64" name="Oval 24"/>
          <p:cNvSpPr>
            <a:spLocks noChangeArrowheads="1"/>
          </p:cNvSpPr>
          <p:nvPr/>
        </p:nvSpPr>
        <p:spPr bwMode="auto">
          <a:xfrm>
            <a:off x="4518422" y="4725591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65" name="Oval 25"/>
          <p:cNvSpPr>
            <a:spLocks noChangeArrowheads="1"/>
          </p:cNvSpPr>
          <p:nvPr/>
        </p:nvSpPr>
        <p:spPr bwMode="auto">
          <a:xfrm>
            <a:off x="4733925" y="4994672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66" name="Oval 26"/>
          <p:cNvSpPr>
            <a:spLocks noChangeArrowheads="1"/>
          </p:cNvSpPr>
          <p:nvPr/>
        </p:nvSpPr>
        <p:spPr bwMode="auto">
          <a:xfrm>
            <a:off x="4950619" y="4994672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67" name="Oval 27"/>
          <p:cNvSpPr>
            <a:spLocks noChangeArrowheads="1"/>
          </p:cNvSpPr>
          <p:nvPr/>
        </p:nvSpPr>
        <p:spPr bwMode="auto">
          <a:xfrm>
            <a:off x="5166122" y="4994672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68" name="Oval 28"/>
          <p:cNvSpPr>
            <a:spLocks noChangeArrowheads="1"/>
          </p:cNvSpPr>
          <p:nvPr/>
        </p:nvSpPr>
        <p:spPr bwMode="auto">
          <a:xfrm>
            <a:off x="4301729" y="5264944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69" name="Oval 29"/>
          <p:cNvSpPr>
            <a:spLocks noChangeArrowheads="1"/>
          </p:cNvSpPr>
          <p:nvPr/>
        </p:nvSpPr>
        <p:spPr bwMode="auto">
          <a:xfrm>
            <a:off x="4518422" y="5264944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70" name="Oval 30"/>
          <p:cNvSpPr>
            <a:spLocks noChangeArrowheads="1"/>
          </p:cNvSpPr>
          <p:nvPr/>
        </p:nvSpPr>
        <p:spPr bwMode="auto">
          <a:xfrm>
            <a:off x="4733925" y="5264944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71" name="Oval 31"/>
          <p:cNvSpPr>
            <a:spLocks noChangeArrowheads="1"/>
          </p:cNvSpPr>
          <p:nvPr/>
        </p:nvSpPr>
        <p:spPr bwMode="auto">
          <a:xfrm>
            <a:off x="4086225" y="5264944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72" name="Oval 32"/>
          <p:cNvSpPr>
            <a:spLocks noChangeArrowheads="1"/>
          </p:cNvSpPr>
          <p:nvPr/>
        </p:nvSpPr>
        <p:spPr bwMode="auto">
          <a:xfrm>
            <a:off x="4086225" y="4994672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73" name="Oval 33"/>
          <p:cNvSpPr>
            <a:spLocks noChangeArrowheads="1"/>
          </p:cNvSpPr>
          <p:nvPr/>
        </p:nvSpPr>
        <p:spPr bwMode="auto">
          <a:xfrm>
            <a:off x="4086225" y="4725591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srgbClr val="333399"/>
              </a:solidFill>
            </a:endParaRPr>
          </a:p>
        </p:txBody>
      </p:sp>
      <p:sp>
        <p:nvSpPr>
          <p:cNvPr id="701474" name="Text Box 34"/>
          <p:cNvSpPr txBox="1">
            <a:spLocks noChangeArrowheads="1"/>
          </p:cNvSpPr>
          <p:nvPr/>
        </p:nvSpPr>
        <p:spPr bwMode="auto">
          <a:xfrm>
            <a:off x="5598319" y="4725592"/>
            <a:ext cx="2511029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350" b="1">
                <a:solidFill>
                  <a:srgbClr val="364688"/>
                </a:solidFill>
              </a:rPr>
              <a:t>všechny další organizace, instituce, orgány veřejné správy, občanské iniciativy, spolky, rodiny a jednotlivci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253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2" grpId="0" animBg="1"/>
      <p:bldP spid="701444" grpId="0" animBg="1"/>
      <p:bldP spid="701445" grpId="0"/>
      <p:bldP spid="701446" grpId="0" animBg="1"/>
      <p:bldP spid="701447" grpId="0" animBg="1"/>
      <p:bldP spid="701448" grpId="0" animBg="1"/>
      <p:bldP spid="701449" grpId="0" animBg="1"/>
      <p:bldP spid="701450" grpId="0" animBg="1"/>
      <p:bldP spid="701451" grpId="0" animBg="1"/>
      <p:bldP spid="701452" grpId="0" animBg="1"/>
      <p:bldP spid="701453" grpId="0" animBg="1"/>
      <p:bldP spid="701454" grpId="0" animBg="1"/>
      <p:bldP spid="701455" grpId="0" animBg="1"/>
      <p:bldP spid="701456" grpId="0"/>
      <p:bldP spid="701457" grpId="0" animBg="1"/>
      <p:bldP spid="701458" grpId="0" animBg="1"/>
      <p:bldP spid="701459" grpId="0" animBg="1"/>
      <p:bldP spid="701460" grpId="0" animBg="1"/>
      <p:bldP spid="701461" grpId="0" animBg="1"/>
      <p:bldP spid="701462" grpId="0" animBg="1"/>
      <p:bldP spid="701463" grpId="0" animBg="1"/>
      <p:bldP spid="701464" grpId="0" animBg="1"/>
      <p:bldP spid="701465" grpId="0" animBg="1"/>
      <p:bldP spid="701466" grpId="0" animBg="1"/>
      <p:bldP spid="701467" grpId="0" animBg="1"/>
      <p:bldP spid="701468" grpId="0" animBg="1"/>
      <p:bldP spid="701469" grpId="0" animBg="1"/>
      <p:bldP spid="701470" grpId="0" animBg="1"/>
      <p:bldP spid="701471" grpId="0" animBg="1"/>
      <p:bldP spid="701472" grpId="0" animBg="1"/>
      <p:bldP spid="701473" grpId="0" animBg="1"/>
      <p:bldP spid="70147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5288" y="2130425"/>
            <a:ext cx="8353425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 </a:t>
            </a:r>
            <a:r>
              <a:rPr lang="cs-CZ" sz="49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DEMOGRAFICKÝ TRANZIT                          A EPIDEMIOLOGICKÁ TRANSFORMACE</a:t>
            </a:r>
            <a:endParaRPr lang="cs-CZ" sz="4900" b="1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4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18525" cy="1143000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33399"/>
                </a:solidFill>
                <a:latin typeface="Arial" charset="0"/>
              </a:rPr>
              <a:t>Demografický vývoj a populační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800"/>
            <a:ext cx="8229600" cy="475295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Systém péče o zdraví i zdravotnictví </a:t>
            </a:r>
            <a:r>
              <a:rPr lang="cs-CZ" sz="2400" dirty="0" smtClean="0">
                <a:solidFill>
                  <a:srgbClr val="333399"/>
                </a:solidFill>
              </a:rPr>
              <a:t>jako systém poskytující odborné zdravotnické služby reaguje na </a:t>
            </a:r>
            <a:r>
              <a:rPr lang="cs-CZ" sz="2400" b="1" dirty="0" smtClean="0">
                <a:solidFill>
                  <a:srgbClr val="333399"/>
                </a:solidFill>
              </a:rPr>
              <a:t>zdravotní potřeby </a:t>
            </a:r>
            <a:r>
              <a:rPr lang="cs-CZ" sz="2400" dirty="0" smtClean="0">
                <a:solidFill>
                  <a:srgbClr val="333399"/>
                </a:solidFill>
              </a:rPr>
              <a:t>populace.</a:t>
            </a:r>
          </a:p>
          <a:p>
            <a:pPr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Zdravotní potřeby se mění </a:t>
            </a:r>
            <a:r>
              <a:rPr lang="cs-CZ" sz="2400" dirty="0" smtClean="0">
                <a:solidFill>
                  <a:srgbClr val="333399"/>
                </a:solidFill>
              </a:rPr>
              <a:t>v souvislosti</a:t>
            </a:r>
          </a:p>
          <a:p>
            <a:pPr lvl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se změnou velikosti a složení populace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se změnami ve vzorcích nemocnosti a příčin smrt</a:t>
            </a:r>
          </a:p>
          <a:p>
            <a:pPr marL="51435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K demografickým a epidemiologickým změnám v populaci dochází v důsledku </a:t>
            </a:r>
            <a:r>
              <a:rPr lang="cs-CZ" sz="2400" b="1" dirty="0" smtClean="0">
                <a:solidFill>
                  <a:srgbClr val="333399"/>
                </a:solidFill>
              </a:rPr>
              <a:t>proměny socioekonomických a kulturních podmínek</a:t>
            </a:r>
            <a:r>
              <a:rPr lang="cs-CZ" sz="2400" dirty="0" smtClean="0">
                <a:solidFill>
                  <a:srgbClr val="333399"/>
                </a:solidFill>
              </a:rPr>
              <a:t>, které byly, jsou a budou významnými determinantami zdraví populace. </a:t>
            </a:r>
            <a:endParaRPr lang="cs-CZ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18525" cy="1143000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33399"/>
                </a:solidFill>
                <a:latin typeface="Arial" charset="0"/>
              </a:rPr>
              <a:t>Demografický tranzit, epidemiologická transformace, determinanty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2924944"/>
            <a:ext cx="8229600" cy="345680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2400" b="1" dirty="0" smtClean="0">
                <a:solidFill>
                  <a:srgbClr val="333399"/>
                </a:solidFill>
                <a:latin typeface="Arial" charset="0"/>
              </a:rPr>
              <a:t>Zdravotnictví</a:t>
            </a:r>
            <a:r>
              <a:rPr lang="cs-CZ" altLang="cs-CZ" sz="2400" dirty="0" smtClean="0">
                <a:solidFill>
                  <a:srgbClr val="333399"/>
                </a:solidFill>
                <a:latin typeface="Arial" charset="0"/>
              </a:rPr>
              <a:t> jako systém poskytující odborné zdravotnické služby je závislý na stavu veřejných financí</a:t>
            </a:r>
          </a:p>
          <a:p>
            <a:pPr lvl="1"/>
            <a:r>
              <a:rPr lang="cs-CZ" altLang="cs-CZ" sz="2400" b="1" dirty="0" smtClean="0">
                <a:solidFill>
                  <a:srgbClr val="333399"/>
                </a:solidFill>
                <a:latin typeface="Arial" charset="0"/>
              </a:rPr>
              <a:t>růst nákladů </a:t>
            </a:r>
            <a:r>
              <a:rPr lang="cs-CZ" altLang="cs-CZ" sz="2400" dirty="0" smtClean="0">
                <a:solidFill>
                  <a:srgbClr val="333399"/>
                </a:solidFill>
                <a:latin typeface="Arial" charset="0"/>
              </a:rPr>
              <a:t>v souvislosti se stárnutím populace (často přeceňovaná příčina růstu nákladů)</a:t>
            </a:r>
          </a:p>
          <a:p>
            <a:pPr lvl="1">
              <a:spcAft>
                <a:spcPts val="1200"/>
              </a:spcAft>
            </a:pPr>
            <a:r>
              <a:rPr lang="cs-CZ" altLang="cs-CZ" sz="2400" dirty="0" smtClean="0">
                <a:solidFill>
                  <a:srgbClr val="333399"/>
                </a:solidFill>
                <a:latin typeface="Arial" charset="0"/>
              </a:rPr>
              <a:t>otázka </a:t>
            </a:r>
            <a:r>
              <a:rPr lang="cs-CZ" altLang="cs-CZ" sz="2400" b="1" dirty="0" smtClean="0">
                <a:solidFill>
                  <a:srgbClr val="333399"/>
                </a:solidFill>
                <a:latin typeface="Arial" charset="0"/>
              </a:rPr>
              <a:t>způsobu financování </a:t>
            </a:r>
            <a:r>
              <a:rPr lang="cs-CZ" altLang="cs-CZ" sz="2400" dirty="0" smtClean="0">
                <a:solidFill>
                  <a:srgbClr val="333399"/>
                </a:solidFill>
                <a:latin typeface="Arial" charset="0"/>
              </a:rPr>
              <a:t>veřejných zdravotnických služeb (snižování počtu přispěvatelů)</a:t>
            </a:r>
          </a:p>
          <a:p>
            <a:pPr lvl="1">
              <a:spcAft>
                <a:spcPts val="1200"/>
              </a:spcAft>
            </a:pPr>
            <a:r>
              <a:rPr lang="cs-CZ" altLang="cs-CZ" sz="2400" dirty="0">
                <a:solidFill>
                  <a:srgbClr val="333399"/>
                </a:solidFill>
                <a:latin typeface="Arial" charset="0"/>
              </a:rPr>
              <a:t>s</a:t>
            </a:r>
            <a:r>
              <a:rPr lang="cs-CZ" altLang="cs-CZ" sz="2400" dirty="0" smtClean="0">
                <a:solidFill>
                  <a:srgbClr val="333399"/>
                </a:solidFill>
                <a:latin typeface="Arial" charset="0"/>
              </a:rPr>
              <a:t>pektrum služeb</a:t>
            </a:r>
          </a:p>
        </p:txBody>
      </p:sp>
    </p:spTree>
    <p:extLst>
      <p:ext uri="{BB962C8B-B14F-4D97-AF65-F5344CB8AC3E}">
        <p14:creationId xmlns:p14="http://schemas.microsoft.com/office/powerpoint/2010/main" val="38933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190105"/>
          </a:xfrm>
        </p:spPr>
        <p:txBody>
          <a:bodyPr>
            <a:normAutofit fontScale="90000"/>
          </a:bodyPr>
          <a:lstStyle/>
          <a:p>
            <a:r>
              <a:rPr lang="cs-CZ" sz="5800" b="1" dirty="0" smtClean="0">
                <a:solidFill>
                  <a:srgbClr val="1B06BA"/>
                </a:solidFill>
              </a:rPr>
              <a:t/>
            </a:r>
            <a:br>
              <a:rPr lang="cs-CZ" sz="5800" b="1" dirty="0" smtClean="0">
                <a:solidFill>
                  <a:srgbClr val="1B06BA"/>
                </a:solidFill>
              </a:rPr>
            </a:br>
            <a:r>
              <a:rPr lang="cs-CZ" sz="73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EKONOMIE</a:t>
            </a:r>
            <a:br>
              <a:rPr lang="cs-CZ" sz="73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</a:br>
            <a:r>
              <a:rPr lang="cs-CZ" sz="73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ZDRAVOTNICTVÍ</a:t>
            </a:r>
            <a:endParaRPr lang="cs-CZ" sz="73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872808" cy="309634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Ekonomie a zdravotnictví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333399"/>
                </a:solidFill>
              </a:rPr>
              <a:t>Zdravotnictví – významný sektor NH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cca 250 000 pracovníků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n</a:t>
            </a:r>
            <a:r>
              <a:rPr lang="cs-CZ" dirty="0" smtClean="0">
                <a:solidFill>
                  <a:srgbClr val="333399"/>
                </a:solidFill>
              </a:rPr>
              <a:t>ecelých  8 % HDP = 350 mld. Kč</a:t>
            </a:r>
          </a:p>
          <a:p>
            <a:pPr marL="914400" lvl="2" indent="0">
              <a:buNone/>
            </a:pPr>
            <a:r>
              <a:rPr lang="cs-CZ" dirty="0" smtClean="0">
                <a:solidFill>
                  <a:srgbClr val="333399"/>
                </a:solidFill>
              </a:rPr>
              <a:t>Efekt vynakládaných peněz není lineární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sektor</a:t>
            </a:r>
            <a:r>
              <a:rPr lang="cs-CZ" dirty="0">
                <a:solidFill>
                  <a:srgbClr val="333399"/>
                </a:solidFill>
              </a:rPr>
              <a:t>, spojený s veřejnými penězi, ve kterém jdou proti sobě zájmy jednotlivých aktérů – to je ideální prostor pro korupci na různých </a:t>
            </a:r>
            <a:r>
              <a:rPr lang="cs-CZ" dirty="0" smtClean="0">
                <a:solidFill>
                  <a:srgbClr val="333399"/>
                </a:solidFill>
              </a:rPr>
              <a:t>úrovních (otázka plýtvání zdroji). </a:t>
            </a:r>
          </a:p>
          <a:p>
            <a:pPr marL="914400" lvl="2" indent="0">
              <a:buNone/>
            </a:pPr>
            <a:endParaRPr lang="cs-CZ" dirty="0" smtClean="0">
              <a:solidFill>
                <a:srgbClr val="333399"/>
              </a:solidFill>
            </a:endParaRPr>
          </a:p>
          <a:p>
            <a:pPr marL="571500" indent="-457200"/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0609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Ekonomická teorie a zdravotnictví</a:t>
            </a:r>
            <a:r>
              <a:rPr lang="cs-CZ" b="1" dirty="0">
                <a:solidFill>
                  <a:srgbClr val="333399"/>
                </a:solidFill>
              </a:rPr>
              <a:t/>
            </a:r>
            <a:br>
              <a:rPr lang="cs-CZ" b="1" dirty="0">
                <a:solidFill>
                  <a:srgbClr val="333399"/>
                </a:solidFill>
              </a:rPr>
            </a:b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724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e</a:t>
            </a:r>
            <a:r>
              <a:rPr lang="cs-CZ" b="1" dirty="0" smtClean="0">
                <a:solidFill>
                  <a:srgbClr val="333399"/>
                </a:solidFill>
              </a:rPr>
              <a:t>konomie - medicína</a:t>
            </a:r>
          </a:p>
          <a:p>
            <a:pPr marL="857250" lvl="2" indent="0">
              <a:buNone/>
            </a:pPr>
            <a:r>
              <a:rPr lang="cs-CZ" sz="3200" b="1" dirty="0">
                <a:solidFill>
                  <a:srgbClr val="333399"/>
                </a:solidFill>
              </a:rPr>
              <a:t>f</a:t>
            </a:r>
            <a:r>
              <a:rPr lang="cs-CZ" sz="3200" b="1" dirty="0" smtClean="0">
                <a:solidFill>
                  <a:srgbClr val="333399"/>
                </a:solidFill>
              </a:rPr>
              <a:t>inance - zdravotnictví</a:t>
            </a:r>
          </a:p>
          <a:p>
            <a:pPr marL="1371600" lvl="3" indent="0">
              <a:buNone/>
            </a:pPr>
            <a:r>
              <a:rPr lang="cs-CZ" sz="3200" b="1" dirty="0">
                <a:solidFill>
                  <a:srgbClr val="333399"/>
                </a:solidFill>
              </a:rPr>
              <a:t>p</a:t>
            </a:r>
            <a:r>
              <a:rPr lang="cs-CZ" sz="3200" b="1" dirty="0" smtClean="0">
                <a:solidFill>
                  <a:srgbClr val="333399"/>
                </a:solidFill>
              </a:rPr>
              <a:t>eníze - zdravotní péče</a:t>
            </a:r>
          </a:p>
          <a:p>
            <a:pPr marL="1371600" lvl="3" indent="0">
              <a:buNone/>
            </a:pPr>
            <a:endParaRPr lang="cs-CZ" sz="3200" b="1" dirty="0">
              <a:solidFill>
                <a:srgbClr val="333399"/>
              </a:solidFill>
            </a:endParaRP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potenciální konflikt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o</a:t>
            </a:r>
            <a:r>
              <a:rPr lang="cs-CZ" dirty="0" smtClean="0">
                <a:solidFill>
                  <a:srgbClr val="333399"/>
                </a:solidFill>
              </a:rPr>
              <a:t>mezené zdroje x  všeobecně uznávané lidské hodnoty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o</a:t>
            </a:r>
            <a:r>
              <a:rPr lang="cs-CZ" dirty="0" smtClean="0">
                <a:solidFill>
                  <a:srgbClr val="333399"/>
                </a:solidFill>
              </a:rPr>
              <a:t>btížnost hodnocení dopadů různých variant alokace zdrojů</a:t>
            </a:r>
          </a:p>
          <a:p>
            <a:pPr marL="400050" lvl="1" indent="0"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Trh a zdraví</a:t>
            </a:r>
            <a:r>
              <a:rPr lang="cs-CZ" b="1" dirty="0">
                <a:solidFill>
                  <a:srgbClr val="333399"/>
                </a:solidFill>
              </a:rPr>
              <a:t/>
            </a:r>
            <a:br>
              <a:rPr lang="cs-CZ" b="1" dirty="0">
                <a:solidFill>
                  <a:srgbClr val="333399"/>
                </a:solidFill>
              </a:rPr>
            </a:b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073427"/>
          </a:xfrm>
        </p:spPr>
        <p:txBody>
          <a:bodyPr/>
          <a:lstStyle/>
          <a:p>
            <a:pPr marL="457200" indent="-457200"/>
            <a:r>
              <a:rPr lang="cs-CZ" dirty="0" smtClean="0">
                <a:solidFill>
                  <a:srgbClr val="333399"/>
                </a:solidFill>
              </a:rPr>
              <a:t>Trh jako standardní řešení omezených zdrojů v oblasti péče o zdraví</a:t>
            </a:r>
          </a:p>
          <a:p>
            <a:pPr marL="857250" lvl="1" indent="-457200"/>
            <a:r>
              <a:rPr lang="cs-CZ" dirty="0" smtClean="0">
                <a:solidFill>
                  <a:srgbClr val="333399"/>
                </a:solidFill>
              </a:rPr>
              <a:t>Nakolik je tržní mechanismus vhodný?</a:t>
            </a:r>
          </a:p>
          <a:p>
            <a:pPr marL="857250" lvl="1" indent="-457200"/>
            <a:r>
              <a:rPr lang="cs-CZ" dirty="0" smtClean="0">
                <a:solidFill>
                  <a:srgbClr val="333399"/>
                </a:solidFill>
              </a:rPr>
              <a:t>Kde, kdy a proč selhává?</a:t>
            </a:r>
          </a:p>
          <a:p>
            <a:pPr marL="857250" lvl="1" indent="-457200"/>
            <a:r>
              <a:rPr lang="cs-CZ" dirty="0" smtClean="0">
                <a:solidFill>
                  <a:srgbClr val="333399"/>
                </a:solidFill>
              </a:rPr>
              <a:t>Mohou být tržní selhání napravena státními zásahy?</a:t>
            </a:r>
          </a:p>
          <a:p>
            <a:pPr marL="400050" lvl="1" indent="0">
              <a:buNone/>
            </a:pPr>
            <a:endParaRPr lang="cs-CZ" dirty="0" smtClean="0">
              <a:solidFill>
                <a:srgbClr val="333399"/>
              </a:solidFill>
            </a:endParaRPr>
          </a:p>
          <a:p>
            <a:pPr marL="457200" indent="-4572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208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70609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Financování zdravotnických služeb</a:t>
            </a:r>
            <a:r>
              <a:rPr lang="cs-CZ" b="1" dirty="0">
                <a:solidFill>
                  <a:srgbClr val="333399"/>
                </a:solidFill>
              </a:rPr>
              <a:t/>
            </a:r>
            <a:br>
              <a:rPr lang="cs-CZ" b="1" dirty="0">
                <a:solidFill>
                  <a:srgbClr val="333399"/>
                </a:solidFill>
              </a:rPr>
            </a:b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5073427"/>
          </a:xfrm>
        </p:spPr>
        <p:txBody>
          <a:bodyPr/>
          <a:lstStyle/>
          <a:p>
            <a:pPr marL="457200" indent="-457200"/>
            <a:endParaRPr lang="cs-CZ" dirty="0" smtClean="0">
              <a:solidFill>
                <a:srgbClr val="333399"/>
              </a:solidFill>
            </a:endParaRPr>
          </a:p>
          <a:p>
            <a:pPr marL="457200" indent="-457200"/>
            <a:r>
              <a:rPr lang="cs-CZ" dirty="0" smtClean="0">
                <a:solidFill>
                  <a:srgbClr val="333399"/>
                </a:solidFill>
              </a:rPr>
              <a:t>Formy financování</a:t>
            </a:r>
          </a:p>
          <a:p>
            <a:pPr marL="857250" lvl="1" indent="-457200"/>
            <a:r>
              <a:rPr lang="cs-CZ" dirty="0" smtClean="0">
                <a:solidFill>
                  <a:srgbClr val="333399"/>
                </a:solidFill>
              </a:rPr>
              <a:t>Typy zdravotnických systémů</a:t>
            </a:r>
          </a:p>
          <a:p>
            <a:pPr marL="457200" indent="-457200"/>
            <a:r>
              <a:rPr lang="cs-CZ" dirty="0" smtClean="0">
                <a:solidFill>
                  <a:srgbClr val="333399"/>
                </a:solidFill>
              </a:rPr>
              <a:t>Platby za zdravotnické služby</a:t>
            </a:r>
          </a:p>
        </p:txBody>
      </p:sp>
    </p:spTree>
    <p:extLst>
      <p:ext uri="{BB962C8B-B14F-4D97-AF65-F5344CB8AC3E}">
        <p14:creationId xmlns:p14="http://schemas.microsoft.com/office/powerpoint/2010/main" val="38472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/>
            </a:r>
            <a:br>
              <a:rPr lang="cs-CZ" b="1" dirty="0" smtClean="0">
                <a:solidFill>
                  <a:srgbClr val="333399"/>
                </a:solidFill>
              </a:rPr>
            </a:br>
            <a:r>
              <a:rPr lang="cs-CZ" b="1" dirty="0" smtClean="0">
                <a:solidFill>
                  <a:srgbClr val="333399"/>
                </a:solidFill>
              </a:rPr>
              <a:t>Hodnocení ekonomické efektivnosti zdravotní péče</a:t>
            </a:r>
            <a:r>
              <a:rPr lang="cs-CZ" b="1" dirty="0">
                <a:solidFill>
                  <a:srgbClr val="333399"/>
                </a:solidFill>
              </a:rPr>
              <a:t/>
            </a:r>
            <a:br>
              <a:rPr lang="cs-CZ" b="1" dirty="0">
                <a:solidFill>
                  <a:srgbClr val="333399"/>
                </a:solidFill>
              </a:rPr>
            </a:b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5073427"/>
          </a:xfrm>
        </p:spPr>
        <p:txBody>
          <a:bodyPr/>
          <a:lstStyle/>
          <a:p>
            <a:pPr marL="457200" indent="-457200"/>
            <a:r>
              <a:rPr lang="cs-CZ" dirty="0" smtClean="0">
                <a:solidFill>
                  <a:srgbClr val="333399"/>
                </a:solidFill>
              </a:rPr>
              <a:t>Ekonomická efektivnost je pouze jedním z mnoha aspektů hodnocení zdravotnických služeb.</a:t>
            </a:r>
          </a:p>
          <a:p>
            <a:pPr marL="457200" indent="-457200"/>
            <a:r>
              <a:rPr lang="cs-CZ" dirty="0" smtClean="0">
                <a:solidFill>
                  <a:srgbClr val="333399"/>
                </a:solidFill>
              </a:rPr>
              <a:t>Ekonomická efektivnost = poměr mezi vstupy a výstupy</a:t>
            </a:r>
          </a:p>
          <a:p>
            <a:pPr marL="857250" lvl="1" indent="-457200"/>
            <a:r>
              <a:rPr lang="cs-CZ" dirty="0">
                <a:solidFill>
                  <a:srgbClr val="333399"/>
                </a:solidFill>
              </a:rPr>
              <a:t>p</a:t>
            </a:r>
            <a:r>
              <a:rPr lang="cs-CZ" dirty="0" smtClean="0">
                <a:solidFill>
                  <a:srgbClr val="333399"/>
                </a:solidFill>
              </a:rPr>
              <a:t>roblémy porovnávání</a:t>
            </a:r>
          </a:p>
          <a:p>
            <a:pPr marL="457200" indent="-4572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455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99"/>
                </a:solidFill>
              </a:rPr>
              <a:t>Ekonomie</a:t>
            </a:r>
          </a:p>
        </p:txBody>
      </p:sp>
      <p:sp>
        <p:nvSpPr>
          <p:cNvPr id="1259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solidFill>
                  <a:srgbClr val="333399"/>
                </a:solidFill>
              </a:rPr>
              <a:t>zkoumá </a:t>
            </a:r>
            <a:r>
              <a:rPr lang="cs-CZ" sz="2800" b="1" dirty="0" smtClean="0">
                <a:solidFill>
                  <a:srgbClr val="333399"/>
                </a:solidFill>
              </a:rPr>
              <a:t>hospodaření s materiálními zdroji</a:t>
            </a:r>
            <a:r>
              <a:rPr lang="cs-CZ" sz="2800" dirty="0" smtClean="0">
                <a:solidFill>
                  <a:srgbClr val="333399"/>
                </a:solidFill>
              </a:rPr>
              <a:t>, </a:t>
            </a:r>
          </a:p>
          <a:p>
            <a:pPr lvl="1" eaLnBrk="1" hangingPunct="1"/>
            <a:r>
              <a:rPr lang="cs-CZ" sz="2400" dirty="0" smtClean="0">
                <a:solidFill>
                  <a:srgbClr val="333399"/>
                </a:solidFill>
              </a:rPr>
              <a:t>vytváření a rozdělování bohatství, </a:t>
            </a:r>
          </a:p>
          <a:p>
            <a:pPr lvl="1" eaLnBrk="1" hangingPunct="1"/>
            <a:r>
              <a:rPr lang="cs-CZ" sz="2400" dirty="0" smtClean="0">
                <a:solidFill>
                  <a:srgbClr val="333399"/>
                </a:solidFill>
              </a:rPr>
              <a:t>výrobu a spotřebu zboží a služeb.</a:t>
            </a:r>
          </a:p>
          <a:p>
            <a:pPr eaLnBrk="1" hangingPunct="1"/>
            <a:r>
              <a:rPr lang="cs-CZ" sz="2800" dirty="0" smtClean="0">
                <a:solidFill>
                  <a:srgbClr val="333399"/>
                </a:solidFill>
              </a:rPr>
              <a:t>Základní pojmy: „</a:t>
            </a:r>
            <a:r>
              <a:rPr lang="cs-CZ" sz="2800" b="1" dirty="0" smtClean="0">
                <a:solidFill>
                  <a:srgbClr val="333399"/>
                </a:solidFill>
              </a:rPr>
              <a:t>nedostatek</a:t>
            </a:r>
            <a:r>
              <a:rPr lang="cs-CZ" sz="2800" dirty="0" smtClean="0">
                <a:solidFill>
                  <a:srgbClr val="333399"/>
                </a:solidFill>
              </a:rPr>
              <a:t>“ a „</a:t>
            </a:r>
            <a:r>
              <a:rPr lang="cs-CZ" sz="2800" b="1" dirty="0" smtClean="0">
                <a:solidFill>
                  <a:srgbClr val="333399"/>
                </a:solidFill>
              </a:rPr>
              <a:t>volba</a:t>
            </a:r>
            <a:r>
              <a:rPr lang="cs-CZ" sz="2800" dirty="0" smtClean="0">
                <a:solidFill>
                  <a:srgbClr val="333399"/>
                </a:solidFill>
              </a:rPr>
              <a:t>“.</a:t>
            </a:r>
          </a:p>
          <a:p>
            <a:pPr lvl="1" eaLnBrk="1" hangingPunct="1"/>
            <a:r>
              <a:rPr lang="cs-CZ" sz="2400" dirty="0" smtClean="0">
                <a:solidFill>
                  <a:srgbClr val="333399"/>
                </a:solidFill>
              </a:rPr>
              <a:t>V podmínkách </a:t>
            </a:r>
            <a:r>
              <a:rPr lang="cs-CZ" sz="2400" b="1" dirty="0" smtClean="0">
                <a:solidFill>
                  <a:srgbClr val="333399"/>
                </a:solidFill>
              </a:rPr>
              <a:t>omezených zdrojů </a:t>
            </a:r>
            <a:r>
              <a:rPr lang="cs-CZ" sz="2400" dirty="0" smtClean="0">
                <a:solidFill>
                  <a:srgbClr val="333399"/>
                </a:solidFill>
              </a:rPr>
              <a:t>je nutno provádět </a:t>
            </a:r>
            <a:r>
              <a:rPr lang="cs-CZ" sz="2400" b="1" dirty="0" smtClean="0">
                <a:solidFill>
                  <a:srgbClr val="333399"/>
                </a:solidFill>
              </a:rPr>
              <a:t>volbu (výběr) mezi konkurenčními požadavky</a:t>
            </a:r>
            <a:r>
              <a:rPr lang="cs-CZ" sz="2400" dirty="0" smtClean="0">
                <a:solidFill>
                  <a:srgbClr val="333399"/>
                </a:solidFill>
              </a:rPr>
              <a:t> souvisejícími se spotřebou zdrojů.</a:t>
            </a:r>
          </a:p>
          <a:p>
            <a:pPr lvl="1" eaLnBrk="1" hangingPunct="1"/>
            <a:r>
              <a:rPr lang="cs-CZ" sz="2400" dirty="0" smtClean="0">
                <a:solidFill>
                  <a:srgbClr val="333399"/>
                </a:solidFill>
              </a:rPr>
              <a:t>Kdyby všechny zdroje byly v potřebné míře k dispozici, ztratil by ekonomický přístup své opodstatnění.</a:t>
            </a:r>
          </a:p>
        </p:txBody>
      </p:sp>
    </p:spTree>
    <p:extLst>
      <p:ext uri="{BB962C8B-B14F-4D97-AF65-F5344CB8AC3E}">
        <p14:creationId xmlns:p14="http://schemas.microsoft.com/office/powerpoint/2010/main" val="7894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07562" y="1211547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300" b="1" dirty="0">
                <a:solidFill>
                  <a:srgbClr val="333399">
                    <a:lumMod val="75000"/>
                  </a:srgbClr>
                </a:solidFill>
              </a:rPr>
              <a:t>FUNKCE ZDRAVOTNICTVÍ</a:t>
            </a: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503111" y="2367632"/>
            <a:ext cx="8171129" cy="243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700" b="1" dirty="0">
                <a:solidFill>
                  <a:srgbClr val="333399">
                    <a:lumMod val="75000"/>
                  </a:srgbClr>
                </a:solidFill>
              </a:rPr>
              <a:t>V užším smyslu: řídit </a:t>
            </a:r>
            <a:r>
              <a:rPr lang="cs-CZ" altLang="cs-CZ" sz="2700" dirty="0">
                <a:solidFill>
                  <a:srgbClr val="333399">
                    <a:lumMod val="75000"/>
                  </a:srgbClr>
                </a:solidFill>
              </a:rPr>
              <a:t>(ať už přímo nebo nepřímo) soustavu zdravotnictví  </a:t>
            </a:r>
          </a:p>
          <a:p>
            <a:pPr marL="0" indent="0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cs-CZ" altLang="cs-CZ" sz="2700" b="1" dirty="0">
              <a:solidFill>
                <a:srgbClr val="333399">
                  <a:lumMod val="75000"/>
                </a:srgbClr>
              </a:solidFill>
            </a:endParaRPr>
          </a:p>
          <a:p>
            <a:pPr marL="257175" indent="-257175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700" b="1" dirty="0">
                <a:solidFill>
                  <a:srgbClr val="333399">
                    <a:lumMod val="75000"/>
                  </a:srgbClr>
                </a:solidFill>
              </a:rPr>
              <a:t>V širším smyslu: </a:t>
            </a:r>
            <a:r>
              <a:rPr lang="cs-CZ" altLang="cs-CZ" sz="2700" dirty="0">
                <a:solidFill>
                  <a:srgbClr val="333399">
                    <a:lumMod val="75000"/>
                  </a:srgbClr>
                </a:solidFill>
              </a:rPr>
              <a:t>vhodně usměrňovat a koordinovat systém péče o zdraví</a:t>
            </a:r>
          </a:p>
          <a:p>
            <a:pPr marL="257175" indent="-257175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cs-CZ" altLang="cs-CZ" sz="27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007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99"/>
                </a:solidFill>
              </a:rPr>
              <a:t>Ekonomie a zdraví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5373687"/>
          </a:xfrm>
        </p:spPr>
        <p:txBody>
          <a:bodyPr/>
          <a:lstStyle/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Chceme-li charakterizovat ekonomické aspekty systému péče o zdraví a analyzovat jej jako systém hospodářský, je třeba rozlišit dva základní pojmy:</a:t>
            </a:r>
          </a:p>
          <a:p>
            <a:pPr lvl="1" eaLnBrk="1" hangingPunct="1"/>
            <a:r>
              <a:rPr lang="cs-CZ" sz="2000" b="1" dirty="0" smtClean="0">
                <a:solidFill>
                  <a:srgbClr val="333399"/>
                </a:solidFill>
              </a:rPr>
              <a:t>ekonomiku péče o zdraví </a:t>
            </a:r>
            <a:r>
              <a:rPr lang="cs-CZ" sz="2000" dirty="0" smtClean="0">
                <a:solidFill>
                  <a:srgbClr val="333399"/>
                </a:solidFill>
              </a:rPr>
              <a:t>a</a:t>
            </a:r>
          </a:p>
          <a:p>
            <a:pPr lvl="1" eaLnBrk="1" hangingPunct="1"/>
            <a:r>
              <a:rPr lang="cs-CZ" sz="2000" b="1" dirty="0" smtClean="0">
                <a:solidFill>
                  <a:srgbClr val="333399"/>
                </a:solidFill>
              </a:rPr>
              <a:t>ekonomiku</a:t>
            </a:r>
            <a:r>
              <a:rPr lang="cs-CZ" sz="2000" dirty="0" smtClean="0">
                <a:solidFill>
                  <a:srgbClr val="333399"/>
                </a:solidFill>
              </a:rPr>
              <a:t> </a:t>
            </a:r>
            <a:r>
              <a:rPr lang="cs-CZ" sz="2000" b="1" dirty="0" smtClean="0">
                <a:solidFill>
                  <a:srgbClr val="333399"/>
                </a:solidFill>
              </a:rPr>
              <a:t>zdravotnictví</a:t>
            </a:r>
            <a:r>
              <a:rPr lang="cs-CZ" sz="2000" dirty="0" smtClean="0">
                <a:solidFill>
                  <a:srgbClr val="333399"/>
                </a:solidFill>
              </a:rPr>
              <a:t> (jakožto součásti systému péče o zdraví)</a:t>
            </a:r>
          </a:p>
          <a:p>
            <a:pPr eaLnBrk="1" hangingPunct="1"/>
            <a:endParaRPr lang="cs-CZ" sz="2400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Ekonomika péče o zdraví se zabývá vynakládáním vzácných zdrojů do širokého systému péče o zdraví a jejich výnosem.</a:t>
            </a:r>
          </a:p>
          <a:p>
            <a:pPr lvl="1"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73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dpis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Ekonomika zdravotnictví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971550" y="1196975"/>
            <a:ext cx="7488238" cy="53276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je jednou z aplikovaných ekonomických disciplín; </a:t>
            </a:r>
          </a:p>
          <a:p>
            <a:pPr marL="0" indent="0" eaLnBrk="1" hangingPunct="1">
              <a:buNone/>
              <a:defRPr/>
            </a:pPr>
            <a:endParaRPr lang="cs-CZ" sz="2800" b="1" dirty="0" smtClean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zabývá se studiem možností optimální alokace omezených lidských, hmotných a peněžních zdrojů s cílem dosáhnout integrace medicínské, organizační a ekonomické racionality v oblasti poskytování zdravotnických služeb.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>
              <a:defRPr/>
            </a:pPr>
            <a:endParaRPr lang="cs-CZ" sz="2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Nadpis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Ekonomika zdravotnictví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431800" y="1196975"/>
            <a:ext cx="8229600" cy="53276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… řeší problematiku alokace (rozhodování komu, kam, kolik bude přiděleno) nedostatkových zdrojů (lidé, materiál, peníze) ve zdravotnickém systému…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… aby bylo dosaženo lepšího zdravotního stavu (u jedinců i populačních skupin) při minimálních nákladech…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… jen velmi zřídka jsou rozhodnutí činěna pouze na základě ekonomických úvah, při rozhodování je třeba brát v úvahu další aspekty – medicínské, etické, organizační aj.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892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oblasti ekonomiky zdravotnictví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faktory nabídky a poptávky po zdravotních službách</a:t>
            </a:r>
            <a:endParaRPr lang="cs-CZ" sz="2400" dirty="0">
              <a:solidFill>
                <a:srgbClr val="333399"/>
              </a:solidFill>
            </a:endParaRP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zdravotní potřeby,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financování zdravotní péče,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náklady zdravotní péče,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měření výsledků a výstupů zdravotní péče,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měření produktivity, účinnosti a ekonomické efektivity zdravotnických služeb,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vliv ekonomického prostředí na ekonomiku zdravotnických organizací,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analýza efektivnosti různých zdravotnických systémů,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ekonomické vyhodnocování medicínských intervencí. </a:t>
            </a:r>
          </a:p>
        </p:txBody>
      </p:sp>
    </p:spTree>
    <p:extLst>
      <p:ext uri="{BB962C8B-B14F-4D97-AF65-F5344CB8AC3E}">
        <p14:creationId xmlns:p14="http://schemas.microsoft.com/office/powerpoint/2010/main" val="16651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ctrTitle" idx="4294967295"/>
          </p:nvPr>
        </p:nvSpPr>
        <p:spPr>
          <a:xfrm>
            <a:off x="683568" y="2060848"/>
            <a:ext cx="7772400" cy="1470025"/>
          </a:xfrm>
          <a:solidFill>
            <a:schemeClr val="accent1">
              <a:alpha val="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Trh a zdravotní péče</a:t>
            </a:r>
            <a:br>
              <a:rPr lang="cs-CZ" sz="6600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</a:br>
            <a:r>
              <a:rPr lang="cs-CZ" sz="6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(tržní selhání)</a:t>
            </a:r>
            <a:endParaRPr lang="cs-CZ" sz="660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 smtClean="0">
                <a:solidFill>
                  <a:srgbClr val="000099"/>
                </a:solidFill>
              </a:rPr>
            </a:br>
            <a:r>
              <a:rPr lang="cs-CZ" sz="3600" b="1" dirty="0" smtClean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68313" y="1258888"/>
            <a:ext cx="8229600" cy="5183187"/>
          </a:xfrm>
        </p:spPr>
        <p:txBody>
          <a:bodyPr/>
          <a:lstStyle/>
          <a:p>
            <a:r>
              <a:rPr lang="cs-CZ" altLang="cs-CZ" sz="2800" smtClean="0"/>
              <a:t>vysvětlení a zdůvodnění vládních zásahů, ve všech zdravotních systémech</a:t>
            </a:r>
          </a:p>
          <a:p>
            <a:r>
              <a:rPr lang="cs-CZ" altLang="cs-CZ" sz="2800" smtClean="0"/>
              <a:t>základní příčina: </a:t>
            </a:r>
            <a:r>
              <a:rPr lang="cs-CZ" altLang="cs-CZ" sz="2800" b="1" smtClean="0">
                <a:solidFill>
                  <a:srgbClr val="333399"/>
                </a:solidFill>
              </a:rPr>
              <a:t>selhání trhu zdravotní péče: 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asymetrie informací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povaha poptávky po zdravotních službách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očekávané chování lékařů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nejistota výsledku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podmínky na straně nabídky zdravotních služeb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tvorba cen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externality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Riziko inekvity ve zdraví</a:t>
            </a:r>
          </a:p>
          <a:p>
            <a:pPr marL="971550" lvl="1" indent="-514350">
              <a:buFontTx/>
              <a:buNone/>
            </a:pPr>
            <a:endParaRPr lang="cs-CZ" altLang="cs-CZ" sz="2400" smtClean="0"/>
          </a:p>
          <a:p>
            <a:pPr marL="971550" lvl="1" indent="-514350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091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36563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 smtClean="0">
                <a:solidFill>
                  <a:srgbClr val="000099"/>
                </a:solidFill>
              </a:rPr>
            </a:br>
            <a:r>
              <a:rPr lang="cs-CZ" sz="3600" b="1" dirty="0" smtClean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36563" y="1773238"/>
            <a:ext cx="8229600" cy="5183187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Nedostatek a asymetrie informací</a:t>
            </a:r>
          </a:p>
          <a:p>
            <a:pPr marL="514350" lvl="1" indent="0" eaLnBrk="1" hangingPunct="1">
              <a:buFont typeface="Arial" charset="0"/>
              <a:buNone/>
              <a:defRPr/>
            </a:pPr>
            <a:r>
              <a:rPr lang="cs-CZ" sz="2400" dirty="0" smtClean="0"/>
              <a:t>Pacient není ve stejné pozici jako spotřebitel běžných komerčních služeb.</a:t>
            </a:r>
          </a:p>
          <a:p>
            <a:pPr marL="514350" lvl="1" indent="0" eaLnBrk="1" hangingPunct="1">
              <a:buFont typeface="Arial" charset="0"/>
              <a:buNone/>
              <a:defRPr/>
            </a:pPr>
            <a:endParaRPr lang="cs-CZ" sz="2400" dirty="0" smtClean="0"/>
          </a:p>
          <a:p>
            <a:pPr marL="800100" lvl="1" eaLnBrk="1" hangingPunct="1"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Pacient neví:</a:t>
            </a:r>
          </a:p>
          <a:p>
            <a:pPr marL="1200150" lvl="2" eaLnBrk="1" hangingPunct="1">
              <a:defRPr/>
            </a:pPr>
            <a:r>
              <a:rPr lang="cs-CZ" dirty="0" smtClean="0"/>
              <a:t>Co mu chybí</a:t>
            </a:r>
          </a:p>
          <a:p>
            <a:pPr marL="1200150" lvl="2" eaLnBrk="1" hangingPunct="1">
              <a:defRPr/>
            </a:pPr>
            <a:r>
              <a:rPr lang="cs-CZ" dirty="0" smtClean="0"/>
              <a:t>Jaké zdravotnické služby potřebuje</a:t>
            </a:r>
          </a:p>
          <a:p>
            <a:pPr marL="1200150" lvl="2" eaLnBrk="1" hangingPunct="1">
              <a:defRPr/>
            </a:pPr>
            <a:r>
              <a:rPr lang="cs-CZ" dirty="0"/>
              <a:t>K</a:t>
            </a:r>
            <a:r>
              <a:rPr lang="cs-CZ" dirty="0" smtClean="0"/>
              <a:t>de, kdy a od koho je má požadovat</a:t>
            </a:r>
          </a:p>
          <a:p>
            <a:pPr marL="1200150" lvl="2" eaLnBrk="1" hangingPunct="1">
              <a:defRPr/>
            </a:pPr>
            <a:r>
              <a:rPr lang="cs-CZ" dirty="0" smtClean="0"/>
              <a:t>Jakou cenu by měl za služby zaplatit</a:t>
            </a:r>
            <a:r>
              <a:rPr lang="cs-CZ" dirty="0"/>
              <a:t>	</a:t>
            </a:r>
            <a:endParaRPr lang="cs-CZ" dirty="0" smtClean="0"/>
          </a:p>
          <a:p>
            <a:pPr marL="1200150" lvl="2" eaLnBrk="1" hangingPunct="1">
              <a:defRPr/>
            </a:pPr>
            <a:r>
              <a:rPr lang="cs-CZ" dirty="0" smtClean="0"/>
              <a:t>Jaký přínos či prospěch může očekávat od poskytnuté péče</a:t>
            </a:r>
            <a:endParaRPr lang="cs-CZ" dirty="0"/>
          </a:p>
          <a:p>
            <a:pPr marL="971550" lvl="2" indent="0" eaLnBrk="1" hangingPunct="1">
              <a:buFont typeface="Arial" charset="0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506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36563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 smtClean="0">
                <a:solidFill>
                  <a:srgbClr val="000099"/>
                </a:solidFill>
              </a:rPr>
            </a:br>
            <a:r>
              <a:rPr lang="cs-CZ" sz="3600" b="1" dirty="0" smtClean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5183188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Povaha poptávky</a:t>
            </a:r>
          </a:p>
          <a:p>
            <a:pPr marL="800100" lvl="1" eaLnBrk="1" hangingPunct="1"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spotřebu </a:t>
            </a:r>
            <a:r>
              <a:rPr lang="cs-CZ" sz="2400" b="1" dirty="0" err="1" smtClean="0">
                <a:solidFill>
                  <a:srgbClr val="333399"/>
                </a:solidFill>
              </a:rPr>
              <a:t>zdr</a:t>
            </a:r>
            <a:r>
              <a:rPr lang="cs-CZ" sz="2400" b="1" dirty="0" smtClean="0">
                <a:solidFill>
                  <a:srgbClr val="333399"/>
                </a:solidFill>
              </a:rPr>
              <a:t>. služeb nelze plánovat nebo odložit:</a:t>
            </a:r>
          </a:p>
          <a:p>
            <a:pPr marL="1200150" lvl="2" eaLnBrk="1" hangingPunct="1">
              <a:defRPr/>
            </a:pPr>
            <a:endParaRPr lang="cs-CZ" dirty="0" smtClean="0"/>
          </a:p>
          <a:p>
            <a:pPr marL="1200150" lvl="2" eaLnBrk="1" hangingPunct="1">
              <a:defRPr/>
            </a:pPr>
            <a:r>
              <a:rPr lang="cs-CZ" dirty="0" smtClean="0"/>
              <a:t>Nemoc je nepředvídatelný a nepravidelný jev</a:t>
            </a:r>
          </a:p>
          <a:p>
            <a:pPr marL="1200150" lvl="2" eaLnBrk="1" hangingPunct="1">
              <a:defRPr/>
            </a:pPr>
            <a:r>
              <a:rPr lang="cs-CZ" dirty="0" smtClean="0"/>
              <a:t>Potřeba zdravotnických služeb je často nezbytná a neodkladná</a:t>
            </a:r>
          </a:p>
          <a:p>
            <a:pPr marL="1200150" lvl="2" eaLnBrk="1" hangingPunct="1">
              <a:defRPr/>
            </a:pPr>
            <a:r>
              <a:rPr lang="cs-CZ" dirty="0" smtClean="0"/>
              <a:t>Je spojena s rizikem úmrtí, omezení funkčnosti (vč. snížení schopnosti vydělávat peníze)</a:t>
            </a:r>
          </a:p>
          <a:p>
            <a:pPr marL="1200150" lvl="2" eaLnBrk="1" hangingPunct="1">
              <a:defRPr/>
            </a:pPr>
            <a:r>
              <a:rPr lang="cs-CZ" dirty="0" smtClean="0"/>
              <a:t>Nemoc = velmi nákladné riziko</a:t>
            </a:r>
          </a:p>
          <a:p>
            <a:pPr marL="971550" lvl="2" indent="0" eaLnBrk="1" hangingPunct="1">
              <a:buFont typeface="Arial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 smtClean="0">
                <a:solidFill>
                  <a:srgbClr val="000099"/>
                </a:solidFill>
              </a:rPr>
            </a:br>
            <a:r>
              <a:rPr lang="cs-CZ" sz="3600" b="1" dirty="0" smtClean="0">
                <a:solidFill>
                  <a:srgbClr val="000099"/>
                </a:solidFill>
              </a:rPr>
              <a:t>v péči o 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>
            <a:normAutofit/>
          </a:bodyPr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Očekávané chování lékařů - omezená soutěž</a:t>
            </a:r>
          </a:p>
          <a:p>
            <a:pPr marL="800100" lvl="1" eaLnBrk="1" hangingPunct="1">
              <a:defRPr/>
            </a:pPr>
            <a:endParaRPr lang="cs-CZ" sz="2400" dirty="0" smtClean="0"/>
          </a:p>
          <a:p>
            <a:pPr marL="800100" lvl="1" eaLnBrk="1" hangingPunct="1">
              <a:defRPr/>
            </a:pPr>
            <a:r>
              <a:rPr lang="cs-CZ" sz="2400" dirty="0" smtClean="0"/>
              <a:t>Ani v ryze tržních společnostech mezi lékaři zdravotnickými zařízeními prakticky nedochází ke konkurenci prostřednictvím reklamy a cen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Lékař = informovaný expert, jím navrhovaná léčba je odrazem objektivní potřeby pacienta, nikoli finančními potřebami lékaře (důvěra).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Nutnost spolupráce (konzultací) mezi lékaři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Přirozená spádovost nemocnic (bydliště, záchranka)</a:t>
            </a:r>
          </a:p>
          <a:p>
            <a:pPr marL="514350" lvl="1" indent="0" eaLnBrk="1" hangingPunct="1">
              <a:buFontTx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6062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 smtClean="0">
                <a:solidFill>
                  <a:srgbClr val="000099"/>
                </a:solidFill>
              </a:rPr>
            </a:br>
            <a:r>
              <a:rPr lang="cs-CZ" sz="3600" b="1" dirty="0" smtClean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Podmínky na straně nabídky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Vstup do profese je omezen (nákladné vzdělání = omezený počet studentů)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Vede to k omezení nabídky a k růstu nákladů (x zajištění kvality)</a:t>
            </a:r>
          </a:p>
          <a:p>
            <a:pPr marL="800100" lvl="1" eaLnBrk="1" hangingPunct="1">
              <a:defRPr/>
            </a:pPr>
            <a:endParaRPr lang="cs-CZ" sz="2400" dirty="0"/>
          </a:p>
          <a:p>
            <a:pPr marL="571500" indent="-457200" eaLnBrk="1" hangingPunct="1">
              <a:defRPr/>
            </a:pPr>
            <a:r>
              <a:rPr lang="cs-CZ" b="1" dirty="0" smtClean="0">
                <a:solidFill>
                  <a:srgbClr val="333399"/>
                </a:solidFill>
              </a:rPr>
              <a:t>Tvorba cen</a:t>
            </a:r>
          </a:p>
          <a:p>
            <a:pPr marL="971550" lvl="1" indent="-457200" eaLnBrk="1" hangingPunct="1">
              <a:defRPr/>
            </a:pPr>
            <a:r>
              <a:rPr lang="cs-CZ" sz="2400" dirty="0" smtClean="0"/>
              <a:t>administrativní tvorba cen = nepružnost nabídky</a:t>
            </a:r>
          </a:p>
          <a:p>
            <a:pPr marL="971550" lvl="1" indent="-457200" eaLnBrk="1" hangingPunct="1">
              <a:defRPr/>
            </a:pPr>
            <a:r>
              <a:rPr lang="cs-CZ" sz="2400" dirty="0" smtClean="0"/>
              <a:t>existence </a:t>
            </a:r>
            <a:r>
              <a:rPr lang="cs-CZ" sz="2400" dirty="0"/>
              <a:t>zdravotního pojištění omezuje cenovou konkurenci pouze na částku, kterou pacient hradí přímou platbou.</a:t>
            </a:r>
          </a:p>
          <a:p>
            <a:pPr marL="971550" lvl="1" indent="-457200" eaLnBrk="1" hangingPunct="1"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501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6499</Words>
  <Application>Microsoft Office PowerPoint</Application>
  <PresentationFormat>Předvádění na obrazovce (4:3)</PresentationFormat>
  <Paragraphs>1405</Paragraphs>
  <Slides>226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226</vt:i4>
      </vt:variant>
    </vt:vector>
  </HeadingPairs>
  <TitlesOfParts>
    <vt:vector size="247" baseType="lpstr">
      <vt:lpstr>Arial</vt:lpstr>
      <vt:lpstr>Arial Black</vt:lpstr>
      <vt:lpstr>Arial CE</vt:lpstr>
      <vt:lpstr>Calibri</vt:lpstr>
      <vt:lpstr>Times New Roman</vt:lpstr>
      <vt:lpstr>Wingdings</vt:lpstr>
      <vt:lpstr>Wingdings 2</vt:lpstr>
      <vt:lpstr>Výchozí návrh</vt:lpstr>
      <vt:lpstr>Motiv systému Office</vt:lpstr>
      <vt:lpstr>1_Motiv systému Office</vt:lpstr>
      <vt:lpstr>2_Motiv systému Office</vt:lpstr>
      <vt:lpstr>1_Výchozí návrh</vt:lpstr>
      <vt:lpstr>3_Motiv systému Office</vt:lpstr>
      <vt:lpstr>3_Výchozí návrh</vt:lpstr>
      <vt:lpstr>4_Výchozí návrh</vt:lpstr>
      <vt:lpstr>5_Výchozí návrh</vt:lpstr>
      <vt:lpstr>6_Výchozí návrh</vt:lpstr>
      <vt:lpstr>7_Výchozí návrh</vt:lpstr>
      <vt:lpstr>Motiv Office</vt:lpstr>
      <vt:lpstr>1_Motiv Office</vt:lpstr>
      <vt:lpstr>Dokument</vt:lpstr>
      <vt:lpstr>VEŘEJNÉ ZDRAVOTNICTVÍ  Jarní semestr 2018    5. ročník VL </vt:lpstr>
      <vt:lpstr>Organizace výuky</vt:lpstr>
      <vt:lpstr> Základní studijní texty </vt:lpstr>
      <vt:lpstr>Prezentace aplikace PowerPoint</vt:lpstr>
      <vt:lpstr>Prezentace aplikace PowerPoint</vt:lpstr>
      <vt:lpstr>SYSTÉM PÉČE O ZDRAVÍ </vt:lpstr>
      <vt:lpstr>ZDRAVOTNICTVÍ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PUBLIC HEALTH</vt:lpstr>
      <vt:lpstr>Prezentace aplikace PowerPoint</vt:lpstr>
      <vt:lpstr>Prezentace aplikace PowerPoint</vt:lpstr>
      <vt:lpstr>   SVĚTOVÁ ZDRAVOTNICKÁ ORGANIZACE</vt:lpstr>
      <vt:lpstr>Vznik WHO</vt:lpstr>
      <vt:lpstr>Vnitřní organizace WHO</vt:lpstr>
      <vt:lpstr>Základní cíl WHO</vt:lpstr>
      <vt:lpstr>Prezentace aplikace PowerPoint</vt:lpstr>
      <vt:lpstr>Prezentace aplikace PowerPoint</vt:lpstr>
      <vt:lpstr>Prezentace aplikace PowerPoint</vt:lpstr>
      <vt:lpstr>Prezentace aplikace PowerPoint</vt:lpstr>
      <vt:lpstr>INDIVIDUÁLNÍ HODNOTA ZDRAVÍ</vt:lpstr>
      <vt:lpstr>SOCIÁLNÍ HODNOTA ZDRAVÍ</vt:lpstr>
      <vt:lpstr>EKONOMICKÝ VÝZNAM ZDRAVÍ</vt:lpstr>
      <vt:lpstr>POLITICKÝ VÝZNAM ZDRAVÍ</vt:lpstr>
      <vt:lpstr>Prezentace aplikace PowerPoint</vt:lpstr>
      <vt:lpstr>Prezentace aplikace PowerPoint</vt:lpstr>
      <vt:lpstr>Prezentace aplikace PowerPoint</vt:lpstr>
      <vt:lpstr>ZDRAVOTNÍ SITUACE </vt:lpstr>
      <vt:lpstr>Prezentace aplikace PowerPoint</vt:lpstr>
      <vt:lpstr>Prezentace aplikace PowerPoint</vt:lpstr>
      <vt:lpstr>Prezentace aplikace PowerPoint</vt:lpstr>
      <vt:lpstr>Prezentace aplikace PowerPoint</vt:lpstr>
      <vt:lpstr>STŘEDNÍ DÉLKA ŽIVOTA</vt:lpstr>
      <vt:lpstr>Prezentace aplikace PowerPoint</vt:lpstr>
      <vt:lpstr>Prezentace aplikace PowerPoint</vt:lpstr>
      <vt:lpstr>KOUŘENÍ</vt:lpstr>
      <vt:lpstr>DĚTŠTÍ KUŘÁCI</vt:lpstr>
      <vt:lpstr>DŮSLEDKY KOUŘENÍ</vt:lpstr>
      <vt:lpstr>ALKOHOL</vt:lpstr>
      <vt:lpstr>ALKOHOL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determinanty zdraví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Státní správa a samospráva ve zdravotnictví </vt:lpstr>
      <vt:lpstr>Subjekty zdravotnického systému v ČR</vt:lpstr>
      <vt:lpstr>ZDRAVOTNICTVÍ</vt:lpstr>
      <vt:lpstr>ZDRAVOTNICKÉ SLUŽBY</vt:lpstr>
      <vt:lpstr>ZDRAVOTNICKÉ SLUŽBY</vt:lpstr>
      <vt:lpstr>ZDRAVOTNICKÉ SLUŽBY</vt:lpstr>
      <vt:lpstr>ZDRAVOTNICKÉ SLUŽBY</vt:lpstr>
      <vt:lpstr>Prezentace aplikace PowerPoint</vt:lpstr>
      <vt:lpstr>ZDRAVOTNÍ POTŘEBA</vt:lpstr>
      <vt:lpstr>ZDRAVOTNÍ POTŘEBA</vt:lpstr>
      <vt:lpstr>ZDRAVOTNÍ POTŘEBA</vt:lpstr>
      <vt:lpstr>SUBJEKTIVNĚ POCIŤOVANÁ POTŘEBA</vt:lpstr>
      <vt:lpstr>PROFESIONÁLNĚ DEFINOVANÁ POTŘEBA</vt:lpstr>
      <vt:lpstr>NORMATIVNÍ POTŘEBA</vt:lpstr>
      <vt:lpstr>Prezentace aplikace PowerPoint</vt:lpstr>
      <vt:lpstr>Prezentace aplikace PowerPoint</vt:lpstr>
      <vt:lpstr> DEMOGRAFICKÝ TRANZIT                          A EPIDEMIOLOGICKÁ TRANSFORMACE</vt:lpstr>
      <vt:lpstr>Demografický vývoj a populační zdraví</vt:lpstr>
      <vt:lpstr>Demografický tranzit, epidemiologická transformace, determinanty zdraví</vt:lpstr>
      <vt:lpstr> EKONOMIE ZDRAVOTNICTVÍ</vt:lpstr>
      <vt:lpstr>Ekonomie a zdravotnictví</vt:lpstr>
      <vt:lpstr>Ekonomická teorie a zdravotnictví </vt:lpstr>
      <vt:lpstr>Trh a zdraví </vt:lpstr>
      <vt:lpstr>Financování zdravotnických služeb </vt:lpstr>
      <vt:lpstr> Hodnocení ekonomické efektivnosti zdravotní péče </vt:lpstr>
      <vt:lpstr>Ekonomie</vt:lpstr>
      <vt:lpstr>Ekonomie a zdraví</vt:lpstr>
      <vt:lpstr>Ekonomika zdravotnictví</vt:lpstr>
      <vt:lpstr>Ekonomika zdravotnictví</vt:lpstr>
      <vt:lpstr>Hlavní oblasti ekonomiky zdravotnictví</vt:lpstr>
      <vt:lpstr>Trh a zdravotní péče (tržní selhání)</vt:lpstr>
      <vt:lpstr>Problémy aplikace tržního mechanismu  v péči o zdraví</vt:lpstr>
      <vt:lpstr>Problémy aplikace tržního mechanismu  v péči o zdraví</vt:lpstr>
      <vt:lpstr>Problémy aplikace tržního mechanismu  v péči o zdraví</vt:lpstr>
      <vt:lpstr>Problémy aplikace tržního mechanismu  v péči o zdraví</vt:lpstr>
      <vt:lpstr>Problémy aplikace tržního mechanismu  v péči o zdraví</vt:lpstr>
      <vt:lpstr>Problémy aplikace tržního mechanismu  v péči o zdraví</vt:lpstr>
      <vt:lpstr>Problémy aplikace tržního mechanismu  v péči o zdraví</vt:lpstr>
      <vt:lpstr>Příčiny Nárůstu výdajů na zdravotní péči</vt:lpstr>
      <vt:lpstr>Zájem ekonomie o zdravotní péči</vt:lpstr>
      <vt:lpstr>Hlavní příčiny růstu nákladů</vt:lpstr>
      <vt:lpstr>Hlavní příčiny růstu nákladů</vt:lpstr>
      <vt:lpstr>Prezentace aplikace PowerPoint</vt:lpstr>
      <vt:lpstr>Hlavní příčiny růstu nákladů</vt:lpstr>
      <vt:lpstr>Hlavní příčiny růstu nákladů</vt:lpstr>
      <vt:lpstr>MOŽNOSTI ŘEŠENÍ</vt:lpstr>
      <vt:lpstr>Financování zdravotnictví</vt:lpstr>
      <vt:lpstr>Finance</vt:lpstr>
      <vt:lpstr>Formy financování zdravotnických služeb</vt:lpstr>
      <vt:lpstr>financování zdravotnických služeb</vt:lpstr>
      <vt:lpstr>Prezentace aplikace PowerPoint</vt:lpstr>
      <vt:lpstr>Hlavní zdroje financování zdravotnictví</vt:lpstr>
      <vt:lpstr>Výdaje na zdravotní péči</vt:lpstr>
      <vt:lpstr>Formy úhrady  </vt:lpstr>
      <vt:lpstr>Formy úhrady  </vt:lpstr>
      <vt:lpstr>Formy úhrady:  Ambulantní zdravotní péče</vt:lpstr>
      <vt:lpstr>Formy úhrady  Nemocnice</vt:lpstr>
      <vt:lpstr>Zdravotní pojištění</vt:lpstr>
      <vt:lpstr>VEŘEJNOPRÁVNÍ POJIŠTĚNÍ</vt:lpstr>
      <vt:lpstr>Veřejné zdravotní pojištění</vt:lpstr>
      <vt:lpstr>Veřejné zdravotní pojištění  – jde o solidaritu:</vt:lpstr>
      <vt:lpstr>Veřejné zdravotní pojištění</vt:lpstr>
      <vt:lpstr>Veřejné zdravotní pojištění</vt:lpstr>
      <vt:lpstr>Veřejné zdravotní pojištění jako výraz sociální solidarity</vt:lpstr>
      <vt:lpstr>Veřejné zdravotní pojištění</vt:lpstr>
      <vt:lpstr>Plátci veřejného zdravotního pojištění</vt:lpstr>
      <vt:lpstr>Z povinného zdravotního pojištění se hradí:</vt:lpstr>
      <vt:lpstr>Zaměstnanci a zaměstnavatelé</vt:lpstr>
      <vt:lpstr>OSVČ</vt:lpstr>
      <vt:lpstr>Osoba bez zdanitelných příjmů (OBZP)</vt:lpstr>
      <vt:lpstr>Osoby, za které je plátcem stát</vt:lpstr>
      <vt:lpstr>Zdravotní pojišťovny v ČR</vt:lpstr>
      <vt:lpstr>Výběr zdravotní pojišťovny</vt:lpstr>
      <vt:lpstr>Zdravotní pojišťovny a počet jejich pojištěnců v r. 2017</vt:lpstr>
      <vt:lpstr>SOUKROMOPRÁVNÍ POJIŠTĚNÍ</vt:lpstr>
      <vt:lpstr>Co lze pojistit?</vt:lpstr>
      <vt:lpstr>Charakteristiky soukromého zdravotního pojištění</vt:lpstr>
      <vt:lpstr>Cizinci odkázáni na komerční ZP</vt:lpstr>
      <vt:lpstr>Cizinci odkázáni na komerční ZP</vt:lpstr>
      <vt:lpstr>Role státu  v péči o zdraví</vt:lpstr>
      <vt:lpstr>Odpovědnost za zdraví</vt:lpstr>
      <vt:lpstr>Právo na zdraví</vt:lpstr>
      <vt:lpstr>Úkoly státu v péči o zdraví</vt:lpstr>
      <vt:lpstr>Role státu v péči o zdraví dle WHO</vt:lpstr>
      <vt:lpstr>Role státu v péči o zdraví dle WHO</vt:lpstr>
      <vt:lpstr>ZDRAVOTNÍ POLITIKA</vt:lpstr>
      <vt:lpstr>Zdravotní politika</vt:lpstr>
      <vt:lpstr>Zdravotní politika</vt:lpstr>
      <vt:lpstr>Hlavní cíl zdravotní politiky</vt:lpstr>
      <vt:lpstr>KONCEPCE ZDRAVOTNÍ POLITIKY</vt:lpstr>
      <vt:lpstr>Základy pro vytváření koncepce zdravotní politiky</vt:lpstr>
      <vt:lpstr>Nástroje pro realizaci koncepce zdravotní politiky</vt:lpstr>
      <vt:lpstr>Cíle koncepce zdravotní politiky</vt:lpstr>
      <vt:lpstr>EVROPSKÁ ZDRAVOTNÍ POLITIKA</vt:lpstr>
      <vt:lpstr>Evropská zdravotní politika</vt:lpstr>
      <vt:lpstr>Historický vývoj evropské zdravotní politiky</vt:lpstr>
      <vt:lpstr>Základní programové dokumenty evropské zdravotní politiky</vt:lpstr>
      <vt:lpstr>   Aktuální program ZDRAVÍ 2020 </vt:lpstr>
      <vt:lpstr>Strategické cíle programu Zdraví 2020</vt:lpstr>
      <vt:lpstr>Prioritní oblast 1</vt:lpstr>
      <vt:lpstr>Prioritní oblast 2</vt:lpstr>
      <vt:lpstr>Prioritní oblast 3</vt:lpstr>
      <vt:lpstr>Prioritní oblast 4</vt:lpstr>
      <vt:lpstr>Prezentace aplikace PowerPoint</vt:lpstr>
      <vt:lpstr>Zdravotnické systémy</vt:lpstr>
      <vt:lpstr>Základní typy zdravotnických systémů</vt:lpstr>
      <vt:lpstr>Typy zdravotnických systémů ve světě</vt:lpstr>
      <vt:lpstr>Hodnocení výkonnosti zdravotnických sYSTÉMŮ</vt:lpstr>
      <vt:lpstr>Základní kritéria</vt:lpstr>
      <vt:lpstr>Dostupnost zdravotnických služeb </vt:lpstr>
      <vt:lpstr>Dostupnost</vt:lpstr>
      <vt:lpstr>Základní dimenze dostupnosti</vt:lpstr>
      <vt:lpstr>Geografická dostupnost</vt:lpstr>
      <vt:lpstr>Časová dostupnost</vt:lpstr>
      <vt:lpstr>Prezentace aplikace PowerPoint</vt:lpstr>
      <vt:lpstr>Ekonomická dostupnost</vt:lpstr>
      <vt:lpstr>Odborně medicínská dostupnost</vt:lpstr>
      <vt:lpstr>Organizační dostupnost</vt:lpstr>
      <vt:lpstr>Psychosociální dostupnost</vt:lpstr>
      <vt:lpstr>Sociokulturní dostupnost</vt:lpstr>
      <vt:lpstr>Účinnost a efektivita</vt:lpstr>
      <vt:lpstr>Účinnost (effectiveness)</vt:lpstr>
      <vt:lpstr>Účinnost (effectiveness)</vt:lpstr>
      <vt:lpstr>Efektivita (efficiency)</vt:lpstr>
      <vt:lpstr>Metody stanovení efektivity</vt:lpstr>
      <vt:lpstr>Metoda „cena – zisk“ </vt:lpstr>
      <vt:lpstr>Metoda „cena – účinnost“ </vt:lpstr>
      <vt:lpstr>Metoda „cena – utilita“ </vt:lpstr>
      <vt:lpstr>Kvalita zdravotní péče</vt:lpstr>
      <vt:lpstr>Kvalita</vt:lpstr>
      <vt:lpstr>Kvalita zdravotní péče</vt:lpstr>
      <vt:lpstr>Kvalita zdravotní péče</vt:lpstr>
      <vt:lpstr>Kvalita zdravotní péče z hlediska jednotlivých aktérů</vt:lpstr>
      <vt:lpstr>Další možná kritéria pro souhrnné Hodnocení zdravotnických systémů</vt:lpstr>
      <vt:lpstr>JAKÝ SYSTÉM HODNOTIT? World Health Report 2000 Health System Improving Performance</vt:lpstr>
      <vt:lpstr>JAKÉ ASPEKTY HODNOTIT?  CÍLE A KRITÉRIA</vt:lpstr>
      <vt:lpstr> NĚKTERÉ ZÁKLADNÍ  NOVÉ POJMY</vt:lpstr>
      <vt:lpstr>NĚKTERÉ ZÁKLADNÍ  NOVÉ POJMY    A. PERFORMANCE</vt:lpstr>
      <vt:lpstr>NĚKTERÉ ZÁKLADNÍ  NOVÉ POJMY  B.  RESPONZIVNOST </vt:lpstr>
      <vt:lpstr>NĚKTERÉ ZÁKLADNÍ  NOVÉ POJMY  C. STEWARDSHIP</vt:lpstr>
      <vt:lpstr>NĚKTERÉ ZÁKLADNÍ  NOVÉ POJMY  D. SLUŠNÉ FINANCOVÁNÍ (fair financing)</vt:lpstr>
      <vt:lpstr>VÝCHOVNÝ PROGRAM</vt:lpstr>
      <vt:lpstr>DEFINICE ZDRAVOTNÍ VÝCHOVY</vt:lpstr>
      <vt:lpstr>OBSAH ZDRAVOTNÍ VÝCHOVY</vt:lpstr>
      <vt:lpstr>ZAMĚŘENÍ ZDRAVOTNÍ VÝCHOVY </vt:lpstr>
      <vt:lpstr>NÁVAZNOST ZDRAVOTNÍ VÝCHOVY NA NĚKTERÉ DALŠÍ ZDRAVOTNÍ AKTIVITY A POJMY</vt:lpstr>
      <vt:lpstr>ZDRAVOTNĚ VÝCHOVNÉ PROGRAMY</vt:lpstr>
      <vt:lpstr>ZÁKLADNÍ KROKY  VÝCHOVNÉHO PROGRAMU </vt:lpstr>
      <vt:lpstr>a. Sociální diagnóza</vt:lpstr>
      <vt:lpstr>b. Epidemiologická diagnóza</vt:lpstr>
      <vt:lpstr>c. Behaviorální diagnóza</vt:lpstr>
      <vt:lpstr>ODPOVĚDNOST JEDINCE  V PÉČI O ZDRAVÍ</vt:lpstr>
      <vt:lpstr>d. Výchovná diagnóza</vt:lpstr>
      <vt:lpstr>e. Organizační diagnóza</vt:lpstr>
      <vt:lpstr>f. Realizační fáze</vt:lpstr>
      <vt:lpstr>g. Hodnocení průběhu programu</vt:lpstr>
      <vt:lpstr>h. Hodnocení bezprostředních výsledků programu</vt:lpstr>
      <vt:lpstr>i. Zhodnocení dlouhodobých důsledků programu</vt:lpstr>
      <vt:lpstr>PREVENCE  A JEJÍ PŘEKÁŽKY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129</cp:revision>
  <dcterms:created xsi:type="dcterms:W3CDTF">2014-02-19T08:35:58Z</dcterms:created>
  <dcterms:modified xsi:type="dcterms:W3CDTF">2018-02-23T10:09:01Z</dcterms:modified>
</cp:coreProperties>
</file>