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35" r:id="rId20"/>
    <p:sldId id="336" r:id="rId21"/>
    <p:sldId id="345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31450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 custLinFactNeighborX="-41933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6276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4492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4492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30882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30882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15255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15255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15.2.2018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dirty="0" smtClean="0"/>
              <a:t>kontaminovanými </a:t>
            </a:r>
            <a:r>
              <a:rPr lang="cs-CZ" altLang="cs-CZ" sz="11200" dirty="0"/>
              <a:t>předměty</a:t>
            </a:r>
          </a:p>
          <a:p>
            <a:r>
              <a:rPr lang="cs-CZ" altLang="cs-CZ" sz="11200" dirty="0"/>
              <a:t>biologickým </a:t>
            </a:r>
            <a:r>
              <a:rPr lang="cs-CZ" altLang="cs-CZ" sz="11200" dirty="0" smtClean="0"/>
              <a:t>materiálem</a:t>
            </a:r>
          </a:p>
          <a:p>
            <a:r>
              <a:rPr lang="cs-CZ" altLang="cs-CZ" sz="11200" dirty="0" smtClean="0"/>
              <a:t>inokulací</a:t>
            </a:r>
            <a:endParaRPr lang="cs-CZ" altLang="cs-CZ" sz="11200" dirty="0"/>
          </a:p>
          <a:p>
            <a:r>
              <a:rPr lang="cs-CZ" altLang="cs-CZ" sz="11200" dirty="0" smtClean="0"/>
              <a:t>kontaminovanými potravinami nebo vodou</a:t>
            </a:r>
            <a:endParaRPr lang="cs-CZ" altLang="cs-CZ" sz="11200" dirty="0"/>
          </a:p>
          <a:p>
            <a:pPr marL="502920" lvl="1" indent="0">
              <a:buNone/>
            </a:pPr>
            <a:r>
              <a:rPr lang="cs-CZ" altLang="cs-CZ" sz="11200" dirty="0" smtClean="0"/>
              <a:t>(vehikulum)</a:t>
            </a:r>
          </a:p>
          <a:p>
            <a:r>
              <a:rPr lang="cs-CZ" altLang="cs-CZ" sz="11400" dirty="0" smtClean="0"/>
              <a:t>kontaminovanou půdou</a:t>
            </a:r>
            <a:endParaRPr lang="cs-CZ" altLang="cs-CZ" sz="11400" dirty="0"/>
          </a:p>
          <a:p>
            <a:r>
              <a:rPr lang="cs-CZ" altLang="cs-CZ" sz="11200" dirty="0"/>
              <a:t>vzduchem</a:t>
            </a:r>
          </a:p>
          <a:p>
            <a:pPr lvl="1"/>
            <a:r>
              <a:rPr lang="cs-CZ" altLang="cs-CZ" sz="11200" dirty="0"/>
              <a:t>infekční aerosol, infekční prach</a:t>
            </a:r>
          </a:p>
          <a:p>
            <a:r>
              <a:rPr lang="cs-CZ" altLang="cs-CZ" sz="11200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Vnímavý </a:t>
            </a:r>
            <a:r>
              <a:rPr lang="cs-CZ" altLang="cs-CZ" b="1" dirty="0" smtClean="0"/>
              <a:t>jedinec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/>
              <a:t>specifické protilátky</a:t>
            </a:r>
            <a:r>
              <a:rPr lang="cs-CZ" altLang="cs-CZ" sz="2400" dirty="0"/>
              <a:t> 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Nevnímavý jedinec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Ovlivnění procesu přenosu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</a:t>
            </a:r>
            <a:r>
              <a:rPr lang="cs-CZ" altLang="cs-CZ" sz="2800" dirty="0" err="1"/>
              <a:t>infekcí,očkování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b="1" dirty="0" smtClean="0"/>
              <a:t>opatření</a:t>
            </a:r>
            <a:br>
              <a:rPr lang="cs-CZ" altLang="cs-CZ" b="1" dirty="0" smtClean="0"/>
            </a:b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smtClean="0"/>
              <a:t>hygienická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dirty="0"/>
              <a:t>zabezpečení zdrojů pitné vody</a:t>
            </a:r>
          </a:p>
          <a:p>
            <a:pPr lvl="2"/>
            <a:r>
              <a:rPr lang="cs-CZ" altLang="cs-CZ" sz="2800" dirty="0"/>
              <a:t>likvidace odpadů</a:t>
            </a:r>
          </a:p>
          <a:p>
            <a:pPr lvl="2"/>
            <a:r>
              <a:rPr lang="cs-CZ" altLang="cs-CZ" sz="2800" dirty="0"/>
              <a:t>hygienické normy při výstavbě</a:t>
            </a:r>
          </a:p>
          <a:p>
            <a:pPr lvl="2"/>
            <a:r>
              <a:rPr lang="cs-CZ" altLang="cs-CZ" sz="2800" dirty="0"/>
              <a:t>hygienický režim při výrobě a prodeji potravin</a:t>
            </a:r>
          </a:p>
          <a:p>
            <a:pPr lvl="2"/>
            <a:r>
              <a:rPr lang="cs-CZ" altLang="cs-CZ" sz="2800" dirty="0"/>
              <a:t>dezinfekce, sterilizace ve zdravotnictví</a:t>
            </a:r>
          </a:p>
          <a:p>
            <a:pPr lvl="2"/>
            <a:r>
              <a:rPr lang="cs-CZ" altLang="cs-CZ" sz="2800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dirty="0" smtClean="0"/>
              <a:t>dezinsekce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deratizace</a:t>
            </a:r>
          </a:p>
          <a:p>
            <a:pPr lvl="2"/>
            <a:r>
              <a:rPr lang="cs-CZ" altLang="cs-CZ" sz="2800" dirty="0" smtClean="0"/>
              <a:t>ochrana hranic – ochrana dovážených zvířat a potravin – veterinární osvědčení o zdravotní nezávadnosti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b="1" dirty="0" smtClean="0"/>
              <a:t>opatření</a:t>
            </a: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/>
              <a:t>imunizace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0">
              <a:buNone/>
            </a:pPr>
            <a:endParaRPr lang="cs-CZ" altLang="cs-CZ" sz="2400" dirty="0"/>
          </a:p>
          <a:p>
            <a:endParaRPr lang="cs-CZ" altLang="cs-CZ" sz="2400" b="1" dirty="0" smtClean="0"/>
          </a:p>
          <a:p>
            <a:pPr marL="0" indent="0">
              <a:buNone/>
            </a:pPr>
            <a:r>
              <a:rPr lang="cs-CZ" altLang="cs-CZ" sz="2400" b="1" dirty="0" smtClean="0"/>
              <a:t>        Aktivní imunizace = očkování</a:t>
            </a:r>
            <a:endParaRPr lang="cs-CZ" altLang="cs-CZ" sz="2400" b="1" dirty="0"/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</a:t>
            </a:r>
            <a:r>
              <a:rPr lang="cs-CZ" altLang="cs-CZ" sz="2400" dirty="0" err="1"/>
              <a:t>ranách,v</a:t>
            </a:r>
            <a:r>
              <a:rPr lang="cs-CZ" altLang="cs-CZ" sz="2400" dirty="0"/>
              <a:t> 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Imunizace =</a:t>
            </a:r>
            <a:br>
              <a:rPr lang="cs-CZ" b="1" dirty="0" smtClean="0"/>
            </a:br>
            <a:r>
              <a:rPr lang="cs-CZ" b="1" dirty="0" smtClean="0"/>
              <a:t>očkování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Povinné očkování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Legislativa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2800" b="1" dirty="0" smtClean="0"/>
              <a:t>souhrn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258/2000 Sb., o ochraně veřejného zdraví</a:t>
            </a:r>
          </a:p>
          <a:p>
            <a:endParaRPr lang="cs-CZ" dirty="0" smtClean="0"/>
          </a:p>
          <a:p>
            <a:r>
              <a:rPr lang="cs-CZ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             na úrovni zdroje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8343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Ohnisko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 nákazy a další osoby, které byly v kontaktu s nákazou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(s  infikovanou osobou, s vehikulem)</a:t>
            </a:r>
          </a:p>
          <a:p>
            <a:r>
              <a:rPr lang="cs-CZ" dirty="0" smtClean="0"/>
              <a:t>Velikost ohniska ovlivněna způsobem přenosu nákazy </a:t>
            </a:r>
          </a:p>
          <a:p>
            <a:r>
              <a:rPr lang="cs-CZ" dirty="0" smtClean="0"/>
              <a:t>Osobám v  ohnisku  nákazy se ukládají karanténní opatření</a:t>
            </a:r>
          </a:p>
          <a:p>
            <a:pPr marL="0" indent="0">
              <a:buNone/>
            </a:pPr>
            <a:r>
              <a:rPr lang="cs-CZ" dirty="0" smtClean="0"/>
              <a:t>    (např. zvýšený zdravotnický dozor – sledování zdravotního stavu,    </a:t>
            </a:r>
          </a:p>
          <a:p>
            <a:pPr marL="0" indent="0">
              <a:buNone/>
            </a:pPr>
            <a:r>
              <a:rPr lang="cs-CZ" dirty="0" smtClean="0"/>
              <a:t>     skríningová vyšetření, dočasný zákaz výkonu epidemiologicky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rizikových činností apod.)</a:t>
            </a:r>
          </a:p>
          <a:p>
            <a:r>
              <a:rPr lang="cs-CZ" dirty="0"/>
              <a:t>Ohniskem nákazy je nejčastěji rodina (školka, škola)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8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Infekce                 s  povinnou izolací a léčbou</a:t>
            </a:r>
            <a:br>
              <a:rPr lang="cs-CZ" b="1" dirty="0" smtClean="0"/>
            </a:br>
            <a:r>
              <a:rPr lang="cs-CZ" sz="2800" b="1" dirty="0" smtClean="0"/>
              <a:t>na infekčním odd.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na úrovni přenosu </a:t>
            </a:r>
            <a:r>
              <a:rPr lang="cs-CZ" altLang="cs-CZ" sz="3200" b="1" dirty="0"/>
              <a:t>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25087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Epidemiologické</a:t>
            </a:r>
            <a:r>
              <a:rPr lang="cs-CZ" b="1" dirty="0" smtClean="0"/>
              <a:t> </a:t>
            </a:r>
            <a:r>
              <a:rPr lang="cs-CZ" sz="3200" b="1" dirty="0" smtClean="0"/>
              <a:t>šetření</a:t>
            </a:r>
            <a:br>
              <a:rPr lang="cs-CZ" sz="3200" b="1" dirty="0" smtClean="0"/>
            </a:br>
            <a:r>
              <a:rPr lang="cs-CZ" sz="3200" b="1" dirty="0" smtClean="0"/>
              <a:t> v ohnisku nákazy</a:t>
            </a:r>
            <a:endParaRPr lang="cs-CZ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nákazy</a:t>
            </a:r>
            <a:br>
              <a:rPr lang="cs-CZ" b="1" dirty="0" smtClean="0"/>
            </a:br>
            <a:r>
              <a:rPr lang="cs-CZ" altLang="cs-CZ" b="1" dirty="0" smtClean="0"/>
              <a:t> </a:t>
            </a:r>
            <a:br>
              <a:rPr lang="cs-CZ" altLang="cs-CZ" b="1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 smtClean="0"/>
              <a:t>Represivní opatření              na úrovni vnímavého jedince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7284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            v ohnisku </a:t>
            </a:r>
            <a:r>
              <a:rPr lang="cs-CZ" b="1" dirty="0" smtClean="0"/>
              <a:t>nákazy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>nákazy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b="1" dirty="0" smtClean="0"/>
              <a:t>(souhrn)</a:t>
            </a:r>
            <a:endParaRPr lang="sk-SK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74217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Infekční dávka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dirty="0" smtClean="0"/>
              <a:t>Počet </a:t>
            </a:r>
            <a:r>
              <a:rPr lang="cs-CZ" sz="2800" dirty="0"/>
              <a:t>mikrobů nutný k nákaze vnímavého   </a:t>
            </a:r>
          </a:p>
          <a:p>
            <a:pPr marL="0" indent="0">
              <a:buNone/>
              <a:defRPr/>
            </a:pPr>
            <a:r>
              <a:rPr lang="cs-CZ" sz="2800" dirty="0"/>
              <a:t>    jedince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nízká 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– desítky až stovky</a:t>
            </a:r>
          </a:p>
          <a:p>
            <a:pPr lvl="1">
              <a:defRPr/>
            </a:pPr>
            <a:r>
              <a:rPr lang="cs-CZ" sz="1600" dirty="0"/>
              <a:t> gonokoky – deset až desítky</a:t>
            </a:r>
          </a:p>
          <a:p>
            <a:pPr lvl="1">
              <a:defRPr/>
            </a:pPr>
            <a:r>
              <a:rPr lang="cs-CZ" sz="1600" i="1" dirty="0"/>
              <a:t> </a:t>
            </a:r>
            <a:r>
              <a:rPr lang="cs-CZ" sz="1600" i="1" dirty="0" err="1"/>
              <a:t>Mycobacterium</a:t>
            </a:r>
            <a:r>
              <a:rPr lang="cs-CZ" sz="1600" i="1" dirty="0"/>
              <a:t> </a:t>
            </a:r>
            <a:r>
              <a:rPr lang="cs-CZ" sz="1600" i="1" dirty="0" err="1"/>
              <a:t>tuberculosis</a:t>
            </a:r>
            <a:r>
              <a:rPr lang="cs-CZ" sz="1600" i="1" dirty="0"/>
              <a:t> </a:t>
            </a:r>
            <a:r>
              <a:rPr lang="cs-CZ" sz="1600" dirty="0"/>
              <a:t>– deset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vysoká</a:t>
            </a:r>
          </a:p>
          <a:p>
            <a:pPr lvl="1">
              <a:defRPr/>
            </a:pPr>
            <a:r>
              <a:rPr lang="cs-CZ" sz="16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Kontagiozita = nakažlivost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dirty="0"/>
              <a:t>závisí  na</a:t>
            </a:r>
          </a:p>
          <a:p>
            <a:pPr>
              <a:defRPr/>
            </a:pPr>
            <a:r>
              <a:rPr lang="cs-CZ" sz="2800" dirty="0"/>
              <a:t>množství původce vylučovaného z organismu zdroje</a:t>
            </a:r>
          </a:p>
          <a:p>
            <a:pPr>
              <a:defRPr/>
            </a:pPr>
            <a:r>
              <a:rPr lang="cs-CZ" sz="2800" dirty="0"/>
              <a:t>rezistenci  původce vůči zevnímu prostředí</a:t>
            </a:r>
          </a:p>
          <a:p>
            <a:pPr>
              <a:defRPr/>
            </a:pPr>
            <a:r>
              <a:rPr lang="cs-CZ" sz="2800" dirty="0"/>
              <a:t>infekční dávce původce nutné k nákaze </a:t>
            </a:r>
          </a:p>
          <a:p>
            <a:pPr>
              <a:defRPr/>
            </a:pPr>
            <a:r>
              <a:rPr lang="cs-CZ" sz="2800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Zdroj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/>
              <a:t>inkubační </a:t>
            </a:r>
            <a:r>
              <a:rPr lang="cs-CZ" altLang="cs-CZ" sz="2800" dirty="0" smtClean="0"/>
              <a:t>době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= asymptomaticky </a:t>
            </a:r>
            <a:r>
              <a:rPr lang="cs-CZ" altLang="cs-CZ" sz="2800" dirty="0"/>
              <a:t>infikovaný </a:t>
            </a:r>
            <a:endParaRPr lang="cs-CZ" altLang="cs-CZ" sz="2800" dirty="0" smtClean="0"/>
          </a:p>
          <a:p>
            <a:r>
              <a:rPr lang="cs-CZ" altLang="cs-CZ" sz="2800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           streptokoky, chlamydie)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b="1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b="1" dirty="0" err="1"/>
              <a:t>transplacentární</a:t>
            </a:r>
            <a:r>
              <a:rPr lang="cs-CZ" altLang="cs-CZ" sz="2800" b="1" dirty="0"/>
              <a:t>  a  perinatální přenos</a:t>
            </a:r>
          </a:p>
          <a:p>
            <a:r>
              <a:rPr lang="cs-CZ" altLang="cs-CZ" sz="2800" b="1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1306</TotalTime>
  <Words>1143</Words>
  <Application>Microsoft Office PowerPoint</Application>
  <PresentationFormat>Širokoúhlá obrazovka</PresentationFormat>
  <Paragraphs>265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Corbel</vt:lpstr>
      <vt:lpstr>Wingdings 2</vt:lpstr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 hygienická</vt:lpstr>
      <vt:lpstr>Preventivní protiepidemická opatření   imunizace</vt:lpstr>
      <vt:lpstr>Imunizace = očkování</vt:lpstr>
      <vt:lpstr>Povinné očkování</vt:lpstr>
      <vt:lpstr>Legislativa   souhrn</vt:lpstr>
      <vt:lpstr>Represivní opatření              na úrovni zdroje nákazy</vt:lpstr>
      <vt:lpstr>Represivní opatření              na úrovni zdroje nákazy</vt:lpstr>
      <vt:lpstr>Ohnisko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86</cp:revision>
  <cp:lastPrinted>2018-02-15T10:44:17Z</cp:lastPrinted>
  <dcterms:created xsi:type="dcterms:W3CDTF">2017-04-04T13:58:15Z</dcterms:created>
  <dcterms:modified xsi:type="dcterms:W3CDTF">2018-02-15T11:04:05Z</dcterms:modified>
</cp:coreProperties>
</file>