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8" r:id="rId2"/>
    <p:sldId id="28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10" r:id="rId11"/>
    <p:sldId id="312" r:id="rId12"/>
    <p:sldId id="313" r:id="rId13"/>
    <p:sldId id="314" r:id="rId14"/>
    <p:sldId id="315" r:id="rId15"/>
    <p:sldId id="330" r:id="rId16"/>
    <p:sldId id="321" r:id="rId17"/>
    <p:sldId id="325" r:id="rId18"/>
    <p:sldId id="326" r:id="rId19"/>
    <p:sldId id="327" r:id="rId20"/>
    <p:sldId id="328" r:id="rId21"/>
    <p:sldId id="329" r:id="rId22"/>
    <p:sldId id="331" r:id="rId23"/>
    <p:sldId id="322" r:id="rId24"/>
    <p:sldId id="323" r:id="rId25"/>
    <p:sldId id="32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A8903-79A4-464C-B19C-B3ADBD6482C5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691D4-CA52-486D-8868-DCEF758B5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87F60-6B02-4349-9427-77D8887685F6}" type="slidenum">
              <a:rPr lang="en-US"/>
              <a:pPr/>
              <a:t>5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99B24-1E99-4E87-9BB1-27CC94A9F6E3}" type="slidenum">
              <a:rPr lang="en-US"/>
              <a:pPr/>
              <a:t>6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4F398-FFF2-4A46-AF08-60E533A77A9D}" type="slidenum">
              <a:rPr lang="en-US"/>
              <a:pPr/>
              <a:t>16</a:t>
            </a:fld>
            <a:endParaRPr lang="en-US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20A8-E05E-4268-8799-6E223766EB03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5445224"/>
            <a:ext cx="6838528" cy="864096"/>
          </a:xfrm>
        </p:spPr>
        <p:txBody>
          <a:bodyPr>
            <a:noAutofit/>
          </a:bodyPr>
          <a:lstStyle/>
          <a:p>
            <a:r>
              <a:rPr lang="cs-CZ" b="1" smtClean="0"/>
              <a:t>Řeč, vědomí</a:t>
            </a:r>
            <a:r>
              <a:rPr lang="cs-CZ" b="1" dirty="0" smtClean="0"/>
              <a:t>, pozornost a funkce frontálních laloků</a:t>
            </a:r>
            <a:endParaRPr lang="en-US" b="1" dirty="0"/>
          </a:p>
        </p:txBody>
      </p:sp>
      <p:pic>
        <p:nvPicPr>
          <p:cNvPr id="61442" name="Picture 2" descr="http://images.inc.com/uploaded_files/image/1940x900/brain-illustration-1940x900_35269.jpg"/>
          <p:cNvPicPr>
            <a:picLocks noChangeAspect="1" noChangeArrowheads="1"/>
          </p:cNvPicPr>
          <p:nvPr/>
        </p:nvPicPr>
        <p:blipFill>
          <a:blip r:embed="rId2" cstate="print"/>
          <a:srcRect l="19991" r="20037"/>
          <a:stretch>
            <a:fillRect/>
          </a:stretch>
        </p:blipFill>
        <p:spPr bwMode="auto">
          <a:xfrm>
            <a:off x="1331640" y="0"/>
            <a:ext cx="6480720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Frontální asociační oblast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Exekutivní funkce</a:t>
            </a:r>
          </a:p>
          <a:p>
            <a:pPr lvl="1"/>
            <a:r>
              <a:rPr lang="cs-CZ" sz="2000" dirty="0" smtClean="0"/>
              <a:t>Motorické / chování</a:t>
            </a:r>
          </a:p>
          <a:p>
            <a:pPr lvl="1"/>
            <a:r>
              <a:rPr lang="cs-CZ" sz="2000" dirty="0" smtClean="0"/>
              <a:t>Kognitivní</a:t>
            </a:r>
          </a:p>
          <a:p>
            <a:endParaRPr lang="cs-CZ" sz="2400" dirty="0" smtClean="0"/>
          </a:p>
          <a:p>
            <a:r>
              <a:rPr lang="cs-CZ" sz="2400" dirty="0" smtClean="0"/>
              <a:t>Nejvyššího rozvoje dosáhla u člověka</a:t>
            </a:r>
            <a:endParaRPr lang="en-US" sz="2400" dirty="0"/>
          </a:p>
        </p:txBody>
      </p:sp>
      <p:pic>
        <p:nvPicPr>
          <p:cNvPr id="5" name="Picture 3" descr="Frontal lobe Animals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1124744"/>
            <a:ext cx="3168352" cy="2572360"/>
          </a:xfrm>
          <a:prstGeom prst="rect">
            <a:avLst/>
          </a:prstGeom>
          <a:ln/>
        </p:spPr>
      </p:pic>
      <p:pic>
        <p:nvPicPr>
          <p:cNvPr id="6" name="Picture 5" descr="a_05_cr_her_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23888"/>
            <a:ext cx="8172400" cy="2125392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23850" y="6069062"/>
            <a:ext cx="8658225" cy="7443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Australopithecus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robustus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2.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habilis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 erectus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 sapiens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neanderthalensis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5.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 sapiens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sapiens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Frontální lalok</a:t>
            </a:r>
            <a:endParaRPr lang="en-US" sz="3600" b="1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23850" y="6069062"/>
            <a:ext cx="8658225" cy="7443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Skupina 9"/>
          <p:cNvGrpSpPr/>
          <p:nvPr/>
        </p:nvGrpSpPr>
        <p:grpSpPr>
          <a:xfrm>
            <a:off x="1403648" y="1412776"/>
            <a:ext cx="6200775" cy="4536504"/>
            <a:chOff x="1691680" y="1484784"/>
            <a:chExt cx="6200775" cy="4536504"/>
          </a:xfrm>
        </p:grpSpPr>
        <p:pic>
          <p:nvPicPr>
            <p:cNvPr id="125954" name="Picture 2" descr="https://d2gne97vdumgn3.cloudfront.net/api/file/edAV1gWAQ2uYSdYHSiPj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1680" y="1484784"/>
              <a:ext cx="6200775" cy="4329114"/>
            </a:xfrm>
            <a:prstGeom prst="rect">
              <a:avLst/>
            </a:prstGeom>
            <a:noFill/>
          </p:spPr>
        </p:pic>
        <p:sp>
          <p:nvSpPr>
            <p:cNvPr id="9" name="Obdélník 8"/>
            <p:cNvSpPr/>
            <p:nvPr/>
          </p:nvSpPr>
          <p:spPr>
            <a:xfrm>
              <a:off x="1691680" y="5301208"/>
              <a:ext cx="324036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Frontální asociační oblast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1349"/>
            <a:ext cx="4402832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~ 1/3 </a:t>
            </a:r>
            <a:r>
              <a:rPr lang="cs-CZ" sz="2400" dirty="0" err="1" smtClean="0"/>
              <a:t>neokortexu</a:t>
            </a:r>
            <a:endParaRPr lang="cs-CZ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cs-CZ" sz="2400" dirty="0" smtClean="0"/>
              <a:t>Evolučně nejmladší oblast</a:t>
            </a:r>
          </a:p>
          <a:p>
            <a:pPr>
              <a:lnSpc>
                <a:spcPct val="90000"/>
              </a:lnSpc>
            </a:pPr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sz="2400" dirty="0" smtClean="0"/>
              <a:t>Pozdní dozrávání v rámci ontogeneze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/>
              <a:t>Diferenciace během 1. roku života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/>
              <a:t>Zrání do 6. roku života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/>
              <a:t>?Definitivní ukončení vývoje kolem 20. roku života? </a:t>
            </a:r>
            <a:endParaRPr lang="en-US" sz="2400" dirty="0" smtClean="0"/>
          </a:p>
        </p:txBody>
      </p:sp>
      <p:pic>
        <p:nvPicPr>
          <p:cNvPr id="8" name="Picture 2" descr="http://www.humansoul.com/Prefrontal%20cort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381000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Frontální asociační oblast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1349"/>
            <a:ext cx="4402832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400" dirty="0" smtClean="0"/>
              <a:t>Vstupy ze všech asociačních oblastí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P-O-T asociační oblast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Limbická asociační oblast</a:t>
            </a:r>
          </a:p>
          <a:p>
            <a:pPr>
              <a:lnSpc>
                <a:spcPct val="90000"/>
              </a:lnSpc>
            </a:pPr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sz="2400" dirty="0" smtClean="0"/>
              <a:t>Spoje jsou oboustranné </a:t>
            </a:r>
          </a:p>
          <a:p>
            <a:pPr lvl="1">
              <a:lnSpc>
                <a:spcPct val="90000"/>
              </a:lnSpc>
            </a:pPr>
            <a:r>
              <a:rPr lang="cs-CZ" sz="2000" dirty="0" err="1" smtClean="0"/>
              <a:t>Prefrontální</a:t>
            </a:r>
            <a:r>
              <a:rPr lang="cs-CZ" sz="2000" dirty="0" smtClean="0"/>
              <a:t> zpracování informace ovlivňuje následnou percepci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„Smyčky“</a:t>
            </a:r>
          </a:p>
          <a:p>
            <a:pPr>
              <a:lnSpc>
                <a:spcPct val="90000"/>
              </a:lnSpc>
            </a:pPr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sz="2400" dirty="0" smtClean="0"/>
              <a:t>Výstupy do </a:t>
            </a:r>
            <a:r>
              <a:rPr lang="cs-CZ" sz="2400" dirty="0" err="1" smtClean="0"/>
              <a:t>premotorických</a:t>
            </a:r>
            <a:r>
              <a:rPr lang="cs-CZ" sz="2400" dirty="0" smtClean="0"/>
              <a:t> oblastí</a:t>
            </a:r>
          </a:p>
        </p:txBody>
      </p:sp>
      <p:pic>
        <p:nvPicPr>
          <p:cNvPr id="5" name="Picture 3" descr="Frontal conn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28800"/>
            <a:ext cx="33909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Exekutivní funkce frontální asociační oblasti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cs-CZ" sz="2000" dirty="0" smtClean="0"/>
          </a:p>
          <a:p>
            <a:pPr algn="ctr">
              <a:buNone/>
            </a:pPr>
            <a:r>
              <a:rPr lang="cs-CZ" sz="2000" dirty="0" smtClean="0"/>
              <a:t>Motorické/nemotorické plánování/organizace - strategie - anticipace</a:t>
            </a:r>
          </a:p>
          <a:p>
            <a:pPr algn="ctr">
              <a:buFont typeface="Wingdings" pitchFamily="2" charset="2"/>
              <a:buChar char="Ø"/>
            </a:pPr>
            <a:endParaRPr lang="cs-CZ" sz="2000" dirty="0" smtClean="0"/>
          </a:p>
          <a:p>
            <a:pPr algn="ctr">
              <a:buFont typeface="Wingdings" pitchFamily="2" charset="2"/>
              <a:buChar char="Ø"/>
            </a:pPr>
            <a:r>
              <a:rPr lang="cs-CZ" sz="2000" dirty="0" smtClean="0"/>
              <a:t>Myšlení - práce s mentálními modely</a:t>
            </a:r>
          </a:p>
          <a:p>
            <a:pPr algn="ctr">
              <a:buFont typeface="Wingdings" pitchFamily="2" charset="2"/>
              <a:buChar char="Ø"/>
            </a:pPr>
            <a:endParaRPr lang="cs-CZ" sz="2000" dirty="0" smtClean="0"/>
          </a:p>
          <a:p>
            <a:pPr algn="ctr">
              <a:buFont typeface="Wingdings" pitchFamily="2" charset="2"/>
              <a:buChar char="Ø"/>
            </a:pPr>
            <a:r>
              <a:rPr lang="cs-CZ" sz="2000" dirty="0" smtClean="0"/>
              <a:t>Pozornost – „na co se soustředit“</a:t>
            </a:r>
          </a:p>
          <a:p>
            <a:pPr algn="ctr">
              <a:buFont typeface="Wingdings" pitchFamily="2" charset="2"/>
              <a:buChar char="Ø"/>
            </a:pPr>
            <a:endParaRPr lang="cs-CZ" sz="2000" dirty="0" smtClean="0"/>
          </a:p>
          <a:p>
            <a:pPr algn="ctr">
              <a:buFont typeface="Wingdings" pitchFamily="2" charset="2"/>
              <a:buChar char="Ø"/>
            </a:pPr>
            <a:r>
              <a:rPr lang="cs-CZ" sz="2000" dirty="0" smtClean="0"/>
              <a:t>Regulace chování</a:t>
            </a:r>
          </a:p>
          <a:p>
            <a:pPr lvl="1" algn="ctr"/>
            <a:r>
              <a:rPr lang="cs-CZ" sz="1600" dirty="0" smtClean="0"/>
              <a:t>Facilitace „žádoucího“  </a:t>
            </a:r>
          </a:p>
          <a:p>
            <a:pPr lvl="1" algn="ctr"/>
            <a:r>
              <a:rPr lang="cs-CZ" sz="1600" dirty="0" smtClean="0"/>
              <a:t>Inhibice „nežádoucího“ </a:t>
            </a:r>
          </a:p>
          <a:p>
            <a:pPr algn="ctr">
              <a:buNone/>
            </a:pPr>
            <a:endParaRPr lang="cs-CZ" dirty="0" smtClean="0"/>
          </a:p>
          <a:p>
            <a:endParaRPr lang="en-US" dirty="0"/>
          </a:p>
        </p:txBody>
      </p:sp>
      <p:pic>
        <p:nvPicPr>
          <p:cNvPr id="29698" name="Picture 2" descr="http://wid.wisc.edu/content/uploads/2013/09/brain-book-fest-web-2-550x367.jpg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6489129" y="3068960"/>
            <a:ext cx="2619375" cy="3495675"/>
          </a:xfrm>
          <a:prstGeom prst="rect">
            <a:avLst/>
          </a:prstGeom>
          <a:noFill/>
        </p:spPr>
      </p:pic>
      <p:pic>
        <p:nvPicPr>
          <p:cNvPr id="29700" name="Picture 4" descr="http://wid.wisc.edu/content/uploads/2013/09/brain-book-fest-web-2-550x367.jpg"/>
          <p:cNvPicPr>
            <a:picLocks noChangeAspect="1" noChangeArrowheads="1"/>
          </p:cNvPicPr>
          <p:nvPr/>
        </p:nvPicPr>
        <p:blipFill>
          <a:blip r:embed="rId2" cstate="print"/>
          <a:srcRect l="48108"/>
          <a:stretch>
            <a:fillRect/>
          </a:stretch>
        </p:blipFill>
        <p:spPr bwMode="auto">
          <a:xfrm flipH="1">
            <a:off x="-108520" y="3068960"/>
            <a:ext cx="2718470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/>
              <a:t>Frontální lalok a vědomí/pozornost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19869"/>
            <a:ext cx="4546848" cy="5289451"/>
          </a:xfrm>
        </p:spPr>
        <p:txBody>
          <a:bodyPr>
            <a:normAutofit/>
          </a:bodyPr>
          <a:lstStyle/>
          <a:p>
            <a:pPr marL="95250" indent="-95250"/>
            <a:r>
              <a:rPr lang="cs-CZ" sz="2000" dirty="0" smtClean="0"/>
              <a:t> Pravý frontální lalok</a:t>
            </a:r>
          </a:p>
          <a:p>
            <a:pPr marL="495300" lvl="1" indent="-95250"/>
            <a:r>
              <a:rPr lang="cs-CZ" sz="2000" dirty="0" smtClean="0"/>
              <a:t>Vliv oboustranně</a:t>
            </a:r>
          </a:p>
          <a:p>
            <a:pPr marL="495300" lvl="1" indent="-95250"/>
            <a:r>
              <a:rPr lang="cs-CZ" sz="2000" dirty="0" smtClean="0"/>
              <a:t>Inhibice vědomí/pozornosti</a:t>
            </a:r>
          </a:p>
          <a:p>
            <a:pPr marL="495300" lvl="1" indent="-95250"/>
            <a:endParaRPr lang="cs-CZ" sz="2000" dirty="0" smtClean="0"/>
          </a:p>
          <a:p>
            <a:pPr marL="95250" indent="-95250"/>
            <a:r>
              <a:rPr lang="cs-CZ" sz="2000" dirty="0" smtClean="0"/>
              <a:t>Levý frontální lalok</a:t>
            </a:r>
          </a:p>
          <a:p>
            <a:pPr marL="495300" lvl="1" indent="-95250"/>
            <a:r>
              <a:rPr lang="cs-CZ" sz="2000" dirty="0" smtClean="0"/>
              <a:t>Vliv </a:t>
            </a:r>
            <a:r>
              <a:rPr lang="cs-CZ" sz="2000" dirty="0" err="1" smtClean="0"/>
              <a:t>ipsilaterálně</a:t>
            </a:r>
            <a:endParaRPr lang="cs-CZ" sz="2000" dirty="0" smtClean="0"/>
          </a:p>
          <a:p>
            <a:pPr marL="495300" lvl="1" indent="-95250"/>
            <a:r>
              <a:rPr lang="cs-CZ" sz="2000" dirty="0" smtClean="0"/>
              <a:t>Aktivace vědomí/pozornosti</a:t>
            </a:r>
          </a:p>
          <a:p>
            <a:pPr marL="95250" indent="-95250"/>
            <a:endParaRPr lang="cs-CZ" sz="2000" dirty="0" smtClean="0"/>
          </a:p>
          <a:p>
            <a:pPr marL="95250" indent="-95250"/>
            <a:r>
              <a:rPr lang="cs-CZ" sz="2000" dirty="0" smtClean="0"/>
              <a:t>Poškození levého frontálního laloku může vést k </a:t>
            </a:r>
          </a:p>
          <a:p>
            <a:pPr marL="495300" lvl="1" indent="-95250"/>
            <a:r>
              <a:rPr lang="cs-CZ" sz="2000" dirty="0" smtClean="0"/>
              <a:t>inhibici vědomí/pozornosti</a:t>
            </a:r>
          </a:p>
          <a:p>
            <a:pPr marL="495300" lvl="1" indent="-95250"/>
            <a:r>
              <a:rPr lang="cs-CZ" sz="2000" dirty="0" smtClean="0"/>
              <a:t>Inhibici regulační funkce frontálního laloku a převaha pudového chování</a:t>
            </a:r>
          </a:p>
          <a:p>
            <a:pPr marL="95250" indent="-95250"/>
            <a:endParaRPr lang="cs-CZ" sz="2000" dirty="0" smtClean="0"/>
          </a:p>
          <a:p>
            <a:pPr marL="95250" indent="-95250"/>
            <a:endParaRPr lang="cs-CZ" sz="2000" dirty="0" smtClean="0"/>
          </a:p>
        </p:txBody>
      </p:sp>
      <p:pic>
        <p:nvPicPr>
          <p:cNvPr id="24578" name="Picture 2" descr="http://www.anna-om-line.com/BRAIN-GRAPHICS-by-annaOMline.jpg"/>
          <p:cNvPicPr>
            <a:picLocks noChangeAspect="1" noChangeArrowheads="1"/>
          </p:cNvPicPr>
          <p:nvPr/>
        </p:nvPicPr>
        <p:blipFill>
          <a:blip r:embed="rId2" cstate="print"/>
          <a:srcRect l="46362" t="916" b="2867"/>
          <a:stretch>
            <a:fillRect/>
          </a:stretch>
        </p:blipFill>
        <p:spPr bwMode="auto">
          <a:xfrm>
            <a:off x="5508104" y="737320"/>
            <a:ext cx="3304543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506636"/>
            <a:ext cx="8551167" cy="546100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Funkce frontálního laloku</a:t>
            </a:r>
            <a:endParaRPr lang="en-GB" sz="3200" b="1" dirty="0"/>
          </a:p>
        </p:txBody>
      </p:sp>
      <p:graphicFrame>
        <p:nvGraphicFramePr>
          <p:cNvPr id="855043" name="Group 3"/>
          <p:cNvGraphicFramePr>
            <a:graphicFrameLocks noGrp="1"/>
          </p:cNvGraphicFramePr>
          <p:nvPr/>
        </p:nvGraphicFramePr>
        <p:xfrm>
          <a:off x="914400" y="1612900"/>
          <a:ext cx="7543800" cy="4221164"/>
        </p:xfrm>
        <a:graphic>
          <a:graphicData uri="http://schemas.openxmlformats.org/drawingml/2006/table">
            <a:tbl>
              <a:tblPr/>
              <a:tblGrid>
                <a:gridCol w="2057400"/>
                <a:gridCol w="1828800"/>
                <a:gridCol w="1981200"/>
                <a:gridCol w="1676400"/>
              </a:tblGrid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Motorika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Kognitivní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Behavior</a:t>
                      </a: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ální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Vědomí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Volní pohybová aktivita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Paměť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Osobnostní rysy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Pozornost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Řeč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Řešení problémů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Sociální mozek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Pohyby očí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Úsudek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Kontrola impulzivního chování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ciace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pohybu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Abstra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ktní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myšlení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Nálada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Inhibice pohybu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obaproject.com/images/shared/images/000/000/049/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64704"/>
            <a:ext cx="4680520" cy="3884832"/>
          </a:xfrm>
          <a:prstGeom prst="rect">
            <a:avLst/>
          </a:prstGeom>
          <a:noFill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67544" y="260648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Řečová</a:t>
            </a:r>
            <a:r>
              <a:rPr kumimoji="0" lang="cs-CZ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centra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2843808" y="4608511"/>
            <a:ext cx="9144000" cy="2492897"/>
          </a:xfrm>
        </p:spPr>
        <p:txBody>
          <a:bodyPr>
            <a:normAutofit/>
          </a:bodyPr>
          <a:lstStyle/>
          <a:p>
            <a:pPr marL="450850" lvl="1" indent="-450850">
              <a:buNone/>
            </a:pPr>
            <a:r>
              <a:rPr lang="cs-CZ" sz="2000" b="1" dirty="0" smtClean="0"/>
              <a:t>Dvě hlavní řečové oblasti</a:t>
            </a:r>
          </a:p>
          <a:p>
            <a:pPr marL="450850" lvl="1" indent="-450850">
              <a:buFont typeface="Arial" pitchFamily="34" charset="0"/>
              <a:buChar char="•"/>
            </a:pPr>
            <a:r>
              <a:rPr lang="cs-CZ" sz="2000" dirty="0" err="1" smtClean="0"/>
              <a:t>Brocova</a:t>
            </a:r>
            <a:r>
              <a:rPr lang="cs-CZ" sz="2000" dirty="0" smtClean="0"/>
              <a:t> oblast (motorická)</a:t>
            </a:r>
          </a:p>
          <a:p>
            <a:pPr marL="850900" lvl="2" indent="-450850">
              <a:buFont typeface="Wingdings" pitchFamily="2" charset="2"/>
              <a:buChar char="ü"/>
            </a:pPr>
            <a:r>
              <a:rPr lang="cs-CZ" sz="1800" dirty="0" smtClean="0"/>
              <a:t>navazuje na motorický </a:t>
            </a:r>
            <a:r>
              <a:rPr lang="cs-CZ" sz="1800" dirty="0" err="1" smtClean="0"/>
              <a:t>kortex</a:t>
            </a:r>
            <a:endParaRPr lang="cs-CZ" sz="1800" dirty="0" smtClean="0"/>
          </a:p>
          <a:p>
            <a:pPr marL="450850" lvl="1" indent="-450850">
              <a:buFont typeface="Arial" pitchFamily="34" charset="0"/>
              <a:buChar char="•"/>
            </a:pPr>
            <a:r>
              <a:rPr lang="cs-CZ" sz="2000" dirty="0" err="1" smtClean="0"/>
              <a:t>Wernickeova</a:t>
            </a:r>
            <a:r>
              <a:rPr lang="cs-CZ" sz="2000" dirty="0" smtClean="0"/>
              <a:t> (senzorická)</a:t>
            </a:r>
          </a:p>
          <a:p>
            <a:pPr marL="850900" lvl="2" indent="-450850">
              <a:buFont typeface="Wingdings" pitchFamily="2" charset="2"/>
              <a:buChar char="ü"/>
            </a:pPr>
            <a:r>
              <a:rPr lang="cs-CZ" sz="1800" dirty="0" smtClean="0"/>
              <a:t>navazuje na sluchovou oblast</a:t>
            </a:r>
          </a:p>
          <a:p>
            <a:pPr marL="450850" lvl="1" indent="-450850">
              <a:buFont typeface="Arial" pitchFamily="34" charset="0"/>
              <a:buChar char="•"/>
            </a:pPr>
            <a:r>
              <a:rPr lang="cs-CZ" sz="2000" dirty="0" err="1" smtClean="0"/>
              <a:t>Fasciculus</a:t>
            </a:r>
            <a:r>
              <a:rPr lang="cs-CZ" sz="2000" dirty="0" smtClean="0"/>
              <a:t> </a:t>
            </a:r>
            <a:r>
              <a:rPr lang="cs-CZ" sz="2000" dirty="0" err="1" smtClean="0"/>
              <a:t>arcuatus</a:t>
            </a:r>
            <a:endParaRPr lang="cs-CZ" sz="20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Algoritmus zpracování slyšeného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99784" y="12687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Zvuk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32240" y="29249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Ano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60232" y="2132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Lidský hlas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7740352" y="29249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5720233" cy="412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6156176" y="35730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Přítomnost slabik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42930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Ano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380312" y="42930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Ne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499992" y="563349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Reálné slovo</a:t>
            </a:r>
          </a:p>
          <a:p>
            <a:pPr algn="ctr"/>
            <a:r>
              <a:rPr lang="cs-CZ" dirty="0" smtClean="0"/>
              <a:t>- srozumitelné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732240" y="566298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Pseudolovo</a:t>
            </a:r>
            <a:endParaRPr lang="cs-CZ" dirty="0" smtClean="0"/>
          </a:p>
          <a:p>
            <a:pPr algn="ctr"/>
            <a:r>
              <a:rPr lang="cs-CZ" dirty="0" smtClean="0"/>
              <a:t>- nesrozumitelné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51520" y="5085184"/>
            <a:ext cx="49685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Na vnímání i produkci řeči se podílí</a:t>
            </a:r>
          </a:p>
          <a:p>
            <a:pPr marL="633413">
              <a:buFont typeface="Wingdings" pitchFamily="2" charset="2"/>
              <a:buChar char="ü"/>
            </a:pPr>
            <a:r>
              <a:rPr lang="cs-CZ" sz="2200" b="1" dirty="0" smtClean="0"/>
              <a:t>	</a:t>
            </a:r>
            <a:r>
              <a:rPr lang="cs-CZ" sz="2200" b="1" dirty="0" err="1" smtClean="0"/>
              <a:t>Wernickeova</a:t>
            </a:r>
            <a:r>
              <a:rPr lang="cs-CZ" sz="2200" b="1" dirty="0" smtClean="0"/>
              <a:t> oblast</a:t>
            </a:r>
          </a:p>
          <a:p>
            <a:pPr marL="633413">
              <a:buFont typeface="Wingdings" pitchFamily="2" charset="2"/>
              <a:buChar char="ü"/>
            </a:pPr>
            <a:r>
              <a:rPr lang="cs-CZ" sz="2000" b="1" dirty="0" smtClean="0"/>
              <a:t>	</a:t>
            </a:r>
            <a:r>
              <a:rPr lang="cs-CZ" sz="2000" b="1" dirty="0" err="1" smtClean="0"/>
              <a:t>Brocova</a:t>
            </a:r>
            <a:r>
              <a:rPr lang="cs-CZ" sz="2000" b="1" dirty="0" smtClean="0"/>
              <a:t> oblast </a:t>
            </a:r>
          </a:p>
          <a:p>
            <a:pPr marL="633413">
              <a:buFont typeface="Wingdings" pitchFamily="2" charset="2"/>
              <a:buChar char="ü"/>
            </a:pPr>
            <a:r>
              <a:rPr lang="cs-CZ" sz="2000" b="1" dirty="0" smtClean="0"/>
              <a:t>	P-O-T asociační oblast</a:t>
            </a:r>
          </a:p>
          <a:p>
            <a:endParaRPr lang="cs-CZ" dirty="0" smtClean="0"/>
          </a:p>
        </p:txBody>
      </p:sp>
      <p:cxnSp>
        <p:nvCxnSpPr>
          <p:cNvPr id="16" name="Přímá spojovací šipka 15"/>
          <p:cNvCxnSpPr>
            <a:stCxn id="4" idx="2"/>
          </p:cNvCxnSpPr>
          <p:nvPr/>
        </p:nvCxnSpPr>
        <p:spPr>
          <a:xfrm>
            <a:off x="7667836" y="1638092"/>
            <a:ext cx="508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6" idx="2"/>
            <a:endCxn id="5" idx="0"/>
          </p:cNvCxnSpPr>
          <p:nvPr/>
        </p:nvCxnSpPr>
        <p:spPr>
          <a:xfrm flipH="1">
            <a:off x="7200292" y="2502188"/>
            <a:ext cx="504056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6" idx="2"/>
            <a:endCxn id="7" idx="0"/>
          </p:cNvCxnSpPr>
          <p:nvPr/>
        </p:nvCxnSpPr>
        <p:spPr>
          <a:xfrm>
            <a:off x="7704348" y="2502188"/>
            <a:ext cx="504056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5" idx="2"/>
            <a:endCxn id="9" idx="0"/>
          </p:cNvCxnSpPr>
          <p:nvPr/>
        </p:nvCxnSpPr>
        <p:spPr>
          <a:xfrm>
            <a:off x="7200292" y="3294276"/>
            <a:ext cx="0" cy="27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9" idx="2"/>
            <a:endCxn id="10" idx="0"/>
          </p:cNvCxnSpPr>
          <p:nvPr/>
        </p:nvCxnSpPr>
        <p:spPr>
          <a:xfrm flipH="1">
            <a:off x="6624228" y="3942348"/>
            <a:ext cx="576064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9" idx="2"/>
            <a:endCxn id="11" idx="0"/>
          </p:cNvCxnSpPr>
          <p:nvPr/>
        </p:nvCxnSpPr>
        <p:spPr>
          <a:xfrm>
            <a:off x="7200292" y="3942348"/>
            <a:ext cx="648072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10" idx="2"/>
            <a:endCxn id="12" idx="0"/>
          </p:cNvCxnSpPr>
          <p:nvPr/>
        </p:nvCxnSpPr>
        <p:spPr>
          <a:xfrm flipH="1">
            <a:off x="5724128" y="4662428"/>
            <a:ext cx="900100" cy="971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>
            <a:stCxn id="10" idx="2"/>
            <a:endCxn id="13" idx="0"/>
          </p:cNvCxnSpPr>
          <p:nvPr/>
        </p:nvCxnSpPr>
        <p:spPr>
          <a:xfrm>
            <a:off x="6624228" y="4662428"/>
            <a:ext cx="1080120" cy="1000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167" y="504544"/>
            <a:ext cx="5648225" cy="407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4581128"/>
            <a:ext cx="9144000" cy="2852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0850" marR="0" lvl="1" indent="-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Lobulus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parietalis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inferior</a:t>
            </a:r>
            <a:endParaRPr kumimoji="0" lang="cs-CZ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0850" lvl="1" indent="-450850">
              <a:spcBef>
                <a:spcPct val="20000"/>
              </a:spcBef>
              <a:buFontTx/>
              <a:buChar char="-"/>
              <a:defRPr/>
            </a:pPr>
            <a:r>
              <a:rPr lang="cs-CZ" sz="2000" dirty="0" smtClean="0"/>
              <a:t>Přiřazování významu slyšeným zvukům </a:t>
            </a:r>
          </a:p>
          <a:p>
            <a:pPr marL="450850" lvl="1" indent="-450850">
              <a:spcBef>
                <a:spcPct val="20000"/>
              </a:spcBef>
              <a:buFontTx/>
              <a:buChar char="-"/>
              <a:defRPr/>
            </a:pPr>
            <a:r>
              <a:rPr lang="cs-CZ" sz="2000" dirty="0" smtClean="0"/>
              <a:t>Přiřazování významu viděným objektům</a:t>
            </a:r>
          </a:p>
          <a:p>
            <a:pPr marL="450850" lvl="1" indent="-450850">
              <a:spcBef>
                <a:spcPct val="20000"/>
              </a:spcBef>
              <a:buFontTx/>
              <a:buChar char="-"/>
              <a:defRPr/>
            </a:pPr>
            <a:r>
              <a:rPr lang="cs-CZ" sz="2000" dirty="0" smtClean="0"/>
              <a:t>Přiřazování významu </a:t>
            </a:r>
            <a:r>
              <a:rPr lang="cs-CZ" sz="2000" dirty="0" err="1" smtClean="0"/>
              <a:t>somatosenzitivním</a:t>
            </a:r>
            <a:r>
              <a:rPr lang="cs-CZ" sz="2000" dirty="0" smtClean="0"/>
              <a:t> vstupům</a:t>
            </a:r>
          </a:p>
          <a:p>
            <a:pPr marL="450850" lvl="1" indent="-450850">
              <a:spcBef>
                <a:spcPct val="20000"/>
              </a:spcBef>
              <a:buFontTx/>
              <a:buChar char="-"/>
              <a:defRPr/>
            </a:pPr>
            <a:r>
              <a:rPr lang="cs-CZ" sz="2000" dirty="0" smtClean="0"/>
              <a:t>Přiřazování významu mluvenému/čtenému slovu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-85749"/>
            <a:ext cx="91440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0850" lvl="1" indent="-450850" algn="ctr">
              <a:spcBef>
                <a:spcPct val="20000"/>
              </a:spcBef>
              <a:defRPr/>
            </a:pPr>
            <a:r>
              <a:rPr lang="cs-CZ" sz="2600" b="1" dirty="0" smtClean="0"/>
              <a:t>Integrace sluchových, zrakových a </a:t>
            </a:r>
            <a:r>
              <a:rPr lang="cs-CZ" sz="2600" b="1" dirty="0" err="1" smtClean="0"/>
              <a:t>somatosenzorických</a:t>
            </a:r>
            <a:r>
              <a:rPr lang="cs-CZ" sz="2600" b="1" dirty="0" smtClean="0"/>
              <a:t> informací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0" y="4109010"/>
            <a:ext cx="3995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 - O - T asociační oblast</a:t>
            </a:r>
            <a:endParaRPr lang="en-US" sz="2000" b="1" dirty="0"/>
          </a:p>
        </p:txBody>
      </p:sp>
      <p:grpSp>
        <p:nvGrpSpPr>
          <p:cNvPr id="2" name="Skupina 12"/>
          <p:cNvGrpSpPr/>
          <p:nvPr/>
        </p:nvGrpSpPr>
        <p:grpSpPr>
          <a:xfrm>
            <a:off x="6300192" y="5301208"/>
            <a:ext cx="4067944" cy="576064"/>
            <a:chOff x="6300192" y="5301208"/>
            <a:chExt cx="4067944" cy="576064"/>
          </a:xfrm>
        </p:grpSpPr>
        <p:sp>
          <p:nvSpPr>
            <p:cNvPr id="10" name="TextovéPole 9"/>
            <p:cNvSpPr txBox="1"/>
            <p:nvPr/>
          </p:nvSpPr>
          <p:spPr>
            <a:xfrm>
              <a:off x="7164288" y="5363924"/>
              <a:ext cx="3203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Klasifikace</a:t>
              </a:r>
              <a:endParaRPr lang="en-US" sz="2400" b="1" dirty="0"/>
            </a:p>
          </p:txBody>
        </p:sp>
        <p:sp>
          <p:nvSpPr>
            <p:cNvPr id="12" name="Šipka doprava 11"/>
            <p:cNvSpPr/>
            <p:nvPr/>
          </p:nvSpPr>
          <p:spPr>
            <a:xfrm>
              <a:off x="6300192" y="5301208"/>
              <a:ext cx="792088" cy="576064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munix.emich.edu/~reinhard/Lecture11nerves/48-25-MotorSensoryCortex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73528"/>
            <a:ext cx="5617120" cy="419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 txBox="1">
            <a:spLocks/>
          </p:cNvSpPr>
          <p:nvPr/>
        </p:nvSpPr>
        <p:spPr>
          <a:xfrm>
            <a:off x="2215127" y="6165304"/>
            <a:ext cx="6112129" cy="1712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http://www.emunix.emich.edu</a:t>
            </a:r>
          </a:p>
        </p:txBody>
      </p:sp>
      <p:pic>
        <p:nvPicPr>
          <p:cNvPr id="4" name="Picture 3" descr="ch26f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>
          <a:xfrm>
            <a:off x="251520" y="1131193"/>
            <a:ext cx="4429125" cy="2009775"/>
          </a:xfrm>
          <a:noFill/>
          <a:ln/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Mozková kůra</a:t>
            </a:r>
            <a:endParaRPr lang="en-US" sz="3600" b="1" dirty="0" smtClean="0"/>
          </a:p>
        </p:txBody>
      </p:sp>
      <p:sp>
        <p:nvSpPr>
          <p:cNvPr id="10" name="TextovéPole 4"/>
          <p:cNvSpPr txBox="1">
            <a:spLocks noChangeArrowheads="1"/>
          </p:cNvSpPr>
          <p:nvPr/>
        </p:nvSpPr>
        <p:spPr bwMode="auto">
          <a:xfrm>
            <a:off x="215726" y="3074764"/>
            <a:ext cx="298812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libri" pitchFamily="34" charset="0"/>
              </a:rPr>
              <a:t>Primární oblasti</a:t>
            </a:r>
            <a:endParaRPr lang="cs-CZ" b="1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dirty="0" err="1" smtClean="0">
                <a:latin typeface="Calibri" pitchFamily="34" charset="0"/>
              </a:rPr>
              <a:t>Somatotopické</a:t>
            </a:r>
            <a:r>
              <a:rPr lang="cs-CZ" dirty="0" smtClean="0">
                <a:latin typeface="Calibri" pitchFamily="34" charset="0"/>
              </a:rPr>
              <a:t> uspořádání</a:t>
            </a:r>
            <a:endParaRPr lang="cs-CZ" dirty="0">
              <a:latin typeface="Calibri" pitchFamily="34" charset="0"/>
            </a:endParaRPr>
          </a:p>
          <a:p>
            <a:endParaRPr lang="cs-CZ" sz="800" dirty="0">
              <a:latin typeface="Calibri" pitchFamily="34" charset="0"/>
            </a:endParaRPr>
          </a:p>
          <a:p>
            <a:r>
              <a:rPr lang="cs-CZ" b="1" dirty="0" smtClean="0">
                <a:latin typeface="Calibri" pitchFamily="34" charset="0"/>
              </a:rPr>
              <a:t>Asociační oblasti</a:t>
            </a:r>
            <a:endParaRPr lang="cs-CZ" b="1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latin typeface="Calibri" pitchFamily="34" charset="0"/>
              </a:rPr>
              <a:t>Nemají </a:t>
            </a:r>
            <a:r>
              <a:rPr lang="cs-CZ" dirty="0" err="1" smtClean="0">
                <a:latin typeface="Calibri" pitchFamily="34" charset="0"/>
              </a:rPr>
              <a:t>somatotopické</a:t>
            </a:r>
            <a:r>
              <a:rPr lang="cs-CZ" dirty="0" smtClean="0">
                <a:latin typeface="Calibri" pitchFamily="34" charset="0"/>
              </a:rPr>
              <a:t>     	uspořádání</a:t>
            </a:r>
          </a:p>
          <a:p>
            <a:pPr>
              <a:buFont typeface="Wingdings" pitchFamily="2" charset="2"/>
              <a:buChar char="ü"/>
            </a:pPr>
            <a:r>
              <a:rPr lang="cs-CZ" dirty="0" err="1" smtClean="0">
                <a:latin typeface="Calibri" pitchFamily="34" charset="0"/>
              </a:rPr>
              <a:t>Unimodální</a:t>
            </a:r>
            <a:endParaRPr lang="cs-CZ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dirty="0" err="1" smtClean="0">
                <a:latin typeface="Calibri" pitchFamily="34" charset="0"/>
              </a:rPr>
              <a:t>Polymodální</a:t>
            </a:r>
            <a:endParaRPr lang="cs-CZ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cs-CZ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latin typeface="Calibri" pitchFamily="34" charset="0"/>
              </a:rPr>
              <a:t>Činnost asociačních oblastí je pravděpodobně podkladem vědomí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437"/>
          </a:xfrm>
        </p:spPr>
        <p:txBody>
          <a:bodyPr/>
          <a:lstStyle/>
          <a:p>
            <a:r>
              <a:rPr lang="cs-CZ" sz="2600" b="1" dirty="0" err="1" smtClean="0"/>
              <a:t>Lateralizace</a:t>
            </a:r>
            <a:r>
              <a:rPr lang="cs-CZ" sz="2600" b="1" dirty="0" smtClean="0"/>
              <a:t> řečových funkcí</a:t>
            </a:r>
            <a:endParaRPr lang="en-US" sz="2600" b="1" dirty="0" smtClean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1"/>
          </a:xfrm>
        </p:spPr>
        <p:txBody>
          <a:bodyPr>
            <a:normAutofit/>
          </a:bodyPr>
          <a:lstStyle/>
          <a:p>
            <a:pPr marL="450850" lvl="1" indent="-450850">
              <a:buFont typeface="Arial" pitchFamily="34" charset="0"/>
              <a:buChar char="•"/>
            </a:pPr>
            <a:r>
              <a:rPr lang="cs-CZ" sz="2000" dirty="0" smtClean="0"/>
              <a:t>97% lidí má </a:t>
            </a:r>
            <a:r>
              <a:rPr lang="cs-CZ" sz="2000" dirty="0" err="1" smtClean="0"/>
              <a:t>Brocovu</a:t>
            </a:r>
            <a:r>
              <a:rPr lang="cs-CZ" sz="2000" dirty="0" smtClean="0"/>
              <a:t> a </a:t>
            </a:r>
            <a:r>
              <a:rPr lang="cs-CZ" sz="2000" dirty="0" err="1" smtClean="0"/>
              <a:t>Wernickeovu</a:t>
            </a:r>
            <a:r>
              <a:rPr lang="cs-CZ" sz="2000" dirty="0" smtClean="0"/>
              <a:t> řečovou oblast lokalizované v levé hemisféře</a:t>
            </a:r>
          </a:p>
          <a:p>
            <a:pPr marL="450850" lvl="1" indent="-450850">
              <a:buFont typeface="Arial" pitchFamily="34" charset="0"/>
              <a:buChar char="•"/>
            </a:pPr>
            <a:endParaRPr lang="cs-CZ" sz="2000" dirty="0" smtClean="0"/>
          </a:p>
          <a:p>
            <a:pPr marL="450850" lvl="1" indent="-450850">
              <a:buFont typeface="Arial" pitchFamily="34" charset="0"/>
              <a:buChar char="•"/>
            </a:pPr>
            <a:r>
              <a:rPr lang="cs-CZ" sz="2000" dirty="0" smtClean="0"/>
              <a:t>Lokalizace v levé hemisféře není na 100% závislá na tom zda je člověk pravák nebo levák </a:t>
            </a:r>
          </a:p>
          <a:p>
            <a:pPr marL="900113" lvl="1" indent="265113">
              <a:buFont typeface="Wingdings" pitchFamily="2" charset="2"/>
              <a:buChar char="ü"/>
            </a:pPr>
            <a:r>
              <a:rPr lang="cs-CZ" sz="2000" dirty="0" smtClean="0"/>
              <a:t>90% populace jsou praváci</a:t>
            </a:r>
          </a:p>
          <a:p>
            <a:pPr marL="900113" lvl="1" indent="265113">
              <a:buFont typeface="Wingdings" pitchFamily="2" charset="2"/>
              <a:buChar char="ü"/>
            </a:pPr>
            <a:r>
              <a:rPr lang="cs-CZ" sz="2000" dirty="0" smtClean="0"/>
              <a:t>95% praváků mají B-W řečové oblasti v levé hemisféře</a:t>
            </a:r>
          </a:p>
          <a:p>
            <a:pPr marL="900113" lvl="1" indent="265113">
              <a:buFont typeface="Wingdings" pitchFamily="2" charset="2"/>
              <a:buChar char="ü"/>
            </a:pPr>
            <a:r>
              <a:rPr lang="cs-CZ" sz="2000" dirty="0" smtClean="0"/>
              <a:t>Většina leváků má B-W řečové oblasti také lokalizované vlevo</a:t>
            </a:r>
          </a:p>
          <a:p>
            <a:pPr marL="450850" lvl="1" indent="-450850">
              <a:buNone/>
            </a:pPr>
            <a:endParaRPr lang="cs-CZ" sz="2000" dirty="0" smtClean="0"/>
          </a:p>
          <a:p>
            <a:pPr marL="450850" lvl="1" indent="-450850">
              <a:buFont typeface="Arial" pitchFamily="34" charset="0"/>
              <a:buChar char="•"/>
            </a:pPr>
            <a:r>
              <a:rPr lang="cs-CZ" sz="2000" dirty="0" smtClean="0"/>
              <a:t>Na základě skutečnosti, že drtivá většina lidí jsou praváci (dominantní levá hemisféra) a B-W řečové oblasti sou lokalizovány vlevo se někteří vědci domnívají, že</a:t>
            </a:r>
          </a:p>
          <a:p>
            <a:pPr marL="850900" lvl="2" indent="-450850">
              <a:buFont typeface="Wingdings" pitchFamily="2" charset="2"/>
              <a:buChar char="ü"/>
            </a:pPr>
            <a:r>
              <a:rPr lang="cs-CZ" sz="2000" dirty="0" smtClean="0"/>
              <a:t>Dominance pro řeč se vyvinula v motoricky dominantní hemisféře, neboť řeč je velmi náročná na motoriku a </a:t>
            </a:r>
            <a:r>
              <a:rPr lang="cs-CZ" sz="2000" dirty="0" err="1" smtClean="0"/>
              <a:t>Brocova</a:t>
            </a:r>
            <a:r>
              <a:rPr lang="cs-CZ" sz="2000" dirty="0" smtClean="0"/>
              <a:t> oblast je v zásadě </a:t>
            </a:r>
            <a:r>
              <a:rPr lang="cs-CZ" sz="2000" dirty="0" err="1" smtClean="0"/>
              <a:t>premotorická</a:t>
            </a:r>
            <a:r>
              <a:rPr lang="cs-CZ" sz="2000" dirty="0" smtClean="0"/>
              <a:t> oblast</a:t>
            </a:r>
          </a:p>
          <a:p>
            <a:pPr marL="450850" lvl="1" indent="-450850">
              <a:buNone/>
            </a:pPr>
            <a:endParaRPr lang="cs-CZ" sz="2000" dirty="0" smtClean="0"/>
          </a:p>
          <a:p>
            <a:pPr marL="850900" lvl="2" indent="-450850">
              <a:buFont typeface="Wingdings" pitchFamily="2" charset="2"/>
              <a:buChar char="ü"/>
            </a:pPr>
            <a:r>
              <a:rPr lang="cs-CZ" sz="2000" dirty="0" smtClean="0"/>
              <a:t>Levá hemisfér vyzrává dříve než pravá (opět patrně souvislost s </a:t>
            </a:r>
            <a:r>
              <a:rPr lang="cs-CZ" sz="2000" dirty="0" err="1" smtClean="0"/>
              <a:t>motorikou</a:t>
            </a:r>
            <a:r>
              <a:rPr lang="cs-CZ" sz="2000" dirty="0" smtClean="0"/>
              <a:t>)</a:t>
            </a:r>
          </a:p>
          <a:p>
            <a:pPr marL="450850" lvl="1" indent="-450850">
              <a:buNone/>
            </a:pPr>
            <a:endParaRPr lang="cs-CZ" dirty="0" smtClean="0"/>
          </a:p>
          <a:p>
            <a:pPr marL="450850" lvl="1" indent="-450850"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Funkce pravé hemisféry v řeči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Hodnocení neverbální stránky projevu</a:t>
            </a:r>
          </a:p>
          <a:p>
            <a:pPr lvl="2">
              <a:buFont typeface="Wingdings" pitchFamily="2" charset="2"/>
              <a:buChar char="ü"/>
            </a:pPr>
            <a:r>
              <a:rPr lang="cs-CZ" sz="2000" dirty="0" smtClean="0"/>
              <a:t>Prosodie – intonace, stres</a:t>
            </a:r>
          </a:p>
          <a:p>
            <a:pPr lvl="2">
              <a:buFont typeface="Wingdings" pitchFamily="2" charset="2"/>
              <a:buChar char="ü"/>
            </a:pPr>
            <a:endParaRPr lang="cs-CZ" sz="800" dirty="0" smtClean="0"/>
          </a:p>
          <a:p>
            <a:r>
              <a:rPr lang="cs-CZ" sz="2000" dirty="0" smtClean="0"/>
              <a:t>Hodnocení přeneseného význam</a:t>
            </a:r>
          </a:p>
          <a:p>
            <a:pPr lvl="2">
              <a:buFont typeface="Wingdings" pitchFamily="2" charset="2"/>
              <a:buChar char="ü"/>
            </a:pPr>
            <a:r>
              <a:rPr lang="cs-CZ" sz="2000" dirty="0" smtClean="0"/>
              <a:t>Ironie</a:t>
            </a:r>
          </a:p>
          <a:p>
            <a:pPr lvl="2">
              <a:buFont typeface="Wingdings" pitchFamily="2" charset="2"/>
              <a:buChar char="ü"/>
            </a:pPr>
            <a:r>
              <a:rPr lang="cs-CZ" sz="2000" dirty="0" smtClean="0"/>
              <a:t>Metafory </a:t>
            </a:r>
          </a:p>
          <a:p>
            <a:pPr lvl="2">
              <a:buNone/>
            </a:pPr>
            <a:r>
              <a:rPr lang="cs-CZ" sz="800" dirty="0" smtClean="0"/>
              <a:t>	</a:t>
            </a:r>
          </a:p>
          <a:p>
            <a:r>
              <a:rPr lang="cs-CZ" sz="2000" dirty="0" smtClean="0"/>
              <a:t> Pochopení složitě organizovaného projevu</a:t>
            </a:r>
          </a:p>
          <a:p>
            <a:pPr marL="1165225" lvl="1" indent="-265113">
              <a:buFont typeface="Wingdings" pitchFamily="2" charset="2"/>
              <a:buChar char="ü"/>
            </a:pPr>
            <a:r>
              <a:rPr lang="cs-CZ" sz="2000" dirty="0" smtClean="0"/>
              <a:t>Přednáška, diskuse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4" name="Picture 2" descr="http://www.d.umn.edu/~jfitzake/Lectures/DMED/SpeechLanguage/Language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8676456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Pohlavní rozdíly v řeči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Ženská řeč je </a:t>
            </a:r>
            <a:r>
              <a:rPr lang="cs-CZ" sz="2000" dirty="0" err="1" smtClean="0"/>
              <a:t>fluentnější</a:t>
            </a:r>
            <a:r>
              <a:rPr lang="cs-CZ" sz="2000" dirty="0" smtClean="0"/>
              <a:t> </a:t>
            </a:r>
          </a:p>
          <a:p>
            <a:pPr lvl="1"/>
            <a:r>
              <a:rPr lang="cs-CZ" sz="1600" dirty="0" smtClean="0"/>
              <a:t>produkce většího množství slov v daném čase</a:t>
            </a:r>
          </a:p>
          <a:p>
            <a:pPr lvl="1"/>
            <a:endParaRPr lang="cs-CZ" sz="1600" dirty="0" smtClean="0"/>
          </a:p>
          <a:p>
            <a:r>
              <a:rPr lang="cs-CZ" sz="2000" dirty="0" smtClean="0"/>
              <a:t>Ženy jsou schopny mluvit i poslouchat zatímco vykonávají jinou činnost</a:t>
            </a:r>
          </a:p>
          <a:p>
            <a:pPr lvl="1"/>
            <a:r>
              <a:rPr lang="cs-CZ" sz="1600" dirty="0" smtClean="0"/>
              <a:t>Multitasking</a:t>
            </a:r>
          </a:p>
          <a:p>
            <a:pPr lvl="1"/>
            <a:endParaRPr lang="cs-CZ" sz="1600" dirty="0" smtClean="0"/>
          </a:p>
          <a:p>
            <a:r>
              <a:rPr lang="cs-CZ" sz="2000" dirty="0" smtClean="0"/>
              <a:t>Zpracování a produkce řeči je v ženském mozku více rozšířeno do obou hemisfér </a:t>
            </a:r>
          </a:p>
          <a:p>
            <a:pPr lvl="1"/>
            <a:r>
              <a:rPr lang="cs-CZ" sz="1600" dirty="0" smtClean="0"/>
              <a:t>Ženský mozek má větší množství spojů mezi hemisférami – méně patrná </a:t>
            </a:r>
            <a:r>
              <a:rPr lang="cs-CZ" sz="1600" dirty="0" err="1" smtClean="0"/>
              <a:t>lateralizace</a:t>
            </a:r>
            <a:endParaRPr lang="cs-CZ" sz="1600" dirty="0" smtClean="0"/>
          </a:p>
          <a:p>
            <a:pPr lvl="1"/>
            <a:endParaRPr lang="cs-CZ" sz="1600" dirty="0" smtClean="0"/>
          </a:p>
          <a:p>
            <a:r>
              <a:rPr lang="cs-CZ" sz="2000" dirty="0" smtClean="0"/>
              <a:t>Testosteron opožďuje vývoj levé hemisféry</a:t>
            </a:r>
          </a:p>
          <a:p>
            <a:pPr lvl="1"/>
            <a:r>
              <a:rPr lang="cs-CZ" sz="1600" dirty="0" smtClean="0"/>
              <a:t>Chlapci začínají mluvit později</a:t>
            </a:r>
          </a:p>
          <a:p>
            <a:pPr lvl="1"/>
            <a:endParaRPr lang="cs-CZ" sz="1600" dirty="0" smtClean="0"/>
          </a:p>
          <a:p>
            <a:r>
              <a:rPr lang="cs-CZ" sz="2000" dirty="0" smtClean="0"/>
              <a:t>Dyslexie je 4x častější u mužů  </a:t>
            </a:r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Závěr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Většina mozkového </a:t>
            </a:r>
            <a:r>
              <a:rPr lang="cs-CZ" sz="2000" dirty="0" err="1" smtClean="0"/>
              <a:t>kortexu</a:t>
            </a:r>
            <a:r>
              <a:rPr lang="cs-CZ" sz="2000" dirty="0" smtClean="0"/>
              <a:t> pracuje s informacemi na vyšší úrovni než pouhé dekódování signálu z primárních oblastí</a:t>
            </a:r>
          </a:p>
          <a:p>
            <a:endParaRPr lang="cs-CZ" sz="2000" dirty="0" smtClean="0"/>
          </a:p>
          <a:p>
            <a:r>
              <a:rPr lang="cs-CZ" sz="2000" dirty="0" smtClean="0"/>
              <a:t>Asociace</a:t>
            </a:r>
          </a:p>
          <a:p>
            <a:r>
              <a:rPr lang="cs-CZ" sz="2000" dirty="0" smtClean="0"/>
              <a:t>Anticipace </a:t>
            </a:r>
          </a:p>
          <a:p>
            <a:endParaRPr lang="cs-CZ" sz="2000" dirty="0" smtClean="0"/>
          </a:p>
          <a:p>
            <a:r>
              <a:rPr lang="cs-CZ" sz="2000" dirty="0" smtClean="0"/>
              <a:t>Součinnost asociačních oblastí </a:t>
            </a:r>
          </a:p>
          <a:p>
            <a:pPr lvl="1"/>
            <a:r>
              <a:rPr lang="cs-CZ" sz="2000" dirty="0" smtClean="0"/>
              <a:t>Považována za podkal vědomí</a:t>
            </a:r>
          </a:p>
          <a:p>
            <a:pPr lvl="1"/>
            <a:r>
              <a:rPr lang="cs-CZ" sz="2000" dirty="0" smtClean="0"/>
              <a:t>Umožňuje smysluplné jednání v kontextu signálů z vnějšího a vnitřního prostředí</a:t>
            </a:r>
          </a:p>
          <a:p>
            <a:pPr lvl="1"/>
            <a:endParaRPr lang="cs-CZ" sz="2000" dirty="0" smtClean="0"/>
          </a:p>
          <a:p>
            <a:r>
              <a:rPr lang="cs-CZ" sz="2000" dirty="0" smtClean="0"/>
              <a:t>Enormní rozvoj asociačních oblastí (zejména frontální) odlišuje člověka od ostatních živočichů ….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… jak v dobrém tak ve špatném smyslu slova</a:t>
            </a:r>
            <a:endParaRPr lang="en-US" dirty="0"/>
          </a:p>
        </p:txBody>
      </p:sp>
      <p:pic>
        <p:nvPicPr>
          <p:cNvPr id="20482" name="Picture 2" descr="https://classconnection.s3.amazonaws.com/1503/flashcards/655362/jpg/18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20" y="1916832"/>
            <a:ext cx="8019028" cy="4457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en-US" dirty="0"/>
          </a:p>
        </p:txBody>
      </p:sp>
      <p:pic>
        <p:nvPicPr>
          <p:cNvPr id="20482" name="Picture 2" descr="https://classconnection.s3.amazonaws.com/1503/flashcards/655362/jpg/18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20" y="1916832"/>
            <a:ext cx="8019028" cy="4457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9828"/>
          <a:stretch>
            <a:fillRect/>
          </a:stretch>
        </p:blipFill>
        <p:spPr>
          <a:xfrm>
            <a:off x="2987824" y="2880320"/>
            <a:ext cx="6032351" cy="4077072"/>
          </a:xfrm>
          <a:prstGeom prst="rect">
            <a:avLst/>
          </a:prstGeom>
          <a:noFill/>
          <a:ln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Asociační oblasti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Nejsou </a:t>
            </a:r>
          </a:p>
          <a:p>
            <a:pPr lvl="1"/>
            <a:r>
              <a:rPr lang="cs-CZ" sz="2400" dirty="0" smtClean="0"/>
              <a:t>ani recepční </a:t>
            </a:r>
          </a:p>
          <a:p>
            <a:pPr lvl="1"/>
            <a:r>
              <a:rPr lang="cs-CZ" sz="2400" dirty="0" smtClean="0"/>
              <a:t>ani efektorové </a:t>
            </a:r>
          </a:p>
          <a:p>
            <a:pPr marL="0" lvl="1" indent="361950">
              <a:buFont typeface="Arial" pitchFamily="34" charset="0"/>
              <a:buChar char="•"/>
            </a:pPr>
            <a:r>
              <a:rPr lang="cs-CZ" sz="2400" dirty="0" smtClean="0"/>
              <a:t>Integrační funkce</a:t>
            </a:r>
          </a:p>
          <a:p>
            <a:pPr marL="0" lvl="1" indent="361950">
              <a:buFont typeface="Arial" pitchFamily="34" charset="0"/>
              <a:buChar char="•"/>
            </a:pPr>
            <a:endParaRPr lang="cs-CZ" sz="2400" dirty="0" smtClean="0"/>
          </a:p>
          <a:p>
            <a:pPr marL="0" lvl="1" indent="361950">
              <a:buFont typeface="Arial" pitchFamily="34" charset="0"/>
              <a:buChar char="•"/>
            </a:pPr>
            <a:r>
              <a:rPr lang="cs-CZ" sz="2400" dirty="0" err="1" smtClean="0"/>
              <a:t>Parieto</a:t>
            </a:r>
            <a:r>
              <a:rPr lang="cs-CZ" sz="2400" dirty="0" smtClean="0"/>
              <a:t>-</a:t>
            </a:r>
            <a:r>
              <a:rPr lang="cs-CZ" sz="2400" dirty="0" err="1" smtClean="0"/>
              <a:t>okcipito</a:t>
            </a:r>
            <a:r>
              <a:rPr lang="cs-CZ" sz="2400" dirty="0" smtClean="0"/>
              <a:t>-temporální</a:t>
            </a:r>
          </a:p>
          <a:p>
            <a:pPr marL="0" lvl="1" indent="361950">
              <a:buFont typeface="Arial" pitchFamily="34" charset="0"/>
              <a:buChar char="•"/>
            </a:pPr>
            <a:r>
              <a:rPr lang="cs-CZ" sz="2400" dirty="0" smtClean="0"/>
              <a:t>Limbická</a:t>
            </a:r>
          </a:p>
          <a:p>
            <a:pPr marL="0" lvl="1" indent="361950">
              <a:buFont typeface="Arial" pitchFamily="34" charset="0"/>
              <a:buChar char="•"/>
            </a:pPr>
            <a:r>
              <a:rPr lang="cs-CZ" sz="2400" dirty="0" smtClean="0"/>
              <a:t>Frontální</a:t>
            </a:r>
          </a:p>
        </p:txBody>
      </p:sp>
      <p:pic>
        <p:nvPicPr>
          <p:cNvPr id="4" name="Picture 3" descr="ch26f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>
          <a:xfrm>
            <a:off x="323528" y="1196752"/>
            <a:ext cx="4429125" cy="200977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tical_Memory_fuster_f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>
          <a:xfrm>
            <a:off x="1619672" y="1579651"/>
            <a:ext cx="5904656" cy="4873685"/>
          </a:xfrm>
          <a:noFill/>
          <a:ln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Algoritmus zpracování signálu</a:t>
            </a:r>
            <a:endParaRPr lang="en-US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/>
              <a:t>Aferentace</a:t>
            </a:r>
            <a:endParaRPr lang="en-US" sz="3600" b="1" dirty="0"/>
          </a:p>
        </p:txBody>
      </p:sp>
      <p:pic>
        <p:nvPicPr>
          <p:cNvPr id="6307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504" y="2861592"/>
            <a:ext cx="7515225" cy="3087688"/>
          </a:xfrm>
          <a:noFill/>
          <a:ln/>
        </p:spPr>
      </p:pic>
      <p:pic>
        <p:nvPicPr>
          <p:cNvPr id="4" name="Picture 3" descr="Cortical_Memory_fuster_f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>
          <a:xfrm>
            <a:off x="6444208" y="1556792"/>
            <a:ext cx="5904656" cy="4873685"/>
          </a:xfrm>
          <a:prstGeom prst="rect">
            <a:avLst/>
          </a:prstGeom>
          <a:noFill/>
          <a:ln/>
        </p:spPr>
      </p:pic>
      <p:sp>
        <p:nvSpPr>
          <p:cNvPr id="6" name="TextovéPole 5"/>
          <p:cNvSpPr txBox="1"/>
          <p:nvPr/>
        </p:nvSpPr>
        <p:spPr>
          <a:xfrm>
            <a:off x="323528" y="1556792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Výstupy z </a:t>
            </a:r>
            <a:r>
              <a:rPr lang="cs-CZ" sz="2400" dirty="0" err="1" smtClean="0"/>
              <a:t>unimodálních</a:t>
            </a:r>
            <a:r>
              <a:rPr lang="cs-CZ" sz="2400" dirty="0" smtClean="0"/>
              <a:t> oblastí konvergují v </a:t>
            </a:r>
            <a:r>
              <a:rPr lang="cs-CZ" sz="2400" dirty="0" err="1" smtClean="0"/>
              <a:t>polymodálních</a:t>
            </a:r>
            <a:r>
              <a:rPr lang="cs-CZ" sz="2400" dirty="0" smtClean="0"/>
              <a:t> oblastech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8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776" y="3537867"/>
            <a:ext cx="6327775" cy="2411413"/>
          </a:xfrm>
          <a:noFill/>
          <a:ln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err="1" smtClean="0"/>
              <a:t>Eferentace</a:t>
            </a:r>
            <a:endParaRPr lang="en-US" sz="3600" b="1" dirty="0"/>
          </a:p>
        </p:txBody>
      </p:sp>
      <p:pic>
        <p:nvPicPr>
          <p:cNvPr id="6" name="Picture 3" descr="Cortical_Memory_fuster_f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>
          <a:xfrm>
            <a:off x="-2952328" y="1700808"/>
            <a:ext cx="5904656" cy="4873685"/>
          </a:xfrm>
          <a:prstGeom prst="rect">
            <a:avLst/>
          </a:prstGeom>
          <a:noFill/>
          <a:ln/>
        </p:spPr>
      </p:pic>
      <p:sp>
        <p:nvSpPr>
          <p:cNvPr id="7" name="Obdélník 6"/>
          <p:cNvSpPr/>
          <p:nvPr/>
        </p:nvSpPr>
        <p:spPr>
          <a:xfrm>
            <a:off x="3563888" y="1916832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Zpracování informace probíhá opačně (informace z </a:t>
            </a:r>
            <a:r>
              <a:rPr lang="cs-CZ" sz="2400" dirty="0" err="1" smtClean="0"/>
              <a:t>polymodálních</a:t>
            </a:r>
            <a:r>
              <a:rPr lang="cs-CZ" sz="2400" dirty="0" smtClean="0"/>
              <a:t> oblastí postupuje do oblastí </a:t>
            </a:r>
            <a:r>
              <a:rPr lang="cs-CZ" sz="2400" dirty="0" err="1" smtClean="0"/>
              <a:t>unimodálních</a:t>
            </a:r>
            <a:r>
              <a:rPr lang="cs-CZ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Limbická asociační oblast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Integrace informace vnitřního a vnějšího prostředí</a:t>
            </a:r>
          </a:p>
          <a:p>
            <a:endParaRPr lang="cs-CZ" dirty="0" smtClean="0"/>
          </a:p>
          <a:p>
            <a:r>
              <a:rPr lang="cs-CZ" dirty="0" smtClean="0"/>
              <a:t>Emoce</a:t>
            </a:r>
          </a:p>
          <a:p>
            <a:r>
              <a:rPr lang="cs-CZ" dirty="0" smtClean="0"/>
              <a:t>Motivace</a:t>
            </a:r>
          </a:p>
          <a:p>
            <a:r>
              <a:rPr lang="cs-CZ" dirty="0" smtClean="0"/>
              <a:t>Pudové chování</a:t>
            </a:r>
            <a:endParaRPr lang="en-US" dirty="0"/>
          </a:p>
        </p:txBody>
      </p:sp>
      <p:pic>
        <p:nvPicPr>
          <p:cNvPr id="9218" name="Picture 2" descr="https://mmcneuro.files.wordpress.com/2013/10/limb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92896"/>
            <a:ext cx="5256584" cy="3690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err="1" smtClean="0"/>
              <a:t>Parieto</a:t>
            </a:r>
            <a:r>
              <a:rPr lang="cs-CZ" sz="3600" b="1" dirty="0" smtClean="0"/>
              <a:t>-</a:t>
            </a:r>
            <a:r>
              <a:rPr lang="cs-CZ" sz="3600" b="1" dirty="0" err="1" smtClean="0"/>
              <a:t>okcipito</a:t>
            </a:r>
            <a:r>
              <a:rPr lang="cs-CZ" sz="3600" b="1" dirty="0" smtClean="0"/>
              <a:t>-temporální asociační oblast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Interpretace významu signálu z okolních oblastí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Analýza vizuálně –</a:t>
            </a:r>
            <a:r>
              <a:rPr lang="cs-CZ" dirty="0" err="1" smtClean="0"/>
              <a:t>akusticko</a:t>
            </a:r>
            <a:r>
              <a:rPr lang="cs-CZ" dirty="0" smtClean="0"/>
              <a:t> –senzorických vztahů těla a okolí</a:t>
            </a:r>
          </a:p>
          <a:p>
            <a:r>
              <a:rPr lang="cs-CZ" dirty="0" smtClean="0"/>
              <a:t>Pojmenování a kategorizace objektů</a:t>
            </a:r>
          </a:p>
          <a:p>
            <a:r>
              <a:rPr lang="cs-CZ" dirty="0" smtClean="0"/>
              <a:t>Porozumění řeči</a:t>
            </a:r>
          </a:p>
          <a:p>
            <a:r>
              <a:rPr lang="cs-CZ" dirty="0" smtClean="0"/>
              <a:t>Pozornost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ftright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>
          <a:xfrm>
            <a:off x="1490978" y="1484784"/>
            <a:ext cx="6249374" cy="4680520"/>
          </a:xfrm>
          <a:prstGeom prst="rect">
            <a:avLst/>
          </a:prstGeom>
          <a:noFill/>
          <a:ln/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/>
          </a:bodyPr>
          <a:lstStyle/>
          <a:p>
            <a:r>
              <a:rPr lang="cs-CZ" sz="3600" b="1" dirty="0" err="1" smtClean="0"/>
              <a:t>Lateralizace</a:t>
            </a:r>
            <a:r>
              <a:rPr lang="cs-CZ" sz="3600" b="1" dirty="0" smtClean="0"/>
              <a:t> mozkových funkcí</a:t>
            </a:r>
            <a:endParaRPr lang="en-US" sz="36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663</Words>
  <Application>Microsoft Office PowerPoint</Application>
  <PresentationFormat>Předvádění na obrazovce (4:3)</PresentationFormat>
  <Paragraphs>192</Paragraphs>
  <Slides>25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Řeč, vědomí, pozornost a funkce frontálních laloků</vt:lpstr>
      <vt:lpstr>Mozková kůra</vt:lpstr>
      <vt:lpstr>Asociační oblasti</vt:lpstr>
      <vt:lpstr>Algoritmus zpracování signálu</vt:lpstr>
      <vt:lpstr>Aferentace</vt:lpstr>
      <vt:lpstr>Eferentace</vt:lpstr>
      <vt:lpstr>Limbická asociační oblast</vt:lpstr>
      <vt:lpstr>Parieto-okcipito-temporální asociační oblast</vt:lpstr>
      <vt:lpstr>Lateralizace mozkových funkcí</vt:lpstr>
      <vt:lpstr>Frontální asociační oblast</vt:lpstr>
      <vt:lpstr>Frontální lalok</vt:lpstr>
      <vt:lpstr>Frontální asociační oblast</vt:lpstr>
      <vt:lpstr>Frontální asociační oblast</vt:lpstr>
      <vt:lpstr>Exekutivní funkce frontální asociační oblasti</vt:lpstr>
      <vt:lpstr>Frontální lalok a vědomí/pozornost </vt:lpstr>
      <vt:lpstr>Funkce frontálního laloku</vt:lpstr>
      <vt:lpstr>Snímek 17</vt:lpstr>
      <vt:lpstr>Algoritmus zpracování slyšeného</vt:lpstr>
      <vt:lpstr>Snímek 19</vt:lpstr>
      <vt:lpstr>Lateralizace řečových funkcí</vt:lpstr>
      <vt:lpstr>Funkce pravé hemisféry v řeči</vt:lpstr>
      <vt:lpstr>Pohlavní rozdíly v řeči</vt:lpstr>
      <vt:lpstr>Závěr</vt:lpstr>
      <vt:lpstr>… jak v dobrém tak ve špatném smyslu slova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</dc:creator>
  <cp:lastModifiedBy>w</cp:lastModifiedBy>
  <cp:revision>147</cp:revision>
  <dcterms:created xsi:type="dcterms:W3CDTF">2016-04-26T07:07:50Z</dcterms:created>
  <dcterms:modified xsi:type="dcterms:W3CDTF">2016-05-11T13:43:54Z</dcterms:modified>
</cp:coreProperties>
</file>