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70" r:id="rId9"/>
    <p:sldId id="273" r:id="rId10"/>
    <p:sldId id="275" r:id="rId11"/>
    <p:sldId id="276" r:id="rId12"/>
    <p:sldId id="287" r:id="rId13"/>
    <p:sldId id="277" r:id="rId14"/>
    <p:sldId id="278" r:id="rId15"/>
    <p:sldId id="279" r:id="rId16"/>
    <p:sldId id="280" r:id="rId17"/>
    <p:sldId id="281" r:id="rId18"/>
    <p:sldId id="286" r:id="rId19"/>
    <p:sldId id="282" r:id="rId20"/>
    <p:sldId id="283" r:id="rId21"/>
    <p:sldId id="285" r:id="rId22"/>
    <p:sldId id="288" r:id="rId23"/>
    <p:sldId id="290" r:id="rId24"/>
    <p:sldId id="291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0372D-E8DF-40A6-9928-CD3E8884CD62}" type="datetimeFigureOut">
              <a:rPr lang="cs-CZ" smtClean="0"/>
              <a:pPr/>
              <a:t>23.9.2015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C3FD4-E380-466F-BD73-9197256BEF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77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C3FD4-E380-466F-BD73-9197256BEF1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44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094-0493-441A-87B0-8294C71988A7}" type="datetimeFigureOut">
              <a:rPr lang="cs-CZ" smtClean="0"/>
              <a:pPr/>
              <a:t>23.9.2015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44-3973-4085-8E05-F24E34DEF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094-0493-441A-87B0-8294C71988A7}" type="datetimeFigureOut">
              <a:rPr lang="cs-CZ" smtClean="0"/>
              <a:pPr/>
              <a:t>23.9.2015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44-3973-4085-8E05-F24E34DEF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094-0493-441A-87B0-8294C71988A7}" type="datetimeFigureOut">
              <a:rPr lang="cs-CZ" smtClean="0"/>
              <a:pPr/>
              <a:t>23.9.2015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44-3973-4085-8E05-F24E34DEF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9AD76D-E386-483B-9A80-188D4C6619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A86B2A-6A27-4470-B62B-8C95D86CF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094-0493-441A-87B0-8294C71988A7}" type="datetimeFigureOut">
              <a:rPr lang="cs-CZ" smtClean="0"/>
              <a:pPr/>
              <a:t>23.9.2015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44-3973-4085-8E05-F24E34DEF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094-0493-441A-87B0-8294C71988A7}" type="datetimeFigureOut">
              <a:rPr lang="cs-CZ" smtClean="0"/>
              <a:pPr/>
              <a:t>23.9.2015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44-3973-4085-8E05-F24E34DEF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094-0493-441A-87B0-8294C71988A7}" type="datetimeFigureOut">
              <a:rPr lang="cs-CZ" smtClean="0"/>
              <a:pPr/>
              <a:t>23.9.2015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44-3973-4085-8E05-F24E34DEF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094-0493-441A-87B0-8294C71988A7}" type="datetimeFigureOut">
              <a:rPr lang="cs-CZ" smtClean="0"/>
              <a:pPr/>
              <a:t>23.9.2015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44-3973-4085-8E05-F24E34DEF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094-0493-441A-87B0-8294C71988A7}" type="datetimeFigureOut">
              <a:rPr lang="cs-CZ" smtClean="0"/>
              <a:pPr/>
              <a:t>23.9.2015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44-3973-4085-8E05-F24E34DEF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094-0493-441A-87B0-8294C71988A7}" type="datetimeFigureOut">
              <a:rPr lang="cs-CZ" smtClean="0"/>
              <a:pPr/>
              <a:t>23.9.2015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44-3973-4085-8E05-F24E34DEF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094-0493-441A-87B0-8294C71988A7}" type="datetimeFigureOut">
              <a:rPr lang="cs-CZ" smtClean="0"/>
              <a:pPr/>
              <a:t>23.9.2015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44-3973-4085-8E05-F24E34DEF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094-0493-441A-87B0-8294C71988A7}" type="datetimeFigureOut">
              <a:rPr lang="cs-CZ" smtClean="0"/>
              <a:pPr/>
              <a:t>23.9.2015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B14F44-3973-4085-8E05-F24E34DEF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2CE094-0493-441A-87B0-8294C71988A7}" type="datetimeFigureOut">
              <a:rPr lang="cs-CZ" smtClean="0"/>
              <a:pPr/>
              <a:t>23.9.2015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B14F44-3973-4085-8E05-F24E34DEF80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600" dirty="0" err="1" smtClean="0"/>
              <a:t>Pathological</a:t>
            </a:r>
            <a:r>
              <a:rPr lang="cs-CZ" sz="6600" dirty="0" smtClean="0"/>
              <a:t> </a:t>
            </a:r>
            <a:r>
              <a:rPr lang="cs-CZ" sz="6600" dirty="0" err="1" smtClean="0"/>
              <a:t>fractures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Pazourek L</a:t>
            </a:r>
            <a:r>
              <a:rPr lang="cs-CZ" sz="3600" b="1" dirty="0" smtClean="0"/>
              <a:t>., Rozkydal, Z.</a:t>
            </a:r>
            <a:endParaRPr lang="cs-CZ" sz="2400" dirty="0" smtClean="0"/>
          </a:p>
          <a:p>
            <a:r>
              <a:rPr lang="cs-CZ" sz="2400" dirty="0" err="1" smtClean="0"/>
              <a:t>I.orthopaedic</a:t>
            </a:r>
            <a:r>
              <a:rPr lang="cs-CZ" sz="2400" dirty="0" smtClean="0"/>
              <a:t> </a:t>
            </a:r>
            <a:r>
              <a:rPr lang="cs-CZ" sz="2400" dirty="0" err="1" smtClean="0"/>
              <a:t>dpt</a:t>
            </a:r>
            <a:r>
              <a:rPr lang="cs-CZ" sz="2400" dirty="0" smtClean="0"/>
              <a:t>., St. Anna </a:t>
            </a:r>
            <a:r>
              <a:rPr lang="cs-CZ" sz="2400" dirty="0" err="1" smtClean="0"/>
              <a:t>Hospital</a:t>
            </a:r>
            <a:r>
              <a:rPr lang="cs-CZ" sz="2400" dirty="0" smtClean="0"/>
              <a:t>,                              </a:t>
            </a:r>
            <a:r>
              <a:rPr lang="cs-CZ" sz="2400" dirty="0" err="1" smtClean="0"/>
              <a:t>Medical</a:t>
            </a:r>
            <a:r>
              <a:rPr lang="cs-CZ" sz="2400" dirty="0" smtClean="0"/>
              <a:t> </a:t>
            </a:r>
            <a:r>
              <a:rPr lang="cs-CZ" sz="2400" dirty="0" err="1" smtClean="0"/>
              <a:t>faculty</a:t>
            </a:r>
            <a:r>
              <a:rPr lang="cs-CZ" sz="2400" dirty="0" smtClean="0"/>
              <a:t>, Brno</a:t>
            </a:r>
            <a:endParaRPr lang="cs-CZ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TA\RTG\Kouřilová47RT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80" t="3840" r="22953" b="27422"/>
          <a:stretch>
            <a:fillRect/>
          </a:stretch>
        </p:blipFill>
        <p:spPr>
          <a:xfrm>
            <a:off x="5916875" y="17971"/>
            <a:ext cx="2628391" cy="306896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D:\META\RTG\Kouřilová47AG1.jpg"/>
          <p:cNvPicPr>
            <a:picLocks noChangeAspect="1" noChangeArrowheads="1"/>
          </p:cNvPicPr>
          <p:nvPr/>
        </p:nvPicPr>
        <p:blipFill>
          <a:blip r:embed="rId3" cstate="print"/>
          <a:srcRect l="26900" t="19551" r="25850" b="20600"/>
          <a:stretch>
            <a:fillRect/>
          </a:stretch>
        </p:blipFill>
        <p:spPr bwMode="auto">
          <a:xfrm>
            <a:off x="71500" y="3573016"/>
            <a:ext cx="2422525" cy="3068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D:\META\RTG\Kouřilová47AG2.jpg"/>
          <p:cNvPicPr>
            <a:picLocks noChangeAspect="1" noChangeArrowheads="1"/>
          </p:cNvPicPr>
          <p:nvPr/>
        </p:nvPicPr>
        <p:blipFill>
          <a:blip r:embed="rId4" cstate="print"/>
          <a:srcRect l="29000" t="22700" r="21650" b="18501"/>
          <a:stretch>
            <a:fillRect/>
          </a:stretch>
        </p:blipFill>
        <p:spPr bwMode="auto">
          <a:xfrm>
            <a:off x="2494025" y="3573016"/>
            <a:ext cx="2576512" cy="3068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D:\META\RTG\Kouřilová47RTG3.jpg"/>
          <p:cNvPicPr>
            <a:picLocks noChangeAspect="1" noChangeArrowheads="1"/>
          </p:cNvPicPr>
          <p:nvPr/>
        </p:nvPicPr>
        <p:blipFill>
          <a:blip r:embed="rId5" cstate="print"/>
          <a:srcRect l="22134" r="16638"/>
          <a:stretch>
            <a:fillRect/>
          </a:stretch>
        </p:blipFill>
        <p:spPr bwMode="auto">
          <a:xfrm>
            <a:off x="5696032" y="3155490"/>
            <a:ext cx="2144423" cy="350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1500" y="188640"/>
            <a:ext cx="6696744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TU-THA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optimal</a:t>
            </a:r>
            <a:r>
              <a:rPr lang="cs-CZ" b="1" dirty="0" smtClean="0"/>
              <a:t> </a:t>
            </a:r>
            <a:r>
              <a:rPr lang="cs-CZ" b="1" dirty="0" err="1" smtClean="0"/>
              <a:t>solution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-108520" y="153666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err="1" smtClean="0"/>
              <a:t>Metastasis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clear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carcinoma</a:t>
            </a:r>
            <a:r>
              <a:rPr lang="cs-CZ" sz="2400" dirty="0" smtClean="0"/>
              <a:t> (</a:t>
            </a:r>
            <a:r>
              <a:rPr lang="cs-CZ" sz="2400" dirty="0" err="1" smtClean="0"/>
              <a:t>angiography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embolisation</a:t>
            </a:r>
            <a:r>
              <a:rPr lang="cs-CZ" sz="2400" dirty="0" smtClean="0"/>
              <a:t>)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ETA\RTG\Trnčáková47RT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325" t="21192" r="27935"/>
          <a:stretch>
            <a:fillRect/>
          </a:stretch>
        </p:blipFill>
        <p:spPr>
          <a:xfrm>
            <a:off x="3275856" y="2520280"/>
            <a:ext cx="2088232" cy="4365104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D:\META\RTG\Trnčáková47AG11před.jpg"/>
          <p:cNvPicPr>
            <a:picLocks noChangeAspect="1" noChangeArrowheads="1"/>
          </p:cNvPicPr>
          <p:nvPr/>
        </p:nvPicPr>
        <p:blipFill>
          <a:blip r:embed="rId3" cstate="print"/>
          <a:srcRect l="32988" r="14286"/>
          <a:stretch>
            <a:fillRect/>
          </a:stretch>
        </p:blipFill>
        <p:spPr bwMode="auto">
          <a:xfrm>
            <a:off x="5364088" y="2520280"/>
            <a:ext cx="2240301" cy="4365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D:\META\RTG\Trnčáková47RTG2.jpg"/>
          <p:cNvPicPr>
            <a:picLocks noChangeAspect="1" noChangeArrowheads="1"/>
          </p:cNvPicPr>
          <p:nvPr/>
        </p:nvPicPr>
        <p:blipFill>
          <a:blip r:embed="rId4" cstate="print"/>
          <a:srcRect l="30333" r="34438"/>
          <a:stretch>
            <a:fillRect/>
          </a:stretch>
        </p:blipFill>
        <p:spPr bwMode="auto">
          <a:xfrm>
            <a:off x="7596336" y="2520280"/>
            <a:ext cx="1512168" cy="4293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179512" y="69269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err="1" smtClean="0"/>
              <a:t>Condition</a:t>
            </a:r>
            <a:r>
              <a:rPr lang="cs-CZ" sz="2400" dirty="0" smtClean="0"/>
              <a:t> </a:t>
            </a:r>
            <a:r>
              <a:rPr lang="cs-CZ" sz="2400" dirty="0" err="1" smtClean="0"/>
              <a:t>after</a:t>
            </a:r>
            <a:r>
              <a:rPr lang="cs-CZ" sz="2400" dirty="0" smtClean="0"/>
              <a:t> </a:t>
            </a:r>
            <a:r>
              <a:rPr lang="cs-CZ" sz="2400" dirty="0" err="1" smtClean="0"/>
              <a:t>osteosynthesis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pathological</a:t>
            </a:r>
            <a:r>
              <a:rPr lang="cs-CZ" sz="2400" dirty="0" smtClean="0"/>
              <a:t> fr. 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metastasis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renal</a:t>
            </a:r>
            <a:r>
              <a:rPr lang="cs-CZ" sz="2400" dirty="0" smtClean="0"/>
              <a:t> tumor, </a:t>
            </a:r>
            <a:r>
              <a:rPr lang="cs-CZ" sz="2400" dirty="0" err="1" smtClean="0"/>
              <a:t>progresion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osteolytic</a:t>
            </a:r>
            <a:r>
              <a:rPr lang="cs-CZ" sz="2400" dirty="0" smtClean="0"/>
              <a:t> </a:t>
            </a:r>
            <a:r>
              <a:rPr lang="cs-CZ" sz="2400" dirty="0" err="1" smtClean="0"/>
              <a:t>lesion</a:t>
            </a:r>
            <a:endParaRPr lang="cs-CZ" sz="800" dirty="0" smtClean="0"/>
          </a:p>
          <a:p>
            <a:r>
              <a:rPr lang="cs-CZ" sz="2400" dirty="0" smtClean="0"/>
              <a:t>No </a:t>
            </a:r>
            <a:r>
              <a:rPr lang="cs-CZ" sz="2400" dirty="0" err="1" smtClean="0"/>
              <a:t>adjuvant</a:t>
            </a:r>
            <a:r>
              <a:rPr lang="cs-CZ" sz="2400" dirty="0" smtClean="0"/>
              <a:t> </a:t>
            </a:r>
            <a:r>
              <a:rPr lang="cs-CZ" sz="2400" dirty="0" err="1" smtClean="0"/>
              <a:t>chermotherapy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249289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Angiography</a:t>
            </a:r>
            <a:r>
              <a:rPr lang="cs-CZ" sz="2400" dirty="0" smtClean="0"/>
              <a:t> + </a:t>
            </a:r>
            <a:r>
              <a:rPr lang="cs-CZ" sz="2400" dirty="0" err="1" smtClean="0"/>
              <a:t>embolisation</a:t>
            </a:r>
            <a:r>
              <a:rPr lang="cs-CZ" sz="2400" dirty="0" smtClean="0"/>
              <a:t>, </a:t>
            </a:r>
            <a:r>
              <a:rPr lang="cs-CZ" sz="2400" dirty="0" err="1" smtClean="0"/>
              <a:t>resection</a:t>
            </a:r>
            <a:endParaRPr lang="cs-CZ" sz="2400" dirty="0" smtClean="0"/>
          </a:p>
          <a:p>
            <a:r>
              <a:rPr lang="cs-CZ" sz="2400" dirty="0" smtClean="0"/>
              <a:t>TU THA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0" y="2636912"/>
            <a:ext cx="5796136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200" b="1" cap="none" dirty="0" smtClean="0">
                <a:effectLst/>
              </a:rPr>
              <a:t>METASTASIS  </a:t>
            </a:r>
            <a:r>
              <a:rPr lang="cs-CZ" sz="3200" b="1" cap="none" dirty="0" smtClean="0">
                <a:effectLst/>
              </a:rPr>
              <a:t/>
            </a:r>
            <a:br>
              <a:rPr lang="cs-CZ" sz="3200" b="1" cap="none" dirty="0" smtClean="0">
                <a:effectLst/>
              </a:rPr>
            </a:br>
            <a:r>
              <a:rPr lang="cs-CZ" sz="3200" b="1" cap="none" dirty="0" err="1" smtClean="0">
                <a:effectLst/>
              </a:rPr>
              <a:t>of</a:t>
            </a:r>
            <a:r>
              <a:rPr lang="cs-CZ" sz="3200" b="1" cap="none" dirty="0" smtClean="0">
                <a:effectLst/>
              </a:rPr>
              <a:t> </a:t>
            </a:r>
            <a:r>
              <a:rPr lang="cs-CZ" sz="3200" b="1" cap="none" dirty="0" err="1" smtClean="0">
                <a:effectLst/>
              </a:rPr>
              <a:t>thyroid</a:t>
            </a:r>
            <a:r>
              <a:rPr lang="cs-CZ" sz="3200" b="1" cap="none" dirty="0" smtClean="0">
                <a:effectLst/>
              </a:rPr>
              <a:t> </a:t>
            </a:r>
            <a:r>
              <a:rPr lang="cs-CZ" sz="3200" b="1" cap="none" dirty="0" err="1" smtClean="0">
                <a:effectLst/>
              </a:rPr>
              <a:t>carcinoma</a:t>
            </a:r>
            <a:endParaRPr lang="cs-CZ" sz="3200" b="1" cap="none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51204" name="Picture 4" descr="spurný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9376" r="20271"/>
          <a:stretch>
            <a:fillRect/>
          </a:stretch>
        </p:blipFill>
        <p:spPr>
          <a:xfrm>
            <a:off x="5652120" y="0"/>
            <a:ext cx="3491880" cy="6934844"/>
          </a:xfrm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51126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 err="1" smtClean="0"/>
              <a:t>Total</a:t>
            </a:r>
            <a:r>
              <a:rPr lang="cs-CZ" sz="2400" dirty="0" smtClean="0"/>
              <a:t> </a:t>
            </a:r>
            <a:r>
              <a:rPr lang="cs-CZ" sz="2400" dirty="0" err="1" smtClean="0"/>
              <a:t>thyroidectomia</a:t>
            </a:r>
            <a:r>
              <a:rPr lang="cs-CZ" sz="2400" dirty="0" smtClean="0"/>
              <a:t> 7 </a:t>
            </a:r>
            <a:r>
              <a:rPr lang="cs-CZ" sz="2400" dirty="0" err="1" smtClean="0"/>
              <a:t>years</a:t>
            </a:r>
            <a:r>
              <a:rPr lang="cs-CZ" sz="2400" dirty="0" smtClean="0"/>
              <a:t> ago, </a:t>
            </a:r>
            <a:r>
              <a:rPr lang="cs-CZ" sz="2400" dirty="0" err="1" smtClean="0"/>
              <a:t>radiotherapy</a:t>
            </a:r>
            <a:r>
              <a:rPr lang="cs-CZ" sz="2400" dirty="0" smtClean="0"/>
              <a:t> and </a:t>
            </a:r>
            <a:r>
              <a:rPr lang="cs-CZ" sz="2400" dirty="0" err="1" smtClean="0"/>
              <a:t>chemotherapy</a:t>
            </a:r>
            <a:endParaRPr lang="cs-CZ" sz="24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400" dirty="0" smtClean="0"/>
              <a:t>X- </a:t>
            </a:r>
            <a:r>
              <a:rPr lang="cs-CZ" sz="2400" dirty="0" err="1" smtClean="0"/>
              <a:t>ray</a:t>
            </a:r>
            <a:r>
              <a:rPr lang="cs-CZ" sz="2400" dirty="0" smtClean="0"/>
              <a:t> </a:t>
            </a:r>
            <a:r>
              <a:rPr lang="cs-CZ" sz="2400" dirty="0" err="1" smtClean="0"/>
              <a:t>osteosynthesis</a:t>
            </a:r>
            <a:r>
              <a:rPr lang="cs-CZ" sz="2400" dirty="0" smtClean="0"/>
              <a:t> 2 </a:t>
            </a:r>
            <a:r>
              <a:rPr lang="cs-CZ" sz="2400" dirty="0" err="1" smtClean="0"/>
              <a:t>years</a:t>
            </a:r>
            <a:r>
              <a:rPr lang="cs-CZ" sz="2400" dirty="0" smtClean="0"/>
              <a:t> ago,   no </a:t>
            </a:r>
            <a:r>
              <a:rPr lang="cs-CZ" sz="2400" dirty="0" err="1" smtClean="0"/>
              <a:t>further</a:t>
            </a:r>
            <a:r>
              <a:rPr lang="cs-CZ" sz="2400" dirty="0" smtClean="0"/>
              <a:t> </a:t>
            </a:r>
            <a:r>
              <a:rPr lang="cs-CZ" sz="2400" dirty="0" err="1" smtClean="0"/>
              <a:t>treatment</a:t>
            </a:r>
            <a:endParaRPr lang="cs-CZ" sz="24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5580112" y="0"/>
            <a:ext cx="13498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600" dirty="0" smtClean="0">
                <a:solidFill>
                  <a:srgbClr val="FFFF00"/>
                </a:solidFill>
              </a:rPr>
              <a:t>♂ 58 let </a:t>
            </a:r>
            <a:endParaRPr lang="cs-CZ" sz="2600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3645024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No </a:t>
            </a:r>
            <a:r>
              <a:rPr lang="cs-CZ" sz="2400" dirty="0" err="1" smtClean="0"/>
              <a:t>further</a:t>
            </a:r>
            <a:r>
              <a:rPr lang="cs-CZ" sz="2400" dirty="0" smtClean="0"/>
              <a:t> </a:t>
            </a:r>
            <a:r>
              <a:rPr lang="cs-CZ" sz="2400" dirty="0" err="1" smtClean="0"/>
              <a:t>treatment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humeral</a:t>
            </a:r>
            <a:r>
              <a:rPr lang="cs-CZ" sz="2400" dirty="0" smtClean="0"/>
              <a:t> </a:t>
            </a:r>
            <a:r>
              <a:rPr lang="cs-CZ" sz="2400" dirty="0" err="1" smtClean="0"/>
              <a:t>lesion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No </a:t>
            </a:r>
            <a:r>
              <a:rPr lang="cs-CZ" sz="2400" dirty="0" err="1" smtClean="0"/>
              <a:t>radiotherapy</a:t>
            </a:r>
            <a:endParaRPr lang="cs-CZ" sz="2800" b="1" dirty="0" smtClean="0"/>
          </a:p>
          <a:p>
            <a:pPr>
              <a:buFont typeface="Arial" pitchFamily="34" charset="0"/>
              <a:buChar char="•"/>
            </a:pPr>
            <a:endParaRPr lang="cs-CZ" sz="2800" b="1" dirty="0" smtClean="0">
              <a:solidFill>
                <a:schemeClr val="tx2"/>
              </a:solidFill>
            </a:endParaRPr>
          </a:p>
          <a:p>
            <a:r>
              <a:rPr lang="cs-CZ" sz="2800" b="1" dirty="0" err="1" smtClean="0">
                <a:solidFill>
                  <a:schemeClr val="tx2"/>
                </a:solidFill>
                <a:latin typeface="Calibri"/>
              </a:rPr>
              <a:t>Disarticulation</a:t>
            </a:r>
            <a:r>
              <a:rPr lang="cs-CZ" sz="2800" b="1" dirty="0" smtClean="0">
                <a:solidFill>
                  <a:schemeClr val="tx2"/>
                </a:solidFill>
                <a:latin typeface="Calibri"/>
              </a:rPr>
              <a:t>  in </a:t>
            </a:r>
            <a:r>
              <a:rPr lang="cs-CZ" sz="2800" b="1" dirty="0" err="1" smtClean="0">
                <a:solidFill>
                  <a:schemeClr val="tx2"/>
                </a:solidFill>
                <a:latin typeface="Calibri"/>
              </a:rPr>
              <a:t>shoulder</a:t>
            </a:r>
            <a:r>
              <a:rPr lang="cs-CZ" sz="2800" b="1" dirty="0" smtClean="0">
                <a:solidFill>
                  <a:schemeClr val="tx2"/>
                </a:solidFill>
                <a:latin typeface="Calibri"/>
              </a:rPr>
              <a:t> </a:t>
            </a:r>
            <a:endParaRPr lang="cs-CZ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D:\META\RTG\Zimková47RTG7.jpg"/>
          <p:cNvPicPr>
            <a:picLocks noChangeAspect="1" noChangeArrowheads="1"/>
          </p:cNvPicPr>
          <p:nvPr/>
        </p:nvPicPr>
        <p:blipFill>
          <a:blip r:embed="rId2" cstate="print"/>
          <a:srcRect l="22500" r="35262"/>
          <a:stretch>
            <a:fillRect/>
          </a:stretch>
        </p:blipFill>
        <p:spPr bwMode="auto">
          <a:xfrm>
            <a:off x="7451725" y="2852738"/>
            <a:ext cx="1692275" cy="4005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D:\META\RTG\Zimková47RTG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2499" t="6046" r="22953"/>
          <a:stretch>
            <a:fillRect/>
          </a:stretch>
        </p:blipFill>
        <p:spPr>
          <a:xfrm>
            <a:off x="0" y="1124744"/>
            <a:ext cx="1979769" cy="4176316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D:\META\RTG\Zimková47CT3.jpg"/>
          <p:cNvPicPr>
            <a:picLocks noChangeAspect="1" noChangeArrowheads="1"/>
          </p:cNvPicPr>
          <p:nvPr/>
        </p:nvPicPr>
        <p:blipFill>
          <a:blip r:embed="rId4" cstate="print"/>
          <a:srcRect l="20187" t="4227" r="40323" b="10133"/>
          <a:stretch>
            <a:fillRect/>
          </a:stretch>
        </p:blipFill>
        <p:spPr bwMode="auto">
          <a:xfrm>
            <a:off x="1619672" y="1124744"/>
            <a:ext cx="1368152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D:\META\RTG\Zimková47RTG3.jpg"/>
          <p:cNvPicPr>
            <a:picLocks noChangeAspect="1" noChangeArrowheads="1"/>
          </p:cNvPicPr>
          <p:nvPr/>
        </p:nvPicPr>
        <p:blipFill>
          <a:blip r:embed="rId5" cstate="print"/>
          <a:srcRect l="30907" t="9272" r="16551" b="20546"/>
          <a:stretch>
            <a:fillRect/>
          </a:stretch>
        </p:blipFill>
        <p:spPr bwMode="auto">
          <a:xfrm>
            <a:off x="1187624" y="3908552"/>
            <a:ext cx="2196083" cy="2949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D:\META\RTG\Zimková47RTG4.jpg"/>
          <p:cNvPicPr>
            <a:picLocks noChangeAspect="1" noChangeArrowheads="1"/>
          </p:cNvPicPr>
          <p:nvPr/>
        </p:nvPicPr>
        <p:blipFill>
          <a:blip r:embed="rId6" cstate="print"/>
          <a:srcRect l="42856" r="23052" b="7278"/>
          <a:stretch>
            <a:fillRect/>
          </a:stretch>
        </p:blipFill>
        <p:spPr bwMode="auto">
          <a:xfrm>
            <a:off x="3419872" y="2825750"/>
            <a:ext cx="1512168" cy="403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 descr="D:\META\RTG\Zimková47RTG5.jpg"/>
          <p:cNvPicPr>
            <a:picLocks noChangeAspect="1" noChangeArrowheads="1"/>
          </p:cNvPicPr>
          <p:nvPr/>
        </p:nvPicPr>
        <p:blipFill>
          <a:blip r:embed="rId7" cstate="print"/>
          <a:srcRect l="29210" r="38414"/>
          <a:stretch>
            <a:fillRect/>
          </a:stretch>
        </p:blipFill>
        <p:spPr bwMode="auto">
          <a:xfrm>
            <a:off x="4788024" y="2852738"/>
            <a:ext cx="1296144" cy="4005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2" name="Picture 8" descr="D:\META\RTG\Zimková47RTG6.jpg"/>
          <p:cNvPicPr>
            <a:picLocks noChangeAspect="1" noChangeArrowheads="1"/>
          </p:cNvPicPr>
          <p:nvPr/>
        </p:nvPicPr>
        <p:blipFill>
          <a:blip r:embed="rId8" cstate="print"/>
          <a:srcRect l="30970" r="30076" b="6251"/>
          <a:stretch>
            <a:fillRect/>
          </a:stretch>
        </p:blipFill>
        <p:spPr bwMode="auto">
          <a:xfrm>
            <a:off x="6012160" y="2871788"/>
            <a:ext cx="1656184" cy="3986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Obdélník 11"/>
          <p:cNvSpPr/>
          <p:nvPr/>
        </p:nvSpPr>
        <p:spPr>
          <a:xfrm>
            <a:off x="323528" y="299028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err="1" smtClean="0">
                <a:solidFill>
                  <a:srgbClr val="002060"/>
                </a:solidFill>
              </a:rPr>
              <a:t>Total</a:t>
            </a:r>
            <a:r>
              <a:rPr lang="cs-CZ" sz="4000" b="1" dirty="0" smtClean="0">
                <a:solidFill>
                  <a:srgbClr val="002060"/>
                </a:solidFill>
              </a:rPr>
              <a:t> femur</a:t>
            </a:r>
            <a:endParaRPr lang="cs-CZ" sz="4000" dirty="0">
              <a:solidFill>
                <a:srgbClr val="002060"/>
              </a:solidFill>
            </a:endParaRPr>
          </a:p>
        </p:txBody>
      </p:sp>
      <p:pic>
        <p:nvPicPr>
          <p:cNvPr id="6148" name="Picture 4" descr="D:\META\RTG\Zimková47CT4.jpg"/>
          <p:cNvPicPr>
            <a:picLocks noChangeAspect="1" noChangeArrowheads="1"/>
          </p:cNvPicPr>
          <p:nvPr/>
        </p:nvPicPr>
        <p:blipFill>
          <a:blip r:embed="rId9" cstate="print"/>
          <a:srcRect l="36537" t="7180" r="36323" b="10133"/>
          <a:stretch>
            <a:fillRect/>
          </a:stretch>
        </p:blipFill>
        <p:spPr bwMode="auto">
          <a:xfrm>
            <a:off x="3059832" y="1124744"/>
            <a:ext cx="936104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ovéPole 12"/>
          <p:cNvSpPr txBox="1"/>
          <p:nvPr/>
        </p:nvSpPr>
        <p:spPr>
          <a:xfrm>
            <a:off x="4067944" y="769928"/>
            <a:ext cx="507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Metastasis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breast</a:t>
            </a:r>
            <a:r>
              <a:rPr lang="cs-CZ" sz="2400" dirty="0" smtClean="0"/>
              <a:t> </a:t>
            </a:r>
            <a:r>
              <a:rPr lang="cs-CZ" sz="2400" dirty="0" err="1" smtClean="0"/>
              <a:t>carcinoma</a:t>
            </a:r>
            <a:r>
              <a:rPr lang="cs-CZ" sz="2400" dirty="0" smtClean="0"/>
              <a:t>,</a:t>
            </a:r>
          </a:p>
          <a:p>
            <a:r>
              <a:rPr lang="cs-CZ" sz="2400" dirty="0" err="1" smtClean="0"/>
              <a:t>good</a:t>
            </a:r>
            <a:r>
              <a:rPr lang="cs-CZ" sz="2400" dirty="0" smtClean="0"/>
              <a:t> </a:t>
            </a:r>
            <a:r>
              <a:rPr lang="cs-CZ" sz="2400" dirty="0" err="1" smtClean="0"/>
              <a:t>prognosis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056784" cy="938368"/>
          </a:xfrm>
        </p:spPr>
        <p:txBody>
          <a:bodyPr>
            <a:normAutofit/>
          </a:bodyPr>
          <a:lstStyle/>
          <a:p>
            <a:r>
              <a:rPr lang="cs-CZ" dirty="0" err="1" smtClean="0"/>
              <a:t>Dislocation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TU THA</a:t>
            </a:r>
            <a:endParaRPr lang="cs-CZ" dirty="0"/>
          </a:p>
        </p:txBody>
      </p:sp>
      <p:pic>
        <p:nvPicPr>
          <p:cNvPr id="4" name="Picture 5" descr="Kresová4x"/>
          <p:cNvPicPr>
            <a:picLocks noChangeAspect="1" noChangeArrowheads="1"/>
          </p:cNvPicPr>
          <p:nvPr/>
        </p:nvPicPr>
        <p:blipFill>
          <a:blip r:embed="rId3" cstate="print"/>
          <a:srcRect l="8478" r="18042"/>
          <a:stretch>
            <a:fillRect/>
          </a:stretch>
        </p:blipFill>
        <p:spPr bwMode="auto">
          <a:xfrm>
            <a:off x="755576" y="1772816"/>
            <a:ext cx="2664296" cy="4675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Kresová5x"/>
          <p:cNvPicPr>
            <a:picLocks noChangeAspect="1" noChangeArrowheads="1"/>
          </p:cNvPicPr>
          <p:nvPr/>
        </p:nvPicPr>
        <p:blipFill>
          <a:blip r:embed="rId4" cstate="print"/>
          <a:srcRect l="24712"/>
          <a:stretch>
            <a:fillRect/>
          </a:stretch>
        </p:blipFill>
        <p:spPr bwMode="auto">
          <a:xfrm>
            <a:off x="3563888" y="1772816"/>
            <a:ext cx="2808312" cy="4670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TU - medici\mt\TU TEP rev\1.jpg"/>
          <p:cNvPicPr>
            <a:picLocks noChangeAspect="1" noChangeArrowheads="1"/>
          </p:cNvPicPr>
          <p:nvPr/>
        </p:nvPicPr>
        <p:blipFill>
          <a:blip r:embed="rId2" cstate="print"/>
          <a:srcRect l="42456" t="8001" r="14300" b="19550"/>
          <a:stretch>
            <a:fillRect/>
          </a:stretch>
        </p:blipFill>
        <p:spPr bwMode="auto">
          <a:xfrm>
            <a:off x="5796136" y="0"/>
            <a:ext cx="2175629" cy="3645025"/>
          </a:xfrm>
          <a:prstGeom prst="rect">
            <a:avLst/>
          </a:prstGeom>
          <a:noFill/>
        </p:spPr>
      </p:pic>
      <p:pic>
        <p:nvPicPr>
          <p:cNvPr id="1031" name="Picture 7" descr="I:\TU - medici\mt\TU TEP rev\4.jpg"/>
          <p:cNvPicPr>
            <a:picLocks noChangeAspect="1" noChangeArrowheads="1"/>
          </p:cNvPicPr>
          <p:nvPr/>
        </p:nvPicPr>
        <p:blipFill>
          <a:blip r:embed="rId3" cstate="print"/>
          <a:srcRect l="31100" t="14300" r="25850" b="2751"/>
          <a:stretch>
            <a:fillRect/>
          </a:stretch>
        </p:blipFill>
        <p:spPr bwMode="auto">
          <a:xfrm>
            <a:off x="6300192" y="3111827"/>
            <a:ext cx="1944216" cy="3746173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5496" y="764704"/>
            <a:ext cx="5832648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Proximal</a:t>
            </a:r>
            <a:r>
              <a:rPr lang="cs-CZ" dirty="0" smtClean="0"/>
              <a:t> humeru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prosthesis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</a:t>
            </a:r>
            <a:r>
              <a:rPr lang="cs-CZ" dirty="0" smtClean="0"/>
              <a:t>everse 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shoulder</a:t>
            </a:r>
            <a:r>
              <a:rPr lang="cs-CZ" dirty="0" smtClean="0"/>
              <a:t> </a:t>
            </a:r>
            <a:r>
              <a:rPr lang="cs-CZ" dirty="0" err="1" smtClean="0"/>
              <a:t>replacement</a:t>
            </a:r>
            <a:endParaRPr lang="cs-CZ" sz="4400" dirty="0"/>
          </a:p>
        </p:txBody>
      </p:sp>
      <p:pic>
        <p:nvPicPr>
          <p:cNvPr id="1026" name="Picture 2" descr="I:\TU - medici\mt\TU CKP\1.jpg"/>
          <p:cNvPicPr>
            <a:picLocks noChangeAspect="1" noChangeArrowheads="1"/>
          </p:cNvPicPr>
          <p:nvPr/>
        </p:nvPicPr>
        <p:blipFill>
          <a:blip r:embed="rId4" cstate="print"/>
          <a:srcRect l="17947" t="14300" r="34250" b="15351"/>
          <a:stretch>
            <a:fillRect/>
          </a:stretch>
        </p:blipFill>
        <p:spPr bwMode="auto">
          <a:xfrm>
            <a:off x="0" y="1985861"/>
            <a:ext cx="3310670" cy="4872139"/>
          </a:xfrm>
          <a:prstGeom prst="rect">
            <a:avLst/>
          </a:prstGeom>
          <a:noFill/>
        </p:spPr>
      </p:pic>
      <p:pic>
        <p:nvPicPr>
          <p:cNvPr id="1027" name="Picture 3" descr="I:\TU - medici\mt\TU CKP\2.jpg"/>
          <p:cNvPicPr>
            <a:picLocks noChangeAspect="1" noChangeArrowheads="1"/>
          </p:cNvPicPr>
          <p:nvPr/>
        </p:nvPicPr>
        <p:blipFill>
          <a:blip r:embed="rId5" cstate="print"/>
          <a:srcRect l="38450" t="6951" r="18500" b="10101"/>
          <a:stretch>
            <a:fillRect/>
          </a:stretch>
        </p:blipFill>
        <p:spPr bwMode="auto">
          <a:xfrm>
            <a:off x="3275856" y="1994109"/>
            <a:ext cx="2524298" cy="4863891"/>
          </a:xfrm>
          <a:prstGeom prst="rect">
            <a:avLst/>
          </a:prstGeom>
          <a:noFill/>
        </p:spPr>
      </p:pic>
      <p:pic>
        <p:nvPicPr>
          <p:cNvPr id="1029" name="Picture 5" descr="I:\TU - medici\mt\TU TEP rev\2.jpg"/>
          <p:cNvPicPr>
            <a:picLocks noChangeAspect="1" noChangeArrowheads="1"/>
          </p:cNvPicPr>
          <p:nvPr/>
        </p:nvPicPr>
        <p:blipFill>
          <a:blip r:embed="rId6" cstate="print"/>
          <a:srcRect l="36749" t="9051" r="12201" b="19550"/>
          <a:stretch>
            <a:fillRect/>
          </a:stretch>
        </p:blipFill>
        <p:spPr bwMode="auto">
          <a:xfrm>
            <a:off x="7721989" y="0"/>
            <a:ext cx="1422011" cy="1988839"/>
          </a:xfrm>
          <a:prstGeom prst="rect">
            <a:avLst/>
          </a:prstGeom>
          <a:noFill/>
        </p:spPr>
      </p:pic>
      <p:pic>
        <p:nvPicPr>
          <p:cNvPr id="1030" name="Picture 6" descr="I:\TU - medici\mt\TU TEP rev\3.jpg"/>
          <p:cNvPicPr>
            <a:picLocks noChangeAspect="1" noChangeArrowheads="1"/>
          </p:cNvPicPr>
          <p:nvPr/>
        </p:nvPicPr>
        <p:blipFill>
          <a:blip r:embed="rId7" cstate="print"/>
          <a:srcRect l="19551" r="24800" b="22700"/>
          <a:stretch>
            <a:fillRect/>
          </a:stretch>
        </p:blipFill>
        <p:spPr bwMode="auto">
          <a:xfrm>
            <a:off x="7712203" y="1916832"/>
            <a:ext cx="1431797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519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TU-TKA</a:t>
            </a:r>
            <a:endParaRPr lang="cs-CZ" dirty="0"/>
          </a:p>
        </p:txBody>
      </p:sp>
      <p:pic>
        <p:nvPicPr>
          <p:cNvPr id="5" name="Picture 7" descr="8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1729" t="6194" r="26158" b="8516"/>
          <a:stretch>
            <a:fillRect/>
          </a:stretch>
        </p:blipFill>
        <p:spPr>
          <a:xfrm>
            <a:off x="0" y="1556792"/>
            <a:ext cx="1872208" cy="3791723"/>
          </a:xfrm>
          <a:noFill/>
        </p:spPr>
      </p:pic>
      <p:pic>
        <p:nvPicPr>
          <p:cNvPr id="6" name="Picture 8" descr="84"/>
          <p:cNvPicPr>
            <a:picLocks noChangeAspect="1" noChangeArrowheads="1"/>
          </p:cNvPicPr>
          <p:nvPr/>
        </p:nvPicPr>
        <p:blipFill>
          <a:blip r:embed="rId3" cstate="print"/>
          <a:srcRect l="51169" t="21701" r="12343" b="10068"/>
          <a:stretch>
            <a:fillRect/>
          </a:stretch>
        </p:blipFill>
        <p:spPr>
          <a:xfrm>
            <a:off x="1817987" y="1556792"/>
            <a:ext cx="1872131" cy="3501008"/>
          </a:xfrm>
          <a:prstGeom prst="rect">
            <a:avLst/>
          </a:prstGeom>
          <a:noFill/>
        </p:spPr>
      </p:pic>
      <p:pic>
        <p:nvPicPr>
          <p:cNvPr id="7" name="Picture 14" descr="88"/>
          <p:cNvPicPr>
            <a:picLocks noChangeAspect="1" noChangeArrowheads="1"/>
          </p:cNvPicPr>
          <p:nvPr/>
        </p:nvPicPr>
        <p:blipFill>
          <a:blip r:embed="rId4" cstate="print"/>
          <a:srcRect l="36879" t="9525" r="18790" b="9534"/>
          <a:stretch>
            <a:fillRect/>
          </a:stretch>
        </p:blipFill>
        <p:spPr>
          <a:xfrm>
            <a:off x="3707904" y="1556792"/>
            <a:ext cx="2088232" cy="3752490"/>
          </a:xfrm>
          <a:prstGeom prst="rect">
            <a:avLst/>
          </a:prstGeom>
          <a:noFill/>
        </p:spPr>
      </p:pic>
      <p:pic>
        <p:nvPicPr>
          <p:cNvPr id="9" name="Picture 8" descr="94"/>
          <p:cNvPicPr>
            <a:picLocks noChangeAspect="1" noChangeArrowheads="1"/>
          </p:cNvPicPr>
          <p:nvPr/>
        </p:nvPicPr>
        <p:blipFill>
          <a:blip r:embed="rId5" cstate="print"/>
          <a:srcRect l="30144" r="23939" b="6960"/>
          <a:stretch>
            <a:fillRect/>
          </a:stretch>
        </p:blipFill>
        <p:spPr>
          <a:xfrm>
            <a:off x="6714060" y="1563580"/>
            <a:ext cx="2411760" cy="4887120"/>
          </a:xfrm>
          <a:prstGeom prst="rect">
            <a:avLst/>
          </a:prstGeom>
          <a:noFill/>
        </p:spPr>
      </p:pic>
      <p:pic>
        <p:nvPicPr>
          <p:cNvPr id="8" name="Picture 7" descr="93"/>
          <p:cNvPicPr>
            <a:picLocks noChangeAspect="1" noChangeArrowheads="1"/>
          </p:cNvPicPr>
          <p:nvPr/>
        </p:nvPicPr>
        <p:blipFill>
          <a:blip r:embed="rId6" cstate="print"/>
          <a:srcRect l="41157" r="28189" b="5409"/>
          <a:stretch>
            <a:fillRect/>
          </a:stretch>
        </p:blipFill>
        <p:spPr>
          <a:xfrm>
            <a:off x="5813922" y="1524066"/>
            <a:ext cx="1584176" cy="4889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Metastasis</a:t>
            </a:r>
            <a:r>
              <a:rPr lang="cs-CZ" dirty="0" smtClean="0"/>
              <a:t> in </a:t>
            </a:r>
            <a:r>
              <a:rPr lang="cs-CZ" dirty="0" err="1" smtClean="0"/>
              <a:t>diaphyseal</a:t>
            </a:r>
            <a:r>
              <a:rPr lang="cs-CZ" dirty="0" smtClean="0"/>
              <a:t> region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Femur and humerus</a:t>
            </a:r>
            <a:endParaRPr lang="cs-CZ" sz="3200" dirty="0" smtClean="0"/>
          </a:p>
          <a:p>
            <a:r>
              <a:rPr lang="cs-CZ" sz="3200" dirty="0" err="1" smtClean="0"/>
              <a:t>Types</a:t>
            </a:r>
            <a:r>
              <a:rPr lang="cs-CZ" sz="3200" dirty="0" smtClean="0"/>
              <a:t> </a:t>
            </a:r>
            <a:endParaRPr lang="cs-CZ" sz="3200" dirty="0" smtClean="0"/>
          </a:p>
          <a:p>
            <a:pPr lvl="1"/>
            <a:r>
              <a:rPr lang="cs-CZ" sz="2800" dirty="0" err="1" smtClean="0"/>
              <a:t>i.m</a:t>
            </a:r>
            <a:r>
              <a:rPr lang="cs-CZ" sz="2800" dirty="0" smtClean="0"/>
              <a:t>. </a:t>
            </a:r>
            <a:r>
              <a:rPr lang="cs-CZ" sz="2800" dirty="0" err="1" smtClean="0"/>
              <a:t>nail</a:t>
            </a:r>
            <a:endParaRPr lang="cs-CZ" sz="2800" dirty="0" smtClean="0"/>
          </a:p>
          <a:p>
            <a:pPr lvl="1"/>
            <a:r>
              <a:rPr lang="cs-CZ" sz="2800" dirty="0" err="1" smtClean="0"/>
              <a:t>Resection</a:t>
            </a:r>
            <a:r>
              <a:rPr lang="cs-CZ" sz="2800" dirty="0" smtClean="0"/>
              <a:t> + cement a </a:t>
            </a:r>
            <a:r>
              <a:rPr lang="cs-CZ" sz="2800" dirty="0" err="1" smtClean="0"/>
              <a:t>osteosynthesis</a:t>
            </a:r>
            <a:endParaRPr lang="cs-CZ" sz="2800" dirty="0" smtClean="0"/>
          </a:p>
          <a:p>
            <a:pPr lvl="1"/>
            <a:r>
              <a:rPr lang="cs-CZ" sz="2800" dirty="0" err="1" smtClean="0"/>
              <a:t>Resection</a:t>
            </a:r>
            <a:r>
              <a:rPr lang="cs-CZ" sz="2800" dirty="0" smtClean="0"/>
              <a:t> + </a:t>
            </a:r>
            <a:r>
              <a:rPr lang="cs-CZ" sz="2800" dirty="0" err="1" smtClean="0"/>
              <a:t>intercalary</a:t>
            </a:r>
            <a:r>
              <a:rPr lang="cs-CZ" sz="2800" dirty="0" smtClean="0"/>
              <a:t> </a:t>
            </a:r>
            <a:r>
              <a:rPr lang="cs-CZ" sz="2800" dirty="0" err="1" smtClean="0"/>
              <a:t>spacer</a:t>
            </a:r>
            <a:endParaRPr lang="cs-CZ" sz="2800" dirty="0" smtClean="0"/>
          </a:p>
          <a:p>
            <a:pPr lvl="1"/>
            <a:r>
              <a:rPr lang="cs-CZ" sz="2800" dirty="0" err="1" smtClean="0"/>
              <a:t>Resection</a:t>
            </a:r>
            <a:r>
              <a:rPr lang="cs-CZ" sz="2800" dirty="0" smtClean="0"/>
              <a:t> + bone </a:t>
            </a:r>
            <a:r>
              <a:rPr lang="cs-CZ" sz="2800" dirty="0" err="1" smtClean="0"/>
              <a:t>graft</a:t>
            </a:r>
            <a:r>
              <a:rPr lang="cs-CZ" sz="2800" dirty="0" smtClean="0"/>
              <a:t> and </a:t>
            </a:r>
            <a:r>
              <a:rPr lang="cs-CZ" sz="2800" dirty="0" err="1" smtClean="0"/>
              <a:t>osteosynthesis</a:t>
            </a:r>
            <a:r>
              <a:rPr lang="cs-CZ" sz="2800" dirty="0" smtClean="0"/>
              <a:t> </a:t>
            </a:r>
            <a:endParaRPr lang="cs-CZ" sz="2800" dirty="0" smtClean="0"/>
          </a:p>
          <a:p>
            <a:pPr marL="0" indent="0">
              <a:buNone/>
            </a:pPr>
            <a:r>
              <a:rPr lang="cs-CZ" sz="3200" dirty="0" err="1" smtClean="0"/>
              <a:t>Radiotherapy</a:t>
            </a:r>
            <a:r>
              <a:rPr lang="cs-CZ" sz="3200" dirty="0" smtClean="0"/>
              <a:t> in a case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nonradical</a:t>
            </a:r>
            <a:r>
              <a:rPr lang="cs-CZ" sz="3200" dirty="0" smtClean="0"/>
              <a:t> </a:t>
            </a:r>
            <a:r>
              <a:rPr lang="cs-CZ" sz="3200" dirty="0" err="1" smtClean="0"/>
              <a:t>surgery</a:t>
            </a:r>
            <a:endParaRPr lang="cs-CZ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67544" y="332656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cs-CZ" altLang="cs-CZ" b="1" dirty="0" err="1" smtClean="0">
                <a:solidFill>
                  <a:schemeClr val="hlink"/>
                </a:solidFill>
                <a:effectLst/>
              </a:rPr>
              <a:t>i.m</a:t>
            </a:r>
            <a:r>
              <a:rPr lang="cs-CZ" altLang="cs-CZ" b="1" dirty="0" smtClean="0">
                <a:solidFill>
                  <a:schemeClr val="hlink"/>
                </a:solidFill>
                <a:effectLst/>
              </a:rPr>
              <a:t>. </a:t>
            </a:r>
            <a:r>
              <a:rPr lang="cs-CZ" altLang="cs-CZ" b="1" dirty="0" err="1" smtClean="0">
                <a:solidFill>
                  <a:schemeClr val="hlink"/>
                </a:solidFill>
                <a:effectLst/>
              </a:rPr>
              <a:t>nail</a:t>
            </a:r>
            <a:r>
              <a:rPr lang="cs-CZ" altLang="cs-CZ" b="1" dirty="0" smtClean="0">
                <a:solidFill>
                  <a:schemeClr val="hlink"/>
                </a:solidFill>
                <a:effectLst/>
              </a:rPr>
              <a:t> </a:t>
            </a:r>
            <a:endParaRPr lang="cs-CZ" altLang="cs-CZ" b="1" dirty="0" smtClean="0">
              <a:solidFill>
                <a:schemeClr val="hlink"/>
              </a:solidFill>
              <a:effectLst/>
            </a:endParaRPr>
          </a:p>
        </p:txBody>
      </p:sp>
      <p:pic>
        <p:nvPicPr>
          <p:cNvPr id="19459" name="Picture 9" descr="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19940" t="8965" r="21428" b="-1006"/>
          <a:stretch>
            <a:fillRect/>
          </a:stretch>
        </p:blipFill>
        <p:spPr>
          <a:xfrm>
            <a:off x="35496" y="2063353"/>
            <a:ext cx="1604963" cy="2517775"/>
          </a:xfrm>
        </p:spPr>
      </p:pic>
      <p:pic>
        <p:nvPicPr>
          <p:cNvPr id="19460" name="Picture 10" descr="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20595" t="-481" r="22083" b="575"/>
          <a:stretch>
            <a:fillRect/>
          </a:stretch>
        </p:blipFill>
        <p:spPr>
          <a:xfrm>
            <a:off x="35496" y="3935685"/>
            <a:ext cx="1568450" cy="2733675"/>
          </a:xfrm>
        </p:spPr>
      </p:pic>
      <p:pic>
        <p:nvPicPr>
          <p:cNvPr id="19461" name="Picture 11" descr="c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 l="18892" t="13469" r="13528" b="13528"/>
          <a:stretch>
            <a:fillRect/>
          </a:stretch>
        </p:blipFill>
        <p:spPr>
          <a:xfrm>
            <a:off x="1619672" y="2061443"/>
            <a:ext cx="2665412" cy="2879725"/>
          </a:xfrm>
        </p:spPr>
      </p:pic>
      <p:pic>
        <p:nvPicPr>
          <p:cNvPr id="19462" name="Picture 12" descr="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 l="19089" r="28175"/>
          <a:stretch>
            <a:fillRect/>
          </a:stretch>
        </p:blipFill>
        <p:spPr>
          <a:xfrm>
            <a:off x="4211960" y="2060848"/>
            <a:ext cx="1443037" cy="2736850"/>
          </a:xfrm>
        </p:spPr>
      </p:pic>
      <p:pic>
        <p:nvPicPr>
          <p:cNvPr id="19463" name="Picture 13" descr="e"/>
          <p:cNvPicPr>
            <a:picLocks noChangeAspect="1" noChangeArrowheads="1"/>
          </p:cNvPicPr>
          <p:nvPr/>
        </p:nvPicPr>
        <p:blipFill>
          <a:blip r:embed="rId6" cstate="print"/>
          <a:srcRect l="19087" r="28175"/>
          <a:stretch>
            <a:fillRect/>
          </a:stretch>
        </p:blipFill>
        <p:spPr bwMode="auto">
          <a:xfrm>
            <a:off x="4211960" y="3645024"/>
            <a:ext cx="14430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5"/>
          <p:cNvSpPr txBox="1">
            <a:spLocks noChangeArrowheads="1"/>
          </p:cNvSpPr>
          <p:nvPr/>
        </p:nvSpPr>
        <p:spPr bwMode="auto">
          <a:xfrm>
            <a:off x="5796136" y="2132856"/>
            <a:ext cx="33478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Tumor in </a:t>
            </a:r>
            <a:r>
              <a:rPr lang="cs-CZ" altLang="cs-CZ" sz="2400" dirty="0" err="1" smtClean="0"/>
              <a:t>situ</a:t>
            </a:r>
            <a:endParaRPr lang="cs-CZ" altLang="cs-CZ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paliative </a:t>
            </a:r>
            <a:r>
              <a:rPr lang="cs-CZ" altLang="cs-CZ" sz="2400" dirty="0" err="1" smtClean="0"/>
              <a:t>surgery</a:t>
            </a:r>
            <a:endParaRPr lang="cs-CZ" altLang="cs-CZ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400" dirty="0"/>
              <a:t> </a:t>
            </a:r>
            <a:r>
              <a:rPr lang="cs-CZ" altLang="cs-CZ" sz="2400" dirty="0" err="1" smtClean="0"/>
              <a:t>wrong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prognosis</a:t>
            </a:r>
            <a:endParaRPr lang="cs-CZ" altLang="cs-CZ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400" dirty="0" err="1" smtClean="0"/>
              <a:t>Adjuvant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radiotherapy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827584" y="620688"/>
            <a:ext cx="8568952" cy="1143000"/>
          </a:xfrm>
          <a:noFill/>
        </p:spPr>
        <p:txBody>
          <a:bodyPr>
            <a:noAutofit/>
          </a:bodyPr>
          <a:lstStyle/>
          <a:p>
            <a:r>
              <a:rPr lang="cs-CZ" altLang="cs-CZ" b="1" dirty="0" err="1" smtClean="0">
                <a:solidFill>
                  <a:schemeClr val="hlink"/>
                </a:solidFill>
                <a:effectLst/>
              </a:rPr>
              <a:t>Curretage</a:t>
            </a:r>
            <a:r>
              <a:rPr lang="cs-CZ" altLang="cs-CZ" b="1" dirty="0" smtClean="0">
                <a:solidFill>
                  <a:schemeClr val="hlink"/>
                </a:solidFill>
                <a:effectLst/>
              </a:rPr>
              <a:t> + </a:t>
            </a:r>
            <a:r>
              <a:rPr lang="cs-CZ" altLang="cs-CZ" b="1" dirty="0" err="1" smtClean="0">
                <a:solidFill>
                  <a:schemeClr val="hlink"/>
                </a:solidFill>
                <a:effectLst/>
              </a:rPr>
              <a:t>osteosynthesis</a:t>
            </a:r>
            <a:r>
              <a:rPr lang="cs-CZ" altLang="cs-CZ" b="1" dirty="0" smtClean="0">
                <a:solidFill>
                  <a:schemeClr val="hlink"/>
                </a:solidFill>
                <a:effectLst/>
              </a:rPr>
              <a:t> + cement</a:t>
            </a:r>
            <a:endParaRPr lang="cs-CZ" altLang="cs-CZ" b="1" dirty="0" smtClean="0">
              <a:solidFill>
                <a:schemeClr val="hlink"/>
              </a:solidFill>
              <a:effectLst/>
            </a:endParaRPr>
          </a:p>
        </p:txBody>
      </p:sp>
      <p:pic>
        <p:nvPicPr>
          <p:cNvPr id="20483" name="Picture 9" descr="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24695" r="35649"/>
          <a:stretch>
            <a:fillRect/>
          </a:stretch>
        </p:blipFill>
        <p:spPr>
          <a:xfrm>
            <a:off x="6948264" y="1772816"/>
            <a:ext cx="2016224" cy="5085184"/>
          </a:xfrm>
        </p:spPr>
      </p:pic>
      <p:pic>
        <p:nvPicPr>
          <p:cNvPr id="20484" name="Picture 10" descr="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26724" r="30803"/>
          <a:stretch>
            <a:fillRect/>
          </a:stretch>
        </p:blipFill>
        <p:spPr>
          <a:xfrm>
            <a:off x="4644008" y="1772817"/>
            <a:ext cx="2160240" cy="5085184"/>
          </a:xfrm>
        </p:spPr>
      </p:pic>
      <p:pic>
        <p:nvPicPr>
          <p:cNvPr id="20485" name="Picture 14" descr="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 l="35010" t="2811" r="31293"/>
          <a:stretch>
            <a:fillRect/>
          </a:stretch>
        </p:blipFill>
        <p:spPr>
          <a:xfrm>
            <a:off x="179512" y="1772816"/>
            <a:ext cx="1763688" cy="5085184"/>
          </a:xfrm>
        </p:spPr>
      </p:pic>
      <p:pic>
        <p:nvPicPr>
          <p:cNvPr id="20486" name="Picture 8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 l="17194" r="18570"/>
          <a:stretch>
            <a:fillRect/>
          </a:stretch>
        </p:blipFill>
        <p:spPr>
          <a:xfrm>
            <a:off x="2051720" y="2276872"/>
            <a:ext cx="2451591" cy="381642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Features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3200" dirty="0" err="1" smtClean="0"/>
              <a:t>Fracture</a:t>
            </a:r>
            <a:r>
              <a:rPr lang="cs-CZ" sz="3200" dirty="0" smtClean="0"/>
              <a:t> in bone </a:t>
            </a:r>
            <a:r>
              <a:rPr lang="cs-CZ" sz="3200" dirty="0" err="1" smtClean="0"/>
              <a:t>with</a:t>
            </a:r>
            <a:r>
              <a:rPr lang="cs-CZ" sz="3200" dirty="0" smtClean="0"/>
              <a:t> </a:t>
            </a:r>
            <a:r>
              <a:rPr lang="cs-CZ" sz="3200" dirty="0" err="1" smtClean="0"/>
              <a:t>pathological</a:t>
            </a:r>
            <a:r>
              <a:rPr lang="cs-CZ" sz="3200" dirty="0" smtClean="0"/>
              <a:t> </a:t>
            </a:r>
            <a:r>
              <a:rPr lang="cs-CZ" sz="3200" dirty="0" err="1" smtClean="0"/>
              <a:t>lesion</a:t>
            </a:r>
            <a:r>
              <a:rPr lang="cs-CZ" sz="3200" dirty="0" smtClean="0"/>
              <a:t> </a:t>
            </a:r>
            <a:r>
              <a:rPr lang="cs-CZ" sz="3200" dirty="0" err="1" smtClean="0"/>
              <a:t>decresing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stregth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bone</a:t>
            </a:r>
            <a:endParaRPr lang="cs-CZ" dirty="0"/>
          </a:p>
          <a:p>
            <a:pPr>
              <a:buNone/>
            </a:pPr>
            <a:endParaRPr lang="cs-CZ" dirty="0" smtClean="0"/>
          </a:p>
          <a:p>
            <a:pPr lvl="1">
              <a:buFontTx/>
              <a:buChar char="-"/>
            </a:pPr>
            <a:r>
              <a:rPr lang="cs-CZ" dirty="0" err="1" smtClean="0"/>
              <a:t>Without</a:t>
            </a:r>
            <a:r>
              <a:rPr lang="cs-CZ" dirty="0" smtClean="0"/>
              <a:t> trauma</a:t>
            </a:r>
            <a:endParaRPr lang="cs-CZ" dirty="0" smtClean="0"/>
          </a:p>
          <a:p>
            <a:pPr lvl="1">
              <a:buFontTx/>
              <a:buChar char="-"/>
            </a:pPr>
            <a:r>
              <a:rPr lang="cs-CZ" dirty="0" err="1" smtClean="0"/>
              <a:t>Minimal</a:t>
            </a:r>
            <a:r>
              <a:rPr lang="cs-CZ" dirty="0" smtClean="0"/>
              <a:t> </a:t>
            </a:r>
            <a:r>
              <a:rPr lang="cs-CZ" dirty="0" err="1" smtClean="0"/>
              <a:t>violence</a:t>
            </a:r>
            <a:endParaRPr lang="cs-CZ" dirty="0" smtClean="0"/>
          </a:p>
          <a:p>
            <a:pPr lvl="1">
              <a:buFontTx/>
              <a:buChar char="-"/>
            </a:pPr>
            <a:r>
              <a:rPr lang="cs-CZ" dirty="0" err="1" smtClean="0"/>
              <a:t>Normal</a:t>
            </a:r>
            <a:r>
              <a:rPr lang="cs-CZ" dirty="0" smtClean="0"/>
              <a:t> </a:t>
            </a:r>
            <a:r>
              <a:rPr lang="cs-CZ" dirty="0" err="1" smtClean="0"/>
              <a:t>traumatic</a:t>
            </a:r>
            <a:r>
              <a:rPr lang="cs-CZ" dirty="0" smtClean="0"/>
              <a:t> </a:t>
            </a:r>
            <a:r>
              <a:rPr lang="cs-CZ" dirty="0" err="1" smtClean="0"/>
              <a:t>mechanism</a:t>
            </a:r>
            <a:r>
              <a:rPr lang="cs-CZ" dirty="0" smtClean="0"/>
              <a:t> </a:t>
            </a: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83568" y="980728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cs-CZ" altLang="cs-CZ" b="1" dirty="0" err="1" smtClean="0">
                <a:solidFill>
                  <a:schemeClr val="hlink"/>
                </a:solidFill>
                <a:effectLst/>
              </a:rPr>
              <a:t>Resection</a:t>
            </a:r>
            <a:r>
              <a:rPr lang="cs-CZ" altLang="cs-CZ" b="1" dirty="0" smtClean="0">
                <a:solidFill>
                  <a:schemeClr val="hlink"/>
                </a:solidFill>
                <a:effectLst/>
              </a:rPr>
              <a:t> + </a:t>
            </a:r>
            <a:r>
              <a:rPr lang="cs-CZ" altLang="cs-CZ" b="1" dirty="0" err="1" smtClean="0">
                <a:solidFill>
                  <a:schemeClr val="hlink"/>
                </a:solidFill>
                <a:effectLst/>
              </a:rPr>
              <a:t>i.m</a:t>
            </a:r>
            <a:r>
              <a:rPr lang="cs-CZ" altLang="cs-CZ" b="1" dirty="0" smtClean="0">
                <a:solidFill>
                  <a:schemeClr val="hlink"/>
                </a:solidFill>
                <a:effectLst/>
              </a:rPr>
              <a:t>.  </a:t>
            </a:r>
            <a:r>
              <a:rPr lang="cs-CZ" altLang="cs-CZ" b="1" dirty="0" err="1" smtClean="0">
                <a:solidFill>
                  <a:schemeClr val="hlink"/>
                </a:solidFill>
                <a:effectLst/>
              </a:rPr>
              <a:t>nail</a:t>
            </a:r>
            <a:r>
              <a:rPr lang="cs-CZ" altLang="cs-CZ" b="1" dirty="0" smtClean="0">
                <a:solidFill>
                  <a:schemeClr val="hlink"/>
                </a:solidFill>
                <a:effectLst/>
              </a:rPr>
              <a:t> and cement</a:t>
            </a:r>
            <a:endParaRPr lang="cs-CZ" altLang="cs-CZ" b="1" dirty="0" smtClean="0">
              <a:solidFill>
                <a:schemeClr val="hlink"/>
              </a:solidFill>
              <a:effectLst/>
            </a:endParaRPr>
          </a:p>
        </p:txBody>
      </p:sp>
      <p:pic>
        <p:nvPicPr>
          <p:cNvPr id="21507" name="Picture 11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3491" t="10023" r="43967" b="1352"/>
          <a:stretch>
            <a:fillRect/>
          </a:stretch>
        </p:blipFill>
        <p:spPr>
          <a:xfrm>
            <a:off x="179512" y="2348880"/>
            <a:ext cx="2533650" cy="4271962"/>
          </a:xfrm>
        </p:spPr>
      </p:pic>
      <p:pic>
        <p:nvPicPr>
          <p:cNvPr id="21508" name="Picture 12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11122" t="2205" r="22244"/>
          <a:stretch>
            <a:fillRect/>
          </a:stretch>
        </p:blipFill>
        <p:spPr>
          <a:xfrm>
            <a:off x="2843808" y="2337194"/>
            <a:ext cx="2952328" cy="4332985"/>
          </a:xfrm>
        </p:spPr>
      </p:pic>
      <p:pic>
        <p:nvPicPr>
          <p:cNvPr id="21509" name="Picture 13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 l="15601" t="16270" r="18213"/>
          <a:stretch>
            <a:fillRect/>
          </a:stretch>
        </p:blipFill>
        <p:spPr>
          <a:xfrm>
            <a:off x="6074172" y="2037382"/>
            <a:ext cx="1954212" cy="2471738"/>
          </a:xfrm>
        </p:spPr>
      </p:pic>
      <p:pic>
        <p:nvPicPr>
          <p:cNvPr id="21510" name="Picture 14" descr="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 l="16512" r="18517" b="5696"/>
          <a:stretch>
            <a:fillRect/>
          </a:stretch>
        </p:blipFill>
        <p:spPr>
          <a:xfrm>
            <a:off x="6084168" y="3956893"/>
            <a:ext cx="1919288" cy="27844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95536" y="54868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cs-CZ" altLang="cs-CZ" b="1" dirty="0" err="1" smtClean="0">
                <a:solidFill>
                  <a:schemeClr val="hlink"/>
                </a:solidFill>
                <a:effectLst/>
              </a:rPr>
              <a:t>Diaphyseal</a:t>
            </a:r>
            <a:r>
              <a:rPr lang="cs-CZ" altLang="cs-CZ" b="1" dirty="0" smtClean="0">
                <a:solidFill>
                  <a:schemeClr val="hlink"/>
                </a:solidFill>
                <a:effectLst/>
              </a:rPr>
              <a:t> </a:t>
            </a:r>
            <a:r>
              <a:rPr lang="cs-CZ" altLang="cs-CZ" b="1" dirty="0" err="1" smtClean="0">
                <a:solidFill>
                  <a:schemeClr val="hlink"/>
                </a:solidFill>
                <a:effectLst/>
              </a:rPr>
              <a:t>spacer</a:t>
            </a:r>
            <a:endParaRPr lang="cs-CZ" altLang="cs-CZ" b="1" dirty="0" smtClean="0">
              <a:solidFill>
                <a:schemeClr val="hlink"/>
              </a:solidFill>
              <a:effectLst/>
            </a:endParaRPr>
          </a:p>
        </p:txBody>
      </p:sp>
      <p:pic>
        <p:nvPicPr>
          <p:cNvPr id="23555" name="Picture 8" descr="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15968" r="17314"/>
          <a:stretch>
            <a:fillRect/>
          </a:stretch>
        </p:blipFill>
        <p:spPr>
          <a:xfrm>
            <a:off x="1058540" y="1844674"/>
            <a:ext cx="2073300" cy="3105561"/>
          </a:xfrm>
        </p:spPr>
      </p:pic>
      <p:pic>
        <p:nvPicPr>
          <p:cNvPr id="23556" name="Picture 9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16608" r="18272"/>
          <a:stretch>
            <a:fillRect/>
          </a:stretch>
        </p:blipFill>
        <p:spPr>
          <a:xfrm>
            <a:off x="1077590" y="3500438"/>
            <a:ext cx="2054250" cy="3154486"/>
          </a:xfrm>
        </p:spPr>
      </p:pic>
      <p:pic>
        <p:nvPicPr>
          <p:cNvPr id="23557" name="Picture 10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 l="17195" t="12935" r="14172" b="13216"/>
          <a:stretch>
            <a:fillRect/>
          </a:stretch>
        </p:blipFill>
        <p:spPr>
          <a:xfrm>
            <a:off x="4211960" y="1844824"/>
            <a:ext cx="1993900" cy="2144713"/>
          </a:xfrm>
        </p:spPr>
      </p:pic>
      <p:pic>
        <p:nvPicPr>
          <p:cNvPr id="23558" name="Picture 11" descr="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 l="16441" t="12930" r="12923" b="12775"/>
          <a:stretch>
            <a:fillRect/>
          </a:stretch>
        </p:blipFill>
        <p:spPr>
          <a:xfrm>
            <a:off x="4211960" y="4221088"/>
            <a:ext cx="2046287" cy="2152650"/>
          </a:xfrm>
        </p:spPr>
      </p:pic>
      <p:pic>
        <p:nvPicPr>
          <p:cNvPr id="23559" name="Picture 12" descr="6"/>
          <p:cNvPicPr>
            <a:picLocks noChangeAspect="1" noChangeArrowheads="1"/>
          </p:cNvPicPr>
          <p:nvPr/>
        </p:nvPicPr>
        <p:blipFill>
          <a:blip r:embed="rId6" cstate="print"/>
          <a:srcRect l="17680" r="17200"/>
          <a:stretch>
            <a:fillRect/>
          </a:stretch>
        </p:blipFill>
        <p:spPr bwMode="auto">
          <a:xfrm>
            <a:off x="6508749" y="620861"/>
            <a:ext cx="2485201" cy="381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3" descr="7"/>
          <p:cNvPicPr>
            <a:picLocks noChangeAspect="1" noChangeArrowheads="1"/>
          </p:cNvPicPr>
          <p:nvPr/>
        </p:nvPicPr>
        <p:blipFill>
          <a:blip r:embed="rId7" cstate="print"/>
          <a:srcRect l="17680" r="17200"/>
          <a:stretch>
            <a:fillRect/>
          </a:stretch>
        </p:blipFill>
        <p:spPr bwMode="auto">
          <a:xfrm>
            <a:off x="6508750" y="2996952"/>
            <a:ext cx="2455738" cy="377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Primary</a:t>
            </a:r>
            <a:r>
              <a:rPr lang="cs-CZ" dirty="0" smtClean="0"/>
              <a:t> </a:t>
            </a:r>
            <a:r>
              <a:rPr lang="cs-CZ" dirty="0" err="1" smtClean="0"/>
              <a:t>malignant</a:t>
            </a:r>
            <a:r>
              <a:rPr lang="cs-CZ" dirty="0" smtClean="0"/>
              <a:t> bone </a:t>
            </a:r>
            <a:r>
              <a:rPr lang="cs-CZ" dirty="0" err="1" smtClean="0"/>
              <a:t>tumors</a:t>
            </a:r>
            <a:r>
              <a:rPr lang="cs-CZ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4896544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Osteosarcoma</a:t>
            </a:r>
            <a:r>
              <a:rPr lang="cs-CZ" sz="3200" dirty="0" smtClean="0"/>
              <a:t>, </a:t>
            </a:r>
            <a:r>
              <a:rPr lang="cs-CZ" sz="3200" dirty="0" err="1" smtClean="0"/>
              <a:t>Ewing</a:t>
            </a:r>
            <a:r>
              <a:rPr lang="cs-CZ" sz="3200" dirty="0" smtClean="0"/>
              <a:t> </a:t>
            </a:r>
            <a:r>
              <a:rPr lang="cs-CZ" sz="3200" dirty="0" err="1" smtClean="0"/>
              <a:t>sa</a:t>
            </a:r>
            <a:r>
              <a:rPr lang="cs-CZ" sz="3200" dirty="0" smtClean="0"/>
              <a:t>, </a:t>
            </a:r>
            <a:r>
              <a:rPr lang="cs-CZ" sz="3200" dirty="0" err="1" smtClean="0"/>
              <a:t>chondrosarcoma</a:t>
            </a:r>
            <a:endParaRPr lang="cs-CZ" sz="3200" dirty="0" smtClean="0"/>
          </a:p>
          <a:p>
            <a:r>
              <a:rPr lang="cs-CZ" sz="3200" dirty="0" err="1" smtClean="0"/>
              <a:t>Pathological</a:t>
            </a:r>
            <a:r>
              <a:rPr lang="cs-CZ" sz="3200" dirty="0" smtClean="0"/>
              <a:t> </a:t>
            </a:r>
            <a:r>
              <a:rPr lang="cs-CZ" sz="3200" dirty="0" err="1" smtClean="0"/>
              <a:t>fracture</a:t>
            </a:r>
            <a:endParaRPr lang="cs-CZ" sz="3200" dirty="0" smtClean="0"/>
          </a:p>
          <a:p>
            <a:pPr lvl="1"/>
            <a:r>
              <a:rPr lang="cs-CZ" sz="2800" dirty="0" err="1" smtClean="0"/>
              <a:t>Worse</a:t>
            </a:r>
            <a:r>
              <a:rPr lang="cs-CZ" sz="2800" dirty="0" smtClean="0"/>
              <a:t> </a:t>
            </a:r>
            <a:r>
              <a:rPr lang="cs-CZ" sz="2800" dirty="0" err="1" smtClean="0"/>
              <a:t>prognosis</a:t>
            </a:r>
            <a:endParaRPr lang="cs-CZ" sz="2800" dirty="0" smtClean="0"/>
          </a:p>
          <a:p>
            <a:pPr lvl="1"/>
            <a:r>
              <a:rPr lang="cs-CZ" sz="2800" dirty="0" err="1" smtClean="0"/>
              <a:t>High</a:t>
            </a:r>
            <a:r>
              <a:rPr lang="cs-CZ" sz="2800" dirty="0" smtClean="0"/>
              <a:t> risk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dissemination</a:t>
            </a:r>
            <a:endParaRPr lang="cs-CZ" sz="2800" dirty="0" smtClean="0"/>
          </a:p>
          <a:p>
            <a:pPr lvl="1"/>
            <a:r>
              <a:rPr lang="cs-CZ" sz="2800" dirty="0" err="1" smtClean="0"/>
              <a:t>Less</a:t>
            </a:r>
            <a:r>
              <a:rPr lang="cs-CZ" sz="2800" dirty="0" smtClean="0"/>
              <a:t> </a:t>
            </a:r>
            <a:r>
              <a:rPr lang="cs-CZ" sz="2800" dirty="0" err="1" smtClean="0"/>
              <a:t>chance</a:t>
            </a:r>
            <a:r>
              <a:rPr lang="cs-CZ" sz="2800" dirty="0" smtClean="0"/>
              <a:t> </a:t>
            </a:r>
            <a:r>
              <a:rPr lang="cs-CZ" sz="2800" dirty="0" err="1" smtClean="0"/>
              <a:t>for</a:t>
            </a:r>
            <a:r>
              <a:rPr lang="cs-CZ" sz="2800" dirty="0" smtClean="0"/>
              <a:t> </a:t>
            </a:r>
            <a:r>
              <a:rPr lang="cs-CZ" sz="2800" dirty="0" err="1" smtClean="0"/>
              <a:t>local</a:t>
            </a:r>
            <a:r>
              <a:rPr lang="cs-CZ" sz="2800" dirty="0" smtClean="0"/>
              <a:t> </a:t>
            </a:r>
            <a:r>
              <a:rPr lang="cs-CZ" sz="2800" dirty="0" err="1" smtClean="0"/>
              <a:t>control</a:t>
            </a:r>
            <a:endParaRPr lang="cs-CZ" sz="2800" dirty="0" smtClean="0"/>
          </a:p>
          <a:p>
            <a:pPr lvl="1"/>
            <a:r>
              <a:rPr lang="cs-CZ" sz="2800" dirty="0" err="1" smtClean="0"/>
              <a:t>Amputation</a:t>
            </a:r>
            <a:r>
              <a:rPr lang="cs-CZ" sz="2800" dirty="0" smtClean="0"/>
              <a:t> ?</a:t>
            </a:r>
            <a:endParaRPr lang="cs-CZ" sz="28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6353" r="27530"/>
          <a:stretch>
            <a:fillRect/>
          </a:stretch>
        </p:blipFill>
        <p:spPr>
          <a:xfrm>
            <a:off x="70788" y="191925"/>
            <a:ext cx="1907704" cy="4136660"/>
          </a:xfrm>
        </p:spPr>
      </p:pic>
      <p:pic>
        <p:nvPicPr>
          <p:cNvPr id="11" name="Zástupný symbol pro obsah 10" descr="1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29647" r="30824"/>
          <a:stretch>
            <a:fillRect/>
          </a:stretch>
        </p:blipFill>
        <p:spPr>
          <a:xfrm>
            <a:off x="3838936" y="2060848"/>
            <a:ext cx="1813184" cy="4608512"/>
          </a:xfrm>
        </p:spPr>
      </p:pic>
      <p:pic>
        <p:nvPicPr>
          <p:cNvPr id="10" name="Zástupný symbol pro obsah 9" descr="12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 l="26333" r="27583" b="-1768"/>
          <a:stretch>
            <a:fillRect/>
          </a:stretch>
        </p:blipFill>
        <p:spPr>
          <a:xfrm>
            <a:off x="1943098" y="193025"/>
            <a:ext cx="1872208" cy="4134460"/>
          </a:xfrm>
        </p:spPr>
      </p:pic>
      <p:pic>
        <p:nvPicPr>
          <p:cNvPr id="12" name="Zástupný symbol pro obsah 11" descr="14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 l="32917" r="37458"/>
          <a:stretch>
            <a:fillRect/>
          </a:stretch>
        </p:blipFill>
        <p:spPr>
          <a:xfrm>
            <a:off x="5652120" y="2017643"/>
            <a:ext cx="1368152" cy="4651717"/>
          </a:xfrm>
        </p:spPr>
      </p:pic>
      <p:pic>
        <p:nvPicPr>
          <p:cNvPr id="13" name="Obrázek 12" descr="15.jpg"/>
          <p:cNvPicPr>
            <a:picLocks noChangeAspect="1"/>
          </p:cNvPicPr>
          <p:nvPr/>
        </p:nvPicPr>
        <p:blipFill>
          <a:blip r:embed="rId6" cstate="print"/>
          <a:srcRect l="12758" r="38222" b="5882"/>
          <a:stretch>
            <a:fillRect/>
          </a:stretch>
        </p:blipFill>
        <p:spPr>
          <a:xfrm>
            <a:off x="7193783" y="764704"/>
            <a:ext cx="1950217" cy="374441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0" y="5042118"/>
            <a:ext cx="3995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/>
                <a:cs typeface="Arial"/>
              </a:rPr>
              <a:t>♂13 let </a:t>
            </a:r>
            <a:r>
              <a:rPr lang="cs-CZ" sz="2800" dirty="0" smtClean="0">
                <a:latin typeface="Arial"/>
                <a:cs typeface="Arial"/>
              </a:rPr>
              <a:t>boy</a:t>
            </a:r>
          </a:p>
          <a:p>
            <a:r>
              <a:rPr lang="cs-CZ" sz="2800" dirty="0" smtClean="0">
                <a:latin typeface="Arial"/>
                <a:cs typeface="Arial"/>
              </a:rPr>
              <a:t>By </a:t>
            </a:r>
            <a:r>
              <a:rPr lang="cs-CZ" sz="2800" dirty="0" err="1" smtClean="0">
                <a:latin typeface="Arial"/>
                <a:cs typeface="Arial"/>
              </a:rPr>
              <a:t>throwing</a:t>
            </a:r>
            <a:r>
              <a:rPr lang="cs-CZ" sz="2800" dirty="0" smtClean="0">
                <a:latin typeface="Arial"/>
                <a:cs typeface="Arial"/>
              </a:rPr>
              <a:t> </a:t>
            </a:r>
            <a:r>
              <a:rPr lang="cs-CZ" sz="2800" dirty="0" err="1" smtClean="0">
                <a:latin typeface="Arial"/>
                <a:cs typeface="Arial"/>
              </a:rPr>
              <a:t>of</a:t>
            </a:r>
            <a:r>
              <a:rPr lang="cs-CZ" sz="2800" dirty="0" smtClean="0">
                <a:latin typeface="Arial"/>
                <a:cs typeface="Arial"/>
              </a:rPr>
              <a:t> a </a:t>
            </a:r>
            <a:r>
              <a:rPr lang="cs-CZ" sz="2800" dirty="0" err="1" smtClean="0">
                <a:latin typeface="Arial"/>
                <a:cs typeface="Arial"/>
              </a:rPr>
              <a:t>ball</a:t>
            </a:r>
            <a:endParaRPr lang="cs-CZ" sz="2800" dirty="0" smtClean="0">
              <a:latin typeface="Arial"/>
              <a:cs typeface="Arial"/>
            </a:endParaRPr>
          </a:p>
          <a:p>
            <a:r>
              <a:rPr lang="cs-CZ" sz="2800" b="1" dirty="0" err="1" smtClean="0">
                <a:latin typeface="Arial"/>
                <a:cs typeface="Arial"/>
              </a:rPr>
              <a:t>High</a:t>
            </a:r>
            <a:r>
              <a:rPr lang="cs-CZ" sz="2800" b="1" dirty="0" smtClean="0">
                <a:latin typeface="Arial"/>
                <a:cs typeface="Arial"/>
              </a:rPr>
              <a:t> grade </a:t>
            </a:r>
            <a:r>
              <a:rPr lang="cs-CZ" sz="2800" b="1" dirty="0" err="1" smtClean="0">
                <a:latin typeface="Arial"/>
                <a:cs typeface="Arial"/>
              </a:rPr>
              <a:t>osteosarcoma</a:t>
            </a:r>
            <a:endParaRPr lang="cs-CZ" sz="28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851920" y="76470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Orthesis</a:t>
            </a:r>
            <a:endParaRPr lang="cs-CZ" sz="2400" dirty="0" smtClean="0"/>
          </a:p>
          <a:p>
            <a:r>
              <a:rPr lang="cs-CZ" sz="2400" dirty="0" err="1" smtClean="0"/>
              <a:t>chemotherapy</a:t>
            </a:r>
            <a:endParaRPr lang="cs-CZ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236296" y="4581128"/>
            <a:ext cx="19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Resection</a:t>
            </a:r>
            <a:r>
              <a:rPr lang="cs-CZ" sz="2400" dirty="0" smtClean="0"/>
              <a:t> bone </a:t>
            </a:r>
            <a:r>
              <a:rPr lang="cs-CZ" sz="2400" dirty="0" err="1" smtClean="0"/>
              <a:t>graft</a:t>
            </a:r>
            <a:r>
              <a:rPr lang="cs-CZ" sz="2400" dirty="0" smtClean="0"/>
              <a:t> </a:t>
            </a:r>
            <a:endParaRPr lang="cs-CZ" sz="2400" dirty="0" smtClean="0"/>
          </a:p>
          <a:p>
            <a:r>
              <a:rPr lang="cs-CZ" sz="2400" dirty="0" smtClean="0"/>
              <a:t>plate</a:t>
            </a:r>
            <a:endParaRPr lang="cs-CZ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0686" r="29903"/>
          <a:stretch>
            <a:fillRect/>
          </a:stretch>
        </p:blipFill>
        <p:spPr>
          <a:xfrm>
            <a:off x="179512" y="1700808"/>
            <a:ext cx="2419435" cy="4896544"/>
          </a:xfrm>
        </p:spPr>
      </p:pic>
      <p:pic>
        <p:nvPicPr>
          <p:cNvPr id="9" name="Zástupný symbol pro obsah 8" descr="2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16727" r="27274"/>
          <a:stretch>
            <a:fillRect/>
          </a:stretch>
        </p:blipFill>
        <p:spPr>
          <a:xfrm>
            <a:off x="5364088" y="836712"/>
            <a:ext cx="2782350" cy="4968552"/>
          </a:xfrm>
        </p:spPr>
      </p:pic>
      <p:pic>
        <p:nvPicPr>
          <p:cNvPr id="8" name="Zástupný symbol pro obsah 7" descr="22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 l="20707" r="23334"/>
          <a:stretch>
            <a:fillRect/>
          </a:stretch>
        </p:blipFill>
        <p:spPr>
          <a:xfrm>
            <a:off x="2339752" y="1700808"/>
            <a:ext cx="2016224" cy="3603065"/>
          </a:xfrm>
        </p:spPr>
      </p:pic>
      <p:sp>
        <p:nvSpPr>
          <p:cNvPr id="10" name="TextovéPole 9"/>
          <p:cNvSpPr txBox="1"/>
          <p:nvPr/>
        </p:nvSpPr>
        <p:spPr>
          <a:xfrm>
            <a:off x="179512" y="76470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/>
                <a:cs typeface="Arial"/>
              </a:rPr>
              <a:t>♀73 let, </a:t>
            </a:r>
            <a:r>
              <a:rPr lang="cs-CZ" sz="2400" b="1" dirty="0" err="1" smtClean="0"/>
              <a:t>Dediferentiated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chondrosa</a:t>
            </a:r>
            <a:r>
              <a:rPr lang="cs-CZ" sz="2400" b="1" dirty="0" smtClean="0"/>
              <a:t> G3 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587727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Pathol</a:t>
            </a:r>
            <a:r>
              <a:rPr lang="cs-CZ" sz="2400" dirty="0" smtClean="0"/>
              <a:t>. </a:t>
            </a:r>
            <a:r>
              <a:rPr lang="cs-CZ" sz="2400" dirty="0" err="1" smtClean="0"/>
              <a:t>fracture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err="1" smtClean="0"/>
              <a:t>Amputation</a:t>
            </a:r>
            <a:endParaRPr lang="cs-CZ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Etiology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424936" cy="5256584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Metabolic</a:t>
            </a:r>
            <a:r>
              <a:rPr lang="cs-CZ" dirty="0" smtClean="0"/>
              <a:t> </a:t>
            </a:r>
            <a:r>
              <a:rPr lang="cs-CZ" dirty="0" err="1" smtClean="0"/>
              <a:t>diseases</a:t>
            </a:r>
            <a:endParaRPr lang="cs-CZ" dirty="0" smtClean="0"/>
          </a:p>
          <a:p>
            <a:pPr lvl="1"/>
            <a:r>
              <a:rPr lang="cs-CZ" dirty="0" err="1" smtClean="0"/>
              <a:t>osteoporosis</a:t>
            </a:r>
            <a:endParaRPr lang="cs-CZ" dirty="0" smtClean="0"/>
          </a:p>
          <a:p>
            <a:pPr lvl="1"/>
            <a:r>
              <a:rPr lang="cs-CZ" dirty="0" err="1" smtClean="0"/>
              <a:t>osteomalacia</a:t>
            </a:r>
            <a:r>
              <a:rPr lang="cs-CZ" dirty="0" smtClean="0"/>
              <a:t>, HPT</a:t>
            </a:r>
            <a:endParaRPr lang="cs-CZ" dirty="0" smtClean="0"/>
          </a:p>
          <a:p>
            <a:pPr lvl="1">
              <a:buNone/>
            </a:pPr>
            <a:endParaRPr lang="cs-CZ" sz="900" dirty="0" smtClean="0"/>
          </a:p>
          <a:p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lesions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bone </a:t>
            </a:r>
            <a:r>
              <a:rPr lang="cs-CZ" dirty="0" err="1" smtClean="0"/>
              <a:t>metastasis</a:t>
            </a:r>
            <a:r>
              <a:rPr lang="cs-CZ" dirty="0" smtClean="0"/>
              <a:t>, </a:t>
            </a:r>
            <a:r>
              <a:rPr lang="cs-CZ" dirty="0" err="1" smtClean="0"/>
              <a:t>multiple</a:t>
            </a:r>
            <a:r>
              <a:rPr lang="cs-CZ" dirty="0" smtClean="0"/>
              <a:t> </a:t>
            </a:r>
            <a:r>
              <a:rPr lang="cs-CZ" dirty="0" err="1" smtClean="0"/>
              <a:t>myeloma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b</a:t>
            </a:r>
            <a:r>
              <a:rPr lang="cs-CZ" dirty="0" err="1" smtClean="0"/>
              <a:t>enign</a:t>
            </a:r>
            <a:r>
              <a:rPr lang="cs-CZ" dirty="0" smtClean="0"/>
              <a:t> </a:t>
            </a:r>
            <a:r>
              <a:rPr lang="cs-CZ" dirty="0" err="1" smtClean="0"/>
              <a:t>tumor</a:t>
            </a:r>
            <a:r>
              <a:rPr lang="cs-CZ" dirty="0" err="1" smtClean="0"/>
              <a:t>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malignant</a:t>
            </a:r>
            <a:r>
              <a:rPr lang="cs-CZ" dirty="0" smtClean="0"/>
              <a:t> </a:t>
            </a:r>
            <a:r>
              <a:rPr lang="cs-CZ" dirty="0" err="1" smtClean="0"/>
              <a:t>tumors</a:t>
            </a:r>
            <a:r>
              <a:rPr lang="cs-CZ" dirty="0" smtClean="0"/>
              <a:t> </a:t>
            </a:r>
            <a:endParaRPr lang="cs-CZ" dirty="0" smtClean="0"/>
          </a:p>
          <a:p>
            <a:pPr lvl="1">
              <a:buNone/>
            </a:pPr>
            <a:endParaRPr lang="cs-CZ" sz="900" dirty="0" smtClean="0"/>
          </a:p>
          <a:p>
            <a:r>
              <a:rPr lang="cs-CZ" dirty="0" err="1" smtClean="0"/>
              <a:t>Congenital</a:t>
            </a:r>
            <a:r>
              <a:rPr lang="cs-CZ" dirty="0" smtClean="0"/>
              <a:t> </a:t>
            </a:r>
            <a:r>
              <a:rPr lang="cs-CZ" dirty="0" err="1" smtClean="0"/>
              <a:t>anomalies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smtClean="0"/>
              <a:t>    </a:t>
            </a:r>
            <a:r>
              <a:rPr lang="cs-CZ" dirty="0" err="1" smtClean="0"/>
              <a:t>osteogenesis</a:t>
            </a:r>
            <a:r>
              <a:rPr lang="cs-CZ" dirty="0" smtClean="0"/>
              <a:t> </a:t>
            </a:r>
            <a:r>
              <a:rPr lang="cs-CZ" dirty="0" err="1" smtClean="0"/>
              <a:t>imperfecta</a:t>
            </a:r>
            <a:r>
              <a:rPr lang="cs-CZ" dirty="0" smtClean="0"/>
              <a:t>,..</a:t>
            </a:r>
          </a:p>
          <a:p>
            <a:pPr lvl="1">
              <a:buNone/>
            </a:pPr>
            <a:endParaRPr lang="cs-CZ" sz="900" dirty="0" smtClean="0"/>
          </a:p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entities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err="1" smtClean="0"/>
              <a:t>Paget´s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bone, </a:t>
            </a:r>
            <a:r>
              <a:rPr lang="cs-CZ" dirty="0" err="1" smtClean="0"/>
              <a:t>fibrous</a:t>
            </a:r>
            <a:r>
              <a:rPr lang="cs-CZ" dirty="0" smtClean="0"/>
              <a:t> </a:t>
            </a:r>
            <a:r>
              <a:rPr lang="cs-CZ" dirty="0" err="1" smtClean="0"/>
              <a:t>dysplasia</a:t>
            </a:r>
            <a:endParaRPr lang="cs-CZ" dirty="0" smtClean="0"/>
          </a:p>
          <a:p>
            <a:pPr marL="393192" lvl="1" indent="0">
              <a:buNone/>
            </a:pPr>
            <a:r>
              <a:rPr lang="cs-CZ" dirty="0" smtClean="0"/>
              <a:t>osteomyelitis</a:t>
            </a:r>
            <a:endParaRPr lang="cs-CZ" dirty="0" smtClean="0"/>
          </a:p>
          <a:p>
            <a:pPr marL="393192" lvl="1" indent="0">
              <a:buNone/>
            </a:pPr>
            <a:r>
              <a:rPr lang="cs-CZ" dirty="0" err="1" smtClean="0"/>
              <a:t>osteonecrosis</a:t>
            </a:r>
            <a:endParaRPr lang="cs-CZ" dirty="0" smtClean="0"/>
          </a:p>
          <a:p>
            <a:pPr marL="393192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ichalcoMikuláš58RTG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4491" r="24270"/>
          <a:stretch>
            <a:fillRect/>
          </a:stretch>
        </p:blipFill>
        <p:spPr>
          <a:xfrm>
            <a:off x="6032537" y="232245"/>
            <a:ext cx="2954515" cy="4824536"/>
          </a:xfrm>
        </p:spPr>
      </p:pic>
      <p:pic>
        <p:nvPicPr>
          <p:cNvPr id="31747" name="Picture 3" descr="MichalcoMikuláš58RTG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8335" t="7542" r="24991"/>
          <a:stretch>
            <a:fillRect/>
          </a:stretch>
        </p:blipFill>
        <p:spPr>
          <a:xfrm>
            <a:off x="2821257" y="206218"/>
            <a:ext cx="3190916" cy="4424883"/>
          </a:xfrm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07950" y="18891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07950" y="848893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Fr. by </a:t>
            </a:r>
            <a:r>
              <a:rPr lang="cs-CZ" sz="2400" dirty="0" err="1" smtClean="0"/>
              <a:t>opening</a:t>
            </a:r>
            <a:r>
              <a:rPr lang="cs-CZ" sz="2400" dirty="0" smtClean="0"/>
              <a:t> a </a:t>
            </a:r>
            <a:r>
              <a:rPr lang="cs-CZ" sz="2400" dirty="0" err="1" smtClean="0"/>
              <a:t>bottle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endParaRPr lang="cs-CZ" sz="800" dirty="0" smtClean="0"/>
          </a:p>
          <a:p>
            <a:r>
              <a:rPr lang="cs-CZ" sz="2400" dirty="0" err="1" smtClean="0"/>
              <a:t>i.m</a:t>
            </a:r>
            <a:r>
              <a:rPr lang="cs-CZ" sz="2400" dirty="0" smtClean="0"/>
              <a:t>. </a:t>
            </a:r>
            <a:r>
              <a:rPr lang="cs-CZ" sz="2400" dirty="0" err="1" smtClean="0"/>
              <a:t>osteosynthesis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7950" y="5155118"/>
            <a:ext cx="45365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Increasing</a:t>
            </a:r>
            <a:r>
              <a:rPr lang="cs-CZ" sz="2400" dirty="0" smtClean="0"/>
              <a:t> </a:t>
            </a:r>
            <a:r>
              <a:rPr lang="cs-CZ" sz="2400" dirty="0" err="1" smtClean="0"/>
              <a:t>swellin</a:t>
            </a:r>
            <a:r>
              <a:rPr lang="cs-CZ" sz="2400" dirty="0" err="1" smtClean="0"/>
              <a:t>g</a:t>
            </a:r>
            <a:r>
              <a:rPr lang="cs-CZ" sz="2400" dirty="0" smtClean="0"/>
              <a:t> and </a:t>
            </a:r>
            <a:r>
              <a:rPr lang="cs-CZ" sz="2400" dirty="0" err="1" smtClean="0"/>
              <a:t>mass</a:t>
            </a:r>
            <a:r>
              <a:rPr lang="cs-CZ" sz="2400" dirty="0" smtClean="0"/>
              <a:t>  in </a:t>
            </a:r>
            <a:r>
              <a:rPr lang="cs-CZ" sz="2400" dirty="0" err="1" smtClean="0"/>
              <a:t>upper</a:t>
            </a:r>
            <a:r>
              <a:rPr lang="cs-CZ" sz="2400" dirty="0" smtClean="0"/>
              <a:t> </a:t>
            </a:r>
            <a:r>
              <a:rPr lang="cs-CZ" sz="2400" dirty="0" err="1" smtClean="0"/>
              <a:t>arm</a:t>
            </a:r>
            <a:endParaRPr lang="cs-CZ" sz="2400" dirty="0" smtClean="0"/>
          </a:p>
          <a:p>
            <a:r>
              <a:rPr lang="cs-CZ" sz="2400" dirty="0" smtClean="0"/>
              <a:t>X- </a:t>
            </a:r>
            <a:r>
              <a:rPr lang="cs-CZ" sz="2400" dirty="0" err="1" smtClean="0"/>
              <a:t>ray</a:t>
            </a:r>
            <a:r>
              <a:rPr lang="cs-CZ" sz="2400" dirty="0" smtClean="0"/>
              <a:t> </a:t>
            </a:r>
            <a:r>
              <a:rPr lang="cs-CZ" sz="2400" dirty="0" err="1" smtClean="0"/>
              <a:t>repeated</a:t>
            </a:r>
            <a:r>
              <a:rPr lang="cs-CZ" sz="2400" dirty="0" smtClean="0"/>
              <a:t> no </a:t>
            </a:r>
            <a:r>
              <a:rPr lang="cs-CZ" sz="2400" dirty="0" err="1" smtClean="0"/>
              <a:t>finding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endParaRPr lang="cs-CZ" sz="800" dirty="0" smtClean="0"/>
          </a:p>
          <a:p>
            <a:r>
              <a:rPr lang="cs-CZ" sz="2400" dirty="0" err="1" smtClean="0"/>
              <a:t>back</a:t>
            </a:r>
            <a:r>
              <a:rPr lang="cs-CZ" sz="2400" dirty="0" smtClean="0"/>
              <a:t> </a:t>
            </a:r>
            <a:r>
              <a:rPr lang="cs-CZ" sz="2400" dirty="0" err="1" smtClean="0"/>
              <a:t>pain</a:t>
            </a:r>
            <a:r>
              <a:rPr lang="cs-CZ" sz="2400" dirty="0" smtClean="0"/>
              <a:t> </a:t>
            </a:r>
            <a:r>
              <a:rPr lang="cs-CZ" sz="2400" dirty="0" err="1" smtClean="0"/>
              <a:t>after</a:t>
            </a:r>
            <a:r>
              <a:rPr lang="cs-CZ" sz="2400" dirty="0" smtClean="0"/>
              <a:t> 3 </a:t>
            </a:r>
            <a:r>
              <a:rPr lang="cs-CZ" sz="2400" dirty="0" err="1" smtClean="0"/>
              <a:t>months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5796136" y="188640"/>
            <a:ext cx="14401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b="1" dirty="0" smtClean="0">
                <a:solidFill>
                  <a:srgbClr val="FFFF00"/>
                </a:solidFill>
              </a:rPr>
              <a:t>♂ 53 let 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442285" y="5326744"/>
            <a:ext cx="5065818" cy="1126592"/>
          </a:xfrm>
        </p:spPr>
        <p:txBody>
          <a:bodyPr>
            <a:normAutofit/>
          </a:bodyPr>
          <a:lstStyle/>
          <a:p>
            <a:r>
              <a:rPr lang="cs-CZ" sz="3200" b="1" dirty="0" err="1" smtClean="0"/>
              <a:t>Metastasis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carcinoma</a:t>
            </a:r>
            <a:endParaRPr lang="en-US" sz="3200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86" y="789892"/>
            <a:ext cx="5257800" cy="4536852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After</a:t>
            </a:r>
            <a:r>
              <a:rPr lang="cs-CZ" sz="2400" dirty="0" smtClean="0"/>
              <a:t> 4 </a:t>
            </a:r>
            <a:r>
              <a:rPr lang="cs-CZ" sz="2400" dirty="0" err="1" smtClean="0"/>
              <a:t>months</a:t>
            </a:r>
            <a:r>
              <a:rPr lang="cs-CZ" sz="2400" dirty="0" smtClean="0"/>
              <a:t> </a:t>
            </a:r>
            <a:r>
              <a:rPr lang="cs-CZ" sz="2400" dirty="0" err="1" smtClean="0"/>
              <a:t>referred</a:t>
            </a:r>
            <a:r>
              <a:rPr lang="cs-CZ" sz="2400" dirty="0" smtClean="0"/>
              <a:t> to </a:t>
            </a:r>
            <a:r>
              <a:rPr lang="cs-CZ" sz="2400" dirty="0" err="1" smtClean="0"/>
              <a:t>our</a:t>
            </a:r>
            <a:r>
              <a:rPr lang="cs-CZ" sz="2400" dirty="0" smtClean="0"/>
              <a:t> </a:t>
            </a:r>
            <a:r>
              <a:rPr lang="cs-CZ" sz="2400" dirty="0" err="1" smtClean="0"/>
              <a:t>clinic</a:t>
            </a:r>
            <a:endParaRPr lang="cs-CZ" sz="2400" dirty="0" smtClean="0"/>
          </a:p>
          <a:p>
            <a:pPr>
              <a:buNone/>
            </a:pPr>
            <a:endParaRPr lang="cs-CZ" sz="2400" dirty="0"/>
          </a:p>
          <a:p>
            <a:r>
              <a:rPr lang="cs-CZ" sz="2400" dirty="0" err="1" smtClean="0"/>
              <a:t>Exulceration</a:t>
            </a:r>
            <a:endParaRPr lang="cs-CZ" sz="2400" dirty="0" smtClean="0"/>
          </a:p>
          <a:p>
            <a:pPr>
              <a:buNone/>
            </a:pPr>
            <a:endParaRPr lang="cs-CZ" sz="2400" dirty="0"/>
          </a:p>
          <a:p>
            <a:r>
              <a:rPr lang="cs-CZ" sz="2400" dirty="0" err="1" smtClean="0"/>
              <a:t>Th</a:t>
            </a:r>
            <a:r>
              <a:rPr lang="cs-CZ" sz="2400" dirty="0" smtClean="0"/>
              <a:t> </a:t>
            </a:r>
            <a:r>
              <a:rPr lang="cs-CZ" sz="2400" dirty="0"/>
              <a:t>12 </a:t>
            </a:r>
            <a:r>
              <a:rPr lang="cs-CZ" sz="2400" dirty="0" err="1" smtClean="0"/>
              <a:t>large</a:t>
            </a:r>
            <a:r>
              <a:rPr lang="cs-CZ" sz="2400" dirty="0" smtClean="0"/>
              <a:t> </a:t>
            </a:r>
            <a:r>
              <a:rPr lang="cs-CZ" sz="2400" dirty="0" err="1" smtClean="0"/>
              <a:t>osteolytic</a:t>
            </a:r>
            <a:r>
              <a:rPr lang="cs-CZ" sz="2400" dirty="0" smtClean="0"/>
              <a:t> </a:t>
            </a:r>
            <a:r>
              <a:rPr lang="cs-CZ" sz="2400" dirty="0" err="1" smtClean="0"/>
              <a:t>lesion</a:t>
            </a:r>
            <a:endParaRPr lang="cs-CZ" sz="2400" dirty="0" smtClean="0"/>
          </a:p>
          <a:p>
            <a:r>
              <a:rPr lang="cs-CZ" sz="2400" dirty="0" smtClean="0"/>
              <a:t>Risk o </a:t>
            </a:r>
            <a:r>
              <a:rPr lang="cs-CZ" sz="2400" dirty="0" err="1" smtClean="0"/>
              <a:t>paraplegia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err="1" smtClean="0"/>
              <a:t>Metastasis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carcinoma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small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  </a:t>
            </a:r>
            <a:r>
              <a:rPr lang="cs-CZ" sz="2400" dirty="0" err="1" smtClean="0"/>
              <a:t>cells</a:t>
            </a:r>
            <a:endParaRPr lang="en-US" sz="2400" dirty="0"/>
          </a:p>
        </p:txBody>
      </p:sp>
      <p:pic>
        <p:nvPicPr>
          <p:cNvPr id="32772" name="Picture 4" descr="MichalcoMikuláš58RTG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2623" t="7622" r="26308"/>
          <a:stretch>
            <a:fillRect/>
          </a:stretch>
        </p:blipFill>
        <p:spPr>
          <a:xfrm>
            <a:off x="5722059" y="332656"/>
            <a:ext cx="2695264" cy="4077072"/>
          </a:xfrm>
        </p:spPr>
      </p:pic>
      <p:pic>
        <p:nvPicPr>
          <p:cNvPr id="32773" name="Picture 5" descr="MichalcoMikuláš58C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2160" y="4479922"/>
            <a:ext cx="2218635" cy="2218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PřibylRené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03675" y="0"/>
            <a:ext cx="5140325" cy="6858000"/>
          </a:xfrm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23528" y="739725"/>
            <a:ext cx="36718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 smtClean="0"/>
              <a:t>Fr. by </a:t>
            </a:r>
            <a:r>
              <a:rPr lang="cs-CZ" sz="2400" dirty="0" err="1" smtClean="0"/>
              <a:t>driving</a:t>
            </a:r>
            <a:r>
              <a:rPr lang="cs-CZ" sz="2400" dirty="0" smtClean="0"/>
              <a:t> a car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400" dirty="0" smtClean="0"/>
              <a:t>AO plate </a:t>
            </a:r>
            <a:r>
              <a:rPr lang="cs-CZ" sz="2400" dirty="0" err="1" smtClean="0"/>
              <a:t>osteosynthesis</a:t>
            </a:r>
            <a:endParaRPr lang="cs-CZ" sz="2400" dirty="0"/>
          </a:p>
          <a:p>
            <a:pPr>
              <a:spcBef>
                <a:spcPct val="50000"/>
              </a:spcBef>
              <a:buFontTx/>
              <a:buChar char="•"/>
            </a:pPr>
            <a:endParaRPr lang="cs-CZ" sz="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400" dirty="0" err="1" smtClean="0"/>
              <a:t>Afterwards</a:t>
            </a:r>
            <a:r>
              <a:rPr lang="cs-CZ" sz="2400" dirty="0" smtClean="0"/>
              <a:t> </a:t>
            </a:r>
            <a:r>
              <a:rPr lang="cs-CZ" sz="2400" dirty="0" err="1" smtClean="0"/>
              <a:t>increasing</a:t>
            </a:r>
            <a:r>
              <a:rPr lang="cs-CZ" sz="2400" dirty="0" smtClean="0"/>
              <a:t> </a:t>
            </a:r>
            <a:r>
              <a:rPr lang="cs-CZ" sz="2400" dirty="0" err="1" smtClean="0"/>
              <a:t>mass</a:t>
            </a:r>
            <a:endParaRPr lang="cs-CZ" sz="2400" dirty="0" smtClean="0"/>
          </a:p>
          <a:p>
            <a:pPr>
              <a:spcBef>
                <a:spcPct val="50000"/>
              </a:spcBef>
              <a:buFontTx/>
              <a:buChar char="•"/>
            </a:pPr>
            <a:endParaRPr lang="cs-CZ" sz="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400" dirty="0" smtClean="0"/>
              <a:t>X </a:t>
            </a:r>
            <a:r>
              <a:rPr lang="cs-CZ" sz="2400" dirty="0" err="1" smtClean="0"/>
              <a:t>ray</a:t>
            </a:r>
            <a:r>
              <a:rPr lang="cs-CZ" sz="2400" dirty="0" smtClean="0"/>
              <a:t> </a:t>
            </a:r>
            <a:r>
              <a:rPr lang="cs-CZ" sz="2400" dirty="0" err="1" smtClean="0"/>
              <a:t>after</a:t>
            </a:r>
            <a:r>
              <a:rPr lang="cs-CZ" sz="2400" dirty="0" smtClean="0"/>
              <a:t> 3 </a:t>
            </a:r>
            <a:r>
              <a:rPr lang="cs-CZ" sz="2400" dirty="0" err="1" smtClean="0"/>
              <a:t>months</a:t>
            </a:r>
            <a:r>
              <a:rPr lang="cs-CZ" sz="2400" dirty="0" smtClean="0"/>
              <a:t> </a:t>
            </a:r>
            <a:endParaRPr lang="cs-CZ" sz="2400" dirty="0"/>
          </a:p>
          <a:p>
            <a:pPr>
              <a:spcBef>
                <a:spcPct val="50000"/>
              </a:spcBef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79512" y="5661248"/>
            <a:ext cx="3816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dirty="0">
                <a:solidFill>
                  <a:schemeClr val="tx2"/>
                </a:solidFill>
              </a:rPr>
              <a:t>OSTEOSARCOMA HIGH-GRADE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139952" y="188640"/>
            <a:ext cx="1656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rgbClr val="FFFF00"/>
                </a:solidFill>
              </a:rPr>
              <a:t>♂ 26 let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229200"/>
            <a:ext cx="5689327" cy="838200"/>
          </a:xfrm>
        </p:spPr>
        <p:txBody>
          <a:bodyPr/>
          <a:lstStyle/>
          <a:p>
            <a:r>
              <a:rPr lang="cs-CZ" sz="3200" b="1" dirty="0" smtClean="0"/>
              <a:t>LEIOMYOSARCOMA  </a:t>
            </a:r>
            <a:r>
              <a:rPr lang="cs-CZ" sz="3200" b="1" dirty="0" smtClean="0"/>
              <a:t>G3</a:t>
            </a:r>
            <a:endParaRPr lang="en-US" sz="3200" b="1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6672"/>
            <a:ext cx="4032572" cy="381642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400" dirty="0" err="1" smtClean="0"/>
              <a:t>Fall</a:t>
            </a:r>
            <a:r>
              <a:rPr lang="cs-CZ" sz="2400" dirty="0" smtClean="0"/>
              <a:t> on </a:t>
            </a:r>
            <a:r>
              <a:rPr lang="cs-CZ" sz="2400" dirty="0" err="1" smtClean="0"/>
              <a:t>stairs</a:t>
            </a:r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sz="2400" dirty="0" err="1" smtClean="0"/>
              <a:t>Supracondylar</a:t>
            </a:r>
            <a:r>
              <a:rPr lang="cs-CZ" sz="2400" dirty="0" smtClean="0"/>
              <a:t> fr.</a:t>
            </a:r>
            <a:endParaRPr lang="cs-CZ" sz="2400" dirty="0" smtClean="0"/>
          </a:p>
          <a:p>
            <a:pPr>
              <a:lnSpc>
                <a:spcPct val="90000"/>
              </a:lnSpc>
              <a:buNone/>
            </a:pPr>
            <a:endParaRPr lang="cs-CZ" sz="800" dirty="0" smtClean="0"/>
          </a:p>
          <a:p>
            <a:pPr>
              <a:lnSpc>
                <a:spcPct val="90000"/>
              </a:lnSpc>
            </a:pPr>
            <a:r>
              <a:rPr lang="cs-CZ" sz="2400" dirty="0" err="1" smtClean="0"/>
              <a:t>Osteosynthesis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a </a:t>
            </a:r>
            <a:r>
              <a:rPr lang="cs-CZ" sz="2400" dirty="0" err="1" smtClean="0"/>
              <a:t>nail</a:t>
            </a:r>
            <a:endParaRPr lang="cs-CZ" sz="2400" dirty="0" smtClean="0"/>
          </a:p>
          <a:p>
            <a:pPr>
              <a:lnSpc>
                <a:spcPct val="90000"/>
              </a:lnSpc>
              <a:buNone/>
            </a:pPr>
            <a:endParaRPr lang="cs-CZ" sz="800" dirty="0"/>
          </a:p>
          <a:p>
            <a:pPr>
              <a:lnSpc>
                <a:spcPct val="90000"/>
              </a:lnSpc>
            </a:pPr>
            <a:r>
              <a:rPr lang="cs-CZ" sz="2400" dirty="0" err="1" smtClean="0"/>
              <a:t>Increasing</a:t>
            </a:r>
            <a:r>
              <a:rPr lang="cs-CZ" sz="2400" dirty="0" smtClean="0"/>
              <a:t> </a:t>
            </a:r>
            <a:r>
              <a:rPr lang="cs-CZ" sz="2400" dirty="0" err="1" smtClean="0"/>
              <a:t>pain</a:t>
            </a:r>
            <a:r>
              <a:rPr lang="cs-CZ" sz="2400" dirty="0" smtClean="0"/>
              <a:t> and </a:t>
            </a:r>
            <a:r>
              <a:rPr lang="cs-CZ" sz="2400" dirty="0" err="1" smtClean="0"/>
              <a:t>swelling</a:t>
            </a:r>
            <a:endParaRPr lang="cs-CZ" sz="2400" dirty="0" smtClean="0"/>
          </a:p>
          <a:p>
            <a:pPr>
              <a:lnSpc>
                <a:spcPct val="90000"/>
              </a:lnSpc>
              <a:buNone/>
            </a:pPr>
            <a:endParaRPr lang="cs-CZ" sz="800" dirty="0"/>
          </a:p>
          <a:p>
            <a:pPr>
              <a:lnSpc>
                <a:spcPct val="90000"/>
              </a:lnSpc>
            </a:pPr>
            <a:r>
              <a:rPr lang="cs-CZ" sz="2400" dirty="0" err="1" smtClean="0"/>
              <a:t>After</a:t>
            </a:r>
            <a:r>
              <a:rPr lang="cs-CZ" sz="2400" dirty="0" smtClean="0"/>
              <a:t> 6 </a:t>
            </a:r>
            <a:r>
              <a:rPr lang="cs-CZ" sz="2400" dirty="0" err="1" smtClean="0"/>
              <a:t>months</a:t>
            </a:r>
            <a:r>
              <a:rPr lang="cs-CZ" sz="2400" dirty="0" smtClean="0"/>
              <a:t> </a:t>
            </a:r>
            <a:r>
              <a:rPr lang="cs-CZ" sz="2400" dirty="0" err="1" smtClean="0"/>
              <a:t>removal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metal a </a:t>
            </a:r>
            <a:r>
              <a:rPr lang="cs-CZ" sz="2400" dirty="0" err="1" smtClean="0"/>
              <a:t>biopsy</a:t>
            </a:r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sz="2400" dirty="0" err="1" smtClean="0"/>
              <a:t>Fracture</a:t>
            </a:r>
            <a:r>
              <a:rPr lang="cs-CZ" sz="2400" dirty="0" smtClean="0"/>
              <a:t> not </a:t>
            </a:r>
            <a:r>
              <a:rPr lang="cs-CZ" sz="2400" dirty="0" err="1" smtClean="0"/>
              <a:t>healed</a:t>
            </a:r>
            <a:endParaRPr lang="cs-CZ" sz="2400" dirty="0" smtClean="0"/>
          </a:p>
          <a:p>
            <a:pPr>
              <a:lnSpc>
                <a:spcPct val="90000"/>
              </a:lnSpc>
              <a:buNone/>
            </a:pPr>
            <a:endParaRPr lang="cs-CZ" sz="800" dirty="0"/>
          </a:p>
          <a:p>
            <a:pPr>
              <a:lnSpc>
                <a:spcPct val="90000"/>
              </a:lnSpc>
            </a:pPr>
            <a:r>
              <a:rPr lang="cs-CZ" sz="2400" dirty="0" err="1" smtClean="0"/>
              <a:t>Referred</a:t>
            </a:r>
            <a:r>
              <a:rPr lang="cs-CZ" sz="2400" dirty="0" smtClean="0"/>
              <a:t> to </a:t>
            </a:r>
            <a:r>
              <a:rPr lang="cs-CZ" sz="2400" dirty="0" err="1" smtClean="0"/>
              <a:t>our</a:t>
            </a:r>
            <a:r>
              <a:rPr lang="cs-CZ" sz="2400" dirty="0" smtClean="0"/>
              <a:t> </a:t>
            </a:r>
            <a:r>
              <a:rPr lang="cs-CZ" sz="2400" dirty="0" err="1" smtClean="0"/>
              <a:t>clinic</a:t>
            </a:r>
            <a:endParaRPr lang="en-US" sz="2400" dirty="0"/>
          </a:p>
        </p:txBody>
      </p:sp>
      <p:pic>
        <p:nvPicPr>
          <p:cNvPr id="33796" name="Picture 4" descr="PawlusMartin68RTGa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3985" r="17628"/>
          <a:stretch>
            <a:fillRect/>
          </a:stretch>
        </p:blipFill>
        <p:spPr>
          <a:xfrm>
            <a:off x="4211960" y="0"/>
            <a:ext cx="2002105" cy="3429000"/>
          </a:xfrm>
        </p:spPr>
      </p:pic>
      <p:pic>
        <p:nvPicPr>
          <p:cNvPr id="33797" name="Picture 5" descr="PawlusMartin68RTGboč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47048" y="0"/>
            <a:ext cx="2996952" cy="2996952"/>
          </a:xfrm>
        </p:spPr>
      </p:pic>
      <p:pic>
        <p:nvPicPr>
          <p:cNvPr id="33798" name="Picture 6" descr="PawlusMartin68MRI1"/>
          <p:cNvPicPr>
            <a:picLocks noChangeAspect="1" noChangeArrowheads="1"/>
          </p:cNvPicPr>
          <p:nvPr/>
        </p:nvPicPr>
        <p:blipFill>
          <a:blip r:embed="rId4" cstate="print"/>
          <a:srcRect l="7078" r="12598" b="10243"/>
          <a:stretch>
            <a:fillRect/>
          </a:stretch>
        </p:blipFill>
        <p:spPr bwMode="auto">
          <a:xfrm>
            <a:off x="5590645" y="3140968"/>
            <a:ext cx="3491880" cy="390198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7668344" y="2492896"/>
            <a:ext cx="14756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rgbClr val="FFFF00"/>
                </a:solidFill>
              </a:rPr>
              <a:t>♂ 42 let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Bone </a:t>
            </a:r>
            <a:r>
              <a:rPr lang="cs-CZ" dirty="0" err="1" smtClean="0"/>
              <a:t>metastases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carcinoma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01208"/>
          </a:xfrm>
        </p:spPr>
        <p:txBody>
          <a:bodyPr>
            <a:normAutofit/>
          </a:bodyPr>
          <a:lstStyle/>
          <a:p>
            <a:r>
              <a:rPr lang="cs-CZ" dirty="0" err="1" smtClean="0"/>
              <a:t>Breast</a:t>
            </a:r>
            <a:r>
              <a:rPr lang="cs-CZ" dirty="0" smtClean="0"/>
              <a:t>, </a:t>
            </a:r>
            <a:r>
              <a:rPr lang="cs-CZ" dirty="0" err="1" smtClean="0"/>
              <a:t>prostate</a:t>
            </a:r>
            <a:r>
              <a:rPr lang="cs-CZ" dirty="0" smtClean="0"/>
              <a:t>, </a:t>
            </a:r>
            <a:r>
              <a:rPr lang="cs-CZ" dirty="0" err="1" smtClean="0"/>
              <a:t>kidney</a:t>
            </a:r>
            <a:r>
              <a:rPr lang="cs-CZ" dirty="0" smtClean="0"/>
              <a:t>, </a:t>
            </a:r>
            <a:r>
              <a:rPr lang="cs-CZ" dirty="0" err="1" smtClean="0"/>
              <a:t>lung</a:t>
            </a:r>
            <a:r>
              <a:rPr lang="cs-CZ" dirty="0" smtClean="0"/>
              <a:t>, </a:t>
            </a:r>
            <a:r>
              <a:rPr lang="cs-CZ" dirty="0" err="1" smtClean="0"/>
              <a:t>thyreoid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endParaRPr lang="cs-CZ" dirty="0"/>
          </a:p>
          <a:p>
            <a:endParaRPr lang="cs-CZ" dirty="0" smtClean="0"/>
          </a:p>
          <a:p>
            <a:pPr lvl="1"/>
            <a:r>
              <a:rPr lang="cs-CZ" dirty="0" err="1" smtClean="0"/>
              <a:t>Assessment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prognosis</a:t>
            </a:r>
            <a:r>
              <a:rPr lang="cs-CZ" dirty="0" smtClean="0"/>
              <a:t> </a:t>
            </a:r>
            <a:endParaRPr lang="cs-CZ" dirty="0" smtClean="0"/>
          </a:p>
          <a:p>
            <a:pPr lvl="2"/>
            <a:r>
              <a:rPr lang="cs-CZ" sz="2000" dirty="0" err="1" smtClean="0"/>
              <a:t>Visceral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bone </a:t>
            </a:r>
            <a:r>
              <a:rPr lang="cs-CZ" sz="2000" dirty="0" err="1" smtClean="0"/>
              <a:t>lesions</a:t>
            </a:r>
            <a:r>
              <a:rPr lang="cs-CZ" sz="2000" dirty="0" smtClean="0"/>
              <a:t>, </a:t>
            </a:r>
            <a:r>
              <a:rPr lang="cs-CZ" sz="2000" dirty="0" err="1" smtClean="0"/>
              <a:t>solitary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multiple</a:t>
            </a:r>
            <a:r>
              <a:rPr lang="cs-CZ" sz="2000" dirty="0" smtClean="0"/>
              <a:t> </a:t>
            </a:r>
            <a:r>
              <a:rPr lang="cs-CZ" sz="2000" dirty="0" err="1" smtClean="0"/>
              <a:t>lesions</a:t>
            </a:r>
            <a:endParaRPr lang="cs-CZ" sz="2000" dirty="0" smtClean="0"/>
          </a:p>
          <a:p>
            <a:pPr lvl="2"/>
            <a:r>
              <a:rPr lang="cs-CZ" sz="2000" dirty="0" smtClean="0"/>
              <a:t>Type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primary</a:t>
            </a:r>
            <a:r>
              <a:rPr lang="cs-CZ" sz="2000" dirty="0" smtClean="0"/>
              <a:t>  tumor, </a:t>
            </a:r>
            <a:r>
              <a:rPr lang="cs-CZ" sz="2000" dirty="0" err="1" smtClean="0"/>
              <a:t>staging</a:t>
            </a:r>
            <a:endParaRPr lang="cs-CZ" sz="2000" dirty="0" smtClean="0"/>
          </a:p>
          <a:p>
            <a:pPr lvl="2"/>
            <a:r>
              <a:rPr lang="cs-CZ" sz="2000" dirty="0" err="1" smtClean="0"/>
              <a:t>Time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first</a:t>
            </a:r>
            <a:r>
              <a:rPr lang="cs-CZ" sz="2000" dirty="0" smtClean="0"/>
              <a:t> </a:t>
            </a:r>
            <a:r>
              <a:rPr lang="cs-CZ" sz="2000" dirty="0" err="1" smtClean="0"/>
              <a:t>occurrence</a:t>
            </a:r>
            <a:r>
              <a:rPr lang="cs-CZ" sz="2000" dirty="0" smtClean="0"/>
              <a:t>  </a:t>
            </a:r>
            <a:endParaRPr lang="cs-CZ" sz="2000" dirty="0" smtClean="0"/>
          </a:p>
          <a:p>
            <a:pPr lvl="2"/>
            <a:r>
              <a:rPr lang="cs-CZ" sz="2000" dirty="0" smtClean="0"/>
              <a:t>Sensitivity to </a:t>
            </a:r>
            <a:r>
              <a:rPr lang="cs-CZ" sz="2000" dirty="0" err="1" smtClean="0"/>
              <a:t>other</a:t>
            </a:r>
            <a:r>
              <a:rPr lang="cs-CZ" sz="2000" dirty="0" smtClean="0"/>
              <a:t> </a:t>
            </a:r>
            <a:r>
              <a:rPr lang="cs-CZ" sz="2000" dirty="0" err="1" smtClean="0"/>
              <a:t>treatment</a:t>
            </a:r>
            <a:endParaRPr lang="cs-CZ" sz="2000" dirty="0" smtClean="0"/>
          </a:p>
          <a:p>
            <a:pPr lvl="2"/>
            <a:r>
              <a:rPr lang="cs-CZ" sz="2000" dirty="0" err="1" smtClean="0"/>
              <a:t>Comorbidities</a:t>
            </a:r>
            <a:r>
              <a:rPr lang="cs-CZ" sz="2000" dirty="0" smtClean="0"/>
              <a:t> and </a:t>
            </a:r>
            <a:r>
              <a:rPr lang="cs-CZ" sz="2000" dirty="0" err="1" smtClean="0"/>
              <a:t>general</a:t>
            </a:r>
            <a:r>
              <a:rPr lang="cs-CZ" sz="2000" dirty="0" smtClean="0"/>
              <a:t>   </a:t>
            </a:r>
            <a:r>
              <a:rPr lang="cs-CZ" sz="2000" dirty="0" err="1" smtClean="0"/>
              <a:t>condition</a:t>
            </a:r>
            <a:endParaRPr lang="cs-CZ" sz="2000" dirty="0" smtClean="0"/>
          </a:p>
          <a:p>
            <a:pPr lvl="2"/>
            <a:r>
              <a:rPr lang="cs-CZ" sz="2000" dirty="0" err="1" smtClean="0"/>
              <a:t>Pathological</a:t>
            </a:r>
            <a:r>
              <a:rPr lang="cs-CZ" sz="2000" dirty="0" smtClean="0"/>
              <a:t> </a:t>
            </a:r>
            <a:r>
              <a:rPr lang="cs-CZ" sz="2000" dirty="0" err="1" smtClean="0"/>
              <a:t>fracture</a:t>
            </a:r>
            <a:r>
              <a:rPr lang="cs-CZ" sz="2000" dirty="0" smtClean="0"/>
              <a:t> </a:t>
            </a:r>
            <a:r>
              <a:rPr lang="cs-CZ" sz="2000" dirty="0" err="1" smtClean="0"/>
              <a:t>makes</a:t>
            </a:r>
            <a:r>
              <a:rPr lang="cs-CZ" sz="2000" dirty="0" smtClean="0"/>
              <a:t> </a:t>
            </a:r>
            <a:r>
              <a:rPr lang="cs-CZ" sz="2000" dirty="0" err="1" smtClean="0"/>
              <a:t>always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prognosis</a:t>
            </a:r>
            <a:r>
              <a:rPr lang="cs-CZ" sz="2000" dirty="0" smtClean="0"/>
              <a:t> </a:t>
            </a:r>
            <a:r>
              <a:rPr lang="cs-CZ" sz="2000" dirty="0" err="1" smtClean="0"/>
              <a:t>worse</a:t>
            </a:r>
            <a:endParaRPr lang="cs-CZ" sz="2000" dirty="0" smtClean="0"/>
          </a:p>
          <a:p>
            <a:pPr lvl="2"/>
            <a:r>
              <a:rPr lang="cs-CZ" sz="2000" dirty="0" err="1" smtClean="0"/>
              <a:t>Multidisciplinary</a:t>
            </a:r>
            <a:r>
              <a:rPr lang="cs-CZ" sz="2000" dirty="0" smtClean="0"/>
              <a:t> </a:t>
            </a:r>
            <a:r>
              <a:rPr lang="cs-CZ" sz="2000" dirty="0" err="1" smtClean="0"/>
              <a:t>access</a:t>
            </a:r>
            <a:endParaRPr lang="cs-CZ" sz="2000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78385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000" b="1" dirty="0" err="1" smtClean="0"/>
              <a:t>Mirel´s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score</a:t>
            </a:r>
            <a:endParaRPr lang="cs-CZ" sz="4000" b="1" dirty="0" smtClean="0"/>
          </a:p>
        </p:txBody>
      </p:sp>
      <p:graphicFrame>
        <p:nvGraphicFramePr>
          <p:cNvPr id="140499" name="Group 2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9824294"/>
              </p:ext>
            </p:extLst>
          </p:nvPr>
        </p:nvGraphicFramePr>
        <p:xfrm>
          <a:off x="477128" y="1412777"/>
          <a:ext cx="8280400" cy="3736271"/>
        </p:xfrm>
        <a:graphic>
          <a:graphicData uri="http://schemas.openxmlformats.org/drawingml/2006/table">
            <a:tbl>
              <a:tblPr/>
              <a:tblGrid>
                <a:gridCol w="2150656"/>
                <a:gridCol w="1840319"/>
                <a:gridCol w="2041525"/>
                <a:gridCol w="2247900"/>
              </a:tblGrid>
              <a:tr h="1074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points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Localisation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Upper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extr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.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Lowe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extr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.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Pertrochant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. region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Pain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low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medium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big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Type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Osteoplastic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mixed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Osteolytic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Size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&lt;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1/3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widht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of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bone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1/3 – 2/3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widht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of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bone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&gt;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2/3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widht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of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bone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0494" name="Group 20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3696837"/>
              </p:ext>
            </p:extLst>
          </p:nvPr>
        </p:nvGraphicFramePr>
        <p:xfrm>
          <a:off x="468313" y="5084763"/>
          <a:ext cx="8286750" cy="1697991"/>
        </p:xfrm>
        <a:graphic>
          <a:graphicData uri="http://schemas.openxmlformats.org/drawingml/2006/table">
            <a:tbl>
              <a:tblPr/>
              <a:tblGrid>
                <a:gridCol w="2036762"/>
                <a:gridCol w="2324100"/>
                <a:gridCol w="392588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≤ 7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ponts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Risk 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Preventive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ORIF no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points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Risk 15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Indication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for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ORIF on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border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≥ 9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points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Risk 33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%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and more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Indication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for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preventive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ORIF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535</TotalTime>
  <Words>522</Words>
  <Application>Microsoft Office PowerPoint</Application>
  <PresentationFormat>Předvádění na obrazovce (4:3)</PresentationFormat>
  <Paragraphs>161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Constantia</vt:lpstr>
      <vt:lpstr>Tahoma</vt:lpstr>
      <vt:lpstr>Wingdings</vt:lpstr>
      <vt:lpstr>Wingdings 2</vt:lpstr>
      <vt:lpstr>Tok</vt:lpstr>
      <vt:lpstr>Pathological fractures</vt:lpstr>
      <vt:lpstr>Features</vt:lpstr>
      <vt:lpstr>Etiology</vt:lpstr>
      <vt:lpstr>Prezentace aplikace PowerPoint</vt:lpstr>
      <vt:lpstr>Metastasis of carcinoma</vt:lpstr>
      <vt:lpstr>Prezentace aplikace PowerPoint</vt:lpstr>
      <vt:lpstr>LEIOMYOSARCOMA  G3</vt:lpstr>
      <vt:lpstr>Bone metastases of carcinoma</vt:lpstr>
      <vt:lpstr>Mirel´s score</vt:lpstr>
      <vt:lpstr>TU-THA  optimal solution</vt:lpstr>
      <vt:lpstr>Prezentace aplikace PowerPoint</vt:lpstr>
      <vt:lpstr>METASTASIS   of thyroid carcinoma</vt:lpstr>
      <vt:lpstr>Prezentace aplikace PowerPoint</vt:lpstr>
      <vt:lpstr>Dislocation of TU THA</vt:lpstr>
      <vt:lpstr>Proximal humeru Head prosthesis Reverse  total shoulder replacement</vt:lpstr>
      <vt:lpstr>TU-TKA</vt:lpstr>
      <vt:lpstr>Metastasis in diaphyseal region</vt:lpstr>
      <vt:lpstr>i.m. nail </vt:lpstr>
      <vt:lpstr>Curretage + osteosynthesis + cement</vt:lpstr>
      <vt:lpstr>Resection + i.m.  nail and cement</vt:lpstr>
      <vt:lpstr>Diaphyseal spacer</vt:lpstr>
      <vt:lpstr>Primary malignant bone tumors 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Patologické zlomeniny</dc:title>
  <dc:creator>Lukas</dc:creator>
  <cp:lastModifiedBy>Rozkydal</cp:lastModifiedBy>
  <cp:revision>52</cp:revision>
  <dcterms:created xsi:type="dcterms:W3CDTF">2014-11-28T22:39:09Z</dcterms:created>
  <dcterms:modified xsi:type="dcterms:W3CDTF">2015-09-23T09:27:24Z</dcterms:modified>
</cp:coreProperties>
</file>