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0067-3B18-46D8-BFAC-E7422D194997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97AA-5509-4EAD-B0C9-8CE64B628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>
                <a:solidFill>
                  <a:srgbClr val="FF0000"/>
                </a:solidFill>
              </a:rPr>
              <a:t>ERCP</a:t>
            </a:r>
          </a:p>
          <a:p>
            <a:pPr algn="just"/>
            <a:r>
              <a:rPr lang="cs-CZ" altLang="cs-CZ" smtClean="0"/>
              <a:t>Endoskopická retrográdní cholangio-pankreatografie. </a:t>
            </a:r>
            <a:r>
              <a:rPr lang="cs-CZ" altLang="cs-CZ" b="1" smtClean="0">
                <a:solidFill>
                  <a:schemeClr val="accent2"/>
                </a:solidFill>
              </a:rPr>
              <a:t>Kombinace použití rtg paprsků a endoskopu.</a:t>
            </a:r>
          </a:p>
          <a:p>
            <a:pPr algn="just"/>
            <a:r>
              <a:rPr lang="cs-CZ" altLang="cs-CZ" smtClean="0"/>
              <a:t>Dg. Onemocnění jater, žlučníku, žlučovodů a pankreatu.</a:t>
            </a:r>
          </a:p>
          <a:p>
            <a:pPr algn="just"/>
            <a:r>
              <a:rPr lang="cs-CZ" altLang="cs-CZ" smtClean="0"/>
              <a:t>Pac se dají léky pro znecitlivění zadní části hrdla a sedativa pro zklidnění. </a:t>
            </a:r>
          </a:p>
          <a:p>
            <a:pPr algn="just"/>
            <a:r>
              <a:rPr lang="cs-CZ" altLang="cs-CZ" smtClean="0"/>
              <a:t>Pak polyká </a:t>
            </a:r>
            <a:r>
              <a:rPr lang="cs-CZ" altLang="cs-CZ" b="1" smtClean="0"/>
              <a:t>endoskop</a:t>
            </a:r>
            <a:r>
              <a:rPr lang="cs-CZ" altLang="cs-CZ" smtClean="0"/>
              <a:t> přes jícen, žaludek, duodenum až k papila duodeni major (pomocí kamery). </a:t>
            </a:r>
          </a:p>
          <a:p>
            <a:pPr algn="just"/>
            <a:r>
              <a:rPr lang="cs-CZ" altLang="cs-CZ" smtClean="0"/>
              <a:t>Pak do endoskopu zasune trubičku, pomocí které podá KL a snímkuje se. </a:t>
            </a:r>
          </a:p>
          <a:p>
            <a:pPr algn="just"/>
            <a:r>
              <a:rPr lang="cs-CZ" altLang="cs-CZ" smtClean="0"/>
              <a:t>Během vyš. je možné odebírat vzorky tkání (biopsie) k dalšímu vyšetření, event. odstranit žlučové kameny.</a:t>
            </a:r>
          </a:p>
          <a:p>
            <a:pPr algn="just"/>
            <a:r>
              <a:rPr lang="cs-CZ" altLang="cs-CZ" smtClean="0"/>
              <a:t>Pac. Nesmí jíst ani pít od půlnoci před vyš.</a:t>
            </a:r>
          </a:p>
        </p:txBody>
      </p:sp>
    </p:spTree>
    <p:extLst>
      <p:ext uri="{BB962C8B-B14F-4D97-AF65-F5344CB8AC3E}">
        <p14:creationId xmlns:p14="http://schemas.microsoft.com/office/powerpoint/2010/main" val="290955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1E2F86-BC13-4AEF-9B50-93D1DB3F2437}" type="slidenum">
              <a:rPr lang="cs-CZ" altLang="cs-CZ" smtClean="0"/>
              <a:pPr/>
              <a:t>49</a:t>
            </a:fld>
            <a:endParaRPr lang="cs-CZ" alt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4147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05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53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1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45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3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26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35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59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22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16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74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20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30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4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9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64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2205A2-91D3-4B89-A02E-55AF8C326BEB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E602DF-5648-4202-A0C8-50A1116D3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408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X-</a:t>
            </a:r>
            <a:r>
              <a:rPr lang="cs-CZ" dirty="0" err="1" smtClean="0"/>
              <a:t>rays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76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Skupina 2"/>
          <p:cNvGrpSpPr>
            <a:grpSpLocks/>
          </p:cNvGrpSpPr>
          <p:nvPr/>
        </p:nvGrpSpPr>
        <p:grpSpPr bwMode="auto">
          <a:xfrm>
            <a:off x="1296955" y="88216"/>
            <a:ext cx="10930763" cy="6672262"/>
            <a:chOff x="-227045" y="88216"/>
            <a:chExt cx="10930763" cy="6672262"/>
          </a:xfrm>
        </p:grpSpPr>
        <p:pic>
          <p:nvPicPr>
            <p:cNvPr id="11267" name="Picture 7" descr="nice%20trache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4" y="88216"/>
              <a:ext cx="7127875" cy="667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Text Box 10"/>
            <p:cNvSpPr txBox="1">
              <a:spLocks noChangeArrowheads="1"/>
            </p:cNvSpPr>
            <p:nvPr/>
          </p:nvSpPr>
          <p:spPr bwMode="auto">
            <a:xfrm>
              <a:off x="2197100" y="549275"/>
              <a:ext cx="10795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chemeClr val="bg1"/>
                  </a:solidFill>
                </a:rPr>
                <a:t>first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rib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70" name="Line 11"/>
            <p:cNvSpPr>
              <a:spLocks noChangeShapeType="1"/>
            </p:cNvSpPr>
            <p:nvPr/>
          </p:nvSpPr>
          <p:spPr bwMode="auto">
            <a:xfrm>
              <a:off x="3132138" y="765175"/>
              <a:ext cx="5048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1" name="Line 12"/>
            <p:cNvSpPr>
              <a:spLocks noChangeShapeType="1"/>
            </p:cNvSpPr>
            <p:nvPr/>
          </p:nvSpPr>
          <p:spPr bwMode="auto">
            <a:xfrm flipH="1">
              <a:off x="1128713" y="457200"/>
              <a:ext cx="922337" cy="8826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2" name="Text Box 13"/>
            <p:cNvSpPr txBox="1">
              <a:spLocks noChangeArrowheads="1"/>
            </p:cNvSpPr>
            <p:nvPr/>
          </p:nvSpPr>
          <p:spPr bwMode="auto">
            <a:xfrm>
              <a:off x="7938" y="1238250"/>
              <a:ext cx="132397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chemeClr val="bg1"/>
                  </a:solidFill>
                </a:rPr>
                <a:t>clavicle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7584281" y="1973900"/>
              <a:ext cx="31194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>
                  <a:solidFill>
                    <a:schemeClr val="bg1"/>
                  </a:solidFill>
                </a:rPr>
                <a:t>b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ifurcation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of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the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trachea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74" name="Line 15"/>
            <p:cNvSpPr>
              <a:spLocks noChangeShapeType="1"/>
            </p:cNvSpPr>
            <p:nvPr/>
          </p:nvSpPr>
          <p:spPr bwMode="auto">
            <a:xfrm flipV="1">
              <a:off x="5158597" y="2183607"/>
              <a:ext cx="2379663" cy="428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5" name="Line 16"/>
            <p:cNvSpPr>
              <a:spLocks noChangeShapeType="1"/>
            </p:cNvSpPr>
            <p:nvPr/>
          </p:nvSpPr>
          <p:spPr bwMode="auto">
            <a:xfrm flipH="1">
              <a:off x="3419475" y="3357563"/>
              <a:ext cx="6477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6" name="Text Box 17"/>
            <p:cNvSpPr txBox="1">
              <a:spLocks noChangeArrowheads="1"/>
            </p:cNvSpPr>
            <p:nvPr/>
          </p:nvSpPr>
          <p:spPr bwMode="auto">
            <a:xfrm>
              <a:off x="2319335" y="2903273"/>
              <a:ext cx="180816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smtClean="0"/>
                <a:t>hilum </a:t>
              </a:r>
              <a:r>
                <a:rPr lang="cs-CZ" altLang="cs-CZ" sz="1800" dirty="0" err="1" smtClean="0"/>
                <a:t>of</a:t>
              </a:r>
              <a:r>
                <a:rPr lang="cs-CZ" altLang="cs-CZ" sz="1800" dirty="0" smtClean="0"/>
                <a:t> </a:t>
              </a:r>
              <a:r>
                <a:rPr lang="cs-CZ" altLang="cs-CZ" sz="1800" dirty="0" err="1" smtClean="0"/>
                <a:t>the</a:t>
              </a:r>
              <a:r>
                <a:rPr lang="cs-CZ" altLang="cs-CZ" sz="1800" dirty="0" smtClean="0"/>
                <a:t> </a:t>
              </a:r>
              <a:r>
                <a:rPr lang="cs-CZ" altLang="cs-CZ" sz="1800" dirty="0" err="1" smtClean="0"/>
                <a:t>right</a:t>
              </a:r>
              <a:r>
                <a:rPr lang="cs-CZ" altLang="cs-CZ" sz="1800" dirty="0" smtClean="0"/>
                <a:t> </a:t>
              </a:r>
              <a:r>
                <a:rPr lang="cs-CZ" altLang="cs-CZ" sz="1800" dirty="0" err="1" smtClean="0"/>
                <a:t>lung</a:t>
              </a:r>
              <a:endParaRPr lang="cs-CZ" altLang="cs-CZ" sz="1800" dirty="0"/>
            </a:p>
          </p:txBody>
        </p:sp>
        <p:sp>
          <p:nvSpPr>
            <p:cNvPr id="11277" name="Text Box 18"/>
            <p:cNvSpPr txBox="1">
              <a:spLocks noChangeArrowheads="1"/>
            </p:cNvSpPr>
            <p:nvPr/>
          </p:nvSpPr>
          <p:spPr bwMode="auto">
            <a:xfrm>
              <a:off x="7451725" y="4776571"/>
              <a:ext cx="2411412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chemeClr val="bg1"/>
                  </a:solidFill>
                </a:rPr>
                <a:t>stomach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bubble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 flipV="1">
              <a:off x="7235825" y="5084763"/>
              <a:ext cx="360363" cy="5048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Text Box 20"/>
            <p:cNvSpPr txBox="1">
              <a:spLocks noChangeArrowheads="1"/>
            </p:cNvSpPr>
            <p:nvPr/>
          </p:nvSpPr>
          <p:spPr bwMode="auto">
            <a:xfrm>
              <a:off x="3492500" y="6165850"/>
              <a:ext cx="7191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smtClean="0"/>
                <a:t>liver</a:t>
              </a:r>
              <a:endParaRPr lang="cs-CZ" altLang="cs-CZ" sz="1800" dirty="0"/>
            </a:p>
          </p:txBody>
        </p:sp>
        <p:sp>
          <p:nvSpPr>
            <p:cNvPr id="11284" name="Line 26"/>
            <p:cNvSpPr>
              <a:spLocks noChangeShapeType="1"/>
            </p:cNvSpPr>
            <p:nvPr/>
          </p:nvSpPr>
          <p:spPr bwMode="auto">
            <a:xfrm flipH="1">
              <a:off x="1476375" y="6381750"/>
              <a:ext cx="4318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Text Box 27"/>
            <p:cNvSpPr txBox="1">
              <a:spLocks noChangeArrowheads="1"/>
            </p:cNvSpPr>
            <p:nvPr/>
          </p:nvSpPr>
          <p:spPr bwMode="auto">
            <a:xfrm>
              <a:off x="-4762" y="6114147"/>
              <a:ext cx="16192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chemeClr val="bg1"/>
                  </a:solidFill>
                </a:rPr>
                <a:t>breast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border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86" name="Text Box 28"/>
            <p:cNvSpPr txBox="1">
              <a:spLocks noChangeArrowheads="1"/>
            </p:cNvSpPr>
            <p:nvPr/>
          </p:nvSpPr>
          <p:spPr bwMode="auto">
            <a:xfrm>
              <a:off x="36513" y="3136900"/>
              <a:ext cx="1476375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chemeClr val="bg1"/>
                  </a:solidFill>
                </a:rPr>
                <a:t>ribs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(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posterior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parts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)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87" name="Line 29"/>
            <p:cNvSpPr>
              <a:spLocks noChangeShapeType="1"/>
            </p:cNvSpPr>
            <p:nvPr/>
          </p:nvSpPr>
          <p:spPr bwMode="auto">
            <a:xfrm flipH="1">
              <a:off x="1476375" y="3573463"/>
              <a:ext cx="1511300" cy="714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8" name="Line 30"/>
            <p:cNvSpPr>
              <a:spLocks noChangeShapeType="1"/>
            </p:cNvSpPr>
            <p:nvPr/>
          </p:nvSpPr>
          <p:spPr bwMode="auto">
            <a:xfrm flipH="1" flipV="1">
              <a:off x="1476375" y="3644900"/>
              <a:ext cx="1511300" cy="6477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9" name="Line 31"/>
            <p:cNvSpPr>
              <a:spLocks noChangeShapeType="1"/>
            </p:cNvSpPr>
            <p:nvPr/>
          </p:nvSpPr>
          <p:spPr bwMode="auto">
            <a:xfrm flipH="1">
              <a:off x="1908175" y="6165850"/>
              <a:ext cx="1008063" cy="2159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0" name="Line 32"/>
            <p:cNvSpPr>
              <a:spLocks noChangeShapeType="1"/>
            </p:cNvSpPr>
            <p:nvPr/>
          </p:nvSpPr>
          <p:spPr bwMode="auto">
            <a:xfrm flipH="1">
              <a:off x="1908175" y="6021388"/>
              <a:ext cx="215900" cy="3603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1" name="Text Box 33"/>
            <p:cNvSpPr txBox="1">
              <a:spLocks noChangeArrowheads="1"/>
            </p:cNvSpPr>
            <p:nvPr/>
          </p:nvSpPr>
          <p:spPr bwMode="auto">
            <a:xfrm>
              <a:off x="-227045" y="1758950"/>
              <a:ext cx="184153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chemeClr val="bg1"/>
                  </a:solidFill>
                </a:rPr>
                <a:t>ribs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           (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anterior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parts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)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92" name="Line 34"/>
            <p:cNvSpPr>
              <a:spLocks noChangeShapeType="1"/>
            </p:cNvSpPr>
            <p:nvPr/>
          </p:nvSpPr>
          <p:spPr bwMode="auto">
            <a:xfrm flipH="1">
              <a:off x="1476375" y="2205037"/>
              <a:ext cx="1047749" cy="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3" name="Line 35"/>
            <p:cNvSpPr>
              <a:spLocks noChangeShapeType="1"/>
            </p:cNvSpPr>
            <p:nvPr/>
          </p:nvSpPr>
          <p:spPr bwMode="auto">
            <a:xfrm flipH="1" flipV="1">
              <a:off x="1476375" y="2205038"/>
              <a:ext cx="935038" cy="6477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4" name="Text Box 36"/>
            <p:cNvSpPr txBox="1">
              <a:spLocks noChangeArrowheads="1"/>
            </p:cNvSpPr>
            <p:nvPr/>
          </p:nvSpPr>
          <p:spPr bwMode="auto">
            <a:xfrm>
              <a:off x="7853362" y="1413668"/>
              <a:ext cx="22320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chemeClr val="bg1"/>
                  </a:solidFill>
                </a:rPr>
                <a:t>aortic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 arch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11295" name="Line 37"/>
            <p:cNvSpPr>
              <a:spLocks noChangeShapeType="1"/>
            </p:cNvSpPr>
            <p:nvPr/>
          </p:nvSpPr>
          <p:spPr bwMode="auto">
            <a:xfrm flipV="1">
              <a:off x="5653088" y="1608138"/>
              <a:ext cx="2271712" cy="42631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6" name="Arc 38"/>
            <p:cNvSpPr>
              <a:spLocks/>
            </p:cNvSpPr>
            <p:nvPr/>
          </p:nvSpPr>
          <p:spPr bwMode="auto">
            <a:xfrm rot="20714283" flipH="1">
              <a:off x="3708400" y="549275"/>
              <a:ext cx="252413" cy="719138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97" name="Arc 39"/>
            <p:cNvSpPr>
              <a:spLocks/>
            </p:cNvSpPr>
            <p:nvPr/>
          </p:nvSpPr>
          <p:spPr bwMode="auto">
            <a:xfrm rot="20412068" flipH="1">
              <a:off x="3348038" y="692150"/>
              <a:ext cx="252412" cy="719138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98" name="Arc 40"/>
            <p:cNvSpPr>
              <a:spLocks/>
            </p:cNvSpPr>
            <p:nvPr/>
          </p:nvSpPr>
          <p:spPr bwMode="auto">
            <a:xfrm rot="1613353" flipH="1">
              <a:off x="3544888" y="138113"/>
              <a:ext cx="252412" cy="719137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99" name="Text Box 41"/>
            <p:cNvSpPr txBox="1">
              <a:spLocks noChangeArrowheads="1"/>
            </p:cNvSpPr>
            <p:nvPr/>
          </p:nvSpPr>
          <p:spPr bwMode="auto">
            <a:xfrm>
              <a:off x="6300788" y="6092825"/>
              <a:ext cx="11509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/>
                <a:t>stomach</a:t>
              </a:r>
              <a:endParaRPr lang="cs-CZ" altLang="cs-CZ" sz="1800" dirty="0"/>
            </a:p>
          </p:txBody>
        </p:sp>
        <p:sp>
          <p:nvSpPr>
            <p:cNvPr id="11302" name="Text Box 44"/>
            <p:cNvSpPr txBox="1">
              <a:spLocks noChangeArrowheads="1"/>
            </p:cNvSpPr>
            <p:nvPr/>
          </p:nvSpPr>
          <p:spPr bwMode="auto">
            <a:xfrm>
              <a:off x="5588000" y="3843338"/>
              <a:ext cx="9366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 dirty="0" err="1" smtClean="0"/>
                <a:t>heart</a:t>
              </a:r>
              <a:endParaRPr lang="cs-CZ" altLang="cs-CZ" sz="1800" dirty="0"/>
            </a:p>
          </p:txBody>
        </p:sp>
        <p:sp>
          <p:nvSpPr>
            <p:cNvPr id="11303" name="Text Box 13"/>
            <p:cNvSpPr txBox="1">
              <a:spLocks noChangeArrowheads="1"/>
            </p:cNvSpPr>
            <p:nvPr/>
          </p:nvSpPr>
          <p:spPr bwMode="auto">
            <a:xfrm>
              <a:off x="7164388" y="887413"/>
              <a:ext cx="182721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spina scapulae</a:t>
              </a:r>
            </a:p>
          </p:txBody>
        </p:sp>
        <p:sp>
          <p:nvSpPr>
            <p:cNvPr id="11304" name="Line 25"/>
            <p:cNvSpPr>
              <a:spLocks noChangeShapeType="1"/>
            </p:cNvSpPr>
            <p:nvPr/>
          </p:nvSpPr>
          <p:spPr bwMode="auto">
            <a:xfrm>
              <a:off x="7451725" y="547688"/>
              <a:ext cx="144463" cy="4159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69091" y="173038"/>
            <a:ext cx="26638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Thorax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agittal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2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Skupina 1"/>
          <p:cNvGrpSpPr>
            <a:grpSpLocks/>
          </p:cNvGrpSpPr>
          <p:nvPr/>
        </p:nvGrpSpPr>
        <p:grpSpPr bwMode="auto">
          <a:xfrm>
            <a:off x="3000376" y="115888"/>
            <a:ext cx="7415213" cy="6672262"/>
            <a:chOff x="1476375" y="115888"/>
            <a:chExt cx="7415213" cy="6672262"/>
          </a:xfrm>
        </p:grpSpPr>
        <p:pic>
          <p:nvPicPr>
            <p:cNvPr id="12291" name="Picture 4" descr="nice%20trache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5888"/>
              <a:ext cx="7127875" cy="667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>
              <a:off x="5651500" y="2060575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4" name="Text Box 9"/>
            <p:cNvSpPr txBox="1">
              <a:spLocks noChangeArrowheads="1"/>
            </p:cNvSpPr>
            <p:nvPr/>
          </p:nvSpPr>
          <p:spPr bwMode="auto">
            <a:xfrm>
              <a:off x="6550025" y="1831975"/>
              <a:ext cx="20161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arcus</a:t>
              </a:r>
              <a:r>
                <a:rPr lang="cs-CZ" altLang="cs-CZ" sz="1600" dirty="0"/>
                <a:t> </a:t>
              </a:r>
              <a:r>
                <a:rPr lang="cs-CZ" altLang="cs-CZ" sz="1600" dirty="0" err="1"/>
                <a:t>aortae</a:t>
              </a:r>
              <a:endParaRPr lang="cs-CZ" altLang="cs-CZ" sz="1600" dirty="0"/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5795963" y="2565400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5886450" y="2979738"/>
              <a:ext cx="990602" cy="17462"/>
            </a:xfrm>
            <a:custGeom>
              <a:avLst/>
              <a:gdLst>
                <a:gd name="connsiteX0" fmla="*/ 0 w 1000127"/>
                <a:gd name="connsiteY0" fmla="*/ 0 h 36512"/>
                <a:gd name="connsiteX1" fmla="*/ 1000127 w 1000127"/>
                <a:gd name="connsiteY1" fmla="*/ 36512 h 36512"/>
                <a:gd name="connsiteX0" fmla="*/ 0 w 990602"/>
                <a:gd name="connsiteY0" fmla="*/ 0 h 17462"/>
                <a:gd name="connsiteX1" fmla="*/ 990602 w 990602"/>
                <a:gd name="connsiteY1" fmla="*/ 17462 h 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602" h="17462">
                  <a:moveTo>
                    <a:pt x="0" y="0"/>
                  </a:moveTo>
                  <a:cubicBezTo>
                    <a:pt x="333376" y="12171"/>
                    <a:pt x="657226" y="5291"/>
                    <a:pt x="990602" y="17462"/>
                  </a:cubicBezTo>
                </a:path>
              </a:pathLst>
            </a:cu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6659563" y="4221163"/>
              <a:ext cx="7207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8" name="Text Box 13"/>
            <p:cNvSpPr txBox="1">
              <a:spLocks noChangeArrowheads="1"/>
            </p:cNvSpPr>
            <p:nvPr/>
          </p:nvSpPr>
          <p:spPr bwMode="auto">
            <a:xfrm>
              <a:off x="7361238" y="4022725"/>
              <a:ext cx="15303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ventriculus</a:t>
              </a:r>
              <a:r>
                <a:rPr lang="cs-CZ" altLang="cs-CZ" sz="1600" dirty="0"/>
                <a:t> sin.</a:t>
              </a:r>
            </a:p>
          </p:txBody>
        </p:sp>
        <p:sp>
          <p:nvSpPr>
            <p:cNvPr id="12299" name="Text Box 14"/>
            <p:cNvSpPr txBox="1">
              <a:spLocks noChangeArrowheads="1"/>
            </p:cNvSpPr>
            <p:nvPr/>
          </p:nvSpPr>
          <p:spPr bwMode="auto">
            <a:xfrm>
              <a:off x="6700838" y="2344738"/>
              <a:ext cx="20161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tr</a:t>
              </a:r>
              <a:r>
                <a:rPr lang="cs-CZ" altLang="cs-CZ" sz="1600" dirty="0"/>
                <a:t>. </a:t>
              </a:r>
              <a:r>
                <a:rPr lang="cs-CZ" altLang="cs-CZ" sz="1600" dirty="0" err="1"/>
                <a:t>pulmonalis</a:t>
              </a:r>
              <a:endParaRPr lang="cs-CZ" altLang="cs-CZ" sz="1600" dirty="0"/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6845300" y="2782888"/>
              <a:ext cx="18716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auricula</a:t>
              </a:r>
              <a:r>
                <a:rPr lang="cs-CZ" altLang="cs-CZ" sz="1600" dirty="0"/>
                <a:t> sin.</a:t>
              </a:r>
            </a:p>
          </p:txBody>
        </p:sp>
        <p:sp>
          <p:nvSpPr>
            <p:cNvPr id="167952" name="Line 16"/>
            <p:cNvSpPr>
              <a:spLocks noChangeShapeType="1"/>
            </p:cNvSpPr>
            <p:nvPr/>
          </p:nvSpPr>
          <p:spPr bwMode="auto">
            <a:xfrm>
              <a:off x="3419475" y="5013325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953" name="Line 17"/>
            <p:cNvSpPr>
              <a:spLocks noChangeShapeType="1"/>
            </p:cNvSpPr>
            <p:nvPr/>
          </p:nvSpPr>
          <p:spPr bwMode="auto">
            <a:xfrm>
              <a:off x="3348038" y="4221163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954" name="Line 18"/>
            <p:cNvSpPr>
              <a:spLocks noChangeShapeType="1"/>
            </p:cNvSpPr>
            <p:nvPr/>
          </p:nvSpPr>
          <p:spPr bwMode="auto">
            <a:xfrm>
              <a:off x="3492500" y="2420938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955" name="Line 19"/>
            <p:cNvSpPr>
              <a:spLocks noChangeShapeType="1"/>
            </p:cNvSpPr>
            <p:nvPr/>
          </p:nvSpPr>
          <p:spPr bwMode="auto">
            <a:xfrm>
              <a:off x="3419475" y="1844675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5" name="Text Box 20"/>
            <p:cNvSpPr txBox="1">
              <a:spLocks noChangeArrowheads="1"/>
            </p:cNvSpPr>
            <p:nvPr/>
          </p:nvSpPr>
          <p:spPr bwMode="auto">
            <a:xfrm>
              <a:off x="2339975" y="4797425"/>
              <a:ext cx="172878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/>
                <a:t>v. </a:t>
              </a:r>
              <a:r>
                <a:rPr lang="cs-CZ" altLang="cs-CZ" sz="1600" dirty="0" err="1"/>
                <a:t>cava</a:t>
              </a:r>
              <a:r>
                <a:rPr lang="cs-CZ" altLang="cs-CZ" sz="1600" dirty="0"/>
                <a:t> </a:t>
              </a:r>
              <a:r>
                <a:rPr lang="cs-CZ" altLang="cs-CZ" sz="1600" dirty="0" err="1"/>
                <a:t>inf</a:t>
              </a:r>
              <a:r>
                <a:rPr lang="cs-CZ" altLang="cs-CZ" sz="1600" dirty="0"/>
                <a:t>.</a:t>
              </a:r>
            </a:p>
          </p:txBody>
        </p:sp>
        <p:sp>
          <p:nvSpPr>
            <p:cNvPr id="12306" name="Text Box 21"/>
            <p:cNvSpPr txBox="1">
              <a:spLocks noChangeArrowheads="1"/>
            </p:cNvSpPr>
            <p:nvPr/>
          </p:nvSpPr>
          <p:spPr bwMode="auto">
            <a:xfrm>
              <a:off x="2339975" y="4027488"/>
              <a:ext cx="15843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/>
                <a:t>atrium </a:t>
              </a:r>
              <a:r>
                <a:rPr lang="cs-CZ" altLang="cs-CZ" sz="1600" dirty="0" err="1"/>
                <a:t>dx</a:t>
              </a:r>
              <a:r>
                <a:rPr lang="cs-CZ" altLang="cs-CZ" sz="1600" dirty="0"/>
                <a:t>.</a:t>
              </a:r>
            </a:p>
          </p:txBody>
        </p:sp>
        <p:sp>
          <p:nvSpPr>
            <p:cNvPr id="12307" name="Text Box 22"/>
            <p:cNvSpPr txBox="1">
              <a:spLocks noChangeArrowheads="1"/>
            </p:cNvSpPr>
            <p:nvPr/>
          </p:nvSpPr>
          <p:spPr bwMode="auto">
            <a:xfrm>
              <a:off x="2233613" y="2206625"/>
              <a:ext cx="19431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/>
                <a:t>v. </a:t>
              </a:r>
              <a:r>
                <a:rPr lang="cs-CZ" altLang="cs-CZ" sz="1600" dirty="0" err="1"/>
                <a:t>cava</a:t>
              </a:r>
              <a:r>
                <a:rPr lang="cs-CZ" altLang="cs-CZ" sz="1600" dirty="0"/>
                <a:t> sup.</a:t>
              </a:r>
            </a:p>
          </p:txBody>
        </p:sp>
        <p:sp>
          <p:nvSpPr>
            <p:cNvPr id="12308" name="Text Box 23"/>
            <p:cNvSpPr txBox="1">
              <a:spLocks noChangeArrowheads="1"/>
            </p:cNvSpPr>
            <p:nvPr/>
          </p:nvSpPr>
          <p:spPr bwMode="auto">
            <a:xfrm>
              <a:off x="1619250" y="1625600"/>
              <a:ext cx="30972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/>
                <a:t>v. </a:t>
              </a:r>
              <a:r>
                <a:rPr lang="cs-CZ" altLang="cs-CZ" sz="1600" dirty="0" err="1"/>
                <a:t>brachioceph</a:t>
              </a:r>
              <a:r>
                <a:rPr lang="cs-CZ" altLang="cs-CZ" sz="1600" dirty="0"/>
                <a:t>. </a:t>
              </a:r>
              <a:r>
                <a:rPr lang="cs-CZ" altLang="cs-CZ" sz="1600" dirty="0" err="1"/>
                <a:t>dx</a:t>
              </a:r>
              <a:r>
                <a:rPr lang="cs-CZ" altLang="cs-CZ" sz="1600" dirty="0"/>
                <a:t>.</a:t>
              </a:r>
            </a:p>
          </p:txBody>
        </p:sp>
        <p:graphicFrame>
          <p:nvGraphicFramePr>
            <p:cNvPr id="12309" name="Object 24"/>
            <p:cNvGraphicFramePr>
              <a:graphicFrameLocks noChangeAspect="1"/>
            </p:cNvGraphicFramePr>
            <p:nvPr/>
          </p:nvGraphicFramePr>
          <p:xfrm>
            <a:off x="4643438" y="4365625"/>
            <a:ext cx="1666875" cy="182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Rastrový obrázek" r:id="rId4" imgW="1666667" imgH="1828571" progId="Paint.Picture">
                    <p:embed/>
                  </p:oleObj>
                </mc:Choice>
                <mc:Fallback>
                  <p:oleObj name="Rastrový obrázek" r:id="rId4" imgW="1666667" imgH="18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4365625"/>
                          <a:ext cx="1666875" cy="182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58405" y="239518"/>
            <a:ext cx="2663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horax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agittal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66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Skupina 1"/>
          <p:cNvGrpSpPr>
            <a:grpSpLocks/>
          </p:cNvGrpSpPr>
          <p:nvPr/>
        </p:nvGrpSpPr>
        <p:grpSpPr bwMode="auto">
          <a:xfrm>
            <a:off x="1452562" y="120650"/>
            <a:ext cx="9177338" cy="6737350"/>
            <a:chOff x="-71438" y="120650"/>
            <a:chExt cx="9177338" cy="6737350"/>
          </a:xfrm>
        </p:grpSpPr>
        <p:sp>
          <p:nvSpPr>
            <p:cNvPr id="14338" name="AutoShape 9" descr="Z"/>
            <p:cNvSpPr>
              <a:spLocks noChangeAspect="1" noChangeArrowheads="1"/>
            </p:cNvSpPr>
            <p:nvPr/>
          </p:nvSpPr>
          <p:spPr bwMode="auto">
            <a:xfrm>
              <a:off x="4059238" y="32766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16" name="Picture 11" descr="graphic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20650"/>
              <a:ext cx="7345362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Box 12"/>
            <p:cNvSpPr txBox="1">
              <a:spLocks noChangeArrowheads="1"/>
            </p:cNvSpPr>
            <p:nvPr/>
          </p:nvSpPr>
          <p:spPr bwMode="auto">
            <a:xfrm>
              <a:off x="4284663" y="2636838"/>
              <a:ext cx="21605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cavitas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glenoidalis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4341" name="Line 13"/>
            <p:cNvSpPr>
              <a:spLocks noChangeShapeType="1"/>
            </p:cNvSpPr>
            <p:nvPr/>
          </p:nvSpPr>
          <p:spPr bwMode="auto">
            <a:xfrm>
              <a:off x="3779838" y="2852738"/>
              <a:ext cx="5762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9" name="Text Box 14"/>
            <p:cNvSpPr txBox="1">
              <a:spLocks noChangeArrowheads="1"/>
            </p:cNvSpPr>
            <p:nvPr/>
          </p:nvSpPr>
          <p:spPr bwMode="auto">
            <a:xfrm>
              <a:off x="6227763" y="981075"/>
              <a:ext cx="16557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lavicula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4343" name="Line 15"/>
            <p:cNvSpPr>
              <a:spLocks noChangeShapeType="1"/>
            </p:cNvSpPr>
            <p:nvPr/>
          </p:nvSpPr>
          <p:spPr bwMode="auto">
            <a:xfrm flipV="1">
              <a:off x="5651500" y="1196975"/>
              <a:ext cx="576263" cy="1444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Text Box 16"/>
            <p:cNvSpPr txBox="1">
              <a:spLocks noChangeArrowheads="1"/>
            </p:cNvSpPr>
            <p:nvPr/>
          </p:nvSpPr>
          <p:spPr bwMode="auto">
            <a:xfrm>
              <a:off x="5003800" y="1989138"/>
              <a:ext cx="20875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 smtClean="0">
                  <a:solidFill>
                    <a:schemeClr val="bg1"/>
                  </a:solidFill>
                </a:rPr>
                <a:t>processus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coracoideus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4345" name="Line 17"/>
            <p:cNvSpPr>
              <a:spLocks noChangeShapeType="1"/>
            </p:cNvSpPr>
            <p:nvPr/>
          </p:nvSpPr>
          <p:spPr bwMode="auto">
            <a:xfrm>
              <a:off x="4498975" y="2205038"/>
              <a:ext cx="5762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Text Box 18"/>
            <p:cNvSpPr txBox="1">
              <a:spLocks noChangeArrowheads="1"/>
            </p:cNvSpPr>
            <p:nvPr/>
          </p:nvSpPr>
          <p:spPr bwMode="auto">
            <a:xfrm>
              <a:off x="1619250" y="1062038"/>
              <a:ext cx="12239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acromion</a:t>
              </a:r>
            </a:p>
          </p:txBody>
        </p:sp>
        <p:sp>
          <p:nvSpPr>
            <p:cNvPr id="14347" name="Line 19"/>
            <p:cNvSpPr>
              <a:spLocks noChangeShapeType="1"/>
            </p:cNvSpPr>
            <p:nvPr/>
          </p:nvSpPr>
          <p:spPr bwMode="auto">
            <a:xfrm flipH="1" flipV="1">
              <a:off x="2195513" y="1341438"/>
              <a:ext cx="360362" cy="1428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Text Box 21"/>
            <p:cNvSpPr txBox="1">
              <a:spLocks noChangeArrowheads="1"/>
            </p:cNvSpPr>
            <p:nvPr/>
          </p:nvSpPr>
          <p:spPr bwMode="auto">
            <a:xfrm>
              <a:off x="-71438" y="2190750"/>
              <a:ext cx="1943101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tuberculum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majus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22"/>
            <p:cNvSpPr>
              <a:spLocks noChangeShapeType="1"/>
            </p:cNvSpPr>
            <p:nvPr/>
          </p:nvSpPr>
          <p:spPr bwMode="auto">
            <a:xfrm flipH="1">
              <a:off x="1490663" y="2492375"/>
              <a:ext cx="4318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Text Box 23"/>
            <p:cNvSpPr txBox="1">
              <a:spLocks noChangeArrowheads="1"/>
            </p:cNvSpPr>
            <p:nvPr/>
          </p:nvSpPr>
          <p:spPr bwMode="auto">
            <a:xfrm>
              <a:off x="13567" y="2794001"/>
              <a:ext cx="190889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tuberculum</a:t>
              </a:r>
              <a:r>
                <a:rPr lang="cs-CZ" altLang="cs-CZ" sz="1600" dirty="0">
                  <a:solidFill>
                    <a:schemeClr val="bg1"/>
                  </a:solidFill>
                </a:rPr>
                <a:t> minus</a:t>
              </a:r>
            </a:p>
          </p:txBody>
        </p:sp>
        <p:sp>
          <p:nvSpPr>
            <p:cNvPr id="14351" name="Line 24"/>
            <p:cNvSpPr>
              <a:spLocks noChangeShapeType="1"/>
            </p:cNvSpPr>
            <p:nvPr/>
          </p:nvSpPr>
          <p:spPr bwMode="auto">
            <a:xfrm>
              <a:off x="1742281" y="2974975"/>
              <a:ext cx="111680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9" name="Text Box 25"/>
            <p:cNvSpPr txBox="1">
              <a:spLocks noChangeArrowheads="1"/>
            </p:cNvSpPr>
            <p:nvPr/>
          </p:nvSpPr>
          <p:spPr bwMode="auto">
            <a:xfrm>
              <a:off x="4398963" y="3040063"/>
              <a:ext cx="24479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tuberculum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infraglenoidale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4353" name="Line 26"/>
            <p:cNvSpPr>
              <a:spLocks noChangeShapeType="1"/>
            </p:cNvSpPr>
            <p:nvPr/>
          </p:nvSpPr>
          <p:spPr bwMode="auto">
            <a:xfrm>
              <a:off x="3706813" y="3500438"/>
              <a:ext cx="7207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1" name="Text Box 27"/>
            <p:cNvSpPr txBox="1">
              <a:spLocks noChangeArrowheads="1"/>
            </p:cNvSpPr>
            <p:nvPr/>
          </p:nvSpPr>
          <p:spPr bwMode="auto">
            <a:xfrm>
              <a:off x="2116282" y="4703763"/>
              <a:ext cx="12239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 dirty="0">
                  <a:solidFill>
                    <a:schemeClr val="bg1"/>
                  </a:solidFill>
                </a:rPr>
                <a:t>h</a:t>
              </a:r>
              <a:r>
                <a:rPr lang="cs-CZ" altLang="cs-CZ" sz="1400" dirty="0" smtClean="0">
                  <a:solidFill>
                    <a:schemeClr val="bg1"/>
                  </a:solidFill>
                </a:rPr>
                <a:t>umerus</a:t>
              </a:r>
              <a:endParaRPr lang="cs-CZ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14356" name="Line 30"/>
            <p:cNvSpPr>
              <a:spLocks noChangeShapeType="1"/>
            </p:cNvSpPr>
            <p:nvPr/>
          </p:nvSpPr>
          <p:spPr bwMode="auto">
            <a:xfrm>
              <a:off x="6659563" y="3068638"/>
              <a:ext cx="12969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8" name="Line 32"/>
            <p:cNvSpPr>
              <a:spLocks noChangeShapeType="1"/>
            </p:cNvSpPr>
            <p:nvPr/>
          </p:nvSpPr>
          <p:spPr bwMode="auto">
            <a:xfrm flipV="1">
              <a:off x="7092950" y="3068638"/>
              <a:ext cx="863600" cy="5762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9" name="Text Box 33"/>
            <p:cNvSpPr txBox="1">
              <a:spLocks noChangeArrowheads="1"/>
            </p:cNvSpPr>
            <p:nvPr/>
          </p:nvSpPr>
          <p:spPr bwMode="auto">
            <a:xfrm>
              <a:off x="7918450" y="2628900"/>
              <a:ext cx="11874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osterior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parts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ribs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0" name="Line 34"/>
            <p:cNvSpPr>
              <a:spLocks noChangeShapeType="1"/>
            </p:cNvSpPr>
            <p:nvPr/>
          </p:nvSpPr>
          <p:spPr bwMode="auto">
            <a:xfrm>
              <a:off x="7380288" y="1989138"/>
              <a:ext cx="5762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1" name="Line 35"/>
            <p:cNvSpPr>
              <a:spLocks noChangeShapeType="1"/>
            </p:cNvSpPr>
            <p:nvPr/>
          </p:nvSpPr>
          <p:spPr bwMode="auto">
            <a:xfrm flipV="1">
              <a:off x="5940425" y="1989138"/>
              <a:ext cx="2016125" cy="12239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2" name="Text Box 36"/>
            <p:cNvSpPr txBox="1">
              <a:spLocks noChangeArrowheads="1"/>
            </p:cNvSpPr>
            <p:nvPr/>
          </p:nvSpPr>
          <p:spPr bwMode="auto">
            <a:xfrm>
              <a:off x="7907338" y="1579563"/>
              <a:ext cx="11874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nterior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parts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ribs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3" name="Line 37"/>
            <p:cNvSpPr>
              <a:spLocks noChangeShapeType="1"/>
            </p:cNvSpPr>
            <p:nvPr/>
          </p:nvSpPr>
          <p:spPr bwMode="auto">
            <a:xfrm flipH="1">
              <a:off x="4500563" y="4076700"/>
              <a:ext cx="358775" cy="3603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Text Box 38"/>
            <p:cNvSpPr txBox="1">
              <a:spLocks noChangeArrowheads="1"/>
            </p:cNvSpPr>
            <p:nvPr/>
          </p:nvSpPr>
          <p:spPr bwMode="auto">
            <a:xfrm>
              <a:off x="3708400" y="4365625"/>
              <a:ext cx="14398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s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capula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0" y="119301"/>
            <a:ext cx="26638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agittal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1"/>
          <p:cNvGrpSpPr>
            <a:grpSpLocks/>
          </p:cNvGrpSpPr>
          <p:nvPr/>
        </p:nvGrpSpPr>
        <p:grpSpPr bwMode="auto">
          <a:xfrm>
            <a:off x="1011239" y="218282"/>
            <a:ext cx="11422062" cy="6553200"/>
            <a:chOff x="-512762" y="218281"/>
            <a:chExt cx="11422063" cy="6553200"/>
          </a:xfrm>
        </p:grpSpPr>
        <p:pic>
          <p:nvPicPr>
            <p:cNvPr id="14339" name="Picture 16" descr="48e0d1ddfde7df7db587f4a6dc84b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700" y="218281"/>
              <a:ext cx="6553200" cy="655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Line 7"/>
            <p:cNvSpPr>
              <a:spLocks noChangeShapeType="1"/>
            </p:cNvSpPr>
            <p:nvPr/>
          </p:nvSpPr>
          <p:spPr bwMode="auto">
            <a:xfrm flipH="1">
              <a:off x="1844349" y="2465387"/>
              <a:ext cx="2762575" cy="86519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64" name="Text Box 8"/>
            <p:cNvSpPr txBox="1">
              <a:spLocks noChangeArrowheads="1"/>
            </p:cNvSpPr>
            <p:nvPr/>
          </p:nvSpPr>
          <p:spPr bwMode="auto">
            <a:xfrm>
              <a:off x="720726" y="2376486"/>
              <a:ext cx="12588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olecranon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65" name="Line 9"/>
            <p:cNvSpPr>
              <a:spLocks noChangeShapeType="1"/>
            </p:cNvSpPr>
            <p:nvPr/>
          </p:nvSpPr>
          <p:spPr bwMode="auto">
            <a:xfrm>
              <a:off x="5832476" y="3617913"/>
              <a:ext cx="10810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6913564" y="3405287"/>
              <a:ext cx="14414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radii</a:t>
              </a:r>
            </a:p>
          </p:txBody>
        </p:sp>
        <p:sp>
          <p:nvSpPr>
            <p:cNvPr id="15367" name="Line 11"/>
            <p:cNvSpPr>
              <a:spLocks noChangeShapeType="1"/>
            </p:cNvSpPr>
            <p:nvPr/>
          </p:nvSpPr>
          <p:spPr bwMode="auto">
            <a:xfrm flipH="1">
              <a:off x="1979613" y="3213100"/>
              <a:ext cx="2952750" cy="672956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68" name="Text Box 12"/>
            <p:cNvSpPr txBox="1">
              <a:spLocks noChangeArrowheads="1"/>
            </p:cNvSpPr>
            <p:nvPr/>
          </p:nvSpPr>
          <p:spPr bwMode="auto">
            <a:xfrm>
              <a:off x="-272257" y="3686285"/>
              <a:ext cx="22844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coronoideus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>
              <a:off x="5795964" y="3213100"/>
              <a:ext cx="936625" cy="0"/>
            </a:xfrm>
            <a:prstGeom prst="line">
              <a:avLst/>
            </a:prstGeom>
            <a:noFill/>
            <a:ln w="19050">
              <a:solidFill>
                <a:srgbClr val="FF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0" name="Text Box 14"/>
            <p:cNvSpPr txBox="1">
              <a:spLocks noChangeArrowheads="1"/>
            </p:cNvSpPr>
            <p:nvPr/>
          </p:nvSpPr>
          <p:spPr bwMode="auto">
            <a:xfrm>
              <a:off x="6732589" y="2997200"/>
              <a:ext cx="302418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sz="1600" dirty="0" err="1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rticulatio</a:t>
              </a:r>
              <a:r>
                <a:rPr lang="cs-CZ" altLang="cs-CZ" sz="1600" dirty="0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humeroradialis</a:t>
              </a:r>
              <a:endParaRPr lang="cs-CZ" altLang="cs-CZ" sz="16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Text Box 18"/>
            <p:cNvSpPr txBox="1">
              <a:spLocks noChangeArrowheads="1"/>
            </p:cNvSpPr>
            <p:nvPr/>
          </p:nvSpPr>
          <p:spPr bwMode="auto">
            <a:xfrm>
              <a:off x="4745820" y="306533"/>
              <a:ext cx="12239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Humerus</a:t>
              </a:r>
            </a:p>
          </p:txBody>
        </p:sp>
        <p:sp>
          <p:nvSpPr>
            <p:cNvPr id="15372" name="Line 19"/>
            <p:cNvSpPr>
              <a:spLocks noChangeShapeType="1"/>
            </p:cNvSpPr>
            <p:nvPr/>
          </p:nvSpPr>
          <p:spPr bwMode="auto">
            <a:xfrm>
              <a:off x="5040314" y="1746250"/>
              <a:ext cx="3533773" cy="6494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8580437" y="1566005"/>
              <a:ext cx="20875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fossa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olecrani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4" name="Line 21"/>
            <p:cNvSpPr>
              <a:spLocks noChangeShapeType="1"/>
            </p:cNvSpPr>
            <p:nvPr/>
          </p:nvSpPr>
          <p:spPr bwMode="auto">
            <a:xfrm>
              <a:off x="6084889" y="5805488"/>
              <a:ext cx="57467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5" name="Text Box 22"/>
            <p:cNvSpPr txBox="1">
              <a:spLocks noChangeArrowheads="1"/>
            </p:cNvSpPr>
            <p:nvPr/>
          </p:nvSpPr>
          <p:spPr bwMode="auto">
            <a:xfrm>
              <a:off x="6588126" y="5589588"/>
              <a:ext cx="8636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adius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3887788" y="5687870"/>
              <a:ext cx="10080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</a:t>
              </a:r>
              <a:r>
                <a:rPr lang="cs-CZ" altLang="cs-CZ" sz="1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lna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7" name="Line 25"/>
            <p:cNvSpPr>
              <a:spLocks noChangeShapeType="1"/>
            </p:cNvSpPr>
            <p:nvPr/>
          </p:nvSpPr>
          <p:spPr bwMode="auto">
            <a:xfrm>
              <a:off x="5400676" y="4481513"/>
              <a:ext cx="14779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8" name="Text Box 26"/>
            <p:cNvSpPr txBox="1">
              <a:spLocks noChangeArrowheads="1"/>
            </p:cNvSpPr>
            <p:nvPr/>
          </p:nvSpPr>
          <p:spPr bwMode="auto">
            <a:xfrm>
              <a:off x="6828634" y="4292927"/>
              <a:ext cx="20875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tuberositas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radii</a:t>
              </a:r>
            </a:p>
          </p:txBody>
        </p:sp>
        <p:sp>
          <p:nvSpPr>
            <p:cNvPr id="15379" name="Line 27"/>
            <p:cNvSpPr>
              <a:spLocks noChangeShapeType="1"/>
            </p:cNvSpPr>
            <p:nvPr/>
          </p:nvSpPr>
          <p:spPr bwMode="auto">
            <a:xfrm flipH="1">
              <a:off x="1938338" y="2105025"/>
              <a:ext cx="1878012" cy="47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0" name="Text Box 28"/>
            <p:cNvSpPr txBox="1">
              <a:spLocks noChangeArrowheads="1"/>
            </p:cNvSpPr>
            <p:nvPr/>
          </p:nvSpPr>
          <p:spPr bwMode="auto">
            <a:xfrm>
              <a:off x="-512762" y="1935956"/>
              <a:ext cx="24923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epicondylus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med.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humeri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1" name="Line 29"/>
            <p:cNvSpPr>
              <a:spLocks noChangeShapeType="1"/>
            </p:cNvSpPr>
            <p:nvPr/>
          </p:nvSpPr>
          <p:spPr bwMode="auto">
            <a:xfrm>
              <a:off x="6472236" y="2283814"/>
              <a:ext cx="2101852" cy="5028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2" name="Text Box 30"/>
            <p:cNvSpPr txBox="1">
              <a:spLocks noChangeArrowheads="1"/>
            </p:cNvSpPr>
            <p:nvPr/>
          </p:nvSpPr>
          <p:spPr bwMode="auto">
            <a:xfrm>
              <a:off x="8580439" y="2111444"/>
              <a:ext cx="232886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epicondylus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lat. </a:t>
              </a:r>
              <a:endParaRPr lang="cs-CZ" altLang="cs-CZ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humeri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3" name="Line 31"/>
            <p:cNvSpPr>
              <a:spLocks noChangeShapeType="1"/>
            </p:cNvSpPr>
            <p:nvPr/>
          </p:nvSpPr>
          <p:spPr bwMode="auto">
            <a:xfrm>
              <a:off x="5761039" y="4049713"/>
              <a:ext cx="1152525" cy="142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4" name="Text Box 32"/>
            <p:cNvSpPr txBox="1">
              <a:spLocks noChangeArrowheads="1"/>
            </p:cNvSpPr>
            <p:nvPr/>
          </p:nvSpPr>
          <p:spPr bwMode="auto">
            <a:xfrm>
              <a:off x="6930231" y="3846461"/>
              <a:ext cx="20875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collum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radii</a:t>
              </a:r>
            </a:p>
          </p:txBody>
        </p:sp>
        <p:sp>
          <p:nvSpPr>
            <p:cNvPr id="15385" name="Line 34"/>
            <p:cNvSpPr>
              <a:spLocks noChangeShapeType="1"/>
            </p:cNvSpPr>
            <p:nvPr/>
          </p:nvSpPr>
          <p:spPr bwMode="auto">
            <a:xfrm flipV="1">
              <a:off x="3203574" y="3171824"/>
              <a:ext cx="1458913" cy="41276"/>
            </a:xfrm>
            <a:prstGeom prst="line">
              <a:avLst/>
            </a:prstGeom>
            <a:noFill/>
            <a:ln w="19050">
              <a:solidFill>
                <a:srgbClr val="FF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6" name="Text Box 35"/>
            <p:cNvSpPr txBox="1">
              <a:spLocks noChangeArrowheads="1"/>
            </p:cNvSpPr>
            <p:nvPr/>
          </p:nvSpPr>
          <p:spPr bwMode="auto">
            <a:xfrm>
              <a:off x="1839749" y="2889361"/>
              <a:ext cx="2159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sz="1600" dirty="0" err="1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rticulatio</a:t>
              </a:r>
              <a:r>
                <a:rPr lang="cs-CZ" altLang="cs-CZ" sz="1600" dirty="0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humeroulnaris</a:t>
              </a:r>
              <a:endParaRPr lang="cs-CZ" altLang="cs-CZ" sz="16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7" name="Line 36"/>
            <p:cNvSpPr>
              <a:spLocks noChangeShapeType="1"/>
            </p:cNvSpPr>
            <p:nvPr/>
          </p:nvSpPr>
          <p:spPr bwMode="auto">
            <a:xfrm flipV="1">
              <a:off x="3203575" y="3364707"/>
              <a:ext cx="2124707" cy="1072355"/>
            </a:xfrm>
            <a:prstGeom prst="line">
              <a:avLst/>
            </a:prstGeom>
            <a:noFill/>
            <a:ln w="19050">
              <a:solidFill>
                <a:srgbClr val="FF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88" name="Text Box 37"/>
            <p:cNvSpPr txBox="1">
              <a:spLocks noChangeArrowheads="1"/>
            </p:cNvSpPr>
            <p:nvPr/>
          </p:nvSpPr>
          <p:spPr bwMode="auto">
            <a:xfrm>
              <a:off x="1119188" y="4259263"/>
              <a:ext cx="23749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sz="1600" dirty="0" err="1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rticulatio</a:t>
              </a:r>
              <a:r>
                <a:rPr lang="cs-CZ" altLang="cs-CZ" sz="1600" dirty="0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radioulnaris</a:t>
              </a:r>
              <a:r>
                <a:rPr lang="cs-CZ" altLang="cs-CZ" sz="1600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proximalis</a:t>
              </a:r>
              <a:endParaRPr lang="cs-CZ" altLang="cs-CZ" sz="16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90" name="Line 39"/>
            <p:cNvSpPr>
              <a:spLocks noChangeShapeType="1"/>
            </p:cNvSpPr>
            <p:nvPr/>
          </p:nvSpPr>
          <p:spPr bwMode="auto">
            <a:xfrm>
              <a:off x="4500563" y="5876925"/>
              <a:ext cx="5032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0" y="119301"/>
            <a:ext cx="26638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Elbow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agittal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Skupina 1"/>
          <p:cNvGrpSpPr>
            <a:grpSpLocks/>
          </p:cNvGrpSpPr>
          <p:nvPr/>
        </p:nvGrpSpPr>
        <p:grpSpPr bwMode="auto">
          <a:xfrm>
            <a:off x="3311525" y="404814"/>
            <a:ext cx="7140575" cy="6337300"/>
            <a:chOff x="1787525" y="404813"/>
            <a:chExt cx="7140575" cy="6337300"/>
          </a:xfrm>
        </p:grpSpPr>
        <p:pic>
          <p:nvPicPr>
            <p:cNvPr id="15363" name="Picture 4" descr="x-ray-20radiograp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9" b="18042"/>
            <a:stretch>
              <a:fillRect/>
            </a:stretch>
          </p:blipFill>
          <p:spPr bwMode="auto">
            <a:xfrm>
              <a:off x="2771775" y="404813"/>
              <a:ext cx="5784850" cy="63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 Box 6"/>
            <p:cNvSpPr txBox="1">
              <a:spLocks noChangeArrowheads="1"/>
            </p:cNvSpPr>
            <p:nvPr/>
          </p:nvSpPr>
          <p:spPr bwMode="auto">
            <a:xfrm>
              <a:off x="3708400" y="1416050"/>
              <a:ext cx="172878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umerus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89" name="Text Box 7"/>
            <p:cNvSpPr txBox="1">
              <a:spLocks noChangeArrowheads="1"/>
            </p:cNvSpPr>
            <p:nvPr/>
          </p:nvSpPr>
          <p:spPr bwMode="auto">
            <a:xfrm>
              <a:off x="5724525" y="5661025"/>
              <a:ext cx="7207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lna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5724525" y="4941888"/>
              <a:ext cx="10080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adius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1" name="Line 9"/>
            <p:cNvSpPr>
              <a:spLocks noChangeShapeType="1"/>
            </p:cNvSpPr>
            <p:nvPr/>
          </p:nvSpPr>
          <p:spPr bwMode="auto">
            <a:xfrm flipH="1" flipV="1">
              <a:off x="2830513" y="5949950"/>
              <a:ext cx="13081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1787525" y="5707063"/>
              <a:ext cx="12255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olecranon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3" name="Line 11"/>
            <p:cNvSpPr>
              <a:spLocks noChangeShapeType="1"/>
            </p:cNvSpPr>
            <p:nvPr/>
          </p:nvSpPr>
          <p:spPr bwMode="auto">
            <a:xfrm flipH="1">
              <a:off x="2698750" y="5084763"/>
              <a:ext cx="17287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4" name="Text Box 12"/>
            <p:cNvSpPr txBox="1">
              <a:spLocks noChangeArrowheads="1"/>
            </p:cNvSpPr>
            <p:nvPr/>
          </p:nvSpPr>
          <p:spPr bwMode="auto">
            <a:xfrm>
              <a:off x="1824038" y="4872038"/>
              <a:ext cx="10064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trochlea</a:t>
              </a:r>
            </a:p>
          </p:txBody>
        </p:sp>
        <p:sp>
          <p:nvSpPr>
            <p:cNvPr id="16395" name="Line 14"/>
            <p:cNvSpPr>
              <a:spLocks noChangeShapeType="1"/>
            </p:cNvSpPr>
            <p:nvPr/>
          </p:nvSpPr>
          <p:spPr bwMode="auto">
            <a:xfrm flipV="1">
              <a:off x="4932363" y="4437063"/>
              <a:ext cx="71437" cy="2873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6" name="Text Box 15"/>
            <p:cNvSpPr txBox="1">
              <a:spLocks noChangeArrowheads="1"/>
            </p:cNvSpPr>
            <p:nvPr/>
          </p:nvSpPr>
          <p:spPr bwMode="auto">
            <a:xfrm>
              <a:off x="4643438" y="4094163"/>
              <a:ext cx="27368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coronoideus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8" name="Line 22"/>
            <p:cNvSpPr>
              <a:spLocks noChangeShapeType="1"/>
            </p:cNvSpPr>
            <p:nvPr/>
          </p:nvSpPr>
          <p:spPr bwMode="auto">
            <a:xfrm flipV="1">
              <a:off x="5219700" y="4652963"/>
              <a:ext cx="792163" cy="1444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9" name="Text Box 23"/>
            <p:cNvSpPr txBox="1">
              <a:spLocks noChangeArrowheads="1"/>
            </p:cNvSpPr>
            <p:nvPr/>
          </p:nvSpPr>
          <p:spPr bwMode="auto">
            <a:xfrm>
              <a:off x="5975350" y="4410075"/>
              <a:ext cx="2952750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radii                        (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circumferentia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119301"/>
            <a:ext cx="26638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Elbow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Skupina 1"/>
          <p:cNvGrpSpPr>
            <a:grpSpLocks/>
          </p:cNvGrpSpPr>
          <p:nvPr/>
        </p:nvGrpSpPr>
        <p:grpSpPr bwMode="auto">
          <a:xfrm>
            <a:off x="313515" y="53976"/>
            <a:ext cx="10354485" cy="6616700"/>
            <a:chOff x="-1209587" y="53975"/>
            <a:chExt cx="10353587" cy="6616700"/>
          </a:xfrm>
        </p:grpSpPr>
        <p:pic>
          <p:nvPicPr>
            <p:cNvPr id="16387" name="Picture 8" descr="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333375"/>
              <a:ext cx="3878262" cy="63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Line 9"/>
            <p:cNvSpPr>
              <a:spLocks noChangeShapeType="1"/>
            </p:cNvSpPr>
            <p:nvPr/>
          </p:nvSpPr>
          <p:spPr bwMode="auto">
            <a:xfrm>
              <a:off x="5651803" y="6308725"/>
              <a:ext cx="936544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2" name="Text Box 10"/>
            <p:cNvSpPr txBox="1">
              <a:spLocks noChangeArrowheads="1"/>
            </p:cNvSpPr>
            <p:nvPr/>
          </p:nvSpPr>
          <p:spPr bwMode="auto">
            <a:xfrm>
              <a:off x="6516916" y="6092825"/>
              <a:ext cx="7190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lna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3" name="Line 11"/>
            <p:cNvSpPr>
              <a:spLocks noChangeShapeType="1"/>
            </p:cNvSpPr>
            <p:nvPr/>
          </p:nvSpPr>
          <p:spPr bwMode="auto">
            <a:xfrm flipH="1">
              <a:off x="4067615" y="6381750"/>
              <a:ext cx="64923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3277109" y="6165850"/>
              <a:ext cx="936544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adius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5" name="Line 15"/>
            <p:cNvSpPr>
              <a:spLocks noChangeShapeType="1"/>
            </p:cNvSpPr>
            <p:nvPr/>
          </p:nvSpPr>
          <p:spPr bwMode="auto">
            <a:xfrm flipH="1">
              <a:off x="3708872" y="5661025"/>
              <a:ext cx="64923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6" name="Text Box 16"/>
            <p:cNvSpPr txBox="1">
              <a:spLocks noChangeArrowheads="1"/>
            </p:cNvSpPr>
            <p:nvPr/>
          </p:nvSpPr>
          <p:spPr bwMode="auto">
            <a:xfrm>
              <a:off x="2124684" y="5473700"/>
              <a:ext cx="168101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scaphoideum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7" name="Line 17"/>
            <p:cNvSpPr>
              <a:spLocks noChangeShapeType="1"/>
            </p:cNvSpPr>
            <p:nvPr/>
          </p:nvSpPr>
          <p:spPr bwMode="auto">
            <a:xfrm flipH="1">
              <a:off x="2340565" y="908050"/>
              <a:ext cx="150958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8" name="Line 19"/>
            <p:cNvSpPr>
              <a:spLocks noChangeShapeType="1"/>
            </p:cNvSpPr>
            <p:nvPr/>
          </p:nvSpPr>
          <p:spPr bwMode="auto">
            <a:xfrm flipH="1">
              <a:off x="6085153" y="2636838"/>
              <a:ext cx="50319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9" name="Text Box 22"/>
            <p:cNvSpPr txBox="1">
              <a:spLocks noChangeArrowheads="1"/>
            </p:cNvSpPr>
            <p:nvPr/>
          </p:nvSpPr>
          <p:spPr bwMode="auto">
            <a:xfrm>
              <a:off x="19842" y="4098925"/>
              <a:ext cx="162069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etacarpal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bones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0" name="Line 26"/>
            <p:cNvSpPr>
              <a:spLocks noChangeShapeType="1"/>
            </p:cNvSpPr>
            <p:nvPr/>
          </p:nvSpPr>
          <p:spPr bwMode="auto">
            <a:xfrm>
              <a:off x="6228016" y="2205038"/>
              <a:ext cx="360331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1" name="Line 27"/>
            <p:cNvSpPr>
              <a:spLocks noChangeShapeType="1"/>
            </p:cNvSpPr>
            <p:nvPr/>
          </p:nvSpPr>
          <p:spPr bwMode="auto">
            <a:xfrm>
              <a:off x="6085153" y="2420938"/>
              <a:ext cx="50319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2" name="Text Box 18"/>
            <p:cNvSpPr txBox="1">
              <a:spLocks noChangeArrowheads="1"/>
            </p:cNvSpPr>
            <p:nvPr/>
          </p:nvSpPr>
          <p:spPr bwMode="auto">
            <a:xfrm>
              <a:off x="1526249" y="2039938"/>
              <a:ext cx="1296874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proximal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3" name="Text Box 20"/>
            <p:cNvSpPr txBox="1">
              <a:spLocks noChangeArrowheads="1"/>
            </p:cNvSpPr>
            <p:nvPr/>
          </p:nvSpPr>
          <p:spPr bwMode="auto">
            <a:xfrm>
              <a:off x="1562758" y="692150"/>
              <a:ext cx="93495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distal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4" name="Text Box 25"/>
            <p:cNvSpPr txBox="1">
              <a:spLocks noChangeArrowheads="1"/>
            </p:cNvSpPr>
            <p:nvPr/>
          </p:nvSpPr>
          <p:spPr bwMode="auto">
            <a:xfrm>
              <a:off x="1634190" y="1284288"/>
              <a:ext cx="10079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middle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5" name="Text Box 31"/>
            <p:cNvSpPr txBox="1">
              <a:spLocks noChangeArrowheads="1"/>
            </p:cNvSpPr>
            <p:nvPr/>
          </p:nvSpPr>
          <p:spPr bwMode="auto">
            <a:xfrm>
              <a:off x="15080" y="1358900"/>
              <a:ext cx="1296874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phalanges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6" name="Text Box 32"/>
            <p:cNvSpPr txBox="1">
              <a:spLocks noChangeArrowheads="1"/>
            </p:cNvSpPr>
            <p:nvPr/>
          </p:nvSpPr>
          <p:spPr bwMode="auto">
            <a:xfrm>
              <a:off x="6540726" y="2454275"/>
              <a:ext cx="792094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7" name="Text Box 33"/>
            <p:cNvSpPr txBox="1">
              <a:spLocks noChangeArrowheads="1"/>
            </p:cNvSpPr>
            <p:nvPr/>
          </p:nvSpPr>
          <p:spPr bwMode="auto">
            <a:xfrm>
              <a:off x="6516916" y="1989138"/>
              <a:ext cx="79209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</a:p>
          </p:txBody>
        </p:sp>
        <p:sp>
          <p:nvSpPr>
            <p:cNvPr id="17428" name="Line 34"/>
            <p:cNvSpPr>
              <a:spLocks noChangeShapeType="1"/>
            </p:cNvSpPr>
            <p:nvPr/>
          </p:nvSpPr>
          <p:spPr bwMode="auto">
            <a:xfrm flipH="1">
              <a:off x="2411997" y="1484313"/>
              <a:ext cx="14397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9" name="Text Box 35"/>
            <p:cNvSpPr txBox="1">
              <a:spLocks noChangeArrowheads="1"/>
            </p:cNvSpPr>
            <p:nvPr/>
          </p:nvSpPr>
          <p:spPr bwMode="auto">
            <a:xfrm>
              <a:off x="6521678" y="2214563"/>
              <a:ext cx="10095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</a:t>
              </a:r>
            </a:p>
          </p:txBody>
        </p:sp>
        <p:sp>
          <p:nvSpPr>
            <p:cNvPr id="17430" name="Line 36"/>
            <p:cNvSpPr>
              <a:spLocks noChangeShapeType="1"/>
            </p:cNvSpPr>
            <p:nvPr/>
          </p:nvSpPr>
          <p:spPr bwMode="auto">
            <a:xfrm>
              <a:off x="5004159" y="5589588"/>
              <a:ext cx="15841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1" name="Text Box 37"/>
            <p:cNvSpPr txBox="1">
              <a:spLocks noChangeArrowheads="1"/>
            </p:cNvSpPr>
            <p:nvPr/>
          </p:nvSpPr>
          <p:spPr bwMode="auto">
            <a:xfrm>
              <a:off x="6535964" y="5411788"/>
              <a:ext cx="1420689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lunatum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2" name="Line 38"/>
            <p:cNvSpPr>
              <a:spLocks noChangeShapeType="1"/>
            </p:cNvSpPr>
            <p:nvPr/>
          </p:nvSpPr>
          <p:spPr bwMode="auto">
            <a:xfrm>
              <a:off x="5148610" y="5373688"/>
              <a:ext cx="14397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3" name="Text Box 39"/>
            <p:cNvSpPr txBox="1">
              <a:spLocks noChangeArrowheads="1"/>
            </p:cNvSpPr>
            <p:nvPr/>
          </p:nvSpPr>
          <p:spPr bwMode="auto">
            <a:xfrm>
              <a:off x="6535964" y="5195888"/>
              <a:ext cx="2484221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triquetrum+pisiforme</a:t>
              </a:r>
            </a:p>
          </p:txBody>
        </p:sp>
        <p:sp>
          <p:nvSpPr>
            <p:cNvPr id="17434" name="Line 42"/>
            <p:cNvSpPr>
              <a:spLocks noChangeShapeType="1"/>
            </p:cNvSpPr>
            <p:nvPr/>
          </p:nvSpPr>
          <p:spPr bwMode="auto">
            <a:xfrm flipH="1">
              <a:off x="3635853" y="5300663"/>
              <a:ext cx="360332" cy="1444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5" name="Text Box 43"/>
            <p:cNvSpPr txBox="1">
              <a:spLocks noChangeArrowheads="1"/>
            </p:cNvSpPr>
            <p:nvPr/>
          </p:nvSpPr>
          <p:spPr bwMode="auto">
            <a:xfrm>
              <a:off x="2340565" y="5229225"/>
              <a:ext cx="146037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trapezium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6" name="Line 44"/>
            <p:cNvSpPr>
              <a:spLocks noChangeShapeType="1"/>
            </p:cNvSpPr>
            <p:nvPr/>
          </p:nvSpPr>
          <p:spPr bwMode="auto">
            <a:xfrm flipH="1">
              <a:off x="3277109" y="5084763"/>
              <a:ext cx="934957" cy="1444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7" name="Text Box 45"/>
            <p:cNvSpPr txBox="1">
              <a:spLocks noChangeArrowheads="1"/>
            </p:cNvSpPr>
            <p:nvPr/>
          </p:nvSpPr>
          <p:spPr bwMode="auto">
            <a:xfrm>
              <a:off x="1829435" y="5065713"/>
              <a:ext cx="1657206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</a:t>
              </a:r>
              <a:r>
                <a:rPr lang="cs-CZ" altLang="cs-CZ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trapezoideum</a:t>
              </a:r>
              <a:endParaRPr lang="cs-CZ" alt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8" name="Line 46"/>
            <p:cNvSpPr>
              <a:spLocks noChangeShapeType="1"/>
            </p:cNvSpPr>
            <p:nvPr/>
          </p:nvSpPr>
          <p:spPr bwMode="auto">
            <a:xfrm>
              <a:off x="4643828" y="5157788"/>
              <a:ext cx="194451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39" name="Text Box 47"/>
            <p:cNvSpPr txBox="1">
              <a:spLocks noChangeArrowheads="1"/>
            </p:cNvSpPr>
            <p:nvPr/>
          </p:nvSpPr>
          <p:spPr bwMode="auto">
            <a:xfrm>
              <a:off x="6545488" y="4941888"/>
              <a:ext cx="15841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capitatum</a:t>
              </a:r>
            </a:p>
          </p:txBody>
        </p:sp>
        <p:sp>
          <p:nvSpPr>
            <p:cNvPr id="17440" name="Line 48"/>
            <p:cNvSpPr>
              <a:spLocks noChangeShapeType="1"/>
            </p:cNvSpPr>
            <p:nvPr/>
          </p:nvSpPr>
          <p:spPr bwMode="auto">
            <a:xfrm>
              <a:off x="4859710" y="4941888"/>
              <a:ext cx="15841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1" name="Text Box 49"/>
            <p:cNvSpPr txBox="1">
              <a:spLocks noChangeArrowheads="1"/>
            </p:cNvSpPr>
            <p:nvPr/>
          </p:nvSpPr>
          <p:spPr bwMode="auto">
            <a:xfrm>
              <a:off x="6480406" y="4724400"/>
              <a:ext cx="266359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hamatum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hamulus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17442" name="Text Box 51"/>
            <p:cNvSpPr txBox="1">
              <a:spLocks noChangeArrowheads="1"/>
            </p:cNvSpPr>
            <p:nvPr/>
          </p:nvSpPr>
          <p:spPr bwMode="auto">
            <a:xfrm>
              <a:off x="1619903" y="3933825"/>
              <a:ext cx="792094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</a:p>
          </p:txBody>
        </p:sp>
        <p:sp>
          <p:nvSpPr>
            <p:cNvPr id="17443" name="Text Box 53"/>
            <p:cNvSpPr txBox="1">
              <a:spLocks noChangeArrowheads="1"/>
            </p:cNvSpPr>
            <p:nvPr/>
          </p:nvSpPr>
          <p:spPr bwMode="auto">
            <a:xfrm>
              <a:off x="1619903" y="4365625"/>
              <a:ext cx="936544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</a:t>
              </a:r>
            </a:p>
          </p:txBody>
        </p:sp>
        <p:sp>
          <p:nvSpPr>
            <p:cNvPr id="17444" name="Text Box 55"/>
            <p:cNvSpPr txBox="1">
              <a:spLocks noChangeArrowheads="1"/>
            </p:cNvSpPr>
            <p:nvPr/>
          </p:nvSpPr>
          <p:spPr bwMode="auto">
            <a:xfrm>
              <a:off x="1692921" y="4724400"/>
              <a:ext cx="792094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basis</a:t>
              </a:r>
              <a:endParaRPr lang="cs-CZ" altLang="cs-C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5" name="AutoShape 58"/>
            <p:cNvSpPr>
              <a:spLocks/>
            </p:cNvSpPr>
            <p:nvPr/>
          </p:nvSpPr>
          <p:spPr bwMode="auto">
            <a:xfrm>
              <a:off x="7213767" y="2109788"/>
              <a:ext cx="215881" cy="574675"/>
            </a:xfrm>
            <a:prstGeom prst="rightBracket">
              <a:avLst>
                <a:gd name="adj" fmla="val 22181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6" name="Text Box 59"/>
            <p:cNvSpPr txBox="1">
              <a:spLocks noChangeArrowheads="1"/>
            </p:cNvSpPr>
            <p:nvPr/>
          </p:nvSpPr>
          <p:spPr bwMode="auto">
            <a:xfrm>
              <a:off x="7497906" y="2171700"/>
              <a:ext cx="1296874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phalanx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7" name="Line 60"/>
            <p:cNvSpPr>
              <a:spLocks noChangeShapeType="1"/>
            </p:cNvSpPr>
            <p:nvPr/>
          </p:nvSpPr>
          <p:spPr bwMode="auto">
            <a:xfrm flipH="1">
              <a:off x="2627878" y="2276475"/>
              <a:ext cx="122385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8" name="Text Box 61"/>
            <p:cNvSpPr txBox="1">
              <a:spLocks noChangeArrowheads="1"/>
            </p:cNvSpPr>
            <p:nvPr/>
          </p:nvSpPr>
          <p:spPr bwMode="auto">
            <a:xfrm>
              <a:off x="3492990" y="4581525"/>
              <a:ext cx="36033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17449" name="Text Box 62"/>
            <p:cNvSpPr txBox="1">
              <a:spLocks noChangeArrowheads="1"/>
            </p:cNvSpPr>
            <p:nvPr/>
          </p:nvSpPr>
          <p:spPr bwMode="auto">
            <a:xfrm>
              <a:off x="3996185" y="4437063"/>
              <a:ext cx="360331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7450" name="Text Box 63"/>
            <p:cNvSpPr txBox="1">
              <a:spLocks noChangeArrowheads="1"/>
            </p:cNvSpPr>
            <p:nvPr/>
          </p:nvSpPr>
          <p:spPr bwMode="auto">
            <a:xfrm>
              <a:off x="4356515" y="4365625"/>
              <a:ext cx="36033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7451" name="Text Box 64"/>
            <p:cNvSpPr txBox="1">
              <a:spLocks noChangeArrowheads="1"/>
            </p:cNvSpPr>
            <p:nvPr/>
          </p:nvSpPr>
          <p:spPr bwMode="auto">
            <a:xfrm>
              <a:off x="4716847" y="4365625"/>
              <a:ext cx="36033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7452" name="Text Box 65"/>
            <p:cNvSpPr txBox="1">
              <a:spLocks noChangeArrowheads="1"/>
            </p:cNvSpPr>
            <p:nvPr/>
          </p:nvSpPr>
          <p:spPr bwMode="auto">
            <a:xfrm>
              <a:off x="5004159" y="4581525"/>
              <a:ext cx="36033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7453" name="Text Box 66"/>
            <p:cNvSpPr txBox="1">
              <a:spLocks noChangeArrowheads="1"/>
            </p:cNvSpPr>
            <p:nvPr/>
          </p:nvSpPr>
          <p:spPr bwMode="auto">
            <a:xfrm>
              <a:off x="-1209587" y="53975"/>
              <a:ext cx="3312826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Hand -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adult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spcBef>
                  <a:spcPts val="0"/>
                </a:spcBef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orsopalmar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54" name="Line 67"/>
            <p:cNvSpPr>
              <a:spLocks noChangeShapeType="1"/>
            </p:cNvSpPr>
            <p:nvPr/>
          </p:nvSpPr>
          <p:spPr bwMode="auto">
            <a:xfrm>
              <a:off x="2340565" y="4149725"/>
              <a:ext cx="936544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55" name="Line 68"/>
            <p:cNvSpPr>
              <a:spLocks noChangeShapeType="1"/>
            </p:cNvSpPr>
            <p:nvPr/>
          </p:nvSpPr>
          <p:spPr bwMode="auto">
            <a:xfrm>
              <a:off x="2485016" y="4581525"/>
              <a:ext cx="93495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56" name="Line 69"/>
            <p:cNvSpPr>
              <a:spLocks noChangeShapeType="1"/>
            </p:cNvSpPr>
            <p:nvPr/>
          </p:nvSpPr>
          <p:spPr bwMode="auto">
            <a:xfrm>
              <a:off x="2411997" y="4935538"/>
              <a:ext cx="122385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57" name="Line 70"/>
            <p:cNvSpPr>
              <a:spLocks noChangeShapeType="1"/>
            </p:cNvSpPr>
            <p:nvPr/>
          </p:nvSpPr>
          <p:spPr bwMode="auto">
            <a:xfrm flipV="1">
              <a:off x="3564422" y="3573463"/>
              <a:ext cx="0" cy="3603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58" name="Line 71"/>
            <p:cNvSpPr>
              <a:spLocks noChangeShapeType="1"/>
            </p:cNvSpPr>
            <p:nvPr/>
          </p:nvSpPr>
          <p:spPr bwMode="auto">
            <a:xfrm flipH="1">
              <a:off x="2269134" y="3573463"/>
              <a:ext cx="12952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59" name="Text Box 72"/>
            <p:cNvSpPr txBox="1">
              <a:spLocks noChangeArrowheads="1"/>
            </p:cNvSpPr>
            <p:nvPr/>
          </p:nvSpPr>
          <p:spPr bwMode="auto">
            <a:xfrm>
              <a:off x="483351" y="3360738"/>
              <a:ext cx="2088969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ossa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sesamoidea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60" name="Text Box 76"/>
            <p:cNvSpPr txBox="1">
              <a:spLocks noChangeArrowheads="1"/>
            </p:cNvSpPr>
            <p:nvPr/>
          </p:nvSpPr>
          <p:spPr bwMode="auto">
            <a:xfrm>
              <a:off x="94448" y="5264150"/>
              <a:ext cx="1660381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arpal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bones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61" name="AutoShape 78"/>
            <p:cNvSpPr>
              <a:spLocks/>
            </p:cNvSpPr>
            <p:nvPr/>
          </p:nvSpPr>
          <p:spPr bwMode="auto">
            <a:xfrm flipH="1">
              <a:off x="1245285" y="889000"/>
              <a:ext cx="287313" cy="1368425"/>
            </a:xfrm>
            <a:prstGeom prst="rightBrace">
              <a:avLst>
                <a:gd name="adj1" fmla="val 39687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62" name="AutoShape 79"/>
            <p:cNvSpPr>
              <a:spLocks/>
            </p:cNvSpPr>
            <p:nvPr/>
          </p:nvSpPr>
          <p:spPr bwMode="auto">
            <a:xfrm flipH="1">
              <a:off x="1399260" y="4076700"/>
              <a:ext cx="287312" cy="936625"/>
            </a:xfrm>
            <a:prstGeom prst="rightBrace">
              <a:avLst>
                <a:gd name="adj1" fmla="val 27164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63" name="AutoShape 80"/>
            <p:cNvSpPr>
              <a:spLocks/>
            </p:cNvSpPr>
            <p:nvPr/>
          </p:nvSpPr>
          <p:spPr bwMode="auto">
            <a:xfrm flipH="1">
              <a:off x="1477040" y="5157788"/>
              <a:ext cx="287313" cy="576262"/>
            </a:xfrm>
            <a:prstGeom prst="rightBrace">
              <a:avLst>
                <a:gd name="adj1" fmla="val 16713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64" name="Line 81"/>
            <p:cNvSpPr>
              <a:spLocks noChangeShapeType="1"/>
            </p:cNvSpPr>
            <p:nvPr/>
          </p:nvSpPr>
          <p:spPr bwMode="auto">
            <a:xfrm flipH="1">
              <a:off x="3348541" y="3573463"/>
              <a:ext cx="215881" cy="4318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Skupina 1"/>
          <p:cNvGrpSpPr>
            <a:grpSpLocks/>
          </p:cNvGrpSpPr>
          <p:nvPr/>
        </p:nvGrpSpPr>
        <p:grpSpPr bwMode="auto">
          <a:xfrm>
            <a:off x="1388026" y="309533"/>
            <a:ext cx="5735088" cy="5373717"/>
            <a:chOff x="-135975" y="309533"/>
            <a:chExt cx="5735088" cy="5373717"/>
          </a:xfrm>
        </p:grpSpPr>
        <p:sp>
          <p:nvSpPr>
            <p:cNvPr id="18434" name="Text Box 12"/>
            <p:cNvSpPr txBox="1">
              <a:spLocks noChangeArrowheads="1"/>
            </p:cNvSpPr>
            <p:nvPr/>
          </p:nvSpPr>
          <p:spPr bwMode="auto">
            <a:xfrm>
              <a:off x="-135975" y="309533"/>
              <a:ext cx="19431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Hand -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child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35" name="Text Box 13"/>
            <p:cNvSpPr txBox="1">
              <a:spLocks noChangeArrowheads="1"/>
            </p:cNvSpPr>
            <p:nvPr/>
          </p:nvSpPr>
          <p:spPr bwMode="auto">
            <a:xfrm>
              <a:off x="3429000" y="509588"/>
              <a:ext cx="158775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4,5 </a:t>
              </a:r>
              <a:r>
                <a:rPr lang="cs-CZ" altLang="cs-CZ" sz="20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years</a:t>
              </a:r>
              <a:endParaRPr lang="cs-CZ" altLang="cs-CZ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413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6" r="13754"/>
            <a:stretch>
              <a:fillRect/>
            </a:stretch>
          </p:blipFill>
          <p:spPr bwMode="auto">
            <a:xfrm>
              <a:off x="2484438" y="1174750"/>
              <a:ext cx="3114675" cy="450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88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Skupina 1"/>
          <p:cNvGrpSpPr>
            <a:grpSpLocks/>
          </p:cNvGrpSpPr>
          <p:nvPr/>
        </p:nvGrpSpPr>
        <p:grpSpPr bwMode="auto">
          <a:xfrm>
            <a:off x="407196" y="119422"/>
            <a:ext cx="11485561" cy="6376628"/>
            <a:chOff x="-1116805" y="119422"/>
            <a:chExt cx="11485561" cy="6376628"/>
          </a:xfrm>
        </p:grpSpPr>
        <p:pic>
          <p:nvPicPr>
            <p:cNvPr id="18435" name="Picture 5" descr="pelvis-xr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27"/>
            <a:stretch>
              <a:fillRect/>
            </a:stretch>
          </p:blipFill>
          <p:spPr bwMode="auto">
            <a:xfrm>
              <a:off x="323849" y="1052513"/>
              <a:ext cx="8461376" cy="544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 Box 6"/>
            <p:cNvSpPr txBox="1">
              <a:spLocks noChangeArrowheads="1"/>
            </p:cNvSpPr>
            <p:nvPr/>
          </p:nvSpPr>
          <p:spPr bwMode="auto">
            <a:xfrm>
              <a:off x="-1049337" y="119422"/>
              <a:ext cx="2232026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Pelvis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view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3708399" y="1463676"/>
              <a:ext cx="1295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o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s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sacrum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19461" name="Line 8"/>
            <p:cNvSpPr>
              <a:spLocks noChangeShapeType="1"/>
            </p:cNvSpPr>
            <p:nvPr/>
          </p:nvSpPr>
          <p:spPr bwMode="auto">
            <a:xfrm flipH="1" flipV="1">
              <a:off x="323848" y="2386013"/>
              <a:ext cx="2735265" cy="349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2" name="Text Box 9"/>
            <p:cNvSpPr txBox="1">
              <a:spLocks noChangeArrowheads="1"/>
            </p:cNvSpPr>
            <p:nvPr/>
          </p:nvSpPr>
          <p:spPr bwMode="auto">
            <a:xfrm>
              <a:off x="-1116805" y="2231231"/>
              <a:ext cx="17621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sacroiliaca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3" name="Line 10"/>
            <p:cNvSpPr>
              <a:spLocks noChangeShapeType="1"/>
            </p:cNvSpPr>
            <p:nvPr/>
          </p:nvSpPr>
          <p:spPr bwMode="auto">
            <a:xfrm flipV="1">
              <a:off x="4716463" y="4797425"/>
              <a:ext cx="287337" cy="5762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4560888" y="4471988"/>
              <a:ext cx="14398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symphysis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5" name="Line 12"/>
            <p:cNvSpPr>
              <a:spLocks noChangeShapeType="1"/>
            </p:cNvSpPr>
            <p:nvPr/>
          </p:nvSpPr>
          <p:spPr bwMode="auto">
            <a:xfrm>
              <a:off x="5795963" y="5300663"/>
              <a:ext cx="7921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6" name="Text Box 15"/>
            <p:cNvSpPr txBox="1">
              <a:spLocks noChangeArrowheads="1"/>
            </p:cNvSpPr>
            <p:nvPr/>
          </p:nvSpPr>
          <p:spPr bwMode="auto">
            <a:xfrm>
              <a:off x="6588125" y="5084763"/>
              <a:ext cx="23050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foramen obturatum</a:t>
              </a:r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 flipV="1">
              <a:off x="1476375" y="847725"/>
              <a:ext cx="790575" cy="3492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8" name="Text Box 17"/>
            <p:cNvSpPr txBox="1">
              <a:spLocks noChangeArrowheads="1"/>
            </p:cNvSpPr>
            <p:nvPr/>
          </p:nvSpPr>
          <p:spPr bwMode="auto">
            <a:xfrm>
              <a:off x="1844675" y="539750"/>
              <a:ext cx="14398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crista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iliaca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9" name="Line 18"/>
            <p:cNvSpPr>
              <a:spLocks noChangeShapeType="1"/>
            </p:cNvSpPr>
            <p:nvPr/>
          </p:nvSpPr>
          <p:spPr bwMode="auto">
            <a:xfrm flipH="1">
              <a:off x="323849" y="4076700"/>
              <a:ext cx="1800226" cy="1010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-581817" y="3937022"/>
              <a:ext cx="14398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hip joint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3" name="Line 22"/>
            <p:cNvSpPr>
              <a:spLocks noChangeShapeType="1"/>
            </p:cNvSpPr>
            <p:nvPr/>
          </p:nvSpPr>
          <p:spPr bwMode="auto">
            <a:xfrm>
              <a:off x="3708400" y="5949950"/>
              <a:ext cx="5762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74" name="Text Box 23"/>
            <p:cNvSpPr txBox="1">
              <a:spLocks noChangeArrowheads="1"/>
            </p:cNvSpPr>
            <p:nvPr/>
          </p:nvSpPr>
          <p:spPr bwMode="auto">
            <a:xfrm>
              <a:off x="4211638" y="5734050"/>
              <a:ext cx="23034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pubis</a:t>
              </a:r>
            </a:p>
          </p:txBody>
        </p:sp>
        <p:sp>
          <p:nvSpPr>
            <p:cNvPr id="19477" name="Line 26"/>
            <p:cNvSpPr>
              <a:spLocks noChangeShapeType="1"/>
            </p:cNvSpPr>
            <p:nvPr/>
          </p:nvSpPr>
          <p:spPr bwMode="auto">
            <a:xfrm>
              <a:off x="3924300" y="5084763"/>
              <a:ext cx="360363" cy="8651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78" name="Line 27"/>
            <p:cNvSpPr>
              <a:spLocks noChangeShapeType="1"/>
            </p:cNvSpPr>
            <p:nvPr/>
          </p:nvSpPr>
          <p:spPr bwMode="auto">
            <a:xfrm flipH="1" flipV="1">
              <a:off x="323848" y="1916113"/>
              <a:ext cx="1511301" cy="730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79" name="Text Box 28"/>
            <p:cNvSpPr txBox="1">
              <a:spLocks noChangeArrowheads="1"/>
            </p:cNvSpPr>
            <p:nvPr/>
          </p:nvSpPr>
          <p:spPr bwMode="auto">
            <a:xfrm>
              <a:off x="-902493" y="1730398"/>
              <a:ext cx="133191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fossa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iliaca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0" name="Line 29"/>
            <p:cNvSpPr>
              <a:spLocks noChangeShapeType="1"/>
            </p:cNvSpPr>
            <p:nvPr/>
          </p:nvSpPr>
          <p:spPr bwMode="auto">
            <a:xfrm>
              <a:off x="4932363" y="2133600"/>
              <a:ext cx="5032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1" name="Line 30"/>
            <p:cNvSpPr>
              <a:spLocks noChangeShapeType="1"/>
            </p:cNvSpPr>
            <p:nvPr/>
          </p:nvSpPr>
          <p:spPr bwMode="auto">
            <a:xfrm flipV="1">
              <a:off x="4859338" y="2133600"/>
              <a:ext cx="576262" cy="4318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2" name="Line 31"/>
            <p:cNvSpPr>
              <a:spLocks noChangeShapeType="1"/>
            </p:cNvSpPr>
            <p:nvPr/>
          </p:nvSpPr>
          <p:spPr bwMode="auto">
            <a:xfrm flipV="1">
              <a:off x="4787900" y="2133600"/>
              <a:ext cx="647700" cy="7191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3" name="Line 33"/>
            <p:cNvSpPr>
              <a:spLocks noChangeShapeType="1"/>
            </p:cNvSpPr>
            <p:nvPr/>
          </p:nvSpPr>
          <p:spPr bwMode="auto">
            <a:xfrm flipV="1">
              <a:off x="4787900" y="2133600"/>
              <a:ext cx="647700" cy="10080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4" name="Text Box 34"/>
            <p:cNvSpPr txBox="1">
              <a:spLocks noChangeArrowheads="1"/>
            </p:cNvSpPr>
            <p:nvPr/>
          </p:nvSpPr>
          <p:spPr bwMode="auto">
            <a:xfrm>
              <a:off x="5435600" y="1916113"/>
              <a:ext cx="1944688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foramina sacralia</a:t>
              </a:r>
            </a:p>
          </p:txBody>
        </p:sp>
        <p:sp>
          <p:nvSpPr>
            <p:cNvPr id="19485" name="Line 35"/>
            <p:cNvSpPr>
              <a:spLocks noChangeShapeType="1"/>
            </p:cNvSpPr>
            <p:nvPr/>
          </p:nvSpPr>
          <p:spPr bwMode="auto">
            <a:xfrm flipH="1" flipV="1">
              <a:off x="7956549" y="1341438"/>
              <a:ext cx="936625" cy="26592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6" name="Text Box 36"/>
            <p:cNvSpPr txBox="1">
              <a:spLocks noChangeArrowheads="1"/>
            </p:cNvSpPr>
            <p:nvPr/>
          </p:nvSpPr>
          <p:spPr bwMode="auto">
            <a:xfrm>
              <a:off x="8497094" y="1607366"/>
              <a:ext cx="1871662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spina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iliaca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ant. sup. </a:t>
              </a:r>
            </a:p>
          </p:txBody>
        </p:sp>
        <p:sp>
          <p:nvSpPr>
            <p:cNvPr id="19487" name="Line 37"/>
            <p:cNvSpPr>
              <a:spLocks noChangeShapeType="1"/>
            </p:cNvSpPr>
            <p:nvPr/>
          </p:nvSpPr>
          <p:spPr bwMode="auto">
            <a:xfrm flipH="1">
              <a:off x="1951835" y="5726508"/>
              <a:ext cx="5762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8" name="Text Box 38"/>
            <p:cNvSpPr txBox="1">
              <a:spLocks noChangeArrowheads="1"/>
            </p:cNvSpPr>
            <p:nvPr/>
          </p:nvSpPr>
          <p:spPr bwMode="auto">
            <a:xfrm>
              <a:off x="138114" y="5564187"/>
              <a:ext cx="21590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tuber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ischiadicum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9" name="Line 39"/>
            <p:cNvSpPr>
              <a:spLocks noChangeShapeType="1"/>
            </p:cNvSpPr>
            <p:nvPr/>
          </p:nvSpPr>
          <p:spPr bwMode="auto">
            <a:xfrm flipH="1" flipV="1">
              <a:off x="323849" y="3428999"/>
              <a:ext cx="244792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90" name="Text Box 40"/>
            <p:cNvSpPr txBox="1">
              <a:spLocks noChangeArrowheads="1"/>
            </p:cNvSpPr>
            <p:nvPr/>
          </p:nvSpPr>
          <p:spPr bwMode="auto">
            <a:xfrm>
              <a:off x="-1049337" y="3202349"/>
              <a:ext cx="151288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linea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arcuata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68" name="Text Box 41"/>
            <p:cNvSpPr txBox="1">
              <a:spLocks noChangeArrowheads="1"/>
            </p:cNvSpPr>
            <p:nvPr/>
          </p:nvSpPr>
          <p:spPr bwMode="auto">
            <a:xfrm>
              <a:off x="7452518" y="5867956"/>
              <a:ext cx="11525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f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emur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18469" name="Text Box 41"/>
            <p:cNvSpPr txBox="1">
              <a:spLocks noChangeArrowheads="1"/>
            </p:cNvSpPr>
            <p:nvPr/>
          </p:nvSpPr>
          <p:spPr bwMode="auto">
            <a:xfrm>
              <a:off x="7412038" y="3196709"/>
              <a:ext cx="11525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o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s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coxae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6875463" y="3429000"/>
              <a:ext cx="57626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24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Skupina 1"/>
          <p:cNvGrpSpPr>
            <a:grpSpLocks/>
          </p:cNvGrpSpPr>
          <p:nvPr/>
        </p:nvGrpSpPr>
        <p:grpSpPr bwMode="auto">
          <a:xfrm>
            <a:off x="96417" y="94052"/>
            <a:ext cx="10503321" cy="6638536"/>
            <a:chOff x="-1427583" y="94052"/>
            <a:chExt cx="10503321" cy="6638536"/>
          </a:xfrm>
        </p:grpSpPr>
        <p:pic>
          <p:nvPicPr>
            <p:cNvPr id="19459" name="Picture 5" descr="1089079_com_artifici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404813"/>
              <a:ext cx="6985000" cy="632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Line 6"/>
            <p:cNvSpPr>
              <a:spLocks noChangeShapeType="1"/>
            </p:cNvSpPr>
            <p:nvPr/>
          </p:nvSpPr>
          <p:spPr bwMode="auto">
            <a:xfrm flipH="1">
              <a:off x="2916238" y="2276475"/>
              <a:ext cx="13684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4" name="Text Box 7"/>
            <p:cNvSpPr txBox="1">
              <a:spLocks noChangeArrowheads="1"/>
            </p:cNvSpPr>
            <p:nvPr/>
          </p:nvSpPr>
          <p:spPr bwMode="auto">
            <a:xfrm>
              <a:off x="1547813" y="2052638"/>
              <a:ext cx="17287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femoris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5" name="Line 8"/>
            <p:cNvSpPr>
              <a:spLocks noChangeShapeType="1"/>
            </p:cNvSpPr>
            <p:nvPr/>
          </p:nvSpPr>
          <p:spPr bwMode="auto">
            <a:xfrm>
              <a:off x="4859338" y="1628775"/>
              <a:ext cx="13684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6227763" y="1412875"/>
              <a:ext cx="13668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acetabulum</a:t>
              </a:r>
            </a:p>
          </p:txBody>
        </p:sp>
        <p:sp>
          <p:nvSpPr>
            <p:cNvPr id="20487" name="Line 10"/>
            <p:cNvSpPr>
              <a:spLocks noChangeShapeType="1"/>
            </p:cNvSpPr>
            <p:nvPr/>
          </p:nvSpPr>
          <p:spPr bwMode="auto">
            <a:xfrm>
              <a:off x="5580063" y="2060575"/>
              <a:ext cx="10080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8" name="Text Box 11"/>
            <p:cNvSpPr txBox="1">
              <a:spLocks noChangeArrowheads="1"/>
            </p:cNvSpPr>
            <p:nvPr/>
          </p:nvSpPr>
          <p:spPr bwMode="auto">
            <a:xfrm>
              <a:off x="6551613" y="1843088"/>
              <a:ext cx="23764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fossa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acetabuli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3068638" y="6151563"/>
              <a:ext cx="7921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f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emur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 flipH="1">
              <a:off x="1979613" y="3429000"/>
              <a:ext cx="2889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2" name="Text Box 15"/>
            <p:cNvSpPr txBox="1">
              <a:spLocks noChangeArrowheads="1"/>
            </p:cNvSpPr>
            <p:nvPr/>
          </p:nvSpPr>
          <p:spPr bwMode="auto">
            <a:xfrm>
              <a:off x="325438" y="3211513"/>
              <a:ext cx="20510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trochanter major</a:t>
              </a:r>
            </a:p>
          </p:txBody>
        </p:sp>
        <p:sp>
          <p:nvSpPr>
            <p:cNvPr id="20493" name="Line 16"/>
            <p:cNvSpPr>
              <a:spLocks noChangeShapeType="1"/>
            </p:cNvSpPr>
            <p:nvPr/>
          </p:nvSpPr>
          <p:spPr bwMode="auto">
            <a:xfrm>
              <a:off x="4643438" y="6092825"/>
              <a:ext cx="5048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70" name="Text Box 17"/>
            <p:cNvSpPr txBox="1">
              <a:spLocks noChangeArrowheads="1"/>
            </p:cNvSpPr>
            <p:nvPr/>
          </p:nvSpPr>
          <p:spPr bwMode="auto">
            <a:xfrm>
              <a:off x="5103813" y="5875338"/>
              <a:ext cx="19446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trochanter minor</a:t>
              </a:r>
            </a:p>
          </p:txBody>
        </p:sp>
        <p:sp>
          <p:nvSpPr>
            <p:cNvPr id="20495" name="Line 18"/>
            <p:cNvSpPr>
              <a:spLocks noChangeShapeType="1"/>
            </p:cNvSpPr>
            <p:nvPr/>
          </p:nvSpPr>
          <p:spPr bwMode="auto">
            <a:xfrm flipV="1">
              <a:off x="2843213" y="2997200"/>
              <a:ext cx="0" cy="2873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6" name="Line 19"/>
            <p:cNvSpPr>
              <a:spLocks noChangeShapeType="1"/>
            </p:cNvSpPr>
            <p:nvPr/>
          </p:nvSpPr>
          <p:spPr bwMode="auto">
            <a:xfrm flipH="1">
              <a:off x="2268538" y="2997200"/>
              <a:ext cx="57467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7" name="Text Box 20"/>
            <p:cNvSpPr txBox="1">
              <a:spLocks noChangeArrowheads="1"/>
            </p:cNvSpPr>
            <p:nvPr/>
          </p:nvSpPr>
          <p:spPr bwMode="auto">
            <a:xfrm>
              <a:off x="395288" y="2773363"/>
              <a:ext cx="22352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fossa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trochanterica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8" name="Line 21"/>
            <p:cNvSpPr>
              <a:spLocks noChangeShapeType="1"/>
            </p:cNvSpPr>
            <p:nvPr/>
          </p:nvSpPr>
          <p:spPr bwMode="auto">
            <a:xfrm flipH="1">
              <a:off x="2555875" y="4652963"/>
              <a:ext cx="7921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9" name="Text Box 22"/>
            <p:cNvSpPr txBox="1">
              <a:spLocks noChangeArrowheads="1"/>
            </p:cNvSpPr>
            <p:nvPr/>
          </p:nvSpPr>
          <p:spPr bwMode="auto">
            <a:xfrm>
              <a:off x="257175" y="4441825"/>
              <a:ext cx="2700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crista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intertrochanterica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00" name="Line 23"/>
            <p:cNvSpPr>
              <a:spLocks noChangeShapeType="1"/>
            </p:cNvSpPr>
            <p:nvPr/>
          </p:nvSpPr>
          <p:spPr bwMode="auto">
            <a:xfrm>
              <a:off x="6732588" y="4508500"/>
              <a:ext cx="10080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01" name="Text Box 24"/>
            <p:cNvSpPr txBox="1">
              <a:spLocks noChangeArrowheads="1"/>
            </p:cNvSpPr>
            <p:nvPr/>
          </p:nvSpPr>
          <p:spPr bwMode="auto">
            <a:xfrm>
              <a:off x="7743825" y="4025900"/>
              <a:ext cx="1331913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foramen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obturatum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78" name="Text Box 25"/>
            <p:cNvSpPr txBox="1">
              <a:spLocks noChangeArrowheads="1"/>
            </p:cNvSpPr>
            <p:nvPr/>
          </p:nvSpPr>
          <p:spPr bwMode="auto">
            <a:xfrm>
              <a:off x="3635375" y="3284538"/>
              <a:ext cx="13684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collum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femoris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0503" name="Text Box 26"/>
            <p:cNvSpPr txBox="1">
              <a:spLocks noChangeArrowheads="1"/>
            </p:cNvSpPr>
            <p:nvPr/>
          </p:nvSpPr>
          <p:spPr bwMode="auto">
            <a:xfrm>
              <a:off x="-1427583" y="94052"/>
              <a:ext cx="2627313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Hip joint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0" name="Text Box 28"/>
            <p:cNvSpPr txBox="1">
              <a:spLocks noChangeArrowheads="1"/>
            </p:cNvSpPr>
            <p:nvPr/>
          </p:nvSpPr>
          <p:spPr bwMode="auto">
            <a:xfrm>
              <a:off x="4419600" y="605631"/>
              <a:ext cx="13684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o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s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coxae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Skupina 1"/>
          <p:cNvGrpSpPr>
            <a:grpSpLocks/>
          </p:cNvGrpSpPr>
          <p:nvPr/>
        </p:nvGrpSpPr>
        <p:grpSpPr bwMode="auto">
          <a:xfrm>
            <a:off x="704640" y="0"/>
            <a:ext cx="9898856" cy="6858000"/>
            <a:chOff x="-791368" y="0"/>
            <a:chExt cx="9898855" cy="6858000"/>
          </a:xfrm>
        </p:grpSpPr>
        <p:sp>
          <p:nvSpPr>
            <p:cNvPr id="21506" name="Text Box 10"/>
            <p:cNvSpPr txBox="1">
              <a:spLocks noChangeArrowheads="1"/>
            </p:cNvSpPr>
            <p:nvPr/>
          </p:nvSpPr>
          <p:spPr bwMode="auto">
            <a:xfrm>
              <a:off x="-791368" y="112038"/>
              <a:ext cx="2843213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Knee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joint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7" name="Text Box 17"/>
            <p:cNvSpPr txBox="1">
              <a:spLocks noChangeArrowheads="1"/>
            </p:cNvSpPr>
            <p:nvPr/>
          </p:nvSpPr>
          <p:spPr bwMode="auto">
            <a:xfrm>
              <a:off x="6275387" y="2189163"/>
              <a:ext cx="244951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fossa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intercondylaris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8" name="Text Box 25"/>
            <p:cNvSpPr txBox="1">
              <a:spLocks noChangeArrowheads="1"/>
            </p:cNvSpPr>
            <p:nvPr/>
          </p:nvSpPr>
          <p:spPr bwMode="auto">
            <a:xfrm>
              <a:off x="6281737" y="3802063"/>
              <a:ext cx="25923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condylus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medialis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486" name="Picture 5" descr="xray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2" r="49989" b="2130"/>
            <a:stretch>
              <a:fillRect/>
            </a:stretch>
          </p:blipFill>
          <p:spPr bwMode="auto">
            <a:xfrm>
              <a:off x="2625726" y="0"/>
              <a:ext cx="36941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12"/>
            <p:cNvSpPr txBox="1">
              <a:spLocks noChangeArrowheads="1"/>
            </p:cNvSpPr>
            <p:nvPr/>
          </p:nvSpPr>
          <p:spPr bwMode="auto">
            <a:xfrm>
              <a:off x="3773488" y="542925"/>
              <a:ext cx="9271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cs-CZ" altLang="cs-CZ" sz="1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emur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1" name="Line 13"/>
            <p:cNvSpPr>
              <a:spLocks noChangeShapeType="1"/>
            </p:cNvSpPr>
            <p:nvPr/>
          </p:nvSpPr>
          <p:spPr bwMode="auto">
            <a:xfrm flipH="1">
              <a:off x="3238500" y="1892300"/>
              <a:ext cx="7921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2" name="Text Box 14"/>
            <p:cNvSpPr txBox="1">
              <a:spLocks noChangeArrowheads="1"/>
            </p:cNvSpPr>
            <p:nvPr/>
          </p:nvSpPr>
          <p:spPr bwMode="auto">
            <a:xfrm>
              <a:off x="2341563" y="1643063"/>
              <a:ext cx="8969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atella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3" name="Line 15"/>
            <p:cNvSpPr>
              <a:spLocks noChangeShapeType="1"/>
            </p:cNvSpPr>
            <p:nvPr/>
          </p:nvSpPr>
          <p:spPr bwMode="auto">
            <a:xfrm flipV="1">
              <a:off x="4462463" y="2397125"/>
              <a:ext cx="0" cy="3587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4" name="Line 16"/>
            <p:cNvSpPr>
              <a:spLocks noChangeShapeType="1"/>
            </p:cNvSpPr>
            <p:nvPr/>
          </p:nvSpPr>
          <p:spPr bwMode="auto">
            <a:xfrm>
              <a:off x="4462463" y="2397125"/>
              <a:ext cx="1857375" cy="2381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6" name="Text Box 19"/>
            <p:cNvSpPr txBox="1">
              <a:spLocks noChangeArrowheads="1"/>
            </p:cNvSpPr>
            <p:nvPr/>
          </p:nvSpPr>
          <p:spPr bwMode="auto">
            <a:xfrm>
              <a:off x="4083050" y="5013325"/>
              <a:ext cx="8191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ibia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7" name="Line 20"/>
            <p:cNvSpPr>
              <a:spLocks noChangeShapeType="1"/>
            </p:cNvSpPr>
            <p:nvPr/>
          </p:nvSpPr>
          <p:spPr bwMode="auto">
            <a:xfrm flipH="1">
              <a:off x="2735263" y="5708650"/>
              <a:ext cx="9350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8" name="Text Box 21"/>
            <p:cNvSpPr txBox="1">
              <a:spLocks noChangeArrowheads="1"/>
            </p:cNvSpPr>
            <p:nvPr/>
          </p:nvSpPr>
          <p:spPr bwMode="auto">
            <a:xfrm>
              <a:off x="1979613" y="5467350"/>
              <a:ext cx="84455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cs-CZ" altLang="cs-CZ" sz="1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ibula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9" name="Line 26"/>
            <p:cNvSpPr>
              <a:spLocks noChangeShapeType="1"/>
            </p:cNvSpPr>
            <p:nvPr/>
          </p:nvSpPr>
          <p:spPr bwMode="auto">
            <a:xfrm flipH="1">
              <a:off x="2536825" y="3933825"/>
              <a:ext cx="811213" cy="47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0" name="Text Box 28"/>
            <p:cNvSpPr txBox="1">
              <a:spLocks noChangeArrowheads="1"/>
            </p:cNvSpPr>
            <p:nvPr/>
          </p:nvSpPr>
          <p:spPr bwMode="auto">
            <a:xfrm>
              <a:off x="701675" y="3708400"/>
              <a:ext cx="216058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condylus lat.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1" name="Text Box 30"/>
            <p:cNvSpPr txBox="1">
              <a:spLocks noChangeArrowheads="1"/>
            </p:cNvSpPr>
            <p:nvPr/>
          </p:nvSpPr>
          <p:spPr bwMode="auto">
            <a:xfrm>
              <a:off x="6356139" y="2527300"/>
              <a:ext cx="25209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epicondylus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femoris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2" name="Line 31"/>
            <p:cNvSpPr>
              <a:spLocks noChangeShapeType="1"/>
            </p:cNvSpPr>
            <p:nvPr/>
          </p:nvSpPr>
          <p:spPr bwMode="auto">
            <a:xfrm flipH="1">
              <a:off x="2428081" y="2576512"/>
              <a:ext cx="7921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3" name="Text Box 32"/>
            <p:cNvSpPr txBox="1">
              <a:spLocks noChangeArrowheads="1"/>
            </p:cNvSpPr>
            <p:nvPr/>
          </p:nvSpPr>
          <p:spPr bwMode="auto">
            <a:xfrm>
              <a:off x="109538" y="2390655"/>
              <a:ext cx="23749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epicondylus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femoris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4" name="Line 33"/>
            <p:cNvSpPr>
              <a:spLocks noChangeShapeType="1"/>
            </p:cNvSpPr>
            <p:nvPr/>
          </p:nvSpPr>
          <p:spPr bwMode="auto">
            <a:xfrm>
              <a:off x="4571999" y="3386138"/>
              <a:ext cx="1747838" cy="190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5" name="Text Box 34"/>
            <p:cNvSpPr txBox="1">
              <a:spLocks noChangeArrowheads="1"/>
            </p:cNvSpPr>
            <p:nvPr/>
          </p:nvSpPr>
          <p:spPr bwMode="auto">
            <a:xfrm>
              <a:off x="6299199" y="3136900"/>
              <a:ext cx="2808288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tuberculum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intercondylare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mediale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6" name="Text Box 36"/>
            <p:cNvSpPr txBox="1">
              <a:spLocks noChangeArrowheads="1"/>
            </p:cNvSpPr>
            <p:nvPr/>
          </p:nvSpPr>
          <p:spPr bwMode="auto">
            <a:xfrm>
              <a:off x="717550" y="3067050"/>
              <a:ext cx="2160588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tuberculum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intercondylare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lat.</a:t>
              </a:r>
            </a:p>
          </p:txBody>
        </p:sp>
        <p:sp>
          <p:nvSpPr>
            <p:cNvPr id="21527" name="Line 38"/>
            <p:cNvSpPr>
              <a:spLocks noChangeShapeType="1"/>
            </p:cNvSpPr>
            <p:nvPr/>
          </p:nvSpPr>
          <p:spPr bwMode="auto">
            <a:xfrm flipH="1">
              <a:off x="2484438" y="3500438"/>
              <a:ext cx="15827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8" name="Line 39"/>
            <p:cNvSpPr>
              <a:spLocks noChangeShapeType="1"/>
            </p:cNvSpPr>
            <p:nvPr/>
          </p:nvSpPr>
          <p:spPr bwMode="auto">
            <a:xfrm>
              <a:off x="5628692" y="2527300"/>
              <a:ext cx="653046" cy="20149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9" name="Line 40"/>
            <p:cNvSpPr>
              <a:spLocks noChangeShapeType="1"/>
            </p:cNvSpPr>
            <p:nvPr/>
          </p:nvSpPr>
          <p:spPr bwMode="auto">
            <a:xfrm>
              <a:off x="5148262" y="4005263"/>
              <a:ext cx="1171575" cy="254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1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Skupina 1"/>
          <p:cNvGrpSpPr>
            <a:grpSpLocks/>
          </p:cNvGrpSpPr>
          <p:nvPr/>
        </p:nvGrpSpPr>
        <p:grpSpPr bwMode="auto">
          <a:xfrm>
            <a:off x="1747838" y="304800"/>
            <a:ext cx="10055385" cy="6408738"/>
            <a:chOff x="223839" y="260350"/>
            <a:chExt cx="10055384" cy="6408738"/>
          </a:xfrm>
        </p:grpSpPr>
        <p:pic>
          <p:nvPicPr>
            <p:cNvPr id="3075" name="Picture 5" descr="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260350"/>
              <a:ext cx="4789487" cy="640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Line 10"/>
            <p:cNvSpPr>
              <a:spLocks noChangeShapeType="1"/>
            </p:cNvSpPr>
            <p:nvPr/>
          </p:nvSpPr>
          <p:spPr bwMode="auto">
            <a:xfrm>
              <a:off x="4500564" y="1341438"/>
              <a:ext cx="24479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25" name="Text Box 11"/>
            <p:cNvSpPr txBox="1">
              <a:spLocks noChangeArrowheads="1"/>
            </p:cNvSpPr>
            <p:nvPr/>
          </p:nvSpPr>
          <p:spPr bwMode="auto">
            <a:xfrm>
              <a:off x="6905625" y="1158875"/>
              <a:ext cx="1843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sutura sagittalis</a:t>
              </a:r>
            </a:p>
          </p:txBody>
        </p:sp>
        <p:sp>
          <p:nvSpPr>
            <p:cNvPr id="5126" name="Line 12"/>
            <p:cNvSpPr>
              <a:spLocks noChangeShapeType="1"/>
            </p:cNvSpPr>
            <p:nvPr/>
          </p:nvSpPr>
          <p:spPr bwMode="auto">
            <a:xfrm flipH="1">
              <a:off x="2195514" y="2281238"/>
              <a:ext cx="12954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27" name="Text Box 13"/>
            <p:cNvSpPr txBox="1">
              <a:spLocks noChangeArrowheads="1"/>
            </p:cNvSpPr>
            <p:nvPr/>
          </p:nvSpPr>
          <p:spPr bwMode="auto">
            <a:xfrm>
              <a:off x="355601" y="2055813"/>
              <a:ext cx="1919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sutura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lambdoidea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28" name="Line 14"/>
            <p:cNvSpPr>
              <a:spLocks noChangeShapeType="1"/>
            </p:cNvSpPr>
            <p:nvPr/>
          </p:nvSpPr>
          <p:spPr bwMode="auto">
            <a:xfrm>
              <a:off x="4500564" y="2205038"/>
              <a:ext cx="24479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29" name="Text Box 15"/>
            <p:cNvSpPr txBox="1">
              <a:spLocks noChangeArrowheads="1"/>
            </p:cNvSpPr>
            <p:nvPr/>
          </p:nvSpPr>
          <p:spPr bwMode="auto">
            <a:xfrm>
              <a:off x="6900863" y="2017713"/>
              <a:ext cx="17033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sinus frontalis</a:t>
              </a:r>
            </a:p>
          </p:txBody>
        </p:sp>
        <p:sp>
          <p:nvSpPr>
            <p:cNvPr id="5130" name="Line 16"/>
            <p:cNvSpPr>
              <a:spLocks noChangeShapeType="1"/>
            </p:cNvSpPr>
            <p:nvPr/>
          </p:nvSpPr>
          <p:spPr bwMode="auto">
            <a:xfrm flipH="1">
              <a:off x="4067176" y="2205038"/>
              <a:ext cx="433388" cy="5762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1" name="Line 17"/>
            <p:cNvSpPr>
              <a:spLocks noChangeShapeType="1"/>
            </p:cNvSpPr>
            <p:nvPr/>
          </p:nvSpPr>
          <p:spPr bwMode="auto">
            <a:xfrm>
              <a:off x="4500564" y="2205038"/>
              <a:ext cx="215900" cy="5032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2" name="Line 18"/>
            <p:cNvSpPr>
              <a:spLocks noChangeShapeType="1"/>
            </p:cNvSpPr>
            <p:nvPr/>
          </p:nvSpPr>
          <p:spPr bwMode="auto">
            <a:xfrm flipH="1">
              <a:off x="2195514" y="3644900"/>
              <a:ext cx="20161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3" name="Text Box 19"/>
            <p:cNvSpPr txBox="1">
              <a:spLocks noChangeArrowheads="1"/>
            </p:cNvSpPr>
            <p:nvPr/>
          </p:nvSpPr>
          <p:spPr bwMode="auto">
            <a:xfrm>
              <a:off x="225426" y="3452813"/>
              <a:ext cx="2101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celullae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ethmoidales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4" name="Line 20"/>
            <p:cNvSpPr>
              <a:spLocks noChangeShapeType="1"/>
            </p:cNvSpPr>
            <p:nvPr/>
          </p:nvSpPr>
          <p:spPr bwMode="auto">
            <a:xfrm flipH="1">
              <a:off x="2195514" y="4149725"/>
              <a:ext cx="22320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5" name="Rectangle 21"/>
            <p:cNvSpPr>
              <a:spLocks noChangeArrowheads="1"/>
            </p:cNvSpPr>
            <p:nvPr/>
          </p:nvSpPr>
          <p:spPr bwMode="auto">
            <a:xfrm>
              <a:off x="903289" y="3930650"/>
              <a:ext cx="1279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septum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6" name="Line 22"/>
            <p:cNvSpPr>
              <a:spLocks noChangeShapeType="1"/>
            </p:cNvSpPr>
            <p:nvPr/>
          </p:nvSpPr>
          <p:spPr bwMode="auto">
            <a:xfrm flipH="1">
              <a:off x="2185989" y="4676775"/>
              <a:ext cx="7191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7" name="Rectangle 23"/>
            <p:cNvSpPr>
              <a:spLocks noChangeArrowheads="1"/>
            </p:cNvSpPr>
            <p:nvPr/>
          </p:nvSpPr>
          <p:spPr bwMode="auto">
            <a:xfrm>
              <a:off x="249239" y="4454525"/>
              <a:ext cx="2317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cellulae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mastoideae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8" name="Line 24"/>
            <p:cNvSpPr>
              <a:spLocks noChangeShapeType="1"/>
            </p:cNvSpPr>
            <p:nvPr/>
          </p:nvSpPr>
          <p:spPr bwMode="auto">
            <a:xfrm>
              <a:off x="5248275" y="4221163"/>
              <a:ext cx="17287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9" name="Rectangle 25"/>
            <p:cNvSpPr>
              <a:spLocks noChangeArrowheads="1"/>
            </p:cNvSpPr>
            <p:nvPr/>
          </p:nvSpPr>
          <p:spPr bwMode="auto">
            <a:xfrm>
              <a:off x="6959600" y="3994150"/>
              <a:ext cx="16414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maxillaris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0" name="Line 26"/>
            <p:cNvSpPr>
              <a:spLocks noChangeShapeType="1"/>
            </p:cNvSpPr>
            <p:nvPr/>
          </p:nvSpPr>
          <p:spPr bwMode="auto">
            <a:xfrm>
              <a:off x="2195514" y="3260725"/>
              <a:ext cx="15843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1" name="Rectangle 27"/>
            <p:cNvSpPr>
              <a:spLocks noChangeArrowheads="1"/>
            </p:cNvSpPr>
            <p:nvPr/>
          </p:nvSpPr>
          <p:spPr bwMode="auto">
            <a:xfrm>
              <a:off x="249239" y="3021013"/>
              <a:ext cx="20526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fissura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orbitalis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sup.</a:t>
              </a:r>
            </a:p>
          </p:txBody>
        </p:sp>
        <p:sp>
          <p:nvSpPr>
            <p:cNvPr id="5142" name="Line 28"/>
            <p:cNvSpPr>
              <a:spLocks noChangeShapeType="1"/>
            </p:cNvSpPr>
            <p:nvPr/>
          </p:nvSpPr>
          <p:spPr bwMode="auto">
            <a:xfrm>
              <a:off x="5772150" y="5661025"/>
              <a:ext cx="12239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3" name="Rectangle 29"/>
            <p:cNvSpPr>
              <a:spLocks noChangeArrowheads="1"/>
            </p:cNvSpPr>
            <p:nvPr/>
          </p:nvSpPr>
          <p:spPr bwMode="auto">
            <a:xfrm>
              <a:off x="6961188" y="5413375"/>
              <a:ext cx="19986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angulus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4" name="Line 30"/>
            <p:cNvSpPr>
              <a:spLocks noChangeShapeType="1"/>
            </p:cNvSpPr>
            <p:nvPr/>
          </p:nvSpPr>
          <p:spPr bwMode="auto">
            <a:xfrm>
              <a:off x="6732588" y="3429000"/>
              <a:ext cx="3603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5" name="Rectangle 31"/>
            <p:cNvSpPr>
              <a:spLocks noChangeArrowheads="1"/>
            </p:cNvSpPr>
            <p:nvPr/>
          </p:nvSpPr>
          <p:spPr bwMode="auto">
            <a:xfrm>
              <a:off x="7035800" y="3236913"/>
              <a:ext cx="18838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zygomaticus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6" name="Line 34"/>
            <p:cNvSpPr>
              <a:spLocks noChangeShapeType="1"/>
            </p:cNvSpPr>
            <p:nvPr/>
          </p:nvSpPr>
          <p:spPr bwMode="auto">
            <a:xfrm flipV="1">
              <a:off x="4500564" y="2636838"/>
              <a:ext cx="2447925" cy="7207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7" name="Rectangle 35"/>
            <p:cNvSpPr>
              <a:spLocks noChangeArrowheads="1"/>
            </p:cNvSpPr>
            <p:nvPr/>
          </p:nvSpPr>
          <p:spPr bwMode="auto">
            <a:xfrm>
              <a:off x="6896100" y="2400300"/>
              <a:ext cx="31918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lamina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cribrosa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ossis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ethmoidalis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8" name="Line 36"/>
            <p:cNvSpPr>
              <a:spLocks noChangeShapeType="1"/>
            </p:cNvSpPr>
            <p:nvPr/>
          </p:nvSpPr>
          <p:spPr bwMode="auto">
            <a:xfrm>
              <a:off x="5376863" y="3598863"/>
              <a:ext cx="1600200" cy="2000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49" name="Rectangle 37"/>
            <p:cNvSpPr>
              <a:spLocks noChangeArrowheads="1"/>
            </p:cNvSpPr>
            <p:nvPr/>
          </p:nvSpPr>
          <p:spPr bwMode="auto">
            <a:xfrm>
              <a:off x="6894512" y="3575050"/>
              <a:ext cx="33847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pper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margin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petrosal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bone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0" name="Line 38"/>
            <p:cNvSpPr>
              <a:spLocks noChangeShapeType="1"/>
            </p:cNvSpPr>
            <p:nvPr/>
          </p:nvSpPr>
          <p:spPr bwMode="auto">
            <a:xfrm>
              <a:off x="5689600" y="5229225"/>
              <a:ext cx="12969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1" name="Rectangle 39"/>
            <p:cNvSpPr>
              <a:spLocks noChangeArrowheads="1"/>
            </p:cNvSpPr>
            <p:nvPr/>
          </p:nvSpPr>
          <p:spPr bwMode="auto">
            <a:xfrm>
              <a:off x="6948488" y="4992688"/>
              <a:ext cx="1854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2" name="Line 40"/>
            <p:cNvSpPr>
              <a:spLocks noChangeShapeType="1"/>
            </p:cNvSpPr>
            <p:nvPr/>
          </p:nvSpPr>
          <p:spPr bwMode="auto">
            <a:xfrm>
              <a:off x="5392738" y="4652963"/>
              <a:ext cx="15843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3" name="Rectangle 41"/>
            <p:cNvSpPr>
              <a:spLocks noChangeArrowheads="1"/>
            </p:cNvSpPr>
            <p:nvPr/>
          </p:nvSpPr>
          <p:spPr bwMode="auto">
            <a:xfrm>
              <a:off x="6937375" y="4433888"/>
              <a:ext cx="8143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maxilla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4" name="Line 43"/>
            <p:cNvSpPr>
              <a:spLocks noChangeShapeType="1"/>
            </p:cNvSpPr>
            <p:nvPr/>
          </p:nvSpPr>
          <p:spPr bwMode="auto">
            <a:xfrm flipH="1">
              <a:off x="2171701" y="4437063"/>
              <a:ext cx="2089150" cy="285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5" name="Rectangle 44"/>
            <p:cNvSpPr>
              <a:spLocks noChangeArrowheads="1"/>
            </p:cNvSpPr>
            <p:nvPr/>
          </p:nvSpPr>
          <p:spPr bwMode="auto">
            <a:xfrm>
              <a:off x="395289" y="4217988"/>
              <a:ext cx="18732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concha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nasalis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5156" name="Line 45"/>
            <p:cNvSpPr>
              <a:spLocks noChangeShapeType="1"/>
            </p:cNvSpPr>
            <p:nvPr/>
          </p:nvSpPr>
          <p:spPr bwMode="auto">
            <a:xfrm flipH="1">
              <a:off x="3995739" y="3500438"/>
              <a:ext cx="215900" cy="1444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2195514" y="3429000"/>
              <a:ext cx="15128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8" name="Text Box 47"/>
            <p:cNvSpPr txBox="1">
              <a:spLocks noChangeArrowheads="1"/>
            </p:cNvSpPr>
            <p:nvPr/>
          </p:nvSpPr>
          <p:spPr bwMode="auto">
            <a:xfrm>
              <a:off x="1562101" y="3213100"/>
              <a:ext cx="7493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orbita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9" name="Text Box 49"/>
            <p:cNvSpPr txBox="1">
              <a:spLocks noChangeArrowheads="1"/>
            </p:cNvSpPr>
            <p:nvPr/>
          </p:nvSpPr>
          <p:spPr bwMode="auto">
            <a:xfrm>
              <a:off x="6937375" y="2844800"/>
              <a:ext cx="2806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sutura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frontozygomatica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0" name="Line 50"/>
            <p:cNvSpPr>
              <a:spLocks noChangeShapeType="1"/>
            </p:cNvSpPr>
            <p:nvPr/>
          </p:nvSpPr>
          <p:spPr bwMode="auto">
            <a:xfrm flipH="1">
              <a:off x="2195514" y="5589588"/>
              <a:ext cx="12239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1" name="Text Box 51"/>
            <p:cNvSpPr txBox="1">
              <a:spLocks noChangeArrowheads="1"/>
            </p:cNvSpPr>
            <p:nvPr/>
          </p:nvSpPr>
          <p:spPr bwMode="auto">
            <a:xfrm>
              <a:off x="341314" y="5362575"/>
              <a:ext cx="20161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canalis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2" name="Line 52"/>
            <p:cNvSpPr>
              <a:spLocks noChangeShapeType="1"/>
            </p:cNvSpPr>
            <p:nvPr/>
          </p:nvSpPr>
          <p:spPr bwMode="auto">
            <a:xfrm>
              <a:off x="6227763" y="4868863"/>
              <a:ext cx="7207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3" name="Rectangle 53"/>
            <p:cNvSpPr>
              <a:spLocks noChangeArrowheads="1"/>
            </p:cNvSpPr>
            <p:nvPr/>
          </p:nvSpPr>
          <p:spPr bwMode="auto">
            <a:xfrm>
              <a:off x="6900863" y="4643438"/>
              <a:ext cx="22717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mastoideus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4" name="Line 54"/>
            <p:cNvSpPr>
              <a:spLocks noChangeShapeType="1"/>
            </p:cNvSpPr>
            <p:nvPr/>
          </p:nvSpPr>
          <p:spPr bwMode="auto">
            <a:xfrm flipH="1" flipV="1">
              <a:off x="2195514" y="2636838"/>
              <a:ext cx="1368425" cy="2873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5" name="Text Box 55"/>
            <p:cNvSpPr txBox="1">
              <a:spLocks noChangeArrowheads="1"/>
            </p:cNvSpPr>
            <p:nvPr/>
          </p:nvSpPr>
          <p:spPr bwMode="auto">
            <a:xfrm>
              <a:off x="576262" y="2422525"/>
              <a:ext cx="184308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oof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orbit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6" name="Line 56"/>
            <p:cNvSpPr>
              <a:spLocks noChangeShapeType="1"/>
            </p:cNvSpPr>
            <p:nvPr/>
          </p:nvSpPr>
          <p:spPr bwMode="auto">
            <a:xfrm flipH="1">
              <a:off x="2195514" y="4437063"/>
              <a:ext cx="2305050" cy="5048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7" name="Rectangle 57"/>
            <p:cNvSpPr>
              <a:spLocks noChangeArrowheads="1"/>
            </p:cNvSpPr>
            <p:nvPr/>
          </p:nvSpPr>
          <p:spPr bwMode="auto">
            <a:xfrm>
              <a:off x="962026" y="4751388"/>
              <a:ext cx="14906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septum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8" name="Rectangle 59"/>
            <p:cNvSpPr>
              <a:spLocks noChangeArrowheads="1"/>
            </p:cNvSpPr>
            <p:nvPr/>
          </p:nvSpPr>
          <p:spPr bwMode="auto">
            <a:xfrm>
              <a:off x="993776" y="5019675"/>
              <a:ext cx="1403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cavum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9" name="Line 60"/>
            <p:cNvSpPr>
              <a:spLocks noChangeShapeType="1"/>
            </p:cNvSpPr>
            <p:nvPr/>
          </p:nvSpPr>
          <p:spPr bwMode="auto">
            <a:xfrm flipH="1" flipV="1">
              <a:off x="2195514" y="2924175"/>
              <a:ext cx="1439862" cy="1444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0" name="Text Box 61"/>
            <p:cNvSpPr txBox="1">
              <a:spLocks noChangeArrowheads="1"/>
            </p:cNvSpPr>
            <p:nvPr/>
          </p:nvSpPr>
          <p:spPr bwMode="auto">
            <a:xfrm>
              <a:off x="223839" y="2700338"/>
              <a:ext cx="20891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margo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supraorbitalis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1" name="Line 62"/>
            <p:cNvSpPr>
              <a:spLocks noChangeShapeType="1"/>
            </p:cNvSpPr>
            <p:nvPr/>
          </p:nvSpPr>
          <p:spPr bwMode="auto">
            <a:xfrm>
              <a:off x="2195514" y="6021388"/>
              <a:ext cx="23764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2" name="Line 72"/>
            <p:cNvSpPr>
              <a:spLocks noChangeShapeType="1"/>
            </p:cNvSpPr>
            <p:nvPr/>
          </p:nvSpPr>
          <p:spPr bwMode="auto">
            <a:xfrm>
              <a:off x="4572001" y="5805488"/>
              <a:ext cx="0" cy="2159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3" name="Text Box 73"/>
            <p:cNvSpPr txBox="1">
              <a:spLocks noChangeArrowheads="1"/>
            </p:cNvSpPr>
            <p:nvPr/>
          </p:nvSpPr>
          <p:spPr bwMode="auto">
            <a:xfrm>
              <a:off x="938214" y="5797552"/>
              <a:ext cx="14192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ower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incisor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4" name="Line 74"/>
            <p:cNvSpPr>
              <a:spLocks noChangeShapeType="1"/>
            </p:cNvSpPr>
            <p:nvPr/>
          </p:nvSpPr>
          <p:spPr bwMode="auto">
            <a:xfrm flipH="1">
              <a:off x="2195514" y="4552950"/>
              <a:ext cx="2232025" cy="6477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5" name="Line 77"/>
            <p:cNvSpPr>
              <a:spLocks noChangeShapeType="1"/>
            </p:cNvSpPr>
            <p:nvPr/>
          </p:nvSpPr>
          <p:spPr bwMode="auto">
            <a:xfrm flipV="1">
              <a:off x="5829300" y="3087688"/>
              <a:ext cx="1152525" cy="2159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76" name="Line 78"/>
            <p:cNvSpPr>
              <a:spLocks noChangeShapeType="1"/>
            </p:cNvSpPr>
            <p:nvPr/>
          </p:nvSpPr>
          <p:spPr bwMode="auto">
            <a:xfrm flipH="1">
              <a:off x="5219700" y="4652963"/>
              <a:ext cx="504825" cy="3603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709612" y="304800"/>
            <a:ext cx="2339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                   </a:t>
            </a: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</a:t>
            </a:r>
            <a:r>
              <a: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76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Skupina 2"/>
          <p:cNvGrpSpPr>
            <a:grpSpLocks/>
          </p:cNvGrpSpPr>
          <p:nvPr/>
        </p:nvGrpSpPr>
        <p:grpSpPr bwMode="auto">
          <a:xfrm>
            <a:off x="739775" y="115888"/>
            <a:ext cx="10004425" cy="6553200"/>
            <a:chOff x="-860425" y="115888"/>
            <a:chExt cx="10004425" cy="6553200"/>
          </a:xfrm>
        </p:grpSpPr>
        <p:sp>
          <p:nvSpPr>
            <p:cNvPr id="22530" name="Text Box 6"/>
            <p:cNvSpPr txBox="1">
              <a:spLocks noChangeArrowheads="1"/>
            </p:cNvSpPr>
            <p:nvPr/>
          </p:nvSpPr>
          <p:spPr bwMode="auto">
            <a:xfrm>
              <a:off x="-860425" y="277138"/>
              <a:ext cx="2843213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Knee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joint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508" name="Picture 8" descr="KNEE-L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83" b="11345"/>
            <a:stretch>
              <a:fillRect/>
            </a:stretch>
          </p:blipFill>
          <p:spPr bwMode="auto">
            <a:xfrm>
              <a:off x="2555875" y="115888"/>
              <a:ext cx="6364288" cy="655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7" name="Rectangle 9"/>
            <p:cNvSpPr>
              <a:spLocks noChangeArrowheads="1"/>
            </p:cNvSpPr>
            <p:nvPr/>
          </p:nvSpPr>
          <p:spPr bwMode="auto">
            <a:xfrm>
              <a:off x="2555875" y="4292600"/>
              <a:ext cx="1538288" cy="2120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2" name="Line 12"/>
            <p:cNvSpPr>
              <a:spLocks noChangeShapeType="1"/>
            </p:cNvSpPr>
            <p:nvPr/>
          </p:nvSpPr>
          <p:spPr bwMode="auto">
            <a:xfrm>
              <a:off x="5651500" y="2492375"/>
              <a:ext cx="6492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3" name="Text Box 13"/>
            <p:cNvSpPr txBox="1">
              <a:spLocks noChangeArrowheads="1"/>
            </p:cNvSpPr>
            <p:nvPr/>
          </p:nvSpPr>
          <p:spPr bwMode="auto">
            <a:xfrm>
              <a:off x="6276975" y="2297113"/>
              <a:ext cx="25209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condylus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lateralis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4" name="Line 14"/>
            <p:cNvSpPr>
              <a:spLocks noChangeShapeType="1"/>
            </p:cNvSpPr>
            <p:nvPr/>
          </p:nvSpPr>
          <p:spPr bwMode="auto">
            <a:xfrm>
              <a:off x="5148263" y="3213100"/>
              <a:ext cx="12239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5" name="Text Box 17"/>
            <p:cNvSpPr txBox="1">
              <a:spLocks noChangeArrowheads="1"/>
            </p:cNvSpPr>
            <p:nvPr/>
          </p:nvSpPr>
          <p:spPr bwMode="auto">
            <a:xfrm>
              <a:off x="6300788" y="3006725"/>
              <a:ext cx="22320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condylus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medialis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6" name="Line 18"/>
            <p:cNvSpPr>
              <a:spLocks noChangeShapeType="1"/>
            </p:cNvSpPr>
            <p:nvPr/>
          </p:nvSpPr>
          <p:spPr bwMode="auto">
            <a:xfrm flipH="1">
              <a:off x="2339975" y="2565400"/>
              <a:ext cx="5762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7" name="Text Box 19"/>
            <p:cNvSpPr txBox="1">
              <a:spLocks noChangeArrowheads="1"/>
            </p:cNvSpPr>
            <p:nvPr/>
          </p:nvSpPr>
          <p:spPr bwMode="auto">
            <a:xfrm>
              <a:off x="1725613" y="2386013"/>
              <a:ext cx="7921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</a:t>
              </a:r>
            </a:p>
          </p:txBody>
        </p:sp>
        <p:sp>
          <p:nvSpPr>
            <p:cNvPr id="22538" name="Line 20"/>
            <p:cNvSpPr>
              <a:spLocks noChangeShapeType="1"/>
            </p:cNvSpPr>
            <p:nvPr/>
          </p:nvSpPr>
          <p:spPr bwMode="auto">
            <a:xfrm flipH="1">
              <a:off x="2555875" y="3716338"/>
              <a:ext cx="8636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9" name="Text Box 21"/>
            <p:cNvSpPr txBox="1">
              <a:spLocks noChangeArrowheads="1"/>
            </p:cNvSpPr>
            <p:nvPr/>
          </p:nvSpPr>
          <p:spPr bwMode="auto">
            <a:xfrm>
              <a:off x="1935163" y="3551238"/>
              <a:ext cx="7937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apex</a:t>
              </a:r>
            </a:p>
          </p:txBody>
        </p:sp>
        <p:sp>
          <p:nvSpPr>
            <p:cNvPr id="22540" name="Line 22"/>
            <p:cNvSpPr>
              <a:spLocks noChangeShapeType="1"/>
            </p:cNvSpPr>
            <p:nvPr/>
          </p:nvSpPr>
          <p:spPr bwMode="auto">
            <a:xfrm>
              <a:off x="5435600" y="3573463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1" name="Text Box 23"/>
            <p:cNvSpPr txBox="1">
              <a:spLocks noChangeArrowheads="1"/>
            </p:cNvSpPr>
            <p:nvPr/>
          </p:nvSpPr>
          <p:spPr bwMode="auto">
            <a:xfrm>
              <a:off x="6372225" y="3357563"/>
              <a:ext cx="2771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eminentia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intercondylaris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3" name="Text Box 25"/>
            <p:cNvSpPr txBox="1">
              <a:spLocks noChangeArrowheads="1"/>
            </p:cNvSpPr>
            <p:nvPr/>
          </p:nvSpPr>
          <p:spPr bwMode="auto">
            <a:xfrm>
              <a:off x="5211763" y="5251450"/>
              <a:ext cx="8001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5" name="Text Box 27"/>
            <p:cNvSpPr txBox="1">
              <a:spLocks noChangeArrowheads="1"/>
            </p:cNvSpPr>
            <p:nvPr/>
          </p:nvSpPr>
          <p:spPr bwMode="auto">
            <a:xfrm>
              <a:off x="6249988" y="4633913"/>
              <a:ext cx="10064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fibula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6" name="Line 28"/>
            <p:cNvSpPr>
              <a:spLocks noChangeShapeType="1"/>
            </p:cNvSpPr>
            <p:nvPr/>
          </p:nvSpPr>
          <p:spPr bwMode="auto">
            <a:xfrm flipH="1">
              <a:off x="3924300" y="5229225"/>
              <a:ext cx="7921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7" name="Text Box 29"/>
            <p:cNvSpPr txBox="1">
              <a:spLocks noChangeArrowheads="1"/>
            </p:cNvSpPr>
            <p:nvPr/>
          </p:nvSpPr>
          <p:spPr bwMode="auto">
            <a:xfrm>
              <a:off x="2446337" y="4914900"/>
              <a:ext cx="19462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tuberositas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8" name="Line 30"/>
            <p:cNvSpPr>
              <a:spLocks noChangeShapeType="1"/>
            </p:cNvSpPr>
            <p:nvPr/>
          </p:nvSpPr>
          <p:spPr bwMode="auto">
            <a:xfrm>
              <a:off x="6372225" y="3789363"/>
              <a:ext cx="4318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9" name="Text Box 31"/>
            <p:cNvSpPr txBox="1">
              <a:spLocks noChangeArrowheads="1"/>
            </p:cNvSpPr>
            <p:nvPr/>
          </p:nvSpPr>
          <p:spPr bwMode="auto">
            <a:xfrm>
              <a:off x="6753225" y="3587750"/>
              <a:ext cx="221138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apex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capitis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fibulae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50" name="Line 32"/>
            <p:cNvSpPr>
              <a:spLocks noChangeShapeType="1"/>
            </p:cNvSpPr>
            <p:nvPr/>
          </p:nvSpPr>
          <p:spPr bwMode="auto">
            <a:xfrm>
              <a:off x="6516688" y="4292600"/>
              <a:ext cx="7921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51" name="Text Box 33"/>
            <p:cNvSpPr txBox="1">
              <a:spLocks noChangeArrowheads="1"/>
            </p:cNvSpPr>
            <p:nvPr/>
          </p:nvSpPr>
          <p:spPr bwMode="auto">
            <a:xfrm>
              <a:off x="7251700" y="4111625"/>
              <a:ext cx="15684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fibulae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53" name="Text Box 35"/>
            <p:cNvSpPr txBox="1">
              <a:spLocks noChangeArrowheads="1"/>
            </p:cNvSpPr>
            <p:nvPr/>
          </p:nvSpPr>
          <p:spPr bwMode="auto">
            <a:xfrm>
              <a:off x="4568825" y="708025"/>
              <a:ext cx="9350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cs-CZ" altLang="cs-CZ" sz="1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emur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55" name="Text Box 37"/>
            <p:cNvSpPr txBox="1">
              <a:spLocks noChangeArrowheads="1"/>
            </p:cNvSpPr>
            <p:nvPr/>
          </p:nvSpPr>
          <p:spPr bwMode="auto">
            <a:xfrm>
              <a:off x="2843213" y="2836863"/>
              <a:ext cx="9366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atella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2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kupina 2"/>
          <p:cNvGrpSpPr>
            <a:grpSpLocks/>
          </p:cNvGrpSpPr>
          <p:nvPr/>
        </p:nvGrpSpPr>
        <p:grpSpPr bwMode="auto">
          <a:xfrm>
            <a:off x="914333" y="447675"/>
            <a:ext cx="10153717" cy="6088063"/>
            <a:chOff x="-609685" y="447675"/>
            <a:chExt cx="10154021" cy="6088063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-609685" y="447675"/>
              <a:ext cx="2843298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Talocrural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joint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532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13" y="620713"/>
              <a:ext cx="4651375" cy="591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7464" y="4508500"/>
              <a:ext cx="227178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malleolus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lateralis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272556" y="3886200"/>
              <a:ext cx="227178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malleolus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H="1">
              <a:off x="1801867" y="4775200"/>
              <a:ext cx="86362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>
              <a:off x="6443856" y="4127500"/>
              <a:ext cx="86362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6842330" y="2370138"/>
              <a:ext cx="2271781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facies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H="1" flipV="1">
              <a:off x="5762799" y="4494213"/>
              <a:ext cx="1184310" cy="158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 flipV="1">
              <a:off x="5724696" y="4205287"/>
              <a:ext cx="9525" cy="2889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912182" y="4384675"/>
              <a:ext cx="2271781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facies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malleoli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 flipV="1">
              <a:off x="4716604" y="2852738"/>
              <a:ext cx="215906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 flipV="1">
              <a:off x="4716604" y="2852738"/>
              <a:ext cx="0" cy="11525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14303" y="5229225"/>
              <a:ext cx="2271781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facies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malleoli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lateralis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rot="5400000">
              <a:off x="2419422" y="5026004"/>
              <a:ext cx="0" cy="140339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rot="5400000" flipV="1">
              <a:off x="2924270" y="5532437"/>
              <a:ext cx="404812" cy="1111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899017" y="4476750"/>
              <a:ext cx="1449431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400" b="1" i="1" dirty="0">
                  <a:solidFill>
                    <a:schemeClr val="accent2">
                      <a:lumMod val="75000"/>
                    </a:schemeClr>
                  </a:solidFill>
                </a:rPr>
                <a:t>trochlea </a:t>
              </a:r>
              <a:r>
                <a:rPr lang="cs-CZ" altLang="cs-CZ" sz="1400" b="1" i="1" dirty="0" err="1">
                  <a:solidFill>
                    <a:schemeClr val="accent2">
                      <a:lumMod val="75000"/>
                    </a:schemeClr>
                  </a:solidFill>
                </a:rPr>
                <a:t>tali</a:t>
              </a:r>
              <a:endParaRPr lang="cs-CZ" altLang="cs-CZ" sz="14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324325" y="5146675"/>
              <a:ext cx="1635174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400" b="1" i="1" dirty="0">
                  <a:solidFill>
                    <a:schemeClr val="accent2">
                      <a:lumMod val="75000"/>
                    </a:schemeClr>
                  </a:solidFill>
                </a:rPr>
                <a:t>facies </a:t>
              </a:r>
              <a:r>
                <a:rPr lang="cs-CZ" altLang="cs-CZ" sz="1400" b="1" i="1" dirty="0" err="1">
                  <a:solidFill>
                    <a:schemeClr val="accent2">
                      <a:lumMod val="75000"/>
                    </a:schemeClr>
                  </a:solidFill>
                </a:rPr>
                <a:t>malleolaris</a:t>
              </a:r>
              <a:r>
                <a:rPr lang="cs-CZ" altLang="cs-CZ" sz="1400" b="1" i="1" dirty="0">
                  <a:solidFill>
                    <a:schemeClr val="accent2">
                      <a:lumMod val="75000"/>
                    </a:schemeClr>
                  </a:solidFill>
                </a:rPr>
                <a:t> lat.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018238" y="4645819"/>
              <a:ext cx="1878069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400" b="1" i="1" dirty="0">
                  <a:solidFill>
                    <a:schemeClr val="accent2">
                      <a:lumMod val="75000"/>
                    </a:schemeClr>
                  </a:solidFill>
                </a:rPr>
                <a:t>facies </a:t>
              </a:r>
              <a:r>
                <a:rPr lang="cs-CZ" altLang="cs-CZ" sz="1400" b="1" i="1" dirty="0" err="1">
                  <a:solidFill>
                    <a:schemeClr val="accent2">
                      <a:lumMod val="75000"/>
                    </a:schemeClr>
                  </a:solidFill>
                </a:rPr>
                <a:t>malleolaris</a:t>
              </a:r>
              <a:r>
                <a:rPr lang="cs-CZ" altLang="cs-CZ" sz="1400" b="1" i="1" dirty="0">
                  <a:solidFill>
                    <a:schemeClr val="accent2">
                      <a:lumMod val="75000"/>
                    </a:schemeClr>
                  </a:solidFill>
                </a:rPr>
                <a:t> med.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856154" y="4127500"/>
              <a:ext cx="187806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400" b="1" i="1" dirty="0">
                  <a:solidFill>
                    <a:schemeClr val="accent2">
                      <a:lumMod val="75000"/>
                    </a:schemeClr>
                  </a:solidFill>
                </a:rPr>
                <a:t>facies sup.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7001085" y="1971675"/>
              <a:ext cx="227019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incisura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fibularis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 flipV="1">
              <a:off x="3543406" y="2192338"/>
              <a:ext cx="0" cy="10858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 flipV="1">
              <a:off x="3543406" y="2192338"/>
              <a:ext cx="3468792" cy="158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55" name="Text Box 19"/>
            <p:cNvSpPr txBox="1">
              <a:spLocks noChangeArrowheads="1"/>
            </p:cNvSpPr>
            <p:nvPr/>
          </p:nvSpPr>
          <p:spPr bwMode="auto">
            <a:xfrm>
              <a:off x="4191000" y="1543050"/>
              <a:ext cx="14493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 err="1">
                  <a:solidFill>
                    <a:srgbClr val="FFCC00"/>
                  </a:solidFill>
                </a:rPr>
                <a:t>t</a:t>
              </a:r>
              <a:r>
                <a:rPr lang="cs-CZ" altLang="cs-CZ" sz="1800" dirty="0" err="1" smtClean="0">
                  <a:solidFill>
                    <a:srgbClr val="FFCC00"/>
                  </a:solidFill>
                </a:rPr>
                <a:t>ibia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22556" name="Text Box 19"/>
            <p:cNvSpPr txBox="1">
              <a:spLocks noChangeArrowheads="1"/>
            </p:cNvSpPr>
            <p:nvPr/>
          </p:nvSpPr>
          <p:spPr bwMode="auto">
            <a:xfrm>
              <a:off x="2663825" y="3665538"/>
              <a:ext cx="14493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f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ibula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22557" name="Text Box 19"/>
            <p:cNvSpPr txBox="1">
              <a:spLocks noChangeArrowheads="1"/>
            </p:cNvSpPr>
            <p:nvPr/>
          </p:nvSpPr>
          <p:spPr bwMode="auto">
            <a:xfrm>
              <a:off x="4257934" y="4846638"/>
              <a:ext cx="14493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 err="1">
                  <a:solidFill>
                    <a:srgbClr val="FFCC00"/>
                  </a:solidFill>
                </a:rPr>
                <a:t>t</a:t>
              </a:r>
              <a:r>
                <a:rPr lang="cs-CZ" altLang="cs-CZ" sz="1800" dirty="0" err="1" smtClean="0">
                  <a:solidFill>
                    <a:srgbClr val="FFCC00"/>
                  </a:solidFill>
                </a:rPr>
                <a:t>alus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241927" y="3990975"/>
              <a:ext cx="57469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2">
                      <a:lumMod val="75000"/>
                    </a:schemeClr>
                  </a:solidFill>
                </a:rPr>
                <a:t>*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3427516" y="4819650"/>
              <a:ext cx="57469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2">
                      <a:lumMod val="75000"/>
                    </a:schemeClr>
                  </a:solidFill>
                </a:rPr>
                <a:t>*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5492055" y="4311651"/>
              <a:ext cx="576279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400" dirty="0">
                  <a:solidFill>
                    <a:schemeClr val="accent2">
                      <a:lumMod val="75000"/>
                    </a:schemeClr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32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Skupina 3"/>
          <p:cNvGrpSpPr>
            <a:grpSpLocks/>
          </p:cNvGrpSpPr>
          <p:nvPr/>
        </p:nvGrpSpPr>
        <p:grpSpPr bwMode="auto">
          <a:xfrm>
            <a:off x="921546" y="202287"/>
            <a:ext cx="10691811" cy="6468389"/>
            <a:chOff x="-602455" y="202286"/>
            <a:chExt cx="10691811" cy="6468389"/>
          </a:xfrm>
        </p:grpSpPr>
        <p:pic>
          <p:nvPicPr>
            <p:cNvPr id="23555" name="Picture 2" descr="http://images.radiopaedia.org/images/2214843/5b02367f4380acb3e1031be0cebad2_big_galler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113" y="339725"/>
              <a:ext cx="5064125" cy="633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-602455" y="339725"/>
              <a:ext cx="2843213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alocrural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joint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57" name="Text Box 19"/>
            <p:cNvSpPr txBox="1">
              <a:spLocks noChangeArrowheads="1"/>
            </p:cNvSpPr>
            <p:nvPr/>
          </p:nvSpPr>
          <p:spPr bwMode="auto">
            <a:xfrm>
              <a:off x="4135438" y="3852863"/>
              <a:ext cx="11366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b="1"/>
                <a:t>Talus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7417593" y="3237901"/>
              <a:ext cx="26717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facies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H="1" flipV="1">
              <a:off x="4778374" y="3428999"/>
              <a:ext cx="2710995" cy="1270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4551363" y="3435350"/>
              <a:ext cx="227012" cy="12541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17295" y="4058691"/>
              <a:ext cx="22701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H="1">
              <a:off x="2435226" y="4298949"/>
              <a:ext cx="1273174" cy="79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7362032" y="4028528"/>
              <a:ext cx="26717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H="1" flipV="1">
              <a:off x="5273674" y="4225925"/>
              <a:ext cx="2087563" cy="1270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65" name="Text Box 19"/>
            <p:cNvSpPr txBox="1">
              <a:spLocks noChangeArrowheads="1"/>
            </p:cNvSpPr>
            <p:nvPr/>
          </p:nvSpPr>
          <p:spPr bwMode="auto">
            <a:xfrm>
              <a:off x="3049588" y="4948238"/>
              <a:ext cx="1501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c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alcaneus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4536281" y="2852223"/>
              <a:ext cx="1138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 err="1">
                  <a:solidFill>
                    <a:schemeClr val="bg1"/>
                  </a:solidFill>
                </a:rPr>
                <a:t>t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ibia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23567" name="Text Box 19"/>
            <p:cNvSpPr txBox="1">
              <a:spLocks noChangeArrowheads="1"/>
            </p:cNvSpPr>
            <p:nvPr/>
          </p:nvSpPr>
          <p:spPr bwMode="auto">
            <a:xfrm rot="17004930">
              <a:off x="3675399" y="585945"/>
              <a:ext cx="11366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 smtClean="0">
                  <a:solidFill>
                    <a:schemeClr val="bg1"/>
                  </a:solidFill>
                </a:rPr>
                <a:t>fibula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23568" name="Text Box 19"/>
            <p:cNvSpPr txBox="1">
              <a:spLocks noChangeArrowheads="1"/>
            </p:cNvSpPr>
            <p:nvPr/>
          </p:nvSpPr>
          <p:spPr bwMode="auto">
            <a:xfrm rot="17959997">
              <a:off x="5241132" y="4249450"/>
              <a:ext cx="113665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o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s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naviculare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3569" name="Text Box 19"/>
            <p:cNvSpPr txBox="1">
              <a:spLocks noChangeArrowheads="1"/>
            </p:cNvSpPr>
            <p:nvPr/>
          </p:nvSpPr>
          <p:spPr bwMode="auto">
            <a:xfrm>
              <a:off x="4687888" y="5915025"/>
              <a:ext cx="159861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o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s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cuboideum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5508625" y="5516563"/>
              <a:ext cx="6350" cy="4333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5438775" y="3827463"/>
              <a:ext cx="19224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7361238" y="3638550"/>
              <a:ext cx="13922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collum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5105400" y="3827463"/>
              <a:ext cx="333375" cy="1968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25660" y="4375422"/>
              <a:ext cx="22717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lat.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2296318" y="4560887"/>
              <a:ext cx="2313781" cy="2118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2296318" y="4845050"/>
              <a:ext cx="2824956" cy="23566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97483" y="4673600"/>
              <a:ext cx="22717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sustentaculum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066700" y="3461091"/>
              <a:ext cx="150653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articulatio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subtalaris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H="1" flipV="1">
              <a:off x="2212975" y="3933224"/>
              <a:ext cx="1614488" cy="53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 flipH="1" flipV="1">
              <a:off x="3827463" y="3938588"/>
              <a:ext cx="206375" cy="3810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640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Skupina 1"/>
          <p:cNvGrpSpPr>
            <a:grpSpLocks/>
          </p:cNvGrpSpPr>
          <p:nvPr/>
        </p:nvGrpSpPr>
        <p:grpSpPr bwMode="auto">
          <a:xfrm>
            <a:off x="1524001" y="0"/>
            <a:ext cx="8964613" cy="6858000"/>
            <a:chOff x="0" y="0"/>
            <a:chExt cx="8964613" cy="6858000"/>
          </a:xfrm>
        </p:grpSpPr>
        <p:pic>
          <p:nvPicPr>
            <p:cNvPr id="24579" name="Picture 5" descr="2475736107_62168a60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7" t="6944" r="24449"/>
            <a:stretch>
              <a:fillRect/>
            </a:stretch>
          </p:blipFill>
          <p:spPr bwMode="auto">
            <a:xfrm>
              <a:off x="3635375" y="0"/>
              <a:ext cx="2940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298767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Foot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Dorsoplantar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56" name="Text Box 7"/>
            <p:cNvSpPr txBox="1">
              <a:spLocks noChangeArrowheads="1"/>
            </p:cNvSpPr>
            <p:nvPr/>
          </p:nvSpPr>
          <p:spPr bwMode="auto">
            <a:xfrm>
              <a:off x="2217738" y="846138"/>
              <a:ext cx="14414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phalanges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57" name="Text Box 9"/>
            <p:cNvSpPr txBox="1">
              <a:spLocks noChangeArrowheads="1"/>
            </p:cNvSpPr>
            <p:nvPr/>
          </p:nvSpPr>
          <p:spPr bwMode="auto">
            <a:xfrm>
              <a:off x="1739900" y="2239963"/>
              <a:ext cx="20367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etatarsal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bones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58" name="Text Box 11"/>
            <p:cNvSpPr txBox="1">
              <a:spLocks noChangeArrowheads="1"/>
            </p:cNvSpPr>
            <p:nvPr/>
          </p:nvSpPr>
          <p:spPr bwMode="auto">
            <a:xfrm>
              <a:off x="2162175" y="3854450"/>
              <a:ext cx="151288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arsal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bones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59" name="Line 13"/>
            <p:cNvSpPr>
              <a:spLocks noChangeShapeType="1"/>
            </p:cNvSpPr>
            <p:nvPr/>
          </p:nvSpPr>
          <p:spPr bwMode="auto">
            <a:xfrm flipH="1">
              <a:off x="3708400" y="5949950"/>
              <a:ext cx="86201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60" name="Text Box 14"/>
            <p:cNvSpPr txBox="1">
              <a:spLocks noChangeArrowheads="1"/>
            </p:cNvSpPr>
            <p:nvPr/>
          </p:nvSpPr>
          <p:spPr bwMode="auto">
            <a:xfrm>
              <a:off x="2992438" y="5678488"/>
              <a:ext cx="828675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Tibia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61" name="Line 15"/>
            <p:cNvSpPr>
              <a:spLocks noChangeShapeType="1"/>
            </p:cNvSpPr>
            <p:nvPr/>
          </p:nvSpPr>
          <p:spPr bwMode="auto">
            <a:xfrm>
              <a:off x="5651500" y="5949950"/>
              <a:ext cx="100806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62" name="Text Box 16"/>
            <p:cNvSpPr txBox="1">
              <a:spLocks noChangeArrowheads="1"/>
            </p:cNvSpPr>
            <p:nvPr/>
          </p:nvSpPr>
          <p:spPr bwMode="auto">
            <a:xfrm>
              <a:off x="6630988" y="5734050"/>
              <a:ext cx="8651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Fibula</a:t>
              </a:r>
            </a:p>
          </p:txBody>
        </p:sp>
        <p:sp>
          <p:nvSpPr>
            <p:cNvPr id="24588" name="Text Box 17"/>
            <p:cNvSpPr txBox="1">
              <a:spLocks noChangeArrowheads="1"/>
            </p:cNvSpPr>
            <p:nvPr/>
          </p:nvSpPr>
          <p:spPr bwMode="auto">
            <a:xfrm>
              <a:off x="4572000" y="4005263"/>
              <a:ext cx="8651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t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alus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5076825" y="4365625"/>
              <a:ext cx="1296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c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alcaneus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3565" name="Text Box 19"/>
            <p:cNvSpPr txBox="1">
              <a:spLocks noChangeArrowheads="1"/>
            </p:cNvSpPr>
            <p:nvPr/>
          </p:nvSpPr>
          <p:spPr bwMode="auto">
            <a:xfrm rot="20725892">
              <a:off x="5233988" y="3541713"/>
              <a:ext cx="1098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200" dirty="0">
                  <a:solidFill>
                    <a:schemeClr val="bg1"/>
                  </a:solidFill>
                </a:rPr>
                <a:t>os</a:t>
              </a:r>
              <a:r>
                <a:rPr lang="cs-CZ" altLang="cs-CZ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200" dirty="0" err="1">
                  <a:solidFill>
                    <a:schemeClr val="bg1"/>
                  </a:solidFill>
                </a:rPr>
                <a:t>cuboideum</a:t>
              </a:r>
              <a:endParaRPr lang="cs-CZ" alt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4356100" y="3573463"/>
              <a:ext cx="10080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 dirty="0">
                  <a:solidFill>
                    <a:schemeClr val="bg1"/>
                  </a:solidFill>
                </a:rPr>
                <a:t>os </a:t>
              </a:r>
              <a:r>
                <a:rPr lang="cs-CZ" altLang="cs-CZ" sz="1400" dirty="0" err="1">
                  <a:solidFill>
                    <a:schemeClr val="bg1"/>
                  </a:solidFill>
                </a:rPr>
                <a:t>naviculare</a:t>
              </a:r>
              <a:endParaRPr lang="cs-CZ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23567" name="Text Box 21"/>
            <p:cNvSpPr txBox="1">
              <a:spLocks noChangeArrowheads="1"/>
            </p:cNvSpPr>
            <p:nvPr/>
          </p:nvSpPr>
          <p:spPr bwMode="auto">
            <a:xfrm>
              <a:off x="4356100" y="3141663"/>
              <a:ext cx="503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</a:t>
              </a:r>
            </a:p>
          </p:txBody>
        </p:sp>
        <p:sp>
          <p:nvSpPr>
            <p:cNvPr id="23568" name="Text Box 22"/>
            <p:cNvSpPr txBox="1">
              <a:spLocks noChangeArrowheads="1"/>
            </p:cNvSpPr>
            <p:nvPr/>
          </p:nvSpPr>
          <p:spPr bwMode="auto">
            <a:xfrm>
              <a:off x="4792663" y="3184525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</a:t>
              </a:r>
            </a:p>
          </p:txBody>
        </p:sp>
        <p:sp>
          <p:nvSpPr>
            <p:cNvPr id="23569" name="Text Box 23"/>
            <p:cNvSpPr txBox="1">
              <a:spLocks noChangeArrowheads="1"/>
            </p:cNvSpPr>
            <p:nvPr/>
          </p:nvSpPr>
          <p:spPr bwMode="auto">
            <a:xfrm>
              <a:off x="5076825" y="3357563"/>
              <a:ext cx="5762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</a:t>
              </a:r>
            </a:p>
          </p:txBody>
        </p:sp>
        <p:sp>
          <p:nvSpPr>
            <p:cNvPr id="23570" name="Text Box 24"/>
            <p:cNvSpPr txBox="1">
              <a:spLocks noChangeArrowheads="1"/>
            </p:cNvSpPr>
            <p:nvPr/>
          </p:nvSpPr>
          <p:spPr bwMode="auto">
            <a:xfrm>
              <a:off x="4427538" y="2708275"/>
              <a:ext cx="3603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3571" name="Text Box 25"/>
            <p:cNvSpPr txBox="1">
              <a:spLocks noChangeArrowheads="1"/>
            </p:cNvSpPr>
            <p:nvPr/>
          </p:nvSpPr>
          <p:spPr bwMode="auto">
            <a:xfrm>
              <a:off x="4932363" y="2852738"/>
              <a:ext cx="3603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3572" name="Text Box 26"/>
            <p:cNvSpPr txBox="1">
              <a:spLocks noChangeArrowheads="1"/>
            </p:cNvSpPr>
            <p:nvPr/>
          </p:nvSpPr>
          <p:spPr bwMode="auto">
            <a:xfrm>
              <a:off x="5205413" y="2914650"/>
              <a:ext cx="3603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3573" name="Text Box 27"/>
            <p:cNvSpPr txBox="1">
              <a:spLocks noChangeArrowheads="1"/>
            </p:cNvSpPr>
            <p:nvPr/>
          </p:nvSpPr>
          <p:spPr bwMode="auto">
            <a:xfrm>
              <a:off x="5435600" y="2997200"/>
              <a:ext cx="3603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23574" name="Text Box 28"/>
            <p:cNvSpPr txBox="1">
              <a:spLocks noChangeArrowheads="1"/>
            </p:cNvSpPr>
            <p:nvPr/>
          </p:nvSpPr>
          <p:spPr bwMode="auto">
            <a:xfrm>
              <a:off x="5724525" y="3141663"/>
              <a:ext cx="3603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3575" name="Line 29"/>
            <p:cNvSpPr>
              <a:spLocks noChangeShapeType="1"/>
            </p:cNvSpPr>
            <p:nvPr/>
          </p:nvSpPr>
          <p:spPr bwMode="auto">
            <a:xfrm>
              <a:off x="6011863" y="2852738"/>
              <a:ext cx="5762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76" name="Text Box 30"/>
            <p:cNvSpPr txBox="1">
              <a:spLocks noChangeArrowheads="1"/>
            </p:cNvSpPr>
            <p:nvPr/>
          </p:nvSpPr>
          <p:spPr bwMode="auto">
            <a:xfrm>
              <a:off x="6529388" y="2636838"/>
              <a:ext cx="92233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</a:t>
              </a:r>
            </a:p>
          </p:txBody>
        </p:sp>
        <p:sp>
          <p:nvSpPr>
            <p:cNvPr id="23577" name="Text Box 31"/>
            <p:cNvSpPr txBox="1">
              <a:spLocks noChangeArrowheads="1"/>
            </p:cNvSpPr>
            <p:nvPr/>
          </p:nvSpPr>
          <p:spPr bwMode="auto">
            <a:xfrm>
              <a:off x="6516688" y="2349500"/>
              <a:ext cx="7921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</a:p>
          </p:txBody>
        </p:sp>
        <p:sp>
          <p:nvSpPr>
            <p:cNvPr id="23578" name="Text Box 32"/>
            <p:cNvSpPr txBox="1">
              <a:spLocks noChangeArrowheads="1"/>
            </p:cNvSpPr>
            <p:nvPr/>
          </p:nvSpPr>
          <p:spPr bwMode="auto">
            <a:xfrm>
              <a:off x="6516688" y="2924175"/>
              <a:ext cx="7921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79" name="Line 33"/>
            <p:cNvSpPr>
              <a:spLocks noChangeShapeType="1"/>
            </p:cNvSpPr>
            <p:nvPr/>
          </p:nvSpPr>
          <p:spPr bwMode="auto">
            <a:xfrm flipV="1">
              <a:off x="5940425" y="3141663"/>
              <a:ext cx="647700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0" name="Line 34"/>
            <p:cNvSpPr>
              <a:spLocks noChangeShapeType="1"/>
            </p:cNvSpPr>
            <p:nvPr/>
          </p:nvSpPr>
          <p:spPr bwMode="auto">
            <a:xfrm>
              <a:off x="6156325" y="2276475"/>
              <a:ext cx="43180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1" name="Text Box 35"/>
            <p:cNvSpPr txBox="1">
              <a:spLocks noChangeArrowheads="1"/>
            </p:cNvSpPr>
            <p:nvPr/>
          </p:nvSpPr>
          <p:spPr bwMode="auto">
            <a:xfrm>
              <a:off x="6516688" y="1844675"/>
              <a:ext cx="79216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2" name="Text Box 36"/>
            <p:cNvSpPr txBox="1">
              <a:spLocks noChangeArrowheads="1"/>
            </p:cNvSpPr>
            <p:nvPr/>
          </p:nvSpPr>
          <p:spPr bwMode="auto">
            <a:xfrm>
              <a:off x="6516688" y="1582738"/>
              <a:ext cx="93503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</a:t>
              </a:r>
            </a:p>
          </p:txBody>
        </p:sp>
        <p:sp>
          <p:nvSpPr>
            <p:cNvPr id="23583" name="Text Box 37"/>
            <p:cNvSpPr txBox="1">
              <a:spLocks noChangeArrowheads="1"/>
            </p:cNvSpPr>
            <p:nvPr/>
          </p:nvSpPr>
          <p:spPr bwMode="auto">
            <a:xfrm>
              <a:off x="6516688" y="1341438"/>
              <a:ext cx="7921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</a:p>
          </p:txBody>
        </p:sp>
        <p:sp>
          <p:nvSpPr>
            <p:cNvPr id="23584" name="Line 38"/>
            <p:cNvSpPr>
              <a:spLocks noChangeShapeType="1"/>
            </p:cNvSpPr>
            <p:nvPr/>
          </p:nvSpPr>
          <p:spPr bwMode="auto">
            <a:xfrm>
              <a:off x="6221413" y="2035175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5" name="Line 40"/>
            <p:cNvSpPr>
              <a:spLocks noChangeShapeType="1"/>
            </p:cNvSpPr>
            <p:nvPr/>
          </p:nvSpPr>
          <p:spPr bwMode="auto">
            <a:xfrm>
              <a:off x="6215063" y="1595438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6156325" y="1800225"/>
              <a:ext cx="431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7" name="Line 44"/>
            <p:cNvSpPr>
              <a:spLocks noChangeShapeType="1"/>
            </p:cNvSpPr>
            <p:nvPr/>
          </p:nvSpPr>
          <p:spPr bwMode="auto">
            <a:xfrm>
              <a:off x="4356100" y="1917700"/>
              <a:ext cx="71438" cy="1428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8" name="Line 46"/>
            <p:cNvSpPr>
              <a:spLocks noChangeShapeType="1"/>
            </p:cNvSpPr>
            <p:nvPr/>
          </p:nvSpPr>
          <p:spPr bwMode="auto">
            <a:xfrm flipH="1">
              <a:off x="3059113" y="2060575"/>
              <a:ext cx="13684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89" name="Text Box 47"/>
            <p:cNvSpPr txBox="1">
              <a:spLocks noChangeArrowheads="1"/>
            </p:cNvSpPr>
            <p:nvPr/>
          </p:nvSpPr>
          <p:spPr bwMode="auto">
            <a:xfrm>
              <a:off x="1331913" y="1830388"/>
              <a:ext cx="20875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ossa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sesamoidea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90" name="Text Box 48"/>
            <p:cNvSpPr txBox="1">
              <a:spLocks noChangeArrowheads="1"/>
            </p:cNvSpPr>
            <p:nvPr/>
          </p:nvSpPr>
          <p:spPr bwMode="auto">
            <a:xfrm>
              <a:off x="6877050" y="3789363"/>
              <a:ext cx="2087563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1., 2., 3. =                   </a:t>
              </a:r>
              <a:r>
                <a:rPr lang="cs-CZ" altLang="cs-CZ" sz="1600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ossa</a:t>
              </a:r>
              <a:r>
                <a:rPr lang="cs-CZ" altLang="cs-CZ" sz="16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cuneiformia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mediale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intermedium 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laterale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91" name="Line 49"/>
            <p:cNvSpPr>
              <a:spLocks noChangeShapeType="1"/>
            </p:cNvSpPr>
            <p:nvPr/>
          </p:nvSpPr>
          <p:spPr bwMode="auto">
            <a:xfrm flipV="1">
              <a:off x="4427538" y="1916113"/>
              <a:ext cx="215900" cy="1444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92" name="AutoShape 50"/>
            <p:cNvSpPr>
              <a:spLocks/>
            </p:cNvSpPr>
            <p:nvPr/>
          </p:nvSpPr>
          <p:spPr bwMode="auto">
            <a:xfrm flipH="1">
              <a:off x="3492500" y="404813"/>
              <a:ext cx="287338" cy="1223962"/>
            </a:xfrm>
            <a:prstGeom prst="rightBrace">
              <a:avLst>
                <a:gd name="adj1" fmla="val 35497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93" name="AutoShape 51"/>
            <p:cNvSpPr>
              <a:spLocks/>
            </p:cNvSpPr>
            <p:nvPr/>
          </p:nvSpPr>
          <p:spPr bwMode="auto">
            <a:xfrm flipH="1">
              <a:off x="3492500" y="1700213"/>
              <a:ext cx="287338" cy="1512887"/>
            </a:xfrm>
            <a:prstGeom prst="rightBrace">
              <a:avLst>
                <a:gd name="adj1" fmla="val 43877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94" name="AutoShape 52"/>
            <p:cNvSpPr>
              <a:spLocks/>
            </p:cNvSpPr>
            <p:nvPr/>
          </p:nvSpPr>
          <p:spPr bwMode="auto">
            <a:xfrm flipH="1">
              <a:off x="3516313" y="3213100"/>
              <a:ext cx="287337" cy="1655763"/>
            </a:xfrm>
            <a:prstGeom prst="rightBrace">
              <a:avLst>
                <a:gd name="adj1" fmla="val 48020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8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Skupina 1"/>
          <p:cNvGrpSpPr>
            <a:grpSpLocks/>
          </p:cNvGrpSpPr>
          <p:nvPr/>
        </p:nvGrpSpPr>
        <p:grpSpPr bwMode="auto">
          <a:xfrm>
            <a:off x="1703388" y="115888"/>
            <a:ext cx="8858250" cy="5884862"/>
            <a:chOff x="179388" y="115888"/>
            <a:chExt cx="8858250" cy="5884862"/>
          </a:xfrm>
        </p:grpSpPr>
        <p:pic>
          <p:nvPicPr>
            <p:cNvPr id="25603" name="Picture 9" descr="pes_cavus_x_r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773238"/>
              <a:ext cx="8858250" cy="422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4" name="Text Box 13"/>
            <p:cNvSpPr txBox="1">
              <a:spLocks noChangeArrowheads="1"/>
            </p:cNvSpPr>
            <p:nvPr/>
          </p:nvSpPr>
          <p:spPr bwMode="auto">
            <a:xfrm>
              <a:off x="1116013" y="4365625"/>
              <a:ext cx="12969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chemeClr val="bg1"/>
                  </a:solidFill>
                </a:rPr>
                <a:t>c</a:t>
              </a:r>
              <a:r>
                <a:rPr lang="cs-CZ" altLang="cs-CZ" sz="1800" dirty="0" smtClean="0">
                  <a:solidFill>
                    <a:schemeClr val="bg1"/>
                  </a:solidFill>
                </a:rPr>
                <a:t>alcaneus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25605" name="Text Box 17"/>
            <p:cNvSpPr txBox="1">
              <a:spLocks noChangeArrowheads="1"/>
            </p:cNvSpPr>
            <p:nvPr/>
          </p:nvSpPr>
          <p:spPr bwMode="auto">
            <a:xfrm>
              <a:off x="4067175" y="3644900"/>
              <a:ext cx="136842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 dirty="0" err="1">
                  <a:solidFill>
                    <a:schemeClr val="bg1"/>
                  </a:solidFill>
                </a:rPr>
                <a:t>ossa</a:t>
              </a:r>
              <a:r>
                <a:rPr lang="cs-CZ" altLang="cs-CZ" sz="1400" dirty="0">
                  <a:solidFill>
                    <a:schemeClr val="bg1"/>
                  </a:solidFill>
                </a:rPr>
                <a:t> </a:t>
              </a:r>
              <a:r>
                <a:rPr lang="cs-CZ" altLang="cs-CZ" sz="1400" dirty="0" err="1">
                  <a:solidFill>
                    <a:schemeClr val="bg1"/>
                  </a:solidFill>
                </a:rPr>
                <a:t>cuneiformia</a:t>
              </a:r>
              <a:endParaRPr lang="cs-CZ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24581" name="Text Box 24"/>
            <p:cNvSpPr txBox="1">
              <a:spLocks noChangeArrowheads="1"/>
            </p:cNvSpPr>
            <p:nvPr/>
          </p:nvSpPr>
          <p:spPr bwMode="auto">
            <a:xfrm>
              <a:off x="3419475" y="115888"/>
              <a:ext cx="230505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Foot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7" name="Text Box 10"/>
            <p:cNvSpPr txBox="1">
              <a:spLocks noChangeArrowheads="1"/>
            </p:cNvSpPr>
            <p:nvPr/>
          </p:nvSpPr>
          <p:spPr bwMode="auto">
            <a:xfrm>
              <a:off x="1908175" y="2852738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 err="1">
                  <a:solidFill>
                    <a:schemeClr val="bg1"/>
                  </a:solidFill>
                </a:rPr>
                <a:t>t</a:t>
              </a:r>
              <a:r>
                <a:rPr lang="cs-CZ" altLang="cs-CZ" sz="1800" dirty="0" err="1" smtClean="0">
                  <a:solidFill>
                    <a:schemeClr val="bg1"/>
                  </a:solidFill>
                </a:rPr>
                <a:t>alus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  <p:sp>
          <p:nvSpPr>
            <p:cNvPr id="25608" name="Text Box 15"/>
            <p:cNvSpPr txBox="1">
              <a:spLocks noChangeArrowheads="1"/>
            </p:cNvSpPr>
            <p:nvPr/>
          </p:nvSpPr>
          <p:spPr bwMode="auto">
            <a:xfrm rot="-3034332">
              <a:off x="3292476" y="3397250"/>
              <a:ext cx="10922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 dirty="0">
                  <a:solidFill>
                    <a:schemeClr val="bg1"/>
                  </a:solidFill>
                </a:rPr>
                <a:t>os </a:t>
              </a:r>
              <a:r>
                <a:rPr lang="cs-CZ" altLang="cs-CZ" sz="1400" dirty="0" err="1">
                  <a:solidFill>
                    <a:schemeClr val="bg1"/>
                  </a:solidFill>
                </a:rPr>
                <a:t>naviculare</a:t>
              </a:r>
              <a:endParaRPr lang="cs-CZ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24584" name="Text Box 19"/>
            <p:cNvSpPr txBox="1">
              <a:spLocks noChangeArrowheads="1"/>
            </p:cNvSpPr>
            <p:nvPr/>
          </p:nvSpPr>
          <p:spPr bwMode="auto">
            <a:xfrm rot="1550322">
              <a:off x="5589427" y="3325782"/>
              <a:ext cx="20185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etatarsal</a:t>
              </a:r>
              <a:r>
                <a:rPr lang="cs-CZ" altLang="cs-CZ" sz="1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bones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5" name="Text Box 21"/>
            <p:cNvSpPr txBox="1">
              <a:spLocks noChangeArrowheads="1"/>
            </p:cNvSpPr>
            <p:nvPr/>
          </p:nvSpPr>
          <p:spPr bwMode="auto">
            <a:xfrm rot="1130508">
              <a:off x="7308850" y="4221163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phalanges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11" name="Text Box 23"/>
            <p:cNvSpPr txBox="1">
              <a:spLocks noChangeArrowheads="1"/>
            </p:cNvSpPr>
            <p:nvPr/>
          </p:nvSpPr>
          <p:spPr bwMode="auto">
            <a:xfrm rot="442228">
              <a:off x="3059113" y="4149725"/>
              <a:ext cx="131127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os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cuboideum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4587" name="Text Box 28"/>
            <p:cNvSpPr txBox="1">
              <a:spLocks noChangeArrowheads="1"/>
            </p:cNvSpPr>
            <p:nvPr/>
          </p:nvSpPr>
          <p:spPr bwMode="auto">
            <a:xfrm rot="1284252">
              <a:off x="3843338" y="2239963"/>
              <a:ext cx="16351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arsal</a:t>
              </a:r>
              <a:r>
                <a:rPr lang="cs-CZ" altLang="cs-CZ" sz="1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8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bones</a:t>
              </a:r>
              <a:endParaRPr lang="cs-CZ" altLang="cs-CZ" sz="1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8" name="Line 32"/>
            <p:cNvSpPr>
              <a:spLocks noChangeShapeType="1"/>
            </p:cNvSpPr>
            <p:nvPr/>
          </p:nvSpPr>
          <p:spPr bwMode="auto">
            <a:xfrm flipH="1" flipV="1">
              <a:off x="1116013" y="3141663"/>
              <a:ext cx="1255712" cy="4318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9" name="Text Box 33"/>
            <p:cNvSpPr txBox="1">
              <a:spLocks noChangeArrowheads="1"/>
            </p:cNvSpPr>
            <p:nvPr/>
          </p:nvSpPr>
          <p:spPr bwMode="auto">
            <a:xfrm>
              <a:off x="279400" y="2832100"/>
              <a:ext cx="140017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sinus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tarsi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90" name="AutoShape 34"/>
            <p:cNvSpPr>
              <a:spLocks/>
            </p:cNvSpPr>
            <p:nvPr/>
          </p:nvSpPr>
          <p:spPr bwMode="auto">
            <a:xfrm rot="17547451">
              <a:off x="4031457" y="1520031"/>
              <a:ext cx="431800" cy="2376487"/>
            </a:xfrm>
            <a:prstGeom prst="rightBrace">
              <a:avLst>
                <a:gd name="adj1" fmla="val 45864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91" name="AutoShape 35"/>
            <p:cNvSpPr>
              <a:spLocks/>
            </p:cNvSpPr>
            <p:nvPr/>
          </p:nvSpPr>
          <p:spPr bwMode="auto">
            <a:xfrm rot="17267347">
              <a:off x="7777163" y="3967162"/>
              <a:ext cx="431800" cy="1806575"/>
            </a:xfrm>
            <a:prstGeom prst="rightBrace">
              <a:avLst>
                <a:gd name="adj1" fmla="val 34865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92" name="AutoShape 36"/>
            <p:cNvSpPr>
              <a:spLocks/>
            </p:cNvSpPr>
            <p:nvPr/>
          </p:nvSpPr>
          <p:spPr bwMode="auto">
            <a:xfrm rot="18011667">
              <a:off x="6006307" y="3031331"/>
              <a:ext cx="431800" cy="1871663"/>
            </a:xfrm>
            <a:prstGeom prst="rightBrace">
              <a:avLst>
                <a:gd name="adj1" fmla="val 36121"/>
                <a:gd name="adj2" fmla="val 50000"/>
              </a:avLst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cs-CZ" altLang="cs-CZ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6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Skupina 1"/>
          <p:cNvGrpSpPr>
            <a:grpSpLocks/>
          </p:cNvGrpSpPr>
          <p:nvPr/>
        </p:nvGrpSpPr>
        <p:grpSpPr bwMode="auto">
          <a:xfrm>
            <a:off x="1524000" y="-17463"/>
            <a:ext cx="8572500" cy="6858001"/>
            <a:chOff x="0" y="-17463"/>
            <a:chExt cx="8572500" cy="6858001"/>
          </a:xfrm>
        </p:grpSpPr>
        <p:pic>
          <p:nvPicPr>
            <p:cNvPr id="26627" name="Picture 5" descr="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-17463"/>
              <a:ext cx="5224462" cy="685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406717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Oesophagography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barium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swallow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</a:t>
              </a: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defRPr/>
              </a:pPr>
              <a:endParaRPr lang="cs-CZ" altLang="cs-CZ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 flipH="1">
              <a:off x="3348038" y="5300663"/>
              <a:ext cx="272097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653343" y="5031459"/>
              <a:ext cx="16946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rgbClr val="FFCC00"/>
                  </a:solidFill>
                </a:rPr>
                <a:t>oesophagus</a:t>
              </a:r>
              <a:endParaRPr lang="cs-CZ" altLang="cs-CZ" sz="2000" dirty="0">
                <a:solidFill>
                  <a:srgbClr val="FFCC00"/>
                </a:solidFill>
              </a:endParaRPr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 flipH="1">
              <a:off x="3292475" y="2757488"/>
              <a:ext cx="20161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2" name="Text Box 10"/>
            <p:cNvSpPr txBox="1">
              <a:spLocks noChangeArrowheads="1"/>
            </p:cNvSpPr>
            <p:nvPr/>
          </p:nvSpPr>
          <p:spPr bwMode="auto">
            <a:xfrm>
              <a:off x="477838" y="2473325"/>
              <a:ext cx="302418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rgbClr val="FFCC00"/>
                  </a:solidFill>
                </a:rPr>
                <a:t>pharynx</a:t>
              </a:r>
              <a:r>
                <a:rPr lang="cs-CZ" altLang="cs-CZ" sz="20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>
                  <a:solidFill>
                    <a:schemeClr val="bg1"/>
                  </a:solidFill>
                </a:rPr>
                <a:t>(</a:t>
              </a:r>
              <a:r>
                <a:rPr lang="cs-CZ" altLang="cs-CZ" sz="1800" dirty="0" err="1">
                  <a:solidFill>
                    <a:schemeClr val="bg1"/>
                  </a:solidFill>
                </a:rPr>
                <a:t>recessus</a:t>
              </a:r>
              <a:r>
                <a:rPr lang="cs-CZ" altLang="cs-CZ" sz="1800" dirty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>
                  <a:solidFill>
                    <a:schemeClr val="bg1"/>
                  </a:solidFill>
                </a:rPr>
                <a:t>piriformis</a:t>
              </a:r>
              <a:r>
                <a:rPr lang="cs-CZ" altLang="cs-CZ" sz="18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348038" y="1844675"/>
              <a:ext cx="22320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919163" y="1647190"/>
              <a:ext cx="24288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>
                  <a:solidFill>
                    <a:schemeClr val="bg1"/>
                  </a:solidFill>
                </a:rPr>
                <a:t>valeculla</a:t>
              </a:r>
              <a:r>
                <a:rPr lang="cs-CZ" altLang="cs-CZ" sz="2000" dirty="0">
                  <a:solidFill>
                    <a:schemeClr val="bg1"/>
                  </a:solidFill>
                </a:rPr>
                <a:t> </a:t>
              </a:r>
              <a:r>
                <a:rPr lang="cs-CZ" altLang="cs-CZ" sz="2000" dirty="0" err="1" smtClean="0">
                  <a:solidFill>
                    <a:schemeClr val="bg1"/>
                  </a:solidFill>
                </a:rPr>
                <a:t>epiglottica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1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Skupina 1"/>
          <p:cNvGrpSpPr>
            <a:grpSpLocks/>
          </p:cNvGrpSpPr>
          <p:nvPr/>
        </p:nvGrpSpPr>
        <p:grpSpPr bwMode="auto">
          <a:xfrm>
            <a:off x="941388" y="0"/>
            <a:ext cx="9042400" cy="6858000"/>
            <a:chOff x="-582612" y="0"/>
            <a:chExt cx="9042400" cy="6858000"/>
          </a:xfrm>
        </p:grpSpPr>
        <p:graphicFrame>
          <p:nvGraphicFramePr>
            <p:cNvPr id="27651" name="Object 8"/>
            <p:cNvGraphicFramePr>
              <a:graphicFrameLocks noChangeAspect="1"/>
            </p:cNvGraphicFramePr>
            <p:nvPr/>
          </p:nvGraphicFramePr>
          <p:xfrm>
            <a:off x="4140200" y="0"/>
            <a:ext cx="2644775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" name="Rastrový obrázek" r:id="rId3" imgW="2200582" imgH="5706272" progId="Paint.Picture">
                    <p:embed/>
                  </p:oleObj>
                </mc:Choice>
                <mc:Fallback>
                  <p:oleObj name="Rastrový obrázek" r:id="rId3" imgW="2200582" imgH="570627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0200" y="0"/>
                          <a:ext cx="2644775" cy="685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2" name="Text Box 5"/>
            <p:cNvSpPr txBox="1">
              <a:spLocks noChangeArrowheads="1"/>
            </p:cNvSpPr>
            <p:nvPr/>
          </p:nvSpPr>
          <p:spPr bwMode="auto">
            <a:xfrm>
              <a:off x="6804024" y="3367665"/>
              <a:ext cx="1655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 err="1">
                  <a:solidFill>
                    <a:srgbClr val="FFCC00"/>
                  </a:solidFill>
                </a:rPr>
                <a:t>o</a:t>
              </a:r>
              <a:r>
                <a:rPr lang="cs-CZ" altLang="cs-CZ" sz="1800" dirty="0" err="1" smtClean="0">
                  <a:solidFill>
                    <a:srgbClr val="FFCC00"/>
                  </a:solidFill>
                </a:rPr>
                <a:t>esophagus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>
              <a:off x="5291138" y="3573463"/>
              <a:ext cx="151288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 flipH="1">
              <a:off x="3348038" y="1412875"/>
              <a:ext cx="935037" cy="172878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656" name="Line 8"/>
            <p:cNvSpPr>
              <a:spLocks noChangeShapeType="1"/>
            </p:cNvSpPr>
            <p:nvPr/>
          </p:nvSpPr>
          <p:spPr bwMode="auto">
            <a:xfrm flipH="1">
              <a:off x="3348038" y="3140075"/>
              <a:ext cx="1152525" cy="158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 flipH="1" flipV="1">
              <a:off x="3348038" y="3141663"/>
              <a:ext cx="1008062" cy="23749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57" name="Text Box 10"/>
            <p:cNvSpPr txBox="1">
              <a:spLocks noChangeArrowheads="1"/>
            </p:cNvSpPr>
            <p:nvPr/>
          </p:nvSpPr>
          <p:spPr bwMode="auto">
            <a:xfrm>
              <a:off x="1638300" y="2932112"/>
              <a:ext cx="22320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 smtClean="0">
                  <a:solidFill>
                    <a:schemeClr val="bg1"/>
                  </a:solidFill>
                </a:rPr>
                <a:t>t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horacic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vertebrae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55659" name="Line 11"/>
            <p:cNvSpPr>
              <a:spLocks noChangeShapeType="1"/>
            </p:cNvSpPr>
            <p:nvPr/>
          </p:nvSpPr>
          <p:spPr bwMode="auto">
            <a:xfrm flipH="1">
              <a:off x="3484563" y="6597650"/>
              <a:ext cx="93503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59" name="Text Box 12"/>
            <p:cNvSpPr txBox="1">
              <a:spLocks noChangeArrowheads="1"/>
            </p:cNvSpPr>
            <p:nvPr/>
          </p:nvSpPr>
          <p:spPr bwMode="auto">
            <a:xfrm>
              <a:off x="2301551" y="6381750"/>
              <a:ext cx="1730699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 smtClean="0">
                  <a:solidFill>
                    <a:schemeClr val="bg1"/>
                  </a:solidFill>
                </a:rPr>
                <a:t>diaphragm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55661" name="Line 13"/>
            <p:cNvSpPr>
              <a:spLocks noChangeShapeType="1"/>
            </p:cNvSpPr>
            <p:nvPr/>
          </p:nvSpPr>
          <p:spPr bwMode="auto">
            <a:xfrm>
              <a:off x="6156325" y="2060575"/>
              <a:ext cx="10795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662" name="Line 14"/>
            <p:cNvSpPr>
              <a:spLocks noChangeShapeType="1"/>
            </p:cNvSpPr>
            <p:nvPr/>
          </p:nvSpPr>
          <p:spPr bwMode="auto">
            <a:xfrm flipV="1">
              <a:off x="6156325" y="2060575"/>
              <a:ext cx="1079500" cy="7207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7235825" y="1844675"/>
              <a:ext cx="12239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 smtClean="0">
                  <a:solidFill>
                    <a:schemeClr val="bg1"/>
                  </a:solidFill>
                </a:rPr>
                <a:t>ribs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-582612" y="444501"/>
              <a:ext cx="406717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Oesophagography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barium</a:t>
              </a: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swallow</a:t>
              </a: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3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Skupina 1"/>
          <p:cNvGrpSpPr>
            <a:grpSpLocks/>
          </p:cNvGrpSpPr>
          <p:nvPr/>
        </p:nvGrpSpPr>
        <p:grpSpPr bwMode="auto">
          <a:xfrm>
            <a:off x="365648" y="0"/>
            <a:ext cx="10069282" cy="6858000"/>
            <a:chOff x="-915757" y="0"/>
            <a:chExt cx="10069282" cy="6858000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0"/>
              <a:ext cx="6118225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-915757" y="244415"/>
              <a:ext cx="254589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X-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stomach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barium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swallow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764" name="Line 4"/>
            <p:cNvSpPr>
              <a:spLocks noChangeShapeType="1"/>
            </p:cNvSpPr>
            <p:nvPr/>
          </p:nvSpPr>
          <p:spPr bwMode="auto">
            <a:xfrm flipH="1">
              <a:off x="4643438" y="692150"/>
              <a:ext cx="865187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 flipH="1">
              <a:off x="1908175" y="3429000"/>
              <a:ext cx="14398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357188" y="3205163"/>
              <a:ext cx="21621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bulbus duodeni</a:t>
              </a:r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 flipH="1">
              <a:off x="1763713" y="5229225"/>
              <a:ext cx="10080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3" name="Text Box 9"/>
            <p:cNvSpPr txBox="1">
              <a:spLocks noChangeArrowheads="1"/>
            </p:cNvSpPr>
            <p:nvPr/>
          </p:nvSpPr>
          <p:spPr bwMode="auto">
            <a:xfrm>
              <a:off x="628650" y="5032375"/>
              <a:ext cx="16557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duodenum</a:t>
              </a:r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 flipV="1">
              <a:off x="3851275" y="3860800"/>
              <a:ext cx="649288" cy="7207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4140200" y="3429000"/>
              <a:ext cx="108108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pylorus</a:t>
              </a:r>
            </a:p>
          </p:txBody>
        </p:sp>
        <p:sp>
          <p:nvSpPr>
            <p:cNvPr id="117772" name="Line 12"/>
            <p:cNvSpPr>
              <a:spLocks noChangeShapeType="1"/>
            </p:cNvSpPr>
            <p:nvPr/>
          </p:nvSpPr>
          <p:spPr bwMode="auto">
            <a:xfrm>
              <a:off x="6516688" y="2565400"/>
              <a:ext cx="14398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7" name="Text Box 13"/>
            <p:cNvSpPr txBox="1">
              <a:spLocks noChangeArrowheads="1"/>
            </p:cNvSpPr>
            <p:nvPr/>
          </p:nvSpPr>
          <p:spPr bwMode="auto">
            <a:xfrm>
              <a:off x="7956550" y="2124075"/>
              <a:ext cx="11874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body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of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the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stomach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17774" name="Line 14"/>
            <p:cNvSpPr>
              <a:spLocks noChangeShapeType="1"/>
            </p:cNvSpPr>
            <p:nvPr/>
          </p:nvSpPr>
          <p:spPr bwMode="auto">
            <a:xfrm flipH="1" flipV="1">
              <a:off x="5219700" y="3284538"/>
              <a:ext cx="73025" cy="19446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9" name="Text Box 15"/>
            <p:cNvSpPr txBox="1">
              <a:spLocks noChangeArrowheads="1"/>
            </p:cNvSpPr>
            <p:nvPr/>
          </p:nvSpPr>
          <p:spPr bwMode="auto">
            <a:xfrm>
              <a:off x="4572000" y="2708275"/>
              <a:ext cx="12954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incisura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angularis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17776" name="Line 16"/>
            <p:cNvSpPr>
              <a:spLocks noChangeShapeType="1"/>
            </p:cNvSpPr>
            <p:nvPr/>
          </p:nvSpPr>
          <p:spPr bwMode="auto">
            <a:xfrm>
              <a:off x="7380288" y="5013325"/>
              <a:ext cx="576262" cy="2873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777" name="Line 17"/>
            <p:cNvSpPr>
              <a:spLocks noChangeShapeType="1"/>
            </p:cNvSpPr>
            <p:nvPr/>
          </p:nvSpPr>
          <p:spPr bwMode="auto">
            <a:xfrm flipV="1">
              <a:off x="7524750" y="5300663"/>
              <a:ext cx="431800" cy="11525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92" name="Text Box 18"/>
            <p:cNvSpPr txBox="1">
              <a:spLocks noChangeArrowheads="1"/>
            </p:cNvSpPr>
            <p:nvPr/>
          </p:nvSpPr>
          <p:spPr bwMode="auto">
            <a:xfrm>
              <a:off x="7916863" y="5030932"/>
              <a:ext cx="11160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smtClean="0">
                  <a:solidFill>
                    <a:srgbClr val="FFCC00"/>
                  </a:solidFill>
                </a:rPr>
                <a:t>jejunum</a:t>
              </a:r>
              <a:endParaRPr lang="cs-CZ" altLang="cs-CZ" sz="1600" dirty="0">
                <a:solidFill>
                  <a:srgbClr val="FFCC00"/>
                </a:solidFill>
              </a:endParaRPr>
            </a:p>
          </p:txBody>
        </p:sp>
        <p:sp>
          <p:nvSpPr>
            <p:cNvPr id="117780" name="Text Box 20"/>
            <p:cNvSpPr txBox="1">
              <a:spLocks noChangeArrowheads="1"/>
            </p:cNvSpPr>
            <p:nvPr/>
          </p:nvSpPr>
          <p:spPr bwMode="auto">
            <a:xfrm>
              <a:off x="5508625" y="4622800"/>
              <a:ext cx="12969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stomach</a:t>
              </a:r>
              <a:endParaRPr lang="cs-CZ" altLang="cs-CZ" sz="1600" dirty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7781" name="Line 21"/>
            <p:cNvSpPr>
              <a:spLocks noChangeShapeType="1"/>
            </p:cNvSpPr>
            <p:nvPr/>
          </p:nvSpPr>
          <p:spPr bwMode="auto">
            <a:xfrm>
              <a:off x="6659563" y="765175"/>
              <a:ext cx="12969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95" name="Text Box 22"/>
            <p:cNvSpPr txBox="1">
              <a:spLocks noChangeArrowheads="1"/>
            </p:cNvSpPr>
            <p:nvPr/>
          </p:nvSpPr>
          <p:spPr bwMode="auto">
            <a:xfrm>
              <a:off x="7929563" y="292100"/>
              <a:ext cx="122396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 smtClean="0">
                  <a:solidFill>
                    <a:schemeClr val="bg1"/>
                  </a:solidFill>
                </a:rPr>
                <a:t>stomach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bubble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in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the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fundus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5762625" y="522289"/>
            <a:ext cx="1187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err="1" smtClean="0">
                <a:solidFill>
                  <a:schemeClr val="bg1"/>
                </a:solidFill>
              </a:rPr>
              <a:t>cardia</a:t>
            </a:r>
            <a:endParaRPr lang="cs-CZ" altLang="cs-CZ" sz="1600" dirty="0">
              <a:solidFill>
                <a:schemeClr val="bg1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478589" y="715963"/>
            <a:ext cx="554037" cy="635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1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Skupina 3"/>
          <p:cNvGrpSpPr>
            <a:grpSpLocks/>
          </p:cNvGrpSpPr>
          <p:nvPr/>
        </p:nvGrpSpPr>
        <p:grpSpPr bwMode="auto">
          <a:xfrm>
            <a:off x="1402867" y="0"/>
            <a:ext cx="7933221" cy="6858000"/>
            <a:chOff x="-121133" y="0"/>
            <a:chExt cx="7933221" cy="6858000"/>
          </a:xfrm>
        </p:grpSpPr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-121133" y="228600"/>
              <a:ext cx="22381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Cholecystography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9700" name="Skupina 1"/>
            <p:cNvGrpSpPr>
              <a:grpSpLocks/>
            </p:cNvGrpSpPr>
            <p:nvPr/>
          </p:nvGrpSpPr>
          <p:grpSpPr bwMode="auto">
            <a:xfrm>
              <a:off x="918368" y="0"/>
              <a:ext cx="6893720" cy="6858000"/>
              <a:chOff x="918715" y="0"/>
              <a:chExt cx="6893720" cy="6858000"/>
            </a:xfrm>
          </p:grpSpPr>
          <p:pic>
            <p:nvPicPr>
              <p:cNvPr id="29701" name="Picture 4" descr="10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0"/>
                <a:ext cx="5395912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789" name="Line 5"/>
              <p:cNvSpPr>
                <a:spLocks noChangeShapeType="1"/>
              </p:cNvSpPr>
              <p:nvPr/>
            </p:nvSpPr>
            <p:spPr bwMode="auto">
              <a:xfrm flipH="1">
                <a:off x="2543521" y="2905923"/>
                <a:ext cx="3482975" cy="19843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918715" y="2736854"/>
                <a:ext cx="2411413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cs-CZ" altLang="cs-CZ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altLang="cs-CZ" sz="1600" dirty="0" err="1" smtClean="0">
                    <a:solidFill>
                      <a:schemeClr val="bg1"/>
                    </a:solidFill>
                  </a:rPr>
                  <a:t>lowe</a:t>
                </a:r>
                <a:r>
                  <a:rPr lang="cs-CZ" altLang="cs-CZ" sz="1600" dirty="0" err="1" smtClean="0">
                    <a:solidFill>
                      <a:schemeClr val="bg1"/>
                    </a:solidFill>
                  </a:rPr>
                  <a:t>st</a:t>
                </a:r>
                <a:r>
                  <a:rPr lang="cs-CZ" altLang="cs-CZ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altLang="cs-CZ" sz="1600" dirty="0" err="1" smtClean="0">
                    <a:solidFill>
                      <a:schemeClr val="bg1"/>
                    </a:solidFill>
                  </a:rPr>
                  <a:t>rib</a:t>
                </a:r>
                <a:endParaRPr lang="cs-CZ" altLang="cs-CZ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704" name="Text Box 9"/>
              <p:cNvSpPr txBox="1">
                <a:spLocks noChangeArrowheads="1"/>
              </p:cNvSpPr>
              <p:nvPr/>
            </p:nvSpPr>
            <p:spPr bwMode="auto">
              <a:xfrm>
                <a:off x="4283422" y="3767140"/>
                <a:ext cx="1296988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 err="1" smtClean="0">
                    <a:solidFill>
                      <a:schemeClr val="bg1"/>
                    </a:solidFill>
                  </a:rPr>
                  <a:t>gallbladder</a:t>
                </a:r>
                <a:endParaRPr lang="cs-CZ" altLang="cs-CZ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794" name="Line 10"/>
              <p:cNvSpPr>
                <a:spLocks noChangeShapeType="1"/>
              </p:cNvSpPr>
              <p:nvPr/>
            </p:nvSpPr>
            <p:spPr bwMode="auto">
              <a:xfrm flipH="1">
                <a:off x="3977828" y="4946651"/>
                <a:ext cx="576263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06" name="Text Box 11"/>
              <p:cNvSpPr txBox="1">
                <a:spLocks noChangeArrowheads="1"/>
              </p:cNvSpPr>
              <p:nvPr/>
            </p:nvSpPr>
            <p:spPr bwMode="auto">
              <a:xfrm>
                <a:off x="3203129" y="4755356"/>
                <a:ext cx="1008062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>
                    <a:solidFill>
                      <a:schemeClr val="bg1"/>
                    </a:solidFill>
                  </a:rPr>
                  <a:t>fundus</a:t>
                </a:r>
              </a:p>
            </p:txBody>
          </p:sp>
          <p:sp>
            <p:nvSpPr>
              <p:cNvPr id="29707" name="Text Box 12"/>
              <p:cNvSpPr txBox="1">
                <a:spLocks noChangeArrowheads="1"/>
              </p:cNvSpPr>
              <p:nvPr/>
            </p:nvSpPr>
            <p:spPr bwMode="auto">
              <a:xfrm>
                <a:off x="6804372" y="1844675"/>
                <a:ext cx="1008063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800" dirty="0" smtClean="0">
                    <a:solidFill>
                      <a:schemeClr val="bg1"/>
                    </a:solidFill>
                  </a:rPr>
                  <a:t>T </a:t>
                </a:r>
                <a:r>
                  <a:rPr lang="cs-CZ" altLang="cs-CZ" sz="1800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  <p:sp>
            <p:nvSpPr>
              <p:cNvPr id="29708" name="Text Box 13"/>
              <p:cNvSpPr txBox="1">
                <a:spLocks noChangeArrowheads="1"/>
              </p:cNvSpPr>
              <p:nvPr/>
            </p:nvSpPr>
            <p:spPr bwMode="auto">
              <a:xfrm>
                <a:off x="7020272" y="3068638"/>
                <a:ext cx="647700" cy="369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800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  <p:sp>
            <p:nvSpPr>
              <p:cNvPr id="118802" name="Line 18"/>
              <p:cNvSpPr>
                <a:spLocks noChangeShapeType="1"/>
              </p:cNvSpPr>
              <p:nvPr/>
            </p:nvSpPr>
            <p:spPr bwMode="auto">
              <a:xfrm flipH="1">
                <a:off x="2124422" y="6669088"/>
                <a:ext cx="1008063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10" name="Text Box 19"/>
              <p:cNvSpPr txBox="1">
                <a:spLocks noChangeArrowheads="1"/>
              </p:cNvSpPr>
              <p:nvPr/>
            </p:nvSpPr>
            <p:spPr bwMode="auto">
              <a:xfrm>
                <a:off x="1113185" y="6461125"/>
                <a:ext cx="1735137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>
                    <a:solidFill>
                      <a:schemeClr val="bg1"/>
                    </a:solidFill>
                  </a:rPr>
                  <a:t>o</a:t>
                </a:r>
                <a:r>
                  <a:rPr lang="cs-CZ" altLang="cs-CZ" sz="1600" dirty="0" smtClean="0">
                    <a:solidFill>
                      <a:schemeClr val="bg1"/>
                    </a:solidFill>
                  </a:rPr>
                  <a:t>s </a:t>
                </a:r>
                <a:r>
                  <a:rPr lang="cs-CZ" altLang="cs-CZ" sz="1600" dirty="0" err="1">
                    <a:solidFill>
                      <a:schemeClr val="bg1"/>
                    </a:solidFill>
                  </a:rPr>
                  <a:t>coxae</a:t>
                </a:r>
                <a:endParaRPr lang="cs-CZ" altLang="cs-CZ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811" name="Line 27"/>
              <p:cNvSpPr>
                <a:spLocks noChangeShapeType="1"/>
              </p:cNvSpPr>
              <p:nvPr/>
            </p:nvSpPr>
            <p:spPr bwMode="auto">
              <a:xfrm flipH="1">
                <a:off x="2340322" y="5734050"/>
                <a:ext cx="21590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12" name="Text Box 28"/>
              <p:cNvSpPr txBox="1">
                <a:spLocks noChangeArrowheads="1"/>
              </p:cNvSpPr>
              <p:nvPr/>
            </p:nvSpPr>
            <p:spPr bwMode="auto">
              <a:xfrm>
                <a:off x="936972" y="5503863"/>
                <a:ext cx="1835150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>
                    <a:solidFill>
                      <a:schemeClr val="bg1"/>
                    </a:solidFill>
                  </a:rPr>
                  <a:t>a</a:t>
                </a:r>
                <a:r>
                  <a:rPr lang="cs-CZ" altLang="cs-CZ" sz="1600" dirty="0" smtClean="0">
                    <a:solidFill>
                      <a:schemeClr val="bg1"/>
                    </a:solidFill>
                  </a:rPr>
                  <a:t>ir </a:t>
                </a:r>
                <a:r>
                  <a:rPr lang="cs-CZ" altLang="cs-CZ" sz="1600" dirty="0" smtClean="0">
                    <a:solidFill>
                      <a:schemeClr val="bg1"/>
                    </a:solidFill>
                  </a:rPr>
                  <a:t>in </a:t>
                </a:r>
                <a:r>
                  <a:rPr lang="cs-CZ" altLang="cs-CZ" sz="1600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cs-CZ" altLang="cs-CZ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altLang="cs-CZ" sz="1600" dirty="0" err="1" smtClean="0">
                    <a:solidFill>
                      <a:schemeClr val="bg1"/>
                    </a:solidFill>
                  </a:rPr>
                  <a:t>colon</a:t>
                </a:r>
                <a:endParaRPr lang="cs-CZ" altLang="cs-CZ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713" name="Text Box 29"/>
              <p:cNvSpPr txBox="1">
                <a:spLocks noChangeArrowheads="1"/>
              </p:cNvSpPr>
              <p:nvPr/>
            </p:nvSpPr>
            <p:spPr bwMode="auto">
              <a:xfrm>
                <a:off x="7091710" y="4221163"/>
                <a:ext cx="647700" cy="369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800" dirty="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29714" name="Text Box 30"/>
              <p:cNvSpPr txBox="1">
                <a:spLocks noChangeArrowheads="1"/>
              </p:cNvSpPr>
              <p:nvPr/>
            </p:nvSpPr>
            <p:spPr bwMode="auto">
              <a:xfrm>
                <a:off x="7020272" y="5445125"/>
                <a:ext cx="647700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800" dirty="0">
                    <a:solidFill>
                      <a:schemeClr val="bg1"/>
                    </a:solidFill>
                  </a:rPr>
                  <a:t>L3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8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Skupina 7"/>
          <p:cNvGrpSpPr>
            <a:grpSpLocks/>
          </p:cNvGrpSpPr>
          <p:nvPr/>
        </p:nvGrpSpPr>
        <p:grpSpPr bwMode="auto">
          <a:xfrm>
            <a:off x="596957" y="411210"/>
            <a:ext cx="10442517" cy="5686665"/>
            <a:chOff x="-1060306" y="531016"/>
            <a:chExt cx="10442978" cy="5686665"/>
          </a:xfrm>
        </p:grpSpPr>
        <p:pic>
          <p:nvPicPr>
            <p:cNvPr id="30724" name="Picture 5" descr="250px-ERC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575" y="711944"/>
              <a:ext cx="5256213" cy="521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47" name="Text Box 6"/>
            <p:cNvSpPr txBox="1">
              <a:spLocks noChangeArrowheads="1"/>
            </p:cNvSpPr>
            <p:nvPr/>
          </p:nvSpPr>
          <p:spPr bwMode="auto">
            <a:xfrm>
              <a:off x="-1060306" y="531016"/>
              <a:ext cx="3459604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Endocsopic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retrograde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cholangio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panctreaticography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 (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ERCP)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726" name="Text Box 9"/>
            <p:cNvSpPr txBox="1">
              <a:spLocks noChangeArrowheads="1"/>
            </p:cNvSpPr>
            <p:nvPr/>
          </p:nvSpPr>
          <p:spPr bwMode="auto">
            <a:xfrm>
              <a:off x="117611" y="2708602"/>
              <a:ext cx="33067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chemeClr val="bg1"/>
                  </a:solidFill>
                </a:rPr>
                <a:t>ductus</a:t>
              </a:r>
              <a:r>
                <a:rPr lang="cs-CZ" altLang="cs-CZ" sz="20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2000" dirty="0" err="1">
                  <a:solidFill>
                    <a:schemeClr val="bg1"/>
                  </a:solidFill>
                </a:rPr>
                <a:t>hepaticus</a:t>
              </a:r>
              <a:r>
                <a:rPr lang="cs-CZ" altLang="cs-CZ" sz="2000" dirty="0">
                  <a:solidFill>
                    <a:schemeClr val="bg1"/>
                  </a:solidFill>
                </a:rPr>
                <a:t> </a:t>
              </a:r>
              <a:r>
                <a:rPr lang="cs-CZ" altLang="cs-CZ" sz="2000" dirty="0" err="1">
                  <a:solidFill>
                    <a:schemeClr val="bg1"/>
                  </a:solidFill>
                </a:rPr>
                <a:t>comm</a:t>
              </a:r>
              <a:r>
                <a:rPr lang="cs-CZ" altLang="cs-CZ" sz="2000" dirty="0">
                  <a:solidFill>
                    <a:schemeClr val="bg1"/>
                  </a:solidFill>
                </a:rPr>
                <a:t>.</a:t>
              </a:r>
            </a:p>
          </p:txBody>
        </p:sp>
        <p:cxnSp>
          <p:nvCxnSpPr>
            <p:cNvPr id="30727" name="Přímá spojnice 2"/>
            <p:cNvCxnSpPr>
              <a:cxnSpLocks noChangeShapeType="1"/>
            </p:cNvCxnSpPr>
            <p:nvPr/>
          </p:nvCxnSpPr>
          <p:spPr bwMode="auto">
            <a:xfrm flipH="1">
              <a:off x="2992575" y="2943969"/>
              <a:ext cx="2016125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28" name="Text Box 9"/>
            <p:cNvSpPr txBox="1">
              <a:spLocks noChangeArrowheads="1"/>
            </p:cNvSpPr>
            <p:nvPr/>
          </p:nvSpPr>
          <p:spPr bwMode="auto">
            <a:xfrm>
              <a:off x="750249" y="3033512"/>
              <a:ext cx="19415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chemeClr val="bg1"/>
                  </a:solidFill>
                </a:rPr>
                <a:t>ductus</a:t>
              </a:r>
              <a:r>
                <a:rPr lang="cs-CZ" altLang="cs-CZ" sz="20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2000" dirty="0" err="1">
                  <a:solidFill>
                    <a:schemeClr val="bg1"/>
                  </a:solidFill>
                </a:rPr>
                <a:t>cysticus</a:t>
              </a:r>
              <a:endParaRPr lang="cs-CZ" altLang="cs-CZ" sz="2000" dirty="0">
                <a:solidFill>
                  <a:schemeClr val="bg1"/>
                </a:solidFill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6589850" y="5725269"/>
              <a:ext cx="279282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rgbClr val="FFCC00"/>
                  </a:solidFill>
                </a:rPr>
                <a:t>du</a:t>
              </a:r>
              <a:r>
                <a:rPr lang="cs-CZ" altLang="cs-CZ" sz="2000" dirty="0" err="1" smtClean="0">
                  <a:solidFill>
                    <a:srgbClr val="FFCC00"/>
                  </a:solidFill>
                </a:rPr>
                <a:t>ctus</a:t>
              </a:r>
              <a:r>
                <a:rPr lang="cs-CZ" altLang="cs-CZ" sz="2000" dirty="0" smtClean="0">
                  <a:solidFill>
                    <a:srgbClr val="FFCC00"/>
                  </a:solidFill>
                </a:rPr>
                <a:t> </a:t>
              </a:r>
              <a:r>
                <a:rPr lang="cs-CZ" altLang="cs-CZ" sz="2000" dirty="0" err="1">
                  <a:solidFill>
                    <a:srgbClr val="FFCC00"/>
                  </a:solidFill>
                </a:rPr>
                <a:t>pancreaticus</a:t>
              </a:r>
              <a:endParaRPr lang="cs-CZ" altLang="cs-CZ" sz="2000" dirty="0">
                <a:solidFill>
                  <a:srgbClr val="FFCC00"/>
                </a:solidFill>
              </a:endParaRPr>
            </a:p>
          </p:txBody>
        </p:sp>
        <p:cxnSp>
          <p:nvCxnSpPr>
            <p:cNvPr id="30730" name="Přímá spojnice 10"/>
            <p:cNvCxnSpPr>
              <a:cxnSpLocks noChangeShapeType="1"/>
            </p:cNvCxnSpPr>
            <p:nvPr/>
          </p:nvCxnSpPr>
          <p:spPr bwMode="auto">
            <a:xfrm flipH="1" flipV="1">
              <a:off x="2632001" y="3233567"/>
              <a:ext cx="2309225" cy="7591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31" name="Přímá spojnice 11"/>
            <p:cNvCxnSpPr>
              <a:cxnSpLocks noChangeShapeType="1"/>
            </p:cNvCxnSpPr>
            <p:nvPr/>
          </p:nvCxnSpPr>
          <p:spPr bwMode="auto">
            <a:xfrm flipH="1" flipV="1">
              <a:off x="5656400" y="4744194"/>
              <a:ext cx="1223963" cy="98107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2" name="Text Box 9"/>
            <p:cNvSpPr txBox="1">
              <a:spLocks noChangeArrowheads="1"/>
            </p:cNvSpPr>
            <p:nvPr/>
          </p:nvSpPr>
          <p:spPr bwMode="auto">
            <a:xfrm>
              <a:off x="7609428" y="3392785"/>
              <a:ext cx="15827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chemeClr val="bg1"/>
                  </a:solidFill>
                </a:rPr>
                <a:t>endoscope</a:t>
              </a:r>
              <a:endParaRPr lang="cs-CZ" altLang="cs-CZ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0733" name="Přímá spojnice 14"/>
            <p:cNvCxnSpPr>
              <a:cxnSpLocks noChangeShapeType="1"/>
            </p:cNvCxnSpPr>
            <p:nvPr/>
          </p:nvCxnSpPr>
          <p:spPr bwMode="auto">
            <a:xfrm flipH="1" flipV="1">
              <a:off x="6084168" y="3600401"/>
              <a:ext cx="1512157" cy="14287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34" name="Přímá spojnice 2"/>
            <p:cNvCxnSpPr>
              <a:cxnSpLocks noChangeShapeType="1"/>
            </p:cNvCxnSpPr>
            <p:nvPr/>
          </p:nvCxnSpPr>
          <p:spPr bwMode="auto">
            <a:xfrm flipH="1">
              <a:off x="2488145" y="4653136"/>
              <a:ext cx="3024983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117611" y="4416836"/>
              <a:ext cx="25143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rgbClr val="FFCC00"/>
                  </a:solidFill>
                </a:rPr>
                <a:t>du</a:t>
              </a:r>
              <a:r>
                <a:rPr lang="cs-CZ" altLang="cs-CZ" sz="2000" dirty="0" err="1" smtClean="0">
                  <a:solidFill>
                    <a:srgbClr val="FFCC00"/>
                  </a:solidFill>
                </a:rPr>
                <a:t>ctus</a:t>
              </a:r>
              <a:r>
                <a:rPr lang="cs-CZ" altLang="cs-CZ" sz="2000" dirty="0" smtClean="0">
                  <a:solidFill>
                    <a:srgbClr val="FFCC00"/>
                  </a:solidFill>
                </a:rPr>
                <a:t> </a:t>
              </a:r>
              <a:r>
                <a:rPr lang="cs-CZ" altLang="cs-CZ" sz="2000" dirty="0" err="1">
                  <a:solidFill>
                    <a:srgbClr val="FFCC00"/>
                  </a:solidFill>
                </a:rPr>
                <a:t>choledochus</a:t>
              </a:r>
              <a:endParaRPr lang="cs-CZ" altLang="cs-CZ" sz="2000" dirty="0">
                <a:solidFill>
                  <a:srgbClr val="FFCC00"/>
                </a:solidFill>
              </a:endParaRPr>
            </a:p>
          </p:txBody>
        </p:sp>
        <p:sp>
          <p:nvSpPr>
            <p:cNvPr id="30736" name="TextovéPole 3"/>
            <p:cNvSpPr txBox="1">
              <a:spLocks noChangeArrowheads="1"/>
            </p:cNvSpPr>
            <p:nvPr/>
          </p:nvSpPr>
          <p:spPr bwMode="auto">
            <a:xfrm>
              <a:off x="5143028" y="4816946"/>
              <a:ext cx="647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30737" name="TextovéPole 4"/>
            <p:cNvSpPr txBox="1">
              <a:spLocks noChangeArrowheads="1"/>
            </p:cNvSpPr>
            <p:nvPr/>
          </p:nvSpPr>
          <p:spPr bwMode="auto">
            <a:xfrm>
              <a:off x="496869" y="5587604"/>
              <a:ext cx="2448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solidFill>
                    <a:schemeClr val="bg1"/>
                  </a:solidFill>
                </a:rPr>
                <a:t>papilla</a:t>
              </a:r>
              <a:r>
                <a:rPr lang="cs-CZ" altLang="cs-CZ" sz="1800" dirty="0">
                  <a:solidFill>
                    <a:schemeClr val="bg1"/>
                  </a:solidFill>
                </a:rPr>
                <a:t> </a:t>
              </a:r>
              <a:r>
                <a:rPr lang="cs-CZ" altLang="cs-CZ" sz="1800" dirty="0" err="1">
                  <a:solidFill>
                    <a:schemeClr val="bg1"/>
                  </a:solidFill>
                </a:rPr>
                <a:t>duodeni</a:t>
              </a:r>
              <a:r>
                <a:rPr lang="cs-CZ" altLang="cs-CZ" sz="1800" dirty="0">
                  <a:solidFill>
                    <a:schemeClr val="bg1"/>
                  </a:solidFill>
                </a:rPr>
                <a:t> major</a:t>
              </a:r>
            </a:p>
          </p:txBody>
        </p:sp>
        <p:sp>
          <p:nvSpPr>
            <p:cNvPr id="30738" name="TextovéPole 17"/>
            <p:cNvSpPr txBox="1">
              <a:spLocks noChangeArrowheads="1"/>
            </p:cNvSpPr>
            <p:nvPr/>
          </p:nvSpPr>
          <p:spPr bwMode="auto">
            <a:xfrm>
              <a:off x="276807" y="5632906"/>
              <a:ext cx="3926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dirty="0">
                  <a:solidFill>
                    <a:srgbClr val="FF0000"/>
                  </a:solidFill>
                </a:rPr>
                <a:t>*</a:t>
              </a:r>
            </a:p>
          </p:txBody>
        </p:sp>
      </p:grpSp>
      <p:pic>
        <p:nvPicPr>
          <p:cNvPr id="3072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27013"/>
            <a:ext cx="2222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"/>
          <a:stretch>
            <a:fillRect/>
          </a:stretch>
        </p:blipFill>
        <p:spPr bwMode="auto">
          <a:xfrm>
            <a:off x="3368677" y="178595"/>
            <a:ext cx="57308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Skupina 1"/>
          <p:cNvGrpSpPr>
            <a:grpSpLocks/>
          </p:cNvGrpSpPr>
          <p:nvPr/>
        </p:nvGrpSpPr>
        <p:grpSpPr bwMode="auto">
          <a:xfrm>
            <a:off x="1504951" y="310123"/>
            <a:ext cx="9834017" cy="6203391"/>
            <a:chOff x="-18761" y="310122"/>
            <a:chExt cx="9834150" cy="6203390"/>
          </a:xfrm>
        </p:grpSpPr>
        <p:sp>
          <p:nvSpPr>
            <p:cNvPr id="6148" name="Line 10"/>
            <p:cNvSpPr>
              <a:spLocks noChangeShapeType="1"/>
            </p:cNvSpPr>
            <p:nvPr/>
          </p:nvSpPr>
          <p:spPr bwMode="auto">
            <a:xfrm flipH="1">
              <a:off x="1835464" y="2636838"/>
              <a:ext cx="433394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49" name="Text Box 11"/>
            <p:cNvSpPr txBox="1">
              <a:spLocks noChangeArrowheads="1"/>
            </p:cNvSpPr>
            <p:nvPr/>
          </p:nvSpPr>
          <p:spPr bwMode="auto">
            <a:xfrm>
              <a:off x="473371" y="2411413"/>
              <a:ext cx="160974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frontalis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0" name="Line 12"/>
            <p:cNvSpPr>
              <a:spLocks noChangeShapeType="1"/>
            </p:cNvSpPr>
            <p:nvPr/>
          </p:nvSpPr>
          <p:spPr bwMode="auto">
            <a:xfrm flipH="1">
              <a:off x="1835464" y="4652962"/>
              <a:ext cx="792174" cy="4318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1" name="Text Box 15"/>
            <p:cNvSpPr txBox="1">
              <a:spLocks noChangeArrowheads="1"/>
            </p:cNvSpPr>
            <p:nvPr/>
          </p:nvSpPr>
          <p:spPr bwMode="auto">
            <a:xfrm>
              <a:off x="112211" y="4887913"/>
              <a:ext cx="1798661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palatinus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maxillae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2" name="Line 16"/>
            <p:cNvSpPr>
              <a:spLocks noChangeShapeType="1"/>
            </p:cNvSpPr>
            <p:nvPr/>
          </p:nvSpPr>
          <p:spPr bwMode="auto">
            <a:xfrm flipH="1">
              <a:off x="1835464" y="4437062"/>
              <a:ext cx="1152541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3" name="Text Box 17"/>
            <p:cNvSpPr txBox="1">
              <a:spLocks noChangeArrowheads="1"/>
            </p:cNvSpPr>
            <p:nvPr/>
          </p:nvSpPr>
          <p:spPr bwMode="auto">
            <a:xfrm>
              <a:off x="362244" y="4200524"/>
              <a:ext cx="158434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maxillaris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4" name="Line 18"/>
            <p:cNvSpPr>
              <a:spLocks noChangeShapeType="1"/>
            </p:cNvSpPr>
            <p:nvPr/>
          </p:nvSpPr>
          <p:spPr bwMode="auto">
            <a:xfrm flipH="1">
              <a:off x="1908490" y="3573462"/>
              <a:ext cx="18716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5" name="Text Box 19"/>
            <p:cNvSpPr txBox="1">
              <a:spLocks noChangeArrowheads="1"/>
            </p:cNvSpPr>
            <p:nvPr/>
          </p:nvSpPr>
          <p:spPr bwMode="auto">
            <a:xfrm>
              <a:off x="97129" y="3343274"/>
              <a:ext cx="194312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sphenoidalis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6" name="Line 20"/>
            <p:cNvSpPr>
              <a:spLocks noChangeShapeType="1"/>
            </p:cNvSpPr>
            <p:nvPr/>
          </p:nvSpPr>
          <p:spPr bwMode="auto">
            <a:xfrm flipV="1">
              <a:off x="3996082" y="3068638"/>
              <a:ext cx="0" cy="3603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7" name="Line 21"/>
            <p:cNvSpPr>
              <a:spLocks noChangeShapeType="1"/>
            </p:cNvSpPr>
            <p:nvPr/>
          </p:nvSpPr>
          <p:spPr bwMode="auto">
            <a:xfrm>
              <a:off x="3996082" y="3068638"/>
              <a:ext cx="3600499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8" name="Text Box 22"/>
            <p:cNvSpPr txBox="1">
              <a:spLocks noChangeArrowheads="1"/>
            </p:cNvSpPr>
            <p:nvPr/>
          </p:nvSpPr>
          <p:spPr bwMode="auto">
            <a:xfrm>
              <a:off x="7547367" y="2586038"/>
              <a:ext cx="1403369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fossa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hypophysialis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9" name="Line 23"/>
            <p:cNvSpPr>
              <a:spLocks noChangeShapeType="1"/>
            </p:cNvSpPr>
            <p:nvPr/>
          </p:nvSpPr>
          <p:spPr bwMode="auto">
            <a:xfrm flipV="1">
              <a:off x="4716816" y="3716337"/>
              <a:ext cx="2808325" cy="3603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0" name="Text Box 24"/>
            <p:cNvSpPr txBox="1">
              <a:spLocks noChangeArrowheads="1"/>
            </p:cNvSpPr>
            <p:nvPr/>
          </p:nvSpPr>
          <p:spPr bwMode="auto">
            <a:xfrm>
              <a:off x="7499742" y="3226803"/>
              <a:ext cx="169229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meatus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acusticus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6161" name="Line 25"/>
            <p:cNvSpPr>
              <a:spLocks noChangeShapeType="1"/>
            </p:cNvSpPr>
            <p:nvPr/>
          </p:nvSpPr>
          <p:spPr bwMode="auto">
            <a:xfrm flipH="1">
              <a:off x="1835464" y="1844675"/>
              <a:ext cx="187327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2" name="Text Box 26"/>
            <p:cNvSpPr txBox="1">
              <a:spLocks noChangeArrowheads="1"/>
            </p:cNvSpPr>
            <p:nvPr/>
          </p:nvSpPr>
          <p:spPr bwMode="auto">
            <a:xfrm>
              <a:off x="257468" y="1619250"/>
              <a:ext cx="163832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sutura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coronalis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3" name="Line 27"/>
            <p:cNvSpPr>
              <a:spLocks noChangeShapeType="1"/>
            </p:cNvSpPr>
            <p:nvPr/>
          </p:nvSpPr>
          <p:spPr bwMode="auto">
            <a:xfrm>
              <a:off x="6517066" y="2492375"/>
              <a:ext cx="100807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4" name="Text Box 28"/>
            <p:cNvSpPr txBox="1">
              <a:spLocks noChangeArrowheads="1"/>
            </p:cNvSpPr>
            <p:nvPr/>
          </p:nvSpPr>
          <p:spPr bwMode="auto">
            <a:xfrm>
              <a:off x="7518791" y="2036763"/>
              <a:ext cx="1517671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sutura lambdoidea</a:t>
              </a:r>
            </a:p>
          </p:txBody>
        </p:sp>
        <p:sp>
          <p:nvSpPr>
            <p:cNvPr id="6165" name="Line 29"/>
            <p:cNvSpPr>
              <a:spLocks noChangeShapeType="1"/>
            </p:cNvSpPr>
            <p:nvPr/>
          </p:nvSpPr>
          <p:spPr bwMode="auto">
            <a:xfrm flipH="1">
              <a:off x="1835464" y="3284537"/>
              <a:ext cx="288929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6" name="Text Box 30"/>
            <p:cNvSpPr txBox="1">
              <a:spLocks noChangeArrowheads="1"/>
            </p:cNvSpPr>
            <p:nvPr/>
          </p:nvSpPr>
          <p:spPr bwMode="auto">
            <a:xfrm>
              <a:off x="827389" y="3068638"/>
              <a:ext cx="113984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nasale</a:t>
              </a:r>
            </a:p>
          </p:txBody>
        </p:sp>
        <p:sp>
          <p:nvSpPr>
            <p:cNvPr id="6167" name="Line 33"/>
            <p:cNvSpPr>
              <a:spLocks noChangeShapeType="1"/>
            </p:cNvSpPr>
            <p:nvPr/>
          </p:nvSpPr>
          <p:spPr bwMode="auto">
            <a:xfrm flipH="1">
              <a:off x="1835464" y="6092824"/>
              <a:ext cx="72073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8" name="Text Box 34"/>
            <p:cNvSpPr txBox="1">
              <a:spLocks noChangeArrowheads="1"/>
            </p:cNvSpPr>
            <p:nvPr/>
          </p:nvSpPr>
          <p:spPr bwMode="auto">
            <a:xfrm>
              <a:off x="-9236" y="5876924"/>
              <a:ext cx="193836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9" name="Line 35"/>
            <p:cNvSpPr>
              <a:spLocks noChangeShapeType="1"/>
            </p:cNvSpPr>
            <p:nvPr/>
          </p:nvSpPr>
          <p:spPr bwMode="auto">
            <a:xfrm>
              <a:off x="3708740" y="5661024"/>
              <a:ext cx="0" cy="6477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0" name="Line 36"/>
            <p:cNvSpPr>
              <a:spLocks noChangeShapeType="1"/>
            </p:cNvSpPr>
            <p:nvPr/>
          </p:nvSpPr>
          <p:spPr bwMode="auto">
            <a:xfrm flipH="1">
              <a:off x="1835464" y="6308724"/>
              <a:ext cx="1873275" cy="730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1" name="Text Box 37"/>
            <p:cNvSpPr txBox="1">
              <a:spLocks noChangeArrowheads="1"/>
            </p:cNvSpPr>
            <p:nvPr/>
          </p:nvSpPr>
          <p:spPr bwMode="auto">
            <a:xfrm>
              <a:off x="-18761" y="6176962"/>
              <a:ext cx="197011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canalis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2" name="Line 38"/>
            <p:cNvSpPr>
              <a:spLocks noChangeShapeType="1"/>
            </p:cNvSpPr>
            <p:nvPr/>
          </p:nvSpPr>
          <p:spPr bwMode="auto">
            <a:xfrm flipV="1">
              <a:off x="4427886" y="4360863"/>
              <a:ext cx="3168694" cy="476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3" name="Text Box 39"/>
            <p:cNvSpPr txBox="1">
              <a:spLocks noChangeArrowheads="1"/>
            </p:cNvSpPr>
            <p:nvPr/>
          </p:nvSpPr>
          <p:spPr bwMode="auto">
            <a:xfrm>
              <a:off x="7562695" y="4131096"/>
              <a:ext cx="2252694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condylaris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4" name="Line 40"/>
            <p:cNvSpPr>
              <a:spLocks noChangeShapeType="1"/>
            </p:cNvSpPr>
            <p:nvPr/>
          </p:nvSpPr>
          <p:spPr bwMode="auto">
            <a:xfrm flipV="1">
              <a:off x="4285011" y="5732461"/>
              <a:ext cx="3311570" cy="158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5" name="Text Box 41"/>
            <p:cNvSpPr txBox="1">
              <a:spLocks noChangeArrowheads="1"/>
            </p:cNvSpPr>
            <p:nvPr/>
          </p:nvSpPr>
          <p:spPr bwMode="auto">
            <a:xfrm>
              <a:off x="7583879" y="5531642"/>
              <a:ext cx="2159029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angulus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6" name="Line 42"/>
            <p:cNvSpPr>
              <a:spLocks noChangeShapeType="1"/>
            </p:cNvSpPr>
            <p:nvPr/>
          </p:nvSpPr>
          <p:spPr bwMode="auto">
            <a:xfrm>
              <a:off x="4285010" y="5084761"/>
              <a:ext cx="3391365" cy="693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7" name="Text Box 43"/>
            <p:cNvSpPr txBox="1">
              <a:spLocks noChangeArrowheads="1"/>
            </p:cNvSpPr>
            <p:nvPr/>
          </p:nvSpPr>
          <p:spPr bwMode="auto">
            <a:xfrm>
              <a:off x="7550541" y="4878387"/>
              <a:ext cx="1870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78" name="Text Box 44"/>
            <p:cNvSpPr txBox="1">
              <a:spLocks noChangeArrowheads="1"/>
            </p:cNvSpPr>
            <p:nvPr/>
          </p:nvSpPr>
          <p:spPr bwMode="auto">
            <a:xfrm>
              <a:off x="178092" y="4502149"/>
              <a:ext cx="18367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spina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nasalis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ant.</a:t>
              </a:r>
            </a:p>
          </p:txBody>
        </p:sp>
        <p:sp>
          <p:nvSpPr>
            <p:cNvPr id="6179" name="Line 45"/>
            <p:cNvSpPr>
              <a:spLocks noChangeShapeType="1"/>
            </p:cNvSpPr>
            <p:nvPr/>
          </p:nvSpPr>
          <p:spPr bwMode="auto">
            <a:xfrm flipH="1">
              <a:off x="1835464" y="4724399"/>
              <a:ext cx="36036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0" name="Line 46"/>
            <p:cNvSpPr>
              <a:spLocks noChangeShapeType="1"/>
            </p:cNvSpPr>
            <p:nvPr/>
          </p:nvSpPr>
          <p:spPr bwMode="auto">
            <a:xfrm>
              <a:off x="4285011" y="3428999"/>
              <a:ext cx="57468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4" name="Text Box 47"/>
            <p:cNvSpPr txBox="1">
              <a:spLocks noChangeArrowheads="1"/>
            </p:cNvSpPr>
            <p:nvPr/>
          </p:nvSpPr>
          <p:spPr bwMode="auto">
            <a:xfrm>
              <a:off x="4788254" y="3213100"/>
              <a:ext cx="165578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dorsum sellae</a:t>
              </a:r>
            </a:p>
          </p:txBody>
        </p:sp>
        <p:sp>
          <p:nvSpPr>
            <p:cNvPr id="6182" name="Text Box 48"/>
            <p:cNvSpPr txBox="1">
              <a:spLocks noChangeArrowheads="1"/>
            </p:cNvSpPr>
            <p:nvPr/>
          </p:nvSpPr>
          <p:spPr bwMode="auto">
            <a:xfrm>
              <a:off x="4643790" y="5229224"/>
              <a:ext cx="50483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C2</a:t>
              </a:r>
            </a:p>
          </p:txBody>
        </p:sp>
        <p:sp>
          <p:nvSpPr>
            <p:cNvPr id="6183" name="Line 49"/>
            <p:cNvSpPr>
              <a:spLocks noChangeShapeType="1"/>
            </p:cNvSpPr>
            <p:nvPr/>
          </p:nvSpPr>
          <p:spPr bwMode="auto">
            <a:xfrm>
              <a:off x="6228137" y="549275"/>
              <a:ext cx="79217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4" name="Line 50"/>
            <p:cNvSpPr>
              <a:spLocks noChangeShapeType="1"/>
            </p:cNvSpPr>
            <p:nvPr/>
          </p:nvSpPr>
          <p:spPr bwMode="auto">
            <a:xfrm flipV="1">
              <a:off x="6372601" y="549275"/>
              <a:ext cx="647709" cy="4318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5" name="Text Box 51"/>
            <p:cNvSpPr txBox="1">
              <a:spLocks noChangeArrowheads="1"/>
            </p:cNvSpPr>
            <p:nvPr/>
          </p:nvSpPr>
          <p:spPr bwMode="auto">
            <a:xfrm>
              <a:off x="7566415" y="310122"/>
              <a:ext cx="2016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lamina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et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6" name="Line 52"/>
            <p:cNvSpPr>
              <a:spLocks noChangeShapeType="1"/>
            </p:cNvSpPr>
            <p:nvPr/>
          </p:nvSpPr>
          <p:spPr bwMode="auto">
            <a:xfrm flipV="1">
              <a:off x="6659943" y="1049340"/>
              <a:ext cx="1016432" cy="317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7" name="Text Box 53"/>
            <p:cNvSpPr txBox="1">
              <a:spLocks noChangeArrowheads="1"/>
            </p:cNvSpPr>
            <p:nvPr/>
          </p:nvSpPr>
          <p:spPr bwMode="auto">
            <a:xfrm>
              <a:off x="7583879" y="864187"/>
              <a:ext cx="212410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diploe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8" name="Line 54"/>
            <p:cNvSpPr>
              <a:spLocks noChangeShapeType="1"/>
            </p:cNvSpPr>
            <p:nvPr/>
          </p:nvSpPr>
          <p:spPr bwMode="auto">
            <a:xfrm flipV="1">
              <a:off x="4572351" y="3644899"/>
              <a:ext cx="647709" cy="2159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89" name="Line 55"/>
            <p:cNvSpPr>
              <a:spLocks noChangeShapeType="1"/>
            </p:cNvSpPr>
            <p:nvPr/>
          </p:nvSpPr>
          <p:spPr bwMode="auto">
            <a:xfrm flipV="1">
              <a:off x="4859693" y="3644899"/>
              <a:ext cx="360367" cy="2889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3" name="Text Box 56"/>
            <p:cNvSpPr txBox="1">
              <a:spLocks noChangeArrowheads="1"/>
            </p:cNvSpPr>
            <p:nvPr/>
          </p:nvSpPr>
          <p:spPr bwMode="auto">
            <a:xfrm>
              <a:off x="5148622" y="3444874"/>
              <a:ext cx="165578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os petrosum</a:t>
              </a:r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709612" y="304800"/>
            <a:ext cx="2339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                  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046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Skupina 1"/>
          <p:cNvGrpSpPr>
            <a:grpSpLocks/>
          </p:cNvGrpSpPr>
          <p:nvPr/>
        </p:nvGrpSpPr>
        <p:grpSpPr bwMode="auto">
          <a:xfrm>
            <a:off x="848931" y="0"/>
            <a:ext cx="10328799" cy="6858000"/>
            <a:chOff x="-675070" y="0"/>
            <a:chExt cx="10328799" cy="6858000"/>
          </a:xfrm>
        </p:grpSpPr>
        <p:pic>
          <p:nvPicPr>
            <p:cNvPr id="32771" name="Picture 5" descr="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0"/>
              <a:ext cx="58547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-675070" y="414338"/>
              <a:ext cx="1851789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Barium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enema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12" name="Line 4"/>
            <p:cNvSpPr>
              <a:spLocks noChangeShapeType="1"/>
            </p:cNvSpPr>
            <p:nvPr/>
          </p:nvSpPr>
          <p:spPr bwMode="auto">
            <a:xfrm>
              <a:off x="1835150" y="3860800"/>
              <a:ext cx="50482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717550" y="3398838"/>
              <a:ext cx="1474788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colon ascendens</a:t>
              </a:r>
            </a:p>
          </p:txBody>
        </p:sp>
        <p:sp>
          <p:nvSpPr>
            <p:cNvPr id="119815" name="Line 7"/>
            <p:cNvSpPr>
              <a:spLocks noChangeShapeType="1"/>
            </p:cNvSpPr>
            <p:nvPr/>
          </p:nvSpPr>
          <p:spPr bwMode="auto">
            <a:xfrm>
              <a:off x="7092950" y="4005263"/>
              <a:ext cx="50482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8034479" y="3713163"/>
              <a:ext cx="161925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colon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descendens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19817" name="Line 9"/>
            <p:cNvSpPr>
              <a:spLocks noChangeShapeType="1"/>
            </p:cNvSpPr>
            <p:nvPr/>
          </p:nvSpPr>
          <p:spPr bwMode="auto">
            <a:xfrm flipH="1">
              <a:off x="1763713" y="1844675"/>
              <a:ext cx="1152525" cy="360363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250825" y="2000250"/>
              <a:ext cx="18716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flexura colli dx.</a:t>
              </a:r>
            </a:p>
          </p:txBody>
        </p:sp>
        <p:sp>
          <p:nvSpPr>
            <p:cNvPr id="119819" name="Line 11"/>
            <p:cNvSpPr>
              <a:spLocks noChangeShapeType="1"/>
            </p:cNvSpPr>
            <p:nvPr/>
          </p:nvSpPr>
          <p:spPr bwMode="auto">
            <a:xfrm flipV="1">
              <a:off x="7380288" y="620713"/>
              <a:ext cx="576262" cy="14446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7918450" y="122238"/>
              <a:ext cx="13319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flexura colli sin.</a:t>
              </a:r>
            </a:p>
          </p:txBody>
        </p:sp>
        <p:sp>
          <p:nvSpPr>
            <p:cNvPr id="119821" name="Line 13"/>
            <p:cNvSpPr>
              <a:spLocks noChangeShapeType="1"/>
            </p:cNvSpPr>
            <p:nvPr/>
          </p:nvSpPr>
          <p:spPr bwMode="auto">
            <a:xfrm>
              <a:off x="5148263" y="5876925"/>
              <a:ext cx="21605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7296306" y="5391688"/>
              <a:ext cx="165576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colon</a:t>
              </a:r>
              <a:r>
                <a:rPr lang="cs-CZ" altLang="cs-CZ" sz="1600" dirty="0"/>
                <a:t> </a:t>
              </a:r>
              <a:r>
                <a:rPr lang="cs-CZ" altLang="cs-CZ" sz="1600" dirty="0" err="1"/>
                <a:t>sigmoideum</a:t>
              </a:r>
              <a:endParaRPr lang="cs-CZ" altLang="cs-CZ" sz="1600" dirty="0"/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 flipV="1">
              <a:off x="4067175" y="1700213"/>
              <a:ext cx="792163" cy="43338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824" name="Line 16"/>
            <p:cNvSpPr>
              <a:spLocks noChangeShapeType="1"/>
            </p:cNvSpPr>
            <p:nvPr/>
          </p:nvSpPr>
          <p:spPr bwMode="auto">
            <a:xfrm>
              <a:off x="4859338" y="1700213"/>
              <a:ext cx="1225550" cy="43338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3851275" y="1341438"/>
              <a:ext cx="2376488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colon</a:t>
              </a:r>
              <a:r>
                <a:rPr lang="cs-CZ" altLang="cs-CZ" sz="1600" dirty="0"/>
                <a:t> </a:t>
              </a:r>
              <a:r>
                <a:rPr lang="cs-CZ" altLang="cs-CZ" sz="1600" dirty="0" err="1"/>
                <a:t>transversum</a:t>
              </a:r>
              <a:endParaRPr lang="cs-CZ" alt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49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Skupina 1"/>
          <p:cNvGrpSpPr>
            <a:grpSpLocks/>
          </p:cNvGrpSpPr>
          <p:nvPr/>
        </p:nvGrpSpPr>
        <p:grpSpPr bwMode="auto">
          <a:xfrm>
            <a:off x="1468074" y="0"/>
            <a:ext cx="9199926" cy="6858000"/>
            <a:chOff x="-55926" y="0"/>
            <a:chExt cx="9199926" cy="6858000"/>
          </a:xfrm>
        </p:grpSpPr>
        <p:pic>
          <p:nvPicPr>
            <p:cNvPr id="3379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725" y="0"/>
              <a:ext cx="613727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7" name="Text Box 4"/>
            <p:cNvSpPr txBox="1">
              <a:spLocks noChangeArrowheads="1"/>
            </p:cNvSpPr>
            <p:nvPr/>
          </p:nvSpPr>
          <p:spPr bwMode="auto">
            <a:xfrm>
              <a:off x="-55926" y="434945"/>
              <a:ext cx="3132138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Double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contrast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barium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enema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(DCBE)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irrigography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 flipH="1">
              <a:off x="3006725" y="2997200"/>
              <a:ext cx="15128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H="1">
              <a:off x="1908175" y="2133600"/>
              <a:ext cx="15113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" name="Text Box 10"/>
            <p:cNvSpPr txBox="1">
              <a:spLocks noChangeArrowheads="1"/>
            </p:cNvSpPr>
            <p:nvPr/>
          </p:nvSpPr>
          <p:spPr bwMode="auto">
            <a:xfrm>
              <a:off x="1041400" y="1925638"/>
              <a:ext cx="12954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caecum</a:t>
              </a:r>
            </a:p>
          </p:txBody>
        </p:sp>
        <p:sp>
          <p:nvSpPr>
            <p:cNvPr id="33800" name="Text Box 10"/>
            <p:cNvSpPr txBox="1">
              <a:spLocks noChangeArrowheads="1"/>
            </p:cNvSpPr>
            <p:nvPr/>
          </p:nvSpPr>
          <p:spPr bwMode="auto">
            <a:xfrm>
              <a:off x="917212" y="2778267"/>
              <a:ext cx="21590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appendix vermiformis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Skupina 1"/>
          <p:cNvGrpSpPr>
            <a:grpSpLocks/>
          </p:cNvGrpSpPr>
          <p:nvPr/>
        </p:nvGrpSpPr>
        <p:grpSpPr bwMode="auto">
          <a:xfrm>
            <a:off x="535215" y="188913"/>
            <a:ext cx="10126403" cy="6669087"/>
            <a:chOff x="-988719" y="188913"/>
            <a:chExt cx="10125730" cy="6669087"/>
          </a:xfrm>
        </p:grpSpPr>
        <p:pic>
          <p:nvPicPr>
            <p:cNvPr id="34819" name="Picture 4" descr="230px-Ivu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188913"/>
              <a:ext cx="5078412" cy="666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Text Box 5"/>
            <p:cNvSpPr txBox="1">
              <a:spLocks noChangeArrowheads="1"/>
            </p:cNvSpPr>
            <p:nvPr/>
          </p:nvSpPr>
          <p:spPr bwMode="auto">
            <a:xfrm>
              <a:off x="7308363" y="379997"/>
              <a:ext cx="18286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alices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renales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32772" name="Text Box 6"/>
            <p:cNvSpPr txBox="1">
              <a:spLocks noChangeArrowheads="1"/>
            </p:cNvSpPr>
            <p:nvPr/>
          </p:nvSpPr>
          <p:spPr bwMode="auto">
            <a:xfrm>
              <a:off x="-988719" y="239713"/>
              <a:ext cx="31035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Descending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urography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22" name="Text Box 7"/>
            <p:cNvSpPr txBox="1">
              <a:spLocks noChangeArrowheads="1"/>
            </p:cNvSpPr>
            <p:nvPr/>
          </p:nvSpPr>
          <p:spPr bwMode="auto">
            <a:xfrm>
              <a:off x="1269700" y="2139950"/>
              <a:ext cx="14414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ureter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34823" name="Text Box 8"/>
            <p:cNvSpPr txBox="1">
              <a:spLocks noChangeArrowheads="1"/>
            </p:cNvSpPr>
            <p:nvPr/>
          </p:nvSpPr>
          <p:spPr bwMode="auto">
            <a:xfrm>
              <a:off x="686543" y="5712765"/>
              <a:ext cx="1655884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v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esica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urinaria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56681" name="Line 9"/>
            <p:cNvSpPr>
              <a:spLocks noChangeShapeType="1"/>
            </p:cNvSpPr>
            <p:nvPr/>
          </p:nvSpPr>
          <p:spPr bwMode="auto">
            <a:xfrm>
              <a:off x="2268387" y="5949950"/>
              <a:ext cx="223187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682" name="Line 10"/>
            <p:cNvSpPr>
              <a:spLocks noChangeShapeType="1"/>
            </p:cNvSpPr>
            <p:nvPr/>
          </p:nvSpPr>
          <p:spPr bwMode="auto">
            <a:xfrm>
              <a:off x="6011463" y="549275"/>
              <a:ext cx="1296901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683" name="Line 11"/>
            <p:cNvSpPr>
              <a:spLocks noChangeShapeType="1"/>
            </p:cNvSpPr>
            <p:nvPr/>
          </p:nvSpPr>
          <p:spPr bwMode="auto">
            <a:xfrm flipV="1">
              <a:off x="6371802" y="549275"/>
              <a:ext cx="936563" cy="7191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684" name="Line 12"/>
            <p:cNvSpPr>
              <a:spLocks noChangeShapeType="1"/>
            </p:cNvSpPr>
            <p:nvPr/>
          </p:nvSpPr>
          <p:spPr bwMode="auto">
            <a:xfrm flipV="1">
              <a:off x="6227349" y="549275"/>
              <a:ext cx="1081015" cy="11509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>
              <a:off x="2843024" y="2349500"/>
              <a:ext cx="115244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 flipH="1" flipV="1">
              <a:off x="2843024" y="2349500"/>
              <a:ext cx="1152448" cy="29511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687" name="Line 15"/>
            <p:cNvSpPr>
              <a:spLocks noChangeShapeType="1"/>
            </p:cNvSpPr>
            <p:nvPr/>
          </p:nvSpPr>
          <p:spPr bwMode="auto">
            <a:xfrm flipH="1">
              <a:off x="2627138" y="1700213"/>
              <a:ext cx="1223881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1" name="Text Box 16"/>
            <p:cNvSpPr txBox="1">
              <a:spLocks noChangeArrowheads="1"/>
            </p:cNvSpPr>
            <p:nvPr/>
          </p:nvSpPr>
          <p:spPr bwMode="auto">
            <a:xfrm>
              <a:off x="563040" y="1475581"/>
              <a:ext cx="27717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p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elvis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renalis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Skupina 1"/>
          <p:cNvGrpSpPr>
            <a:grpSpLocks/>
          </p:cNvGrpSpPr>
          <p:nvPr/>
        </p:nvGrpSpPr>
        <p:grpSpPr bwMode="auto">
          <a:xfrm>
            <a:off x="1524000" y="0"/>
            <a:ext cx="8845550" cy="6858000"/>
            <a:chOff x="-1" y="0"/>
            <a:chExt cx="8845551" cy="6858000"/>
          </a:xfrm>
        </p:grpSpPr>
        <p:pic>
          <p:nvPicPr>
            <p:cNvPr id="35843" name="Picture 7" descr="20121128090056_709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r="10620" b="2417"/>
            <a:stretch>
              <a:fillRect/>
            </a:stretch>
          </p:blipFill>
          <p:spPr bwMode="auto">
            <a:xfrm>
              <a:off x="3276600" y="0"/>
              <a:ext cx="304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-1" y="0"/>
              <a:ext cx="3059113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Ascending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pyelography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retrograde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884" name="Line 4"/>
            <p:cNvSpPr>
              <a:spLocks noChangeShapeType="1"/>
            </p:cNvSpPr>
            <p:nvPr/>
          </p:nvSpPr>
          <p:spPr bwMode="auto">
            <a:xfrm>
              <a:off x="5148263" y="3429000"/>
              <a:ext cx="17287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6855449" y="3206892"/>
              <a:ext cx="110092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ureter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22888" name="Line 8"/>
            <p:cNvSpPr>
              <a:spLocks noChangeShapeType="1"/>
            </p:cNvSpPr>
            <p:nvPr/>
          </p:nvSpPr>
          <p:spPr bwMode="auto">
            <a:xfrm>
              <a:off x="5003800" y="3933825"/>
              <a:ext cx="18002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889" name="Line 9"/>
            <p:cNvSpPr>
              <a:spLocks noChangeShapeType="1"/>
            </p:cNvSpPr>
            <p:nvPr/>
          </p:nvSpPr>
          <p:spPr bwMode="auto">
            <a:xfrm>
              <a:off x="5364163" y="1196975"/>
              <a:ext cx="1008062" cy="5032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890" name="Line 10"/>
            <p:cNvSpPr>
              <a:spLocks noChangeShapeType="1"/>
            </p:cNvSpPr>
            <p:nvPr/>
          </p:nvSpPr>
          <p:spPr bwMode="auto">
            <a:xfrm flipV="1">
              <a:off x="5508625" y="1700213"/>
              <a:ext cx="863600" cy="3603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891" name="Line 11"/>
            <p:cNvSpPr>
              <a:spLocks noChangeShapeType="1"/>
            </p:cNvSpPr>
            <p:nvPr/>
          </p:nvSpPr>
          <p:spPr bwMode="auto">
            <a:xfrm flipV="1">
              <a:off x="5435600" y="1700213"/>
              <a:ext cx="936625" cy="7207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6324600" y="1504950"/>
              <a:ext cx="25209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alices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renales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22894" name="Line 14"/>
            <p:cNvSpPr>
              <a:spLocks noChangeShapeType="1"/>
            </p:cNvSpPr>
            <p:nvPr/>
          </p:nvSpPr>
          <p:spPr bwMode="auto">
            <a:xfrm flipH="1">
              <a:off x="3059112" y="2133600"/>
              <a:ext cx="1944687" cy="13668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53" name="Text Box 15"/>
            <p:cNvSpPr txBox="1">
              <a:spLocks noChangeArrowheads="1"/>
            </p:cNvSpPr>
            <p:nvPr/>
          </p:nvSpPr>
          <p:spPr bwMode="auto">
            <a:xfrm>
              <a:off x="1247775" y="3330575"/>
              <a:ext cx="29511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p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elvis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renalis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35854" name="Text Box 16"/>
            <p:cNvSpPr txBox="1">
              <a:spLocks noChangeArrowheads="1"/>
            </p:cNvSpPr>
            <p:nvPr/>
          </p:nvSpPr>
          <p:spPr bwMode="auto">
            <a:xfrm>
              <a:off x="6804025" y="3716338"/>
              <a:ext cx="12239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 smtClean="0">
                  <a:solidFill>
                    <a:schemeClr val="bg1"/>
                  </a:solidFill>
                </a:rPr>
                <a:t>c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atheter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4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Skupina 1"/>
          <p:cNvGrpSpPr>
            <a:grpSpLocks/>
          </p:cNvGrpSpPr>
          <p:nvPr/>
        </p:nvGrpSpPr>
        <p:grpSpPr bwMode="auto">
          <a:xfrm>
            <a:off x="1631951" y="0"/>
            <a:ext cx="7546975" cy="6669088"/>
            <a:chOff x="107950" y="0"/>
            <a:chExt cx="7546975" cy="6669088"/>
          </a:xfrm>
        </p:grpSpPr>
        <p:pic>
          <p:nvPicPr>
            <p:cNvPr id="36867" name="Picture 16" descr="S-5081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" t="1216" r="2022" b="3215"/>
            <a:stretch>
              <a:fillRect/>
            </a:stretch>
          </p:blipFill>
          <p:spPr bwMode="auto">
            <a:xfrm>
              <a:off x="1692275" y="549275"/>
              <a:ext cx="5962650" cy="611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3759200" y="0"/>
              <a:ext cx="16241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Cystography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869" name="Text Box 4"/>
            <p:cNvSpPr txBox="1">
              <a:spLocks noChangeArrowheads="1"/>
            </p:cNvSpPr>
            <p:nvPr/>
          </p:nvSpPr>
          <p:spPr bwMode="auto">
            <a:xfrm>
              <a:off x="107950" y="3270250"/>
              <a:ext cx="16573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rgbClr val="FFCC00"/>
                  </a:solidFill>
                </a:rPr>
                <a:t>v</a:t>
              </a:r>
              <a:r>
                <a:rPr lang="cs-CZ" altLang="cs-CZ" sz="1600" dirty="0" err="1" smtClean="0">
                  <a:solidFill>
                    <a:srgbClr val="FFCC00"/>
                  </a:solidFill>
                </a:rPr>
                <a:t>esica</a:t>
              </a:r>
              <a:r>
                <a:rPr lang="cs-CZ" altLang="cs-CZ" sz="1600" dirty="0" smtClean="0">
                  <a:solidFill>
                    <a:srgbClr val="FFCC00"/>
                  </a:solidFill>
                </a:rPr>
                <a:t> </a:t>
              </a:r>
              <a:r>
                <a:rPr lang="cs-CZ" altLang="cs-CZ" sz="1600" dirty="0" err="1">
                  <a:solidFill>
                    <a:srgbClr val="FFCC00"/>
                  </a:solidFill>
                </a:rPr>
                <a:t>u</a:t>
              </a:r>
              <a:r>
                <a:rPr lang="cs-CZ" altLang="cs-CZ" sz="1600" dirty="0" err="1" smtClean="0">
                  <a:solidFill>
                    <a:srgbClr val="FFCC00"/>
                  </a:solidFill>
                </a:rPr>
                <a:t>rinaria</a:t>
              </a:r>
              <a:endParaRPr lang="cs-CZ" altLang="cs-CZ" sz="1600" dirty="0">
                <a:solidFill>
                  <a:srgbClr val="FFCC00"/>
                </a:solidFill>
              </a:endParaRPr>
            </a:p>
          </p:txBody>
        </p:sp>
        <p:sp>
          <p:nvSpPr>
            <p:cNvPr id="36870" name="Text Box 8"/>
            <p:cNvSpPr txBox="1">
              <a:spLocks noChangeArrowheads="1"/>
            </p:cNvSpPr>
            <p:nvPr/>
          </p:nvSpPr>
          <p:spPr bwMode="auto">
            <a:xfrm>
              <a:off x="3302000" y="5146675"/>
              <a:ext cx="10810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 smtClean="0">
                  <a:solidFill>
                    <a:schemeClr val="bg1"/>
                  </a:solidFill>
                </a:rPr>
                <a:t>catheter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23918" name="Line 14"/>
            <p:cNvSpPr>
              <a:spLocks noChangeShapeType="1"/>
            </p:cNvSpPr>
            <p:nvPr/>
          </p:nvSpPr>
          <p:spPr bwMode="auto">
            <a:xfrm>
              <a:off x="4140200" y="5316538"/>
              <a:ext cx="7207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921" name="Line 17"/>
            <p:cNvSpPr>
              <a:spLocks noChangeShapeType="1"/>
            </p:cNvSpPr>
            <p:nvPr/>
          </p:nvSpPr>
          <p:spPr bwMode="auto">
            <a:xfrm>
              <a:off x="1692275" y="3500438"/>
              <a:ext cx="25193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1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Skupina 1"/>
          <p:cNvGrpSpPr>
            <a:grpSpLocks/>
          </p:cNvGrpSpPr>
          <p:nvPr/>
        </p:nvGrpSpPr>
        <p:grpSpPr bwMode="auto">
          <a:xfrm>
            <a:off x="1703389" y="193676"/>
            <a:ext cx="8821737" cy="6327775"/>
            <a:chOff x="179388" y="193675"/>
            <a:chExt cx="8821737" cy="6327775"/>
          </a:xfrm>
        </p:grpSpPr>
        <p:sp>
          <p:nvSpPr>
            <p:cNvPr id="36867" name="Text Box 2"/>
            <p:cNvSpPr txBox="1">
              <a:spLocks noChangeArrowheads="1"/>
            </p:cNvSpPr>
            <p:nvPr/>
          </p:nvSpPr>
          <p:spPr bwMode="auto">
            <a:xfrm>
              <a:off x="3419475" y="193675"/>
              <a:ext cx="28942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Hysterosalpingography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789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530350"/>
              <a:ext cx="8713787" cy="499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933" name="Line 5"/>
            <p:cNvSpPr>
              <a:spLocks noChangeShapeType="1"/>
            </p:cNvSpPr>
            <p:nvPr/>
          </p:nvSpPr>
          <p:spPr bwMode="auto">
            <a:xfrm flipV="1">
              <a:off x="5867400" y="2636838"/>
              <a:ext cx="360363" cy="79375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6047581" y="1928952"/>
              <a:ext cx="143986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>
                  <a:solidFill>
                    <a:srgbClr val="FFCC00"/>
                  </a:solidFill>
                </a:rPr>
                <a:t>t</a:t>
              </a:r>
              <a:r>
                <a:rPr lang="cs-CZ" altLang="cs-CZ" sz="2000" dirty="0" smtClean="0">
                  <a:solidFill>
                    <a:srgbClr val="FFCC00"/>
                  </a:solidFill>
                </a:rPr>
                <a:t>uba </a:t>
              </a:r>
              <a:r>
                <a:rPr lang="cs-CZ" altLang="cs-CZ" sz="2000" dirty="0" err="1" smtClean="0">
                  <a:solidFill>
                    <a:srgbClr val="FFCC00"/>
                  </a:solidFill>
                </a:rPr>
                <a:t>uterina</a:t>
              </a:r>
              <a:endParaRPr lang="cs-CZ" altLang="cs-CZ" sz="2000" dirty="0">
                <a:solidFill>
                  <a:srgbClr val="FFCC00"/>
                </a:solidFill>
              </a:endParaRPr>
            </a:p>
          </p:txBody>
        </p:sp>
        <p:sp>
          <p:nvSpPr>
            <p:cNvPr id="124936" name="Text Box 8"/>
            <p:cNvSpPr txBox="1">
              <a:spLocks noChangeArrowheads="1"/>
            </p:cNvSpPr>
            <p:nvPr/>
          </p:nvSpPr>
          <p:spPr bwMode="auto">
            <a:xfrm>
              <a:off x="5410831" y="4600576"/>
              <a:ext cx="1805764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 smtClean="0"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cannula</a:t>
              </a:r>
              <a:endParaRPr lang="cs-CZ" altLang="cs-CZ" sz="1600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6" name="Text Box 4"/>
            <p:cNvSpPr txBox="1">
              <a:spLocks noChangeArrowheads="1"/>
            </p:cNvSpPr>
            <p:nvPr/>
          </p:nvSpPr>
          <p:spPr bwMode="auto">
            <a:xfrm>
              <a:off x="3489326" y="2539534"/>
              <a:ext cx="11160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smtClean="0">
                  <a:solidFill>
                    <a:srgbClr val="FF9933"/>
                  </a:solidFill>
                </a:rPr>
                <a:t>uterus</a:t>
              </a:r>
              <a:endParaRPr lang="cs-CZ" altLang="cs-CZ" sz="2000" dirty="0">
                <a:solidFill>
                  <a:srgbClr val="FF9933"/>
                </a:solidFill>
              </a:endParaRPr>
            </a:p>
          </p:txBody>
        </p:sp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 flipH="1">
              <a:off x="4326844" y="4796632"/>
              <a:ext cx="1079500" cy="7143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7489825" y="3213100"/>
              <a:ext cx="15113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ontrast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medium in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the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peritoneal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cavity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24939" name="Line 11"/>
            <p:cNvSpPr>
              <a:spLocks noChangeShapeType="1"/>
            </p:cNvSpPr>
            <p:nvPr/>
          </p:nvSpPr>
          <p:spPr bwMode="auto">
            <a:xfrm>
              <a:off x="7058025" y="3833813"/>
              <a:ext cx="431800" cy="28733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6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908051"/>
            <a:ext cx="6624637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7824788" y="836614"/>
            <a:ext cx="1655762" cy="172878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9055101" y="533401"/>
            <a:ext cx="1433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CC00"/>
                </a:solidFill>
              </a:rPr>
              <a:t>A. lienalis</a:t>
            </a:r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H="1" flipV="1">
            <a:off x="7391401" y="908050"/>
            <a:ext cx="73025" cy="194468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629401" y="569914"/>
            <a:ext cx="23034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CC00"/>
                </a:solidFill>
              </a:rPr>
              <a:t>A. gastrica sin.</a:t>
            </a: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6953251" y="3536951"/>
            <a:ext cx="16557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u="sng">
                <a:solidFill>
                  <a:srgbClr val="FFCC00"/>
                </a:solidFill>
              </a:rPr>
              <a:t>TRUNCUS COELIACUS</a:t>
            </a:r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 flipH="1" flipV="1">
            <a:off x="5159375" y="836614"/>
            <a:ext cx="1512888" cy="26638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4144964" y="539751"/>
            <a:ext cx="2268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rgbClr val="FFCC00"/>
                </a:solidFill>
              </a:rPr>
              <a:t>A. hepatica comm.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6456363" y="5746750"/>
            <a:ext cx="4318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5419726" y="5516564"/>
            <a:ext cx="1147764" cy="339725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s-CZ"/>
            </a:defPPr>
            <a:lvl1pPr eaLnBrk="1" hangingPunct="1"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catheter</a:t>
            </a: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01" name="Text Box 5"/>
          <p:cNvSpPr txBox="1">
            <a:spLocks noChangeArrowheads="1"/>
          </p:cNvSpPr>
          <p:nvPr/>
        </p:nvSpPr>
        <p:spPr bwMode="auto">
          <a:xfrm>
            <a:off x="1487487" y="2698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Arteriography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coeliac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trunk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1895476" y="3979864"/>
            <a:ext cx="2951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a. gastroduodenalis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3792538" y="4221163"/>
            <a:ext cx="269875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7" name="Text Box 10"/>
          <p:cNvSpPr txBox="1">
            <a:spLocks noChangeArrowheads="1"/>
          </p:cNvSpPr>
          <p:nvPr/>
        </p:nvSpPr>
        <p:spPr bwMode="auto">
          <a:xfrm>
            <a:off x="1957388" y="3270250"/>
            <a:ext cx="2844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a. hepatica propria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3792538" y="3495676"/>
            <a:ext cx="2374900" cy="4763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9" name="Text Box 10"/>
          <p:cNvSpPr txBox="1">
            <a:spLocks noChangeArrowheads="1"/>
          </p:cNvSpPr>
          <p:nvPr/>
        </p:nvSpPr>
        <p:spPr bwMode="auto">
          <a:xfrm>
            <a:off x="8131175" y="4792664"/>
            <a:ext cx="26987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/>
              <a:t>a. </a:t>
            </a:r>
            <a:r>
              <a:rPr lang="cs-CZ" altLang="cs-CZ" sz="1600" dirty="0" err="1"/>
              <a:t>gastroepiploica</a:t>
            </a:r>
            <a:r>
              <a:rPr lang="cs-CZ" altLang="cs-CZ" sz="1600" dirty="0"/>
              <a:t> sin.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8975725" y="4221163"/>
            <a:ext cx="361950" cy="6731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31" name="TextovéPole 2"/>
          <p:cNvSpPr txBox="1">
            <a:spLocks noChangeArrowheads="1"/>
          </p:cNvSpPr>
          <p:nvPr/>
        </p:nvSpPr>
        <p:spPr bwMode="auto">
          <a:xfrm>
            <a:off x="7127876" y="3146425"/>
            <a:ext cx="288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CC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303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Skupina 3"/>
          <p:cNvGrpSpPr>
            <a:grpSpLocks/>
          </p:cNvGrpSpPr>
          <p:nvPr/>
        </p:nvGrpSpPr>
        <p:grpSpPr bwMode="auto">
          <a:xfrm>
            <a:off x="1514476" y="20639"/>
            <a:ext cx="9155113" cy="6505575"/>
            <a:chOff x="-9236" y="20320"/>
            <a:chExt cx="9154228" cy="6505297"/>
          </a:xfrm>
        </p:grpSpPr>
        <p:grpSp>
          <p:nvGrpSpPr>
            <p:cNvPr id="39939" name="Skupina 2"/>
            <p:cNvGrpSpPr>
              <a:grpSpLocks/>
            </p:cNvGrpSpPr>
            <p:nvPr/>
          </p:nvGrpSpPr>
          <p:grpSpPr bwMode="auto">
            <a:xfrm>
              <a:off x="-9236" y="20320"/>
              <a:ext cx="9154228" cy="6505297"/>
              <a:chOff x="-9236" y="20320"/>
              <a:chExt cx="9154228" cy="6505297"/>
            </a:xfrm>
          </p:grpSpPr>
          <p:pic>
            <p:nvPicPr>
              <p:cNvPr id="39942" name="Picture 2" descr="1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167" y="548680"/>
                <a:ext cx="5978525" cy="5976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15" name="Text Box 5"/>
              <p:cNvSpPr txBox="1">
                <a:spLocks noChangeArrowheads="1"/>
              </p:cNvSpPr>
              <p:nvPr/>
            </p:nvSpPr>
            <p:spPr bwMode="auto">
              <a:xfrm>
                <a:off x="20924" y="20320"/>
                <a:ext cx="3038181" cy="400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cs-CZ" altLang="cs-CZ" sz="2000" dirty="0" err="1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Aortography</a:t>
                </a:r>
                <a:endPara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44" name="Text Box 8"/>
              <p:cNvSpPr txBox="1">
                <a:spLocks noChangeArrowheads="1"/>
              </p:cNvSpPr>
              <p:nvPr/>
            </p:nvSpPr>
            <p:spPr bwMode="auto">
              <a:xfrm>
                <a:off x="7471767" y="1804392"/>
                <a:ext cx="1584325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/>
                  <a:t>a. </a:t>
                </a:r>
                <a:r>
                  <a:rPr lang="cs-CZ" altLang="cs-CZ" sz="1600" dirty="0" err="1"/>
                  <a:t>lienalis</a:t>
                </a:r>
                <a:endParaRPr lang="cs-CZ" altLang="cs-CZ" sz="1600" dirty="0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 flipH="1" flipV="1">
                <a:off x="5754420" y="2017310"/>
                <a:ext cx="1727033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46" name="Text Box 8"/>
              <p:cNvSpPr txBox="1">
                <a:spLocks noChangeArrowheads="1"/>
              </p:cNvSpPr>
              <p:nvPr/>
            </p:nvSpPr>
            <p:spPr bwMode="auto">
              <a:xfrm>
                <a:off x="7193955" y="3031530"/>
                <a:ext cx="1727200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 err="1"/>
                  <a:t>aa</a:t>
                </a:r>
                <a:r>
                  <a:rPr lang="cs-CZ" altLang="cs-CZ" sz="1600" dirty="0"/>
                  <a:t>. </a:t>
                </a:r>
                <a:r>
                  <a:rPr lang="cs-CZ" altLang="cs-CZ" sz="1600" dirty="0" err="1"/>
                  <a:t>renales</a:t>
                </a:r>
                <a:endParaRPr lang="cs-CZ" altLang="cs-CZ" sz="1600" dirty="0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H="1" flipV="1">
                <a:off x="5708386" y="3241219"/>
                <a:ext cx="1512742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 flipV="1">
                <a:off x="4733755" y="2953895"/>
                <a:ext cx="974631" cy="287325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 flipV="1">
                <a:off x="5624257" y="2982468"/>
                <a:ext cx="130162" cy="258751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50" name="Text Box 8"/>
              <p:cNvSpPr txBox="1">
                <a:spLocks noChangeArrowheads="1"/>
              </p:cNvSpPr>
              <p:nvPr/>
            </p:nvSpPr>
            <p:spPr bwMode="auto">
              <a:xfrm>
                <a:off x="7076480" y="4003080"/>
                <a:ext cx="2068512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 err="1"/>
                  <a:t>aa</a:t>
                </a:r>
                <a:r>
                  <a:rPr lang="cs-CZ" altLang="cs-CZ" sz="1600" dirty="0"/>
                  <a:t>. </a:t>
                </a:r>
                <a:r>
                  <a:rPr lang="cs-CZ" altLang="cs-CZ" sz="1600" dirty="0" err="1"/>
                  <a:t>lumbales</a:t>
                </a:r>
                <a:endParaRPr lang="cs-CZ" altLang="cs-CZ" sz="1600" dirty="0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H="1" flipV="1">
                <a:off x="5563938" y="4177804"/>
                <a:ext cx="1512741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52" name="Text Box 8"/>
              <p:cNvSpPr txBox="1">
                <a:spLocks noChangeArrowheads="1"/>
              </p:cNvSpPr>
              <p:nvPr/>
            </p:nvSpPr>
            <p:spPr bwMode="auto">
              <a:xfrm>
                <a:off x="6464498" y="5685373"/>
                <a:ext cx="22002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2000" dirty="0" err="1">
                    <a:solidFill>
                      <a:srgbClr val="FFCC00"/>
                    </a:solidFill>
                  </a:rPr>
                  <a:t>a</a:t>
                </a:r>
                <a:r>
                  <a:rPr lang="cs-CZ" altLang="cs-CZ" sz="2000" dirty="0" err="1" smtClean="0">
                    <a:solidFill>
                      <a:srgbClr val="FFCC00"/>
                    </a:solidFill>
                  </a:rPr>
                  <a:t>a</a:t>
                </a:r>
                <a:r>
                  <a:rPr lang="cs-CZ" altLang="cs-CZ" sz="2000" dirty="0">
                    <a:solidFill>
                      <a:srgbClr val="FFCC00"/>
                    </a:solidFill>
                  </a:rPr>
                  <a:t>. </a:t>
                </a:r>
                <a:r>
                  <a:rPr lang="cs-CZ" altLang="cs-CZ" sz="2000" dirty="0" err="1">
                    <a:solidFill>
                      <a:srgbClr val="FFCC00"/>
                    </a:solidFill>
                  </a:rPr>
                  <a:t>iliacae</a:t>
                </a:r>
                <a:r>
                  <a:rPr lang="cs-CZ" altLang="cs-CZ" sz="2000" dirty="0">
                    <a:solidFill>
                      <a:srgbClr val="FFCC00"/>
                    </a:solidFill>
                  </a:rPr>
                  <a:t> </a:t>
                </a:r>
                <a:r>
                  <a:rPr lang="cs-CZ" altLang="cs-CZ" sz="2000" dirty="0" err="1">
                    <a:solidFill>
                      <a:srgbClr val="FFCC00"/>
                    </a:solidFill>
                  </a:rPr>
                  <a:t>comm</a:t>
                </a:r>
                <a:r>
                  <a:rPr lang="cs-CZ" altLang="cs-CZ" sz="2000" dirty="0">
                    <a:solidFill>
                      <a:srgbClr val="FFCC00"/>
                    </a:solidFill>
                  </a:rPr>
                  <a:t>.</a:t>
                </a: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H="1" flipV="1">
                <a:off x="4787725" y="5950967"/>
                <a:ext cx="1665127" cy="26986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flipH="1">
                <a:off x="5421077" y="4206378"/>
                <a:ext cx="1631792" cy="77943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55" name="Text Box 8"/>
              <p:cNvSpPr txBox="1">
                <a:spLocks noChangeArrowheads="1"/>
              </p:cNvSpPr>
              <p:nvPr/>
            </p:nvSpPr>
            <p:spPr bwMode="auto">
              <a:xfrm>
                <a:off x="227319" y="1892571"/>
                <a:ext cx="1918494" cy="339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>
                    <a:solidFill>
                      <a:schemeClr val="bg1"/>
                    </a:solidFill>
                  </a:rPr>
                  <a:t>a. </a:t>
                </a:r>
                <a:r>
                  <a:rPr lang="cs-CZ" altLang="cs-CZ" sz="1600" dirty="0" err="1">
                    <a:solidFill>
                      <a:schemeClr val="bg1"/>
                    </a:solidFill>
                  </a:rPr>
                  <a:t>hepatica</a:t>
                </a:r>
                <a:r>
                  <a:rPr lang="cs-CZ" alt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altLang="cs-CZ" sz="1600" dirty="0" err="1">
                    <a:solidFill>
                      <a:schemeClr val="bg1"/>
                    </a:solidFill>
                  </a:rPr>
                  <a:t>comm</a:t>
                </a:r>
                <a:r>
                  <a:rPr lang="cs-CZ" altLang="cs-CZ" sz="16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 flipH="1">
                <a:off x="2036854" y="2090332"/>
                <a:ext cx="2661980" cy="12699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57" name="Text Box 8"/>
              <p:cNvSpPr txBox="1">
                <a:spLocks noChangeArrowheads="1"/>
              </p:cNvSpPr>
              <p:nvPr/>
            </p:nvSpPr>
            <p:spPr bwMode="auto">
              <a:xfrm>
                <a:off x="-9236" y="6053121"/>
                <a:ext cx="2286270" cy="338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600" dirty="0">
                    <a:solidFill>
                      <a:schemeClr val="bg1"/>
                    </a:solidFill>
                  </a:rPr>
                  <a:t>a</a:t>
                </a:r>
                <a:r>
                  <a:rPr lang="cs-CZ" altLang="cs-CZ" sz="1600" dirty="0" smtClean="0">
                    <a:solidFill>
                      <a:schemeClr val="bg1"/>
                    </a:solidFill>
                  </a:rPr>
                  <a:t>. </a:t>
                </a:r>
                <a:r>
                  <a:rPr lang="cs-CZ" altLang="cs-CZ" sz="1600" dirty="0" err="1">
                    <a:solidFill>
                      <a:schemeClr val="bg1"/>
                    </a:solidFill>
                  </a:rPr>
                  <a:t>sacralis</a:t>
                </a:r>
                <a:r>
                  <a:rPr lang="cs-CZ" altLang="cs-CZ" sz="1600" dirty="0">
                    <a:solidFill>
                      <a:schemeClr val="bg1"/>
                    </a:solidFill>
                  </a:rPr>
                  <a:t> </a:t>
                </a:r>
                <a:r>
                  <a:rPr lang="cs-CZ" altLang="cs-CZ" sz="1600" dirty="0" err="1">
                    <a:solidFill>
                      <a:schemeClr val="bg1"/>
                    </a:solidFill>
                  </a:rPr>
                  <a:t>mediana</a:t>
                </a:r>
                <a:endParaRPr lang="cs-CZ" altLang="cs-CZ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2146381" y="6265278"/>
                <a:ext cx="3014372" cy="44448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 flipV="1">
              <a:off x="5387742" y="5714439"/>
              <a:ext cx="1065110" cy="263514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41" name="Text Box 8"/>
            <p:cNvSpPr txBox="1">
              <a:spLocks noChangeArrowheads="1"/>
            </p:cNvSpPr>
            <p:nvPr/>
          </p:nvSpPr>
          <p:spPr bwMode="auto">
            <a:xfrm>
              <a:off x="4867953" y="178325"/>
              <a:ext cx="1181107" cy="400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u="sng">
                  <a:solidFill>
                    <a:srgbClr val="FFCC00"/>
                  </a:solidFill>
                </a:rPr>
                <a:t>AORTA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40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Skupina 1"/>
          <p:cNvGrpSpPr>
            <a:grpSpLocks/>
          </p:cNvGrpSpPr>
          <p:nvPr/>
        </p:nvGrpSpPr>
        <p:grpSpPr bwMode="auto">
          <a:xfrm>
            <a:off x="969318" y="116620"/>
            <a:ext cx="9609782" cy="6644544"/>
            <a:chOff x="-554676" y="116632"/>
            <a:chExt cx="9609684" cy="6645275"/>
          </a:xfrm>
        </p:grpSpPr>
        <p:pic>
          <p:nvPicPr>
            <p:cNvPr id="40963" name="Picture 2" descr="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16632"/>
              <a:ext cx="5473700" cy="664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39" name="Text Box 5"/>
            <p:cNvSpPr txBox="1">
              <a:spLocks noChangeArrowheads="1"/>
            </p:cNvSpPr>
            <p:nvPr/>
          </p:nvSpPr>
          <p:spPr bwMode="auto">
            <a:xfrm>
              <a:off x="-554676" y="268826"/>
              <a:ext cx="3038444" cy="101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superior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mesenteric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artery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65" name="Text Box 8"/>
            <p:cNvSpPr txBox="1">
              <a:spLocks noChangeArrowheads="1"/>
            </p:cNvSpPr>
            <p:nvPr/>
          </p:nvSpPr>
          <p:spPr bwMode="auto">
            <a:xfrm>
              <a:off x="6012780" y="1758811"/>
              <a:ext cx="30422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u="sng">
                  <a:solidFill>
                    <a:srgbClr val="FFCC00"/>
                  </a:solidFill>
                </a:rPr>
                <a:t>A. MESENTERICA SUP.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5076773" y="2060802"/>
              <a:ext cx="93661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6846218" y="2863007"/>
              <a:ext cx="19446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aa</a:t>
              </a:r>
              <a:r>
                <a:rPr lang="cs-CZ" altLang="cs-CZ" sz="1600" dirty="0"/>
                <a:t>. </a:t>
              </a:r>
              <a:r>
                <a:rPr lang="cs-CZ" altLang="cs-CZ" sz="1600" dirty="0" err="1"/>
                <a:t>jejunales</a:t>
              </a:r>
              <a:endParaRPr lang="cs-CZ" altLang="cs-CZ" sz="1600" dirty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5905440" y="3068976"/>
              <a:ext cx="93502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6013389" y="3068976"/>
              <a:ext cx="827080" cy="219099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5797491" y="3068976"/>
              <a:ext cx="1042977" cy="54139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 flipV="1">
              <a:off x="5905440" y="2853052"/>
              <a:ext cx="900104" cy="215924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2" name="Text Box 8"/>
            <p:cNvSpPr txBox="1">
              <a:spLocks noChangeArrowheads="1"/>
            </p:cNvSpPr>
            <p:nvPr/>
          </p:nvSpPr>
          <p:spPr bwMode="auto">
            <a:xfrm>
              <a:off x="6660827" y="5216911"/>
              <a:ext cx="194468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/>
                <a:t>aa</a:t>
              </a:r>
              <a:r>
                <a:rPr lang="cs-CZ" altLang="cs-CZ" sz="1600" dirty="0"/>
                <a:t>. </a:t>
              </a:r>
              <a:r>
                <a:rPr lang="cs-CZ" altLang="cs-CZ" sz="1600" dirty="0" err="1" smtClean="0"/>
                <a:t>ileales</a:t>
              </a:r>
              <a:endParaRPr lang="cs-CZ" altLang="cs-CZ" sz="1600" dirty="0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726055" y="3068976"/>
              <a:ext cx="1117589" cy="100817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4919613" y="5431436"/>
              <a:ext cx="1741469" cy="47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5384745" y="4551864"/>
              <a:ext cx="1276337" cy="87957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6" name="Text Box 8"/>
            <p:cNvSpPr txBox="1">
              <a:spLocks noChangeArrowheads="1"/>
            </p:cNvSpPr>
            <p:nvPr/>
          </p:nvSpPr>
          <p:spPr bwMode="auto">
            <a:xfrm>
              <a:off x="994262" y="4978856"/>
              <a:ext cx="18097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ileocolica</a:t>
              </a:r>
            </a:p>
          </p:txBody>
        </p:sp>
        <p:sp>
          <p:nvSpPr>
            <p:cNvPr id="40977" name="Text Box 8"/>
            <p:cNvSpPr txBox="1">
              <a:spLocks noChangeArrowheads="1"/>
            </p:cNvSpPr>
            <p:nvPr/>
          </p:nvSpPr>
          <p:spPr bwMode="auto">
            <a:xfrm>
              <a:off x="1031206" y="4005808"/>
              <a:ext cx="185578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colica dx.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 flipV="1">
              <a:off x="2197078" y="4221627"/>
              <a:ext cx="186370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979" name="Text Box 8"/>
            <p:cNvSpPr txBox="1">
              <a:spLocks noChangeArrowheads="1"/>
            </p:cNvSpPr>
            <p:nvPr/>
          </p:nvSpPr>
          <p:spPr bwMode="auto">
            <a:xfrm>
              <a:off x="658143" y="2140694"/>
              <a:ext cx="22288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colica media</a:t>
              </a: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 flipV="1">
              <a:off x="2197077" y="2349758"/>
              <a:ext cx="2393926" cy="3175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2197078" y="5217099"/>
              <a:ext cx="229550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155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Skupina 2"/>
          <p:cNvGrpSpPr>
            <a:grpSpLocks/>
          </p:cNvGrpSpPr>
          <p:nvPr/>
        </p:nvGrpSpPr>
        <p:grpSpPr bwMode="auto">
          <a:xfrm>
            <a:off x="828675" y="36514"/>
            <a:ext cx="10247313" cy="6756400"/>
            <a:chOff x="-695325" y="36513"/>
            <a:chExt cx="10247313" cy="6756400"/>
          </a:xfrm>
        </p:grpSpPr>
        <p:pic>
          <p:nvPicPr>
            <p:cNvPr id="41987" name="Picture 2" descr="http://player.slideplayer.cz/12/3689027/data/images/img1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36513"/>
              <a:ext cx="3825875" cy="675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3" name="Text Box 5"/>
            <p:cNvSpPr txBox="1">
              <a:spLocks noChangeArrowheads="1"/>
            </p:cNvSpPr>
            <p:nvPr/>
          </p:nvSpPr>
          <p:spPr bwMode="auto">
            <a:xfrm>
              <a:off x="-695325" y="241485"/>
              <a:ext cx="3147219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inferior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mesenteric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artery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989" name="Text Box 8"/>
            <p:cNvSpPr txBox="1">
              <a:spLocks noChangeArrowheads="1"/>
            </p:cNvSpPr>
            <p:nvPr/>
          </p:nvSpPr>
          <p:spPr bwMode="auto">
            <a:xfrm>
              <a:off x="6599238" y="415409"/>
              <a:ext cx="29527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u="sng" dirty="0">
                  <a:solidFill>
                    <a:srgbClr val="FFCC00"/>
                  </a:solidFill>
                </a:rPr>
                <a:t>A. MESENTERICA INF.</a:t>
              </a: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 flipV="1">
              <a:off x="3492500" y="600075"/>
              <a:ext cx="2978150" cy="2063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991" name="Text Box 8"/>
            <p:cNvSpPr txBox="1">
              <a:spLocks noChangeArrowheads="1"/>
            </p:cNvSpPr>
            <p:nvPr/>
          </p:nvSpPr>
          <p:spPr bwMode="auto">
            <a:xfrm>
              <a:off x="6759575" y="1744663"/>
              <a:ext cx="20161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colica sin.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3779838" y="1916113"/>
              <a:ext cx="2979737" cy="206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6599238" y="3792538"/>
              <a:ext cx="24320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aa. sigmoideae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4794250" y="4005263"/>
              <a:ext cx="18303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3011488" y="5013325"/>
              <a:ext cx="3613150" cy="714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996" name="Text Box 8"/>
            <p:cNvSpPr txBox="1">
              <a:spLocks noChangeArrowheads="1"/>
            </p:cNvSpPr>
            <p:nvPr/>
          </p:nvSpPr>
          <p:spPr bwMode="auto">
            <a:xfrm>
              <a:off x="6610350" y="4843463"/>
              <a:ext cx="20161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rectalis inf.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779838" y="4005263"/>
              <a:ext cx="2819400" cy="5762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5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Skupina 1"/>
          <p:cNvGrpSpPr>
            <a:grpSpLocks/>
          </p:cNvGrpSpPr>
          <p:nvPr/>
        </p:nvGrpSpPr>
        <p:grpSpPr bwMode="auto">
          <a:xfrm>
            <a:off x="382555" y="0"/>
            <a:ext cx="10989502" cy="6858000"/>
            <a:chOff x="-1141445" y="0"/>
            <a:chExt cx="10989502" cy="6858000"/>
          </a:xfrm>
        </p:grpSpPr>
        <p:pic>
          <p:nvPicPr>
            <p:cNvPr id="5123" name="Picture 5" descr="cervical-kyphosis-AP-xray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5" r="21550"/>
            <a:stretch>
              <a:fillRect/>
            </a:stretch>
          </p:blipFill>
          <p:spPr bwMode="auto">
            <a:xfrm>
              <a:off x="1827212" y="0"/>
              <a:ext cx="57769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" name="Text Box 6"/>
            <p:cNvSpPr txBox="1">
              <a:spLocks noChangeArrowheads="1"/>
            </p:cNvSpPr>
            <p:nvPr/>
          </p:nvSpPr>
          <p:spPr bwMode="auto">
            <a:xfrm>
              <a:off x="-1141445" y="203783"/>
              <a:ext cx="286864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Spine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cervical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2" name="Text Box 10"/>
            <p:cNvSpPr txBox="1">
              <a:spLocks noChangeArrowheads="1"/>
            </p:cNvSpPr>
            <p:nvPr/>
          </p:nvSpPr>
          <p:spPr bwMode="auto">
            <a:xfrm>
              <a:off x="7581107" y="3659438"/>
              <a:ext cx="22669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spinosus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3" name="Line 13"/>
            <p:cNvSpPr>
              <a:spLocks noChangeShapeType="1"/>
            </p:cNvSpPr>
            <p:nvPr/>
          </p:nvSpPr>
          <p:spPr bwMode="auto">
            <a:xfrm flipV="1">
              <a:off x="1827213" y="2636837"/>
              <a:ext cx="2097088" cy="301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4" name="Text Box 16"/>
            <p:cNvSpPr txBox="1">
              <a:spLocks noChangeArrowheads="1"/>
            </p:cNvSpPr>
            <p:nvPr/>
          </p:nvSpPr>
          <p:spPr bwMode="auto">
            <a:xfrm>
              <a:off x="-344488" y="2468563"/>
              <a:ext cx="25193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transversus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5" name="Line 17"/>
            <p:cNvSpPr>
              <a:spLocks noChangeShapeType="1"/>
            </p:cNvSpPr>
            <p:nvPr/>
          </p:nvSpPr>
          <p:spPr bwMode="auto">
            <a:xfrm flipH="1">
              <a:off x="5003799" y="3844007"/>
              <a:ext cx="2570957" cy="1679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Line 19"/>
            <p:cNvSpPr>
              <a:spLocks noChangeShapeType="1"/>
            </p:cNvSpPr>
            <p:nvPr/>
          </p:nvSpPr>
          <p:spPr bwMode="auto">
            <a:xfrm flipV="1">
              <a:off x="6156324" y="979996"/>
              <a:ext cx="1535113" cy="1079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Text Box 20"/>
            <p:cNvSpPr txBox="1">
              <a:spLocks noChangeArrowheads="1"/>
            </p:cNvSpPr>
            <p:nvPr/>
          </p:nvSpPr>
          <p:spPr bwMode="auto">
            <a:xfrm>
              <a:off x="7704138" y="811212"/>
              <a:ext cx="143986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</a:t>
              </a:r>
            </a:p>
          </p:txBody>
        </p:sp>
        <p:sp>
          <p:nvSpPr>
            <p:cNvPr id="7178" name="Line 21"/>
            <p:cNvSpPr>
              <a:spLocks noChangeShapeType="1"/>
            </p:cNvSpPr>
            <p:nvPr/>
          </p:nvSpPr>
          <p:spPr bwMode="auto">
            <a:xfrm flipV="1">
              <a:off x="5219700" y="3068636"/>
              <a:ext cx="2370932" cy="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9" name="Text Box 22"/>
            <p:cNvSpPr txBox="1">
              <a:spLocks noChangeArrowheads="1"/>
            </p:cNvSpPr>
            <p:nvPr/>
          </p:nvSpPr>
          <p:spPr bwMode="auto">
            <a:xfrm>
              <a:off x="7590632" y="2891755"/>
              <a:ext cx="1979612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Line 23"/>
            <p:cNvSpPr>
              <a:spLocks noChangeShapeType="1"/>
            </p:cNvSpPr>
            <p:nvPr/>
          </p:nvSpPr>
          <p:spPr bwMode="auto">
            <a:xfrm flipV="1">
              <a:off x="5003799" y="2405732"/>
              <a:ext cx="2616201" cy="1520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1" name="Text Box 24"/>
            <p:cNvSpPr txBox="1">
              <a:spLocks noChangeArrowheads="1"/>
            </p:cNvSpPr>
            <p:nvPr/>
          </p:nvSpPr>
          <p:spPr bwMode="auto">
            <a:xfrm>
              <a:off x="7600950" y="2232027"/>
              <a:ext cx="220821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2" name="Line 26"/>
            <p:cNvSpPr>
              <a:spLocks noChangeShapeType="1"/>
            </p:cNvSpPr>
            <p:nvPr/>
          </p:nvSpPr>
          <p:spPr bwMode="auto">
            <a:xfrm>
              <a:off x="6948488" y="5300663"/>
              <a:ext cx="103981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27"/>
            <p:cNvSpPr txBox="1">
              <a:spLocks noChangeArrowheads="1"/>
            </p:cNvSpPr>
            <p:nvPr/>
          </p:nvSpPr>
          <p:spPr bwMode="auto">
            <a:xfrm>
              <a:off x="7992462" y="5131594"/>
              <a:ext cx="11525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irst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rib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Arc 29"/>
            <p:cNvSpPr>
              <a:spLocks/>
            </p:cNvSpPr>
            <p:nvPr/>
          </p:nvSpPr>
          <p:spPr bwMode="auto">
            <a:xfrm rot="3451977">
              <a:off x="6580188" y="5026025"/>
              <a:ext cx="396875" cy="720725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Arc 30"/>
            <p:cNvSpPr>
              <a:spLocks/>
            </p:cNvSpPr>
            <p:nvPr/>
          </p:nvSpPr>
          <p:spPr bwMode="auto">
            <a:xfrm rot="3892635">
              <a:off x="7079456" y="5622132"/>
              <a:ext cx="396875" cy="652462"/>
            </a:xfrm>
            <a:custGeom>
              <a:avLst/>
              <a:gdLst>
                <a:gd name="T0" fmla="*/ 2147483646 w 21600"/>
                <a:gd name="T1" fmla="*/ 0 h 19553"/>
                <a:gd name="T2" fmla="*/ 2147483646 w 21600"/>
                <a:gd name="T3" fmla="*/ 2147483646 h 19553"/>
                <a:gd name="T4" fmla="*/ 0 w 21600"/>
                <a:gd name="T5" fmla="*/ 2147483646 h 195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553" fill="none" extrusionOk="0">
                  <a:moveTo>
                    <a:pt x="9178" y="-1"/>
                  </a:moveTo>
                  <a:cubicBezTo>
                    <a:pt x="16759" y="3558"/>
                    <a:pt x="21600" y="11178"/>
                    <a:pt x="21600" y="19553"/>
                  </a:cubicBezTo>
                </a:path>
                <a:path w="21600" h="19553" stroke="0" extrusionOk="0">
                  <a:moveTo>
                    <a:pt x="9178" y="-1"/>
                  </a:moveTo>
                  <a:cubicBezTo>
                    <a:pt x="16759" y="3558"/>
                    <a:pt x="21600" y="11178"/>
                    <a:pt x="21600" y="19553"/>
                  </a:cubicBezTo>
                  <a:lnTo>
                    <a:pt x="0" y="19553"/>
                  </a:lnTo>
                  <a:lnTo>
                    <a:pt x="9178" y="-1"/>
                  </a:lnTo>
                  <a:close/>
                </a:path>
              </a:pathLst>
            </a:custGeom>
            <a:noFill/>
            <a:ln w="1905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6" name="Line 31"/>
            <p:cNvSpPr>
              <a:spLocks noChangeShapeType="1"/>
            </p:cNvSpPr>
            <p:nvPr/>
          </p:nvSpPr>
          <p:spPr bwMode="auto">
            <a:xfrm>
              <a:off x="6324600" y="4652963"/>
              <a:ext cx="136683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7" name="Text Box 32"/>
            <p:cNvSpPr txBox="1">
              <a:spLocks noChangeArrowheads="1"/>
            </p:cNvSpPr>
            <p:nvPr/>
          </p:nvSpPr>
          <p:spPr bwMode="auto">
            <a:xfrm>
              <a:off x="7667625" y="4437063"/>
              <a:ext cx="11525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clavicula</a:t>
              </a:r>
            </a:p>
          </p:txBody>
        </p:sp>
        <p:sp>
          <p:nvSpPr>
            <p:cNvPr id="7188" name="Line 38"/>
            <p:cNvSpPr>
              <a:spLocks noChangeShapeType="1"/>
            </p:cNvSpPr>
            <p:nvPr/>
          </p:nvSpPr>
          <p:spPr bwMode="auto">
            <a:xfrm flipH="1">
              <a:off x="1727199" y="5013325"/>
              <a:ext cx="2989264" cy="1219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9" name="Text Box 39"/>
            <p:cNvSpPr txBox="1">
              <a:spLocks noChangeArrowheads="1"/>
            </p:cNvSpPr>
            <p:nvPr/>
          </p:nvSpPr>
          <p:spPr bwMode="auto">
            <a:xfrm>
              <a:off x="485775" y="4775200"/>
              <a:ext cx="17224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0" name="Line 40"/>
            <p:cNvSpPr>
              <a:spLocks noChangeShapeType="1"/>
            </p:cNvSpPr>
            <p:nvPr/>
          </p:nvSpPr>
          <p:spPr bwMode="auto">
            <a:xfrm flipH="1">
              <a:off x="1773825" y="3721099"/>
              <a:ext cx="2942638" cy="2381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1" name="Text Box 41"/>
            <p:cNvSpPr txBox="1">
              <a:spLocks noChangeArrowheads="1"/>
            </p:cNvSpPr>
            <p:nvPr/>
          </p:nvSpPr>
          <p:spPr bwMode="auto">
            <a:xfrm>
              <a:off x="658813" y="3497263"/>
              <a:ext cx="15160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7308850" y="5300663"/>
              <a:ext cx="287338" cy="7921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4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Skupina 5"/>
          <p:cNvGrpSpPr>
            <a:grpSpLocks/>
          </p:cNvGrpSpPr>
          <p:nvPr/>
        </p:nvGrpSpPr>
        <p:grpSpPr bwMode="auto">
          <a:xfrm>
            <a:off x="741364" y="0"/>
            <a:ext cx="10431463" cy="6858000"/>
            <a:chOff x="-782637" y="0"/>
            <a:chExt cx="10431463" cy="6858000"/>
          </a:xfrm>
        </p:grpSpPr>
        <p:pic>
          <p:nvPicPr>
            <p:cNvPr id="43011" name="Picture 4" descr="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0"/>
              <a:ext cx="3321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Text Box 5"/>
            <p:cNvSpPr txBox="1">
              <a:spLocks noChangeArrowheads="1"/>
            </p:cNvSpPr>
            <p:nvPr/>
          </p:nvSpPr>
          <p:spPr bwMode="auto">
            <a:xfrm>
              <a:off x="-782637" y="147083"/>
              <a:ext cx="37798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 smtClean="0">
                  <a:solidFill>
                    <a:schemeClr val="accent1"/>
                  </a:solidFill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</a:rPr>
                <a:t>upper</a:t>
              </a:r>
              <a:r>
                <a:rPr lang="cs-CZ" altLang="cs-CZ" sz="2000" dirty="0" smtClean="0">
                  <a:solidFill>
                    <a:schemeClr val="accent1"/>
                  </a:solidFill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</a:rPr>
                <a:t>limb</a:t>
              </a:r>
              <a:endParaRPr lang="cs-CZ" altLang="cs-CZ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 flipH="1">
              <a:off x="3132138" y="2349500"/>
              <a:ext cx="18716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4" name="Text Box 8"/>
            <p:cNvSpPr txBox="1">
              <a:spLocks noChangeArrowheads="1"/>
            </p:cNvSpPr>
            <p:nvPr/>
          </p:nvSpPr>
          <p:spPr bwMode="auto">
            <a:xfrm>
              <a:off x="1612750" y="2060848"/>
              <a:ext cx="19446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>
                  <a:solidFill>
                    <a:srgbClr val="FFCC00"/>
                  </a:solidFill>
                </a:rPr>
                <a:t>a</a:t>
              </a:r>
              <a:r>
                <a:rPr lang="cs-CZ" altLang="cs-CZ" sz="20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2000" dirty="0" err="1">
                  <a:solidFill>
                    <a:srgbClr val="FFCC00"/>
                  </a:solidFill>
                </a:rPr>
                <a:t>brachialis</a:t>
              </a:r>
              <a:endParaRPr lang="cs-CZ" altLang="cs-CZ" sz="2000" dirty="0">
                <a:solidFill>
                  <a:srgbClr val="FFCC00"/>
                </a:solidFill>
              </a:endParaRPr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 flipH="1">
              <a:off x="3132138" y="5300663"/>
              <a:ext cx="12954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6" name="Text Box 10"/>
            <p:cNvSpPr txBox="1">
              <a:spLocks noChangeArrowheads="1"/>
            </p:cNvSpPr>
            <p:nvPr/>
          </p:nvSpPr>
          <p:spPr bwMode="auto">
            <a:xfrm>
              <a:off x="1946708" y="5051345"/>
              <a:ext cx="17287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radialis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5292725" y="4508500"/>
              <a:ext cx="12954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8" name="Text Box 12"/>
            <p:cNvSpPr txBox="1">
              <a:spLocks noChangeArrowheads="1"/>
            </p:cNvSpPr>
            <p:nvPr/>
          </p:nvSpPr>
          <p:spPr bwMode="auto">
            <a:xfrm>
              <a:off x="6604000" y="4303713"/>
              <a:ext cx="18002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ulnaris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163853" name="Line 13"/>
            <p:cNvSpPr>
              <a:spLocks noChangeShapeType="1"/>
            </p:cNvSpPr>
            <p:nvPr/>
          </p:nvSpPr>
          <p:spPr bwMode="auto">
            <a:xfrm>
              <a:off x="5364163" y="4877833"/>
              <a:ext cx="1584325" cy="690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0" name="Text Box 14"/>
            <p:cNvSpPr txBox="1">
              <a:spLocks noChangeArrowheads="1"/>
            </p:cNvSpPr>
            <p:nvPr/>
          </p:nvSpPr>
          <p:spPr bwMode="auto">
            <a:xfrm>
              <a:off x="6948488" y="4673045"/>
              <a:ext cx="27003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a.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interossea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comm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.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364163" y="3429000"/>
              <a:ext cx="12954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22" name="Text Box 12"/>
            <p:cNvSpPr txBox="1">
              <a:spLocks noChangeArrowheads="1"/>
            </p:cNvSpPr>
            <p:nvPr/>
          </p:nvSpPr>
          <p:spPr bwMode="auto">
            <a:xfrm>
              <a:off x="6604000" y="3216276"/>
              <a:ext cx="216058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recurrens radialis</a:t>
              </a:r>
            </a:p>
          </p:txBody>
        </p:sp>
        <p:sp>
          <p:nvSpPr>
            <p:cNvPr id="43023" name="Text Box 12"/>
            <p:cNvSpPr txBox="1">
              <a:spLocks noChangeArrowheads="1"/>
            </p:cNvSpPr>
            <p:nvPr/>
          </p:nvSpPr>
          <p:spPr bwMode="auto">
            <a:xfrm>
              <a:off x="6603999" y="3814747"/>
              <a:ext cx="21605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recurrens ulnaris</a:t>
              </a:r>
            </a:p>
          </p:txBody>
        </p:sp>
        <p:cxnSp>
          <p:nvCxnSpPr>
            <p:cNvPr id="43024" name="Přímá spojnice 2"/>
            <p:cNvCxnSpPr>
              <a:cxnSpLocks noChangeShapeType="1"/>
            </p:cNvCxnSpPr>
            <p:nvPr/>
          </p:nvCxnSpPr>
          <p:spPr bwMode="auto">
            <a:xfrm flipV="1">
              <a:off x="5835499" y="4100406"/>
              <a:ext cx="824064" cy="23181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168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2"/>
          <p:cNvSpPr txBox="1">
            <a:spLocks noChangeArrowheads="1"/>
          </p:cNvSpPr>
          <p:nvPr/>
        </p:nvSpPr>
        <p:spPr bwMode="auto">
          <a:xfrm>
            <a:off x="7793038" y="2214564"/>
            <a:ext cx="3041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aa. digit. palm. comm.</a:t>
            </a:r>
          </a:p>
        </p:txBody>
      </p:sp>
      <p:sp>
        <p:nvSpPr>
          <p:cNvPr id="44035" name="Text Box 12"/>
          <p:cNvSpPr txBox="1">
            <a:spLocks noChangeArrowheads="1"/>
          </p:cNvSpPr>
          <p:nvPr/>
        </p:nvSpPr>
        <p:spPr bwMode="auto">
          <a:xfrm>
            <a:off x="7793039" y="1663700"/>
            <a:ext cx="30432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err="1">
                <a:solidFill>
                  <a:schemeClr val="bg1"/>
                </a:solidFill>
              </a:rPr>
              <a:t>aa</a:t>
            </a:r>
            <a:r>
              <a:rPr lang="cs-CZ" altLang="cs-CZ" sz="1600" dirty="0">
                <a:solidFill>
                  <a:schemeClr val="bg1"/>
                </a:solidFill>
              </a:rPr>
              <a:t>. </a:t>
            </a:r>
            <a:r>
              <a:rPr lang="cs-CZ" altLang="cs-CZ" sz="1600" dirty="0" err="1">
                <a:solidFill>
                  <a:schemeClr val="bg1"/>
                </a:solidFill>
              </a:rPr>
              <a:t>digit</a:t>
            </a:r>
            <a:r>
              <a:rPr lang="cs-CZ" altLang="cs-CZ" sz="1600" dirty="0">
                <a:solidFill>
                  <a:schemeClr val="bg1"/>
                </a:solidFill>
              </a:rPr>
              <a:t>. </a:t>
            </a:r>
            <a:r>
              <a:rPr lang="cs-CZ" altLang="cs-CZ" sz="1600" dirty="0" err="1">
                <a:solidFill>
                  <a:schemeClr val="bg1"/>
                </a:solidFill>
              </a:rPr>
              <a:t>palm</a:t>
            </a:r>
            <a:r>
              <a:rPr lang="cs-CZ" altLang="cs-CZ" sz="1600" dirty="0">
                <a:solidFill>
                  <a:schemeClr val="bg1"/>
                </a:solidFill>
              </a:rPr>
              <a:t>. </a:t>
            </a:r>
            <a:r>
              <a:rPr lang="cs-CZ" altLang="cs-CZ" sz="1600" dirty="0" err="1" smtClean="0">
                <a:solidFill>
                  <a:schemeClr val="bg1"/>
                </a:solidFill>
              </a:rPr>
              <a:t>propriae</a:t>
            </a:r>
            <a:endParaRPr lang="cs-CZ" altLang="cs-CZ" sz="1600" dirty="0">
              <a:solidFill>
                <a:schemeClr val="bg1"/>
              </a:solidFill>
            </a:endParaRPr>
          </a:p>
        </p:txBody>
      </p:sp>
      <p:grpSp>
        <p:nvGrpSpPr>
          <p:cNvPr id="44036" name="Skupina 2"/>
          <p:cNvGrpSpPr>
            <a:grpSpLocks/>
          </p:cNvGrpSpPr>
          <p:nvPr/>
        </p:nvGrpSpPr>
        <p:grpSpPr bwMode="auto">
          <a:xfrm>
            <a:off x="795854" y="61913"/>
            <a:ext cx="9843572" cy="6751637"/>
            <a:chOff x="-728086" y="61913"/>
            <a:chExt cx="9842744" cy="6751637"/>
          </a:xfrm>
        </p:grpSpPr>
        <p:pic>
          <p:nvPicPr>
            <p:cNvPr id="44037" name="Picture 2" descr="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61913"/>
              <a:ext cx="3241675" cy="675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1" name="Text Box 5"/>
            <p:cNvSpPr txBox="1">
              <a:spLocks noChangeArrowheads="1"/>
            </p:cNvSpPr>
            <p:nvPr/>
          </p:nvSpPr>
          <p:spPr bwMode="auto">
            <a:xfrm>
              <a:off x="-728086" y="304800"/>
              <a:ext cx="377952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hand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039" name="Text Box 12"/>
            <p:cNvSpPr txBox="1">
              <a:spLocks noChangeArrowheads="1"/>
            </p:cNvSpPr>
            <p:nvPr/>
          </p:nvSpPr>
          <p:spPr bwMode="auto">
            <a:xfrm>
              <a:off x="2033248" y="4469368"/>
              <a:ext cx="15954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ulnaris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44040" name="Text Box 12"/>
            <p:cNvSpPr txBox="1">
              <a:spLocks noChangeArrowheads="1"/>
            </p:cNvSpPr>
            <p:nvPr/>
          </p:nvSpPr>
          <p:spPr bwMode="auto">
            <a:xfrm>
              <a:off x="6300788" y="4477728"/>
              <a:ext cx="18002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radialis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5358949" y="4724400"/>
              <a:ext cx="941309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3130287" y="4722813"/>
              <a:ext cx="1201637" cy="15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043" name="Text Box 12"/>
            <p:cNvSpPr txBox="1">
              <a:spLocks noChangeArrowheads="1"/>
            </p:cNvSpPr>
            <p:nvPr/>
          </p:nvSpPr>
          <p:spPr bwMode="auto">
            <a:xfrm>
              <a:off x="1617663" y="5665788"/>
              <a:ext cx="23764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aa. interosseae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3130287" y="5902325"/>
              <a:ext cx="1584192" cy="47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130287" y="5902325"/>
              <a:ext cx="1369898" cy="2635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046" name="Text Box 12"/>
            <p:cNvSpPr txBox="1">
              <a:spLocks noChangeArrowheads="1"/>
            </p:cNvSpPr>
            <p:nvPr/>
          </p:nvSpPr>
          <p:spPr bwMode="auto">
            <a:xfrm>
              <a:off x="6223000" y="2625725"/>
              <a:ext cx="278606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rgbClr val="FFCC00"/>
                  </a:solidFill>
                </a:rPr>
                <a:t>a</a:t>
              </a:r>
              <a:r>
                <a:rPr lang="cs-CZ" altLang="cs-CZ" sz="1600" dirty="0" err="1" smtClean="0">
                  <a:solidFill>
                    <a:srgbClr val="FFCC00"/>
                  </a:solidFill>
                </a:rPr>
                <a:t>rcus</a:t>
              </a:r>
              <a:r>
                <a:rPr lang="cs-CZ" altLang="cs-CZ" sz="1600" dirty="0" smtClean="0">
                  <a:solidFill>
                    <a:srgbClr val="FFCC00"/>
                  </a:solidFill>
                </a:rPr>
                <a:t> </a:t>
              </a:r>
              <a:r>
                <a:rPr lang="cs-CZ" altLang="cs-CZ" sz="1600" dirty="0" err="1">
                  <a:solidFill>
                    <a:srgbClr val="FFCC00"/>
                  </a:solidFill>
                </a:rPr>
                <a:t>palmaris</a:t>
              </a:r>
              <a:r>
                <a:rPr lang="cs-CZ" altLang="cs-CZ" sz="1600" dirty="0">
                  <a:solidFill>
                    <a:srgbClr val="FFCC00"/>
                  </a:solidFill>
                </a:rPr>
                <a:t> </a:t>
              </a:r>
              <a:r>
                <a:rPr lang="cs-CZ" altLang="cs-CZ" sz="1600" dirty="0" err="1">
                  <a:solidFill>
                    <a:srgbClr val="FFCC00"/>
                  </a:solidFill>
                </a:rPr>
                <a:t>spf</a:t>
              </a:r>
              <a:r>
                <a:rPr lang="cs-CZ" altLang="cs-CZ" sz="1600" dirty="0">
                  <a:solidFill>
                    <a:srgbClr val="FFCC00"/>
                  </a:solidFill>
                </a:rPr>
                <a:t>.</a:t>
              </a:r>
            </a:p>
          </p:txBody>
        </p:sp>
        <p:sp>
          <p:nvSpPr>
            <p:cNvPr id="44047" name="Text Box 12"/>
            <p:cNvSpPr txBox="1">
              <a:spLocks noChangeArrowheads="1"/>
            </p:cNvSpPr>
            <p:nvPr/>
          </p:nvSpPr>
          <p:spPr bwMode="auto">
            <a:xfrm>
              <a:off x="6234933" y="2960688"/>
              <a:ext cx="28797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rgbClr val="FFCC00"/>
                  </a:solidFill>
                </a:rPr>
                <a:t>a</a:t>
              </a:r>
              <a:r>
                <a:rPr lang="cs-CZ" altLang="cs-CZ" sz="1600" dirty="0" err="1" smtClean="0">
                  <a:solidFill>
                    <a:srgbClr val="FFCC00"/>
                  </a:solidFill>
                </a:rPr>
                <a:t>rcus</a:t>
              </a:r>
              <a:r>
                <a:rPr lang="cs-CZ" altLang="cs-CZ" sz="1600" dirty="0" smtClean="0">
                  <a:solidFill>
                    <a:srgbClr val="FFCC00"/>
                  </a:solidFill>
                </a:rPr>
                <a:t> </a:t>
              </a:r>
              <a:r>
                <a:rPr lang="cs-CZ" altLang="cs-CZ" sz="1600" dirty="0" err="1">
                  <a:solidFill>
                    <a:srgbClr val="FFCC00"/>
                  </a:solidFill>
                </a:rPr>
                <a:t>palmaris</a:t>
              </a:r>
              <a:r>
                <a:rPr lang="cs-CZ" altLang="cs-CZ" sz="1600" dirty="0">
                  <a:solidFill>
                    <a:srgbClr val="FFCC00"/>
                  </a:solidFill>
                </a:rPr>
                <a:t> prof.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990680" y="3189288"/>
              <a:ext cx="1223860" cy="31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025602" y="2852738"/>
              <a:ext cx="1223860" cy="31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5025602" y="2414588"/>
              <a:ext cx="1223860" cy="31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4500184" y="2427288"/>
              <a:ext cx="1768326" cy="20161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377957" y="1878013"/>
              <a:ext cx="1890554" cy="2381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4243031" y="1878013"/>
              <a:ext cx="782571" cy="1238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Skupina 1"/>
          <p:cNvGrpSpPr>
            <a:grpSpLocks/>
          </p:cNvGrpSpPr>
          <p:nvPr/>
        </p:nvGrpSpPr>
        <p:grpSpPr bwMode="auto">
          <a:xfrm>
            <a:off x="744538" y="188913"/>
            <a:ext cx="9601200" cy="6669087"/>
            <a:chOff x="-779462" y="188913"/>
            <a:chExt cx="9601200" cy="6669087"/>
          </a:xfrm>
        </p:grpSpPr>
        <p:pic>
          <p:nvPicPr>
            <p:cNvPr id="45059" name="Picture 2" descr="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188913"/>
              <a:ext cx="5629275" cy="666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5" name="Text Box 4"/>
            <p:cNvSpPr txBox="1">
              <a:spLocks noChangeArrowheads="1"/>
            </p:cNvSpPr>
            <p:nvPr/>
          </p:nvSpPr>
          <p:spPr bwMode="auto">
            <a:xfrm>
              <a:off x="-779462" y="292894"/>
              <a:ext cx="34194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pelvis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>
              <a:off x="5651500" y="620713"/>
              <a:ext cx="108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6732588" y="354013"/>
              <a:ext cx="20891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orta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abdominalis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126983" name="Line 7"/>
            <p:cNvSpPr>
              <a:spLocks noChangeShapeType="1"/>
            </p:cNvSpPr>
            <p:nvPr/>
          </p:nvSpPr>
          <p:spPr bwMode="auto">
            <a:xfrm>
              <a:off x="5795963" y="1844675"/>
              <a:ext cx="93662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6732588" y="1619250"/>
              <a:ext cx="19446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iliaca</a:t>
              </a:r>
              <a:r>
                <a:rPr lang="cs-CZ" altLang="cs-CZ" sz="1800" dirty="0">
                  <a:solidFill>
                    <a:srgbClr val="FFCC00"/>
                  </a:solidFill>
                </a:rPr>
                <a:t>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comm</a:t>
              </a:r>
              <a:r>
                <a:rPr lang="cs-CZ" altLang="cs-CZ" sz="1800" dirty="0">
                  <a:solidFill>
                    <a:srgbClr val="FFCC00"/>
                  </a:solidFill>
                </a:rPr>
                <a:t>.</a:t>
              </a:r>
            </a:p>
          </p:txBody>
        </p:sp>
        <p:sp>
          <p:nvSpPr>
            <p:cNvPr id="126985" name="Line 9"/>
            <p:cNvSpPr>
              <a:spLocks noChangeShapeType="1"/>
            </p:cNvSpPr>
            <p:nvPr/>
          </p:nvSpPr>
          <p:spPr bwMode="auto">
            <a:xfrm>
              <a:off x="2843213" y="2924175"/>
              <a:ext cx="144145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1495426" y="2674700"/>
              <a:ext cx="18351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iliaca</a:t>
              </a:r>
              <a:r>
                <a:rPr lang="cs-CZ" altLang="cs-CZ" sz="1800" dirty="0">
                  <a:solidFill>
                    <a:srgbClr val="FFCC00"/>
                  </a:solidFill>
                </a:rPr>
                <a:t>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ext</a:t>
              </a:r>
              <a:r>
                <a:rPr lang="cs-CZ" altLang="cs-CZ" sz="1800" dirty="0">
                  <a:solidFill>
                    <a:srgbClr val="FFCC00"/>
                  </a:solidFill>
                </a:rPr>
                <a:t>.</a:t>
              </a:r>
            </a:p>
          </p:txBody>
        </p:sp>
        <p:sp>
          <p:nvSpPr>
            <p:cNvPr id="126987" name="Line 11"/>
            <p:cNvSpPr>
              <a:spLocks noChangeShapeType="1"/>
            </p:cNvSpPr>
            <p:nvPr/>
          </p:nvSpPr>
          <p:spPr bwMode="auto">
            <a:xfrm flipH="1">
              <a:off x="2843213" y="3573463"/>
              <a:ext cx="165735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1547813" y="3311287"/>
              <a:ext cx="18002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iliaca</a:t>
              </a:r>
              <a:r>
                <a:rPr lang="cs-CZ" altLang="cs-CZ" sz="1800" dirty="0">
                  <a:solidFill>
                    <a:srgbClr val="FFCC00"/>
                  </a:solidFill>
                </a:rPr>
                <a:t>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int</a:t>
              </a:r>
              <a:r>
                <a:rPr lang="cs-CZ" altLang="cs-CZ" sz="1800" dirty="0">
                  <a:solidFill>
                    <a:srgbClr val="FFCC00"/>
                  </a:solidFill>
                </a:rPr>
                <a:t>.</a:t>
              </a:r>
            </a:p>
          </p:txBody>
        </p:sp>
        <p:sp>
          <p:nvSpPr>
            <p:cNvPr id="126989" name="Line 13"/>
            <p:cNvSpPr>
              <a:spLocks noChangeShapeType="1"/>
            </p:cNvSpPr>
            <p:nvPr/>
          </p:nvSpPr>
          <p:spPr bwMode="auto">
            <a:xfrm>
              <a:off x="5580063" y="2852738"/>
              <a:ext cx="144462" cy="57626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5219700" y="3357563"/>
              <a:ext cx="1584325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a. sacralis mediana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916238" y="354013"/>
              <a:ext cx="1944687" cy="76993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916238" y="1125538"/>
              <a:ext cx="219233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073" name="Text Box 10"/>
            <p:cNvSpPr txBox="1">
              <a:spLocks noChangeArrowheads="1"/>
            </p:cNvSpPr>
            <p:nvPr/>
          </p:nvSpPr>
          <p:spPr bwMode="auto">
            <a:xfrm>
              <a:off x="1584325" y="947738"/>
              <a:ext cx="18351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aa. lumbales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1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Skupina 2"/>
          <p:cNvGrpSpPr>
            <a:grpSpLocks/>
          </p:cNvGrpSpPr>
          <p:nvPr/>
        </p:nvGrpSpPr>
        <p:grpSpPr bwMode="auto">
          <a:xfrm>
            <a:off x="1011277" y="24267"/>
            <a:ext cx="9491623" cy="6768647"/>
            <a:chOff x="-512716" y="24268"/>
            <a:chExt cx="9491493" cy="6769100"/>
          </a:xfrm>
        </p:grpSpPr>
        <p:pic>
          <p:nvPicPr>
            <p:cNvPr id="46083" name="Picture 4" descr="http://www.wheelessonline.com/image4/i1/artam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4268"/>
              <a:ext cx="3468688" cy="676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59" name="Text Box 4"/>
            <p:cNvSpPr txBox="1">
              <a:spLocks noChangeArrowheads="1"/>
            </p:cNvSpPr>
            <p:nvPr/>
          </p:nvSpPr>
          <p:spPr bwMode="auto">
            <a:xfrm>
              <a:off x="-512716" y="409603"/>
              <a:ext cx="3419428" cy="707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lower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limb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085" name="Text Box 8"/>
            <p:cNvSpPr txBox="1">
              <a:spLocks noChangeArrowheads="1"/>
            </p:cNvSpPr>
            <p:nvPr/>
          </p:nvSpPr>
          <p:spPr bwMode="auto">
            <a:xfrm>
              <a:off x="6778453" y="1086619"/>
              <a:ext cx="2200324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a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.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profunda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femoris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910071" y="1335177"/>
              <a:ext cx="188433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260680" y="2565572"/>
              <a:ext cx="144143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1709737" y="2276872"/>
              <a:ext cx="18891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>
                  <a:solidFill>
                    <a:srgbClr val="FFCC00"/>
                  </a:solidFill>
                </a:rPr>
                <a:t>a</a:t>
              </a:r>
              <a:r>
                <a:rPr lang="cs-CZ" altLang="cs-CZ" sz="20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2000" dirty="0" err="1">
                  <a:solidFill>
                    <a:srgbClr val="FFCC00"/>
                  </a:solidFill>
                </a:rPr>
                <a:t>femoralis</a:t>
              </a:r>
              <a:endParaRPr lang="cs-CZ" altLang="cs-CZ" sz="2000" dirty="0">
                <a:solidFill>
                  <a:srgbClr val="FFCC00"/>
                </a:solidFill>
              </a:endParaRPr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6778453" y="1676856"/>
              <a:ext cx="1982788" cy="584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a.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circumflexa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femoris</a:t>
              </a:r>
              <a:r>
                <a:rPr lang="cs-CZ" altLang="cs-CZ" sz="1600" dirty="0">
                  <a:solidFill>
                    <a:schemeClr val="bg1"/>
                  </a:solidFill>
                </a:rPr>
                <a:t> lat.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5435526" y="1897190"/>
              <a:ext cx="1381106" cy="1111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292652" y="1603482"/>
              <a:ext cx="142873" cy="29370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092" name="Text Box 8"/>
            <p:cNvSpPr txBox="1">
              <a:spLocks noChangeArrowheads="1"/>
            </p:cNvSpPr>
            <p:nvPr/>
          </p:nvSpPr>
          <p:spPr bwMode="auto">
            <a:xfrm>
              <a:off x="6764165" y="4066043"/>
              <a:ext cx="1768276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aa. perforantes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364090" y="4319877"/>
              <a:ext cx="143031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5386314" y="3454631"/>
              <a:ext cx="1408093" cy="85254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3273380" y="400077"/>
              <a:ext cx="1343007" cy="2165495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Skupina 2"/>
          <p:cNvGrpSpPr>
            <a:grpSpLocks/>
          </p:cNvGrpSpPr>
          <p:nvPr/>
        </p:nvGrpSpPr>
        <p:grpSpPr bwMode="auto">
          <a:xfrm>
            <a:off x="785813" y="26988"/>
            <a:ext cx="9220201" cy="6786562"/>
            <a:chOff x="-738188" y="26988"/>
            <a:chExt cx="9220201" cy="6786562"/>
          </a:xfrm>
        </p:grpSpPr>
        <p:pic>
          <p:nvPicPr>
            <p:cNvPr id="47107" name="Picture 2" descr="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26988"/>
              <a:ext cx="3046413" cy="678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8" name="Text Box 8"/>
            <p:cNvSpPr txBox="1">
              <a:spLocks noChangeArrowheads="1"/>
            </p:cNvSpPr>
            <p:nvPr/>
          </p:nvSpPr>
          <p:spPr bwMode="auto">
            <a:xfrm>
              <a:off x="1604963" y="2492375"/>
              <a:ext cx="22320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a. genus desc.</a:t>
              </a: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203575" y="2708275"/>
              <a:ext cx="11525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10" name="Text Box 8"/>
            <p:cNvSpPr txBox="1">
              <a:spLocks noChangeArrowheads="1"/>
            </p:cNvSpPr>
            <p:nvPr/>
          </p:nvSpPr>
          <p:spPr bwMode="auto">
            <a:xfrm>
              <a:off x="6249987" y="4164052"/>
              <a:ext cx="22320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poplitea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727575" y="4437063"/>
              <a:ext cx="152241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6249988" y="3195638"/>
              <a:ext cx="20875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a. genus sup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. lat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641850" y="1196975"/>
              <a:ext cx="160813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>
              <a:off x="6249987" y="5902325"/>
              <a:ext cx="22320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tibialis</a:t>
              </a:r>
              <a:r>
                <a:rPr lang="cs-CZ" altLang="cs-CZ" sz="1800" dirty="0">
                  <a:solidFill>
                    <a:srgbClr val="FFCC00"/>
                  </a:solidFill>
                </a:rPr>
                <a:t> post.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727575" y="6165850"/>
              <a:ext cx="152241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16" name="Text Box 8"/>
            <p:cNvSpPr txBox="1">
              <a:spLocks noChangeArrowheads="1"/>
            </p:cNvSpPr>
            <p:nvPr/>
          </p:nvSpPr>
          <p:spPr bwMode="auto">
            <a:xfrm>
              <a:off x="6249988" y="956893"/>
              <a:ext cx="22320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olidFill>
                    <a:srgbClr val="FFCC00"/>
                  </a:solidFill>
                </a:rPr>
                <a:t>a</a:t>
              </a:r>
              <a:r>
                <a:rPr lang="cs-CZ" altLang="cs-CZ" sz="18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1800" dirty="0" err="1">
                  <a:solidFill>
                    <a:srgbClr val="FFCC00"/>
                  </a:solidFill>
                </a:rPr>
                <a:t>femoralis</a:t>
              </a:r>
              <a:endParaRPr lang="cs-CZ" altLang="cs-CZ" sz="1800" dirty="0">
                <a:solidFill>
                  <a:srgbClr val="FFCC00"/>
                </a:solidFill>
              </a:endParaRPr>
            </a:p>
          </p:txBody>
        </p:sp>
        <p:sp>
          <p:nvSpPr>
            <p:cNvPr id="47117" name="Text Box 8"/>
            <p:cNvSpPr txBox="1">
              <a:spLocks noChangeArrowheads="1"/>
            </p:cNvSpPr>
            <p:nvPr/>
          </p:nvSpPr>
          <p:spPr bwMode="auto">
            <a:xfrm>
              <a:off x="1494632" y="5792787"/>
              <a:ext cx="19018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a. genus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inf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. med.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4908550" y="3419475"/>
              <a:ext cx="134143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203575" y="5962650"/>
              <a:ext cx="7889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-738188" y="442119"/>
              <a:ext cx="34194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lower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limb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1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Skupina 2"/>
          <p:cNvGrpSpPr>
            <a:grpSpLocks/>
          </p:cNvGrpSpPr>
          <p:nvPr/>
        </p:nvGrpSpPr>
        <p:grpSpPr bwMode="auto">
          <a:xfrm>
            <a:off x="588963" y="93663"/>
            <a:ext cx="10053637" cy="6746875"/>
            <a:chOff x="-935037" y="93663"/>
            <a:chExt cx="10053637" cy="6746875"/>
          </a:xfrm>
        </p:grpSpPr>
        <p:pic>
          <p:nvPicPr>
            <p:cNvPr id="48131" name="Picture 4" descr="8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674688"/>
              <a:ext cx="6634162" cy="616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12"/>
            <p:cNvSpPr txBox="1">
              <a:spLocks noChangeArrowheads="1"/>
            </p:cNvSpPr>
            <p:nvPr/>
          </p:nvSpPr>
          <p:spPr bwMode="auto">
            <a:xfrm>
              <a:off x="926073" y="2628900"/>
              <a:ext cx="18002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>
                  <a:solidFill>
                    <a:srgbClr val="FFCC00"/>
                  </a:solidFill>
                </a:rPr>
                <a:t>v</a:t>
              </a:r>
              <a:r>
                <a:rPr lang="cs-CZ" altLang="cs-CZ" sz="2000" dirty="0" smtClean="0">
                  <a:solidFill>
                    <a:srgbClr val="FFCC00"/>
                  </a:solidFill>
                </a:rPr>
                <a:t>. </a:t>
              </a:r>
              <a:r>
                <a:rPr lang="cs-CZ" altLang="cs-CZ" sz="2000" dirty="0" err="1">
                  <a:solidFill>
                    <a:srgbClr val="FFCC00"/>
                  </a:solidFill>
                </a:rPr>
                <a:t>cava</a:t>
              </a:r>
              <a:r>
                <a:rPr lang="cs-CZ" altLang="cs-CZ" sz="2000" dirty="0">
                  <a:solidFill>
                    <a:srgbClr val="FFCC00"/>
                  </a:solidFill>
                </a:rPr>
                <a:t> sup.</a:t>
              </a:r>
            </a:p>
          </p:txBody>
        </p:sp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-935037" y="246063"/>
              <a:ext cx="34194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lebography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thorax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509838" y="2878138"/>
              <a:ext cx="314325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35" name="Text Box 12"/>
            <p:cNvSpPr txBox="1">
              <a:spLocks noChangeArrowheads="1"/>
            </p:cNvSpPr>
            <p:nvPr/>
          </p:nvSpPr>
          <p:spPr bwMode="auto">
            <a:xfrm>
              <a:off x="-65088" y="1970088"/>
              <a:ext cx="2370138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rgbClr val="FFCC00"/>
                  </a:solidFill>
                </a:rPr>
                <a:t>v. brachiocephalica dx.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24075" y="2205038"/>
              <a:ext cx="3095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37" name="Text Box 12"/>
            <p:cNvSpPr txBox="1">
              <a:spLocks noChangeArrowheads="1"/>
            </p:cNvSpPr>
            <p:nvPr/>
          </p:nvSpPr>
          <p:spPr bwMode="auto">
            <a:xfrm>
              <a:off x="6372225" y="2174658"/>
              <a:ext cx="237013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>
                  <a:solidFill>
                    <a:srgbClr val="FFCC00"/>
                  </a:solidFill>
                </a:rPr>
                <a:t>v. </a:t>
              </a:r>
              <a:r>
                <a:rPr lang="cs-CZ" altLang="cs-CZ" sz="1600" dirty="0" err="1" smtClean="0">
                  <a:solidFill>
                    <a:srgbClr val="FFCC00"/>
                  </a:solidFill>
                </a:rPr>
                <a:t>brachiocephalica</a:t>
              </a:r>
              <a:r>
                <a:rPr lang="cs-CZ" altLang="cs-CZ" sz="1600" dirty="0" smtClean="0">
                  <a:solidFill>
                    <a:srgbClr val="FFCC00"/>
                  </a:solidFill>
                </a:rPr>
                <a:t> </a:t>
              </a:r>
              <a:r>
                <a:rPr lang="cs-CZ" altLang="cs-CZ" sz="1600" dirty="0">
                  <a:solidFill>
                    <a:srgbClr val="FFCC00"/>
                  </a:solidFill>
                </a:rPr>
                <a:t>sin.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599238" y="1773238"/>
              <a:ext cx="493712" cy="4318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39" name="Text Box 12"/>
            <p:cNvSpPr txBox="1">
              <a:spLocks noChangeArrowheads="1"/>
            </p:cNvSpPr>
            <p:nvPr/>
          </p:nvSpPr>
          <p:spPr bwMode="auto">
            <a:xfrm>
              <a:off x="2697163" y="354013"/>
              <a:ext cx="23749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v. subclavia dx.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513138" y="649288"/>
              <a:ext cx="742950" cy="7318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1" name="Text Box 12"/>
            <p:cNvSpPr txBox="1">
              <a:spLocks noChangeArrowheads="1"/>
            </p:cNvSpPr>
            <p:nvPr/>
          </p:nvSpPr>
          <p:spPr bwMode="auto">
            <a:xfrm>
              <a:off x="4500563" y="93663"/>
              <a:ext cx="199390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v. jug. int. dx.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057775" y="392113"/>
              <a:ext cx="19050" cy="8048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43" name="Text Box 12"/>
            <p:cNvSpPr txBox="1">
              <a:spLocks noChangeArrowheads="1"/>
            </p:cNvSpPr>
            <p:nvPr/>
          </p:nvSpPr>
          <p:spPr bwMode="auto">
            <a:xfrm>
              <a:off x="862013" y="1000125"/>
              <a:ext cx="237648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v. cephalica dx.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425700" y="1252538"/>
              <a:ext cx="777875" cy="635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8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860265"/>
            <a:ext cx="74168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66700" y="329247"/>
            <a:ext cx="4787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lebography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limb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 flipH="1">
            <a:off x="2933700" y="5614988"/>
            <a:ext cx="1057275" cy="18573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244600" y="4386263"/>
            <a:ext cx="21605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smtClean="0"/>
              <a:t>v. </a:t>
            </a:r>
            <a:r>
              <a:rPr lang="cs-CZ" altLang="cs-CZ" sz="1600" dirty="0" err="1" smtClean="0"/>
              <a:t>brachialis</a:t>
            </a:r>
            <a:endParaRPr lang="cs-CZ" altLang="cs-CZ" sz="1600" dirty="0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 flipH="1" flipV="1">
            <a:off x="2524125" y="4552950"/>
            <a:ext cx="2132013" cy="38893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7175500" y="4724401"/>
            <a:ext cx="0" cy="576263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6526214" y="5245100"/>
            <a:ext cx="1728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FFCC00"/>
                </a:solidFill>
              </a:rPr>
              <a:t>v</a:t>
            </a:r>
            <a:r>
              <a:rPr lang="cs-CZ" altLang="cs-CZ" sz="1800" dirty="0" smtClean="0">
                <a:solidFill>
                  <a:srgbClr val="FFCC00"/>
                </a:solidFill>
              </a:rPr>
              <a:t>. </a:t>
            </a:r>
            <a:r>
              <a:rPr lang="cs-CZ" altLang="cs-CZ" sz="1800" dirty="0" err="1">
                <a:solidFill>
                  <a:srgbClr val="FFCC00"/>
                </a:solidFill>
              </a:rPr>
              <a:t>axillaris</a:t>
            </a:r>
            <a:endParaRPr lang="cs-CZ" altLang="cs-CZ" sz="1800" dirty="0">
              <a:solidFill>
                <a:srgbClr val="FFCC00"/>
              </a:solidFill>
            </a:endParaRP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 flipH="1" flipV="1">
            <a:off x="6214187" y="812802"/>
            <a:ext cx="97713" cy="232886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5591969" y="474665"/>
            <a:ext cx="20161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v. </a:t>
            </a:r>
            <a:r>
              <a:rPr lang="cs-CZ" altLang="cs-CZ" sz="1600" dirty="0" err="1">
                <a:solidFill>
                  <a:schemeClr val="bg1"/>
                </a:solidFill>
              </a:rPr>
              <a:t>cephalica</a:t>
            </a:r>
            <a:endParaRPr lang="cs-CZ" altLang="cs-CZ" sz="1600" dirty="0">
              <a:solidFill>
                <a:schemeClr val="bg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94656" y="5614988"/>
            <a:ext cx="21605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smtClean="0"/>
              <a:t>v. </a:t>
            </a:r>
            <a:r>
              <a:rPr lang="cs-CZ" altLang="cs-CZ" sz="1600" dirty="0" err="1" smtClean="0"/>
              <a:t>basilica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5107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Skupina 1"/>
          <p:cNvGrpSpPr>
            <a:grpSpLocks/>
          </p:cNvGrpSpPr>
          <p:nvPr/>
        </p:nvGrpSpPr>
        <p:grpSpPr bwMode="auto">
          <a:xfrm>
            <a:off x="730898" y="188913"/>
            <a:ext cx="11203928" cy="6669087"/>
            <a:chOff x="-793102" y="188913"/>
            <a:chExt cx="11203928" cy="6669087"/>
          </a:xfrm>
        </p:grpSpPr>
        <p:pic>
          <p:nvPicPr>
            <p:cNvPr id="5017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188913"/>
              <a:ext cx="4940300" cy="666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55" name="Text Box 6"/>
            <p:cNvSpPr txBox="1">
              <a:spLocks noChangeArrowheads="1"/>
            </p:cNvSpPr>
            <p:nvPr/>
          </p:nvSpPr>
          <p:spPr bwMode="auto">
            <a:xfrm>
              <a:off x="-793102" y="358845"/>
              <a:ext cx="356393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Lymphography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abdomen and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lower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limb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 flipH="1">
              <a:off x="2916238" y="5516563"/>
              <a:ext cx="129540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2" name="Text Box 8"/>
            <p:cNvSpPr txBox="1">
              <a:spLocks noChangeArrowheads="1"/>
            </p:cNvSpPr>
            <p:nvPr/>
          </p:nvSpPr>
          <p:spPr bwMode="auto">
            <a:xfrm>
              <a:off x="-176212" y="5351462"/>
              <a:ext cx="302418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nodi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lymphatici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inguinales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spf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.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165897" name="Line 9"/>
            <p:cNvSpPr>
              <a:spLocks noChangeShapeType="1"/>
            </p:cNvSpPr>
            <p:nvPr/>
          </p:nvSpPr>
          <p:spPr bwMode="auto">
            <a:xfrm flipH="1">
              <a:off x="3276600" y="3644900"/>
              <a:ext cx="1366838" cy="504825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 flipH="1">
              <a:off x="3276600" y="4149725"/>
              <a:ext cx="100806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5" name="Text Box 11"/>
            <p:cNvSpPr txBox="1">
              <a:spLocks noChangeArrowheads="1"/>
            </p:cNvSpPr>
            <p:nvPr/>
          </p:nvSpPr>
          <p:spPr bwMode="auto">
            <a:xfrm>
              <a:off x="899592" y="3927475"/>
              <a:ext cx="2743721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nodi lymphatici iliaci ext.</a:t>
              </a:r>
            </a:p>
          </p:txBody>
        </p:sp>
        <p:sp>
          <p:nvSpPr>
            <p:cNvPr id="165900" name="Line 12"/>
            <p:cNvSpPr>
              <a:spLocks noChangeShapeType="1"/>
            </p:cNvSpPr>
            <p:nvPr/>
          </p:nvSpPr>
          <p:spPr bwMode="auto">
            <a:xfrm flipH="1">
              <a:off x="3276600" y="2997200"/>
              <a:ext cx="151130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7" name="Text Box 13"/>
            <p:cNvSpPr txBox="1">
              <a:spLocks noChangeArrowheads="1"/>
            </p:cNvSpPr>
            <p:nvPr/>
          </p:nvSpPr>
          <p:spPr bwMode="auto">
            <a:xfrm>
              <a:off x="627063" y="2770188"/>
              <a:ext cx="338613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nodi lymphatici iliaci comm.</a:t>
              </a:r>
            </a:p>
          </p:txBody>
        </p:sp>
        <p:sp>
          <p:nvSpPr>
            <p:cNvPr id="165902" name="Line 14"/>
            <p:cNvSpPr>
              <a:spLocks noChangeShapeType="1"/>
            </p:cNvSpPr>
            <p:nvPr/>
          </p:nvSpPr>
          <p:spPr bwMode="auto">
            <a:xfrm>
              <a:off x="6516688" y="1196975"/>
              <a:ext cx="1843088" cy="667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9" name="Text Box 15"/>
            <p:cNvSpPr txBox="1">
              <a:spLocks noChangeArrowheads="1"/>
            </p:cNvSpPr>
            <p:nvPr/>
          </p:nvSpPr>
          <p:spPr bwMode="auto">
            <a:xfrm>
              <a:off x="8359776" y="904081"/>
              <a:ext cx="205105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nodi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lymphatici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lumbales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2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Skupina 1"/>
          <p:cNvGrpSpPr>
            <a:grpSpLocks/>
          </p:cNvGrpSpPr>
          <p:nvPr/>
        </p:nvGrpSpPr>
        <p:grpSpPr bwMode="auto">
          <a:xfrm>
            <a:off x="137432" y="0"/>
            <a:ext cx="9430432" cy="6858000"/>
            <a:chOff x="-1386569" y="0"/>
            <a:chExt cx="9430432" cy="6858000"/>
          </a:xfrm>
        </p:grpSpPr>
        <p:pic>
          <p:nvPicPr>
            <p:cNvPr id="51203" name="Picture 8" descr="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0"/>
              <a:ext cx="52006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81" name="Text Box 5"/>
            <p:cNvSpPr txBox="1">
              <a:spLocks noChangeArrowheads="1"/>
            </p:cNvSpPr>
            <p:nvPr/>
          </p:nvSpPr>
          <p:spPr bwMode="auto">
            <a:xfrm>
              <a:off x="-1386569" y="207310"/>
              <a:ext cx="4298044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carotid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artery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>
              <a:off x="1995488" y="5197475"/>
              <a:ext cx="15843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cs-CZ" altLang="cs-CZ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carotis</a:t>
              </a:r>
              <a:r>
                <a:rPr lang="cs-CZ" altLang="cs-CZ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</a:t>
              </a:r>
              <a:r>
                <a:rPr lang="cs-CZ" altLang="cs-CZ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52583" name="Line 7"/>
            <p:cNvSpPr>
              <a:spLocks noChangeShapeType="1"/>
            </p:cNvSpPr>
            <p:nvPr/>
          </p:nvSpPr>
          <p:spPr bwMode="auto">
            <a:xfrm>
              <a:off x="3492500" y="5445125"/>
              <a:ext cx="100806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584" name="Text Box 8"/>
            <p:cNvSpPr txBox="1">
              <a:spLocks noChangeArrowheads="1"/>
            </p:cNvSpPr>
            <p:nvPr/>
          </p:nvSpPr>
          <p:spPr bwMode="auto">
            <a:xfrm>
              <a:off x="35718" y="2683670"/>
              <a:ext cx="20526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cerebri</a:t>
              </a: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media</a:t>
              </a:r>
            </a:p>
          </p:txBody>
        </p:sp>
        <p:sp>
          <p:nvSpPr>
            <p:cNvPr id="152585" name="Line 9"/>
            <p:cNvSpPr>
              <a:spLocks noChangeShapeType="1"/>
            </p:cNvSpPr>
            <p:nvPr/>
          </p:nvSpPr>
          <p:spPr bwMode="auto">
            <a:xfrm>
              <a:off x="2339975" y="2924175"/>
              <a:ext cx="15113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>
              <a:off x="1042988" y="3176588"/>
              <a:ext cx="15859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cerebri</a:t>
              </a: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ant.</a:t>
              </a:r>
            </a:p>
          </p:txBody>
        </p:sp>
        <p:sp>
          <p:nvSpPr>
            <p:cNvPr id="152587" name="Line 11"/>
            <p:cNvSpPr>
              <a:spLocks noChangeShapeType="1"/>
            </p:cNvSpPr>
            <p:nvPr/>
          </p:nvSpPr>
          <p:spPr bwMode="auto">
            <a:xfrm flipH="1">
              <a:off x="2555875" y="3429000"/>
              <a:ext cx="25923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590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Skupina 1"/>
          <p:cNvGrpSpPr>
            <a:grpSpLocks/>
          </p:cNvGrpSpPr>
          <p:nvPr/>
        </p:nvGrpSpPr>
        <p:grpSpPr bwMode="auto">
          <a:xfrm>
            <a:off x="444501" y="117475"/>
            <a:ext cx="11052175" cy="6742113"/>
            <a:chOff x="-1079500" y="117475"/>
            <a:chExt cx="11052175" cy="6742113"/>
          </a:xfrm>
        </p:grpSpPr>
        <p:pic>
          <p:nvPicPr>
            <p:cNvPr id="52227" name="Picture 6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17475"/>
              <a:ext cx="5286375" cy="674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29" name="Line 5"/>
            <p:cNvSpPr>
              <a:spLocks noChangeShapeType="1"/>
            </p:cNvSpPr>
            <p:nvPr/>
          </p:nvSpPr>
          <p:spPr bwMode="auto">
            <a:xfrm>
              <a:off x="5076825" y="5014913"/>
              <a:ext cx="165576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030" name="Text Box 6"/>
            <p:cNvSpPr txBox="1">
              <a:spLocks noChangeArrowheads="1"/>
            </p:cNvSpPr>
            <p:nvPr/>
          </p:nvSpPr>
          <p:spPr bwMode="auto">
            <a:xfrm>
              <a:off x="6732588" y="4778375"/>
              <a:ext cx="17287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cs-CZ" altLang="cs-CZ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carotis</a:t>
              </a:r>
              <a:r>
                <a:rPr lang="cs-CZ" altLang="cs-CZ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</a:t>
              </a:r>
              <a:r>
                <a:rPr lang="cs-CZ" altLang="cs-CZ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4932363" y="2062163"/>
              <a:ext cx="21605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7092950" y="1846263"/>
              <a:ext cx="2520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cerebri</a:t>
              </a:r>
              <a:r>
                <a:rPr lang="cs-CZ" altLang="cs-C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</a:p>
          </p:txBody>
        </p:sp>
        <p:sp>
          <p:nvSpPr>
            <p:cNvPr id="129035" name="Line 11"/>
            <p:cNvSpPr>
              <a:spLocks noChangeShapeType="1"/>
            </p:cNvSpPr>
            <p:nvPr/>
          </p:nvSpPr>
          <p:spPr bwMode="auto">
            <a:xfrm>
              <a:off x="3995738" y="2493963"/>
              <a:ext cx="345598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036" name="Text Box 12"/>
            <p:cNvSpPr txBox="1">
              <a:spLocks noChangeArrowheads="1"/>
            </p:cNvSpPr>
            <p:nvPr/>
          </p:nvSpPr>
          <p:spPr bwMode="auto">
            <a:xfrm>
              <a:off x="7451725" y="2278063"/>
              <a:ext cx="2520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cerebri ant.</a:t>
              </a:r>
            </a:p>
          </p:txBody>
        </p:sp>
        <p:sp>
          <p:nvSpPr>
            <p:cNvPr id="129037" name="Text Box 13"/>
            <p:cNvSpPr txBox="1">
              <a:spLocks noChangeArrowheads="1"/>
            </p:cNvSpPr>
            <p:nvPr/>
          </p:nvSpPr>
          <p:spPr bwMode="auto">
            <a:xfrm>
              <a:off x="-1079500" y="281506"/>
              <a:ext cx="3203575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carotid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lateral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8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Skupina 3"/>
          <p:cNvGrpSpPr>
            <a:grpSpLocks/>
          </p:cNvGrpSpPr>
          <p:nvPr/>
        </p:nvGrpSpPr>
        <p:grpSpPr bwMode="auto">
          <a:xfrm>
            <a:off x="1025785" y="0"/>
            <a:ext cx="10473337" cy="6858000"/>
            <a:chOff x="-497929" y="0"/>
            <a:chExt cx="10473534" cy="6858000"/>
          </a:xfrm>
        </p:grpSpPr>
        <p:pic>
          <p:nvPicPr>
            <p:cNvPr id="614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999" y="0"/>
              <a:ext cx="52641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5" name="Text Box 5"/>
            <p:cNvSpPr txBox="1">
              <a:spLocks noChangeArrowheads="1"/>
            </p:cNvSpPr>
            <p:nvPr/>
          </p:nvSpPr>
          <p:spPr bwMode="auto">
            <a:xfrm>
              <a:off x="-497929" y="0"/>
              <a:ext cx="271700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Spine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cervical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6" name="Line 6"/>
            <p:cNvSpPr>
              <a:spLocks noChangeShapeType="1"/>
            </p:cNvSpPr>
            <p:nvPr/>
          </p:nvSpPr>
          <p:spPr bwMode="auto">
            <a:xfrm flipV="1">
              <a:off x="6045026" y="1601787"/>
              <a:ext cx="1600042" cy="2698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8" name="Text Box 10"/>
            <p:cNvSpPr txBox="1">
              <a:spLocks noChangeArrowheads="1"/>
            </p:cNvSpPr>
            <p:nvPr/>
          </p:nvSpPr>
          <p:spPr bwMode="auto">
            <a:xfrm>
              <a:off x="7534129" y="2273300"/>
              <a:ext cx="1295424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spinosi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9" name="Line 11"/>
            <p:cNvSpPr>
              <a:spLocks noChangeShapeType="1"/>
            </p:cNvSpPr>
            <p:nvPr/>
          </p:nvSpPr>
          <p:spPr bwMode="auto">
            <a:xfrm flipV="1">
              <a:off x="6187904" y="2565400"/>
              <a:ext cx="1368451" cy="7191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52" name="Text Box 14"/>
            <p:cNvSpPr txBox="1">
              <a:spLocks noChangeArrowheads="1"/>
            </p:cNvSpPr>
            <p:nvPr/>
          </p:nvSpPr>
          <p:spPr bwMode="auto">
            <a:xfrm>
              <a:off x="4316124" y="2924175"/>
              <a:ext cx="5762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C3</a:t>
              </a:r>
            </a:p>
          </p:txBody>
        </p:sp>
        <p:sp>
          <p:nvSpPr>
            <p:cNvPr id="6153" name="Text Box 15"/>
            <p:cNvSpPr txBox="1">
              <a:spLocks noChangeArrowheads="1"/>
            </p:cNvSpPr>
            <p:nvPr/>
          </p:nvSpPr>
          <p:spPr bwMode="auto">
            <a:xfrm>
              <a:off x="4460587" y="3789363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C4</a:t>
              </a:r>
            </a:p>
          </p:txBody>
        </p:sp>
        <p:sp>
          <p:nvSpPr>
            <p:cNvPr id="6154" name="Text Box 16"/>
            <p:cNvSpPr txBox="1">
              <a:spLocks noChangeArrowheads="1"/>
            </p:cNvSpPr>
            <p:nvPr/>
          </p:nvSpPr>
          <p:spPr bwMode="auto">
            <a:xfrm>
              <a:off x="4747924" y="4508500"/>
              <a:ext cx="5762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C5</a:t>
              </a:r>
            </a:p>
          </p:txBody>
        </p:sp>
        <p:sp>
          <p:nvSpPr>
            <p:cNvPr id="6155" name="Text Box 17"/>
            <p:cNvSpPr txBox="1">
              <a:spLocks noChangeArrowheads="1"/>
            </p:cNvSpPr>
            <p:nvPr/>
          </p:nvSpPr>
          <p:spPr bwMode="auto">
            <a:xfrm>
              <a:off x="5179724" y="5229225"/>
              <a:ext cx="5762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C6</a:t>
              </a:r>
            </a:p>
          </p:txBody>
        </p:sp>
        <p:sp>
          <p:nvSpPr>
            <p:cNvPr id="6156" name="Text Box 18"/>
            <p:cNvSpPr txBox="1">
              <a:spLocks noChangeArrowheads="1"/>
            </p:cNvSpPr>
            <p:nvPr/>
          </p:nvSpPr>
          <p:spPr bwMode="auto">
            <a:xfrm>
              <a:off x="5611524" y="6021388"/>
              <a:ext cx="5762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C7</a:t>
              </a:r>
            </a:p>
          </p:txBody>
        </p:sp>
        <p:sp>
          <p:nvSpPr>
            <p:cNvPr id="8205" name="Line 19"/>
            <p:cNvSpPr>
              <a:spLocks noChangeShapeType="1"/>
            </p:cNvSpPr>
            <p:nvPr/>
          </p:nvSpPr>
          <p:spPr bwMode="auto">
            <a:xfrm flipH="1">
              <a:off x="1868236" y="3284538"/>
              <a:ext cx="71915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6" name="Text Box 21"/>
            <p:cNvSpPr txBox="1">
              <a:spLocks noChangeArrowheads="1"/>
            </p:cNvSpPr>
            <p:nvPr/>
          </p:nvSpPr>
          <p:spPr bwMode="auto">
            <a:xfrm>
              <a:off x="788716" y="3054350"/>
              <a:ext cx="13303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mandibula</a:t>
              </a:r>
            </a:p>
          </p:txBody>
        </p:sp>
        <p:sp>
          <p:nvSpPr>
            <p:cNvPr id="8207" name="Line 22"/>
            <p:cNvSpPr>
              <a:spLocks noChangeShapeType="1"/>
            </p:cNvSpPr>
            <p:nvPr/>
          </p:nvSpPr>
          <p:spPr bwMode="auto">
            <a:xfrm flipH="1">
              <a:off x="4100303" y="4365625"/>
              <a:ext cx="649299" cy="12239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8" name="Line 23"/>
            <p:cNvSpPr>
              <a:spLocks noChangeShapeType="1"/>
            </p:cNvSpPr>
            <p:nvPr/>
          </p:nvSpPr>
          <p:spPr bwMode="auto">
            <a:xfrm flipH="1">
              <a:off x="4100303" y="5229225"/>
              <a:ext cx="1009669" cy="3603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09" name="Text Box 26"/>
            <p:cNvSpPr txBox="1">
              <a:spLocks noChangeArrowheads="1"/>
            </p:cNvSpPr>
            <p:nvPr/>
          </p:nvSpPr>
          <p:spPr bwMode="auto">
            <a:xfrm>
              <a:off x="66389" y="5340351"/>
              <a:ext cx="248448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disci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intervertebrales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2" name="Text Box 27"/>
            <p:cNvSpPr txBox="1">
              <a:spLocks noChangeArrowheads="1"/>
            </p:cNvSpPr>
            <p:nvPr/>
          </p:nvSpPr>
          <p:spPr bwMode="auto">
            <a:xfrm>
              <a:off x="4963824" y="1268413"/>
              <a:ext cx="5762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C1</a:t>
              </a:r>
            </a:p>
          </p:txBody>
        </p:sp>
        <p:sp>
          <p:nvSpPr>
            <p:cNvPr id="6163" name="Text Box 28"/>
            <p:cNvSpPr txBox="1">
              <a:spLocks noChangeArrowheads="1"/>
            </p:cNvSpPr>
            <p:nvPr/>
          </p:nvSpPr>
          <p:spPr bwMode="auto">
            <a:xfrm>
              <a:off x="4460587" y="1989138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C2</a:t>
              </a:r>
            </a:p>
          </p:txBody>
        </p:sp>
        <p:sp>
          <p:nvSpPr>
            <p:cNvPr id="8212" name="Line 29"/>
            <p:cNvSpPr>
              <a:spLocks noChangeShapeType="1"/>
            </p:cNvSpPr>
            <p:nvPr/>
          </p:nvSpPr>
          <p:spPr bwMode="auto">
            <a:xfrm flipH="1">
              <a:off x="4171741" y="1484313"/>
              <a:ext cx="5762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5" name="Text Box 30"/>
            <p:cNvSpPr txBox="1">
              <a:spLocks noChangeArrowheads="1"/>
            </p:cNvSpPr>
            <p:nvPr/>
          </p:nvSpPr>
          <p:spPr bwMode="auto">
            <a:xfrm>
              <a:off x="3155662" y="1284288"/>
              <a:ext cx="10699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dens axis</a:t>
              </a:r>
            </a:p>
          </p:txBody>
        </p:sp>
        <p:sp>
          <p:nvSpPr>
            <p:cNvPr id="8214" name="Line 31"/>
            <p:cNvSpPr>
              <a:spLocks noChangeShapeType="1"/>
            </p:cNvSpPr>
            <p:nvPr/>
          </p:nvSpPr>
          <p:spPr bwMode="auto">
            <a:xfrm>
              <a:off x="6692738" y="692150"/>
              <a:ext cx="86361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5" name="Text Box 32"/>
            <p:cNvSpPr txBox="1">
              <a:spLocks noChangeArrowheads="1"/>
            </p:cNvSpPr>
            <p:nvPr/>
          </p:nvSpPr>
          <p:spPr bwMode="auto">
            <a:xfrm>
              <a:off x="7523017" y="469900"/>
              <a:ext cx="1439889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occipitale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6" name="Line 33"/>
            <p:cNvSpPr>
              <a:spLocks noChangeShapeType="1"/>
            </p:cNvSpPr>
            <p:nvPr/>
          </p:nvSpPr>
          <p:spPr bwMode="auto">
            <a:xfrm flipH="1" flipV="1">
              <a:off x="2312308" y="4609515"/>
              <a:ext cx="931782" cy="142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7" name="Text Box 34"/>
            <p:cNvSpPr txBox="1">
              <a:spLocks noChangeArrowheads="1"/>
            </p:cNvSpPr>
            <p:nvPr/>
          </p:nvSpPr>
          <p:spPr bwMode="auto">
            <a:xfrm>
              <a:off x="1114741" y="4425950"/>
              <a:ext cx="14361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hyoid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bone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8" name="Line 35"/>
            <p:cNvSpPr>
              <a:spLocks noChangeShapeType="1"/>
            </p:cNvSpPr>
            <p:nvPr/>
          </p:nvSpPr>
          <p:spPr bwMode="auto">
            <a:xfrm>
              <a:off x="6548273" y="2565400"/>
              <a:ext cx="1008081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9" name="Line 36"/>
            <p:cNvSpPr>
              <a:spLocks noChangeShapeType="1"/>
            </p:cNvSpPr>
            <p:nvPr/>
          </p:nvSpPr>
          <p:spPr bwMode="auto">
            <a:xfrm>
              <a:off x="5468753" y="4076700"/>
              <a:ext cx="20161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0" name="Text Box 39"/>
            <p:cNvSpPr txBox="1">
              <a:spLocks noChangeArrowheads="1"/>
            </p:cNvSpPr>
            <p:nvPr/>
          </p:nvSpPr>
          <p:spPr bwMode="auto">
            <a:xfrm>
              <a:off x="7492661" y="3724276"/>
              <a:ext cx="1692307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articulatio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1" name="Line 40"/>
            <p:cNvSpPr>
              <a:spLocks noChangeShapeType="1"/>
            </p:cNvSpPr>
            <p:nvPr/>
          </p:nvSpPr>
          <p:spPr bwMode="auto">
            <a:xfrm flipV="1">
              <a:off x="6116465" y="4652963"/>
              <a:ext cx="1439889" cy="5762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2" name="Text Box 41"/>
            <p:cNvSpPr txBox="1">
              <a:spLocks noChangeArrowheads="1"/>
            </p:cNvSpPr>
            <p:nvPr/>
          </p:nvSpPr>
          <p:spPr bwMode="auto">
            <a:xfrm>
              <a:off x="7492661" y="4308476"/>
              <a:ext cx="143989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8223" name="Line 42"/>
            <p:cNvSpPr>
              <a:spLocks noChangeShapeType="1"/>
            </p:cNvSpPr>
            <p:nvPr/>
          </p:nvSpPr>
          <p:spPr bwMode="auto">
            <a:xfrm>
              <a:off x="6116465" y="5516563"/>
              <a:ext cx="1439889" cy="730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4" name="Text Box 43"/>
            <p:cNvSpPr txBox="1">
              <a:spLocks noChangeArrowheads="1"/>
            </p:cNvSpPr>
            <p:nvPr/>
          </p:nvSpPr>
          <p:spPr bwMode="auto">
            <a:xfrm>
              <a:off x="7556353" y="5296694"/>
              <a:ext cx="1547841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sup.</a:t>
              </a:r>
            </a:p>
          </p:txBody>
        </p:sp>
        <p:sp>
          <p:nvSpPr>
            <p:cNvPr id="8225" name="Line 44"/>
            <p:cNvSpPr>
              <a:spLocks noChangeShapeType="1"/>
            </p:cNvSpPr>
            <p:nvPr/>
          </p:nvSpPr>
          <p:spPr bwMode="auto">
            <a:xfrm>
              <a:off x="5900561" y="5373688"/>
              <a:ext cx="71438" cy="2159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6" name="Line 45"/>
            <p:cNvSpPr>
              <a:spLocks noChangeShapeType="1"/>
            </p:cNvSpPr>
            <p:nvPr/>
          </p:nvSpPr>
          <p:spPr bwMode="auto">
            <a:xfrm flipH="1">
              <a:off x="4603549" y="5589588"/>
              <a:ext cx="1368451" cy="7191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7" name="Text Box 46"/>
            <p:cNvSpPr txBox="1">
              <a:spLocks noChangeArrowheads="1"/>
            </p:cNvSpPr>
            <p:nvPr/>
          </p:nvSpPr>
          <p:spPr bwMode="auto">
            <a:xfrm>
              <a:off x="-5049" y="6146008"/>
              <a:ext cx="2592436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foramen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" name="Text Box 8"/>
            <p:cNvSpPr txBox="1">
              <a:spLocks noChangeArrowheads="1"/>
            </p:cNvSpPr>
            <p:nvPr/>
          </p:nvSpPr>
          <p:spPr bwMode="auto">
            <a:xfrm>
              <a:off x="7564148" y="1408906"/>
              <a:ext cx="24114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uberculum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posterius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atlantis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" name="Přímá spojnice 2"/>
          <p:cNvCxnSpPr>
            <a:endCxn id="8207" idx="1"/>
          </p:cNvCxnSpPr>
          <p:nvPr/>
        </p:nvCxnSpPr>
        <p:spPr>
          <a:xfrm>
            <a:off x="3742742" y="5551488"/>
            <a:ext cx="1881188" cy="38100"/>
          </a:xfrm>
          <a:prstGeom prst="line">
            <a:avLst/>
          </a:prstGeom>
          <a:ln w="19050">
            <a:solidFill>
              <a:srgbClr val="FFC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3852236" y="6284913"/>
            <a:ext cx="2275516" cy="2381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Skupina 2"/>
          <p:cNvGrpSpPr>
            <a:grpSpLocks/>
          </p:cNvGrpSpPr>
          <p:nvPr/>
        </p:nvGrpSpPr>
        <p:grpSpPr bwMode="auto">
          <a:xfrm>
            <a:off x="339013" y="0"/>
            <a:ext cx="8833563" cy="6858000"/>
            <a:chOff x="-1184988" y="0"/>
            <a:chExt cx="8833563" cy="6858000"/>
          </a:xfrm>
        </p:grpSpPr>
        <p:pic>
          <p:nvPicPr>
            <p:cNvPr id="54276" name="Picture 7" descr="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0"/>
              <a:ext cx="5308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76" name="Text Box 4"/>
            <p:cNvSpPr txBox="1">
              <a:spLocks noChangeArrowheads="1"/>
            </p:cNvSpPr>
            <p:nvPr/>
          </p:nvSpPr>
          <p:spPr bwMode="auto">
            <a:xfrm>
              <a:off x="-1184988" y="167951"/>
              <a:ext cx="3132138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77" name="Line 5"/>
            <p:cNvSpPr>
              <a:spLocks noChangeShapeType="1"/>
            </p:cNvSpPr>
            <p:nvPr/>
          </p:nvSpPr>
          <p:spPr bwMode="auto">
            <a:xfrm flipH="1">
              <a:off x="2411413" y="5445125"/>
              <a:ext cx="252095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78" name="Text Box 6"/>
            <p:cNvSpPr txBox="1">
              <a:spLocks noChangeArrowheads="1"/>
            </p:cNvSpPr>
            <p:nvPr/>
          </p:nvSpPr>
          <p:spPr bwMode="auto">
            <a:xfrm>
              <a:off x="727075" y="5200650"/>
              <a:ext cx="18018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cs-CZ" altLang="cs-CZ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vertebrales</a:t>
              </a:r>
              <a:endPara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79" name="Line 7"/>
            <p:cNvSpPr>
              <a:spLocks noChangeShapeType="1"/>
            </p:cNvSpPr>
            <p:nvPr/>
          </p:nvSpPr>
          <p:spPr bwMode="auto">
            <a:xfrm flipH="1">
              <a:off x="2339975" y="4005263"/>
              <a:ext cx="26638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80" name="Text Box 8"/>
            <p:cNvSpPr txBox="1">
              <a:spLocks noChangeArrowheads="1"/>
            </p:cNvSpPr>
            <p:nvPr/>
          </p:nvSpPr>
          <p:spPr bwMode="auto">
            <a:xfrm>
              <a:off x="1152525" y="3789363"/>
              <a:ext cx="14033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basilaris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 flipH="1">
              <a:off x="2339975" y="3357563"/>
              <a:ext cx="25923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82" name="Text Box 10"/>
            <p:cNvSpPr txBox="1">
              <a:spLocks noChangeArrowheads="1"/>
            </p:cNvSpPr>
            <p:nvPr/>
          </p:nvSpPr>
          <p:spPr bwMode="auto">
            <a:xfrm>
              <a:off x="430213" y="3159920"/>
              <a:ext cx="20891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cerebri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post.</a:t>
              </a:r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 flipV="1">
              <a:off x="4932363" y="5013325"/>
              <a:ext cx="719137" cy="4318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 flipH="1" flipV="1">
              <a:off x="4500563" y="5013325"/>
              <a:ext cx="431800" cy="4318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>
              <a:off x="4932363" y="3357563"/>
              <a:ext cx="287337" cy="2159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 flipH="1">
              <a:off x="4787900" y="3357563"/>
              <a:ext cx="144463" cy="28733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580063" y="3860800"/>
              <a:ext cx="206851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110663" y="3649664"/>
            <a:ext cx="2089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cs-CZ" altLang="cs-CZ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cerebelli</a:t>
            </a:r>
            <a:r>
              <a: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sup.</a:t>
            </a:r>
          </a:p>
        </p:txBody>
      </p:sp>
    </p:spTree>
    <p:extLst>
      <p:ext uri="{BB962C8B-B14F-4D97-AF65-F5344CB8AC3E}">
        <p14:creationId xmlns:p14="http://schemas.microsoft.com/office/powerpoint/2010/main" val="24222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Skupina 1"/>
          <p:cNvGrpSpPr>
            <a:grpSpLocks/>
          </p:cNvGrpSpPr>
          <p:nvPr/>
        </p:nvGrpSpPr>
        <p:grpSpPr bwMode="auto">
          <a:xfrm>
            <a:off x="179420" y="115888"/>
            <a:ext cx="10247280" cy="6597650"/>
            <a:chOff x="-1344580" y="115888"/>
            <a:chExt cx="10247280" cy="6597650"/>
          </a:xfrm>
        </p:grpSpPr>
        <p:pic>
          <p:nvPicPr>
            <p:cNvPr id="55299" name="Picture 9" descr="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5888"/>
              <a:ext cx="5434013" cy="659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0" name="Line 6"/>
            <p:cNvSpPr>
              <a:spLocks noChangeShapeType="1"/>
            </p:cNvSpPr>
            <p:nvPr/>
          </p:nvSpPr>
          <p:spPr bwMode="auto">
            <a:xfrm>
              <a:off x="4859338" y="5805488"/>
              <a:ext cx="201771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>
              <a:off x="6867525" y="5580063"/>
              <a:ext cx="187166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cs-CZ" altLang="cs-CZ" sz="16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cs-CZ" altLang="cs-CZ" sz="16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vertebralis</a:t>
              </a:r>
              <a:endParaRPr lang="cs-CZ" altLang="cs-CZ" sz="1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32" name="Line 8"/>
            <p:cNvSpPr>
              <a:spLocks noChangeShapeType="1"/>
            </p:cNvSpPr>
            <p:nvPr/>
          </p:nvSpPr>
          <p:spPr bwMode="auto">
            <a:xfrm>
              <a:off x="4572000" y="3068638"/>
              <a:ext cx="230505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33" name="Text Box 9"/>
            <p:cNvSpPr txBox="1">
              <a:spLocks noChangeArrowheads="1"/>
            </p:cNvSpPr>
            <p:nvPr/>
          </p:nvSpPr>
          <p:spPr bwMode="auto">
            <a:xfrm>
              <a:off x="6794500" y="2852738"/>
              <a:ext cx="1944688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cerebri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post.</a:t>
              </a:r>
            </a:p>
          </p:txBody>
        </p:sp>
        <p:sp>
          <p:nvSpPr>
            <p:cNvPr id="154634" name="Line 10"/>
            <p:cNvSpPr>
              <a:spLocks noChangeShapeType="1"/>
            </p:cNvSpPr>
            <p:nvPr/>
          </p:nvSpPr>
          <p:spPr bwMode="auto">
            <a:xfrm>
              <a:off x="4211638" y="3644900"/>
              <a:ext cx="266541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35" name="Text Box 11"/>
            <p:cNvSpPr txBox="1">
              <a:spLocks noChangeArrowheads="1"/>
            </p:cNvSpPr>
            <p:nvPr/>
          </p:nvSpPr>
          <p:spPr bwMode="auto">
            <a:xfrm>
              <a:off x="6886575" y="3444875"/>
              <a:ext cx="20161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basilaris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636" name="Text Box 12"/>
            <p:cNvSpPr txBox="1">
              <a:spLocks noChangeArrowheads="1"/>
            </p:cNvSpPr>
            <p:nvPr/>
          </p:nvSpPr>
          <p:spPr bwMode="auto">
            <a:xfrm>
              <a:off x="-1344580" y="338429"/>
              <a:ext cx="320357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Arteriography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artery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lateral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572000" y="3357563"/>
              <a:ext cx="230505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794500" y="3148013"/>
              <a:ext cx="1944688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cerebelli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sup.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6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Skupina 2"/>
          <p:cNvGrpSpPr>
            <a:grpSpLocks/>
          </p:cNvGrpSpPr>
          <p:nvPr/>
        </p:nvGrpSpPr>
        <p:grpSpPr bwMode="auto">
          <a:xfrm>
            <a:off x="629444" y="115889"/>
            <a:ext cx="10244932" cy="6553200"/>
            <a:chOff x="-894556" y="115888"/>
            <a:chExt cx="10244932" cy="6553200"/>
          </a:xfrm>
        </p:grpSpPr>
        <p:pic>
          <p:nvPicPr>
            <p:cNvPr id="56323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6" t="26862" r="35767" b="12408"/>
            <a:stretch>
              <a:fillRect/>
            </a:stretch>
          </p:blipFill>
          <p:spPr bwMode="auto">
            <a:xfrm>
              <a:off x="2339975" y="115888"/>
              <a:ext cx="4535488" cy="655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-894556" y="398403"/>
              <a:ext cx="25558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MRI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25" name="TextovéPole 1"/>
            <p:cNvSpPr txBox="1">
              <a:spLocks noChangeArrowheads="1"/>
            </p:cNvSpPr>
            <p:nvPr/>
          </p:nvSpPr>
          <p:spPr bwMode="auto">
            <a:xfrm>
              <a:off x="550069" y="3763963"/>
              <a:ext cx="2222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concha nasalis inf.</a:t>
              </a:r>
            </a:p>
          </p:txBody>
        </p:sp>
        <p:cxnSp>
          <p:nvCxnSpPr>
            <p:cNvPr id="56326" name="Přímá spojnice 4"/>
            <p:cNvCxnSpPr>
              <a:cxnSpLocks noChangeShapeType="1"/>
            </p:cNvCxnSpPr>
            <p:nvPr/>
          </p:nvCxnSpPr>
          <p:spPr bwMode="auto">
            <a:xfrm flipH="1" flipV="1">
              <a:off x="2339975" y="4002881"/>
              <a:ext cx="1871664" cy="2382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27" name="TextovéPole 1"/>
            <p:cNvSpPr txBox="1">
              <a:spLocks noChangeArrowheads="1"/>
            </p:cNvSpPr>
            <p:nvPr/>
          </p:nvSpPr>
          <p:spPr bwMode="auto">
            <a:xfrm>
              <a:off x="6875463" y="1439864"/>
              <a:ext cx="2222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lobus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frontalis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56328" name="Přímá spojnice 4"/>
            <p:cNvCxnSpPr>
              <a:cxnSpLocks noChangeShapeType="1"/>
            </p:cNvCxnSpPr>
            <p:nvPr/>
          </p:nvCxnSpPr>
          <p:spPr bwMode="auto">
            <a:xfrm flipH="1">
              <a:off x="4859338" y="1628775"/>
              <a:ext cx="1800225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29" name="Přímá spojnice 4"/>
            <p:cNvCxnSpPr>
              <a:cxnSpLocks noChangeShapeType="1"/>
            </p:cNvCxnSpPr>
            <p:nvPr/>
          </p:nvCxnSpPr>
          <p:spPr bwMode="auto">
            <a:xfrm flipH="1">
              <a:off x="2339975" y="3573463"/>
              <a:ext cx="2038350" cy="317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30" name="TextovéPole 1"/>
            <p:cNvSpPr txBox="1">
              <a:spLocks noChangeArrowheads="1"/>
            </p:cNvSpPr>
            <p:nvPr/>
          </p:nvSpPr>
          <p:spPr bwMode="auto">
            <a:xfrm>
              <a:off x="263525" y="3365500"/>
              <a:ext cx="24114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concha nasalis media</a:t>
              </a:r>
            </a:p>
          </p:txBody>
        </p:sp>
        <p:cxnSp>
          <p:nvCxnSpPr>
            <p:cNvPr id="56331" name="Přímá spojnice 4"/>
            <p:cNvCxnSpPr>
              <a:cxnSpLocks noChangeShapeType="1"/>
            </p:cNvCxnSpPr>
            <p:nvPr/>
          </p:nvCxnSpPr>
          <p:spPr bwMode="auto">
            <a:xfrm flipH="1">
              <a:off x="5275263" y="2492375"/>
              <a:ext cx="1025525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32" name="TextovéPole 1"/>
            <p:cNvSpPr txBox="1">
              <a:spLocks noChangeArrowheads="1"/>
            </p:cNvSpPr>
            <p:nvPr/>
          </p:nvSpPr>
          <p:spPr bwMode="auto">
            <a:xfrm>
              <a:off x="6799588" y="2301082"/>
              <a:ext cx="2222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m.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rectus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</a:rPr>
                <a:t>sup.</a:t>
              </a:r>
            </a:p>
          </p:txBody>
        </p:sp>
        <p:sp>
          <p:nvSpPr>
            <p:cNvPr id="56333" name="TextovéPole 1"/>
            <p:cNvSpPr txBox="1">
              <a:spLocks noChangeArrowheads="1"/>
            </p:cNvSpPr>
            <p:nvPr/>
          </p:nvSpPr>
          <p:spPr bwMode="auto">
            <a:xfrm>
              <a:off x="6890983" y="2566988"/>
              <a:ext cx="2222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m.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obliguus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</a:rPr>
                <a:t>sup.</a:t>
              </a:r>
            </a:p>
          </p:txBody>
        </p:sp>
        <p:cxnSp>
          <p:nvCxnSpPr>
            <p:cNvPr id="56334" name="Přímá spojnice 4"/>
            <p:cNvCxnSpPr>
              <a:cxnSpLocks noChangeShapeType="1"/>
            </p:cNvCxnSpPr>
            <p:nvPr/>
          </p:nvCxnSpPr>
          <p:spPr bwMode="auto">
            <a:xfrm flipH="1">
              <a:off x="4895850" y="2724150"/>
              <a:ext cx="1582738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35" name="Přímá spojnice 4"/>
            <p:cNvCxnSpPr>
              <a:cxnSpLocks noChangeShapeType="1"/>
              <a:stCxn id="56336" idx="1"/>
            </p:cNvCxnSpPr>
            <p:nvPr/>
          </p:nvCxnSpPr>
          <p:spPr bwMode="auto">
            <a:xfrm flipH="1" flipV="1">
              <a:off x="4895850" y="2959101"/>
              <a:ext cx="1995133" cy="26406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36" name="TextovéPole 1"/>
            <p:cNvSpPr txBox="1">
              <a:spLocks noChangeArrowheads="1"/>
            </p:cNvSpPr>
            <p:nvPr/>
          </p:nvSpPr>
          <p:spPr bwMode="auto">
            <a:xfrm>
              <a:off x="6890983" y="2815644"/>
              <a:ext cx="2222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m.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rectus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>
                  <a:solidFill>
                    <a:schemeClr val="bg1"/>
                  </a:solidFill>
                </a:rPr>
                <a:t>med.</a:t>
              </a:r>
            </a:p>
          </p:txBody>
        </p:sp>
        <p:sp>
          <p:nvSpPr>
            <p:cNvPr id="56337" name="TextovéPole 1"/>
            <p:cNvSpPr txBox="1">
              <a:spLocks noChangeArrowheads="1"/>
            </p:cNvSpPr>
            <p:nvPr/>
          </p:nvSpPr>
          <p:spPr bwMode="auto">
            <a:xfrm>
              <a:off x="7002463" y="4064000"/>
              <a:ext cx="2222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m. masseter</a:t>
              </a:r>
            </a:p>
          </p:txBody>
        </p:sp>
        <p:cxnSp>
          <p:nvCxnSpPr>
            <p:cNvPr id="56338" name="Přímá spojnice 4"/>
            <p:cNvCxnSpPr>
              <a:cxnSpLocks noChangeShapeType="1"/>
            </p:cNvCxnSpPr>
            <p:nvPr/>
          </p:nvCxnSpPr>
          <p:spPr bwMode="auto">
            <a:xfrm flipH="1" flipV="1">
              <a:off x="5237163" y="3319463"/>
              <a:ext cx="1276350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39" name="TextovéPole 1"/>
            <p:cNvSpPr txBox="1">
              <a:spLocks noChangeArrowheads="1"/>
            </p:cNvSpPr>
            <p:nvPr/>
          </p:nvSpPr>
          <p:spPr bwMode="auto">
            <a:xfrm>
              <a:off x="6860982" y="3137114"/>
              <a:ext cx="2222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smtClean="0">
                  <a:solidFill>
                    <a:schemeClr val="bg1"/>
                  </a:solidFill>
                </a:rPr>
                <a:t>m </a:t>
              </a:r>
              <a:r>
                <a:rPr lang="cs-CZ" altLang="cs-CZ" sz="1600" dirty="0" err="1" smtClean="0">
                  <a:solidFill>
                    <a:schemeClr val="bg1"/>
                  </a:solidFill>
                </a:rPr>
                <a:t>rectus</a:t>
              </a:r>
              <a:r>
                <a:rPr lang="cs-CZ" altLang="cs-CZ" sz="1600" dirty="0" smtClean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inf</a:t>
              </a:r>
              <a:r>
                <a:rPr lang="cs-CZ" altLang="cs-CZ" sz="1600" dirty="0">
                  <a:solidFill>
                    <a:schemeClr val="bg1"/>
                  </a:solidFill>
                </a:rPr>
                <a:t>.</a:t>
              </a:r>
            </a:p>
          </p:txBody>
        </p:sp>
        <p:cxnSp>
          <p:nvCxnSpPr>
            <p:cNvPr id="56340" name="Přímá spojnice 4"/>
            <p:cNvCxnSpPr>
              <a:cxnSpLocks noChangeShapeType="1"/>
            </p:cNvCxnSpPr>
            <p:nvPr/>
          </p:nvCxnSpPr>
          <p:spPr bwMode="auto">
            <a:xfrm flipH="1" flipV="1">
              <a:off x="5734050" y="4284663"/>
              <a:ext cx="1276350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41" name="TextovéPole 1"/>
            <p:cNvSpPr txBox="1">
              <a:spLocks noChangeArrowheads="1"/>
            </p:cNvSpPr>
            <p:nvPr/>
          </p:nvSpPr>
          <p:spPr bwMode="auto">
            <a:xfrm>
              <a:off x="276419" y="2679767"/>
              <a:ext cx="24114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cellulae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ethmoidales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56342" name="Přímá spojnice 4"/>
            <p:cNvCxnSpPr>
              <a:cxnSpLocks noChangeShapeType="1"/>
            </p:cNvCxnSpPr>
            <p:nvPr/>
          </p:nvCxnSpPr>
          <p:spPr bwMode="auto">
            <a:xfrm flipH="1">
              <a:off x="2459038" y="2862263"/>
              <a:ext cx="1800225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43" name="Přímá spojnice 4"/>
            <p:cNvCxnSpPr>
              <a:cxnSpLocks noChangeShapeType="1"/>
            </p:cNvCxnSpPr>
            <p:nvPr/>
          </p:nvCxnSpPr>
          <p:spPr bwMode="auto">
            <a:xfrm flipH="1" flipV="1">
              <a:off x="2459038" y="2862263"/>
              <a:ext cx="1752600" cy="331787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44" name="TextovéPole 23"/>
            <p:cNvSpPr txBox="1">
              <a:spLocks noChangeArrowheads="1"/>
            </p:cNvSpPr>
            <p:nvPr/>
          </p:nvSpPr>
          <p:spPr bwMode="auto">
            <a:xfrm>
              <a:off x="3952875" y="4702730"/>
              <a:ext cx="9540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dirty="0" err="1" smtClean="0">
                  <a:solidFill>
                    <a:srgbClr val="FFC000"/>
                  </a:solidFill>
                </a:rPr>
                <a:t>tongue</a:t>
              </a:r>
              <a:endParaRPr lang="cs-CZ" altLang="cs-CZ" sz="1800" dirty="0">
                <a:solidFill>
                  <a:srgbClr val="FFC000"/>
                </a:solidFill>
              </a:endParaRPr>
            </a:p>
          </p:txBody>
        </p:sp>
        <p:sp>
          <p:nvSpPr>
            <p:cNvPr id="56345" name="TextovéPole 1"/>
            <p:cNvSpPr txBox="1">
              <a:spLocks noChangeArrowheads="1"/>
            </p:cNvSpPr>
            <p:nvPr/>
          </p:nvSpPr>
          <p:spPr bwMode="auto">
            <a:xfrm>
              <a:off x="6829622" y="3365501"/>
              <a:ext cx="2222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septum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nasi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56346" name="Přímá spojnice 4"/>
            <p:cNvCxnSpPr>
              <a:cxnSpLocks noChangeShapeType="1"/>
            </p:cNvCxnSpPr>
            <p:nvPr/>
          </p:nvCxnSpPr>
          <p:spPr bwMode="auto">
            <a:xfrm flipH="1" flipV="1">
              <a:off x="4545013" y="3506788"/>
              <a:ext cx="1755775" cy="2857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47" name="TextovéPole 28"/>
            <p:cNvSpPr txBox="1">
              <a:spLocks noChangeArrowheads="1"/>
            </p:cNvSpPr>
            <p:nvPr/>
          </p:nvSpPr>
          <p:spPr bwMode="auto">
            <a:xfrm>
              <a:off x="5008563" y="3662363"/>
              <a:ext cx="431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400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56348" name="TextovéPole 34"/>
            <p:cNvSpPr txBox="1">
              <a:spLocks noChangeArrowheads="1"/>
            </p:cNvSpPr>
            <p:nvPr/>
          </p:nvSpPr>
          <p:spPr bwMode="auto">
            <a:xfrm>
              <a:off x="6902015" y="3698876"/>
              <a:ext cx="4318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dirty="0">
                  <a:solidFill>
                    <a:srgbClr val="FFC000"/>
                  </a:solidFill>
                </a:rPr>
                <a:t>*</a:t>
              </a:r>
            </a:p>
          </p:txBody>
        </p:sp>
        <p:sp>
          <p:nvSpPr>
            <p:cNvPr id="56349" name="TextovéPole 1"/>
            <p:cNvSpPr txBox="1">
              <a:spLocks noChangeArrowheads="1"/>
            </p:cNvSpPr>
            <p:nvPr/>
          </p:nvSpPr>
          <p:spPr bwMode="auto">
            <a:xfrm>
              <a:off x="7127876" y="3713715"/>
              <a:ext cx="2222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sinus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maxillaris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403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Skupina 4"/>
          <p:cNvGrpSpPr>
            <a:grpSpLocks/>
          </p:cNvGrpSpPr>
          <p:nvPr/>
        </p:nvGrpSpPr>
        <p:grpSpPr bwMode="auto">
          <a:xfrm>
            <a:off x="639763" y="55564"/>
            <a:ext cx="11694318" cy="6757987"/>
            <a:chOff x="-884237" y="55563"/>
            <a:chExt cx="11694318" cy="6757987"/>
          </a:xfrm>
        </p:grpSpPr>
        <p:pic>
          <p:nvPicPr>
            <p:cNvPr id="57347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28" t="21680" r="34964" b="15453"/>
            <a:stretch>
              <a:fillRect/>
            </a:stretch>
          </p:blipFill>
          <p:spPr bwMode="auto">
            <a:xfrm>
              <a:off x="2411413" y="55563"/>
              <a:ext cx="5127625" cy="675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-884237" y="433907"/>
              <a:ext cx="32639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</a:t>
              </a: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MRI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349" name="TextovéPole 6"/>
            <p:cNvSpPr txBox="1">
              <a:spLocks noChangeArrowheads="1"/>
            </p:cNvSpPr>
            <p:nvPr/>
          </p:nvSpPr>
          <p:spPr bwMode="auto">
            <a:xfrm>
              <a:off x="212726" y="3153569"/>
              <a:ext cx="25209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cornu inf. ventriculi lat.</a:t>
              </a:r>
            </a:p>
          </p:txBody>
        </p:sp>
        <p:cxnSp>
          <p:nvCxnSpPr>
            <p:cNvPr id="57350" name="Přímá spojnice 7"/>
            <p:cNvCxnSpPr>
              <a:cxnSpLocks noChangeShapeType="1"/>
            </p:cNvCxnSpPr>
            <p:nvPr/>
          </p:nvCxnSpPr>
          <p:spPr bwMode="auto">
            <a:xfrm flipH="1">
              <a:off x="2389188" y="3363913"/>
              <a:ext cx="1508126" cy="5774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51" name="TextovéPole 9"/>
            <p:cNvSpPr txBox="1">
              <a:spLocks noChangeArrowheads="1"/>
            </p:cNvSpPr>
            <p:nvPr/>
          </p:nvSpPr>
          <p:spPr bwMode="auto">
            <a:xfrm>
              <a:off x="1022351" y="2706688"/>
              <a:ext cx="1485106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ventriculus III.</a:t>
              </a:r>
            </a:p>
          </p:txBody>
        </p:sp>
        <p:cxnSp>
          <p:nvCxnSpPr>
            <p:cNvPr id="57352" name="Přímá spojnice 11"/>
            <p:cNvCxnSpPr>
              <a:cxnSpLocks noChangeShapeType="1"/>
            </p:cNvCxnSpPr>
            <p:nvPr/>
          </p:nvCxnSpPr>
          <p:spPr bwMode="auto">
            <a:xfrm flipH="1">
              <a:off x="2389188" y="2924175"/>
              <a:ext cx="2532640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54" name="Přímá spojnice 15"/>
            <p:cNvCxnSpPr>
              <a:cxnSpLocks noChangeShapeType="1"/>
              <a:stCxn id="57355" idx="1"/>
            </p:cNvCxnSpPr>
            <p:nvPr/>
          </p:nvCxnSpPr>
          <p:spPr bwMode="auto">
            <a:xfrm flipH="1">
              <a:off x="5508626" y="2636046"/>
              <a:ext cx="1962603" cy="37304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55" name="TextovéPole 17"/>
            <p:cNvSpPr txBox="1">
              <a:spLocks noChangeArrowheads="1"/>
            </p:cNvSpPr>
            <p:nvPr/>
          </p:nvSpPr>
          <p:spPr bwMode="auto">
            <a:xfrm>
              <a:off x="7471229" y="2466977"/>
              <a:ext cx="1817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solidFill>
                    <a:schemeClr val="bg1"/>
                  </a:solidFill>
                </a:rPr>
                <a:t>globus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pallidus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57357" name="TextovéPole 20"/>
            <p:cNvSpPr txBox="1">
              <a:spLocks noChangeArrowheads="1"/>
            </p:cNvSpPr>
            <p:nvPr/>
          </p:nvSpPr>
          <p:spPr bwMode="auto">
            <a:xfrm>
              <a:off x="747713" y="1916511"/>
              <a:ext cx="2730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ventriculus</a:t>
              </a:r>
              <a:r>
                <a:rPr lang="cs-CZ" altLang="cs-CZ" sz="1600" dirty="0">
                  <a:solidFill>
                    <a:schemeClr val="bg1"/>
                  </a:solidFill>
                </a:rPr>
                <a:t> lat. </a:t>
              </a:r>
              <a:endParaRPr lang="cs-CZ" altLang="cs-CZ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7358" name="Přímá spojnice 21"/>
            <p:cNvCxnSpPr>
              <a:cxnSpLocks noChangeShapeType="1"/>
            </p:cNvCxnSpPr>
            <p:nvPr/>
          </p:nvCxnSpPr>
          <p:spPr bwMode="auto">
            <a:xfrm flipH="1">
              <a:off x="2760089" y="2133600"/>
              <a:ext cx="1917700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59" name="Přímá spojnice 23"/>
            <p:cNvCxnSpPr>
              <a:cxnSpLocks noChangeShapeType="1"/>
            </p:cNvCxnSpPr>
            <p:nvPr/>
          </p:nvCxnSpPr>
          <p:spPr bwMode="auto">
            <a:xfrm flipH="1" flipV="1">
              <a:off x="2411413" y="2343150"/>
              <a:ext cx="2520950" cy="2222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60" name="TextovéPole 24"/>
            <p:cNvSpPr txBox="1">
              <a:spLocks noChangeArrowheads="1"/>
            </p:cNvSpPr>
            <p:nvPr/>
          </p:nvSpPr>
          <p:spPr bwMode="auto">
            <a:xfrm>
              <a:off x="579438" y="2125663"/>
              <a:ext cx="22240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septum pellucidum</a:t>
              </a:r>
            </a:p>
          </p:txBody>
        </p:sp>
        <p:sp>
          <p:nvSpPr>
            <p:cNvPr id="57361" name="TextovéPole 26"/>
            <p:cNvSpPr txBox="1">
              <a:spLocks noChangeArrowheads="1"/>
            </p:cNvSpPr>
            <p:nvPr/>
          </p:nvSpPr>
          <p:spPr bwMode="auto">
            <a:xfrm>
              <a:off x="7510764" y="1890860"/>
              <a:ext cx="22240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ncl</a:t>
              </a:r>
              <a:r>
                <a:rPr lang="cs-CZ" altLang="cs-CZ" sz="1600" dirty="0">
                  <a:solidFill>
                    <a:schemeClr val="bg1"/>
                  </a:solidFill>
                </a:rPr>
                <a:t>.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caudatus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57362" name="Přímá spojnice 27"/>
            <p:cNvCxnSpPr>
              <a:cxnSpLocks noChangeShapeType="1"/>
            </p:cNvCxnSpPr>
            <p:nvPr/>
          </p:nvCxnSpPr>
          <p:spPr bwMode="auto">
            <a:xfrm flipH="1">
              <a:off x="5345114" y="2133600"/>
              <a:ext cx="2165650" cy="7302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63" name="TextovéPole 29"/>
            <p:cNvSpPr txBox="1">
              <a:spLocks noChangeArrowheads="1"/>
            </p:cNvSpPr>
            <p:nvPr/>
          </p:nvSpPr>
          <p:spPr bwMode="auto">
            <a:xfrm>
              <a:off x="7595394" y="934799"/>
              <a:ext cx="32146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fissura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longit</a:t>
              </a:r>
              <a:r>
                <a:rPr lang="cs-CZ" altLang="cs-CZ" sz="1600" dirty="0">
                  <a:solidFill>
                    <a:schemeClr val="bg1"/>
                  </a:solidFill>
                </a:rPr>
                <a:t>.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cerebri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57364" name="Přímá spojnice 30"/>
            <p:cNvCxnSpPr>
              <a:cxnSpLocks noChangeShapeType="1"/>
            </p:cNvCxnSpPr>
            <p:nvPr/>
          </p:nvCxnSpPr>
          <p:spPr bwMode="auto">
            <a:xfrm flipH="1">
              <a:off x="5019675" y="1052513"/>
              <a:ext cx="1727200" cy="1587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65" name="Přímá spojnice 18"/>
            <p:cNvCxnSpPr>
              <a:cxnSpLocks noChangeShapeType="1"/>
              <a:stCxn id="57366" idx="1"/>
            </p:cNvCxnSpPr>
            <p:nvPr/>
          </p:nvCxnSpPr>
          <p:spPr bwMode="auto">
            <a:xfrm flipH="1">
              <a:off x="5292726" y="3095173"/>
              <a:ext cx="2187737" cy="2744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66" name="TextovéPole 17"/>
            <p:cNvSpPr txBox="1">
              <a:spLocks noChangeArrowheads="1"/>
            </p:cNvSpPr>
            <p:nvPr/>
          </p:nvSpPr>
          <p:spPr bwMode="auto">
            <a:xfrm>
              <a:off x="7480463" y="2926104"/>
              <a:ext cx="18176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tractus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opticus</a:t>
              </a:r>
              <a:endParaRPr lang="cs-CZ" alt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57367" name="TextovéPole 17"/>
            <p:cNvSpPr txBox="1">
              <a:spLocks noChangeArrowheads="1"/>
            </p:cNvSpPr>
            <p:nvPr/>
          </p:nvSpPr>
          <p:spPr bwMode="auto">
            <a:xfrm>
              <a:off x="7471230" y="2193131"/>
              <a:ext cx="18176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>
                  <a:solidFill>
                    <a:schemeClr val="bg1"/>
                  </a:solidFill>
                </a:rPr>
                <a:t>sulcus</a:t>
              </a:r>
              <a:r>
                <a:rPr lang="cs-CZ" altLang="cs-CZ" sz="1600" dirty="0">
                  <a:solidFill>
                    <a:schemeClr val="bg1"/>
                  </a:solidFill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</a:rPr>
                <a:t>cerebri</a:t>
              </a:r>
              <a:r>
                <a:rPr lang="cs-CZ" altLang="cs-CZ" sz="1600" dirty="0">
                  <a:solidFill>
                    <a:schemeClr val="bg1"/>
                  </a:solidFill>
                </a:rPr>
                <a:t> lat.</a:t>
              </a:r>
            </a:p>
          </p:txBody>
        </p:sp>
        <p:cxnSp>
          <p:nvCxnSpPr>
            <p:cNvPr id="57368" name="Přímá spojnice 30"/>
            <p:cNvCxnSpPr>
              <a:cxnSpLocks noChangeShapeType="1"/>
              <a:stCxn id="57367" idx="1"/>
            </p:cNvCxnSpPr>
            <p:nvPr/>
          </p:nvCxnSpPr>
          <p:spPr bwMode="auto">
            <a:xfrm flipH="1">
              <a:off x="6661150" y="2362200"/>
              <a:ext cx="810080" cy="24130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369" name="Přímá spojnice 23"/>
            <p:cNvCxnSpPr>
              <a:cxnSpLocks noChangeShapeType="1"/>
            </p:cNvCxnSpPr>
            <p:nvPr/>
          </p:nvCxnSpPr>
          <p:spPr bwMode="auto">
            <a:xfrm flipH="1" flipV="1">
              <a:off x="2389188" y="2538413"/>
              <a:ext cx="2520950" cy="2222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370" name="TextovéPole 9"/>
            <p:cNvSpPr txBox="1">
              <a:spLocks noChangeArrowheads="1"/>
            </p:cNvSpPr>
            <p:nvPr/>
          </p:nvSpPr>
          <p:spPr bwMode="auto">
            <a:xfrm>
              <a:off x="1763713" y="2308225"/>
              <a:ext cx="8874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fornix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Skupina 1"/>
          <p:cNvGrpSpPr>
            <a:grpSpLocks/>
          </p:cNvGrpSpPr>
          <p:nvPr/>
        </p:nvGrpSpPr>
        <p:grpSpPr bwMode="auto">
          <a:xfrm>
            <a:off x="122239" y="39525"/>
            <a:ext cx="10691812" cy="6510500"/>
            <a:chOff x="-1401762" y="39525"/>
            <a:chExt cx="10691812" cy="6510500"/>
          </a:xfrm>
        </p:grpSpPr>
        <p:pic>
          <p:nvPicPr>
            <p:cNvPr id="58371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8" t="24919" r="30252" b="13324"/>
            <a:stretch>
              <a:fillRect/>
            </a:stretch>
          </p:blipFill>
          <p:spPr bwMode="auto">
            <a:xfrm>
              <a:off x="411163" y="212725"/>
              <a:ext cx="6670675" cy="63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2" name="TextovéPole 5"/>
            <p:cNvSpPr txBox="1">
              <a:spLocks noChangeArrowheads="1"/>
            </p:cNvSpPr>
            <p:nvPr/>
          </p:nvSpPr>
          <p:spPr bwMode="auto">
            <a:xfrm>
              <a:off x="4763" y="2484438"/>
              <a:ext cx="13414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corpus mammilare</a:t>
              </a:r>
            </a:p>
          </p:txBody>
        </p:sp>
        <p:cxnSp>
          <p:nvCxnSpPr>
            <p:cNvPr id="58373" name="Přímá spojnice 6"/>
            <p:cNvCxnSpPr>
              <a:cxnSpLocks noChangeShapeType="1"/>
            </p:cNvCxnSpPr>
            <p:nvPr/>
          </p:nvCxnSpPr>
          <p:spPr bwMode="auto">
            <a:xfrm flipH="1">
              <a:off x="827088" y="3068638"/>
              <a:ext cx="3097212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74" name="TextovéPole 8"/>
            <p:cNvSpPr txBox="1">
              <a:spLocks noChangeArrowheads="1"/>
            </p:cNvSpPr>
            <p:nvPr/>
          </p:nvSpPr>
          <p:spPr bwMode="auto">
            <a:xfrm>
              <a:off x="6616700" y="1471613"/>
              <a:ext cx="22145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thalamus</a:t>
              </a:r>
            </a:p>
          </p:txBody>
        </p:sp>
        <p:cxnSp>
          <p:nvCxnSpPr>
            <p:cNvPr id="58375" name="Přímá spojnice 9"/>
            <p:cNvCxnSpPr>
              <a:cxnSpLocks noChangeShapeType="1"/>
            </p:cNvCxnSpPr>
            <p:nvPr/>
          </p:nvCxnSpPr>
          <p:spPr bwMode="auto">
            <a:xfrm flipH="1">
              <a:off x="4067175" y="1701800"/>
              <a:ext cx="2549525" cy="90170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76" name="Přímá spojnice 10"/>
            <p:cNvCxnSpPr>
              <a:cxnSpLocks noChangeShapeType="1"/>
            </p:cNvCxnSpPr>
            <p:nvPr/>
          </p:nvCxnSpPr>
          <p:spPr bwMode="auto">
            <a:xfrm flipH="1" flipV="1">
              <a:off x="1042988" y="3381375"/>
              <a:ext cx="2376487" cy="1905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77" name="TextovéPole 12"/>
            <p:cNvSpPr txBox="1">
              <a:spLocks noChangeArrowheads="1"/>
            </p:cNvSpPr>
            <p:nvPr/>
          </p:nvSpPr>
          <p:spPr bwMode="auto">
            <a:xfrm>
              <a:off x="69850" y="3164033"/>
              <a:ext cx="12366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 smtClean="0"/>
                <a:t>hypophysis</a:t>
              </a:r>
              <a:endParaRPr lang="cs-CZ" altLang="cs-CZ" sz="1600" dirty="0"/>
            </a:p>
          </p:txBody>
        </p:sp>
        <p:sp>
          <p:nvSpPr>
            <p:cNvPr id="58378" name="TextovéPole 13"/>
            <p:cNvSpPr txBox="1">
              <a:spLocks noChangeArrowheads="1"/>
            </p:cNvSpPr>
            <p:nvPr/>
          </p:nvSpPr>
          <p:spPr bwMode="auto">
            <a:xfrm>
              <a:off x="7010400" y="2805113"/>
              <a:ext cx="22145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corpora quadrigemina</a:t>
              </a:r>
            </a:p>
          </p:txBody>
        </p:sp>
        <p:cxnSp>
          <p:nvCxnSpPr>
            <p:cNvPr id="58379" name="Přímá spojnice 14"/>
            <p:cNvCxnSpPr>
              <a:cxnSpLocks noChangeShapeType="1"/>
            </p:cNvCxnSpPr>
            <p:nvPr/>
          </p:nvCxnSpPr>
          <p:spPr bwMode="auto">
            <a:xfrm flipH="1">
              <a:off x="4605338" y="3065463"/>
              <a:ext cx="2381250" cy="3810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0" name="Přímá spojnice 19"/>
            <p:cNvCxnSpPr>
              <a:cxnSpLocks noChangeShapeType="1"/>
            </p:cNvCxnSpPr>
            <p:nvPr/>
          </p:nvCxnSpPr>
          <p:spPr bwMode="auto">
            <a:xfrm flipH="1">
              <a:off x="4284663" y="2205038"/>
              <a:ext cx="2673350" cy="623887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81" name="TextovéPole 23"/>
            <p:cNvSpPr txBox="1">
              <a:spLocks noChangeArrowheads="1"/>
            </p:cNvSpPr>
            <p:nvPr/>
          </p:nvSpPr>
          <p:spPr bwMode="auto">
            <a:xfrm>
              <a:off x="6929438" y="1749425"/>
              <a:ext cx="22145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sulcus hypothalamicus</a:t>
              </a:r>
            </a:p>
          </p:txBody>
        </p:sp>
        <p:sp>
          <p:nvSpPr>
            <p:cNvPr id="58382" name="TextovéPole 27"/>
            <p:cNvSpPr txBox="1">
              <a:spLocks noChangeArrowheads="1"/>
            </p:cNvSpPr>
            <p:nvPr/>
          </p:nvSpPr>
          <p:spPr bwMode="auto">
            <a:xfrm>
              <a:off x="3862388" y="3400425"/>
              <a:ext cx="6810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chemeClr val="bg1"/>
                  </a:solidFill>
                </a:rPr>
                <a:t>pons</a:t>
              </a:r>
            </a:p>
          </p:txBody>
        </p:sp>
        <p:sp>
          <p:nvSpPr>
            <p:cNvPr id="58383" name="TextovéPole 28"/>
            <p:cNvSpPr txBox="1">
              <a:spLocks noChangeArrowheads="1"/>
            </p:cNvSpPr>
            <p:nvPr/>
          </p:nvSpPr>
          <p:spPr bwMode="auto">
            <a:xfrm>
              <a:off x="7077075" y="3554413"/>
              <a:ext cx="22129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 smtClean="0"/>
                <a:t>fourth</a:t>
              </a:r>
              <a:r>
                <a:rPr lang="cs-CZ" altLang="cs-CZ" sz="1600" dirty="0" smtClean="0"/>
                <a:t> </a:t>
              </a:r>
              <a:r>
                <a:rPr lang="cs-CZ" altLang="cs-CZ" sz="1600" dirty="0" err="1" smtClean="0"/>
                <a:t>ventricle</a:t>
              </a:r>
              <a:endParaRPr lang="cs-CZ" altLang="cs-CZ" sz="1600" dirty="0"/>
            </a:p>
          </p:txBody>
        </p:sp>
        <p:cxnSp>
          <p:nvCxnSpPr>
            <p:cNvPr id="58384" name="Přímá spojnice 29"/>
            <p:cNvCxnSpPr>
              <a:cxnSpLocks noChangeShapeType="1"/>
            </p:cNvCxnSpPr>
            <p:nvPr/>
          </p:nvCxnSpPr>
          <p:spPr bwMode="auto">
            <a:xfrm flipH="1">
              <a:off x="4699000" y="3738563"/>
              <a:ext cx="2382838" cy="39687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85" name="TextovéPole 30"/>
            <p:cNvSpPr txBox="1">
              <a:spLocks noChangeArrowheads="1"/>
            </p:cNvSpPr>
            <p:nvPr/>
          </p:nvSpPr>
          <p:spPr bwMode="auto">
            <a:xfrm>
              <a:off x="6592888" y="1077913"/>
              <a:ext cx="9858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/>
                <a:t>fornix</a:t>
              </a:r>
              <a:endParaRPr lang="cs-CZ" altLang="cs-CZ" sz="1600" dirty="0"/>
            </a:p>
          </p:txBody>
        </p:sp>
        <p:cxnSp>
          <p:nvCxnSpPr>
            <p:cNvPr id="58386" name="Přímá spojnice 31"/>
            <p:cNvCxnSpPr>
              <a:cxnSpLocks noChangeShapeType="1"/>
            </p:cNvCxnSpPr>
            <p:nvPr/>
          </p:nvCxnSpPr>
          <p:spPr bwMode="auto">
            <a:xfrm flipH="1">
              <a:off x="4062413" y="1303338"/>
              <a:ext cx="2547937" cy="90170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87" name="TextovéPole 32"/>
            <p:cNvSpPr txBox="1">
              <a:spLocks noChangeArrowheads="1"/>
            </p:cNvSpPr>
            <p:nvPr/>
          </p:nvSpPr>
          <p:spPr bwMode="auto">
            <a:xfrm>
              <a:off x="6451600" y="762000"/>
              <a:ext cx="19542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/>
                <a:t>corpus </a:t>
              </a:r>
              <a:r>
                <a:rPr lang="cs-CZ" altLang="cs-CZ" sz="1600" dirty="0" err="1"/>
                <a:t>callosum</a:t>
              </a:r>
              <a:endParaRPr lang="cs-CZ" altLang="cs-CZ" sz="1600" dirty="0"/>
            </a:p>
          </p:txBody>
        </p:sp>
        <p:cxnSp>
          <p:nvCxnSpPr>
            <p:cNvPr id="58388" name="Přímá spojnice 33"/>
            <p:cNvCxnSpPr>
              <a:cxnSpLocks noChangeShapeType="1"/>
            </p:cNvCxnSpPr>
            <p:nvPr/>
          </p:nvCxnSpPr>
          <p:spPr bwMode="auto">
            <a:xfrm flipH="1">
              <a:off x="3941763" y="1042988"/>
              <a:ext cx="2549525" cy="90170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-1401762" y="39525"/>
              <a:ext cx="25558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MRI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390" name="TextovéPole 1"/>
            <p:cNvSpPr txBox="1">
              <a:spLocks noChangeArrowheads="1"/>
            </p:cNvSpPr>
            <p:nvPr/>
          </p:nvSpPr>
          <p:spPr bwMode="auto">
            <a:xfrm>
              <a:off x="4660900" y="3697288"/>
              <a:ext cx="288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dirty="0"/>
                <a:t>*</a:t>
              </a:r>
            </a:p>
          </p:txBody>
        </p:sp>
        <p:sp>
          <p:nvSpPr>
            <p:cNvPr id="58391" name="TextovéPole 6"/>
            <p:cNvSpPr txBox="1">
              <a:spLocks noChangeArrowheads="1"/>
            </p:cNvSpPr>
            <p:nvPr/>
          </p:nvSpPr>
          <p:spPr bwMode="auto">
            <a:xfrm>
              <a:off x="6858000" y="4044950"/>
              <a:ext cx="1295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* fastigium</a:t>
              </a:r>
            </a:p>
          </p:txBody>
        </p:sp>
        <p:sp>
          <p:nvSpPr>
            <p:cNvPr id="58392" name="TextovéPole 5"/>
            <p:cNvSpPr txBox="1">
              <a:spLocks noChangeArrowheads="1"/>
            </p:cNvSpPr>
            <p:nvPr/>
          </p:nvSpPr>
          <p:spPr bwMode="auto">
            <a:xfrm>
              <a:off x="17463" y="1749425"/>
              <a:ext cx="13414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septum pellucidum</a:t>
              </a:r>
            </a:p>
          </p:txBody>
        </p:sp>
        <p:cxnSp>
          <p:nvCxnSpPr>
            <p:cNvPr id="58393" name="Přímá spojnice 10"/>
            <p:cNvCxnSpPr>
              <a:cxnSpLocks noChangeShapeType="1"/>
            </p:cNvCxnSpPr>
            <p:nvPr/>
          </p:nvCxnSpPr>
          <p:spPr bwMode="auto">
            <a:xfrm flipH="1" flipV="1">
              <a:off x="1154113" y="2243138"/>
              <a:ext cx="2376487" cy="1905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94" name="TextovéPole 32"/>
            <p:cNvSpPr txBox="1">
              <a:spLocks noChangeArrowheads="1"/>
            </p:cNvSpPr>
            <p:nvPr/>
          </p:nvSpPr>
          <p:spPr bwMode="auto">
            <a:xfrm>
              <a:off x="6237288" y="377825"/>
              <a:ext cx="19542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 err="1"/>
                <a:t>gyrus</a:t>
              </a:r>
              <a:r>
                <a:rPr lang="cs-CZ" altLang="cs-CZ" sz="1600" dirty="0"/>
                <a:t> </a:t>
              </a:r>
              <a:r>
                <a:rPr lang="cs-CZ" altLang="cs-CZ" sz="1600" dirty="0" err="1"/>
                <a:t>cinguli</a:t>
              </a:r>
              <a:endParaRPr lang="cs-CZ" altLang="cs-CZ" sz="1600" dirty="0"/>
            </a:p>
          </p:txBody>
        </p:sp>
        <p:cxnSp>
          <p:nvCxnSpPr>
            <p:cNvPr id="58395" name="Přímá spojnice 33"/>
            <p:cNvCxnSpPr>
              <a:cxnSpLocks noChangeShapeType="1"/>
            </p:cNvCxnSpPr>
            <p:nvPr/>
          </p:nvCxnSpPr>
          <p:spPr bwMode="auto">
            <a:xfrm flipH="1">
              <a:off x="3749675" y="641350"/>
              <a:ext cx="2549525" cy="90170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23494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Skupina 2"/>
          <p:cNvGrpSpPr>
            <a:grpSpLocks/>
          </p:cNvGrpSpPr>
          <p:nvPr/>
        </p:nvGrpSpPr>
        <p:grpSpPr bwMode="auto">
          <a:xfrm>
            <a:off x="573387" y="116658"/>
            <a:ext cx="9910464" cy="6479405"/>
            <a:chOff x="-950986" y="115888"/>
            <a:chExt cx="9910836" cy="6480175"/>
          </a:xfrm>
        </p:grpSpPr>
        <p:pic>
          <p:nvPicPr>
            <p:cNvPr id="5939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6" t="23871" r="34354" b="18837"/>
            <a:stretch>
              <a:fillRect/>
            </a:stretch>
          </p:blipFill>
          <p:spPr bwMode="auto">
            <a:xfrm>
              <a:off x="1855644" y="115888"/>
              <a:ext cx="5400258" cy="648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6" name="TextovéPole 5"/>
            <p:cNvSpPr txBox="1">
              <a:spLocks noChangeArrowheads="1"/>
            </p:cNvSpPr>
            <p:nvPr/>
          </p:nvSpPr>
          <p:spPr bwMode="auto">
            <a:xfrm>
              <a:off x="7112720" y="2794867"/>
              <a:ext cx="12953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putamen</a:t>
              </a:r>
            </a:p>
          </p:txBody>
        </p:sp>
        <p:cxnSp>
          <p:nvCxnSpPr>
            <p:cNvPr id="59397" name="Přímá spojnice 6"/>
            <p:cNvCxnSpPr>
              <a:cxnSpLocks noChangeShapeType="1"/>
            </p:cNvCxnSpPr>
            <p:nvPr/>
          </p:nvCxnSpPr>
          <p:spPr bwMode="auto">
            <a:xfrm flipH="1">
              <a:off x="5256906" y="3026694"/>
              <a:ext cx="1885973" cy="33211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398" name="TextovéPole 8"/>
            <p:cNvSpPr txBox="1">
              <a:spLocks noChangeArrowheads="1"/>
            </p:cNvSpPr>
            <p:nvPr/>
          </p:nvSpPr>
          <p:spPr bwMode="auto">
            <a:xfrm>
              <a:off x="7088332" y="3110706"/>
              <a:ext cx="1871518" cy="3381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capsula externa</a:t>
              </a:r>
            </a:p>
          </p:txBody>
        </p:sp>
        <p:cxnSp>
          <p:nvCxnSpPr>
            <p:cNvPr id="59399" name="Přímá spojnice 9"/>
            <p:cNvCxnSpPr>
              <a:cxnSpLocks noChangeShapeType="1"/>
            </p:cNvCxnSpPr>
            <p:nvPr/>
          </p:nvCxnSpPr>
          <p:spPr bwMode="auto">
            <a:xfrm flipH="1">
              <a:off x="5362439" y="3355307"/>
              <a:ext cx="1780440" cy="668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00" name="TextovéPole 13"/>
            <p:cNvSpPr txBox="1">
              <a:spLocks noChangeArrowheads="1"/>
            </p:cNvSpPr>
            <p:nvPr/>
          </p:nvSpPr>
          <p:spPr bwMode="auto">
            <a:xfrm>
              <a:off x="1371493" y="2330450"/>
              <a:ext cx="1295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fornix</a:t>
              </a:r>
            </a:p>
          </p:txBody>
        </p:sp>
        <p:cxnSp>
          <p:nvCxnSpPr>
            <p:cNvPr id="59401" name="Přímá spojnice 14"/>
            <p:cNvCxnSpPr>
              <a:cxnSpLocks noChangeShapeType="1"/>
            </p:cNvCxnSpPr>
            <p:nvPr/>
          </p:nvCxnSpPr>
          <p:spPr bwMode="auto">
            <a:xfrm>
              <a:off x="2054066" y="2593975"/>
              <a:ext cx="2392178" cy="32702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02" name="TextovéPole 16"/>
            <p:cNvSpPr txBox="1">
              <a:spLocks noChangeArrowheads="1"/>
            </p:cNvSpPr>
            <p:nvPr/>
          </p:nvSpPr>
          <p:spPr bwMode="auto">
            <a:xfrm>
              <a:off x="6903505" y="2282825"/>
              <a:ext cx="1881042" cy="339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globus pallidus</a:t>
              </a:r>
            </a:p>
          </p:txBody>
        </p:sp>
        <p:cxnSp>
          <p:nvCxnSpPr>
            <p:cNvPr id="59403" name="Přímá spojnice 19"/>
            <p:cNvCxnSpPr>
              <a:cxnSpLocks noChangeShapeType="1"/>
            </p:cNvCxnSpPr>
            <p:nvPr/>
          </p:nvCxnSpPr>
          <p:spPr bwMode="auto">
            <a:xfrm flipH="1">
              <a:off x="4930395" y="2514600"/>
              <a:ext cx="1977871" cy="449263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04" name="TextovéPole 21"/>
            <p:cNvSpPr txBox="1">
              <a:spLocks noChangeArrowheads="1"/>
            </p:cNvSpPr>
            <p:nvPr/>
          </p:nvSpPr>
          <p:spPr bwMode="auto">
            <a:xfrm>
              <a:off x="752993" y="1375568"/>
              <a:ext cx="190167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dirty="0"/>
                <a:t>corpus </a:t>
              </a:r>
              <a:r>
                <a:rPr lang="cs-CZ" altLang="cs-CZ" sz="1800" dirty="0" err="1"/>
                <a:t>callosum</a:t>
              </a:r>
              <a:r>
                <a:rPr lang="cs-CZ" altLang="cs-CZ" sz="1800" dirty="0"/>
                <a:t> </a:t>
              </a:r>
              <a:r>
                <a:rPr lang="cs-CZ" altLang="cs-CZ" sz="1400" dirty="0" err="1"/>
                <a:t>forceps</a:t>
              </a:r>
              <a:r>
                <a:rPr lang="cs-CZ" altLang="cs-CZ" sz="1400" dirty="0"/>
                <a:t> </a:t>
              </a:r>
              <a:r>
                <a:rPr lang="cs-CZ" altLang="cs-CZ" sz="1400" dirty="0" smtClean="0"/>
                <a:t>minor</a:t>
              </a:r>
              <a:endParaRPr lang="cs-CZ" altLang="cs-CZ" sz="1400" dirty="0"/>
            </a:p>
          </p:txBody>
        </p:sp>
        <p:cxnSp>
          <p:nvCxnSpPr>
            <p:cNvPr id="59405" name="Přímá spojnice 22"/>
            <p:cNvCxnSpPr>
              <a:cxnSpLocks noChangeShapeType="1"/>
            </p:cNvCxnSpPr>
            <p:nvPr/>
          </p:nvCxnSpPr>
          <p:spPr bwMode="auto">
            <a:xfrm>
              <a:off x="2019143" y="1874838"/>
              <a:ext cx="2408052" cy="258762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06" name="TextovéPole 24"/>
            <p:cNvSpPr txBox="1">
              <a:spLocks noChangeArrowheads="1"/>
            </p:cNvSpPr>
            <p:nvPr/>
          </p:nvSpPr>
          <p:spPr bwMode="auto">
            <a:xfrm>
              <a:off x="6670160" y="1274763"/>
              <a:ext cx="188104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ncl. caudatus</a:t>
              </a:r>
            </a:p>
          </p:txBody>
        </p:sp>
        <p:cxnSp>
          <p:nvCxnSpPr>
            <p:cNvPr id="59407" name="Přímá spojnice 25"/>
            <p:cNvCxnSpPr>
              <a:cxnSpLocks noChangeShapeType="1"/>
            </p:cNvCxnSpPr>
            <p:nvPr/>
          </p:nvCxnSpPr>
          <p:spPr bwMode="auto">
            <a:xfrm flipH="1">
              <a:off x="4879598" y="1536700"/>
              <a:ext cx="1796911" cy="92710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408" name="Přímá spojnice 27"/>
            <p:cNvCxnSpPr>
              <a:cxnSpLocks noChangeShapeType="1"/>
            </p:cNvCxnSpPr>
            <p:nvPr/>
          </p:nvCxnSpPr>
          <p:spPr bwMode="auto">
            <a:xfrm flipH="1">
              <a:off x="5058972" y="2112963"/>
              <a:ext cx="1895329" cy="458787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409" name="TextovéPole 29"/>
            <p:cNvSpPr txBox="1">
              <a:spLocks noChangeArrowheads="1"/>
            </p:cNvSpPr>
            <p:nvPr/>
          </p:nvSpPr>
          <p:spPr bwMode="auto">
            <a:xfrm>
              <a:off x="6903505" y="1874838"/>
              <a:ext cx="1881042" cy="3381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capsula interna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-950986" y="276238"/>
              <a:ext cx="2555971" cy="40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MRI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411" name="TextovéPole 21"/>
            <p:cNvSpPr txBox="1">
              <a:spLocks noChangeArrowheads="1"/>
            </p:cNvSpPr>
            <p:nvPr/>
          </p:nvSpPr>
          <p:spPr bwMode="auto">
            <a:xfrm>
              <a:off x="331677" y="3381375"/>
              <a:ext cx="190167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dirty="0"/>
                <a:t>corpus </a:t>
              </a:r>
              <a:r>
                <a:rPr lang="cs-CZ" altLang="cs-CZ" sz="1800" dirty="0" err="1"/>
                <a:t>callosum</a:t>
              </a:r>
              <a:r>
                <a:rPr lang="cs-CZ" altLang="cs-CZ" sz="1800" dirty="0"/>
                <a:t> </a:t>
              </a:r>
              <a:r>
                <a:rPr lang="cs-CZ" altLang="cs-CZ" sz="1400" dirty="0" err="1"/>
                <a:t>forceps</a:t>
              </a:r>
              <a:r>
                <a:rPr lang="cs-CZ" altLang="cs-CZ" sz="1400" dirty="0"/>
                <a:t> </a:t>
              </a:r>
              <a:r>
                <a:rPr lang="cs-CZ" altLang="cs-CZ" sz="1400" dirty="0" smtClean="0"/>
                <a:t>major</a:t>
              </a:r>
              <a:endParaRPr lang="cs-CZ" altLang="cs-CZ" sz="1400" dirty="0"/>
            </a:p>
          </p:txBody>
        </p:sp>
        <p:cxnSp>
          <p:nvCxnSpPr>
            <p:cNvPr id="59412" name="Přímá spojnice 22"/>
            <p:cNvCxnSpPr>
              <a:cxnSpLocks noChangeShapeType="1"/>
            </p:cNvCxnSpPr>
            <p:nvPr/>
          </p:nvCxnSpPr>
          <p:spPr bwMode="auto">
            <a:xfrm flipV="1">
              <a:off x="1619546" y="3846513"/>
              <a:ext cx="2779077" cy="1453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9413" name="Skupina 28"/>
            <p:cNvGrpSpPr>
              <a:grpSpLocks/>
            </p:cNvGrpSpPr>
            <p:nvPr/>
          </p:nvGrpSpPr>
          <p:grpSpPr bwMode="auto">
            <a:xfrm>
              <a:off x="72841" y="564548"/>
              <a:ext cx="887522" cy="795364"/>
              <a:chOff x="247186" y="685774"/>
              <a:chExt cx="887522" cy="795364"/>
            </a:xfrm>
          </p:grpSpPr>
          <p:sp>
            <p:nvSpPr>
              <p:cNvPr id="59414" name="TextovéPole 4"/>
              <p:cNvSpPr txBox="1">
                <a:spLocks noChangeArrowheads="1"/>
              </p:cNvSpPr>
              <p:nvPr/>
            </p:nvSpPr>
            <p:spPr bwMode="auto">
              <a:xfrm>
                <a:off x="427881" y="685774"/>
                <a:ext cx="565100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 A</a:t>
                </a:r>
              </a:p>
            </p:txBody>
          </p:sp>
          <p:sp>
            <p:nvSpPr>
              <p:cNvPr id="59415" name="TextovéPole 21"/>
              <p:cNvSpPr txBox="1">
                <a:spLocks noChangeArrowheads="1"/>
              </p:cNvSpPr>
              <p:nvPr/>
            </p:nvSpPr>
            <p:spPr bwMode="auto">
              <a:xfrm>
                <a:off x="247186" y="920233"/>
                <a:ext cx="432197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59416" name="TextovéPole 22"/>
              <p:cNvSpPr txBox="1">
                <a:spLocks noChangeArrowheads="1"/>
              </p:cNvSpPr>
              <p:nvPr/>
            </p:nvSpPr>
            <p:spPr bwMode="auto">
              <a:xfrm>
                <a:off x="702511" y="920232"/>
                <a:ext cx="432197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L</a:t>
                </a:r>
              </a:p>
            </p:txBody>
          </p:sp>
          <p:sp>
            <p:nvSpPr>
              <p:cNvPr id="59417" name="TextovéPole 23"/>
              <p:cNvSpPr txBox="1">
                <a:spLocks noChangeArrowheads="1"/>
              </p:cNvSpPr>
              <p:nvPr/>
            </p:nvSpPr>
            <p:spPr bwMode="auto">
              <a:xfrm>
                <a:off x="463285" y="1204310"/>
                <a:ext cx="565100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P</a:t>
                </a:r>
              </a:p>
            </p:txBody>
          </p:sp>
          <p:cxnSp>
            <p:nvCxnSpPr>
              <p:cNvPr id="59418" name="Přímá spojnice 15"/>
              <p:cNvCxnSpPr>
                <a:cxnSpLocks noChangeShapeType="1"/>
              </p:cNvCxnSpPr>
              <p:nvPr/>
            </p:nvCxnSpPr>
            <p:spPr bwMode="auto">
              <a:xfrm>
                <a:off x="604886" y="934217"/>
                <a:ext cx="0" cy="270093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419" name="Přímá spojnice 29"/>
              <p:cNvCxnSpPr>
                <a:cxnSpLocks noChangeShapeType="1"/>
              </p:cNvCxnSpPr>
              <p:nvPr/>
            </p:nvCxnSpPr>
            <p:spPr bwMode="auto">
              <a:xfrm rot="-5400000">
                <a:off x="598461" y="939273"/>
                <a:ext cx="0" cy="270353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726803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Skupina 5"/>
          <p:cNvGrpSpPr>
            <a:grpSpLocks/>
          </p:cNvGrpSpPr>
          <p:nvPr/>
        </p:nvGrpSpPr>
        <p:grpSpPr bwMode="auto">
          <a:xfrm>
            <a:off x="1486484" y="223514"/>
            <a:ext cx="8629385" cy="4684790"/>
            <a:chOff x="-9525" y="55563"/>
            <a:chExt cx="8629385" cy="4684712"/>
          </a:xfrm>
        </p:grpSpPr>
        <p:pic>
          <p:nvPicPr>
            <p:cNvPr id="6041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85" t="37791" r="30469" b="38403"/>
            <a:stretch>
              <a:fillRect/>
            </a:stretch>
          </p:blipFill>
          <p:spPr bwMode="auto">
            <a:xfrm rot="263048">
              <a:off x="488950" y="1690688"/>
              <a:ext cx="7796213" cy="304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-9525" y="55563"/>
              <a:ext cx="6127750" cy="400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CT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neck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section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through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body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C7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6016360" y="1714472"/>
              <a:ext cx="2098675" cy="339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carotis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303697" y="2390736"/>
              <a:ext cx="2316163" cy="339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v.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jugularis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</a:t>
              </a: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cxnSp>
          <p:nvCxnSpPr>
            <p:cNvPr id="60423" name="Přímá spojnice 2"/>
            <p:cNvCxnSpPr>
              <a:cxnSpLocks noChangeShapeType="1"/>
            </p:cNvCxnSpPr>
            <p:nvPr/>
          </p:nvCxnSpPr>
          <p:spPr bwMode="auto">
            <a:xfrm>
              <a:off x="5580063" y="2547938"/>
              <a:ext cx="835025" cy="9525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24" name="Přímá spojnice 16"/>
            <p:cNvCxnSpPr>
              <a:cxnSpLocks noChangeShapeType="1"/>
            </p:cNvCxnSpPr>
            <p:nvPr/>
          </p:nvCxnSpPr>
          <p:spPr bwMode="auto">
            <a:xfrm flipV="1">
              <a:off x="5310188" y="1949450"/>
              <a:ext cx="808037" cy="554038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25" name="Přímá spojnice 18"/>
            <p:cNvCxnSpPr>
              <a:cxnSpLocks noChangeShapeType="1"/>
            </p:cNvCxnSpPr>
            <p:nvPr/>
          </p:nvCxnSpPr>
          <p:spPr bwMode="auto">
            <a:xfrm flipV="1">
              <a:off x="4716463" y="1395413"/>
              <a:ext cx="0" cy="608012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297169" y="1060433"/>
              <a:ext cx="1343025" cy="338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trachea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941219" y="917153"/>
              <a:ext cx="1619107" cy="338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oesophagus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428" name="Přímá spojnice 22"/>
            <p:cNvCxnSpPr>
              <a:cxnSpLocks noChangeShapeType="1"/>
            </p:cNvCxnSpPr>
            <p:nvPr/>
          </p:nvCxnSpPr>
          <p:spPr bwMode="auto">
            <a:xfrm flipV="1">
              <a:off x="4789488" y="1231900"/>
              <a:ext cx="1295400" cy="122555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29" name="Přímá spojnice 25"/>
            <p:cNvCxnSpPr>
              <a:cxnSpLocks noChangeShapeType="1"/>
            </p:cNvCxnSpPr>
            <p:nvPr/>
          </p:nvCxnSpPr>
          <p:spPr bwMode="auto">
            <a:xfrm flipH="1" flipV="1">
              <a:off x="3492500" y="1584325"/>
              <a:ext cx="771525" cy="663575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568381" y="1254105"/>
              <a:ext cx="1747838" cy="3381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hyroid</a:t>
              </a:r>
              <a:r>
                <a:rPr lang="cs-CZ" alt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gland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676206" y="2563771"/>
              <a:ext cx="1747838" cy="33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vertebralis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432" name="Přímá spojnice 5"/>
            <p:cNvCxnSpPr>
              <a:cxnSpLocks noChangeShapeType="1"/>
            </p:cNvCxnSpPr>
            <p:nvPr/>
          </p:nvCxnSpPr>
          <p:spPr bwMode="auto">
            <a:xfrm flipH="1">
              <a:off x="3024188" y="2782888"/>
              <a:ext cx="1204912" cy="0"/>
            </a:xfrm>
            <a:prstGeom prst="line">
              <a:avLst/>
            </a:prstGeom>
            <a:noFill/>
            <a:ln w="19050" algn="ctr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34" name="Skupina 26"/>
            <p:cNvGrpSpPr>
              <a:grpSpLocks/>
            </p:cNvGrpSpPr>
            <p:nvPr/>
          </p:nvGrpSpPr>
          <p:grpSpPr bwMode="auto">
            <a:xfrm>
              <a:off x="165540" y="682695"/>
              <a:ext cx="887522" cy="795364"/>
              <a:chOff x="247186" y="685774"/>
              <a:chExt cx="887522" cy="795364"/>
            </a:xfrm>
          </p:grpSpPr>
          <p:sp>
            <p:nvSpPr>
              <p:cNvPr id="60435" name="TextovéPole 4"/>
              <p:cNvSpPr txBox="1">
                <a:spLocks noChangeArrowheads="1"/>
              </p:cNvSpPr>
              <p:nvPr/>
            </p:nvSpPr>
            <p:spPr bwMode="auto">
              <a:xfrm>
                <a:off x="427881" y="685774"/>
                <a:ext cx="565100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 A</a:t>
                </a:r>
              </a:p>
            </p:txBody>
          </p:sp>
          <p:sp>
            <p:nvSpPr>
              <p:cNvPr id="60436" name="TextovéPole 21"/>
              <p:cNvSpPr txBox="1">
                <a:spLocks noChangeArrowheads="1"/>
              </p:cNvSpPr>
              <p:nvPr/>
            </p:nvSpPr>
            <p:spPr bwMode="auto">
              <a:xfrm>
                <a:off x="247186" y="920233"/>
                <a:ext cx="432197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60437" name="TextovéPole 22"/>
              <p:cNvSpPr txBox="1">
                <a:spLocks noChangeArrowheads="1"/>
              </p:cNvSpPr>
              <p:nvPr/>
            </p:nvSpPr>
            <p:spPr bwMode="auto">
              <a:xfrm>
                <a:off x="702511" y="920232"/>
                <a:ext cx="432197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L</a:t>
                </a:r>
              </a:p>
            </p:txBody>
          </p:sp>
          <p:sp>
            <p:nvSpPr>
              <p:cNvPr id="60438" name="TextovéPole 23"/>
              <p:cNvSpPr txBox="1">
                <a:spLocks noChangeArrowheads="1"/>
              </p:cNvSpPr>
              <p:nvPr/>
            </p:nvSpPr>
            <p:spPr bwMode="auto">
              <a:xfrm>
                <a:off x="463285" y="1204310"/>
                <a:ext cx="565100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P</a:t>
                </a:r>
              </a:p>
            </p:txBody>
          </p:sp>
          <p:cxnSp>
            <p:nvCxnSpPr>
              <p:cNvPr id="60439" name="Přímá spojnice 15"/>
              <p:cNvCxnSpPr>
                <a:cxnSpLocks noChangeShapeType="1"/>
              </p:cNvCxnSpPr>
              <p:nvPr/>
            </p:nvCxnSpPr>
            <p:spPr bwMode="auto">
              <a:xfrm>
                <a:off x="604886" y="934217"/>
                <a:ext cx="0" cy="270093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440" name="Přímá spojnice 29"/>
              <p:cNvCxnSpPr>
                <a:cxnSpLocks noChangeShapeType="1"/>
              </p:cNvCxnSpPr>
              <p:nvPr/>
            </p:nvCxnSpPr>
            <p:spPr bwMode="auto">
              <a:xfrm rot="-5400000">
                <a:off x="598461" y="939273"/>
                <a:ext cx="0" cy="270353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476692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Skupina 7"/>
          <p:cNvGrpSpPr>
            <a:grpSpLocks/>
          </p:cNvGrpSpPr>
          <p:nvPr/>
        </p:nvGrpSpPr>
        <p:grpSpPr bwMode="auto">
          <a:xfrm>
            <a:off x="1408922" y="66546"/>
            <a:ext cx="10104800" cy="6019856"/>
            <a:chOff x="-115073" y="257047"/>
            <a:chExt cx="10104213" cy="6019889"/>
          </a:xfrm>
        </p:grpSpPr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7844967" y="4835551"/>
              <a:ext cx="854025" cy="339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žebro</a:t>
              </a:r>
            </a:p>
          </p:txBody>
        </p:sp>
        <p:grpSp>
          <p:nvGrpSpPr>
            <p:cNvPr id="61444" name="Skupina 2"/>
            <p:cNvGrpSpPr>
              <a:grpSpLocks/>
            </p:cNvGrpSpPr>
            <p:nvPr/>
          </p:nvGrpSpPr>
          <p:grpSpPr bwMode="auto">
            <a:xfrm>
              <a:off x="1057017" y="1020414"/>
              <a:ext cx="7417431" cy="5256522"/>
              <a:chOff x="1526418" y="2218636"/>
              <a:chExt cx="6196012" cy="4248150"/>
            </a:xfrm>
          </p:grpSpPr>
          <p:pic>
            <p:nvPicPr>
              <p:cNvPr id="61470" name="Obrázek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83" t="29620" r="30302" b="28560"/>
              <a:stretch>
                <a:fillRect/>
              </a:stretch>
            </p:blipFill>
            <p:spPr bwMode="auto">
              <a:xfrm>
                <a:off x="1526418" y="2218636"/>
                <a:ext cx="6196012" cy="424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694" name="TextovéPole 6"/>
              <p:cNvSpPr txBox="1">
                <a:spLocks noChangeArrowheads="1"/>
              </p:cNvSpPr>
              <p:nvPr/>
            </p:nvSpPr>
            <p:spPr bwMode="auto">
              <a:xfrm>
                <a:off x="6659571" y="2730828"/>
                <a:ext cx="249290" cy="27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cs-CZ" altLang="cs-CZ"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</a:p>
            </p:txBody>
          </p:sp>
        </p:grp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148096" y="2738452"/>
              <a:ext cx="1887427" cy="33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left</a:t>
              </a:r>
              <a:r>
                <a:rPr lang="cs-CZ" alt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ventricle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446" name="Přímá spojnice 2"/>
            <p:cNvCxnSpPr>
              <a:cxnSpLocks noChangeShapeType="1"/>
            </p:cNvCxnSpPr>
            <p:nvPr/>
          </p:nvCxnSpPr>
          <p:spPr bwMode="auto">
            <a:xfrm>
              <a:off x="5198585" y="2936224"/>
              <a:ext cx="2419556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-99107" y="2934729"/>
              <a:ext cx="1887427" cy="33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ight</a:t>
              </a:r>
              <a:r>
                <a:rPr lang="cs-CZ" alt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atrium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448" name="Přímá spojnice 14"/>
            <p:cNvCxnSpPr>
              <a:cxnSpLocks noChangeShapeType="1"/>
            </p:cNvCxnSpPr>
            <p:nvPr/>
          </p:nvCxnSpPr>
          <p:spPr bwMode="auto">
            <a:xfrm>
              <a:off x="1350206" y="3147645"/>
              <a:ext cx="2497349" cy="1905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49" name="Přímá spojnice 17"/>
            <p:cNvCxnSpPr>
              <a:cxnSpLocks noChangeShapeType="1"/>
            </p:cNvCxnSpPr>
            <p:nvPr/>
          </p:nvCxnSpPr>
          <p:spPr bwMode="auto">
            <a:xfrm flipV="1">
              <a:off x="4765732" y="3336150"/>
              <a:ext cx="2709370" cy="16750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-115073" y="1901835"/>
              <a:ext cx="2208863" cy="33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ight</a:t>
              </a:r>
              <a:r>
                <a:rPr lang="cs-CZ" alt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ventricle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451" name="Přímá spojnice 20"/>
            <p:cNvCxnSpPr>
              <a:cxnSpLocks noChangeShapeType="1"/>
            </p:cNvCxnSpPr>
            <p:nvPr/>
          </p:nvCxnSpPr>
          <p:spPr bwMode="auto">
            <a:xfrm flipV="1">
              <a:off x="1626149" y="2124086"/>
              <a:ext cx="3059877" cy="292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98812" y="257047"/>
              <a:ext cx="9890328" cy="4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CT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thorax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section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through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discus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between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Th7 and Th8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2452544" y="4286273"/>
              <a:ext cx="936571" cy="3381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lung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5471793" y="4330723"/>
              <a:ext cx="936571" cy="3381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plíce</a:t>
              </a: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4139958" y="2354275"/>
              <a:ext cx="936571" cy="33813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srdce</a:t>
              </a: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3924070" y="746129"/>
              <a:ext cx="1368345" cy="33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sternum</a:t>
              </a:r>
            </a:p>
          </p:txBody>
        </p:sp>
        <p:cxnSp>
          <p:nvCxnSpPr>
            <p:cNvPr id="61458" name="Přímá spojnice 38"/>
            <p:cNvCxnSpPr>
              <a:cxnSpLocks noChangeShapeType="1"/>
            </p:cNvCxnSpPr>
            <p:nvPr/>
          </p:nvCxnSpPr>
          <p:spPr bwMode="auto">
            <a:xfrm flipV="1">
              <a:off x="4441026" y="1153815"/>
              <a:ext cx="0" cy="515968"/>
            </a:xfrm>
            <a:prstGeom prst="line">
              <a:avLst/>
            </a:prstGeom>
            <a:noFill/>
            <a:ln w="19050" algn="ctr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59" name="Přímá spojnice 42"/>
            <p:cNvCxnSpPr>
              <a:cxnSpLocks noChangeShapeType="1"/>
            </p:cNvCxnSpPr>
            <p:nvPr/>
          </p:nvCxnSpPr>
          <p:spPr bwMode="auto">
            <a:xfrm flipV="1">
              <a:off x="4922938" y="3931362"/>
              <a:ext cx="2542533" cy="435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7497326" y="3702070"/>
              <a:ext cx="920696" cy="339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aorta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7475102" y="3167080"/>
              <a:ext cx="1887427" cy="33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cs-CZ" alt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eft</a:t>
              </a:r>
              <a:r>
                <a:rPr lang="cs-CZ" alt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atrium</a:t>
              </a:r>
              <a:endParaRPr lang="cs-CZ" alt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1463" name="Skupina 38"/>
            <p:cNvGrpSpPr>
              <a:grpSpLocks/>
            </p:cNvGrpSpPr>
            <p:nvPr/>
          </p:nvGrpSpPr>
          <p:grpSpPr bwMode="auto">
            <a:xfrm>
              <a:off x="98812" y="636923"/>
              <a:ext cx="887522" cy="795364"/>
              <a:chOff x="247186" y="685774"/>
              <a:chExt cx="887522" cy="795364"/>
            </a:xfrm>
          </p:grpSpPr>
          <p:sp>
            <p:nvSpPr>
              <p:cNvPr id="61464" name="TextovéPole 4"/>
              <p:cNvSpPr txBox="1">
                <a:spLocks noChangeArrowheads="1"/>
              </p:cNvSpPr>
              <p:nvPr/>
            </p:nvSpPr>
            <p:spPr bwMode="auto">
              <a:xfrm>
                <a:off x="427881" y="685774"/>
                <a:ext cx="565100" cy="276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 dirty="0">
                    <a:solidFill>
                      <a:schemeClr val="bg1"/>
                    </a:solidFill>
                  </a:rPr>
                  <a:t> A</a:t>
                </a:r>
              </a:p>
            </p:txBody>
          </p:sp>
          <p:sp>
            <p:nvSpPr>
              <p:cNvPr id="61465" name="TextovéPole 21"/>
              <p:cNvSpPr txBox="1">
                <a:spLocks noChangeArrowheads="1"/>
              </p:cNvSpPr>
              <p:nvPr/>
            </p:nvSpPr>
            <p:spPr bwMode="auto">
              <a:xfrm>
                <a:off x="247186" y="920233"/>
                <a:ext cx="432197" cy="276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61466" name="TextovéPole 22"/>
              <p:cNvSpPr txBox="1">
                <a:spLocks noChangeArrowheads="1"/>
              </p:cNvSpPr>
              <p:nvPr/>
            </p:nvSpPr>
            <p:spPr bwMode="auto">
              <a:xfrm>
                <a:off x="702511" y="920232"/>
                <a:ext cx="432197" cy="276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L</a:t>
                </a:r>
              </a:p>
            </p:txBody>
          </p:sp>
          <p:sp>
            <p:nvSpPr>
              <p:cNvPr id="61467" name="TextovéPole 23"/>
              <p:cNvSpPr txBox="1">
                <a:spLocks noChangeArrowheads="1"/>
              </p:cNvSpPr>
              <p:nvPr/>
            </p:nvSpPr>
            <p:spPr bwMode="auto">
              <a:xfrm>
                <a:off x="463285" y="1204310"/>
                <a:ext cx="565100" cy="276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P</a:t>
                </a:r>
              </a:p>
            </p:txBody>
          </p:sp>
          <p:cxnSp>
            <p:nvCxnSpPr>
              <p:cNvPr id="61468" name="Přímá spojnice 15"/>
              <p:cNvCxnSpPr>
                <a:cxnSpLocks noChangeShapeType="1"/>
              </p:cNvCxnSpPr>
              <p:nvPr/>
            </p:nvCxnSpPr>
            <p:spPr bwMode="auto">
              <a:xfrm>
                <a:off x="604886" y="934217"/>
                <a:ext cx="0" cy="270093"/>
              </a:xfrm>
              <a:prstGeom prst="line">
                <a:avLst/>
              </a:prstGeom>
              <a:noFill/>
              <a:ln w="12700" algn="ctr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69" name="Přímá spojnice 29"/>
              <p:cNvCxnSpPr>
                <a:cxnSpLocks noChangeShapeType="1"/>
              </p:cNvCxnSpPr>
              <p:nvPr/>
            </p:nvCxnSpPr>
            <p:spPr bwMode="auto">
              <a:xfrm rot="-5400000">
                <a:off x="598461" y="939273"/>
                <a:ext cx="0" cy="270353"/>
              </a:xfrm>
              <a:prstGeom prst="line">
                <a:avLst/>
              </a:prstGeom>
              <a:noFill/>
              <a:ln w="12700" algn="ctr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0" name="Přímá spojnice 29"/>
          <p:cNvCxnSpPr>
            <a:cxnSpLocks noChangeShapeType="1"/>
          </p:cNvCxnSpPr>
          <p:nvPr/>
        </p:nvCxnSpPr>
        <p:spPr bwMode="auto">
          <a:xfrm rot="16200000">
            <a:off x="1995002" y="699756"/>
            <a:ext cx="0" cy="270353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15"/>
          <p:cNvCxnSpPr>
            <a:cxnSpLocks noChangeShapeType="1"/>
          </p:cNvCxnSpPr>
          <p:nvPr/>
        </p:nvCxnSpPr>
        <p:spPr bwMode="auto">
          <a:xfrm>
            <a:off x="1980540" y="694862"/>
            <a:ext cx="0" cy="27009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5939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Skupina 1"/>
          <p:cNvGrpSpPr>
            <a:grpSpLocks/>
          </p:cNvGrpSpPr>
          <p:nvPr/>
        </p:nvGrpSpPr>
        <p:grpSpPr bwMode="auto">
          <a:xfrm>
            <a:off x="206311" y="-18020"/>
            <a:ext cx="9764850" cy="6605850"/>
            <a:chOff x="-1317789" y="-18022"/>
            <a:chExt cx="9765570" cy="6606033"/>
          </a:xfrm>
        </p:grpSpPr>
        <p:pic>
          <p:nvPicPr>
            <p:cNvPr id="62467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39815" r="41534" b="36899"/>
            <a:stretch>
              <a:fillRect/>
            </a:stretch>
          </p:blipFill>
          <p:spPr bwMode="auto">
            <a:xfrm>
              <a:off x="1607266" y="900233"/>
              <a:ext cx="6840515" cy="568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-1232906" y="-18022"/>
              <a:ext cx="3805585" cy="400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CT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abdomen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2469" name="Skupina 6"/>
            <p:cNvGrpSpPr>
              <a:grpSpLocks/>
            </p:cNvGrpSpPr>
            <p:nvPr/>
          </p:nvGrpSpPr>
          <p:grpSpPr bwMode="auto">
            <a:xfrm>
              <a:off x="90340" y="662147"/>
              <a:ext cx="887410" cy="825336"/>
              <a:chOff x="7886831" y="544308"/>
              <a:chExt cx="887216" cy="825880"/>
            </a:xfrm>
          </p:grpSpPr>
          <p:sp>
            <p:nvSpPr>
              <p:cNvPr id="62490" name="TextovéPole 7"/>
              <p:cNvSpPr txBox="1">
                <a:spLocks noChangeArrowheads="1"/>
              </p:cNvSpPr>
              <p:nvPr/>
            </p:nvSpPr>
            <p:spPr bwMode="auto">
              <a:xfrm>
                <a:off x="8034023" y="544308"/>
                <a:ext cx="42076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  A</a:t>
                </a:r>
              </a:p>
            </p:txBody>
          </p:sp>
          <p:sp>
            <p:nvSpPr>
              <p:cNvPr id="62491" name="TextovéPole 8"/>
              <p:cNvSpPr txBox="1">
                <a:spLocks noChangeArrowheads="1"/>
              </p:cNvSpPr>
              <p:nvPr/>
            </p:nvSpPr>
            <p:spPr bwMode="auto">
              <a:xfrm>
                <a:off x="7886831" y="808936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62492" name="TextovéPole 9"/>
              <p:cNvSpPr txBox="1">
                <a:spLocks noChangeArrowheads="1"/>
              </p:cNvSpPr>
              <p:nvPr/>
            </p:nvSpPr>
            <p:spPr bwMode="auto">
              <a:xfrm>
                <a:off x="8341999" y="808935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L</a:t>
                </a:r>
              </a:p>
            </p:txBody>
          </p:sp>
          <p:sp>
            <p:nvSpPr>
              <p:cNvPr id="62493" name="TextovéPole 10"/>
              <p:cNvSpPr txBox="1">
                <a:spLocks noChangeArrowheads="1"/>
              </p:cNvSpPr>
              <p:nvPr/>
            </p:nvSpPr>
            <p:spPr bwMode="auto">
              <a:xfrm>
                <a:off x="8102855" y="1093189"/>
                <a:ext cx="5649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P</a:t>
                </a:r>
              </a:p>
            </p:txBody>
          </p:sp>
          <p:cxnSp>
            <p:nvCxnSpPr>
              <p:cNvPr id="62494" name="Přímá spojnice 11"/>
              <p:cNvCxnSpPr>
                <a:cxnSpLocks noChangeShapeType="1"/>
              </p:cNvCxnSpPr>
              <p:nvPr/>
            </p:nvCxnSpPr>
            <p:spPr bwMode="auto">
              <a:xfrm>
                <a:off x="8244408" y="822929"/>
                <a:ext cx="0" cy="270260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495" name="Přímá spojnice 12"/>
              <p:cNvCxnSpPr>
                <a:cxnSpLocks noChangeShapeType="1"/>
              </p:cNvCxnSpPr>
              <p:nvPr/>
            </p:nvCxnSpPr>
            <p:spPr bwMode="auto">
              <a:xfrm rot="-5400000">
                <a:off x="8237985" y="828118"/>
                <a:ext cx="0" cy="270260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522722" y="3405281"/>
              <a:ext cx="792220" cy="400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liver</a:t>
              </a:r>
              <a:endParaRPr lang="cs-CZ" alt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 rot="19121364">
              <a:off x="6771186" y="4135551"/>
              <a:ext cx="1079580" cy="4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spleen</a:t>
              </a:r>
              <a:endParaRPr lang="cs-CZ" alt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315984" y="3811769"/>
              <a:ext cx="1168486" cy="923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cs-CZ" altLang="cs-C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ody </a:t>
              </a:r>
              <a:r>
                <a:rPr lang="cs-CZ" altLang="cs-CZ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904346" y="2956006"/>
              <a:ext cx="1441717" cy="400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pancreas</a:t>
              </a:r>
              <a:endParaRPr lang="cs-CZ" alt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95190" y="3405281"/>
              <a:ext cx="949395" cy="368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ribs</a:t>
              </a:r>
              <a:endPara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1176422" y="3640238"/>
              <a:ext cx="769994" cy="63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>
              <a:off x="1157635" y="2806677"/>
              <a:ext cx="1057353" cy="83346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 flipV="1">
              <a:off x="1176422" y="3659288"/>
              <a:ext cx="985910" cy="118272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3927953" y="3450700"/>
              <a:ext cx="908117" cy="369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IVC</a:t>
              </a:r>
              <a:endParaRPr lang="cs-CZ" altLang="cs-CZ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640603" y="3202076"/>
              <a:ext cx="908117" cy="368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aorta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824966" y="536589"/>
              <a:ext cx="1200239" cy="338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lienalis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5333623" y="866798"/>
              <a:ext cx="567548" cy="1950254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3851557" y="631841"/>
              <a:ext cx="852551" cy="2324164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2243301" y="304904"/>
              <a:ext cx="2562414" cy="338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hepatica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 rot="20017891">
              <a:off x="3667393" y="5416699"/>
              <a:ext cx="1216115" cy="585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erector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4693998" y="298457"/>
              <a:ext cx="1090693" cy="338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linea alba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4950339" y="893787"/>
              <a:ext cx="4611" cy="593696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-1317789" y="349361"/>
              <a:ext cx="3745190" cy="400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ection</a:t>
              </a:r>
              <a:r>
                <a:rPr 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through</a:t>
              </a:r>
              <a:r>
                <a:rPr 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T12)</a:t>
              </a:r>
              <a:endParaRPr 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7213260" y="1991797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stomach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305869" y="412413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kidney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927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Skupina 2"/>
          <p:cNvGrpSpPr>
            <a:grpSpLocks/>
          </p:cNvGrpSpPr>
          <p:nvPr/>
        </p:nvGrpSpPr>
        <p:grpSpPr bwMode="auto">
          <a:xfrm>
            <a:off x="110133" y="-1587"/>
            <a:ext cx="11295594" cy="6240462"/>
            <a:chOff x="-1283239" y="11113"/>
            <a:chExt cx="11295594" cy="6240462"/>
          </a:xfrm>
        </p:grpSpPr>
        <p:pic>
          <p:nvPicPr>
            <p:cNvPr id="63493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3" t="37994" r="34340" b="30042"/>
            <a:stretch>
              <a:fillRect/>
            </a:stretch>
          </p:blipFill>
          <p:spPr bwMode="auto">
            <a:xfrm>
              <a:off x="611544" y="836178"/>
              <a:ext cx="7643489" cy="482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-1066800" y="11113"/>
              <a:ext cx="357822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2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CT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male pelvis (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section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through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200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S5)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727450" y="431800"/>
              <a:ext cx="226377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urinary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bladder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4516438" y="790575"/>
              <a:ext cx="36512" cy="15573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283075" y="5913438"/>
              <a:ext cx="13684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rectum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4786313" y="4330700"/>
              <a:ext cx="73025" cy="15827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383370" y="5696457"/>
              <a:ext cx="26638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gluteus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maximus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507863" y="461962"/>
              <a:ext cx="17510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femoralis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 flipV="1">
              <a:off x="6243638" y="4530725"/>
              <a:ext cx="1350962" cy="10223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 flipV="1">
              <a:off x="5938838" y="1154113"/>
              <a:ext cx="0" cy="7270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1546225" y="2827338"/>
              <a:ext cx="1223963" cy="15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 flipV="1">
              <a:off x="7799388" y="2954338"/>
              <a:ext cx="711200" cy="7620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7645400" y="1111250"/>
              <a:ext cx="12700" cy="11144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7421563" y="241508"/>
              <a:ext cx="14668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m.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vastus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lat.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446338" y="5789613"/>
              <a:ext cx="1198562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sacrum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238500" y="4868863"/>
              <a:ext cx="1314450" cy="96202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-934590" y="2658269"/>
              <a:ext cx="20081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caput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femoris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1004888" y="3441700"/>
              <a:ext cx="3055937" cy="5762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-1283239" y="3893179"/>
              <a:ext cx="20081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vesicula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seminalis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8307380" y="3679409"/>
              <a:ext cx="17049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tractus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iliotibialis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516" name="Skupina 34"/>
            <p:cNvGrpSpPr>
              <a:grpSpLocks/>
            </p:cNvGrpSpPr>
            <p:nvPr/>
          </p:nvGrpSpPr>
          <p:grpSpPr bwMode="auto">
            <a:xfrm>
              <a:off x="-311046" y="661686"/>
              <a:ext cx="887522" cy="773092"/>
              <a:chOff x="-190860" y="713831"/>
              <a:chExt cx="887522" cy="773092"/>
            </a:xfrm>
          </p:grpSpPr>
          <p:sp>
            <p:nvSpPr>
              <p:cNvPr id="63517" name="TextovéPole 4"/>
              <p:cNvSpPr txBox="1">
                <a:spLocks noChangeArrowheads="1"/>
              </p:cNvSpPr>
              <p:nvPr/>
            </p:nvSpPr>
            <p:spPr bwMode="auto">
              <a:xfrm>
                <a:off x="8910" y="713831"/>
                <a:ext cx="565100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 dirty="0">
                    <a:solidFill>
                      <a:schemeClr val="bg1"/>
                    </a:solidFill>
                  </a:rPr>
                  <a:t> A</a:t>
                </a:r>
              </a:p>
            </p:txBody>
          </p:sp>
          <p:sp>
            <p:nvSpPr>
              <p:cNvPr id="63518" name="TextovéPole 21"/>
              <p:cNvSpPr txBox="1">
                <a:spLocks noChangeArrowheads="1"/>
              </p:cNvSpPr>
              <p:nvPr/>
            </p:nvSpPr>
            <p:spPr bwMode="auto">
              <a:xfrm>
                <a:off x="-190860" y="926018"/>
                <a:ext cx="432197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63519" name="TextovéPole 22"/>
              <p:cNvSpPr txBox="1">
                <a:spLocks noChangeArrowheads="1"/>
              </p:cNvSpPr>
              <p:nvPr/>
            </p:nvSpPr>
            <p:spPr bwMode="auto">
              <a:xfrm>
                <a:off x="264465" y="926017"/>
                <a:ext cx="432197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L</a:t>
                </a:r>
              </a:p>
            </p:txBody>
          </p:sp>
          <p:sp>
            <p:nvSpPr>
              <p:cNvPr id="63520" name="TextovéPole 23"/>
              <p:cNvSpPr txBox="1">
                <a:spLocks noChangeArrowheads="1"/>
              </p:cNvSpPr>
              <p:nvPr/>
            </p:nvSpPr>
            <p:spPr bwMode="auto">
              <a:xfrm>
                <a:off x="25239" y="1210095"/>
                <a:ext cx="565100" cy="276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chemeClr val="bg1"/>
                    </a:solidFill>
                  </a:rPr>
                  <a:t>P</a:t>
                </a:r>
              </a:p>
            </p:txBody>
          </p:sp>
          <p:cxnSp>
            <p:nvCxnSpPr>
              <p:cNvPr id="63521" name="Přímá spojnice 15"/>
              <p:cNvCxnSpPr>
                <a:cxnSpLocks noChangeShapeType="1"/>
              </p:cNvCxnSpPr>
              <p:nvPr/>
            </p:nvCxnSpPr>
            <p:spPr bwMode="auto">
              <a:xfrm>
                <a:off x="175678" y="945187"/>
                <a:ext cx="0" cy="270093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522" name="Přímá spojnice 29"/>
              <p:cNvCxnSpPr>
                <a:cxnSpLocks noChangeShapeType="1"/>
              </p:cNvCxnSpPr>
              <p:nvPr/>
            </p:nvCxnSpPr>
            <p:spPr bwMode="auto">
              <a:xfrm rot="16200000">
                <a:off x="160415" y="945058"/>
                <a:ext cx="0" cy="270353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473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Skupina 1"/>
          <p:cNvGrpSpPr>
            <a:grpSpLocks/>
          </p:cNvGrpSpPr>
          <p:nvPr/>
        </p:nvGrpSpPr>
        <p:grpSpPr bwMode="auto">
          <a:xfrm>
            <a:off x="1271588" y="0"/>
            <a:ext cx="9421812" cy="6858000"/>
            <a:chOff x="-252433" y="0"/>
            <a:chExt cx="9422579" cy="6858000"/>
          </a:xfrm>
        </p:grpSpPr>
        <p:sp>
          <p:nvSpPr>
            <p:cNvPr id="9218" name="Text Box 5"/>
            <p:cNvSpPr txBox="1">
              <a:spLocks noChangeArrowheads="1"/>
            </p:cNvSpPr>
            <p:nvPr/>
          </p:nvSpPr>
          <p:spPr bwMode="auto">
            <a:xfrm>
              <a:off x="-252433" y="230187"/>
              <a:ext cx="2664042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Spine 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thoracic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part</a:t>
              </a:r>
              <a:endPara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2000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agittal</a:t>
              </a:r>
              <a:r>
                <a:rPr lang="cs-CZ" altLang="cs-CZ" sz="2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2000" dirty="0" err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projection</a:t>
              </a:r>
              <a:endParaRPr lang="cs-CZ" alt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72" name="Picture 10" descr="image0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9" t="2802" r="9541" b="2142"/>
            <a:stretch>
              <a:fillRect/>
            </a:stretch>
          </p:blipFill>
          <p:spPr bwMode="auto">
            <a:xfrm>
              <a:off x="2843213" y="0"/>
              <a:ext cx="408463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Line 11"/>
            <p:cNvSpPr>
              <a:spLocks noChangeShapeType="1"/>
            </p:cNvSpPr>
            <p:nvPr/>
          </p:nvSpPr>
          <p:spPr bwMode="auto">
            <a:xfrm>
              <a:off x="5201073" y="1557338"/>
              <a:ext cx="1728929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1" name="Text Box 12"/>
            <p:cNvSpPr txBox="1">
              <a:spLocks noChangeArrowheads="1"/>
            </p:cNvSpPr>
            <p:nvPr/>
          </p:nvSpPr>
          <p:spPr bwMode="auto">
            <a:xfrm>
              <a:off x="6871259" y="1349375"/>
              <a:ext cx="217346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ody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thoracic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6912537" y="2098675"/>
              <a:ext cx="223220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spinosus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3" name="Line 15"/>
            <p:cNvSpPr>
              <a:spLocks noChangeShapeType="1"/>
            </p:cNvSpPr>
            <p:nvPr/>
          </p:nvSpPr>
          <p:spPr bwMode="auto">
            <a:xfrm flipH="1">
              <a:off x="5488434" y="4868863"/>
              <a:ext cx="144156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4" name="Text Box 16"/>
            <p:cNvSpPr txBox="1">
              <a:spLocks noChangeArrowheads="1"/>
            </p:cNvSpPr>
            <p:nvPr/>
          </p:nvSpPr>
          <p:spPr bwMode="auto">
            <a:xfrm>
              <a:off x="6877610" y="4652963"/>
              <a:ext cx="216076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articulatio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costovertebralis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5" name="Line 17"/>
            <p:cNvSpPr>
              <a:spLocks noChangeShapeType="1"/>
            </p:cNvSpPr>
            <p:nvPr/>
          </p:nvSpPr>
          <p:spPr bwMode="auto">
            <a:xfrm flipH="1">
              <a:off x="2843444" y="2781300"/>
              <a:ext cx="194484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6" name="Line 19"/>
            <p:cNvSpPr>
              <a:spLocks noChangeShapeType="1"/>
            </p:cNvSpPr>
            <p:nvPr/>
          </p:nvSpPr>
          <p:spPr bwMode="auto">
            <a:xfrm flipH="1" flipV="1">
              <a:off x="2843444" y="2781300"/>
              <a:ext cx="1873402" cy="100806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7" name="Text Box 21"/>
            <p:cNvSpPr txBox="1">
              <a:spLocks noChangeArrowheads="1"/>
            </p:cNvSpPr>
            <p:nvPr/>
          </p:nvSpPr>
          <p:spPr bwMode="auto">
            <a:xfrm>
              <a:off x="204241" y="2580739"/>
              <a:ext cx="2808516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pediculi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vertebrarum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8" name="Line 22"/>
            <p:cNvSpPr>
              <a:spLocks noChangeShapeType="1"/>
            </p:cNvSpPr>
            <p:nvPr/>
          </p:nvSpPr>
          <p:spPr bwMode="auto">
            <a:xfrm>
              <a:off x="5062950" y="2349500"/>
              <a:ext cx="1871814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9" name="Line 24"/>
            <p:cNvSpPr>
              <a:spLocks noChangeShapeType="1"/>
            </p:cNvSpPr>
            <p:nvPr/>
          </p:nvSpPr>
          <p:spPr bwMode="auto">
            <a:xfrm>
              <a:off x="5129630" y="2674938"/>
              <a:ext cx="1800371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0" name="Text Box 25"/>
            <p:cNvSpPr txBox="1">
              <a:spLocks noChangeArrowheads="1"/>
            </p:cNvSpPr>
            <p:nvPr/>
          </p:nvSpPr>
          <p:spPr bwMode="auto">
            <a:xfrm>
              <a:off x="6903012" y="2441575"/>
              <a:ext cx="2267134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1" name="Line 26"/>
            <p:cNvSpPr>
              <a:spLocks noChangeShapeType="1"/>
            </p:cNvSpPr>
            <p:nvPr/>
          </p:nvSpPr>
          <p:spPr bwMode="auto">
            <a:xfrm flipH="1">
              <a:off x="6588661" y="3284538"/>
              <a:ext cx="720784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2" name="Text Box 28"/>
            <p:cNvSpPr txBox="1">
              <a:spLocks noChangeArrowheads="1"/>
            </p:cNvSpPr>
            <p:nvPr/>
          </p:nvSpPr>
          <p:spPr bwMode="auto">
            <a:xfrm>
              <a:off x="7309445" y="3068638"/>
              <a:ext cx="86367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ribs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3" name="Line 38"/>
            <p:cNvSpPr>
              <a:spLocks noChangeShapeType="1"/>
            </p:cNvSpPr>
            <p:nvPr/>
          </p:nvSpPr>
          <p:spPr bwMode="auto">
            <a:xfrm flipH="1" flipV="1">
              <a:off x="2843444" y="2781300"/>
              <a:ext cx="1944845" cy="50323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4" name="Line 39"/>
            <p:cNvSpPr>
              <a:spLocks noChangeShapeType="1"/>
            </p:cNvSpPr>
            <p:nvPr/>
          </p:nvSpPr>
          <p:spPr bwMode="auto">
            <a:xfrm flipV="1">
              <a:off x="6733136" y="3284538"/>
              <a:ext cx="576309" cy="576262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5" name="Line 40"/>
            <p:cNvSpPr>
              <a:spLocks noChangeShapeType="1"/>
            </p:cNvSpPr>
            <p:nvPr/>
          </p:nvSpPr>
          <p:spPr bwMode="auto">
            <a:xfrm flipH="1">
              <a:off x="2269517" y="3497263"/>
              <a:ext cx="576309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6" name="Text Box 41"/>
            <p:cNvSpPr txBox="1">
              <a:spLocks noChangeArrowheads="1"/>
            </p:cNvSpPr>
            <p:nvPr/>
          </p:nvSpPr>
          <p:spPr bwMode="auto">
            <a:xfrm>
              <a:off x="208316" y="3327986"/>
              <a:ext cx="20612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diaphragmatic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dome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1"/>
          <p:cNvGrpSpPr>
            <a:grpSpLocks/>
          </p:cNvGrpSpPr>
          <p:nvPr/>
        </p:nvGrpSpPr>
        <p:grpSpPr bwMode="auto">
          <a:xfrm>
            <a:off x="2184400" y="115888"/>
            <a:ext cx="6648450" cy="6742112"/>
            <a:chOff x="660400" y="115888"/>
            <a:chExt cx="6648450" cy="6742112"/>
          </a:xfrm>
        </p:grpSpPr>
        <p:pic>
          <p:nvPicPr>
            <p:cNvPr id="8195" name="Picture 5" descr="79788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334" r="8310" b="5086"/>
            <a:stretch>
              <a:fillRect/>
            </a:stretch>
          </p:blipFill>
          <p:spPr bwMode="auto">
            <a:xfrm>
              <a:off x="2771775" y="115888"/>
              <a:ext cx="3455988" cy="674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Line 9"/>
            <p:cNvSpPr>
              <a:spLocks noChangeShapeType="1"/>
            </p:cNvSpPr>
            <p:nvPr/>
          </p:nvSpPr>
          <p:spPr bwMode="auto">
            <a:xfrm flipH="1">
              <a:off x="2771775" y="4797425"/>
              <a:ext cx="18716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5" name="Text Box 11"/>
            <p:cNvSpPr txBox="1">
              <a:spLocks noChangeArrowheads="1"/>
            </p:cNvSpPr>
            <p:nvPr/>
          </p:nvSpPr>
          <p:spPr bwMode="auto">
            <a:xfrm>
              <a:off x="739775" y="4573588"/>
              <a:ext cx="2305050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ody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6" name="Line 12"/>
            <p:cNvSpPr>
              <a:spLocks noChangeShapeType="1"/>
            </p:cNvSpPr>
            <p:nvPr/>
          </p:nvSpPr>
          <p:spPr bwMode="auto">
            <a:xfrm flipH="1">
              <a:off x="2771775" y="5661025"/>
              <a:ext cx="18002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7" name="Text Box 13"/>
            <p:cNvSpPr txBox="1">
              <a:spLocks noChangeArrowheads="1"/>
            </p:cNvSpPr>
            <p:nvPr/>
          </p:nvSpPr>
          <p:spPr bwMode="auto">
            <a:xfrm>
              <a:off x="660400" y="5400675"/>
              <a:ext cx="25209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8" name="Line 14"/>
            <p:cNvSpPr>
              <a:spLocks noChangeShapeType="1"/>
            </p:cNvSpPr>
            <p:nvPr/>
          </p:nvSpPr>
          <p:spPr bwMode="auto">
            <a:xfrm>
              <a:off x="5508625" y="2852738"/>
              <a:ext cx="100806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9" name="Line 15"/>
            <p:cNvSpPr>
              <a:spLocks noChangeShapeType="1"/>
            </p:cNvSpPr>
            <p:nvPr/>
          </p:nvSpPr>
          <p:spPr bwMode="auto">
            <a:xfrm flipV="1">
              <a:off x="5724525" y="2852738"/>
              <a:ext cx="792163" cy="8636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0" name="Line 16"/>
            <p:cNvSpPr>
              <a:spLocks noChangeShapeType="1"/>
            </p:cNvSpPr>
            <p:nvPr/>
          </p:nvSpPr>
          <p:spPr bwMode="auto">
            <a:xfrm flipV="1">
              <a:off x="5795963" y="2852738"/>
              <a:ext cx="720725" cy="15128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1" name="Text Box 17"/>
            <p:cNvSpPr txBox="1">
              <a:spLocks noChangeArrowheads="1"/>
            </p:cNvSpPr>
            <p:nvPr/>
          </p:nvSpPr>
          <p:spPr bwMode="auto">
            <a:xfrm>
              <a:off x="6516688" y="2636838"/>
              <a:ext cx="7921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ribs</a:t>
              </a:r>
              <a:endParaRPr lang="cs-CZ" altLang="cs-C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71588" y="230187"/>
            <a:ext cx="2663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Spine 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horacic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6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Skupina 1"/>
          <p:cNvGrpSpPr>
            <a:grpSpLocks/>
          </p:cNvGrpSpPr>
          <p:nvPr/>
        </p:nvGrpSpPr>
        <p:grpSpPr bwMode="auto">
          <a:xfrm>
            <a:off x="2342567" y="115888"/>
            <a:ext cx="8120063" cy="6742112"/>
            <a:chOff x="790570" y="115888"/>
            <a:chExt cx="8120009" cy="6742112"/>
          </a:xfrm>
        </p:grpSpPr>
        <p:pic>
          <p:nvPicPr>
            <p:cNvPr id="9219" name="Picture 5" descr="3835912135_ece1cae6ec%5b1%5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71"/>
            <a:stretch>
              <a:fillRect/>
            </a:stretch>
          </p:blipFill>
          <p:spPr bwMode="auto">
            <a:xfrm>
              <a:off x="2916238" y="115888"/>
              <a:ext cx="3201987" cy="674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Text Box 7"/>
            <p:cNvSpPr txBox="1">
              <a:spLocks noChangeArrowheads="1"/>
            </p:cNvSpPr>
            <p:nvPr/>
          </p:nvSpPr>
          <p:spPr bwMode="auto">
            <a:xfrm>
              <a:off x="6065798" y="1976438"/>
              <a:ext cx="2827318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pediculus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69" name="Line 8"/>
            <p:cNvSpPr>
              <a:spLocks noChangeShapeType="1"/>
            </p:cNvSpPr>
            <p:nvPr/>
          </p:nvSpPr>
          <p:spPr bwMode="auto">
            <a:xfrm>
              <a:off x="5651463" y="573088"/>
              <a:ext cx="46672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0" name="Line 9"/>
            <p:cNvSpPr>
              <a:spLocks noChangeShapeType="1"/>
            </p:cNvSpPr>
            <p:nvPr/>
          </p:nvSpPr>
          <p:spPr bwMode="auto">
            <a:xfrm flipV="1">
              <a:off x="4816443" y="2205038"/>
              <a:ext cx="1296979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1" name="Text Box 11"/>
            <p:cNvSpPr txBox="1">
              <a:spLocks noChangeArrowheads="1"/>
            </p:cNvSpPr>
            <p:nvPr/>
          </p:nvSpPr>
          <p:spPr bwMode="auto">
            <a:xfrm>
              <a:off x="931857" y="3716338"/>
              <a:ext cx="233043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spinosus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2" name="Line 12"/>
            <p:cNvSpPr>
              <a:spLocks noChangeShapeType="1"/>
            </p:cNvSpPr>
            <p:nvPr/>
          </p:nvSpPr>
          <p:spPr bwMode="auto">
            <a:xfrm>
              <a:off x="4740244" y="5373688"/>
              <a:ext cx="136841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3" name="Text Box 13"/>
            <p:cNvSpPr txBox="1">
              <a:spLocks noChangeArrowheads="1"/>
            </p:cNvSpPr>
            <p:nvPr/>
          </p:nvSpPr>
          <p:spPr bwMode="auto">
            <a:xfrm>
              <a:off x="6089610" y="5172075"/>
              <a:ext cx="154939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 sacrum</a:t>
              </a:r>
            </a:p>
          </p:txBody>
        </p:sp>
        <p:sp>
          <p:nvSpPr>
            <p:cNvPr id="11274" name="Line 14"/>
            <p:cNvSpPr>
              <a:spLocks noChangeShapeType="1"/>
            </p:cNvSpPr>
            <p:nvPr/>
          </p:nvSpPr>
          <p:spPr bwMode="auto">
            <a:xfrm flipH="1">
              <a:off x="2916219" y="2708275"/>
              <a:ext cx="1295391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5" name="Text Box 15"/>
            <p:cNvSpPr txBox="1">
              <a:spLocks noChangeArrowheads="1"/>
            </p:cNvSpPr>
            <p:nvPr/>
          </p:nvSpPr>
          <p:spPr bwMode="auto">
            <a:xfrm>
              <a:off x="790570" y="2473325"/>
              <a:ext cx="2519346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6" name="Line 16"/>
            <p:cNvSpPr>
              <a:spLocks noChangeShapeType="1"/>
            </p:cNvSpPr>
            <p:nvPr/>
          </p:nvSpPr>
          <p:spPr bwMode="auto">
            <a:xfrm>
              <a:off x="5465727" y="3068638"/>
              <a:ext cx="64769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7" name="Text Box 18"/>
            <p:cNvSpPr txBox="1">
              <a:spLocks noChangeArrowheads="1"/>
            </p:cNvSpPr>
            <p:nvPr/>
          </p:nvSpPr>
          <p:spPr bwMode="auto">
            <a:xfrm>
              <a:off x="6065798" y="2868613"/>
              <a:ext cx="2376471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 flipH="1">
              <a:off x="2916219" y="2420938"/>
              <a:ext cx="136841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9" name="Text Box 20"/>
            <p:cNvSpPr txBox="1">
              <a:spLocks noChangeArrowheads="1"/>
            </p:cNvSpPr>
            <p:nvPr/>
          </p:nvSpPr>
          <p:spPr bwMode="auto">
            <a:xfrm>
              <a:off x="1193792" y="2189163"/>
              <a:ext cx="19430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0" name="Line 22"/>
            <p:cNvSpPr>
              <a:spLocks noChangeShapeType="1"/>
            </p:cNvSpPr>
            <p:nvPr/>
          </p:nvSpPr>
          <p:spPr bwMode="auto">
            <a:xfrm flipH="1" flipV="1">
              <a:off x="2916219" y="3933825"/>
              <a:ext cx="158431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1" name="Text Box 26"/>
            <p:cNvSpPr txBox="1">
              <a:spLocks noChangeArrowheads="1"/>
            </p:cNvSpPr>
            <p:nvPr/>
          </p:nvSpPr>
          <p:spPr bwMode="auto">
            <a:xfrm>
              <a:off x="6084848" y="3711575"/>
              <a:ext cx="280826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sup.</a:t>
              </a:r>
            </a:p>
          </p:txBody>
        </p:sp>
        <p:sp>
          <p:nvSpPr>
            <p:cNvPr id="11282" name="Line 27"/>
            <p:cNvSpPr>
              <a:spLocks noChangeShapeType="1"/>
            </p:cNvSpPr>
            <p:nvPr/>
          </p:nvSpPr>
          <p:spPr bwMode="auto">
            <a:xfrm>
              <a:off x="4887881" y="4292600"/>
              <a:ext cx="1225542" cy="43180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3" name="Text Box 28"/>
            <p:cNvSpPr txBox="1">
              <a:spLocks noChangeArrowheads="1"/>
            </p:cNvSpPr>
            <p:nvPr/>
          </p:nvSpPr>
          <p:spPr bwMode="auto">
            <a:xfrm>
              <a:off x="6102310" y="4554538"/>
              <a:ext cx="2808269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articularis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284" name="Line 29"/>
            <p:cNvSpPr>
              <a:spLocks noChangeShapeType="1"/>
            </p:cNvSpPr>
            <p:nvPr/>
          </p:nvSpPr>
          <p:spPr bwMode="auto">
            <a:xfrm>
              <a:off x="4965667" y="4221163"/>
              <a:ext cx="1152517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5" name="Text Box 30"/>
            <p:cNvSpPr txBox="1">
              <a:spLocks noChangeArrowheads="1"/>
            </p:cNvSpPr>
            <p:nvPr/>
          </p:nvSpPr>
          <p:spPr bwMode="auto">
            <a:xfrm>
              <a:off x="6084848" y="4024313"/>
              <a:ext cx="259295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articulatio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6" name="Text Box 31"/>
            <p:cNvSpPr txBox="1">
              <a:spLocks noChangeArrowheads="1"/>
            </p:cNvSpPr>
            <p:nvPr/>
          </p:nvSpPr>
          <p:spPr bwMode="auto">
            <a:xfrm>
              <a:off x="6105485" y="360363"/>
              <a:ext cx="19049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lowest</a:t>
              </a:r>
              <a:r>
                <a:rPr lang="cs-CZ" altLang="cs-CZ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rib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94" name="Line 39"/>
            <p:cNvSpPr>
              <a:spLocks noChangeShapeType="1"/>
            </p:cNvSpPr>
            <p:nvPr/>
          </p:nvSpPr>
          <p:spPr bwMode="auto">
            <a:xfrm flipV="1">
              <a:off x="5037105" y="3933825"/>
              <a:ext cx="1081080" cy="14287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71588" y="230187"/>
            <a:ext cx="2663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Spine 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agittal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1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Skupina 1"/>
          <p:cNvGrpSpPr>
            <a:grpSpLocks/>
          </p:cNvGrpSpPr>
          <p:nvPr/>
        </p:nvGrpSpPr>
        <p:grpSpPr bwMode="auto">
          <a:xfrm>
            <a:off x="1970089" y="26988"/>
            <a:ext cx="8485187" cy="6858000"/>
            <a:chOff x="446088" y="26988"/>
            <a:chExt cx="8485187" cy="6858000"/>
          </a:xfrm>
        </p:grpSpPr>
        <p:pic>
          <p:nvPicPr>
            <p:cNvPr id="10243" name="Picture 4" descr="3835912135_ece1cae6ec%5b1%5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97"/>
            <a:stretch>
              <a:fillRect/>
            </a:stretch>
          </p:blipFill>
          <p:spPr bwMode="auto">
            <a:xfrm>
              <a:off x="2916238" y="26988"/>
              <a:ext cx="325596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2" name="Line 6"/>
            <p:cNvSpPr>
              <a:spLocks noChangeShapeType="1"/>
            </p:cNvSpPr>
            <p:nvPr/>
          </p:nvSpPr>
          <p:spPr bwMode="auto">
            <a:xfrm>
              <a:off x="5795963" y="2924175"/>
              <a:ext cx="93662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3" name="Line 7"/>
            <p:cNvSpPr>
              <a:spLocks noChangeShapeType="1"/>
            </p:cNvSpPr>
            <p:nvPr/>
          </p:nvSpPr>
          <p:spPr bwMode="auto">
            <a:xfrm flipV="1">
              <a:off x="5364163" y="2924175"/>
              <a:ext cx="1368425" cy="86518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4" name="Text Box 8"/>
            <p:cNvSpPr txBox="1">
              <a:spLocks noChangeArrowheads="1"/>
            </p:cNvSpPr>
            <p:nvPr/>
          </p:nvSpPr>
          <p:spPr bwMode="auto">
            <a:xfrm>
              <a:off x="6713538" y="2722563"/>
              <a:ext cx="20859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spinosi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8" name="Text Box 9"/>
            <p:cNvSpPr txBox="1">
              <a:spLocks noChangeArrowheads="1"/>
            </p:cNvSpPr>
            <p:nvPr/>
          </p:nvSpPr>
          <p:spPr bwMode="auto">
            <a:xfrm>
              <a:off x="3635375" y="5876925"/>
              <a:ext cx="1368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os sacrum</a:t>
              </a:r>
            </a:p>
          </p:txBody>
        </p:sp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3492500" y="4797425"/>
              <a:ext cx="5032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L5</a:t>
              </a:r>
            </a:p>
          </p:txBody>
        </p:sp>
        <p:sp>
          <p:nvSpPr>
            <p:cNvPr id="10250" name="Text Box 11"/>
            <p:cNvSpPr txBox="1">
              <a:spLocks noChangeArrowheads="1"/>
            </p:cNvSpPr>
            <p:nvPr/>
          </p:nvSpPr>
          <p:spPr bwMode="auto">
            <a:xfrm>
              <a:off x="3276600" y="3789363"/>
              <a:ext cx="503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L4</a:t>
              </a:r>
            </a:p>
          </p:txBody>
        </p:sp>
        <p:sp>
          <p:nvSpPr>
            <p:cNvPr id="10251" name="Text Box 12"/>
            <p:cNvSpPr txBox="1">
              <a:spLocks noChangeArrowheads="1"/>
            </p:cNvSpPr>
            <p:nvPr/>
          </p:nvSpPr>
          <p:spPr bwMode="auto">
            <a:xfrm>
              <a:off x="3563938" y="2708275"/>
              <a:ext cx="5032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L3</a:t>
              </a:r>
            </a:p>
          </p:txBody>
        </p:sp>
        <p:sp>
          <p:nvSpPr>
            <p:cNvPr id="10252" name="Text Box 13"/>
            <p:cNvSpPr txBox="1">
              <a:spLocks noChangeArrowheads="1"/>
            </p:cNvSpPr>
            <p:nvPr/>
          </p:nvSpPr>
          <p:spPr bwMode="auto">
            <a:xfrm>
              <a:off x="3924300" y="1773238"/>
              <a:ext cx="503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L2</a:t>
              </a:r>
            </a:p>
          </p:txBody>
        </p:sp>
        <p:sp>
          <p:nvSpPr>
            <p:cNvPr id="10253" name="Text Box 14"/>
            <p:cNvSpPr txBox="1">
              <a:spLocks noChangeArrowheads="1"/>
            </p:cNvSpPr>
            <p:nvPr/>
          </p:nvSpPr>
          <p:spPr bwMode="auto">
            <a:xfrm>
              <a:off x="4427538" y="908050"/>
              <a:ext cx="5032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L1</a:t>
              </a:r>
            </a:p>
          </p:txBody>
        </p:sp>
        <p:sp>
          <p:nvSpPr>
            <p:cNvPr id="12301" name="Text Box 15"/>
            <p:cNvSpPr txBox="1">
              <a:spLocks noChangeArrowheads="1"/>
            </p:cNvSpPr>
            <p:nvPr/>
          </p:nvSpPr>
          <p:spPr bwMode="auto">
            <a:xfrm>
              <a:off x="446088" y="3271838"/>
              <a:ext cx="2525712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discus</a:t>
              </a:r>
              <a:r>
                <a:rPr lang="cs-CZ" altLang="cs-CZ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intervertebralis</a:t>
              </a:r>
              <a:endParaRPr lang="cs-CZ" altLang="cs-C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2" name="Line 16"/>
            <p:cNvSpPr>
              <a:spLocks noChangeShapeType="1"/>
            </p:cNvSpPr>
            <p:nvPr/>
          </p:nvSpPr>
          <p:spPr bwMode="auto">
            <a:xfrm flipH="1">
              <a:off x="2916238" y="3500438"/>
              <a:ext cx="647700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3" name="Text Box 17"/>
            <p:cNvSpPr txBox="1">
              <a:spLocks noChangeArrowheads="1"/>
            </p:cNvSpPr>
            <p:nvPr/>
          </p:nvSpPr>
          <p:spPr bwMode="auto">
            <a:xfrm>
              <a:off x="971550" y="1773238"/>
              <a:ext cx="2232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corpus vertebrae</a:t>
              </a:r>
            </a:p>
          </p:txBody>
        </p:sp>
        <p:sp>
          <p:nvSpPr>
            <p:cNvPr id="12304" name="Line 18"/>
            <p:cNvSpPr>
              <a:spLocks noChangeShapeType="1"/>
            </p:cNvSpPr>
            <p:nvPr/>
          </p:nvSpPr>
          <p:spPr bwMode="auto">
            <a:xfrm flipH="1">
              <a:off x="2916238" y="1989138"/>
              <a:ext cx="1008062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5" name="Line 20"/>
            <p:cNvSpPr>
              <a:spLocks noChangeShapeType="1"/>
            </p:cNvSpPr>
            <p:nvPr/>
          </p:nvSpPr>
          <p:spPr bwMode="auto">
            <a:xfrm>
              <a:off x="4859338" y="2205038"/>
              <a:ext cx="187325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6" name="Text Box 21"/>
            <p:cNvSpPr txBox="1">
              <a:spLocks noChangeArrowheads="1"/>
            </p:cNvSpPr>
            <p:nvPr/>
          </p:nvSpPr>
          <p:spPr bwMode="auto">
            <a:xfrm>
              <a:off x="6713538" y="1778000"/>
              <a:ext cx="19431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pediculus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arcus</a:t>
              </a:r>
              <a:r>
                <a:rPr lang="cs-CZ" altLang="cs-CZ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altLang="cs-CZ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vertebrae</a:t>
              </a:r>
              <a:endParaRPr lang="cs-CZ" alt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>
              <a:off x="5292725" y="1700213"/>
              <a:ext cx="107950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8" name="Text Box 23"/>
            <p:cNvSpPr txBox="1">
              <a:spLocks noChangeArrowheads="1"/>
            </p:cNvSpPr>
            <p:nvPr/>
          </p:nvSpPr>
          <p:spPr bwMode="auto">
            <a:xfrm>
              <a:off x="6338888" y="1493838"/>
              <a:ext cx="2592387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foramen intervertebrale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2808288" y="3500438"/>
              <a:ext cx="100647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271588" y="230187"/>
            <a:ext cx="2663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Spine 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  <a:endParaRPr lang="cs-CZ" altLang="cs-CZ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ateral</a:t>
            </a:r>
            <a:r>
              <a:rPr lang="cs-CZ" altLang="cs-CZ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cs-CZ" alt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7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</TotalTime>
  <Words>1697</Words>
  <Application>Microsoft Office PowerPoint</Application>
  <PresentationFormat>Širokoúhlá obrazovka</PresentationFormat>
  <Paragraphs>642</Paragraphs>
  <Slides>59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5" baseType="lpstr">
      <vt:lpstr>Arial</vt:lpstr>
      <vt:lpstr>Calibri</vt:lpstr>
      <vt:lpstr>Century Gothic</vt:lpstr>
      <vt:lpstr>Wingdings 3</vt:lpstr>
      <vt:lpstr>Řez</vt:lpstr>
      <vt:lpstr>Rastrový obrázek</vt:lpstr>
      <vt:lpstr>X-rays with description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Míša</dc:creator>
  <cp:lastModifiedBy>Ivana Hradilová Svíženská</cp:lastModifiedBy>
  <cp:revision>70</cp:revision>
  <dcterms:created xsi:type="dcterms:W3CDTF">2016-04-19T12:54:16Z</dcterms:created>
  <dcterms:modified xsi:type="dcterms:W3CDTF">2018-04-05T09:04:17Z</dcterms:modified>
</cp:coreProperties>
</file>