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4" r:id="rId3"/>
    <p:sldId id="336" r:id="rId4"/>
    <p:sldId id="335" r:id="rId5"/>
    <p:sldId id="294" r:id="rId6"/>
    <p:sldId id="295" r:id="rId7"/>
    <p:sldId id="296" r:id="rId8"/>
    <p:sldId id="297" r:id="rId9"/>
    <p:sldId id="299" r:id="rId10"/>
    <p:sldId id="300" r:id="rId11"/>
    <p:sldId id="301" r:id="rId12"/>
    <p:sldId id="302" r:id="rId13"/>
    <p:sldId id="303" r:id="rId14"/>
    <p:sldId id="339" r:id="rId15"/>
    <p:sldId id="340" r:id="rId16"/>
    <p:sldId id="341" r:id="rId17"/>
    <p:sldId id="342" r:id="rId18"/>
    <p:sldId id="343" r:id="rId19"/>
    <p:sldId id="344" r:id="rId20"/>
    <p:sldId id="337" r:id="rId21"/>
    <p:sldId id="345" r:id="rId22"/>
  </p:sldIdLst>
  <p:sldSz cx="9144000" cy="6858000" type="screen4x3"/>
  <p:notesSz cx="6858000" cy="9144000"/>
  <p:custDataLst>
    <p:tags r:id="rId2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9B94-7F00-4CD8-B55C-2FBD60E615A4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D40C-D3FC-4E51-A924-B3FFA4EC0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3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35478" y="1340768"/>
            <a:ext cx="8701970" cy="2381027"/>
          </a:xfrm>
          <a:prstGeom prst="rect">
            <a:avLst/>
          </a:prstGeom>
          <a:solidFill>
            <a:schemeClr val="bg1">
              <a:lumMod val="50000"/>
              <a:alpha val="21000"/>
            </a:schemeClr>
          </a:solidFill>
        </p:spPr>
        <p:txBody>
          <a:bodyPr wrap="square" lIns="36000" tIns="36000" rIns="36000" bIns="3600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endParaRPr lang="cs-CZ" sz="5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cs-C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Substances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secreted</a:t>
            </a:r>
            <a:r>
              <a:rPr lang="cs-CZ" b="1" dirty="0" smtClean="0">
                <a:solidFill>
                  <a:srgbClr val="FF0000"/>
                </a:solidFill>
              </a:rPr>
              <a:t> by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ENDOTHELIUM</a:t>
            </a:r>
          </a:p>
          <a:p>
            <a:pPr marL="0" indent="0">
              <a:buNone/>
            </a:pPr>
            <a:r>
              <a:rPr lang="cs-CZ" b="1" i="1" dirty="0" err="1" smtClean="0"/>
              <a:t>Vasodilatation</a:t>
            </a:r>
            <a:r>
              <a:rPr lang="cs-CZ" b="1" i="1" dirty="0" smtClean="0"/>
              <a:t>:</a:t>
            </a:r>
          </a:p>
          <a:p>
            <a:pPr marL="0" indent="0">
              <a:buNone/>
            </a:pPr>
            <a:r>
              <a:rPr lang="cs-CZ" dirty="0" err="1" smtClean="0"/>
              <a:t>Nitric</a:t>
            </a:r>
            <a:r>
              <a:rPr lang="cs-CZ" dirty="0" smtClean="0"/>
              <a:t> oxide (NO)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endothelial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originally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: EDRF)</a:t>
            </a:r>
          </a:p>
          <a:p>
            <a:pPr marL="0" indent="0">
              <a:buNone/>
            </a:pPr>
            <a:r>
              <a:rPr lang="cs-CZ" dirty="0" err="1" smtClean="0"/>
              <a:t>Prostacyclin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produced</a:t>
            </a:r>
            <a:r>
              <a:rPr lang="cs-CZ" dirty="0" smtClean="0"/>
              <a:t> by </a:t>
            </a:r>
            <a:r>
              <a:rPr lang="cs-CZ" dirty="0" err="1" smtClean="0"/>
              <a:t>endothelial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Thromboxane</a:t>
            </a:r>
            <a:r>
              <a:rPr lang="cs-CZ" dirty="0" smtClean="0"/>
              <a:t> A2 </a:t>
            </a:r>
            <a:r>
              <a:rPr lang="cs-CZ" dirty="0" err="1" smtClean="0"/>
              <a:t>promotes</a:t>
            </a:r>
            <a:r>
              <a:rPr lang="cs-CZ" dirty="0" smtClean="0"/>
              <a:t> </a:t>
            </a:r>
            <a:r>
              <a:rPr lang="cs-CZ" dirty="0" err="1" smtClean="0"/>
              <a:t>platelet</a:t>
            </a:r>
            <a:r>
              <a:rPr lang="cs-CZ" dirty="0" smtClean="0"/>
              <a:t> </a:t>
            </a:r>
            <a:r>
              <a:rPr lang="cs-CZ" dirty="0" err="1" smtClean="0"/>
              <a:t>aggregation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prostacyclin</a:t>
            </a:r>
            <a:r>
              <a:rPr lang="cs-CZ" dirty="0" smtClean="0"/>
              <a:t> – </a:t>
            </a:r>
            <a:r>
              <a:rPr lang="cs-CZ" dirty="0" err="1" smtClean="0"/>
              <a:t>thromboxan</a:t>
            </a:r>
            <a:r>
              <a:rPr lang="cs-CZ" dirty="0" smtClean="0"/>
              <a:t> balance)</a:t>
            </a:r>
          </a:p>
          <a:p>
            <a:pPr marL="0" indent="0">
              <a:buNone/>
            </a:pPr>
            <a:r>
              <a:rPr lang="cs-CZ" b="1" i="1" dirty="0" err="1" smtClean="0"/>
              <a:t>Vazoconstriction</a:t>
            </a:r>
            <a:r>
              <a:rPr lang="cs-CZ" b="1" i="1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Endothelins</a:t>
            </a:r>
            <a:r>
              <a:rPr lang="cs-CZ" dirty="0" smtClean="0"/>
              <a:t> (</a:t>
            </a:r>
            <a:r>
              <a:rPr lang="cs-CZ" dirty="0" err="1" smtClean="0"/>
              <a:t>polypeptids</a:t>
            </a:r>
            <a:r>
              <a:rPr lang="cs-CZ" dirty="0" smtClean="0"/>
              <a:t> – 21peptides)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		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isopeptides</a:t>
            </a:r>
            <a:r>
              <a:rPr lang="cs-CZ" dirty="0" smtClean="0"/>
              <a:t>: ET 1, ET 2 , ET 3</a:t>
            </a:r>
          </a:p>
        </p:txBody>
      </p:sp>
    </p:spTree>
    <p:extLst>
      <p:ext uri="{BB962C8B-B14F-4D97-AF65-F5344CB8AC3E}">
        <p14:creationId xmlns:p14="http://schemas.microsoft.com/office/powerpoint/2010/main" val="29556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Substances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secreted</a:t>
            </a:r>
            <a:r>
              <a:rPr lang="cs-CZ" b="1" dirty="0" smtClean="0">
                <a:solidFill>
                  <a:srgbClr val="FF0000"/>
                </a:solidFill>
              </a:rPr>
              <a:t> by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tissues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cs-CZ" b="1" dirty="0" smtClean="0"/>
              <a:t>Histamine </a:t>
            </a:r>
            <a:r>
              <a:rPr lang="cs-CZ" sz="2000" dirty="0" smtClean="0"/>
              <a:t>–</a:t>
            </a:r>
            <a:r>
              <a:rPr lang="cs-CZ" b="1" dirty="0" smtClean="0"/>
              <a:t> </a:t>
            </a:r>
            <a:r>
              <a:rPr lang="cs-CZ" b="1" dirty="0" err="1" smtClean="0"/>
              <a:t>primarily</a:t>
            </a:r>
            <a:r>
              <a:rPr lang="cs-CZ" b="1" dirty="0" smtClean="0"/>
              <a:t> </a:t>
            </a:r>
            <a:r>
              <a:rPr lang="cs-CZ" b="1" dirty="0" err="1" smtClean="0"/>
              <a:t>tissue</a:t>
            </a:r>
            <a:r>
              <a:rPr lang="cs-CZ" b="1" dirty="0" smtClean="0"/>
              <a:t> </a:t>
            </a:r>
            <a:r>
              <a:rPr lang="cs-CZ" b="1" dirty="0" err="1" smtClean="0"/>
              <a:t>hormones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dirty="0" smtClean="0"/>
              <a:t>General </a:t>
            </a:r>
            <a:r>
              <a:rPr lang="cs-CZ" sz="2000" dirty="0" err="1" smtClean="0"/>
              <a:t>affect</a:t>
            </a:r>
            <a:r>
              <a:rPr lang="cs-CZ" sz="2000" dirty="0" smtClean="0"/>
              <a:t>: </a:t>
            </a:r>
            <a:r>
              <a:rPr lang="cs-CZ" sz="2000" dirty="0" err="1" smtClean="0"/>
              <a:t>vasodilatation</a:t>
            </a:r>
            <a:r>
              <a:rPr lang="cs-CZ" sz="2000" dirty="0" smtClean="0"/>
              <a:t>  - </a:t>
            </a:r>
            <a:r>
              <a:rPr lang="cs-CZ" sz="2000" dirty="0" err="1" smtClean="0"/>
              <a:t>decrease</a:t>
            </a:r>
            <a:r>
              <a:rPr lang="cs-CZ" sz="2000" dirty="0" smtClean="0"/>
              <a:t> </a:t>
            </a:r>
            <a:r>
              <a:rPr lang="cs-CZ" sz="2000" dirty="0" err="1" smtClean="0"/>
              <a:t>periphery</a:t>
            </a:r>
            <a:r>
              <a:rPr lang="cs-CZ" sz="2000" dirty="0" smtClean="0"/>
              <a:t> resistence, </a:t>
            </a:r>
            <a:r>
              <a:rPr lang="cs-CZ" sz="2000" dirty="0" err="1" smtClean="0"/>
              <a:t>blood</a:t>
            </a:r>
            <a:r>
              <a:rPr lang="cs-CZ" sz="2000" dirty="0" smtClean="0"/>
              <a:t> </a:t>
            </a:r>
            <a:r>
              <a:rPr lang="cs-CZ" sz="2000" dirty="0" err="1" smtClean="0"/>
              <a:t>pressure</a:t>
            </a:r>
            <a:endParaRPr lang="cs-CZ" sz="2000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KININS:  2 </a:t>
            </a:r>
            <a:r>
              <a:rPr lang="cs-CZ" b="1" dirty="0" err="1" smtClean="0"/>
              <a:t>related</a:t>
            </a:r>
            <a:r>
              <a:rPr lang="cs-CZ" b="1" dirty="0" smtClean="0"/>
              <a:t> </a:t>
            </a:r>
            <a:r>
              <a:rPr lang="cs-CZ" b="1" dirty="0" err="1" smtClean="0"/>
              <a:t>vasodilated</a:t>
            </a:r>
            <a:r>
              <a:rPr lang="cs-CZ" b="1" dirty="0" smtClean="0"/>
              <a:t> </a:t>
            </a:r>
            <a:r>
              <a:rPr lang="cs-CZ" b="1" dirty="0" err="1" smtClean="0"/>
              <a:t>peptides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Bradykinin + </a:t>
            </a:r>
            <a:r>
              <a:rPr lang="cs-CZ" b="1" dirty="0" err="1" smtClean="0"/>
              <a:t>lysylbradykinin</a:t>
            </a:r>
            <a:r>
              <a:rPr lang="cs-CZ" b="1" dirty="0" smtClean="0"/>
              <a:t> (</a:t>
            </a:r>
            <a:r>
              <a:rPr lang="cs-CZ" b="1" dirty="0" err="1" smtClean="0"/>
              <a:t>kallidin</a:t>
            </a:r>
            <a:r>
              <a:rPr lang="cs-CZ" b="1" dirty="0" smtClean="0"/>
              <a:t>)</a:t>
            </a:r>
            <a:r>
              <a:rPr lang="cs-CZ" sz="2000" dirty="0" smtClean="0"/>
              <a:t>. </a:t>
            </a:r>
          </a:p>
          <a:p>
            <a:pPr marL="0" indent="0">
              <a:buNone/>
            </a:pPr>
            <a:r>
              <a:rPr lang="cs-CZ" sz="2000" dirty="0" err="1" smtClean="0"/>
              <a:t>Sweat</a:t>
            </a:r>
            <a:r>
              <a:rPr lang="cs-CZ" sz="2000" dirty="0" smtClean="0"/>
              <a:t> </a:t>
            </a:r>
            <a:r>
              <a:rPr lang="cs-CZ" sz="2000" dirty="0" err="1" smtClean="0"/>
              <a:t>glands</a:t>
            </a:r>
            <a:r>
              <a:rPr lang="cs-CZ" sz="2000" dirty="0" smtClean="0"/>
              <a:t>, </a:t>
            </a:r>
            <a:r>
              <a:rPr lang="cs-CZ" sz="2000" dirty="0" err="1" smtClean="0"/>
              <a:t>salivary</a:t>
            </a:r>
            <a:r>
              <a:rPr lang="cs-CZ" sz="2000" dirty="0" smtClean="0"/>
              <a:t> </a:t>
            </a:r>
            <a:r>
              <a:rPr lang="cs-CZ" sz="2000" dirty="0" err="1" smtClean="0"/>
              <a:t>glands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10x </a:t>
            </a:r>
            <a:r>
              <a:rPr lang="cs-CZ" sz="2000" dirty="0" err="1" smtClean="0"/>
              <a:t>strongers</a:t>
            </a:r>
            <a:r>
              <a:rPr lang="cs-CZ" sz="2000" dirty="0" smtClean="0"/>
              <a:t> </a:t>
            </a:r>
            <a:r>
              <a:rPr lang="cs-CZ" sz="2000" dirty="0" err="1" smtClean="0"/>
              <a:t>than</a:t>
            </a:r>
            <a:r>
              <a:rPr lang="cs-CZ" sz="2000" dirty="0" smtClean="0"/>
              <a:t> histamine</a:t>
            </a:r>
          </a:p>
          <a:p>
            <a:pPr marL="0" indent="0">
              <a:buNone/>
            </a:pPr>
            <a:r>
              <a:rPr lang="cs-CZ" sz="2000" dirty="0" err="1" smtClean="0"/>
              <a:t>Relaxation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smooth</a:t>
            </a:r>
            <a:r>
              <a:rPr lang="cs-CZ" sz="2000" dirty="0" smtClean="0"/>
              <a:t> </a:t>
            </a:r>
            <a:r>
              <a:rPr lang="cs-CZ" sz="2000" dirty="0" err="1" smtClean="0"/>
              <a:t>muscle</a:t>
            </a:r>
            <a:r>
              <a:rPr lang="cs-CZ" sz="2000" dirty="0" smtClean="0"/>
              <a:t>, </a:t>
            </a:r>
            <a:r>
              <a:rPr lang="cs-CZ" sz="2000" dirty="0" err="1" smtClean="0"/>
              <a:t>decrease</a:t>
            </a:r>
            <a:r>
              <a:rPr lang="cs-CZ" sz="2000" dirty="0" smtClean="0"/>
              <a:t> </a:t>
            </a:r>
            <a:r>
              <a:rPr lang="cs-CZ" sz="2000" dirty="0" err="1" smtClean="0"/>
              <a:t>blood</a:t>
            </a:r>
            <a:r>
              <a:rPr lang="cs-CZ" sz="2000" dirty="0" smtClean="0"/>
              <a:t> </a:t>
            </a:r>
            <a:r>
              <a:rPr lang="cs-CZ" sz="2000" dirty="0" err="1" smtClean="0"/>
              <a:t>pressure</a:t>
            </a:r>
            <a:endParaRPr lang="cs-CZ" sz="2000" dirty="0" smtClean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Systemic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By </a:t>
            </a:r>
            <a:r>
              <a:rPr lang="cs-CZ" b="1" dirty="0" err="1" smtClean="0">
                <a:solidFill>
                  <a:srgbClr val="FF0000"/>
                </a:solidFill>
              </a:rPr>
              <a:t>hormones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err="1" smtClean="0"/>
              <a:t>Catecholamines</a:t>
            </a:r>
            <a:r>
              <a:rPr lang="cs-CZ" dirty="0" smtClean="0"/>
              <a:t> – </a:t>
            </a:r>
            <a:r>
              <a:rPr lang="cs-CZ" dirty="0" err="1" smtClean="0"/>
              <a:t>epinephrine</a:t>
            </a:r>
            <a:r>
              <a:rPr lang="cs-CZ" dirty="0" smtClean="0"/>
              <a:t>, </a:t>
            </a:r>
            <a:r>
              <a:rPr lang="cs-CZ" dirty="0" err="1" smtClean="0"/>
              <a:t>norepinephrine</a:t>
            </a:r>
            <a:r>
              <a:rPr lang="cs-CZ" dirty="0" smtClean="0"/>
              <a:t>  - </a:t>
            </a:r>
            <a:r>
              <a:rPr lang="cs-CZ" dirty="0" err="1" smtClean="0"/>
              <a:t>effect</a:t>
            </a:r>
            <a:r>
              <a:rPr lang="cs-CZ" dirty="0" smtClean="0"/>
              <a:t> as </a:t>
            </a:r>
            <a:r>
              <a:rPr lang="cs-CZ" dirty="0" err="1" smtClean="0"/>
              <a:t>activation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sympathetic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RAAS - stress </a:t>
            </a:r>
            <a:r>
              <a:rPr lang="cs-CZ" dirty="0" err="1" smtClean="0"/>
              <a:t>situation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ADH -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vasoconstriction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Natriuretic</a:t>
            </a:r>
            <a:r>
              <a:rPr lang="cs-CZ" dirty="0" smtClean="0"/>
              <a:t> </a:t>
            </a:r>
            <a:r>
              <a:rPr lang="cs-CZ" dirty="0" err="1" smtClean="0"/>
              <a:t>hormones</a:t>
            </a:r>
            <a:r>
              <a:rPr lang="cs-CZ" dirty="0" smtClean="0"/>
              <a:t> - </a:t>
            </a:r>
            <a:r>
              <a:rPr lang="cs-CZ" dirty="0" err="1" smtClean="0"/>
              <a:t>vasodilatation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681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Neural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regulatory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mechanism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Autonomic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nervous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system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err="1" smtClean="0">
                <a:solidFill>
                  <a:srgbClr val="FF0000"/>
                </a:solidFill>
              </a:rPr>
              <a:t>Sympathetic</a:t>
            </a:r>
            <a:r>
              <a:rPr lang="cs-CZ" b="1" i="1" dirty="0" smtClean="0">
                <a:solidFill>
                  <a:srgbClr val="FF0000"/>
                </a:solidFill>
              </a:rPr>
              <a:t>: </a:t>
            </a:r>
            <a:r>
              <a:rPr lang="cs-CZ" b="1" i="1" dirty="0" err="1" smtClean="0">
                <a:solidFill>
                  <a:srgbClr val="FF0000"/>
                </a:solidFill>
              </a:rPr>
              <a:t>vasoconstriction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000" dirty="0" err="1" smtClean="0"/>
              <a:t>All</a:t>
            </a:r>
            <a:r>
              <a:rPr lang="cs-CZ" sz="3000" dirty="0" smtClean="0"/>
              <a:t> </a:t>
            </a:r>
            <a:r>
              <a:rPr lang="cs-CZ" sz="3000" dirty="0" err="1" smtClean="0"/>
              <a:t>blood</a:t>
            </a:r>
            <a:r>
              <a:rPr lang="cs-CZ" sz="3000" dirty="0" smtClean="0"/>
              <a:t> </a:t>
            </a:r>
            <a:r>
              <a:rPr lang="cs-CZ" sz="3000" dirty="0" err="1" smtClean="0"/>
              <a:t>vessels</a:t>
            </a:r>
            <a:r>
              <a:rPr lang="cs-CZ" sz="3000" dirty="0" smtClean="0"/>
              <a:t> </a:t>
            </a:r>
            <a:r>
              <a:rPr lang="cs-CZ" sz="3000" dirty="0" err="1" smtClean="0"/>
              <a:t>except</a:t>
            </a:r>
            <a:r>
              <a:rPr lang="cs-CZ" sz="3000" dirty="0" smtClean="0"/>
              <a:t> </a:t>
            </a:r>
            <a:r>
              <a:rPr lang="cs-CZ" sz="3000" dirty="0" err="1" smtClean="0"/>
              <a:t>capillaries</a:t>
            </a:r>
            <a:r>
              <a:rPr lang="cs-CZ" sz="3000" dirty="0" smtClean="0"/>
              <a:t> and </a:t>
            </a:r>
            <a:r>
              <a:rPr lang="cs-CZ" sz="3000" dirty="0" err="1" smtClean="0"/>
              <a:t>venules</a:t>
            </a:r>
            <a:r>
              <a:rPr lang="cs-CZ" sz="3000" dirty="0" smtClean="0"/>
              <a:t> </a:t>
            </a:r>
            <a:r>
              <a:rPr lang="cs-CZ" sz="3000" dirty="0" err="1" smtClean="0"/>
              <a:t>contain</a:t>
            </a:r>
            <a:r>
              <a:rPr lang="cs-CZ" sz="3000" dirty="0" smtClean="0"/>
              <a:t> </a:t>
            </a:r>
            <a:r>
              <a:rPr lang="cs-CZ" sz="3000" dirty="0" err="1" smtClean="0"/>
              <a:t>smooth</a:t>
            </a:r>
            <a:r>
              <a:rPr lang="cs-CZ" sz="3000" dirty="0" smtClean="0"/>
              <a:t> </a:t>
            </a:r>
            <a:r>
              <a:rPr lang="cs-CZ" sz="3000" dirty="0" err="1" smtClean="0"/>
              <a:t>muscle</a:t>
            </a:r>
            <a:r>
              <a:rPr lang="cs-CZ" sz="3000" dirty="0" smtClean="0"/>
              <a:t>  and </a:t>
            </a:r>
            <a:r>
              <a:rPr lang="cs-CZ" sz="3000" dirty="0" err="1" smtClean="0"/>
              <a:t>receive</a:t>
            </a:r>
            <a:r>
              <a:rPr lang="cs-CZ" sz="3000" dirty="0" smtClean="0"/>
              <a:t> motor nerve </a:t>
            </a:r>
            <a:r>
              <a:rPr lang="cs-CZ" sz="3000" dirty="0" err="1" smtClean="0"/>
              <a:t>fibers</a:t>
            </a:r>
            <a:r>
              <a:rPr lang="cs-CZ" sz="3000" dirty="0" smtClean="0"/>
              <a:t> </a:t>
            </a:r>
            <a:r>
              <a:rPr lang="cs-CZ" sz="3000" dirty="0" err="1" smtClean="0"/>
              <a:t>from</a:t>
            </a:r>
            <a:r>
              <a:rPr lang="cs-CZ" sz="3000" dirty="0" smtClean="0"/>
              <a:t> </a:t>
            </a:r>
            <a:r>
              <a:rPr lang="cs-CZ" sz="3000" dirty="0" err="1" smtClean="0"/>
              <a:t>sympathetic</a:t>
            </a:r>
            <a:r>
              <a:rPr lang="cs-CZ" sz="3000" dirty="0" smtClean="0"/>
              <a:t> </a:t>
            </a:r>
            <a:r>
              <a:rPr lang="cs-CZ" sz="3000" dirty="0" err="1" smtClean="0"/>
              <a:t>division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ANS (</a:t>
            </a:r>
            <a:r>
              <a:rPr lang="cs-CZ" sz="3000" dirty="0" err="1" smtClean="0"/>
              <a:t>noradrenergic</a:t>
            </a:r>
            <a:r>
              <a:rPr lang="cs-CZ" sz="3000" dirty="0" smtClean="0"/>
              <a:t> </a:t>
            </a:r>
            <a:r>
              <a:rPr lang="cs-CZ" sz="3000" dirty="0" err="1" smtClean="0"/>
              <a:t>fibers</a:t>
            </a:r>
            <a:r>
              <a:rPr lang="cs-CZ" sz="3000" dirty="0" smtClean="0"/>
              <a:t>)</a:t>
            </a:r>
          </a:p>
          <a:p>
            <a:pPr>
              <a:buFontTx/>
              <a:buChar char="-"/>
            </a:pPr>
            <a:r>
              <a:rPr lang="cs-CZ" sz="3000" dirty="0" err="1" smtClean="0"/>
              <a:t>Regulation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tissue</a:t>
            </a:r>
            <a:r>
              <a:rPr lang="cs-CZ" sz="3000" dirty="0" smtClean="0"/>
              <a:t> </a:t>
            </a:r>
            <a:r>
              <a:rPr lang="cs-CZ" sz="3000" dirty="0" err="1" smtClean="0"/>
              <a:t>blood</a:t>
            </a:r>
            <a:r>
              <a:rPr lang="cs-CZ" sz="3000" dirty="0" smtClean="0"/>
              <a:t> </a:t>
            </a:r>
            <a:r>
              <a:rPr lang="cs-CZ" sz="3000" dirty="0" err="1" smtClean="0"/>
              <a:t>flow</a:t>
            </a:r>
            <a:endParaRPr lang="cs-CZ" sz="3000" dirty="0" smtClean="0"/>
          </a:p>
          <a:p>
            <a:pPr>
              <a:buFontTx/>
              <a:buChar char="-"/>
            </a:pPr>
            <a:r>
              <a:rPr lang="cs-CZ" sz="3000" dirty="0" err="1" smtClean="0"/>
              <a:t>Regulation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blood</a:t>
            </a:r>
            <a:r>
              <a:rPr lang="cs-CZ" sz="3000" dirty="0" smtClean="0"/>
              <a:t> </a:t>
            </a:r>
            <a:r>
              <a:rPr lang="cs-CZ" sz="3000" dirty="0" err="1" smtClean="0"/>
              <a:t>pressure</a:t>
            </a:r>
            <a:endParaRPr lang="cs-CZ" sz="3000" dirty="0" smtClean="0"/>
          </a:p>
          <a:p>
            <a:pPr marL="0" indent="0">
              <a:buNone/>
            </a:pPr>
            <a:r>
              <a:rPr lang="cs-CZ" b="1" i="1" dirty="0" err="1" smtClean="0">
                <a:solidFill>
                  <a:srgbClr val="FF0000"/>
                </a:solidFill>
              </a:rPr>
              <a:t>Parasympathetic</a:t>
            </a:r>
            <a:r>
              <a:rPr lang="cs-CZ" b="1" i="1" dirty="0" smtClean="0">
                <a:solidFill>
                  <a:srgbClr val="FF0000"/>
                </a:solidFill>
              </a:rPr>
              <a:t> part: </a:t>
            </a:r>
            <a:r>
              <a:rPr lang="cs-CZ" b="1" i="1" dirty="0" err="1" smtClean="0">
                <a:solidFill>
                  <a:srgbClr val="FF0000"/>
                </a:solidFill>
              </a:rPr>
              <a:t>vasodilatation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sacral</a:t>
            </a:r>
            <a:r>
              <a:rPr lang="cs-CZ" dirty="0" smtClean="0"/>
              <a:t> </a:t>
            </a:r>
            <a:r>
              <a:rPr lang="cs-CZ" dirty="0" err="1" smtClean="0"/>
              <a:t>parasympathetic</a:t>
            </a:r>
            <a:r>
              <a:rPr lang="cs-CZ" dirty="0" smtClean="0"/>
              <a:t> </a:t>
            </a:r>
            <a:r>
              <a:rPr lang="cs-CZ" dirty="0" err="1" smtClean="0"/>
              <a:t>cholinergic</a:t>
            </a:r>
            <a:r>
              <a:rPr lang="cs-CZ" dirty="0" smtClean="0"/>
              <a:t> </a:t>
            </a:r>
            <a:r>
              <a:rPr lang="cs-CZ" dirty="0" err="1" smtClean="0"/>
              <a:t>fibres</a:t>
            </a:r>
            <a:r>
              <a:rPr lang="cs-CZ" dirty="0" smtClean="0"/>
              <a:t> (Ach) </a:t>
            </a:r>
            <a:r>
              <a:rPr lang="cs-CZ" dirty="0" err="1" smtClean="0"/>
              <a:t>inervated</a:t>
            </a:r>
            <a:r>
              <a:rPr lang="cs-CZ" dirty="0" smtClean="0"/>
              <a:t> </a:t>
            </a:r>
            <a:r>
              <a:rPr lang="cs-CZ" dirty="0" err="1" smtClean="0"/>
              <a:t>arteriols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sex </a:t>
            </a:r>
            <a:r>
              <a:rPr lang="cs-CZ" dirty="0" err="1" smtClean="0"/>
              <a:t>organs</a:t>
            </a:r>
            <a:endParaRPr lang="cs-CZ" dirty="0" smtClean="0"/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1979712" y="-88"/>
            <a:ext cx="5100637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1907704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Sympat</a:t>
            </a:r>
            <a:r>
              <a:rPr lang="cs-CZ" sz="2000" b="1" dirty="0" err="1" smtClean="0"/>
              <a:t>hetic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nervous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system</a:t>
            </a:r>
            <a:endParaRPr lang="en-US" sz="2000" b="1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Fight or flight response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Energy/store consumption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Preganglionic</a:t>
            </a:r>
            <a:r>
              <a:rPr lang="en-US" dirty="0" smtClean="0"/>
              <a:t> neuron </a:t>
            </a:r>
          </a:p>
          <a:p>
            <a:pPr algn="ctr"/>
            <a:r>
              <a:rPr lang="en-US" sz="1600" dirty="0" smtClean="0"/>
              <a:t>– </a:t>
            </a:r>
            <a:r>
              <a:rPr lang="en-US" sz="1400" dirty="0" smtClean="0"/>
              <a:t>Spinal cord  </a:t>
            </a:r>
          </a:p>
          <a:p>
            <a:pPr algn="ctr"/>
            <a:r>
              <a:rPr lang="en-US" sz="1400" dirty="0" smtClean="0"/>
              <a:t>-</a:t>
            </a:r>
            <a:r>
              <a:rPr lang="en-US" sz="1400" dirty="0" err="1" smtClean="0"/>
              <a:t>Thora</a:t>
            </a:r>
            <a:r>
              <a:rPr lang="cs-CZ" sz="1400" dirty="0" smtClean="0"/>
              <a:t>c</a:t>
            </a:r>
            <a:r>
              <a:rPr lang="en-US" sz="1400" dirty="0" smtClean="0"/>
              <a:t>o - lumbar system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Ganglia </a:t>
            </a:r>
            <a:r>
              <a:rPr lang="en-US" i="1" dirty="0" err="1" smtClean="0"/>
              <a:t>Paravertebral</a:t>
            </a:r>
            <a:endParaRPr lang="en-US" i="1" dirty="0" smtClean="0"/>
          </a:p>
          <a:p>
            <a:pPr algn="ctr">
              <a:buFontTx/>
              <a:buChar char="-"/>
            </a:pPr>
            <a:r>
              <a:rPr lang="en-US" sz="1400" dirty="0" err="1" smtClean="0"/>
              <a:t>Truncus</a:t>
            </a:r>
            <a:r>
              <a:rPr lang="en-US" sz="1400" dirty="0" smtClean="0"/>
              <a:t> </a:t>
            </a:r>
            <a:r>
              <a:rPr lang="en-US" sz="1400" dirty="0" err="1" smtClean="0"/>
              <a:t>sympathicus</a:t>
            </a:r>
            <a:endParaRPr lang="en-US" sz="1400" dirty="0" smtClean="0"/>
          </a:p>
          <a:p>
            <a:pPr algn="ctr">
              <a:buFontTx/>
              <a:buChar char="-"/>
            </a:pPr>
            <a:r>
              <a:rPr lang="en-US" sz="1400" dirty="0" smtClean="0"/>
              <a:t> Majority</a:t>
            </a:r>
          </a:p>
          <a:p>
            <a:pPr algn="ctr"/>
            <a:r>
              <a:rPr lang="en-US" i="1" dirty="0" err="1" smtClean="0"/>
              <a:t>Prevertebral</a:t>
            </a:r>
            <a:endParaRPr lang="en-US" i="1" dirty="0" smtClean="0"/>
          </a:p>
          <a:p>
            <a:pPr algn="ctr"/>
            <a:r>
              <a:rPr lang="en-US" dirty="0" smtClean="0"/>
              <a:t> </a:t>
            </a:r>
            <a:r>
              <a:rPr lang="en-US" sz="1400" dirty="0" smtClean="0"/>
              <a:t>-Plexus </a:t>
            </a:r>
            <a:r>
              <a:rPr lang="en-US" sz="1400" dirty="0" err="1" smtClean="0"/>
              <a:t>aorticus</a:t>
            </a:r>
            <a:r>
              <a:rPr lang="en-US" sz="1400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Mostly diffuse effect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2280" y="0"/>
            <a:ext cx="2051720" cy="1074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Parasympat</a:t>
            </a:r>
            <a:r>
              <a:rPr lang="cs-CZ" sz="2000" b="1" dirty="0" err="1" smtClean="0"/>
              <a:t>hetic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nervous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system</a:t>
            </a:r>
            <a:endParaRPr lang="en-US" sz="2000" b="1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Rest and digest response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Energy conservation/en</a:t>
            </a:r>
            <a:r>
              <a:rPr lang="cs-CZ" smtClean="0"/>
              <a:t>.</a:t>
            </a:r>
            <a:r>
              <a:rPr lang="en-US" smtClean="0"/>
              <a:t> </a:t>
            </a:r>
            <a:r>
              <a:rPr lang="en-US" dirty="0" smtClean="0"/>
              <a:t>store production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Preganglionic</a:t>
            </a:r>
            <a:r>
              <a:rPr lang="en-US" dirty="0" smtClean="0"/>
              <a:t> neuron </a:t>
            </a:r>
          </a:p>
          <a:p>
            <a:pPr algn="ctr"/>
            <a:r>
              <a:rPr lang="en-US" sz="1400" dirty="0" smtClean="0"/>
              <a:t>– Brain stem and spinal cord</a:t>
            </a:r>
          </a:p>
          <a:p>
            <a:pPr algn="ctr"/>
            <a:r>
              <a:rPr lang="en-US" sz="1400" dirty="0" smtClean="0"/>
              <a:t>– </a:t>
            </a:r>
            <a:r>
              <a:rPr lang="en-US" sz="1400" dirty="0" err="1" smtClean="0"/>
              <a:t>cranio</a:t>
            </a:r>
            <a:r>
              <a:rPr lang="en-US" sz="1400" dirty="0" smtClean="0"/>
              <a:t>-sacral system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Ganglia </a:t>
            </a:r>
          </a:p>
          <a:p>
            <a:pPr algn="ctr"/>
            <a:r>
              <a:rPr lang="en-US" i="1" dirty="0" smtClean="0"/>
              <a:t>Close to target organs or </a:t>
            </a:r>
            <a:r>
              <a:rPr lang="en-US" i="1" dirty="0" err="1" smtClean="0"/>
              <a:t>intramurally</a:t>
            </a:r>
            <a:endParaRPr lang="en-US" i="1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Mostly local     effect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1979712" y="-88"/>
            <a:ext cx="5100637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1907704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Sympat</a:t>
            </a:r>
            <a:r>
              <a:rPr lang="cs-CZ" sz="2000" b="1" dirty="0" err="1" smtClean="0"/>
              <a:t>thetic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nervous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system</a:t>
            </a:r>
            <a:endParaRPr lang="en-US" sz="2000" b="1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Fight or flight response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Energy/store consumption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Preganglionic</a:t>
            </a:r>
            <a:r>
              <a:rPr lang="en-US" dirty="0" smtClean="0"/>
              <a:t> neuron </a:t>
            </a:r>
          </a:p>
          <a:p>
            <a:pPr algn="ctr"/>
            <a:r>
              <a:rPr lang="en-US" sz="1600" dirty="0" smtClean="0"/>
              <a:t>– </a:t>
            </a:r>
            <a:r>
              <a:rPr lang="en-US" sz="1400" dirty="0" smtClean="0"/>
              <a:t>Spinal cord  </a:t>
            </a:r>
          </a:p>
          <a:p>
            <a:pPr algn="ctr"/>
            <a:r>
              <a:rPr lang="en-US" sz="1400" dirty="0" smtClean="0"/>
              <a:t>-</a:t>
            </a:r>
            <a:r>
              <a:rPr lang="en-US" sz="1400" dirty="0" err="1" smtClean="0"/>
              <a:t>Thora</a:t>
            </a:r>
            <a:r>
              <a:rPr lang="cs-CZ" sz="1400" dirty="0" smtClean="0"/>
              <a:t>c</a:t>
            </a:r>
            <a:r>
              <a:rPr lang="en-US" sz="1400" dirty="0" smtClean="0"/>
              <a:t>o - lumbar system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Ganglia </a:t>
            </a:r>
            <a:r>
              <a:rPr lang="en-US" i="1" dirty="0" err="1" smtClean="0"/>
              <a:t>Paravertebral</a:t>
            </a:r>
            <a:endParaRPr lang="en-US" i="1" dirty="0" smtClean="0"/>
          </a:p>
          <a:p>
            <a:pPr algn="ctr">
              <a:buFontTx/>
              <a:buChar char="-"/>
            </a:pPr>
            <a:r>
              <a:rPr lang="en-US" sz="1400" dirty="0" err="1" smtClean="0"/>
              <a:t>Truncus</a:t>
            </a:r>
            <a:r>
              <a:rPr lang="en-US" sz="1400" dirty="0" smtClean="0"/>
              <a:t> </a:t>
            </a:r>
            <a:r>
              <a:rPr lang="en-US" sz="1400" dirty="0" err="1" smtClean="0"/>
              <a:t>sympathicus</a:t>
            </a:r>
            <a:endParaRPr lang="en-US" sz="1400" dirty="0" smtClean="0"/>
          </a:p>
          <a:p>
            <a:pPr algn="ctr">
              <a:buFontTx/>
              <a:buChar char="-"/>
            </a:pPr>
            <a:r>
              <a:rPr lang="en-US" sz="1400" dirty="0" smtClean="0"/>
              <a:t> Majority</a:t>
            </a:r>
          </a:p>
          <a:p>
            <a:pPr algn="ctr"/>
            <a:r>
              <a:rPr lang="en-US" i="1" dirty="0" err="1" smtClean="0"/>
              <a:t>Prevertebral</a:t>
            </a:r>
            <a:endParaRPr lang="en-US" i="1" dirty="0" smtClean="0"/>
          </a:p>
          <a:p>
            <a:pPr algn="ctr"/>
            <a:r>
              <a:rPr lang="en-US" dirty="0" smtClean="0"/>
              <a:t> </a:t>
            </a:r>
            <a:r>
              <a:rPr lang="en-US" sz="1400" dirty="0" smtClean="0"/>
              <a:t>-Plexus </a:t>
            </a:r>
            <a:r>
              <a:rPr lang="en-US" sz="1400" dirty="0" err="1" smtClean="0"/>
              <a:t>aorticus</a:t>
            </a:r>
            <a:r>
              <a:rPr lang="en-US" sz="1400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Mostly diffuse effect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2280" y="0"/>
            <a:ext cx="2051720" cy="1074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Parasympat</a:t>
            </a:r>
            <a:r>
              <a:rPr lang="cs-CZ" sz="2000" b="1" dirty="0" err="1" smtClean="0"/>
              <a:t>hetic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nervous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system</a:t>
            </a:r>
            <a:endParaRPr lang="en-US" sz="2000" b="1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Rest and digest response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Energy conservation/energy store production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Preganglionic</a:t>
            </a:r>
            <a:r>
              <a:rPr lang="en-US" dirty="0" smtClean="0"/>
              <a:t> neuron </a:t>
            </a:r>
          </a:p>
          <a:p>
            <a:pPr algn="ctr"/>
            <a:r>
              <a:rPr lang="en-US" sz="1400" dirty="0" smtClean="0"/>
              <a:t>– Brain stem and spinal cord</a:t>
            </a:r>
          </a:p>
          <a:p>
            <a:pPr algn="ctr"/>
            <a:r>
              <a:rPr lang="en-US" sz="1400" dirty="0" smtClean="0"/>
              <a:t>– </a:t>
            </a:r>
            <a:r>
              <a:rPr lang="en-US" sz="1400" dirty="0" err="1" smtClean="0"/>
              <a:t>cranio</a:t>
            </a:r>
            <a:r>
              <a:rPr lang="en-US" sz="1400" dirty="0" smtClean="0"/>
              <a:t>-sacral system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Ganglia </a:t>
            </a:r>
          </a:p>
          <a:p>
            <a:pPr algn="ctr"/>
            <a:r>
              <a:rPr lang="en-US" i="1" dirty="0" smtClean="0"/>
              <a:t>Close to target organs or </a:t>
            </a:r>
            <a:r>
              <a:rPr lang="en-US" i="1" dirty="0" err="1" smtClean="0"/>
              <a:t>intramurally</a:t>
            </a:r>
            <a:endParaRPr lang="en-US" i="1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Mostly local     effect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7" name="Picture 2" descr="http://ccn.aacnjournals.org/content/27/1/30/T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754" y="864096"/>
            <a:ext cx="7379662" cy="486916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9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Mediators of somatic and autonomic nervous system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w\Downloads\105365259.png"/>
          <p:cNvPicPr>
            <a:picLocks noChangeAspect="1" noChangeArrowheads="1"/>
          </p:cNvPicPr>
          <p:nvPr/>
        </p:nvPicPr>
        <p:blipFill>
          <a:blip r:embed="rId2" cstate="print"/>
          <a:srcRect t="13251" b="9050"/>
          <a:stretch>
            <a:fillRect/>
          </a:stretch>
        </p:blipFill>
        <p:spPr bwMode="auto">
          <a:xfrm>
            <a:off x="504056" y="1546920"/>
            <a:ext cx="8172400" cy="47624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6453336"/>
            <a:ext cx="946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https://www.google.cz/url?sa=i&amp;rct=j&amp;q=&amp;esrc=s&amp;source=imgres&amp;cd=&amp;ved=0ahUKEwjujdLGieLPAhVJOhQKHay0BnUQjBwIBA&amp;url=http%3A%2F%2Fimg.docstoccdn.com%2Fthumb%2Forig%2F105365259.png&amp;psig=AFQjCNFxrUy63llCAlny-Vhlyse4FHDMaw&amp;ust=1476801796194278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21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Acetylcholine</a:t>
            </a:r>
            <a:endParaRPr lang="en-US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Preganglionic</a:t>
            </a:r>
            <a:r>
              <a:rPr lang="en-US" dirty="0" smtClean="0"/>
              <a:t> fibers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28801"/>
            <a:ext cx="4040188" cy="23762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Sympathetic</a:t>
            </a:r>
          </a:p>
          <a:p>
            <a:r>
              <a:rPr lang="en-US" sz="2000" dirty="0" smtClean="0"/>
              <a:t>Parasympathetic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err="1" smtClean="0"/>
              <a:t>Nicotin</a:t>
            </a:r>
            <a:r>
              <a:rPr lang="cs-CZ" sz="2000" dirty="0" err="1" smtClean="0"/>
              <a:t>ic</a:t>
            </a:r>
            <a:r>
              <a:rPr lang="en-US" sz="2000" dirty="0" smtClean="0"/>
              <a:t> receptor</a:t>
            </a:r>
          </a:p>
          <a:p>
            <a:pPr lvl="1"/>
            <a:r>
              <a:rPr lang="en-US" sz="1600" dirty="0" err="1" smtClean="0"/>
              <a:t>Ligand</a:t>
            </a:r>
            <a:r>
              <a:rPr lang="en-US" sz="1600" dirty="0" smtClean="0"/>
              <a:t>-gated ion channels</a:t>
            </a:r>
          </a:p>
          <a:p>
            <a:pPr lvl="1"/>
            <a:r>
              <a:rPr lang="en-US" sz="1600" dirty="0" smtClean="0"/>
              <a:t>Na+, K+, Ca2+</a:t>
            </a:r>
          </a:p>
          <a:p>
            <a:pPr lvl="1"/>
            <a:r>
              <a:rPr lang="en-US" sz="1600" dirty="0" smtClean="0"/>
              <a:t>Neuronal (N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) and muscle (N</a:t>
            </a:r>
            <a:r>
              <a:rPr lang="en-US" sz="1600" baseline="-25000" dirty="0" smtClean="0"/>
              <a:t>M</a:t>
            </a:r>
            <a:r>
              <a:rPr lang="en-US" sz="1600" dirty="0" smtClean="0"/>
              <a:t>) type</a:t>
            </a:r>
          </a:p>
          <a:p>
            <a:pPr lvl="1"/>
            <a:r>
              <a:rPr lang="en-US" sz="1600" dirty="0" err="1" smtClean="0"/>
              <a:t>Excitat</a:t>
            </a:r>
            <a:r>
              <a:rPr lang="cs-CZ" sz="1600" dirty="0" err="1" smtClean="0"/>
              <a:t>ory</a:t>
            </a:r>
            <a:endParaRPr lang="en-US" sz="1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/>
          <a:lstStyle/>
          <a:p>
            <a:r>
              <a:rPr lang="en-US" dirty="0" smtClean="0"/>
              <a:t>Postganglionic fibers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Parasympathetic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err="1" smtClean="0"/>
              <a:t>Muscarin</a:t>
            </a:r>
            <a:r>
              <a:rPr lang="cs-CZ" sz="2000" dirty="0" err="1" smtClean="0"/>
              <a:t>ic</a:t>
            </a:r>
            <a:r>
              <a:rPr lang="en-US" sz="2000" dirty="0" smtClean="0"/>
              <a:t> receptor</a:t>
            </a:r>
          </a:p>
          <a:p>
            <a:pPr lvl="1"/>
            <a:r>
              <a:rPr lang="en-US" sz="1600" dirty="0" smtClean="0"/>
              <a:t>G-coupled</a:t>
            </a:r>
          </a:p>
          <a:p>
            <a:pPr lvl="1"/>
            <a:r>
              <a:rPr lang="en-US" sz="1600" dirty="0" smtClean="0"/>
              <a:t>Excitatory</a:t>
            </a:r>
          </a:p>
          <a:p>
            <a:pPr lvl="2"/>
            <a:r>
              <a:rPr lang="en-US" sz="1400" dirty="0" smtClean="0"/>
              <a:t>M1, M3, M5</a:t>
            </a:r>
          </a:p>
          <a:p>
            <a:pPr lvl="1"/>
            <a:r>
              <a:rPr lang="en-US" sz="1600" dirty="0" smtClean="0"/>
              <a:t>Inhibitory</a:t>
            </a:r>
          </a:p>
          <a:p>
            <a:pPr lvl="2"/>
            <a:r>
              <a:rPr lang="en-US" sz="1400" dirty="0" smtClean="0"/>
              <a:t>M2, M4</a:t>
            </a:r>
            <a:endParaRPr lang="en-US" sz="1400" dirty="0"/>
          </a:p>
        </p:txBody>
      </p:sp>
      <p:pic>
        <p:nvPicPr>
          <p:cNvPr id="1026" name="Picture 2" descr="Acetylcholin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88379"/>
            <a:ext cx="1224136" cy="532309"/>
          </a:xfrm>
          <a:prstGeom prst="rect">
            <a:avLst/>
          </a:prstGeom>
          <a:noFill/>
        </p:spPr>
      </p:pic>
      <p:pic>
        <p:nvPicPr>
          <p:cNvPr id="1028" name="Picture 4" descr="http://www.mdpi.com/marinedrugs/marinedrugs-12-02970/article_deploy/html/images/marinedrugs-12-02970-g013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01" y="4000423"/>
            <a:ext cx="3654267" cy="2308897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55576" y="6309320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http://www.mdpi.com/marinedrugs/marinedrugs-12-02970/article_deploy/html/images/marinedrugs-12-02970-g013-1024.png</a:t>
            </a:r>
            <a:endParaRPr lang="en-US" sz="1000" dirty="0"/>
          </a:p>
        </p:txBody>
      </p:sp>
      <p:pic>
        <p:nvPicPr>
          <p:cNvPr id="1030" name="Picture 6" descr="https://s-media-cache-ak0.pinimg.com/originals/ea/6c/3e/ea6c3e44afe638dca65fb4a3014bc095.jpg"/>
          <p:cNvPicPr>
            <a:picLocks noChangeAspect="1" noChangeArrowheads="1"/>
          </p:cNvPicPr>
          <p:nvPr/>
        </p:nvPicPr>
        <p:blipFill>
          <a:blip r:embed="rId4" cstate="print"/>
          <a:srcRect t="5845" r="36891" b="24011"/>
          <a:stretch>
            <a:fillRect/>
          </a:stretch>
        </p:blipFill>
        <p:spPr bwMode="auto">
          <a:xfrm>
            <a:off x="4860032" y="3861048"/>
            <a:ext cx="3456384" cy="259228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572000" y="638132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https://s-media-cache-ak0.pinimg.com/originals/ea/6c/3e/ea6c3e44afe638dca65fb4a3014bc095.jpg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015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upload.wikimedia.org/wikipedia/commons/thumb/f/f7/Adrenoceptor-Signal_transduktion.PNG/400px-Adrenoceptor-Signal_transduk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34034"/>
            <a:ext cx="3960440" cy="426737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Norepinephrine</a:t>
            </a:r>
            <a:endParaRPr lang="en-US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319463" cy="4209331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Dřeň nadledvin</a:t>
            </a:r>
          </a:p>
          <a:p>
            <a:pPr lvl="1"/>
            <a:r>
              <a:rPr lang="cs-CZ" sz="1600" dirty="0" smtClean="0"/>
              <a:t>Modifikované sympatické ganglion</a:t>
            </a:r>
          </a:p>
          <a:p>
            <a:pPr lvl="1"/>
            <a:r>
              <a:rPr lang="cs-CZ" sz="1600" dirty="0" smtClean="0"/>
              <a:t>„</a:t>
            </a:r>
            <a:r>
              <a:rPr lang="cs-CZ" sz="1600" dirty="0" err="1" smtClean="0"/>
              <a:t>Transmitery</a:t>
            </a:r>
            <a:r>
              <a:rPr lang="cs-CZ" sz="1600" dirty="0" smtClean="0"/>
              <a:t>“ (stresové hormony) vylučuje do krve</a:t>
            </a:r>
          </a:p>
          <a:p>
            <a:pPr lvl="2"/>
            <a:r>
              <a:rPr lang="cs-CZ" sz="1400" dirty="0" smtClean="0"/>
              <a:t>Noradrenalin</a:t>
            </a:r>
          </a:p>
          <a:p>
            <a:pPr lvl="2"/>
            <a:r>
              <a:rPr lang="cs-CZ" sz="1400" dirty="0" smtClean="0"/>
              <a:t>Adrenalin</a:t>
            </a:r>
            <a:endParaRPr lang="en-US" sz="1400" dirty="0"/>
          </a:p>
        </p:txBody>
      </p:sp>
      <p:pic>
        <p:nvPicPr>
          <p:cNvPr id="7" name="Picture 2" descr="Norepinephrin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749" y="17944"/>
            <a:ext cx="1371600" cy="74676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 rot="5400000">
            <a:off x="-1641593" y="5394122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https://en.wikipedia.org/wiki/Adrenergic_receptor</a:t>
            </a:r>
            <a:endParaRPr lang="en-US" sz="1000" dirty="0"/>
          </a:p>
        </p:txBody>
      </p:sp>
      <p:pic>
        <p:nvPicPr>
          <p:cNvPr id="78850" name="Picture 2" descr="http://antranik.org/wp-content/uploads/2011/11/the-adrenal-medulla-of-the-adrenal-gland-epinephrine-norepinephrine-splanchic-nerves.jpg"/>
          <p:cNvPicPr>
            <a:picLocks noChangeAspect="1" noChangeArrowheads="1"/>
          </p:cNvPicPr>
          <p:nvPr/>
        </p:nvPicPr>
        <p:blipFill>
          <a:blip r:embed="rId4" cstate="print"/>
          <a:srcRect t="7902"/>
          <a:stretch>
            <a:fillRect/>
          </a:stretch>
        </p:blipFill>
        <p:spPr bwMode="auto">
          <a:xfrm>
            <a:off x="4681766" y="3068960"/>
            <a:ext cx="3850674" cy="378904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 rot="16200000">
            <a:off x="6712205" y="4633101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http://antranik.org/wp-content/uploads/2011/11/the-adrenal-medulla-of-the-adrenal-gland-epinephrine-norepinephrine-splanchic-nerves.jpg</a:t>
            </a:r>
            <a:endParaRPr lang="en-US" sz="1000" dirty="0"/>
          </a:p>
        </p:txBody>
      </p:sp>
      <p:sp>
        <p:nvSpPr>
          <p:cNvPr id="13" name="Obdélník 12"/>
          <p:cNvSpPr/>
          <p:nvPr/>
        </p:nvSpPr>
        <p:spPr>
          <a:xfrm>
            <a:off x="4716016" y="1268760"/>
            <a:ext cx="4427984" cy="576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ástupný symbol pro obsah 5"/>
          <p:cNvSpPr txBox="1">
            <a:spLocks/>
          </p:cNvSpPr>
          <p:nvPr/>
        </p:nvSpPr>
        <p:spPr>
          <a:xfrm>
            <a:off x="4797425" y="1052736"/>
            <a:ext cx="4319463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Adrenal medulla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sympathetic ganglion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</a:t>
            </a:r>
            <a:r>
              <a:rPr lang="cs-CZ" sz="1600" dirty="0" smtClean="0"/>
              <a:t>T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ransmitters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 (stress hormones)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/>
              <a:t>	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/>
              <a:t>secreted into the blood stream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Norepine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hrine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/>
              <a:t>Epinephrine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 rot="16200000">
            <a:off x="6864605" y="4489085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http://antranik.org/wp-content/uploads/2011/11/the-adrenal-medulla-of-the-adrenal-gland-epinephrine-norepinephrine-splanchic-nerves.jpg</a:t>
            </a:r>
            <a:endParaRPr lang="en-US" sz="1000" dirty="0"/>
          </a:p>
        </p:txBody>
      </p:sp>
      <p:pic>
        <p:nvPicPr>
          <p:cNvPr id="14" name="Picture 2" descr="http://antranik.org/wp-content/uploads/2011/11/the-adrenal-medulla-of-the-adrenal-gland-epinephrine-norepinephrine-splanchic-nerves.jpg"/>
          <p:cNvPicPr>
            <a:picLocks noChangeAspect="1" noChangeArrowheads="1"/>
          </p:cNvPicPr>
          <p:nvPr/>
        </p:nvPicPr>
        <p:blipFill>
          <a:blip r:embed="rId4" cstate="print"/>
          <a:srcRect t="7902"/>
          <a:stretch>
            <a:fillRect/>
          </a:stretch>
        </p:blipFill>
        <p:spPr bwMode="auto">
          <a:xfrm>
            <a:off x="4834166" y="2924944"/>
            <a:ext cx="3850674" cy="3789040"/>
          </a:xfrm>
          <a:prstGeom prst="rect">
            <a:avLst/>
          </a:prstGeom>
          <a:noFill/>
        </p:spPr>
      </p:pic>
      <p:sp>
        <p:nvSpPr>
          <p:cNvPr id="17" name="Zástupný symbol pro obsah 3"/>
          <p:cNvSpPr txBox="1">
            <a:spLocks/>
          </p:cNvSpPr>
          <p:nvPr/>
        </p:nvSpPr>
        <p:spPr>
          <a:xfrm>
            <a:off x="323528" y="1124744"/>
            <a:ext cx="46805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Postganglionic sympathetic fibers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Adrenergic receptor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G-coupled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  type– generally excitatory (contraction)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  type – generally inhibitory (relaxation)                with an exception of !!! heart !!!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upload.wikimedia.org/wikipedia/commons/thumb/f/f7/Adrenoceptor-Signal_transduktion.PNG/400px-Adrenoceptor-Signal_transduk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34034"/>
            <a:ext cx="3960440" cy="426737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Norepinephrine</a:t>
            </a:r>
            <a:endParaRPr lang="en-US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319463" cy="4209331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Dřeň nadledvin</a:t>
            </a:r>
          </a:p>
          <a:p>
            <a:pPr lvl="1"/>
            <a:r>
              <a:rPr lang="cs-CZ" sz="1600" dirty="0" smtClean="0"/>
              <a:t>Modifikované sympatické ganglion</a:t>
            </a:r>
          </a:p>
          <a:p>
            <a:pPr lvl="1"/>
            <a:r>
              <a:rPr lang="cs-CZ" sz="1600" dirty="0" smtClean="0"/>
              <a:t>„</a:t>
            </a:r>
            <a:r>
              <a:rPr lang="cs-CZ" sz="1600" dirty="0" err="1" smtClean="0"/>
              <a:t>Transmitery</a:t>
            </a:r>
            <a:r>
              <a:rPr lang="cs-CZ" sz="1600" dirty="0" smtClean="0"/>
              <a:t>“ (stresové hormony) vylučuje do krve</a:t>
            </a:r>
          </a:p>
          <a:p>
            <a:pPr lvl="2"/>
            <a:r>
              <a:rPr lang="cs-CZ" sz="1400" dirty="0" smtClean="0"/>
              <a:t>Noradrenalin</a:t>
            </a:r>
          </a:p>
          <a:p>
            <a:pPr lvl="2"/>
            <a:r>
              <a:rPr lang="cs-CZ" sz="1400" dirty="0" smtClean="0"/>
              <a:t>Adrenalin</a:t>
            </a:r>
            <a:endParaRPr lang="en-US" sz="1400" dirty="0"/>
          </a:p>
        </p:txBody>
      </p:sp>
      <p:pic>
        <p:nvPicPr>
          <p:cNvPr id="7" name="Picture 2" descr="Norepinephrin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749" y="17944"/>
            <a:ext cx="1371600" cy="74676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 rot="5400000">
            <a:off x="-1641593" y="5394122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https://en.wikipedia.org/wiki/Adrenergic_receptor</a:t>
            </a:r>
            <a:endParaRPr lang="en-US" sz="1000" dirty="0"/>
          </a:p>
        </p:txBody>
      </p:sp>
      <p:pic>
        <p:nvPicPr>
          <p:cNvPr id="78850" name="Picture 2" descr="http://antranik.org/wp-content/uploads/2011/11/the-adrenal-medulla-of-the-adrenal-gland-epinephrine-norepinephrine-splanchic-nerves.jpg"/>
          <p:cNvPicPr>
            <a:picLocks noChangeAspect="1" noChangeArrowheads="1"/>
          </p:cNvPicPr>
          <p:nvPr/>
        </p:nvPicPr>
        <p:blipFill>
          <a:blip r:embed="rId4" cstate="print"/>
          <a:srcRect t="7902"/>
          <a:stretch>
            <a:fillRect/>
          </a:stretch>
        </p:blipFill>
        <p:spPr bwMode="auto">
          <a:xfrm>
            <a:off x="4681766" y="3068960"/>
            <a:ext cx="3850674" cy="378904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 rot="16200000">
            <a:off x="6712205" y="4633101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http://antranik.org/wp-content/uploads/2011/11/the-adrenal-medulla-of-the-adrenal-gland-epinephrine-norepinephrine-splanchic-nerves.jpg</a:t>
            </a:r>
            <a:endParaRPr lang="en-US" sz="1000" dirty="0"/>
          </a:p>
        </p:txBody>
      </p:sp>
      <p:sp>
        <p:nvSpPr>
          <p:cNvPr id="13" name="Obdélník 12"/>
          <p:cNvSpPr/>
          <p:nvPr/>
        </p:nvSpPr>
        <p:spPr>
          <a:xfrm>
            <a:off x="4716016" y="1268760"/>
            <a:ext cx="4427984" cy="576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ástupný symbol pro obsah 5"/>
          <p:cNvSpPr txBox="1">
            <a:spLocks/>
          </p:cNvSpPr>
          <p:nvPr/>
        </p:nvSpPr>
        <p:spPr>
          <a:xfrm>
            <a:off x="4797425" y="1052736"/>
            <a:ext cx="4319463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Adrenal medulla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sympathetic ganglion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„Transmitters“ (stress hormones)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/>
              <a:t>	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/>
              <a:t>secreted into the blood stream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Norepine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hrine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/>
              <a:t>Epinephrine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 rot="16200000">
            <a:off x="6864605" y="4489085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http://antranik.org/wp-content/uploads/2011/11/the-adrenal-medulla-of-the-adrenal-gland-epinephrine-norepinephrine-splanchic-nerves.jpg</a:t>
            </a:r>
            <a:endParaRPr lang="en-US" sz="1000" dirty="0"/>
          </a:p>
        </p:txBody>
      </p:sp>
      <p:pic>
        <p:nvPicPr>
          <p:cNvPr id="14" name="Picture 2" descr="http://antranik.org/wp-content/uploads/2011/11/the-adrenal-medulla-of-the-adrenal-gland-epinephrine-norepinephrine-splanchic-nerves.jpg"/>
          <p:cNvPicPr>
            <a:picLocks noChangeAspect="1" noChangeArrowheads="1"/>
          </p:cNvPicPr>
          <p:nvPr/>
        </p:nvPicPr>
        <p:blipFill>
          <a:blip r:embed="rId4" cstate="print"/>
          <a:srcRect t="7902"/>
          <a:stretch>
            <a:fillRect/>
          </a:stretch>
        </p:blipFill>
        <p:spPr bwMode="auto">
          <a:xfrm>
            <a:off x="4834166" y="2924944"/>
            <a:ext cx="3850674" cy="3789040"/>
          </a:xfrm>
          <a:prstGeom prst="rect">
            <a:avLst/>
          </a:prstGeom>
          <a:noFill/>
        </p:spPr>
      </p:pic>
      <p:sp>
        <p:nvSpPr>
          <p:cNvPr id="17" name="Zástupný symbol pro obsah 3"/>
          <p:cNvSpPr txBox="1">
            <a:spLocks/>
          </p:cNvSpPr>
          <p:nvPr/>
        </p:nvSpPr>
        <p:spPr>
          <a:xfrm>
            <a:off x="323528" y="1124744"/>
            <a:ext cx="46805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Postganglionic sympathetic fibers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Adrenergic receptor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G-coupled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  type– generally excitatory (contraction)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  type – generally inhibitory (relaxation)                with an exception of !!! heart !!!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6" descr="https://s3.amazonaws.com/classconnection/769/flashcards/5928769/png/screen_shot_2014-11-04_at_92935_am-1497B7358A4552ACB39.png"/>
          <p:cNvPicPr>
            <a:picLocks noChangeAspect="1" noChangeArrowheads="1"/>
          </p:cNvPicPr>
          <p:nvPr/>
        </p:nvPicPr>
        <p:blipFill>
          <a:blip r:embed="rId5" cstate="print"/>
          <a:srcRect t="11009"/>
          <a:stretch>
            <a:fillRect/>
          </a:stretch>
        </p:blipFill>
        <p:spPr bwMode="auto">
          <a:xfrm rot="20953197">
            <a:off x="394732" y="2166372"/>
            <a:ext cx="8388424" cy="350040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ovéPole 17"/>
          <p:cNvSpPr txBox="1"/>
          <p:nvPr/>
        </p:nvSpPr>
        <p:spPr>
          <a:xfrm rot="20961710">
            <a:off x="978678" y="5798420"/>
            <a:ext cx="780595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https://s3.amazonaws.com/classconnection/769/flashcards/5928769/png/screen_shot_2014-11-04_at_92935_am-1497B7358A4552ACB39.png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32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/>
              <a:t>The</a:t>
            </a:r>
            <a:r>
              <a:rPr lang="cs-CZ" sz="3200" b="1" dirty="0" smtClean="0"/>
              <a:t> role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nervous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system</a:t>
            </a:r>
            <a:endParaRPr lang="en-US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71800" y="49411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Input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79912" y="39330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Integration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08104" y="49411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Output</a:t>
            </a:r>
            <a:endParaRPr lang="en-US" dirty="0"/>
          </a:p>
        </p:txBody>
      </p:sp>
      <p:cxnSp>
        <p:nvCxnSpPr>
          <p:cNvPr id="7" name="Přímá spojovací šipka 6"/>
          <p:cNvCxnSpPr>
            <a:stCxn id="4" idx="0"/>
            <a:endCxn id="5" idx="1"/>
          </p:cNvCxnSpPr>
          <p:nvPr/>
        </p:nvCxnSpPr>
        <p:spPr>
          <a:xfrm flipV="1">
            <a:off x="3114202" y="4117722"/>
            <a:ext cx="665710" cy="8234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>
            <a:stCxn id="5" idx="3"/>
            <a:endCxn id="6" idx="0"/>
          </p:cNvCxnSpPr>
          <p:nvPr/>
        </p:nvCxnSpPr>
        <p:spPr>
          <a:xfrm>
            <a:off x="5220072" y="4117722"/>
            <a:ext cx="716195" cy="8234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843808" y="5385410"/>
            <a:ext cx="345638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REGULATION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67744" y="2996952"/>
            <a:ext cx="157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Potential</a:t>
            </a:r>
            <a:r>
              <a:rPr lang="cs-CZ" dirty="0" smtClean="0"/>
              <a:t> input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48064" y="2996952"/>
            <a:ext cx="171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output</a:t>
            </a:r>
            <a:endParaRPr lang="en-US" dirty="0"/>
          </a:p>
        </p:txBody>
      </p:sp>
      <p:cxnSp>
        <p:nvCxnSpPr>
          <p:cNvPr id="12" name="Přímá spojovací šipka 11"/>
          <p:cNvCxnSpPr>
            <a:stCxn id="10" idx="2"/>
            <a:endCxn id="5" idx="1"/>
          </p:cNvCxnSpPr>
          <p:nvPr/>
        </p:nvCxnSpPr>
        <p:spPr>
          <a:xfrm>
            <a:off x="3053569" y="3366284"/>
            <a:ext cx="726343" cy="7514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5" idx="3"/>
            <a:endCxn id="11" idx="2"/>
          </p:cNvCxnSpPr>
          <p:nvPr/>
        </p:nvCxnSpPr>
        <p:spPr>
          <a:xfrm flipV="1">
            <a:off x="5220072" y="3366284"/>
            <a:ext cx="786753" cy="7514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771800" y="2073042"/>
            <a:ext cx="367240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ANTICIPATION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47148" y="4941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Sensor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267828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Effector</a:t>
            </a:r>
            <a:endParaRPr lang="en-US" dirty="0"/>
          </a:p>
        </p:txBody>
      </p:sp>
      <p:cxnSp>
        <p:nvCxnSpPr>
          <p:cNvPr id="17" name="Přímá spojovací čára 16"/>
          <p:cNvCxnSpPr>
            <a:stCxn id="15" idx="3"/>
            <a:endCxn id="4" idx="1"/>
          </p:cNvCxnSpPr>
          <p:nvPr/>
        </p:nvCxnSpPr>
        <p:spPr>
          <a:xfrm>
            <a:off x="2011244" y="5125834"/>
            <a:ext cx="7605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>
            <a:stCxn id="6" idx="3"/>
            <a:endCxn id="16" idx="1"/>
          </p:cNvCxnSpPr>
          <p:nvPr/>
        </p:nvCxnSpPr>
        <p:spPr>
          <a:xfrm>
            <a:off x="6364429" y="5125834"/>
            <a:ext cx="90339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043608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Cortex</a:t>
            </a:r>
            <a:endParaRPr lang="en-US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219076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Cortex</a:t>
            </a:r>
            <a:endParaRPr lang="en-US" dirty="0"/>
          </a:p>
        </p:txBody>
      </p:sp>
      <p:cxnSp>
        <p:nvCxnSpPr>
          <p:cNvPr id="21" name="Přímá spojovací čára 20"/>
          <p:cNvCxnSpPr>
            <a:stCxn id="19" idx="3"/>
            <a:endCxn id="10" idx="1"/>
          </p:cNvCxnSpPr>
          <p:nvPr/>
        </p:nvCxnSpPr>
        <p:spPr>
          <a:xfrm>
            <a:off x="1907704" y="3181618"/>
            <a:ext cx="36004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stCxn id="11" idx="3"/>
            <a:endCxn id="20" idx="1"/>
          </p:cNvCxnSpPr>
          <p:nvPr/>
        </p:nvCxnSpPr>
        <p:spPr>
          <a:xfrm>
            <a:off x="6865585" y="3181618"/>
            <a:ext cx="353491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5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6420469"/>
            <a:ext cx="8229600" cy="248891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/>
              <a:t>http://2.bp.blogspot.com/_MJ0CEYnSB4U/S99IJTUruOI/AAAAAAAAACs/NPzsh8ydzjQ/s1600/redistributionofbloodflow.jpg</a:t>
            </a:r>
            <a:endParaRPr lang="en-US" dirty="0"/>
          </a:p>
        </p:txBody>
      </p:sp>
      <p:pic>
        <p:nvPicPr>
          <p:cNvPr id="4" name="Zástupný symbol pro obsah 3" descr="redistributionofbloodf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57" y="476672"/>
            <a:ext cx="8028383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6420469"/>
            <a:ext cx="8229600" cy="248891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/>
              <a:t>http://2.bp.blogspot.com/_MJ0CEYnSB4U/S99IJTUruOI/AAAAAAAAACs/NPzsh8ydzjQ/s1600/redistributionofbloodflow.jpg</a:t>
            </a:r>
            <a:endParaRPr lang="en-US" dirty="0"/>
          </a:p>
        </p:txBody>
      </p:sp>
      <p:pic>
        <p:nvPicPr>
          <p:cNvPr id="4" name="Zástupný symbol pro obsah 3" descr="redistributionofbloodf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57" y="476672"/>
            <a:ext cx="8028383" cy="60212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 rot="20447956">
            <a:off x="1404028" y="1690674"/>
            <a:ext cx="6553113" cy="28623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Autonomic nervous system regulates the activity of individual organs and mutually coordinates the activities of all the organs systems.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74242"/>
          </a:xfrm>
        </p:spPr>
        <p:txBody>
          <a:bodyPr>
            <a:normAutofit/>
          </a:bodyPr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general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view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744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 basic </a:t>
            </a:r>
            <a:r>
              <a:rPr lang="cs-CZ" dirty="0" err="1" smtClean="0"/>
              <a:t>types</a:t>
            </a:r>
            <a:r>
              <a:rPr lang="cs-CZ" dirty="0" smtClean="0"/>
              <a:t>: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 smtClean="0"/>
              <a:t>Nervous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 smtClean="0"/>
              <a:t>Humoral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Feedback </a:t>
            </a:r>
            <a:r>
              <a:rPr lang="cs-CZ" dirty="0" err="1" smtClean="0"/>
              <a:t>control</a:t>
            </a:r>
            <a:r>
              <a:rPr lang="cs-CZ" dirty="0" smtClean="0"/>
              <a:t>  -   negative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dirty="0" smtClean="0"/>
              <a:t>                                -    positive 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cs-CZ" dirty="0"/>
          </a:p>
          <a:p>
            <a:pPr marL="914400" lvl="2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autoregulation</a:t>
            </a:r>
            <a:r>
              <a:rPr lang="cs-CZ" dirty="0" smtClean="0"/>
              <a:t> –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–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8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Feedback </a:t>
            </a:r>
            <a:r>
              <a:rPr lang="cs-CZ" sz="4000" b="1" dirty="0" err="1" smtClean="0"/>
              <a:t>regulation</a:t>
            </a:r>
            <a:endParaRPr lang="en-US" sz="4000" b="1" dirty="0"/>
          </a:p>
        </p:txBody>
      </p:sp>
      <p:pic>
        <p:nvPicPr>
          <p:cNvPr id="6" name="Picture 7" descr="bal_simple_loo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CB"/>
              </a:clrFrom>
              <a:clrTo>
                <a:srgbClr val="FDFFCB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1764084" y="1844824"/>
            <a:ext cx="5616228" cy="42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167844" y="6495147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dirty="0" smtClean="0"/>
              <a:t>http://www.</a:t>
            </a:r>
            <a:r>
              <a:rPr lang="cs-CZ" sz="1000" dirty="0" err="1" smtClean="0"/>
              <a:t>slideshare.net</a:t>
            </a:r>
            <a:r>
              <a:rPr lang="cs-CZ" sz="1000" dirty="0" smtClean="0"/>
              <a:t>/</a:t>
            </a:r>
            <a:r>
              <a:rPr lang="cs-CZ" sz="1000" dirty="0" err="1" smtClean="0"/>
              <a:t>drpsdeb</a:t>
            </a:r>
            <a:r>
              <a:rPr lang="cs-CZ" sz="1000" dirty="0" smtClean="0"/>
              <a:t>/</a:t>
            </a:r>
            <a:r>
              <a:rPr lang="cs-CZ" sz="1000" dirty="0" err="1" smtClean="0"/>
              <a:t>presentations</a:t>
            </a:r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40294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 </a:t>
            </a:r>
            <a:b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CARDIOVASCULAR  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relatively</a:t>
            </a:r>
            <a:r>
              <a:rPr lang="cs-CZ" dirty="0" smtClean="0"/>
              <a:t> </a:t>
            </a:r>
            <a:r>
              <a:rPr lang="cs-CZ" dirty="0" err="1" smtClean="0"/>
              <a:t>constantaneous</a:t>
            </a:r>
            <a:r>
              <a:rPr lang="cs-CZ" dirty="0" smtClean="0"/>
              <a:t> </a:t>
            </a:r>
            <a:r>
              <a:rPr lang="cs-CZ" dirty="0" err="1" smtClean="0"/>
              <a:t>arterial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perfusion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tissues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1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vessels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Tone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= basic </a:t>
            </a:r>
            <a:r>
              <a:rPr lang="cs-CZ" dirty="0" err="1" smtClean="0"/>
              <a:t>tension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smooth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inside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(</a:t>
            </a:r>
            <a:r>
              <a:rPr lang="cs-CZ" dirty="0" err="1" smtClean="0"/>
              <a:t>vasoconstriction</a:t>
            </a:r>
            <a:r>
              <a:rPr lang="cs-CZ" dirty="0" smtClean="0"/>
              <a:t>   x   </a:t>
            </a:r>
            <a:r>
              <a:rPr lang="cs-CZ" dirty="0" err="1" smtClean="0"/>
              <a:t>vasodilatation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Regulation</a:t>
            </a:r>
            <a:r>
              <a:rPr lang="cs-CZ" dirty="0" smtClean="0"/>
              <a:t> -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autoregulation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-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2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Autoregulation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capacity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tissues</a:t>
            </a:r>
            <a:r>
              <a:rPr lang="cs-CZ" dirty="0" smtClean="0"/>
              <a:t> to </a:t>
            </a:r>
            <a:r>
              <a:rPr lang="cs-CZ" dirty="0" err="1" smtClean="0"/>
              <a:t>regulate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Myogenic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theory</a:t>
            </a:r>
            <a:r>
              <a:rPr lang="cs-CZ" dirty="0" smtClean="0"/>
              <a:t> – </a:t>
            </a:r>
            <a:r>
              <a:rPr lang="cs-CZ" dirty="0" err="1" smtClean="0"/>
              <a:t>Bayliss</a:t>
            </a:r>
            <a:r>
              <a:rPr lang="cs-CZ" dirty="0" smtClean="0"/>
              <a:t> </a:t>
            </a:r>
            <a:r>
              <a:rPr lang="cs-CZ" dirty="0" err="1" smtClean="0"/>
              <a:t>phenomenon</a:t>
            </a:r>
            <a:r>
              <a:rPr lang="cs-CZ" dirty="0" smtClean="0"/>
              <a:t> (as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rises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are </a:t>
            </a:r>
            <a:r>
              <a:rPr lang="cs-CZ" dirty="0" err="1" smtClean="0"/>
              <a:t>distended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vascular</a:t>
            </a:r>
            <a:r>
              <a:rPr lang="cs-CZ" dirty="0" smtClean="0"/>
              <a:t> </a:t>
            </a:r>
            <a:r>
              <a:rPr lang="cs-CZ" dirty="0" err="1" smtClean="0"/>
              <a:t>smooth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 </a:t>
            </a:r>
            <a:r>
              <a:rPr lang="cs-CZ" dirty="0" err="1" smtClean="0"/>
              <a:t>fibres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surround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</a:t>
            </a:r>
            <a:r>
              <a:rPr lang="cs-CZ" dirty="0" err="1" smtClean="0"/>
              <a:t>contract</a:t>
            </a:r>
            <a:r>
              <a:rPr lang="cs-CZ" dirty="0" smtClean="0"/>
              <a:t>;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r>
              <a:rPr lang="cs-CZ" dirty="0" err="1" smtClean="0"/>
              <a:t>tension</a:t>
            </a:r>
            <a:r>
              <a:rPr lang="cs-CZ" dirty="0" smtClean="0"/>
              <a:t> 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proportional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distending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radius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– </a:t>
            </a:r>
            <a:r>
              <a:rPr lang="cs-CZ" dirty="0" err="1" smtClean="0"/>
              <a:t>law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Laplace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6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Metabolic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theory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vasodilator</a:t>
            </a:r>
            <a:r>
              <a:rPr lang="cs-CZ" dirty="0" smtClean="0"/>
              <a:t> </a:t>
            </a:r>
            <a:r>
              <a:rPr lang="cs-CZ" dirty="0" err="1" smtClean="0"/>
              <a:t>substances</a:t>
            </a:r>
            <a:r>
              <a:rPr lang="cs-CZ" dirty="0" smtClean="0"/>
              <a:t> </a:t>
            </a:r>
            <a:r>
              <a:rPr lang="cs-CZ" dirty="0" err="1" smtClean="0"/>
              <a:t>tend</a:t>
            </a:r>
            <a:r>
              <a:rPr lang="cs-CZ" dirty="0" smtClean="0"/>
              <a:t> to </a:t>
            </a:r>
            <a:r>
              <a:rPr lang="cs-CZ" dirty="0" err="1" smtClean="0"/>
              <a:t>accumulate</a:t>
            </a:r>
            <a:r>
              <a:rPr lang="cs-CZ" dirty="0" smtClean="0"/>
              <a:t> in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, and these </a:t>
            </a:r>
            <a:r>
              <a:rPr lang="cs-CZ" dirty="0" err="1" smtClean="0"/>
              <a:t>metabolites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contribute</a:t>
            </a:r>
            <a:r>
              <a:rPr lang="cs-CZ" dirty="0" smtClean="0"/>
              <a:t> to </a:t>
            </a:r>
            <a:r>
              <a:rPr lang="cs-CZ" dirty="0" err="1" smtClean="0"/>
              <a:t>autoregulation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ending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energetic</a:t>
            </a:r>
            <a:r>
              <a:rPr lang="cs-CZ" dirty="0" smtClean="0"/>
              <a:t> </a:t>
            </a:r>
            <a:r>
              <a:rPr lang="cs-CZ" dirty="0" err="1" smtClean="0"/>
              <a:t>metabolism</a:t>
            </a:r>
            <a:r>
              <a:rPr lang="cs-CZ" dirty="0" smtClean="0"/>
              <a:t> – CO</a:t>
            </a:r>
            <a:r>
              <a:rPr lang="cs-CZ" baseline="-25000" dirty="0" smtClean="0"/>
              <a:t>2</a:t>
            </a:r>
            <a:r>
              <a:rPr lang="cs-CZ" dirty="0" smtClean="0"/>
              <a:t>, </a:t>
            </a:r>
            <a:r>
              <a:rPr lang="cs-CZ" dirty="0" err="1" smtClean="0"/>
              <a:t>lactate</a:t>
            </a:r>
            <a:r>
              <a:rPr lang="cs-CZ" dirty="0" smtClean="0"/>
              <a:t> acid, K</a:t>
            </a:r>
            <a:r>
              <a:rPr lang="cs-CZ" baseline="30000" dirty="0" smtClean="0"/>
              <a:t>+ </a:t>
            </a:r>
            <a:endParaRPr lang="cs-CZ" baseline="30000" dirty="0"/>
          </a:p>
          <a:p>
            <a:pPr lvl="1"/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hypoxia</a:t>
            </a:r>
            <a:r>
              <a:rPr lang="cs-CZ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circulation</a:t>
            </a:r>
            <a:r>
              <a:rPr lang="cs-CZ" sz="1600" dirty="0" smtClean="0"/>
              <a:t>: </a:t>
            </a:r>
            <a:r>
              <a:rPr lang="cs-CZ" sz="1600" dirty="0" err="1" smtClean="0"/>
              <a:t>vasodilatation</a:t>
            </a:r>
            <a:r>
              <a:rPr lang="cs-CZ" sz="1600" dirty="0" smtClean="0"/>
              <a:t>  x </a:t>
            </a:r>
            <a:r>
              <a:rPr lang="cs-CZ" sz="1600" dirty="0" err="1" smtClean="0"/>
              <a:t>pulmonary</a:t>
            </a:r>
            <a:r>
              <a:rPr lang="cs-CZ" sz="1600" dirty="0" smtClean="0"/>
              <a:t> </a:t>
            </a:r>
            <a:r>
              <a:rPr lang="cs-CZ" sz="1600" dirty="0" err="1" smtClean="0"/>
              <a:t>circulation</a:t>
            </a:r>
            <a:r>
              <a:rPr lang="cs-CZ" sz="1600" dirty="0" smtClean="0"/>
              <a:t>: </a:t>
            </a:r>
            <a:r>
              <a:rPr lang="cs-CZ" sz="1600" dirty="0" err="1" smtClean="0"/>
              <a:t>vasoconstriction</a:t>
            </a:r>
            <a:r>
              <a:rPr lang="cs-CZ" sz="1600" dirty="0" smtClean="0"/>
              <a:t>)</a:t>
            </a:r>
          </a:p>
          <a:p>
            <a:pPr lvl="1"/>
            <a:r>
              <a:rPr lang="cs-CZ" sz="2000" dirty="0" smtClean="0"/>
              <a:t>Adenosin – </a:t>
            </a:r>
            <a:r>
              <a:rPr lang="cs-CZ" sz="2000" dirty="0" err="1" smtClean="0"/>
              <a:t>coronary</a:t>
            </a:r>
            <a:r>
              <a:rPr lang="cs-CZ" sz="2000" dirty="0" smtClean="0"/>
              <a:t> </a:t>
            </a:r>
            <a:r>
              <a:rPr lang="cs-CZ" sz="2000" dirty="0" err="1" smtClean="0"/>
              <a:t>circulation</a:t>
            </a:r>
            <a:r>
              <a:rPr lang="cs-CZ" sz="2000" dirty="0" smtClean="0"/>
              <a:t>: </a:t>
            </a:r>
            <a:r>
              <a:rPr lang="cs-CZ" sz="2000" dirty="0" err="1" smtClean="0"/>
              <a:t>vasodilatation</a:t>
            </a:r>
            <a:endParaRPr lang="cs-CZ" sz="2000" dirty="0" smtClean="0"/>
          </a:p>
          <a:p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23683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by </a:t>
            </a:r>
            <a:r>
              <a:rPr lang="cs-CZ" b="1" dirty="0" err="1" smtClean="0">
                <a:solidFill>
                  <a:srgbClr val="FF0000"/>
                </a:solidFill>
              </a:rPr>
              <a:t>substances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which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releasing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from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endothelium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tissues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11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7b02d67-36b5-4c01-a66c-7da49dccd3bc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783</Words>
  <Application>Microsoft Office PowerPoint</Application>
  <PresentationFormat>Předvádění na obrazovce (4:3)</PresentationFormat>
  <Paragraphs>267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Motiv sady Office</vt:lpstr>
      <vt:lpstr>Prezentace aplikace PowerPoint</vt:lpstr>
      <vt:lpstr>The role of nervous system</vt:lpstr>
      <vt:lpstr>Types of regulation - general view</vt:lpstr>
      <vt:lpstr>Feedback regulation</vt:lpstr>
      <vt:lpstr>REGULATION  IN CARDIOVASCULAR  SYSTEM</vt:lpstr>
      <vt:lpstr>Regulation of vessels tone</vt:lpstr>
      <vt:lpstr>Autoregulation</vt:lpstr>
      <vt:lpstr>Autoregulation</vt:lpstr>
      <vt:lpstr>Autoregulation</vt:lpstr>
      <vt:lpstr>Prezentace aplikace PowerPoint</vt:lpstr>
      <vt:lpstr>Prezentace aplikace PowerPoint</vt:lpstr>
      <vt:lpstr>Systemic regulation</vt:lpstr>
      <vt:lpstr>Neural regulatory mechanism</vt:lpstr>
      <vt:lpstr>Prezentace aplikace PowerPoint</vt:lpstr>
      <vt:lpstr>Prezentace aplikace PowerPoint</vt:lpstr>
      <vt:lpstr>Mediators of somatic and autonomic nervous system</vt:lpstr>
      <vt:lpstr>Acetylcholine</vt:lpstr>
      <vt:lpstr>Norepinephrine</vt:lpstr>
      <vt:lpstr>Norepinephrine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Zuzana Nováková</cp:lastModifiedBy>
  <cp:revision>102</cp:revision>
  <dcterms:created xsi:type="dcterms:W3CDTF">2013-09-24T08:41:02Z</dcterms:created>
  <dcterms:modified xsi:type="dcterms:W3CDTF">2018-04-20T13:05:45Z</dcterms:modified>
</cp:coreProperties>
</file>