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E0139-014D-4A60-8220-595F9B62C1B7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3C0BA-5965-4D71-A4D7-CFCD0B369D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3579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0271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ať</a:t>
            </a:r>
            <a:r>
              <a:rPr lang="cs-CZ" baseline="0" dirty="0" smtClean="0"/>
              <a:t> studenti teď zkusí vytvořit nějaké fráze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1069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C4FF82-A73E-4D67-8057-E621BBEB815E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216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868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suprarenal</a:t>
            </a:r>
            <a:r>
              <a:rPr lang="cs-CZ" dirty="0" smtClean="0"/>
              <a:t> </a:t>
            </a:r>
            <a:r>
              <a:rPr lang="cs-CZ" dirty="0" err="1" smtClean="0"/>
              <a:t>glands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dirty="0" err="1" smtClean="0">
                <a:solidFill>
                  <a:srgbClr val="0070C0"/>
                </a:solidFill>
              </a:rPr>
              <a:t>glandulae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suprarenales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joints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articulationes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simplices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lateral</a:t>
            </a:r>
            <a:r>
              <a:rPr lang="cs-CZ" dirty="0" smtClean="0"/>
              <a:t> </a:t>
            </a:r>
            <a:r>
              <a:rPr lang="cs-CZ" dirty="0" err="1" smtClean="0"/>
              <a:t>margin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nail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margo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lateralis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unguis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hollow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lacrimal</a:t>
            </a:r>
            <a:r>
              <a:rPr lang="cs-CZ" dirty="0" smtClean="0"/>
              <a:t> </a:t>
            </a:r>
            <a:r>
              <a:rPr lang="cs-CZ" dirty="0" err="1" smtClean="0"/>
              <a:t>gland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literally</a:t>
            </a:r>
            <a:r>
              <a:rPr lang="cs-CZ" i="1" dirty="0" smtClean="0"/>
              <a:t> </a:t>
            </a:r>
            <a:r>
              <a:rPr lang="cs-CZ" u="sng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lacrimal</a:t>
            </a:r>
            <a:r>
              <a:rPr lang="cs-CZ" i="1" dirty="0" smtClean="0"/>
              <a:t> </a:t>
            </a:r>
            <a:r>
              <a:rPr lang="cs-CZ" i="1" dirty="0" err="1" smtClean="0"/>
              <a:t>gland</a:t>
            </a:r>
            <a:r>
              <a:rPr lang="cs-CZ" i="1" dirty="0" smtClean="0"/>
              <a:t>) </a:t>
            </a:r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fossa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glandulae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lacrimalis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nucleus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abducent</a:t>
            </a:r>
            <a:r>
              <a:rPr lang="cs-CZ" dirty="0" smtClean="0"/>
              <a:t> nerve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nucleus</a:t>
            </a:r>
            <a:r>
              <a:rPr lang="cs-CZ" sz="2400" dirty="0" smtClean="0">
                <a:solidFill>
                  <a:srgbClr val="0070C0"/>
                </a:solidFill>
              </a:rPr>
              <a:t> nervi </a:t>
            </a:r>
            <a:r>
              <a:rPr lang="cs-CZ" sz="2400" dirty="0" err="1" smtClean="0">
                <a:solidFill>
                  <a:srgbClr val="0070C0"/>
                </a:solidFill>
              </a:rPr>
              <a:t>abducentis</a:t>
            </a:r>
            <a:endParaRPr lang="cs-CZ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vein</a:t>
            </a:r>
            <a:r>
              <a:rPr lang="cs-CZ" dirty="0" smtClean="0"/>
              <a:t> </a:t>
            </a:r>
            <a:r>
              <a:rPr lang="cs-CZ" dirty="0" err="1" smtClean="0"/>
              <a:t>accompanying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hypoglossal</a:t>
            </a:r>
            <a:r>
              <a:rPr lang="cs-CZ" dirty="0" smtClean="0"/>
              <a:t> nerve </a:t>
            </a:r>
            <a:r>
              <a:rPr lang="cs-CZ" i="1" dirty="0" smtClean="0"/>
              <a:t>(</a:t>
            </a:r>
            <a:r>
              <a:rPr lang="cs-CZ" i="1" dirty="0" err="1" smtClean="0"/>
              <a:t>literally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accompanying</a:t>
            </a:r>
            <a:r>
              <a:rPr lang="cs-CZ" i="1" dirty="0" smtClean="0"/>
              <a:t> </a:t>
            </a:r>
            <a:r>
              <a:rPr lang="cs-CZ" i="1" dirty="0" err="1" smtClean="0"/>
              <a:t>vein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hypoglossal</a:t>
            </a:r>
            <a:r>
              <a:rPr lang="cs-CZ" i="1" dirty="0" smtClean="0"/>
              <a:t> nerve)</a:t>
            </a:r>
          </a:p>
          <a:p>
            <a:pPr marL="0" indent="0"/>
            <a:r>
              <a:rPr lang="cs-CZ" i="1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vena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comitans</a:t>
            </a:r>
            <a:r>
              <a:rPr lang="cs-CZ" sz="2400" dirty="0" smtClean="0">
                <a:solidFill>
                  <a:srgbClr val="0070C0"/>
                </a:solidFill>
              </a:rPr>
              <a:t> nervi </a:t>
            </a:r>
            <a:r>
              <a:rPr lang="cs-CZ" sz="2400" dirty="0" err="1" smtClean="0">
                <a:solidFill>
                  <a:srgbClr val="0070C0"/>
                </a:solidFill>
              </a:rPr>
              <a:t>hypoglossi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8893246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439601" cy="215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332656"/>
            <a:ext cx="8686800" cy="61205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short</a:t>
            </a:r>
            <a:r>
              <a:rPr lang="cs-CZ" sz="2000" dirty="0" smtClean="0"/>
              <a:t> </a:t>
            </a:r>
            <a:r>
              <a:rPr lang="cs-CZ" sz="2000" dirty="0" err="1" smtClean="0"/>
              <a:t>levator</a:t>
            </a:r>
            <a:r>
              <a:rPr lang="cs-CZ" sz="2000" dirty="0" smtClean="0"/>
              <a:t> </a:t>
            </a:r>
            <a:r>
              <a:rPr lang="cs-CZ" sz="2000" dirty="0" err="1" smtClean="0"/>
              <a:t>muscles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ribs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internal</a:t>
            </a:r>
            <a:r>
              <a:rPr lang="cs-CZ" sz="2000" dirty="0" smtClean="0"/>
              <a:t> </a:t>
            </a:r>
            <a:r>
              <a:rPr lang="cs-CZ" sz="2000" dirty="0" err="1" smtClean="0"/>
              <a:t>carotid</a:t>
            </a:r>
            <a:r>
              <a:rPr lang="cs-CZ" sz="2000" dirty="0" smtClean="0"/>
              <a:t> </a:t>
            </a:r>
            <a:r>
              <a:rPr lang="cs-CZ" sz="2000" dirty="0" err="1" smtClean="0"/>
              <a:t>artery</a:t>
            </a:r>
            <a:r>
              <a:rPr lang="cs-CZ" sz="2000" dirty="0" smtClean="0"/>
              <a:t>      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fissure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round</a:t>
            </a:r>
            <a:r>
              <a:rPr lang="cs-CZ" sz="2000" dirty="0" smtClean="0"/>
              <a:t> </a:t>
            </a:r>
            <a:r>
              <a:rPr lang="cs-CZ" sz="2000" dirty="0" err="1" smtClean="0"/>
              <a:t>ligament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long</a:t>
            </a:r>
            <a:r>
              <a:rPr lang="cs-CZ" sz="2000" dirty="0" smtClean="0"/>
              <a:t>/</a:t>
            </a:r>
            <a:r>
              <a:rPr lang="cs-CZ" sz="2000" dirty="0" err="1" smtClean="0"/>
              <a:t>short</a:t>
            </a:r>
            <a:r>
              <a:rPr lang="cs-CZ" sz="2000" dirty="0" smtClean="0"/>
              <a:t> </a:t>
            </a:r>
            <a:r>
              <a:rPr lang="cs-CZ" sz="2000" dirty="0" err="1" smtClean="0"/>
              <a:t>head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biceps </a:t>
            </a:r>
            <a:r>
              <a:rPr lang="cs-CZ" sz="2000" dirty="0" err="1" smtClean="0"/>
              <a:t>muscle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humerus</a:t>
            </a:r>
          </a:p>
          <a:p>
            <a:pPr marL="0" indent="0"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orifice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vermiform</a:t>
            </a:r>
            <a:r>
              <a:rPr lang="cs-CZ" sz="2000" dirty="0"/>
              <a:t> </a:t>
            </a:r>
            <a:r>
              <a:rPr lang="cs-CZ" sz="2000" dirty="0" err="1" smtClean="0"/>
              <a:t>appendix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204864"/>
            <a:ext cx="1728192" cy="218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lipsa 9"/>
          <p:cNvSpPr/>
          <p:nvPr/>
        </p:nvSpPr>
        <p:spPr>
          <a:xfrm>
            <a:off x="5076056" y="2852936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797152"/>
            <a:ext cx="2664296" cy="130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Přímá spojovací šipka 13"/>
          <p:cNvCxnSpPr/>
          <p:nvPr/>
        </p:nvCxnSpPr>
        <p:spPr>
          <a:xfrm flipV="1">
            <a:off x="7740352" y="1340768"/>
            <a:ext cx="504056" cy="720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2276872"/>
            <a:ext cx="2448272" cy="16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Přímá spojovací šipka 15"/>
          <p:cNvCxnSpPr/>
          <p:nvPr/>
        </p:nvCxnSpPr>
        <p:spPr>
          <a:xfrm>
            <a:off x="6660232" y="3501008"/>
            <a:ext cx="57606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7740352" y="5517232"/>
            <a:ext cx="57606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548680"/>
            <a:ext cx="2016224" cy="131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Elipsa 26"/>
          <p:cNvSpPr/>
          <p:nvPr/>
        </p:nvSpPr>
        <p:spPr>
          <a:xfrm>
            <a:off x="5004048" y="908720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4788024" y="764704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67544" y="141277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mm. </a:t>
            </a:r>
            <a:r>
              <a:rPr lang="cs-CZ" dirty="0" err="1" smtClean="0">
                <a:solidFill>
                  <a:srgbClr val="FF0000"/>
                </a:solidFill>
              </a:rPr>
              <a:t>levatores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costarum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breves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67544" y="249289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arteria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carotis</a:t>
            </a:r>
            <a:r>
              <a:rPr lang="cs-CZ" dirty="0" smtClean="0">
                <a:solidFill>
                  <a:srgbClr val="FF0000"/>
                </a:solidFill>
              </a:rPr>
              <a:t> interna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67544" y="364502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fissura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ligamenti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teretis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67544" y="472514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caput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longum</a:t>
            </a:r>
            <a:r>
              <a:rPr lang="cs-CZ" dirty="0" smtClean="0">
                <a:solidFill>
                  <a:srgbClr val="FF0000"/>
                </a:solidFill>
              </a:rPr>
              <a:t>/breve </a:t>
            </a:r>
            <a:r>
              <a:rPr lang="cs-CZ" dirty="0" err="1" smtClean="0">
                <a:solidFill>
                  <a:srgbClr val="FF0000"/>
                </a:solidFill>
              </a:rPr>
              <a:t>musculi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bicipitis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humeri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67544" y="573325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ostium </a:t>
            </a:r>
            <a:r>
              <a:rPr lang="cs-CZ" dirty="0" err="1" smtClean="0">
                <a:solidFill>
                  <a:srgbClr val="FF0000"/>
                </a:solidFill>
              </a:rPr>
              <a:t>appendicis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vermiformis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60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allAtOnce"/>
      <p:bldP spid="30" grpId="0" build="allAtOnce"/>
      <p:bldP spid="31" grpId="0" build="allAtOnce"/>
      <p:bldP spid="32" grpId="0" build="allAtOnce"/>
      <p:bldP spid="3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210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medicamenta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contagiosum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morbum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contra</a:t>
            </a:r>
            <a:endParaRPr lang="cs-CZ" sz="2400" dirty="0" smtClean="0">
              <a:latin typeface="+mj-lt"/>
            </a:endParaRPr>
          </a:p>
          <a:p>
            <a:r>
              <a:rPr lang="cs-CZ" sz="2000" dirty="0" err="1" smtClean="0">
                <a:latin typeface="+mj-lt"/>
              </a:rPr>
              <a:t>medicamenta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contra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morbum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infectiosum</a:t>
            </a:r>
            <a:endParaRPr lang="cs-CZ" sz="2000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medicaments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against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infectious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disease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acutus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pulmonis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dolor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dextri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dolor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acutus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pulmonis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dextri</a:t>
            </a:r>
            <a:endParaRPr lang="cs-CZ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pain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right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lung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20480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symptomata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hepatitidis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acutae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symptomata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hepatitidis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acutae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inflammation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liver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933056"/>
            <a:ext cx="4392488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collapsus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periculum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digestorii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systematis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periculum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collapsus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systematis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digestorii</a:t>
            </a:r>
            <a:endParaRPr lang="cs-CZ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danger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a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digestive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46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LATIN </a:t>
            </a:r>
            <a:r>
              <a:rPr lang="cs-CZ" dirty="0" err="1" smtClean="0"/>
              <a:t>terms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wallum</a:t>
            </a:r>
            <a:r>
              <a:rPr lang="cs-CZ" dirty="0" smtClean="0"/>
              <a:t> </a:t>
            </a:r>
            <a:r>
              <a:rPr lang="cs-CZ" dirty="0" err="1" smtClean="0"/>
              <a:t>perforatum</a:t>
            </a:r>
            <a:endParaRPr lang="cs-CZ" dirty="0" smtClean="0"/>
          </a:p>
          <a:p>
            <a:r>
              <a:rPr lang="cs-CZ" dirty="0" err="1" smtClean="0"/>
              <a:t>neonatus</a:t>
            </a:r>
            <a:r>
              <a:rPr lang="cs-CZ" dirty="0" smtClean="0"/>
              <a:t> </a:t>
            </a:r>
            <a:r>
              <a:rPr lang="cs-CZ" dirty="0" err="1" smtClean="0"/>
              <a:t>malignus</a:t>
            </a:r>
            <a:endParaRPr lang="cs-CZ" dirty="0" smtClean="0"/>
          </a:p>
          <a:p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/>
              <a:t>testiculi</a:t>
            </a:r>
            <a:endParaRPr lang="cs-CZ" dirty="0"/>
          </a:p>
          <a:p>
            <a:r>
              <a:rPr lang="cs-CZ" dirty="0" smtClean="0"/>
              <a:t>traumata </a:t>
            </a:r>
            <a:r>
              <a:rPr lang="cs-CZ" dirty="0" err="1" smtClean="0"/>
              <a:t>bruisa</a:t>
            </a:r>
            <a:endParaRPr lang="cs-CZ" dirty="0" smtClean="0"/>
          </a:p>
          <a:p>
            <a:r>
              <a:rPr lang="cs-CZ" dirty="0" err="1" smtClean="0"/>
              <a:t>vulni</a:t>
            </a:r>
            <a:r>
              <a:rPr lang="cs-CZ" dirty="0" smtClean="0"/>
              <a:t> sub </a:t>
            </a:r>
            <a:r>
              <a:rPr lang="cs-CZ" dirty="0" err="1" smtClean="0"/>
              <a:t>tempibus</a:t>
            </a:r>
            <a:endParaRPr lang="cs-CZ" dirty="0" smtClean="0"/>
          </a:p>
          <a:p>
            <a:r>
              <a:rPr lang="cs-CZ" dirty="0" err="1" smtClean="0"/>
              <a:t>inflammatio</a:t>
            </a:r>
            <a:r>
              <a:rPr lang="cs-CZ" dirty="0" smtClean="0"/>
              <a:t> </a:t>
            </a:r>
            <a:r>
              <a:rPr lang="cs-CZ" dirty="0" err="1" smtClean="0"/>
              <a:t>cerebri</a:t>
            </a:r>
            <a:endParaRPr lang="cs-CZ" dirty="0" smtClean="0"/>
          </a:p>
          <a:p>
            <a:r>
              <a:rPr lang="cs-CZ" dirty="0" err="1"/>
              <a:t>tea</a:t>
            </a:r>
            <a:r>
              <a:rPr lang="cs-CZ" dirty="0"/>
              <a:t> </a:t>
            </a:r>
            <a:r>
              <a:rPr lang="cs-CZ" dirty="0" err="1" smtClean="0"/>
              <a:t>urologica</a:t>
            </a:r>
            <a:endParaRPr lang="cs-CZ" dirty="0" smtClean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1187624" y="3501008"/>
            <a:ext cx="2088232" cy="5040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1043608" y="3573016"/>
            <a:ext cx="2280555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611560" y="4581128"/>
            <a:ext cx="576064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611560" y="4653136"/>
            <a:ext cx="576064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1259632" y="4149080"/>
            <a:ext cx="216024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1331640" y="4077072"/>
            <a:ext cx="1992523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860032" y="148100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paries</a:t>
            </a:r>
            <a:r>
              <a:rPr lang="cs-CZ" sz="2700" dirty="0" smtClean="0"/>
              <a:t> </a:t>
            </a:r>
            <a:r>
              <a:rPr lang="cs-CZ" sz="2700" dirty="0" err="1" smtClean="0"/>
              <a:t>perforatus</a:t>
            </a:r>
            <a:endParaRPr lang="cs-CZ" sz="27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4860032" y="199344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tumor </a:t>
            </a:r>
            <a:r>
              <a:rPr lang="cs-CZ" sz="2700" dirty="0" err="1" smtClean="0"/>
              <a:t>malignus</a:t>
            </a:r>
            <a:endParaRPr lang="cs-CZ" sz="27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4887654" y="2427384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cancer</a:t>
            </a:r>
            <a:r>
              <a:rPr lang="cs-CZ" sz="2700" dirty="0" smtClean="0"/>
              <a:t> </a:t>
            </a:r>
            <a:r>
              <a:rPr lang="cs-CZ" sz="2700" dirty="0" err="1" smtClean="0"/>
              <a:t>testis</a:t>
            </a:r>
            <a:endParaRPr lang="cs-CZ" sz="27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4887654" y="2921168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</a:t>
            </a:r>
            <a:r>
              <a:rPr lang="cs-CZ" sz="2700" dirty="0" err="1" smtClean="0"/>
              <a:t>contusa</a:t>
            </a:r>
            <a:endParaRPr lang="cs-CZ" sz="27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4858062" y="3425225"/>
            <a:ext cx="41064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sub </a:t>
            </a:r>
            <a:r>
              <a:rPr lang="cs-CZ" sz="2700" dirty="0" err="1" smtClean="0"/>
              <a:t>temporibus</a:t>
            </a:r>
            <a:endParaRPr lang="cs-CZ" sz="27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4890616" y="3929281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encephalitis</a:t>
            </a:r>
            <a:endParaRPr lang="cs-CZ" sz="27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860032" y="4437112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species </a:t>
            </a:r>
            <a:r>
              <a:rPr lang="cs-CZ" sz="2700" dirty="0" err="1" smtClean="0"/>
              <a:t>urologicae</a:t>
            </a:r>
            <a:endParaRPr lang="cs-CZ" sz="2700" dirty="0"/>
          </a:p>
        </p:txBody>
      </p:sp>
      <p:cxnSp>
        <p:nvCxnSpPr>
          <p:cNvPr id="67" name="Přímá spojnice 66"/>
          <p:cNvCxnSpPr/>
          <p:nvPr/>
        </p:nvCxnSpPr>
        <p:spPr>
          <a:xfrm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10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88A44D"/>
                </a:solidFill>
              </a:rPr>
              <a:t>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50720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declensions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decide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noun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neuters</a:t>
            </a:r>
            <a:r>
              <a:rPr lang="cs-CZ" dirty="0" smtClean="0"/>
              <a:t> </a:t>
            </a:r>
            <a:r>
              <a:rPr lang="cs-CZ" dirty="0" err="1" smtClean="0"/>
              <a:t>behave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Genitive?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Genitive stem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recognize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a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behave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a </a:t>
            </a:r>
            <a:r>
              <a:rPr lang="cs-CZ" dirty="0" err="1" smtClean="0"/>
              <a:t>preposition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treat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0362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Adjectives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Latin </a:t>
            </a:r>
            <a:r>
              <a:rPr lang="cs-CZ" altLang="cs-CZ" dirty="0" err="1" smtClean="0"/>
              <a:t>adjective</a:t>
            </a:r>
            <a:r>
              <a:rPr lang="cs-CZ" altLang="cs-CZ" dirty="0" smtClean="0"/>
              <a:t> has to </a:t>
            </a:r>
            <a:r>
              <a:rPr lang="cs-CZ" altLang="cs-CZ" dirty="0" err="1" smtClean="0"/>
              <a:t>match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noun</a:t>
            </a:r>
            <a:r>
              <a:rPr lang="cs-CZ" altLang="cs-CZ" dirty="0" smtClean="0"/>
              <a:t> in...?</a:t>
            </a:r>
          </a:p>
          <a:p>
            <a:pPr lvl="1" eaLnBrk="1" hangingPunct="1"/>
            <a:r>
              <a:rPr lang="cs-CZ" altLang="cs-CZ" dirty="0" smtClean="0"/>
              <a:t>gender, case, </a:t>
            </a:r>
            <a:r>
              <a:rPr lang="cs-CZ" altLang="cs-CZ" dirty="0" err="1" smtClean="0"/>
              <a:t>number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thus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endings</a:t>
            </a:r>
            <a:r>
              <a:rPr lang="cs-CZ" altLang="cs-CZ" dirty="0" smtClean="0"/>
              <a:t> do NOT </a:t>
            </a:r>
            <a:r>
              <a:rPr lang="cs-CZ" altLang="cs-CZ" dirty="0" err="1" smtClean="0"/>
              <a:t>have</a:t>
            </a:r>
            <a:r>
              <a:rPr lang="cs-CZ" altLang="cs-CZ" dirty="0" smtClean="0"/>
              <a:t> to look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same</a:t>
            </a:r>
            <a:r>
              <a:rPr lang="cs-CZ" altLang="cs-CZ" dirty="0" smtClean="0"/>
              <a:t>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diabet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smtClean="0"/>
              <a:t>gen.: </a:t>
            </a:r>
            <a:r>
              <a:rPr lang="cs-CZ" altLang="cs-CZ" dirty="0" err="1" smtClean="0"/>
              <a:t>diabet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ae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ret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ret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vuln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vulner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etc</a:t>
            </a:r>
            <a:r>
              <a:rPr lang="cs-CZ" altLang="cs-CZ" dirty="0" smtClean="0"/>
              <a:t>...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19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 fontScale="90000"/>
          </a:bodyPr>
          <a:lstStyle/>
          <a:p>
            <a:r>
              <a:rPr lang="en-GB" sz="2700" dirty="0" smtClean="0">
                <a:effectLst/>
              </a:rPr>
              <a:t>Give the noun which the underlined adjectives come from, its genitive singular form, gender, declension and meaning </a:t>
            </a:r>
            <a:r>
              <a:rPr lang="cs-CZ" dirty="0">
                <a:effectLst/>
              </a:rPr>
              <a:t> 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63407047"/>
              </p:ext>
            </p:extLst>
          </p:nvPr>
        </p:nvGraphicFramePr>
        <p:xfrm>
          <a:off x="323528" y="1700808"/>
          <a:ext cx="868679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152128"/>
                <a:gridCol w="1152128"/>
                <a:gridCol w="1152128"/>
                <a:gridCol w="1512168"/>
                <a:gridCol w="1197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term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gen.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gender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declension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meaning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smtClean="0"/>
                        <a:t>frontale</a:t>
                      </a:r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margo</a:t>
                      </a:r>
                      <a:r>
                        <a:rPr lang="cs-CZ" dirty="0" smtClean="0"/>
                        <a:t> </a:t>
                      </a:r>
                      <a:r>
                        <a:rPr lang="cs-CZ" b="0" u="sng" dirty="0" err="1" smtClean="0"/>
                        <a:t>supraorbitalis</a:t>
                      </a:r>
                      <a:endParaRPr lang="cs-CZ" b="0" u="sng" dirty="0" smtClean="0"/>
                    </a:p>
                    <a:p>
                      <a:endParaRPr lang="cs-CZ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concha</a:t>
                      </a:r>
                      <a:r>
                        <a:rPr lang="cs-CZ" dirty="0" smtClean="0"/>
                        <a:t> </a:t>
                      </a:r>
                      <a:r>
                        <a:rPr lang="cs-CZ" i="0" u="sng" dirty="0" err="1" smtClean="0"/>
                        <a:t>nasalis</a:t>
                      </a:r>
                      <a:r>
                        <a:rPr lang="cs-CZ" dirty="0" smtClean="0"/>
                        <a:t> media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err="1" smtClean="0"/>
                        <a:t>parietale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err="1" smtClean="0"/>
                        <a:t>temporale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dirty="0" smtClean="0"/>
                        <a:t>os </a:t>
                      </a:r>
                      <a:r>
                        <a:rPr lang="cs-CZ" u="sng" dirty="0" err="1" smtClean="0"/>
                        <a:t>occipitale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74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Identify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mistakes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 numCol="2"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 err="1" smtClean="0"/>
              <a:t>genuae</a:t>
            </a:r>
            <a:r>
              <a:rPr lang="cs-CZ" dirty="0" smtClean="0"/>
              <a:t> </a:t>
            </a:r>
            <a:r>
              <a:rPr lang="cs-CZ" dirty="0" err="1" smtClean="0"/>
              <a:t>varae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fracturae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brevium</a:t>
            </a:r>
            <a:r>
              <a:rPr lang="cs-CZ" dirty="0" smtClean="0"/>
              <a:t> </a:t>
            </a:r>
            <a:r>
              <a:rPr lang="cs-CZ" dirty="0" err="1" smtClean="0"/>
              <a:t>multiplicium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abortus post </a:t>
            </a:r>
            <a:r>
              <a:rPr lang="cs-CZ" dirty="0" err="1" smtClean="0"/>
              <a:t>traumam</a:t>
            </a:r>
            <a:r>
              <a:rPr lang="cs-CZ" dirty="0" smtClean="0"/>
              <a:t> </a:t>
            </a:r>
            <a:r>
              <a:rPr lang="cs-CZ" dirty="0" err="1" smtClean="0"/>
              <a:t>gravem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luxationis</a:t>
            </a:r>
            <a:r>
              <a:rPr lang="cs-CZ" dirty="0" smtClean="0"/>
              <a:t> </a:t>
            </a:r>
            <a:r>
              <a:rPr lang="cs-CZ" dirty="0" err="1" smtClean="0"/>
              <a:t>ossum</a:t>
            </a:r>
            <a:r>
              <a:rPr lang="cs-CZ" dirty="0" smtClean="0"/>
              <a:t> </a:t>
            </a:r>
            <a:r>
              <a:rPr lang="cs-CZ" dirty="0" err="1" smtClean="0"/>
              <a:t>metacarpalis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collapsus</a:t>
            </a:r>
            <a:r>
              <a:rPr lang="cs-CZ" dirty="0" smtClean="0"/>
              <a:t> </a:t>
            </a:r>
            <a:r>
              <a:rPr lang="cs-CZ" dirty="0" err="1" smtClean="0"/>
              <a:t>pulmonum</a:t>
            </a:r>
            <a:r>
              <a:rPr lang="cs-CZ" dirty="0" smtClean="0"/>
              <a:t> in </a:t>
            </a:r>
            <a:r>
              <a:rPr lang="cs-CZ" dirty="0" err="1" smtClean="0"/>
              <a:t>graviditem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vulna</a:t>
            </a:r>
            <a:r>
              <a:rPr lang="cs-CZ" dirty="0" smtClean="0"/>
              <a:t> </a:t>
            </a:r>
            <a:r>
              <a:rPr lang="cs-CZ" dirty="0" err="1" smtClean="0"/>
              <a:t>scissa</a:t>
            </a:r>
            <a:r>
              <a:rPr lang="cs-CZ" dirty="0" smtClean="0"/>
              <a:t> in </a:t>
            </a:r>
            <a:r>
              <a:rPr lang="cs-CZ" dirty="0" err="1" smtClean="0"/>
              <a:t>regio</a:t>
            </a:r>
            <a:r>
              <a:rPr lang="cs-CZ" dirty="0" smtClean="0"/>
              <a:t> </a:t>
            </a:r>
            <a:r>
              <a:rPr lang="cs-CZ" dirty="0" err="1" smtClean="0"/>
              <a:t>abdominis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abruptio</a:t>
            </a:r>
            <a:r>
              <a:rPr lang="cs-CZ" dirty="0" smtClean="0"/>
              <a:t> </a:t>
            </a:r>
            <a:r>
              <a:rPr lang="cs-CZ" dirty="0" err="1" smtClean="0"/>
              <a:t>corpi</a:t>
            </a:r>
            <a:r>
              <a:rPr lang="cs-CZ" dirty="0" smtClean="0"/>
              <a:t> </a:t>
            </a:r>
            <a:r>
              <a:rPr lang="cs-CZ" dirty="0" err="1" smtClean="0"/>
              <a:t>vertebrae</a:t>
            </a:r>
            <a:r>
              <a:rPr lang="cs-CZ" dirty="0" smtClean="0"/>
              <a:t> </a:t>
            </a:r>
            <a:r>
              <a:rPr lang="cs-CZ" dirty="0" err="1" smtClean="0"/>
              <a:t>cervicalis</a:t>
            </a:r>
            <a:r>
              <a:rPr lang="cs-CZ" dirty="0" smtClean="0"/>
              <a:t> </a:t>
            </a:r>
            <a:r>
              <a:rPr lang="cs-CZ" dirty="0" err="1" smtClean="0"/>
              <a:t>secundi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in </a:t>
            </a:r>
            <a:r>
              <a:rPr lang="cs-CZ" dirty="0" err="1" smtClean="0"/>
              <a:t>dente</a:t>
            </a:r>
            <a:r>
              <a:rPr lang="cs-CZ" dirty="0" smtClean="0"/>
              <a:t> permanente</a:t>
            </a:r>
          </a:p>
          <a:p>
            <a:pPr>
              <a:lnSpc>
                <a:spcPct val="170000"/>
              </a:lnSpc>
            </a:pPr>
            <a:r>
              <a:rPr lang="cs-CZ" dirty="0" err="1" smtClean="0"/>
              <a:t>medicamentum</a:t>
            </a:r>
            <a:r>
              <a:rPr lang="cs-CZ" dirty="0" smtClean="0"/>
              <a:t> pro usu </a:t>
            </a:r>
            <a:r>
              <a:rPr lang="cs-CZ" dirty="0" err="1" smtClean="0"/>
              <a:t>externo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durus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sphinctes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sub </a:t>
            </a:r>
            <a:r>
              <a:rPr lang="cs-CZ" dirty="0" err="1" smtClean="0"/>
              <a:t>meato</a:t>
            </a:r>
            <a:r>
              <a:rPr lang="cs-CZ" dirty="0" smtClean="0"/>
              <a:t> </a:t>
            </a:r>
            <a:r>
              <a:rPr lang="cs-CZ" dirty="0" err="1" smtClean="0"/>
              <a:t>acustico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medulla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ruberum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819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03920" cy="5112568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and make up </a:t>
            </a:r>
            <a:r>
              <a:rPr lang="cs-CZ" dirty="0" err="1" smtClean="0"/>
              <a:t>illustrative</a:t>
            </a:r>
            <a:r>
              <a:rPr lang="cs-CZ" dirty="0" smtClean="0"/>
              <a:t> </a:t>
            </a:r>
            <a:r>
              <a:rPr lang="cs-CZ" dirty="0" err="1" smtClean="0"/>
              <a:t>phrases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dislocatio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dislocatus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r>
              <a:rPr lang="cs-CZ" dirty="0" smtClean="0"/>
              <a:t> </a:t>
            </a:r>
            <a:r>
              <a:rPr lang="cs-CZ" dirty="0" err="1" smtClean="0"/>
              <a:t>verae</a:t>
            </a:r>
            <a:r>
              <a:rPr lang="cs-CZ" dirty="0" smtClean="0"/>
              <a:t> </a:t>
            </a:r>
            <a:r>
              <a:rPr lang="cs-CZ" dirty="0" err="1" smtClean="0"/>
              <a:t>secundae</a:t>
            </a:r>
            <a:r>
              <a:rPr lang="cs-CZ" dirty="0" smtClean="0"/>
              <a:t> l.sin. </a:t>
            </a:r>
            <a:r>
              <a:rPr lang="cs-CZ" dirty="0" err="1" smtClean="0">
                <a:solidFill>
                  <a:srgbClr val="FF0000"/>
                </a:solidFill>
              </a:rPr>
              <a:t>dislocata</a:t>
            </a:r>
            <a:endParaRPr lang="cs-CZ" dirty="0" smtClean="0">
              <a:solidFill>
                <a:srgbClr val="FF0000"/>
              </a:solidFill>
            </a:endParaRPr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dislocatio</a:t>
            </a:r>
            <a:r>
              <a:rPr lang="cs-CZ" dirty="0" smtClean="0"/>
              <a:t> </a:t>
            </a:r>
            <a:r>
              <a:rPr lang="cs-CZ" dirty="0" err="1" smtClean="0"/>
              <a:t>articulationis</a:t>
            </a:r>
            <a:r>
              <a:rPr lang="cs-CZ" dirty="0" smtClean="0"/>
              <a:t> </a:t>
            </a:r>
            <a:r>
              <a:rPr lang="cs-CZ" dirty="0" err="1" smtClean="0"/>
              <a:t>sacroiliacae</a:t>
            </a:r>
            <a:r>
              <a:rPr lang="cs-CZ" dirty="0" smtClean="0"/>
              <a:t> l.</a:t>
            </a:r>
            <a:r>
              <a:rPr lang="cs-CZ" dirty="0" err="1" smtClean="0"/>
              <a:t>dx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ruptura, </a:t>
            </a:r>
            <a:r>
              <a:rPr lang="cs-CZ" dirty="0" err="1" smtClean="0"/>
              <a:t>ae</a:t>
            </a:r>
            <a:r>
              <a:rPr lang="cs-CZ" dirty="0" smtClean="0"/>
              <a:t>, f.		X 	</a:t>
            </a:r>
            <a:r>
              <a:rPr lang="cs-CZ" dirty="0" err="1" smtClean="0"/>
              <a:t>ruptus</a:t>
            </a:r>
            <a:r>
              <a:rPr lang="cs-CZ" dirty="0" smtClean="0"/>
              <a:t>, </a:t>
            </a:r>
            <a:r>
              <a:rPr lang="cs-CZ" dirty="0" err="1" smtClean="0"/>
              <a:t>rupta</a:t>
            </a:r>
            <a:r>
              <a:rPr lang="cs-CZ" dirty="0" smtClean="0"/>
              <a:t>, </a:t>
            </a:r>
            <a:r>
              <a:rPr lang="cs-CZ" dirty="0" err="1" smtClean="0"/>
              <a:t>ruptum</a:t>
            </a:r>
            <a:endParaRPr lang="cs-CZ" dirty="0" smtClean="0"/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ruptura</a:t>
            </a:r>
            <a:r>
              <a:rPr lang="cs-CZ" dirty="0" smtClean="0"/>
              <a:t> </a:t>
            </a:r>
            <a:r>
              <a:rPr lang="cs-CZ" dirty="0" err="1" smtClean="0"/>
              <a:t>tendinum</a:t>
            </a:r>
            <a:r>
              <a:rPr lang="cs-CZ" dirty="0" smtClean="0"/>
              <a:t> </a:t>
            </a:r>
            <a:r>
              <a:rPr lang="cs-CZ" dirty="0" err="1" smtClean="0"/>
              <a:t>manus</a:t>
            </a:r>
            <a:r>
              <a:rPr lang="cs-CZ" dirty="0" smtClean="0"/>
              <a:t> </a:t>
            </a:r>
            <a:r>
              <a:rPr lang="cs-CZ" dirty="0" err="1" smtClean="0"/>
              <a:t>dextrae</a:t>
            </a:r>
            <a:endParaRPr lang="cs-CZ" dirty="0" smtClean="0"/>
          </a:p>
          <a:p>
            <a:pPr lvl="2"/>
            <a:r>
              <a:rPr lang="cs-CZ" dirty="0" smtClean="0"/>
              <a:t>sutura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vaginae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ruptae</a:t>
            </a:r>
            <a:r>
              <a:rPr lang="cs-CZ" dirty="0" smtClean="0"/>
              <a:t> post </a:t>
            </a:r>
            <a:r>
              <a:rPr lang="cs-CZ" dirty="0" err="1" smtClean="0"/>
              <a:t>partum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perforatus</a:t>
            </a:r>
            <a:r>
              <a:rPr lang="cs-CZ" dirty="0" smtClean="0"/>
              <a:t>, a, um/</a:t>
            </a:r>
            <a:r>
              <a:rPr lang="cs-CZ" dirty="0" err="1" smtClean="0"/>
              <a:t>perforans</a:t>
            </a:r>
            <a:r>
              <a:rPr lang="cs-CZ" dirty="0" smtClean="0"/>
              <a:t>, </a:t>
            </a:r>
            <a:r>
              <a:rPr lang="cs-CZ" dirty="0" err="1" smtClean="0"/>
              <a:t>ntis</a:t>
            </a:r>
            <a:endParaRPr lang="cs-CZ" dirty="0" smtClean="0"/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r>
              <a:rPr lang="cs-CZ" dirty="0" smtClean="0"/>
              <a:t> </a:t>
            </a: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ulcus</a:t>
            </a:r>
            <a:endParaRPr lang="cs-CZ" dirty="0" smtClean="0"/>
          </a:p>
          <a:p>
            <a:pPr lvl="2"/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perforatum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perforans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err="1" smtClean="0"/>
              <a:t>suspicio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suspectus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suspicio</a:t>
            </a:r>
            <a:r>
              <a:rPr lang="cs-CZ" dirty="0" smtClean="0"/>
              <a:t> </a:t>
            </a:r>
            <a:r>
              <a:rPr lang="cs-CZ" dirty="0" err="1" smtClean="0"/>
              <a:t>carcinomatis</a:t>
            </a:r>
            <a:r>
              <a:rPr lang="cs-CZ" dirty="0" smtClean="0"/>
              <a:t> </a:t>
            </a:r>
            <a:r>
              <a:rPr lang="cs-CZ" dirty="0" err="1" smtClean="0"/>
              <a:t>mammae</a:t>
            </a:r>
            <a:r>
              <a:rPr lang="cs-CZ" dirty="0" smtClean="0"/>
              <a:t> l.sin.</a:t>
            </a:r>
          </a:p>
          <a:p>
            <a:pPr lvl="2"/>
            <a:r>
              <a:rPr lang="cs-CZ" dirty="0" err="1" smtClean="0"/>
              <a:t>Infractio</a:t>
            </a:r>
            <a:r>
              <a:rPr lang="cs-CZ" dirty="0" smtClean="0"/>
              <a:t> </a:t>
            </a:r>
            <a:r>
              <a:rPr lang="cs-CZ" dirty="0" err="1" smtClean="0"/>
              <a:t>partis</a:t>
            </a:r>
            <a:r>
              <a:rPr lang="cs-CZ" dirty="0" smtClean="0"/>
              <a:t> </a:t>
            </a:r>
            <a:r>
              <a:rPr lang="cs-CZ" dirty="0" err="1" smtClean="0"/>
              <a:t>distalis</a:t>
            </a:r>
            <a:r>
              <a:rPr lang="cs-CZ" dirty="0" smtClean="0"/>
              <a:t> </a:t>
            </a:r>
            <a:r>
              <a:rPr lang="cs-CZ" dirty="0" err="1" smtClean="0"/>
              <a:t>tibiae</a:t>
            </a:r>
            <a:r>
              <a:rPr lang="cs-CZ" dirty="0" smtClean="0"/>
              <a:t> l.</a:t>
            </a:r>
            <a:r>
              <a:rPr lang="cs-CZ" dirty="0" err="1" smtClean="0"/>
              <a:t>dx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suspecta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38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755576" y="5006072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396" y="3049163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2004363" y="1491978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311" y="467306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017489" y="3405925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516215" y="1283608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2775" y="17953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morsus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81064" y="285720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01000" y="344295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642266" y="394999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morbus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6056" y="19888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paries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72622" y="6040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fascia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1819" y="38293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facies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33" y="4739494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11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1128940" y="5050115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35" y="2771410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912916" y="1441402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421" y="487713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55575" y="3442950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286213" y="1354845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916871" y="4554828"/>
            <a:ext cx="205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morsus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us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18118" y="6073780"/>
            <a:ext cx="1519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pars</a:t>
            </a:r>
            <a:r>
              <a:rPr lang="cs-CZ" b="1" dirty="0" smtClean="0"/>
              <a:t>, tis, 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99690" y="2840570"/>
            <a:ext cx="175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</a:t>
            </a:r>
            <a:r>
              <a:rPr lang="cs-CZ" b="1" dirty="0" smtClean="0">
                <a:solidFill>
                  <a:schemeClr val="bg1"/>
                </a:solidFill>
              </a:rPr>
              <a:t>, tis, f.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238483" y="5979456"/>
            <a:ext cx="184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morbus</a:t>
            </a:r>
            <a:r>
              <a:rPr lang="cs-CZ" b="1" dirty="0" smtClean="0"/>
              <a:t>, i, m. 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47734" y="4008604"/>
            <a:ext cx="210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paries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etis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278324" y="2597671"/>
            <a:ext cx="1915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fascia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ae</a:t>
            </a:r>
            <a:r>
              <a:rPr lang="cs-CZ" b="1" dirty="0" smtClean="0">
                <a:solidFill>
                  <a:schemeClr val="bg1"/>
                </a:solidFill>
              </a:rPr>
              <a:t>, f.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96" y="3612221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288178" y="4838228"/>
            <a:ext cx="160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facies, </a:t>
            </a:r>
            <a:r>
              <a:rPr lang="cs-CZ" b="1" dirty="0" err="1" smtClean="0"/>
              <a:t>ei</a:t>
            </a:r>
            <a:r>
              <a:rPr lang="cs-CZ" b="1" dirty="0" smtClean="0"/>
              <a:t>, f.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9607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856984" cy="496855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rupture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fascia</a:t>
            </a:r>
            <a:endParaRPr lang="cs-CZ" dirty="0" smtClean="0"/>
          </a:p>
          <a:p>
            <a:pPr lvl="1"/>
            <a:r>
              <a:rPr lang="cs-CZ" dirty="0" smtClean="0"/>
              <a:t>ruptura </a:t>
            </a:r>
            <a:r>
              <a:rPr lang="cs-CZ" dirty="0" err="1" smtClean="0"/>
              <a:t>fasciae</a:t>
            </a:r>
            <a:r>
              <a:rPr lang="cs-CZ" dirty="0" smtClean="0"/>
              <a:t> </a:t>
            </a:r>
            <a:r>
              <a:rPr lang="cs-CZ" dirty="0" err="1" smtClean="0"/>
              <a:t>latae</a:t>
            </a:r>
            <a:endParaRPr lang="cs-CZ" dirty="0" smtClean="0"/>
          </a:p>
          <a:p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animal bite</a:t>
            </a:r>
          </a:p>
          <a:p>
            <a:pPr lvl="1"/>
            <a:r>
              <a:rPr lang="cs-CZ" dirty="0" err="1" smtClean="0"/>
              <a:t>mors</a:t>
            </a:r>
            <a:r>
              <a:rPr lang="cs-CZ" dirty="0" smtClean="0"/>
              <a:t> post </a:t>
            </a:r>
            <a:r>
              <a:rPr lang="cs-CZ" dirty="0" err="1" smtClean="0"/>
              <a:t>morsum</a:t>
            </a:r>
            <a:r>
              <a:rPr lang="cs-CZ" dirty="0" smtClean="0"/>
              <a:t> </a:t>
            </a:r>
            <a:r>
              <a:rPr lang="cs-CZ" dirty="0" err="1" smtClean="0"/>
              <a:t>animalis</a:t>
            </a:r>
            <a:endParaRPr lang="cs-CZ" dirty="0" smtClean="0"/>
          </a:p>
          <a:p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gall</a:t>
            </a:r>
            <a:r>
              <a:rPr lang="cs-CZ" dirty="0" smtClean="0"/>
              <a:t> </a:t>
            </a:r>
            <a:r>
              <a:rPr lang="cs-CZ" dirty="0" err="1" smtClean="0"/>
              <a:t>bladder</a:t>
            </a:r>
            <a:endParaRPr lang="cs-CZ" dirty="0" smtClean="0"/>
          </a:p>
          <a:p>
            <a:pPr lvl="1"/>
            <a:r>
              <a:rPr lang="cs-CZ" dirty="0" smtClean="0"/>
              <a:t>partes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felleae</a:t>
            </a:r>
            <a:endParaRPr lang="cs-CZ" dirty="0" smtClean="0"/>
          </a:p>
          <a:p>
            <a:r>
              <a:rPr lang="cs-CZ" dirty="0" err="1" smtClean="0"/>
              <a:t>pelvic</a:t>
            </a:r>
            <a:r>
              <a:rPr lang="cs-CZ" dirty="0" smtClean="0"/>
              <a:t> </a:t>
            </a:r>
            <a:r>
              <a:rPr lang="cs-CZ" dirty="0" err="1" smtClean="0"/>
              <a:t>surface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sacral</a:t>
            </a:r>
            <a:r>
              <a:rPr lang="cs-CZ" dirty="0" smtClean="0"/>
              <a:t> bone</a:t>
            </a:r>
          </a:p>
          <a:p>
            <a:pPr lvl="1"/>
            <a:r>
              <a:rPr lang="cs-CZ" dirty="0" smtClean="0"/>
              <a:t>facies </a:t>
            </a:r>
            <a:r>
              <a:rPr lang="cs-CZ" dirty="0" err="1" smtClean="0"/>
              <a:t>pelvina</a:t>
            </a:r>
            <a:r>
              <a:rPr lang="cs-CZ" dirty="0" smtClean="0"/>
              <a:t> </a:t>
            </a:r>
            <a:r>
              <a:rPr lang="cs-CZ" dirty="0" err="1" smtClean="0"/>
              <a:t>ossis</a:t>
            </a:r>
            <a:r>
              <a:rPr lang="cs-CZ" dirty="0" smtClean="0"/>
              <a:t> </a:t>
            </a:r>
            <a:r>
              <a:rPr lang="cs-CZ" dirty="0" err="1" smtClean="0"/>
              <a:t>sacri</a:t>
            </a:r>
            <a:endParaRPr lang="cs-CZ" dirty="0" smtClean="0"/>
          </a:p>
          <a:p>
            <a:r>
              <a:rPr lang="cs-CZ" dirty="0" err="1" smtClean="0"/>
              <a:t>infectious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pPr lvl="1"/>
            <a:r>
              <a:rPr lang="cs-CZ" dirty="0" err="1" smtClean="0"/>
              <a:t>morbi</a:t>
            </a:r>
            <a:r>
              <a:rPr lang="cs-CZ" dirty="0" smtClean="0"/>
              <a:t> </a:t>
            </a:r>
            <a:r>
              <a:rPr lang="cs-CZ" dirty="0" err="1" smtClean="0"/>
              <a:t>contagiosi</a:t>
            </a:r>
            <a:endParaRPr lang="cs-CZ" dirty="0" smtClean="0"/>
          </a:p>
          <a:p>
            <a:r>
              <a:rPr lang="cs-CZ" dirty="0" err="1" smtClean="0"/>
              <a:t>perforation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wall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stomach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endParaRPr lang="cs-CZ" dirty="0" smtClean="0"/>
          </a:p>
        </p:txBody>
      </p:sp>
      <p:pic>
        <p:nvPicPr>
          <p:cNvPr id="4098" name="Picture 2" descr="http://images.slideplayer.com.br/12/3764838/slides/slide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1"/>
            <a:ext cx="4104456" cy="30783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24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803</TotalTime>
  <Words>522</Words>
  <Application>Microsoft Office PowerPoint</Application>
  <PresentationFormat>Předvádění na obrazovce (4:3)</PresentationFormat>
  <Paragraphs>164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Revision</vt:lpstr>
      <vt:lpstr>???</vt:lpstr>
      <vt:lpstr>Adjectives</vt:lpstr>
      <vt:lpstr>Give the noun which the underlined adjectives come from, its genitive singular form, gender, declension and meaning  </vt:lpstr>
      <vt:lpstr>Identify common mistakes</vt:lpstr>
      <vt:lpstr>Confusing words I</vt:lpstr>
      <vt:lpstr>Confusing words II Match the nouns with the pictures</vt:lpstr>
      <vt:lpstr>Confusing words II Match the nouns with the pictures</vt:lpstr>
      <vt:lpstr>Translate</vt:lpstr>
      <vt:lpstr>Translate</vt:lpstr>
      <vt:lpstr>Snímek 11</vt:lpstr>
      <vt:lpstr>Form phrases from words in boxes and translate them into English</vt:lpstr>
      <vt:lpstr>What are the correct LATIN terms?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Gachallová Natália</cp:lastModifiedBy>
  <cp:revision>79</cp:revision>
  <dcterms:created xsi:type="dcterms:W3CDTF">2016-02-19T10:06:29Z</dcterms:created>
  <dcterms:modified xsi:type="dcterms:W3CDTF">2017-02-20T09:48:10Z</dcterms:modified>
</cp:coreProperties>
</file>