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97" r:id="rId2"/>
    <p:sldId id="298" r:id="rId3"/>
    <p:sldId id="299" r:id="rId4"/>
    <p:sldId id="256" r:id="rId5"/>
    <p:sldId id="300" r:id="rId6"/>
    <p:sldId id="301" r:id="rId7"/>
    <p:sldId id="302" r:id="rId8"/>
    <p:sldId id="273" r:id="rId9"/>
    <p:sldId id="277" r:id="rId10"/>
    <p:sldId id="276" r:id="rId11"/>
    <p:sldId id="275" r:id="rId12"/>
    <p:sldId id="288" r:id="rId13"/>
    <p:sldId id="294" r:id="rId14"/>
    <p:sldId id="293" r:id="rId15"/>
    <p:sldId id="289" r:id="rId16"/>
    <p:sldId id="290" r:id="rId17"/>
    <p:sldId id="291" r:id="rId18"/>
    <p:sldId id="295" r:id="rId19"/>
    <p:sldId id="280" r:id="rId20"/>
    <p:sldId id="279" r:id="rId21"/>
    <p:sldId id="271" r:id="rId22"/>
    <p:sldId id="272" r:id="rId23"/>
    <p:sldId id="296" r:id="rId24"/>
    <p:sldId id="282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napToGrid="0" snapToObjects="1"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3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D126C-3DEC-49DD-A67B-A58998368C42}" type="datetimeFigureOut">
              <a:rPr lang="cs-CZ" smtClean="0"/>
              <a:pPr/>
              <a:t>23.4.2018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D65F6-E794-4806-B2E7-D43CC7FEC70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Tady se dá znovu zeptat na formu v plurálu.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Slidy</a:t>
            </a:r>
            <a:r>
              <a:rPr lang="cs-CZ" baseline="0" dirty="0" smtClean="0"/>
              <a:t> s oranžovými tabulkami v hodině – cvičení 1 – stejné recepty se objevují znovu v posledním cvičení v handoutu, to bych dala za úkol.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Výplach = </a:t>
            </a:r>
            <a:r>
              <a:rPr lang="cs-CZ" dirty="0" err="1" smtClean="0"/>
              <a:t>lavage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První udělat spolu jako vzor, ostatní rozdat prázdné</a:t>
            </a:r>
            <a:r>
              <a:rPr lang="cs-CZ" baseline="0" dirty="0" smtClean="0"/>
              <a:t> předpisy, práce v párech/skupinách.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BASIC TYPES OF MEDICATIONS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81504" y="2133600"/>
            <a:ext cx="7362496" cy="4492283"/>
          </a:xfrm>
        </p:spPr>
        <p:txBody>
          <a:bodyPr/>
          <a:lstStyle/>
          <a:p>
            <a:r>
              <a:rPr lang="cs-CZ" dirty="0" smtClean="0"/>
              <a:t>-ENS/-ANS</a:t>
            </a:r>
          </a:p>
          <a:p>
            <a:endParaRPr lang="cs-CZ" dirty="0" smtClean="0"/>
          </a:p>
          <a:p>
            <a:r>
              <a:rPr lang="cs-CZ" dirty="0" smtClean="0"/>
              <a:t>-ICUM/-IVUM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-LYTICUM?</a:t>
            </a:r>
          </a:p>
          <a:p>
            <a:pPr lvl="1"/>
            <a:r>
              <a:rPr lang="cs-CZ" dirty="0" smtClean="0"/>
              <a:t>CONTRA-/ANTI-?</a:t>
            </a:r>
          </a:p>
          <a:p>
            <a:pPr lvl="1"/>
            <a:r>
              <a:rPr lang="cs-CZ" dirty="0" smtClean="0"/>
              <a:t>HYPO-?</a:t>
            </a:r>
          </a:p>
          <a:p>
            <a:pPr lvl="1"/>
            <a:r>
              <a:rPr lang="cs-CZ" dirty="0" smtClean="0"/>
              <a:t>DE-/DES-?</a:t>
            </a:r>
          </a:p>
          <a:p>
            <a:pPr lvl="1"/>
            <a:r>
              <a:rPr lang="cs-CZ" dirty="0" smtClean="0"/>
              <a:t>AN-?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738424" y="1764268"/>
            <a:ext cx="2841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PLURALS?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542671" y="2164378"/>
            <a:ext cx="3315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</a:rPr>
              <a:t>-</a:t>
            </a:r>
            <a:r>
              <a:rPr lang="cs-CZ" sz="2000" b="1" dirty="0" smtClean="0">
                <a:solidFill>
                  <a:srgbClr val="00B050"/>
                </a:solidFill>
              </a:rPr>
              <a:t>ENTIA</a:t>
            </a:r>
            <a:r>
              <a:rPr lang="cs-CZ" sz="2400" b="1" dirty="0" smtClean="0">
                <a:solidFill>
                  <a:srgbClr val="00B050"/>
                </a:solidFill>
              </a:rPr>
              <a:t>/-</a:t>
            </a:r>
            <a:r>
              <a:rPr lang="cs-CZ" sz="2000" b="1" dirty="0" smtClean="0">
                <a:solidFill>
                  <a:srgbClr val="00B050"/>
                </a:solidFill>
              </a:rPr>
              <a:t>ANTIA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542671" y="3376246"/>
            <a:ext cx="2546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-ICA/-IVA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84163" y="1764268"/>
            <a:ext cx="1685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REMEDIUM…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542671" y="4459458"/>
            <a:ext cx="3179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solidFill>
                  <a:srgbClr val="C00000"/>
                </a:solidFill>
              </a:rPr>
              <a:t>ANXIOLYTICUM</a:t>
            </a:r>
            <a:endParaRPr lang="cs-CZ" sz="2000" i="1" dirty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707944" y="4859568"/>
            <a:ext cx="2302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C00000"/>
                </a:solidFill>
              </a:rPr>
              <a:t>CONTRACEPTIVUM</a:t>
            </a:r>
          </a:p>
          <a:p>
            <a:r>
              <a:rPr lang="cs-CZ" i="1" dirty="0" smtClean="0">
                <a:solidFill>
                  <a:srgbClr val="C00000"/>
                </a:solidFill>
              </a:rPr>
              <a:t>ANTIDOTUM</a:t>
            </a:r>
            <a:endParaRPr lang="cs-CZ" i="1" dirty="0">
              <a:solidFill>
                <a:srgbClr val="C0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933071" y="5324511"/>
            <a:ext cx="230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C00000"/>
                </a:solidFill>
              </a:rPr>
              <a:t>HYPOTONICUM</a:t>
            </a:r>
            <a:endParaRPr lang="cs-CZ" i="1" dirty="0">
              <a:solidFill>
                <a:srgbClr val="C0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419264" y="5693843"/>
            <a:ext cx="230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C00000"/>
                </a:solidFill>
              </a:rPr>
              <a:t>DETOXICANS</a:t>
            </a:r>
            <a:endParaRPr lang="cs-CZ" i="1" dirty="0">
              <a:solidFill>
                <a:srgbClr val="C0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556592" y="6063175"/>
            <a:ext cx="230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C00000"/>
                </a:solidFill>
              </a:rPr>
              <a:t>ANALGETICUM</a:t>
            </a:r>
            <a:endParaRPr lang="cs-CZ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MAGISTRALITER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81503" y="1774247"/>
            <a:ext cx="7076747" cy="452794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u="sng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3200" i="1" u="sng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3200" u="sng" dirty="0" smtClean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Kalii </a:t>
            </a:r>
            <a:r>
              <a:rPr lang="cs-CZ" sz="32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iodidi</a:t>
            </a:r>
            <a:r>
              <a:rPr lang="cs-CZ" sz="3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endParaRPr lang="cs-CZ" sz="3200" i="1" u="sng" dirty="0" smtClean="0">
              <a:solidFill>
                <a:srgbClr val="000000"/>
              </a:solidFill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32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     </a:t>
            </a:r>
            <a:r>
              <a:rPr lang="cs-CZ" sz="3200" i="1" dirty="0" err="1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Anisi</a:t>
            </a:r>
            <a:r>
              <a:rPr lang="cs-CZ" sz="32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spiritus </a:t>
            </a:r>
            <a:r>
              <a:rPr lang="cs-CZ" sz="3200" i="1" dirty="0" err="1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compositi</a:t>
            </a:r>
            <a:r>
              <a:rPr lang="cs-CZ" sz="32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               </a:t>
            </a:r>
            <a:r>
              <a:rPr lang="cs-CZ" sz="3200" i="1" u="sng" dirty="0" err="1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aa</a:t>
            </a:r>
            <a:r>
              <a:rPr lang="cs-CZ" sz="32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5,0</a:t>
            </a: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3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     </a:t>
            </a:r>
            <a:r>
              <a:rPr lang="cs-CZ" sz="32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Aquae</a:t>
            </a:r>
            <a:r>
              <a:rPr lang="cs-CZ" sz="3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32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purificatae</a:t>
            </a:r>
            <a:r>
              <a:rPr lang="cs-CZ" sz="3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                         ad 200,0</a:t>
            </a:r>
            <a:endParaRPr lang="cs-CZ" sz="3200" dirty="0" smtClean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u="sng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M. </a:t>
            </a:r>
            <a:r>
              <a:rPr lang="cs-CZ" sz="3200" i="1" u="sng" dirty="0" err="1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f</a:t>
            </a:r>
            <a:r>
              <a:rPr lang="cs-CZ" sz="3200" i="1" u="sng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. sol.</a:t>
            </a:r>
            <a:endParaRPr lang="cs-CZ" sz="3200" dirty="0" smtClean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u="sng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D. S. </a:t>
            </a:r>
            <a:r>
              <a:rPr lang="cs-CZ" sz="3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3krát denně</a:t>
            </a:r>
            <a:r>
              <a:rPr lang="cs-CZ" sz="32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jednu lžíci.</a:t>
            </a:r>
            <a:endParaRPr lang="cs-CZ" sz="3200" i="1" dirty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975662" y="6302188"/>
            <a:ext cx="1882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solidFill>
                  <a:srgbClr val="0070C0"/>
                </a:solidFill>
              </a:rPr>
              <a:t>EXPECTORANS</a:t>
            </a:r>
            <a:endParaRPr lang="cs-CZ" i="1" dirty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2855742"/>
            <a:ext cx="1519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GENITIVES!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How</a:t>
            </a:r>
            <a:r>
              <a:rPr lang="cs-CZ" dirty="0" smtClean="0"/>
              <a:t> much OF…)</a:t>
            </a:r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1041009" y="3545058"/>
            <a:ext cx="1209822" cy="775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flipV="1">
            <a:off x="1041009" y="3024554"/>
            <a:ext cx="1209822" cy="520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>
            <a:off x="1041009" y="3545060"/>
            <a:ext cx="1209822" cy="234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3896751" y="5078437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MISCE FIAT SOLUTIO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274191" y="3175726"/>
            <a:ext cx="258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ANA (PARTES AEQUALES)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SPECIALITAS</a:t>
            </a:r>
            <a:endParaRPr lang="cs-CZ" dirty="0"/>
          </a:p>
        </p:txBody>
      </p:sp>
      <p:sp>
        <p:nvSpPr>
          <p:cNvPr id="4" name="Zástupný symbol pro obsah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36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3600" u="sng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Framykoin </a:t>
            </a:r>
            <a:r>
              <a:rPr lang="cs-CZ" sz="36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plv</a:t>
            </a:r>
            <a:r>
              <a:rPr lang="cs-CZ" sz="36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</a:t>
            </a:r>
            <a:r>
              <a:rPr lang="cs-CZ" sz="36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ads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1 x 20 </a:t>
            </a:r>
            <a:r>
              <a:rPr lang="cs-CZ" sz="36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gm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Exp. </a:t>
            </a:r>
            <a:r>
              <a:rPr lang="cs-CZ" sz="36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orig</a:t>
            </a:r>
            <a:r>
              <a:rPr lang="cs-CZ" sz="36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No.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II (</a:t>
            </a:r>
            <a:r>
              <a:rPr lang="cs-CZ" sz="36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du</a:t>
            </a:r>
            <a:r>
              <a:rPr lang="cs-CZ" sz="3600" i="1" dirty="0" err="1">
                <a:solidFill>
                  <a:srgbClr val="FF0000"/>
                </a:solidFill>
                <a:effectLst/>
                <a:latin typeface="+mj-lt"/>
                <a:ea typeface="Times New Roman"/>
                <a:cs typeface="Times New Roman"/>
              </a:rPr>
              <a:t>as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)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D. S.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Aplikovat 2krát denně na postižená místa po dobu 10 dnů</a:t>
            </a:r>
            <a:r>
              <a:rPr lang="cs-CZ" sz="11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110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66965" y="6302188"/>
            <a:ext cx="1882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solidFill>
                  <a:srgbClr val="0070C0"/>
                </a:solidFill>
              </a:rPr>
              <a:t>ANTIBIOTICUM</a:t>
            </a:r>
            <a:endParaRPr lang="cs-CZ" i="1" dirty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4037428"/>
            <a:ext cx="178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ACCUSATIVE !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 flipV="1">
            <a:off x="590843" y="4320567"/>
            <a:ext cx="1659988" cy="861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250831" y="3671668"/>
            <a:ext cx="427657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EXPEDITION</a:t>
            </a:r>
            <a:r>
              <a:rPr lang="cs-CZ" dirty="0" smtClean="0">
                <a:solidFill>
                  <a:srgbClr val="FF0000"/>
                </a:solidFill>
              </a:rPr>
              <a:t>ES</a:t>
            </a:r>
            <a:r>
              <a:rPr lang="cs-CZ" dirty="0" smtClean="0"/>
              <a:t> ORIGINAL</a:t>
            </a:r>
            <a:r>
              <a:rPr lang="cs-CZ" dirty="0" smtClean="0">
                <a:solidFill>
                  <a:srgbClr val="FF0000"/>
                </a:solidFill>
              </a:rPr>
              <a:t>ES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107109" y="2261326"/>
            <a:ext cx="831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RECIPE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274727" y="2815324"/>
            <a:ext cx="230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PULVIS ADSPERSORIUS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250831" y="4656406"/>
            <a:ext cx="202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DA. SIGNA.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686800" cy="187220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PUT THE LINES IN THE CORRECT ORDER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Immunostimulans</a:t>
            </a:r>
            <a:endParaRPr lang="cs-CZ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95536" y="2492896"/>
            <a:ext cx="7704856" cy="3384376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cs-CZ" sz="36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Exp. </a:t>
            </a:r>
            <a:r>
              <a:rPr lang="cs-CZ" sz="36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orig</a:t>
            </a:r>
            <a:r>
              <a:rPr lang="cs-CZ" sz="36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No. I (</a:t>
            </a:r>
            <a:r>
              <a:rPr lang="cs-CZ" sz="36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unam</a:t>
            </a:r>
            <a:r>
              <a:rPr lang="cs-CZ" sz="36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)</a:t>
            </a:r>
            <a:endParaRPr lang="cs-CZ" sz="3600" dirty="0" smtClean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cs-CZ" sz="36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36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3600" dirty="0" smtClean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Imunor</a:t>
            </a:r>
            <a:r>
              <a:rPr lang="cs-CZ" sz="36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p. o. 4 x 10 mg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S. Dle rozpisu.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6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25172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PUT THE LINES IN THE CORRECT ORDER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Gynaecologicum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467544" y="3029761"/>
            <a:ext cx="8064896" cy="3464391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cs-CZ" sz="3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D. ad scat.</a:t>
            </a:r>
            <a:endParaRPr lang="cs-CZ" sz="3200" dirty="0" smtClean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cs-CZ" sz="32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Acidi</a:t>
            </a:r>
            <a:r>
              <a:rPr lang="cs-CZ" sz="3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32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borici</a:t>
            </a:r>
            <a:r>
              <a:rPr lang="cs-CZ" sz="3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32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pulv</a:t>
            </a:r>
            <a:r>
              <a:rPr lang="cs-CZ" sz="3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			             100,0</a:t>
            </a:r>
            <a:endParaRPr lang="cs-CZ" sz="3200" dirty="0" smtClean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32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cs-CZ" sz="3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S. Jednu lžíci na litr teplé vody k výplachům.</a:t>
            </a:r>
            <a:endParaRPr lang="cs-CZ" sz="3200" dirty="0" smtClean="0">
              <a:effectLst/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68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836712"/>
            <a:ext cx="8686800" cy="14401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GB" dirty="0" smtClean="0"/>
              <a:t>FILL IN</a:t>
            </a:r>
            <a:r>
              <a:rPr lang="cs-CZ" dirty="0" smtClean="0"/>
              <a:t> MISSING TERMS</a:t>
            </a:r>
            <a:br>
              <a:rPr lang="cs-CZ" dirty="0" smtClean="0"/>
            </a:br>
            <a:r>
              <a:rPr lang="cs-CZ" dirty="0" err="1" smtClean="0"/>
              <a:t>hypnoticum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Obdélník 3"/>
          <p:cNvSpPr>
            <a:spLocks/>
          </p:cNvSpPr>
          <p:nvPr/>
        </p:nvSpPr>
        <p:spPr>
          <a:xfrm>
            <a:off x="634687" y="2657124"/>
            <a:ext cx="7704856" cy="38164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28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Amobarbitali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	0,15</a:t>
            </a:r>
            <a:endParaRPr lang="cs-CZ" sz="28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Codeinii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dihydrogenphosphorici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</a:t>
            </a:r>
            <a:r>
              <a:rPr lang="cs-CZ" sz="28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0,03</a:t>
            </a:r>
            <a:endParaRPr lang="cs-CZ" sz="28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Aminophenazoni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</a:t>
            </a:r>
            <a:r>
              <a:rPr lang="cs-CZ" sz="28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            0,25</a:t>
            </a:r>
            <a:endParaRPr lang="cs-CZ" sz="28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Olei </a:t>
            </a: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cacao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q. </a:t>
            </a:r>
            <a:r>
              <a:rPr lang="cs-CZ" sz="28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</a:t>
            </a:r>
            <a:r>
              <a:rPr lang="cs-CZ" sz="28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ut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8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</a:t>
            </a:r>
            <a:r>
              <a:rPr lang="cs-CZ" sz="28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supp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28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D. </a:t>
            </a:r>
            <a:r>
              <a:rPr lang="cs-CZ" sz="28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________</a:t>
            </a:r>
            <a:r>
              <a:rPr lang="cs-CZ" sz="28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d. </a:t>
            </a:r>
            <a:r>
              <a:rPr lang="cs-CZ" sz="28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_________</a:t>
            </a:r>
            <a:r>
              <a:rPr lang="cs-CZ" sz="28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VI (sex)</a:t>
            </a:r>
            <a:endParaRPr lang="cs-CZ" sz="28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S. Na noc zavést 1 čípek</a:t>
            </a:r>
            <a:r>
              <a:rPr lang="cs-CZ" sz="1100" i="1" dirty="0">
                <a:solidFill>
                  <a:srgbClr val="000000"/>
                </a:solidFill>
                <a:effectLst/>
                <a:latin typeface="Cambria"/>
                <a:ea typeface="Times New Roman"/>
                <a:cs typeface="Times New Roman"/>
              </a:rPr>
              <a:t>.</a:t>
            </a:r>
            <a:endParaRPr lang="cs-CZ" sz="11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5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165618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GB" dirty="0" smtClean="0"/>
              <a:t>FILL IN</a:t>
            </a:r>
            <a:r>
              <a:rPr lang="cs-CZ" dirty="0" smtClean="0"/>
              <a:t> MISSING TERMS</a:t>
            </a:r>
            <a:br>
              <a:rPr lang="cs-CZ" dirty="0" smtClean="0"/>
            </a:br>
            <a:r>
              <a:rPr lang="cs-CZ" dirty="0" err="1" smtClean="0"/>
              <a:t>Antidepressivum</a:t>
            </a:r>
            <a:endParaRPr lang="en-GB" dirty="0"/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467544" y="2348880"/>
            <a:ext cx="7344816" cy="3430801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________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Asentra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50 </a:t>
            </a:r>
            <a:r>
              <a:rPr lang="cs-CZ" sz="36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tbl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p. o. 28 x 50 mg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________</a:t>
            </a:r>
            <a:r>
              <a:rPr lang="cs-CZ" sz="36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36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orig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</a:t>
            </a:r>
            <a:r>
              <a:rPr lang="cs-CZ" sz="36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</a:t>
            </a:r>
            <a:r>
              <a:rPr lang="cs-CZ" sz="36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IV (</a:t>
            </a:r>
            <a:r>
              <a:rPr lang="cs-CZ" sz="36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quattuor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)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D. </a:t>
            </a:r>
            <a:r>
              <a:rPr lang="cs-CZ" sz="36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________</a:t>
            </a:r>
            <a:r>
              <a:rPr lang="cs-CZ" sz="36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2 tablety denně.  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09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2016224"/>
          </a:xfrm>
        </p:spPr>
        <p:txBody>
          <a:bodyPr>
            <a:normAutofit/>
          </a:bodyPr>
          <a:lstStyle/>
          <a:p>
            <a:r>
              <a:rPr lang="en-GB" dirty="0"/>
              <a:t>Give </a:t>
            </a:r>
            <a:r>
              <a:rPr lang="en-GB" dirty="0" smtClean="0"/>
              <a:t>full form</a:t>
            </a:r>
            <a:r>
              <a:rPr lang="cs-CZ" dirty="0" smtClean="0"/>
              <a:t>s</a:t>
            </a:r>
            <a:r>
              <a:rPr lang="en-GB" dirty="0" smtClean="0"/>
              <a:t> </a:t>
            </a:r>
            <a:r>
              <a:rPr lang="en-GB" dirty="0"/>
              <a:t>of the underlined abbreviated terms</a:t>
            </a:r>
            <a:r>
              <a:rPr lang="en-GB" dirty="0" smtClean="0"/>
              <a:t>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analgeticum</a:t>
            </a:r>
            <a:r>
              <a:rPr lang="cs-CZ" dirty="0" smtClean="0"/>
              <a:t> + </a:t>
            </a:r>
            <a:r>
              <a:rPr lang="cs-CZ" dirty="0" err="1" smtClean="0"/>
              <a:t>antipyreticum</a:t>
            </a:r>
            <a:endParaRPr lang="cs-CZ" dirty="0"/>
          </a:p>
        </p:txBody>
      </p:sp>
      <p:sp>
        <p:nvSpPr>
          <p:cNvPr id="7" name="Obdélník 6"/>
          <p:cNvSpPr>
            <a:spLocks/>
          </p:cNvSpPr>
          <p:nvPr/>
        </p:nvSpPr>
        <p:spPr>
          <a:xfrm>
            <a:off x="467544" y="2743200"/>
            <a:ext cx="7344816" cy="374441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Acidi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acetylsalicylici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Paracetamoli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	</a:t>
            </a:r>
            <a:r>
              <a:rPr lang="cs-CZ" sz="20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aa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0,3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Codeinii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dihydrogenphosphorici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     </a:t>
            </a:r>
            <a:r>
              <a:rPr lang="cs-CZ" sz="20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             0,02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Coffeini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cum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natrio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benzoico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    </a:t>
            </a:r>
            <a:r>
              <a:rPr lang="cs-CZ" sz="20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0,1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Magnesii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oxydati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     </a:t>
            </a:r>
            <a:r>
              <a:rPr lang="cs-CZ" sz="20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            0,05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M. f. </a:t>
            </a:r>
            <a:r>
              <a:rPr lang="cs-CZ" sz="20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pulv</a:t>
            </a:r>
            <a:r>
              <a:rPr lang="cs-CZ" sz="20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	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D. t. d. No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r>
              <a:rPr lang="cs-CZ" sz="2000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XX (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viginti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) ad </a:t>
            </a:r>
            <a:r>
              <a:rPr lang="cs-CZ" sz="20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caps</a:t>
            </a:r>
            <a:r>
              <a:rPr lang="cs-CZ" sz="20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2000" u="sng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S. 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3krát denně 1 prášek.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effectLst/>
                <a:latin typeface="+mj-lt"/>
                <a:ea typeface="Times New Roman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1078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INTERPRET</a:t>
            </a:r>
            <a:br>
              <a:rPr lang="cs-CZ" dirty="0" smtClean="0"/>
            </a:br>
            <a:r>
              <a:rPr lang="cs-CZ" dirty="0" err="1" smtClean="0"/>
              <a:t>diureticum</a:t>
            </a:r>
            <a:endParaRPr lang="cs-CZ" dirty="0"/>
          </a:p>
        </p:txBody>
      </p:sp>
      <p:sp>
        <p:nvSpPr>
          <p:cNvPr id="4" name="Obdélník 3"/>
          <p:cNvSpPr>
            <a:spLocks/>
          </p:cNvSpPr>
          <p:nvPr/>
        </p:nvSpPr>
        <p:spPr>
          <a:xfrm>
            <a:off x="467544" y="2094703"/>
            <a:ext cx="8136904" cy="4032448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32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Aminophyllini</a:t>
            </a: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	</a:t>
            </a:r>
            <a:r>
              <a:rPr lang="cs-CZ" sz="3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        1,8</a:t>
            </a:r>
            <a:endParaRPr lang="cs-CZ" sz="32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Olei </a:t>
            </a:r>
            <a:r>
              <a:rPr lang="cs-CZ" sz="32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cacao</a:t>
            </a: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32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q. s. </a:t>
            </a:r>
            <a:r>
              <a:rPr lang="cs-CZ" sz="32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ut</a:t>
            </a:r>
            <a:r>
              <a:rPr lang="cs-CZ" sz="32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f. </a:t>
            </a:r>
            <a:r>
              <a:rPr lang="cs-CZ" sz="32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supp</a:t>
            </a:r>
            <a:r>
              <a:rPr lang="cs-CZ" sz="32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3200" u="sng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</a:t>
            </a:r>
            <a:r>
              <a:rPr lang="cs-CZ" sz="3200" i="1" u="sng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t. d</a:t>
            </a:r>
            <a:r>
              <a:rPr lang="cs-CZ" sz="32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No. </a:t>
            </a: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VI (sex)</a:t>
            </a:r>
            <a:endParaRPr lang="cs-CZ" sz="32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S. 2krát denně zavést 1 čípek do konečníku.</a:t>
            </a:r>
            <a:endParaRPr lang="cs-CZ" sz="32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1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29719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108012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en-GB" dirty="0" smtClean="0"/>
              <a:t>Find mistakes in the terms in red</a:t>
            </a:r>
            <a:r>
              <a:rPr lang="en-GB" sz="3200" dirty="0" smtClean="0"/>
              <a:t>;</a:t>
            </a:r>
            <a:r>
              <a:rPr lang="cs-CZ" sz="3200" dirty="0" smtClean="0"/>
              <a:t> </a:t>
            </a:r>
            <a:r>
              <a:rPr lang="cs-CZ" sz="3200" dirty="0" err="1" smtClean="0"/>
              <a:t>then</a:t>
            </a:r>
            <a:r>
              <a:rPr lang="cs-CZ" sz="3200" dirty="0" smtClean="0"/>
              <a:t> </a:t>
            </a:r>
            <a:r>
              <a:rPr lang="cs-CZ" sz="3200" dirty="0" err="1" smtClean="0"/>
              <a:t>make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abbreviations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them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>
                <a:solidFill>
                  <a:schemeClr val="accent6"/>
                </a:solidFill>
              </a:rPr>
              <a:t>Antacidum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Obdélník 3"/>
          <p:cNvSpPr>
            <a:spLocks/>
          </p:cNvSpPr>
          <p:nvPr/>
        </p:nvSpPr>
        <p:spPr>
          <a:xfrm>
            <a:off x="395536" y="2204864"/>
            <a:ext cx="8136904" cy="4392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cs-CZ" sz="2400" i="1" dirty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24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24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Extracti</a:t>
            </a:r>
            <a:r>
              <a:rPr lang="cs-CZ" sz="24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4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belladonnae</a:t>
            </a:r>
            <a:r>
              <a:rPr lang="cs-CZ" sz="24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4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sicci</a:t>
            </a:r>
            <a:r>
              <a:rPr lang="cs-CZ" sz="24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</a:t>
            </a:r>
            <a:r>
              <a:rPr lang="cs-CZ" sz="24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0,4</a:t>
            </a:r>
            <a:endParaRPr lang="cs-CZ" sz="24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Papaverinii</a:t>
            </a:r>
            <a:r>
              <a:rPr lang="cs-CZ" sz="24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4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chlorati</a:t>
            </a:r>
            <a:r>
              <a:rPr lang="cs-CZ" sz="24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</a:t>
            </a:r>
            <a:r>
              <a:rPr lang="cs-CZ" sz="24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1,0</a:t>
            </a:r>
            <a:endParaRPr lang="cs-CZ" sz="24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Magnesii </a:t>
            </a:r>
            <a:r>
              <a:rPr lang="cs-CZ" sz="24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oxydati</a:t>
            </a:r>
            <a:r>
              <a:rPr lang="cs-CZ" sz="24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            </a:t>
            </a:r>
            <a:r>
              <a:rPr lang="cs-CZ" sz="24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         	20,0</a:t>
            </a:r>
            <a:endParaRPr lang="cs-CZ" sz="24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i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Misce </a:t>
            </a:r>
            <a:r>
              <a:rPr lang="cs-CZ" sz="2400" i="1" dirty="0" err="1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fiant</a:t>
            </a:r>
            <a:r>
              <a:rPr lang="cs-CZ" sz="2400" i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cs-CZ" sz="2400" i="1" dirty="0" err="1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pulvis</a:t>
            </a:r>
            <a:endParaRPr lang="cs-CZ" sz="2400" i="1" dirty="0" smtClean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i="1" dirty="0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M.</a:t>
            </a:r>
            <a:r>
              <a:rPr lang="cs-CZ" sz="2400" i="1" dirty="0" smtClean="0">
                <a:solidFill>
                  <a:srgbClr val="00B050"/>
                </a:solidFill>
                <a:effectLst/>
                <a:latin typeface="+mj-lt"/>
                <a:ea typeface="Times New Roman"/>
                <a:cs typeface="Times New Roman"/>
              </a:rPr>
              <a:t> f. </a:t>
            </a:r>
            <a:r>
              <a:rPr lang="cs-CZ" sz="2400" i="1" dirty="0" err="1" smtClean="0">
                <a:solidFill>
                  <a:srgbClr val="00B050"/>
                </a:solidFill>
                <a:effectLst/>
                <a:latin typeface="+mj-lt"/>
                <a:ea typeface="Times New Roman"/>
                <a:cs typeface="Times New Roman"/>
              </a:rPr>
              <a:t>pulv</a:t>
            </a:r>
            <a:r>
              <a:rPr lang="cs-CZ" sz="2400" i="1" dirty="0" smtClean="0">
                <a:solidFill>
                  <a:srgbClr val="00B050"/>
                </a:solidFill>
                <a:effectLst/>
                <a:latin typeface="+mj-lt"/>
                <a:ea typeface="Times New Roman"/>
                <a:cs typeface="Times New Roman"/>
              </a:rPr>
              <a:t>./</a:t>
            </a:r>
            <a:r>
              <a:rPr lang="cs-CZ" sz="2400" i="1" dirty="0" err="1" smtClean="0">
                <a:solidFill>
                  <a:srgbClr val="00B050"/>
                </a:solidFill>
                <a:effectLst/>
                <a:latin typeface="+mj-lt"/>
                <a:ea typeface="Times New Roman"/>
                <a:cs typeface="Times New Roman"/>
              </a:rPr>
              <a:t>plv</a:t>
            </a:r>
            <a:r>
              <a:rPr lang="cs-CZ" sz="2400" i="1" dirty="0" smtClean="0">
                <a:solidFill>
                  <a:srgbClr val="00B05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r>
              <a:rPr lang="cs-CZ" sz="2400" i="1" dirty="0" smtClean="0">
                <a:solidFill>
                  <a:srgbClr val="FF0000"/>
                </a:solidFill>
                <a:effectLst/>
                <a:latin typeface="+mj-lt"/>
                <a:ea typeface="Times New Roman"/>
                <a:cs typeface="Times New Roman"/>
              </a:rPr>
              <a:t>	</a:t>
            </a:r>
            <a:r>
              <a:rPr lang="cs-CZ" sz="2400" i="1" dirty="0">
                <a:solidFill>
                  <a:srgbClr val="FF0000"/>
                </a:solidFill>
                <a:effectLst/>
                <a:latin typeface="+mj-lt"/>
                <a:ea typeface="Times New Roman"/>
                <a:cs typeface="Times New Roman"/>
              </a:rPr>
              <a:t>		</a:t>
            </a:r>
            <a:endParaRPr lang="cs-CZ" sz="2400" dirty="0">
              <a:solidFill>
                <a:srgbClr val="FF0000"/>
              </a:solidFill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cs-CZ" sz="2400" i="1" dirty="0" err="1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Divide</a:t>
            </a:r>
            <a:r>
              <a:rPr lang="cs-CZ" sz="2400" i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in </a:t>
            </a:r>
            <a:r>
              <a:rPr lang="cs-CZ" sz="2400" i="1" dirty="0" err="1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doses</a:t>
            </a:r>
            <a:r>
              <a:rPr lang="cs-CZ" sz="2400" i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cs-CZ" sz="2400" i="1" dirty="0" err="1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aequalem</a:t>
            </a:r>
            <a:r>
              <a:rPr lang="cs-CZ" sz="2400" i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numerus XX (</a:t>
            </a:r>
            <a:r>
              <a:rPr lang="cs-CZ" sz="2400" i="1" dirty="0" err="1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viginti</a:t>
            </a:r>
            <a:r>
              <a:rPr lang="cs-CZ" sz="2400" i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) ad </a:t>
            </a:r>
            <a:r>
              <a:rPr lang="cs-CZ" sz="2400" i="1" dirty="0" err="1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capsulos</a:t>
            </a:r>
            <a:endParaRPr lang="cs-CZ" sz="2400" i="1" dirty="0" smtClean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cs-CZ" sz="2400" i="1" dirty="0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Div. in </a:t>
            </a:r>
            <a:r>
              <a:rPr lang="cs-CZ" sz="2400" i="1" dirty="0" err="1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dos</a:t>
            </a:r>
            <a:r>
              <a:rPr lang="cs-CZ" sz="2400" i="1" dirty="0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. </a:t>
            </a:r>
            <a:r>
              <a:rPr lang="cs-CZ" sz="2400" i="1" dirty="0" err="1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aeq</a:t>
            </a:r>
            <a:r>
              <a:rPr lang="cs-CZ" sz="2400" i="1" dirty="0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. No. XX (</a:t>
            </a:r>
            <a:r>
              <a:rPr lang="cs-CZ" sz="2400" i="1" dirty="0" err="1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viginti</a:t>
            </a:r>
            <a:r>
              <a:rPr lang="cs-CZ" sz="2400" i="1" dirty="0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) ad </a:t>
            </a:r>
            <a:r>
              <a:rPr lang="cs-CZ" sz="2400" i="1" dirty="0" err="1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caps</a:t>
            </a:r>
            <a:r>
              <a:rPr lang="cs-CZ" sz="2400" i="1" dirty="0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.</a:t>
            </a:r>
            <a:endParaRPr lang="cs-CZ" sz="2400" i="1" dirty="0" smtClean="0">
              <a:solidFill>
                <a:srgbClr val="00B050"/>
              </a:solidFill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</a:t>
            </a:r>
            <a:r>
              <a:rPr lang="cs-CZ" sz="24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S. 3krát denně 1 prášek mezi dvěma jídly.</a:t>
            </a:r>
            <a:r>
              <a:rPr lang="cs-CZ" sz="2800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</a:t>
            </a:r>
            <a:r>
              <a:rPr lang="cs-CZ" sz="1100" dirty="0">
                <a:solidFill>
                  <a:srgbClr val="000000"/>
                </a:solidFill>
                <a:effectLst/>
                <a:latin typeface="Cambria"/>
                <a:ea typeface="Times New Roman"/>
                <a:cs typeface="Times New Roman"/>
              </a:rPr>
              <a:t>		    </a:t>
            </a:r>
            <a:endParaRPr lang="cs-CZ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100" dirty="0">
                <a:solidFill>
                  <a:srgbClr val="000000"/>
                </a:solidFill>
                <a:effectLst/>
                <a:latin typeface="Cambria"/>
                <a:ea typeface="Times New Roman"/>
                <a:cs typeface="Times New Roman"/>
              </a:rPr>
              <a:t>					</a:t>
            </a:r>
            <a:endParaRPr lang="cs-CZ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100" dirty="0">
                <a:effectLst/>
                <a:latin typeface="Calibri"/>
                <a:ea typeface="Times New Roman"/>
                <a:cs typeface="Times New Roman"/>
              </a:rPr>
              <a:t> </a:t>
            </a:r>
            <a:r>
              <a:rPr lang="cs-CZ" sz="1100" dirty="0" smtClean="0">
                <a:effectLst/>
                <a:latin typeface="Calibri"/>
                <a:ea typeface="Times New Roman"/>
                <a:cs typeface="Times New Roman"/>
              </a:rPr>
              <a:t>;</a:t>
            </a:r>
            <a:endParaRPr lang="cs-CZ" sz="11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55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FORMS OF PHARMACEUTICAL PREPARATIONS AND AGENTS</a:t>
            </a:r>
            <a:endParaRPr lang="cs-CZ" sz="2400" dirty="0"/>
          </a:p>
        </p:txBody>
      </p:sp>
      <p:pic>
        <p:nvPicPr>
          <p:cNvPr id="4" name="obrázek 19" descr="http://i72.photobucket.com/albums/i196/lashopaholic/bigstockphoto_Baby_Powder_2864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902" y="3353744"/>
            <a:ext cx="1186729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1" descr="http://patricinhaesperta.com.br/wp-content/uploads/2013/01/medicamento-capsul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490" y="2554515"/>
            <a:ext cx="1807152" cy="98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25" descr="http://a876.g.akamai.net/7/876/1448/v00001/images.medscape.com/pi/features/drugdirectory/octupdate/ROX465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6696" y="4554630"/>
            <a:ext cx="1648258" cy="129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1" descr="http://cdn2.hubspot.net/hub/147789/file-516497281-jpg/images/eye_drop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1568" y="2682975"/>
            <a:ext cx="1540020" cy="15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52" descr="http://images.medscape.com/pi/features/drugdirectory/octupdate/A722612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7632" y="2777590"/>
            <a:ext cx="1953923" cy="148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67" descr="http://braunoviny.bbraun.cz/sites/default/files/Tema/2009/mezinarodni-neintervencni-poregistracni-studie-bezpecnosti/ecoflac-ecobag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4067" y="3353744"/>
            <a:ext cx="1490663" cy="231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22" descr="https://encrypted-tbn1.gstatic.com/images?q=tbn:ANd9GcS-0z1eUJQVCBXwSNHUenlvpEpxm41ES9cCvmi3rhkNXgaeph1M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2633" y="5277282"/>
            <a:ext cx="2027167" cy="12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40" descr="http://frugallysustainable.com/wp-content/uploads/2012/06/001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31568" y="5006636"/>
            <a:ext cx="1491749" cy="117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278637" y="1918557"/>
            <a:ext cx="8779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p</a:t>
            </a:r>
            <a:r>
              <a:rPr lang="cs-CZ" sz="2000" b="1" dirty="0" err="1" smtClean="0"/>
              <a:t>ulvis</a:t>
            </a:r>
            <a:r>
              <a:rPr lang="cs-CZ" sz="2000" b="1" dirty="0" smtClean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adspersorius</a:t>
            </a:r>
            <a:r>
              <a:rPr lang="cs-CZ" sz="2000" dirty="0" smtClean="0"/>
              <a:t>)     </a:t>
            </a:r>
            <a:r>
              <a:rPr lang="cs-CZ" sz="2000" b="1" dirty="0" smtClean="0"/>
              <a:t>~     </a:t>
            </a:r>
            <a:r>
              <a:rPr lang="cs-CZ" sz="2000" b="1" dirty="0" err="1" smtClean="0"/>
              <a:t>suppositorium</a:t>
            </a:r>
            <a:r>
              <a:rPr lang="cs-CZ" sz="2000" b="1" dirty="0" smtClean="0"/>
              <a:t>     ~     </a:t>
            </a:r>
            <a:r>
              <a:rPr lang="cs-CZ" sz="2000" b="1" dirty="0" err="1" smtClean="0"/>
              <a:t>guttae</a:t>
            </a:r>
            <a:r>
              <a:rPr lang="cs-CZ" sz="2000" b="1" dirty="0" smtClean="0"/>
              <a:t>     ~     </a:t>
            </a:r>
            <a:r>
              <a:rPr lang="cs-CZ" sz="2000" b="1" dirty="0" err="1" smtClean="0"/>
              <a:t>unguentum</a:t>
            </a:r>
            <a:r>
              <a:rPr lang="cs-CZ" sz="2000" b="1" dirty="0" smtClean="0"/>
              <a:t>     ~     </a:t>
            </a:r>
            <a:r>
              <a:rPr lang="cs-CZ" sz="2000" b="1" dirty="0" err="1" smtClean="0"/>
              <a:t>tabuletta</a:t>
            </a:r>
            <a:r>
              <a:rPr lang="cs-CZ" sz="2000" b="1" dirty="0" smtClean="0"/>
              <a:t>     ~     </a:t>
            </a:r>
            <a:r>
              <a:rPr lang="cs-CZ" sz="2000" b="1" dirty="0" err="1" smtClean="0"/>
              <a:t>infusio</a:t>
            </a:r>
            <a:r>
              <a:rPr lang="cs-CZ" sz="2000" b="1" dirty="0" smtClean="0"/>
              <a:t>     ~     species      ~     </a:t>
            </a:r>
            <a:r>
              <a:rPr lang="cs-CZ" sz="2000" b="1" dirty="0" err="1" smtClean="0"/>
              <a:t>globulus</a:t>
            </a:r>
            <a:r>
              <a:rPr lang="cs-CZ" sz="2000" b="1" dirty="0" smtClean="0"/>
              <a:t>      ~      </a:t>
            </a:r>
            <a:r>
              <a:rPr lang="cs-CZ" sz="2000" b="1" dirty="0" err="1" smtClean="0"/>
              <a:t>capsula</a:t>
            </a:r>
            <a:endParaRPr lang="cs-CZ" sz="2000" b="1" dirty="0"/>
          </a:p>
        </p:txBody>
      </p:sp>
      <p:pic>
        <p:nvPicPr>
          <p:cNvPr id="14" name="obrázek 37" descr="http://images.ddccdn.com/images/pills/custom/pill18909-1/progesterone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1792" y="5686916"/>
            <a:ext cx="1331112" cy="11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44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CHANGE INTO OPPOSITE NUMBER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REMEDIUM ANXIOLYTICUM</a:t>
            </a:r>
          </a:p>
          <a:p>
            <a:r>
              <a:rPr lang="cs-CZ" dirty="0" smtClean="0"/>
              <a:t>VASODILATANTIA PROPTER STENOSIM VASORUM</a:t>
            </a:r>
          </a:p>
          <a:p>
            <a:r>
              <a:rPr lang="cs-CZ" dirty="0" smtClean="0"/>
              <a:t>DOSIS ANTIBIOTICI PRO INFANTE</a:t>
            </a:r>
          </a:p>
          <a:p>
            <a:r>
              <a:rPr lang="cs-CZ" dirty="0" smtClean="0"/>
              <a:t>ANTIPYRETICA PROPTER HYPERPYREXIAM</a:t>
            </a:r>
          </a:p>
          <a:p>
            <a:r>
              <a:rPr lang="cs-CZ" dirty="0" smtClean="0"/>
              <a:t>REMEDIUM MYORELAXANS</a:t>
            </a:r>
          </a:p>
          <a:p>
            <a:r>
              <a:rPr lang="cs-CZ" dirty="0" smtClean="0"/>
              <a:t>REMEDIA PROPHYLACTICA IN GRAVIDITATE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97083" y="2504049"/>
            <a:ext cx="356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REMEDIA ANXIOLYTICA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97083" y="3094892"/>
            <a:ext cx="356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VASODILATANS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797083" y="3685735"/>
            <a:ext cx="449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DOSES ANTIBIOTICORUM PRO INFANTIBUS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797083" y="4262511"/>
            <a:ext cx="356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ANTIPYRETICUM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797083" y="4895557"/>
            <a:ext cx="356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REMEDIA MYORELAXANTIA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797083" y="5584874"/>
            <a:ext cx="356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REMEDIUM PROPHYLACTICUM</a:t>
            </a: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163" y="627529"/>
            <a:ext cx="8574087" cy="970693"/>
          </a:xfrm>
        </p:spPr>
        <p:txBody>
          <a:bodyPr>
            <a:noAutofit/>
          </a:bodyPr>
          <a:lstStyle/>
          <a:p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en-GB" sz="2400" dirty="0" smtClean="0"/>
              <a:t>PARTS OF PLANTS USED IN PHARMACOLOGY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pic>
        <p:nvPicPr>
          <p:cNvPr id="32770" name="Picture 2" descr="Výsledok vyhľadávania obrázkov pre dopyt FLOWER OF TI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051" y="4703413"/>
            <a:ext cx="1289715" cy="1933629"/>
          </a:xfrm>
          <a:prstGeom prst="rect">
            <a:avLst/>
          </a:prstGeom>
          <a:noFill/>
        </p:spPr>
      </p:pic>
      <p:pic>
        <p:nvPicPr>
          <p:cNvPr id="32772" name="Picture 4" descr="Výsledok vyhľadávania obrázkov pre dopyt folium mentha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491" y="2753180"/>
            <a:ext cx="1866352" cy="1866352"/>
          </a:xfrm>
          <a:prstGeom prst="rect">
            <a:avLst/>
          </a:prstGeom>
          <a:noFill/>
        </p:spPr>
      </p:pic>
      <p:pic>
        <p:nvPicPr>
          <p:cNvPr id="32774" name="Picture 6" descr="Výsledok vyhľadávania obrázkov pre dopyt radix liquiritia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129" y="4954783"/>
            <a:ext cx="1907853" cy="1430890"/>
          </a:xfrm>
          <a:prstGeom prst="rect">
            <a:avLst/>
          </a:prstGeom>
          <a:noFill/>
        </p:spPr>
      </p:pic>
      <p:pic>
        <p:nvPicPr>
          <p:cNvPr id="32778" name="Picture 10" descr="Výsledok vyhľadávania obrázkov pre dopyt absynthium her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129" y="2517858"/>
            <a:ext cx="1697183" cy="1697183"/>
          </a:xfrm>
          <a:prstGeom prst="rect">
            <a:avLst/>
          </a:prstGeom>
          <a:noFill/>
        </p:spPr>
      </p:pic>
      <p:pic>
        <p:nvPicPr>
          <p:cNvPr id="32780" name="Picture 12" descr="Výsledok vyhľadávania obrázkov pre dopyt resin of cannab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5152" y="4843095"/>
            <a:ext cx="2189692" cy="1642268"/>
          </a:xfrm>
          <a:prstGeom prst="rect">
            <a:avLst/>
          </a:prstGeom>
          <a:noFill/>
        </p:spPr>
      </p:pic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9523" y="3768436"/>
            <a:ext cx="2187565" cy="164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fructus foeniculi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6162" y="2767240"/>
            <a:ext cx="1697183" cy="169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H="1" flipV="1">
            <a:off x="6109855" y="5648100"/>
            <a:ext cx="639668" cy="5007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278637" y="1918557"/>
            <a:ext cx="8779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folium</a:t>
            </a:r>
            <a:r>
              <a:rPr lang="cs-CZ" sz="2000" b="1" dirty="0" smtClean="0"/>
              <a:t>     ~     </a:t>
            </a:r>
            <a:r>
              <a:rPr lang="cs-CZ" sz="2000" b="1" dirty="0" err="1" smtClean="0"/>
              <a:t>resina</a:t>
            </a:r>
            <a:r>
              <a:rPr lang="cs-CZ" sz="2000" b="1" dirty="0" smtClean="0"/>
              <a:t>     ~     </a:t>
            </a:r>
            <a:r>
              <a:rPr lang="cs-CZ" sz="2000" b="1" dirty="0" err="1" smtClean="0"/>
              <a:t>herba</a:t>
            </a:r>
            <a:r>
              <a:rPr lang="cs-CZ" sz="2000" b="1" dirty="0" smtClean="0"/>
              <a:t>     ~     </a:t>
            </a:r>
            <a:r>
              <a:rPr lang="cs-CZ" sz="2000" b="1" dirty="0" err="1" smtClean="0"/>
              <a:t>flos</a:t>
            </a:r>
            <a:r>
              <a:rPr lang="cs-CZ" sz="2000" b="1" dirty="0" smtClean="0"/>
              <a:t>     ~     radix     ~     </a:t>
            </a:r>
            <a:r>
              <a:rPr lang="cs-CZ" sz="2000" b="1" dirty="0" err="1" smtClean="0"/>
              <a:t>lignum</a:t>
            </a:r>
            <a:r>
              <a:rPr lang="cs-CZ" sz="2000" b="1" dirty="0" smtClean="0"/>
              <a:t>     ~     </a:t>
            </a:r>
            <a:r>
              <a:rPr lang="cs-CZ" sz="2000" b="1" dirty="0" err="1" smtClean="0"/>
              <a:t>fructus</a:t>
            </a:r>
            <a:r>
              <a:rPr lang="cs-CZ" sz="2000" b="1" dirty="0" smtClean="0"/>
              <a:t> 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998" y="1739153"/>
            <a:ext cx="5591179" cy="3477875"/>
          </a:xfrm>
          <a:prstGeom prst="rect">
            <a:avLst/>
          </a:prstGeom>
          <a:ln w="19050" cmpd="sng">
            <a:solidFill>
              <a:srgbClr val="9B000E"/>
            </a:solidFill>
          </a:ln>
        </p:spPr>
        <p:txBody>
          <a:bodyPr wrap="square">
            <a:spAutoFit/>
          </a:bodyPr>
          <a:lstStyle/>
          <a:p>
            <a:r>
              <a:rPr lang="cs-CZ" sz="2000" b="1" i="1" dirty="0" err="1">
                <a:latin typeface="Cambria"/>
                <a:cs typeface="Cambria"/>
              </a:rPr>
              <a:t>Rp</a:t>
            </a:r>
            <a:r>
              <a:rPr lang="cs-CZ" sz="2000" b="1" i="1" dirty="0">
                <a:latin typeface="Cambria"/>
                <a:cs typeface="Cambria"/>
              </a:rPr>
              <a:t>.</a:t>
            </a:r>
          </a:p>
          <a:p>
            <a:r>
              <a:rPr lang="cs-CZ" sz="2000" i="1" dirty="0" err="1">
                <a:latin typeface="Cambria"/>
                <a:cs typeface="Cambria"/>
              </a:rPr>
              <a:t>Acidi</a:t>
            </a:r>
            <a:r>
              <a:rPr lang="cs-CZ" sz="2000" i="1" dirty="0">
                <a:latin typeface="Cambria"/>
                <a:cs typeface="Cambria"/>
              </a:rPr>
              <a:t> </a:t>
            </a:r>
            <a:r>
              <a:rPr lang="cs-CZ" sz="2000" i="1" dirty="0" err="1">
                <a:latin typeface="Cambria"/>
                <a:cs typeface="Cambria"/>
              </a:rPr>
              <a:t>acetylsalicylici</a:t>
            </a:r>
            <a:endParaRPr lang="cs-CZ" sz="2000" i="1" dirty="0">
              <a:latin typeface="Cambria"/>
              <a:cs typeface="Cambria"/>
            </a:endParaRPr>
          </a:p>
          <a:p>
            <a:r>
              <a:rPr lang="cs-CZ" sz="2000" i="1" dirty="0" err="1">
                <a:latin typeface="Cambria"/>
                <a:cs typeface="Cambria"/>
              </a:rPr>
              <a:t>Paracetamoli</a:t>
            </a:r>
            <a:r>
              <a:rPr lang="cs-CZ" sz="2000" i="1" dirty="0">
                <a:latin typeface="Cambria"/>
                <a:cs typeface="Cambria"/>
              </a:rPr>
              <a:t>			 </a:t>
            </a:r>
            <a:r>
              <a:rPr lang="cs-CZ" sz="2000" i="1" dirty="0" smtClean="0">
                <a:latin typeface="Cambria"/>
                <a:cs typeface="Cambria"/>
              </a:rPr>
              <a:t>         </a:t>
            </a:r>
            <a:r>
              <a:rPr lang="cs-CZ" sz="2000" b="1" i="1" dirty="0" err="1" smtClean="0">
                <a:latin typeface="Cambria"/>
                <a:cs typeface="Cambria"/>
              </a:rPr>
              <a:t>aa</a:t>
            </a:r>
            <a:r>
              <a:rPr lang="cs-CZ" sz="2000" i="1" dirty="0" smtClean="0">
                <a:latin typeface="Cambria"/>
                <a:cs typeface="Cambria"/>
              </a:rPr>
              <a:t> </a:t>
            </a:r>
            <a:r>
              <a:rPr lang="cs-CZ" sz="2000" i="1" dirty="0">
                <a:latin typeface="Cambria"/>
                <a:cs typeface="Cambria"/>
              </a:rPr>
              <a:t>0,3</a:t>
            </a:r>
          </a:p>
          <a:p>
            <a:r>
              <a:rPr lang="cs-CZ" sz="2000" i="1" dirty="0" err="1">
                <a:latin typeface="Cambria"/>
                <a:cs typeface="Cambria"/>
              </a:rPr>
              <a:t>Codeinii</a:t>
            </a:r>
            <a:r>
              <a:rPr lang="cs-CZ" sz="2000" i="1" dirty="0">
                <a:latin typeface="Cambria"/>
                <a:cs typeface="Cambria"/>
              </a:rPr>
              <a:t> </a:t>
            </a:r>
            <a:r>
              <a:rPr lang="cs-CZ" sz="2000" i="1" dirty="0" err="1" smtClean="0">
                <a:latin typeface="Cambria"/>
                <a:cs typeface="Cambria"/>
              </a:rPr>
              <a:t>dihydrogenphosphorici</a:t>
            </a:r>
            <a:r>
              <a:rPr lang="cs-CZ" sz="2000" i="1" dirty="0" smtClean="0">
                <a:latin typeface="Cambria"/>
                <a:cs typeface="Cambria"/>
              </a:rPr>
              <a:t>		0,02</a:t>
            </a:r>
            <a:endParaRPr lang="cs-CZ" sz="2000" i="1" dirty="0">
              <a:latin typeface="Cambria"/>
              <a:cs typeface="Cambria"/>
            </a:endParaRPr>
          </a:p>
          <a:p>
            <a:r>
              <a:rPr lang="cs-CZ" sz="2000" i="1" dirty="0" err="1">
                <a:latin typeface="Cambria"/>
                <a:cs typeface="Cambria"/>
              </a:rPr>
              <a:t>Coffeini</a:t>
            </a:r>
            <a:r>
              <a:rPr lang="cs-CZ" sz="2000" i="1" dirty="0">
                <a:latin typeface="Cambria"/>
                <a:cs typeface="Cambria"/>
              </a:rPr>
              <a:t> </a:t>
            </a:r>
            <a:r>
              <a:rPr lang="cs-CZ" sz="2000" i="1" dirty="0" err="1">
                <a:latin typeface="Cambria"/>
                <a:cs typeface="Cambria"/>
              </a:rPr>
              <a:t>cum</a:t>
            </a:r>
            <a:r>
              <a:rPr lang="cs-CZ" sz="2000" i="1" dirty="0">
                <a:latin typeface="Cambria"/>
                <a:cs typeface="Cambria"/>
              </a:rPr>
              <a:t> </a:t>
            </a:r>
            <a:r>
              <a:rPr lang="cs-CZ" sz="2000" i="1" dirty="0" err="1">
                <a:latin typeface="Cambria"/>
                <a:cs typeface="Cambria"/>
              </a:rPr>
              <a:t>natrio</a:t>
            </a:r>
            <a:r>
              <a:rPr lang="cs-CZ" sz="2000" i="1" dirty="0">
                <a:latin typeface="Cambria"/>
                <a:cs typeface="Cambria"/>
              </a:rPr>
              <a:t> </a:t>
            </a:r>
            <a:r>
              <a:rPr lang="cs-CZ" sz="2000" i="1" dirty="0" err="1">
                <a:latin typeface="Cambria"/>
                <a:cs typeface="Cambria"/>
              </a:rPr>
              <a:t>benzoico</a:t>
            </a:r>
            <a:r>
              <a:rPr lang="cs-CZ" sz="2000" i="1" dirty="0">
                <a:latin typeface="Cambria"/>
                <a:cs typeface="Cambria"/>
              </a:rPr>
              <a:t>		</a:t>
            </a:r>
            <a:r>
              <a:rPr lang="cs-CZ" sz="2000" i="1" dirty="0" smtClean="0">
                <a:latin typeface="Cambria"/>
                <a:cs typeface="Cambria"/>
              </a:rPr>
              <a:t>0,1</a:t>
            </a:r>
            <a:endParaRPr lang="cs-CZ" sz="2000" i="1" dirty="0">
              <a:latin typeface="Cambria"/>
              <a:cs typeface="Cambria"/>
            </a:endParaRPr>
          </a:p>
          <a:p>
            <a:r>
              <a:rPr lang="fi-FI" sz="2000" i="1" dirty="0">
                <a:latin typeface="Cambria"/>
                <a:cs typeface="Cambria"/>
              </a:rPr>
              <a:t>Magnesii oxydati			</a:t>
            </a:r>
            <a:r>
              <a:rPr lang="cs-CZ" sz="2000" i="1" dirty="0" smtClean="0">
                <a:latin typeface="Cambria"/>
                <a:cs typeface="Cambria"/>
              </a:rPr>
              <a:t>	</a:t>
            </a:r>
            <a:r>
              <a:rPr lang="fi-FI" sz="2000" i="1" dirty="0" smtClean="0">
                <a:latin typeface="Cambria"/>
                <a:cs typeface="Cambria"/>
              </a:rPr>
              <a:t>0,05</a:t>
            </a:r>
            <a:endParaRPr lang="fi-FI" sz="2000" i="1" dirty="0">
              <a:latin typeface="Cambria"/>
              <a:cs typeface="Cambria"/>
            </a:endParaRPr>
          </a:p>
          <a:p>
            <a:endParaRPr lang="da-DK" sz="2000" i="1" dirty="0" smtClean="0">
              <a:latin typeface="Cambria"/>
              <a:cs typeface="Cambria"/>
            </a:endParaRPr>
          </a:p>
          <a:p>
            <a:r>
              <a:rPr lang="da-DK" sz="2000" b="1" i="1" dirty="0" smtClean="0">
                <a:latin typeface="Cambria"/>
                <a:cs typeface="Cambria"/>
              </a:rPr>
              <a:t>M</a:t>
            </a:r>
            <a:r>
              <a:rPr lang="da-DK" sz="2000" b="1" i="1" dirty="0">
                <a:latin typeface="Cambria"/>
                <a:cs typeface="Cambria"/>
              </a:rPr>
              <a:t>. f. </a:t>
            </a:r>
            <a:r>
              <a:rPr lang="da-DK" sz="2000" b="1" i="1" dirty="0" err="1">
                <a:latin typeface="Cambria"/>
                <a:cs typeface="Cambria"/>
              </a:rPr>
              <a:t>pulv</a:t>
            </a:r>
            <a:r>
              <a:rPr lang="da-DK" sz="2000" i="1" dirty="0">
                <a:latin typeface="Cambria"/>
                <a:cs typeface="Cambria"/>
              </a:rPr>
              <a:t>.					</a:t>
            </a:r>
          </a:p>
          <a:p>
            <a:r>
              <a:rPr lang="da-DK" sz="2000" b="1" i="1" dirty="0">
                <a:latin typeface="Cambria"/>
                <a:cs typeface="Cambria"/>
              </a:rPr>
              <a:t>D. t. d. No</a:t>
            </a:r>
            <a:r>
              <a:rPr lang="da-DK" sz="2000" i="1" dirty="0">
                <a:latin typeface="Cambria"/>
                <a:cs typeface="Cambria"/>
              </a:rPr>
              <a:t>. XX (</a:t>
            </a:r>
            <a:r>
              <a:rPr lang="da-DK" sz="2000" i="1" dirty="0" err="1">
                <a:latin typeface="Cambria"/>
                <a:cs typeface="Cambria"/>
              </a:rPr>
              <a:t>viginti</a:t>
            </a:r>
            <a:r>
              <a:rPr lang="da-DK" sz="2000" i="1" dirty="0">
                <a:latin typeface="Cambria"/>
                <a:cs typeface="Cambria"/>
              </a:rPr>
              <a:t>) </a:t>
            </a:r>
            <a:r>
              <a:rPr lang="da-DK" sz="2000" b="1" i="1" dirty="0">
                <a:latin typeface="Cambria"/>
                <a:cs typeface="Cambria"/>
              </a:rPr>
              <a:t>ad </a:t>
            </a:r>
            <a:r>
              <a:rPr lang="da-DK" sz="2000" b="1" i="1" dirty="0" err="1">
                <a:latin typeface="Cambria"/>
                <a:cs typeface="Cambria"/>
              </a:rPr>
              <a:t>caps</a:t>
            </a:r>
            <a:r>
              <a:rPr lang="da-DK" sz="2000" i="1" dirty="0">
                <a:latin typeface="Cambria"/>
                <a:cs typeface="Cambria"/>
              </a:rPr>
              <a:t>.</a:t>
            </a:r>
          </a:p>
          <a:p>
            <a:r>
              <a:rPr lang="da-DK" sz="2000" b="1" i="1" dirty="0">
                <a:latin typeface="Cambria"/>
                <a:cs typeface="Cambria"/>
              </a:rPr>
              <a:t>S.</a:t>
            </a:r>
            <a:r>
              <a:rPr lang="da-DK" sz="2000" i="1" dirty="0">
                <a:latin typeface="Cambria"/>
                <a:cs typeface="Cambria"/>
              </a:rPr>
              <a:t> 3krát </a:t>
            </a:r>
            <a:r>
              <a:rPr lang="da-DK" sz="2000" i="1" dirty="0" err="1">
                <a:latin typeface="Cambria"/>
                <a:cs typeface="Cambria"/>
              </a:rPr>
              <a:t>denně</a:t>
            </a:r>
            <a:r>
              <a:rPr lang="da-DK" sz="2000" i="1" dirty="0">
                <a:latin typeface="Cambria"/>
                <a:cs typeface="Cambria"/>
              </a:rPr>
              <a:t> 1 </a:t>
            </a:r>
            <a:r>
              <a:rPr lang="da-DK" sz="2000" i="1" dirty="0" err="1">
                <a:latin typeface="Cambria"/>
                <a:cs typeface="Cambria"/>
              </a:rPr>
              <a:t>prášek</a:t>
            </a:r>
            <a:r>
              <a:rPr lang="da-DK" sz="2000" i="1" dirty="0">
                <a:latin typeface="Cambria"/>
                <a:cs typeface="Cambria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9998" y="5217028"/>
            <a:ext cx="5591179" cy="1631216"/>
          </a:xfrm>
          <a:prstGeom prst="rect">
            <a:avLst/>
          </a:prstGeom>
          <a:ln w="28575" cmpd="sng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cs-CZ" sz="2000" b="1" i="1" dirty="0" err="1">
                <a:latin typeface="Cambria"/>
                <a:cs typeface="Cambria"/>
              </a:rPr>
              <a:t>Rp</a:t>
            </a:r>
            <a:r>
              <a:rPr lang="cs-CZ" sz="2000" b="1" i="1" dirty="0">
                <a:latin typeface="Cambria"/>
                <a:cs typeface="Cambria"/>
              </a:rPr>
              <a:t>.</a:t>
            </a:r>
          </a:p>
          <a:p>
            <a:r>
              <a:rPr lang="cs-CZ" sz="2000" i="1" dirty="0" err="1">
                <a:latin typeface="Cambria"/>
                <a:cs typeface="Cambria"/>
              </a:rPr>
              <a:t>Aminophyllini</a:t>
            </a:r>
            <a:r>
              <a:rPr lang="cs-CZ" sz="2000" i="1" dirty="0">
                <a:latin typeface="Cambria"/>
                <a:cs typeface="Cambria"/>
              </a:rPr>
              <a:t>				</a:t>
            </a:r>
            <a:r>
              <a:rPr lang="cs-CZ" sz="2000" i="1" dirty="0" smtClean="0">
                <a:latin typeface="Cambria"/>
                <a:cs typeface="Cambria"/>
              </a:rPr>
              <a:t>1,8</a:t>
            </a:r>
            <a:endParaRPr lang="cs-CZ" sz="2000" i="1" dirty="0">
              <a:latin typeface="Cambria"/>
              <a:cs typeface="Cambria"/>
            </a:endParaRPr>
          </a:p>
          <a:p>
            <a:r>
              <a:rPr lang="cs-CZ" sz="2000" i="1" dirty="0">
                <a:latin typeface="Cambria"/>
                <a:cs typeface="Cambria"/>
              </a:rPr>
              <a:t>Olei </a:t>
            </a:r>
            <a:r>
              <a:rPr lang="cs-CZ" sz="2000" i="1" dirty="0" err="1">
                <a:latin typeface="Cambria"/>
                <a:cs typeface="Cambria"/>
              </a:rPr>
              <a:t>cacao</a:t>
            </a:r>
            <a:r>
              <a:rPr lang="cs-CZ" sz="2000" i="1" dirty="0">
                <a:latin typeface="Cambria"/>
                <a:cs typeface="Cambria"/>
              </a:rPr>
              <a:t> </a:t>
            </a:r>
            <a:r>
              <a:rPr lang="cs-CZ" sz="2000" b="1" i="1" dirty="0" err="1">
                <a:latin typeface="Cambria"/>
                <a:cs typeface="Cambria"/>
              </a:rPr>
              <a:t>q</a:t>
            </a:r>
            <a:r>
              <a:rPr lang="cs-CZ" sz="2000" b="1" i="1" dirty="0">
                <a:latin typeface="Cambria"/>
                <a:cs typeface="Cambria"/>
              </a:rPr>
              <a:t>. s. </a:t>
            </a:r>
            <a:r>
              <a:rPr lang="cs-CZ" sz="2000" i="1" dirty="0" err="1">
                <a:latin typeface="Cambria"/>
                <a:cs typeface="Cambria"/>
              </a:rPr>
              <a:t>ut</a:t>
            </a:r>
            <a:r>
              <a:rPr lang="cs-CZ" sz="2000" i="1" dirty="0">
                <a:latin typeface="Cambria"/>
                <a:cs typeface="Cambria"/>
              </a:rPr>
              <a:t> </a:t>
            </a:r>
            <a:r>
              <a:rPr lang="cs-CZ" sz="2000" b="1" i="1" dirty="0">
                <a:latin typeface="Cambria"/>
                <a:cs typeface="Cambria"/>
              </a:rPr>
              <a:t>f. </a:t>
            </a:r>
            <a:r>
              <a:rPr lang="cs-CZ" sz="2000" b="1" i="1" dirty="0" err="1">
                <a:latin typeface="Cambria"/>
                <a:cs typeface="Cambria"/>
              </a:rPr>
              <a:t>supp</a:t>
            </a:r>
            <a:r>
              <a:rPr lang="cs-CZ" sz="2000" i="1" dirty="0">
                <a:latin typeface="Cambria"/>
                <a:cs typeface="Cambria"/>
              </a:rPr>
              <a:t>.</a:t>
            </a:r>
          </a:p>
          <a:p>
            <a:r>
              <a:rPr lang="is-IS" sz="2000" b="1" i="1" dirty="0">
                <a:latin typeface="Cambria"/>
                <a:cs typeface="Cambria"/>
              </a:rPr>
              <a:t>D. t. d. No</a:t>
            </a:r>
            <a:r>
              <a:rPr lang="is-IS" sz="2000" i="1" dirty="0">
                <a:latin typeface="Cambria"/>
                <a:cs typeface="Cambria"/>
              </a:rPr>
              <a:t>. VI (sex)</a:t>
            </a:r>
          </a:p>
          <a:p>
            <a:r>
              <a:rPr lang="en-US" sz="2000" b="1" i="1" dirty="0">
                <a:latin typeface="Cambria"/>
                <a:cs typeface="Cambria"/>
              </a:rPr>
              <a:t>S. </a:t>
            </a:r>
            <a:r>
              <a:rPr lang="en-US" sz="2000" i="1" dirty="0">
                <a:latin typeface="Cambria"/>
                <a:cs typeface="Cambria"/>
              </a:rPr>
              <a:t>2krát </a:t>
            </a:r>
            <a:r>
              <a:rPr lang="en-US" sz="2000" i="1" dirty="0" err="1">
                <a:latin typeface="Cambria"/>
                <a:cs typeface="Cambria"/>
              </a:rPr>
              <a:t>denně</a:t>
            </a:r>
            <a:r>
              <a:rPr lang="en-US" sz="2000" i="1" dirty="0">
                <a:latin typeface="Cambria"/>
                <a:cs typeface="Cambria"/>
              </a:rPr>
              <a:t> </a:t>
            </a:r>
            <a:r>
              <a:rPr lang="en-US" sz="2000" i="1" dirty="0" err="1">
                <a:latin typeface="Cambria"/>
                <a:cs typeface="Cambria"/>
              </a:rPr>
              <a:t>zavést</a:t>
            </a:r>
            <a:r>
              <a:rPr lang="en-US" sz="2000" i="1" dirty="0">
                <a:latin typeface="Cambria"/>
                <a:cs typeface="Cambria"/>
              </a:rPr>
              <a:t> 1 </a:t>
            </a:r>
            <a:r>
              <a:rPr lang="en-US" sz="2000" i="1" dirty="0" err="1">
                <a:latin typeface="Cambria"/>
                <a:cs typeface="Cambria"/>
              </a:rPr>
              <a:t>čípek</a:t>
            </a:r>
            <a:r>
              <a:rPr lang="en-US" sz="2000" i="1" dirty="0">
                <a:latin typeface="Cambria"/>
                <a:cs typeface="Cambria"/>
              </a:rPr>
              <a:t> do </a:t>
            </a:r>
            <a:r>
              <a:rPr lang="en-US" sz="2000" i="1" dirty="0" err="1">
                <a:latin typeface="Cambria"/>
                <a:cs typeface="Cambria"/>
              </a:rPr>
              <a:t>konečníku</a:t>
            </a:r>
            <a:r>
              <a:rPr lang="en-US" sz="2000" i="1" dirty="0">
                <a:latin typeface="Cambria"/>
                <a:cs typeface="Cambria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19095" y="2063982"/>
            <a:ext cx="2073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Analgeticum</a:t>
            </a:r>
            <a:r>
              <a:rPr lang="en-US" sz="2400" dirty="0" smtClean="0">
                <a:latin typeface="Cambria"/>
                <a:cs typeface="Cambria"/>
              </a:rPr>
              <a:t> + </a:t>
            </a:r>
          </a:p>
          <a:p>
            <a:r>
              <a:rPr lang="en-US" sz="2400" dirty="0" err="1" smtClean="0">
                <a:latin typeface="Cambria"/>
                <a:cs typeface="Cambria"/>
              </a:rPr>
              <a:t>antipyreticum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1396" y="4994297"/>
            <a:ext cx="1672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Diureticum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980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163" y="1648484"/>
            <a:ext cx="6030613" cy="3046988"/>
          </a:xfrm>
          <a:prstGeom prst="rect">
            <a:avLst/>
          </a:prstGeom>
          <a:ln w="1905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r>
              <a:rPr lang="cs-CZ" sz="2400" b="1" i="1" dirty="0" err="1">
                <a:latin typeface="Cambria"/>
                <a:cs typeface="Cambria"/>
              </a:rPr>
              <a:t>Rp</a:t>
            </a:r>
            <a:r>
              <a:rPr lang="cs-CZ" sz="2400" i="1" dirty="0">
                <a:latin typeface="Cambria"/>
                <a:cs typeface="Cambria"/>
              </a:rPr>
              <a:t>.</a:t>
            </a:r>
          </a:p>
          <a:p>
            <a:r>
              <a:rPr lang="cs-CZ" sz="2400" i="1" dirty="0" err="1">
                <a:latin typeface="Cambria"/>
                <a:cs typeface="Cambria"/>
              </a:rPr>
              <a:t>Ureae</a:t>
            </a:r>
            <a:r>
              <a:rPr lang="cs-CZ" sz="2400" i="1" dirty="0">
                <a:latin typeface="Cambria"/>
                <a:cs typeface="Cambria"/>
              </a:rPr>
              <a:t>				</a:t>
            </a:r>
            <a:r>
              <a:rPr lang="cs-CZ" sz="2400" i="1" dirty="0" smtClean="0">
                <a:latin typeface="Cambria"/>
                <a:cs typeface="Cambria"/>
              </a:rPr>
              <a:t>40,0</a:t>
            </a:r>
            <a:endParaRPr lang="cs-CZ" sz="2400" i="1" dirty="0">
              <a:latin typeface="Cambria"/>
              <a:cs typeface="Cambria"/>
            </a:endParaRPr>
          </a:p>
          <a:p>
            <a:r>
              <a:rPr lang="it-IT" sz="2400" i="1" dirty="0">
                <a:latin typeface="Cambria"/>
                <a:cs typeface="Cambria"/>
              </a:rPr>
              <a:t>Acidi </a:t>
            </a:r>
            <a:r>
              <a:rPr lang="it-IT" sz="2400" i="1" dirty="0" err="1">
                <a:latin typeface="Cambria"/>
                <a:cs typeface="Cambria"/>
              </a:rPr>
              <a:t>lactici</a:t>
            </a:r>
            <a:r>
              <a:rPr lang="it-IT" sz="2400" i="1" dirty="0">
                <a:latin typeface="Cambria"/>
                <a:cs typeface="Cambria"/>
              </a:rPr>
              <a:t>			 </a:t>
            </a:r>
            <a:r>
              <a:rPr lang="it-IT" sz="2400" i="1" dirty="0" smtClean="0">
                <a:latin typeface="Cambria"/>
                <a:cs typeface="Cambria"/>
              </a:rPr>
              <a:t> 1,0</a:t>
            </a:r>
            <a:endParaRPr lang="it-IT" sz="2400" i="1" dirty="0">
              <a:latin typeface="Cambria"/>
              <a:cs typeface="Cambria"/>
            </a:endParaRPr>
          </a:p>
          <a:p>
            <a:r>
              <a:rPr lang="it-IT" sz="2400" i="1" dirty="0" err="1">
                <a:latin typeface="Cambria"/>
                <a:cs typeface="Cambria"/>
              </a:rPr>
              <a:t>Ung</a:t>
            </a:r>
            <a:r>
              <a:rPr lang="it-IT" sz="2400" i="1" dirty="0">
                <a:latin typeface="Cambria"/>
                <a:cs typeface="Cambria"/>
              </a:rPr>
              <a:t>. </a:t>
            </a:r>
            <a:r>
              <a:rPr lang="it-IT" sz="2400" i="1" dirty="0" err="1">
                <a:latin typeface="Cambria"/>
                <a:cs typeface="Cambria"/>
              </a:rPr>
              <a:t>lanalcoli</a:t>
            </a:r>
            <a:r>
              <a:rPr lang="it-IT" sz="2400" i="1" dirty="0">
                <a:latin typeface="Cambria"/>
                <a:cs typeface="Cambria"/>
              </a:rPr>
              <a:t>			</a:t>
            </a:r>
            <a:r>
              <a:rPr lang="it-IT" sz="2400" i="1" dirty="0" smtClean="0">
                <a:latin typeface="Cambria"/>
                <a:cs typeface="Cambria"/>
              </a:rPr>
              <a:t>20,0</a:t>
            </a:r>
            <a:endParaRPr lang="it-IT" sz="2400" i="1" dirty="0">
              <a:latin typeface="Cambria"/>
              <a:cs typeface="Cambria"/>
            </a:endParaRPr>
          </a:p>
          <a:p>
            <a:r>
              <a:rPr lang="it-IT" sz="2400" i="1" dirty="0" err="1">
                <a:latin typeface="Cambria"/>
                <a:cs typeface="Cambria"/>
              </a:rPr>
              <a:t>Cerae</a:t>
            </a:r>
            <a:r>
              <a:rPr lang="it-IT" sz="2400" i="1" dirty="0">
                <a:latin typeface="Cambria"/>
                <a:cs typeface="Cambria"/>
              </a:rPr>
              <a:t> </a:t>
            </a:r>
            <a:r>
              <a:rPr lang="it-IT" sz="2400" i="1" dirty="0" err="1">
                <a:latin typeface="Cambria"/>
                <a:cs typeface="Cambria"/>
              </a:rPr>
              <a:t>albae</a:t>
            </a:r>
            <a:r>
              <a:rPr lang="it-IT" sz="2400" i="1" dirty="0">
                <a:latin typeface="Cambria"/>
                <a:cs typeface="Cambria"/>
              </a:rPr>
              <a:t>			  </a:t>
            </a:r>
            <a:r>
              <a:rPr lang="it-IT" sz="2400" i="1" dirty="0" smtClean="0">
                <a:latin typeface="Cambria"/>
                <a:cs typeface="Cambria"/>
              </a:rPr>
              <a:t>5,0</a:t>
            </a:r>
            <a:endParaRPr lang="it-IT" sz="2400" i="1" dirty="0">
              <a:latin typeface="Cambria"/>
              <a:cs typeface="Cambria"/>
            </a:endParaRPr>
          </a:p>
          <a:p>
            <a:r>
              <a:rPr lang="it-IT" sz="2400" i="1" dirty="0" err="1">
                <a:latin typeface="Cambria"/>
                <a:cs typeface="Cambria"/>
              </a:rPr>
              <a:t>Vaselini</a:t>
            </a:r>
            <a:r>
              <a:rPr lang="it-IT" sz="2400" i="1" dirty="0">
                <a:latin typeface="Cambria"/>
                <a:cs typeface="Cambria"/>
              </a:rPr>
              <a:t> albi		 </a:t>
            </a:r>
            <a:r>
              <a:rPr lang="it-IT" sz="2400" i="1" dirty="0" smtClean="0">
                <a:latin typeface="Cambria"/>
                <a:cs typeface="Cambria"/>
              </a:rPr>
              <a:t>         ad </a:t>
            </a:r>
            <a:r>
              <a:rPr lang="it-IT" sz="2400" i="1" dirty="0">
                <a:latin typeface="Cambria"/>
                <a:cs typeface="Cambria"/>
              </a:rPr>
              <a:t>100,0</a:t>
            </a:r>
          </a:p>
          <a:p>
            <a:r>
              <a:rPr lang="it-IT" sz="2400" b="1" i="1" dirty="0">
                <a:latin typeface="Cambria"/>
                <a:cs typeface="Cambria"/>
              </a:rPr>
              <a:t>M. </a:t>
            </a:r>
            <a:r>
              <a:rPr lang="it-IT" sz="2400" b="1" i="1" dirty="0" err="1">
                <a:latin typeface="Cambria"/>
                <a:cs typeface="Cambria"/>
              </a:rPr>
              <a:t>f</a:t>
            </a:r>
            <a:r>
              <a:rPr lang="it-IT" sz="2400" b="1" i="1" dirty="0">
                <a:latin typeface="Cambria"/>
                <a:cs typeface="Cambria"/>
              </a:rPr>
              <a:t>. </a:t>
            </a:r>
            <a:r>
              <a:rPr lang="it-IT" sz="2400" b="1" i="1" dirty="0" err="1">
                <a:latin typeface="Cambria"/>
                <a:cs typeface="Cambria"/>
              </a:rPr>
              <a:t>ung</a:t>
            </a:r>
            <a:r>
              <a:rPr lang="it-IT" sz="2400" i="1" dirty="0">
                <a:latin typeface="Cambria"/>
                <a:cs typeface="Cambria"/>
              </a:rPr>
              <a:t>. </a:t>
            </a:r>
            <a:r>
              <a:rPr lang="it-IT" sz="2400" i="1" dirty="0" err="1">
                <a:latin typeface="Cambria"/>
                <a:cs typeface="Cambria"/>
              </a:rPr>
              <a:t>Týden</a:t>
            </a:r>
            <a:r>
              <a:rPr lang="it-IT" sz="2400" i="1" dirty="0">
                <a:latin typeface="Cambria"/>
                <a:cs typeface="Cambria"/>
              </a:rPr>
              <a:t> </a:t>
            </a:r>
            <a:r>
              <a:rPr lang="it-IT" sz="2400" i="1" dirty="0" err="1">
                <a:latin typeface="Cambria"/>
                <a:cs typeface="Cambria"/>
              </a:rPr>
              <a:t>používat</a:t>
            </a:r>
            <a:r>
              <a:rPr lang="it-IT" sz="2400" i="1" dirty="0">
                <a:latin typeface="Cambria"/>
                <a:cs typeface="Cambria"/>
              </a:rPr>
              <a:t> v </a:t>
            </a:r>
            <a:r>
              <a:rPr lang="it-IT" sz="2400" i="1" dirty="0" err="1">
                <a:latin typeface="Cambria"/>
                <a:cs typeface="Cambria"/>
              </a:rPr>
              <a:t>okluzním</a:t>
            </a:r>
            <a:r>
              <a:rPr lang="it-IT" sz="2400" i="1" dirty="0">
                <a:latin typeface="Cambria"/>
                <a:cs typeface="Cambria"/>
              </a:rPr>
              <a:t> </a:t>
            </a:r>
            <a:r>
              <a:rPr lang="it-IT" sz="2400" i="1" dirty="0" err="1">
                <a:latin typeface="Cambria"/>
                <a:cs typeface="Cambria"/>
              </a:rPr>
              <a:t>obvazu</a:t>
            </a:r>
            <a:r>
              <a:rPr lang="it-IT" sz="2400" i="1" dirty="0">
                <a:latin typeface="Cambria"/>
                <a:cs typeface="Cambria"/>
              </a:rPr>
              <a:t> </a:t>
            </a:r>
            <a:r>
              <a:rPr lang="it-IT" sz="2400" i="1" dirty="0" err="1">
                <a:latin typeface="Cambria"/>
                <a:cs typeface="Cambria"/>
              </a:rPr>
              <a:t>na</a:t>
            </a:r>
            <a:r>
              <a:rPr lang="it-IT" sz="2400" i="1" dirty="0">
                <a:latin typeface="Cambria"/>
                <a:cs typeface="Cambria"/>
              </a:rPr>
              <a:t> </a:t>
            </a:r>
            <a:r>
              <a:rPr lang="it-IT" sz="2400" i="1" dirty="0" err="1">
                <a:latin typeface="Cambria"/>
                <a:cs typeface="Cambria"/>
              </a:rPr>
              <a:t>nehty</a:t>
            </a:r>
            <a:r>
              <a:rPr lang="it-IT" sz="2400" i="1" dirty="0">
                <a:latin typeface="Cambria"/>
                <a:cs typeface="Cambria"/>
              </a:rPr>
              <a:t> </a:t>
            </a:r>
            <a:r>
              <a:rPr lang="it-IT" sz="2400" i="1" dirty="0" err="1">
                <a:latin typeface="Cambria"/>
                <a:cs typeface="Cambria"/>
              </a:rPr>
              <a:t>před</a:t>
            </a:r>
            <a:r>
              <a:rPr lang="it-IT" sz="2400" i="1" dirty="0">
                <a:latin typeface="Cambria"/>
                <a:cs typeface="Cambria"/>
              </a:rPr>
              <a:t> </a:t>
            </a:r>
            <a:r>
              <a:rPr lang="it-IT" sz="2400" i="1" dirty="0" err="1">
                <a:latin typeface="Cambria"/>
                <a:cs typeface="Cambria"/>
              </a:rPr>
              <a:t>aplikací</a:t>
            </a:r>
            <a:r>
              <a:rPr lang="it-IT" sz="2400" i="1" dirty="0">
                <a:latin typeface="Cambria"/>
                <a:cs typeface="Cambria"/>
              </a:rPr>
              <a:t> </a:t>
            </a:r>
            <a:r>
              <a:rPr lang="it-IT" sz="2400" i="1" dirty="0" err="1">
                <a:latin typeface="Cambria"/>
                <a:cs typeface="Cambria"/>
              </a:rPr>
              <a:t>antimykotik</a:t>
            </a:r>
            <a:r>
              <a:rPr lang="it-IT" sz="2400" i="1" dirty="0">
                <a:latin typeface="Cambria"/>
                <a:cs typeface="Cambria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5385" y="4661647"/>
            <a:ext cx="6030613" cy="1938992"/>
          </a:xfrm>
          <a:prstGeom prst="rect">
            <a:avLst/>
          </a:prstGeom>
          <a:ln w="28575" cmpd="sng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cs-CZ" sz="2400" b="1" i="1" dirty="0" err="1">
                <a:latin typeface="Cambria"/>
                <a:cs typeface="Cambria"/>
              </a:rPr>
              <a:t>Rp</a:t>
            </a:r>
            <a:r>
              <a:rPr lang="cs-CZ" sz="2400" i="1" dirty="0">
                <a:latin typeface="Cambria"/>
                <a:cs typeface="Cambria"/>
              </a:rPr>
              <a:t>.</a:t>
            </a:r>
          </a:p>
          <a:p>
            <a:r>
              <a:rPr lang="cs-CZ" sz="2400" i="1" dirty="0">
                <a:latin typeface="Cambria"/>
                <a:cs typeface="Cambria"/>
              </a:rPr>
              <a:t>Framykoin </a:t>
            </a:r>
            <a:r>
              <a:rPr lang="cs-CZ" sz="2400" b="1" i="1" dirty="0" err="1">
                <a:latin typeface="Cambria"/>
                <a:cs typeface="Cambria"/>
              </a:rPr>
              <a:t>plv</a:t>
            </a:r>
            <a:r>
              <a:rPr lang="cs-CZ" sz="2400" b="1" i="1" dirty="0">
                <a:latin typeface="Cambria"/>
                <a:cs typeface="Cambria"/>
              </a:rPr>
              <a:t>. </a:t>
            </a:r>
            <a:r>
              <a:rPr lang="cs-CZ" sz="2400" b="1" i="1" dirty="0" err="1">
                <a:latin typeface="Cambria"/>
                <a:cs typeface="Cambria"/>
              </a:rPr>
              <a:t>ads</a:t>
            </a:r>
            <a:r>
              <a:rPr lang="cs-CZ" sz="2400" i="1" dirty="0">
                <a:latin typeface="Cambria"/>
                <a:cs typeface="Cambria"/>
              </a:rPr>
              <a:t>. 1 </a:t>
            </a:r>
            <a:r>
              <a:rPr lang="cs-CZ" sz="2400" i="1" dirty="0" err="1">
                <a:latin typeface="Cambria"/>
                <a:cs typeface="Cambria"/>
              </a:rPr>
              <a:t>x</a:t>
            </a:r>
            <a:r>
              <a:rPr lang="cs-CZ" sz="2400" i="1" dirty="0">
                <a:latin typeface="Cambria"/>
                <a:cs typeface="Cambria"/>
              </a:rPr>
              <a:t> 20 </a:t>
            </a:r>
            <a:r>
              <a:rPr lang="cs-CZ" sz="2400" i="1" dirty="0" err="1">
                <a:latin typeface="Cambria"/>
                <a:cs typeface="Cambria"/>
              </a:rPr>
              <a:t>gm</a:t>
            </a:r>
            <a:endParaRPr lang="cs-CZ" sz="2400" i="1" dirty="0">
              <a:latin typeface="Cambria"/>
              <a:cs typeface="Cambria"/>
            </a:endParaRPr>
          </a:p>
          <a:p>
            <a:r>
              <a:rPr lang="cs-CZ" sz="2400" b="1" i="1" dirty="0">
                <a:latin typeface="Cambria"/>
                <a:cs typeface="Cambria"/>
              </a:rPr>
              <a:t>Exp. </a:t>
            </a:r>
            <a:r>
              <a:rPr lang="cs-CZ" sz="2400" b="1" i="1" dirty="0" err="1">
                <a:latin typeface="Cambria"/>
                <a:cs typeface="Cambria"/>
              </a:rPr>
              <a:t>orig</a:t>
            </a:r>
            <a:r>
              <a:rPr lang="cs-CZ" sz="2400" b="1" i="1" dirty="0">
                <a:latin typeface="Cambria"/>
                <a:cs typeface="Cambria"/>
              </a:rPr>
              <a:t>. No. II </a:t>
            </a:r>
            <a:r>
              <a:rPr lang="cs-CZ" sz="2400" i="1" dirty="0">
                <a:latin typeface="Cambria"/>
                <a:cs typeface="Cambria"/>
              </a:rPr>
              <a:t>(</a:t>
            </a:r>
            <a:r>
              <a:rPr lang="cs-CZ" sz="2400" i="1" dirty="0" err="1">
                <a:latin typeface="Cambria"/>
                <a:cs typeface="Cambria"/>
              </a:rPr>
              <a:t>duas</a:t>
            </a:r>
            <a:r>
              <a:rPr lang="cs-CZ" sz="2400" i="1" dirty="0">
                <a:latin typeface="Cambria"/>
                <a:cs typeface="Cambria"/>
              </a:rPr>
              <a:t>)</a:t>
            </a:r>
          </a:p>
          <a:p>
            <a:r>
              <a:rPr lang="cs-CZ" sz="2400" b="1" i="1" dirty="0">
                <a:latin typeface="Cambria"/>
                <a:cs typeface="Cambria"/>
              </a:rPr>
              <a:t>D. S</a:t>
            </a:r>
            <a:r>
              <a:rPr lang="cs-CZ" sz="2400" i="1" dirty="0">
                <a:latin typeface="Cambria"/>
                <a:cs typeface="Cambria"/>
              </a:rPr>
              <a:t>. Aplikovat 2krát denně na postižená místa po dobu 10 dnů.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35909" y="2712780"/>
            <a:ext cx="2199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Antimycoticum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5909" y="5289176"/>
            <a:ext cx="1906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Antibioticum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6173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CHANGE TO PLURAL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61184" y="2133600"/>
            <a:ext cx="4304712" cy="4520418"/>
          </a:xfrm>
        </p:spPr>
        <p:txBody>
          <a:bodyPr/>
          <a:lstStyle/>
          <a:p>
            <a:r>
              <a:rPr lang="cs-CZ" sz="2000" b="1" dirty="0" smtClean="0"/>
              <a:t>tuba </a:t>
            </a:r>
            <a:r>
              <a:rPr lang="cs-CZ" sz="2000" b="1" dirty="0" err="1" smtClean="0"/>
              <a:t>originalis</a:t>
            </a:r>
            <a:endParaRPr lang="cs-CZ" sz="2000" b="1" dirty="0" smtClean="0"/>
          </a:p>
          <a:p>
            <a:r>
              <a:rPr lang="cs-CZ" sz="2000" b="1" dirty="0" smtClean="0"/>
              <a:t>remedium </a:t>
            </a:r>
            <a:r>
              <a:rPr lang="cs-CZ" sz="2000" b="1" dirty="0" err="1" smtClean="0"/>
              <a:t>expectorans</a:t>
            </a:r>
            <a:endParaRPr lang="cs-CZ" sz="2000" b="1" dirty="0" smtClean="0"/>
          </a:p>
          <a:p>
            <a:r>
              <a:rPr lang="cs-CZ" sz="2000" b="1" dirty="0" smtClean="0"/>
              <a:t>dosis pro </a:t>
            </a:r>
            <a:r>
              <a:rPr lang="cs-CZ" sz="2000" b="1" dirty="0" err="1" smtClean="0"/>
              <a:t>adulto</a:t>
            </a:r>
            <a:endParaRPr lang="cs-CZ" sz="2000" b="1" dirty="0" smtClean="0"/>
          </a:p>
          <a:p>
            <a:r>
              <a:rPr lang="cs-CZ" sz="2000" b="1" dirty="0" err="1" smtClean="0"/>
              <a:t>flos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tiliae</a:t>
            </a:r>
            <a:endParaRPr lang="cs-CZ" sz="2000" b="1" dirty="0" smtClean="0"/>
          </a:p>
          <a:p>
            <a:r>
              <a:rPr lang="cs-CZ" sz="2000" b="1" dirty="0" err="1" smtClean="0"/>
              <a:t>solutio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physiologica</a:t>
            </a:r>
            <a:endParaRPr lang="cs-CZ" sz="2000" b="1" dirty="0" smtClean="0"/>
          </a:p>
          <a:p>
            <a:r>
              <a:rPr lang="cs-CZ" sz="2000" b="1" dirty="0" err="1" smtClean="0"/>
              <a:t>pars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aequalis</a:t>
            </a:r>
            <a:endParaRPr lang="cs-CZ" sz="2000" b="1" dirty="0" smtClean="0"/>
          </a:p>
          <a:p>
            <a:r>
              <a:rPr lang="cs-CZ" sz="2000" b="1" dirty="0" err="1" smtClean="0"/>
              <a:t>suppositorium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rectale</a:t>
            </a:r>
            <a:endParaRPr lang="cs-CZ" sz="2000" b="1" dirty="0" smtClean="0"/>
          </a:p>
          <a:p>
            <a:r>
              <a:rPr lang="cs-CZ" sz="2000" b="1" dirty="0" err="1" smtClean="0"/>
              <a:t>pulvis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adspersorius</a:t>
            </a:r>
            <a:endParaRPr lang="cs-CZ" sz="2000" b="1" dirty="0" smtClean="0"/>
          </a:p>
          <a:p>
            <a:endParaRPr lang="cs-CZ" sz="2000" b="1" dirty="0" smtClean="0"/>
          </a:p>
          <a:p>
            <a:endParaRPr lang="cs-CZ" b="1" dirty="0" smtClean="0"/>
          </a:p>
          <a:p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86068" y="2133600"/>
            <a:ext cx="25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tubae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originales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586068" y="2655332"/>
            <a:ext cx="25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remedia </a:t>
            </a:r>
            <a:r>
              <a:rPr lang="cs-CZ" b="1" dirty="0" err="1" smtClean="0">
                <a:solidFill>
                  <a:srgbClr val="00B050"/>
                </a:solidFill>
              </a:rPr>
              <a:t>expectorantia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586068" y="3302336"/>
            <a:ext cx="25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doses</a:t>
            </a:r>
            <a:r>
              <a:rPr lang="cs-CZ" b="1" dirty="0" smtClean="0">
                <a:solidFill>
                  <a:srgbClr val="00B050"/>
                </a:solidFill>
              </a:rPr>
              <a:t> pro </a:t>
            </a:r>
            <a:r>
              <a:rPr lang="cs-CZ" b="1" dirty="0" err="1" smtClean="0">
                <a:solidFill>
                  <a:srgbClr val="00B050"/>
                </a:solidFill>
              </a:rPr>
              <a:t>adultis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586068" y="3856334"/>
            <a:ext cx="25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flores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tiliae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586068" y="4489380"/>
            <a:ext cx="284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solutiones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physiologicae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586068" y="4909625"/>
            <a:ext cx="25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partes </a:t>
            </a:r>
            <a:r>
              <a:rPr lang="cs-CZ" b="1" dirty="0" err="1" smtClean="0">
                <a:solidFill>
                  <a:srgbClr val="00B050"/>
                </a:solidFill>
              </a:rPr>
              <a:t>aequales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586068" y="5463623"/>
            <a:ext cx="25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suppositoria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rectalia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586068" y="6054914"/>
            <a:ext cx="25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pulveres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adspersorii</a:t>
            </a:r>
            <a:endParaRPr lang="cs-CZ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MAKE A PRESCRIPTION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3551" y="2133600"/>
            <a:ext cx="7704699" cy="3992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16-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boy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suffers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severe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acne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irritated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complexion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Prescribe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effective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suspension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made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85%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zinc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oxide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fluid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powder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Suspensio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zinci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oxidi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mixed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talcum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glycerole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talci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glyceroli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stabilizator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bentonite magma (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bentoniti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magma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100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grams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rub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suspension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his skin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Shake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b) A 25-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woman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received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emergency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itching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urticaria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nettle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rash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 on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hands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knees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Prescribe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antihistaminics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relieve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symptoms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packages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Dithiaden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tablets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half a tablet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twice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84163" y="2133600"/>
            <a:ext cx="63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1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82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1828800"/>
            <a:ext cx="820891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Zinci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oxidi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Talci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Glyceroli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85% 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it-IT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Bentoniti magmatis 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it-IT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ad 100,0 </a:t>
            </a:r>
          </a:p>
          <a:p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M.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susp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S. 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Rub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skin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Shake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2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Dithiaden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tbl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Exp.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orig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No. III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tres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S.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Half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tablet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twice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MAKE A PRESCRIPTION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8972" y="1598222"/>
            <a:ext cx="7409278" cy="52597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a)A fifty-year old woman suffers from chronic bad headache with no reason identified. Prescribe her capsules made of 0,005 g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Diazepamum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0,02 g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Phenobarbitalum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0,1 g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coffeinum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and 0,2 g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paracetamolum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The vehicle is lactose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lactosum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up to 0,5 grams. The pharmacist should make a powder. Make 50 doses in the form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gelatine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capsules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gelatinosus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a, 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 The patient should take one capsule if needed, max. twice a day. The 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dication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should be marked as poison.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A hard smoker suffers from chronic bronchitis and needs to expectorate the mucus from his bronchial tubes. Pres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ribe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him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mucolytic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one package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Mucosolvan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drops. The patient should take 30 drops every three hours.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599281" y="1810434"/>
            <a:ext cx="63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2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08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76746" y="1688123"/>
            <a:ext cx="789200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cs-CZ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Ergotamini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tartratis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0,001 </a:t>
            </a:r>
          </a:p>
          <a:p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Diazepami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0,005 </a:t>
            </a:r>
          </a:p>
          <a:p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Phenobarbitali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0,020 </a:t>
            </a:r>
          </a:p>
          <a:p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Coffeini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0,100 </a:t>
            </a:r>
          </a:p>
          <a:p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Paracetamoli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0,200 </a:t>
            </a:r>
          </a:p>
          <a:p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Lactosi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ad 0,5 </a:t>
            </a:r>
          </a:p>
          <a:p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M.</a:t>
            </a:r>
            <a:r>
              <a:rPr lang="cs-CZ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plv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D. </a:t>
            </a:r>
            <a:r>
              <a:rPr lang="cs-CZ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No. L 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quinquaginta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D. ad </a:t>
            </a:r>
            <a:r>
              <a:rPr lang="cs-CZ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caps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gelat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D. S.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capsule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needed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max.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twice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 s. v</a:t>
            </a:r>
            <a:r>
              <a:rPr lang="cs-CZ" sz="2100" dirty="0" smtClean="0">
                <a:solidFill>
                  <a:srgbClr val="FF0000"/>
                </a:solidFill>
              </a:rPr>
              <a:t>.</a:t>
            </a:r>
          </a:p>
          <a:p>
            <a:endParaRPr lang="cs-CZ" sz="2100" dirty="0" smtClean="0">
              <a:solidFill>
                <a:srgbClr val="FF0000"/>
              </a:solidFill>
            </a:endParaRPr>
          </a:p>
          <a:p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cs-CZ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Mucosolvan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gtt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Exp. </a:t>
            </a:r>
            <a:r>
              <a:rPr lang="cs-CZ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orig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No. I 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unam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S. 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30 drops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hours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MAKE A PRESCRIPTION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4905" y="1814732"/>
            <a:ext cx="7423345" cy="43114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a) A five-year old child has been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received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hospital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very high fever caused by acute inflammation of urinary bladder. One of the best ways how to lower the fever of children is via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paracetamol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suppositories (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Suppositoria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paracetamoli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). These should be made by pharmacist of 10 grams of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paracetamol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+ 30 grams of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Adipis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solidi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as adjuvant remedy. 20 of them should be made in equal doses. The instructions for the patient are to take one suppository every 6 hours if the fever reaches 38,5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C. </a:t>
            </a:r>
          </a:p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b) The patient suffers from acute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pnemonia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but is allergic to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penicilline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antibiotics. Therefore, two original packages of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klaritromycine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antibiotics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Klacid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500 mg have to be prescribed in the form of coated tablets. The patient should take one tablet every 12 hours for two-three weeks.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99281" y="1814732"/>
            <a:ext cx="63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3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90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94584" y="1871003"/>
            <a:ext cx="595840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Paracetamoli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10,0 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Adipis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solidi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30,0 </a:t>
            </a:r>
          </a:p>
          <a:p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M.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supp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it-IT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Div. in d. aeq. No. </a:t>
            </a:r>
            <a:r>
              <a:rPr lang="it-IT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XX (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viginti</a:t>
            </a:r>
            <a:r>
              <a:rPr lang="it-IT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D. S.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suppository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hours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fever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reaches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38,5</a:t>
            </a:r>
            <a:r>
              <a:rPr lang="cs-CZ" sz="220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</a:t>
            </a:r>
          </a:p>
          <a:p>
            <a:endParaRPr lang="cs-CZ" sz="2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Klacid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500 mg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tbl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obd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Exp.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orig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No. II 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duas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S.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tablet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hours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weeks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MATCH THE TYPES OF MEDICATIONS WITH STATES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31519" y="2133596"/>
          <a:ext cx="8126732" cy="44078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063366"/>
                <a:gridCol w="4063366"/>
              </a:tblGrid>
              <a:tr h="550985">
                <a:tc>
                  <a:txBody>
                    <a:bodyPr/>
                    <a:lstStyle/>
                    <a:p>
                      <a:r>
                        <a:rPr lang="cs-CZ" sz="2000" b="0" i="1" dirty="0" smtClean="0"/>
                        <a:t>CONTRACEPTIVUM</a:t>
                      </a:r>
                      <a:endParaRPr lang="cs-CZ" sz="2000" b="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DYSPEPSIA</a:t>
                      </a:r>
                      <a:endParaRPr lang="cs-CZ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0985">
                <a:tc>
                  <a:txBody>
                    <a:bodyPr/>
                    <a:lstStyle/>
                    <a:p>
                      <a:r>
                        <a:rPr lang="cs-CZ" sz="2000" b="0" i="1" dirty="0" smtClean="0"/>
                        <a:t>HYPNOTICUM</a:t>
                      </a:r>
                      <a:endParaRPr lang="cs-CZ" sz="2000" b="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FEBRIS</a:t>
                      </a:r>
                      <a:endParaRPr lang="cs-CZ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0985">
                <a:tc>
                  <a:txBody>
                    <a:bodyPr/>
                    <a:lstStyle/>
                    <a:p>
                      <a:r>
                        <a:rPr lang="cs-CZ" sz="2000" b="0" i="1" dirty="0" smtClean="0"/>
                        <a:t>ANTIDOTUM</a:t>
                      </a:r>
                      <a:endParaRPr lang="cs-CZ" sz="2000" b="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TUSSIS</a:t>
                      </a:r>
                      <a:endParaRPr lang="cs-CZ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0985">
                <a:tc>
                  <a:txBody>
                    <a:bodyPr/>
                    <a:lstStyle/>
                    <a:p>
                      <a:r>
                        <a:rPr lang="cs-CZ" sz="2000" b="0" i="1" dirty="0" smtClean="0"/>
                        <a:t>ANTIPYRETICUM</a:t>
                      </a:r>
                      <a:endParaRPr lang="cs-CZ" sz="2000" b="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INSUFFICIENTIA CORDIS</a:t>
                      </a:r>
                      <a:endParaRPr lang="cs-CZ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0985">
                <a:tc>
                  <a:txBody>
                    <a:bodyPr/>
                    <a:lstStyle/>
                    <a:p>
                      <a:r>
                        <a:rPr lang="cs-CZ" sz="2000" b="0" i="1" dirty="0" smtClean="0"/>
                        <a:t>STOMACHICUM</a:t>
                      </a:r>
                      <a:endParaRPr lang="cs-CZ" sz="2000" b="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INSOMNIA</a:t>
                      </a:r>
                      <a:endParaRPr lang="cs-CZ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0985">
                <a:tc>
                  <a:txBody>
                    <a:bodyPr/>
                    <a:lstStyle/>
                    <a:p>
                      <a:r>
                        <a:rPr lang="cs-CZ" sz="2000" b="0" i="1" dirty="0" smtClean="0"/>
                        <a:t>OBSTIPANS</a:t>
                      </a:r>
                      <a:endParaRPr lang="cs-CZ" sz="2000" b="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GRAVIDITAS</a:t>
                      </a:r>
                      <a:endParaRPr lang="cs-CZ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0985">
                <a:tc>
                  <a:txBody>
                    <a:bodyPr/>
                    <a:lstStyle/>
                    <a:p>
                      <a:r>
                        <a:rPr lang="cs-CZ" sz="2000" b="0" i="1" dirty="0" smtClean="0"/>
                        <a:t>EXPECTORANS</a:t>
                      </a:r>
                      <a:endParaRPr lang="cs-CZ" sz="2000" b="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INTOXICATIO</a:t>
                      </a:r>
                      <a:endParaRPr lang="cs-CZ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0985">
                <a:tc>
                  <a:txBody>
                    <a:bodyPr/>
                    <a:lstStyle/>
                    <a:p>
                      <a:r>
                        <a:rPr lang="cs-CZ" sz="2000" b="0" i="1" dirty="0" smtClean="0"/>
                        <a:t>CARDIOSTIMULANS</a:t>
                      </a:r>
                      <a:endParaRPr lang="cs-CZ" sz="2000" b="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DIARRHOEA</a:t>
                      </a:r>
                      <a:endParaRPr lang="cs-CZ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Přímá spojovací šipka 5"/>
          <p:cNvCxnSpPr/>
          <p:nvPr/>
        </p:nvCxnSpPr>
        <p:spPr>
          <a:xfrm>
            <a:off x="2897945" y="2349305"/>
            <a:ext cx="1927273" cy="2729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>
            <a:off x="2278966" y="2897945"/>
            <a:ext cx="2546252" cy="16037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>
            <a:off x="2278966" y="3474720"/>
            <a:ext cx="2546252" cy="21804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flipV="1">
            <a:off x="2518117" y="2349305"/>
            <a:ext cx="2307101" cy="2152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2025748" y="5078437"/>
            <a:ext cx="2799470" cy="11394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V="1">
            <a:off x="2278966" y="3474720"/>
            <a:ext cx="2546252" cy="21804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flipV="1">
            <a:off x="2897945" y="3967089"/>
            <a:ext cx="1927273" cy="22508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V="1">
            <a:off x="2686929" y="2897945"/>
            <a:ext cx="2138289" cy="1069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MEDICAL PRESCRIPTION</a:t>
            </a:r>
            <a:endParaRPr lang="en-US" dirty="0"/>
          </a:p>
        </p:txBody>
      </p:sp>
      <p:pic>
        <p:nvPicPr>
          <p:cNvPr id="3" name="Obrázek 2" descr="https://scontent.xx.fbcdn.net/hphotos-xtf1/v/t34.0-12/12767370_10206827768145946_257176724_n.jpg?oh=ec2b0777ab975c16146a85403efbe435&amp;oe=56C912E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860" y="1537142"/>
            <a:ext cx="3974045" cy="498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801858" y="2785403"/>
            <a:ext cx="2489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CZECH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4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1073" y="140939"/>
            <a:ext cx="8574088" cy="358771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1800" b="1" dirty="0" smtClean="0">
                <a:solidFill>
                  <a:srgbClr val="000000"/>
                </a:solidFill>
              </a:rPr>
              <a:t>BRITISH</a:t>
            </a: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RP 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146126" y="140939"/>
            <a:ext cx="4379309" cy="6399494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570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9023" y="192992"/>
            <a:ext cx="8574088" cy="275486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1800" b="1" dirty="0" smtClean="0">
                <a:solidFill>
                  <a:srgbClr val="000000"/>
                </a:solidFill>
              </a:rPr>
              <a:t>GERMAN</a:t>
            </a: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4" name="Picture 4" descr="RP SRN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93" t="1160" r="15116" b="1503"/>
          <a:stretch/>
        </p:blipFill>
        <p:spPr bwMode="auto">
          <a:xfrm>
            <a:off x="4452754" y="317340"/>
            <a:ext cx="3848564" cy="6302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884933" y="3468352"/>
            <a:ext cx="1035270" cy="2667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559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8610" y="182566"/>
            <a:ext cx="8574088" cy="2963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1800" b="1" dirty="0" smtClean="0">
                <a:solidFill>
                  <a:srgbClr val="000000"/>
                </a:solidFill>
              </a:rPr>
              <a:t>AMERICAN</a:t>
            </a: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9966" y="182566"/>
            <a:ext cx="4447188" cy="617841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3458017" y="2593260"/>
            <a:ext cx="821813" cy="42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09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806" y="145743"/>
            <a:ext cx="228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CZECH, currently used</a:t>
            </a:r>
            <a:endParaRPr lang="en-US" b="1" dirty="0"/>
          </a:p>
        </p:txBody>
      </p:sp>
      <p:pic>
        <p:nvPicPr>
          <p:cNvPr id="4" name="Picture 3" descr="JS 2013 P4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91646" y="3377561"/>
            <a:ext cx="1434835" cy="11152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48954" y="5034692"/>
            <a:ext cx="1434835" cy="14751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52672" y="2113027"/>
            <a:ext cx="1771700" cy="426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91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9858" y="2887682"/>
            <a:ext cx="68517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1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Rp</a:t>
            </a:r>
            <a:r>
              <a:rPr kumimoji="0" lang="en-GB" b="1" i="1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cs-CZ" b="0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Recipe = take!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Natri</a:t>
            </a:r>
            <a:r>
              <a:rPr kumimoji="0" lang="en-GB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bromat</a:t>
            </a:r>
            <a:r>
              <a:rPr kumimoji="0" lang="en-GB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bromatis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     </a:t>
            </a:r>
            <a:r>
              <a:rPr kumimoji="0" lang="en-GB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6,0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Phenobarbital</a:t>
            </a:r>
            <a:r>
              <a:rPr kumimoji="0" lang="en-GB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0,6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Sirup</a:t>
            </a:r>
            <a:r>
              <a:rPr kumimoji="0" lang="en-GB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Menth</a:t>
            </a:r>
            <a:r>
              <a:rPr kumimoji="0" lang="en-GB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ae</a:t>
            </a:r>
            <a:r>
              <a:rPr kumimoji="0" lang="en-GB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cs-CZ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60,0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Aqu</a:t>
            </a:r>
            <a:r>
              <a:rPr kumimoji="0" lang="en-GB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ae</a:t>
            </a:r>
            <a:r>
              <a:rPr kumimoji="0" lang="en-GB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destillat</a:t>
            </a:r>
            <a:r>
              <a:rPr kumimoji="0" lang="en-GB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ae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cs-CZ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ad </a:t>
            </a:r>
            <a:r>
              <a:rPr kumimoji="0" lang="cs-CZ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300,</a:t>
            </a:r>
            <a:r>
              <a:rPr kumimoji="0" lang="cs-CZ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lang="cs-CZ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M. f. </a:t>
            </a:r>
            <a:r>
              <a:rPr kumimoji="0" lang="en-GB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mixt</a:t>
            </a:r>
            <a:r>
              <a:rPr kumimoji="0" lang="en-GB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Misce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fiat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mixtura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Mix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(the ingredients) 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make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mixture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(lit. </a:t>
            </a:r>
            <a:r>
              <a:rPr lang="cs-CZ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lang="cs-CZ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that</a:t>
            </a:r>
            <a:r>
              <a:rPr lang="cs-CZ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cs-CZ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mixture</a:t>
            </a:r>
            <a:r>
              <a:rPr lang="cs-CZ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</a:t>
            </a:r>
            <a:r>
              <a:rPr lang="cs-CZ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made</a:t>
            </a:r>
            <a:r>
              <a:rPr lang="cs-CZ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S.</a:t>
            </a:r>
            <a:r>
              <a:rPr kumimoji="0" lang="en-GB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Da.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Signa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= Give! Sign!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Jedna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lžička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třikrát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denně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dle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(= One tablespoon 3 times a day after meal).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STRUCTURE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84163" y="2967318"/>
            <a:ext cx="141913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INVOCATIO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4163" y="3514165"/>
            <a:ext cx="141913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ORDINATIO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84163" y="5495365"/>
            <a:ext cx="141913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SUBSCRIPTIO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84163" y="6316525"/>
            <a:ext cx="1419131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SIGNATURA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84163" y="1966863"/>
            <a:ext cx="1419131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INSCRIPTIO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84163" y="2488595"/>
            <a:ext cx="2638331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PERSONALIA AEGROTI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656728" y="3336650"/>
            <a:ext cx="2038299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b="1" dirty="0" err="1" smtClean="0"/>
              <a:t>rem</a:t>
            </a:r>
            <a:r>
              <a:rPr lang="cs-CZ" sz="1600" b="1" dirty="0" smtClean="0"/>
              <a:t>. </a:t>
            </a:r>
            <a:r>
              <a:rPr lang="cs-CZ" sz="1600" b="1" dirty="0" err="1" smtClean="0"/>
              <a:t>cardinale</a:t>
            </a:r>
            <a:endParaRPr lang="cs-CZ" sz="1600" b="1" dirty="0" smtClean="0"/>
          </a:p>
          <a:p>
            <a:pPr>
              <a:lnSpc>
                <a:spcPct val="150000"/>
              </a:lnSpc>
            </a:pPr>
            <a:r>
              <a:rPr lang="cs-CZ" sz="1600" b="1" dirty="0" err="1" smtClean="0"/>
              <a:t>rem</a:t>
            </a:r>
            <a:r>
              <a:rPr lang="cs-CZ" sz="1600" b="1" dirty="0" smtClean="0"/>
              <a:t>. </a:t>
            </a:r>
            <a:r>
              <a:rPr lang="cs-CZ" sz="1600" b="1" dirty="0" err="1" smtClean="0"/>
              <a:t>adiuvans</a:t>
            </a:r>
            <a:endParaRPr lang="cs-CZ" sz="1600" b="1" dirty="0" smtClean="0"/>
          </a:p>
          <a:p>
            <a:pPr>
              <a:lnSpc>
                <a:spcPct val="150000"/>
              </a:lnSpc>
            </a:pPr>
            <a:r>
              <a:rPr lang="cs-CZ" sz="1600" b="1" dirty="0" err="1" smtClean="0"/>
              <a:t>rem</a:t>
            </a:r>
            <a:r>
              <a:rPr lang="cs-CZ" sz="1600" b="1" dirty="0" smtClean="0"/>
              <a:t>. </a:t>
            </a:r>
            <a:r>
              <a:rPr lang="cs-CZ" sz="1600" b="1" dirty="0" err="1" smtClean="0"/>
              <a:t>corrigens</a:t>
            </a:r>
            <a:endParaRPr lang="cs-CZ" sz="1600" b="1" dirty="0" smtClean="0"/>
          </a:p>
          <a:p>
            <a:pPr>
              <a:lnSpc>
                <a:spcPct val="150000"/>
              </a:lnSpc>
            </a:pPr>
            <a:r>
              <a:rPr lang="cs-CZ" sz="1600" b="1" dirty="0" err="1" smtClean="0"/>
              <a:t>rem</a:t>
            </a:r>
            <a:r>
              <a:rPr lang="cs-CZ" sz="1600" b="1" dirty="0" smtClean="0"/>
              <a:t>. </a:t>
            </a:r>
            <a:r>
              <a:rPr lang="cs-CZ" sz="1600" b="1" dirty="0" err="1" smtClean="0"/>
              <a:t>constituens</a:t>
            </a:r>
            <a:endParaRPr lang="cs-CZ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1223</TotalTime>
  <Words>1259</Words>
  <Application>Microsoft Office PowerPoint</Application>
  <PresentationFormat>Předvádění na obrazovce (4:3)</PresentationFormat>
  <Paragraphs>274</Paragraphs>
  <Slides>29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Spectrum</vt:lpstr>
      <vt:lpstr>BASIC TYPES OF MEDICATIONS</vt:lpstr>
      <vt:lpstr>CHANGE INTO OPPOSITE NUMBER</vt:lpstr>
      <vt:lpstr>MATCH THE TYPES OF MEDICATIONS WITH STATES</vt:lpstr>
      <vt:lpstr> MEDICAL PRESCRIPTION</vt:lpstr>
      <vt:lpstr>BRITISH</vt:lpstr>
      <vt:lpstr>GERMAN</vt:lpstr>
      <vt:lpstr>AMERICAN</vt:lpstr>
      <vt:lpstr>Snímek 8</vt:lpstr>
      <vt:lpstr>STRUCTURE</vt:lpstr>
      <vt:lpstr>MAGISTRALITER</vt:lpstr>
      <vt:lpstr>SPECIALITAS</vt:lpstr>
      <vt:lpstr>PUT THE LINES IN THE CORRECT ORDER  Immunostimulans</vt:lpstr>
      <vt:lpstr>PUT THE LINES IN THE CORRECT ORDER  Gynaecologicum </vt:lpstr>
      <vt:lpstr> FILL IN MISSING TERMS hypnoticum </vt:lpstr>
      <vt:lpstr> FILL IN MISSING TERMS Antidepressivum</vt:lpstr>
      <vt:lpstr>Give full forms of the underlined abbreviated terms: analgeticum + antipyreticum</vt:lpstr>
      <vt:lpstr>INTERPRET diureticum</vt:lpstr>
      <vt:lpstr>    Find mistakes in the terms in red; then make the abbreviations of them Antacidum  </vt:lpstr>
      <vt:lpstr>FORMS OF PHARMACEUTICAL PREPARATIONS AND AGENTS</vt:lpstr>
      <vt:lpstr>  PARTS OF PLANTS USED IN PHARMACOLOGY  </vt:lpstr>
      <vt:lpstr>INTERPRET</vt:lpstr>
      <vt:lpstr>INTERPRET</vt:lpstr>
      <vt:lpstr>CHANGE TO PLURAL</vt:lpstr>
      <vt:lpstr>MAKE A PRESCRIPTION</vt:lpstr>
      <vt:lpstr>Snímek 25</vt:lpstr>
      <vt:lpstr>MAKE A PRESCRIPTION</vt:lpstr>
      <vt:lpstr>Snímek 27</vt:lpstr>
      <vt:lpstr>MAKE A PRESCRIPTION</vt:lpstr>
      <vt:lpstr>Snímek 29</vt:lpstr>
    </vt:vector>
  </TitlesOfParts>
  <Company>Hokkaido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VERBAL FORMS II</dc:title>
  <dc:creator>Pepina Artimová</dc:creator>
  <cp:lastModifiedBy>Gachallová Natália</cp:lastModifiedBy>
  <cp:revision>54</cp:revision>
  <dcterms:created xsi:type="dcterms:W3CDTF">2013-03-24T20:31:23Z</dcterms:created>
  <dcterms:modified xsi:type="dcterms:W3CDTF">2018-04-23T05:18:36Z</dcterms:modified>
</cp:coreProperties>
</file>