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9" r:id="rId14"/>
    <p:sldId id="268" r:id="rId15"/>
    <p:sldId id="270" r:id="rId16"/>
    <p:sldId id="271" r:id="rId17"/>
    <p:sldId id="273" r:id="rId18"/>
    <p:sldId id="272" r:id="rId19"/>
    <p:sldId id="274" r:id="rId20"/>
    <p:sldId id="276" r:id="rId21"/>
    <p:sldId id="277" r:id="rId22"/>
  </p:sldIdLst>
  <p:sldSz cx="9144000" cy="6858000" type="screen4x3"/>
  <p:notesSz cx="6797675" cy="9928225"/>
  <p:custDataLst>
    <p:tags r:id="rId24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300D3-45CD-49FB-9C61-B1300CBFFA0B}" type="datetimeFigureOut">
              <a:rPr lang="cs-CZ" smtClean="0"/>
              <a:pPr/>
              <a:t>7.5.2018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51F44-692D-4712-BDBC-B54262CDE3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999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ebrietate</a:t>
            </a:r>
            <a:r>
              <a:rPr lang="cs-CZ" dirty="0" smtClean="0"/>
              <a:t> </a:t>
            </a:r>
            <a:r>
              <a:rPr lang="cs-CZ" dirty="0" err="1" smtClean="0"/>
              <a:t>alcoholica</a:t>
            </a:r>
            <a:r>
              <a:rPr lang="cs-CZ" dirty="0" smtClean="0"/>
              <a:t>; </a:t>
            </a:r>
            <a:r>
              <a:rPr lang="cs-CZ" dirty="0" err="1" smtClean="0"/>
              <a:t>cum</a:t>
            </a:r>
            <a:r>
              <a:rPr lang="cs-CZ" dirty="0" smtClean="0"/>
              <a:t> </a:t>
            </a:r>
            <a:r>
              <a:rPr lang="cs-CZ" dirty="0" err="1" smtClean="0"/>
              <a:t>decubitibus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superficialis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cum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emphysemate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pulmonali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cum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pneumothorace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traumatico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cum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hemosinu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sphenoidali</a:t>
            </a:r>
            <a:r>
              <a:rPr lang="cs-CZ" baseline="0" dirty="0" smtClean="0"/>
              <a:t>; </a:t>
            </a:r>
          </a:p>
          <a:p>
            <a:r>
              <a:rPr lang="cs-CZ" baseline="0" dirty="0" err="1" smtClean="0"/>
              <a:t>cum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fractura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comminutiva</a:t>
            </a:r>
            <a:r>
              <a:rPr lang="cs-CZ" baseline="0" dirty="0" smtClean="0"/>
              <a:t>; </a:t>
            </a:r>
            <a:r>
              <a:rPr lang="cs-CZ" baseline="0" dirty="0" err="1" smtClean="0"/>
              <a:t>cum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temporali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51F44-692D-4712-BDBC-B54262CDE34D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Odpovědi jsou v poznámce pod</a:t>
            </a:r>
            <a:r>
              <a:rPr lang="cs-CZ" baseline="0" dirty="0"/>
              <a:t> následujícím </a:t>
            </a:r>
            <a:r>
              <a:rPr lang="cs-CZ" baseline="0" dirty="0" err="1"/>
              <a:t>slidem</a:t>
            </a:r>
            <a:endParaRPr lang="cs-CZ" baseline="0" dirty="0"/>
          </a:p>
          <a:p>
            <a:pPr marL="228600" indent="-228600">
              <a:buAutoNum type="arabicPeriod"/>
            </a:pPr>
            <a:r>
              <a:rPr lang="cs-CZ" baseline="0" dirty="0"/>
              <a:t>Co je příčinou smrti?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200" i="0" dirty="0">
                <a:solidFill>
                  <a:srgbClr val="FF0000"/>
                </a:solidFill>
              </a:rPr>
              <a:t>Jak se nazývají jednotlivé části </a:t>
            </a:r>
            <a:r>
              <a:rPr lang="cs-CZ" sz="1200" i="0" dirty="0" err="1">
                <a:solidFill>
                  <a:srgbClr val="FF0000"/>
                </a:solidFill>
              </a:rPr>
              <a:t>epikrízy</a:t>
            </a:r>
            <a:r>
              <a:rPr lang="cs-CZ" sz="1200" i="0" dirty="0">
                <a:solidFill>
                  <a:srgbClr val="FF0000"/>
                </a:solidFill>
              </a:rPr>
              <a:t> (shrnutí</a:t>
            </a:r>
            <a:r>
              <a:rPr lang="cs-CZ" sz="1200" i="0" baseline="0" dirty="0">
                <a:solidFill>
                  <a:srgbClr val="FF0000"/>
                </a:solidFill>
              </a:rPr>
              <a:t> pitvy</a:t>
            </a:r>
            <a:r>
              <a:rPr lang="cs-CZ" sz="1200" i="0" dirty="0">
                <a:solidFill>
                  <a:srgbClr val="FF0000"/>
                </a:solidFill>
              </a:rPr>
              <a:t>)?</a:t>
            </a:r>
          </a:p>
          <a:p>
            <a:pPr marL="228600" indent="-228600">
              <a:buAutoNum type="arabicPeriod"/>
            </a:pPr>
            <a:r>
              <a:rPr lang="cs-CZ" baseline="0" dirty="0"/>
              <a:t>Jedná se o muže, či ženu?</a:t>
            </a:r>
          </a:p>
          <a:p>
            <a:pPr marL="228600" indent="-228600">
              <a:buAutoNum type="arabicPeriod"/>
            </a:pPr>
            <a:r>
              <a:rPr lang="cs-CZ" baseline="0" dirty="0"/>
              <a:t>Co znamená zkratka HYE?</a:t>
            </a:r>
          </a:p>
          <a:p>
            <a:pPr marL="228600" indent="-228600">
              <a:buAutoNum type="arabicPeriod"/>
            </a:pPr>
            <a:r>
              <a:rPr lang="cs-CZ" baseline="0" dirty="0"/>
              <a:t>Najděte všechny záněty.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36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7. 5. 2018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Prescription</a:t>
            </a:r>
            <a:r>
              <a:rPr lang="cs-CZ" dirty="0" smtClean="0"/>
              <a:t> </a:t>
            </a:r>
            <a:r>
              <a:rPr lang="cs-CZ" dirty="0" err="1" smtClean="0"/>
              <a:t>Revision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Week</a:t>
            </a:r>
            <a:r>
              <a:rPr lang="cs-CZ" dirty="0" smtClean="0"/>
              <a:t> 11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MAKE A PRESCRIPTION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47800" y="1295400"/>
            <a:ext cx="7423345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five-year old child has been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very high fever caused by acute inflammation of urinary bladder. One of the best ways how to lower the fever of children is via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suppositories (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Suppositoria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). These should be made by pharmacist of 10 grams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paracetamol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+ 30 grams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Adipis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solidi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as adjuvant remedy. 20 of them should be made in equal doses. The instructions for the patient are to take one suppository every 6 hours if the fever reaches 38,5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C. </a:t>
            </a:r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The patient suffers from acute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pnemonia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but is allergic to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penicilline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antibiotics. Therefore, two original packages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klaritromycine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antibiotics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Klacid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500 mg have to be prescribed in the form of coated tablets. The patient should take one tablet every 12 hours for two-three weeks.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9281" y="1814732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2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0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14400" y="1371600"/>
            <a:ext cx="59584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10,0 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Adipis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solidi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30,0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Div. in d. aeq. No. 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XX 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viginti</a:t>
            </a:r>
            <a:r>
              <a:rPr lang="it-IT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S.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suppository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reaches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38,5</a:t>
            </a:r>
            <a:r>
              <a:rPr lang="cs-CZ" sz="22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Klacid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500 mg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tbl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obd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II 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duas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tablet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cs-CZ" sz="2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cs-CZ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Dissection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Week</a:t>
            </a:r>
            <a:r>
              <a:rPr lang="cs-CZ" dirty="0" smtClean="0"/>
              <a:t> 11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Pathological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anatomical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Morbus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principalis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Complicationes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III. Causa </a:t>
            </a:r>
            <a:r>
              <a:rPr lang="cs-CZ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mortis</a:t>
            </a:r>
            <a:endParaRPr lang="cs-CZ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Inventus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accesorius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ANALYZE THE DISSECTION PROTOCOL</a:t>
            </a:r>
            <a:endParaRPr lang="cs-CZ" dirty="0"/>
          </a:p>
        </p:txBody>
      </p:sp>
      <p:pic>
        <p:nvPicPr>
          <p:cNvPr id="1026" name="Picture 2" descr="F:\medical terminology\med_SS\W11\Oedema_cerebri__congelati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95400"/>
            <a:ext cx="9144000" cy="521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LIVORES MORTIS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Hypostasis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settling of  blood in the lower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body post mortem,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purplish red discoloration of the skin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start 20-30 min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visible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maximum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extent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8-12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death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upload.wikimedia.org/wikipedia/commons/3/3e/%D0%9F%D1%8F%D1%82%D0%BD%D0%B0_%D1%82%D1%80%D1%83%D0%BF%D0%BD%D1%8B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505200"/>
            <a:ext cx="3886200" cy="2908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895600" cy="2133600"/>
          </a:xfrm>
        </p:spPr>
        <p:txBody>
          <a:bodyPr/>
          <a:lstStyle/>
          <a:p>
            <a:r>
              <a:rPr lang="cs-CZ" dirty="0" err="1" smtClean="0"/>
              <a:t>Emphysema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pulmonale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81000" y="2971800"/>
            <a:ext cx="8229600" cy="3581400"/>
          </a:xfrm>
        </p:spPr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type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COPD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obstructive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bronchitis;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dilatation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destruction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intraalveolar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septa, permanent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excessive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amount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lungs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shortness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breath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cough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sputum,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gets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smoking,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pollution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bronchitis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Výsledok vyhľadávania obrázkov pre dopyt emphys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95124"/>
            <a:ext cx="4343400" cy="2447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conus</a:t>
            </a:r>
            <a:r>
              <a:rPr lang="cs-CZ" dirty="0" smtClean="0"/>
              <a:t> </a:t>
            </a:r>
            <a:r>
              <a:rPr lang="cs-CZ" dirty="0" err="1" smtClean="0"/>
              <a:t>occipitalis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95800" cy="2057400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herniation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compression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foramen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occipitale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magnum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fatal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Výsledok vyhľadávania obrázkov pre dopyt herniation of brain conus occipit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"/>
            <a:ext cx="3181350" cy="3286126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8077200" y="2590800"/>
            <a:ext cx="685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 txBox="1">
            <a:spLocks/>
          </p:cNvSpPr>
          <p:nvPr/>
        </p:nvSpPr>
        <p:spPr>
          <a:xfrm>
            <a:off x="304800" y="3581400"/>
            <a:ext cx="2895600" cy="762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ecchymoses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81000" y="4419600"/>
            <a:ext cx="4495800" cy="2057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ubcutaneous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spots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blood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haematoma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, not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by trauma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cs-CZ" sz="2600" dirty="0" err="1" smtClean="0">
                <a:latin typeface="Times New Roman" pitchFamily="18" charset="0"/>
                <a:cs typeface="Times New Roman" pitchFamily="18" charset="0"/>
              </a:rPr>
              <a:t>vessels</a:t>
            </a:r>
            <a:endParaRPr kumimoji="0" lang="cs-CZ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702" name="Picture 6" descr="Výsledok vyhľadávania obrázkov pre dopyt ecchym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3581400" cy="2344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hypertrophia</a:t>
            </a:r>
            <a:r>
              <a:rPr lang="cs-CZ" dirty="0" smtClean="0"/>
              <a:t> </a:t>
            </a:r>
            <a:r>
              <a:rPr lang="cs-CZ" dirty="0" err="1" smtClean="0"/>
              <a:t>trabecularis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r>
              <a:rPr lang="cs-CZ" dirty="0" err="1" smtClean="0"/>
              <a:t>pathological</a:t>
            </a:r>
            <a:r>
              <a:rPr lang="cs-CZ" dirty="0" smtClean="0"/>
              <a:t> </a:t>
            </a:r>
            <a:r>
              <a:rPr lang="cs-CZ" dirty="0" err="1" smtClean="0"/>
              <a:t>overgrowth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trabeculae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2860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pulmonale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09600" y="3352800"/>
            <a:ext cx="8229600" cy="1219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cs-CZ" sz="2600" dirty="0" err="1" smtClean="0"/>
              <a:t>p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ulmonary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heart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disease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enlargement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failure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ventricle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pressure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lungs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pulmonary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stenosis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66FF6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MATCH THE TERMS WITH APPROPRIATE ADJECTIVES AND CONNECT WITH </a:t>
            </a:r>
            <a:r>
              <a:rPr lang="cs-CZ" dirty="0" smtClean="0"/>
              <a:t>„</a:t>
            </a:r>
            <a:r>
              <a:rPr lang="en-US" dirty="0" smtClean="0"/>
              <a:t>CUM“: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19200"/>
          </a:xfrm>
          <a:solidFill>
            <a:srgbClr val="FFFF66"/>
          </a:solidFill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emphysema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fractura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decubitus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pneumothorax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ebrietas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hemosinus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81001" y="2590802"/>
          <a:ext cx="8610599" cy="3962399"/>
        </p:xfrm>
        <a:graphic>
          <a:graphicData uri="http://schemas.openxmlformats.org/drawingml/2006/table">
            <a:tbl>
              <a:tblPr/>
              <a:tblGrid>
                <a:gridCol w="2456432"/>
                <a:gridCol w="2523732"/>
                <a:gridCol w="672995"/>
                <a:gridCol w="2957440"/>
              </a:tblGrid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alcoholicus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a, 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cum</a:t>
                      </a: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superficialis, 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pulmonalis, 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traumaticus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a, 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sphenoidalis, 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comminutivus, a, 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temporalis</a:t>
                      </a:r>
                      <a:r>
                        <a:rPr lang="cs-CZ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cs-C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066800" cy="6858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smtClean="0"/>
              <a:t>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pPr>
              <a:tabLst>
                <a:tab pos="6550025" algn="l"/>
              </a:tabLst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individually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prepared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prescription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>
              <a:tabLst>
                <a:tab pos="6550025" algn="l"/>
              </a:tabLst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formulae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>
              <a:tabLst>
                <a:tab pos="6550025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550025" algn="l"/>
              </a:tabLst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cases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included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ready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prescriptions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tabLst>
                <a:tab pos="6550025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550025" algn="l"/>
              </a:tabLst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part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prescription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in Latin?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tabLst>
                <a:tab pos="6550025" algn="l"/>
              </a:tabLst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550025" algn="l"/>
              </a:tabLst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introductory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concluding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formulae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prescription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tabLst>
                <a:tab pos="6550025" algn="l"/>
              </a:tabLst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024" y="304800"/>
            <a:ext cx="8784976" cy="5445224"/>
          </a:xfrm>
        </p:spPr>
        <p:txBody>
          <a:bodyPr>
            <a:noAutofit/>
          </a:bodyPr>
          <a:lstStyle/>
          <a:p>
            <a:pPr marL="400050" indent="-400050">
              <a:lnSpc>
                <a:spcPct val="120000"/>
              </a:lnSpc>
              <a:spcBef>
                <a:spcPts val="600"/>
              </a:spcBef>
              <a:buFont typeface="+mj-lt"/>
              <a:buAutoNum type="romanUcPeriod"/>
            </a:pPr>
            <a:r>
              <a:rPr lang="cs-CZ" sz="2000" b="1" u="sng" dirty="0" err="1">
                <a:solidFill>
                  <a:srgbClr val="00B050"/>
                </a:solidFill>
              </a:rPr>
              <a:t>Melanoblastoma</a:t>
            </a:r>
            <a:r>
              <a:rPr lang="cs-CZ" sz="2000" b="1" dirty="0"/>
              <a:t> </a:t>
            </a:r>
            <a:r>
              <a:rPr lang="cs-CZ" sz="2000" b="1" dirty="0" err="1"/>
              <a:t>dorsi</a:t>
            </a:r>
            <a:r>
              <a:rPr lang="cs-CZ" sz="2000" b="1" dirty="0"/>
              <a:t> </a:t>
            </a:r>
            <a:r>
              <a:rPr lang="cs-CZ" sz="2000" b="1" dirty="0" err="1"/>
              <a:t>reg</a:t>
            </a:r>
            <a:r>
              <a:rPr lang="cs-CZ" sz="2000" b="1" dirty="0"/>
              <a:t>. </a:t>
            </a:r>
            <a:r>
              <a:rPr lang="cs-CZ" sz="2000" b="1" dirty="0" err="1"/>
              <a:t>subscapularis</a:t>
            </a:r>
            <a:r>
              <a:rPr lang="cs-CZ" sz="2000" b="1" dirty="0"/>
              <a:t> l. </a:t>
            </a:r>
            <a:r>
              <a:rPr lang="cs-CZ" sz="2000" b="1" dirty="0" err="1"/>
              <a:t>dx</a:t>
            </a:r>
            <a:r>
              <a:rPr lang="cs-CZ" sz="2000" b="1" dirty="0"/>
              <a:t>.</a:t>
            </a:r>
          </a:p>
          <a:p>
            <a:pPr marL="400050" indent="-400050">
              <a:lnSpc>
                <a:spcPct val="120000"/>
              </a:lnSpc>
              <a:spcBef>
                <a:spcPts val="600"/>
              </a:spcBef>
              <a:buAutoNum type="romanUcPeriod"/>
            </a:pPr>
            <a:r>
              <a:rPr lang="cs-CZ" sz="2000" b="1" dirty="0" err="1"/>
              <a:t>Metastases</a:t>
            </a:r>
            <a:r>
              <a:rPr lang="cs-CZ" sz="2000" b="1" dirty="0"/>
              <a:t> </a:t>
            </a:r>
            <a:r>
              <a:rPr lang="cs-CZ" sz="2000" b="1" dirty="0" err="1"/>
              <a:t>multiplices</a:t>
            </a:r>
            <a:r>
              <a:rPr lang="cs-CZ" sz="2000" b="1" dirty="0"/>
              <a:t> </a:t>
            </a:r>
            <a:r>
              <a:rPr lang="cs-CZ" sz="2000" b="1" dirty="0" err="1"/>
              <a:t>cerebri</a:t>
            </a:r>
            <a:r>
              <a:rPr lang="cs-CZ" sz="2000" b="1" dirty="0"/>
              <a:t> lat. </a:t>
            </a:r>
            <a:r>
              <a:rPr lang="cs-CZ" sz="2000" b="1" dirty="0" err="1"/>
              <a:t>utr</a:t>
            </a:r>
            <a:r>
              <a:rPr lang="cs-CZ" sz="2000" b="1" dirty="0"/>
              <a:t>., </a:t>
            </a:r>
            <a:r>
              <a:rPr lang="cs-CZ" sz="2000" b="1" dirty="0" err="1"/>
              <a:t>cerebelli</a:t>
            </a:r>
            <a:r>
              <a:rPr lang="cs-CZ" sz="2000" b="1" dirty="0"/>
              <a:t> lat </a:t>
            </a:r>
            <a:r>
              <a:rPr lang="cs-CZ" sz="2000" b="1" dirty="0" err="1"/>
              <a:t>utr</a:t>
            </a:r>
            <a:r>
              <a:rPr lang="cs-CZ" sz="2000" b="1" dirty="0"/>
              <a:t>., et ad </a:t>
            </a:r>
            <a:r>
              <a:rPr lang="cs-CZ" sz="2000" b="1" dirty="0" err="1"/>
              <a:t>pulmones</a:t>
            </a:r>
            <a:r>
              <a:rPr lang="cs-CZ" sz="2000" b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b="1" dirty="0"/>
              <a:t>       </a:t>
            </a:r>
            <a:r>
              <a:rPr lang="cs-CZ" sz="2000" b="1" dirty="0" err="1"/>
              <a:t>Oedema</a:t>
            </a:r>
            <a:r>
              <a:rPr lang="cs-CZ" sz="2000" b="1" dirty="0"/>
              <a:t> </a:t>
            </a:r>
            <a:r>
              <a:rPr lang="cs-CZ" sz="2000" b="1" dirty="0" err="1"/>
              <a:t>cerebri</a:t>
            </a:r>
            <a:r>
              <a:rPr lang="cs-CZ" sz="2000" b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b="1" dirty="0"/>
              <a:t>       </a:t>
            </a:r>
            <a:r>
              <a:rPr lang="cs-CZ" sz="2000" b="1" dirty="0" err="1"/>
              <a:t>Decubitus</a:t>
            </a:r>
            <a:r>
              <a:rPr lang="cs-CZ" sz="2000" b="1" dirty="0"/>
              <a:t> </a:t>
            </a:r>
            <a:r>
              <a:rPr lang="cs-CZ" sz="2000" b="1" dirty="0" err="1"/>
              <a:t>reg</a:t>
            </a:r>
            <a:r>
              <a:rPr lang="cs-CZ" sz="2000" b="1" dirty="0"/>
              <a:t>. </a:t>
            </a:r>
            <a:r>
              <a:rPr lang="cs-CZ" sz="2000" b="1" dirty="0" err="1"/>
              <a:t>sacralis</a:t>
            </a:r>
            <a:r>
              <a:rPr lang="cs-CZ" sz="2000" b="1" dirty="0"/>
              <a:t> </a:t>
            </a:r>
            <a:r>
              <a:rPr lang="cs-CZ" sz="2000" b="1" dirty="0" err="1"/>
              <a:t>superficialis</a:t>
            </a:r>
            <a:r>
              <a:rPr lang="cs-CZ" sz="2000" b="1" dirty="0"/>
              <a:t> </a:t>
            </a:r>
            <a:r>
              <a:rPr lang="cs-CZ" sz="2000" b="1" dirty="0" err="1"/>
              <a:t>parvus</a:t>
            </a:r>
            <a:r>
              <a:rPr lang="cs-CZ" sz="2000" b="1" dirty="0"/>
              <a:t>. </a:t>
            </a:r>
            <a:r>
              <a:rPr lang="cs-CZ" sz="2000" b="1" u="sng" dirty="0" err="1">
                <a:solidFill>
                  <a:srgbClr val="00B050"/>
                </a:solidFill>
              </a:rPr>
              <a:t>Hypertrophia</a:t>
            </a:r>
            <a:r>
              <a:rPr lang="cs-CZ" sz="2000" b="1" dirty="0"/>
              <a:t> </a:t>
            </a:r>
            <a:r>
              <a:rPr lang="cs-CZ" sz="2000" b="1" dirty="0" err="1"/>
              <a:t>lienis</a:t>
            </a:r>
            <a:r>
              <a:rPr lang="cs-CZ" sz="2000" b="1" dirty="0"/>
              <a:t>.</a:t>
            </a:r>
          </a:p>
          <a:p>
            <a:pPr marL="449263" indent="-449263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b="1" dirty="0"/>
              <a:t>       </a:t>
            </a:r>
            <a:r>
              <a:rPr lang="cs-CZ" sz="2000" b="1" u="sng" dirty="0" err="1">
                <a:solidFill>
                  <a:srgbClr val="00B050"/>
                </a:solidFill>
              </a:rPr>
              <a:t>Arteriosclerosis</a:t>
            </a:r>
            <a:r>
              <a:rPr lang="cs-CZ" sz="2000" b="1" dirty="0"/>
              <a:t> </a:t>
            </a:r>
            <a:r>
              <a:rPr lang="cs-CZ" sz="2000" b="1" dirty="0" err="1"/>
              <a:t>universalis</a:t>
            </a:r>
            <a:r>
              <a:rPr lang="cs-CZ" sz="2000" b="1" dirty="0"/>
              <a:t>. </a:t>
            </a:r>
            <a:r>
              <a:rPr lang="cs-CZ" sz="2000" b="1" u="sng" dirty="0" err="1">
                <a:solidFill>
                  <a:srgbClr val="00B050"/>
                </a:solidFill>
              </a:rPr>
              <a:t>Bronchopneumonia</a:t>
            </a:r>
            <a:r>
              <a:rPr lang="cs-CZ" sz="2000" b="1" dirty="0"/>
              <a:t> </a:t>
            </a:r>
            <a:r>
              <a:rPr lang="cs-CZ" sz="2000" b="1" dirty="0" err="1"/>
              <a:t>hypostatica</a:t>
            </a:r>
            <a:r>
              <a:rPr lang="cs-CZ" sz="2000" b="1" dirty="0"/>
              <a:t> </a:t>
            </a:r>
            <a:r>
              <a:rPr lang="cs-CZ" sz="2000" b="1" dirty="0" err="1"/>
              <a:t>microfocalis</a:t>
            </a:r>
            <a:r>
              <a:rPr lang="cs-CZ" sz="2000" b="1" dirty="0"/>
              <a:t> </a:t>
            </a:r>
            <a:r>
              <a:rPr lang="cs-CZ" sz="2000" b="1" dirty="0" smtClean="0"/>
              <a:t>l.</a:t>
            </a:r>
            <a:r>
              <a:rPr lang="cs-CZ" sz="2000" b="1" dirty="0" err="1" smtClean="0"/>
              <a:t>dx</a:t>
            </a:r>
            <a:r>
              <a:rPr lang="cs-CZ" sz="2000" b="1" dirty="0"/>
              <a:t>.</a:t>
            </a:r>
          </a:p>
          <a:p>
            <a:pPr marL="400050" indent="-400050">
              <a:lnSpc>
                <a:spcPct val="120000"/>
              </a:lnSpc>
              <a:spcBef>
                <a:spcPts val="600"/>
              </a:spcBef>
              <a:buAutoNum type="romanUcPeriod" startAt="3"/>
            </a:pPr>
            <a:r>
              <a:rPr lang="cs-CZ" sz="2000" b="1" u="sng" dirty="0" err="1">
                <a:solidFill>
                  <a:srgbClr val="00B050"/>
                </a:solidFill>
              </a:rPr>
              <a:t>Thromboembolia</a:t>
            </a:r>
            <a:r>
              <a:rPr lang="cs-CZ" sz="2000" b="1" dirty="0"/>
              <a:t> </a:t>
            </a:r>
            <a:r>
              <a:rPr lang="cs-CZ" sz="2000" b="1" dirty="0" err="1"/>
              <a:t>ramorum</a:t>
            </a:r>
            <a:r>
              <a:rPr lang="cs-CZ" sz="2000" b="1" dirty="0"/>
              <a:t> </a:t>
            </a:r>
            <a:r>
              <a:rPr lang="cs-CZ" sz="2000" b="1" dirty="0" err="1"/>
              <a:t>arteriae</a:t>
            </a:r>
            <a:r>
              <a:rPr lang="cs-CZ" sz="2000" b="1" dirty="0"/>
              <a:t> </a:t>
            </a:r>
            <a:r>
              <a:rPr lang="cs-CZ" sz="2000" b="1" dirty="0" err="1"/>
              <a:t>pulmonalis</a:t>
            </a:r>
            <a:r>
              <a:rPr lang="cs-CZ" sz="2000" b="1" dirty="0"/>
              <a:t> l. </a:t>
            </a:r>
            <a:r>
              <a:rPr lang="cs-CZ" sz="2000" b="1" dirty="0" err="1"/>
              <a:t>dx</a:t>
            </a:r>
            <a:r>
              <a:rPr lang="cs-CZ" sz="2000" b="1" dirty="0"/>
              <a:t>. </a:t>
            </a:r>
            <a:r>
              <a:rPr lang="cs-CZ" sz="2000" b="1" u="sng" dirty="0" err="1">
                <a:solidFill>
                  <a:srgbClr val="00B050"/>
                </a:solidFill>
              </a:rPr>
              <a:t>multifocalis</a:t>
            </a:r>
            <a:r>
              <a:rPr lang="cs-CZ" sz="2000" b="1" dirty="0"/>
              <a:t>. </a:t>
            </a:r>
            <a:r>
              <a:rPr lang="cs-CZ" sz="2000" b="1" u="sng" dirty="0" err="1">
                <a:solidFill>
                  <a:srgbClr val="00B050"/>
                </a:solidFill>
              </a:rPr>
              <a:t>Dilatatio</a:t>
            </a:r>
            <a:r>
              <a:rPr lang="cs-CZ" sz="2000" b="1" dirty="0"/>
              <a:t> </a:t>
            </a:r>
            <a:r>
              <a:rPr lang="cs-CZ" sz="2000" b="1" dirty="0" err="1"/>
              <a:t>ventriculi</a:t>
            </a:r>
            <a:r>
              <a:rPr lang="cs-CZ" sz="2000" b="1" dirty="0"/>
              <a:t> </a:t>
            </a:r>
            <a:r>
              <a:rPr lang="cs-CZ" sz="2000" b="1" dirty="0" err="1"/>
              <a:t>cordis</a:t>
            </a:r>
            <a:r>
              <a:rPr lang="cs-CZ" sz="2000" b="1" dirty="0"/>
              <a:t> </a:t>
            </a:r>
            <a:r>
              <a:rPr lang="cs-CZ" sz="2000" b="1" dirty="0" err="1"/>
              <a:t>dextri</a:t>
            </a:r>
            <a:r>
              <a:rPr lang="cs-CZ" sz="2000" b="1" dirty="0"/>
              <a:t> </a:t>
            </a:r>
            <a:r>
              <a:rPr lang="cs-CZ" sz="2000" b="1" dirty="0" err="1"/>
              <a:t>acuta</a:t>
            </a:r>
            <a:r>
              <a:rPr lang="cs-CZ" sz="2000" b="1" dirty="0"/>
              <a:t>.</a:t>
            </a:r>
          </a:p>
          <a:p>
            <a:pPr marL="400050" indent="-400050">
              <a:lnSpc>
                <a:spcPct val="120000"/>
              </a:lnSpc>
              <a:spcBef>
                <a:spcPts val="600"/>
              </a:spcBef>
              <a:buAutoNum type="romanUcPeriod" startAt="3"/>
            </a:pPr>
            <a:r>
              <a:rPr lang="cs-CZ" sz="2000" b="1" dirty="0" err="1"/>
              <a:t>Defectus</a:t>
            </a:r>
            <a:r>
              <a:rPr lang="cs-CZ" sz="2000" b="1" dirty="0"/>
              <a:t> </a:t>
            </a:r>
            <a:r>
              <a:rPr lang="cs-CZ" sz="2000" b="1" dirty="0" err="1"/>
              <a:t>dentium</a:t>
            </a:r>
            <a:r>
              <a:rPr lang="cs-CZ" sz="2000" b="1" dirty="0"/>
              <a:t> </a:t>
            </a:r>
            <a:r>
              <a:rPr lang="cs-CZ" sz="2000" b="1" dirty="0" err="1"/>
              <a:t>partialis</a:t>
            </a:r>
            <a:r>
              <a:rPr lang="cs-CZ" sz="2000" b="1" dirty="0"/>
              <a:t> </a:t>
            </a:r>
            <a:r>
              <a:rPr lang="cs-CZ" sz="2000" b="1" dirty="0" err="1"/>
              <a:t>reg</a:t>
            </a:r>
            <a:r>
              <a:rPr lang="cs-CZ" sz="2000" b="1" dirty="0"/>
              <a:t>. </a:t>
            </a:r>
            <a:r>
              <a:rPr lang="cs-CZ" sz="2000" b="1" dirty="0" err="1"/>
              <a:t>mandibulae</a:t>
            </a:r>
            <a:r>
              <a:rPr lang="cs-CZ" sz="2000" b="1" dirty="0"/>
              <a:t> l. sin. </a:t>
            </a:r>
            <a:r>
              <a:rPr lang="cs-CZ" sz="2000" b="1" dirty="0" err="1"/>
              <a:t>Atrophia</a:t>
            </a:r>
            <a:r>
              <a:rPr lang="cs-CZ" sz="2000" b="1" dirty="0"/>
              <a:t> </a:t>
            </a:r>
            <a:r>
              <a:rPr lang="cs-CZ" sz="2000" b="1" dirty="0" err="1"/>
              <a:t>fusca</a:t>
            </a:r>
            <a:r>
              <a:rPr lang="cs-CZ" sz="2000" b="1" dirty="0"/>
              <a:t> </a:t>
            </a:r>
            <a:r>
              <a:rPr lang="cs-CZ" sz="2000" b="1" dirty="0" err="1"/>
              <a:t>myocardii</a:t>
            </a:r>
            <a:r>
              <a:rPr lang="cs-CZ" sz="2000" b="1" dirty="0"/>
              <a:t> et </a:t>
            </a:r>
            <a:r>
              <a:rPr lang="cs-CZ" sz="2000" b="1" dirty="0" err="1"/>
              <a:t>hepatis</a:t>
            </a:r>
            <a:r>
              <a:rPr lang="cs-CZ" sz="2000" b="1" dirty="0"/>
              <a:t>.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b="1" dirty="0"/>
              <a:t>       </a:t>
            </a:r>
            <a:r>
              <a:rPr lang="cs-CZ" sz="2000" b="1" u="sng" dirty="0" err="1">
                <a:solidFill>
                  <a:srgbClr val="00B050"/>
                </a:solidFill>
              </a:rPr>
              <a:t>Adenoma</a:t>
            </a:r>
            <a:r>
              <a:rPr lang="cs-CZ" sz="2000" b="1" dirty="0"/>
              <a:t> </a:t>
            </a:r>
            <a:r>
              <a:rPr lang="cs-CZ" sz="2000" b="1" dirty="0" err="1"/>
              <a:t>lobi</a:t>
            </a:r>
            <a:r>
              <a:rPr lang="cs-CZ" sz="2000" b="1" dirty="0"/>
              <a:t> </a:t>
            </a:r>
            <a:r>
              <a:rPr lang="cs-CZ" sz="2000" b="1" dirty="0" err="1"/>
              <a:t>sinistri</a:t>
            </a:r>
            <a:r>
              <a:rPr lang="cs-CZ" sz="2000" b="1" dirty="0"/>
              <a:t> </a:t>
            </a:r>
            <a:r>
              <a:rPr lang="cs-CZ" sz="2000" b="1" dirty="0" err="1"/>
              <a:t>glandulae</a:t>
            </a:r>
            <a:r>
              <a:rPr lang="cs-CZ" sz="2000" b="1" dirty="0"/>
              <a:t> </a:t>
            </a:r>
            <a:r>
              <a:rPr lang="cs-CZ" sz="2000" b="1" dirty="0" err="1"/>
              <a:t>thyroideae</a:t>
            </a:r>
            <a:r>
              <a:rPr lang="cs-CZ" sz="2000" b="1" dirty="0"/>
              <a:t>. </a:t>
            </a:r>
            <a:r>
              <a:rPr lang="cs-CZ" sz="2000" b="1" dirty="0" err="1"/>
              <a:t>Stp</a:t>
            </a:r>
            <a:r>
              <a:rPr lang="cs-CZ" sz="2000" b="1" dirty="0"/>
              <a:t>. </a:t>
            </a:r>
            <a:r>
              <a:rPr lang="cs-CZ" sz="2000" b="1" u="sng" dirty="0">
                <a:solidFill>
                  <a:srgbClr val="00B050"/>
                </a:solidFill>
              </a:rPr>
              <a:t>HYE</a:t>
            </a:r>
            <a:r>
              <a:rPr lang="cs-CZ" sz="2000" b="1" dirty="0"/>
              <a:t> et </a:t>
            </a:r>
            <a:r>
              <a:rPr lang="cs-CZ" sz="2000" b="1" u="sng" dirty="0" err="1">
                <a:solidFill>
                  <a:srgbClr val="00B050"/>
                </a:solidFill>
              </a:rPr>
              <a:t>adnexectomiam</a:t>
            </a:r>
            <a:r>
              <a:rPr lang="cs-CZ" sz="2000" b="1" dirty="0"/>
              <a:t> </a:t>
            </a:r>
            <a:r>
              <a:rPr lang="cs-CZ" sz="2000" b="1" dirty="0" err="1"/>
              <a:t>bilateralem</a:t>
            </a:r>
            <a:r>
              <a:rPr lang="cs-CZ" sz="2000" b="1" dirty="0"/>
              <a:t>. </a:t>
            </a:r>
            <a:r>
              <a:rPr lang="cs-CZ" sz="2000" b="1" dirty="0" err="1"/>
              <a:t>Striae</a:t>
            </a:r>
            <a:r>
              <a:rPr lang="cs-CZ" sz="2000" b="1" dirty="0"/>
              <a:t> </a:t>
            </a:r>
            <a:r>
              <a:rPr lang="cs-CZ" sz="2000" b="1" dirty="0" err="1"/>
              <a:t>cutis</a:t>
            </a:r>
            <a:r>
              <a:rPr lang="cs-CZ" sz="2000" b="1" dirty="0"/>
              <a:t>  </a:t>
            </a:r>
            <a:r>
              <a:rPr lang="cs-CZ" sz="2000" b="1" dirty="0" err="1"/>
              <a:t>reg</a:t>
            </a:r>
            <a:r>
              <a:rPr lang="cs-CZ" sz="2000" b="1" dirty="0"/>
              <a:t>. </a:t>
            </a:r>
            <a:r>
              <a:rPr lang="cs-CZ" sz="2000" b="1" dirty="0" err="1"/>
              <a:t>abdominis</a:t>
            </a:r>
            <a:r>
              <a:rPr lang="cs-CZ" sz="2000" b="1" dirty="0"/>
              <a:t>. </a:t>
            </a:r>
            <a:r>
              <a:rPr lang="cs-CZ" sz="2000" b="1" dirty="0" err="1"/>
              <a:t>Degeneratio</a:t>
            </a:r>
            <a:r>
              <a:rPr lang="cs-CZ" sz="2000" b="1" dirty="0"/>
              <a:t> </a:t>
            </a:r>
            <a:r>
              <a:rPr lang="cs-CZ" sz="2000" b="1" dirty="0" err="1"/>
              <a:t>cuspidum</a:t>
            </a:r>
            <a:r>
              <a:rPr lang="cs-CZ" sz="2000" b="1" dirty="0"/>
              <a:t> </a:t>
            </a:r>
            <a:r>
              <a:rPr lang="cs-CZ" sz="2000" b="1" dirty="0" err="1"/>
              <a:t>valvae</a:t>
            </a:r>
            <a:r>
              <a:rPr lang="cs-CZ" sz="2000" b="1" dirty="0"/>
              <a:t> </a:t>
            </a:r>
            <a:r>
              <a:rPr lang="cs-CZ" sz="2000" b="1" dirty="0" err="1"/>
              <a:t>mitralis</a:t>
            </a:r>
            <a:r>
              <a:rPr lang="cs-CZ" sz="2000" b="1" dirty="0"/>
              <a:t>. </a:t>
            </a:r>
            <a:r>
              <a:rPr lang="cs-CZ" sz="2000" b="1" dirty="0" err="1"/>
              <a:t>Cystes</a:t>
            </a:r>
            <a:r>
              <a:rPr lang="cs-CZ" sz="2000" b="1" dirty="0"/>
              <a:t> </a:t>
            </a:r>
            <a:r>
              <a:rPr lang="cs-CZ" sz="2000" b="1" dirty="0" err="1"/>
              <a:t>serosae</a:t>
            </a:r>
            <a:r>
              <a:rPr lang="cs-CZ" sz="2000" b="1" dirty="0"/>
              <a:t> </a:t>
            </a:r>
            <a:r>
              <a:rPr lang="cs-CZ" sz="2000" b="1" dirty="0" err="1"/>
              <a:t>corticis</a:t>
            </a:r>
            <a:r>
              <a:rPr lang="cs-CZ" sz="2000" b="1" dirty="0"/>
              <a:t> </a:t>
            </a:r>
            <a:r>
              <a:rPr lang="cs-CZ" sz="2000" b="1" dirty="0" err="1"/>
              <a:t>renum</a:t>
            </a:r>
            <a:r>
              <a:rPr lang="cs-CZ" sz="2000" b="1" dirty="0"/>
              <a:t>. </a:t>
            </a:r>
            <a:r>
              <a:rPr lang="cs-CZ" sz="2000" b="1" u="sng" dirty="0" err="1">
                <a:solidFill>
                  <a:srgbClr val="00B050"/>
                </a:solidFill>
              </a:rPr>
              <a:t>Urocystitis</a:t>
            </a:r>
            <a:r>
              <a:rPr lang="cs-CZ" sz="2000" b="1" dirty="0"/>
              <a:t> </a:t>
            </a:r>
            <a:r>
              <a:rPr lang="cs-CZ" sz="2000" b="1" dirty="0" err="1"/>
              <a:t>catarrhalis</a:t>
            </a:r>
            <a:r>
              <a:rPr lang="cs-CZ" sz="2000" b="1" dirty="0"/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67AC7E0-C51B-9646-9E8B-2114523C53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717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9600" y="1524000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MAN / WOMAN ?</a:t>
            </a: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CAUSE OF DEATH ?</a:t>
            </a: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INFLAMMATIONS ?</a:t>
            </a:r>
          </a:p>
          <a:p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TUMOURS ?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MATCH THE PROBLEMS WITH THE APPROPRIATE MEDICATION GROUPS: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3400" y="1524000"/>
            <a:ext cx="381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OBSTIPATIO</a:t>
            </a:r>
          </a:p>
          <a:p>
            <a:endParaRPr lang="cs-CZ" b="1" dirty="0" smtClean="0"/>
          </a:p>
          <a:p>
            <a:r>
              <a:rPr lang="cs-CZ" b="1" dirty="0" smtClean="0"/>
              <a:t>THROMBOSIS</a:t>
            </a:r>
          </a:p>
          <a:p>
            <a:endParaRPr lang="cs-CZ" b="1" dirty="0" smtClean="0"/>
          </a:p>
          <a:p>
            <a:r>
              <a:rPr lang="cs-CZ" b="1" dirty="0" smtClean="0"/>
              <a:t>ONYCHOMYCOSIS</a:t>
            </a:r>
          </a:p>
          <a:p>
            <a:endParaRPr lang="cs-CZ" b="1" dirty="0" smtClean="0"/>
          </a:p>
          <a:p>
            <a:r>
              <a:rPr lang="cs-CZ" b="1" dirty="0" smtClean="0"/>
              <a:t>CANCER</a:t>
            </a:r>
          </a:p>
          <a:p>
            <a:endParaRPr lang="cs-CZ" b="1" dirty="0" smtClean="0"/>
          </a:p>
          <a:p>
            <a:r>
              <a:rPr lang="cs-CZ" b="1" dirty="0" smtClean="0"/>
              <a:t>DILATATIO VASORUM</a:t>
            </a:r>
          </a:p>
          <a:p>
            <a:endParaRPr lang="cs-CZ" b="1" dirty="0" smtClean="0"/>
          </a:p>
          <a:p>
            <a:r>
              <a:rPr lang="cs-CZ" b="1" dirty="0" smtClean="0"/>
              <a:t>OLIGURIA</a:t>
            </a:r>
          </a:p>
          <a:p>
            <a:endParaRPr lang="cs-CZ" b="1" dirty="0" smtClean="0"/>
          </a:p>
          <a:p>
            <a:r>
              <a:rPr lang="cs-CZ" b="1" dirty="0" smtClean="0"/>
              <a:t>INTOXICATIO</a:t>
            </a:r>
          </a:p>
          <a:p>
            <a:endParaRPr lang="cs-CZ" b="1" dirty="0" smtClean="0"/>
          </a:p>
          <a:p>
            <a:r>
              <a:rPr lang="cs-CZ" b="1" dirty="0" smtClean="0"/>
              <a:t>DOLORES PERMAGNI</a:t>
            </a:r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81600" y="1600200"/>
            <a:ext cx="312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B050"/>
                </a:solidFill>
              </a:rPr>
              <a:t>DIURETICA</a:t>
            </a:r>
          </a:p>
          <a:p>
            <a:endParaRPr lang="cs-CZ" b="1" i="1" dirty="0" smtClean="0">
              <a:solidFill>
                <a:srgbClr val="00B050"/>
              </a:solidFill>
            </a:endParaRPr>
          </a:p>
          <a:p>
            <a:r>
              <a:rPr lang="cs-CZ" b="1" i="1" dirty="0" smtClean="0">
                <a:solidFill>
                  <a:srgbClr val="00B050"/>
                </a:solidFill>
              </a:rPr>
              <a:t>ANTICOAGULANTIA</a:t>
            </a:r>
          </a:p>
          <a:p>
            <a:endParaRPr lang="cs-CZ" b="1" i="1" dirty="0" smtClean="0">
              <a:solidFill>
                <a:srgbClr val="00B050"/>
              </a:solidFill>
            </a:endParaRPr>
          </a:p>
          <a:p>
            <a:r>
              <a:rPr lang="cs-CZ" b="1" i="1" dirty="0" smtClean="0">
                <a:solidFill>
                  <a:srgbClr val="00B050"/>
                </a:solidFill>
              </a:rPr>
              <a:t>VASOCONSTRINGENTIA</a:t>
            </a:r>
          </a:p>
          <a:p>
            <a:endParaRPr lang="cs-CZ" b="1" i="1" dirty="0" smtClean="0">
              <a:solidFill>
                <a:srgbClr val="00B050"/>
              </a:solidFill>
            </a:endParaRPr>
          </a:p>
          <a:p>
            <a:r>
              <a:rPr lang="cs-CZ" b="1" i="1" dirty="0" smtClean="0">
                <a:solidFill>
                  <a:srgbClr val="00B050"/>
                </a:solidFill>
              </a:rPr>
              <a:t>NARCOTICA</a:t>
            </a:r>
          </a:p>
          <a:p>
            <a:endParaRPr lang="cs-CZ" b="1" i="1" dirty="0" smtClean="0">
              <a:solidFill>
                <a:srgbClr val="00B050"/>
              </a:solidFill>
            </a:endParaRPr>
          </a:p>
          <a:p>
            <a:r>
              <a:rPr lang="cs-CZ" b="1" i="1" dirty="0" smtClean="0">
                <a:solidFill>
                  <a:srgbClr val="00B050"/>
                </a:solidFill>
              </a:rPr>
              <a:t>EMETICA / ANTIDOTUM</a:t>
            </a:r>
          </a:p>
          <a:p>
            <a:endParaRPr lang="cs-CZ" b="1" i="1" dirty="0" smtClean="0">
              <a:solidFill>
                <a:srgbClr val="00B050"/>
              </a:solidFill>
            </a:endParaRPr>
          </a:p>
          <a:p>
            <a:r>
              <a:rPr lang="cs-CZ" b="1" i="1" dirty="0" smtClean="0">
                <a:solidFill>
                  <a:srgbClr val="00B050"/>
                </a:solidFill>
              </a:rPr>
              <a:t>CHEMOTHERAPEUTICA</a:t>
            </a:r>
          </a:p>
          <a:p>
            <a:endParaRPr lang="cs-CZ" b="1" i="1" dirty="0" smtClean="0">
              <a:solidFill>
                <a:srgbClr val="00B050"/>
              </a:solidFill>
            </a:endParaRPr>
          </a:p>
          <a:p>
            <a:r>
              <a:rPr lang="cs-CZ" b="1" i="1" dirty="0" smtClean="0">
                <a:solidFill>
                  <a:srgbClr val="00B050"/>
                </a:solidFill>
              </a:rPr>
              <a:t>LAXATIVA</a:t>
            </a:r>
          </a:p>
          <a:p>
            <a:endParaRPr lang="cs-CZ" b="1" i="1" dirty="0" smtClean="0">
              <a:solidFill>
                <a:srgbClr val="00B050"/>
              </a:solidFill>
            </a:endParaRPr>
          </a:p>
          <a:p>
            <a:r>
              <a:rPr lang="cs-CZ" b="1" i="1" dirty="0" smtClean="0">
                <a:solidFill>
                  <a:srgbClr val="00B050"/>
                </a:solidFill>
              </a:rPr>
              <a:t>ANTIMYCOTICA</a:t>
            </a:r>
            <a:endParaRPr lang="cs-CZ" b="1" i="1" dirty="0">
              <a:solidFill>
                <a:srgbClr val="00B050"/>
              </a:solidFill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2286000" y="1752600"/>
            <a:ext cx="2895600" cy="3276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1828800" y="1828800"/>
            <a:ext cx="3429000" cy="2667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3124200" y="2895600"/>
            <a:ext cx="21336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1752600" y="3352800"/>
            <a:ext cx="35052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2743200" y="2819400"/>
            <a:ext cx="2514600" cy="2819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2438400" y="2286000"/>
            <a:ext cx="2743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3200400" y="3505200"/>
            <a:ext cx="19812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2209800" y="4038600"/>
            <a:ext cx="29718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11955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FILL IN</a:t>
            </a:r>
            <a:r>
              <a:rPr lang="cs-CZ" dirty="0" smtClean="0"/>
              <a:t> MISSING TERMS</a:t>
            </a:r>
            <a:br>
              <a:rPr lang="cs-CZ" dirty="0" smtClean="0"/>
            </a:br>
            <a:r>
              <a:rPr lang="cs-CZ" dirty="0" err="1" smtClean="0"/>
              <a:t>Antidepressivum</a:t>
            </a:r>
            <a:endParaRPr lang="en-GB" dirty="0"/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467544" y="2348880"/>
            <a:ext cx="7344816" cy="3430801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Asentra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50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tbl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p. o. 28 x 50 mg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orig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</a:t>
            </a: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IV (</a:t>
            </a:r>
            <a:r>
              <a:rPr lang="cs-CZ" sz="36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quattuor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</a:t>
            </a:r>
            <a:r>
              <a:rPr lang="cs-CZ" sz="36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________</a:t>
            </a:r>
            <a:r>
              <a:rPr lang="cs-CZ" sz="36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6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2 tablety denně.  </a:t>
            </a:r>
            <a:endParaRPr lang="cs-CZ" sz="3600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0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371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GIVE FULL FORM</a:t>
            </a:r>
            <a:r>
              <a:rPr lang="cs-CZ" dirty="0" smtClean="0"/>
              <a:t>S</a:t>
            </a:r>
            <a:r>
              <a:rPr lang="en-GB" dirty="0" smtClean="0"/>
              <a:t> OF THE UNDERLINED ABBREVIATED TERMS: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analgeticum</a:t>
            </a:r>
            <a:r>
              <a:rPr lang="cs-CZ" dirty="0" smtClean="0"/>
              <a:t> + </a:t>
            </a:r>
            <a:r>
              <a:rPr lang="cs-CZ" dirty="0" err="1" smtClean="0"/>
              <a:t>antipyreticum</a:t>
            </a:r>
            <a:endParaRPr lang="cs-CZ" dirty="0"/>
          </a:p>
        </p:txBody>
      </p:sp>
      <p:sp>
        <p:nvSpPr>
          <p:cNvPr id="7" name="Obdélník 6"/>
          <p:cNvSpPr>
            <a:spLocks/>
          </p:cNvSpPr>
          <p:nvPr/>
        </p:nvSpPr>
        <p:spPr>
          <a:xfrm>
            <a:off x="467544" y="1981200"/>
            <a:ext cx="7344816" cy="41148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Acidi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acetylsalicylici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Paracetamoli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aa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0,3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Codeinii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dihydrogenphosphorici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</a:t>
            </a:r>
            <a:r>
              <a:rPr lang="cs-CZ" sz="20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0,02          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Coffeini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cum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natrio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benzoico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   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0,1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Magnesii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oxydati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</a:t>
            </a:r>
            <a:r>
              <a:rPr lang="cs-CZ" sz="2000" i="1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    </a:t>
            </a:r>
            <a:r>
              <a:rPr lang="cs-CZ" sz="20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0,05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M. f. 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pulv</a:t>
            </a: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D. t. d. No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r>
              <a:rPr lang="cs-CZ" sz="2000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XX (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viginti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) ad </a:t>
            </a:r>
            <a:r>
              <a:rPr lang="cs-CZ" sz="20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caps</a:t>
            </a: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20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</a:t>
            </a:r>
            <a:r>
              <a:rPr lang="cs-CZ" sz="20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3krát denně 1 prášek.</a:t>
            </a:r>
            <a:endParaRPr lang="cs-CZ" sz="20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+mj-lt"/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078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INTERPRET</a:t>
            </a:r>
            <a:br>
              <a:rPr lang="cs-CZ" dirty="0" smtClean="0"/>
            </a:br>
            <a:r>
              <a:rPr lang="cs-CZ" dirty="0" err="1" smtClean="0"/>
              <a:t>diureticum</a:t>
            </a:r>
            <a:endParaRPr lang="cs-CZ" dirty="0"/>
          </a:p>
        </p:txBody>
      </p:sp>
      <p:sp>
        <p:nvSpPr>
          <p:cNvPr id="4" name="Obdélník 3"/>
          <p:cNvSpPr>
            <a:spLocks/>
          </p:cNvSpPr>
          <p:nvPr/>
        </p:nvSpPr>
        <p:spPr>
          <a:xfrm>
            <a:off x="467544" y="2094703"/>
            <a:ext cx="8136904" cy="403244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Rp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Aminophyllini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					</a:t>
            </a:r>
            <a:r>
              <a:rPr lang="cs-CZ" sz="32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1,8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Olei </a:t>
            </a:r>
            <a:r>
              <a:rPr lang="cs-CZ" sz="3200" i="1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cacao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q. s. </a:t>
            </a:r>
            <a:r>
              <a:rPr lang="cs-CZ" sz="32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ut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 f. </a:t>
            </a:r>
            <a:r>
              <a:rPr lang="cs-CZ" sz="3200" i="1" u="sng" dirty="0" err="1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supp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</a:t>
            </a:r>
            <a:endParaRPr lang="cs-CZ" sz="3200" u="sng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D</a:t>
            </a:r>
            <a:r>
              <a:rPr lang="cs-CZ" sz="3200" i="1" u="sng" dirty="0" smtClean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t. d</a:t>
            </a:r>
            <a:r>
              <a:rPr lang="cs-CZ" sz="3200" i="1" u="sng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. No. </a:t>
            </a: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VI (sex)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solidFill>
                  <a:srgbClr val="000000"/>
                </a:solidFill>
                <a:effectLst/>
                <a:latin typeface="+mj-lt"/>
                <a:ea typeface="Times New Roman"/>
                <a:cs typeface="Times New Roman"/>
              </a:rPr>
              <a:t>S. 2krát denně zavést 1 čípek do konečníku.</a:t>
            </a:r>
            <a:endParaRPr lang="cs-CZ" sz="3200" dirty="0">
              <a:effectLst/>
              <a:latin typeface="+mj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971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CHANGE TO PLURAL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4304712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tuba </a:t>
            </a:r>
            <a:r>
              <a:rPr lang="cs-CZ" sz="2000" b="1" dirty="0" err="1" smtClean="0"/>
              <a:t>originalis</a:t>
            </a:r>
            <a:endParaRPr lang="cs-CZ" sz="2000" b="1" dirty="0" smtClean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remedium </a:t>
            </a:r>
            <a:r>
              <a:rPr lang="cs-CZ" sz="2000" b="1" dirty="0" err="1" smtClean="0"/>
              <a:t>expectorans</a:t>
            </a:r>
            <a:endParaRPr lang="cs-CZ" sz="2000" b="1" dirty="0" smtClean="0"/>
          </a:p>
          <a:p>
            <a:pPr>
              <a:lnSpc>
                <a:spcPct val="150000"/>
              </a:lnSpc>
            </a:pPr>
            <a:r>
              <a:rPr lang="cs-CZ" sz="2000" b="1" dirty="0" smtClean="0"/>
              <a:t>dosis pro </a:t>
            </a:r>
            <a:r>
              <a:rPr lang="cs-CZ" sz="2000" b="1" dirty="0" err="1" smtClean="0"/>
              <a:t>adulto</a:t>
            </a:r>
            <a:endParaRPr lang="cs-CZ" sz="2000" b="1" dirty="0" smtClean="0"/>
          </a:p>
          <a:p>
            <a:pPr>
              <a:lnSpc>
                <a:spcPct val="150000"/>
              </a:lnSpc>
            </a:pPr>
            <a:r>
              <a:rPr lang="cs-CZ" sz="2000" b="1" dirty="0" err="1" smtClean="0"/>
              <a:t>flos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tiliae</a:t>
            </a:r>
            <a:endParaRPr lang="cs-CZ" sz="2000" b="1" dirty="0" smtClean="0"/>
          </a:p>
          <a:p>
            <a:pPr>
              <a:lnSpc>
                <a:spcPct val="150000"/>
              </a:lnSpc>
            </a:pPr>
            <a:r>
              <a:rPr lang="cs-CZ" sz="2000" b="1" dirty="0" err="1" smtClean="0"/>
              <a:t>solutio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physiologica</a:t>
            </a:r>
            <a:endParaRPr lang="cs-CZ" sz="2000" b="1" dirty="0" smtClean="0"/>
          </a:p>
          <a:p>
            <a:pPr>
              <a:lnSpc>
                <a:spcPct val="150000"/>
              </a:lnSpc>
            </a:pPr>
            <a:r>
              <a:rPr lang="cs-CZ" sz="2000" b="1" dirty="0" err="1" smtClean="0"/>
              <a:t>pars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aequalis</a:t>
            </a:r>
            <a:endParaRPr lang="cs-CZ" sz="2000" b="1" dirty="0" smtClean="0"/>
          </a:p>
          <a:p>
            <a:pPr>
              <a:lnSpc>
                <a:spcPct val="150000"/>
              </a:lnSpc>
            </a:pPr>
            <a:r>
              <a:rPr lang="cs-CZ" sz="2000" b="1" dirty="0" err="1" smtClean="0"/>
              <a:t>suppositorium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rectale</a:t>
            </a:r>
            <a:endParaRPr lang="cs-CZ" sz="2000" b="1" dirty="0" smtClean="0"/>
          </a:p>
          <a:p>
            <a:pPr>
              <a:lnSpc>
                <a:spcPct val="150000"/>
              </a:lnSpc>
            </a:pPr>
            <a:r>
              <a:rPr lang="cs-CZ" sz="2000" b="1" dirty="0" err="1" smtClean="0"/>
              <a:t>pulvis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adspersorius</a:t>
            </a:r>
            <a:endParaRPr lang="cs-CZ" sz="2000" b="1" dirty="0" smtClean="0"/>
          </a:p>
          <a:p>
            <a:pPr>
              <a:lnSpc>
                <a:spcPct val="150000"/>
              </a:lnSpc>
            </a:pPr>
            <a:endParaRPr lang="cs-CZ" sz="2000" b="1" dirty="0" smtClean="0"/>
          </a:p>
          <a:p>
            <a:pPr>
              <a:lnSpc>
                <a:spcPct val="150000"/>
              </a:lnSpc>
            </a:pPr>
            <a:endParaRPr lang="cs-CZ" b="1" dirty="0" smtClean="0"/>
          </a:p>
          <a:p>
            <a:pPr>
              <a:lnSpc>
                <a:spcPct val="150000"/>
              </a:lnSpc>
            </a:pP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1905000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tubae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originales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72000" y="2438400"/>
            <a:ext cx="303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remedia </a:t>
            </a:r>
            <a:r>
              <a:rPr lang="cs-CZ" b="1" dirty="0" err="1" smtClean="0">
                <a:solidFill>
                  <a:srgbClr val="00B050"/>
                </a:solidFill>
              </a:rPr>
              <a:t>expectorantia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2971800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doses</a:t>
            </a:r>
            <a:r>
              <a:rPr lang="cs-CZ" b="1" dirty="0" smtClean="0">
                <a:solidFill>
                  <a:srgbClr val="00B050"/>
                </a:solidFill>
              </a:rPr>
              <a:t> pro </a:t>
            </a:r>
            <a:r>
              <a:rPr lang="cs-CZ" b="1" dirty="0" err="1" smtClean="0">
                <a:solidFill>
                  <a:srgbClr val="00B050"/>
                </a:solidFill>
              </a:rPr>
              <a:t>adultis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3505200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flores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tiliae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2000" y="4038600"/>
            <a:ext cx="371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solutiones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physiologicae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72000" y="4495800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partes </a:t>
            </a:r>
            <a:r>
              <a:rPr lang="cs-CZ" b="1" dirty="0" err="1" smtClean="0">
                <a:solidFill>
                  <a:srgbClr val="00B050"/>
                </a:solidFill>
              </a:rPr>
              <a:t>aequales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72000" y="5029200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suppositoria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rectalia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572000" y="5562600"/>
            <a:ext cx="250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pulveres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adspersorii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MAKE A PRESCRIPTION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48972" y="1219200"/>
            <a:ext cx="7409278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fifty-year old woman suffers from chronic bad headache with no reason identified. Prescribe her capsules made of 0,005 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Diazepamum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0,02 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Phenobarbitalum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0,1 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coffeinum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and 0,2 g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paracetamolum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 vehicle is lactose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lactosum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up to 0,5 grams. The pharmacist should make a powder. Make 50 doses in the form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gelatine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capsules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gelatinosus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a, 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The patient should take one capsule if needed, max. twice a day. The 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dication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should be marked as poison. 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hard smoker suffers from chronic bronchitis and needs to expectorate the mucus from his bronchial tubes. Pres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ribe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mucolytic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one package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Mucosolvan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drops. The patient should take 30 drops every three hours.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599281" y="1810434"/>
            <a:ext cx="63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1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84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3400" y="1271855"/>
            <a:ext cx="78920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Ergotamini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tartratis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0,001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Diazepami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0,005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Phenobarbitali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0,020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Coffeini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0,100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Paracetamoli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0,200 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Lactosi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ad 0,5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M.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plv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L 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quinquaginta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ad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gelat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S.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capsule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max.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s. v</a:t>
            </a:r>
            <a:r>
              <a:rPr lang="cs-CZ" sz="2100" dirty="0" smtClean="0">
                <a:solidFill>
                  <a:srgbClr val="FF0000"/>
                </a:solidFill>
              </a:rPr>
              <a:t>.</a:t>
            </a:r>
          </a:p>
          <a:p>
            <a:endParaRPr lang="cs-CZ" sz="2100" dirty="0" smtClean="0">
              <a:solidFill>
                <a:srgbClr val="FF0000"/>
              </a:solidFill>
            </a:endParaRP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Mucosolvan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gtt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Exp. </a:t>
            </a:r>
            <a:r>
              <a:rPr lang="cs-CZ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No. I 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unam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S. 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 drops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cs-CZ" sz="2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sz="2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1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6c50fbc-5df3-4592-b57c-1544d8930948.md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</TotalTime>
  <Words>1023</Words>
  <Application>Microsoft Office PowerPoint</Application>
  <PresentationFormat>Předvádění na obrazovce (4:3)</PresentationFormat>
  <Paragraphs>187</Paragraphs>
  <Slides>21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Původ</vt:lpstr>
      <vt:lpstr> Prescription Revision  </vt:lpstr>
      <vt:lpstr>???</vt:lpstr>
      <vt:lpstr>MATCH THE PROBLEMS WITH THE APPROPRIATE MEDICATION GROUPS:</vt:lpstr>
      <vt:lpstr> FILL IN MISSING TERMS Antidepressivum</vt:lpstr>
      <vt:lpstr>GIVE FULL FORMS OF THE UNDERLINED ABBREVIATED TERMS: analgeticum + antipyreticum</vt:lpstr>
      <vt:lpstr>INTERPRET diureticum</vt:lpstr>
      <vt:lpstr>CHANGE TO PLURAL</vt:lpstr>
      <vt:lpstr>MAKE A PRESCRIPTION</vt:lpstr>
      <vt:lpstr>Snímek 9</vt:lpstr>
      <vt:lpstr>MAKE A PRESCRIPTION</vt:lpstr>
      <vt:lpstr>Snímek 11</vt:lpstr>
      <vt:lpstr> Dissection Protocol</vt:lpstr>
      <vt:lpstr>STRUCTURE</vt:lpstr>
      <vt:lpstr>ANALYZE THE DISSECTION PROTOCOL</vt:lpstr>
      <vt:lpstr>LIVORES MORTIS</vt:lpstr>
      <vt:lpstr>Emphysema pulmonale</vt:lpstr>
      <vt:lpstr>conus occipitalis</vt:lpstr>
      <vt:lpstr>hypertrophia trabecularis</vt:lpstr>
      <vt:lpstr>MATCH THE TERMS WITH APPROPRIATE ADJECTIVES AND CONNECT WITH „CUM“:</vt:lpstr>
      <vt:lpstr>Snímek 20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Prescription Revision  Dissection protocol</dc:title>
  <dc:creator>user</dc:creator>
  <cp:lastModifiedBy>Gachallová Natália</cp:lastModifiedBy>
  <cp:revision>20</cp:revision>
  <dcterms:created xsi:type="dcterms:W3CDTF">2017-05-08T10:25:33Z</dcterms:created>
  <dcterms:modified xsi:type="dcterms:W3CDTF">2018-05-07T05:07:25Z</dcterms:modified>
</cp:coreProperties>
</file>