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8" r:id="rId4"/>
    <p:sldId id="262" r:id="rId5"/>
    <p:sldId id="263" r:id="rId6"/>
    <p:sldId id="264" r:id="rId7"/>
    <p:sldId id="265" r:id="rId8"/>
    <p:sldId id="270" r:id="rId9"/>
    <p:sldId id="271" r:id="rId10"/>
    <p:sldId id="274" r:id="rId11"/>
    <p:sldId id="272" r:id="rId12"/>
    <p:sldId id="269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C66BC3F-7BA4-4F2E-80A1-F5C147029C14}" type="datetimeFigureOut">
              <a:rPr lang="cs-CZ" smtClean="0"/>
              <a:t>02.03.2018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A6004-BCD7-4411-9AB8-960F06B3ED7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1st and 2nd </a:t>
            </a:r>
            <a:r>
              <a:rPr lang="cs-CZ" dirty="0" err="1"/>
              <a:t>declension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04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CD806-5C29-43C9-9756-96C85EE9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termss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prepositions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64DDF6-C214-4318-B622-81A55C2BB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371600"/>
            <a:ext cx="4392488" cy="50097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err="1"/>
              <a:t>propter</a:t>
            </a:r>
            <a:r>
              <a:rPr lang="cs-CZ" dirty="0"/>
              <a:t> (diabetes </a:t>
            </a:r>
            <a:r>
              <a:rPr lang="cs-CZ" dirty="0" err="1"/>
              <a:t>mellitus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ad (</a:t>
            </a:r>
            <a:r>
              <a:rPr lang="cs-CZ" dirty="0" err="1"/>
              <a:t>cranium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in (</a:t>
            </a:r>
            <a:r>
              <a:rPr lang="cs-CZ" dirty="0" err="1"/>
              <a:t>glandula</a:t>
            </a:r>
            <a:r>
              <a:rPr lang="cs-CZ" dirty="0"/>
              <a:t> </a:t>
            </a:r>
            <a:r>
              <a:rPr lang="cs-CZ" dirty="0" err="1"/>
              <a:t>thyroidea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sine (</a:t>
            </a:r>
            <a:r>
              <a:rPr lang="cs-CZ" dirty="0" err="1"/>
              <a:t>digiti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ad (</a:t>
            </a:r>
            <a:r>
              <a:rPr lang="cs-CZ" dirty="0" err="1"/>
              <a:t>lagoena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post (</a:t>
            </a:r>
            <a:r>
              <a:rPr lang="cs-CZ" dirty="0" err="1"/>
              <a:t>fractura</a:t>
            </a:r>
            <a:r>
              <a:rPr lang="cs-CZ" dirty="0"/>
              <a:t> </a:t>
            </a:r>
            <a:r>
              <a:rPr lang="cs-CZ" dirty="0" err="1"/>
              <a:t>tali</a:t>
            </a:r>
            <a:r>
              <a:rPr lang="cs-CZ" dirty="0"/>
              <a:t> </a:t>
            </a:r>
            <a:r>
              <a:rPr lang="cs-CZ" dirty="0" err="1"/>
              <a:t>aperta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inter (</a:t>
            </a:r>
            <a:r>
              <a:rPr lang="cs-CZ" dirty="0" err="1"/>
              <a:t>costa</a:t>
            </a:r>
            <a:r>
              <a:rPr lang="cs-CZ" dirty="0"/>
              <a:t> </a:t>
            </a:r>
            <a:r>
              <a:rPr lang="cs-CZ" dirty="0" err="1"/>
              <a:t>tertia</a:t>
            </a:r>
            <a:r>
              <a:rPr lang="cs-CZ" dirty="0"/>
              <a:t> et 				</a:t>
            </a:r>
            <a:r>
              <a:rPr lang="cs-CZ" dirty="0" err="1"/>
              <a:t>quarta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D396351-FD5E-46D9-B898-D18C5CE11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572000" cy="50097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err="1"/>
              <a:t>propter</a:t>
            </a:r>
            <a:r>
              <a:rPr lang="cs-CZ" dirty="0"/>
              <a:t> </a:t>
            </a:r>
            <a:r>
              <a:rPr lang="cs-CZ" dirty="0" err="1"/>
              <a:t>diabetam</a:t>
            </a:r>
            <a:r>
              <a:rPr lang="cs-CZ" dirty="0"/>
              <a:t> </a:t>
            </a:r>
            <a:r>
              <a:rPr lang="cs-CZ" dirty="0" err="1"/>
              <a:t>mellitum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ad </a:t>
            </a:r>
            <a:r>
              <a:rPr lang="cs-CZ" dirty="0" err="1"/>
              <a:t>cranium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in </a:t>
            </a:r>
            <a:r>
              <a:rPr lang="cs-CZ" dirty="0" err="1"/>
              <a:t>glandula</a:t>
            </a:r>
            <a:r>
              <a:rPr lang="cs-CZ" dirty="0"/>
              <a:t> </a:t>
            </a:r>
            <a:r>
              <a:rPr lang="cs-CZ" dirty="0" err="1"/>
              <a:t>thyroidea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sine </a:t>
            </a:r>
            <a:r>
              <a:rPr lang="cs-CZ" dirty="0" err="1"/>
              <a:t>digitis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ad </a:t>
            </a:r>
            <a:r>
              <a:rPr lang="cs-CZ" dirty="0" err="1"/>
              <a:t>lagoenam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post </a:t>
            </a:r>
            <a:r>
              <a:rPr lang="cs-CZ" dirty="0" err="1"/>
              <a:t>fracturam</a:t>
            </a:r>
            <a:r>
              <a:rPr lang="cs-CZ" dirty="0"/>
              <a:t> </a:t>
            </a:r>
            <a:r>
              <a:rPr lang="cs-CZ" dirty="0" err="1"/>
              <a:t>tali</a:t>
            </a:r>
            <a:r>
              <a:rPr lang="cs-CZ" dirty="0"/>
              <a:t> </a:t>
            </a:r>
            <a:r>
              <a:rPr lang="cs-CZ" dirty="0" err="1"/>
              <a:t>apertam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inter </a:t>
            </a:r>
            <a:r>
              <a:rPr lang="cs-CZ" dirty="0" err="1"/>
              <a:t>costam</a:t>
            </a:r>
            <a:r>
              <a:rPr lang="cs-CZ" dirty="0"/>
              <a:t> </a:t>
            </a:r>
            <a:r>
              <a:rPr lang="cs-CZ" dirty="0" err="1"/>
              <a:t>tertiam</a:t>
            </a:r>
            <a:r>
              <a:rPr lang="cs-CZ" dirty="0"/>
              <a:t> et 			</a:t>
            </a:r>
            <a:r>
              <a:rPr lang="cs-CZ" dirty="0" err="1"/>
              <a:t>quartam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9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A7C05C9-9CDD-4BC3-B91A-962039B0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Fill in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81AA81A-B05A-4433-940C-E4E71CCB4D6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ostium ven.... </a:t>
            </a:r>
            <a:r>
              <a:rPr lang="cs-CZ" dirty="0" err="1"/>
              <a:t>cav</a:t>
            </a:r>
            <a:r>
              <a:rPr lang="cs-CZ" dirty="0"/>
              <a:t>....</a:t>
            </a:r>
          </a:p>
          <a:p>
            <a:r>
              <a:rPr lang="cs-CZ" dirty="0" err="1"/>
              <a:t>capitulum</a:t>
            </a:r>
            <a:r>
              <a:rPr lang="cs-CZ" dirty="0"/>
              <a:t> fibul...., humer...., </a:t>
            </a:r>
            <a:r>
              <a:rPr lang="cs-CZ" dirty="0" err="1"/>
              <a:t>uln</a:t>
            </a:r>
            <a:r>
              <a:rPr lang="cs-CZ" dirty="0"/>
              <a:t>....</a:t>
            </a:r>
          </a:p>
          <a:p>
            <a:r>
              <a:rPr lang="cs-CZ" dirty="0" err="1"/>
              <a:t>periculum</a:t>
            </a:r>
            <a:r>
              <a:rPr lang="cs-CZ" dirty="0"/>
              <a:t> ruptur.... </a:t>
            </a:r>
            <a:r>
              <a:rPr lang="cs-CZ" dirty="0" err="1"/>
              <a:t>arteri</a:t>
            </a:r>
            <a:r>
              <a:rPr lang="cs-CZ" dirty="0"/>
              <a:t>.... </a:t>
            </a:r>
            <a:r>
              <a:rPr lang="cs-CZ" dirty="0" err="1"/>
              <a:t>cerebr</a:t>
            </a:r>
            <a:r>
              <a:rPr lang="cs-CZ" dirty="0"/>
              <a:t>.... </a:t>
            </a:r>
            <a:r>
              <a:rPr lang="cs-CZ" dirty="0" err="1"/>
              <a:t>medi</a:t>
            </a:r>
            <a:r>
              <a:rPr lang="cs-CZ" dirty="0"/>
              <a:t>....</a:t>
            </a:r>
          </a:p>
          <a:p>
            <a:r>
              <a:rPr lang="cs-CZ" dirty="0" err="1"/>
              <a:t>unguentum</a:t>
            </a:r>
            <a:r>
              <a:rPr lang="cs-CZ" dirty="0"/>
              <a:t> pro </a:t>
            </a:r>
            <a:r>
              <a:rPr lang="cs-CZ" dirty="0" err="1"/>
              <a:t>adult</a:t>
            </a:r>
            <a:r>
              <a:rPr lang="cs-CZ" dirty="0"/>
              <a:t>.... (</a:t>
            </a:r>
            <a:r>
              <a:rPr lang="cs-CZ" dirty="0" err="1"/>
              <a:t>pl</a:t>
            </a:r>
            <a:r>
              <a:rPr lang="cs-CZ" dirty="0"/>
              <a:t>.)</a:t>
            </a:r>
          </a:p>
          <a:p>
            <a:r>
              <a:rPr lang="cs-CZ" dirty="0" err="1"/>
              <a:t>anomalia</a:t>
            </a:r>
            <a:r>
              <a:rPr lang="cs-CZ" dirty="0"/>
              <a:t> </a:t>
            </a:r>
            <a:r>
              <a:rPr lang="cs-CZ" dirty="0" err="1"/>
              <a:t>angul</a:t>
            </a:r>
            <a:r>
              <a:rPr lang="cs-CZ" dirty="0"/>
              <a:t>.... mandibul....</a:t>
            </a:r>
          </a:p>
          <a:p>
            <a:r>
              <a:rPr lang="cs-CZ" dirty="0"/>
              <a:t>e vestibul.... vagin....</a:t>
            </a:r>
          </a:p>
          <a:p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chronic</a:t>
            </a:r>
            <a:r>
              <a:rPr lang="cs-CZ" dirty="0"/>
              <a:t>.... intestin... </a:t>
            </a:r>
            <a:r>
              <a:rPr lang="cs-CZ" dirty="0" err="1"/>
              <a:t>crass</a:t>
            </a:r>
            <a:r>
              <a:rPr lang="cs-CZ" dirty="0"/>
              <a:t>....</a:t>
            </a:r>
          </a:p>
          <a:p>
            <a:r>
              <a:rPr lang="cs-CZ" dirty="0" err="1"/>
              <a:t>fractura</a:t>
            </a:r>
            <a:r>
              <a:rPr lang="cs-CZ" dirty="0"/>
              <a:t> </a:t>
            </a:r>
            <a:r>
              <a:rPr lang="cs-CZ" dirty="0" err="1"/>
              <a:t>malleol</a:t>
            </a:r>
            <a:r>
              <a:rPr lang="cs-CZ" dirty="0"/>
              <a:t>.... </a:t>
            </a:r>
            <a:r>
              <a:rPr lang="cs-CZ" dirty="0" err="1"/>
              <a:t>dextr</a:t>
            </a:r>
            <a:r>
              <a:rPr lang="cs-CZ" dirty="0"/>
              <a:t>.... </a:t>
            </a:r>
            <a:r>
              <a:rPr lang="cs-CZ" dirty="0" err="1"/>
              <a:t>apert</a:t>
            </a:r>
            <a:r>
              <a:rPr lang="cs-CZ" dirty="0"/>
              <a:t>....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1717FC7-0127-476C-B79D-AA89DCCA9542}"/>
              </a:ext>
            </a:extLst>
          </p:cNvPr>
          <p:cNvSpPr txBox="1"/>
          <p:nvPr/>
        </p:nvSpPr>
        <p:spPr>
          <a:xfrm>
            <a:off x="2337649" y="1492364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024ADBD-3120-4F4E-A9B4-52F13AD261C3}"/>
              </a:ext>
            </a:extLst>
          </p:cNvPr>
          <p:cNvSpPr txBox="1"/>
          <p:nvPr/>
        </p:nvSpPr>
        <p:spPr>
          <a:xfrm>
            <a:off x="3337562" y="1485313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963BA44-64FA-478F-BF2F-C309B670CE5D}"/>
              </a:ext>
            </a:extLst>
          </p:cNvPr>
          <p:cNvSpPr txBox="1"/>
          <p:nvPr/>
        </p:nvSpPr>
        <p:spPr>
          <a:xfrm>
            <a:off x="2980301" y="1967025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4B1A58-FB78-4F65-85E0-4AD72474C232}"/>
              </a:ext>
            </a:extLst>
          </p:cNvPr>
          <p:cNvSpPr txBox="1"/>
          <p:nvPr/>
        </p:nvSpPr>
        <p:spPr>
          <a:xfrm>
            <a:off x="4760795" y="2000195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F3A9F7F-47D6-496C-8884-BDA97B7F0135}"/>
              </a:ext>
            </a:extLst>
          </p:cNvPr>
          <p:cNvSpPr txBox="1"/>
          <p:nvPr/>
        </p:nvSpPr>
        <p:spPr>
          <a:xfrm>
            <a:off x="5745861" y="1993144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3410A43-C138-46FA-839D-B723A92C8B8E}"/>
              </a:ext>
            </a:extLst>
          </p:cNvPr>
          <p:cNvSpPr txBox="1"/>
          <p:nvPr/>
        </p:nvSpPr>
        <p:spPr>
          <a:xfrm>
            <a:off x="3331170" y="2475382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BBFDF9A-E8D3-423B-A87B-5613DB57D941}"/>
              </a:ext>
            </a:extLst>
          </p:cNvPr>
          <p:cNvSpPr txBox="1"/>
          <p:nvPr/>
        </p:nvSpPr>
        <p:spPr>
          <a:xfrm>
            <a:off x="4745431" y="2473342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3592903-624F-4CAD-A19E-ADFBF7B0005D}"/>
              </a:ext>
            </a:extLst>
          </p:cNvPr>
          <p:cNvSpPr txBox="1"/>
          <p:nvPr/>
        </p:nvSpPr>
        <p:spPr>
          <a:xfrm>
            <a:off x="6290700" y="2500975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164206F-91E4-4D14-8797-A85269776356}"/>
              </a:ext>
            </a:extLst>
          </p:cNvPr>
          <p:cNvSpPr txBox="1"/>
          <p:nvPr/>
        </p:nvSpPr>
        <p:spPr>
          <a:xfrm>
            <a:off x="7460815" y="2473341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941C436-F694-471B-90E3-EF481D8E9D12}"/>
              </a:ext>
            </a:extLst>
          </p:cNvPr>
          <p:cNvSpPr txBox="1"/>
          <p:nvPr/>
        </p:nvSpPr>
        <p:spPr>
          <a:xfrm>
            <a:off x="3992888" y="2981172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is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6B8760D-B287-4667-9623-59B614FB5240}"/>
              </a:ext>
            </a:extLst>
          </p:cNvPr>
          <p:cNvSpPr txBox="1"/>
          <p:nvPr/>
        </p:nvSpPr>
        <p:spPr>
          <a:xfrm>
            <a:off x="3104729" y="3465451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65E6E1C-06DE-4979-B612-715F3AB86898}"/>
              </a:ext>
            </a:extLst>
          </p:cNvPr>
          <p:cNvSpPr txBox="1"/>
          <p:nvPr/>
        </p:nvSpPr>
        <p:spPr>
          <a:xfrm>
            <a:off x="5048827" y="3454320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03945B8-5DCF-491C-82E8-50D5322067EF}"/>
              </a:ext>
            </a:extLst>
          </p:cNvPr>
          <p:cNvSpPr txBox="1"/>
          <p:nvPr/>
        </p:nvSpPr>
        <p:spPr>
          <a:xfrm>
            <a:off x="2104602" y="3962151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EE2D8FA-5F04-43AB-8BF9-69101821544D}"/>
              </a:ext>
            </a:extLst>
          </p:cNvPr>
          <p:cNvSpPr txBox="1"/>
          <p:nvPr/>
        </p:nvSpPr>
        <p:spPr>
          <a:xfrm>
            <a:off x="3480639" y="3949107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ae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197010A-A511-415B-A4DC-21489AAE9E11}"/>
              </a:ext>
            </a:extLst>
          </p:cNvPr>
          <p:cNvSpPr txBox="1"/>
          <p:nvPr/>
        </p:nvSpPr>
        <p:spPr>
          <a:xfrm>
            <a:off x="3028730" y="4455520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>
                <a:solidFill>
                  <a:srgbClr val="C00000"/>
                </a:solidFill>
              </a:rPr>
              <a:t>us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E9FF140-193B-4483-B49E-BE1F3F92C602}"/>
              </a:ext>
            </a:extLst>
          </p:cNvPr>
          <p:cNvSpPr txBox="1"/>
          <p:nvPr/>
        </p:nvSpPr>
        <p:spPr>
          <a:xfrm>
            <a:off x="4745431" y="4450996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F4B8823-4435-4B98-A947-5C3328D1032F}"/>
              </a:ext>
            </a:extLst>
          </p:cNvPr>
          <p:cNvSpPr txBox="1"/>
          <p:nvPr/>
        </p:nvSpPr>
        <p:spPr>
          <a:xfrm>
            <a:off x="5956176" y="4450995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8F4E437-5DCC-4689-9007-599386E57382}"/>
              </a:ext>
            </a:extLst>
          </p:cNvPr>
          <p:cNvSpPr txBox="1"/>
          <p:nvPr/>
        </p:nvSpPr>
        <p:spPr>
          <a:xfrm>
            <a:off x="3187825" y="4940594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F3E5B6B-3F54-4476-B129-D908A63D8B9D}"/>
              </a:ext>
            </a:extLst>
          </p:cNvPr>
          <p:cNvSpPr txBox="1"/>
          <p:nvPr/>
        </p:nvSpPr>
        <p:spPr>
          <a:xfrm>
            <a:off x="4536284" y="4931790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E93A887-97C9-4E02-968B-B31F5B05DA86}"/>
              </a:ext>
            </a:extLst>
          </p:cNvPr>
          <p:cNvSpPr txBox="1"/>
          <p:nvPr/>
        </p:nvSpPr>
        <p:spPr>
          <a:xfrm>
            <a:off x="5837653" y="4957989"/>
            <a:ext cx="576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>
                <a:solidFill>
                  <a:srgbClr val="C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9110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96180-42A4-4336-A8D2-B9122D0D1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full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abbreviations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C0FD42-6004-4D8C-B802-4F05EB1F0E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obliquus</a:t>
            </a:r>
            <a:r>
              <a:rPr lang="cs-CZ" dirty="0"/>
              <a:t>. </a:t>
            </a:r>
            <a:r>
              <a:rPr lang="cs-CZ" dirty="0" err="1"/>
              <a:t>ext</a:t>
            </a:r>
            <a:r>
              <a:rPr lang="cs-CZ" dirty="0"/>
              <a:t>.</a:t>
            </a:r>
          </a:p>
          <a:p>
            <a:r>
              <a:rPr lang="cs-CZ" dirty="0" err="1"/>
              <a:t>vv</a:t>
            </a:r>
            <a:r>
              <a:rPr lang="cs-CZ" dirty="0"/>
              <a:t>. </a:t>
            </a:r>
            <a:r>
              <a:rPr lang="cs-CZ" dirty="0" err="1"/>
              <a:t>hepaticae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ventr</a:t>
            </a:r>
            <a:r>
              <a:rPr lang="cs-CZ" dirty="0"/>
              <a:t>. sin.</a:t>
            </a:r>
          </a:p>
          <a:p>
            <a:r>
              <a:rPr lang="cs-CZ" dirty="0" err="1"/>
              <a:t>aa</a:t>
            </a:r>
            <a:r>
              <a:rPr lang="cs-CZ" dirty="0"/>
              <a:t>. </a:t>
            </a:r>
            <a:r>
              <a:rPr lang="cs-CZ" dirty="0" err="1"/>
              <a:t>coronariae</a:t>
            </a:r>
            <a:endParaRPr lang="cs-CZ" dirty="0"/>
          </a:p>
          <a:p>
            <a:r>
              <a:rPr lang="cs-CZ" dirty="0"/>
              <a:t>post </a:t>
            </a:r>
            <a:r>
              <a:rPr lang="cs-CZ" dirty="0" err="1"/>
              <a:t>rupturam</a:t>
            </a:r>
            <a:r>
              <a:rPr lang="cs-CZ" dirty="0"/>
              <a:t> lig. </a:t>
            </a:r>
            <a:r>
              <a:rPr lang="cs-CZ" dirty="0" err="1"/>
              <a:t>coronarii</a:t>
            </a:r>
            <a:endParaRPr lang="cs-CZ" dirty="0"/>
          </a:p>
          <a:p>
            <a:r>
              <a:rPr lang="cs-CZ" dirty="0"/>
              <a:t>in v. </a:t>
            </a:r>
            <a:r>
              <a:rPr lang="cs-CZ" dirty="0" err="1"/>
              <a:t>hepatica</a:t>
            </a:r>
            <a:r>
              <a:rPr lang="cs-CZ" dirty="0"/>
              <a:t> </a:t>
            </a:r>
            <a:r>
              <a:rPr lang="cs-CZ" dirty="0" err="1"/>
              <a:t>dx</a:t>
            </a:r>
            <a:r>
              <a:rPr lang="cs-CZ" dirty="0"/>
              <a:t>.</a:t>
            </a:r>
          </a:p>
          <a:p>
            <a:r>
              <a:rPr lang="cs-CZ" dirty="0" err="1"/>
              <a:t>ligg</a:t>
            </a:r>
            <a:r>
              <a:rPr lang="cs-CZ" dirty="0"/>
              <a:t>. </a:t>
            </a:r>
            <a:r>
              <a:rPr lang="cs-CZ" dirty="0" err="1"/>
              <a:t>metacarpi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nn</a:t>
            </a:r>
            <a:r>
              <a:rPr lang="cs-CZ" dirty="0"/>
              <a:t>. </a:t>
            </a:r>
            <a:r>
              <a:rPr lang="cs-CZ" dirty="0" err="1"/>
              <a:t>profundos</a:t>
            </a:r>
            <a:endParaRPr lang="cs-CZ" dirty="0"/>
          </a:p>
          <a:p>
            <a:r>
              <a:rPr lang="cs-CZ" dirty="0"/>
              <a:t>fr. </a:t>
            </a:r>
            <a:r>
              <a:rPr lang="cs-CZ" dirty="0" err="1"/>
              <a:t>tibiae</a:t>
            </a:r>
            <a:r>
              <a:rPr lang="cs-CZ" dirty="0"/>
              <a:t> sin. </a:t>
            </a:r>
            <a:r>
              <a:rPr lang="cs-CZ" dirty="0" err="1"/>
              <a:t>apert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05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9D4BE-63B4-4127-AD07-5B61EFC69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mistakes</a:t>
            </a:r>
            <a:endParaRPr lang="cs-CZ" dirty="0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12183CA5-CEB3-4FC3-9732-833CCCE885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504238" cy="4854575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cs-CZ" altLang="cs-CZ"/>
              <a:t>massa pro suppositoria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in periodo longo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in hilo ovario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tuberculi costarum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mixtura cum ricini olei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post fracturam coste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nuclei ruberi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/>
              <a:t>in ostio venae cavo</a:t>
            </a:r>
          </a:p>
        </p:txBody>
      </p:sp>
      <p:sp>
        <p:nvSpPr>
          <p:cNvPr id="3" name="Znak násobení 2">
            <a:extLst>
              <a:ext uri="{FF2B5EF4-FFF2-40B4-BE49-F238E27FC236}">
                <a16:creationId xmlns:a16="http://schemas.microsoft.com/office/drawing/2014/main" id="{CC05F686-32BD-4F62-943D-7185F0385004}"/>
              </a:ext>
            </a:extLst>
          </p:cNvPr>
          <p:cNvSpPr/>
          <p:nvPr/>
        </p:nvSpPr>
        <p:spPr>
          <a:xfrm>
            <a:off x="4067175" y="1484313"/>
            <a:ext cx="433388" cy="431800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nak násobení 4">
            <a:extLst>
              <a:ext uri="{FF2B5EF4-FFF2-40B4-BE49-F238E27FC236}">
                <a16:creationId xmlns:a16="http://schemas.microsoft.com/office/drawing/2014/main" id="{063F56FF-FB99-4A36-94AD-4F16D6F9A183}"/>
              </a:ext>
            </a:extLst>
          </p:cNvPr>
          <p:cNvSpPr/>
          <p:nvPr/>
        </p:nvSpPr>
        <p:spPr>
          <a:xfrm>
            <a:off x="2916238" y="2066925"/>
            <a:ext cx="431800" cy="425450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4C411F5E-5DB2-4F36-96DF-DB19AD57055D}"/>
              </a:ext>
            </a:extLst>
          </p:cNvPr>
          <p:cNvSpPr/>
          <p:nvPr/>
        </p:nvSpPr>
        <p:spPr>
          <a:xfrm>
            <a:off x="2484438" y="2636838"/>
            <a:ext cx="431800" cy="417512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id="{9ECEE438-9DA1-42D5-86E3-E5177049FF1C}"/>
              </a:ext>
            </a:extLst>
          </p:cNvPr>
          <p:cNvSpPr/>
          <p:nvPr/>
        </p:nvSpPr>
        <p:spPr>
          <a:xfrm>
            <a:off x="1908175" y="3213100"/>
            <a:ext cx="360363" cy="360363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Znak násobení 7">
            <a:extLst>
              <a:ext uri="{FF2B5EF4-FFF2-40B4-BE49-F238E27FC236}">
                <a16:creationId xmlns:a16="http://schemas.microsoft.com/office/drawing/2014/main" id="{52603AA2-46A1-4510-B78C-E06410F333DC}"/>
              </a:ext>
            </a:extLst>
          </p:cNvPr>
          <p:cNvSpPr/>
          <p:nvPr/>
        </p:nvSpPr>
        <p:spPr>
          <a:xfrm>
            <a:off x="4140200" y="3732213"/>
            <a:ext cx="287338" cy="417512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nak násobení 8">
            <a:extLst>
              <a:ext uri="{FF2B5EF4-FFF2-40B4-BE49-F238E27FC236}">
                <a16:creationId xmlns:a16="http://schemas.microsoft.com/office/drawing/2014/main" id="{D7DA80A5-9BBC-4840-AE00-19243A80D225}"/>
              </a:ext>
            </a:extLst>
          </p:cNvPr>
          <p:cNvSpPr/>
          <p:nvPr/>
        </p:nvSpPr>
        <p:spPr>
          <a:xfrm>
            <a:off x="3635375" y="4365625"/>
            <a:ext cx="360363" cy="358775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nak násobení 9">
            <a:extLst>
              <a:ext uri="{FF2B5EF4-FFF2-40B4-BE49-F238E27FC236}">
                <a16:creationId xmlns:a16="http://schemas.microsoft.com/office/drawing/2014/main" id="{00F826A6-8774-4D07-9400-4745A7A573B2}"/>
              </a:ext>
            </a:extLst>
          </p:cNvPr>
          <p:cNvSpPr/>
          <p:nvPr/>
        </p:nvSpPr>
        <p:spPr>
          <a:xfrm>
            <a:off x="2249488" y="4862513"/>
            <a:ext cx="288925" cy="415925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Znak násobení 10">
            <a:extLst>
              <a:ext uri="{FF2B5EF4-FFF2-40B4-BE49-F238E27FC236}">
                <a16:creationId xmlns:a16="http://schemas.microsoft.com/office/drawing/2014/main" id="{DA595C3C-2A9C-4492-91F0-C517D05CB445}"/>
              </a:ext>
            </a:extLst>
          </p:cNvPr>
          <p:cNvSpPr/>
          <p:nvPr/>
        </p:nvSpPr>
        <p:spPr>
          <a:xfrm>
            <a:off x="3419475" y="5445125"/>
            <a:ext cx="360363" cy="431800"/>
          </a:xfrm>
          <a:prstGeom prst="mathMultiply">
            <a:avLst/>
          </a:prstGeom>
          <a:ln w="952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2771D4-FDDB-4B4D-8942-5E1DC036E9BF}"/>
              </a:ext>
            </a:extLst>
          </p:cNvPr>
          <p:cNvSpPr txBox="1"/>
          <p:nvPr/>
        </p:nvSpPr>
        <p:spPr>
          <a:xfrm>
            <a:off x="5076825" y="1484313"/>
            <a:ext cx="3455988" cy="4494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suppositoriis</a:t>
            </a:r>
            <a:endParaRPr lang="cs-CZ" sz="2700" dirty="0">
              <a:latin typeface="+mj-l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>
                <a:latin typeface="+mj-lt"/>
              </a:rPr>
              <a:t>longa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>
                <a:latin typeface="+mj-lt"/>
              </a:rPr>
              <a:t>ovarii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tubercula</a:t>
            </a:r>
            <a:endParaRPr lang="cs-CZ" sz="2700" dirty="0">
              <a:latin typeface="+mj-l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oleo</a:t>
            </a:r>
            <a:endParaRPr lang="cs-CZ" sz="2700" dirty="0">
              <a:latin typeface="+mj-l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costae</a:t>
            </a:r>
            <a:endParaRPr lang="cs-CZ" sz="2700" dirty="0">
              <a:latin typeface="+mj-l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rubri</a:t>
            </a:r>
            <a:endParaRPr lang="cs-CZ" sz="2700" dirty="0">
              <a:latin typeface="+mj-l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700" dirty="0" err="1">
                <a:latin typeface="+mj-lt"/>
              </a:rPr>
              <a:t>cavae</a:t>
            </a:r>
            <a:endParaRPr lang="cs-CZ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59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B2A33-29EC-4350-AE2B-EB003086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declecnsions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56C96-B745-42AD-866B-FE604DEFA3B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manus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f.</a:t>
            </a:r>
          </a:p>
          <a:p>
            <a:r>
              <a:rPr lang="cs-CZ" dirty="0" err="1"/>
              <a:t>nephros</a:t>
            </a:r>
            <a:r>
              <a:rPr lang="cs-CZ" dirty="0"/>
              <a:t>, i, m.</a:t>
            </a:r>
          </a:p>
          <a:p>
            <a:r>
              <a:rPr lang="cs-CZ" dirty="0"/>
              <a:t>diabetes,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/>
              <a:t>fundus, i, m.</a:t>
            </a:r>
          </a:p>
          <a:p>
            <a:r>
              <a:rPr lang="cs-CZ" dirty="0" err="1"/>
              <a:t>ductus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m.</a:t>
            </a:r>
          </a:p>
          <a:p>
            <a:r>
              <a:rPr lang="cs-CZ" dirty="0" err="1"/>
              <a:t>ulcus</a:t>
            </a:r>
            <a:r>
              <a:rPr lang="cs-CZ" dirty="0"/>
              <a:t>, </a:t>
            </a:r>
            <a:r>
              <a:rPr lang="cs-CZ" dirty="0" err="1"/>
              <a:t>eris</a:t>
            </a:r>
            <a:r>
              <a:rPr lang="cs-CZ" dirty="0"/>
              <a:t>, n.</a:t>
            </a:r>
          </a:p>
          <a:p>
            <a:r>
              <a:rPr lang="cs-CZ" dirty="0"/>
              <a:t>humus, i, m.</a:t>
            </a:r>
          </a:p>
          <a:p>
            <a:r>
              <a:rPr lang="cs-CZ" dirty="0" err="1"/>
              <a:t>colon</a:t>
            </a:r>
            <a:r>
              <a:rPr lang="cs-CZ" dirty="0"/>
              <a:t>, i, m.</a:t>
            </a:r>
          </a:p>
          <a:p>
            <a:r>
              <a:rPr lang="cs-CZ" dirty="0" err="1"/>
              <a:t>capilli</a:t>
            </a:r>
            <a:r>
              <a:rPr lang="cs-CZ" dirty="0"/>
              <a:t>, </a:t>
            </a:r>
            <a:r>
              <a:rPr lang="cs-CZ" dirty="0" err="1"/>
              <a:t>orum</a:t>
            </a:r>
            <a:r>
              <a:rPr lang="cs-CZ" dirty="0"/>
              <a:t>, m.</a:t>
            </a:r>
          </a:p>
        </p:txBody>
      </p:sp>
    </p:spTree>
    <p:extLst>
      <p:ext uri="{BB962C8B-B14F-4D97-AF65-F5344CB8AC3E}">
        <p14:creationId xmlns:p14="http://schemas.microsoft.com/office/powerpoint/2010/main" val="69698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term?</a:t>
            </a:r>
          </a:p>
          <a:p>
            <a:pPr lvl="1"/>
            <a:r>
              <a:rPr lang="cs-CZ" dirty="0" err="1"/>
              <a:t>Frāctūra</a:t>
            </a:r>
            <a:r>
              <a:rPr lang="cs-CZ" dirty="0"/>
              <a:t> </a:t>
            </a:r>
            <a:r>
              <a:rPr lang="cs-CZ" dirty="0" err="1"/>
              <a:t>clāviculae</a:t>
            </a:r>
            <a:r>
              <a:rPr lang="cs-CZ" dirty="0"/>
              <a:t> </a:t>
            </a:r>
            <a:r>
              <a:rPr lang="cs-CZ" dirty="0" err="1"/>
              <a:t>dextrae</a:t>
            </a:r>
            <a:r>
              <a:rPr lang="cs-CZ" dirty="0"/>
              <a:t> </a:t>
            </a:r>
            <a:r>
              <a:rPr lang="cs-CZ" dirty="0" err="1"/>
              <a:t>complicāta</a:t>
            </a:r>
            <a:endParaRPr lang="cs-CZ" dirty="0"/>
          </a:p>
          <a:p>
            <a:pPr marL="0" indent="0">
              <a:buNone/>
            </a:pP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frāctūra</a:t>
            </a:r>
            <a:r>
              <a:rPr lang="cs-CZ" dirty="0"/>
              <a:t>  </a:t>
            </a:r>
            <a:r>
              <a:rPr lang="cs-CZ" baseline="30000" dirty="0" err="1"/>
              <a:t>noun</a:t>
            </a:r>
            <a:r>
              <a:rPr lang="cs-CZ" baseline="30000" dirty="0"/>
              <a:t> and </a:t>
            </a:r>
            <a:r>
              <a:rPr lang="cs-CZ" baseline="30000" dirty="0" err="1"/>
              <a:t>adjective</a:t>
            </a:r>
            <a:r>
              <a:rPr lang="cs-CZ" baseline="30000" dirty="0"/>
              <a:t>	</a:t>
            </a:r>
            <a:r>
              <a:rPr lang="cs-CZ" dirty="0"/>
              <a:t>	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complicāta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aseline="-25000" dirty="0"/>
              <a:t>2nd </a:t>
            </a:r>
            <a:r>
              <a:rPr lang="cs-CZ" baseline="-25000" dirty="0" err="1"/>
              <a:t>noun</a:t>
            </a:r>
            <a:endParaRPr lang="cs-CZ" baseline="-25000" dirty="0"/>
          </a:p>
          <a:p>
            <a:pPr marL="0" indent="0">
              <a:buNone/>
            </a:pPr>
            <a:r>
              <a:rPr lang="cs-CZ" baseline="-25000" dirty="0"/>
              <a:t>	   in genitive	 </a:t>
            </a:r>
            <a:endParaRPr lang="cs-CZ" baseline="30000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clāviculae</a:t>
            </a:r>
            <a:r>
              <a:rPr lang="cs-CZ" dirty="0"/>
              <a:t>   </a:t>
            </a:r>
            <a:r>
              <a:rPr lang="cs-CZ" sz="2600" baseline="-25000" dirty="0" err="1"/>
              <a:t>noun</a:t>
            </a:r>
            <a:r>
              <a:rPr lang="cs-CZ" sz="2600" baseline="-25000" dirty="0"/>
              <a:t> and </a:t>
            </a:r>
            <a:r>
              <a:rPr lang="cs-CZ" sz="2600" baseline="-25000" dirty="0" err="1"/>
              <a:t>adj</a:t>
            </a:r>
            <a:r>
              <a:rPr lang="cs-CZ" sz="2600" baseline="-25000" dirty="0"/>
              <a:t>. in GEN. SG.</a:t>
            </a:r>
            <a:r>
              <a:rPr lang="cs-CZ" dirty="0"/>
              <a:t>	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dextrae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term,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„post“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r>
              <a:rPr lang="cs-CZ" dirty="0"/>
              <a:t>?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post</a:t>
            </a:r>
            <a:r>
              <a:rPr lang="cs-CZ" dirty="0"/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fractur</a:t>
            </a:r>
            <a:r>
              <a:rPr lang="cs-CZ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claviculae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dextrae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complicat</a:t>
            </a:r>
            <a:r>
              <a:rPr lang="cs-CZ" dirty="0" err="1">
                <a:solidFill>
                  <a:srgbClr val="FF0000"/>
                </a:solidFill>
              </a:rPr>
              <a:t>am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1691680" y="2708920"/>
            <a:ext cx="32403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cxnSpLocks/>
          </p:cNvCxnSpPr>
          <p:nvPr/>
        </p:nvCxnSpPr>
        <p:spPr>
          <a:xfrm>
            <a:off x="2915816" y="4005064"/>
            <a:ext cx="37444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971600" y="2838127"/>
            <a:ext cx="504056" cy="10229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56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correcct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and </a:t>
            </a:r>
            <a:r>
              <a:rPr lang="cs-CZ" dirty="0" err="1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err="1"/>
              <a:t>fractura</a:t>
            </a:r>
            <a:r>
              <a:rPr lang="cs-CZ" sz="2400" dirty="0"/>
              <a:t> </a:t>
            </a:r>
            <a:r>
              <a:rPr lang="cs-CZ" sz="2400" i="1" dirty="0"/>
              <a:t>(</a:t>
            </a:r>
            <a:r>
              <a:rPr lang="cs-CZ" sz="2400" i="1" dirty="0" err="1"/>
              <a:t>clavicula</a:t>
            </a:r>
            <a:r>
              <a:rPr lang="cs-CZ" sz="2400" i="1" dirty="0"/>
              <a:t>; </a:t>
            </a:r>
            <a:r>
              <a:rPr lang="cs-CZ" sz="2400" i="1" dirty="0" err="1"/>
              <a:t>complicata</a:t>
            </a:r>
            <a:r>
              <a:rPr lang="cs-CZ" sz="2400" i="1" dirty="0"/>
              <a:t>)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 err="1"/>
              <a:t>fractura</a:t>
            </a:r>
            <a:r>
              <a:rPr lang="cs-CZ" sz="2000" dirty="0"/>
              <a:t> </a:t>
            </a:r>
            <a:r>
              <a:rPr lang="cs-CZ" sz="2000" dirty="0" err="1"/>
              <a:t>claviculae</a:t>
            </a:r>
            <a:r>
              <a:rPr lang="cs-CZ" sz="2000" dirty="0"/>
              <a:t> </a:t>
            </a:r>
            <a:r>
              <a:rPr lang="cs-CZ" sz="2000" dirty="0" err="1"/>
              <a:t>complicata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400" dirty="0"/>
              <a:t>in </a:t>
            </a:r>
            <a:r>
              <a:rPr lang="cs-CZ" sz="2400" i="1" dirty="0"/>
              <a:t>(</a:t>
            </a:r>
            <a:r>
              <a:rPr lang="cs-CZ" sz="2400" i="1" dirty="0" err="1"/>
              <a:t>vena</a:t>
            </a:r>
            <a:r>
              <a:rPr lang="cs-CZ" sz="2400" i="1" dirty="0"/>
              <a:t> - </a:t>
            </a:r>
            <a:r>
              <a:rPr lang="cs-CZ" sz="2400" i="1" dirty="0" err="1"/>
              <a:t>pl</a:t>
            </a:r>
            <a:r>
              <a:rPr lang="cs-CZ" sz="2400" i="1" dirty="0"/>
              <a:t>.; </a:t>
            </a:r>
            <a:r>
              <a:rPr lang="cs-CZ" sz="2400" i="1" dirty="0" err="1"/>
              <a:t>profunda</a:t>
            </a:r>
            <a:r>
              <a:rPr lang="cs-CZ" sz="2400" i="1" dirty="0"/>
              <a:t>; lingua)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in </a:t>
            </a:r>
            <a:r>
              <a:rPr lang="cs-CZ" sz="2000" dirty="0" err="1"/>
              <a:t>venis</a:t>
            </a:r>
            <a:r>
              <a:rPr lang="cs-CZ" sz="2000" dirty="0"/>
              <a:t> </a:t>
            </a:r>
            <a:r>
              <a:rPr lang="cs-CZ" sz="2000" dirty="0" err="1"/>
              <a:t>profundis</a:t>
            </a:r>
            <a:r>
              <a:rPr lang="cs-CZ" sz="2000" dirty="0"/>
              <a:t> linguae / in </a:t>
            </a:r>
            <a:r>
              <a:rPr lang="cs-CZ" sz="2000" dirty="0" err="1"/>
              <a:t>venas</a:t>
            </a:r>
            <a:r>
              <a:rPr lang="cs-CZ" sz="2000" dirty="0"/>
              <a:t> </a:t>
            </a:r>
            <a:r>
              <a:rPr lang="cs-CZ" sz="2000" dirty="0" err="1"/>
              <a:t>profundas</a:t>
            </a:r>
            <a:r>
              <a:rPr lang="cs-CZ" sz="2000" dirty="0"/>
              <a:t> linguae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ad </a:t>
            </a:r>
            <a:r>
              <a:rPr lang="cs-CZ" sz="2400" i="1" dirty="0"/>
              <a:t>(</a:t>
            </a:r>
            <a:r>
              <a:rPr lang="cs-CZ" sz="2400" i="1" dirty="0" err="1"/>
              <a:t>aqua</a:t>
            </a:r>
            <a:r>
              <a:rPr lang="cs-CZ" sz="2400" i="1" dirty="0"/>
              <a:t>; </a:t>
            </a:r>
            <a:r>
              <a:rPr lang="cs-CZ" sz="2400" i="1" dirty="0" err="1"/>
              <a:t>pura</a:t>
            </a:r>
            <a:r>
              <a:rPr lang="cs-CZ" sz="2400" i="1" dirty="0"/>
              <a:t>)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ad </a:t>
            </a:r>
            <a:r>
              <a:rPr lang="cs-CZ" sz="2000" dirty="0" err="1"/>
              <a:t>aquam</a:t>
            </a:r>
            <a:r>
              <a:rPr lang="cs-CZ" sz="2000" dirty="0"/>
              <a:t> </a:t>
            </a:r>
            <a:r>
              <a:rPr lang="cs-CZ" sz="2000" dirty="0" err="1"/>
              <a:t>puram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400" dirty="0"/>
              <a:t>in </a:t>
            </a:r>
            <a:r>
              <a:rPr lang="cs-CZ" sz="2400" i="1" dirty="0"/>
              <a:t>(</a:t>
            </a:r>
            <a:r>
              <a:rPr lang="cs-CZ" sz="2400" i="1" dirty="0" err="1"/>
              <a:t>vena</a:t>
            </a:r>
            <a:r>
              <a:rPr lang="cs-CZ" sz="2400" i="1" dirty="0"/>
              <a:t>; </a:t>
            </a:r>
            <a:r>
              <a:rPr lang="cs-CZ" sz="2400" i="1" dirty="0" err="1"/>
              <a:t>coronaria</a:t>
            </a:r>
            <a:r>
              <a:rPr lang="cs-CZ" sz="2400" i="1" dirty="0"/>
              <a:t>)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in </a:t>
            </a:r>
            <a:r>
              <a:rPr lang="cs-CZ" sz="2000" dirty="0" err="1"/>
              <a:t>vena</a:t>
            </a:r>
            <a:r>
              <a:rPr lang="cs-CZ" sz="2000" dirty="0"/>
              <a:t> </a:t>
            </a:r>
            <a:r>
              <a:rPr lang="cs-CZ" sz="2000" dirty="0" err="1"/>
              <a:t>coronaria</a:t>
            </a:r>
            <a:r>
              <a:rPr lang="cs-CZ" sz="2000" dirty="0"/>
              <a:t> / in </a:t>
            </a:r>
            <a:r>
              <a:rPr lang="cs-CZ" sz="2000" dirty="0" err="1"/>
              <a:t>venam</a:t>
            </a:r>
            <a:r>
              <a:rPr lang="cs-CZ" sz="2000" dirty="0"/>
              <a:t> </a:t>
            </a:r>
            <a:r>
              <a:rPr lang="cs-CZ" sz="2000" dirty="0" err="1"/>
              <a:t>coronariam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400" dirty="0" err="1"/>
              <a:t>fractura</a:t>
            </a:r>
            <a:r>
              <a:rPr lang="cs-CZ" sz="2400" dirty="0"/>
              <a:t> </a:t>
            </a:r>
            <a:r>
              <a:rPr lang="cs-CZ" sz="2400" i="1" dirty="0"/>
              <a:t>(fibula; </a:t>
            </a:r>
            <a:r>
              <a:rPr lang="cs-CZ" sz="2400" i="1" dirty="0" err="1"/>
              <a:t>dextra</a:t>
            </a:r>
            <a:r>
              <a:rPr lang="cs-CZ" sz="2400" i="1" dirty="0"/>
              <a:t>; </a:t>
            </a:r>
            <a:r>
              <a:rPr lang="cs-CZ" sz="2400" i="1" dirty="0" err="1"/>
              <a:t>aperta</a:t>
            </a:r>
            <a:r>
              <a:rPr lang="cs-CZ" sz="2400" i="1" dirty="0"/>
              <a:t>)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 err="1"/>
              <a:t>fractura</a:t>
            </a:r>
            <a:r>
              <a:rPr lang="cs-CZ" sz="2000" dirty="0"/>
              <a:t> </a:t>
            </a:r>
            <a:r>
              <a:rPr lang="cs-CZ" sz="2000" dirty="0" err="1"/>
              <a:t>fibulae</a:t>
            </a:r>
            <a:r>
              <a:rPr lang="cs-CZ" sz="2000" dirty="0"/>
              <a:t> </a:t>
            </a:r>
            <a:r>
              <a:rPr lang="cs-CZ" sz="2000" dirty="0" err="1"/>
              <a:t>dextrae</a:t>
            </a:r>
            <a:r>
              <a:rPr lang="cs-CZ" sz="2000" dirty="0"/>
              <a:t> </a:t>
            </a:r>
            <a:r>
              <a:rPr lang="cs-CZ" sz="2000" dirty="0" err="1"/>
              <a:t>aperta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400" dirty="0" err="1"/>
              <a:t>fractura</a:t>
            </a:r>
            <a:r>
              <a:rPr lang="cs-CZ" sz="2400" dirty="0"/>
              <a:t> </a:t>
            </a:r>
            <a:r>
              <a:rPr lang="cs-CZ" sz="2400" i="1" dirty="0"/>
              <a:t>(</a:t>
            </a:r>
            <a:r>
              <a:rPr lang="cs-CZ" sz="2400" i="1" dirty="0" err="1"/>
              <a:t>costa</a:t>
            </a:r>
            <a:r>
              <a:rPr lang="cs-CZ" sz="2400" i="1" dirty="0"/>
              <a:t>; vera; et; </a:t>
            </a:r>
            <a:r>
              <a:rPr lang="cs-CZ" sz="2400" i="1" dirty="0" err="1"/>
              <a:t>spuria</a:t>
            </a:r>
            <a:r>
              <a:rPr lang="cs-CZ" sz="2400" i="1" dirty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 err="1"/>
              <a:t>fractura</a:t>
            </a:r>
            <a:r>
              <a:rPr lang="cs-CZ" sz="2000" dirty="0"/>
              <a:t> </a:t>
            </a:r>
            <a:r>
              <a:rPr lang="cs-CZ" sz="2000" dirty="0" err="1"/>
              <a:t>costae</a:t>
            </a:r>
            <a:r>
              <a:rPr lang="cs-CZ" sz="2000" dirty="0"/>
              <a:t> </a:t>
            </a:r>
            <a:r>
              <a:rPr lang="cs-CZ" sz="2000" dirty="0" err="1"/>
              <a:t>verae</a:t>
            </a:r>
            <a:r>
              <a:rPr lang="cs-CZ" sz="2000" dirty="0"/>
              <a:t> et </a:t>
            </a:r>
            <a:r>
              <a:rPr lang="cs-CZ" sz="2000" dirty="0" err="1"/>
              <a:t>spuriae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60975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01F2D7A-3AAB-4B42-B5BC-1F2B39E1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anchor="ctr"/>
          <a:lstStyle/>
          <a:p>
            <a:pPr eaLnBrk="1" hangingPunct="1"/>
            <a:r>
              <a:rPr lang="cs-CZ" altLang="cs-CZ" sz="3200" dirty="0" err="1">
                <a:solidFill>
                  <a:srgbClr val="D98000"/>
                </a:solidFill>
              </a:rPr>
              <a:t>Translate</a:t>
            </a:r>
            <a:r>
              <a:rPr lang="cs-CZ" altLang="cs-CZ" sz="3200" dirty="0">
                <a:solidFill>
                  <a:srgbClr val="D98000"/>
                </a:solidFill>
              </a:rPr>
              <a:t> and </a:t>
            </a:r>
            <a:r>
              <a:rPr lang="cs-CZ" altLang="cs-CZ" sz="3200" dirty="0" err="1">
                <a:solidFill>
                  <a:srgbClr val="D98000"/>
                </a:solidFill>
              </a:rPr>
              <a:t>form</a:t>
            </a:r>
            <a:r>
              <a:rPr lang="cs-CZ" altLang="cs-CZ" sz="3200" dirty="0">
                <a:solidFill>
                  <a:srgbClr val="D98000"/>
                </a:solidFill>
              </a:rPr>
              <a:t> </a:t>
            </a:r>
            <a:r>
              <a:rPr lang="cs-CZ" altLang="cs-CZ" sz="3200" dirty="0" err="1">
                <a:solidFill>
                  <a:srgbClr val="D98000"/>
                </a:solidFill>
              </a:rPr>
              <a:t>required</a:t>
            </a:r>
            <a:r>
              <a:rPr lang="cs-CZ" altLang="cs-CZ" sz="3200" dirty="0">
                <a:solidFill>
                  <a:srgbClr val="D98000"/>
                </a:solidFill>
              </a:rPr>
              <a:t> </a:t>
            </a:r>
            <a:r>
              <a:rPr lang="cs-CZ" altLang="cs-CZ" sz="3200" dirty="0" err="1">
                <a:solidFill>
                  <a:srgbClr val="D98000"/>
                </a:solidFill>
              </a:rPr>
              <a:t>cases</a:t>
            </a:r>
            <a:r>
              <a:rPr lang="cs-CZ" altLang="cs-CZ" sz="3200" dirty="0">
                <a:solidFill>
                  <a:srgbClr val="D98000"/>
                </a:solidFill>
              </a:rPr>
              <a:t>:</a:t>
            </a:r>
            <a:endParaRPr lang="cs-CZ" altLang="cs-CZ" dirty="0">
              <a:solidFill>
                <a:srgbClr val="D980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7E0890C-D3AB-4E8A-876C-9A120E18AE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1700213"/>
            <a:ext cx="8642350" cy="4997450"/>
          </a:xfrm>
        </p:spPr>
        <p:txBody>
          <a:bodyPr>
            <a:normAutofit/>
          </a:bodyPr>
          <a:lstStyle/>
          <a:p>
            <a:pPr defTabSz="307975" eaLnBrk="1" hangingPunct="1">
              <a:buFontTx/>
              <a:buNone/>
            </a:pPr>
            <a:r>
              <a:rPr lang="cs-CZ" altLang="cs-CZ" sz="2400" dirty="0"/>
              <a:t>					</a:t>
            </a:r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r>
              <a:rPr lang="cs-CZ" altLang="cs-CZ" sz="2400" dirty="0"/>
              <a:t/>
            </a:r>
            <a:br>
              <a:rPr lang="cs-CZ" altLang="cs-CZ" sz="2400" dirty="0"/>
            </a:b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buFontTx/>
              <a:buNone/>
            </a:pPr>
            <a:endParaRPr lang="cs-CZ" altLang="cs-CZ" sz="2400" dirty="0"/>
          </a:p>
          <a:p>
            <a:pPr defTabSz="307975"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E8A39DF-DC90-4863-A3FC-F723EEE27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70316"/>
              </p:ext>
            </p:extLst>
          </p:nvPr>
        </p:nvGraphicFramePr>
        <p:xfrm>
          <a:off x="250825" y="1341438"/>
          <a:ext cx="8642349" cy="4693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457"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new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method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left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kidney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good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dentist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broken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olecranon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defTabSz="307975" eaLnBrk="1" hangingPunct="1">
                        <a:buFontTx/>
                        <a:buNone/>
                      </a:pPr>
                      <a:r>
                        <a:rPr lang="cs-CZ" altLang="cs-CZ" sz="2000" b="1" dirty="0" err="1"/>
                        <a:t>nom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/>
                        <a:t>gen.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err="1"/>
                        <a:t>ak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err="1"/>
                        <a:t>nom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pl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r>
                        <a:rPr lang="cs-CZ" altLang="cs-CZ" sz="2000" b="1" dirty="0"/>
                        <a:t>gen. </a:t>
                      </a:r>
                      <a:r>
                        <a:rPr lang="cs-CZ" altLang="cs-CZ" sz="2000" b="1" dirty="0" err="1"/>
                        <a:t>pl</a:t>
                      </a:r>
                      <a:r>
                        <a:rPr lang="cs-CZ" altLang="cs-CZ" sz="2000" b="1" dirty="0"/>
                        <a:t>.</a:t>
                      </a:r>
                      <a:endParaRPr lang="cs-CZ" sz="2000" b="1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63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F34672D-D1B7-4C40-837C-0A67A309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anchor="ctr"/>
          <a:lstStyle/>
          <a:p>
            <a:r>
              <a:rPr lang="cs-CZ" altLang="cs-CZ" sz="3200" dirty="0" err="1">
                <a:solidFill>
                  <a:srgbClr val="D98000"/>
                </a:solidFill>
              </a:rPr>
              <a:t>Translate</a:t>
            </a:r>
            <a:r>
              <a:rPr lang="cs-CZ" altLang="cs-CZ" sz="3200" dirty="0">
                <a:solidFill>
                  <a:srgbClr val="D98000"/>
                </a:solidFill>
              </a:rPr>
              <a:t> and </a:t>
            </a:r>
            <a:r>
              <a:rPr lang="cs-CZ" altLang="cs-CZ" sz="3200" dirty="0" err="1">
                <a:solidFill>
                  <a:srgbClr val="D98000"/>
                </a:solidFill>
              </a:rPr>
              <a:t>form</a:t>
            </a:r>
            <a:r>
              <a:rPr lang="cs-CZ" altLang="cs-CZ" sz="3200" dirty="0">
                <a:solidFill>
                  <a:srgbClr val="D98000"/>
                </a:solidFill>
              </a:rPr>
              <a:t> </a:t>
            </a:r>
            <a:r>
              <a:rPr lang="cs-CZ" altLang="cs-CZ" sz="3200" dirty="0" err="1">
                <a:solidFill>
                  <a:srgbClr val="D98000"/>
                </a:solidFill>
              </a:rPr>
              <a:t>required</a:t>
            </a:r>
            <a:r>
              <a:rPr lang="cs-CZ" altLang="cs-CZ" sz="3200" dirty="0">
                <a:solidFill>
                  <a:srgbClr val="D98000"/>
                </a:solidFill>
              </a:rPr>
              <a:t> </a:t>
            </a:r>
            <a:r>
              <a:rPr lang="cs-CZ" altLang="cs-CZ" sz="3200" dirty="0" err="1">
                <a:solidFill>
                  <a:srgbClr val="D98000"/>
                </a:solidFill>
              </a:rPr>
              <a:t>cases</a:t>
            </a:r>
            <a:r>
              <a:rPr lang="cs-CZ" altLang="cs-CZ" sz="3200" dirty="0">
                <a:solidFill>
                  <a:srgbClr val="D98000"/>
                </a:solidFill>
              </a:rPr>
              <a:t>:</a:t>
            </a:r>
            <a:endParaRPr lang="cs-CZ" altLang="cs-CZ" dirty="0">
              <a:solidFill>
                <a:srgbClr val="D980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E927340-49BA-45A4-AEA1-650F7FC200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1700213"/>
            <a:ext cx="8642350" cy="4997450"/>
          </a:xfrm>
        </p:spPr>
        <p:txBody>
          <a:bodyPr>
            <a:normAutofit/>
          </a:bodyPr>
          <a:lstStyle/>
          <a:p>
            <a:pPr defTabSz="307975" eaLnBrk="1" hangingPunct="1">
              <a:buFontTx/>
              <a:buNone/>
            </a:pPr>
            <a:endParaRPr lang="cs-CZ" altLang="cs-CZ" sz="24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E8A39DF-DC90-4863-A3FC-F723EEE27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56317"/>
              </p:ext>
            </p:extLst>
          </p:nvPr>
        </p:nvGraphicFramePr>
        <p:xfrm>
          <a:off x="250825" y="1341438"/>
          <a:ext cx="8642349" cy="4693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457">
                <a:tc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new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method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left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kidney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good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dentist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broken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olecranon</a:t>
                      </a:r>
                      <a:endParaRPr lang="cs-CZ" sz="24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defTabSz="307975" eaLnBrk="1" hangingPunct="1">
                        <a:buFontTx/>
                        <a:buNone/>
                      </a:pPr>
                      <a:r>
                        <a:rPr lang="cs-CZ" altLang="cs-CZ" sz="2000" b="1" dirty="0" err="1"/>
                        <a:t>nom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methodus</a:t>
                      </a:r>
                      <a:r>
                        <a:rPr lang="cs-CZ" sz="2000" dirty="0"/>
                        <a:t> nova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nephros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sinister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dentista bonus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olecranon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fractum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/>
                        <a:t>gen.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methodi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novae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nephri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sinistri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/>
                        <a:t>dentistae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boni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olecrani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fracti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err="1"/>
                        <a:t>ak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sg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methodum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novam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nephron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sinistrum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dentistam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bonum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olecranon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fractum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err="1"/>
                        <a:t>nom</a:t>
                      </a:r>
                      <a:r>
                        <a:rPr lang="cs-CZ" altLang="cs-CZ" sz="2000" b="1" dirty="0"/>
                        <a:t>. </a:t>
                      </a:r>
                      <a:r>
                        <a:rPr lang="cs-CZ" altLang="cs-CZ" sz="2000" b="1" dirty="0" err="1"/>
                        <a:t>pl</a:t>
                      </a:r>
                      <a:r>
                        <a:rPr lang="cs-CZ" altLang="cs-CZ" sz="2000" b="1" dirty="0"/>
                        <a:t>.</a:t>
                      </a:r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methodi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novae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nephri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dentistae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boni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olecrana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fracta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839">
                <a:tc>
                  <a:txBody>
                    <a:bodyPr/>
                    <a:lstStyle/>
                    <a:p>
                      <a:r>
                        <a:rPr lang="cs-CZ" altLang="cs-CZ" sz="2000" b="1" dirty="0"/>
                        <a:t>gen. </a:t>
                      </a:r>
                      <a:r>
                        <a:rPr lang="cs-CZ" altLang="cs-CZ" sz="2000" b="1" dirty="0" err="1"/>
                        <a:t>pl</a:t>
                      </a:r>
                      <a:r>
                        <a:rPr lang="cs-CZ" altLang="cs-CZ" sz="2000" b="1" dirty="0"/>
                        <a:t>.</a:t>
                      </a:r>
                      <a:endParaRPr lang="cs-CZ" sz="2000" b="1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methodorum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novarum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nephrorum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dentistarum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bonorum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olecranorum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fractorum</a:t>
                      </a:r>
                      <a:endParaRPr lang="cs-CZ" sz="2000" dirty="0"/>
                    </a:p>
                  </a:txBody>
                  <a:tcPr marL="91455" marR="91455" marT="45658" marB="4565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92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0387891-9BC6-44BB-86B3-891CEF7A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 err="1">
                <a:solidFill>
                  <a:srgbClr val="D98000"/>
                </a:solidFill>
              </a:rPr>
              <a:t>Match</a:t>
            </a:r>
            <a:r>
              <a:rPr lang="cs-CZ" altLang="cs-CZ" sz="4000" dirty="0">
                <a:solidFill>
                  <a:srgbClr val="D98000"/>
                </a:solidFill>
              </a:rPr>
              <a:t> </a:t>
            </a:r>
            <a:r>
              <a:rPr lang="cs-CZ" altLang="cs-CZ" sz="4000" dirty="0" err="1">
                <a:solidFill>
                  <a:srgbClr val="D98000"/>
                </a:solidFill>
              </a:rPr>
              <a:t>nouns</a:t>
            </a:r>
            <a:r>
              <a:rPr lang="cs-CZ" altLang="cs-CZ" sz="4000" dirty="0">
                <a:solidFill>
                  <a:srgbClr val="D98000"/>
                </a:solidFill>
              </a:rPr>
              <a:t> </a:t>
            </a:r>
            <a:r>
              <a:rPr lang="cs-CZ" altLang="cs-CZ" sz="4000" dirty="0" err="1">
                <a:solidFill>
                  <a:srgbClr val="D98000"/>
                </a:solidFill>
              </a:rPr>
              <a:t>with</a:t>
            </a:r>
            <a:r>
              <a:rPr lang="cs-CZ" altLang="cs-CZ" sz="4000" dirty="0">
                <a:solidFill>
                  <a:srgbClr val="D98000"/>
                </a:solidFill>
              </a:rPr>
              <a:t> </a:t>
            </a:r>
            <a:r>
              <a:rPr lang="cs-CZ" altLang="cs-CZ" sz="4000" dirty="0" err="1">
                <a:solidFill>
                  <a:srgbClr val="D98000"/>
                </a:solidFill>
              </a:rPr>
              <a:t>adjectives</a:t>
            </a:r>
            <a:endParaRPr lang="cs-CZ" altLang="cs-CZ" sz="4000" dirty="0">
              <a:solidFill>
                <a:srgbClr val="D98000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99CB72E-9500-4A6A-8470-FD4F95F6B8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5184775"/>
          </a:xfrm>
        </p:spPr>
        <p:txBody>
          <a:bodyPr>
            <a:normAutofit/>
          </a:bodyPr>
          <a:lstStyle/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oculo</a:t>
            </a:r>
            <a:r>
              <a:rPr lang="cs-CZ" altLang="cs-CZ" sz="2800" dirty="0"/>
              <a:t>				</a:t>
            </a:r>
            <a:r>
              <a:rPr lang="cs-CZ" altLang="cs-CZ" sz="2800" dirty="0" err="1"/>
              <a:t>dextra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/>
              <a:t>virus				</a:t>
            </a:r>
            <a:r>
              <a:rPr lang="cs-CZ" altLang="cs-CZ" sz="2800" dirty="0" err="1"/>
              <a:t>ignotorum</a:t>
            </a:r>
            <a:endParaRPr lang="cs-CZ" altLang="cs-CZ" sz="2800" dirty="0"/>
          </a:p>
          <a:p>
            <a:pPr marL="0" indent="19050">
              <a:spcBef>
                <a:spcPts val="600"/>
              </a:spcBef>
              <a:buNone/>
            </a:pPr>
            <a:r>
              <a:rPr lang="cs-CZ" altLang="cs-CZ" sz="2800" dirty="0" err="1"/>
              <a:t>auricula</a:t>
            </a:r>
            <a:r>
              <a:rPr lang="cs-CZ" altLang="cs-CZ" sz="2800" dirty="0"/>
              <a:t> 			album</a:t>
            </a:r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intestino</a:t>
            </a:r>
            <a:r>
              <a:rPr lang="cs-CZ" altLang="cs-CZ" sz="2800" dirty="0"/>
              <a:t>			</a:t>
            </a:r>
            <a:r>
              <a:rPr lang="cs-CZ" altLang="cs-CZ" sz="2800" dirty="0" err="1"/>
              <a:t>nigra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locorum</a:t>
            </a:r>
            <a:r>
              <a:rPr lang="cs-CZ" altLang="cs-CZ" sz="2800" dirty="0"/>
              <a:t>			</a:t>
            </a:r>
            <a:r>
              <a:rPr lang="cs-CZ" altLang="cs-CZ" sz="2800" dirty="0" err="1"/>
              <a:t>oblongata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sambuco</a:t>
            </a:r>
            <a:r>
              <a:rPr lang="cs-CZ" altLang="cs-CZ" sz="2800" dirty="0"/>
              <a:t>			</a:t>
            </a:r>
            <a:r>
              <a:rPr lang="cs-CZ" altLang="cs-CZ" sz="2800" dirty="0" err="1"/>
              <a:t>contagiosum</a:t>
            </a:r>
            <a:endParaRPr lang="cs-CZ" altLang="cs-CZ" sz="2800" dirty="0"/>
          </a:p>
          <a:p>
            <a:pPr marL="0" indent="19050">
              <a:spcBef>
                <a:spcPts val="600"/>
              </a:spcBef>
              <a:buNone/>
            </a:pPr>
            <a:r>
              <a:rPr lang="cs-CZ" altLang="cs-CZ" sz="2800" dirty="0" err="1"/>
              <a:t>ophthalmon</a:t>
            </a:r>
            <a:r>
              <a:rPr lang="cs-CZ" altLang="cs-CZ" sz="2800" dirty="0"/>
              <a:t>		</a:t>
            </a:r>
            <a:r>
              <a:rPr lang="cs-CZ" altLang="cs-CZ" sz="2800" dirty="0" err="1"/>
              <a:t>crasso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medulla</a:t>
            </a:r>
            <a:r>
              <a:rPr lang="cs-CZ" altLang="cs-CZ" sz="2800" dirty="0"/>
              <a:t>			</a:t>
            </a:r>
            <a:r>
              <a:rPr lang="cs-CZ" altLang="cs-CZ" sz="2800" dirty="0" err="1"/>
              <a:t>nigro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 err="1"/>
              <a:t>vaselinum</a:t>
            </a:r>
            <a:r>
              <a:rPr lang="cs-CZ" altLang="cs-CZ" sz="2800" dirty="0"/>
              <a:t>			</a:t>
            </a:r>
            <a:r>
              <a:rPr lang="cs-CZ" altLang="cs-CZ" sz="2800" dirty="0" err="1"/>
              <a:t>dextrum</a:t>
            </a:r>
            <a:endParaRPr lang="cs-CZ" altLang="cs-CZ" sz="2800" dirty="0"/>
          </a:p>
          <a:p>
            <a:pPr marL="0" indent="19050" eaLnBrk="1" hangingPunct="1">
              <a:spcBef>
                <a:spcPts val="600"/>
              </a:spcBef>
              <a:buFontTx/>
              <a:buNone/>
            </a:pPr>
            <a:r>
              <a:rPr lang="cs-CZ" altLang="cs-CZ" sz="2800" dirty="0"/>
              <a:t>			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73E77CA-3354-4429-A416-36E073C06A36}"/>
              </a:ext>
            </a:extLst>
          </p:cNvPr>
          <p:cNvCxnSpPr/>
          <p:nvPr/>
        </p:nvCxnSpPr>
        <p:spPr>
          <a:xfrm>
            <a:off x="1475656" y="1700808"/>
            <a:ext cx="2736304" cy="35283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2CB43025-D9A1-4EFA-93B3-52D6DBC3DA69}"/>
              </a:ext>
            </a:extLst>
          </p:cNvPr>
          <p:cNvCxnSpPr>
            <a:cxnSpLocks/>
          </p:cNvCxnSpPr>
          <p:nvPr/>
        </p:nvCxnSpPr>
        <p:spPr>
          <a:xfrm>
            <a:off x="1475656" y="2204864"/>
            <a:ext cx="2736304" cy="20162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38B12C9-4C4A-4029-932A-692A52699B68}"/>
              </a:ext>
            </a:extLst>
          </p:cNvPr>
          <p:cNvCxnSpPr>
            <a:cxnSpLocks/>
          </p:cNvCxnSpPr>
          <p:nvPr/>
        </p:nvCxnSpPr>
        <p:spPr>
          <a:xfrm flipV="1">
            <a:off x="1979712" y="1700808"/>
            <a:ext cx="2232248" cy="10801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306E95F6-680E-4909-AF33-F670DEEC3C55}"/>
              </a:ext>
            </a:extLst>
          </p:cNvPr>
          <p:cNvCxnSpPr>
            <a:cxnSpLocks/>
          </p:cNvCxnSpPr>
          <p:nvPr/>
        </p:nvCxnSpPr>
        <p:spPr>
          <a:xfrm>
            <a:off x="2051720" y="3212728"/>
            <a:ext cx="2160240" cy="15844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D2B46D8B-383E-4CF5-BF97-B4B6E3309B32}"/>
              </a:ext>
            </a:extLst>
          </p:cNvPr>
          <p:cNvCxnSpPr>
            <a:cxnSpLocks/>
          </p:cNvCxnSpPr>
          <p:nvPr/>
        </p:nvCxnSpPr>
        <p:spPr>
          <a:xfrm flipV="1">
            <a:off x="1907704" y="2240868"/>
            <a:ext cx="2232248" cy="14143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3753CFB-8F2D-43FF-9F44-A944D19CC04F}"/>
              </a:ext>
            </a:extLst>
          </p:cNvPr>
          <p:cNvCxnSpPr>
            <a:cxnSpLocks/>
          </p:cNvCxnSpPr>
          <p:nvPr/>
        </p:nvCxnSpPr>
        <p:spPr>
          <a:xfrm flipV="1">
            <a:off x="2038219" y="3212728"/>
            <a:ext cx="2173741" cy="100836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459AD1BA-FB4E-4024-8B8D-40A9A2C8FCE1}"/>
              </a:ext>
            </a:extLst>
          </p:cNvPr>
          <p:cNvCxnSpPr>
            <a:cxnSpLocks/>
          </p:cNvCxnSpPr>
          <p:nvPr/>
        </p:nvCxnSpPr>
        <p:spPr>
          <a:xfrm>
            <a:off x="2542275" y="4725144"/>
            <a:ext cx="1669685" cy="100811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B8ED89F-8C98-4B88-8EDB-B9A7229CAB39}"/>
              </a:ext>
            </a:extLst>
          </p:cNvPr>
          <p:cNvCxnSpPr>
            <a:cxnSpLocks/>
          </p:cNvCxnSpPr>
          <p:nvPr/>
        </p:nvCxnSpPr>
        <p:spPr>
          <a:xfrm flipV="1">
            <a:off x="1942510" y="3716908"/>
            <a:ext cx="2197442" cy="15482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F642B6C6-F221-4304-B1D8-65EAF69A3F6E}"/>
              </a:ext>
            </a:extLst>
          </p:cNvPr>
          <p:cNvCxnSpPr>
            <a:cxnSpLocks/>
          </p:cNvCxnSpPr>
          <p:nvPr/>
        </p:nvCxnSpPr>
        <p:spPr>
          <a:xfrm flipV="1">
            <a:off x="2339752" y="2744676"/>
            <a:ext cx="1813701" cy="29525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64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96938-C24B-4D7D-821F-538FED53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. Do not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order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D69FC6-6950-4D55-90F5-4FC8A8DD53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64488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 – </a:t>
            </a:r>
            <a:r>
              <a:rPr lang="cs-CZ" dirty="0" err="1"/>
              <a:t>fractura</a:t>
            </a:r>
            <a:r>
              <a:rPr lang="cs-CZ" dirty="0"/>
              <a:t> – </a:t>
            </a:r>
            <a:r>
              <a:rPr lang="cs-CZ" dirty="0" err="1"/>
              <a:t>apertus</a:t>
            </a:r>
            <a:r>
              <a:rPr lang="cs-CZ" dirty="0"/>
              <a:t>, a, um</a:t>
            </a:r>
          </a:p>
          <a:p>
            <a:pPr lvl="1"/>
            <a:r>
              <a:rPr lang="cs-CZ" dirty="0"/>
              <a:t>post </a:t>
            </a:r>
            <a:r>
              <a:rPr lang="cs-CZ" dirty="0" err="1"/>
              <a:t>fracturam</a:t>
            </a:r>
            <a:r>
              <a:rPr lang="cs-CZ" dirty="0"/>
              <a:t> </a:t>
            </a:r>
            <a:r>
              <a:rPr lang="cs-CZ" dirty="0" err="1"/>
              <a:t>apertam</a:t>
            </a:r>
            <a:endParaRPr lang="cs-CZ" dirty="0"/>
          </a:p>
          <a:p>
            <a:r>
              <a:rPr lang="cs-CZ" dirty="0"/>
              <a:t>in – ostium – tuba – </a:t>
            </a:r>
            <a:r>
              <a:rPr lang="cs-CZ" dirty="0" err="1"/>
              <a:t>auditivus</a:t>
            </a:r>
            <a:r>
              <a:rPr lang="cs-CZ" dirty="0"/>
              <a:t>, a, um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ostio</a:t>
            </a:r>
            <a:r>
              <a:rPr lang="cs-CZ" dirty="0"/>
              <a:t> / ostium </a:t>
            </a:r>
            <a:r>
              <a:rPr lang="cs-CZ" dirty="0" err="1"/>
              <a:t>tubae</a:t>
            </a:r>
            <a:r>
              <a:rPr lang="cs-CZ" dirty="0"/>
              <a:t> </a:t>
            </a:r>
            <a:r>
              <a:rPr lang="cs-CZ" dirty="0" err="1"/>
              <a:t>auditivae</a:t>
            </a:r>
            <a:endParaRPr lang="cs-CZ" dirty="0"/>
          </a:p>
          <a:p>
            <a:r>
              <a:rPr lang="cs-CZ" dirty="0"/>
              <a:t>sub – </a:t>
            </a:r>
            <a:r>
              <a:rPr lang="cs-CZ" dirty="0" err="1"/>
              <a:t>tonsilla</a:t>
            </a:r>
            <a:r>
              <a:rPr lang="cs-CZ" dirty="0"/>
              <a:t> – </a:t>
            </a:r>
            <a:r>
              <a:rPr lang="cs-CZ" dirty="0" err="1"/>
              <a:t>palatinus</a:t>
            </a:r>
            <a:r>
              <a:rPr lang="cs-CZ" dirty="0"/>
              <a:t>, a, um, –  </a:t>
            </a:r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pPr lvl="1"/>
            <a:r>
              <a:rPr lang="cs-CZ" dirty="0"/>
              <a:t>sub </a:t>
            </a:r>
            <a:r>
              <a:rPr lang="cs-CZ" dirty="0" err="1"/>
              <a:t>tonsilla</a:t>
            </a:r>
            <a:r>
              <a:rPr lang="cs-CZ" dirty="0"/>
              <a:t> </a:t>
            </a:r>
            <a:r>
              <a:rPr lang="cs-CZ" dirty="0" err="1"/>
              <a:t>palatina</a:t>
            </a:r>
            <a:r>
              <a:rPr lang="cs-CZ" dirty="0"/>
              <a:t> </a:t>
            </a:r>
            <a:r>
              <a:rPr lang="cs-CZ" dirty="0" err="1"/>
              <a:t>dextra</a:t>
            </a:r>
            <a:r>
              <a:rPr lang="cs-CZ" dirty="0"/>
              <a:t> / sub </a:t>
            </a:r>
            <a:r>
              <a:rPr lang="cs-CZ" dirty="0" err="1"/>
              <a:t>tonsillam</a:t>
            </a:r>
            <a:r>
              <a:rPr lang="cs-CZ" dirty="0"/>
              <a:t> </a:t>
            </a:r>
            <a:r>
              <a:rPr lang="cs-CZ" dirty="0" err="1"/>
              <a:t>palatinam</a:t>
            </a:r>
            <a:r>
              <a:rPr lang="cs-CZ" dirty="0"/>
              <a:t> </a:t>
            </a:r>
            <a:r>
              <a:rPr lang="cs-CZ" dirty="0" err="1"/>
              <a:t>dextram</a:t>
            </a:r>
            <a:endParaRPr lang="cs-CZ" dirty="0"/>
          </a:p>
          <a:p>
            <a:r>
              <a:rPr lang="cs-CZ" dirty="0"/>
              <a:t>in – tunica – </a:t>
            </a:r>
            <a:r>
              <a:rPr lang="cs-CZ" dirty="0" err="1"/>
              <a:t>mucosus</a:t>
            </a:r>
            <a:r>
              <a:rPr lang="cs-CZ" dirty="0"/>
              <a:t>, a, um – </a:t>
            </a:r>
            <a:r>
              <a:rPr lang="cs-CZ" dirty="0" err="1"/>
              <a:t>vesica</a:t>
            </a:r>
            <a:r>
              <a:rPr lang="cs-CZ" dirty="0"/>
              <a:t> – </a:t>
            </a:r>
            <a:r>
              <a:rPr lang="cs-CZ" dirty="0" err="1"/>
              <a:t>felleus</a:t>
            </a:r>
            <a:r>
              <a:rPr lang="cs-CZ" dirty="0"/>
              <a:t>, a, um</a:t>
            </a:r>
          </a:p>
          <a:p>
            <a:pPr lvl="1"/>
            <a:r>
              <a:rPr lang="cs-CZ" dirty="0"/>
              <a:t>in tunica </a:t>
            </a:r>
            <a:r>
              <a:rPr lang="cs-CZ" dirty="0" err="1"/>
              <a:t>mucosa</a:t>
            </a:r>
            <a:r>
              <a:rPr lang="cs-CZ" dirty="0"/>
              <a:t> / </a:t>
            </a:r>
            <a:r>
              <a:rPr lang="cs-CZ" dirty="0" err="1"/>
              <a:t>tunicam</a:t>
            </a:r>
            <a:r>
              <a:rPr lang="cs-CZ" dirty="0"/>
              <a:t> </a:t>
            </a:r>
            <a:r>
              <a:rPr lang="cs-CZ" dirty="0" err="1"/>
              <a:t>mucosam</a:t>
            </a:r>
            <a:r>
              <a:rPr lang="cs-CZ" dirty="0"/>
              <a:t> </a:t>
            </a:r>
            <a:r>
              <a:rPr lang="cs-CZ" dirty="0" err="1"/>
              <a:t>vesicae</a:t>
            </a:r>
            <a:r>
              <a:rPr lang="cs-CZ" dirty="0"/>
              <a:t> </a:t>
            </a:r>
            <a:r>
              <a:rPr lang="cs-CZ" dirty="0" err="1"/>
              <a:t>felleae</a:t>
            </a:r>
            <a:endParaRPr lang="cs-CZ" dirty="0"/>
          </a:p>
          <a:p>
            <a:r>
              <a:rPr lang="cs-CZ" dirty="0"/>
              <a:t>ante – ruptura – </a:t>
            </a:r>
            <a:r>
              <a:rPr lang="cs-CZ" dirty="0" err="1"/>
              <a:t>ligamentum</a:t>
            </a:r>
            <a:r>
              <a:rPr lang="cs-CZ" dirty="0"/>
              <a:t> – </a:t>
            </a:r>
            <a:r>
              <a:rPr lang="cs-CZ" dirty="0" err="1"/>
              <a:t>latus</a:t>
            </a:r>
            <a:r>
              <a:rPr lang="cs-CZ" dirty="0"/>
              <a:t>, a, um</a:t>
            </a:r>
          </a:p>
          <a:p>
            <a:pPr lvl="1"/>
            <a:r>
              <a:rPr lang="cs-CZ" dirty="0"/>
              <a:t>ante </a:t>
            </a:r>
            <a:r>
              <a:rPr lang="cs-CZ" dirty="0" err="1"/>
              <a:t>rupturam</a:t>
            </a:r>
            <a:r>
              <a:rPr lang="cs-CZ" dirty="0"/>
              <a:t> </a:t>
            </a:r>
            <a:r>
              <a:rPr lang="cs-CZ" dirty="0" err="1"/>
              <a:t>ligamenti</a:t>
            </a:r>
            <a:r>
              <a:rPr lang="cs-CZ" dirty="0"/>
              <a:t> lati</a:t>
            </a:r>
          </a:p>
          <a:p>
            <a:r>
              <a:rPr lang="cs-CZ" dirty="0"/>
              <a:t>post – </a:t>
            </a:r>
            <a:r>
              <a:rPr lang="cs-CZ" dirty="0" err="1"/>
              <a:t>fractura</a:t>
            </a:r>
            <a:r>
              <a:rPr lang="cs-CZ" dirty="0"/>
              <a:t> – </a:t>
            </a:r>
            <a:r>
              <a:rPr lang="cs-CZ" dirty="0" err="1"/>
              <a:t>collum</a:t>
            </a:r>
            <a:r>
              <a:rPr lang="cs-CZ" dirty="0"/>
              <a:t> – humerus – </a:t>
            </a:r>
            <a:r>
              <a:rPr lang="cs-CZ" dirty="0" err="1"/>
              <a:t>traumaticus</a:t>
            </a:r>
            <a:r>
              <a:rPr lang="cs-CZ" dirty="0"/>
              <a:t>, a, um</a:t>
            </a:r>
          </a:p>
          <a:p>
            <a:pPr lvl="1"/>
            <a:r>
              <a:rPr lang="cs-CZ" dirty="0"/>
              <a:t>post </a:t>
            </a:r>
            <a:r>
              <a:rPr lang="cs-CZ" dirty="0" err="1"/>
              <a:t>fracturam</a:t>
            </a:r>
            <a:r>
              <a:rPr lang="cs-CZ" dirty="0"/>
              <a:t> </a:t>
            </a:r>
            <a:r>
              <a:rPr lang="cs-CZ" dirty="0" err="1"/>
              <a:t>colli</a:t>
            </a:r>
            <a:r>
              <a:rPr lang="cs-CZ" dirty="0"/>
              <a:t> </a:t>
            </a:r>
            <a:r>
              <a:rPr lang="cs-CZ" dirty="0" err="1"/>
              <a:t>humeri</a:t>
            </a:r>
            <a:r>
              <a:rPr lang="cs-CZ" dirty="0"/>
              <a:t> </a:t>
            </a:r>
            <a:r>
              <a:rPr lang="cs-CZ" dirty="0" err="1"/>
              <a:t>traumaticam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4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20AACF5-CAFD-4127-9775-5F11D408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plurals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D50FF7-6154-4EB7-83B3-1D267D442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522" y="1196752"/>
            <a:ext cx="4038600" cy="5009728"/>
          </a:xfrm>
        </p:spPr>
        <p:txBody>
          <a:bodyPr>
            <a:noAutofit/>
          </a:bodyPr>
          <a:lstStyle/>
          <a:p>
            <a:r>
              <a:rPr lang="cs-CZ" sz="2600" dirty="0"/>
              <a:t>ganglion </a:t>
            </a:r>
            <a:r>
              <a:rPr lang="cs-CZ" sz="2600" dirty="0" err="1"/>
              <a:t>thoracicum</a:t>
            </a:r>
            <a:endParaRPr lang="cs-CZ" sz="2600" dirty="0"/>
          </a:p>
          <a:p>
            <a:r>
              <a:rPr lang="cs-CZ" sz="2600" dirty="0" err="1"/>
              <a:t>ramus</a:t>
            </a:r>
            <a:r>
              <a:rPr lang="cs-CZ" sz="2600" dirty="0"/>
              <a:t> nervi</a:t>
            </a:r>
          </a:p>
          <a:p>
            <a:r>
              <a:rPr lang="cs-CZ" sz="2600" dirty="0" err="1"/>
              <a:t>periodus</a:t>
            </a:r>
            <a:r>
              <a:rPr lang="cs-CZ" sz="2600" dirty="0"/>
              <a:t> longa</a:t>
            </a:r>
          </a:p>
          <a:p>
            <a:r>
              <a:rPr lang="cs-CZ" sz="2600" dirty="0" err="1"/>
              <a:t>calculus</a:t>
            </a:r>
            <a:r>
              <a:rPr lang="cs-CZ" sz="2600" dirty="0"/>
              <a:t> </a:t>
            </a:r>
            <a:r>
              <a:rPr lang="cs-CZ" sz="2600" dirty="0" err="1"/>
              <a:t>felleus</a:t>
            </a:r>
            <a:endParaRPr lang="cs-CZ" sz="2600" dirty="0"/>
          </a:p>
          <a:p>
            <a:r>
              <a:rPr lang="cs-CZ" sz="2600" dirty="0" err="1"/>
              <a:t>ligamentum</a:t>
            </a:r>
            <a:r>
              <a:rPr lang="cs-CZ" sz="2600" dirty="0"/>
              <a:t> </a:t>
            </a:r>
            <a:r>
              <a:rPr lang="cs-CZ" sz="2600" dirty="0" err="1"/>
              <a:t>latum</a:t>
            </a:r>
            <a:endParaRPr lang="cs-CZ" sz="2600" dirty="0"/>
          </a:p>
          <a:p>
            <a:r>
              <a:rPr lang="cs-CZ" sz="2600" dirty="0"/>
              <a:t>musculus </a:t>
            </a:r>
            <a:r>
              <a:rPr lang="cs-CZ" sz="2600" dirty="0" err="1"/>
              <a:t>rectus</a:t>
            </a:r>
            <a:endParaRPr lang="cs-CZ" sz="2600" dirty="0"/>
          </a:p>
          <a:p>
            <a:r>
              <a:rPr lang="cs-CZ" sz="2600" dirty="0"/>
              <a:t>ostium </a:t>
            </a:r>
            <a:r>
              <a:rPr lang="cs-CZ" sz="2600" dirty="0" err="1"/>
              <a:t>venae</a:t>
            </a:r>
            <a:endParaRPr lang="cs-CZ" sz="2600" dirty="0"/>
          </a:p>
          <a:p>
            <a:r>
              <a:rPr lang="cs-CZ" sz="2600" dirty="0"/>
              <a:t>organum </a:t>
            </a:r>
            <a:r>
              <a:rPr lang="cs-CZ" sz="2600" dirty="0" err="1"/>
              <a:t>internum</a:t>
            </a:r>
            <a:endParaRPr lang="cs-CZ" sz="2600" dirty="0"/>
          </a:p>
          <a:p>
            <a:r>
              <a:rPr lang="cs-CZ" sz="2600" dirty="0"/>
              <a:t>ruptura </a:t>
            </a:r>
            <a:r>
              <a:rPr lang="cs-CZ" sz="2600" dirty="0" err="1"/>
              <a:t>arteriae</a:t>
            </a:r>
            <a:endParaRPr lang="cs-CZ" sz="2600" dirty="0"/>
          </a:p>
          <a:p>
            <a:r>
              <a:rPr lang="cs-CZ" sz="2600" dirty="0" err="1"/>
              <a:t>arteria</a:t>
            </a:r>
            <a:r>
              <a:rPr lang="cs-CZ" sz="2600" dirty="0"/>
              <a:t> </a:t>
            </a:r>
            <a:r>
              <a:rPr lang="cs-CZ" sz="2600" dirty="0" err="1"/>
              <a:t>rupta</a:t>
            </a:r>
            <a:endParaRPr lang="cs-CZ" sz="2600" dirty="0"/>
          </a:p>
          <a:p>
            <a:r>
              <a:rPr lang="cs-CZ" sz="2600" dirty="0" err="1"/>
              <a:t>fractura</a:t>
            </a:r>
            <a:r>
              <a:rPr lang="cs-CZ" sz="2600" dirty="0"/>
              <a:t> </a:t>
            </a:r>
            <a:r>
              <a:rPr lang="cs-CZ" sz="2600" dirty="0" err="1"/>
              <a:t>digiti</a:t>
            </a:r>
            <a:endParaRPr lang="cs-CZ" sz="26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B718211-305C-4A30-8CFD-F0819E6ED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5370" y="1196752"/>
            <a:ext cx="4038600" cy="5009728"/>
          </a:xfrm>
        </p:spPr>
        <p:txBody>
          <a:bodyPr>
            <a:noAutofit/>
          </a:bodyPr>
          <a:lstStyle/>
          <a:p>
            <a:r>
              <a:rPr lang="cs-CZ" sz="2600" dirty="0"/>
              <a:t>ganglia </a:t>
            </a:r>
            <a:r>
              <a:rPr lang="cs-CZ" sz="2600" dirty="0" err="1"/>
              <a:t>thoracica</a:t>
            </a:r>
            <a:endParaRPr lang="cs-CZ" sz="2600" dirty="0"/>
          </a:p>
          <a:p>
            <a:r>
              <a:rPr lang="cs-CZ" sz="2600" dirty="0" err="1"/>
              <a:t>rami</a:t>
            </a:r>
            <a:r>
              <a:rPr lang="cs-CZ" sz="2600" dirty="0"/>
              <a:t> </a:t>
            </a:r>
            <a:r>
              <a:rPr lang="cs-CZ" sz="2600" dirty="0" err="1"/>
              <a:t>nervorum</a:t>
            </a:r>
            <a:endParaRPr lang="cs-CZ" sz="2600" dirty="0"/>
          </a:p>
          <a:p>
            <a:r>
              <a:rPr lang="cs-CZ" sz="2600" dirty="0" err="1"/>
              <a:t>periodi</a:t>
            </a:r>
            <a:r>
              <a:rPr lang="cs-CZ" sz="2600" dirty="0"/>
              <a:t> </a:t>
            </a:r>
            <a:r>
              <a:rPr lang="cs-CZ" sz="2600" dirty="0" err="1"/>
              <a:t>longae</a:t>
            </a:r>
            <a:endParaRPr lang="cs-CZ" sz="2600" dirty="0"/>
          </a:p>
          <a:p>
            <a:r>
              <a:rPr lang="cs-CZ" sz="2600" dirty="0" err="1"/>
              <a:t>calculi</a:t>
            </a:r>
            <a:r>
              <a:rPr lang="cs-CZ" sz="2600" dirty="0"/>
              <a:t> </a:t>
            </a:r>
            <a:r>
              <a:rPr lang="cs-CZ" sz="2600" dirty="0" err="1"/>
              <a:t>fellei</a:t>
            </a:r>
            <a:endParaRPr lang="cs-CZ" sz="2600" dirty="0"/>
          </a:p>
          <a:p>
            <a:r>
              <a:rPr lang="cs-CZ" sz="2600" dirty="0" err="1"/>
              <a:t>ligamenta</a:t>
            </a:r>
            <a:r>
              <a:rPr lang="cs-CZ" sz="2600" dirty="0"/>
              <a:t> lata</a:t>
            </a:r>
          </a:p>
          <a:p>
            <a:r>
              <a:rPr lang="cs-CZ" sz="2600" dirty="0" err="1"/>
              <a:t>musculi</a:t>
            </a:r>
            <a:r>
              <a:rPr lang="cs-CZ" sz="2600" dirty="0"/>
              <a:t> </a:t>
            </a:r>
            <a:r>
              <a:rPr lang="cs-CZ" sz="2600" dirty="0" err="1"/>
              <a:t>recti</a:t>
            </a:r>
            <a:endParaRPr lang="cs-CZ" sz="2600" dirty="0"/>
          </a:p>
          <a:p>
            <a:r>
              <a:rPr lang="cs-CZ" sz="2600" dirty="0"/>
              <a:t>ostia </a:t>
            </a:r>
            <a:r>
              <a:rPr lang="cs-CZ" sz="2600" dirty="0" err="1"/>
              <a:t>venarum</a:t>
            </a:r>
            <a:endParaRPr lang="cs-CZ" sz="2600" dirty="0"/>
          </a:p>
          <a:p>
            <a:r>
              <a:rPr lang="cs-CZ" sz="2600" dirty="0"/>
              <a:t>organa interna</a:t>
            </a:r>
          </a:p>
          <a:p>
            <a:r>
              <a:rPr lang="cs-CZ" sz="2600" dirty="0" err="1"/>
              <a:t>rupturae</a:t>
            </a:r>
            <a:r>
              <a:rPr lang="cs-CZ" sz="2600" dirty="0"/>
              <a:t> </a:t>
            </a:r>
            <a:r>
              <a:rPr lang="cs-CZ" sz="2600" dirty="0" err="1"/>
              <a:t>arteriarum</a:t>
            </a:r>
            <a:endParaRPr lang="cs-CZ" sz="2600" dirty="0"/>
          </a:p>
          <a:p>
            <a:r>
              <a:rPr lang="cs-CZ" sz="2600" dirty="0" err="1"/>
              <a:t>arteriae</a:t>
            </a:r>
            <a:r>
              <a:rPr lang="cs-CZ" sz="2600" dirty="0"/>
              <a:t> </a:t>
            </a:r>
            <a:r>
              <a:rPr lang="cs-CZ" sz="2600" dirty="0" err="1"/>
              <a:t>ruptae</a:t>
            </a:r>
            <a:endParaRPr lang="cs-CZ" sz="2600" dirty="0"/>
          </a:p>
          <a:p>
            <a:r>
              <a:rPr lang="cs-CZ" sz="2600" dirty="0" err="1"/>
              <a:t>fracturae</a:t>
            </a:r>
            <a:r>
              <a:rPr lang="cs-CZ" sz="2600" dirty="0"/>
              <a:t> </a:t>
            </a:r>
            <a:r>
              <a:rPr lang="cs-CZ" sz="2600" dirty="0" err="1"/>
              <a:t>digitorum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3836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756</TotalTime>
  <Words>668</Words>
  <Application>Microsoft Office PowerPoint</Application>
  <PresentationFormat>Předvádění na obrazovce (4:3)</PresentationFormat>
  <Paragraphs>200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Administrativní</vt:lpstr>
      <vt:lpstr>1st and 2nd declension</vt:lpstr>
      <vt:lpstr>What are the declecnsions of following nouns?</vt:lpstr>
      <vt:lpstr>Prezentace aplikace PowerPoint</vt:lpstr>
      <vt:lpstr>Put into correcct form and translate</vt:lpstr>
      <vt:lpstr>Translate and form required cases:</vt:lpstr>
      <vt:lpstr>Translate and form required cases:</vt:lpstr>
      <vt:lpstr>Match nouns with adjectives</vt:lpstr>
      <vt:lpstr>Put the words into correct forms. Do not change the word order</vt:lpstr>
      <vt:lpstr>Form plurals</vt:lpstr>
      <vt:lpstr>Connect termss with prepositions</vt:lpstr>
      <vt:lpstr>Fill in missing endings</vt:lpstr>
      <vt:lpstr>What are the full forms of the following abbreviations?</vt:lpstr>
      <vt:lpstr>Correct the mistakes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lekce</dc:title>
  <dc:creator>Ševčíková Tereza</dc:creator>
  <cp:lastModifiedBy>ucitel</cp:lastModifiedBy>
  <cp:revision>48</cp:revision>
  <dcterms:created xsi:type="dcterms:W3CDTF">2015-09-24T07:42:48Z</dcterms:created>
  <dcterms:modified xsi:type="dcterms:W3CDTF">2018-03-02T12:12:44Z</dcterms:modified>
</cp:coreProperties>
</file>