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21"/>
  </p:notesMasterIdLst>
  <p:sldIdLst>
    <p:sldId id="276" r:id="rId2"/>
    <p:sldId id="300" r:id="rId3"/>
    <p:sldId id="270" r:id="rId4"/>
    <p:sldId id="309" r:id="rId5"/>
    <p:sldId id="311" r:id="rId6"/>
    <p:sldId id="310" r:id="rId7"/>
    <p:sldId id="274" r:id="rId8"/>
    <p:sldId id="275" r:id="rId9"/>
    <p:sldId id="287" r:id="rId10"/>
    <p:sldId id="288" r:id="rId11"/>
    <p:sldId id="302" r:id="rId12"/>
    <p:sldId id="303" r:id="rId13"/>
    <p:sldId id="289" r:id="rId14"/>
    <p:sldId id="306" r:id="rId15"/>
    <p:sldId id="307" r:id="rId16"/>
    <p:sldId id="315" r:id="rId17"/>
    <p:sldId id="313" r:id="rId18"/>
    <p:sldId id="273" r:id="rId19"/>
    <p:sldId id="299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02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7" d="100"/>
          <a:sy n="67" d="100"/>
        </p:scale>
        <p:origin x="43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2B9424-D981-B34B-AFBD-AF99068FD4F8}" type="datetimeFigureOut">
              <a:rPr lang="en-US" smtClean="0"/>
              <a:t>3/23/2018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286F26-F1DC-4F48-A0D8-BB46A4A61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570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36249-A03D-A744-8743-9621B93996F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7493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dirty="0" err="1"/>
              <a:t>vulnus</a:t>
            </a:r>
            <a:r>
              <a:rPr lang="en-US" dirty="0"/>
              <a:t> </a:t>
            </a:r>
            <a:r>
              <a:rPr lang="en-US" dirty="0" err="1"/>
              <a:t>sclopetarium</a:t>
            </a:r>
            <a:r>
              <a:rPr lang="en-US" dirty="0"/>
              <a:t> </a:t>
            </a:r>
            <a:r>
              <a:rPr lang="en-US" dirty="0" err="1"/>
              <a:t>dorsi</a:t>
            </a:r>
            <a:r>
              <a:rPr lang="en-US" dirty="0"/>
              <a:t>/ B </a:t>
            </a:r>
            <a:r>
              <a:rPr lang="en-US" dirty="0" err="1"/>
              <a:t>vulnera</a:t>
            </a:r>
            <a:r>
              <a:rPr lang="en-US" dirty="0"/>
              <a:t> </a:t>
            </a:r>
            <a:r>
              <a:rPr lang="en-US" dirty="0" err="1"/>
              <a:t>secta</a:t>
            </a:r>
            <a:r>
              <a:rPr lang="en-US" dirty="0"/>
              <a:t> </a:t>
            </a:r>
            <a:r>
              <a:rPr lang="en-US" dirty="0" err="1"/>
              <a:t>antebrachii</a:t>
            </a:r>
            <a:r>
              <a:rPr lang="en-US" dirty="0"/>
              <a:t>, (</a:t>
            </a:r>
            <a:r>
              <a:rPr lang="en-US" dirty="0" err="1"/>
              <a:t>vidno</a:t>
            </a:r>
            <a:r>
              <a:rPr lang="en-US" baseline="0" dirty="0"/>
              <a:t> </a:t>
            </a:r>
            <a:r>
              <a:rPr lang="en-US" baseline="0" dirty="0" err="1"/>
              <a:t>len</a:t>
            </a:r>
            <a:r>
              <a:rPr lang="en-US" baseline="0" dirty="0"/>
              <a:t> </a:t>
            </a:r>
            <a:r>
              <a:rPr lang="en-US" baseline="0" dirty="0" err="1"/>
              <a:t>jednu</a:t>
            </a:r>
            <a:r>
              <a:rPr lang="en-US" baseline="0" dirty="0"/>
              <a:t> </a:t>
            </a:r>
            <a:r>
              <a:rPr lang="en-US" baseline="0" dirty="0" err="1"/>
              <a:t>ranu</a:t>
            </a:r>
            <a:r>
              <a:rPr lang="en-US" baseline="0" dirty="0"/>
              <a:t>!)/ C </a:t>
            </a:r>
            <a:r>
              <a:rPr lang="en-US" baseline="0" dirty="0" err="1"/>
              <a:t>oedema</a:t>
            </a:r>
            <a:r>
              <a:rPr lang="en-US" baseline="0" dirty="0"/>
              <a:t> propter </a:t>
            </a:r>
            <a:r>
              <a:rPr lang="en-US" baseline="0" dirty="0" err="1"/>
              <a:t>vulnus</a:t>
            </a:r>
            <a:r>
              <a:rPr lang="en-US" baseline="0" dirty="0"/>
              <a:t> </a:t>
            </a:r>
            <a:r>
              <a:rPr lang="en-US" baseline="0" dirty="0" err="1"/>
              <a:t>contusum</a:t>
            </a:r>
            <a:r>
              <a:rPr lang="en-US" baseline="0" dirty="0"/>
              <a:t> </a:t>
            </a:r>
            <a:r>
              <a:rPr lang="en-US" baseline="0" dirty="0" err="1"/>
              <a:t>femoris</a:t>
            </a:r>
            <a:r>
              <a:rPr lang="en-US" baseline="0" dirty="0"/>
              <a:t>/ D corpora </a:t>
            </a:r>
            <a:r>
              <a:rPr lang="en-US" baseline="0" dirty="0" err="1"/>
              <a:t>aliena</a:t>
            </a:r>
            <a:r>
              <a:rPr lang="en-US" baseline="0" dirty="0"/>
              <a:t> in </a:t>
            </a:r>
            <a:r>
              <a:rPr lang="en-US" baseline="0" dirty="0" err="1"/>
              <a:t>vulneribus</a:t>
            </a:r>
            <a:r>
              <a:rPr lang="en-US" baseline="0" dirty="0"/>
              <a:t> </a:t>
            </a:r>
            <a:r>
              <a:rPr lang="en-US" baseline="0" dirty="0" err="1"/>
              <a:t>punctis</a:t>
            </a:r>
            <a:r>
              <a:rPr lang="en-US" baseline="0" dirty="0"/>
              <a:t> </a:t>
            </a:r>
            <a:r>
              <a:rPr lang="en-US" baseline="0" dirty="0" err="1"/>
              <a:t>abdominis</a:t>
            </a:r>
            <a:r>
              <a:rPr lang="en-US" baseline="0" dirty="0"/>
              <a:t> (</a:t>
            </a:r>
            <a:r>
              <a:rPr lang="en-US" baseline="0" dirty="0" err="1"/>
              <a:t>často</a:t>
            </a:r>
            <a:r>
              <a:rPr lang="en-US" baseline="0" dirty="0"/>
              <a:t> </a:t>
            </a:r>
            <a:r>
              <a:rPr lang="en-US" baseline="0" dirty="0" err="1"/>
              <a:t>sa</a:t>
            </a:r>
            <a:r>
              <a:rPr lang="en-US" baseline="0" dirty="0"/>
              <a:t> </a:t>
            </a:r>
            <a:r>
              <a:rPr lang="en-US" baseline="0" dirty="0" err="1"/>
              <a:t>dostanu</a:t>
            </a:r>
            <a:r>
              <a:rPr lang="en-US" baseline="0" dirty="0"/>
              <a:t> do </a:t>
            </a:r>
            <a:r>
              <a:rPr lang="en-US" baseline="0" dirty="0" err="1"/>
              <a:t>rany</a:t>
            </a:r>
            <a:r>
              <a:rPr lang="en-US" baseline="0" dirty="0"/>
              <a:t> </a:t>
            </a:r>
            <a:r>
              <a:rPr lang="en-US" baseline="0" dirty="0" err="1"/>
              <a:t>kúsky</a:t>
            </a:r>
            <a:r>
              <a:rPr lang="en-US" baseline="0" dirty="0"/>
              <a:t> </a:t>
            </a:r>
            <a:r>
              <a:rPr lang="en-US" baseline="0" dirty="0" err="1"/>
              <a:t>látky</a:t>
            </a:r>
            <a:r>
              <a:rPr lang="en-US" baseline="0" dirty="0"/>
              <a:t> z </a:t>
            </a:r>
            <a:r>
              <a:rPr lang="en-US" baseline="0" dirty="0" err="1"/>
              <a:t>odevu</a:t>
            </a:r>
            <a:r>
              <a:rPr lang="en-US" baseline="0" dirty="0"/>
              <a:t>) /E </a:t>
            </a:r>
            <a:r>
              <a:rPr lang="en-US" baseline="0" dirty="0" err="1"/>
              <a:t>sutura</a:t>
            </a:r>
            <a:r>
              <a:rPr lang="en-US" baseline="0" dirty="0"/>
              <a:t> </a:t>
            </a:r>
            <a:r>
              <a:rPr lang="en-US" baseline="0" dirty="0" err="1"/>
              <a:t>vulneris</a:t>
            </a:r>
            <a:r>
              <a:rPr lang="en-US" baseline="0" dirty="0"/>
              <a:t> </a:t>
            </a:r>
            <a:r>
              <a:rPr lang="en-US" baseline="0" dirty="0" err="1"/>
              <a:t>laceri</a:t>
            </a:r>
            <a:r>
              <a:rPr lang="en-US" baseline="0" dirty="0"/>
              <a:t> </a:t>
            </a:r>
            <a:r>
              <a:rPr lang="en-US" baseline="0" dirty="0" err="1"/>
              <a:t>capitis</a:t>
            </a:r>
            <a:r>
              <a:rPr lang="en-US" baseline="0" dirty="0"/>
              <a:t> / F </a:t>
            </a:r>
            <a:r>
              <a:rPr lang="en-US" baseline="0" dirty="0" err="1"/>
              <a:t>Infectio</a:t>
            </a:r>
            <a:r>
              <a:rPr lang="en-US" baseline="0" dirty="0"/>
              <a:t> in </a:t>
            </a:r>
            <a:r>
              <a:rPr lang="en-US" baseline="0" dirty="0" err="1"/>
              <a:t>vulnere</a:t>
            </a:r>
            <a:r>
              <a:rPr lang="en-US" baseline="0" dirty="0"/>
              <a:t> </a:t>
            </a:r>
            <a:r>
              <a:rPr lang="en-US" baseline="0" dirty="0" err="1"/>
              <a:t>scisso</a:t>
            </a:r>
            <a:r>
              <a:rPr lang="en-US" baseline="0" dirty="0"/>
              <a:t> </a:t>
            </a:r>
            <a:r>
              <a:rPr lang="en-US" baseline="0" dirty="0" err="1"/>
              <a:t>digiti</a:t>
            </a:r>
            <a:r>
              <a:rPr lang="en-US" baseline="0" dirty="0"/>
              <a:t> </a:t>
            </a:r>
            <a:r>
              <a:rPr lang="en-US" baseline="0" dirty="0" err="1"/>
              <a:t>secundi</a:t>
            </a:r>
            <a:r>
              <a:rPr lang="en-US" baseline="0" dirty="0"/>
              <a:t> / G sepsis post </a:t>
            </a:r>
            <a:r>
              <a:rPr lang="en-US" baseline="0" dirty="0" err="1"/>
              <a:t>vulnera</a:t>
            </a:r>
            <a:r>
              <a:rPr lang="en-US" baseline="0" dirty="0"/>
              <a:t> </a:t>
            </a:r>
            <a:r>
              <a:rPr lang="en-US" baseline="0" dirty="0" err="1"/>
              <a:t>morsa</a:t>
            </a:r>
            <a:r>
              <a:rPr lang="en-US" baseline="0" dirty="0"/>
              <a:t> </a:t>
            </a:r>
            <a:r>
              <a:rPr lang="en-US" baseline="0" dirty="0" err="1"/>
              <a:t>capitis</a:t>
            </a:r>
            <a:r>
              <a:rPr lang="en-US" baseline="0" dirty="0"/>
              <a:t> </a:t>
            </a:r>
            <a:r>
              <a:rPr lang="en-US" dirty="0"/>
              <a:t>(</a:t>
            </a:r>
            <a:r>
              <a:rPr lang="en-US" dirty="0" err="1"/>
              <a:t>vidno</a:t>
            </a:r>
            <a:r>
              <a:rPr lang="en-US" baseline="0" dirty="0"/>
              <a:t> </a:t>
            </a:r>
            <a:r>
              <a:rPr lang="en-US" baseline="0" dirty="0" err="1"/>
              <a:t>len</a:t>
            </a:r>
            <a:r>
              <a:rPr lang="en-US" baseline="0" dirty="0"/>
              <a:t> </a:t>
            </a:r>
            <a:r>
              <a:rPr lang="en-US" baseline="0" dirty="0" err="1"/>
              <a:t>jednu</a:t>
            </a:r>
            <a:r>
              <a:rPr lang="en-US" baseline="0" dirty="0"/>
              <a:t> </a:t>
            </a:r>
            <a:r>
              <a:rPr lang="en-US" baseline="0" dirty="0" err="1"/>
              <a:t>ranu</a:t>
            </a:r>
            <a:r>
              <a:rPr lang="en-US" baseline="0" dirty="0"/>
              <a:t>!)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36249-A03D-A744-8743-9621B93996F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2503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Musculus</a:t>
            </a:r>
            <a:r>
              <a:rPr lang="en-US" dirty="0"/>
              <a:t> abductor </a:t>
            </a:r>
            <a:r>
              <a:rPr lang="en-US" dirty="0" err="1"/>
              <a:t>digiti</a:t>
            </a:r>
            <a:r>
              <a:rPr lang="en-US" dirty="0"/>
              <a:t> </a:t>
            </a:r>
            <a:r>
              <a:rPr lang="en-US" dirty="0" err="1"/>
              <a:t>minimi</a:t>
            </a:r>
            <a:endParaRPr lang="en-US" dirty="0"/>
          </a:p>
          <a:p>
            <a:r>
              <a:rPr lang="en-US" dirty="0" err="1"/>
              <a:t>Musculus</a:t>
            </a:r>
            <a:r>
              <a:rPr lang="en-US" dirty="0"/>
              <a:t> </a:t>
            </a:r>
            <a:r>
              <a:rPr lang="en-US" dirty="0" err="1"/>
              <a:t>levator</a:t>
            </a:r>
            <a:r>
              <a:rPr lang="en-US" dirty="0"/>
              <a:t> </a:t>
            </a:r>
            <a:r>
              <a:rPr lang="en-US" dirty="0" err="1"/>
              <a:t>anguli</a:t>
            </a:r>
            <a:r>
              <a:rPr lang="en-US" dirty="0"/>
              <a:t> </a:t>
            </a:r>
            <a:r>
              <a:rPr lang="en-US" dirty="0" err="1"/>
              <a:t>oris</a:t>
            </a:r>
            <a:endParaRPr lang="en-US" dirty="0"/>
          </a:p>
          <a:p>
            <a:r>
              <a:rPr lang="en-US" dirty="0" err="1"/>
              <a:t>Musculus</a:t>
            </a:r>
            <a:r>
              <a:rPr lang="en-US" dirty="0"/>
              <a:t> tensor fasciae </a:t>
            </a:r>
            <a:r>
              <a:rPr lang="en-US" dirty="0" err="1"/>
              <a:t>latae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36249-A03D-A744-8743-9621B93996F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183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795B1-8E88-764E-8EF8-1DCBB3AFE67F}" type="datetimeFigureOut">
              <a:rPr lang="en-US" smtClean="0"/>
              <a:t>3/23/2018</a:t>
            </a:fld>
            <a:endParaRPr lang="en-US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á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5EEC41D-08CC-9F44-9BD9-EF7A88019F6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795B1-8E88-764E-8EF8-1DCBB3AFE67F}" type="datetimeFigureOut">
              <a:rPr lang="en-US" smtClean="0"/>
              <a:t>3/23/2018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EC41D-08CC-9F44-9BD9-EF7A88019F6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á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E5EEC41D-08CC-9F44-9BD9-EF7A88019F6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795B1-8E88-764E-8EF8-1DCBB3AFE67F}" type="datetimeFigureOut">
              <a:rPr lang="en-US" smtClean="0"/>
              <a:t>3/23/2018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795B1-8E88-764E-8EF8-1DCBB3AFE67F}" type="datetimeFigureOut">
              <a:rPr lang="en-US" smtClean="0"/>
              <a:t>3/23/2018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E5EEC41D-08CC-9F44-9BD9-EF7A88019F6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bdélník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795B1-8E88-764E-8EF8-1DCBB3AFE67F}" type="datetimeFigureOut">
              <a:rPr lang="en-US" smtClean="0"/>
              <a:t>3/23/2018</a:t>
            </a:fld>
            <a:endParaRPr lang="en-US"/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á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á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5EEC41D-08CC-9F44-9BD9-EF7A88019F6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FE1795B1-8E88-764E-8EF8-1DCBB3AFE67F}" type="datetimeFigureOut">
              <a:rPr lang="en-US" smtClean="0"/>
              <a:t>3/23/2018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EC41D-08CC-9F44-9BD9-EF7A88019F6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Zástupný symbol pro obsah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2" name="Zástupný symbol pro obsah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nice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795B1-8E88-764E-8EF8-1DCBB3AFE67F}" type="datetimeFigureOut">
              <a:rPr lang="en-US" smtClean="0"/>
              <a:t>3/23/2018</a:t>
            </a:fld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Zástupný symbol pro obsah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26" name="Zástupný symbol pro obsah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25" name="Ová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á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E5EEC41D-08CC-9F44-9BD9-EF7A88019F62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Nadpis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795B1-8E88-764E-8EF8-1DCBB3AFE67F}" type="datetimeFigureOut">
              <a:rPr lang="en-US" smtClean="0"/>
              <a:t>3/23/2018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E5EEC41D-08CC-9F44-9BD9-EF7A88019F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795B1-8E88-764E-8EF8-1DCBB3AFE67F}" type="datetimeFigureOut">
              <a:rPr lang="en-US" smtClean="0"/>
              <a:t>3/23/2018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5EEC41D-08CC-9F44-9BD9-EF7A88019F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Obdélník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Zástupný symbol pro obsah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0" name="Ová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á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5EEC41D-08CC-9F44-9BD9-EF7A88019F62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795B1-8E88-764E-8EF8-1DCBB3AFE67F}" type="datetimeFigureOut">
              <a:rPr lang="en-US" smtClean="0"/>
              <a:t>3/23/2018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římá spojnice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á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á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E5EEC41D-08CC-9F44-9BD9-EF7A88019F6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FE1795B1-8E88-764E-8EF8-1DCBB3AFE67F}" type="datetimeFigureOut">
              <a:rPr lang="en-US" smtClean="0"/>
              <a:t>3/23/2018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FE1795B1-8E88-764E-8EF8-1DCBB3AFE67F}" type="datetimeFigureOut">
              <a:rPr lang="en-US" smtClean="0"/>
              <a:t>3/23/2018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á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á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5EEC41D-08CC-9F44-9BD9-EF7A88019F62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>
          <a:xfrm>
            <a:off x="1149292" y="2819400"/>
            <a:ext cx="6623108" cy="1752600"/>
          </a:xfrm>
        </p:spPr>
        <p:txBody>
          <a:bodyPr/>
          <a:lstStyle/>
          <a:p>
            <a:r>
              <a:rPr lang="en-US" sz="2200" dirty="0" err="1">
                <a:solidFill>
                  <a:srgbClr val="1782BF"/>
                </a:solidFill>
                <a:latin typeface="Cambria"/>
                <a:cs typeface="Cambria"/>
              </a:rPr>
              <a:t>III</a:t>
            </a:r>
            <a:r>
              <a:rPr lang="en-US" sz="2200" baseline="30000" dirty="0" err="1">
                <a:solidFill>
                  <a:srgbClr val="1782BF"/>
                </a:solidFill>
                <a:latin typeface="Cambria"/>
                <a:cs typeface="Cambria"/>
              </a:rPr>
              <a:t>rd</a:t>
            </a:r>
            <a:r>
              <a:rPr lang="en-US" sz="2200" dirty="0">
                <a:solidFill>
                  <a:srgbClr val="1782BF"/>
                </a:solidFill>
                <a:latin typeface="Cambria"/>
                <a:cs typeface="Cambria"/>
              </a:rPr>
              <a:t> </a:t>
            </a:r>
            <a:r>
              <a:rPr lang="cs-CZ" sz="2200" dirty="0" smtClean="0">
                <a:solidFill>
                  <a:srgbClr val="1782BF"/>
                </a:solidFill>
                <a:latin typeface="Cambria"/>
                <a:cs typeface="Cambria"/>
              </a:rPr>
              <a:t>DECLENSION</a:t>
            </a:r>
            <a:endParaRPr lang="en-US" sz="2200" dirty="0">
              <a:solidFill>
                <a:srgbClr val="1782BF"/>
              </a:solidFill>
              <a:latin typeface="Cambria"/>
              <a:cs typeface="Cambria"/>
            </a:endParaRP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Basic medical terminology 6</a:t>
            </a:r>
            <a:endParaRPr lang="cs-CZ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07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Fill in the missing ending, TASK 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19743" y="1553403"/>
            <a:ext cx="9557657" cy="4572000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/>
              <a:t>Vitium</a:t>
            </a:r>
            <a:r>
              <a:rPr lang="en-US" dirty="0"/>
              <a:t> </a:t>
            </a:r>
            <a:r>
              <a:rPr lang="en-US" dirty="0" err="1"/>
              <a:t>acquisit</a:t>
            </a:r>
            <a:r>
              <a:rPr lang="en-US" dirty="0"/>
              <a:t>_____ </a:t>
            </a:r>
            <a:r>
              <a:rPr lang="en-US" dirty="0" err="1"/>
              <a:t>ren</a:t>
            </a:r>
            <a:r>
              <a:rPr lang="en-US" dirty="0"/>
              <a:t>_____</a:t>
            </a:r>
          </a:p>
          <a:p>
            <a:r>
              <a:rPr lang="en-US" dirty="0" err="1"/>
              <a:t>Operatio</a:t>
            </a:r>
            <a:r>
              <a:rPr lang="en-US" dirty="0"/>
              <a:t> tumor</a:t>
            </a:r>
            <a:r>
              <a:rPr lang="en-US" dirty="0" smtClean="0"/>
              <a:t>____ </a:t>
            </a:r>
            <a:r>
              <a:rPr lang="en-US" dirty="0"/>
              <a:t>benign</a:t>
            </a:r>
            <a:r>
              <a:rPr lang="en-US" dirty="0" smtClean="0"/>
              <a:t>____ </a:t>
            </a:r>
            <a:r>
              <a:rPr lang="en-US" dirty="0"/>
              <a:t>in </a:t>
            </a:r>
            <a:r>
              <a:rPr lang="en-US" dirty="0" err="1"/>
              <a:t>cavitat</a:t>
            </a:r>
            <a:r>
              <a:rPr lang="en-US" dirty="0" smtClean="0"/>
              <a:t>____ </a:t>
            </a:r>
            <a:r>
              <a:rPr lang="en-US" dirty="0"/>
              <a:t>or</a:t>
            </a:r>
            <a:r>
              <a:rPr lang="en-US" dirty="0" smtClean="0"/>
              <a:t>____</a:t>
            </a:r>
            <a:endParaRPr lang="en-US" dirty="0"/>
          </a:p>
          <a:p>
            <a:r>
              <a:rPr lang="en-US" dirty="0" err="1"/>
              <a:t>Fractura</a:t>
            </a:r>
            <a:r>
              <a:rPr lang="en-US" dirty="0"/>
              <a:t> </a:t>
            </a:r>
            <a:r>
              <a:rPr lang="en-US" dirty="0" err="1"/>
              <a:t>complicat</a:t>
            </a:r>
            <a:r>
              <a:rPr lang="en-US" dirty="0"/>
              <a:t>_____ </a:t>
            </a:r>
            <a:r>
              <a:rPr lang="en-US" dirty="0" err="1"/>
              <a:t>femor</a:t>
            </a:r>
            <a:r>
              <a:rPr lang="en-US" dirty="0"/>
              <a:t>_____ </a:t>
            </a:r>
            <a:r>
              <a:rPr lang="en-US" dirty="0" err="1"/>
              <a:t>sinistr</a:t>
            </a:r>
            <a:r>
              <a:rPr lang="en-US" dirty="0"/>
              <a:t>_____</a:t>
            </a:r>
          </a:p>
          <a:p>
            <a:r>
              <a:rPr lang="en-US" dirty="0" err="1"/>
              <a:t>Luxatio</a:t>
            </a:r>
            <a:r>
              <a:rPr lang="en-US" dirty="0"/>
              <a:t> articulation_____</a:t>
            </a:r>
          </a:p>
          <a:p>
            <a:r>
              <a:rPr lang="en-US" dirty="0" err="1"/>
              <a:t>Injectio</a:t>
            </a:r>
            <a:r>
              <a:rPr lang="en-US" dirty="0"/>
              <a:t> contra dolor_____ </a:t>
            </a:r>
            <a:r>
              <a:rPr lang="en-US" dirty="0" err="1"/>
              <a:t>acut</a:t>
            </a:r>
            <a:r>
              <a:rPr lang="en-US" dirty="0"/>
              <a:t>_____</a:t>
            </a:r>
          </a:p>
          <a:p>
            <a:r>
              <a:rPr lang="en-US" dirty="0" err="1"/>
              <a:t>Periculum</a:t>
            </a:r>
            <a:r>
              <a:rPr lang="en-US" dirty="0"/>
              <a:t> </a:t>
            </a:r>
            <a:r>
              <a:rPr lang="en-US" dirty="0" err="1"/>
              <a:t>carcinomat</a:t>
            </a:r>
            <a:r>
              <a:rPr lang="en-US" dirty="0"/>
              <a:t>_____ </a:t>
            </a:r>
            <a:r>
              <a:rPr lang="en-US" dirty="0" err="1"/>
              <a:t>cervic</a:t>
            </a:r>
            <a:r>
              <a:rPr lang="en-US" dirty="0"/>
              <a:t>_____ </a:t>
            </a:r>
            <a:r>
              <a:rPr lang="en-US" dirty="0" err="1"/>
              <a:t>uter</a:t>
            </a:r>
            <a:r>
              <a:rPr lang="en-US" dirty="0"/>
              <a:t>_____</a:t>
            </a:r>
          </a:p>
          <a:p>
            <a:r>
              <a:rPr lang="en-US" dirty="0"/>
              <a:t>Oculus post operation_____ </a:t>
            </a:r>
            <a:r>
              <a:rPr lang="en-US" dirty="0" err="1"/>
              <a:t>irid</a:t>
            </a:r>
            <a:r>
              <a:rPr lang="en-US" dirty="0"/>
              <a:t>_____</a:t>
            </a:r>
          </a:p>
          <a:p>
            <a:r>
              <a:rPr lang="en-US" dirty="0" err="1"/>
              <a:t>Medicamentum</a:t>
            </a:r>
            <a:r>
              <a:rPr lang="en-US" dirty="0"/>
              <a:t> bon_____ </a:t>
            </a:r>
            <a:r>
              <a:rPr lang="cs-CZ" dirty="0" err="1"/>
              <a:t>contra</a:t>
            </a:r>
            <a:r>
              <a:rPr lang="en-US" dirty="0"/>
              <a:t> </a:t>
            </a:r>
            <a:r>
              <a:rPr lang="en-US" dirty="0" err="1"/>
              <a:t>encephalitid</a:t>
            </a:r>
            <a:r>
              <a:rPr lang="en-US" dirty="0"/>
              <a:t>_____ adult_____</a:t>
            </a:r>
          </a:p>
          <a:p>
            <a:r>
              <a:rPr lang="en-US" dirty="0"/>
              <a:t>Excisio tumor_____ benign_____</a:t>
            </a:r>
          </a:p>
          <a:p>
            <a:r>
              <a:rPr lang="en-US" dirty="0" err="1"/>
              <a:t>Medicamentum</a:t>
            </a:r>
            <a:r>
              <a:rPr lang="en-US" dirty="0"/>
              <a:t> bon_____ </a:t>
            </a:r>
            <a:r>
              <a:rPr lang="cs-CZ" dirty="0" err="1"/>
              <a:t>contra</a:t>
            </a:r>
            <a:r>
              <a:rPr lang="en-US" dirty="0"/>
              <a:t> </a:t>
            </a:r>
            <a:r>
              <a:rPr lang="en-US" dirty="0" err="1"/>
              <a:t>colitid</a:t>
            </a:r>
            <a:r>
              <a:rPr lang="en-US" dirty="0"/>
              <a:t>____ </a:t>
            </a:r>
            <a:r>
              <a:rPr lang="en-US" dirty="0" err="1"/>
              <a:t>acut</a:t>
            </a:r>
            <a:r>
              <a:rPr lang="en-US" dirty="0"/>
              <a:t>_____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60607" y="1473024"/>
            <a:ext cx="6687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rgbClr val="CB0202"/>
                </a:solidFill>
              </a:rPr>
              <a:t>um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40302" y="3182011"/>
            <a:ext cx="6687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rgbClr val="CB0202"/>
                </a:solidFill>
              </a:rPr>
              <a:t>um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38670" y="4480297"/>
            <a:ext cx="6687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rgbClr val="CB0202"/>
                </a:solidFill>
              </a:rPr>
              <a:t>um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38670" y="5655286"/>
            <a:ext cx="6687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rgbClr val="CB0202"/>
                </a:solidFill>
              </a:rPr>
              <a:t>um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56939" y="1490413"/>
            <a:ext cx="455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rgbClr val="CB0202"/>
                </a:solidFill>
              </a:rPr>
              <a:t>is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40263" y="1920094"/>
            <a:ext cx="455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rgbClr val="CB0202"/>
                </a:solidFill>
              </a:rPr>
              <a:t>is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25873" y="1885534"/>
            <a:ext cx="455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rgbClr val="CB0202"/>
                </a:solidFill>
              </a:rPr>
              <a:t>is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116346" y="2328464"/>
            <a:ext cx="455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rgbClr val="CB0202"/>
                </a:solidFill>
              </a:rPr>
              <a:t>is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296290" y="2773380"/>
            <a:ext cx="455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rgbClr val="CB0202"/>
                </a:solidFill>
              </a:rPr>
              <a:t>is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573063" y="3608571"/>
            <a:ext cx="455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rgbClr val="CB0202"/>
                </a:solidFill>
              </a:rPr>
              <a:t>is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469671" y="3589451"/>
            <a:ext cx="455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rgbClr val="CB0202"/>
                </a:solidFill>
              </a:rPr>
              <a:t>is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154029" y="4010222"/>
            <a:ext cx="455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rgbClr val="CB0202"/>
                </a:solidFill>
              </a:rPr>
              <a:t>is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360637" y="5226657"/>
            <a:ext cx="455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rgbClr val="CB0202"/>
                </a:solidFill>
              </a:rPr>
              <a:t>is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452729" y="1920094"/>
            <a:ext cx="421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>
                <a:solidFill>
                  <a:srgbClr val="CB0202"/>
                </a:solidFill>
              </a:rPr>
              <a:t>i</a:t>
            </a:r>
            <a:endParaRPr lang="en-US" sz="2400" b="1" i="1" dirty="0">
              <a:solidFill>
                <a:srgbClr val="CB020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141063" y="2311715"/>
            <a:ext cx="3347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err="1">
                <a:solidFill>
                  <a:srgbClr val="CB0202"/>
                </a:solidFill>
              </a:rPr>
              <a:t>i</a:t>
            </a:r>
            <a:endParaRPr lang="en-US" sz="2400" b="1" i="1" dirty="0">
              <a:solidFill>
                <a:srgbClr val="CB020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122026" y="3575796"/>
            <a:ext cx="3347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err="1">
                <a:solidFill>
                  <a:srgbClr val="CB0202"/>
                </a:solidFill>
              </a:rPr>
              <a:t>i</a:t>
            </a:r>
            <a:endParaRPr lang="en-US" sz="2400" b="1" i="1" dirty="0">
              <a:solidFill>
                <a:srgbClr val="CB0202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477688" y="5226657"/>
            <a:ext cx="3347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err="1">
                <a:solidFill>
                  <a:srgbClr val="CB0202"/>
                </a:solidFill>
              </a:rPr>
              <a:t>i</a:t>
            </a:r>
            <a:endParaRPr lang="en-US" sz="2400" b="1" i="1" dirty="0">
              <a:solidFill>
                <a:srgbClr val="CB0202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687194" y="1930298"/>
            <a:ext cx="4103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rgbClr val="CB0202"/>
                </a:solidFill>
              </a:rPr>
              <a:t>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048040" y="4480297"/>
            <a:ext cx="6639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rgbClr val="CB0202"/>
                </a:solidFill>
              </a:rPr>
              <a:t>e</a:t>
            </a:r>
            <a:r>
              <a:rPr lang="cs-CZ" sz="2400" b="1" i="1" dirty="0">
                <a:solidFill>
                  <a:srgbClr val="CB0202"/>
                </a:solidFill>
              </a:rPr>
              <a:t>m</a:t>
            </a:r>
            <a:endParaRPr lang="en-US" sz="2400" b="1" i="1" dirty="0">
              <a:solidFill>
                <a:srgbClr val="CB0202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265114" y="5648697"/>
            <a:ext cx="6639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rgbClr val="CB0202"/>
                </a:solidFill>
              </a:rPr>
              <a:t>e</a:t>
            </a:r>
            <a:r>
              <a:rPr lang="cs-CZ" sz="2400" b="1" i="1" dirty="0">
                <a:solidFill>
                  <a:srgbClr val="CB0202"/>
                </a:solidFill>
              </a:rPr>
              <a:t>m</a:t>
            </a:r>
            <a:endParaRPr lang="en-US" sz="2400" b="1" i="1" dirty="0">
              <a:solidFill>
                <a:srgbClr val="CB0202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181157" y="2317880"/>
            <a:ext cx="4215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rgbClr val="CB0202"/>
                </a:solidFill>
              </a:rPr>
              <a:t>a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780844" y="5648184"/>
            <a:ext cx="6960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rgbClr val="CB0202"/>
                </a:solidFill>
              </a:rPr>
              <a:t>a</a:t>
            </a:r>
            <a:r>
              <a:rPr lang="cs-CZ" sz="2400" b="1" i="1" dirty="0">
                <a:solidFill>
                  <a:srgbClr val="CB0202"/>
                </a:solidFill>
              </a:rPr>
              <a:t>m</a:t>
            </a:r>
            <a:endParaRPr lang="en-US" sz="2400" b="1" i="1" dirty="0">
              <a:solidFill>
                <a:srgbClr val="CB0202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327674" y="3171489"/>
            <a:ext cx="6576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err="1">
                <a:solidFill>
                  <a:srgbClr val="CB0202"/>
                </a:solidFill>
              </a:rPr>
              <a:t>em</a:t>
            </a:r>
            <a:endParaRPr lang="en-US" sz="2400" b="1" i="1" dirty="0">
              <a:solidFill>
                <a:srgbClr val="CB0202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475293" y="4014481"/>
            <a:ext cx="6576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err="1">
                <a:solidFill>
                  <a:srgbClr val="CB0202"/>
                </a:solidFill>
              </a:rPr>
              <a:t>em</a:t>
            </a:r>
            <a:endParaRPr lang="en-US" sz="2400" b="1" i="1" dirty="0">
              <a:solidFill>
                <a:srgbClr val="CB0202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129964" y="4830703"/>
            <a:ext cx="9394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err="1">
                <a:solidFill>
                  <a:srgbClr val="CB0202"/>
                </a:solidFill>
              </a:rPr>
              <a:t>orum</a:t>
            </a:r>
            <a:endParaRPr lang="en-US" sz="2400" b="1" i="1" dirty="0">
              <a:solidFill>
                <a:srgbClr val="CB020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772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545" y="1223888"/>
            <a:ext cx="8878455" cy="4872127"/>
          </a:xfrm>
        </p:spPr>
        <p:txBody>
          <a:bodyPr>
            <a:noAutofit/>
          </a:bodyPr>
          <a:lstStyle/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sz="2200" dirty="0" err="1">
                <a:latin typeface="Cambria"/>
                <a:cs typeface="Cambria"/>
              </a:rPr>
              <a:t>Vulnus</a:t>
            </a:r>
            <a:r>
              <a:rPr lang="en-US" sz="2200" dirty="0">
                <a:latin typeface="Cambria"/>
                <a:cs typeface="Cambria"/>
              </a:rPr>
              <a:t> + </a:t>
            </a:r>
            <a:r>
              <a:rPr lang="en-US" sz="2200" dirty="0" err="1">
                <a:latin typeface="Cambria"/>
                <a:cs typeface="Cambria"/>
              </a:rPr>
              <a:t>sclopetarius</a:t>
            </a:r>
            <a:r>
              <a:rPr lang="en-US" sz="2200" dirty="0">
                <a:latin typeface="Cambria"/>
                <a:cs typeface="Cambria"/>
              </a:rPr>
              <a:t>, a, um + dorsum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endParaRPr lang="en-US" sz="2200" dirty="0">
              <a:latin typeface="Cambria"/>
              <a:cs typeface="Cambria"/>
            </a:endParaRP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sz="2200" dirty="0" err="1">
                <a:latin typeface="Cambria"/>
                <a:cs typeface="Cambria"/>
              </a:rPr>
              <a:t>Sutura</a:t>
            </a:r>
            <a:r>
              <a:rPr lang="en-US" sz="2200" dirty="0">
                <a:latin typeface="Cambria"/>
                <a:cs typeface="Cambria"/>
              </a:rPr>
              <a:t> + </a:t>
            </a:r>
            <a:r>
              <a:rPr lang="en-US" sz="2200" dirty="0" err="1">
                <a:latin typeface="Cambria"/>
                <a:cs typeface="Cambria"/>
              </a:rPr>
              <a:t>vulnus</a:t>
            </a:r>
            <a:r>
              <a:rPr lang="en-US" sz="2200" dirty="0">
                <a:latin typeface="Cambria"/>
                <a:cs typeface="Cambria"/>
              </a:rPr>
              <a:t> + lacer, a, um + caput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endParaRPr lang="en-US" sz="2200" dirty="0">
              <a:latin typeface="Cambria"/>
              <a:cs typeface="Cambria"/>
            </a:endParaRP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sz="2200" dirty="0" err="1">
                <a:latin typeface="Cambria"/>
                <a:cs typeface="Cambria"/>
              </a:rPr>
              <a:t>Oedema</a:t>
            </a:r>
            <a:r>
              <a:rPr lang="en-US" sz="2200" dirty="0">
                <a:latin typeface="Cambria"/>
                <a:cs typeface="Cambria"/>
              </a:rPr>
              <a:t> + propter + </a:t>
            </a:r>
            <a:r>
              <a:rPr lang="en-US" sz="2200" dirty="0" err="1">
                <a:latin typeface="Cambria"/>
                <a:cs typeface="Cambria"/>
              </a:rPr>
              <a:t>vulnus</a:t>
            </a:r>
            <a:r>
              <a:rPr lang="en-US" sz="2200" dirty="0">
                <a:latin typeface="Cambria"/>
                <a:cs typeface="Cambria"/>
              </a:rPr>
              <a:t> + </a:t>
            </a:r>
            <a:r>
              <a:rPr lang="en-US" sz="2200" dirty="0" err="1">
                <a:latin typeface="Cambria"/>
                <a:cs typeface="Cambria"/>
              </a:rPr>
              <a:t>contusus</a:t>
            </a:r>
            <a:r>
              <a:rPr lang="en-US" sz="2200" dirty="0">
                <a:latin typeface="Cambria"/>
                <a:cs typeface="Cambria"/>
              </a:rPr>
              <a:t>, a, um + femur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endParaRPr lang="en-US" sz="2200" dirty="0">
              <a:latin typeface="Cambria"/>
              <a:cs typeface="Cambria"/>
            </a:endParaRP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sz="2200" dirty="0" err="1">
                <a:latin typeface="Cambria"/>
                <a:cs typeface="Cambria"/>
              </a:rPr>
              <a:t>Infectio</a:t>
            </a:r>
            <a:r>
              <a:rPr lang="en-US" sz="2200" dirty="0">
                <a:latin typeface="Cambria"/>
                <a:cs typeface="Cambria"/>
              </a:rPr>
              <a:t> + in + </a:t>
            </a:r>
            <a:r>
              <a:rPr lang="en-US" sz="2200" dirty="0" err="1">
                <a:latin typeface="Cambria"/>
                <a:cs typeface="Cambria"/>
              </a:rPr>
              <a:t>vulnus</a:t>
            </a:r>
            <a:r>
              <a:rPr lang="en-US" sz="2200" dirty="0">
                <a:latin typeface="Cambria"/>
                <a:cs typeface="Cambria"/>
              </a:rPr>
              <a:t> + </a:t>
            </a:r>
            <a:r>
              <a:rPr lang="en-US" sz="2200" dirty="0" err="1">
                <a:latin typeface="Cambria"/>
                <a:cs typeface="Cambria"/>
              </a:rPr>
              <a:t>scissus</a:t>
            </a:r>
            <a:r>
              <a:rPr lang="en-US" sz="2200" dirty="0">
                <a:latin typeface="Cambria"/>
                <a:cs typeface="Cambria"/>
              </a:rPr>
              <a:t>, a, um + </a:t>
            </a:r>
            <a:r>
              <a:rPr lang="en-US" sz="2200" dirty="0" err="1">
                <a:latin typeface="Cambria"/>
                <a:cs typeface="Cambria"/>
              </a:rPr>
              <a:t>digitus</a:t>
            </a:r>
            <a:r>
              <a:rPr lang="en-US" sz="2200" dirty="0">
                <a:latin typeface="Cambria"/>
                <a:cs typeface="Cambria"/>
              </a:rPr>
              <a:t> + II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endParaRPr lang="en-US" sz="2200" dirty="0">
              <a:latin typeface="Cambria"/>
              <a:cs typeface="Cambria"/>
            </a:endParaRP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sz="2200" dirty="0" err="1">
                <a:latin typeface="Cambria"/>
                <a:cs typeface="Cambria"/>
              </a:rPr>
              <a:t>Vulnus</a:t>
            </a:r>
            <a:r>
              <a:rPr lang="en-US" sz="2200" dirty="0">
                <a:latin typeface="Cambria"/>
                <a:cs typeface="Cambria"/>
              </a:rPr>
              <a:t> (pl.) + </a:t>
            </a:r>
            <a:r>
              <a:rPr lang="en-US" sz="2200" dirty="0" err="1">
                <a:latin typeface="Cambria"/>
                <a:cs typeface="Cambria"/>
              </a:rPr>
              <a:t>sectus</a:t>
            </a:r>
            <a:r>
              <a:rPr lang="en-US" sz="2200" dirty="0">
                <a:latin typeface="Cambria"/>
                <a:cs typeface="Cambria"/>
              </a:rPr>
              <a:t>, a, um + </a:t>
            </a:r>
            <a:r>
              <a:rPr lang="en-US" sz="2200" dirty="0" err="1">
                <a:latin typeface="Cambria"/>
                <a:cs typeface="Cambria"/>
              </a:rPr>
              <a:t>antebrachium</a:t>
            </a:r>
            <a:endParaRPr lang="en-US" sz="2200" dirty="0">
              <a:latin typeface="Cambria"/>
              <a:cs typeface="Cambria"/>
            </a:endParaRP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endParaRPr lang="en-US" sz="2200" dirty="0">
              <a:latin typeface="Cambria"/>
              <a:cs typeface="Cambria"/>
            </a:endParaRP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sz="2200" dirty="0">
                <a:latin typeface="Cambria"/>
                <a:cs typeface="Cambria"/>
              </a:rPr>
              <a:t>Sepsis + post + </a:t>
            </a:r>
            <a:r>
              <a:rPr lang="en-US" sz="2200" dirty="0" err="1">
                <a:latin typeface="Cambria"/>
                <a:cs typeface="Cambria"/>
              </a:rPr>
              <a:t>vulnus</a:t>
            </a:r>
            <a:r>
              <a:rPr lang="en-US" sz="2200" dirty="0">
                <a:latin typeface="Cambria"/>
                <a:cs typeface="Cambria"/>
              </a:rPr>
              <a:t> (pl.) + </a:t>
            </a:r>
            <a:r>
              <a:rPr lang="en-US" sz="2200" dirty="0" err="1">
                <a:latin typeface="Cambria"/>
                <a:cs typeface="Cambria"/>
              </a:rPr>
              <a:t>morsus</a:t>
            </a:r>
            <a:r>
              <a:rPr lang="en-US" sz="2200" dirty="0">
                <a:latin typeface="Cambria"/>
                <a:cs typeface="Cambria"/>
              </a:rPr>
              <a:t>, a, um + caput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endParaRPr lang="en-US" sz="2200" dirty="0">
              <a:latin typeface="Cambria"/>
              <a:cs typeface="Cambria"/>
            </a:endParaRP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sz="2200" dirty="0">
                <a:latin typeface="Cambria"/>
                <a:cs typeface="Cambria"/>
              </a:rPr>
              <a:t>Corpus (pl.) + </a:t>
            </a:r>
            <a:r>
              <a:rPr lang="en-US" sz="2200" dirty="0" err="1">
                <a:latin typeface="Cambria"/>
                <a:cs typeface="Cambria"/>
              </a:rPr>
              <a:t>alienus</a:t>
            </a:r>
            <a:r>
              <a:rPr lang="en-US" sz="2200" dirty="0">
                <a:latin typeface="Cambria"/>
                <a:cs typeface="Cambria"/>
              </a:rPr>
              <a:t>, a, um + in + </a:t>
            </a:r>
            <a:r>
              <a:rPr lang="en-US" sz="2200" dirty="0" err="1">
                <a:latin typeface="Cambria"/>
                <a:cs typeface="Cambria"/>
              </a:rPr>
              <a:t>vulnus</a:t>
            </a:r>
            <a:r>
              <a:rPr lang="en-US" sz="2200" dirty="0">
                <a:latin typeface="Cambria"/>
                <a:cs typeface="Cambria"/>
              </a:rPr>
              <a:t> (pl.) + </a:t>
            </a:r>
            <a:r>
              <a:rPr lang="en-US" sz="2200" dirty="0" err="1">
                <a:latin typeface="Cambria"/>
                <a:cs typeface="Cambria"/>
              </a:rPr>
              <a:t>punctus</a:t>
            </a:r>
            <a:r>
              <a:rPr lang="en-US" sz="2200" dirty="0">
                <a:latin typeface="Cambria"/>
                <a:cs typeface="Cambria"/>
              </a:rPr>
              <a:t>, a, um + abdomen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endParaRPr lang="en-US" sz="2200" dirty="0">
              <a:latin typeface="Cambria"/>
              <a:cs typeface="Cambri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52907"/>
          </a:xfrm>
        </p:spPr>
        <p:txBody>
          <a:bodyPr>
            <a:noAutofit/>
          </a:bodyPr>
          <a:lstStyle/>
          <a:p>
            <a:pPr algn="l"/>
            <a:r>
              <a:rPr lang="en-US" sz="3200" dirty="0">
                <a:solidFill>
                  <a:srgbClr val="CB0202"/>
                </a:solidFill>
              </a:rPr>
              <a:t>Form phrases with different types of injuries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572402"/>
            <a:ext cx="9248464" cy="503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2200" b="1" i="1" dirty="0" err="1">
                <a:solidFill>
                  <a:srgbClr val="CB0202"/>
                </a:solidFill>
                <a:latin typeface="Cambria"/>
                <a:cs typeface="Cambria"/>
              </a:rPr>
              <a:t>Vulnus</a:t>
            </a:r>
            <a:r>
              <a:rPr lang="en-US" sz="2200" b="1" i="1" dirty="0">
                <a:solidFill>
                  <a:srgbClr val="CB0202"/>
                </a:solidFill>
                <a:latin typeface="Cambria"/>
                <a:cs typeface="Cambria"/>
              </a:rPr>
              <a:t> </a:t>
            </a:r>
            <a:r>
              <a:rPr lang="en-US" sz="2200" b="1" i="1" dirty="0" err="1">
                <a:solidFill>
                  <a:srgbClr val="CB0202"/>
                </a:solidFill>
                <a:latin typeface="Cambria"/>
                <a:cs typeface="Cambria"/>
              </a:rPr>
              <a:t>sclopetarium</a:t>
            </a:r>
            <a:r>
              <a:rPr lang="en-US" sz="2200" b="1" i="1" dirty="0">
                <a:solidFill>
                  <a:srgbClr val="CB0202"/>
                </a:solidFill>
                <a:latin typeface="Cambria"/>
                <a:cs typeface="Cambria"/>
              </a:rPr>
              <a:t> </a:t>
            </a:r>
            <a:r>
              <a:rPr lang="en-US" sz="2200" b="1" i="1" dirty="0" err="1">
                <a:solidFill>
                  <a:srgbClr val="CB0202"/>
                </a:solidFill>
                <a:latin typeface="Cambria"/>
                <a:cs typeface="Cambria"/>
              </a:rPr>
              <a:t>dorsi</a:t>
            </a:r>
            <a:endParaRPr lang="en-US" sz="2200" b="1" i="1" dirty="0">
              <a:solidFill>
                <a:srgbClr val="CB0202"/>
              </a:solidFill>
              <a:latin typeface="Cambria"/>
              <a:cs typeface="Cambria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200" b="1" i="1" dirty="0">
              <a:solidFill>
                <a:srgbClr val="CB0202"/>
              </a:solidFill>
              <a:latin typeface="Cambria"/>
              <a:cs typeface="Cambria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200" b="1" i="1" dirty="0" err="1">
                <a:solidFill>
                  <a:srgbClr val="CB0202"/>
                </a:solidFill>
                <a:latin typeface="Cambria"/>
                <a:cs typeface="Cambria"/>
              </a:rPr>
              <a:t>Sutura</a:t>
            </a:r>
            <a:r>
              <a:rPr lang="en-US" sz="2200" b="1" i="1" dirty="0">
                <a:solidFill>
                  <a:srgbClr val="CB0202"/>
                </a:solidFill>
                <a:latin typeface="Cambria"/>
                <a:cs typeface="Cambria"/>
              </a:rPr>
              <a:t> </a:t>
            </a:r>
            <a:r>
              <a:rPr lang="en-US" sz="2200" b="1" i="1" dirty="0" err="1">
                <a:solidFill>
                  <a:srgbClr val="CB0202"/>
                </a:solidFill>
                <a:latin typeface="Cambria"/>
                <a:cs typeface="Cambria"/>
              </a:rPr>
              <a:t>vulneris</a:t>
            </a:r>
            <a:r>
              <a:rPr lang="en-US" sz="2200" b="1" i="1" dirty="0">
                <a:solidFill>
                  <a:srgbClr val="CB0202"/>
                </a:solidFill>
                <a:latin typeface="Cambria"/>
                <a:cs typeface="Cambria"/>
              </a:rPr>
              <a:t> </a:t>
            </a:r>
            <a:r>
              <a:rPr lang="en-US" sz="2200" b="1" i="1" dirty="0" err="1">
                <a:solidFill>
                  <a:srgbClr val="CB0202"/>
                </a:solidFill>
                <a:latin typeface="Cambria"/>
                <a:cs typeface="Cambria"/>
              </a:rPr>
              <a:t>laceri</a:t>
            </a:r>
            <a:r>
              <a:rPr lang="en-US" sz="2200" b="1" i="1" dirty="0">
                <a:solidFill>
                  <a:srgbClr val="CB0202"/>
                </a:solidFill>
                <a:latin typeface="Cambria"/>
                <a:cs typeface="Cambria"/>
              </a:rPr>
              <a:t> </a:t>
            </a:r>
            <a:r>
              <a:rPr lang="en-US" sz="2200" b="1" i="1" dirty="0" err="1">
                <a:solidFill>
                  <a:srgbClr val="CB0202"/>
                </a:solidFill>
                <a:latin typeface="Cambria"/>
                <a:cs typeface="Cambria"/>
              </a:rPr>
              <a:t>capitis</a:t>
            </a:r>
            <a:endParaRPr lang="en-US" sz="2200" b="1" i="1" dirty="0">
              <a:solidFill>
                <a:srgbClr val="CB0202"/>
              </a:solidFill>
              <a:latin typeface="Cambria"/>
              <a:cs typeface="Cambria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200" b="1" i="1" dirty="0">
              <a:solidFill>
                <a:srgbClr val="CB0202"/>
              </a:solidFill>
              <a:latin typeface="Cambria"/>
              <a:cs typeface="Cambria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200" b="1" i="1" dirty="0" err="1">
                <a:solidFill>
                  <a:srgbClr val="CB0202"/>
                </a:solidFill>
                <a:latin typeface="Cambria"/>
                <a:cs typeface="Cambria"/>
              </a:rPr>
              <a:t>Oedema</a:t>
            </a:r>
            <a:r>
              <a:rPr lang="en-US" sz="2200" b="1" i="1" dirty="0">
                <a:solidFill>
                  <a:srgbClr val="CB0202"/>
                </a:solidFill>
                <a:latin typeface="Cambria"/>
                <a:cs typeface="Cambria"/>
              </a:rPr>
              <a:t> propter </a:t>
            </a:r>
            <a:r>
              <a:rPr lang="en-US" sz="2200" b="1" i="1" dirty="0" err="1">
                <a:solidFill>
                  <a:srgbClr val="CB0202"/>
                </a:solidFill>
                <a:latin typeface="Cambria"/>
                <a:cs typeface="Cambria"/>
              </a:rPr>
              <a:t>vulnus</a:t>
            </a:r>
            <a:r>
              <a:rPr lang="en-US" sz="2200" b="1" i="1" dirty="0">
                <a:solidFill>
                  <a:srgbClr val="CB0202"/>
                </a:solidFill>
                <a:latin typeface="Cambria"/>
                <a:cs typeface="Cambria"/>
              </a:rPr>
              <a:t> </a:t>
            </a:r>
            <a:r>
              <a:rPr lang="en-US" sz="2200" b="1" i="1" dirty="0" err="1">
                <a:solidFill>
                  <a:srgbClr val="CB0202"/>
                </a:solidFill>
                <a:latin typeface="Cambria"/>
                <a:cs typeface="Cambria"/>
              </a:rPr>
              <a:t>contusum</a:t>
            </a:r>
            <a:r>
              <a:rPr lang="en-US" sz="2200" b="1" i="1" dirty="0">
                <a:solidFill>
                  <a:srgbClr val="CB0202"/>
                </a:solidFill>
                <a:latin typeface="Cambria"/>
                <a:cs typeface="Cambria"/>
              </a:rPr>
              <a:t> </a:t>
            </a:r>
            <a:r>
              <a:rPr lang="en-US" sz="2200" b="1" i="1" dirty="0" err="1">
                <a:solidFill>
                  <a:srgbClr val="CB0202"/>
                </a:solidFill>
                <a:latin typeface="Cambria"/>
                <a:cs typeface="Cambria"/>
              </a:rPr>
              <a:t>femoris</a:t>
            </a:r>
            <a:endParaRPr lang="en-US" sz="2200" b="1" i="1" dirty="0">
              <a:solidFill>
                <a:srgbClr val="CB0202"/>
              </a:solidFill>
              <a:latin typeface="Cambria"/>
              <a:cs typeface="Cambria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200" b="1" i="1" dirty="0">
              <a:solidFill>
                <a:srgbClr val="CB0202"/>
              </a:solidFill>
              <a:latin typeface="Cambria"/>
              <a:cs typeface="Cambria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200" b="1" i="1" dirty="0" err="1">
                <a:solidFill>
                  <a:srgbClr val="CB0202"/>
                </a:solidFill>
                <a:latin typeface="Cambria"/>
                <a:cs typeface="Cambria"/>
              </a:rPr>
              <a:t>Infectio</a:t>
            </a:r>
            <a:r>
              <a:rPr lang="en-US" sz="2200" b="1" i="1" dirty="0">
                <a:solidFill>
                  <a:srgbClr val="CB0202"/>
                </a:solidFill>
                <a:latin typeface="Cambria"/>
                <a:cs typeface="Cambria"/>
              </a:rPr>
              <a:t> in </a:t>
            </a:r>
            <a:r>
              <a:rPr lang="en-US" sz="2200" b="1" i="1" dirty="0" err="1">
                <a:solidFill>
                  <a:srgbClr val="CB0202"/>
                </a:solidFill>
                <a:latin typeface="Cambria"/>
                <a:cs typeface="Cambria"/>
              </a:rPr>
              <a:t>vulnere</a:t>
            </a:r>
            <a:r>
              <a:rPr lang="en-US" sz="2200" b="1" i="1" dirty="0">
                <a:solidFill>
                  <a:srgbClr val="CB0202"/>
                </a:solidFill>
                <a:latin typeface="Cambria"/>
                <a:cs typeface="Cambria"/>
              </a:rPr>
              <a:t> </a:t>
            </a:r>
            <a:r>
              <a:rPr lang="en-US" sz="2200" b="1" i="1" dirty="0" err="1">
                <a:solidFill>
                  <a:srgbClr val="CB0202"/>
                </a:solidFill>
                <a:latin typeface="Cambria"/>
                <a:cs typeface="Cambria"/>
              </a:rPr>
              <a:t>scisso</a:t>
            </a:r>
            <a:r>
              <a:rPr lang="en-US" sz="2200" b="1" i="1" dirty="0">
                <a:solidFill>
                  <a:srgbClr val="CB0202"/>
                </a:solidFill>
                <a:latin typeface="Cambria"/>
                <a:cs typeface="Cambria"/>
              </a:rPr>
              <a:t> </a:t>
            </a:r>
            <a:r>
              <a:rPr lang="en-US" sz="2200" b="1" i="1" dirty="0" err="1">
                <a:solidFill>
                  <a:srgbClr val="CB0202"/>
                </a:solidFill>
                <a:latin typeface="Cambria"/>
                <a:cs typeface="Cambria"/>
              </a:rPr>
              <a:t>digiti</a:t>
            </a:r>
            <a:r>
              <a:rPr lang="en-US" sz="2200" b="1" i="1" dirty="0">
                <a:solidFill>
                  <a:srgbClr val="CB0202"/>
                </a:solidFill>
                <a:latin typeface="Cambria"/>
                <a:cs typeface="Cambria"/>
              </a:rPr>
              <a:t> </a:t>
            </a:r>
            <a:r>
              <a:rPr lang="en-US" sz="2200" b="1" i="1" dirty="0" err="1">
                <a:solidFill>
                  <a:srgbClr val="CB0202"/>
                </a:solidFill>
                <a:latin typeface="Cambria"/>
                <a:cs typeface="Cambria"/>
              </a:rPr>
              <a:t>secundi</a:t>
            </a:r>
            <a:endParaRPr lang="en-US" sz="2200" b="1" i="1" dirty="0">
              <a:solidFill>
                <a:srgbClr val="CB0202"/>
              </a:solidFill>
              <a:latin typeface="Cambria"/>
              <a:cs typeface="Cambria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200" b="1" i="1" dirty="0">
              <a:solidFill>
                <a:srgbClr val="CB0202"/>
              </a:solidFill>
              <a:latin typeface="Cambria"/>
              <a:cs typeface="Cambria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200" b="1" i="1" dirty="0" err="1">
                <a:solidFill>
                  <a:srgbClr val="CB0202"/>
                </a:solidFill>
                <a:latin typeface="Cambria"/>
                <a:cs typeface="Cambria"/>
              </a:rPr>
              <a:t>Vulnera</a:t>
            </a:r>
            <a:r>
              <a:rPr lang="en-US" sz="2200" b="1" i="1" dirty="0">
                <a:solidFill>
                  <a:srgbClr val="CB0202"/>
                </a:solidFill>
                <a:latin typeface="Cambria"/>
                <a:cs typeface="Cambria"/>
              </a:rPr>
              <a:t> </a:t>
            </a:r>
            <a:r>
              <a:rPr lang="en-US" sz="2200" b="1" i="1" dirty="0" err="1">
                <a:solidFill>
                  <a:srgbClr val="CB0202"/>
                </a:solidFill>
                <a:latin typeface="Cambria"/>
                <a:cs typeface="Cambria"/>
              </a:rPr>
              <a:t>secta</a:t>
            </a:r>
            <a:r>
              <a:rPr lang="en-US" sz="2200" b="1" i="1" dirty="0">
                <a:solidFill>
                  <a:srgbClr val="CB0202"/>
                </a:solidFill>
                <a:latin typeface="Cambria"/>
                <a:cs typeface="Cambria"/>
              </a:rPr>
              <a:t> </a:t>
            </a:r>
            <a:r>
              <a:rPr lang="en-US" sz="2200" b="1" i="1" dirty="0" err="1">
                <a:solidFill>
                  <a:srgbClr val="CB0202"/>
                </a:solidFill>
                <a:latin typeface="Cambria"/>
                <a:cs typeface="Cambria"/>
              </a:rPr>
              <a:t>antebrachii</a:t>
            </a:r>
            <a:endParaRPr lang="en-US" sz="2200" b="1" i="1" dirty="0">
              <a:solidFill>
                <a:srgbClr val="CB0202"/>
              </a:solidFill>
              <a:latin typeface="Cambria"/>
              <a:cs typeface="Cambria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200" b="1" i="1" dirty="0">
              <a:solidFill>
                <a:srgbClr val="CB0202"/>
              </a:solidFill>
              <a:latin typeface="Cambria"/>
              <a:cs typeface="Cambria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200" b="1" i="1" dirty="0">
                <a:solidFill>
                  <a:srgbClr val="CB0202"/>
                </a:solidFill>
                <a:latin typeface="Cambria"/>
                <a:cs typeface="Cambria"/>
              </a:rPr>
              <a:t>Sepsis post </a:t>
            </a:r>
            <a:r>
              <a:rPr lang="en-US" sz="2200" b="1" i="1" dirty="0" err="1">
                <a:solidFill>
                  <a:srgbClr val="CB0202"/>
                </a:solidFill>
                <a:latin typeface="Cambria"/>
                <a:cs typeface="Cambria"/>
              </a:rPr>
              <a:t>vulnera</a:t>
            </a:r>
            <a:r>
              <a:rPr lang="en-US" sz="2200" b="1" i="1" dirty="0">
                <a:solidFill>
                  <a:srgbClr val="CB0202"/>
                </a:solidFill>
                <a:latin typeface="Cambria"/>
                <a:cs typeface="Cambria"/>
              </a:rPr>
              <a:t> </a:t>
            </a:r>
            <a:r>
              <a:rPr lang="en-US" sz="2200" b="1" i="1" dirty="0" err="1">
                <a:solidFill>
                  <a:srgbClr val="CB0202"/>
                </a:solidFill>
                <a:latin typeface="Cambria"/>
                <a:cs typeface="Cambria"/>
              </a:rPr>
              <a:t>morsa</a:t>
            </a:r>
            <a:r>
              <a:rPr lang="en-US" sz="2200" b="1" i="1" dirty="0">
                <a:solidFill>
                  <a:srgbClr val="CB0202"/>
                </a:solidFill>
                <a:latin typeface="Cambria"/>
                <a:cs typeface="Cambria"/>
              </a:rPr>
              <a:t> </a:t>
            </a:r>
            <a:r>
              <a:rPr lang="en-US" sz="2200" b="1" i="1" dirty="0" err="1">
                <a:solidFill>
                  <a:srgbClr val="CB0202"/>
                </a:solidFill>
                <a:latin typeface="Cambria"/>
                <a:cs typeface="Cambria"/>
              </a:rPr>
              <a:t>capitis</a:t>
            </a:r>
            <a:endParaRPr lang="en-US" sz="2200" b="1" i="1" dirty="0">
              <a:solidFill>
                <a:srgbClr val="CB0202"/>
              </a:solidFill>
              <a:latin typeface="Cambria"/>
              <a:cs typeface="Cambria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200" b="1" i="1" dirty="0">
              <a:solidFill>
                <a:srgbClr val="CB0202"/>
              </a:solidFill>
              <a:latin typeface="Cambria"/>
              <a:cs typeface="Cambria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200" b="1" i="1" dirty="0">
              <a:solidFill>
                <a:srgbClr val="CB0202"/>
              </a:solidFill>
              <a:latin typeface="Cambria"/>
              <a:cs typeface="Cambria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200" b="1" i="1" dirty="0">
                <a:solidFill>
                  <a:srgbClr val="CB0202"/>
                </a:solidFill>
                <a:latin typeface="Cambria"/>
                <a:cs typeface="Cambria"/>
              </a:rPr>
              <a:t>Corpora </a:t>
            </a:r>
            <a:r>
              <a:rPr lang="en-US" sz="2200" b="1" i="1" dirty="0" err="1">
                <a:solidFill>
                  <a:srgbClr val="CB0202"/>
                </a:solidFill>
                <a:latin typeface="Cambria"/>
                <a:cs typeface="Cambria"/>
              </a:rPr>
              <a:t>aliena</a:t>
            </a:r>
            <a:r>
              <a:rPr lang="en-US" sz="2200" b="1" i="1" dirty="0">
                <a:solidFill>
                  <a:srgbClr val="CB0202"/>
                </a:solidFill>
                <a:latin typeface="Cambria"/>
                <a:cs typeface="Cambria"/>
              </a:rPr>
              <a:t> in </a:t>
            </a:r>
            <a:r>
              <a:rPr lang="en-US" sz="2200" b="1" i="1" dirty="0" err="1">
                <a:solidFill>
                  <a:srgbClr val="CB0202"/>
                </a:solidFill>
                <a:latin typeface="Cambria"/>
                <a:cs typeface="Cambria"/>
              </a:rPr>
              <a:t>vulneribus</a:t>
            </a:r>
            <a:r>
              <a:rPr lang="en-US" sz="2200" b="1" i="1" dirty="0">
                <a:solidFill>
                  <a:srgbClr val="CB0202"/>
                </a:solidFill>
                <a:latin typeface="Cambria"/>
                <a:cs typeface="Cambria"/>
              </a:rPr>
              <a:t> </a:t>
            </a:r>
            <a:r>
              <a:rPr lang="en-US" sz="2200" b="1" i="1" dirty="0" err="1">
                <a:solidFill>
                  <a:srgbClr val="CB0202"/>
                </a:solidFill>
                <a:latin typeface="Cambria"/>
                <a:cs typeface="Cambria"/>
              </a:rPr>
              <a:t>punctis</a:t>
            </a:r>
            <a:r>
              <a:rPr lang="en-US" sz="2200" b="1" i="1" dirty="0">
                <a:solidFill>
                  <a:srgbClr val="CB0202"/>
                </a:solidFill>
                <a:latin typeface="Cambria"/>
                <a:cs typeface="Cambria"/>
              </a:rPr>
              <a:t> </a:t>
            </a:r>
            <a:r>
              <a:rPr lang="en-US" sz="2200" b="1" i="1" dirty="0" err="1">
                <a:solidFill>
                  <a:srgbClr val="CB0202"/>
                </a:solidFill>
                <a:latin typeface="Cambria"/>
                <a:cs typeface="Cambria"/>
              </a:rPr>
              <a:t>abdominis</a:t>
            </a:r>
            <a:endParaRPr lang="en-US" sz="2200" b="1" i="1" dirty="0">
              <a:solidFill>
                <a:srgbClr val="CB0202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01109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9412" y="2910191"/>
            <a:ext cx="5169717" cy="2761673"/>
          </a:xfrm>
          <a:prstGeom prst="rect">
            <a:avLst/>
          </a:prstGeom>
        </p:spPr>
      </p:pic>
      <p:pic>
        <p:nvPicPr>
          <p:cNvPr id="4" name="Obrázek 8" descr="bullet450_AWVqk_16269.jpg"/>
          <p:cNvPicPr>
            <a:picLocks noChangeAspect="1"/>
          </p:cNvPicPr>
          <p:nvPr/>
        </p:nvPicPr>
        <p:blipFill rotWithShape="1">
          <a:blip r:embed="rId4" cstate="print"/>
          <a:srcRect l="5825" t="4546"/>
          <a:stretch/>
        </p:blipFill>
        <p:spPr bwMode="auto">
          <a:xfrm>
            <a:off x="7" y="5"/>
            <a:ext cx="2866393" cy="292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2747816" y="-126995"/>
            <a:ext cx="3344141" cy="3047999"/>
            <a:chOff x="590" y="1714"/>
            <a:chExt cx="2399" cy="2219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90" y="1714"/>
              <a:ext cx="2400" cy="222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8" name="Text Box 4"/>
            <p:cNvSpPr txBox="1">
              <a:spLocks noChangeArrowheads="1"/>
            </p:cNvSpPr>
            <p:nvPr/>
          </p:nvSpPr>
          <p:spPr bwMode="auto">
            <a:xfrm>
              <a:off x="590" y="1714"/>
              <a:ext cx="2400" cy="222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</p:grpSp>
      <p:pic>
        <p:nvPicPr>
          <p:cNvPr id="9" name="Obrázek 3" descr="filet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26977" y="0"/>
            <a:ext cx="3417023" cy="2921004"/>
          </a:xfrm>
          <a:prstGeom prst="rect">
            <a:avLst/>
          </a:prstGeom>
        </p:spPr>
      </p:pic>
      <p:pic>
        <p:nvPicPr>
          <p:cNvPr id="10" name="Obrázek 3" descr="06250921500033.jpg"/>
          <p:cNvPicPr>
            <a:picLocks noChangeAspect="1"/>
          </p:cNvPicPr>
          <p:nvPr/>
        </p:nvPicPr>
        <p:blipFill rotWithShape="1">
          <a:blip r:embed="rId7" cstate="print"/>
          <a:srcRect l="5873" r="14516"/>
          <a:stretch/>
        </p:blipFill>
        <p:spPr>
          <a:xfrm>
            <a:off x="-57175" y="2910832"/>
            <a:ext cx="2804992" cy="4027985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26977" y="2909459"/>
            <a:ext cx="3417022" cy="2785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47815" y="5310909"/>
            <a:ext cx="4130515" cy="1627908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242455" y="184727"/>
            <a:ext cx="600363" cy="588818"/>
          </a:xfrm>
          <a:prstGeom prst="ellipse">
            <a:avLst/>
          </a:prstGeom>
          <a:solidFill>
            <a:srgbClr val="CB020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16" name="Oval 15"/>
          <p:cNvSpPr/>
          <p:nvPr/>
        </p:nvSpPr>
        <p:spPr>
          <a:xfrm>
            <a:off x="242455" y="3045689"/>
            <a:ext cx="600363" cy="588818"/>
          </a:xfrm>
          <a:prstGeom prst="ellipse">
            <a:avLst/>
          </a:prstGeom>
          <a:solidFill>
            <a:srgbClr val="CB020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17" name="Oval 16"/>
          <p:cNvSpPr/>
          <p:nvPr/>
        </p:nvSpPr>
        <p:spPr>
          <a:xfrm>
            <a:off x="2793995" y="184727"/>
            <a:ext cx="600363" cy="588818"/>
          </a:xfrm>
          <a:prstGeom prst="ellipse">
            <a:avLst/>
          </a:prstGeom>
          <a:solidFill>
            <a:srgbClr val="CB020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18" name="Oval 17"/>
          <p:cNvSpPr/>
          <p:nvPr/>
        </p:nvSpPr>
        <p:spPr>
          <a:xfrm>
            <a:off x="2851727" y="3043381"/>
            <a:ext cx="600363" cy="588818"/>
          </a:xfrm>
          <a:prstGeom prst="ellipse">
            <a:avLst/>
          </a:prstGeom>
          <a:solidFill>
            <a:srgbClr val="CB020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9" name="Oval 18"/>
          <p:cNvSpPr/>
          <p:nvPr/>
        </p:nvSpPr>
        <p:spPr>
          <a:xfrm>
            <a:off x="2793995" y="5380179"/>
            <a:ext cx="600363" cy="588818"/>
          </a:xfrm>
          <a:prstGeom prst="ellipse">
            <a:avLst/>
          </a:prstGeom>
          <a:solidFill>
            <a:srgbClr val="CB020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E</a:t>
            </a:r>
          </a:p>
        </p:txBody>
      </p:sp>
      <p:sp>
        <p:nvSpPr>
          <p:cNvPr id="20" name="Oval 19"/>
          <p:cNvSpPr/>
          <p:nvPr/>
        </p:nvSpPr>
        <p:spPr>
          <a:xfrm>
            <a:off x="5890490" y="184727"/>
            <a:ext cx="600363" cy="588818"/>
          </a:xfrm>
          <a:prstGeom prst="ellipse">
            <a:avLst/>
          </a:prstGeom>
          <a:solidFill>
            <a:srgbClr val="CB020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F</a:t>
            </a:r>
          </a:p>
        </p:txBody>
      </p:sp>
      <p:sp>
        <p:nvSpPr>
          <p:cNvPr id="21" name="Oval 20"/>
          <p:cNvSpPr/>
          <p:nvPr/>
        </p:nvSpPr>
        <p:spPr>
          <a:xfrm>
            <a:off x="5793169" y="3043381"/>
            <a:ext cx="600363" cy="588818"/>
          </a:xfrm>
          <a:prstGeom prst="ellipse">
            <a:avLst/>
          </a:prstGeom>
          <a:solidFill>
            <a:srgbClr val="CB020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395258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34" y="176169"/>
            <a:ext cx="8959441" cy="1026462"/>
          </a:xfrm>
        </p:spPr>
        <p:txBody>
          <a:bodyPr anchor="ctr">
            <a:noAutofit/>
          </a:bodyPr>
          <a:lstStyle/>
          <a:p>
            <a:r>
              <a:rPr lang="en-US" sz="2700" b="1" i="1" dirty="0"/>
              <a:t>Reading authentic records 2</a:t>
            </a:r>
            <a:r>
              <a:rPr lang="en-US" sz="2700" i="1" dirty="0"/>
              <a:t/>
            </a:r>
            <a:br>
              <a:rPr lang="en-US" sz="2700" i="1" dirty="0"/>
            </a:br>
            <a:r>
              <a:rPr lang="en-US" sz="2200" i="1" dirty="0"/>
              <a:t>- read and translate the diagnosis</a:t>
            </a:r>
            <a:r>
              <a:rPr lang="cs-CZ" sz="2200" i="1" dirty="0"/>
              <a:t>,</a:t>
            </a:r>
            <a:r>
              <a:rPr lang="en-US" sz="2200" i="1" dirty="0"/>
              <a:t> re-write it without abbreviations</a:t>
            </a:r>
            <a:endParaRPr lang="en-US" sz="2800" i="1" dirty="0"/>
          </a:p>
        </p:txBody>
      </p:sp>
      <p:pic>
        <p:nvPicPr>
          <p:cNvPr id="5" name="Content Placeholder 4" descr="LS vulnus scissum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88" b="12888"/>
          <a:stretch>
            <a:fillRect/>
          </a:stretch>
        </p:blipFill>
        <p:spPr>
          <a:xfrm>
            <a:off x="185082" y="1574609"/>
            <a:ext cx="8401050" cy="4525963"/>
          </a:xfrm>
        </p:spPr>
      </p:pic>
      <p:sp>
        <p:nvSpPr>
          <p:cNvPr id="3" name="Obdélník 2"/>
          <p:cNvSpPr/>
          <p:nvPr/>
        </p:nvSpPr>
        <p:spPr>
          <a:xfrm>
            <a:off x="1448972" y="1997612"/>
            <a:ext cx="2489982" cy="211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4825218" y="2030435"/>
            <a:ext cx="1688124" cy="1781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4091354" y="4935415"/>
            <a:ext cx="2489982" cy="211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1005838" y="2361028"/>
            <a:ext cx="2032783" cy="1781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254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>
                <a:solidFill>
                  <a:srgbClr val="CB0202"/>
                </a:solidFill>
              </a:rPr>
              <a:t>The muscle(s) that…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030" y="1439651"/>
            <a:ext cx="4715152" cy="141208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000" dirty="0">
                <a:latin typeface="Cambria"/>
                <a:cs typeface="Cambria"/>
              </a:rPr>
              <a:t>…</a:t>
            </a:r>
            <a:r>
              <a:rPr lang="en-US" sz="3000" b="1" i="1" dirty="0">
                <a:latin typeface="Cambria"/>
                <a:cs typeface="Cambria"/>
              </a:rPr>
              <a:t>moves</a:t>
            </a:r>
            <a:r>
              <a:rPr lang="en-US" sz="3000" dirty="0">
                <a:latin typeface="Cambria"/>
                <a:cs typeface="Cambria"/>
              </a:rPr>
              <a:t> the little finger away from other fingers </a:t>
            </a:r>
            <a:r>
              <a:rPr lang="en-US" sz="3000" b="1" i="1" dirty="0">
                <a:latin typeface="Cambria"/>
                <a:cs typeface="Cambria"/>
              </a:rPr>
              <a:t>is</a:t>
            </a:r>
            <a:r>
              <a:rPr lang="en-US" sz="3000" dirty="0">
                <a:latin typeface="Cambria"/>
                <a:cs typeface="Cambria"/>
              </a:rPr>
              <a:t>…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0500" y="1417638"/>
            <a:ext cx="3416300" cy="5080000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57030" y="2875372"/>
            <a:ext cx="4960837" cy="23183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3000" dirty="0">
                <a:latin typeface="Cambria"/>
                <a:cs typeface="Cambria"/>
              </a:rPr>
              <a:t>…</a:t>
            </a:r>
            <a:r>
              <a:rPr lang="en-US" sz="3000" b="1" i="1" dirty="0">
                <a:latin typeface="Cambria"/>
                <a:cs typeface="Cambria"/>
              </a:rPr>
              <a:t>helps</a:t>
            </a:r>
            <a:r>
              <a:rPr lang="en-US" sz="3000" dirty="0">
                <a:latin typeface="Cambria"/>
                <a:cs typeface="Cambria"/>
              </a:rPr>
              <a:t> the face to form a smile because it elevates the angles of the mouth at each corner </a:t>
            </a:r>
            <a:r>
              <a:rPr lang="en-US" sz="3000" b="1" i="1" dirty="0">
                <a:latin typeface="Cambria"/>
                <a:cs typeface="Cambria"/>
              </a:rPr>
              <a:t>is</a:t>
            </a:r>
            <a:r>
              <a:rPr lang="en-US" sz="3000" dirty="0">
                <a:latin typeface="Cambria"/>
                <a:cs typeface="Cambria"/>
              </a:rPr>
              <a:t>…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7867" y="1414761"/>
            <a:ext cx="3869127" cy="50732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2027" y="0"/>
            <a:ext cx="2047352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7030" y="5010727"/>
            <a:ext cx="49608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Cambria"/>
                <a:cs typeface="Cambria"/>
              </a:rPr>
              <a:t>…</a:t>
            </a:r>
            <a:r>
              <a:rPr lang="en-US" sz="3000" b="1" i="1" dirty="0">
                <a:latin typeface="Cambria"/>
                <a:cs typeface="Cambria"/>
              </a:rPr>
              <a:t>stretches</a:t>
            </a:r>
            <a:r>
              <a:rPr lang="en-US" sz="3000" dirty="0">
                <a:latin typeface="Cambria"/>
                <a:cs typeface="Cambria"/>
              </a:rPr>
              <a:t> the wide band that encloses the thigh muscles </a:t>
            </a:r>
            <a:r>
              <a:rPr lang="en-US" sz="3000" b="1" i="1" dirty="0">
                <a:latin typeface="Cambria"/>
                <a:cs typeface="Cambria"/>
              </a:rPr>
              <a:t>is</a:t>
            </a:r>
            <a:r>
              <a:rPr lang="en-US" sz="3000" dirty="0">
                <a:latin typeface="Cambria"/>
                <a:cs typeface="Cambria"/>
              </a:rPr>
              <a:t>…</a:t>
            </a:r>
          </a:p>
          <a:p>
            <a:endParaRPr lang="en-US" sz="300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993041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5" grpId="0"/>
      <p:bldP spid="5" grpId="1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9" y="124553"/>
            <a:ext cx="9071419" cy="1143000"/>
          </a:xfrm>
        </p:spPr>
        <p:txBody>
          <a:bodyPr anchor="ctr">
            <a:normAutofit/>
          </a:bodyPr>
          <a:lstStyle/>
          <a:p>
            <a:pPr algn="l"/>
            <a:r>
              <a:rPr lang="en-US" sz="3200" dirty="0">
                <a:solidFill>
                  <a:srgbClr val="CB0202"/>
                </a:solidFill>
              </a:rPr>
              <a:t>Name the action performed by the given muscle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760" y="1659934"/>
            <a:ext cx="8229600" cy="4946073"/>
          </a:xfrm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 err="1">
                <a:latin typeface="Cambria"/>
                <a:cs typeface="Cambria"/>
              </a:rPr>
              <a:t>Musculus</a:t>
            </a:r>
            <a:r>
              <a:rPr lang="en-US" sz="2600" dirty="0">
                <a:latin typeface="Cambria"/>
                <a:cs typeface="Cambria"/>
              </a:rPr>
              <a:t> </a:t>
            </a:r>
            <a:r>
              <a:rPr lang="en-US" sz="2600" b="1" dirty="0">
                <a:solidFill>
                  <a:srgbClr val="CB0202"/>
                </a:solidFill>
                <a:latin typeface="Cambria"/>
                <a:cs typeface="Cambria"/>
              </a:rPr>
              <a:t>adductor</a:t>
            </a:r>
            <a:r>
              <a:rPr lang="en-US" sz="2600" dirty="0">
                <a:latin typeface="Cambria"/>
                <a:cs typeface="Cambria"/>
              </a:rPr>
              <a:t> </a:t>
            </a:r>
            <a:r>
              <a:rPr lang="en-US" sz="2600" dirty="0" err="1">
                <a:latin typeface="Cambria"/>
                <a:cs typeface="Cambria"/>
              </a:rPr>
              <a:t>hallucis</a:t>
            </a:r>
            <a:r>
              <a:rPr lang="en-US" sz="2600" dirty="0">
                <a:latin typeface="Cambria"/>
                <a:cs typeface="Cambria"/>
              </a:rPr>
              <a:t> </a:t>
            </a:r>
            <a:r>
              <a:rPr lang="en-US" sz="2600" dirty="0" err="1">
                <a:latin typeface="Cambria"/>
                <a:cs typeface="Cambria"/>
              </a:rPr>
              <a:t>longus</a:t>
            </a:r>
            <a:endParaRPr lang="en-US" sz="2600" dirty="0">
              <a:latin typeface="Cambria"/>
              <a:cs typeface="Cambria"/>
            </a:endParaRPr>
          </a:p>
          <a:p>
            <a:pPr marL="0" indent="0">
              <a:buNone/>
            </a:pPr>
            <a:r>
              <a:rPr lang="en-US" sz="2600" dirty="0" err="1">
                <a:latin typeface="Cambria"/>
                <a:cs typeface="Cambria"/>
              </a:rPr>
              <a:t>Musculus</a:t>
            </a:r>
            <a:r>
              <a:rPr lang="en-US" sz="2600" dirty="0">
                <a:latin typeface="Cambria"/>
                <a:cs typeface="Cambria"/>
              </a:rPr>
              <a:t> </a:t>
            </a:r>
            <a:r>
              <a:rPr lang="en-US" sz="2600" b="1" dirty="0">
                <a:solidFill>
                  <a:srgbClr val="CB0202"/>
                </a:solidFill>
                <a:latin typeface="Cambria"/>
                <a:cs typeface="Cambria"/>
              </a:rPr>
              <a:t>compressor</a:t>
            </a:r>
            <a:r>
              <a:rPr lang="en-US" sz="2600" dirty="0">
                <a:latin typeface="Cambria"/>
                <a:cs typeface="Cambria"/>
              </a:rPr>
              <a:t> urethrae</a:t>
            </a:r>
          </a:p>
          <a:p>
            <a:pPr marL="0" indent="0">
              <a:buNone/>
            </a:pPr>
            <a:r>
              <a:rPr lang="en-US" sz="2600" dirty="0" err="1">
                <a:latin typeface="Cambria"/>
                <a:cs typeface="Cambria"/>
              </a:rPr>
              <a:t>Musculus</a:t>
            </a:r>
            <a:r>
              <a:rPr lang="en-US" sz="2600" dirty="0">
                <a:latin typeface="Cambria"/>
                <a:cs typeface="Cambria"/>
              </a:rPr>
              <a:t> </a:t>
            </a:r>
            <a:r>
              <a:rPr lang="en-US" sz="2600" b="1" dirty="0">
                <a:solidFill>
                  <a:srgbClr val="CB0202"/>
                </a:solidFill>
                <a:latin typeface="Cambria"/>
                <a:cs typeface="Cambria"/>
              </a:rPr>
              <a:t>constrictor</a:t>
            </a:r>
            <a:r>
              <a:rPr lang="en-US" sz="2600" dirty="0">
                <a:latin typeface="Cambria"/>
                <a:cs typeface="Cambria"/>
              </a:rPr>
              <a:t> </a:t>
            </a:r>
            <a:r>
              <a:rPr lang="en-US" sz="2600" dirty="0" err="1">
                <a:latin typeface="Cambria"/>
                <a:cs typeface="Cambria"/>
              </a:rPr>
              <a:t>pharyngis</a:t>
            </a:r>
            <a:r>
              <a:rPr lang="en-US" sz="2600" dirty="0">
                <a:latin typeface="Cambria"/>
                <a:cs typeface="Cambria"/>
              </a:rPr>
              <a:t> </a:t>
            </a:r>
            <a:r>
              <a:rPr lang="en-US" sz="2600" dirty="0" err="1">
                <a:latin typeface="Cambria"/>
                <a:cs typeface="Cambria"/>
              </a:rPr>
              <a:t>medius</a:t>
            </a:r>
            <a:endParaRPr lang="en-US" sz="2600" dirty="0">
              <a:latin typeface="Cambria"/>
              <a:cs typeface="Cambria"/>
            </a:endParaRPr>
          </a:p>
          <a:p>
            <a:pPr marL="0" indent="0">
              <a:buNone/>
            </a:pPr>
            <a:r>
              <a:rPr lang="en-US" sz="2600" dirty="0" err="1">
                <a:latin typeface="Cambria"/>
                <a:cs typeface="Cambria"/>
              </a:rPr>
              <a:t>Musculus</a:t>
            </a:r>
            <a:r>
              <a:rPr lang="en-US" sz="2600" dirty="0">
                <a:latin typeface="Cambria"/>
                <a:cs typeface="Cambria"/>
              </a:rPr>
              <a:t> </a:t>
            </a:r>
            <a:r>
              <a:rPr lang="en-US" sz="2600" b="1" dirty="0">
                <a:solidFill>
                  <a:srgbClr val="CB0202"/>
                </a:solidFill>
                <a:latin typeface="Cambria"/>
                <a:cs typeface="Cambria"/>
              </a:rPr>
              <a:t>depressor</a:t>
            </a:r>
            <a:r>
              <a:rPr lang="en-US" sz="2600" dirty="0">
                <a:latin typeface="Cambria"/>
                <a:cs typeface="Cambria"/>
              </a:rPr>
              <a:t> </a:t>
            </a:r>
            <a:r>
              <a:rPr lang="en-US" sz="2600" dirty="0" err="1">
                <a:latin typeface="Cambria"/>
                <a:cs typeface="Cambria"/>
              </a:rPr>
              <a:t>anguli</a:t>
            </a:r>
            <a:r>
              <a:rPr lang="en-US" sz="2600" dirty="0">
                <a:latin typeface="Cambria"/>
                <a:cs typeface="Cambria"/>
              </a:rPr>
              <a:t> </a:t>
            </a:r>
            <a:r>
              <a:rPr lang="en-US" sz="2600" dirty="0" err="1">
                <a:latin typeface="Cambria"/>
                <a:cs typeface="Cambria"/>
              </a:rPr>
              <a:t>oris</a:t>
            </a:r>
            <a:endParaRPr lang="en-US" sz="2600" dirty="0">
              <a:latin typeface="Cambria"/>
              <a:cs typeface="Cambria"/>
            </a:endParaRPr>
          </a:p>
          <a:p>
            <a:pPr marL="0" indent="0">
              <a:buNone/>
            </a:pPr>
            <a:r>
              <a:rPr lang="en-US" sz="2600" dirty="0" err="1">
                <a:latin typeface="Cambria"/>
                <a:cs typeface="Cambria"/>
              </a:rPr>
              <a:t>Musculus</a:t>
            </a:r>
            <a:r>
              <a:rPr lang="en-US" sz="2600" dirty="0">
                <a:latin typeface="Cambria"/>
                <a:cs typeface="Cambria"/>
              </a:rPr>
              <a:t> </a:t>
            </a:r>
            <a:r>
              <a:rPr lang="en-US" sz="2600" b="1" dirty="0">
                <a:solidFill>
                  <a:srgbClr val="DB0013"/>
                </a:solidFill>
                <a:latin typeface="Cambria"/>
                <a:cs typeface="Cambria"/>
              </a:rPr>
              <a:t>dilatator</a:t>
            </a:r>
            <a:r>
              <a:rPr lang="en-US" sz="2600" dirty="0">
                <a:latin typeface="Cambria"/>
                <a:cs typeface="Cambria"/>
              </a:rPr>
              <a:t> </a:t>
            </a:r>
            <a:r>
              <a:rPr lang="en-US" sz="2600" dirty="0" err="1">
                <a:latin typeface="Cambria"/>
                <a:cs typeface="Cambria"/>
              </a:rPr>
              <a:t>pupillae</a:t>
            </a:r>
            <a:endParaRPr lang="en-US" sz="2600" dirty="0">
              <a:latin typeface="Cambria"/>
              <a:cs typeface="Cambria"/>
            </a:endParaRPr>
          </a:p>
          <a:p>
            <a:pPr marL="0" indent="0">
              <a:buNone/>
            </a:pPr>
            <a:r>
              <a:rPr lang="en-US" sz="2600" dirty="0" err="1">
                <a:latin typeface="Cambria"/>
                <a:cs typeface="Cambria"/>
              </a:rPr>
              <a:t>Musculus</a:t>
            </a:r>
            <a:r>
              <a:rPr lang="en-US" sz="2600" dirty="0">
                <a:latin typeface="Cambria"/>
                <a:cs typeface="Cambria"/>
              </a:rPr>
              <a:t> </a:t>
            </a:r>
            <a:r>
              <a:rPr lang="en-US" sz="2600" b="1" dirty="0">
                <a:solidFill>
                  <a:srgbClr val="DB0013"/>
                </a:solidFill>
                <a:latin typeface="Cambria"/>
                <a:cs typeface="Cambria"/>
              </a:rPr>
              <a:t>extensor</a:t>
            </a:r>
            <a:r>
              <a:rPr lang="en-US" sz="2600" dirty="0">
                <a:latin typeface="Cambria"/>
                <a:cs typeface="Cambria"/>
              </a:rPr>
              <a:t> carpi</a:t>
            </a:r>
          </a:p>
          <a:p>
            <a:pPr marL="0" indent="0">
              <a:buNone/>
            </a:pPr>
            <a:r>
              <a:rPr lang="en-US" sz="2600" dirty="0" err="1">
                <a:latin typeface="Cambria"/>
                <a:cs typeface="Cambria"/>
              </a:rPr>
              <a:t>Musculus</a:t>
            </a:r>
            <a:r>
              <a:rPr lang="en-US" sz="2600" dirty="0">
                <a:latin typeface="Cambria"/>
                <a:cs typeface="Cambria"/>
              </a:rPr>
              <a:t> </a:t>
            </a:r>
            <a:r>
              <a:rPr lang="en-US" sz="2600" b="1" dirty="0">
                <a:solidFill>
                  <a:srgbClr val="DB0013"/>
                </a:solidFill>
                <a:latin typeface="Cambria"/>
                <a:cs typeface="Cambria"/>
              </a:rPr>
              <a:t>flexor</a:t>
            </a:r>
            <a:r>
              <a:rPr lang="en-US" sz="2600" dirty="0">
                <a:latin typeface="Cambria"/>
                <a:cs typeface="Cambria"/>
              </a:rPr>
              <a:t> </a:t>
            </a:r>
            <a:r>
              <a:rPr lang="en-US" sz="2600" dirty="0" err="1">
                <a:latin typeface="Cambria"/>
                <a:cs typeface="Cambria"/>
              </a:rPr>
              <a:t>digitorum</a:t>
            </a:r>
            <a:r>
              <a:rPr lang="en-US" sz="2600" dirty="0">
                <a:latin typeface="Cambria"/>
                <a:cs typeface="Cambria"/>
              </a:rPr>
              <a:t> </a:t>
            </a:r>
            <a:r>
              <a:rPr lang="en-US" sz="2600" dirty="0" err="1">
                <a:latin typeface="Cambria"/>
                <a:cs typeface="Cambria"/>
              </a:rPr>
              <a:t>profundus</a:t>
            </a:r>
            <a:endParaRPr lang="en-US" sz="2600" dirty="0">
              <a:latin typeface="Cambria"/>
              <a:cs typeface="Cambria"/>
            </a:endParaRPr>
          </a:p>
          <a:p>
            <a:pPr marL="0" indent="0">
              <a:buNone/>
            </a:pPr>
            <a:r>
              <a:rPr lang="en-US" sz="2600" dirty="0" err="1">
                <a:latin typeface="Cambria"/>
                <a:cs typeface="Cambria"/>
              </a:rPr>
              <a:t>Musculus</a:t>
            </a:r>
            <a:r>
              <a:rPr lang="en-US" sz="2600" dirty="0">
                <a:latin typeface="Cambria"/>
                <a:cs typeface="Cambria"/>
              </a:rPr>
              <a:t> </a:t>
            </a:r>
            <a:r>
              <a:rPr lang="en-US" sz="2600" b="1" dirty="0" err="1">
                <a:solidFill>
                  <a:srgbClr val="DB0013"/>
                </a:solidFill>
                <a:latin typeface="Cambria"/>
                <a:cs typeface="Cambria"/>
              </a:rPr>
              <a:t>levator</a:t>
            </a:r>
            <a:r>
              <a:rPr lang="en-US" sz="2600" dirty="0">
                <a:latin typeface="Cambria"/>
                <a:cs typeface="Cambria"/>
              </a:rPr>
              <a:t> </a:t>
            </a:r>
            <a:r>
              <a:rPr lang="en-US" sz="2600" dirty="0" err="1">
                <a:latin typeface="Cambria"/>
                <a:cs typeface="Cambria"/>
              </a:rPr>
              <a:t>glandulae</a:t>
            </a:r>
            <a:r>
              <a:rPr lang="en-US" sz="2600" dirty="0">
                <a:latin typeface="Cambria"/>
                <a:cs typeface="Cambria"/>
              </a:rPr>
              <a:t> </a:t>
            </a:r>
            <a:r>
              <a:rPr lang="en-US" sz="2600" dirty="0" err="1">
                <a:latin typeface="Cambria"/>
                <a:cs typeface="Cambria"/>
              </a:rPr>
              <a:t>thyr</a:t>
            </a:r>
            <a:r>
              <a:rPr lang="en-US" sz="2600" dirty="0">
                <a:latin typeface="Cambria"/>
                <a:cs typeface="Cambria"/>
              </a:rPr>
              <a:t>(e)</a:t>
            </a:r>
            <a:r>
              <a:rPr lang="en-US" sz="2600" dirty="0" err="1">
                <a:latin typeface="Cambria"/>
                <a:cs typeface="Cambria"/>
              </a:rPr>
              <a:t>oideae</a:t>
            </a:r>
            <a:endParaRPr lang="en-US" sz="2600" dirty="0">
              <a:latin typeface="Cambria"/>
              <a:cs typeface="Cambria"/>
            </a:endParaRPr>
          </a:p>
          <a:p>
            <a:pPr marL="0" indent="0">
              <a:buNone/>
            </a:pPr>
            <a:r>
              <a:rPr lang="en-US" sz="2600" dirty="0" err="1">
                <a:latin typeface="Cambria"/>
                <a:cs typeface="Cambria"/>
              </a:rPr>
              <a:t>Musculi</a:t>
            </a:r>
            <a:r>
              <a:rPr lang="en-US" sz="2600" dirty="0">
                <a:latin typeface="Cambria"/>
                <a:cs typeface="Cambria"/>
              </a:rPr>
              <a:t> </a:t>
            </a:r>
            <a:r>
              <a:rPr lang="en-US" sz="2600" b="1" dirty="0" err="1">
                <a:solidFill>
                  <a:srgbClr val="DB0013"/>
                </a:solidFill>
                <a:latin typeface="Cambria"/>
                <a:cs typeface="Cambria"/>
              </a:rPr>
              <a:t>rotatores</a:t>
            </a:r>
            <a:r>
              <a:rPr lang="en-US" sz="2600" dirty="0">
                <a:latin typeface="Cambria"/>
                <a:cs typeface="Cambria"/>
              </a:rPr>
              <a:t> </a:t>
            </a:r>
            <a:r>
              <a:rPr lang="en-US" sz="2600" dirty="0" err="1">
                <a:latin typeface="Cambria"/>
                <a:cs typeface="Cambria"/>
              </a:rPr>
              <a:t>thoracis</a:t>
            </a:r>
            <a:endParaRPr lang="en-US" sz="2600" dirty="0">
              <a:latin typeface="Cambria"/>
              <a:cs typeface="Cambria"/>
            </a:endParaRPr>
          </a:p>
          <a:p>
            <a:pPr marL="0" indent="0">
              <a:buNone/>
            </a:pPr>
            <a:r>
              <a:rPr lang="en-US" sz="2600" dirty="0" err="1">
                <a:latin typeface="Cambria"/>
                <a:cs typeface="Cambria"/>
              </a:rPr>
              <a:t>Musculus</a:t>
            </a:r>
            <a:r>
              <a:rPr lang="en-US" sz="2600" dirty="0">
                <a:latin typeface="Cambria"/>
                <a:cs typeface="Cambria"/>
              </a:rPr>
              <a:t> </a:t>
            </a:r>
            <a:r>
              <a:rPr lang="en-US" sz="2600" b="1" dirty="0">
                <a:solidFill>
                  <a:srgbClr val="DB0013"/>
                </a:solidFill>
                <a:latin typeface="Cambria"/>
                <a:cs typeface="Cambria"/>
              </a:rPr>
              <a:t>tensor</a:t>
            </a:r>
            <a:r>
              <a:rPr lang="en-US" sz="2600" dirty="0">
                <a:latin typeface="Cambria"/>
                <a:cs typeface="Cambria"/>
              </a:rPr>
              <a:t> fasciae </a:t>
            </a:r>
            <a:r>
              <a:rPr lang="en-US" sz="2600" dirty="0" err="1">
                <a:latin typeface="Cambria"/>
                <a:cs typeface="Cambria"/>
              </a:rPr>
              <a:t>latae</a:t>
            </a:r>
            <a:endParaRPr lang="en-US" sz="2600" dirty="0">
              <a:latin typeface="Cambria"/>
              <a:cs typeface="Cambria"/>
            </a:endParaRPr>
          </a:p>
          <a:p>
            <a:pPr marL="0" indent="0">
              <a:buNone/>
            </a:pPr>
            <a:endParaRPr lang="en-US" sz="2600" dirty="0">
              <a:latin typeface="Cambria"/>
              <a:cs typeface="Cambri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281754"/>
            <a:ext cx="9144000" cy="37818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2600" dirty="0">
                <a:latin typeface="Cambria"/>
                <a:cs typeface="Cambria"/>
              </a:rPr>
              <a:t> </a:t>
            </a:r>
            <a:r>
              <a:rPr lang="en-US" sz="2600" dirty="0" err="1">
                <a:latin typeface="Cambria"/>
                <a:cs typeface="Cambria"/>
              </a:rPr>
              <a:t>Musculus</a:t>
            </a:r>
            <a:r>
              <a:rPr lang="en-US" sz="2600" dirty="0">
                <a:latin typeface="Cambria"/>
                <a:cs typeface="Cambria"/>
              </a:rPr>
              <a:t> </a:t>
            </a:r>
            <a:r>
              <a:rPr lang="en-US" sz="2600" b="1" dirty="0">
                <a:solidFill>
                  <a:srgbClr val="DB0013"/>
                </a:solidFill>
                <a:latin typeface="Cambria"/>
                <a:cs typeface="Cambria"/>
              </a:rPr>
              <a:t>abductor</a:t>
            </a:r>
            <a:r>
              <a:rPr lang="en-US" sz="2600" dirty="0">
                <a:latin typeface="Cambria"/>
                <a:cs typeface="Cambria"/>
              </a:rPr>
              <a:t> </a:t>
            </a:r>
            <a:r>
              <a:rPr lang="en-US" sz="2600" dirty="0" err="1">
                <a:latin typeface="Cambria"/>
                <a:cs typeface="Cambria"/>
              </a:rPr>
              <a:t>pollicis</a:t>
            </a:r>
            <a:r>
              <a:rPr lang="en-US" sz="2600" dirty="0">
                <a:latin typeface="Cambria"/>
                <a:cs typeface="Cambria"/>
              </a:rPr>
              <a:t> longus  </a:t>
            </a:r>
            <a:r>
              <a:rPr lang="en-US" sz="2600" b="1" dirty="0">
                <a:solidFill>
                  <a:srgbClr val="DB0013"/>
                </a:solidFill>
                <a:latin typeface="Cambria"/>
                <a:ea typeface="ＭＳ ゴシック"/>
                <a:cs typeface="Cambria"/>
                <a:sym typeface="Wingdings"/>
              </a:rPr>
              <a:t>&gt;&gt; </a:t>
            </a:r>
            <a:r>
              <a:rPr lang="en-US" sz="2600" b="1" dirty="0" err="1">
                <a:solidFill>
                  <a:srgbClr val="DB0013"/>
                </a:solidFill>
                <a:latin typeface="Cambria"/>
                <a:ea typeface="ＭＳ ゴシック"/>
                <a:cs typeface="Cambria"/>
                <a:sym typeface="Wingdings"/>
              </a:rPr>
              <a:t>abductio</a:t>
            </a:r>
            <a:r>
              <a:rPr lang="en-US" sz="2600" b="1" dirty="0">
                <a:solidFill>
                  <a:srgbClr val="DB0013"/>
                </a:solidFill>
                <a:latin typeface="Cambria"/>
                <a:ea typeface="ＭＳ ゴシック"/>
                <a:cs typeface="Cambria"/>
                <a:sym typeface="Wingdings"/>
              </a:rPr>
              <a:t>, </a:t>
            </a:r>
            <a:r>
              <a:rPr lang="en-US" sz="2600" b="1" dirty="0" err="1">
                <a:solidFill>
                  <a:srgbClr val="DB0013"/>
                </a:solidFill>
                <a:latin typeface="Cambria"/>
                <a:ea typeface="ＭＳ ゴシック"/>
                <a:cs typeface="Cambria"/>
                <a:sym typeface="Wingdings"/>
              </a:rPr>
              <a:t>onis</a:t>
            </a:r>
            <a:r>
              <a:rPr lang="en-US" sz="2600" b="1" dirty="0">
                <a:solidFill>
                  <a:srgbClr val="DB0013"/>
                </a:solidFill>
                <a:latin typeface="Cambria"/>
                <a:ea typeface="ＭＳ ゴシック"/>
                <a:cs typeface="Cambria"/>
                <a:sym typeface="Wingdings"/>
              </a:rPr>
              <a:t>, f.</a:t>
            </a:r>
            <a:endParaRPr lang="en-US" sz="2600" dirty="0">
              <a:latin typeface="Cambria"/>
              <a:cs typeface="Cambri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73699" y="1640851"/>
            <a:ext cx="252775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err="1">
                <a:solidFill>
                  <a:srgbClr val="CB0202"/>
                </a:solidFill>
                <a:latin typeface="Cambria"/>
                <a:cs typeface="Cambria"/>
              </a:rPr>
              <a:t>Adductio</a:t>
            </a:r>
            <a:r>
              <a:rPr lang="en-US" sz="2600" dirty="0">
                <a:solidFill>
                  <a:srgbClr val="CB0202"/>
                </a:solidFill>
                <a:latin typeface="Cambria"/>
                <a:cs typeface="Cambria"/>
              </a:rPr>
              <a:t>, </a:t>
            </a:r>
            <a:r>
              <a:rPr lang="en-US" sz="2600" dirty="0" err="1">
                <a:solidFill>
                  <a:srgbClr val="CB0202"/>
                </a:solidFill>
                <a:latin typeface="Cambria"/>
                <a:cs typeface="Cambria"/>
              </a:rPr>
              <a:t>onis</a:t>
            </a:r>
            <a:r>
              <a:rPr lang="en-US" sz="2600" dirty="0">
                <a:solidFill>
                  <a:srgbClr val="CB0202"/>
                </a:solidFill>
                <a:latin typeface="Cambria"/>
                <a:cs typeface="Cambria"/>
              </a:rPr>
              <a:t>, f.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80850" y="2127542"/>
            <a:ext cx="292060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err="1">
                <a:solidFill>
                  <a:srgbClr val="CB0202"/>
                </a:solidFill>
                <a:latin typeface="Cambria"/>
                <a:cs typeface="Cambria"/>
              </a:rPr>
              <a:t>Compressio</a:t>
            </a:r>
            <a:r>
              <a:rPr lang="en-US" sz="2600" dirty="0">
                <a:solidFill>
                  <a:srgbClr val="CB0202"/>
                </a:solidFill>
                <a:latin typeface="Cambria"/>
                <a:cs typeface="Cambria"/>
              </a:rPr>
              <a:t>, </a:t>
            </a:r>
            <a:r>
              <a:rPr lang="en-US" sz="2600" dirty="0" err="1">
                <a:solidFill>
                  <a:srgbClr val="CB0202"/>
                </a:solidFill>
                <a:latin typeface="Cambria"/>
                <a:cs typeface="Cambria"/>
              </a:rPr>
              <a:t>onis</a:t>
            </a:r>
            <a:r>
              <a:rPr lang="en-US" sz="2600" dirty="0">
                <a:solidFill>
                  <a:srgbClr val="CB0202"/>
                </a:solidFill>
                <a:latin typeface="Cambria"/>
                <a:cs typeface="Cambria"/>
              </a:rPr>
              <a:t>, f.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98233" y="2614233"/>
            <a:ext cx="280322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err="1">
                <a:solidFill>
                  <a:srgbClr val="CB0202"/>
                </a:solidFill>
                <a:latin typeface="Cambria"/>
                <a:cs typeface="Cambria"/>
              </a:rPr>
              <a:t>Constrictio</a:t>
            </a:r>
            <a:r>
              <a:rPr lang="en-US" sz="2600" dirty="0">
                <a:solidFill>
                  <a:srgbClr val="CB0202"/>
                </a:solidFill>
                <a:latin typeface="Cambria"/>
                <a:cs typeface="Cambria"/>
              </a:rPr>
              <a:t>, </a:t>
            </a:r>
            <a:r>
              <a:rPr lang="en-US" sz="2600" dirty="0" err="1">
                <a:solidFill>
                  <a:srgbClr val="CB0202"/>
                </a:solidFill>
                <a:latin typeface="Cambria"/>
                <a:cs typeface="Cambria"/>
              </a:rPr>
              <a:t>onis</a:t>
            </a:r>
            <a:r>
              <a:rPr lang="en-US" sz="2600" dirty="0">
                <a:solidFill>
                  <a:srgbClr val="CB0202"/>
                </a:solidFill>
                <a:latin typeface="Cambria"/>
                <a:cs typeface="Cambria"/>
              </a:rPr>
              <a:t>, f.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23847" y="3100924"/>
            <a:ext cx="273533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err="1">
                <a:solidFill>
                  <a:srgbClr val="CB0202"/>
                </a:solidFill>
                <a:latin typeface="Cambria"/>
                <a:cs typeface="Cambria"/>
              </a:rPr>
              <a:t>Depressio</a:t>
            </a:r>
            <a:r>
              <a:rPr lang="en-US" sz="2600" dirty="0">
                <a:solidFill>
                  <a:srgbClr val="CB0202"/>
                </a:solidFill>
                <a:latin typeface="Cambria"/>
                <a:cs typeface="Cambria"/>
              </a:rPr>
              <a:t>, </a:t>
            </a:r>
            <a:r>
              <a:rPr lang="en-US" sz="2600" dirty="0" err="1">
                <a:solidFill>
                  <a:srgbClr val="CB0202"/>
                </a:solidFill>
                <a:latin typeface="Cambria"/>
                <a:cs typeface="Cambria"/>
              </a:rPr>
              <a:t>onis</a:t>
            </a:r>
            <a:r>
              <a:rPr lang="en-US" sz="2600" dirty="0">
                <a:solidFill>
                  <a:srgbClr val="CB0202"/>
                </a:solidFill>
                <a:latin typeface="Cambria"/>
                <a:cs typeface="Cambria"/>
              </a:rPr>
              <a:t>, f.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40286" y="3587615"/>
            <a:ext cx="246116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err="1">
                <a:solidFill>
                  <a:srgbClr val="CB0202"/>
                </a:solidFill>
                <a:latin typeface="Cambria"/>
                <a:cs typeface="Cambria"/>
              </a:rPr>
              <a:t>Dilatatio</a:t>
            </a:r>
            <a:r>
              <a:rPr lang="en-US" sz="2600" dirty="0">
                <a:solidFill>
                  <a:srgbClr val="CB0202"/>
                </a:solidFill>
                <a:latin typeface="Cambria"/>
                <a:cs typeface="Cambria"/>
              </a:rPr>
              <a:t>, </a:t>
            </a:r>
            <a:r>
              <a:rPr lang="en-US" sz="2600" dirty="0" err="1">
                <a:solidFill>
                  <a:srgbClr val="CB0202"/>
                </a:solidFill>
                <a:latin typeface="Cambria"/>
                <a:cs typeface="Cambria"/>
              </a:rPr>
              <a:t>onis</a:t>
            </a:r>
            <a:r>
              <a:rPr lang="en-US" sz="2600" dirty="0">
                <a:solidFill>
                  <a:srgbClr val="CB0202"/>
                </a:solidFill>
                <a:latin typeface="Cambria"/>
                <a:cs typeface="Cambria"/>
              </a:rPr>
              <a:t>, f.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37518" y="4074306"/>
            <a:ext cx="246393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err="1">
                <a:solidFill>
                  <a:srgbClr val="CB0202"/>
                </a:solidFill>
                <a:latin typeface="Cambria"/>
                <a:cs typeface="Cambria"/>
              </a:rPr>
              <a:t>Extensio</a:t>
            </a:r>
            <a:r>
              <a:rPr lang="en-US" sz="2600" dirty="0">
                <a:solidFill>
                  <a:srgbClr val="CB0202"/>
                </a:solidFill>
                <a:latin typeface="Cambria"/>
                <a:cs typeface="Cambria"/>
              </a:rPr>
              <a:t>, </a:t>
            </a:r>
            <a:r>
              <a:rPr lang="en-US" sz="2600" dirty="0" err="1">
                <a:solidFill>
                  <a:srgbClr val="CB0202"/>
                </a:solidFill>
                <a:latin typeface="Cambria"/>
                <a:cs typeface="Cambria"/>
              </a:rPr>
              <a:t>onis</a:t>
            </a:r>
            <a:r>
              <a:rPr lang="en-US" sz="2600" dirty="0">
                <a:solidFill>
                  <a:srgbClr val="CB0202"/>
                </a:solidFill>
                <a:latin typeface="Cambria"/>
                <a:cs typeface="Cambria"/>
              </a:rPr>
              <a:t>, f.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986339" y="4560997"/>
            <a:ext cx="217284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err="1">
                <a:solidFill>
                  <a:srgbClr val="CB0202"/>
                </a:solidFill>
                <a:latin typeface="Cambria"/>
                <a:cs typeface="Cambria"/>
              </a:rPr>
              <a:t>Flexio</a:t>
            </a:r>
            <a:r>
              <a:rPr lang="en-US" sz="2600" dirty="0">
                <a:solidFill>
                  <a:srgbClr val="CB0202"/>
                </a:solidFill>
                <a:latin typeface="Cambria"/>
                <a:cs typeface="Cambria"/>
              </a:rPr>
              <a:t>, </a:t>
            </a:r>
            <a:r>
              <a:rPr lang="en-US" sz="2600" dirty="0" err="1">
                <a:solidFill>
                  <a:srgbClr val="CB0202"/>
                </a:solidFill>
                <a:latin typeface="Cambria"/>
                <a:cs typeface="Cambria"/>
              </a:rPr>
              <a:t>onis</a:t>
            </a:r>
            <a:r>
              <a:rPr lang="en-US" sz="2600" dirty="0">
                <a:solidFill>
                  <a:srgbClr val="CB0202"/>
                </a:solidFill>
                <a:latin typeface="Cambria"/>
                <a:cs typeface="Cambria"/>
              </a:rPr>
              <a:t>, f.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10092" y="5047688"/>
            <a:ext cx="229136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err="1">
                <a:solidFill>
                  <a:srgbClr val="CB0202"/>
                </a:solidFill>
                <a:latin typeface="Cambria"/>
                <a:cs typeface="Cambria"/>
              </a:rPr>
              <a:t>Levatio</a:t>
            </a:r>
            <a:r>
              <a:rPr lang="en-US" sz="2600" dirty="0">
                <a:solidFill>
                  <a:srgbClr val="CB0202"/>
                </a:solidFill>
                <a:latin typeface="Cambria"/>
                <a:cs typeface="Cambria"/>
              </a:rPr>
              <a:t>, </a:t>
            </a:r>
            <a:r>
              <a:rPr lang="en-US" sz="2600" dirty="0" err="1">
                <a:solidFill>
                  <a:srgbClr val="CB0202"/>
                </a:solidFill>
                <a:latin typeface="Cambria"/>
                <a:cs typeface="Cambria"/>
              </a:rPr>
              <a:t>onis</a:t>
            </a:r>
            <a:r>
              <a:rPr lang="en-US" sz="2600" dirty="0">
                <a:solidFill>
                  <a:srgbClr val="CB0202"/>
                </a:solidFill>
                <a:latin typeface="Cambria"/>
                <a:cs typeface="Cambria"/>
              </a:rPr>
              <a:t>, f.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22790" y="5534379"/>
            <a:ext cx="227866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err="1">
                <a:solidFill>
                  <a:srgbClr val="CB0202"/>
                </a:solidFill>
                <a:latin typeface="Cambria"/>
                <a:cs typeface="Cambria"/>
              </a:rPr>
              <a:t>Rotatio</a:t>
            </a:r>
            <a:r>
              <a:rPr lang="en-US" sz="2600" dirty="0">
                <a:solidFill>
                  <a:srgbClr val="CB0202"/>
                </a:solidFill>
                <a:latin typeface="Cambria"/>
                <a:cs typeface="Cambria"/>
              </a:rPr>
              <a:t>, </a:t>
            </a:r>
            <a:r>
              <a:rPr lang="en-US" sz="2600" dirty="0" err="1">
                <a:solidFill>
                  <a:srgbClr val="CB0202"/>
                </a:solidFill>
                <a:latin typeface="Cambria"/>
                <a:cs typeface="Cambria"/>
              </a:rPr>
              <a:t>onis</a:t>
            </a:r>
            <a:r>
              <a:rPr lang="en-US" sz="2600" dirty="0">
                <a:solidFill>
                  <a:srgbClr val="CB0202"/>
                </a:solidFill>
                <a:latin typeface="Cambria"/>
                <a:cs typeface="Cambria"/>
              </a:rPr>
              <a:t>, f.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905658" y="6021066"/>
            <a:ext cx="219579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err="1">
                <a:solidFill>
                  <a:srgbClr val="CB0202"/>
                </a:solidFill>
                <a:latin typeface="Cambria"/>
                <a:cs typeface="Cambria"/>
              </a:rPr>
              <a:t>Tensio</a:t>
            </a:r>
            <a:r>
              <a:rPr lang="en-US" sz="2600" dirty="0">
                <a:solidFill>
                  <a:srgbClr val="CB0202"/>
                </a:solidFill>
                <a:latin typeface="Cambria"/>
                <a:cs typeface="Cambria"/>
              </a:rPr>
              <a:t>, </a:t>
            </a:r>
            <a:r>
              <a:rPr lang="en-US" sz="2600" dirty="0" err="1">
                <a:solidFill>
                  <a:srgbClr val="CB0202"/>
                </a:solidFill>
                <a:latin typeface="Cambria"/>
                <a:cs typeface="Cambria"/>
              </a:rPr>
              <a:t>onis</a:t>
            </a:r>
            <a:r>
              <a:rPr lang="en-US" sz="2600" dirty="0">
                <a:solidFill>
                  <a:srgbClr val="CB0202"/>
                </a:solidFill>
                <a:latin typeface="Cambria"/>
                <a:cs typeface="Cambria"/>
              </a:rPr>
              <a:t>, f.</a:t>
            </a:r>
          </a:p>
        </p:txBody>
      </p:sp>
    </p:spTree>
    <p:extLst>
      <p:ext uri="{BB962C8B-B14F-4D97-AF65-F5344CB8AC3E}">
        <p14:creationId xmlns:p14="http://schemas.microsoft.com/office/powerpoint/2010/main" val="2451504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862"/>
            <a:ext cx="8229600" cy="1143000"/>
          </a:xfrm>
        </p:spPr>
        <p:txBody>
          <a:bodyPr anchor="ctr"/>
          <a:lstStyle/>
          <a:p>
            <a:r>
              <a:rPr lang="en-US" sz="3200" dirty="0">
                <a:solidFill>
                  <a:srgbClr val="CB0202"/>
                </a:solidFill>
              </a:rPr>
              <a:t>Translate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515" y="1197564"/>
            <a:ext cx="8229600" cy="452596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400" dirty="0">
                <a:latin typeface="Cambria"/>
                <a:cs typeface="Cambria"/>
              </a:rPr>
              <a:t>Death on the operating table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>
              <a:latin typeface="Cambria"/>
              <a:cs typeface="Cambria"/>
            </a:endParaRPr>
          </a:p>
          <a:p>
            <a:pPr>
              <a:spcBef>
                <a:spcPts val="0"/>
              </a:spcBef>
            </a:pPr>
            <a:r>
              <a:rPr lang="cs-CZ" sz="2400" dirty="0" err="1" smtClean="0">
                <a:latin typeface="Cambria"/>
                <a:cs typeface="Cambria"/>
              </a:rPr>
              <a:t>Deep</a:t>
            </a:r>
            <a:r>
              <a:rPr lang="en-US" sz="2400" dirty="0" smtClean="0">
                <a:latin typeface="Cambria"/>
                <a:cs typeface="Cambria"/>
              </a:rPr>
              <a:t> </a:t>
            </a:r>
            <a:r>
              <a:rPr lang="en-US" sz="2400" dirty="0">
                <a:latin typeface="Cambria"/>
                <a:cs typeface="Cambria"/>
              </a:rPr>
              <a:t>part of the parotid </a:t>
            </a:r>
            <a:r>
              <a:rPr lang="en-US" sz="2400" dirty="0" smtClean="0">
                <a:latin typeface="Cambria"/>
                <a:cs typeface="Cambria"/>
              </a:rPr>
              <a:t>gland</a:t>
            </a:r>
            <a:endParaRPr lang="cs-CZ" sz="2400" dirty="0" smtClean="0">
              <a:latin typeface="Cambria"/>
              <a:cs typeface="Cambria"/>
            </a:endParaRPr>
          </a:p>
          <a:p>
            <a:pPr>
              <a:spcBef>
                <a:spcPts val="0"/>
              </a:spcBef>
            </a:pPr>
            <a:endParaRPr lang="cs-CZ" sz="2400" dirty="0">
              <a:latin typeface="Cambria"/>
              <a:cs typeface="Cambria"/>
            </a:endParaRPr>
          </a:p>
          <a:p>
            <a:pPr>
              <a:spcBef>
                <a:spcPts val="0"/>
              </a:spcBef>
            </a:pPr>
            <a:r>
              <a:rPr lang="en-US" sz="2400" dirty="0">
                <a:latin typeface="Cambria"/>
                <a:cs typeface="Cambria"/>
              </a:rPr>
              <a:t>Internal ear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>
              <a:latin typeface="Cambria"/>
              <a:cs typeface="Cambria"/>
            </a:endParaRPr>
          </a:p>
          <a:p>
            <a:pPr>
              <a:spcBef>
                <a:spcPts val="0"/>
              </a:spcBef>
            </a:pPr>
            <a:r>
              <a:rPr lang="en-US" sz="2400" dirty="0">
                <a:latin typeface="Cambria"/>
                <a:cs typeface="Cambria"/>
              </a:rPr>
              <a:t>Network of carpus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>
              <a:latin typeface="Cambria"/>
              <a:cs typeface="Cambria"/>
            </a:endParaRPr>
          </a:p>
          <a:p>
            <a:pPr>
              <a:spcBef>
                <a:spcPts val="0"/>
              </a:spcBef>
            </a:pPr>
            <a:r>
              <a:rPr lang="en-US" sz="2400" dirty="0" smtClean="0">
                <a:latin typeface="Cambria"/>
                <a:cs typeface="Cambria"/>
              </a:rPr>
              <a:t>Canine </a:t>
            </a:r>
            <a:r>
              <a:rPr lang="en-US" sz="2400" dirty="0">
                <a:latin typeface="Cambria"/>
                <a:cs typeface="Cambria"/>
              </a:rPr>
              <a:t>teeth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>
              <a:latin typeface="Cambria"/>
              <a:cs typeface="Cambria"/>
            </a:endParaRPr>
          </a:p>
          <a:p>
            <a:pPr>
              <a:spcBef>
                <a:spcPts val="0"/>
              </a:spcBef>
            </a:pPr>
            <a:r>
              <a:rPr lang="en-US" sz="2400" dirty="0">
                <a:latin typeface="Cambria"/>
                <a:cs typeface="Cambria"/>
              </a:rPr>
              <a:t>Venous network of the eyeball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>
              <a:latin typeface="Cambria"/>
              <a:cs typeface="Cambria"/>
            </a:endParaRPr>
          </a:p>
          <a:p>
            <a:pPr>
              <a:spcBef>
                <a:spcPts val="0"/>
              </a:spcBef>
            </a:pPr>
            <a:r>
              <a:rPr lang="en-US" sz="2400" dirty="0" smtClean="0">
                <a:latin typeface="Cambria"/>
                <a:cs typeface="Cambria"/>
              </a:rPr>
              <a:t>Symptoms </a:t>
            </a:r>
            <a:r>
              <a:rPr lang="en-US" sz="2400" dirty="0">
                <a:latin typeface="Cambria"/>
                <a:cs typeface="Cambria"/>
              </a:rPr>
              <a:t>of </a:t>
            </a:r>
            <a:r>
              <a:rPr lang="cs-CZ" sz="2400" dirty="0" err="1" smtClean="0">
                <a:latin typeface="Cambria"/>
                <a:cs typeface="Cambria"/>
              </a:rPr>
              <a:t>inflammation</a:t>
            </a:r>
            <a:r>
              <a:rPr lang="cs-CZ" sz="2400" dirty="0" smtClean="0">
                <a:latin typeface="Cambria"/>
                <a:cs typeface="Cambria"/>
              </a:rPr>
              <a:t> </a:t>
            </a:r>
            <a:r>
              <a:rPr lang="cs-CZ" sz="2400" dirty="0" err="1" smtClean="0">
                <a:latin typeface="Cambria"/>
                <a:cs typeface="Cambria"/>
              </a:rPr>
              <a:t>of</a:t>
            </a:r>
            <a:r>
              <a:rPr lang="cs-CZ" sz="2400" dirty="0" smtClean="0">
                <a:latin typeface="Cambria"/>
                <a:cs typeface="Cambria"/>
              </a:rPr>
              <a:t> liver</a:t>
            </a:r>
            <a:endParaRPr lang="en-US" sz="2400" dirty="0">
              <a:latin typeface="Cambria"/>
              <a:cs typeface="Cambria"/>
            </a:endParaRPr>
          </a:p>
          <a:p>
            <a:pPr>
              <a:spcBef>
                <a:spcPts val="0"/>
              </a:spcBef>
            </a:pPr>
            <a:endParaRPr lang="en-US" sz="2400" dirty="0">
              <a:latin typeface="Cambria"/>
              <a:cs typeface="Cambria"/>
            </a:endParaRPr>
          </a:p>
          <a:p>
            <a:pPr>
              <a:spcBef>
                <a:spcPts val="0"/>
              </a:spcBef>
            </a:pPr>
            <a:endParaRPr lang="en-US" sz="2400" dirty="0">
              <a:latin typeface="Cambria"/>
              <a:cs typeface="Cambria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400" dirty="0">
              <a:latin typeface="Cambria"/>
              <a:cs typeface="Cambria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64400" y="160808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400" b="1" dirty="0">
                <a:solidFill>
                  <a:srgbClr val="DB0013"/>
                </a:solidFill>
                <a:latin typeface="Century Schoolbook" panose="02040604050505020304" pitchFamily="18" charset="0"/>
                <a:cs typeface="Calibri"/>
              </a:rPr>
              <a:t>Mors in tabula</a:t>
            </a:r>
          </a:p>
          <a:p>
            <a:pPr marL="0" indent="0">
              <a:spcBef>
                <a:spcPts val="0"/>
              </a:spcBef>
              <a:buFont typeface="Arial"/>
              <a:buNone/>
            </a:pPr>
            <a:endParaRPr lang="en-US" sz="2400" b="1" dirty="0">
              <a:solidFill>
                <a:srgbClr val="DB0013"/>
              </a:solidFill>
              <a:latin typeface="Century Schoolbook" panose="02040604050505020304" pitchFamily="18" charset="0"/>
              <a:cs typeface="Calibri"/>
            </a:endParaRPr>
          </a:p>
          <a:p>
            <a:pPr>
              <a:spcBef>
                <a:spcPts val="0"/>
              </a:spcBef>
            </a:pPr>
            <a:r>
              <a:rPr lang="en-US" sz="2400" b="1" dirty="0">
                <a:solidFill>
                  <a:srgbClr val="DB0013"/>
                </a:solidFill>
                <a:latin typeface="Century Schoolbook" panose="02040604050505020304" pitchFamily="18" charset="0"/>
                <a:cs typeface="Calibri"/>
              </a:rPr>
              <a:t>Pars </a:t>
            </a:r>
            <a:r>
              <a:rPr lang="en-US" sz="2400" b="1" dirty="0" err="1">
                <a:solidFill>
                  <a:srgbClr val="DB0013"/>
                </a:solidFill>
                <a:latin typeface="Century Schoolbook" panose="02040604050505020304" pitchFamily="18" charset="0"/>
                <a:cs typeface="Calibri"/>
              </a:rPr>
              <a:t>profunda</a:t>
            </a:r>
            <a:r>
              <a:rPr lang="en-US" sz="2400" b="1" dirty="0">
                <a:solidFill>
                  <a:srgbClr val="DB0013"/>
                </a:solidFill>
                <a:latin typeface="Century Schoolbook" panose="02040604050505020304" pitchFamily="18" charset="0"/>
                <a:cs typeface="Calibri"/>
              </a:rPr>
              <a:t> (</a:t>
            </a:r>
            <a:r>
              <a:rPr lang="en-US" sz="2400" b="1" dirty="0" err="1">
                <a:solidFill>
                  <a:srgbClr val="DB0013"/>
                </a:solidFill>
                <a:latin typeface="Century Schoolbook" panose="02040604050505020304" pitchFamily="18" charset="0"/>
                <a:cs typeface="Calibri"/>
              </a:rPr>
              <a:t>glandulae</a:t>
            </a:r>
            <a:r>
              <a:rPr lang="en-US" sz="2400" b="1" dirty="0">
                <a:solidFill>
                  <a:srgbClr val="DB0013"/>
                </a:solidFill>
                <a:latin typeface="Century Schoolbook" panose="02040604050505020304" pitchFamily="18" charset="0"/>
                <a:cs typeface="Calibri"/>
              </a:rPr>
              <a:t>) </a:t>
            </a:r>
            <a:r>
              <a:rPr lang="en-US" sz="2400" b="1" dirty="0" err="1" smtClean="0">
                <a:solidFill>
                  <a:srgbClr val="DB0013"/>
                </a:solidFill>
                <a:latin typeface="Century Schoolbook" panose="02040604050505020304" pitchFamily="18" charset="0"/>
                <a:cs typeface="Calibri"/>
              </a:rPr>
              <a:t>parotidis</a:t>
            </a:r>
            <a:endParaRPr lang="cs-CZ" sz="2400" b="1" dirty="0" smtClean="0">
              <a:solidFill>
                <a:srgbClr val="DB0013"/>
              </a:solidFill>
              <a:latin typeface="Century Schoolbook" panose="02040604050505020304" pitchFamily="18" charset="0"/>
              <a:cs typeface="Calibri"/>
            </a:endParaRPr>
          </a:p>
          <a:p>
            <a:pPr>
              <a:spcBef>
                <a:spcPts val="0"/>
              </a:spcBef>
            </a:pPr>
            <a:endParaRPr lang="cs-CZ" sz="2400" b="1" dirty="0">
              <a:solidFill>
                <a:srgbClr val="DB0013"/>
              </a:solidFill>
              <a:latin typeface="Century Schoolbook" panose="02040604050505020304" pitchFamily="18" charset="0"/>
              <a:cs typeface="Calibri"/>
            </a:endParaRPr>
          </a:p>
          <a:p>
            <a:pPr>
              <a:spcBef>
                <a:spcPts val="0"/>
              </a:spcBef>
            </a:pPr>
            <a:r>
              <a:rPr lang="en-US" sz="2400" b="1" dirty="0" err="1">
                <a:solidFill>
                  <a:srgbClr val="DB0013"/>
                </a:solidFill>
                <a:latin typeface="Century Schoolbook" panose="02040604050505020304" pitchFamily="18" charset="0"/>
                <a:cs typeface="Calibri"/>
              </a:rPr>
              <a:t>Auris</a:t>
            </a:r>
            <a:r>
              <a:rPr lang="en-US" sz="2400" b="1" dirty="0">
                <a:solidFill>
                  <a:srgbClr val="DB0013"/>
                </a:solidFill>
                <a:latin typeface="Century Schoolbook" panose="02040604050505020304" pitchFamily="18" charset="0"/>
                <a:cs typeface="Calibri"/>
              </a:rPr>
              <a:t> </a:t>
            </a:r>
            <a:r>
              <a:rPr lang="en-US" sz="2400" b="1" dirty="0" err="1">
                <a:solidFill>
                  <a:srgbClr val="DB0013"/>
                </a:solidFill>
                <a:latin typeface="Century Schoolbook" panose="02040604050505020304" pitchFamily="18" charset="0"/>
                <a:cs typeface="Calibri"/>
              </a:rPr>
              <a:t>interna</a:t>
            </a:r>
            <a:endParaRPr lang="en-US" sz="2400" b="1" dirty="0">
              <a:solidFill>
                <a:srgbClr val="DB0013"/>
              </a:solidFill>
              <a:latin typeface="Century Schoolbook" panose="02040604050505020304" pitchFamily="18" charset="0"/>
              <a:cs typeface="Calibri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400" b="1" dirty="0">
              <a:solidFill>
                <a:srgbClr val="DB0013"/>
              </a:solidFill>
              <a:latin typeface="Century Schoolbook" panose="02040604050505020304" pitchFamily="18" charset="0"/>
              <a:cs typeface="Calibri"/>
            </a:endParaRPr>
          </a:p>
          <a:p>
            <a:pPr>
              <a:spcBef>
                <a:spcPts val="0"/>
              </a:spcBef>
            </a:pPr>
            <a:r>
              <a:rPr lang="en-US" sz="2400" b="1" dirty="0">
                <a:solidFill>
                  <a:srgbClr val="DB0013"/>
                </a:solidFill>
                <a:latin typeface="Century Schoolbook" panose="02040604050505020304" pitchFamily="18" charset="0"/>
                <a:cs typeface="Calibri"/>
              </a:rPr>
              <a:t>Rete carpi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b="1" dirty="0">
              <a:solidFill>
                <a:srgbClr val="DB0013"/>
              </a:solidFill>
              <a:latin typeface="Century Schoolbook" panose="02040604050505020304" pitchFamily="18" charset="0"/>
              <a:cs typeface="Calibri"/>
            </a:endParaRPr>
          </a:p>
          <a:p>
            <a:pPr>
              <a:spcBef>
                <a:spcPts val="0"/>
              </a:spcBef>
            </a:pPr>
            <a:r>
              <a:rPr lang="cs-CZ" sz="2400" b="1" dirty="0" err="1" smtClean="0">
                <a:solidFill>
                  <a:srgbClr val="DB0013"/>
                </a:solidFill>
                <a:latin typeface="Century Schoolbook" panose="02040604050505020304" pitchFamily="18" charset="0"/>
                <a:cs typeface="Calibri"/>
              </a:rPr>
              <a:t>Dentes</a:t>
            </a:r>
            <a:r>
              <a:rPr lang="cs-CZ" sz="2400" b="1" dirty="0" smtClean="0">
                <a:solidFill>
                  <a:srgbClr val="DB0013"/>
                </a:solidFill>
                <a:latin typeface="Century Schoolbook" panose="02040604050505020304" pitchFamily="18" charset="0"/>
                <a:cs typeface="Calibri"/>
              </a:rPr>
              <a:t> </a:t>
            </a:r>
            <a:r>
              <a:rPr lang="cs-CZ" sz="2400" b="1" dirty="0" err="1" smtClean="0">
                <a:solidFill>
                  <a:srgbClr val="DB0013"/>
                </a:solidFill>
                <a:latin typeface="Century Schoolbook" panose="02040604050505020304" pitchFamily="18" charset="0"/>
                <a:cs typeface="Calibri"/>
              </a:rPr>
              <a:t>canini</a:t>
            </a:r>
            <a:endParaRPr lang="en-US" sz="2400" b="1" dirty="0">
              <a:solidFill>
                <a:srgbClr val="DB0013"/>
              </a:solidFill>
              <a:latin typeface="Century Schoolbook" panose="02040604050505020304" pitchFamily="18" charset="0"/>
              <a:cs typeface="Calibri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400" b="1" dirty="0">
              <a:solidFill>
                <a:srgbClr val="DB0013"/>
              </a:solidFill>
              <a:latin typeface="Century Schoolbook" panose="02040604050505020304" pitchFamily="18" charset="0"/>
              <a:cs typeface="Calibri"/>
            </a:endParaRPr>
          </a:p>
          <a:p>
            <a:pPr>
              <a:spcBef>
                <a:spcPts val="0"/>
              </a:spcBef>
            </a:pPr>
            <a:r>
              <a:rPr lang="en-US" sz="2400" b="1" dirty="0">
                <a:solidFill>
                  <a:srgbClr val="DB0013"/>
                </a:solidFill>
                <a:latin typeface="Century Schoolbook" panose="02040604050505020304" pitchFamily="18" charset="0"/>
                <a:cs typeface="Calibri"/>
              </a:rPr>
              <a:t>Rete </a:t>
            </a:r>
            <a:r>
              <a:rPr lang="en-US" sz="2400" b="1" dirty="0" err="1">
                <a:solidFill>
                  <a:srgbClr val="DB0013"/>
                </a:solidFill>
                <a:latin typeface="Century Schoolbook" panose="02040604050505020304" pitchFamily="18" charset="0"/>
                <a:cs typeface="Calibri"/>
              </a:rPr>
              <a:t>venosum</a:t>
            </a:r>
            <a:r>
              <a:rPr lang="en-US" sz="2400" b="1" dirty="0">
                <a:solidFill>
                  <a:srgbClr val="DB0013"/>
                </a:solidFill>
                <a:latin typeface="Century Schoolbook" panose="02040604050505020304" pitchFamily="18" charset="0"/>
                <a:cs typeface="Calibri"/>
              </a:rPr>
              <a:t> bulbi oculi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b="1" dirty="0">
              <a:solidFill>
                <a:srgbClr val="DB0013"/>
              </a:solidFill>
              <a:latin typeface="Century Schoolbook" panose="02040604050505020304" pitchFamily="18" charset="0"/>
              <a:cs typeface="Calibri"/>
            </a:endParaRPr>
          </a:p>
          <a:p>
            <a:pPr>
              <a:spcBef>
                <a:spcPts val="0"/>
              </a:spcBef>
            </a:pPr>
            <a:r>
              <a:rPr lang="en-US" sz="2400" b="1" dirty="0" err="1" smtClean="0">
                <a:solidFill>
                  <a:srgbClr val="DB0013"/>
                </a:solidFill>
                <a:latin typeface="Century Schoolbook" panose="02040604050505020304" pitchFamily="18" charset="0"/>
                <a:cs typeface="Calibri"/>
              </a:rPr>
              <a:t>Symptomata</a:t>
            </a:r>
            <a:r>
              <a:rPr lang="en-US" sz="2400" b="1" dirty="0" smtClean="0">
                <a:solidFill>
                  <a:srgbClr val="DB0013"/>
                </a:solidFill>
                <a:latin typeface="Century Schoolbook" panose="02040604050505020304" pitchFamily="18" charset="0"/>
                <a:cs typeface="Calibri"/>
              </a:rPr>
              <a:t> </a:t>
            </a:r>
            <a:r>
              <a:rPr lang="cs-CZ" sz="2400" b="1" dirty="0" err="1" smtClean="0">
                <a:solidFill>
                  <a:srgbClr val="DB0013"/>
                </a:solidFill>
                <a:latin typeface="Century Schoolbook" panose="02040604050505020304" pitchFamily="18" charset="0"/>
                <a:cs typeface="Calibri"/>
              </a:rPr>
              <a:t>hepatitidis</a:t>
            </a:r>
            <a:endParaRPr lang="en-US" sz="2400" b="1" dirty="0">
              <a:solidFill>
                <a:srgbClr val="DB0013"/>
              </a:solidFill>
              <a:latin typeface="Century Schoolbook" panose="02040604050505020304" pitchFamily="18" charset="0"/>
              <a:cs typeface="Calibri"/>
            </a:endParaRPr>
          </a:p>
          <a:p>
            <a:pPr>
              <a:spcBef>
                <a:spcPts val="0"/>
              </a:spcBef>
            </a:pPr>
            <a:endParaRPr lang="en-US" sz="2400" b="1" dirty="0">
              <a:solidFill>
                <a:srgbClr val="DB0013"/>
              </a:solidFill>
              <a:latin typeface="Century Schoolbook" panose="02040604050505020304" pitchFamily="18" charset="0"/>
              <a:cs typeface="Calibri"/>
            </a:endParaRPr>
          </a:p>
          <a:p>
            <a:pPr>
              <a:spcBef>
                <a:spcPts val="0"/>
              </a:spcBef>
            </a:pPr>
            <a:endParaRPr lang="en-US" sz="2400" b="1" dirty="0">
              <a:solidFill>
                <a:srgbClr val="DB0013"/>
              </a:solidFill>
              <a:latin typeface="Century Schoolbook" panose="02040604050505020304" pitchFamily="18" charset="0"/>
              <a:cs typeface="Calibri"/>
            </a:endParaRPr>
          </a:p>
          <a:p>
            <a:pPr marL="0" indent="0">
              <a:spcBef>
                <a:spcPts val="0"/>
              </a:spcBef>
              <a:buFont typeface="Arial"/>
              <a:buNone/>
            </a:pPr>
            <a:endParaRPr lang="en-US" sz="2400" b="1" dirty="0">
              <a:solidFill>
                <a:srgbClr val="DB0013"/>
              </a:solidFill>
              <a:latin typeface="Century Schoolbook" panose="02040604050505020304" pitchFamily="18" charset="0"/>
              <a:cs typeface="Calibri"/>
            </a:endParaRPr>
          </a:p>
          <a:p>
            <a:pPr marL="0" indent="0">
              <a:spcBef>
                <a:spcPts val="0"/>
              </a:spcBef>
              <a:buFont typeface="Arial"/>
              <a:buNone/>
            </a:pPr>
            <a:endParaRPr lang="en-US" sz="2400" b="1" dirty="0">
              <a:solidFill>
                <a:srgbClr val="DB0013"/>
              </a:solidFill>
              <a:latin typeface="Century Schoolbook" panose="02040604050505020304" pitchFamily="18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83241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DB0013"/>
                </a:solidFill>
              </a:rPr>
              <a:t>Give the full form of abbreviated words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Vulnus</a:t>
            </a:r>
            <a:r>
              <a:rPr lang="en-US" dirty="0"/>
              <a:t> reg. </a:t>
            </a:r>
            <a:r>
              <a:rPr lang="en-US" dirty="0" err="1"/>
              <a:t>coxae</a:t>
            </a:r>
            <a:r>
              <a:rPr lang="en-US" dirty="0"/>
              <a:t> l. sin.</a:t>
            </a:r>
          </a:p>
          <a:p>
            <a:r>
              <a:rPr lang="en-US" dirty="0" err="1"/>
              <a:t>Varices</a:t>
            </a:r>
            <a:r>
              <a:rPr lang="en-US" dirty="0"/>
              <a:t> </a:t>
            </a:r>
            <a:r>
              <a:rPr lang="en-US" dirty="0" err="1"/>
              <a:t>extremitatum</a:t>
            </a:r>
            <a:r>
              <a:rPr lang="en-US" dirty="0"/>
              <a:t> l. </a:t>
            </a:r>
            <a:r>
              <a:rPr lang="en-US" dirty="0" err="1"/>
              <a:t>utr</a:t>
            </a:r>
            <a:r>
              <a:rPr lang="en-US" dirty="0"/>
              <a:t>.</a:t>
            </a:r>
          </a:p>
          <a:p>
            <a:r>
              <a:rPr lang="en-US" dirty="0" err="1"/>
              <a:t>Ulcus</a:t>
            </a:r>
            <a:r>
              <a:rPr lang="en-US" dirty="0"/>
              <a:t> chron. </a:t>
            </a:r>
            <a:r>
              <a:rPr lang="en-US" dirty="0" err="1"/>
              <a:t>cruris</a:t>
            </a:r>
            <a:r>
              <a:rPr lang="en-US" dirty="0"/>
              <a:t> l. dx. </a:t>
            </a:r>
            <a:r>
              <a:rPr lang="en-US" dirty="0" err="1"/>
              <a:t>Posttraumaticum</a:t>
            </a:r>
            <a:endParaRPr lang="en-US" dirty="0"/>
          </a:p>
          <a:p>
            <a:r>
              <a:rPr lang="en-US" dirty="0"/>
              <a:t>Vv. </a:t>
            </a:r>
            <a:r>
              <a:rPr lang="en-US" dirty="0" err="1"/>
              <a:t>lacera</a:t>
            </a:r>
            <a:r>
              <a:rPr lang="en-US" dirty="0"/>
              <a:t> reg. </a:t>
            </a:r>
            <a:r>
              <a:rPr lang="en-US" dirty="0" err="1"/>
              <a:t>pedis</a:t>
            </a:r>
            <a:endParaRPr lang="en-US" dirty="0"/>
          </a:p>
          <a:p>
            <a:r>
              <a:rPr lang="en-US" dirty="0"/>
              <a:t>V. </a:t>
            </a:r>
            <a:r>
              <a:rPr lang="en-US" dirty="0" err="1"/>
              <a:t>contusum</a:t>
            </a:r>
            <a:r>
              <a:rPr lang="en-US" dirty="0"/>
              <a:t> </a:t>
            </a:r>
            <a:r>
              <a:rPr lang="en-US" dirty="0" err="1"/>
              <a:t>regionis</a:t>
            </a:r>
            <a:r>
              <a:rPr lang="en-US" dirty="0"/>
              <a:t> </a:t>
            </a:r>
            <a:r>
              <a:rPr lang="en-US" dirty="0" err="1"/>
              <a:t>femoris</a:t>
            </a:r>
            <a:r>
              <a:rPr lang="en-US" dirty="0"/>
              <a:t> l. dx.</a:t>
            </a:r>
          </a:p>
          <a:p>
            <a:r>
              <a:rPr lang="en-US" dirty="0" err="1"/>
              <a:t>Oedema</a:t>
            </a:r>
            <a:r>
              <a:rPr lang="en-US" dirty="0"/>
              <a:t> </a:t>
            </a:r>
            <a:r>
              <a:rPr lang="en-US" dirty="0" err="1"/>
              <a:t>pedis</a:t>
            </a:r>
            <a:r>
              <a:rPr lang="en-US" dirty="0"/>
              <a:t> et </a:t>
            </a:r>
            <a:r>
              <a:rPr lang="en-US" dirty="0" err="1"/>
              <a:t>cruris</a:t>
            </a:r>
            <a:r>
              <a:rPr lang="en-US" dirty="0"/>
              <a:t> l. </a:t>
            </a:r>
            <a:r>
              <a:rPr lang="en-US" dirty="0" err="1"/>
              <a:t>utr</a:t>
            </a:r>
            <a:r>
              <a:rPr lang="en-US" dirty="0"/>
              <a:t>. post </a:t>
            </a:r>
            <a:r>
              <a:rPr lang="en-US" dirty="0" err="1"/>
              <a:t>vulnus</a:t>
            </a:r>
            <a:r>
              <a:rPr lang="en-US" dirty="0"/>
              <a:t> </a:t>
            </a:r>
            <a:r>
              <a:rPr lang="en-US" dirty="0" err="1"/>
              <a:t>morsum</a:t>
            </a:r>
            <a:endParaRPr lang="en-US" dirty="0"/>
          </a:p>
          <a:p>
            <a:r>
              <a:rPr lang="en-US" dirty="0" err="1"/>
              <a:t>Amputatio</a:t>
            </a:r>
            <a:r>
              <a:rPr lang="en-US" dirty="0"/>
              <a:t> </a:t>
            </a:r>
            <a:r>
              <a:rPr lang="en-US" dirty="0" err="1"/>
              <a:t>phalangis</a:t>
            </a:r>
            <a:r>
              <a:rPr lang="en-US" dirty="0"/>
              <a:t> </a:t>
            </a:r>
            <a:r>
              <a:rPr lang="en-US" dirty="0" err="1"/>
              <a:t>digiti</a:t>
            </a:r>
            <a:r>
              <a:rPr lang="en-US" dirty="0"/>
              <a:t> III. et IV. </a:t>
            </a:r>
            <a:r>
              <a:rPr lang="en-US" dirty="0" err="1"/>
              <a:t>pedis</a:t>
            </a:r>
            <a:r>
              <a:rPr lang="en-US" dirty="0"/>
              <a:t> l. sin.</a:t>
            </a:r>
          </a:p>
          <a:p>
            <a:r>
              <a:rPr lang="en-US" dirty="0"/>
              <a:t>Status post </a:t>
            </a:r>
            <a:r>
              <a:rPr lang="en-US" dirty="0" err="1"/>
              <a:t>luxationem</a:t>
            </a:r>
            <a:r>
              <a:rPr lang="en-US" dirty="0"/>
              <a:t> </a:t>
            </a:r>
            <a:r>
              <a:rPr lang="en-US" dirty="0" err="1"/>
              <a:t>colli</a:t>
            </a:r>
            <a:r>
              <a:rPr lang="en-US" dirty="0"/>
              <a:t> </a:t>
            </a:r>
            <a:r>
              <a:rPr lang="en-US" dirty="0" err="1"/>
              <a:t>femoris</a:t>
            </a:r>
            <a:r>
              <a:rPr lang="en-US" dirty="0"/>
              <a:t> l. dx.</a:t>
            </a:r>
          </a:p>
          <a:p>
            <a:r>
              <a:rPr lang="en-US" dirty="0" err="1"/>
              <a:t>Fractura</a:t>
            </a:r>
            <a:r>
              <a:rPr lang="en-US" dirty="0"/>
              <a:t> </a:t>
            </a:r>
            <a:r>
              <a:rPr lang="en-US" dirty="0" err="1"/>
              <a:t>baseos</a:t>
            </a:r>
            <a:r>
              <a:rPr lang="en-US" dirty="0"/>
              <a:t> </a:t>
            </a:r>
            <a:r>
              <a:rPr lang="en-US" dirty="0" err="1"/>
              <a:t>phalangis</a:t>
            </a:r>
            <a:r>
              <a:rPr lang="en-US" dirty="0"/>
              <a:t> </a:t>
            </a:r>
            <a:r>
              <a:rPr lang="en-US" dirty="0" err="1"/>
              <a:t>digiti</a:t>
            </a:r>
            <a:r>
              <a:rPr lang="en-US" dirty="0"/>
              <a:t> V.</a:t>
            </a:r>
          </a:p>
        </p:txBody>
      </p:sp>
    </p:spTree>
    <p:extLst>
      <p:ext uri="{BB962C8B-B14F-4D97-AF65-F5344CB8AC3E}">
        <p14:creationId xmlns:p14="http://schemas.microsoft.com/office/powerpoint/2010/main" val="1209545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000" dirty="0" err="1"/>
              <a:t>Find</a:t>
            </a:r>
            <a:r>
              <a:rPr lang="sk-SK" sz="3000" dirty="0"/>
              <a:t> </a:t>
            </a:r>
            <a:r>
              <a:rPr lang="sk-SK" sz="3000" dirty="0" err="1"/>
              <a:t>Greek</a:t>
            </a:r>
            <a:r>
              <a:rPr lang="sk-SK" sz="3000" dirty="0"/>
              <a:t> and </a:t>
            </a:r>
            <a:r>
              <a:rPr lang="sk-SK" sz="3000" dirty="0" err="1"/>
              <a:t>Latin</a:t>
            </a:r>
            <a:r>
              <a:rPr lang="sk-SK" sz="3000" dirty="0"/>
              <a:t> </a:t>
            </a:r>
            <a:r>
              <a:rPr lang="sk-SK" sz="3000" dirty="0" err="1"/>
              <a:t>synonyms</a:t>
            </a:r>
            <a:endParaRPr lang="en-GB" sz="3000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457200" y="1348033"/>
            <a:ext cx="8534400" cy="4963713"/>
          </a:xfrm>
        </p:spPr>
        <p:txBody>
          <a:bodyPr numCol="1">
            <a:normAutofit lnSpcReduction="10000"/>
          </a:bodyPr>
          <a:lstStyle/>
          <a:p>
            <a:pPr>
              <a:buNone/>
              <a:tabLst>
                <a:tab pos="2852738" algn="l"/>
                <a:tab pos="6005513" algn="l"/>
              </a:tabLst>
            </a:pPr>
            <a:r>
              <a:rPr lang="sk-SK" sz="2800" b="1" cap="small" dirty="0" err="1">
                <a:solidFill>
                  <a:srgbClr val="CB0202"/>
                </a:solidFill>
                <a:latin typeface="Times New Roman" pitchFamily="18" charset="0"/>
                <a:cs typeface="Times New Roman" pitchFamily="18" charset="0"/>
              </a:rPr>
              <a:t>English</a:t>
            </a:r>
            <a:r>
              <a:rPr lang="sk-SK" sz="2800" b="1" cap="small" dirty="0">
                <a:solidFill>
                  <a:srgbClr val="CB0202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sk-SK" sz="2800" b="1" cap="small" dirty="0" err="1">
                <a:solidFill>
                  <a:srgbClr val="CB0202"/>
                </a:solidFill>
                <a:latin typeface="Times New Roman" pitchFamily="18" charset="0"/>
                <a:cs typeface="Times New Roman" pitchFamily="18" charset="0"/>
              </a:rPr>
              <a:t>Latin</a:t>
            </a:r>
            <a:r>
              <a:rPr lang="sk-SK" sz="2800" b="1" cap="small" dirty="0">
                <a:solidFill>
                  <a:srgbClr val="CB0202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sk-SK" sz="2800" b="1" cap="small" dirty="0" err="1">
                <a:solidFill>
                  <a:srgbClr val="CB0202"/>
                </a:solidFill>
                <a:latin typeface="Times New Roman" pitchFamily="18" charset="0"/>
                <a:cs typeface="Times New Roman" pitchFamily="18" charset="0"/>
              </a:rPr>
              <a:t>Greek</a:t>
            </a:r>
            <a:endParaRPr lang="sk-SK" sz="2800" b="1" cap="small" dirty="0">
              <a:solidFill>
                <a:srgbClr val="CB020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  <a:tabLst>
                <a:tab pos="2852738" algn="l"/>
                <a:tab pos="6005513" algn="l"/>
              </a:tabLst>
            </a:pPr>
            <a:r>
              <a:rPr lang="sk-SK" sz="2800" dirty="0">
                <a:latin typeface="Times New Roman" pitchFamily="18" charset="0"/>
                <a:cs typeface="Times New Roman" pitchFamily="18" charset="0"/>
              </a:rPr>
              <a:t>_____________	 ___________	</a:t>
            </a:r>
            <a:r>
              <a:rPr lang="sk-SK" sz="2800" dirty="0" err="1">
                <a:latin typeface="Times New Roman" pitchFamily="18" charset="0"/>
                <a:cs typeface="Times New Roman" pitchFamily="18" charset="0"/>
              </a:rPr>
              <a:t>soma</a:t>
            </a:r>
            <a:endParaRPr lang="sk-SK" sz="2800" b="1" cap="small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  <a:tabLst>
                <a:tab pos="2852738" algn="l"/>
                <a:tab pos="6005513" algn="l"/>
              </a:tabLst>
            </a:pPr>
            <a:r>
              <a:rPr lang="sk-SK" sz="2800" dirty="0">
                <a:latin typeface="Times New Roman" pitchFamily="18" charset="0"/>
                <a:cs typeface="Times New Roman" pitchFamily="18" charset="0"/>
              </a:rPr>
              <a:t>_____________	</a:t>
            </a:r>
            <a:r>
              <a:rPr lang="sk-SK" sz="2800" dirty="0">
                <a:latin typeface="Cambria"/>
                <a:cs typeface="Cambria"/>
              </a:rPr>
              <a:t>os, oris	_____________</a:t>
            </a:r>
          </a:p>
          <a:p>
            <a:pPr>
              <a:buNone/>
              <a:tabLst>
                <a:tab pos="2852738" algn="l"/>
                <a:tab pos="6005513" algn="l"/>
              </a:tabLst>
            </a:pPr>
            <a:r>
              <a:rPr lang="sk-SK" sz="2800" dirty="0">
                <a:latin typeface="Cambria"/>
                <a:cs typeface="Cambria"/>
              </a:rPr>
              <a:t>kidney	_____________	_____________</a:t>
            </a:r>
          </a:p>
          <a:p>
            <a:pPr>
              <a:buNone/>
              <a:tabLst>
                <a:tab pos="2852738" algn="l"/>
                <a:tab pos="6005513" algn="l"/>
              </a:tabLst>
            </a:pPr>
            <a:r>
              <a:rPr lang="sk-SK" sz="2800" dirty="0">
                <a:latin typeface="Cambria"/>
                <a:cs typeface="Cambria"/>
              </a:rPr>
              <a:t>_____________ 	_____________ 	colon</a:t>
            </a:r>
          </a:p>
          <a:p>
            <a:pPr>
              <a:buNone/>
              <a:tabLst>
                <a:tab pos="2852738" algn="l"/>
                <a:tab pos="6005513" algn="l"/>
              </a:tabLst>
            </a:pPr>
            <a:r>
              <a:rPr lang="sk-SK" sz="2800" dirty="0">
                <a:latin typeface="Cambria"/>
                <a:cs typeface="Cambria"/>
              </a:rPr>
              <a:t>brain	 _____________	_____________</a:t>
            </a:r>
          </a:p>
          <a:p>
            <a:pPr>
              <a:buNone/>
              <a:tabLst>
                <a:tab pos="2852738" algn="l"/>
                <a:tab pos="6005513" algn="l"/>
              </a:tabLst>
            </a:pPr>
            <a:r>
              <a:rPr lang="sk-SK" sz="2800" dirty="0">
                <a:latin typeface="Cambria"/>
                <a:cs typeface="Cambria"/>
              </a:rPr>
              <a:t>_____________	organum	_____________</a:t>
            </a:r>
          </a:p>
          <a:p>
            <a:pPr>
              <a:buNone/>
              <a:tabLst>
                <a:tab pos="2852738" algn="l"/>
                <a:tab pos="6005513" algn="l"/>
              </a:tabLst>
            </a:pPr>
            <a:r>
              <a:rPr lang="sk-SK" sz="2800" dirty="0">
                <a:latin typeface="Cambria"/>
                <a:cs typeface="Cambria"/>
              </a:rPr>
              <a:t>_____________	_____________	hepar</a:t>
            </a:r>
          </a:p>
          <a:p>
            <a:pPr>
              <a:buNone/>
              <a:tabLst>
                <a:tab pos="2852738" algn="l"/>
                <a:tab pos="6005513" algn="l"/>
              </a:tabLst>
            </a:pPr>
            <a:r>
              <a:rPr lang="sk-SK" sz="2800" dirty="0">
                <a:latin typeface="Cambria"/>
                <a:cs typeface="Cambria"/>
              </a:rPr>
              <a:t>stitch	 _____________	_____________</a:t>
            </a:r>
          </a:p>
          <a:p>
            <a:pPr>
              <a:buNone/>
              <a:tabLst>
                <a:tab pos="2852738" algn="l"/>
                <a:tab pos="6005513" algn="l"/>
              </a:tabLst>
            </a:pPr>
            <a:r>
              <a:rPr lang="sk-SK" sz="2800" dirty="0">
                <a:latin typeface="Cambria"/>
                <a:cs typeface="Cambria"/>
              </a:rPr>
              <a:t>_____________	vulnus	</a:t>
            </a:r>
            <a:r>
              <a:rPr lang="sk-SK" sz="2800" dirty="0">
                <a:latin typeface="Times New Roman" pitchFamily="18" charset="0"/>
                <a:cs typeface="Times New Roman" pitchFamily="18" charset="0"/>
              </a:rPr>
              <a:t>__________</a:t>
            </a:r>
          </a:p>
        </p:txBody>
      </p:sp>
      <p:sp>
        <p:nvSpPr>
          <p:cNvPr id="6" name="BlokTextu 5"/>
          <p:cNvSpPr txBox="1"/>
          <p:nvPr/>
        </p:nvSpPr>
        <p:spPr>
          <a:xfrm>
            <a:off x="3320601" y="3171980"/>
            <a:ext cx="31448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i="1" dirty="0">
                <a:solidFill>
                  <a:schemeClr val="tx2"/>
                </a:solidFill>
                <a:latin typeface="Cambria"/>
                <a:cs typeface="Cambria"/>
              </a:rPr>
              <a:t>intestinum crassum</a:t>
            </a:r>
            <a:endParaRPr lang="en-GB" sz="2800" i="1" dirty="0">
              <a:solidFill>
                <a:schemeClr val="tx2"/>
              </a:solidFill>
              <a:latin typeface="Cambria"/>
              <a:cs typeface="Cambria"/>
            </a:endParaRPr>
          </a:p>
        </p:txBody>
      </p:sp>
      <p:sp>
        <p:nvSpPr>
          <p:cNvPr id="7" name="BlokTextu 6"/>
          <p:cNvSpPr txBox="1"/>
          <p:nvPr/>
        </p:nvSpPr>
        <p:spPr>
          <a:xfrm>
            <a:off x="3364524" y="3598491"/>
            <a:ext cx="17471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i="1" dirty="0">
                <a:solidFill>
                  <a:schemeClr val="tx2"/>
                </a:solidFill>
                <a:latin typeface="Cambria"/>
                <a:cs typeface="Cambria"/>
              </a:rPr>
              <a:t>cerebrum</a:t>
            </a:r>
            <a:endParaRPr lang="en-GB" sz="2800" i="1" dirty="0">
              <a:solidFill>
                <a:schemeClr val="tx2"/>
              </a:solidFill>
              <a:latin typeface="Cambria"/>
              <a:cs typeface="Cambria"/>
            </a:endParaRPr>
          </a:p>
        </p:txBody>
      </p:sp>
      <p:sp>
        <p:nvSpPr>
          <p:cNvPr id="8" name="BlokTextu 7"/>
          <p:cNvSpPr txBox="1"/>
          <p:nvPr/>
        </p:nvSpPr>
        <p:spPr>
          <a:xfrm>
            <a:off x="6500020" y="4121214"/>
            <a:ext cx="15877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i="1" dirty="0">
                <a:solidFill>
                  <a:schemeClr val="tx2"/>
                </a:solidFill>
                <a:latin typeface="Cambria"/>
                <a:cs typeface="Cambria"/>
              </a:rPr>
              <a:t>organon</a:t>
            </a:r>
            <a:endParaRPr lang="en-GB" sz="2800" i="1" dirty="0">
              <a:solidFill>
                <a:schemeClr val="tx2"/>
              </a:solidFill>
              <a:latin typeface="Cambria"/>
              <a:cs typeface="Cambria"/>
            </a:endParaRPr>
          </a:p>
        </p:txBody>
      </p:sp>
      <p:sp>
        <p:nvSpPr>
          <p:cNvPr id="9" name="BlokTextu 8"/>
          <p:cNvSpPr txBox="1"/>
          <p:nvPr/>
        </p:nvSpPr>
        <p:spPr>
          <a:xfrm>
            <a:off x="6517788" y="4989718"/>
            <a:ext cx="16118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i="1" dirty="0">
                <a:solidFill>
                  <a:schemeClr val="tx2"/>
                </a:solidFill>
                <a:latin typeface="Cambria"/>
                <a:cs typeface="Cambria"/>
              </a:rPr>
              <a:t>r(h)aphe</a:t>
            </a:r>
            <a:endParaRPr lang="en-GB" sz="2800" i="1" dirty="0">
              <a:solidFill>
                <a:schemeClr val="tx2"/>
              </a:solidFill>
              <a:latin typeface="Cambria"/>
              <a:cs typeface="Cambria"/>
            </a:endParaRPr>
          </a:p>
        </p:txBody>
      </p:sp>
      <p:sp>
        <p:nvSpPr>
          <p:cNvPr id="10" name="BlokTextu 9"/>
          <p:cNvSpPr txBox="1"/>
          <p:nvPr/>
        </p:nvSpPr>
        <p:spPr>
          <a:xfrm>
            <a:off x="6477000" y="2715676"/>
            <a:ext cx="1525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i="1" dirty="0">
                <a:solidFill>
                  <a:schemeClr val="tx2"/>
                </a:solidFill>
                <a:latin typeface="Cambria"/>
                <a:cs typeface="Cambria"/>
              </a:rPr>
              <a:t>nephros</a:t>
            </a:r>
            <a:endParaRPr lang="en-GB" sz="2800" i="1" dirty="0">
              <a:solidFill>
                <a:schemeClr val="tx2"/>
              </a:solidFill>
              <a:latin typeface="Cambria"/>
              <a:cs typeface="Cambria"/>
            </a:endParaRPr>
          </a:p>
        </p:txBody>
      </p:sp>
      <p:sp>
        <p:nvSpPr>
          <p:cNvPr id="12" name="BlokTextu 11"/>
          <p:cNvSpPr txBox="1"/>
          <p:nvPr/>
        </p:nvSpPr>
        <p:spPr>
          <a:xfrm>
            <a:off x="6500020" y="3584179"/>
            <a:ext cx="20194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i="1" dirty="0">
                <a:solidFill>
                  <a:schemeClr val="tx2"/>
                </a:solidFill>
                <a:latin typeface="Cambria"/>
                <a:cs typeface="Cambria"/>
              </a:rPr>
              <a:t>encephalon</a:t>
            </a:r>
            <a:endParaRPr lang="en-GB" sz="2800" i="1" dirty="0">
              <a:solidFill>
                <a:schemeClr val="tx2"/>
              </a:solidFill>
              <a:latin typeface="Cambria"/>
              <a:cs typeface="Cambria"/>
            </a:endParaRPr>
          </a:p>
        </p:txBody>
      </p:sp>
      <p:sp>
        <p:nvSpPr>
          <p:cNvPr id="13" name="BlokTextu 12"/>
          <p:cNvSpPr txBox="1"/>
          <p:nvPr/>
        </p:nvSpPr>
        <p:spPr>
          <a:xfrm>
            <a:off x="3364524" y="5023398"/>
            <a:ext cx="12920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i="1" dirty="0">
                <a:solidFill>
                  <a:schemeClr val="tx2"/>
                </a:solidFill>
                <a:latin typeface="Cambria"/>
                <a:cs typeface="Cambria"/>
              </a:rPr>
              <a:t>sutura</a:t>
            </a:r>
            <a:endParaRPr lang="en-GB" sz="2800" i="1" dirty="0">
              <a:solidFill>
                <a:schemeClr val="tx2"/>
              </a:solidFill>
              <a:latin typeface="Cambria"/>
              <a:cs typeface="Cambria"/>
            </a:endParaRPr>
          </a:p>
        </p:txBody>
      </p:sp>
      <p:sp>
        <p:nvSpPr>
          <p:cNvPr id="14" name="BlokTextu 13"/>
          <p:cNvSpPr txBox="1"/>
          <p:nvPr/>
        </p:nvSpPr>
        <p:spPr>
          <a:xfrm>
            <a:off x="457200" y="4097427"/>
            <a:ext cx="11726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i="1" dirty="0">
                <a:solidFill>
                  <a:schemeClr val="tx2"/>
                </a:solidFill>
                <a:latin typeface="Cambria"/>
                <a:cs typeface="Cambria"/>
              </a:rPr>
              <a:t>organ</a:t>
            </a:r>
            <a:endParaRPr lang="en-GB" sz="2800" i="1" dirty="0">
              <a:solidFill>
                <a:schemeClr val="tx2"/>
              </a:solidFill>
              <a:latin typeface="Cambria"/>
              <a:cs typeface="Cambria"/>
            </a:endParaRPr>
          </a:p>
        </p:txBody>
      </p:sp>
      <p:sp>
        <p:nvSpPr>
          <p:cNvPr id="15" name="BlokTextu 14"/>
          <p:cNvSpPr txBox="1"/>
          <p:nvPr/>
        </p:nvSpPr>
        <p:spPr>
          <a:xfrm>
            <a:off x="455661" y="3171980"/>
            <a:ext cx="25216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i="1" dirty="0">
                <a:solidFill>
                  <a:schemeClr val="tx2"/>
                </a:solidFill>
                <a:latin typeface="Cambria"/>
                <a:cs typeface="Cambria"/>
              </a:rPr>
              <a:t>large intestine</a:t>
            </a:r>
            <a:endParaRPr lang="en-GB" sz="2800" i="1" dirty="0">
              <a:solidFill>
                <a:schemeClr val="tx2"/>
              </a:solidFill>
              <a:latin typeface="Cambria"/>
              <a:cs typeface="Cambria"/>
            </a:endParaRPr>
          </a:p>
        </p:txBody>
      </p:sp>
      <p:sp>
        <p:nvSpPr>
          <p:cNvPr id="16" name="BlokTextu 15"/>
          <p:cNvSpPr txBox="1"/>
          <p:nvPr/>
        </p:nvSpPr>
        <p:spPr>
          <a:xfrm>
            <a:off x="3320601" y="2714790"/>
            <a:ext cx="7783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i="1" dirty="0">
                <a:solidFill>
                  <a:schemeClr val="tx2"/>
                </a:solidFill>
                <a:latin typeface="Cambria"/>
                <a:cs typeface="Cambria"/>
              </a:rPr>
              <a:t>ren</a:t>
            </a:r>
            <a:endParaRPr lang="en-GB" sz="2800" i="1" dirty="0">
              <a:solidFill>
                <a:schemeClr val="tx2"/>
              </a:solidFill>
              <a:latin typeface="Cambria"/>
              <a:cs typeface="Cambria"/>
            </a:endParaRPr>
          </a:p>
        </p:txBody>
      </p:sp>
      <p:sp>
        <p:nvSpPr>
          <p:cNvPr id="17" name="BlokTextu 16"/>
          <p:cNvSpPr txBox="1"/>
          <p:nvPr/>
        </p:nvSpPr>
        <p:spPr>
          <a:xfrm>
            <a:off x="486939" y="4604004"/>
            <a:ext cx="9443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i="1" dirty="0">
                <a:solidFill>
                  <a:schemeClr val="tx2"/>
                </a:solidFill>
                <a:latin typeface="Cambria"/>
                <a:cs typeface="Cambria"/>
              </a:rPr>
              <a:t>liver</a:t>
            </a:r>
            <a:endParaRPr lang="en-GB" sz="2800" i="1" dirty="0">
              <a:solidFill>
                <a:schemeClr val="tx2"/>
              </a:solidFill>
              <a:latin typeface="Cambria"/>
              <a:cs typeface="Cambria"/>
            </a:endParaRPr>
          </a:p>
        </p:txBody>
      </p:sp>
      <p:sp>
        <p:nvSpPr>
          <p:cNvPr id="18" name="BlokTextu 17"/>
          <p:cNvSpPr txBox="1"/>
          <p:nvPr/>
        </p:nvSpPr>
        <p:spPr>
          <a:xfrm>
            <a:off x="3364524" y="4604767"/>
            <a:ext cx="10619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i="1" dirty="0">
                <a:solidFill>
                  <a:schemeClr val="tx2"/>
                </a:solidFill>
                <a:latin typeface="Cambria"/>
                <a:cs typeface="Cambria"/>
              </a:rPr>
              <a:t>iecur</a:t>
            </a:r>
            <a:endParaRPr lang="en-GB" sz="2800" i="1" dirty="0">
              <a:solidFill>
                <a:schemeClr val="tx2"/>
              </a:solidFill>
              <a:latin typeface="Cambria"/>
              <a:cs typeface="Cambria"/>
            </a:endParaRPr>
          </a:p>
        </p:txBody>
      </p:sp>
      <p:sp>
        <p:nvSpPr>
          <p:cNvPr id="19" name="BlokTextu 18"/>
          <p:cNvSpPr txBox="1"/>
          <p:nvPr/>
        </p:nvSpPr>
        <p:spPr>
          <a:xfrm>
            <a:off x="455661" y="5512938"/>
            <a:ext cx="23484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i="1" dirty="0">
                <a:solidFill>
                  <a:schemeClr val="tx2"/>
                </a:solidFill>
                <a:latin typeface="Cambria"/>
                <a:cs typeface="Cambria"/>
              </a:rPr>
              <a:t>injury, wound</a:t>
            </a:r>
            <a:endParaRPr lang="en-GB" sz="2800" i="1" dirty="0">
              <a:solidFill>
                <a:schemeClr val="tx2"/>
              </a:solidFill>
              <a:latin typeface="Cambria"/>
              <a:cs typeface="Cambria"/>
            </a:endParaRPr>
          </a:p>
        </p:txBody>
      </p:sp>
      <p:sp>
        <p:nvSpPr>
          <p:cNvPr id="20" name="BlokTextu 19"/>
          <p:cNvSpPr txBox="1"/>
          <p:nvPr/>
        </p:nvSpPr>
        <p:spPr>
          <a:xfrm>
            <a:off x="6525225" y="5548864"/>
            <a:ext cx="14027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i="1" dirty="0">
                <a:solidFill>
                  <a:schemeClr val="tx2"/>
                </a:solidFill>
                <a:latin typeface="Cambria"/>
                <a:cs typeface="Cambria"/>
              </a:rPr>
              <a:t>trauma</a:t>
            </a:r>
          </a:p>
        </p:txBody>
      </p:sp>
      <p:sp>
        <p:nvSpPr>
          <p:cNvPr id="21" name="BlokTextu 20"/>
          <p:cNvSpPr txBox="1"/>
          <p:nvPr/>
        </p:nvSpPr>
        <p:spPr>
          <a:xfrm>
            <a:off x="483225" y="2194944"/>
            <a:ext cx="12541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i="1" dirty="0">
                <a:solidFill>
                  <a:schemeClr val="tx2"/>
                </a:solidFill>
                <a:latin typeface="Cambria"/>
                <a:cs typeface="Cambria"/>
              </a:rPr>
              <a:t>mouth</a:t>
            </a:r>
            <a:endParaRPr lang="en-GB" sz="2800" i="1" dirty="0">
              <a:solidFill>
                <a:schemeClr val="tx2"/>
              </a:solidFill>
              <a:latin typeface="Cambria"/>
              <a:cs typeface="Cambria"/>
            </a:endParaRPr>
          </a:p>
        </p:txBody>
      </p:sp>
      <p:sp>
        <p:nvSpPr>
          <p:cNvPr id="22" name="BlokTextu 21"/>
          <p:cNvSpPr txBox="1"/>
          <p:nvPr/>
        </p:nvSpPr>
        <p:spPr>
          <a:xfrm>
            <a:off x="6475143" y="2181138"/>
            <a:ext cx="12303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i="1" dirty="0">
                <a:solidFill>
                  <a:schemeClr val="tx2"/>
                </a:solidFill>
                <a:latin typeface="Cambria"/>
                <a:cs typeface="Cambria"/>
              </a:rPr>
              <a:t>stoma</a:t>
            </a:r>
            <a:endParaRPr lang="en-GB" sz="2800" i="1" dirty="0">
              <a:solidFill>
                <a:schemeClr val="tx2"/>
              </a:solidFill>
              <a:latin typeface="Cambria"/>
              <a:cs typeface="Cambria"/>
            </a:endParaRPr>
          </a:p>
        </p:txBody>
      </p:sp>
      <p:sp>
        <p:nvSpPr>
          <p:cNvPr id="23" name="BlokTextu 20"/>
          <p:cNvSpPr txBox="1"/>
          <p:nvPr/>
        </p:nvSpPr>
        <p:spPr>
          <a:xfrm>
            <a:off x="505327" y="1802983"/>
            <a:ext cx="9076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i="1" dirty="0">
                <a:solidFill>
                  <a:schemeClr val="tx2"/>
                </a:solidFill>
                <a:latin typeface="Cambria"/>
                <a:cs typeface="Cambria"/>
              </a:rPr>
              <a:t>body</a:t>
            </a:r>
            <a:endParaRPr lang="en-GB" sz="2800" i="1" dirty="0">
              <a:solidFill>
                <a:schemeClr val="tx2"/>
              </a:solidFill>
              <a:latin typeface="Cambria"/>
              <a:cs typeface="Cambria"/>
            </a:endParaRPr>
          </a:p>
        </p:txBody>
      </p:sp>
      <p:sp>
        <p:nvSpPr>
          <p:cNvPr id="24" name="BlokTextu 20"/>
          <p:cNvSpPr txBox="1"/>
          <p:nvPr/>
        </p:nvSpPr>
        <p:spPr>
          <a:xfrm>
            <a:off x="3418604" y="1766692"/>
            <a:ext cx="11839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i="1" dirty="0">
                <a:solidFill>
                  <a:schemeClr val="tx2"/>
                </a:solidFill>
                <a:latin typeface="Cambria"/>
                <a:cs typeface="Cambria"/>
              </a:rPr>
              <a:t>corpus</a:t>
            </a:r>
            <a:endParaRPr lang="en-GB" sz="2800" i="1" dirty="0">
              <a:solidFill>
                <a:schemeClr val="tx2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4118668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600" b="1" dirty="0">
                <a:solidFill>
                  <a:schemeClr val="accent3"/>
                </a:solidFill>
                <a:latin typeface="Cambria"/>
                <a:cs typeface="Cambria"/>
              </a:rPr>
              <a:t>DOSIS</a:t>
            </a:r>
            <a:endParaRPr lang="en-GB" sz="3600" b="1" dirty="0">
              <a:solidFill>
                <a:schemeClr val="accent3"/>
              </a:solidFill>
              <a:latin typeface="Cambria"/>
              <a:cs typeface="Cambria"/>
            </a:endParaRPr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sz="quarter" idx="1"/>
            <p:extLst/>
          </p:nvPr>
        </p:nvGraphicFramePr>
        <p:xfrm>
          <a:off x="1164998" y="2754223"/>
          <a:ext cx="5739141" cy="33241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42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99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549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6411">
                <a:tc>
                  <a:txBody>
                    <a:bodyPr/>
                    <a:lstStyle/>
                    <a:p>
                      <a:endParaRPr lang="en-GB" sz="3000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3000" dirty="0" err="1">
                          <a:latin typeface="Cambria"/>
                          <a:cs typeface="Cambria"/>
                        </a:rPr>
                        <a:t>Sg</a:t>
                      </a:r>
                      <a:r>
                        <a:rPr lang="sk-SK" sz="3000" dirty="0">
                          <a:latin typeface="Cambria"/>
                          <a:cs typeface="Cambria"/>
                        </a:rPr>
                        <a:t>.</a:t>
                      </a:r>
                      <a:endParaRPr lang="en-GB" sz="3000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3000" dirty="0" err="1">
                          <a:latin typeface="Cambria"/>
                          <a:cs typeface="Cambria"/>
                        </a:rPr>
                        <a:t>Pl</a:t>
                      </a:r>
                      <a:r>
                        <a:rPr lang="sk-SK" sz="3000" dirty="0">
                          <a:latin typeface="Cambria"/>
                          <a:cs typeface="Cambria"/>
                        </a:rPr>
                        <a:t>.</a:t>
                      </a:r>
                      <a:endParaRPr lang="en-GB" sz="3000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3874">
                <a:tc>
                  <a:txBody>
                    <a:bodyPr/>
                    <a:lstStyle/>
                    <a:p>
                      <a:r>
                        <a:rPr lang="sk-SK" sz="3000" dirty="0" err="1">
                          <a:latin typeface="Cambria"/>
                          <a:cs typeface="Cambria"/>
                        </a:rPr>
                        <a:t>nom</a:t>
                      </a:r>
                      <a:r>
                        <a:rPr lang="sk-SK" sz="3000" dirty="0">
                          <a:latin typeface="Cambria"/>
                          <a:cs typeface="Cambria"/>
                        </a:rPr>
                        <a:t>.</a:t>
                      </a:r>
                      <a:endParaRPr lang="en-GB" sz="3000" dirty="0">
                        <a:latin typeface="Cambria"/>
                        <a:cs typeface="Cambri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k-SK" sz="3000" b="1" dirty="0" err="1">
                          <a:latin typeface="Cambria"/>
                          <a:cs typeface="Cambria"/>
                        </a:rPr>
                        <a:t>dosis</a:t>
                      </a:r>
                      <a:endParaRPr lang="sk-SK" sz="3000" b="1" dirty="0">
                        <a:latin typeface="Cambria"/>
                        <a:cs typeface="Cambri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k-SK" sz="3000" b="1" dirty="0" err="1">
                          <a:latin typeface="Cambria"/>
                          <a:cs typeface="Cambria"/>
                        </a:rPr>
                        <a:t>dos</a:t>
                      </a:r>
                      <a:r>
                        <a:rPr lang="sk-SK" sz="3000" b="1" dirty="0" err="1">
                          <a:solidFill>
                            <a:srgbClr val="CB0202"/>
                          </a:solidFill>
                          <a:latin typeface="Cambria"/>
                          <a:cs typeface="Cambria"/>
                        </a:rPr>
                        <a:t>-es</a:t>
                      </a:r>
                      <a:endParaRPr lang="en-GB" sz="3000" b="1" dirty="0">
                        <a:solidFill>
                          <a:srgbClr val="CB0202"/>
                        </a:solidFill>
                        <a:latin typeface="Cambria"/>
                        <a:cs typeface="Cambri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3874">
                <a:tc>
                  <a:txBody>
                    <a:bodyPr/>
                    <a:lstStyle/>
                    <a:p>
                      <a:r>
                        <a:rPr lang="sk-SK" sz="3000" dirty="0">
                          <a:latin typeface="Cambria"/>
                          <a:cs typeface="Cambria"/>
                        </a:rPr>
                        <a:t>gen.</a:t>
                      </a:r>
                      <a:endParaRPr lang="en-GB" sz="3000" dirty="0">
                        <a:latin typeface="Cambria"/>
                        <a:cs typeface="Cambri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k-SK" sz="3000" b="1" dirty="0" err="1">
                          <a:latin typeface="Cambria"/>
                          <a:cs typeface="Cambria"/>
                        </a:rPr>
                        <a:t>dos</a:t>
                      </a:r>
                      <a:r>
                        <a:rPr lang="sk-SK" sz="3000" b="1" dirty="0" err="1">
                          <a:solidFill>
                            <a:srgbClr val="CB0202"/>
                          </a:solidFill>
                          <a:latin typeface="Cambria"/>
                          <a:cs typeface="Cambria"/>
                        </a:rPr>
                        <a:t>-is</a:t>
                      </a:r>
                      <a:r>
                        <a:rPr lang="sk-SK" sz="3000" b="1" dirty="0">
                          <a:solidFill>
                            <a:srgbClr val="CB0202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lang="sk-SK" sz="3000" b="1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/</a:t>
                      </a:r>
                      <a:r>
                        <a:rPr lang="sk-SK" sz="3000" b="1" baseline="0" dirty="0">
                          <a:solidFill>
                            <a:srgbClr val="CB0202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lang="sk-SK" sz="3000" b="1" baseline="0" dirty="0">
                          <a:solidFill>
                            <a:srgbClr val="00B050"/>
                          </a:solidFill>
                          <a:latin typeface="Cambria"/>
                          <a:cs typeface="Cambria"/>
                        </a:rPr>
                        <a:t>-</a:t>
                      </a:r>
                      <a:r>
                        <a:rPr lang="sk-SK" sz="3000" b="1" baseline="0" dirty="0" err="1">
                          <a:solidFill>
                            <a:srgbClr val="00B050"/>
                          </a:solidFill>
                          <a:latin typeface="Cambria"/>
                          <a:cs typeface="Cambria"/>
                        </a:rPr>
                        <a:t>eos</a:t>
                      </a:r>
                      <a:endParaRPr lang="sk-SK" sz="3000" b="1" dirty="0">
                        <a:solidFill>
                          <a:srgbClr val="00B050"/>
                        </a:solidFill>
                        <a:latin typeface="Cambria"/>
                        <a:cs typeface="Cambri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k-SK" sz="3000" b="1" dirty="0" err="1">
                          <a:latin typeface="Cambria"/>
                          <a:cs typeface="Cambria"/>
                        </a:rPr>
                        <a:t>dos</a:t>
                      </a:r>
                      <a:r>
                        <a:rPr lang="sk-SK" sz="3000" b="1" dirty="0" err="1">
                          <a:solidFill>
                            <a:srgbClr val="CB0202"/>
                          </a:solidFill>
                          <a:latin typeface="Cambria"/>
                          <a:cs typeface="Cambria"/>
                        </a:rPr>
                        <a:t>-ium</a:t>
                      </a:r>
                      <a:endParaRPr lang="en-GB" sz="3000" b="1" dirty="0">
                        <a:solidFill>
                          <a:srgbClr val="CB0202"/>
                        </a:solidFill>
                        <a:latin typeface="Cambria"/>
                        <a:cs typeface="Cambri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3874">
                <a:tc>
                  <a:txBody>
                    <a:bodyPr/>
                    <a:lstStyle/>
                    <a:p>
                      <a:r>
                        <a:rPr lang="sk-SK" sz="3000" dirty="0">
                          <a:latin typeface="Cambria"/>
                          <a:cs typeface="Cambria"/>
                        </a:rPr>
                        <a:t>ak.</a:t>
                      </a:r>
                      <a:endParaRPr lang="en-GB" sz="3000" dirty="0">
                        <a:latin typeface="Cambria"/>
                        <a:cs typeface="Cambri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k-SK" sz="3000" b="1" dirty="0" err="1">
                          <a:latin typeface="Cambria"/>
                          <a:cs typeface="Cambria"/>
                        </a:rPr>
                        <a:t>dos</a:t>
                      </a:r>
                      <a:r>
                        <a:rPr lang="sk-SK" sz="3000" b="1" dirty="0" err="1">
                          <a:solidFill>
                            <a:srgbClr val="CB0202"/>
                          </a:solidFill>
                          <a:latin typeface="Cambria"/>
                          <a:cs typeface="Cambria"/>
                        </a:rPr>
                        <a:t>-im</a:t>
                      </a:r>
                      <a:r>
                        <a:rPr lang="sk-SK" sz="3000" b="1" dirty="0">
                          <a:solidFill>
                            <a:srgbClr val="CB0202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lang="sk-SK" sz="3000" b="1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/</a:t>
                      </a:r>
                      <a:r>
                        <a:rPr lang="sk-SK" sz="3000" b="1" dirty="0">
                          <a:solidFill>
                            <a:srgbClr val="CB0202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lang="sk-SK" sz="3000" b="1" dirty="0">
                          <a:solidFill>
                            <a:srgbClr val="00B050"/>
                          </a:solidFill>
                          <a:latin typeface="Cambria"/>
                          <a:cs typeface="Cambria"/>
                        </a:rPr>
                        <a:t>-in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k-SK" sz="3000" b="1" dirty="0" err="1">
                          <a:latin typeface="Cambria"/>
                          <a:cs typeface="Cambria"/>
                        </a:rPr>
                        <a:t>dos</a:t>
                      </a:r>
                      <a:r>
                        <a:rPr lang="sk-SK" sz="3000" b="1" dirty="0" err="1">
                          <a:solidFill>
                            <a:srgbClr val="CB0202"/>
                          </a:solidFill>
                          <a:latin typeface="Cambria"/>
                          <a:cs typeface="Cambria"/>
                        </a:rPr>
                        <a:t>-es</a:t>
                      </a:r>
                      <a:endParaRPr lang="en-GB" sz="3000" b="1" dirty="0">
                        <a:solidFill>
                          <a:srgbClr val="CB0202"/>
                        </a:solidFill>
                        <a:latin typeface="Cambria"/>
                        <a:cs typeface="Cambri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3874">
                <a:tc>
                  <a:txBody>
                    <a:bodyPr/>
                    <a:lstStyle/>
                    <a:p>
                      <a:r>
                        <a:rPr lang="sk-SK" sz="3000" dirty="0" err="1">
                          <a:latin typeface="Cambria"/>
                          <a:cs typeface="Cambria"/>
                        </a:rPr>
                        <a:t>abl</a:t>
                      </a:r>
                      <a:r>
                        <a:rPr lang="sk-SK" sz="3000" dirty="0">
                          <a:latin typeface="Cambria"/>
                          <a:cs typeface="Cambria"/>
                        </a:rPr>
                        <a:t>.</a:t>
                      </a:r>
                      <a:endParaRPr lang="en-GB" sz="3000" dirty="0">
                        <a:latin typeface="Cambria"/>
                        <a:cs typeface="Cambri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k-SK" sz="3000" b="1" dirty="0" err="1">
                          <a:latin typeface="Cambria"/>
                          <a:cs typeface="Cambria"/>
                        </a:rPr>
                        <a:t>dos</a:t>
                      </a:r>
                      <a:r>
                        <a:rPr lang="sk-SK" sz="3000" b="1" dirty="0" err="1">
                          <a:solidFill>
                            <a:srgbClr val="CB0202"/>
                          </a:solidFill>
                          <a:latin typeface="Cambria"/>
                          <a:cs typeface="Cambria"/>
                        </a:rPr>
                        <a:t>-i</a:t>
                      </a:r>
                      <a:endParaRPr lang="sk-SK" sz="3000" b="1" dirty="0">
                        <a:solidFill>
                          <a:srgbClr val="CB0202"/>
                        </a:solidFill>
                        <a:latin typeface="Cambria"/>
                        <a:cs typeface="Cambri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k-SK" sz="3000" b="1" dirty="0" err="1">
                          <a:latin typeface="Cambria"/>
                          <a:cs typeface="Cambria"/>
                        </a:rPr>
                        <a:t>dos</a:t>
                      </a:r>
                      <a:r>
                        <a:rPr lang="sk-SK" sz="3000" b="1" dirty="0" err="1">
                          <a:solidFill>
                            <a:srgbClr val="CB0202"/>
                          </a:solidFill>
                          <a:latin typeface="Cambria"/>
                          <a:cs typeface="Cambria"/>
                        </a:rPr>
                        <a:t>-ibus</a:t>
                      </a:r>
                      <a:endParaRPr lang="en-GB" sz="3000" b="1" dirty="0">
                        <a:solidFill>
                          <a:srgbClr val="CB0202"/>
                        </a:solidFill>
                        <a:latin typeface="Cambria"/>
                        <a:cs typeface="Cambri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extovéPole 2"/>
          <p:cNvSpPr txBox="1"/>
          <p:nvPr/>
        </p:nvSpPr>
        <p:spPr>
          <a:xfrm>
            <a:off x="301752" y="1443014"/>
            <a:ext cx="76006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err="1"/>
              <a:t>Only</a:t>
            </a:r>
            <a:r>
              <a:rPr lang="cs-CZ" sz="2000" dirty="0"/>
              <a:t> </a:t>
            </a:r>
            <a:r>
              <a:rPr lang="cs-CZ" sz="2000" dirty="0" err="1"/>
              <a:t>feminine</a:t>
            </a:r>
            <a:r>
              <a:rPr lang="cs-CZ" sz="2000" dirty="0"/>
              <a:t> </a:t>
            </a:r>
            <a:r>
              <a:rPr lang="cs-CZ" sz="2000" dirty="0" err="1"/>
              <a:t>nouns</a:t>
            </a:r>
            <a:r>
              <a:rPr lang="cs-CZ" sz="2000" dirty="0"/>
              <a:t> </a:t>
            </a:r>
            <a:r>
              <a:rPr lang="cs-CZ" sz="2000" dirty="0" err="1"/>
              <a:t>decline</a:t>
            </a:r>
            <a:r>
              <a:rPr lang="cs-CZ" sz="2000" dirty="0"/>
              <a:t> </a:t>
            </a:r>
            <a:r>
              <a:rPr lang="cs-CZ" sz="2000" dirty="0" err="1"/>
              <a:t>according</a:t>
            </a:r>
            <a:r>
              <a:rPr lang="cs-CZ" sz="2000" dirty="0"/>
              <a:t> to </a:t>
            </a:r>
            <a:r>
              <a:rPr lang="cs-CZ" sz="2000" dirty="0" err="1"/>
              <a:t>paradigm</a:t>
            </a:r>
            <a:r>
              <a:rPr lang="cs-CZ" sz="2000" dirty="0"/>
              <a:t> </a:t>
            </a:r>
            <a:r>
              <a:rPr lang="cs-CZ" sz="2000" i="1" dirty="0"/>
              <a:t>dosis</a:t>
            </a:r>
            <a:endParaRPr lang="cs-CZ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These </a:t>
            </a:r>
            <a:r>
              <a:rPr lang="cs-CZ" sz="2000" dirty="0" err="1"/>
              <a:t>words</a:t>
            </a:r>
            <a:r>
              <a:rPr lang="cs-CZ" sz="2000" dirty="0"/>
              <a:t> are </a:t>
            </a:r>
            <a:r>
              <a:rPr lang="cs-CZ" sz="2000" dirty="0" err="1"/>
              <a:t>mostly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Greek</a:t>
            </a:r>
            <a:r>
              <a:rPr lang="cs-CZ" sz="2000" dirty="0"/>
              <a:t> </a:t>
            </a:r>
            <a:r>
              <a:rPr lang="cs-CZ" sz="2000" dirty="0" err="1"/>
              <a:t>origin</a:t>
            </a:r>
            <a:endParaRPr lang="cs-CZ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dirty="0"/>
              <a:t>in nominative </a:t>
            </a:r>
            <a:r>
              <a:rPr lang="cs-CZ" sz="2000" dirty="0" err="1"/>
              <a:t>singular</a:t>
            </a:r>
            <a:r>
              <a:rPr lang="cs-CZ" sz="2000" dirty="0"/>
              <a:t> </a:t>
            </a:r>
            <a:r>
              <a:rPr lang="cs-CZ" sz="2000" dirty="0" err="1"/>
              <a:t>they</a:t>
            </a:r>
            <a:r>
              <a:rPr lang="cs-CZ" sz="2000" dirty="0"/>
              <a:t> end in -sis, -</a:t>
            </a:r>
            <a:r>
              <a:rPr lang="cs-CZ" sz="2000" dirty="0" err="1"/>
              <a:t>xis</a:t>
            </a:r>
            <a:r>
              <a:rPr lang="cs-CZ" sz="2000" dirty="0"/>
              <a:t>, -</a:t>
            </a:r>
            <a:r>
              <a:rPr lang="cs-CZ" sz="2000" dirty="0" err="1"/>
              <a:t>osis</a:t>
            </a:r>
            <a:endParaRPr lang="cs-CZ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dirty="0"/>
              <a:t>and </a:t>
            </a:r>
            <a:r>
              <a:rPr lang="cs-CZ" sz="2000" dirty="0" err="1"/>
              <a:t>the</a:t>
            </a:r>
            <a:r>
              <a:rPr lang="cs-CZ" sz="2000" dirty="0"/>
              <a:t> genitive </a:t>
            </a:r>
            <a:r>
              <a:rPr lang="cs-CZ" sz="2000" dirty="0" err="1"/>
              <a:t>singular</a:t>
            </a:r>
            <a:r>
              <a:rPr lang="cs-CZ" sz="2000" dirty="0"/>
              <a:t> </a:t>
            </a:r>
            <a:r>
              <a:rPr lang="cs-CZ" sz="2000" dirty="0" err="1"/>
              <a:t>is</a:t>
            </a:r>
            <a:r>
              <a:rPr lang="cs-CZ" sz="2000" dirty="0"/>
              <a:t>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same</a:t>
            </a:r>
            <a:endParaRPr lang="cs-CZ" sz="20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92279" y="6067817"/>
            <a:ext cx="8984609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Some</a:t>
            </a:r>
            <a:r>
              <a:rPr lang="cs-CZ" dirty="0"/>
              <a:t> Latin </a:t>
            </a:r>
            <a:r>
              <a:rPr lang="cs-CZ" dirty="0" err="1"/>
              <a:t>words</a:t>
            </a:r>
            <a:r>
              <a:rPr lang="cs-CZ" dirty="0"/>
              <a:t> are </a:t>
            </a:r>
            <a:r>
              <a:rPr lang="cs-CZ" dirty="0" err="1"/>
              <a:t>declined</a:t>
            </a:r>
            <a:r>
              <a:rPr lang="cs-CZ" dirty="0"/>
              <a:t> </a:t>
            </a:r>
            <a:r>
              <a:rPr lang="cs-CZ" dirty="0" err="1"/>
              <a:t>according</a:t>
            </a:r>
            <a:r>
              <a:rPr lang="cs-CZ" dirty="0"/>
              <a:t> to </a:t>
            </a:r>
            <a:r>
              <a:rPr lang="cs-CZ" i="1" dirty="0"/>
              <a:t>dosis</a:t>
            </a:r>
            <a:r>
              <a:rPr lang="cs-CZ" dirty="0"/>
              <a:t>, but </a:t>
            </a:r>
            <a:r>
              <a:rPr lang="cs-CZ" dirty="0" err="1"/>
              <a:t>they</a:t>
            </a:r>
            <a:r>
              <a:rPr lang="cs-CZ" dirty="0"/>
              <a:t> do not </a:t>
            </a:r>
            <a:r>
              <a:rPr lang="cs-CZ" dirty="0" err="1"/>
              <a:t>have</a:t>
            </a:r>
            <a:r>
              <a:rPr lang="cs-CZ" dirty="0"/>
              <a:t> </a:t>
            </a:r>
            <a:r>
              <a:rPr lang="cs-CZ" dirty="0" err="1">
                <a:solidFill>
                  <a:srgbClr val="00B050"/>
                </a:solidFill>
              </a:rPr>
              <a:t>Greek</a:t>
            </a:r>
            <a:r>
              <a:rPr lang="cs-CZ" dirty="0">
                <a:solidFill>
                  <a:srgbClr val="00B050"/>
                </a:solidFill>
              </a:rPr>
              <a:t> </a:t>
            </a:r>
            <a:r>
              <a:rPr lang="cs-CZ" dirty="0" err="1">
                <a:solidFill>
                  <a:srgbClr val="00B050"/>
                </a:solidFill>
              </a:rPr>
              <a:t>endings</a:t>
            </a:r>
            <a:r>
              <a:rPr lang="cs-CZ" dirty="0"/>
              <a:t>:</a:t>
            </a:r>
          </a:p>
          <a:p>
            <a:r>
              <a:rPr lang="cs-CZ" sz="1900" dirty="0">
                <a:solidFill>
                  <a:schemeClr val="bg1"/>
                </a:solidFill>
              </a:rPr>
              <a:t>	</a:t>
            </a:r>
            <a:r>
              <a:rPr lang="cs-CZ" sz="1900" dirty="0" err="1">
                <a:solidFill>
                  <a:schemeClr val="bg1"/>
                </a:solidFill>
              </a:rPr>
              <a:t>febris</a:t>
            </a:r>
            <a:r>
              <a:rPr lang="cs-CZ" sz="1900" dirty="0">
                <a:solidFill>
                  <a:schemeClr val="bg1"/>
                </a:solidFill>
              </a:rPr>
              <a:t>, </a:t>
            </a:r>
            <a:r>
              <a:rPr lang="cs-CZ" sz="1900" dirty="0" err="1">
                <a:solidFill>
                  <a:schemeClr val="bg1"/>
                </a:solidFill>
              </a:rPr>
              <a:t>is</a:t>
            </a:r>
            <a:r>
              <a:rPr lang="cs-CZ" sz="1900" dirty="0">
                <a:solidFill>
                  <a:schemeClr val="bg1"/>
                </a:solidFill>
              </a:rPr>
              <a:t>, f, </a:t>
            </a:r>
            <a:r>
              <a:rPr lang="cs-CZ" sz="1900" dirty="0" err="1">
                <a:solidFill>
                  <a:schemeClr val="bg1"/>
                </a:solidFill>
              </a:rPr>
              <a:t>tussis</a:t>
            </a:r>
            <a:r>
              <a:rPr lang="cs-CZ" sz="1900" dirty="0">
                <a:solidFill>
                  <a:schemeClr val="bg1"/>
                </a:solidFill>
              </a:rPr>
              <a:t>, </a:t>
            </a:r>
            <a:r>
              <a:rPr lang="cs-CZ" sz="1900" dirty="0" err="1">
                <a:solidFill>
                  <a:schemeClr val="bg1"/>
                </a:solidFill>
              </a:rPr>
              <a:t>is</a:t>
            </a:r>
            <a:r>
              <a:rPr lang="cs-CZ" sz="1900" dirty="0">
                <a:solidFill>
                  <a:schemeClr val="bg1"/>
                </a:solidFill>
              </a:rPr>
              <a:t>, f., </a:t>
            </a:r>
            <a:r>
              <a:rPr lang="cs-CZ" sz="1900" dirty="0" err="1">
                <a:solidFill>
                  <a:schemeClr val="bg1"/>
                </a:solidFill>
              </a:rPr>
              <a:t>pertussis</a:t>
            </a:r>
            <a:r>
              <a:rPr lang="cs-CZ" sz="1900" dirty="0">
                <a:solidFill>
                  <a:schemeClr val="bg1"/>
                </a:solidFill>
              </a:rPr>
              <a:t>, </a:t>
            </a:r>
            <a:r>
              <a:rPr lang="cs-CZ" sz="1900" dirty="0" err="1">
                <a:solidFill>
                  <a:schemeClr val="bg1"/>
                </a:solidFill>
              </a:rPr>
              <a:t>is</a:t>
            </a:r>
            <a:r>
              <a:rPr lang="cs-CZ" sz="1900" dirty="0">
                <a:solidFill>
                  <a:schemeClr val="bg1"/>
                </a:solidFill>
              </a:rPr>
              <a:t>, f., </a:t>
            </a:r>
            <a:r>
              <a:rPr lang="cs-CZ" sz="1900" dirty="0" err="1">
                <a:solidFill>
                  <a:schemeClr val="bg1"/>
                </a:solidFill>
              </a:rPr>
              <a:t>sitis</a:t>
            </a:r>
            <a:r>
              <a:rPr lang="cs-CZ" sz="1900" dirty="0">
                <a:solidFill>
                  <a:schemeClr val="bg1"/>
                </a:solidFill>
              </a:rPr>
              <a:t>, </a:t>
            </a:r>
            <a:r>
              <a:rPr lang="cs-CZ" sz="1900" dirty="0" err="1">
                <a:solidFill>
                  <a:schemeClr val="bg1"/>
                </a:solidFill>
              </a:rPr>
              <a:t>is</a:t>
            </a:r>
            <a:r>
              <a:rPr lang="cs-CZ" sz="1900" dirty="0">
                <a:solidFill>
                  <a:schemeClr val="bg1"/>
                </a:solidFill>
              </a:rPr>
              <a:t>, f., </a:t>
            </a:r>
            <a:r>
              <a:rPr lang="cs-CZ" sz="1900" dirty="0" err="1">
                <a:solidFill>
                  <a:schemeClr val="bg1"/>
                </a:solidFill>
              </a:rPr>
              <a:t>tuberculosis</a:t>
            </a:r>
            <a:r>
              <a:rPr lang="cs-CZ" sz="1900" dirty="0">
                <a:solidFill>
                  <a:schemeClr val="bg1"/>
                </a:solidFill>
              </a:rPr>
              <a:t>, </a:t>
            </a:r>
            <a:r>
              <a:rPr lang="cs-CZ" sz="1900" dirty="0" err="1">
                <a:solidFill>
                  <a:schemeClr val="bg1"/>
                </a:solidFill>
              </a:rPr>
              <a:t>is</a:t>
            </a:r>
            <a:r>
              <a:rPr lang="cs-CZ" sz="1900" dirty="0">
                <a:solidFill>
                  <a:schemeClr val="bg1"/>
                </a:solidFill>
              </a:rPr>
              <a:t>, f.</a:t>
            </a:r>
          </a:p>
        </p:txBody>
      </p:sp>
    </p:spTree>
    <p:extLst>
      <p:ext uri="{BB962C8B-B14F-4D97-AF65-F5344CB8AC3E}">
        <p14:creationId xmlns:p14="http://schemas.microsoft.com/office/powerpoint/2010/main" val="414189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836802"/>
          </a:xfrm>
        </p:spPr>
        <p:txBody>
          <a:bodyPr>
            <a:normAutofit fontScale="90000"/>
          </a:bodyPr>
          <a:lstStyle/>
          <a:p>
            <a:r>
              <a:rPr lang="cs-CZ" dirty="0" err="1"/>
              <a:t>Write</a:t>
            </a:r>
            <a:r>
              <a:rPr lang="cs-CZ" dirty="0"/>
              <a:t> </a:t>
            </a:r>
            <a:r>
              <a:rPr lang="cs-CZ" dirty="0" err="1"/>
              <a:t>down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stem</a:t>
            </a:r>
            <a:br>
              <a:rPr lang="cs-CZ" dirty="0"/>
            </a:br>
            <a:r>
              <a:rPr lang="cs-CZ" dirty="0"/>
              <a:t>and </a:t>
            </a:r>
            <a:r>
              <a:rPr lang="cs-CZ" dirty="0" err="1"/>
              <a:t>guess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paradigm</a:t>
            </a:r>
            <a:r>
              <a:rPr lang="cs-CZ" dirty="0"/>
              <a:t> </a:t>
            </a:r>
            <a:r>
              <a:rPr lang="cs-CZ" dirty="0" err="1"/>
              <a:t>word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527047"/>
            <a:ext cx="3104178" cy="5150589"/>
          </a:xfrm>
        </p:spPr>
        <p:txBody>
          <a:bodyPr/>
          <a:lstStyle/>
          <a:p>
            <a:r>
              <a:rPr lang="cs-CZ" dirty="0"/>
              <a:t>os, </a:t>
            </a:r>
            <a:r>
              <a:rPr lang="cs-CZ" dirty="0" err="1"/>
              <a:t>ossis</a:t>
            </a:r>
            <a:r>
              <a:rPr lang="cs-CZ" dirty="0"/>
              <a:t>, n.</a:t>
            </a:r>
          </a:p>
          <a:p>
            <a:r>
              <a:rPr lang="cs-CZ" dirty="0" err="1"/>
              <a:t>cutis</a:t>
            </a:r>
            <a:r>
              <a:rPr lang="cs-CZ" dirty="0"/>
              <a:t>, </a:t>
            </a:r>
            <a:r>
              <a:rPr lang="cs-CZ" dirty="0" err="1"/>
              <a:t>is</a:t>
            </a:r>
            <a:r>
              <a:rPr lang="cs-CZ" dirty="0"/>
              <a:t>, f.</a:t>
            </a:r>
          </a:p>
          <a:p>
            <a:r>
              <a:rPr lang="cs-CZ" dirty="0" err="1"/>
              <a:t>mors</a:t>
            </a:r>
            <a:r>
              <a:rPr lang="cs-CZ" dirty="0"/>
              <a:t>, tis, f.</a:t>
            </a:r>
          </a:p>
          <a:p>
            <a:r>
              <a:rPr lang="cs-CZ" dirty="0" err="1"/>
              <a:t>pulmo</a:t>
            </a:r>
            <a:r>
              <a:rPr lang="cs-CZ" dirty="0"/>
              <a:t>, </a:t>
            </a:r>
            <a:r>
              <a:rPr lang="cs-CZ" dirty="0" err="1"/>
              <a:t>onis</a:t>
            </a:r>
            <a:r>
              <a:rPr lang="cs-CZ" dirty="0"/>
              <a:t>, f.</a:t>
            </a:r>
          </a:p>
          <a:p>
            <a:r>
              <a:rPr lang="cs-CZ" dirty="0"/>
              <a:t>trauma, </a:t>
            </a:r>
            <a:r>
              <a:rPr lang="cs-CZ" dirty="0" err="1"/>
              <a:t>atis</a:t>
            </a:r>
            <a:r>
              <a:rPr lang="cs-CZ" dirty="0"/>
              <a:t>, n.</a:t>
            </a:r>
          </a:p>
          <a:p>
            <a:r>
              <a:rPr lang="cs-CZ" dirty="0" err="1" smtClean="0"/>
              <a:t>dens</a:t>
            </a:r>
            <a:r>
              <a:rPr lang="cs-CZ" dirty="0" smtClean="0"/>
              <a:t>, </a:t>
            </a:r>
            <a:r>
              <a:rPr lang="cs-CZ" dirty="0" err="1" smtClean="0"/>
              <a:t>dentis</a:t>
            </a:r>
            <a:r>
              <a:rPr lang="cs-CZ" dirty="0" smtClean="0"/>
              <a:t>, m.</a:t>
            </a:r>
            <a:endParaRPr lang="cs-CZ" dirty="0"/>
          </a:p>
          <a:p>
            <a:r>
              <a:rPr lang="cs-CZ" dirty="0"/>
              <a:t>animal, </a:t>
            </a:r>
            <a:r>
              <a:rPr lang="cs-CZ" dirty="0" err="1"/>
              <a:t>alis</a:t>
            </a:r>
            <a:r>
              <a:rPr lang="cs-CZ" dirty="0"/>
              <a:t>, n.</a:t>
            </a:r>
          </a:p>
          <a:p>
            <a:r>
              <a:rPr lang="cs-CZ" dirty="0" err="1"/>
              <a:t>latus</a:t>
            </a:r>
            <a:r>
              <a:rPr lang="cs-CZ" dirty="0"/>
              <a:t>, </a:t>
            </a:r>
            <a:r>
              <a:rPr lang="cs-CZ" dirty="0" err="1"/>
              <a:t>eris</a:t>
            </a:r>
            <a:r>
              <a:rPr lang="cs-CZ" dirty="0"/>
              <a:t>, n.</a:t>
            </a:r>
          </a:p>
          <a:p>
            <a:r>
              <a:rPr lang="cs-CZ" dirty="0" err="1" smtClean="0"/>
              <a:t>cochlear</a:t>
            </a:r>
            <a:r>
              <a:rPr lang="cs-CZ" dirty="0" smtClean="0"/>
              <a:t>, </a:t>
            </a:r>
            <a:r>
              <a:rPr lang="cs-CZ" dirty="0" err="1" smtClean="0"/>
              <a:t>aris</a:t>
            </a:r>
            <a:r>
              <a:rPr lang="cs-CZ" dirty="0" smtClean="0"/>
              <a:t>, n.</a:t>
            </a:r>
            <a:endParaRPr lang="cs-CZ" dirty="0"/>
          </a:p>
          <a:p>
            <a:r>
              <a:rPr lang="cs-CZ" dirty="0" err="1"/>
              <a:t>pubes</a:t>
            </a:r>
            <a:r>
              <a:rPr lang="cs-CZ" dirty="0"/>
              <a:t>, </a:t>
            </a:r>
            <a:r>
              <a:rPr lang="cs-CZ" dirty="0" err="1"/>
              <a:t>is</a:t>
            </a:r>
            <a:r>
              <a:rPr lang="cs-CZ" dirty="0"/>
              <a:t>, f.</a:t>
            </a: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725858" y="1527045"/>
            <a:ext cx="2255492" cy="515058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buNone/>
            </a:pPr>
            <a:r>
              <a:rPr lang="cs-CZ" dirty="0" err="1"/>
              <a:t>oss</a:t>
            </a:r>
            <a:r>
              <a:rPr lang="cs-CZ" dirty="0"/>
              <a:t>-</a:t>
            </a:r>
          </a:p>
          <a:p>
            <a:pPr marL="0" indent="0" defTabSz="914400">
              <a:buNone/>
            </a:pPr>
            <a:r>
              <a:rPr lang="cs-CZ" dirty="0" err="1"/>
              <a:t>cut</a:t>
            </a:r>
            <a:r>
              <a:rPr lang="cs-CZ" dirty="0"/>
              <a:t>-</a:t>
            </a:r>
          </a:p>
          <a:p>
            <a:pPr marL="0" indent="0" defTabSz="914400">
              <a:buNone/>
            </a:pPr>
            <a:r>
              <a:rPr lang="cs-CZ" dirty="0" err="1"/>
              <a:t>mort</a:t>
            </a:r>
            <a:r>
              <a:rPr lang="cs-CZ" dirty="0"/>
              <a:t>-</a:t>
            </a:r>
          </a:p>
          <a:p>
            <a:pPr marL="0" indent="0" defTabSz="914400">
              <a:buNone/>
            </a:pPr>
            <a:r>
              <a:rPr lang="cs-CZ" dirty="0" err="1"/>
              <a:t>pulmon</a:t>
            </a:r>
            <a:r>
              <a:rPr lang="cs-CZ" dirty="0"/>
              <a:t>-</a:t>
            </a:r>
          </a:p>
          <a:p>
            <a:pPr marL="0" indent="0" defTabSz="914400">
              <a:buNone/>
            </a:pPr>
            <a:r>
              <a:rPr lang="cs-CZ" dirty="0"/>
              <a:t>traumat-</a:t>
            </a:r>
          </a:p>
          <a:p>
            <a:pPr marL="0" indent="0" defTabSz="914400">
              <a:buNone/>
            </a:pPr>
            <a:r>
              <a:rPr lang="cs-CZ" dirty="0" err="1" smtClean="0"/>
              <a:t>dent</a:t>
            </a:r>
            <a:r>
              <a:rPr lang="cs-CZ" dirty="0" smtClean="0"/>
              <a:t>-</a:t>
            </a:r>
            <a:endParaRPr lang="cs-CZ" dirty="0"/>
          </a:p>
          <a:p>
            <a:pPr marL="0" indent="0" defTabSz="914400">
              <a:buNone/>
            </a:pPr>
            <a:r>
              <a:rPr lang="cs-CZ" dirty="0"/>
              <a:t>animal-</a:t>
            </a:r>
          </a:p>
          <a:p>
            <a:pPr marL="0" indent="0" defTabSz="914400">
              <a:buNone/>
            </a:pPr>
            <a:r>
              <a:rPr lang="cs-CZ" dirty="0" err="1"/>
              <a:t>later</a:t>
            </a:r>
            <a:r>
              <a:rPr lang="cs-CZ" dirty="0"/>
              <a:t>-</a:t>
            </a:r>
          </a:p>
          <a:p>
            <a:pPr marL="0" indent="0" defTabSz="914400">
              <a:buNone/>
            </a:pPr>
            <a:r>
              <a:rPr lang="cs-CZ" dirty="0" err="1" smtClean="0"/>
              <a:t>cochlear</a:t>
            </a:r>
            <a:r>
              <a:rPr lang="cs-CZ" dirty="0" smtClean="0"/>
              <a:t>-</a:t>
            </a:r>
            <a:endParaRPr lang="cs-CZ" dirty="0"/>
          </a:p>
          <a:p>
            <a:pPr marL="0" indent="0" defTabSz="914400">
              <a:buNone/>
            </a:pPr>
            <a:r>
              <a:rPr lang="cs-CZ" dirty="0" err="1"/>
              <a:t>pub</a:t>
            </a:r>
            <a:r>
              <a:rPr lang="cs-CZ" dirty="0"/>
              <a:t>-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6140741" y="1527046"/>
            <a:ext cx="2255492" cy="515058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buFont typeface="Andalus" panose="02020603050405020304" pitchFamily="18" charset="-78"/>
              <a:buChar char="~"/>
            </a:pPr>
            <a:r>
              <a:rPr lang="cs-CZ" dirty="0"/>
              <a:t>corpus</a:t>
            </a:r>
          </a:p>
          <a:p>
            <a:pPr defTabSz="914400">
              <a:buFont typeface="Andalus" panose="02020603050405020304" pitchFamily="18" charset="-78"/>
              <a:buChar char="~"/>
            </a:pPr>
            <a:r>
              <a:rPr lang="cs-CZ" dirty="0"/>
              <a:t>pelvis</a:t>
            </a:r>
          </a:p>
          <a:p>
            <a:pPr defTabSz="914400">
              <a:buFont typeface="Andalus" panose="02020603050405020304" pitchFamily="18" charset="-78"/>
              <a:buChar char="~"/>
            </a:pPr>
            <a:r>
              <a:rPr lang="cs-CZ" dirty="0"/>
              <a:t>pelvis</a:t>
            </a:r>
          </a:p>
          <a:p>
            <a:pPr defTabSz="914400">
              <a:buFont typeface="Andalus" panose="02020603050405020304" pitchFamily="18" charset="-78"/>
              <a:buChar char="~"/>
            </a:pPr>
            <a:r>
              <a:rPr lang="cs-CZ" dirty="0" err="1"/>
              <a:t>dolor</a:t>
            </a:r>
            <a:endParaRPr lang="cs-CZ" dirty="0"/>
          </a:p>
          <a:p>
            <a:pPr defTabSz="914400">
              <a:buFont typeface="Andalus" panose="02020603050405020304" pitchFamily="18" charset="-78"/>
              <a:buChar char="~"/>
            </a:pPr>
            <a:r>
              <a:rPr lang="cs-CZ" dirty="0"/>
              <a:t>corpus</a:t>
            </a:r>
          </a:p>
          <a:p>
            <a:pPr defTabSz="914400">
              <a:buFont typeface="Andalus" panose="02020603050405020304" pitchFamily="18" charset="-78"/>
              <a:buChar char="~"/>
            </a:pPr>
            <a:r>
              <a:rPr lang="cs-CZ" dirty="0" smtClean="0"/>
              <a:t>pelvis</a:t>
            </a:r>
            <a:endParaRPr lang="cs-CZ" dirty="0"/>
          </a:p>
          <a:p>
            <a:pPr defTabSz="914400">
              <a:buFont typeface="Andalus" panose="02020603050405020304" pitchFamily="18" charset="-78"/>
              <a:buChar char="~"/>
            </a:pPr>
            <a:r>
              <a:rPr lang="cs-CZ" dirty="0"/>
              <a:t>rete</a:t>
            </a:r>
          </a:p>
          <a:p>
            <a:pPr defTabSz="914400">
              <a:buFont typeface="Andalus" panose="02020603050405020304" pitchFamily="18" charset="-78"/>
              <a:buChar char="~"/>
            </a:pPr>
            <a:r>
              <a:rPr lang="cs-CZ" dirty="0"/>
              <a:t>corpus</a:t>
            </a:r>
          </a:p>
          <a:p>
            <a:pPr defTabSz="914400">
              <a:buFont typeface="Andalus" panose="02020603050405020304" pitchFamily="18" charset="-78"/>
              <a:buChar char="~"/>
            </a:pPr>
            <a:r>
              <a:rPr lang="cs-CZ" dirty="0" smtClean="0"/>
              <a:t>rete</a:t>
            </a:r>
            <a:endParaRPr lang="cs-CZ" dirty="0"/>
          </a:p>
          <a:p>
            <a:pPr defTabSz="914400">
              <a:buFont typeface="Andalus" panose="02020603050405020304" pitchFamily="18" charset="-78"/>
              <a:buChar char="~"/>
            </a:pPr>
            <a:r>
              <a:rPr lang="cs-CZ" dirty="0" smtClean="0"/>
              <a:t>pelvis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15116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into nominative plural: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22778"/>
            <a:ext cx="3045167" cy="5006057"/>
          </a:xfrm>
        </p:spPr>
        <p:txBody>
          <a:bodyPr numCol="1">
            <a:normAutofit/>
          </a:bodyPr>
          <a:lstStyle/>
          <a:p>
            <a:pPr>
              <a:spcBef>
                <a:spcPts val="600"/>
              </a:spcBef>
            </a:pPr>
            <a:r>
              <a:rPr lang="en-US" dirty="0">
                <a:latin typeface="Cambria"/>
                <a:cs typeface="Cambria"/>
              </a:rPr>
              <a:t>Femur</a:t>
            </a:r>
          </a:p>
          <a:p>
            <a:pPr>
              <a:spcBef>
                <a:spcPts val="600"/>
              </a:spcBef>
            </a:pPr>
            <a:r>
              <a:rPr lang="en-US" dirty="0">
                <a:latin typeface="Cambria"/>
                <a:cs typeface="Cambria"/>
              </a:rPr>
              <a:t>Mater</a:t>
            </a:r>
          </a:p>
          <a:p>
            <a:pPr>
              <a:spcBef>
                <a:spcPts val="600"/>
              </a:spcBef>
            </a:pPr>
            <a:r>
              <a:rPr lang="en-US" dirty="0" err="1">
                <a:latin typeface="Cambria"/>
                <a:cs typeface="Cambria"/>
              </a:rPr>
              <a:t>Flos</a:t>
            </a:r>
            <a:endParaRPr lang="en-US" dirty="0">
              <a:latin typeface="Cambria"/>
              <a:cs typeface="Cambria"/>
            </a:endParaRPr>
          </a:p>
          <a:p>
            <a:pPr>
              <a:spcBef>
                <a:spcPts val="600"/>
              </a:spcBef>
            </a:pPr>
            <a:r>
              <a:rPr lang="en-US" dirty="0">
                <a:latin typeface="Cambria"/>
                <a:cs typeface="Cambria"/>
              </a:rPr>
              <a:t>Foramen</a:t>
            </a:r>
          </a:p>
          <a:p>
            <a:pPr>
              <a:spcBef>
                <a:spcPts val="600"/>
              </a:spcBef>
            </a:pPr>
            <a:r>
              <a:rPr lang="en-US" dirty="0" err="1">
                <a:latin typeface="Cambria"/>
                <a:cs typeface="Cambria"/>
              </a:rPr>
              <a:t>Oedema</a:t>
            </a:r>
            <a:endParaRPr lang="en-US" dirty="0">
              <a:latin typeface="Cambria"/>
              <a:cs typeface="Cambria"/>
            </a:endParaRPr>
          </a:p>
          <a:p>
            <a:pPr>
              <a:spcBef>
                <a:spcPts val="600"/>
              </a:spcBef>
            </a:pPr>
            <a:r>
              <a:rPr lang="en-US" dirty="0">
                <a:latin typeface="Cambria"/>
                <a:cs typeface="Cambria"/>
              </a:rPr>
              <a:t>Apex</a:t>
            </a:r>
          </a:p>
          <a:p>
            <a:pPr>
              <a:spcBef>
                <a:spcPts val="600"/>
              </a:spcBef>
            </a:pPr>
            <a:r>
              <a:rPr lang="en-US" dirty="0">
                <a:latin typeface="Cambria"/>
                <a:cs typeface="Cambria"/>
              </a:rPr>
              <a:t>Caput</a:t>
            </a:r>
          </a:p>
          <a:p>
            <a:pPr>
              <a:spcBef>
                <a:spcPts val="600"/>
              </a:spcBef>
            </a:pPr>
            <a:r>
              <a:rPr lang="en-US" dirty="0">
                <a:latin typeface="Cambria"/>
                <a:cs typeface="Cambria"/>
              </a:rPr>
              <a:t>Melanoma</a:t>
            </a:r>
          </a:p>
          <a:p>
            <a:pPr>
              <a:spcBef>
                <a:spcPts val="600"/>
              </a:spcBef>
            </a:pPr>
            <a:r>
              <a:rPr lang="en-US" dirty="0" err="1">
                <a:latin typeface="Cambria"/>
                <a:cs typeface="Cambria"/>
              </a:rPr>
              <a:t>Cartilago</a:t>
            </a:r>
            <a:endParaRPr lang="en-US" dirty="0">
              <a:latin typeface="Cambria"/>
              <a:cs typeface="Cambria"/>
            </a:endParaRPr>
          </a:p>
          <a:p>
            <a:pPr>
              <a:spcBef>
                <a:spcPts val="600"/>
              </a:spcBef>
            </a:pPr>
            <a:r>
              <a:rPr lang="en-US" dirty="0" err="1">
                <a:latin typeface="Cambria"/>
                <a:cs typeface="Cambria"/>
              </a:rPr>
              <a:t>Injectio</a:t>
            </a:r>
            <a:endParaRPr lang="en-US" dirty="0">
              <a:latin typeface="Cambria"/>
              <a:cs typeface="Cambria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dirty="0">
              <a:latin typeface="Cambria"/>
              <a:cs typeface="Cambria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484013" y="1436426"/>
            <a:ext cx="3045167" cy="5006057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2700" b="1" dirty="0">
                <a:solidFill>
                  <a:srgbClr val="1782BF"/>
                </a:solidFill>
                <a:latin typeface="Cambria"/>
                <a:cs typeface="Cambria"/>
              </a:rPr>
              <a:t>Femora</a:t>
            </a:r>
          </a:p>
          <a:p>
            <a:pPr>
              <a:spcBef>
                <a:spcPts val="600"/>
              </a:spcBef>
            </a:pPr>
            <a:r>
              <a:rPr lang="en-US" sz="2700" b="1" dirty="0" err="1">
                <a:solidFill>
                  <a:srgbClr val="1782BF"/>
                </a:solidFill>
                <a:latin typeface="Cambria"/>
                <a:cs typeface="Cambria"/>
              </a:rPr>
              <a:t>Matres</a:t>
            </a:r>
            <a:endParaRPr lang="en-US" sz="2700" b="1" dirty="0">
              <a:solidFill>
                <a:srgbClr val="1782BF"/>
              </a:solidFill>
              <a:latin typeface="Cambria"/>
              <a:cs typeface="Cambria"/>
            </a:endParaRPr>
          </a:p>
          <a:p>
            <a:pPr>
              <a:spcBef>
                <a:spcPts val="600"/>
              </a:spcBef>
            </a:pPr>
            <a:r>
              <a:rPr lang="en-US" sz="2700" b="1" dirty="0">
                <a:solidFill>
                  <a:srgbClr val="1782BF"/>
                </a:solidFill>
                <a:latin typeface="Cambria"/>
                <a:cs typeface="Cambria"/>
              </a:rPr>
              <a:t>Flores</a:t>
            </a:r>
          </a:p>
          <a:p>
            <a:pPr>
              <a:spcBef>
                <a:spcPts val="600"/>
              </a:spcBef>
            </a:pPr>
            <a:r>
              <a:rPr lang="en-US" sz="2700" b="1" dirty="0">
                <a:solidFill>
                  <a:srgbClr val="1782BF"/>
                </a:solidFill>
                <a:latin typeface="Cambria"/>
                <a:cs typeface="Cambria"/>
              </a:rPr>
              <a:t>Foramina</a:t>
            </a:r>
          </a:p>
          <a:p>
            <a:pPr>
              <a:spcBef>
                <a:spcPts val="600"/>
              </a:spcBef>
            </a:pPr>
            <a:r>
              <a:rPr lang="en-US" sz="2700" b="1" dirty="0" err="1">
                <a:solidFill>
                  <a:srgbClr val="1782BF"/>
                </a:solidFill>
                <a:latin typeface="Cambria"/>
                <a:cs typeface="Cambria"/>
              </a:rPr>
              <a:t>Oedemata</a:t>
            </a:r>
            <a:endParaRPr lang="en-US" sz="2700" b="1" dirty="0">
              <a:solidFill>
                <a:srgbClr val="1782BF"/>
              </a:solidFill>
              <a:latin typeface="Cambria"/>
              <a:cs typeface="Cambria"/>
            </a:endParaRPr>
          </a:p>
          <a:p>
            <a:pPr>
              <a:spcBef>
                <a:spcPts val="600"/>
              </a:spcBef>
            </a:pPr>
            <a:r>
              <a:rPr lang="en-US" sz="2700" b="1" dirty="0">
                <a:solidFill>
                  <a:srgbClr val="1782BF"/>
                </a:solidFill>
                <a:latin typeface="Cambria"/>
                <a:cs typeface="Cambria"/>
              </a:rPr>
              <a:t>Apices</a:t>
            </a:r>
          </a:p>
          <a:p>
            <a:pPr>
              <a:spcBef>
                <a:spcPts val="600"/>
              </a:spcBef>
            </a:pPr>
            <a:r>
              <a:rPr lang="en-US" sz="2700" b="1" dirty="0">
                <a:solidFill>
                  <a:srgbClr val="1782BF"/>
                </a:solidFill>
                <a:latin typeface="Cambria"/>
                <a:cs typeface="Cambria"/>
              </a:rPr>
              <a:t>Capita</a:t>
            </a:r>
          </a:p>
          <a:p>
            <a:pPr>
              <a:spcBef>
                <a:spcPts val="600"/>
              </a:spcBef>
            </a:pPr>
            <a:r>
              <a:rPr lang="en-US" sz="2700" b="1" dirty="0" err="1">
                <a:solidFill>
                  <a:srgbClr val="1782BF"/>
                </a:solidFill>
                <a:latin typeface="Cambria"/>
                <a:cs typeface="Cambria"/>
              </a:rPr>
              <a:t>Melanomata</a:t>
            </a:r>
            <a:endParaRPr lang="en-US" sz="2700" b="1" dirty="0">
              <a:solidFill>
                <a:srgbClr val="1782BF"/>
              </a:solidFill>
              <a:latin typeface="Cambria"/>
              <a:cs typeface="Cambria"/>
            </a:endParaRPr>
          </a:p>
          <a:p>
            <a:pPr>
              <a:spcBef>
                <a:spcPts val="600"/>
              </a:spcBef>
            </a:pPr>
            <a:r>
              <a:rPr lang="en-US" sz="2700" b="1" dirty="0" err="1">
                <a:solidFill>
                  <a:srgbClr val="1782BF"/>
                </a:solidFill>
                <a:latin typeface="Cambria"/>
                <a:cs typeface="Cambria"/>
              </a:rPr>
              <a:t>Cartilagines</a:t>
            </a:r>
            <a:endParaRPr lang="en-US" sz="2700" b="1" dirty="0">
              <a:solidFill>
                <a:srgbClr val="1782BF"/>
              </a:solidFill>
              <a:latin typeface="Cambria"/>
              <a:cs typeface="Cambria"/>
            </a:endParaRPr>
          </a:p>
          <a:p>
            <a:pPr>
              <a:spcBef>
                <a:spcPts val="600"/>
              </a:spcBef>
            </a:pPr>
            <a:r>
              <a:rPr lang="en-US" sz="2700" b="1" dirty="0" err="1">
                <a:solidFill>
                  <a:srgbClr val="1782BF"/>
                </a:solidFill>
                <a:latin typeface="Cambria"/>
                <a:cs typeface="Cambria"/>
              </a:rPr>
              <a:t>Injectiones</a:t>
            </a:r>
            <a:endParaRPr lang="en-US" sz="2700" b="1" dirty="0">
              <a:solidFill>
                <a:srgbClr val="1782BF"/>
              </a:solidFill>
              <a:latin typeface="Cambria"/>
              <a:cs typeface="Cambria"/>
            </a:endParaRPr>
          </a:p>
          <a:p>
            <a:pPr marL="0" indent="0">
              <a:spcBef>
                <a:spcPts val="600"/>
              </a:spcBef>
              <a:buFont typeface="Arial"/>
              <a:buNone/>
            </a:pPr>
            <a:endParaRPr lang="en-US" sz="2700" b="1" dirty="0">
              <a:solidFill>
                <a:srgbClr val="1782BF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131386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41362"/>
          </a:xfrm>
        </p:spPr>
        <p:txBody>
          <a:bodyPr>
            <a:normAutofit/>
          </a:bodyPr>
          <a:lstStyle/>
          <a:p>
            <a:r>
              <a:rPr lang="en-US" dirty="0"/>
              <a:t>Form</a:t>
            </a:r>
            <a:r>
              <a:rPr lang="en-US" sz="3200" b="1" dirty="0">
                <a:solidFill>
                  <a:srgbClr val="DB0013"/>
                </a:solidFill>
              </a:rPr>
              <a:t> </a:t>
            </a:r>
            <a:r>
              <a:rPr lang="en-US" dirty="0"/>
              <a:t>phrases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8580" y="1474237"/>
            <a:ext cx="8845420" cy="5072036"/>
          </a:xfrm>
        </p:spPr>
        <p:txBody>
          <a:bodyPr>
            <a:normAutofit/>
          </a:bodyPr>
          <a:lstStyle/>
          <a:p>
            <a:r>
              <a:rPr lang="en-US" i="1" dirty="0">
                <a:solidFill>
                  <a:srgbClr val="DB0013"/>
                </a:solidFill>
              </a:rPr>
              <a:t>Cortex</a:t>
            </a:r>
            <a:r>
              <a:rPr lang="en-US" dirty="0">
                <a:solidFill>
                  <a:srgbClr val="DB0013"/>
                </a:solidFill>
              </a:rPr>
              <a:t> </a:t>
            </a:r>
            <a:r>
              <a:rPr lang="en-US" dirty="0"/>
              <a:t>+ </a:t>
            </a:r>
            <a:r>
              <a:rPr lang="en-US" dirty="0" err="1"/>
              <a:t>ren</a:t>
            </a:r>
            <a:r>
              <a:rPr lang="en-US" dirty="0"/>
              <a:t>, lien, cerebellum, </a:t>
            </a:r>
            <a:r>
              <a:rPr lang="en-US" dirty="0" err="1"/>
              <a:t>ovarium</a:t>
            </a:r>
            <a:endParaRPr lang="en-US" dirty="0"/>
          </a:p>
          <a:p>
            <a:r>
              <a:rPr lang="en-US" i="1" dirty="0">
                <a:solidFill>
                  <a:srgbClr val="DB0013"/>
                </a:solidFill>
              </a:rPr>
              <a:t>Carcinoma</a:t>
            </a:r>
            <a:r>
              <a:rPr lang="en-US" dirty="0">
                <a:solidFill>
                  <a:srgbClr val="DB0013"/>
                </a:solidFill>
              </a:rPr>
              <a:t> </a:t>
            </a:r>
            <a:r>
              <a:rPr lang="en-US" dirty="0"/>
              <a:t>+ ureter, uterus, urethra, tuba </a:t>
            </a:r>
            <a:r>
              <a:rPr lang="en-US" dirty="0" err="1"/>
              <a:t>uterina</a:t>
            </a:r>
            <a:r>
              <a:rPr lang="en-US" dirty="0"/>
              <a:t>, </a:t>
            </a:r>
            <a:r>
              <a:rPr lang="en-US" dirty="0" err="1"/>
              <a:t>vesica</a:t>
            </a:r>
            <a:r>
              <a:rPr lang="en-US" dirty="0"/>
              <a:t> </a:t>
            </a:r>
            <a:r>
              <a:rPr lang="en-US" dirty="0" err="1"/>
              <a:t>urinaria</a:t>
            </a:r>
            <a:endParaRPr lang="en-US" dirty="0"/>
          </a:p>
          <a:p>
            <a:r>
              <a:rPr lang="en-US" i="1" dirty="0" err="1">
                <a:solidFill>
                  <a:srgbClr val="DB0013"/>
                </a:solidFill>
              </a:rPr>
              <a:t>Fractura</a:t>
            </a:r>
            <a:r>
              <a:rPr lang="en-US" dirty="0">
                <a:solidFill>
                  <a:srgbClr val="DB0013"/>
                </a:solidFill>
              </a:rPr>
              <a:t> </a:t>
            </a:r>
            <a:r>
              <a:rPr lang="en-US" dirty="0"/>
              <a:t>+ occiput, femur </a:t>
            </a:r>
            <a:r>
              <a:rPr lang="en-US" dirty="0" err="1"/>
              <a:t>dextrum</a:t>
            </a:r>
            <a:r>
              <a:rPr lang="en-US" dirty="0"/>
              <a:t>, caput </a:t>
            </a:r>
            <a:r>
              <a:rPr lang="en-US" dirty="0" err="1"/>
              <a:t>femoris</a:t>
            </a:r>
            <a:r>
              <a:rPr lang="en-US" dirty="0"/>
              <a:t>, thorax, costae </a:t>
            </a:r>
            <a:r>
              <a:rPr lang="en-US" dirty="0" err="1"/>
              <a:t>verae</a:t>
            </a:r>
            <a:endParaRPr lang="en-US" dirty="0"/>
          </a:p>
          <a:p>
            <a:r>
              <a:rPr lang="en-US" i="1" dirty="0">
                <a:solidFill>
                  <a:srgbClr val="DB0013"/>
                </a:solidFill>
              </a:rPr>
              <a:t>Apex</a:t>
            </a:r>
            <a:r>
              <a:rPr lang="en-US" dirty="0"/>
              <a:t> + </a:t>
            </a:r>
            <a:r>
              <a:rPr lang="en-US" dirty="0" err="1"/>
              <a:t>cor</a:t>
            </a:r>
            <a:r>
              <a:rPr lang="en-US" dirty="0"/>
              <a:t>, </a:t>
            </a:r>
            <a:r>
              <a:rPr lang="en-US" dirty="0" err="1"/>
              <a:t>pulmo</a:t>
            </a:r>
            <a:r>
              <a:rPr lang="en-US" dirty="0"/>
              <a:t>, </a:t>
            </a:r>
            <a:r>
              <a:rPr lang="en-US" dirty="0" err="1"/>
              <a:t>prostata</a:t>
            </a:r>
            <a:r>
              <a:rPr lang="en-US" dirty="0"/>
              <a:t>, </a:t>
            </a:r>
            <a:r>
              <a:rPr lang="en-US" dirty="0" err="1"/>
              <a:t>vesica</a:t>
            </a:r>
            <a:r>
              <a:rPr lang="en-US" dirty="0"/>
              <a:t> </a:t>
            </a:r>
            <a:r>
              <a:rPr lang="en-US" dirty="0" err="1"/>
              <a:t>urinaria</a:t>
            </a:r>
            <a:r>
              <a:rPr lang="en-US" dirty="0"/>
              <a:t>, lingua </a:t>
            </a:r>
          </a:p>
          <a:p>
            <a:r>
              <a:rPr lang="en-US" i="1" dirty="0">
                <a:solidFill>
                  <a:srgbClr val="DB0013"/>
                </a:solidFill>
              </a:rPr>
              <a:t>Basis</a:t>
            </a:r>
            <a:r>
              <a:rPr lang="en-US" dirty="0"/>
              <a:t> + </a:t>
            </a:r>
            <a:r>
              <a:rPr lang="en-US" dirty="0" err="1"/>
              <a:t>cor</a:t>
            </a:r>
            <a:r>
              <a:rPr lang="en-US" dirty="0"/>
              <a:t>, </a:t>
            </a:r>
            <a:r>
              <a:rPr lang="en-US" dirty="0" err="1"/>
              <a:t>pulmo</a:t>
            </a:r>
            <a:r>
              <a:rPr lang="en-US" dirty="0"/>
              <a:t> </a:t>
            </a:r>
            <a:r>
              <a:rPr lang="en-US" dirty="0" err="1"/>
              <a:t>dexter</a:t>
            </a:r>
            <a:r>
              <a:rPr lang="en-US" dirty="0"/>
              <a:t>, cranium, phalanges </a:t>
            </a:r>
            <a:r>
              <a:rPr lang="en-US" dirty="0" err="1"/>
              <a:t>digitorum</a:t>
            </a:r>
            <a:endParaRPr lang="en-US" dirty="0"/>
          </a:p>
          <a:p>
            <a:r>
              <a:rPr lang="en-US" i="1" dirty="0">
                <a:solidFill>
                  <a:srgbClr val="DB0013"/>
                </a:solidFill>
              </a:rPr>
              <a:t>Caput</a:t>
            </a:r>
            <a:r>
              <a:rPr lang="en-US" dirty="0"/>
              <a:t> + femur </a:t>
            </a:r>
            <a:r>
              <a:rPr lang="en-US" dirty="0" err="1"/>
              <a:t>sinistrum</a:t>
            </a:r>
            <a:r>
              <a:rPr lang="en-US" dirty="0"/>
              <a:t>, costa spuria, </a:t>
            </a:r>
            <a:r>
              <a:rPr lang="en-US" dirty="0" err="1"/>
              <a:t>humerus</a:t>
            </a:r>
            <a:r>
              <a:rPr lang="en-US" dirty="0"/>
              <a:t>, pancreas, fibula </a:t>
            </a:r>
            <a:r>
              <a:rPr lang="en-US" dirty="0" err="1"/>
              <a:t>dextra</a:t>
            </a:r>
            <a:r>
              <a:rPr lang="en-US" dirty="0"/>
              <a:t>,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smtClean="0"/>
              <a:t>metacarpi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744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 anchor="t">
            <a:normAutofit/>
          </a:bodyPr>
          <a:lstStyle/>
          <a:p>
            <a:r>
              <a:rPr lang="cs-CZ" sz="3000" dirty="0"/>
              <a:t>1. </a:t>
            </a:r>
            <a:r>
              <a:rPr lang="cs-CZ" sz="3000" dirty="0" err="1"/>
              <a:t>Find</a:t>
            </a:r>
            <a:r>
              <a:rPr lang="cs-CZ" sz="3000" dirty="0"/>
              <a:t> </a:t>
            </a:r>
            <a:r>
              <a:rPr lang="cs-CZ" sz="3000" dirty="0" err="1"/>
              <a:t>correct</a:t>
            </a:r>
            <a:r>
              <a:rPr lang="cs-CZ" sz="3000" dirty="0"/>
              <a:t> </a:t>
            </a:r>
            <a:r>
              <a:rPr lang="cs-CZ" sz="3000" dirty="0" err="1"/>
              <a:t>form</a:t>
            </a:r>
            <a:r>
              <a:rPr lang="cs-CZ" sz="3000" dirty="0"/>
              <a:t> of </a:t>
            </a:r>
            <a:r>
              <a:rPr lang="cs-CZ" sz="3000" dirty="0" err="1"/>
              <a:t>adjective</a:t>
            </a:r>
            <a:r>
              <a:rPr lang="cs-CZ" sz="3000" dirty="0"/>
              <a:t>, </a:t>
            </a:r>
            <a:br>
              <a:rPr lang="cs-CZ" sz="3000" dirty="0"/>
            </a:br>
            <a:r>
              <a:rPr lang="cs-CZ" sz="3000" dirty="0"/>
              <a:t>2. </a:t>
            </a:r>
            <a:r>
              <a:rPr lang="cs-CZ" sz="3000" dirty="0" err="1"/>
              <a:t>Change</a:t>
            </a:r>
            <a:r>
              <a:rPr lang="cs-CZ" sz="3000" dirty="0"/>
              <a:t> </a:t>
            </a:r>
            <a:r>
              <a:rPr lang="cs-CZ" sz="3000" dirty="0" err="1"/>
              <a:t>phrases</a:t>
            </a:r>
            <a:r>
              <a:rPr lang="cs-CZ" sz="3000" dirty="0"/>
              <a:t> </a:t>
            </a:r>
            <a:r>
              <a:rPr lang="cs-CZ" sz="3000" dirty="0" err="1"/>
              <a:t>into</a:t>
            </a:r>
            <a:r>
              <a:rPr lang="cs-CZ" sz="3000" dirty="0"/>
              <a:t> gen. </a:t>
            </a:r>
            <a:r>
              <a:rPr lang="cs-CZ" sz="3000" dirty="0" err="1"/>
              <a:t>sg</a:t>
            </a:r>
            <a:r>
              <a:rPr lang="cs-CZ" sz="3000" dirty="0"/>
              <a:t>.</a:t>
            </a:r>
            <a:endParaRPr lang="en-GB" sz="30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28600" y="1524000"/>
            <a:ext cx="8686800" cy="4876800"/>
          </a:xfrm>
        </p:spPr>
        <p:txBody>
          <a:bodyPr numCol="1"/>
          <a:lstStyle/>
          <a:p>
            <a:r>
              <a:rPr lang="cs-CZ" sz="2800" b="1" dirty="0" err="1">
                <a:latin typeface="Times New Roman" pitchFamily="18" charset="0"/>
                <a:cs typeface="Times New Roman" pitchFamily="18" charset="0"/>
              </a:rPr>
              <a:t>margo</a:t>
            </a: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cs-CZ" sz="2800" i="1" dirty="0" err="1">
                <a:latin typeface="Times New Roman" pitchFamily="18" charset="0"/>
                <a:cs typeface="Times New Roman" pitchFamily="18" charset="0"/>
              </a:rPr>
              <a:t>dexter</a:t>
            </a:r>
            <a:r>
              <a:rPr lang="cs-CZ" sz="2800" i="1" dirty="0">
                <a:latin typeface="Times New Roman" pitchFamily="18" charset="0"/>
                <a:cs typeface="Times New Roman" pitchFamily="18" charset="0"/>
              </a:rPr>
              <a:t>, a, um)</a:t>
            </a:r>
            <a:endParaRPr lang="en-US" sz="28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800" b="1" dirty="0" err="1">
                <a:latin typeface="Times New Roman" pitchFamily="18" charset="0"/>
                <a:cs typeface="Times New Roman" pitchFamily="18" charset="0"/>
              </a:rPr>
              <a:t>pars</a:t>
            </a: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cs-CZ" sz="2800" i="1" dirty="0" err="1">
                <a:latin typeface="Times New Roman" pitchFamily="18" charset="0"/>
                <a:cs typeface="Times New Roman" pitchFamily="18" charset="0"/>
              </a:rPr>
              <a:t>uterinus</a:t>
            </a:r>
            <a:r>
              <a:rPr lang="cs-CZ" sz="2800" i="1" dirty="0">
                <a:latin typeface="Times New Roman" pitchFamily="18" charset="0"/>
                <a:cs typeface="Times New Roman" pitchFamily="18" charset="0"/>
              </a:rPr>
              <a:t>, a, um)</a:t>
            </a:r>
            <a:endParaRPr lang="en-US" sz="28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800" b="1" dirty="0">
                <a:latin typeface="Times New Roman" pitchFamily="18" charset="0"/>
                <a:cs typeface="Times New Roman" pitchFamily="18" charset="0"/>
              </a:rPr>
              <a:t>femur </a:t>
            </a:r>
            <a:r>
              <a:rPr lang="cs-CZ" sz="2800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cs-CZ" sz="2800" i="1" dirty="0" err="1">
                <a:latin typeface="Times New Roman" pitchFamily="18" charset="0"/>
                <a:cs typeface="Times New Roman" pitchFamily="18" charset="0"/>
              </a:rPr>
              <a:t>sinister</a:t>
            </a:r>
            <a:r>
              <a:rPr lang="cs-CZ" sz="2800" i="1" dirty="0">
                <a:latin typeface="Times New Roman" pitchFamily="18" charset="0"/>
                <a:cs typeface="Times New Roman" pitchFamily="18" charset="0"/>
              </a:rPr>
              <a:t>, a, um)</a:t>
            </a:r>
          </a:p>
          <a:p>
            <a:r>
              <a:rPr lang="cs-CZ" sz="2800" b="1" dirty="0" err="1">
                <a:latin typeface="Times New Roman" pitchFamily="18" charset="0"/>
                <a:cs typeface="Times New Roman" pitchFamily="18" charset="0"/>
              </a:rPr>
              <a:t>regio</a:t>
            </a: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cs-CZ" sz="2800" i="1" dirty="0" err="1">
                <a:latin typeface="Times New Roman" pitchFamily="18" charset="0"/>
                <a:cs typeface="Times New Roman" pitchFamily="18" charset="0"/>
              </a:rPr>
              <a:t>thoracicus</a:t>
            </a:r>
            <a:r>
              <a:rPr lang="cs-CZ" sz="2800" i="1" dirty="0">
                <a:latin typeface="Times New Roman" pitchFamily="18" charset="0"/>
                <a:cs typeface="Times New Roman" pitchFamily="18" charset="0"/>
              </a:rPr>
              <a:t>, a, um)</a:t>
            </a:r>
          </a:p>
          <a:p>
            <a:r>
              <a:rPr lang="cs-CZ" sz="2800" b="1" dirty="0">
                <a:latin typeface="Times New Roman" pitchFamily="18" charset="0"/>
                <a:cs typeface="Times New Roman" pitchFamily="18" charset="0"/>
              </a:rPr>
              <a:t>os </a:t>
            </a:r>
            <a:r>
              <a:rPr lang="cs-CZ" sz="2800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cs-CZ" sz="2800" i="1" dirty="0" err="1">
                <a:latin typeface="Times New Roman" pitchFamily="18" charset="0"/>
                <a:cs typeface="Times New Roman" pitchFamily="18" charset="0"/>
              </a:rPr>
              <a:t>longus</a:t>
            </a:r>
            <a:r>
              <a:rPr lang="cs-CZ" sz="2800" i="1" dirty="0">
                <a:latin typeface="Times New Roman" pitchFamily="18" charset="0"/>
                <a:cs typeface="Times New Roman" pitchFamily="18" charset="0"/>
              </a:rPr>
              <a:t>, a, um)</a:t>
            </a:r>
            <a:endParaRPr lang="en-US" sz="28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cs-CZ" sz="2800" b="1" dirty="0" err="1">
                <a:latin typeface="Times New Roman" pitchFamily="18" charset="0"/>
                <a:cs typeface="Times New Roman" pitchFamily="18" charset="0"/>
              </a:rPr>
              <a:t>irrhosis</a:t>
            </a:r>
            <a:r>
              <a:rPr lang="cs-CZ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cs-CZ" sz="28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chronicus</a:t>
            </a:r>
            <a:r>
              <a:rPr lang="cs-CZ" sz="2800" i="1" dirty="0">
                <a:latin typeface="Times New Roman" pitchFamily="18" charset="0"/>
                <a:cs typeface="Times New Roman" pitchFamily="18" charset="0"/>
              </a:rPr>
              <a:t>, a, um)</a:t>
            </a:r>
            <a:endParaRPr lang="en-US" sz="28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800" b="1" dirty="0">
                <a:latin typeface="Times New Roman" pitchFamily="18" charset="0"/>
                <a:cs typeface="Times New Roman" pitchFamily="18" charset="0"/>
              </a:rPr>
              <a:t>pelvis</a:t>
            </a: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cs-CZ" sz="2800" i="1" dirty="0" err="1">
                <a:latin typeface="Times New Roman" pitchFamily="18" charset="0"/>
                <a:cs typeface="Times New Roman" pitchFamily="18" charset="0"/>
              </a:rPr>
              <a:t>masculinus</a:t>
            </a:r>
            <a:r>
              <a:rPr lang="cs-CZ" sz="2800" i="1" dirty="0">
                <a:latin typeface="Times New Roman" pitchFamily="18" charset="0"/>
                <a:cs typeface="Times New Roman" pitchFamily="18" charset="0"/>
              </a:rPr>
              <a:t>, a, um)</a:t>
            </a:r>
            <a:endParaRPr lang="en-US" sz="28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800" b="1" dirty="0" err="1">
                <a:latin typeface="Times New Roman" pitchFamily="18" charset="0"/>
                <a:cs typeface="Times New Roman" pitchFamily="18" charset="0"/>
              </a:rPr>
              <a:t>canalis</a:t>
            </a: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cs-CZ" sz="2800" i="1" dirty="0" err="1">
                <a:latin typeface="Times New Roman" pitchFamily="18" charset="0"/>
                <a:cs typeface="Times New Roman" pitchFamily="18" charset="0"/>
              </a:rPr>
              <a:t>nutricius</a:t>
            </a:r>
            <a:r>
              <a:rPr lang="cs-CZ" sz="2800" i="1" dirty="0">
                <a:latin typeface="Times New Roman" pitchFamily="18" charset="0"/>
                <a:cs typeface="Times New Roman" pitchFamily="18" charset="0"/>
              </a:rPr>
              <a:t>, a, um)</a:t>
            </a:r>
          </a:p>
          <a:p>
            <a:r>
              <a:rPr lang="cs-CZ" sz="2800" b="1" dirty="0">
                <a:latin typeface="Times New Roman" pitchFamily="18" charset="0"/>
                <a:cs typeface="Times New Roman" pitchFamily="18" charset="0"/>
              </a:rPr>
              <a:t>rete </a:t>
            </a:r>
            <a:r>
              <a:rPr lang="cs-CZ" sz="2800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cs-CZ" sz="2800" i="1" dirty="0" err="1">
                <a:latin typeface="Times New Roman" pitchFamily="18" charset="0"/>
                <a:cs typeface="Times New Roman" pitchFamily="18" charset="0"/>
              </a:rPr>
              <a:t>venosus</a:t>
            </a:r>
            <a:r>
              <a:rPr lang="cs-CZ" sz="2800" i="1" dirty="0">
                <a:latin typeface="Times New Roman" pitchFamily="18" charset="0"/>
                <a:cs typeface="Times New Roman" pitchFamily="18" charset="0"/>
              </a:rPr>
              <a:t>, a, um)</a:t>
            </a:r>
            <a:endParaRPr lang="en-US" sz="2800" i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cs-CZ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vál 4"/>
          <p:cNvSpPr/>
          <p:nvPr/>
        </p:nvSpPr>
        <p:spPr>
          <a:xfrm>
            <a:off x="2286000" y="1524000"/>
            <a:ext cx="4572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ál 5"/>
          <p:cNvSpPr/>
          <p:nvPr/>
        </p:nvSpPr>
        <p:spPr>
          <a:xfrm>
            <a:off x="2743200" y="2057400"/>
            <a:ext cx="4572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ál 6"/>
          <p:cNvSpPr/>
          <p:nvPr/>
        </p:nvSpPr>
        <p:spPr>
          <a:xfrm>
            <a:off x="3277067" y="2590800"/>
            <a:ext cx="5334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ál 7"/>
          <p:cNvSpPr/>
          <p:nvPr/>
        </p:nvSpPr>
        <p:spPr>
          <a:xfrm>
            <a:off x="3086567" y="3124200"/>
            <a:ext cx="4572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ál 8"/>
          <p:cNvSpPr/>
          <p:nvPr/>
        </p:nvSpPr>
        <p:spPr>
          <a:xfrm>
            <a:off x="2590800" y="3648075"/>
            <a:ext cx="4572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ál 9"/>
          <p:cNvSpPr/>
          <p:nvPr/>
        </p:nvSpPr>
        <p:spPr>
          <a:xfrm>
            <a:off x="3550398" y="4114800"/>
            <a:ext cx="4572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ál 10"/>
          <p:cNvSpPr/>
          <p:nvPr/>
        </p:nvSpPr>
        <p:spPr>
          <a:xfrm>
            <a:off x="3352800" y="4648200"/>
            <a:ext cx="4572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ál 11"/>
          <p:cNvSpPr/>
          <p:nvPr/>
        </p:nvSpPr>
        <p:spPr>
          <a:xfrm>
            <a:off x="2819400" y="5181600"/>
            <a:ext cx="4572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ál 12"/>
          <p:cNvSpPr/>
          <p:nvPr/>
        </p:nvSpPr>
        <p:spPr>
          <a:xfrm>
            <a:off x="3048000" y="5715000"/>
            <a:ext cx="5334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Zástupný symbol obsahu 2"/>
          <p:cNvSpPr txBox="1">
            <a:spLocks/>
          </p:cNvSpPr>
          <p:nvPr/>
        </p:nvSpPr>
        <p:spPr>
          <a:xfrm>
            <a:off x="4928628" y="1558820"/>
            <a:ext cx="8686800" cy="4876800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800" b="1" dirty="0" err="1">
                <a:latin typeface="Times New Roman" pitchFamily="18" charset="0"/>
                <a:cs typeface="Times New Roman" pitchFamily="18" charset="0"/>
              </a:rPr>
              <a:t>marginis</a:t>
            </a: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i="1" dirty="0" err="1">
                <a:latin typeface="Times New Roman" pitchFamily="18" charset="0"/>
                <a:cs typeface="Times New Roman" pitchFamily="18" charset="0"/>
              </a:rPr>
              <a:t>dextri</a:t>
            </a:r>
            <a:endParaRPr lang="en-US" sz="28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800" b="1" dirty="0" err="1">
                <a:latin typeface="Times New Roman" pitchFamily="18" charset="0"/>
                <a:cs typeface="Times New Roman" pitchFamily="18" charset="0"/>
              </a:rPr>
              <a:t>partis</a:t>
            </a: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i="1" dirty="0" err="1">
                <a:latin typeface="Times New Roman" pitchFamily="18" charset="0"/>
                <a:cs typeface="Times New Roman" pitchFamily="18" charset="0"/>
              </a:rPr>
              <a:t>uterinae</a:t>
            </a:r>
            <a:endParaRPr lang="en-US" sz="28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800" b="1" dirty="0" err="1">
                <a:latin typeface="Times New Roman" pitchFamily="18" charset="0"/>
                <a:cs typeface="Times New Roman" pitchFamily="18" charset="0"/>
              </a:rPr>
              <a:t>femoris</a:t>
            </a:r>
            <a:r>
              <a:rPr lang="cs-CZ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i="1" dirty="0" err="1">
                <a:latin typeface="Times New Roman" pitchFamily="18" charset="0"/>
                <a:cs typeface="Times New Roman" pitchFamily="18" charset="0"/>
              </a:rPr>
              <a:t>sinistri</a:t>
            </a:r>
            <a:endParaRPr lang="cs-CZ" sz="28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800" b="1" dirty="0" err="1">
                <a:latin typeface="Times New Roman" pitchFamily="18" charset="0"/>
                <a:cs typeface="Times New Roman" pitchFamily="18" charset="0"/>
              </a:rPr>
              <a:t>regionis</a:t>
            </a: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thoracicae</a:t>
            </a:r>
            <a:endParaRPr lang="cs-CZ" sz="28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2800" b="1" dirty="0" err="1">
                <a:latin typeface="Times New Roman" pitchFamily="18" charset="0"/>
                <a:cs typeface="Times New Roman" pitchFamily="18" charset="0"/>
              </a:rPr>
              <a:t>ossis</a:t>
            </a:r>
            <a:r>
              <a:rPr lang="cs-CZ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i="1" dirty="0" err="1">
                <a:latin typeface="Times New Roman" pitchFamily="18" charset="0"/>
                <a:cs typeface="Times New Roman" pitchFamily="18" charset="0"/>
              </a:rPr>
              <a:t>longi</a:t>
            </a:r>
            <a:endParaRPr lang="en-US" sz="28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800" b="1" dirty="0" err="1">
                <a:latin typeface="Times New Roman" pitchFamily="18" charset="0"/>
                <a:cs typeface="Times New Roman" pitchFamily="18" charset="0"/>
              </a:rPr>
              <a:t>cirrhosis</a:t>
            </a: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chronicae</a:t>
            </a:r>
            <a:endParaRPr lang="en-US" sz="28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2800" b="1" dirty="0">
                <a:latin typeface="Times New Roman" pitchFamily="18" charset="0"/>
                <a:cs typeface="Times New Roman" pitchFamily="18" charset="0"/>
              </a:rPr>
              <a:t>pelvis</a:t>
            </a: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i="1" dirty="0" err="1">
                <a:latin typeface="Times New Roman" pitchFamily="18" charset="0"/>
                <a:cs typeface="Times New Roman" pitchFamily="18" charset="0"/>
              </a:rPr>
              <a:t>masculinae</a:t>
            </a:r>
            <a:endParaRPr lang="en-US" sz="28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800" b="1" dirty="0" err="1">
                <a:latin typeface="Times New Roman" pitchFamily="18" charset="0"/>
                <a:cs typeface="Times New Roman" pitchFamily="18" charset="0"/>
              </a:rPr>
              <a:t>canalis</a:t>
            </a: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i="1" dirty="0" err="1">
                <a:latin typeface="Times New Roman" pitchFamily="18" charset="0"/>
                <a:cs typeface="Times New Roman" pitchFamily="18" charset="0"/>
              </a:rPr>
              <a:t>nutricii</a:t>
            </a:r>
            <a:endParaRPr lang="cs-CZ" sz="28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800" b="1" dirty="0" err="1">
                <a:latin typeface="Times New Roman" pitchFamily="18" charset="0"/>
                <a:cs typeface="Times New Roman" pitchFamily="18" charset="0"/>
              </a:rPr>
              <a:t>retis</a:t>
            </a:r>
            <a:r>
              <a:rPr lang="cs-CZ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i="1" dirty="0" err="1">
                <a:latin typeface="Times New Roman" pitchFamily="18" charset="0"/>
                <a:cs typeface="Times New Roman" pitchFamily="18" charset="0"/>
              </a:rPr>
              <a:t>venosi</a:t>
            </a:r>
            <a:endParaRPr lang="en-US" sz="2800" i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/>
              <a:buNone/>
            </a:pPr>
            <a:endParaRPr lang="cs-CZ" sz="28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0159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0781"/>
            <a:ext cx="8229600" cy="817726"/>
          </a:xfrm>
        </p:spPr>
        <p:txBody>
          <a:bodyPr>
            <a:normAutofit/>
          </a:bodyPr>
          <a:lstStyle/>
          <a:p>
            <a:r>
              <a:rPr lang="en-US" sz="3000" dirty="0"/>
              <a:t>Match and form phrases</a:t>
            </a:r>
          </a:p>
        </p:txBody>
      </p:sp>
      <p:pic>
        <p:nvPicPr>
          <p:cNvPr id="4" name="Content Placeholder 3" descr="1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18" r="-11818"/>
          <a:stretch>
            <a:fillRect/>
          </a:stretch>
        </p:blipFill>
        <p:spPr>
          <a:xfrm>
            <a:off x="457200" y="1092364"/>
            <a:ext cx="8229600" cy="5502786"/>
          </a:xfrm>
        </p:spPr>
      </p:pic>
      <p:cxnSp>
        <p:nvCxnSpPr>
          <p:cNvPr id="6" name="Straight Arrow Connector 5"/>
          <p:cNvCxnSpPr/>
          <p:nvPr/>
        </p:nvCxnSpPr>
        <p:spPr>
          <a:xfrm>
            <a:off x="3345574" y="1597583"/>
            <a:ext cx="1884446" cy="2457820"/>
          </a:xfrm>
          <a:prstGeom prst="straightConnector1">
            <a:avLst/>
          </a:prstGeom>
          <a:ln>
            <a:solidFill>
              <a:srgbClr val="DB001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402389" y="2227908"/>
            <a:ext cx="1884446" cy="2457820"/>
          </a:xfrm>
          <a:prstGeom prst="straightConnector1">
            <a:avLst/>
          </a:prstGeom>
          <a:ln>
            <a:solidFill>
              <a:srgbClr val="DB001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418239" y="2789958"/>
            <a:ext cx="2002956" cy="2863028"/>
          </a:xfrm>
          <a:prstGeom prst="straightConnector1">
            <a:avLst/>
          </a:prstGeom>
          <a:ln>
            <a:solidFill>
              <a:srgbClr val="DB001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3270229" y="1597583"/>
            <a:ext cx="2057571" cy="2020874"/>
          </a:xfrm>
          <a:prstGeom prst="straightConnector1">
            <a:avLst/>
          </a:prstGeom>
          <a:ln>
            <a:solidFill>
              <a:srgbClr val="DB001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3229264" y="2608020"/>
            <a:ext cx="2098536" cy="1542965"/>
          </a:xfrm>
          <a:prstGeom prst="straightConnector1">
            <a:avLst/>
          </a:prstGeom>
          <a:ln>
            <a:solidFill>
              <a:srgbClr val="DB001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270229" y="4685728"/>
            <a:ext cx="2150966" cy="1556604"/>
          </a:xfrm>
          <a:prstGeom prst="straightConnector1">
            <a:avLst/>
          </a:prstGeom>
          <a:ln>
            <a:solidFill>
              <a:srgbClr val="DB001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3131484" y="5175076"/>
            <a:ext cx="2289711" cy="1053618"/>
          </a:xfrm>
          <a:prstGeom prst="straightConnector1">
            <a:avLst/>
          </a:prstGeom>
          <a:ln>
            <a:solidFill>
              <a:srgbClr val="DB001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3345574" y="2102801"/>
            <a:ext cx="1982226" cy="3101802"/>
          </a:xfrm>
          <a:prstGeom prst="straightConnector1">
            <a:avLst/>
          </a:prstGeom>
          <a:ln>
            <a:solidFill>
              <a:srgbClr val="DB001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3270229" y="3156433"/>
            <a:ext cx="2150966" cy="462024"/>
          </a:xfrm>
          <a:prstGeom prst="straightConnector1">
            <a:avLst/>
          </a:prstGeom>
          <a:ln>
            <a:solidFill>
              <a:srgbClr val="DB001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3438969" y="3156433"/>
            <a:ext cx="1982226" cy="2496553"/>
          </a:xfrm>
          <a:prstGeom prst="straightConnector1">
            <a:avLst/>
          </a:prstGeom>
          <a:ln>
            <a:solidFill>
              <a:srgbClr val="DB001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2141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Add loose attributes</a:t>
            </a:r>
            <a:r>
              <a:rPr lang="cs-CZ" sz="3000" dirty="0"/>
              <a:t>, TASK 5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40677" y="1958095"/>
            <a:ext cx="8229600" cy="4525963"/>
          </a:xfrm>
        </p:spPr>
        <p:txBody>
          <a:bodyPr>
            <a:normAutofit/>
          </a:bodyPr>
          <a:lstStyle/>
          <a:p>
            <a:r>
              <a:rPr lang="en-US" sz="2300" dirty="0" err="1">
                <a:latin typeface="+mj-lt"/>
              </a:rPr>
              <a:t>Cavitas</a:t>
            </a:r>
            <a:r>
              <a:rPr lang="en-US" sz="2300" dirty="0">
                <a:latin typeface="+mj-lt"/>
              </a:rPr>
              <a:t> + septum </a:t>
            </a:r>
            <a:r>
              <a:rPr lang="en-US" sz="2300" dirty="0" err="1">
                <a:latin typeface="+mj-lt"/>
              </a:rPr>
              <a:t>nasi</a:t>
            </a:r>
            <a:endParaRPr lang="en-US" sz="2300" dirty="0">
              <a:latin typeface="+mj-lt"/>
            </a:endParaRPr>
          </a:p>
          <a:p>
            <a:r>
              <a:rPr lang="en-US" sz="2300" dirty="0" err="1">
                <a:latin typeface="+mj-lt"/>
              </a:rPr>
              <a:t>Operatio</a:t>
            </a:r>
            <a:r>
              <a:rPr lang="en-US" sz="2300" dirty="0">
                <a:latin typeface="+mj-lt"/>
              </a:rPr>
              <a:t> + cervix uteri</a:t>
            </a:r>
          </a:p>
          <a:p>
            <a:r>
              <a:rPr lang="en-US" sz="2300" dirty="0">
                <a:latin typeface="+mj-lt"/>
              </a:rPr>
              <a:t>Corpus + vertebra </a:t>
            </a:r>
            <a:r>
              <a:rPr lang="en-US" sz="2300" dirty="0" err="1">
                <a:latin typeface="+mj-lt"/>
              </a:rPr>
              <a:t>thoracica</a:t>
            </a:r>
            <a:endParaRPr lang="en-US" sz="2300" dirty="0">
              <a:latin typeface="+mj-lt"/>
            </a:endParaRPr>
          </a:p>
          <a:p>
            <a:r>
              <a:rPr lang="en-US" sz="2300" dirty="0" err="1">
                <a:latin typeface="+mj-lt"/>
              </a:rPr>
              <a:t>Fractura</a:t>
            </a:r>
            <a:r>
              <a:rPr lang="en-US" sz="2300" dirty="0">
                <a:latin typeface="+mj-lt"/>
              </a:rPr>
              <a:t> + </a:t>
            </a:r>
            <a:r>
              <a:rPr lang="en-US" sz="2300" dirty="0" err="1">
                <a:latin typeface="+mj-lt"/>
              </a:rPr>
              <a:t>os</a:t>
            </a:r>
            <a:r>
              <a:rPr lang="en-US" sz="2300" dirty="0">
                <a:latin typeface="+mj-lt"/>
              </a:rPr>
              <a:t> sacrum</a:t>
            </a:r>
          </a:p>
          <a:p>
            <a:r>
              <a:rPr lang="en-US" sz="2300" dirty="0" err="1">
                <a:latin typeface="+mj-lt"/>
              </a:rPr>
              <a:t>Luxatio</a:t>
            </a:r>
            <a:r>
              <a:rPr lang="en-US" sz="2300" dirty="0">
                <a:latin typeface="+mj-lt"/>
              </a:rPr>
              <a:t> + crus</a:t>
            </a:r>
          </a:p>
          <a:p>
            <a:r>
              <a:rPr lang="en-US" sz="2300" dirty="0" err="1">
                <a:latin typeface="+mj-lt"/>
              </a:rPr>
              <a:t>Morbus</a:t>
            </a:r>
            <a:r>
              <a:rPr lang="en-US" sz="2300" dirty="0">
                <a:latin typeface="+mj-lt"/>
              </a:rPr>
              <a:t> </a:t>
            </a:r>
            <a:r>
              <a:rPr lang="en-US" sz="2300" dirty="0" err="1">
                <a:latin typeface="+mj-lt"/>
              </a:rPr>
              <a:t>infectiosus</a:t>
            </a:r>
            <a:r>
              <a:rPr lang="en-US" sz="2300" dirty="0">
                <a:latin typeface="+mj-lt"/>
              </a:rPr>
              <a:t> + abdomen</a:t>
            </a:r>
          </a:p>
          <a:p>
            <a:r>
              <a:rPr lang="en-US" sz="2300" dirty="0">
                <a:latin typeface="+mj-lt"/>
              </a:rPr>
              <a:t>Dolor </a:t>
            </a:r>
            <a:r>
              <a:rPr lang="en-US" sz="2300" dirty="0" err="1">
                <a:latin typeface="+mj-lt"/>
              </a:rPr>
              <a:t>acutus</a:t>
            </a:r>
            <a:r>
              <a:rPr lang="en-US" sz="2300" dirty="0">
                <a:latin typeface="+mj-lt"/>
              </a:rPr>
              <a:t> + caput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601287" y="195809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300" dirty="0" err="1">
                <a:latin typeface="+mj-lt"/>
              </a:rPr>
              <a:t>Cavitas</a:t>
            </a:r>
            <a:r>
              <a:rPr lang="en-US" sz="2300" dirty="0">
                <a:latin typeface="+mj-lt"/>
              </a:rPr>
              <a:t> </a:t>
            </a:r>
            <a:r>
              <a:rPr lang="en-US" sz="2300" dirty="0" err="1">
                <a:latin typeface="+mj-lt"/>
              </a:rPr>
              <a:t>sept</a:t>
            </a:r>
            <a:r>
              <a:rPr lang="en-US" sz="2300" b="1" dirty="0" err="1">
                <a:solidFill>
                  <a:srgbClr val="00B050"/>
                </a:solidFill>
                <a:latin typeface="+mj-lt"/>
              </a:rPr>
              <a:t>i</a:t>
            </a:r>
            <a:r>
              <a:rPr lang="en-US" sz="2300" dirty="0">
                <a:latin typeface="+mj-lt"/>
              </a:rPr>
              <a:t> </a:t>
            </a:r>
            <a:r>
              <a:rPr lang="en-US" sz="2300" dirty="0" err="1">
                <a:latin typeface="+mj-lt"/>
              </a:rPr>
              <a:t>nas</a:t>
            </a:r>
            <a:r>
              <a:rPr lang="en-US" sz="2300" b="1" dirty="0" err="1">
                <a:solidFill>
                  <a:srgbClr val="00B050"/>
                </a:solidFill>
                <a:latin typeface="+mj-lt"/>
              </a:rPr>
              <a:t>i</a:t>
            </a:r>
            <a:endParaRPr lang="en-US" sz="2300" b="1" dirty="0">
              <a:solidFill>
                <a:srgbClr val="00B050"/>
              </a:solidFill>
              <a:latin typeface="+mj-lt"/>
            </a:endParaRPr>
          </a:p>
          <a:p>
            <a:r>
              <a:rPr lang="en-US" sz="2300" dirty="0" err="1">
                <a:latin typeface="+mj-lt"/>
              </a:rPr>
              <a:t>Operatio</a:t>
            </a:r>
            <a:r>
              <a:rPr lang="en-US" sz="2300" dirty="0">
                <a:latin typeface="+mj-lt"/>
              </a:rPr>
              <a:t> </a:t>
            </a:r>
            <a:r>
              <a:rPr lang="en-US" sz="2300" dirty="0" err="1">
                <a:latin typeface="+mj-lt"/>
              </a:rPr>
              <a:t>cervic</a:t>
            </a:r>
            <a:r>
              <a:rPr lang="en-US" sz="2300" b="1" dirty="0" err="1">
                <a:solidFill>
                  <a:srgbClr val="C00000"/>
                </a:solidFill>
                <a:latin typeface="+mj-lt"/>
              </a:rPr>
              <a:t>is</a:t>
            </a:r>
            <a:r>
              <a:rPr lang="en-US" sz="2300" dirty="0">
                <a:latin typeface="+mj-lt"/>
              </a:rPr>
              <a:t> uteri</a:t>
            </a:r>
          </a:p>
          <a:p>
            <a:r>
              <a:rPr lang="en-US" sz="2300" dirty="0">
                <a:latin typeface="+mj-lt"/>
              </a:rPr>
              <a:t>Corpus vertebr</a:t>
            </a:r>
            <a:r>
              <a:rPr lang="en-US" sz="2300" b="1" dirty="0">
                <a:solidFill>
                  <a:srgbClr val="C00000"/>
                </a:solidFill>
                <a:latin typeface="+mj-lt"/>
              </a:rPr>
              <a:t>ae</a:t>
            </a:r>
            <a:r>
              <a:rPr lang="en-US" sz="2300" dirty="0">
                <a:latin typeface="+mj-lt"/>
              </a:rPr>
              <a:t> </a:t>
            </a:r>
            <a:r>
              <a:rPr lang="en-US" sz="2300" dirty="0" err="1">
                <a:latin typeface="+mj-lt"/>
              </a:rPr>
              <a:t>thoracic</a:t>
            </a:r>
            <a:r>
              <a:rPr lang="en-US" sz="2300" b="1" dirty="0" err="1">
                <a:solidFill>
                  <a:srgbClr val="C00000"/>
                </a:solidFill>
                <a:latin typeface="+mj-lt"/>
              </a:rPr>
              <a:t>ae</a:t>
            </a:r>
            <a:endParaRPr lang="en-US" sz="2300" b="1" dirty="0">
              <a:solidFill>
                <a:srgbClr val="C00000"/>
              </a:solidFill>
              <a:latin typeface="+mj-lt"/>
            </a:endParaRPr>
          </a:p>
          <a:p>
            <a:r>
              <a:rPr lang="en-US" sz="2300" dirty="0" err="1">
                <a:latin typeface="+mj-lt"/>
              </a:rPr>
              <a:t>Fractura</a:t>
            </a:r>
            <a:r>
              <a:rPr lang="en-US" sz="2300" dirty="0">
                <a:latin typeface="+mj-lt"/>
              </a:rPr>
              <a:t> </a:t>
            </a:r>
            <a:r>
              <a:rPr lang="en-US" sz="2300" dirty="0" err="1">
                <a:latin typeface="+mj-lt"/>
              </a:rPr>
              <a:t>oss</a:t>
            </a:r>
            <a:r>
              <a:rPr lang="en-US" sz="2300" b="1" dirty="0" err="1">
                <a:solidFill>
                  <a:srgbClr val="00B050"/>
                </a:solidFill>
                <a:latin typeface="+mj-lt"/>
              </a:rPr>
              <a:t>is</a:t>
            </a:r>
            <a:r>
              <a:rPr lang="en-US" sz="2300" dirty="0">
                <a:latin typeface="+mj-lt"/>
              </a:rPr>
              <a:t> </a:t>
            </a:r>
            <a:r>
              <a:rPr lang="en-US" sz="2300" dirty="0" err="1">
                <a:latin typeface="+mj-lt"/>
              </a:rPr>
              <a:t>sacr</a:t>
            </a:r>
            <a:r>
              <a:rPr lang="en-US" sz="2300" b="1" dirty="0" err="1">
                <a:solidFill>
                  <a:srgbClr val="00B050"/>
                </a:solidFill>
                <a:latin typeface="+mj-lt"/>
              </a:rPr>
              <a:t>i</a:t>
            </a:r>
            <a:endParaRPr lang="en-US" sz="2300" b="1" dirty="0">
              <a:solidFill>
                <a:srgbClr val="00B050"/>
              </a:solidFill>
              <a:latin typeface="+mj-lt"/>
            </a:endParaRPr>
          </a:p>
          <a:p>
            <a:r>
              <a:rPr lang="en-US" sz="2300" dirty="0" err="1">
                <a:latin typeface="+mj-lt"/>
              </a:rPr>
              <a:t>Luxatio</a:t>
            </a:r>
            <a:r>
              <a:rPr lang="en-US" sz="2300" dirty="0">
                <a:latin typeface="+mj-lt"/>
              </a:rPr>
              <a:t> </a:t>
            </a:r>
            <a:r>
              <a:rPr lang="en-US" sz="2300" dirty="0" err="1">
                <a:latin typeface="+mj-lt"/>
              </a:rPr>
              <a:t>crur</a:t>
            </a:r>
            <a:r>
              <a:rPr lang="en-US" sz="2300" b="1" dirty="0" err="1">
                <a:solidFill>
                  <a:srgbClr val="00B050"/>
                </a:solidFill>
                <a:latin typeface="+mj-lt"/>
              </a:rPr>
              <a:t>is</a:t>
            </a:r>
            <a:endParaRPr lang="en-US" sz="2300" b="1" dirty="0">
              <a:solidFill>
                <a:srgbClr val="00B050"/>
              </a:solidFill>
              <a:latin typeface="+mj-lt"/>
            </a:endParaRPr>
          </a:p>
          <a:p>
            <a:r>
              <a:rPr lang="en-US" sz="2300" dirty="0" err="1">
                <a:latin typeface="+mj-lt"/>
              </a:rPr>
              <a:t>Morbus</a:t>
            </a:r>
            <a:r>
              <a:rPr lang="en-US" sz="2300" dirty="0">
                <a:latin typeface="+mj-lt"/>
              </a:rPr>
              <a:t> </a:t>
            </a:r>
            <a:r>
              <a:rPr lang="en-US" sz="2300" dirty="0" err="1">
                <a:latin typeface="+mj-lt"/>
              </a:rPr>
              <a:t>infectiosus</a:t>
            </a:r>
            <a:r>
              <a:rPr lang="en-US" sz="2300" dirty="0">
                <a:latin typeface="+mj-lt"/>
              </a:rPr>
              <a:t> </a:t>
            </a:r>
            <a:r>
              <a:rPr lang="en-US" sz="2300" dirty="0" err="1">
                <a:latin typeface="+mj-lt"/>
              </a:rPr>
              <a:t>abdomin</a:t>
            </a:r>
            <a:r>
              <a:rPr lang="en-US" sz="2300" b="1" dirty="0" err="1">
                <a:solidFill>
                  <a:srgbClr val="00B050"/>
                </a:solidFill>
                <a:latin typeface="+mj-lt"/>
              </a:rPr>
              <a:t>is</a:t>
            </a:r>
            <a:endParaRPr lang="en-US" sz="2300" b="1" dirty="0">
              <a:solidFill>
                <a:srgbClr val="00B050"/>
              </a:solidFill>
              <a:latin typeface="+mj-lt"/>
            </a:endParaRPr>
          </a:p>
          <a:p>
            <a:r>
              <a:rPr lang="en-US" sz="2300" dirty="0">
                <a:latin typeface="+mj-lt"/>
              </a:rPr>
              <a:t>Dolor </a:t>
            </a:r>
            <a:r>
              <a:rPr lang="en-US" sz="2300" dirty="0" err="1">
                <a:latin typeface="+mj-lt"/>
              </a:rPr>
              <a:t>acutus</a:t>
            </a:r>
            <a:r>
              <a:rPr lang="en-US" sz="2300" dirty="0">
                <a:latin typeface="+mj-lt"/>
              </a:rPr>
              <a:t> </a:t>
            </a:r>
            <a:r>
              <a:rPr lang="en-US" sz="2300" dirty="0" err="1">
                <a:latin typeface="+mj-lt"/>
              </a:rPr>
              <a:t>capit</a:t>
            </a:r>
            <a:r>
              <a:rPr lang="en-US" sz="2300" b="1" dirty="0" err="1">
                <a:solidFill>
                  <a:srgbClr val="00B050"/>
                </a:solidFill>
                <a:latin typeface="+mj-lt"/>
              </a:rPr>
              <a:t>is</a:t>
            </a:r>
            <a:endParaRPr lang="en-US" sz="2300" b="1" dirty="0">
              <a:solidFill>
                <a:srgbClr val="00B05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26835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000" dirty="0"/>
              <a:t>Change </a:t>
            </a:r>
            <a:r>
              <a:rPr lang="sk-SK" sz="3000" dirty="0" err="1"/>
              <a:t>for</a:t>
            </a:r>
            <a:r>
              <a:rPr lang="sk-SK" sz="3000" dirty="0"/>
              <a:t> </a:t>
            </a:r>
            <a:r>
              <a:rPr lang="sk-SK" sz="3000" dirty="0" err="1"/>
              <a:t>nominative</a:t>
            </a:r>
            <a:r>
              <a:rPr lang="sk-SK" sz="3000" dirty="0"/>
              <a:t> </a:t>
            </a:r>
            <a:r>
              <a:rPr lang="sk-SK" sz="3000" dirty="0" err="1"/>
              <a:t>plural</a:t>
            </a:r>
            <a:r>
              <a:rPr lang="sk-SK" sz="3000" dirty="0"/>
              <a:t>, TASK 7</a:t>
            </a:r>
            <a:endParaRPr lang="en-GB" sz="3000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sk-SK" dirty="0" err="1">
                <a:latin typeface="Cambria"/>
                <a:cs typeface="Cambria"/>
              </a:rPr>
              <a:t>sphincter</a:t>
            </a:r>
            <a:endParaRPr lang="sk-SK" dirty="0">
              <a:latin typeface="Cambria"/>
              <a:cs typeface="Cambria"/>
            </a:endParaRPr>
          </a:p>
          <a:p>
            <a:r>
              <a:rPr lang="sk-SK" dirty="0" err="1">
                <a:latin typeface="Cambria"/>
                <a:cs typeface="Cambria"/>
              </a:rPr>
              <a:t>foramen</a:t>
            </a:r>
            <a:r>
              <a:rPr lang="sk-SK" dirty="0">
                <a:latin typeface="Cambria"/>
                <a:cs typeface="Cambria"/>
              </a:rPr>
              <a:t> </a:t>
            </a:r>
            <a:r>
              <a:rPr lang="sk-SK" dirty="0" err="1">
                <a:latin typeface="Cambria"/>
                <a:cs typeface="Cambria"/>
              </a:rPr>
              <a:t>nutricium</a:t>
            </a:r>
            <a:endParaRPr lang="sk-SK" dirty="0">
              <a:latin typeface="Cambria"/>
              <a:cs typeface="Cambria"/>
            </a:endParaRPr>
          </a:p>
          <a:p>
            <a:r>
              <a:rPr lang="sk-SK" dirty="0" err="1">
                <a:latin typeface="Cambria"/>
                <a:cs typeface="Cambria"/>
              </a:rPr>
              <a:t>dolor</a:t>
            </a:r>
            <a:r>
              <a:rPr lang="sk-SK" dirty="0">
                <a:latin typeface="Cambria"/>
                <a:cs typeface="Cambria"/>
              </a:rPr>
              <a:t> </a:t>
            </a:r>
            <a:r>
              <a:rPr lang="sk-SK" dirty="0" err="1">
                <a:latin typeface="Cambria"/>
                <a:cs typeface="Cambria"/>
              </a:rPr>
              <a:t>chronicus</a:t>
            </a:r>
            <a:endParaRPr lang="sk-SK" dirty="0">
              <a:latin typeface="Cambria"/>
              <a:cs typeface="Cambria"/>
            </a:endParaRPr>
          </a:p>
          <a:p>
            <a:r>
              <a:rPr lang="sk-SK" dirty="0" err="1">
                <a:latin typeface="Cambria"/>
                <a:cs typeface="Cambria"/>
              </a:rPr>
              <a:t>vas</a:t>
            </a:r>
            <a:r>
              <a:rPr lang="sk-SK" dirty="0">
                <a:latin typeface="Cambria"/>
                <a:cs typeface="Cambria"/>
              </a:rPr>
              <a:t> </a:t>
            </a:r>
            <a:r>
              <a:rPr lang="sk-SK" dirty="0" err="1">
                <a:latin typeface="Cambria"/>
                <a:cs typeface="Cambria"/>
              </a:rPr>
              <a:t>longum</a:t>
            </a:r>
            <a:endParaRPr lang="sk-SK" dirty="0">
              <a:latin typeface="Cambria"/>
              <a:cs typeface="Cambria"/>
            </a:endParaRPr>
          </a:p>
          <a:p>
            <a:r>
              <a:rPr lang="sk-SK" dirty="0" err="1">
                <a:latin typeface="Cambria"/>
                <a:cs typeface="Cambria"/>
              </a:rPr>
              <a:t>musculus</a:t>
            </a:r>
            <a:r>
              <a:rPr lang="sk-SK" dirty="0">
                <a:latin typeface="Cambria"/>
                <a:cs typeface="Cambria"/>
              </a:rPr>
              <a:t> </a:t>
            </a:r>
            <a:r>
              <a:rPr lang="sk-SK" dirty="0" err="1">
                <a:latin typeface="Cambria"/>
                <a:cs typeface="Cambria"/>
              </a:rPr>
              <a:t>adductor</a:t>
            </a:r>
            <a:endParaRPr lang="sk-SK" dirty="0">
              <a:latin typeface="Cambria"/>
              <a:cs typeface="Cambria"/>
            </a:endParaRPr>
          </a:p>
          <a:p>
            <a:r>
              <a:rPr lang="sk-SK" dirty="0" err="1">
                <a:latin typeface="Cambria"/>
                <a:cs typeface="Cambria"/>
              </a:rPr>
              <a:t>femur</a:t>
            </a:r>
            <a:r>
              <a:rPr lang="sk-SK" dirty="0">
                <a:latin typeface="Cambria"/>
                <a:cs typeface="Cambria"/>
              </a:rPr>
              <a:t> </a:t>
            </a:r>
            <a:r>
              <a:rPr lang="sk-SK" dirty="0" err="1">
                <a:latin typeface="Cambria"/>
                <a:cs typeface="Cambria"/>
              </a:rPr>
              <a:t>fractum</a:t>
            </a:r>
            <a:endParaRPr lang="sk-SK" dirty="0">
              <a:latin typeface="Cambria"/>
              <a:cs typeface="Cambria"/>
            </a:endParaRPr>
          </a:p>
          <a:p>
            <a:r>
              <a:rPr lang="sk-SK" dirty="0" err="1">
                <a:latin typeface="Cambria"/>
                <a:cs typeface="Cambria"/>
              </a:rPr>
              <a:t>cartilago</a:t>
            </a:r>
            <a:r>
              <a:rPr lang="sk-SK" dirty="0">
                <a:latin typeface="Cambria"/>
                <a:cs typeface="Cambria"/>
              </a:rPr>
              <a:t> </a:t>
            </a:r>
            <a:r>
              <a:rPr lang="sk-SK" dirty="0" err="1">
                <a:latin typeface="Cambria"/>
                <a:cs typeface="Cambria"/>
              </a:rPr>
              <a:t>thyreoidea</a:t>
            </a:r>
            <a:endParaRPr lang="sk-SK" dirty="0">
              <a:latin typeface="Cambria"/>
              <a:cs typeface="Cambria"/>
            </a:endParaRPr>
          </a:p>
          <a:p>
            <a:r>
              <a:rPr lang="sk-SK" dirty="0" err="1">
                <a:latin typeface="Cambria"/>
                <a:cs typeface="Cambria"/>
              </a:rPr>
              <a:t>vulnus</a:t>
            </a:r>
            <a:r>
              <a:rPr lang="sk-SK" dirty="0">
                <a:latin typeface="Cambria"/>
                <a:cs typeface="Cambria"/>
              </a:rPr>
              <a:t> </a:t>
            </a:r>
            <a:r>
              <a:rPr lang="sk-SK" dirty="0" err="1">
                <a:latin typeface="Cambria"/>
                <a:cs typeface="Cambria"/>
              </a:rPr>
              <a:t>punctum</a:t>
            </a:r>
            <a:endParaRPr lang="sk-SK" dirty="0">
              <a:latin typeface="Cambria"/>
              <a:cs typeface="Cambria"/>
            </a:endParaRP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350834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k-SK" b="1" dirty="0" err="1">
                <a:solidFill>
                  <a:srgbClr val="1782BF"/>
                </a:solidFill>
                <a:latin typeface="Cambria"/>
                <a:cs typeface="Cambria"/>
              </a:rPr>
              <a:t>sphincteres</a:t>
            </a:r>
            <a:endParaRPr lang="sk-SK" b="1" dirty="0">
              <a:solidFill>
                <a:srgbClr val="1782BF"/>
              </a:solidFill>
              <a:latin typeface="Cambria"/>
              <a:cs typeface="Cambria"/>
            </a:endParaRPr>
          </a:p>
          <a:p>
            <a:pPr>
              <a:buNone/>
            </a:pPr>
            <a:r>
              <a:rPr lang="sk-SK" b="1" dirty="0" err="1">
                <a:solidFill>
                  <a:srgbClr val="1782BF"/>
                </a:solidFill>
                <a:latin typeface="Cambria"/>
                <a:cs typeface="Cambria"/>
              </a:rPr>
              <a:t>foramina</a:t>
            </a:r>
            <a:r>
              <a:rPr lang="sk-SK" b="1" dirty="0">
                <a:solidFill>
                  <a:srgbClr val="1782BF"/>
                </a:solidFill>
                <a:latin typeface="Cambria"/>
                <a:cs typeface="Cambria"/>
              </a:rPr>
              <a:t> </a:t>
            </a:r>
            <a:r>
              <a:rPr lang="sk-SK" b="1" dirty="0" err="1">
                <a:solidFill>
                  <a:srgbClr val="1782BF"/>
                </a:solidFill>
                <a:latin typeface="Cambria"/>
                <a:cs typeface="Cambria"/>
              </a:rPr>
              <a:t>nutricia</a:t>
            </a:r>
            <a:endParaRPr lang="sk-SK" b="1" dirty="0">
              <a:solidFill>
                <a:srgbClr val="1782BF"/>
              </a:solidFill>
              <a:latin typeface="Cambria"/>
              <a:cs typeface="Cambria"/>
            </a:endParaRPr>
          </a:p>
          <a:p>
            <a:pPr>
              <a:buNone/>
            </a:pPr>
            <a:r>
              <a:rPr lang="sk-SK" b="1" dirty="0" err="1">
                <a:solidFill>
                  <a:srgbClr val="1782BF"/>
                </a:solidFill>
                <a:latin typeface="Cambria"/>
                <a:cs typeface="Cambria"/>
              </a:rPr>
              <a:t>dolores</a:t>
            </a:r>
            <a:r>
              <a:rPr lang="sk-SK" b="1" dirty="0">
                <a:solidFill>
                  <a:srgbClr val="1782BF"/>
                </a:solidFill>
                <a:latin typeface="Cambria"/>
                <a:cs typeface="Cambria"/>
              </a:rPr>
              <a:t> </a:t>
            </a:r>
            <a:r>
              <a:rPr lang="sk-SK" b="1" dirty="0" err="1">
                <a:solidFill>
                  <a:srgbClr val="1782BF"/>
                </a:solidFill>
                <a:latin typeface="Cambria"/>
                <a:cs typeface="Cambria"/>
              </a:rPr>
              <a:t>chronici</a:t>
            </a:r>
            <a:endParaRPr lang="sk-SK" b="1" dirty="0">
              <a:solidFill>
                <a:srgbClr val="1782BF"/>
              </a:solidFill>
              <a:latin typeface="Cambria"/>
              <a:cs typeface="Cambria"/>
            </a:endParaRPr>
          </a:p>
          <a:p>
            <a:pPr>
              <a:buNone/>
            </a:pPr>
            <a:r>
              <a:rPr lang="sk-SK" b="1" dirty="0" err="1">
                <a:solidFill>
                  <a:srgbClr val="1782BF"/>
                </a:solidFill>
                <a:latin typeface="Cambria"/>
                <a:cs typeface="Cambria"/>
              </a:rPr>
              <a:t>vasa</a:t>
            </a:r>
            <a:r>
              <a:rPr lang="sk-SK" b="1" dirty="0">
                <a:solidFill>
                  <a:srgbClr val="1782BF"/>
                </a:solidFill>
                <a:latin typeface="Cambria"/>
                <a:cs typeface="Cambria"/>
              </a:rPr>
              <a:t> </a:t>
            </a:r>
            <a:r>
              <a:rPr lang="sk-SK" b="1" dirty="0" err="1">
                <a:solidFill>
                  <a:srgbClr val="1782BF"/>
                </a:solidFill>
                <a:latin typeface="Cambria"/>
                <a:cs typeface="Cambria"/>
              </a:rPr>
              <a:t>longa</a:t>
            </a:r>
            <a:endParaRPr lang="sk-SK" b="1" dirty="0">
              <a:solidFill>
                <a:srgbClr val="1782BF"/>
              </a:solidFill>
              <a:latin typeface="Cambria"/>
              <a:cs typeface="Cambria"/>
            </a:endParaRPr>
          </a:p>
          <a:p>
            <a:pPr>
              <a:buNone/>
            </a:pPr>
            <a:r>
              <a:rPr lang="sk-SK" b="1" dirty="0" err="1">
                <a:solidFill>
                  <a:srgbClr val="1782BF"/>
                </a:solidFill>
                <a:latin typeface="Cambria"/>
                <a:cs typeface="Cambria"/>
              </a:rPr>
              <a:t>musculi</a:t>
            </a:r>
            <a:r>
              <a:rPr lang="sk-SK" b="1" dirty="0">
                <a:solidFill>
                  <a:srgbClr val="1782BF"/>
                </a:solidFill>
                <a:latin typeface="Cambria"/>
                <a:cs typeface="Cambria"/>
              </a:rPr>
              <a:t> </a:t>
            </a:r>
            <a:r>
              <a:rPr lang="sk-SK" b="1" dirty="0" err="1">
                <a:solidFill>
                  <a:srgbClr val="1782BF"/>
                </a:solidFill>
                <a:latin typeface="Cambria"/>
                <a:cs typeface="Cambria"/>
              </a:rPr>
              <a:t>adductores</a:t>
            </a:r>
            <a:endParaRPr lang="sk-SK" b="1" dirty="0">
              <a:solidFill>
                <a:srgbClr val="1782BF"/>
              </a:solidFill>
              <a:latin typeface="Cambria"/>
              <a:cs typeface="Cambria"/>
            </a:endParaRPr>
          </a:p>
          <a:p>
            <a:pPr>
              <a:buNone/>
            </a:pPr>
            <a:r>
              <a:rPr lang="sk-SK" b="1" dirty="0" err="1">
                <a:solidFill>
                  <a:srgbClr val="1782BF"/>
                </a:solidFill>
                <a:latin typeface="Cambria"/>
                <a:cs typeface="Cambria"/>
              </a:rPr>
              <a:t>femora</a:t>
            </a:r>
            <a:r>
              <a:rPr lang="sk-SK" b="1" dirty="0">
                <a:solidFill>
                  <a:srgbClr val="1782BF"/>
                </a:solidFill>
                <a:latin typeface="Cambria"/>
                <a:cs typeface="Cambria"/>
              </a:rPr>
              <a:t> </a:t>
            </a:r>
            <a:r>
              <a:rPr lang="sk-SK" b="1" dirty="0" err="1">
                <a:solidFill>
                  <a:srgbClr val="1782BF"/>
                </a:solidFill>
                <a:latin typeface="Cambria"/>
                <a:cs typeface="Cambria"/>
              </a:rPr>
              <a:t>fracta</a:t>
            </a:r>
            <a:endParaRPr lang="sk-SK" b="1" dirty="0">
              <a:solidFill>
                <a:srgbClr val="1782BF"/>
              </a:solidFill>
              <a:latin typeface="Cambria"/>
              <a:cs typeface="Cambria"/>
            </a:endParaRPr>
          </a:p>
          <a:p>
            <a:pPr>
              <a:buNone/>
            </a:pPr>
            <a:r>
              <a:rPr lang="sk-SK" b="1" dirty="0" err="1">
                <a:solidFill>
                  <a:srgbClr val="1782BF"/>
                </a:solidFill>
                <a:latin typeface="Cambria"/>
                <a:cs typeface="Cambria"/>
              </a:rPr>
              <a:t>cartilagines</a:t>
            </a:r>
            <a:r>
              <a:rPr lang="sk-SK" b="1" dirty="0">
                <a:solidFill>
                  <a:srgbClr val="1782BF"/>
                </a:solidFill>
                <a:latin typeface="Cambria"/>
                <a:cs typeface="Cambria"/>
              </a:rPr>
              <a:t> </a:t>
            </a:r>
            <a:r>
              <a:rPr lang="sk-SK" b="1" dirty="0" err="1">
                <a:solidFill>
                  <a:srgbClr val="1782BF"/>
                </a:solidFill>
                <a:latin typeface="Cambria"/>
                <a:cs typeface="Cambria"/>
              </a:rPr>
              <a:t>thyreoideae</a:t>
            </a:r>
            <a:endParaRPr lang="sk-SK" b="1" dirty="0">
              <a:solidFill>
                <a:srgbClr val="1782BF"/>
              </a:solidFill>
              <a:latin typeface="Cambria"/>
              <a:cs typeface="Cambria"/>
            </a:endParaRPr>
          </a:p>
          <a:p>
            <a:pPr>
              <a:buNone/>
            </a:pPr>
            <a:r>
              <a:rPr lang="sk-SK" b="1" dirty="0" err="1">
                <a:solidFill>
                  <a:srgbClr val="1782BF"/>
                </a:solidFill>
                <a:latin typeface="Cambria"/>
                <a:cs typeface="Cambria"/>
              </a:rPr>
              <a:t>vulnera</a:t>
            </a:r>
            <a:r>
              <a:rPr lang="sk-SK" b="1" dirty="0">
                <a:solidFill>
                  <a:srgbClr val="1782BF"/>
                </a:solidFill>
                <a:latin typeface="Cambria"/>
                <a:cs typeface="Cambria"/>
              </a:rPr>
              <a:t> </a:t>
            </a:r>
            <a:r>
              <a:rPr lang="sk-SK" b="1" dirty="0" err="1">
                <a:solidFill>
                  <a:srgbClr val="1782BF"/>
                </a:solidFill>
                <a:latin typeface="Cambria"/>
                <a:cs typeface="Cambria"/>
              </a:rPr>
              <a:t>puncta</a:t>
            </a:r>
            <a:endParaRPr lang="en-GB" b="1" dirty="0">
              <a:solidFill>
                <a:srgbClr val="1782BF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300924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320879"/>
            <a:ext cx="8534400" cy="758952"/>
          </a:xfrm>
        </p:spPr>
        <p:txBody>
          <a:bodyPr>
            <a:noAutofit/>
          </a:bodyPr>
          <a:lstStyle/>
          <a:p>
            <a:r>
              <a:rPr lang="en-US" sz="3000" dirty="0"/>
              <a:t>Connect with the preposition to form the phrase, TASK 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940050" cy="4525963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dirty="0">
                <a:latin typeface="+mj-lt"/>
              </a:rPr>
              <a:t>inter</a:t>
            </a:r>
          </a:p>
          <a:p>
            <a:pPr>
              <a:spcBef>
                <a:spcPts val="600"/>
              </a:spcBef>
            </a:pPr>
            <a:r>
              <a:rPr lang="en-US" dirty="0">
                <a:latin typeface="+mj-lt"/>
              </a:rPr>
              <a:t>post</a:t>
            </a:r>
          </a:p>
          <a:p>
            <a:pPr>
              <a:spcBef>
                <a:spcPts val="600"/>
              </a:spcBef>
            </a:pPr>
            <a:r>
              <a:rPr lang="en-US" dirty="0">
                <a:latin typeface="+mj-lt"/>
              </a:rPr>
              <a:t>sub (position)</a:t>
            </a:r>
          </a:p>
          <a:p>
            <a:pPr>
              <a:spcBef>
                <a:spcPts val="600"/>
              </a:spcBef>
            </a:pPr>
            <a:r>
              <a:rPr lang="en-US" dirty="0">
                <a:latin typeface="+mj-lt"/>
              </a:rPr>
              <a:t>propter</a:t>
            </a:r>
          </a:p>
          <a:p>
            <a:pPr>
              <a:spcBef>
                <a:spcPts val="600"/>
              </a:spcBef>
            </a:pPr>
            <a:r>
              <a:rPr lang="en-US" dirty="0">
                <a:latin typeface="+mj-lt"/>
              </a:rPr>
              <a:t>ad</a:t>
            </a:r>
          </a:p>
          <a:p>
            <a:pPr>
              <a:spcBef>
                <a:spcPts val="600"/>
              </a:spcBef>
            </a:pPr>
            <a:r>
              <a:rPr lang="en-US" dirty="0">
                <a:latin typeface="+mj-lt"/>
              </a:rPr>
              <a:t>pro</a:t>
            </a:r>
          </a:p>
          <a:p>
            <a:pPr>
              <a:spcBef>
                <a:spcPts val="600"/>
              </a:spcBef>
            </a:pPr>
            <a:r>
              <a:rPr lang="en-US" dirty="0">
                <a:latin typeface="+mj-lt"/>
              </a:rPr>
              <a:t>per</a:t>
            </a:r>
          </a:p>
          <a:p>
            <a:pPr>
              <a:spcBef>
                <a:spcPts val="600"/>
              </a:spcBef>
            </a:pPr>
            <a:r>
              <a:rPr lang="en-US" dirty="0">
                <a:latin typeface="+mj-lt"/>
              </a:rPr>
              <a:t>cum</a:t>
            </a:r>
          </a:p>
          <a:p>
            <a:pPr>
              <a:spcBef>
                <a:spcPts val="600"/>
              </a:spcBef>
            </a:pPr>
            <a:r>
              <a:rPr lang="en-US" dirty="0">
                <a:latin typeface="+mj-lt"/>
              </a:rPr>
              <a:t>contra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623733" y="1600200"/>
            <a:ext cx="5422295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dirty="0">
                <a:solidFill>
                  <a:srgbClr val="CB0202"/>
                </a:solidFill>
                <a:latin typeface="+mj-lt"/>
              </a:rPr>
              <a:t>phalanges </a:t>
            </a:r>
            <a:r>
              <a:rPr lang="en-US" dirty="0" err="1">
                <a:solidFill>
                  <a:srgbClr val="CB0202"/>
                </a:solidFill>
                <a:latin typeface="+mj-lt"/>
              </a:rPr>
              <a:t>digitorum</a:t>
            </a:r>
            <a:endParaRPr lang="en-US" dirty="0">
              <a:solidFill>
                <a:srgbClr val="CB0202"/>
              </a:solidFill>
              <a:latin typeface="+mj-lt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dirty="0" err="1">
                <a:solidFill>
                  <a:srgbClr val="CB0202"/>
                </a:solidFill>
                <a:latin typeface="+mj-lt"/>
              </a:rPr>
              <a:t>operationem</a:t>
            </a:r>
            <a:r>
              <a:rPr lang="en-US" dirty="0">
                <a:solidFill>
                  <a:srgbClr val="CB0202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CB0202"/>
                </a:solidFill>
                <a:latin typeface="+mj-lt"/>
              </a:rPr>
              <a:t>carcinomatis</a:t>
            </a:r>
            <a:endParaRPr lang="en-US" dirty="0">
              <a:solidFill>
                <a:srgbClr val="CB0202"/>
              </a:solidFill>
              <a:latin typeface="+mj-lt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dirty="0">
                <a:solidFill>
                  <a:srgbClr val="CB0202"/>
                </a:solidFill>
                <a:latin typeface="+mj-lt"/>
              </a:rPr>
              <a:t>lobo </a:t>
            </a:r>
            <a:r>
              <a:rPr lang="en-US" dirty="0" err="1">
                <a:solidFill>
                  <a:srgbClr val="CB0202"/>
                </a:solidFill>
                <a:latin typeface="+mj-lt"/>
              </a:rPr>
              <a:t>dextro</a:t>
            </a:r>
            <a:r>
              <a:rPr lang="en-US" dirty="0">
                <a:solidFill>
                  <a:srgbClr val="CB0202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CB0202"/>
                </a:solidFill>
                <a:latin typeface="+mj-lt"/>
              </a:rPr>
              <a:t>pulmonis</a:t>
            </a:r>
            <a:endParaRPr lang="en-US" dirty="0">
              <a:solidFill>
                <a:srgbClr val="CB0202"/>
              </a:solidFill>
              <a:latin typeface="+mj-lt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dirty="0" err="1">
                <a:solidFill>
                  <a:srgbClr val="CB0202"/>
                </a:solidFill>
                <a:latin typeface="+mj-lt"/>
              </a:rPr>
              <a:t>dolorem</a:t>
            </a:r>
            <a:r>
              <a:rPr lang="en-US" dirty="0">
                <a:solidFill>
                  <a:srgbClr val="CB0202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CB0202"/>
                </a:solidFill>
                <a:latin typeface="+mj-lt"/>
              </a:rPr>
              <a:t>acutum</a:t>
            </a:r>
            <a:r>
              <a:rPr lang="en-US" dirty="0">
                <a:solidFill>
                  <a:srgbClr val="CB0202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CB0202"/>
                </a:solidFill>
                <a:latin typeface="+mj-lt"/>
              </a:rPr>
              <a:t>cordis</a:t>
            </a:r>
            <a:endParaRPr lang="en-US" dirty="0">
              <a:solidFill>
                <a:srgbClr val="CB0202"/>
              </a:solidFill>
              <a:latin typeface="+mj-lt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dirty="0" err="1">
                <a:solidFill>
                  <a:srgbClr val="CB0202"/>
                </a:solidFill>
                <a:latin typeface="+mj-lt"/>
              </a:rPr>
              <a:t>cavitatem</a:t>
            </a:r>
            <a:r>
              <a:rPr lang="en-US" dirty="0">
                <a:solidFill>
                  <a:srgbClr val="CB0202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CB0202"/>
                </a:solidFill>
                <a:latin typeface="+mj-lt"/>
              </a:rPr>
              <a:t>nasi</a:t>
            </a:r>
            <a:endParaRPr lang="en-US" dirty="0">
              <a:solidFill>
                <a:srgbClr val="CB0202"/>
              </a:solidFill>
              <a:latin typeface="+mj-lt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dirty="0" err="1">
                <a:solidFill>
                  <a:srgbClr val="CB0202"/>
                </a:solidFill>
                <a:latin typeface="+mj-lt"/>
              </a:rPr>
              <a:t>injectione</a:t>
            </a:r>
            <a:r>
              <a:rPr lang="en-US" dirty="0">
                <a:solidFill>
                  <a:srgbClr val="CB0202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CB0202"/>
                </a:solidFill>
                <a:latin typeface="+mj-lt"/>
              </a:rPr>
              <a:t>subcutanea</a:t>
            </a:r>
            <a:endParaRPr lang="en-US" dirty="0">
              <a:solidFill>
                <a:srgbClr val="CB0202"/>
              </a:solidFill>
              <a:latin typeface="+mj-lt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dirty="0" err="1">
                <a:solidFill>
                  <a:srgbClr val="CB0202"/>
                </a:solidFill>
                <a:latin typeface="+mj-lt"/>
              </a:rPr>
              <a:t>os</a:t>
            </a:r>
            <a:endParaRPr lang="en-US" dirty="0">
              <a:solidFill>
                <a:srgbClr val="CB0202"/>
              </a:solidFill>
              <a:latin typeface="+mj-lt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dirty="0" err="1">
                <a:solidFill>
                  <a:srgbClr val="CB0202"/>
                </a:solidFill>
                <a:latin typeface="+mj-lt"/>
              </a:rPr>
              <a:t>vulnere</a:t>
            </a:r>
            <a:r>
              <a:rPr lang="en-US" dirty="0">
                <a:solidFill>
                  <a:srgbClr val="CB0202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CB0202"/>
                </a:solidFill>
                <a:latin typeface="+mj-lt"/>
              </a:rPr>
              <a:t>secto</a:t>
            </a:r>
            <a:endParaRPr lang="en-US" dirty="0">
              <a:solidFill>
                <a:srgbClr val="CB0202"/>
              </a:solidFill>
              <a:latin typeface="+mj-lt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dirty="0" err="1">
                <a:solidFill>
                  <a:srgbClr val="CB0202"/>
                </a:solidFill>
                <a:latin typeface="+mj-lt"/>
              </a:rPr>
              <a:t>ulcus</a:t>
            </a:r>
            <a:r>
              <a:rPr lang="en-US" dirty="0">
                <a:solidFill>
                  <a:srgbClr val="CB0202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CB0202"/>
                </a:solidFill>
                <a:latin typeface="+mj-lt"/>
              </a:rPr>
              <a:t>ventriculi</a:t>
            </a:r>
            <a:endParaRPr lang="en-US" dirty="0">
              <a:solidFill>
                <a:srgbClr val="CB020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27950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ministrativní">
  <a:themeElements>
    <a:clrScheme name="Arkýř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dministrativní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0</TotalTime>
  <Words>1170</Words>
  <Application>Microsoft Office PowerPoint</Application>
  <PresentationFormat>Předvádění na obrazovce (4:3)</PresentationFormat>
  <Paragraphs>328</Paragraphs>
  <Slides>19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10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30" baseType="lpstr">
      <vt:lpstr>ＭＳ ゴシック</vt:lpstr>
      <vt:lpstr>Andalus</vt:lpstr>
      <vt:lpstr>Arial</vt:lpstr>
      <vt:lpstr>Calibri</vt:lpstr>
      <vt:lpstr>Cambria</vt:lpstr>
      <vt:lpstr>Century Schoolbook</vt:lpstr>
      <vt:lpstr>Georgia</vt:lpstr>
      <vt:lpstr>Times New Roman</vt:lpstr>
      <vt:lpstr>Wingdings</vt:lpstr>
      <vt:lpstr>Wingdings 2</vt:lpstr>
      <vt:lpstr>Administrativní</vt:lpstr>
      <vt:lpstr>Basic medical terminology 6</vt:lpstr>
      <vt:lpstr>Write down the stem and guess the paradigm word</vt:lpstr>
      <vt:lpstr>Change into nominative plural:</vt:lpstr>
      <vt:lpstr>Form phrases</vt:lpstr>
      <vt:lpstr>1. Find correct form of adjective,  2. Change phrases into gen. sg.</vt:lpstr>
      <vt:lpstr>Match and form phrases</vt:lpstr>
      <vt:lpstr>Add loose attributes, TASK 5</vt:lpstr>
      <vt:lpstr>Change for nominative plural, TASK 7</vt:lpstr>
      <vt:lpstr>Connect with the preposition to form the phrase, TASK 6</vt:lpstr>
      <vt:lpstr>Fill in the missing ending, TASK 9</vt:lpstr>
      <vt:lpstr>Form phrases with different types of injuries</vt:lpstr>
      <vt:lpstr>Prezentace aplikace PowerPoint</vt:lpstr>
      <vt:lpstr>Reading authentic records 2 - read and translate the diagnosis, re-write it without abbreviations</vt:lpstr>
      <vt:lpstr>The muscle(s) that…</vt:lpstr>
      <vt:lpstr>Name the action performed by the given muscle</vt:lpstr>
      <vt:lpstr>Translate</vt:lpstr>
      <vt:lpstr>Give the full form of abbreviated words</vt:lpstr>
      <vt:lpstr>Find Greek and Latin synonyms</vt:lpstr>
      <vt:lpstr>DOSIS</vt:lpstr>
    </vt:vector>
  </TitlesOfParts>
  <Company>Hokkaido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IIIrd declension</dc:title>
  <dc:creator>Pepina Artimová</dc:creator>
  <cp:lastModifiedBy>Tereza Ševčíková</cp:lastModifiedBy>
  <cp:revision>35</cp:revision>
  <dcterms:created xsi:type="dcterms:W3CDTF">2014-10-30T16:10:00Z</dcterms:created>
  <dcterms:modified xsi:type="dcterms:W3CDTF">2018-03-23T14:48:43Z</dcterms:modified>
</cp:coreProperties>
</file>