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70" r:id="rId11"/>
    <p:sldId id="271" r:id="rId12"/>
    <p:sldId id="267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73" d="100"/>
          <a:sy n="73" d="100"/>
        </p:scale>
        <p:origin x="3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CCF3E9-B376-429A-9178-8B6DCC34C063}" type="datetimeFigureOut">
              <a:rPr lang="cs-CZ" smtClean="0"/>
              <a:pPr/>
              <a:t>06.04.2018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Adjectives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</a:t>
            </a:r>
            <a:r>
              <a:rPr lang="cs-CZ" baseline="30000" dirty="0"/>
              <a:t>rd</a:t>
            </a:r>
            <a:r>
              <a:rPr lang="cs-CZ" dirty="0"/>
              <a:t> </a:t>
            </a:r>
            <a:r>
              <a:rPr lang="cs-CZ" dirty="0" err="1"/>
              <a:t>declension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588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Guess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r>
              <a:rPr lang="cs-CZ" dirty="0" smtClean="0"/>
              <a:t> </a:t>
            </a:r>
            <a:r>
              <a:rPr lang="cs-CZ" dirty="0" err="1" smtClean="0"/>
              <a:t>derived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964488" cy="4998296"/>
          </a:xfrm>
        </p:spPr>
        <p:txBody>
          <a:bodyPr numCol="3">
            <a:normAutofit/>
          </a:bodyPr>
          <a:lstStyle/>
          <a:p>
            <a:pPr>
              <a:lnSpc>
                <a:spcPct val="200000"/>
              </a:lnSpc>
            </a:pPr>
            <a:r>
              <a:rPr lang="cs-CZ" dirty="0" err="1"/>
              <a:t>cranialis</a:t>
            </a:r>
            <a:r>
              <a:rPr lang="cs-CZ" dirty="0"/>
              <a:t>, </a:t>
            </a:r>
            <a:r>
              <a:rPr lang="cs-CZ" dirty="0" smtClean="0"/>
              <a:t>e</a:t>
            </a:r>
          </a:p>
          <a:p>
            <a:pPr>
              <a:lnSpc>
                <a:spcPct val="200000"/>
              </a:lnSpc>
            </a:pPr>
            <a:r>
              <a:rPr lang="cs-CZ" dirty="0" err="1" smtClean="0"/>
              <a:t>lateralis</a:t>
            </a:r>
            <a:r>
              <a:rPr lang="cs-CZ" dirty="0"/>
              <a:t>, e 	</a:t>
            </a:r>
          </a:p>
          <a:p>
            <a:pPr>
              <a:lnSpc>
                <a:spcPct val="200000"/>
              </a:lnSpc>
            </a:pPr>
            <a:r>
              <a:rPr lang="cs-CZ" dirty="0" err="1"/>
              <a:t>ulnaris</a:t>
            </a:r>
            <a:r>
              <a:rPr lang="cs-CZ" dirty="0"/>
              <a:t>, </a:t>
            </a:r>
            <a:r>
              <a:rPr lang="cs-CZ" dirty="0" smtClean="0"/>
              <a:t>e</a:t>
            </a:r>
          </a:p>
          <a:p>
            <a:pPr>
              <a:lnSpc>
                <a:spcPct val="200000"/>
              </a:lnSpc>
            </a:pPr>
            <a:r>
              <a:rPr lang="cs-CZ" dirty="0" err="1" smtClean="0"/>
              <a:t>abdominalis</a:t>
            </a:r>
            <a:r>
              <a:rPr lang="cs-CZ" dirty="0"/>
              <a:t>, </a:t>
            </a:r>
            <a:r>
              <a:rPr lang="cs-CZ" dirty="0" smtClean="0"/>
              <a:t>e</a:t>
            </a:r>
          </a:p>
          <a:p>
            <a:pPr>
              <a:lnSpc>
                <a:spcPct val="200000"/>
              </a:lnSpc>
            </a:pPr>
            <a:r>
              <a:rPr lang="cs-CZ" dirty="0" err="1" smtClean="0"/>
              <a:t>bronchialis</a:t>
            </a:r>
            <a:r>
              <a:rPr lang="cs-CZ" dirty="0"/>
              <a:t>, e 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nasalis</a:t>
            </a:r>
            <a:r>
              <a:rPr lang="cs-CZ" dirty="0"/>
              <a:t>, e 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frontalis</a:t>
            </a:r>
            <a:r>
              <a:rPr lang="cs-CZ" dirty="0"/>
              <a:t>, e 	</a:t>
            </a:r>
          </a:p>
          <a:p>
            <a:pPr>
              <a:lnSpc>
                <a:spcPct val="200000"/>
              </a:lnSpc>
            </a:pPr>
            <a:r>
              <a:rPr lang="cs-CZ" dirty="0" err="1"/>
              <a:t>capitalis</a:t>
            </a:r>
            <a:r>
              <a:rPr lang="cs-CZ" dirty="0"/>
              <a:t>, e 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dentalis</a:t>
            </a:r>
            <a:r>
              <a:rPr lang="cs-CZ" dirty="0"/>
              <a:t>, e 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uterinus</a:t>
            </a:r>
            <a:r>
              <a:rPr lang="cs-CZ" dirty="0"/>
              <a:t>, a, um 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vertebralis</a:t>
            </a:r>
            <a:r>
              <a:rPr lang="cs-CZ" dirty="0"/>
              <a:t>, </a:t>
            </a:r>
            <a:r>
              <a:rPr lang="cs-CZ" dirty="0" smtClean="0"/>
              <a:t>e</a:t>
            </a:r>
          </a:p>
          <a:p>
            <a:pPr>
              <a:lnSpc>
                <a:spcPct val="200000"/>
              </a:lnSpc>
            </a:pPr>
            <a:r>
              <a:rPr lang="cs-CZ" dirty="0" err="1" smtClean="0"/>
              <a:t>cervicalis</a:t>
            </a:r>
            <a:r>
              <a:rPr lang="cs-CZ" dirty="0"/>
              <a:t>, </a:t>
            </a:r>
            <a:r>
              <a:rPr lang="cs-CZ" dirty="0" smtClean="0"/>
              <a:t>e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 </a:t>
            </a:r>
            <a:r>
              <a:rPr lang="cs-CZ" dirty="0" err="1" smtClean="0"/>
              <a:t>cutaneus</a:t>
            </a:r>
            <a:r>
              <a:rPr lang="cs-CZ" dirty="0"/>
              <a:t>, a, um 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palatinus</a:t>
            </a:r>
            <a:r>
              <a:rPr lang="cs-CZ" dirty="0"/>
              <a:t>, a, um 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pectoralis</a:t>
            </a:r>
            <a:r>
              <a:rPr lang="cs-CZ" dirty="0"/>
              <a:t>, </a:t>
            </a:r>
            <a:r>
              <a:rPr lang="cs-CZ" dirty="0" smtClean="0"/>
              <a:t>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0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Connect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7504" y="1371600"/>
            <a:ext cx="4536504" cy="49377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000" dirty="0" err="1"/>
              <a:t>pulveres</a:t>
            </a:r>
            <a:r>
              <a:rPr lang="cs-CZ" sz="2000" dirty="0"/>
              <a:t> + simplex	</a:t>
            </a:r>
            <a:endParaRPr lang="cs-CZ" sz="2000" dirty="0"/>
          </a:p>
          <a:p>
            <a:pPr>
              <a:lnSpc>
                <a:spcPct val="200000"/>
              </a:lnSpc>
            </a:pPr>
            <a:r>
              <a:rPr lang="cs-CZ" sz="2000" dirty="0" err="1" smtClean="0"/>
              <a:t>contra</a:t>
            </a:r>
            <a:r>
              <a:rPr lang="cs-CZ" sz="2000" dirty="0" smtClean="0"/>
              <a:t> </a:t>
            </a:r>
            <a:r>
              <a:rPr lang="cs-CZ" sz="2000" dirty="0" err="1"/>
              <a:t>febrim</a:t>
            </a:r>
            <a:r>
              <a:rPr lang="cs-CZ" sz="2000" dirty="0"/>
              <a:t> + </a:t>
            </a:r>
            <a:r>
              <a:rPr lang="cs-CZ" sz="2000" dirty="0" err="1"/>
              <a:t>continuus</a:t>
            </a:r>
            <a:r>
              <a:rPr lang="cs-CZ" sz="2000" dirty="0"/>
              <a:t>, a, um </a:t>
            </a:r>
            <a:endParaRPr lang="cs-CZ" sz="2000" dirty="0" smtClean="0"/>
          </a:p>
          <a:p>
            <a:pPr>
              <a:lnSpc>
                <a:spcPct val="200000"/>
              </a:lnSpc>
            </a:pPr>
            <a:r>
              <a:rPr lang="cs-CZ" sz="2000" dirty="0" smtClean="0"/>
              <a:t>partes </a:t>
            </a:r>
            <a:r>
              <a:rPr lang="cs-CZ" sz="2000" dirty="0"/>
              <a:t>+ </a:t>
            </a:r>
            <a:r>
              <a:rPr lang="cs-CZ" sz="2000" dirty="0" err="1"/>
              <a:t>aequalis</a:t>
            </a:r>
            <a:r>
              <a:rPr lang="cs-CZ" sz="2000" dirty="0"/>
              <a:t>, e	</a:t>
            </a:r>
            <a:endParaRPr lang="cs-CZ" sz="2000" dirty="0" smtClean="0"/>
          </a:p>
          <a:p>
            <a:pPr>
              <a:lnSpc>
                <a:spcPct val="200000"/>
              </a:lnSpc>
            </a:pPr>
            <a:r>
              <a:rPr lang="cs-CZ" sz="2000" dirty="0" err="1" smtClean="0"/>
              <a:t>laesio</a:t>
            </a:r>
            <a:r>
              <a:rPr lang="cs-CZ" sz="2000" dirty="0" smtClean="0"/>
              <a:t> </a:t>
            </a:r>
            <a:r>
              <a:rPr lang="cs-CZ" sz="2000" dirty="0" err="1"/>
              <a:t>vasorum</a:t>
            </a:r>
            <a:r>
              <a:rPr lang="cs-CZ" sz="2000" dirty="0"/>
              <a:t> + </a:t>
            </a:r>
            <a:r>
              <a:rPr lang="cs-CZ" sz="2000" dirty="0" err="1" smtClean="0"/>
              <a:t>afferens</a:t>
            </a:r>
            <a:endParaRPr lang="cs-CZ" sz="2000" dirty="0" smtClean="0"/>
          </a:p>
          <a:p>
            <a:pPr>
              <a:lnSpc>
                <a:spcPct val="200000"/>
              </a:lnSpc>
            </a:pPr>
            <a:r>
              <a:rPr lang="cs-CZ" sz="2000" dirty="0" err="1" smtClean="0"/>
              <a:t>cum</a:t>
            </a:r>
            <a:r>
              <a:rPr lang="cs-CZ" sz="2000" dirty="0" smtClean="0"/>
              <a:t> </a:t>
            </a:r>
            <a:r>
              <a:rPr lang="cs-CZ" sz="2000" dirty="0" err="1"/>
              <a:t>veneno</a:t>
            </a:r>
            <a:r>
              <a:rPr lang="cs-CZ" sz="2000" dirty="0"/>
              <a:t> + </a:t>
            </a:r>
            <a:r>
              <a:rPr lang="cs-CZ" sz="2000" dirty="0" err="1"/>
              <a:t>validus</a:t>
            </a:r>
            <a:r>
              <a:rPr lang="cs-CZ" sz="2000" dirty="0"/>
              <a:t>, a, </a:t>
            </a:r>
            <a:r>
              <a:rPr lang="cs-CZ" sz="2000" dirty="0" smtClean="0"/>
              <a:t>um</a:t>
            </a:r>
          </a:p>
          <a:p>
            <a:pPr>
              <a:lnSpc>
                <a:spcPct val="200000"/>
              </a:lnSpc>
            </a:pPr>
            <a:r>
              <a:rPr lang="cs-CZ" sz="2000" dirty="0" smtClean="0"/>
              <a:t>in </a:t>
            </a:r>
            <a:r>
              <a:rPr lang="cs-CZ" sz="2000" dirty="0" err="1"/>
              <a:t>haemorrhagia</a:t>
            </a:r>
            <a:r>
              <a:rPr lang="cs-CZ" sz="2000" dirty="0"/>
              <a:t> + gravis, e</a:t>
            </a: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000" dirty="0" err="1" smtClean="0"/>
              <a:t>pulveres</a:t>
            </a:r>
            <a:r>
              <a:rPr lang="cs-CZ" sz="2000" dirty="0" smtClean="0"/>
              <a:t> </a:t>
            </a:r>
            <a:r>
              <a:rPr lang="cs-CZ" sz="2000" dirty="0" err="1" smtClean="0"/>
              <a:t>simplices</a:t>
            </a:r>
            <a:endParaRPr lang="cs-CZ" sz="2000" dirty="0" smtClean="0"/>
          </a:p>
          <a:p>
            <a:pPr>
              <a:lnSpc>
                <a:spcPct val="200000"/>
              </a:lnSpc>
            </a:pPr>
            <a:r>
              <a:rPr lang="cs-CZ" sz="2000" dirty="0" err="1" smtClean="0"/>
              <a:t>contra</a:t>
            </a:r>
            <a:r>
              <a:rPr lang="cs-CZ" sz="2000" dirty="0" smtClean="0"/>
              <a:t> </a:t>
            </a:r>
            <a:r>
              <a:rPr lang="cs-CZ" sz="2000" dirty="0" err="1" smtClean="0"/>
              <a:t>febrim</a:t>
            </a:r>
            <a:r>
              <a:rPr lang="cs-CZ" sz="2000" dirty="0" smtClean="0"/>
              <a:t> </a:t>
            </a:r>
            <a:r>
              <a:rPr lang="cs-CZ" sz="2000" dirty="0" err="1" smtClean="0"/>
              <a:t>continuam</a:t>
            </a:r>
            <a:endParaRPr lang="cs-CZ" sz="2000" dirty="0" smtClean="0"/>
          </a:p>
          <a:p>
            <a:pPr>
              <a:lnSpc>
                <a:spcPct val="200000"/>
              </a:lnSpc>
            </a:pPr>
            <a:r>
              <a:rPr lang="cs-CZ" sz="2000" dirty="0" smtClean="0"/>
              <a:t>partes </a:t>
            </a:r>
            <a:r>
              <a:rPr lang="cs-CZ" sz="2000" dirty="0" err="1" smtClean="0"/>
              <a:t>aequales</a:t>
            </a:r>
            <a:endParaRPr lang="cs-CZ" sz="2000" dirty="0" smtClean="0"/>
          </a:p>
          <a:p>
            <a:pPr>
              <a:lnSpc>
                <a:spcPct val="200000"/>
              </a:lnSpc>
            </a:pPr>
            <a:r>
              <a:rPr lang="cs-CZ" sz="2000" dirty="0" err="1" smtClean="0"/>
              <a:t>laesio</a:t>
            </a:r>
            <a:r>
              <a:rPr lang="cs-CZ" sz="2000" dirty="0" smtClean="0"/>
              <a:t> </a:t>
            </a:r>
            <a:r>
              <a:rPr lang="cs-CZ" sz="2000" dirty="0" err="1" smtClean="0"/>
              <a:t>vasorum</a:t>
            </a:r>
            <a:r>
              <a:rPr lang="cs-CZ" sz="2000" dirty="0" smtClean="0"/>
              <a:t> </a:t>
            </a:r>
            <a:r>
              <a:rPr lang="cs-CZ" sz="2000" dirty="0" err="1" smtClean="0"/>
              <a:t>afferentium</a:t>
            </a:r>
            <a:endParaRPr lang="cs-CZ" sz="2000" dirty="0" smtClean="0"/>
          </a:p>
          <a:p>
            <a:pPr>
              <a:lnSpc>
                <a:spcPct val="200000"/>
              </a:lnSpc>
            </a:pPr>
            <a:r>
              <a:rPr lang="cs-CZ" sz="2000" dirty="0" err="1" smtClean="0"/>
              <a:t>cum</a:t>
            </a:r>
            <a:r>
              <a:rPr lang="cs-CZ" sz="2000" dirty="0" smtClean="0"/>
              <a:t> </a:t>
            </a:r>
            <a:r>
              <a:rPr lang="cs-CZ" sz="2000" dirty="0" err="1" smtClean="0"/>
              <a:t>veneno</a:t>
            </a:r>
            <a:r>
              <a:rPr lang="cs-CZ" sz="2000" dirty="0" smtClean="0"/>
              <a:t> </a:t>
            </a:r>
            <a:r>
              <a:rPr lang="cs-CZ" sz="2000" dirty="0" err="1" smtClean="0"/>
              <a:t>valido</a:t>
            </a:r>
            <a:endParaRPr lang="cs-CZ" sz="2000" dirty="0" smtClean="0"/>
          </a:p>
          <a:p>
            <a:pPr>
              <a:lnSpc>
                <a:spcPct val="200000"/>
              </a:lnSpc>
            </a:pPr>
            <a:r>
              <a:rPr lang="cs-CZ" sz="2000" dirty="0" smtClean="0"/>
              <a:t>in </a:t>
            </a:r>
            <a:r>
              <a:rPr lang="cs-CZ" sz="2000" dirty="0" err="1" smtClean="0"/>
              <a:t>haemorrhagia</a:t>
            </a:r>
            <a:r>
              <a:rPr lang="cs-CZ" sz="2000" dirty="0" smtClean="0"/>
              <a:t> </a:t>
            </a:r>
            <a:r>
              <a:rPr lang="cs-CZ" sz="2000" dirty="0" err="1" smtClean="0"/>
              <a:t>gravi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0308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 anchor="ctr">
            <a:noAutofit/>
          </a:bodyPr>
          <a:lstStyle/>
          <a:p>
            <a:r>
              <a:rPr lang="cs-CZ" altLang="cs-CZ" sz="3100" dirty="0" err="1"/>
              <a:t>Connect</a:t>
            </a:r>
            <a:r>
              <a:rPr lang="cs-CZ" altLang="cs-CZ" sz="3100" dirty="0"/>
              <a:t> </a:t>
            </a:r>
            <a:r>
              <a:rPr lang="cs-CZ" altLang="cs-CZ" sz="3100" dirty="0" err="1"/>
              <a:t>the</a:t>
            </a:r>
            <a:r>
              <a:rPr lang="cs-CZ" altLang="cs-CZ" sz="3100" dirty="0"/>
              <a:t> </a:t>
            </a:r>
            <a:r>
              <a:rPr lang="cs-CZ" altLang="cs-CZ" sz="3100" dirty="0" err="1"/>
              <a:t>terms</a:t>
            </a:r>
            <a:r>
              <a:rPr lang="cs-CZ" altLang="cs-CZ" sz="3100" dirty="0"/>
              <a:t> </a:t>
            </a:r>
            <a:r>
              <a:rPr lang="cs-CZ" altLang="cs-CZ" sz="3100" dirty="0" err="1"/>
              <a:t>with</a:t>
            </a:r>
            <a:r>
              <a:rPr lang="cs-CZ" altLang="cs-CZ" sz="3100" dirty="0"/>
              <a:t> </a:t>
            </a:r>
            <a:r>
              <a:rPr lang="cs-CZ" altLang="cs-CZ" sz="3100" dirty="0" err="1"/>
              <a:t>the</a:t>
            </a:r>
            <a:r>
              <a:rPr lang="cs-CZ" altLang="cs-CZ" sz="3100" dirty="0"/>
              <a:t> </a:t>
            </a:r>
            <a:r>
              <a:rPr lang="cs-CZ" altLang="cs-CZ" sz="3100" dirty="0" err="1"/>
              <a:t>nouns</a:t>
            </a:r>
            <a:r>
              <a:rPr lang="cs-CZ" altLang="cs-CZ" sz="3100" dirty="0"/>
              <a:t> and </a:t>
            </a:r>
            <a:r>
              <a:rPr lang="cs-CZ" altLang="cs-CZ" sz="3100" dirty="0" err="1"/>
              <a:t>prepositions</a:t>
            </a:r>
            <a:endParaRPr lang="cs-CZ" altLang="cs-CZ" sz="3100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0825" y="1484313"/>
            <a:ext cx="8642350" cy="5040312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err="1"/>
              <a:t>laesio</a:t>
            </a:r>
            <a:r>
              <a:rPr lang="cs-CZ" altLang="cs-CZ" sz="2800" b="1" dirty="0"/>
              <a:t>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medulla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spinalis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nervus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cranialis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caput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laterale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musculi</a:t>
            </a:r>
            <a:r>
              <a:rPr lang="cs-CZ" altLang="cs-CZ" sz="2800" dirty="0"/>
              <a:t> </a:t>
            </a:r>
            <a:r>
              <a:rPr lang="cs-CZ" altLang="cs-CZ" sz="2800" dirty="0" err="1"/>
              <a:t>tricipitis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brachii</a:t>
            </a:r>
            <a:r>
              <a:rPr lang="cs-CZ" altLang="cs-CZ" sz="2800" dirty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/>
              <a:t>causa </a:t>
            </a:r>
            <a:r>
              <a:rPr lang="cs-CZ" altLang="cs-CZ" sz="2800" dirty="0"/>
              <a:t>(delirium tremens, </a:t>
            </a:r>
            <a:r>
              <a:rPr lang="cs-CZ" altLang="cs-CZ" sz="2800" dirty="0" err="1"/>
              <a:t>spondylitis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deformans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sclerosis</a:t>
            </a:r>
            <a:r>
              <a:rPr lang="cs-CZ" altLang="cs-CZ" sz="2800" dirty="0"/>
              <a:t> multiplex, </a:t>
            </a:r>
            <a:r>
              <a:rPr lang="cs-CZ" altLang="cs-CZ" sz="2800" dirty="0" err="1"/>
              <a:t>icterus</a:t>
            </a:r>
            <a:r>
              <a:rPr lang="cs-CZ" altLang="cs-CZ" sz="2800" dirty="0"/>
              <a:t> gravis, </a:t>
            </a:r>
            <a:r>
              <a:rPr lang="cs-CZ" altLang="cs-CZ" sz="2800" dirty="0" err="1"/>
              <a:t>dolor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acutus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thrombosis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venae</a:t>
            </a:r>
            <a:r>
              <a:rPr lang="cs-CZ" altLang="cs-CZ" sz="2800" dirty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err="1"/>
              <a:t>mors</a:t>
            </a:r>
            <a:r>
              <a:rPr lang="cs-CZ" altLang="cs-CZ" sz="2800" b="1" dirty="0"/>
              <a:t> post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spondylitis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deformans</a:t>
            </a:r>
            <a:r>
              <a:rPr lang="cs-CZ" altLang="cs-CZ" sz="2800" dirty="0"/>
              <a:t>, trauma </a:t>
            </a:r>
            <a:r>
              <a:rPr lang="cs-CZ" altLang="cs-CZ" sz="2800" dirty="0" err="1"/>
              <a:t>grave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vulnus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perforans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sclerae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carcinoma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latens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febris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subita</a:t>
            </a:r>
            <a:r>
              <a:rPr lang="cs-CZ" altLang="cs-CZ" sz="2800" dirty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/>
              <a:t>sine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dolor</a:t>
            </a:r>
            <a:r>
              <a:rPr lang="cs-CZ" altLang="cs-CZ" sz="2800" dirty="0"/>
              <a:t> acer, trauma </a:t>
            </a:r>
            <a:r>
              <a:rPr lang="cs-CZ" altLang="cs-CZ" sz="2800" dirty="0" err="1"/>
              <a:t>grave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febris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fractura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complicata</a:t>
            </a:r>
            <a:r>
              <a:rPr lang="cs-CZ" altLang="cs-CZ" sz="2800" dirty="0"/>
              <a:t>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92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7504" y="1423851"/>
            <a:ext cx="4536504" cy="49377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200" dirty="0" err="1"/>
              <a:t>extractio</a:t>
            </a:r>
            <a:r>
              <a:rPr lang="cs-CZ" sz="2200" dirty="0"/>
              <a:t> </a:t>
            </a:r>
            <a:r>
              <a:rPr lang="cs-CZ" sz="2200" dirty="0" err="1"/>
              <a:t>dentis</a:t>
            </a:r>
            <a:r>
              <a:rPr lang="cs-CZ" sz="2200" dirty="0"/>
              <a:t> </a:t>
            </a:r>
            <a:r>
              <a:rPr lang="cs-CZ" sz="2200" dirty="0" err="1"/>
              <a:t>lactei</a:t>
            </a:r>
            <a:r>
              <a:rPr lang="cs-CZ" sz="2200" dirty="0"/>
              <a:t>	</a:t>
            </a:r>
            <a:endParaRPr lang="cs-CZ" sz="2200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200" dirty="0" smtClean="0"/>
              <a:t>pro </a:t>
            </a:r>
            <a:r>
              <a:rPr lang="cs-CZ" sz="2200" dirty="0"/>
              <a:t>dosi </a:t>
            </a:r>
            <a:r>
              <a:rPr lang="cs-CZ" sz="2200" dirty="0" err="1" smtClean="0"/>
              <a:t>medicinali</a:t>
            </a:r>
            <a:endParaRPr lang="cs-CZ" sz="2200"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200" dirty="0" err="1" smtClean="0"/>
              <a:t>morbi</a:t>
            </a:r>
            <a:r>
              <a:rPr lang="cs-CZ" sz="2200" dirty="0" smtClean="0"/>
              <a:t> </a:t>
            </a:r>
            <a:r>
              <a:rPr lang="cs-CZ" sz="2200" dirty="0" err="1"/>
              <a:t>latentes</a:t>
            </a:r>
            <a:r>
              <a:rPr lang="cs-CZ" sz="2200" dirty="0"/>
              <a:t>	</a:t>
            </a:r>
            <a:endParaRPr lang="cs-CZ" sz="2200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200" dirty="0" smtClean="0"/>
              <a:t>e </a:t>
            </a:r>
            <a:r>
              <a:rPr lang="cs-CZ" sz="2200" dirty="0" err="1"/>
              <a:t>tunicis</a:t>
            </a:r>
            <a:r>
              <a:rPr lang="cs-CZ" sz="2200" dirty="0"/>
              <a:t> </a:t>
            </a:r>
            <a:r>
              <a:rPr lang="cs-CZ" sz="2200" dirty="0" err="1" smtClean="0"/>
              <a:t>mucosis</a:t>
            </a:r>
            <a:endParaRPr lang="cs-CZ" sz="2200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200" dirty="0" smtClean="0"/>
              <a:t>dosis </a:t>
            </a:r>
            <a:r>
              <a:rPr lang="cs-CZ" sz="2200" dirty="0" err="1"/>
              <a:t>letalis</a:t>
            </a:r>
            <a:r>
              <a:rPr lang="cs-CZ" sz="2200" dirty="0"/>
              <a:t>	</a:t>
            </a:r>
            <a:endParaRPr lang="cs-CZ" sz="2200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200" dirty="0" err="1" smtClean="0"/>
              <a:t>contusio</a:t>
            </a:r>
            <a:r>
              <a:rPr lang="cs-CZ" sz="2200" dirty="0" smtClean="0"/>
              <a:t> </a:t>
            </a:r>
            <a:r>
              <a:rPr lang="cs-CZ" sz="2200" dirty="0" err="1"/>
              <a:t>periculosa</a:t>
            </a:r>
            <a:endParaRPr lang="cs-CZ" sz="2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496869" y="1371600"/>
            <a:ext cx="4644008" cy="4681728"/>
          </a:xfrm>
        </p:spPr>
        <p:txBody>
          <a:bodyPr>
            <a:noAutofit/>
          </a:bodyPr>
          <a:lstStyle/>
          <a:p>
            <a:pPr>
              <a:lnSpc>
                <a:spcPct val="210000"/>
              </a:lnSpc>
              <a:spcBef>
                <a:spcPts val="0"/>
              </a:spcBef>
            </a:pPr>
            <a:r>
              <a:rPr lang="cs-CZ" sz="2200" dirty="0" err="1" smtClean="0"/>
              <a:t>extractiones</a:t>
            </a:r>
            <a:r>
              <a:rPr lang="cs-CZ" sz="2200" dirty="0" smtClean="0"/>
              <a:t> </a:t>
            </a:r>
            <a:r>
              <a:rPr lang="cs-CZ" sz="2200" dirty="0" err="1" smtClean="0"/>
              <a:t>dentium</a:t>
            </a:r>
            <a:r>
              <a:rPr lang="cs-CZ" sz="2200" dirty="0" smtClean="0"/>
              <a:t> </a:t>
            </a:r>
            <a:r>
              <a:rPr lang="cs-CZ" sz="2200" dirty="0" err="1" smtClean="0"/>
              <a:t>lacteorum</a:t>
            </a:r>
            <a:endParaRPr lang="cs-CZ" sz="2200" dirty="0" smtClean="0"/>
          </a:p>
          <a:p>
            <a:pPr>
              <a:lnSpc>
                <a:spcPct val="210000"/>
              </a:lnSpc>
              <a:spcBef>
                <a:spcPts val="0"/>
              </a:spcBef>
            </a:pPr>
            <a:r>
              <a:rPr lang="cs-CZ" sz="2200" dirty="0" smtClean="0"/>
              <a:t>pro </a:t>
            </a:r>
            <a:r>
              <a:rPr lang="cs-CZ" sz="2200" dirty="0" err="1" smtClean="0"/>
              <a:t>dosibus</a:t>
            </a:r>
            <a:r>
              <a:rPr lang="cs-CZ" sz="2200" dirty="0" smtClean="0"/>
              <a:t> </a:t>
            </a:r>
            <a:r>
              <a:rPr lang="cs-CZ" sz="2200" dirty="0" err="1" smtClean="0"/>
              <a:t>medicinalibus</a:t>
            </a:r>
            <a:endParaRPr lang="cs-CZ" sz="2200" dirty="0" smtClean="0"/>
          </a:p>
          <a:p>
            <a:pPr>
              <a:lnSpc>
                <a:spcPct val="210000"/>
              </a:lnSpc>
              <a:spcBef>
                <a:spcPts val="0"/>
              </a:spcBef>
            </a:pPr>
            <a:r>
              <a:rPr lang="cs-CZ" sz="2200" dirty="0" err="1" smtClean="0"/>
              <a:t>morbus</a:t>
            </a:r>
            <a:r>
              <a:rPr lang="cs-CZ" sz="2200" dirty="0" smtClean="0"/>
              <a:t> </a:t>
            </a:r>
            <a:r>
              <a:rPr lang="cs-CZ" sz="2200" dirty="0" err="1" smtClean="0"/>
              <a:t>latens</a:t>
            </a:r>
            <a:endParaRPr lang="cs-CZ" sz="2200" dirty="0" smtClean="0"/>
          </a:p>
          <a:p>
            <a:pPr>
              <a:lnSpc>
                <a:spcPct val="210000"/>
              </a:lnSpc>
              <a:spcBef>
                <a:spcPts val="0"/>
              </a:spcBef>
            </a:pPr>
            <a:r>
              <a:rPr lang="cs-CZ" sz="2200" dirty="0" smtClean="0"/>
              <a:t>e tunica </a:t>
            </a:r>
            <a:r>
              <a:rPr lang="cs-CZ" sz="2200" dirty="0" err="1" smtClean="0"/>
              <a:t>mucosa</a:t>
            </a:r>
            <a:endParaRPr lang="cs-CZ" sz="2200" dirty="0" smtClean="0"/>
          </a:p>
          <a:p>
            <a:pPr>
              <a:lnSpc>
                <a:spcPct val="210000"/>
              </a:lnSpc>
              <a:spcBef>
                <a:spcPts val="0"/>
              </a:spcBef>
            </a:pPr>
            <a:r>
              <a:rPr lang="cs-CZ" sz="2200" dirty="0" err="1" smtClean="0"/>
              <a:t>doses</a:t>
            </a:r>
            <a:r>
              <a:rPr lang="cs-CZ" sz="2200" dirty="0" smtClean="0"/>
              <a:t> </a:t>
            </a:r>
            <a:r>
              <a:rPr lang="cs-CZ" sz="2200" dirty="0" err="1" smtClean="0"/>
              <a:t>letales</a:t>
            </a:r>
            <a:endParaRPr lang="cs-CZ" sz="2200" dirty="0" smtClean="0"/>
          </a:p>
          <a:p>
            <a:pPr>
              <a:lnSpc>
                <a:spcPct val="210000"/>
              </a:lnSpc>
              <a:spcBef>
                <a:spcPts val="0"/>
              </a:spcBef>
            </a:pPr>
            <a:r>
              <a:rPr lang="cs-CZ" sz="2200" dirty="0" err="1" smtClean="0"/>
              <a:t>contusiones</a:t>
            </a:r>
            <a:r>
              <a:rPr lang="cs-CZ" sz="2200" dirty="0" smtClean="0"/>
              <a:t> </a:t>
            </a:r>
            <a:r>
              <a:rPr lang="cs-CZ" sz="2200" dirty="0" err="1" smtClean="0"/>
              <a:t>periculosae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437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Adjectives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</a:t>
            </a:r>
            <a:r>
              <a:rPr lang="cs-CZ" baseline="30000" dirty="0"/>
              <a:t>rd</a:t>
            </a:r>
            <a:r>
              <a:rPr lang="cs-CZ" dirty="0"/>
              <a:t> </a:t>
            </a:r>
            <a:r>
              <a:rPr lang="cs-CZ" dirty="0" err="1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in nominative </a:t>
            </a:r>
            <a:r>
              <a:rPr lang="cs-CZ" dirty="0" err="1"/>
              <a:t>singular</a:t>
            </a:r>
            <a:r>
              <a:rPr lang="cs-CZ" dirty="0"/>
              <a:t>:</a:t>
            </a:r>
          </a:p>
          <a:p>
            <a:pPr lvl="1"/>
            <a:r>
              <a:rPr lang="cs-CZ" sz="2600" i="1" dirty="0" err="1"/>
              <a:t>āc</a:t>
            </a:r>
            <a:r>
              <a:rPr lang="cs-CZ" sz="2600" i="1" dirty="0" err="1">
                <a:solidFill>
                  <a:srgbClr val="0070C0"/>
                </a:solidFill>
              </a:rPr>
              <a:t>er</a:t>
            </a:r>
            <a:r>
              <a:rPr lang="cs-CZ" sz="2600" i="1" dirty="0"/>
              <a:t>, </a:t>
            </a:r>
            <a:r>
              <a:rPr lang="cs-CZ" sz="2600" i="1" dirty="0" err="1"/>
              <a:t>ācr</a:t>
            </a:r>
            <a:r>
              <a:rPr lang="cs-CZ" sz="2600" i="1" dirty="0" err="1">
                <a:solidFill>
                  <a:srgbClr val="C00000"/>
                </a:solidFill>
              </a:rPr>
              <a:t>is</a:t>
            </a:r>
            <a:r>
              <a:rPr lang="cs-CZ" sz="2600" i="1" dirty="0"/>
              <a:t>, </a:t>
            </a:r>
            <a:r>
              <a:rPr lang="cs-CZ" sz="2600" i="1" dirty="0" err="1"/>
              <a:t>ācr</a:t>
            </a:r>
            <a:r>
              <a:rPr lang="cs-CZ" sz="2600" i="1" dirty="0" err="1">
                <a:solidFill>
                  <a:srgbClr val="00B050"/>
                </a:solidFill>
              </a:rPr>
              <a:t>e</a:t>
            </a:r>
            <a:r>
              <a:rPr lang="cs-CZ" sz="2600" i="1" dirty="0"/>
              <a:t> (celer, </a:t>
            </a:r>
            <a:r>
              <a:rPr lang="cs-CZ" sz="2600" i="1" dirty="0" err="1"/>
              <a:t>celeris</a:t>
            </a:r>
            <a:r>
              <a:rPr lang="cs-CZ" sz="2600" i="1" dirty="0"/>
              <a:t>, celere)</a:t>
            </a:r>
          </a:p>
          <a:p>
            <a:pPr lvl="1"/>
            <a:r>
              <a:rPr lang="cs-CZ" altLang="cs-CZ" dirty="0" err="1"/>
              <a:t>each</a:t>
            </a:r>
            <a:r>
              <a:rPr lang="cs-CZ" altLang="cs-CZ" dirty="0"/>
              <a:t> gender has </a:t>
            </a:r>
            <a:r>
              <a:rPr lang="cs-CZ" altLang="cs-CZ" dirty="0" err="1"/>
              <a:t>its</a:t>
            </a:r>
            <a:r>
              <a:rPr lang="cs-CZ" altLang="cs-CZ" dirty="0"/>
              <a:t> </a:t>
            </a:r>
            <a:r>
              <a:rPr lang="cs-CZ" altLang="cs-CZ" dirty="0" err="1"/>
              <a:t>own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in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</a:t>
            </a:r>
          </a:p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in nominative </a:t>
            </a:r>
            <a:r>
              <a:rPr lang="cs-CZ" dirty="0" err="1"/>
              <a:t>singular</a:t>
            </a:r>
            <a:r>
              <a:rPr lang="cs-CZ" dirty="0"/>
              <a:t>:</a:t>
            </a:r>
          </a:p>
          <a:p>
            <a:pPr lvl="1"/>
            <a:r>
              <a:rPr lang="cs-CZ" sz="2600" i="1" dirty="0" err="1"/>
              <a:t>nāsāl</a:t>
            </a:r>
            <a:r>
              <a:rPr lang="cs-CZ" sz="2600" i="1" dirty="0" err="1">
                <a:solidFill>
                  <a:srgbClr val="0070C0"/>
                </a:solidFill>
              </a:rPr>
              <a:t>i</a:t>
            </a:r>
            <a:r>
              <a:rPr lang="cs-CZ" sz="2600" i="1" dirty="0" err="1">
                <a:solidFill>
                  <a:srgbClr val="C00000"/>
                </a:solidFill>
              </a:rPr>
              <a:t>s</a:t>
            </a:r>
            <a:r>
              <a:rPr lang="cs-CZ" sz="2600" i="1" dirty="0"/>
              <a:t>, </a:t>
            </a:r>
            <a:r>
              <a:rPr lang="cs-CZ" sz="2600" i="1" dirty="0" err="1"/>
              <a:t>nāsal</a:t>
            </a:r>
            <a:r>
              <a:rPr lang="cs-CZ" sz="2600" i="1" dirty="0" err="1">
                <a:solidFill>
                  <a:srgbClr val="00B050"/>
                </a:solidFill>
              </a:rPr>
              <a:t>e</a:t>
            </a:r>
            <a:endParaRPr lang="cs-CZ" sz="2600" i="1" dirty="0">
              <a:solidFill>
                <a:srgbClr val="00B050"/>
              </a:solidFill>
            </a:endParaRPr>
          </a:p>
          <a:p>
            <a:pPr lvl="1"/>
            <a:r>
              <a:rPr lang="cs-CZ" altLang="cs-CZ" dirty="0" err="1"/>
              <a:t>mamasculines</a:t>
            </a:r>
            <a:r>
              <a:rPr lang="cs-CZ" altLang="cs-CZ" dirty="0"/>
              <a:t> and </a:t>
            </a:r>
            <a:r>
              <a:rPr lang="cs-CZ" altLang="cs-CZ" dirty="0" err="1"/>
              <a:t>feminines</a:t>
            </a:r>
            <a:r>
              <a:rPr lang="cs-CZ" altLang="cs-CZ" dirty="0"/>
              <a:t> </a:t>
            </a:r>
            <a:r>
              <a:rPr lang="cs-CZ" altLang="cs-CZ" dirty="0" err="1"/>
              <a:t>have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same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in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 </a:t>
            </a:r>
            <a:endParaRPr lang="cs-CZ" dirty="0"/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in nominative </a:t>
            </a:r>
            <a:r>
              <a:rPr lang="cs-CZ" dirty="0" err="1"/>
              <a:t>singular</a:t>
            </a:r>
            <a:r>
              <a:rPr lang="cs-CZ" dirty="0"/>
              <a:t>:</a:t>
            </a:r>
          </a:p>
          <a:p>
            <a:pPr lvl="1"/>
            <a:r>
              <a:rPr lang="cs-CZ" sz="2600" i="1" dirty="0"/>
              <a:t>simp</a:t>
            </a:r>
            <a:r>
              <a:rPr lang="cs-CZ" sz="2600" i="1" dirty="0">
                <a:solidFill>
                  <a:srgbClr val="0070C0"/>
                </a:solidFill>
              </a:rPr>
              <a:t>l</a:t>
            </a:r>
            <a:r>
              <a:rPr lang="cs-CZ" sz="2600" i="1" dirty="0">
                <a:solidFill>
                  <a:srgbClr val="C00000"/>
                </a:solidFill>
              </a:rPr>
              <a:t>e</a:t>
            </a:r>
            <a:r>
              <a:rPr lang="cs-CZ" sz="2600" i="1" dirty="0">
                <a:solidFill>
                  <a:srgbClr val="00B050"/>
                </a:solidFill>
              </a:rPr>
              <a:t>x</a:t>
            </a:r>
            <a:r>
              <a:rPr lang="cs-CZ" sz="2600" i="1" dirty="0"/>
              <a:t>, </a:t>
            </a:r>
            <a:r>
              <a:rPr lang="cs-CZ" sz="2600" i="1" dirty="0" err="1"/>
              <a:t>simplicis</a:t>
            </a:r>
            <a:endParaRPr lang="cs-CZ" sz="2600" i="1" dirty="0"/>
          </a:p>
          <a:p>
            <a:pPr lvl="1"/>
            <a:r>
              <a:rPr lang="cs-CZ" altLang="cs-CZ" dirty="0" err="1"/>
              <a:t>all</a:t>
            </a:r>
            <a:r>
              <a:rPr lang="cs-CZ" altLang="cs-CZ" dirty="0"/>
              <a:t> </a:t>
            </a:r>
            <a:r>
              <a:rPr lang="cs-CZ" altLang="cs-CZ" dirty="0" err="1"/>
              <a:t>three</a:t>
            </a:r>
            <a:r>
              <a:rPr lang="cs-CZ" altLang="cs-CZ" dirty="0"/>
              <a:t> </a:t>
            </a:r>
            <a:r>
              <a:rPr lang="cs-CZ" altLang="cs-CZ" dirty="0" err="1"/>
              <a:t>genders</a:t>
            </a:r>
            <a:r>
              <a:rPr lang="cs-CZ" altLang="cs-CZ" dirty="0"/>
              <a:t> </a:t>
            </a:r>
            <a:r>
              <a:rPr lang="cs-CZ" altLang="cs-CZ" dirty="0" err="1"/>
              <a:t>have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same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in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endParaRPr lang="cs-CZ" altLang="cs-CZ" dirty="0"/>
          </a:p>
          <a:p>
            <a:pPr lvl="1"/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</a:t>
            </a:r>
            <a:r>
              <a:rPr lang="cs-CZ" altLang="cs-CZ" dirty="0" err="1"/>
              <a:t>important</a:t>
            </a:r>
            <a:r>
              <a:rPr lang="cs-CZ" altLang="cs-CZ" dirty="0"/>
              <a:t> to </a:t>
            </a:r>
            <a:r>
              <a:rPr lang="cs-CZ" altLang="cs-CZ" dirty="0" err="1"/>
              <a:t>know</a:t>
            </a:r>
            <a:r>
              <a:rPr lang="cs-CZ" altLang="cs-CZ" dirty="0"/>
              <a:t> </a:t>
            </a:r>
            <a:r>
              <a:rPr lang="cs-CZ" altLang="cs-CZ" dirty="0" err="1"/>
              <a:t>also</a:t>
            </a:r>
            <a:r>
              <a:rPr lang="cs-CZ" altLang="cs-CZ" dirty="0"/>
              <a:t> </a:t>
            </a:r>
            <a:r>
              <a:rPr lang="cs-CZ" altLang="cs-CZ" dirty="0" err="1"/>
              <a:t>their</a:t>
            </a:r>
            <a:r>
              <a:rPr lang="cs-CZ" altLang="cs-CZ" dirty="0"/>
              <a:t> genitive </a:t>
            </a:r>
            <a:r>
              <a:rPr lang="cs-CZ" altLang="cs-CZ" dirty="0" err="1"/>
              <a:t>ending</a:t>
            </a:r>
            <a:r>
              <a:rPr lang="cs-CZ" altLang="cs-CZ" dirty="0"/>
              <a:t> (in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dictionary</a:t>
            </a:r>
            <a:r>
              <a:rPr lang="cs-CZ" altLang="cs-CZ" dirty="0"/>
              <a:t>)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r>
              <a:rPr lang="cs-CZ" altLang="cs-CZ" sz="2400" dirty="0" err="1"/>
              <a:t>it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important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know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all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forms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given</a:t>
            </a:r>
            <a:r>
              <a:rPr lang="cs-CZ" altLang="cs-CZ" sz="2400" dirty="0"/>
              <a:t> in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dictionary</a:t>
            </a:r>
            <a:endParaRPr lang="cs-CZ" altLang="cs-CZ" sz="2400" dirty="0"/>
          </a:p>
          <a:p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0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</a:t>
            </a:r>
            <a:r>
              <a:rPr lang="cs-CZ" dirty="0" err="1"/>
              <a:t>forms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99551476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59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singular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plural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ācer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ācris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54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 </a:t>
            </a:r>
            <a:r>
              <a:rPr lang="cs-CZ" dirty="0" err="1"/>
              <a:t>forms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67566940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singular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plural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nāsālis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5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 </a:t>
            </a:r>
            <a:r>
              <a:rPr lang="cs-CZ" dirty="0" err="1"/>
              <a:t>form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34239400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simplex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simplex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74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All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adjectives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3rd </a:t>
            </a:r>
            <a:r>
              <a:rPr lang="cs-CZ" dirty="0" err="1"/>
              <a:t>declension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36238189"/>
              </p:ext>
            </p:extLst>
          </p:nvPr>
        </p:nvGraphicFramePr>
        <p:xfrm>
          <a:off x="301752" y="4869160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00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simplex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305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simplex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758229"/>
              </p:ext>
            </p:extLst>
          </p:nvPr>
        </p:nvGraphicFramePr>
        <p:xfrm>
          <a:off x="301752" y="1112704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7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ācer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ācris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67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acr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70970"/>
              </p:ext>
            </p:extLst>
          </p:nvPr>
        </p:nvGraphicFramePr>
        <p:xfrm>
          <a:off x="302401" y="2990356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4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nāsālis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989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3.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r>
              <a:rPr lang="cs-CZ" altLang="cs-CZ" dirty="0" err="1"/>
              <a:t>masculine</a:t>
            </a:r>
            <a:r>
              <a:rPr lang="cs-CZ" altLang="cs-CZ" dirty="0"/>
              <a:t> and </a:t>
            </a:r>
            <a:r>
              <a:rPr lang="cs-CZ" altLang="cs-CZ" dirty="0" err="1"/>
              <a:t>feminine</a:t>
            </a:r>
            <a:r>
              <a:rPr lang="cs-CZ" altLang="cs-CZ" dirty="0"/>
              <a:t> gender </a:t>
            </a:r>
            <a:r>
              <a:rPr lang="cs-CZ" altLang="cs-CZ" dirty="0" err="1"/>
              <a:t>forms</a:t>
            </a:r>
            <a:r>
              <a:rPr lang="cs-CZ" altLang="cs-CZ" dirty="0"/>
              <a:t> are </a:t>
            </a:r>
            <a:r>
              <a:rPr lang="cs-CZ" altLang="cs-CZ" dirty="0" err="1"/>
              <a:t>declined</a:t>
            </a:r>
            <a:r>
              <a:rPr lang="cs-CZ" altLang="cs-CZ" dirty="0"/>
              <a:t> </a:t>
            </a:r>
            <a:r>
              <a:rPr lang="cs-CZ" altLang="cs-CZ" dirty="0" err="1"/>
              <a:t>according</a:t>
            </a:r>
            <a:r>
              <a:rPr lang="cs-CZ" altLang="cs-CZ" dirty="0"/>
              <a:t> to </a:t>
            </a:r>
            <a:r>
              <a:rPr lang="cs-CZ" altLang="cs-CZ" dirty="0" err="1"/>
              <a:t>paradigm</a:t>
            </a:r>
            <a:r>
              <a:rPr lang="cs-CZ" altLang="cs-CZ" dirty="0"/>
              <a:t> </a:t>
            </a:r>
            <a:r>
              <a:rPr lang="cs-CZ" altLang="cs-CZ" i="1" dirty="0"/>
              <a:t>pelvis</a:t>
            </a:r>
            <a:endParaRPr lang="cs-CZ" altLang="cs-CZ" dirty="0"/>
          </a:p>
          <a:p>
            <a:pPr lvl="1"/>
            <a:r>
              <a:rPr lang="cs-CZ" altLang="cs-CZ" dirty="0">
                <a:solidFill>
                  <a:srgbClr val="C00000"/>
                </a:solidFill>
              </a:rPr>
              <a:t>!but </a:t>
            </a:r>
            <a:r>
              <a:rPr lang="cs-CZ" altLang="cs-CZ" dirty="0" err="1">
                <a:solidFill>
                  <a:srgbClr val="C00000"/>
                </a:solidFill>
              </a:rPr>
              <a:t>abl</a:t>
            </a:r>
            <a:r>
              <a:rPr lang="cs-CZ" altLang="cs-CZ" dirty="0">
                <a:solidFill>
                  <a:srgbClr val="C00000"/>
                </a:solidFill>
              </a:rPr>
              <a:t>. </a:t>
            </a:r>
            <a:r>
              <a:rPr lang="cs-CZ" altLang="cs-CZ" dirty="0" err="1">
                <a:solidFill>
                  <a:srgbClr val="C00000"/>
                </a:solidFill>
              </a:rPr>
              <a:t>sg</a:t>
            </a:r>
            <a:r>
              <a:rPr lang="cs-CZ" altLang="cs-CZ" dirty="0">
                <a:solidFill>
                  <a:srgbClr val="C00000"/>
                </a:solidFill>
              </a:rPr>
              <a:t>.: </a:t>
            </a:r>
            <a:r>
              <a:rPr lang="cs-CZ" altLang="cs-CZ" i="1" dirty="0">
                <a:solidFill>
                  <a:srgbClr val="C00000"/>
                </a:solidFill>
              </a:rPr>
              <a:t>-ī</a:t>
            </a:r>
            <a:r>
              <a:rPr lang="cs-CZ" altLang="cs-CZ" dirty="0">
                <a:solidFill>
                  <a:srgbClr val="C00000"/>
                </a:solidFill>
              </a:rPr>
              <a:t>!</a:t>
            </a:r>
          </a:p>
          <a:p>
            <a:r>
              <a:rPr lang="cs-CZ" altLang="cs-CZ" dirty="0" err="1"/>
              <a:t>neuters</a:t>
            </a:r>
            <a:r>
              <a:rPr lang="cs-CZ" altLang="cs-CZ" dirty="0"/>
              <a:t> </a:t>
            </a:r>
            <a:r>
              <a:rPr lang="cs-CZ" altLang="cs-CZ" dirty="0" err="1"/>
              <a:t>according</a:t>
            </a:r>
            <a:r>
              <a:rPr lang="cs-CZ" altLang="cs-CZ" dirty="0"/>
              <a:t> to </a:t>
            </a:r>
            <a:r>
              <a:rPr lang="cs-CZ" altLang="cs-CZ" dirty="0" err="1"/>
              <a:t>paradigm</a:t>
            </a:r>
            <a:r>
              <a:rPr lang="cs-CZ" altLang="cs-CZ" dirty="0"/>
              <a:t> </a:t>
            </a:r>
            <a:r>
              <a:rPr lang="cs-CZ" altLang="cs-CZ" i="1" dirty="0"/>
              <a:t>rete</a:t>
            </a: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 		</a:t>
            </a:r>
            <a:r>
              <a:rPr lang="cs-CZ" altLang="cs-CZ" b="1" dirty="0"/>
              <a:t>-ī</a:t>
            </a:r>
          </a:p>
          <a:p>
            <a:pPr>
              <a:buFontTx/>
              <a:buNone/>
            </a:pPr>
            <a:r>
              <a:rPr lang="cs-CZ" altLang="cs-CZ" dirty="0"/>
              <a:t>	Gen. </a:t>
            </a:r>
            <a:r>
              <a:rPr lang="cs-CZ" altLang="cs-CZ" dirty="0" err="1"/>
              <a:t>pl</a:t>
            </a:r>
            <a:r>
              <a:rPr lang="cs-CZ" altLang="cs-CZ" dirty="0"/>
              <a:t>. 		</a:t>
            </a:r>
            <a:r>
              <a:rPr lang="cs-CZ" altLang="cs-CZ" b="1" dirty="0"/>
              <a:t>-</a:t>
            </a:r>
            <a:r>
              <a:rPr lang="cs-CZ" altLang="cs-CZ" b="1" dirty="0" err="1"/>
              <a:t>ium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Nom</a:t>
            </a:r>
            <a:r>
              <a:rPr lang="cs-CZ" altLang="cs-CZ" dirty="0"/>
              <a:t>. a </a:t>
            </a:r>
            <a:r>
              <a:rPr lang="cs-CZ" altLang="cs-CZ" dirty="0" err="1"/>
              <a:t>Ak</a:t>
            </a:r>
            <a:r>
              <a:rPr lang="cs-CZ" altLang="cs-CZ" dirty="0"/>
              <a:t>. </a:t>
            </a:r>
            <a:r>
              <a:rPr lang="cs-CZ" altLang="cs-CZ" dirty="0" err="1"/>
              <a:t>pl</a:t>
            </a:r>
            <a:r>
              <a:rPr lang="cs-CZ" altLang="cs-CZ" dirty="0"/>
              <a:t>.	</a:t>
            </a:r>
            <a:r>
              <a:rPr lang="cs-CZ" altLang="cs-CZ" b="1" dirty="0"/>
              <a:t>-</a:t>
            </a:r>
            <a:r>
              <a:rPr lang="cs-CZ" altLang="cs-CZ" b="1" dirty="0" err="1"/>
              <a:t>ia</a:t>
            </a:r>
            <a:r>
              <a:rPr lang="cs-CZ" altLang="cs-CZ" b="1" dirty="0"/>
              <a:t>	</a:t>
            </a:r>
            <a:r>
              <a:rPr lang="cs-CZ" altLang="cs-CZ" dirty="0"/>
              <a:t>(</a:t>
            </a:r>
            <a:r>
              <a:rPr lang="cs-CZ" altLang="cs-CZ" dirty="0" err="1"/>
              <a:t>neuters</a:t>
            </a:r>
            <a:r>
              <a:rPr lang="cs-CZ" altLang="cs-CZ" dirty="0"/>
              <a:t>)</a:t>
            </a:r>
          </a:p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912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err="1"/>
              <a:t>Decline</a:t>
            </a:r>
            <a:r>
              <a:rPr lang="cs-CZ" altLang="cs-CZ" dirty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i="1" dirty="0" err="1"/>
              <a:t>dolor</a:t>
            </a:r>
            <a:r>
              <a:rPr lang="cs-CZ" altLang="cs-CZ" i="1" dirty="0"/>
              <a:t> acer </a:t>
            </a:r>
          </a:p>
          <a:p>
            <a:r>
              <a:rPr lang="cs-CZ" altLang="cs-CZ" i="1" dirty="0" err="1"/>
              <a:t>nervus</a:t>
            </a:r>
            <a:r>
              <a:rPr lang="cs-CZ" altLang="cs-CZ" i="1" dirty="0"/>
              <a:t> </a:t>
            </a:r>
            <a:r>
              <a:rPr lang="cs-CZ" altLang="cs-CZ" i="1" dirty="0" err="1"/>
              <a:t>cranialis</a:t>
            </a:r>
            <a:r>
              <a:rPr lang="cs-CZ" altLang="cs-CZ" i="1" dirty="0"/>
              <a:t> </a:t>
            </a:r>
          </a:p>
          <a:p>
            <a:r>
              <a:rPr lang="cs-CZ" altLang="cs-CZ" i="1" dirty="0" err="1"/>
              <a:t>vertebra</a:t>
            </a:r>
            <a:r>
              <a:rPr lang="cs-CZ" altLang="cs-CZ" i="1" dirty="0"/>
              <a:t> </a:t>
            </a:r>
            <a:r>
              <a:rPr lang="cs-CZ" altLang="cs-CZ" i="1" dirty="0" err="1"/>
              <a:t>cervicalis</a:t>
            </a:r>
            <a:r>
              <a:rPr lang="cs-CZ" altLang="cs-CZ" i="1" dirty="0"/>
              <a:t> </a:t>
            </a:r>
          </a:p>
          <a:p>
            <a:r>
              <a:rPr lang="cs-CZ" altLang="cs-CZ" i="1" dirty="0" err="1"/>
              <a:t>caput</a:t>
            </a:r>
            <a:r>
              <a:rPr lang="cs-CZ" altLang="cs-CZ" i="1" dirty="0"/>
              <a:t> breve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234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err="1"/>
              <a:t>Decline</a:t>
            </a:r>
            <a:r>
              <a:rPr lang="cs-CZ" altLang="cs-CZ" dirty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509881"/>
              </p:ext>
            </p:extLst>
          </p:nvPr>
        </p:nvGraphicFramePr>
        <p:xfrm>
          <a:off x="161224" y="1196752"/>
          <a:ext cx="8784976" cy="553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80776508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830763418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184901238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107480575"/>
                    </a:ext>
                  </a:extLst>
                </a:gridCol>
              </a:tblGrid>
              <a:tr h="9970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dolor</a:t>
                      </a:r>
                      <a:r>
                        <a:rPr lang="cs-CZ" sz="2000" dirty="0" smtClean="0"/>
                        <a:t> acer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nervus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cranialis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vertebra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cervicalis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caput</a:t>
                      </a:r>
                      <a:r>
                        <a:rPr lang="cs-CZ" sz="2000" baseline="0" dirty="0" smtClean="0"/>
                        <a:t> breve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282866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doloris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acris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nervi </a:t>
                      </a:r>
                      <a:r>
                        <a:rPr lang="cs-CZ" sz="2000" dirty="0" err="1" smtClean="0"/>
                        <a:t>cranialis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vertebrae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cervicalis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capitis</a:t>
                      </a:r>
                      <a:r>
                        <a:rPr lang="cs-CZ" sz="2000" dirty="0" smtClean="0"/>
                        <a:t> brevis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9653045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dolorem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acrem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nervum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cranialem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vertebram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cervicalem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caput</a:t>
                      </a:r>
                      <a:r>
                        <a:rPr lang="cs-CZ" sz="2000" dirty="0" smtClean="0"/>
                        <a:t> breve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954447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dolore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acri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nervo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craniali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vertebra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cervicali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capite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brevi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2787606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dolores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acres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nervi </a:t>
                      </a:r>
                      <a:r>
                        <a:rPr lang="cs-CZ" sz="2000" dirty="0" err="1" smtClean="0"/>
                        <a:t>craniales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vertebrae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cervicales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capita </a:t>
                      </a:r>
                      <a:r>
                        <a:rPr lang="cs-CZ" sz="2000" dirty="0" err="1" smtClean="0"/>
                        <a:t>brevia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5748048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dolorum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acrium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nervorum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cranialium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vertebrarum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cervicalium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capitum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brevium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1196134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dolores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acres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nervos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craniales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vertebras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cervicales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capita </a:t>
                      </a:r>
                      <a:r>
                        <a:rPr lang="cs-CZ" sz="2000" dirty="0" err="1" smtClean="0"/>
                        <a:t>brevia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4642880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doloribus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acribus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nervis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cranialibus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vertebris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cervicalibus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capitibus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brevibus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7556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1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7" id="{7B450C71-CB2C-42BA-A52E-03A368022182}" vid="{51BD023E-DB09-4319-B38B-F18A888694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administrativní</Template>
  <TotalTime>147</TotalTime>
  <Words>442</Words>
  <Application>Microsoft Office PowerPoint</Application>
  <PresentationFormat>Předvádění na obrazovce (4:3)</PresentationFormat>
  <Paragraphs>196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Administrativní</vt:lpstr>
      <vt:lpstr>Adjectives of 3rd declension</vt:lpstr>
      <vt:lpstr>Adjectives of 3rd declension</vt:lpstr>
      <vt:lpstr>3 forms</vt:lpstr>
      <vt:lpstr>2 forms</vt:lpstr>
      <vt:lpstr>1 form</vt:lpstr>
      <vt:lpstr>All three types of adjectives of 3rd declension</vt:lpstr>
      <vt:lpstr>Adjektiva 3. deklinace</vt:lpstr>
      <vt:lpstr>Decline:</vt:lpstr>
      <vt:lpstr>Decline:</vt:lpstr>
      <vt:lpstr>Guess from which nouns are the following adjectives derived:</vt:lpstr>
      <vt:lpstr>Connect the nouns with adjectives</vt:lpstr>
      <vt:lpstr>Connect the terms with the nouns and prepositions</vt:lpstr>
      <vt:lpstr>Change the number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Adjektiva 3. deklinace</dc:title>
  <dc:creator>Pavel Ševčík</dc:creator>
  <cp:lastModifiedBy>ucitel</cp:lastModifiedBy>
  <cp:revision>12</cp:revision>
  <dcterms:created xsi:type="dcterms:W3CDTF">2015-11-02T20:10:44Z</dcterms:created>
  <dcterms:modified xsi:type="dcterms:W3CDTF">2018-04-06T06:56:34Z</dcterms:modified>
</cp:coreProperties>
</file>