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302" r:id="rId3"/>
    <p:sldId id="300" r:id="rId4"/>
    <p:sldId id="301" r:id="rId5"/>
    <p:sldId id="304" r:id="rId6"/>
    <p:sldId id="305" r:id="rId7"/>
    <p:sldId id="303" r:id="rId8"/>
    <p:sldId id="274" r:id="rId9"/>
    <p:sldId id="285" r:id="rId10"/>
    <p:sldId id="275" r:id="rId11"/>
    <p:sldId id="276" r:id="rId12"/>
    <p:sldId id="258" r:id="rId13"/>
    <p:sldId id="259" r:id="rId14"/>
    <p:sldId id="286" r:id="rId15"/>
    <p:sldId id="261" r:id="rId16"/>
    <p:sldId id="307" r:id="rId17"/>
    <p:sldId id="267" r:id="rId18"/>
    <p:sldId id="283" r:id="rId19"/>
    <p:sldId id="284" r:id="rId20"/>
    <p:sldId id="279" r:id="rId21"/>
    <p:sldId id="282" r:id="rId22"/>
    <p:sldId id="262" r:id="rId23"/>
    <p:sldId id="308" r:id="rId24"/>
    <p:sldId id="281" r:id="rId25"/>
    <p:sldId id="269" r:id="rId26"/>
    <p:sldId id="309" r:id="rId27"/>
    <p:sldId id="270" r:id="rId28"/>
    <p:sldId id="271" r:id="rId29"/>
    <p:sldId id="272" r:id="rId30"/>
    <p:sldId id="310" r:id="rId31"/>
    <p:sldId id="312" r:id="rId32"/>
    <p:sldId id="273" r:id="rId33"/>
    <p:sldId id="263" r:id="rId34"/>
    <p:sldId id="264" r:id="rId35"/>
    <p:sldId id="265" r:id="rId36"/>
    <p:sldId id="311" r:id="rId37"/>
    <p:sldId id="313" r:id="rId38"/>
    <p:sldId id="288" r:id="rId39"/>
    <p:sldId id="289" r:id="rId40"/>
    <p:sldId id="290" r:id="rId41"/>
    <p:sldId id="291" r:id="rId42"/>
    <p:sldId id="292" r:id="rId43"/>
    <p:sldId id="293" r:id="rId44"/>
    <p:sldId id="294" r:id="rId45"/>
    <p:sldId id="295" r:id="rId46"/>
    <p:sldId id="296" r:id="rId47"/>
    <p:sldId id="315" r:id="rId48"/>
    <p:sldId id="316" r:id="rId49"/>
    <p:sldId id="297" r:id="rId50"/>
    <p:sldId id="317" r:id="rId51"/>
    <p:sldId id="314" r:id="rId52"/>
    <p:sldId id="298" r:id="rId53"/>
    <p:sldId id="318" r:id="rId54"/>
    <p:sldId id="322" r:id="rId55"/>
    <p:sldId id="319" r:id="rId56"/>
    <p:sldId id="323" r:id="rId57"/>
    <p:sldId id="299" r:id="rId58"/>
    <p:sldId id="320" r:id="rId59"/>
    <p:sldId id="321" r:id="rId60"/>
    <p:sldId id="324" r:id="rId61"/>
    <p:sldId id="326" r:id="rId62"/>
    <p:sldId id="327" r:id="rId63"/>
    <p:sldId id="329" r:id="rId64"/>
    <p:sldId id="330" r:id="rId65"/>
    <p:sldId id="331" r:id="rId66"/>
    <p:sldId id="332" r:id="rId67"/>
    <p:sldId id="333" r:id="rId68"/>
    <p:sldId id="349" r:id="rId69"/>
    <p:sldId id="334" r:id="rId70"/>
    <p:sldId id="335" r:id="rId71"/>
    <p:sldId id="336" r:id="rId72"/>
    <p:sldId id="337" r:id="rId73"/>
    <p:sldId id="341" r:id="rId74"/>
    <p:sldId id="342" r:id="rId75"/>
    <p:sldId id="343" r:id="rId76"/>
    <p:sldId id="344" r:id="rId77"/>
    <p:sldId id="345" r:id="rId78"/>
    <p:sldId id="346" r:id="rId79"/>
    <p:sldId id="347" r:id="rId80"/>
    <p:sldId id="348"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2108" autoAdjust="0"/>
    <p:restoredTop sz="94660"/>
  </p:normalViewPr>
  <p:slideViewPr>
    <p:cSldViewPr snapToGrid="0">
      <p:cViewPr varScale="1">
        <p:scale>
          <a:sx n="116" d="100"/>
          <a:sy n="116" d="100"/>
        </p:scale>
        <p:origin x="113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cs-CZ" smtClean="0"/>
              <a:t>Kliknutím lze upravit styl.</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07C65541-4892-49D6-992F-8FFD96EBEF6A}" type="datetimeFigureOut">
              <a:rPr lang="cs-CZ" smtClean="0"/>
              <a:t>28.04.2018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DBF8AFB-E8C8-41E2-8AE5-334EE9FC19A7}" type="slidenum">
              <a:rPr lang="cs-CZ" smtClean="0"/>
              <a:t>‹#›</a:t>
            </a:fld>
            <a:endParaRPr lang="cs-CZ"/>
          </a:p>
        </p:txBody>
      </p:sp>
    </p:spTree>
    <p:extLst>
      <p:ext uri="{BB962C8B-B14F-4D97-AF65-F5344CB8AC3E}">
        <p14:creationId xmlns:p14="http://schemas.microsoft.com/office/powerpoint/2010/main" val="1087409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07C65541-4892-49D6-992F-8FFD96EBEF6A}" type="datetimeFigureOut">
              <a:rPr lang="cs-CZ" smtClean="0"/>
              <a:t>28.04.2018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8DBF8AFB-E8C8-41E2-8AE5-334EE9FC19A7}" type="slidenum">
              <a:rPr lang="cs-CZ" smtClean="0"/>
              <a:t>‹#›</a:t>
            </a:fld>
            <a:endParaRPr lang="cs-CZ"/>
          </a:p>
        </p:txBody>
      </p:sp>
    </p:spTree>
    <p:extLst>
      <p:ext uri="{BB962C8B-B14F-4D97-AF65-F5344CB8AC3E}">
        <p14:creationId xmlns:p14="http://schemas.microsoft.com/office/powerpoint/2010/main" val="2250531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07C65541-4892-49D6-992F-8FFD96EBEF6A}" type="datetimeFigureOut">
              <a:rPr lang="cs-CZ" smtClean="0"/>
              <a:t>28.04.2018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8DBF8AFB-E8C8-41E2-8AE5-334EE9FC19A7}" type="slidenum">
              <a:rPr lang="cs-CZ" smtClean="0"/>
              <a:t>‹#›</a:t>
            </a:fld>
            <a:endParaRPr lang="cs-CZ"/>
          </a:p>
        </p:txBody>
      </p:sp>
    </p:spTree>
    <p:extLst>
      <p:ext uri="{BB962C8B-B14F-4D97-AF65-F5344CB8AC3E}">
        <p14:creationId xmlns:p14="http://schemas.microsoft.com/office/powerpoint/2010/main" val="2774944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07C65541-4892-49D6-992F-8FFD96EBEF6A}" type="datetimeFigureOut">
              <a:rPr lang="cs-CZ" smtClean="0"/>
              <a:t>28.04.2018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DBF8AFB-E8C8-41E2-8AE5-334EE9FC19A7}" type="slidenum">
              <a:rPr lang="cs-CZ" smtClean="0"/>
              <a:t>‹#›</a:t>
            </a:fld>
            <a:endParaRPr lang="cs-CZ"/>
          </a:p>
        </p:txBody>
      </p:sp>
    </p:spTree>
    <p:extLst>
      <p:ext uri="{BB962C8B-B14F-4D97-AF65-F5344CB8AC3E}">
        <p14:creationId xmlns:p14="http://schemas.microsoft.com/office/powerpoint/2010/main" val="3470273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07C65541-4892-49D6-992F-8FFD96EBEF6A}" type="datetimeFigureOut">
              <a:rPr lang="cs-CZ" smtClean="0"/>
              <a:t>28.04.2018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DBF8AFB-E8C8-41E2-8AE5-334EE9FC19A7}" type="slidenum">
              <a:rPr lang="cs-CZ" smtClean="0"/>
              <a:t>‹#›</a:t>
            </a:fld>
            <a:endParaRPr lang="cs-CZ"/>
          </a:p>
        </p:txBody>
      </p:sp>
    </p:spTree>
    <p:extLst>
      <p:ext uri="{BB962C8B-B14F-4D97-AF65-F5344CB8AC3E}">
        <p14:creationId xmlns:p14="http://schemas.microsoft.com/office/powerpoint/2010/main" val="2792621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8" name="Date Placeholder 7"/>
          <p:cNvSpPr>
            <a:spLocks noGrp="1"/>
          </p:cNvSpPr>
          <p:nvPr>
            <p:ph type="dt" sz="half" idx="10"/>
          </p:nvPr>
        </p:nvSpPr>
        <p:spPr/>
        <p:txBody>
          <a:bodyPr/>
          <a:lstStyle/>
          <a:p>
            <a:fld id="{07C65541-4892-49D6-992F-8FFD96EBEF6A}" type="datetimeFigureOut">
              <a:rPr lang="cs-CZ" smtClean="0"/>
              <a:t>28.04.2018</a:t>
            </a:fld>
            <a:endParaRPr lang="cs-CZ"/>
          </a:p>
        </p:txBody>
      </p:sp>
      <p:sp>
        <p:nvSpPr>
          <p:cNvPr id="9" name="Footer Placeholder 8"/>
          <p:cNvSpPr>
            <a:spLocks noGrp="1"/>
          </p:cNvSpPr>
          <p:nvPr>
            <p:ph type="ftr" sz="quarter" idx="11"/>
          </p:nvPr>
        </p:nvSpPr>
        <p:spPr/>
        <p:txBody>
          <a:bodyPr/>
          <a:lstStyle/>
          <a:p>
            <a:endParaRPr lang="cs-CZ"/>
          </a:p>
        </p:txBody>
      </p:sp>
      <p:sp>
        <p:nvSpPr>
          <p:cNvPr id="10" name="Slide Number Placeholder 9"/>
          <p:cNvSpPr>
            <a:spLocks noGrp="1"/>
          </p:cNvSpPr>
          <p:nvPr>
            <p:ph type="sldNum" sz="quarter" idx="12"/>
          </p:nvPr>
        </p:nvSpPr>
        <p:spPr/>
        <p:txBody>
          <a:bodyPr/>
          <a:lstStyle/>
          <a:p>
            <a:fld id="{8DBF8AFB-E8C8-41E2-8AE5-334EE9FC19A7}" type="slidenum">
              <a:rPr lang="cs-CZ" smtClean="0"/>
              <a:t>‹#›</a:t>
            </a:fld>
            <a:endParaRPr lang="cs-CZ"/>
          </a:p>
        </p:txBody>
      </p:sp>
    </p:spTree>
    <p:extLst>
      <p:ext uri="{BB962C8B-B14F-4D97-AF65-F5344CB8AC3E}">
        <p14:creationId xmlns:p14="http://schemas.microsoft.com/office/powerpoint/2010/main" val="3287011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smtClean="0"/>
              <a:t>Kliknutím lze upravit styl.</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2" name="Date Placeholder 1"/>
          <p:cNvSpPr>
            <a:spLocks noGrp="1"/>
          </p:cNvSpPr>
          <p:nvPr>
            <p:ph type="dt" sz="half" idx="10"/>
          </p:nvPr>
        </p:nvSpPr>
        <p:spPr/>
        <p:txBody>
          <a:bodyPr/>
          <a:lstStyle/>
          <a:p>
            <a:fld id="{07C65541-4892-49D6-992F-8FFD96EBEF6A}" type="datetimeFigureOut">
              <a:rPr lang="cs-CZ" smtClean="0"/>
              <a:t>28.04.2018</a:t>
            </a:fld>
            <a:endParaRPr lang="cs-CZ"/>
          </a:p>
        </p:txBody>
      </p:sp>
      <p:sp>
        <p:nvSpPr>
          <p:cNvPr id="11" name="Footer Placeholder 10"/>
          <p:cNvSpPr>
            <a:spLocks noGrp="1"/>
          </p:cNvSpPr>
          <p:nvPr>
            <p:ph type="ftr" sz="quarter" idx="11"/>
          </p:nvPr>
        </p:nvSpPr>
        <p:spPr/>
        <p:txBody>
          <a:bodyPr/>
          <a:lstStyle/>
          <a:p>
            <a:endParaRPr lang="cs-CZ"/>
          </a:p>
        </p:txBody>
      </p:sp>
      <p:sp>
        <p:nvSpPr>
          <p:cNvPr id="12" name="Slide Number Placeholder 11"/>
          <p:cNvSpPr>
            <a:spLocks noGrp="1"/>
          </p:cNvSpPr>
          <p:nvPr>
            <p:ph type="sldNum" sz="quarter" idx="12"/>
          </p:nvPr>
        </p:nvSpPr>
        <p:spPr/>
        <p:txBody>
          <a:bodyPr/>
          <a:lstStyle/>
          <a:p>
            <a:fld id="{8DBF8AFB-E8C8-41E2-8AE5-334EE9FC19A7}" type="slidenum">
              <a:rPr lang="cs-CZ" smtClean="0"/>
              <a:t>‹#›</a:t>
            </a:fld>
            <a:endParaRPr lang="cs-CZ"/>
          </a:p>
        </p:txBody>
      </p:sp>
    </p:spTree>
    <p:extLst>
      <p:ext uri="{BB962C8B-B14F-4D97-AF65-F5344CB8AC3E}">
        <p14:creationId xmlns:p14="http://schemas.microsoft.com/office/powerpoint/2010/main" val="4287973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smtClean="0"/>
              <a:t>Kliknutím lze upravit styl.</a:t>
            </a:r>
            <a:endParaRPr lang="en-US" dirty="0"/>
          </a:p>
        </p:txBody>
      </p:sp>
      <p:sp>
        <p:nvSpPr>
          <p:cNvPr id="2" name="Date Placeholder 1"/>
          <p:cNvSpPr>
            <a:spLocks noGrp="1"/>
          </p:cNvSpPr>
          <p:nvPr>
            <p:ph type="dt" sz="half" idx="10"/>
          </p:nvPr>
        </p:nvSpPr>
        <p:spPr/>
        <p:txBody>
          <a:bodyPr/>
          <a:lstStyle/>
          <a:p>
            <a:fld id="{07C65541-4892-49D6-992F-8FFD96EBEF6A}" type="datetimeFigureOut">
              <a:rPr lang="cs-CZ" smtClean="0"/>
              <a:t>28.04.2018</a:t>
            </a:fld>
            <a:endParaRPr lang="cs-CZ"/>
          </a:p>
        </p:txBody>
      </p:sp>
      <p:sp>
        <p:nvSpPr>
          <p:cNvPr id="7" name="Footer Placeholder 6"/>
          <p:cNvSpPr>
            <a:spLocks noGrp="1"/>
          </p:cNvSpPr>
          <p:nvPr>
            <p:ph type="ftr" sz="quarter" idx="11"/>
          </p:nvPr>
        </p:nvSpPr>
        <p:spPr/>
        <p:txBody>
          <a:bodyPr/>
          <a:lstStyle/>
          <a:p>
            <a:endParaRPr lang="cs-CZ"/>
          </a:p>
        </p:txBody>
      </p:sp>
      <p:sp>
        <p:nvSpPr>
          <p:cNvPr id="8" name="Slide Number Placeholder 7"/>
          <p:cNvSpPr>
            <a:spLocks noGrp="1"/>
          </p:cNvSpPr>
          <p:nvPr>
            <p:ph type="sldNum" sz="quarter" idx="12"/>
          </p:nvPr>
        </p:nvSpPr>
        <p:spPr/>
        <p:txBody>
          <a:bodyPr/>
          <a:lstStyle/>
          <a:p>
            <a:fld id="{8DBF8AFB-E8C8-41E2-8AE5-334EE9FC19A7}" type="slidenum">
              <a:rPr lang="cs-CZ" smtClean="0"/>
              <a:t>‹#›</a:t>
            </a:fld>
            <a:endParaRPr lang="cs-CZ"/>
          </a:p>
        </p:txBody>
      </p:sp>
    </p:spTree>
    <p:extLst>
      <p:ext uri="{BB962C8B-B14F-4D97-AF65-F5344CB8AC3E}">
        <p14:creationId xmlns:p14="http://schemas.microsoft.com/office/powerpoint/2010/main" val="602862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7C65541-4892-49D6-992F-8FFD96EBEF6A}" type="datetimeFigureOut">
              <a:rPr lang="cs-CZ" smtClean="0"/>
              <a:t>28.04.2018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DBF8AFB-E8C8-41E2-8AE5-334EE9FC19A7}" type="slidenum">
              <a:rPr lang="cs-CZ" smtClean="0"/>
              <a:t>‹#›</a:t>
            </a:fld>
            <a:endParaRPr lang="cs-CZ"/>
          </a:p>
        </p:txBody>
      </p:sp>
    </p:spTree>
    <p:extLst>
      <p:ext uri="{BB962C8B-B14F-4D97-AF65-F5344CB8AC3E}">
        <p14:creationId xmlns:p14="http://schemas.microsoft.com/office/powerpoint/2010/main" val="1258493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cs-CZ" smtClean="0"/>
              <a:t>Kliknutím lze upravit styl.</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8" name="Date Placeholder 7"/>
          <p:cNvSpPr>
            <a:spLocks noGrp="1"/>
          </p:cNvSpPr>
          <p:nvPr>
            <p:ph type="dt" sz="half" idx="10"/>
          </p:nvPr>
        </p:nvSpPr>
        <p:spPr/>
        <p:txBody>
          <a:bodyPr/>
          <a:lstStyle/>
          <a:p>
            <a:fld id="{07C65541-4892-49D6-992F-8FFD96EBEF6A}" type="datetimeFigureOut">
              <a:rPr lang="cs-CZ" smtClean="0"/>
              <a:t>28.04.2018</a:t>
            </a:fld>
            <a:endParaRPr lang="cs-CZ"/>
          </a:p>
        </p:txBody>
      </p:sp>
      <p:sp>
        <p:nvSpPr>
          <p:cNvPr id="9" name="Footer Placeholder 8"/>
          <p:cNvSpPr>
            <a:spLocks noGrp="1"/>
          </p:cNvSpPr>
          <p:nvPr>
            <p:ph type="ftr" sz="quarter" idx="11"/>
          </p:nvPr>
        </p:nvSpPr>
        <p:spPr/>
        <p:txBody>
          <a:bodyPr/>
          <a:lstStyle/>
          <a:p>
            <a:endParaRPr lang="cs-CZ"/>
          </a:p>
        </p:txBody>
      </p:sp>
      <p:sp>
        <p:nvSpPr>
          <p:cNvPr id="10" name="Slide Number Placeholder 9"/>
          <p:cNvSpPr>
            <a:spLocks noGrp="1"/>
          </p:cNvSpPr>
          <p:nvPr>
            <p:ph type="sldNum" sz="quarter" idx="12"/>
          </p:nvPr>
        </p:nvSpPr>
        <p:spPr/>
        <p:txBody>
          <a:bodyPr/>
          <a:lstStyle/>
          <a:p>
            <a:fld id="{8DBF8AFB-E8C8-41E2-8AE5-334EE9FC19A7}" type="slidenum">
              <a:rPr lang="cs-CZ" smtClean="0"/>
              <a:t>‹#›</a:t>
            </a:fld>
            <a:endParaRPr lang="cs-CZ"/>
          </a:p>
        </p:txBody>
      </p:sp>
    </p:spTree>
    <p:extLst>
      <p:ext uri="{BB962C8B-B14F-4D97-AF65-F5344CB8AC3E}">
        <p14:creationId xmlns:p14="http://schemas.microsoft.com/office/powerpoint/2010/main" val="43168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8" name="Date Placeholder 7"/>
          <p:cNvSpPr>
            <a:spLocks noGrp="1"/>
          </p:cNvSpPr>
          <p:nvPr>
            <p:ph type="dt" sz="half" idx="10"/>
          </p:nvPr>
        </p:nvSpPr>
        <p:spPr/>
        <p:txBody>
          <a:bodyPr/>
          <a:lstStyle/>
          <a:p>
            <a:fld id="{07C65541-4892-49D6-992F-8FFD96EBEF6A}" type="datetimeFigureOut">
              <a:rPr lang="cs-CZ" smtClean="0"/>
              <a:t>28.04.2018</a:t>
            </a:fld>
            <a:endParaRPr lang="cs-CZ"/>
          </a:p>
        </p:txBody>
      </p:sp>
      <p:sp>
        <p:nvSpPr>
          <p:cNvPr id="9" name="Footer Placeholder 8"/>
          <p:cNvSpPr>
            <a:spLocks noGrp="1"/>
          </p:cNvSpPr>
          <p:nvPr>
            <p:ph type="ftr" sz="quarter" idx="11"/>
          </p:nvPr>
        </p:nvSpPr>
        <p:spPr>
          <a:xfrm>
            <a:off x="3499101" y="6356350"/>
            <a:ext cx="5911517" cy="365125"/>
          </a:xfrm>
        </p:spPr>
        <p:txBody>
          <a:bodyPr/>
          <a:lstStyle/>
          <a:p>
            <a:endParaRPr lang="cs-CZ"/>
          </a:p>
        </p:txBody>
      </p:sp>
      <p:sp>
        <p:nvSpPr>
          <p:cNvPr id="10" name="Slide Number Placeholder 9"/>
          <p:cNvSpPr>
            <a:spLocks noGrp="1"/>
          </p:cNvSpPr>
          <p:nvPr>
            <p:ph type="sldNum" sz="quarter" idx="12"/>
          </p:nvPr>
        </p:nvSpPr>
        <p:spPr/>
        <p:txBody>
          <a:bodyPr/>
          <a:lstStyle/>
          <a:p>
            <a:fld id="{8DBF8AFB-E8C8-41E2-8AE5-334EE9FC19A7}" type="slidenum">
              <a:rPr lang="cs-CZ" smtClean="0"/>
              <a:t>‹#›</a:t>
            </a:fld>
            <a:endParaRPr lang="cs-CZ"/>
          </a:p>
        </p:txBody>
      </p:sp>
    </p:spTree>
    <p:extLst>
      <p:ext uri="{BB962C8B-B14F-4D97-AF65-F5344CB8AC3E}">
        <p14:creationId xmlns:p14="http://schemas.microsoft.com/office/powerpoint/2010/main" val="2527233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7C65541-4892-49D6-992F-8FFD96EBEF6A}" type="datetimeFigureOut">
              <a:rPr lang="cs-CZ" smtClean="0"/>
              <a:t>28.04.2018</a:t>
            </a:fld>
            <a:endParaRPr lang="cs-CZ"/>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cs-CZ"/>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8DBF8AFB-E8C8-41E2-8AE5-334EE9FC19A7}" type="slidenum">
              <a:rPr lang="cs-CZ" smtClean="0"/>
              <a:t>‹#›</a:t>
            </a:fld>
            <a:endParaRPr lang="cs-CZ"/>
          </a:p>
        </p:txBody>
      </p:sp>
    </p:spTree>
    <p:extLst>
      <p:ext uri="{BB962C8B-B14F-4D97-AF65-F5344CB8AC3E}">
        <p14:creationId xmlns:p14="http://schemas.microsoft.com/office/powerpoint/2010/main" val="24430778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med.muni.cz/index.php?id=1169&amp;pracoviste=110525"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e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slovnik.seznam.cz/en-cz/?q=utility"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hyperlink" Target="https://slovnik.seznam.cz/en-cz/?q=room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100015" y="812416"/>
            <a:ext cx="7315200" cy="3255264"/>
          </a:xfrm>
        </p:spPr>
        <p:txBody>
          <a:bodyPr/>
          <a:lstStyle/>
          <a:p>
            <a:pPr algn="ctr"/>
            <a:r>
              <a:rPr lang="cs-CZ" dirty="0" smtClean="0"/>
              <a:t>I. </a:t>
            </a:r>
            <a:r>
              <a:rPr lang="cs-CZ" dirty="0" err="1"/>
              <a:t>Disinfection</a:t>
            </a:r>
            <a:r>
              <a:rPr lang="cs-CZ" dirty="0"/>
              <a:t> and </a:t>
            </a:r>
            <a:r>
              <a:rPr lang="cs-CZ" dirty="0" err="1"/>
              <a:t>sterilization</a:t>
            </a:r>
            <a:endParaRPr lang="cs-CZ" dirty="0"/>
          </a:p>
        </p:txBody>
      </p:sp>
      <p:sp>
        <p:nvSpPr>
          <p:cNvPr id="3" name="Podnadpis 2"/>
          <p:cNvSpPr>
            <a:spLocks noGrp="1"/>
          </p:cNvSpPr>
          <p:nvPr>
            <p:ph type="subTitle" idx="1"/>
          </p:nvPr>
        </p:nvSpPr>
        <p:spPr>
          <a:xfrm>
            <a:off x="1100015" y="4160108"/>
            <a:ext cx="7315200" cy="1424538"/>
          </a:xfrm>
        </p:spPr>
        <p:txBody>
          <a:bodyPr/>
          <a:lstStyle/>
          <a:p>
            <a:pPr algn="ctr"/>
            <a:r>
              <a:rPr lang="cs-CZ" dirty="0" smtClean="0">
                <a:solidFill>
                  <a:srgbClr val="FF0000"/>
                </a:solidFill>
              </a:rPr>
              <a:t>MUDr. Bohdana Rezková, Ph.D.</a:t>
            </a:r>
          </a:p>
          <a:p>
            <a:pPr algn="ctr"/>
            <a:r>
              <a:rPr lang="cs-CZ" dirty="0" smtClean="0">
                <a:solidFill>
                  <a:srgbClr val="FF0000"/>
                </a:solidFill>
              </a:rPr>
              <a:t>Doc. Ing. Martin Krsek, Ph.D., </a:t>
            </a:r>
            <a:r>
              <a:rPr lang="cs-CZ" dirty="0" err="1" smtClean="0">
                <a:solidFill>
                  <a:srgbClr val="FF0000"/>
                </a:solidFill>
              </a:rPr>
              <a:t>MSc</a:t>
            </a:r>
            <a:r>
              <a:rPr lang="cs-CZ" dirty="0" smtClean="0">
                <a:solidFill>
                  <a:srgbClr val="FF0000"/>
                </a:solidFill>
              </a:rPr>
              <a:t>.</a:t>
            </a:r>
          </a:p>
          <a:p>
            <a:pPr algn="ctr"/>
            <a:r>
              <a:rPr lang="cs-CZ" u="sng" dirty="0" smtClean="0">
                <a:hlinkClick r:id="rId2"/>
              </a:rPr>
              <a:t>Department </a:t>
            </a:r>
            <a:r>
              <a:rPr lang="cs-CZ" u="sng" dirty="0" err="1">
                <a:hlinkClick r:id="rId2"/>
              </a:rPr>
              <a:t>of</a:t>
            </a:r>
            <a:r>
              <a:rPr lang="cs-CZ" u="sng" dirty="0">
                <a:hlinkClick r:id="rId2"/>
              </a:rPr>
              <a:t> Public </a:t>
            </a:r>
            <a:r>
              <a:rPr lang="cs-CZ" u="sng" dirty="0" err="1">
                <a:hlinkClick r:id="rId2"/>
              </a:rPr>
              <a:t>Health</a:t>
            </a:r>
            <a:endParaRPr lang="cs-CZ" u="sng" dirty="0" smtClean="0">
              <a:solidFill>
                <a:srgbClr val="FF0000"/>
              </a:solidFill>
            </a:endParaRPr>
          </a:p>
        </p:txBody>
      </p:sp>
    </p:spTree>
    <p:extLst>
      <p:ext uri="{BB962C8B-B14F-4D97-AF65-F5344CB8AC3E}">
        <p14:creationId xmlns:p14="http://schemas.microsoft.com/office/powerpoint/2010/main" val="2769820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Microbes</a:t>
            </a:r>
            <a:r>
              <a:rPr lang="cs-CZ" dirty="0"/>
              <a:t/>
            </a:r>
            <a:br>
              <a:rPr lang="cs-CZ" dirty="0"/>
            </a:br>
            <a:r>
              <a:rPr lang="cs-CZ" dirty="0"/>
              <a:t>and </a:t>
            </a:r>
            <a:br>
              <a:rPr lang="cs-CZ" dirty="0"/>
            </a:br>
            <a:r>
              <a:rPr lang="cs-CZ" dirty="0" err="1"/>
              <a:t>Environment</a:t>
            </a:r>
            <a:r>
              <a:rPr lang="cs-CZ" dirty="0" smtClean="0"/>
              <a:t/>
            </a:r>
            <a:br>
              <a:rPr lang="cs-CZ" dirty="0" smtClean="0"/>
            </a:br>
            <a:r>
              <a:rPr lang="cs-CZ" dirty="0" smtClean="0"/>
              <a:t> </a:t>
            </a:r>
            <a:br>
              <a:rPr lang="cs-CZ" dirty="0" smtClean="0"/>
            </a:br>
            <a:r>
              <a:rPr lang="cs-CZ" sz="2800" dirty="0" err="1"/>
              <a:t>Effect</a:t>
            </a:r>
            <a:r>
              <a:rPr lang="cs-CZ" sz="2800" dirty="0"/>
              <a:t> </a:t>
            </a:r>
            <a:br>
              <a:rPr lang="cs-CZ" sz="2800" dirty="0"/>
            </a:br>
            <a:r>
              <a:rPr lang="cs-CZ" sz="2800" dirty="0"/>
              <a:t>on </a:t>
            </a:r>
            <a:r>
              <a:rPr lang="cs-CZ" sz="2800" dirty="0" err="1"/>
              <a:t>microbial</a:t>
            </a:r>
            <a:r>
              <a:rPr lang="cs-CZ" sz="2800" dirty="0"/>
              <a:t> </a:t>
            </a:r>
            <a:r>
              <a:rPr lang="cs-CZ" sz="2800" dirty="0" err="1"/>
              <a:t>survival</a:t>
            </a:r>
            <a:r>
              <a:rPr lang="cs-CZ" sz="2800" dirty="0" smtClean="0">
                <a:solidFill>
                  <a:srgbClr val="FF0000"/>
                </a:solidFill>
              </a:rPr>
              <a:t/>
            </a:r>
            <a:br>
              <a:rPr lang="cs-CZ" sz="2800" dirty="0" smtClean="0">
                <a:solidFill>
                  <a:srgbClr val="FF0000"/>
                </a:solidFill>
              </a:rPr>
            </a:br>
            <a:r>
              <a:rPr lang="cs-CZ" sz="2800" dirty="0" smtClean="0">
                <a:solidFill>
                  <a:srgbClr val="FF0000"/>
                </a:solidFill>
              </a:rPr>
              <a:t>II</a:t>
            </a:r>
            <a:endParaRPr lang="cs-CZ" sz="2800" dirty="0"/>
          </a:p>
        </p:txBody>
      </p:sp>
      <p:sp>
        <p:nvSpPr>
          <p:cNvPr id="3" name="Zástupný symbol pro obsah 2"/>
          <p:cNvSpPr>
            <a:spLocks noGrp="1"/>
          </p:cNvSpPr>
          <p:nvPr>
            <p:ph idx="1"/>
          </p:nvPr>
        </p:nvSpPr>
        <p:spPr>
          <a:xfrm>
            <a:off x="3869267" y="864108"/>
            <a:ext cx="7474235" cy="5120640"/>
          </a:xfrm>
        </p:spPr>
        <p:txBody>
          <a:bodyPr/>
          <a:lstStyle/>
          <a:p>
            <a:pPr marL="0" indent="0">
              <a:buNone/>
            </a:pPr>
            <a:r>
              <a:rPr lang="cs-CZ" dirty="0" smtClean="0"/>
              <a:t> - </a:t>
            </a:r>
            <a:r>
              <a:rPr lang="en-US" b="1" dirty="0" smtClean="0">
                <a:solidFill>
                  <a:srgbClr val="FF0000"/>
                </a:solidFill>
              </a:rPr>
              <a:t>Factor </a:t>
            </a:r>
            <a:r>
              <a:rPr lang="en-US" b="1" dirty="0">
                <a:solidFill>
                  <a:srgbClr val="FF0000"/>
                </a:solidFill>
              </a:rPr>
              <a:t>intensity </a:t>
            </a:r>
            <a:r>
              <a:rPr lang="en-US" dirty="0"/>
              <a:t>(physical effect, chemical concentration)</a:t>
            </a:r>
            <a:br>
              <a:rPr lang="en-US" dirty="0"/>
            </a:br>
            <a:r>
              <a:rPr lang="en-US" dirty="0"/>
              <a:t>     - the higher, the more efficient</a:t>
            </a:r>
            <a:br>
              <a:rPr lang="en-US" dirty="0"/>
            </a:br>
            <a:r>
              <a:rPr lang="en-US" dirty="0"/>
              <a:t>     - </a:t>
            </a:r>
            <a:r>
              <a:rPr lang="en-US" dirty="0" smtClean="0">
                <a:solidFill>
                  <a:srgbClr val="00B050"/>
                </a:solidFill>
              </a:rPr>
              <a:t>does </a:t>
            </a:r>
            <a:r>
              <a:rPr lang="en-US" dirty="0">
                <a:solidFill>
                  <a:srgbClr val="00B050"/>
                </a:solidFill>
              </a:rPr>
              <a:t>not always </a:t>
            </a:r>
            <a:r>
              <a:rPr lang="en-US" dirty="0" smtClean="0">
                <a:solidFill>
                  <a:srgbClr val="00B050"/>
                </a:solidFill>
              </a:rPr>
              <a:t>apply</a:t>
            </a:r>
            <a:r>
              <a:rPr lang="cs-CZ" dirty="0" smtClean="0">
                <a:solidFill>
                  <a:srgbClr val="00B050"/>
                </a:solidFill>
              </a:rPr>
              <a:t> !!!</a:t>
            </a:r>
          </a:p>
          <a:p>
            <a:pPr marL="0" indent="0">
              <a:buNone/>
            </a:pPr>
            <a:r>
              <a:rPr lang="en-US" dirty="0"/>
              <a:t/>
            </a:r>
            <a:br>
              <a:rPr lang="en-US" dirty="0"/>
            </a:br>
            <a:r>
              <a:rPr lang="cs-CZ" dirty="0" smtClean="0"/>
              <a:t>- </a:t>
            </a:r>
            <a:r>
              <a:rPr lang="en-US" b="1" dirty="0" smtClean="0">
                <a:solidFill>
                  <a:srgbClr val="FF0000"/>
                </a:solidFill>
              </a:rPr>
              <a:t>Exposure </a:t>
            </a:r>
            <a:r>
              <a:rPr lang="en-US" b="1" dirty="0">
                <a:solidFill>
                  <a:srgbClr val="FF0000"/>
                </a:solidFill>
              </a:rPr>
              <a:t>time</a:t>
            </a:r>
            <a:r>
              <a:rPr lang="en-US" dirty="0"/>
              <a:t/>
            </a:r>
            <a:br>
              <a:rPr lang="en-US" dirty="0"/>
            </a:br>
            <a:r>
              <a:rPr lang="en-US" dirty="0"/>
              <a:t>     - the longer, the </a:t>
            </a:r>
            <a:r>
              <a:rPr lang="cs-CZ" dirty="0" err="1" smtClean="0"/>
              <a:t>better</a:t>
            </a:r>
            <a:r>
              <a:rPr lang="en-US" dirty="0"/>
              <a:t/>
            </a:r>
            <a:br>
              <a:rPr lang="en-US" dirty="0"/>
            </a:br>
            <a:r>
              <a:rPr lang="en-US" dirty="0"/>
              <a:t>     - </a:t>
            </a:r>
            <a:r>
              <a:rPr lang="cs-CZ" dirty="0" smtClean="0"/>
              <a:t>r</a:t>
            </a:r>
            <a:r>
              <a:rPr lang="en-US" dirty="0" err="1" smtClean="0"/>
              <a:t>eliable</a:t>
            </a:r>
            <a:r>
              <a:rPr lang="en-US" dirty="0" smtClean="0"/>
              <a:t> </a:t>
            </a:r>
            <a:r>
              <a:rPr lang="en-US" dirty="0"/>
              <a:t>result: </a:t>
            </a:r>
            <a:r>
              <a:rPr lang="cs-CZ" dirty="0" smtClean="0"/>
              <a:t>e</a:t>
            </a:r>
            <a:r>
              <a:rPr lang="en-US" dirty="0" err="1" smtClean="0"/>
              <a:t>xposure</a:t>
            </a:r>
            <a:r>
              <a:rPr lang="en-US" dirty="0" smtClean="0"/>
              <a:t> </a:t>
            </a:r>
            <a:r>
              <a:rPr lang="en-US" dirty="0"/>
              <a:t>time </a:t>
            </a:r>
            <a:r>
              <a:rPr lang="cs-CZ" dirty="0" err="1" smtClean="0"/>
              <a:t>that</a:t>
            </a:r>
            <a:r>
              <a:rPr lang="cs-CZ" dirty="0" smtClean="0"/>
              <a:t> </a:t>
            </a:r>
            <a:r>
              <a:rPr lang="en-US" dirty="0" smtClean="0"/>
              <a:t>decreases</a:t>
            </a:r>
            <a:r>
              <a:rPr lang="cs-CZ" dirty="0" smtClean="0"/>
              <a:t> </a:t>
            </a:r>
            <a:r>
              <a:rPr lang="en-US" dirty="0" smtClean="0"/>
              <a:t>probability of</a:t>
            </a:r>
            <a:r>
              <a:rPr lang="cs-CZ" dirty="0" smtClean="0"/>
              <a:t>        </a:t>
            </a:r>
            <a:r>
              <a:rPr lang="en-US" dirty="0" smtClean="0"/>
              <a:t>survival </a:t>
            </a:r>
            <a:r>
              <a:rPr lang="en-US" dirty="0"/>
              <a:t>to </a:t>
            </a:r>
            <a:r>
              <a:rPr lang="en-US" dirty="0" smtClean="0"/>
              <a:t>10-6</a:t>
            </a:r>
            <a:endParaRPr lang="cs-CZ" dirty="0" smtClean="0"/>
          </a:p>
          <a:p>
            <a:pPr marL="0" indent="0">
              <a:buNone/>
            </a:pPr>
            <a:r>
              <a:rPr lang="cs-CZ" dirty="0" smtClean="0"/>
              <a:t>- </a:t>
            </a:r>
            <a:r>
              <a:rPr lang="cs-CZ" b="1" dirty="0" err="1" smtClean="0">
                <a:solidFill>
                  <a:srgbClr val="FF0000"/>
                </a:solidFill>
              </a:rPr>
              <a:t>Starting</a:t>
            </a:r>
            <a:r>
              <a:rPr lang="cs-CZ" b="1" dirty="0" smtClean="0">
                <a:solidFill>
                  <a:srgbClr val="FF0000"/>
                </a:solidFill>
              </a:rPr>
              <a:t> </a:t>
            </a:r>
            <a:r>
              <a:rPr lang="en-US" b="1" dirty="0" smtClean="0">
                <a:solidFill>
                  <a:srgbClr val="FF0000"/>
                </a:solidFill>
              </a:rPr>
              <a:t>count </a:t>
            </a:r>
            <a:r>
              <a:rPr lang="en-US" dirty="0"/>
              <a:t>(contamination level)</a:t>
            </a:r>
            <a:br>
              <a:rPr lang="en-US" dirty="0"/>
            </a:br>
            <a:r>
              <a:rPr lang="en-US" dirty="0"/>
              <a:t>     - the more, the longer</a:t>
            </a:r>
            <a:br>
              <a:rPr lang="en-US" dirty="0"/>
            </a:br>
            <a:r>
              <a:rPr lang="en-US" dirty="0"/>
              <a:t>     - the </a:t>
            </a:r>
            <a:r>
              <a:rPr lang="cs-CZ" dirty="0" err="1" smtClean="0"/>
              <a:t>amount</a:t>
            </a:r>
            <a:r>
              <a:rPr lang="cs-CZ" dirty="0" smtClean="0"/>
              <a:t> </a:t>
            </a:r>
            <a:r>
              <a:rPr lang="en-US" dirty="0" smtClean="0"/>
              <a:t>of </a:t>
            </a:r>
            <a:r>
              <a:rPr lang="en-US" dirty="0"/>
              <a:t>the microbial </a:t>
            </a:r>
            <a:r>
              <a:rPr lang="cs-CZ" dirty="0" smtClean="0"/>
              <a:t>bio</a:t>
            </a:r>
            <a:r>
              <a:rPr lang="en-US" dirty="0" smtClean="0"/>
              <a:t>mass </a:t>
            </a:r>
            <a:r>
              <a:rPr lang="en-US" dirty="0"/>
              <a:t>can </a:t>
            </a:r>
            <a:r>
              <a:rPr lang="cs-CZ" dirty="0" err="1" smtClean="0"/>
              <a:t>bind</a:t>
            </a:r>
            <a:r>
              <a:rPr lang="cs-CZ" dirty="0" smtClean="0"/>
              <a:t> </a:t>
            </a:r>
            <a:r>
              <a:rPr lang="en-US" dirty="0" smtClean="0"/>
              <a:t>the </a:t>
            </a:r>
            <a:r>
              <a:rPr lang="en-US" dirty="0"/>
              <a:t>active </a:t>
            </a:r>
            <a:r>
              <a:rPr lang="en-US" dirty="0" smtClean="0"/>
              <a:t>ingredient</a:t>
            </a:r>
            <a:r>
              <a:rPr lang="cs-CZ" dirty="0" smtClean="0"/>
              <a:t> </a:t>
            </a:r>
            <a:r>
              <a:rPr lang="cs-CZ" dirty="0" err="1" smtClean="0"/>
              <a:t>of</a:t>
            </a:r>
            <a:r>
              <a:rPr lang="cs-CZ" dirty="0" smtClean="0"/>
              <a:t> </a:t>
            </a:r>
            <a:r>
              <a:rPr lang="cs-CZ" dirty="0" err="1" smtClean="0"/>
              <a:t>the</a:t>
            </a:r>
            <a:r>
              <a:rPr lang="cs-CZ" dirty="0" smtClean="0"/>
              <a:t> </a:t>
            </a:r>
            <a:r>
              <a:rPr lang="en-US" dirty="0" smtClean="0"/>
              <a:t>antimicrobial </a:t>
            </a:r>
            <a:r>
              <a:rPr lang="en-US" dirty="0"/>
              <a:t>agents! </a:t>
            </a:r>
            <a:r>
              <a:rPr lang="en-US" dirty="0" smtClean="0"/>
              <a:t>.....</a:t>
            </a:r>
            <a:r>
              <a:rPr lang="en-US" dirty="0" smtClean="0">
                <a:solidFill>
                  <a:srgbClr val="00B050"/>
                </a:solidFill>
              </a:rPr>
              <a:t>necessary </a:t>
            </a:r>
            <a:r>
              <a:rPr lang="en-US" dirty="0">
                <a:solidFill>
                  <a:srgbClr val="00B050"/>
                </a:solidFill>
              </a:rPr>
              <a:t>pre-cleaning</a:t>
            </a:r>
            <a:r>
              <a:rPr lang="en-US" dirty="0"/>
              <a:t>!</a:t>
            </a:r>
            <a:endParaRPr lang="cs-CZ" dirty="0"/>
          </a:p>
        </p:txBody>
      </p:sp>
    </p:spTree>
    <p:extLst>
      <p:ext uri="{BB962C8B-B14F-4D97-AF65-F5344CB8AC3E}">
        <p14:creationId xmlns:p14="http://schemas.microsoft.com/office/powerpoint/2010/main" val="992423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Microbes</a:t>
            </a:r>
            <a:r>
              <a:rPr lang="cs-CZ" dirty="0"/>
              <a:t/>
            </a:r>
            <a:br>
              <a:rPr lang="cs-CZ" dirty="0"/>
            </a:br>
            <a:r>
              <a:rPr lang="cs-CZ" dirty="0"/>
              <a:t>and </a:t>
            </a:r>
            <a:br>
              <a:rPr lang="cs-CZ" dirty="0"/>
            </a:br>
            <a:r>
              <a:rPr lang="cs-CZ" dirty="0" err="1"/>
              <a:t>Environment</a:t>
            </a:r>
            <a:r>
              <a:rPr lang="cs-CZ" dirty="0"/>
              <a:t/>
            </a:r>
            <a:br>
              <a:rPr lang="cs-CZ" dirty="0"/>
            </a:br>
            <a:r>
              <a:rPr lang="cs-CZ" dirty="0"/>
              <a:t> </a:t>
            </a:r>
            <a:br>
              <a:rPr lang="cs-CZ" dirty="0"/>
            </a:br>
            <a:r>
              <a:rPr lang="cs-CZ" sz="2800" dirty="0" err="1"/>
              <a:t>Effect</a:t>
            </a:r>
            <a:r>
              <a:rPr lang="cs-CZ" sz="2800" dirty="0"/>
              <a:t> </a:t>
            </a:r>
            <a:br>
              <a:rPr lang="cs-CZ" sz="2800" dirty="0"/>
            </a:br>
            <a:r>
              <a:rPr lang="cs-CZ" sz="2800" dirty="0"/>
              <a:t>on </a:t>
            </a:r>
            <a:r>
              <a:rPr lang="cs-CZ" sz="2800" dirty="0" err="1"/>
              <a:t>microbial</a:t>
            </a:r>
            <a:r>
              <a:rPr lang="cs-CZ" sz="2800" dirty="0"/>
              <a:t> </a:t>
            </a:r>
            <a:r>
              <a:rPr lang="cs-CZ" sz="2800" dirty="0" err="1"/>
              <a:t>survival</a:t>
            </a:r>
            <a:r>
              <a:rPr lang="cs-CZ" sz="2800" dirty="0"/>
              <a:t> </a:t>
            </a:r>
            <a:r>
              <a:rPr lang="cs-CZ" sz="2800" dirty="0" smtClean="0"/>
              <a:t/>
            </a:r>
            <a:br>
              <a:rPr lang="cs-CZ" sz="2800" dirty="0" smtClean="0"/>
            </a:br>
            <a:r>
              <a:rPr lang="cs-CZ" sz="2800" dirty="0" smtClean="0">
                <a:solidFill>
                  <a:srgbClr val="FF0000"/>
                </a:solidFill>
              </a:rPr>
              <a:t>III</a:t>
            </a:r>
            <a:endParaRPr lang="cs-CZ" sz="2800" dirty="0"/>
          </a:p>
        </p:txBody>
      </p:sp>
      <p:sp>
        <p:nvSpPr>
          <p:cNvPr id="3" name="Zástupný symbol pro obsah 2"/>
          <p:cNvSpPr>
            <a:spLocks noGrp="1"/>
          </p:cNvSpPr>
          <p:nvPr>
            <p:ph idx="1"/>
          </p:nvPr>
        </p:nvSpPr>
        <p:spPr>
          <a:xfrm>
            <a:off x="3869268" y="872346"/>
            <a:ext cx="7315200" cy="5120640"/>
          </a:xfrm>
        </p:spPr>
        <p:txBody>
          <a:bodyPr>
            <a:normAutofit/>
          </a:bodyPr>
          <a:lstStyle/>
          <a:p>
            <a:pPr marL="0" indent="0">
              <a:buNone/>
            </a:pPr>
            <a:r>
              <a:rPr lang="cs-CZ" dirty="0" smtClean="0">
                <a:solidFill>
                  <a:schemeClr val="bg2">
                    <a:lumMod val="50000"/>
                  </a:schemeClr>
                </a:solidFill>
              </a:rPr>
              <a:t>  </a:t>
            </a:r>
            <a:r>
              <a:rPr lang="en-US" b="1" dirty="0">
                <a:solidFill>
                  <a:srgbClr val="FF0000"/>
                </a:solidFill>
              </a:rPr>
              <a:t>Type and condition of microbes</a:t>
            </a:r>
            <a:r>
              <a:rPr lang="en-US" dirty="0"/>
              <a:t/>
            </a:r>
            <a:br>
              <a:rPr lang="en-US" dirty="0"/>
            </a:br>
            <a:r>
              <a:rPr lang="en-US" dirty="0"/>
              <a:t>     - </a:t>
            </a:r>
            <a:r>
              <a:rPr lang="cs-CZ" dirty="0" err="1" smtClean="0"/>
              <a:t>spors</a:t>
            </a:r>
            <a:r>
              <a:rPr lang="en-US" dirty="0"/>
              <a:t/>
            </a:r>
            <a:br>
              <a:rPr lang="en-US" dirty="0"/>
            </a:br>
            <a:r>
              <a:rPr lang="en-US" dirty="0"/>
              <a:t>     - genus </a:t>
            </a:r>
            <a:r>
              <a:rPr lang="en-US" i="1" dirty="0"/>
              <a:t>Mycobacterium</a:t>
            </a:r>
            <a:r>
              <a:rPr lang="en-US" dirty="0"/>
              <a:t/>
            </a:r>
            <a:br>
              <a:rPr lang="en-US" dirty="0"/>
            </a:br>
            <a:r>
              <a:rPr lang="en-US" dirty="0"/>
              <a:t>     - </a:t>
            </a:r>
            <a:r>
              <a:rPr lang="en-US" dirty="0" smtClean="0"/>
              <a:t>n</a:t>
            </a:r>
            <a:r>
              <a:rPr lang="cs-CZ" dirty="0" err="1" smtClean="0"/>
              <a:t>aked</a:t>
            </a:r>
            <a:r>
              <a:rPr lang="en-US" dirty="0" smtClean="0"/>
              <a:t> </a:t>
            </a:r>
            <a:r>
              <a:rPr lang="en-US" dirty="0"/>
              <a:t>x enveloped viruses</a:t>
            </a:r>
            <a:br>
              <a:rPr lang="en-US" dirty="0"/>
            </a:br>
            <a:r>
              <a:rPr lang="cs-CZ" b="1" dirty="0">
                <a:solidFill>
                  <a:srgbClr val="FF0000"/>
                </a:solidFill>
              </a:rPr>
              <a:t>T</a:t>
            </a:r>
            <a:r>
              <a:rPr lang="en-US" b="1" dirty="0" smtClean="0">
                <a:solidFill>
                  <a:srgbClr val="FF0000"/>
                </a:solidFill>
              </a:rPr>
              <a:t>he </a:t>
            </a:r>
            <a:r>
              <a:rPr lang="en-US" b="1" dirty="0">
                <a:solidFill>
                  <a:srgbClr val="FF0000"/>
                </a:solidFill>
              </a:rPr>
              <a:t>protective effect of the environment</a:t>
            </a:r>
            <a:r>
              <a:rPr lang="en-US" dirty="0"/>
              <a:t/>
            </a:r>
            <a:br>
              <a:rPr lang="en-US" dirty="0"/>
            </a:br>
            <a:r>
              <a:rPr lang="en-US" dirty="0"/>
              <a:t>     - influence of organic substances (especially fats)</a:t>
            </a:r>
            <a:br>
              <a:rPr lang="en-US" dirty="0"/>
            </a:br>
            <a:r>
              <a:rPr lang="en-US" dirty="0"/>
              <a:t>     - pH (microbes are more sensitive in acidic environment)</a:t>
            </a:r>
            <a:br>
              <a:rPr lang="en-US" dirty="0"/>
            </a:br>
            <a:r>
              <a:rPr lang="en-US" dirty="0"/>
              <a:t>     - the physical nature of the environment (</a:t>
            </a:r>
            <a:r>
              <a:rPr lang="en-US" dirty="0">
                <a:solidFill>
                  <a:srgbClr val="00B050"/>
                </a:solidFill>
              </a:rPr>
              <a:t>porosity and hydrophobicity </a:t>
            </a:r>
            <a:r>
              <a:rPr lang="en-US" dirty="0"/>
              <a:t>of surfaces ...)</a:t>
            </a:r>
            <a:br>
              <a:rPr lang="en-US" dirty="0"/>
            </a:br>
            <a:r>
              <a:rPr lang="en-US" dirty="0"/>
              <a:t>     - chemical effect (silver, copper)</a:t>
            </a:r>
            <a:br>
              <a:rPr lang="en-US" dirty="0"/>
            </a:br>
            <a:r>
              <a:rPr lang="en-US" b="1" dirty="0">
                <a:solidFill>
                  <a:srgbClr val="FF0000"/>
                </a:solidFill>
              </a:rPr>
              <a:t>Temperature at exposure </a:t>
            </a:r>
            <a:r>
              <a:rPr lang="cs-CZ" b="1" dirty="0" smtClean="0">
                <a:solidFill>
                  <a:srgbClr val="FF0000"/>
                </a:solidFill>
              </a:rPr>
              <a:t>t</a:t>
            </a:r>
            <a:r>
              <a:rPr lang="en-US" b="1" dirty="0" smtClean="0">
                <a:solidFill>
                  <a:srgbClr val="FF0000"/>
                </a:solidFill>
              </a:rPr>
              <a:t>o </a:t>
            </a:r>
            <a:r>
              <a:rPr lang="en-US" b="1" dirty="0">
                <a:solidFill>
                  <a:srgbClr val="FF0000"/>
                </a:solidFill>
              </a:rPr>
              <a:t>the </a:t>
            </a:r>
            <a:r>
              <a:rPr lang="en-US" b="1" dirty="0" smtClean="0">
                <a:solidFill>
                  <a:srgbClr val="FF0000"/>
                </a:solidFill>
              </a:rPr>
              <a:t>chemical</a:t>
            </a:r>
            <a:r>
              <a:rPr lang="cs-CZ" b="1" dirty="0" smtClean="0">
                <a:solidFill>
                  <a:srgbClr val="FF0000"/>
                </a:solidFill>
              </a:rPr>
              <a:t> substance</a:t>
            </a:r>
            <a:r>
              <a:rPr lang="en-US" b="1" dirty="0"/>
              <a:t/>
            </a:r>
            <a:br>
              <a:rPr lang="en-US" b="1" dirty="0"/>
            </a:br>
            <a:r>
              <a:rPr lang="en-US" dirty="0"/>
              <a:t>     - </a:t>
            </a:r>
            <a:r>
              <a:rPr lang="en-US" dirty="0" smtClean="0"/>
              <a:t>higher</a:t>
            </a:r>
            <a:r>
              <a:rPr lang="cs-CZ" dirty="0" smtClean="0"/>
              <a:t> </a:t>
            </a:r>
            <a:r>
              <a:rPr lang="cs-CZ" dirty="0" err="1" smtClean="0"/>
              <a:t>temperature</a:t>
            </a:r>
            <a:r>
              <a:rPr lang="en-US" dirty="0" smtClean="0"/>
              <a:t> </a:t>
            </a:r>
            <a:r>
              <a:rPr lang="en-US" dirty="0"/>
              <a:t>increases the effectiveness of antimicrobials</a:t>
            </a:r>
            <a:br>
              <a:rPr lang="en-US" dirty="0"/>
            </a:br>
            <a:r>
              <a:rPr lang="en-US" dirty="0"/>
              <a:t>        </a:t>
            </a:r>
            <a:r>
              <a:rPr lang="en-US" dirty="0" smtClean="0"/>
              <a:t>(</a:t>
            </a:r>
            <a:r>
              <a:rPr lang="cs-CZ" dirty="0" smtClean="0">
                <a:solidFill>
                  <a:srgbClr val="00B050"/>
                </a:solidFill>
              </a:rPr>
              <a:t>but </a:t>
            </a:r>
            <a:r>
              <a:rPr lang="cs-CZ" dirty="0" err="1" smtClean="0">
                <a:solidFill>
                  <a:srgbClr val="00B050"/>
                </a:solidFill>
              </a:rPr>
              <a:t>also</a:t>
            </a:r>
            <a:r>
              <a:rPr lang="cs-CZ" dirty="0" smtClean="0">
                <a:solidFill>
                  <a:srgbClr val="00B050"/>
                </a:solidFill>
              </a:rPr>
              <a:t> </a:t>
            </a:r>
            <a:r>
              <a:rPr lang="en-US" dirty="0" err="1" smtClean="0">
                <a:solidFill>
                  <a:srgbClr val="00B050"/>
                </a:solidFill>
              </a:rPr>
              <a:t>accelerat</a:t>
            </a:r>
            <a:r>
              <a:rPr lang="cs-CZ" dirty="0" smtClean="0">
                <a:solidFill>
                  <a:srgbClr val="00B050"/>
                </a:solidFill>
              </a:rPr>
              <a:t>es</a:t>
            </a:r>
            <a:r>
              <a:rPr lang="en-US" dirty="0" smtClean="0">
                <a:solidFill>
                  <a:srgbClr val="00B050"/>
                </a:solidFill>
              </a:rPr>
              <a:t> </a:t>
            </a:r>
            <a:r>
              <a:rPr lang="en-US" dirty="0">
                <a:solidFill>
                  <a:srgbClr val="00B050"/>
                </a:solidFill>
              </a:rPr>
              <a:t>their </a:t>
            </a:r>
            <a:r>
              <a:rPr lang="en-US" dirty="0" smtClean="0">
                <a:solidFill>
                  <a:srgbClr val="00B050"/>
                </a:solidFill>
              </a:rPr>
              <a:t>deactivation</a:t>
            </a:r>
            <a:r>
              <a:rPr lang="cs-CZ" dirty="0" smtClean="0">
                <a:solidFill>
                  <a:srgbClr val="00B050"/>
                </a:solidFill>
              </a:rPr>
              <a:t> </a:t>
            </a:r>
            <a:r>
              <a:rPr lang="cs-CZ" dirty="0" smtClean="0"/>
              <a:t>!!!</a:t>
            </a:r>
            <a:r>
              <a:rPr lang="en-US" dirty="0" smtClean="0"/>
              <a:t>)</a:t>
            </a:r>
            <a:endParaRPr lang="cs-CZ" dirty="0" smtClean="0">
              <a:solidFill>
                <a:schemeClr val="bg2">
                  <a:lumMod val="50000"/>
                </a:schemeClr>
              </a:solidFill>
            </a:endParaRPr>
          </a:p>
        </p:txBody>
      </p:sp>
    </p:spTree>
    <p:extLst>
      <p:ext uri="{BB962C8B-B14F-4D97-AF65-F5344CB8AC3E}">
        <p14:creationId xmlns:p14="http://schemas.microsoft.com/office/powerpoint/2010/main" val="2946518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Methods</a:t>
            </a:r>
            <a:r>
              <a:rPr lang="cs-CZ" dirty="0"/>
              <a:t> </a:t>
            </a:r>
            <a:r>
              <a:rPr lang="cs-CZ" dirty="0" smtClean="0"/>
              <a:t/>
            </a:r>
            <a:br>
              <a:rPr lang="cs-CZ" dirty="0" smtClean="0"/>
            </a:br>
            <a:r>
              <a:rPr lang="cs-CZ" dirty="0" err="1" smtClean="0"/>
              <a:t>of</a:t>
            </a:r>
            <a:r>
              <a:rPr lang="cs-CZ" dirty="0" smtClean="0"/>
              <a:t> </a:t>
            </a:r>
            <a:br>
              <a:rPr lang="cs-CZ" dirty="0" smtClean="0"/>
            </a:br>
            <a:r>
              <a:rPr lang="cs-CZ" dirty="0" err="1" smtClean="0"/>
              <a:t>disinfection</a:t>
            </a:r>
            <a:endParaRPr lang="cs-CZ" dirty="0"/>
          </a:p>
        </p:txBody>
      </p:sp>
      <p:sp>
        <p:nvSpPr>
          <p:cNvPr id="3" name="Zástupný symbol pro obsah 2"/>
          <p:cNvSpPr>
            <a:spLocks noGrp="1"/>
          </p:cNvSpPr>
          <p:nvPr>
            <p:ph idx="1"/>
          </p:nvPr>
        </p:nvSpPr>
        <p:spPr/>
        <p:txBody>
          <a:bodyPr/>
          <a:lstStyle/>
          <a:p>
            <a:r>
              <a:rPr lang="en-US" dirty="0" smtClean="0"/>
              <a:t>Physical</a:t>
            </a:r>
            <a:endParaRPr lang="cs-CZ" dirty="0" smtClean="0"/>
          </a:p>
          <a:p>
            <a:r>
              <a:rPr lang="en-US" dirty="0" smtClean="0"/>
              <a:t>Chemical</a:t>
            </a:r>
            <a:endParaRPr lang="cs-CZ" dirty="0" smtClean="0"/>
          </a:p>
          <a:p>
            <a:r>
              <a:rPr lang="en-US" dirty="0" err="1" smtClean="0"/>
              <a:t>Physico</a:t>
            </a:r>
            <a:r>
              <a:rPr lang="en-US" dirty="0" smtClean="0"/>
              <a:t> – </a:t>
            </a:r>
            <a:r>
              <a:rPr lang="en-US" dirty="0" err="1" smtClean="0"/>
              <a:t>chemica</a:t>
            </a:r>
            <a:r>
              <a:rPr lang="cs-CZ" dirty="0" smtClean="0"/>
              <a:t>l</a:t>
            </a:r>
          </a:p>
          <a:p>
            <a:r>
              <a:rPr lang="en-US" dirty="0" smtClean="0"/>
              <a:t>Biological protection</a:t>
            </a:r>
            <a:endParaRPr lang="cs-CZ" dirty="0" smtClean="0"/>
          </a:p>
          <a:p>
            <a:pPr marL="0" indent="0">
              <a:buNone/>
            </a:pPr>
            <a:endParaRPr lang="cs-CZ" dirty="0"/>
          </a:p>
        </p:txBody>
      </p:sp>
      <p:pic>
        <p:nvPicPr>
          <p:cNvPr id="4" name="Obrázek 3"/>
          <p:cNvPicPr>
            <a:picLocks noChangeAspect="1"/>
          </p:cNvPicPr>
          <p:nvPr/>
        </p:nvPicPr>
        <p:blipFill>
          <a:blip r:embed="rId2"/>
          <a:stretch>
            <a:fillRect/>
          </a:stretch>
        </p:blipFill>
        <p:spPr>
          <a:xfrm>
            <a:off x="7751805" y="1943846"/>
            <a:ext cx="3615561" cy="3236065"/>
          </a:xfrm>
          <a:prstGeom prst="rect">
            <a:avLst/>
          </a:prstGeom>
        </p:spPr>
      </p:pic>
      <p:sp>
        <p:nvSpPr>
          <p:cNvPr id="5" name="TextovéPole 4"/>
          <p:cNvSpPr txBox="1"/>
          <p:nvPr/>
        </p:nvSpPr>
        <p:spPr>
          <a:xfrm>
            <a:off x="8739032" y="4794422"/>
            <a:ext cx="1928605" cy="646331"/>
          </a:xfrm>
          <a:prstGeom prst="rect">
            <a:avLst/>
          </a:prstGeom>
          <a:noFill/>
        </p:spPr>
        <p:txBody>
          <a:bodyPr wrap="none" rtlCol="0">
            <a:spAutoFit/>
          </a:bodyPr>
          <a:lstStyle/>
          <a:p>
            <a:endParaRPr lang="cs-CZ" dirty="0"/>
          </a:p>
          <a:p>
            <a:r>
              <a:rPr lang="cs-CZ" b="1" dirty="0"/>
              <a:t>Happy New </a:t>
            </a:r>
            <a:r>
              <a:rPr lang="cs-CZ" b="1" dirty="0" err="1" smtClean="0"/>
              <a:t>Year</a:t>
            </a:r>
            <a:r>
              <a:rPr lang="cs-CZ" b="1" dirty="0" smtClean="0"/>
              <a:t> !</a:t>
            </a:r>
            <a:endParaRPr lang="cs-CZ" b="1" dirty="0"/>
          </a:p>
        </p:txBody>
      </p:sp>
    </p:spTree>
    <p:extLst>
      <p:ext uri="{BB962C8B-B14F-4D97-AF65-F5344CB8AC3E}">
        <p14:creationId xmlns:p14="http://schemas.microsoft.com/office/powerpoint/2010/main" val="2740980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Spectrum of </a:t>
            </a:r>
            <a:r>
              <a:rPr lang="en-US" dirty="0" smtClean="0"/>
              <a:t>disinfection</a:t>
            </a:r>
            <a:r>
              <a:rPr lang="cs-CZ" dirty="0" smtClean="0"/>
              <a:t> </a:t>
            </a:r>
            <a:r>
              <a:rPr lang="cs-CZ" dirty="0" err="1" smtClean="0"/>
              <a:t>efficiency</a:t>
            </a:r>
            <a:r>
              <a:rPr lang="cs-CZ" dirty="0" smtClean="0"/>
              <a:t> </a:t>
            </a:r>
            <a:r>
              <a:rPr lang="en-US" dirty="0" smtClean="0"/>
              <a:t> </a:t>
            </a:r>
            <a:r>
              <a:rPr lang="cs-CZ" dirty="0" smtClean="0"/>
              <a:t/>
            </a:r>
            <a:br>
              <a:rPr lang="cs-CZ" dirty="0" smtClean="0"/>
            </a:br>
            <a:r>
              <a:rPr lang="en-US" dirty="0" smtClean="0"/>
              <a:t>and </a:t>
            </a:r>
            <a:r>
              <a:rPr lang="cs-CZ" dirty="0" smtClean="0"/>
              <a:t/>
            </a:r>
            <a:br>
              <a:rPr lang="cs-CZ" dirty="0" smtClean="0"/>
            </a:br>
            <a:r>
              <a:rPr lang="cs-CZ" b="1" dirty="0" err="1" smtClean="0">
                <a:solidFill>
                  <a:srgbClr val="FF0000"/>
                </a:solidFill>
              </a:rPr>
              <a:t>labeling</a:t>
            </a:r>
            <a:r>
              <a:rPr lang="cs-CZ" dirty="0" smtClean="0"/>
              <a:t> </a:t>
            </a:r>
            <a:r>
              <a:rPr lang="en-US" dirty="0" smtClean="0"/>
              <a:t>on </a:t>
            </a:r>
            <a:r>
              <a:rPr lang="en-US" dirty="0"/>
              <a:t>the packaging</a:t>
            </a:r>
            <a:endParaRPr lang="cs-CZ" dirty="0">
              <a:solidFill>
                <a:srgbClr val="FF0000"/>
              </a:solidFill>
            </a:endParaRPr>
          </a:p>
        </p:txBody>
      </p:sp>
      <p:sp>
        <p:nvSpPr>
          <p:cNvPr id="3" name="Zástupný symbol pro obsah 2"/>
          <p:cNvSpPr>
            <a:spLocks noGrp="1"/>
          </p:cNvSpPr>
          <p:nvPr>
            <p:ph idx="1"/>
          </p:nvPr>
        </p:nvSpPr>
        <p:spPr/>
        <p:txBody>
          <a:bodyPr>
            <a:normAutofit/>
          </a:bodyPr>
          <a:lstStyle/>
          <a:p>
            <a:r>
              <a:rPr lang="cs-CZ" dirty="0" err="1"/>
              <a:t>Bactericidal</a:t>
            </a:r>
            <a:r>
              <a:rPr lang="cs-CZ" dirty="0"/>
              <a:t> </a:t>
            </a:r>
            <a:r>
              <a:rPr lang="cs-CZ" dirty="0" smtClean="0"/>
              <a:t>– </a:t>
            </a:r>
            <a:r>
              <a:rPr lang="cs-CZ" b="1" dirty="0" smtClean="0">
                <a:solidFill>
                  <a:srgbClr val="FF0000"/>
                </a:solidFill>
              </a:rPr>
              <a:t>A</a:t>
            </a:r>
          </a:p>
          <a:p>
            <a:r>
              <a:rPr lang="cs-CZ" dirty="0" err="1" smtClean="0"/>
              <a:t>Virucidal</a:t>
            </a:r>
            <a:r>
              <a:rPr lang="cs-CZ" dirty="0" smtClean="0"/>
              <a:t> </a:t>
            </a:r>
            <a:r>
              <a:rPr lang="cs-CZ" dirty="0"/>
              <a:t>- </a:t>
            </a:r>
            <a:r>
              <a:rPr lang="cs-CZ" b="1" dirty="0">
                <a:solidFill>
                  <a:srgbClr val="FF0000"/>
                </a:solidFill>
              </a:rPr>
              <a:t>B</a:t>
            </a:r>
            <a:r>
              <a:rPr lang="cs-CZ" dirty="0"/>
              <a:t>:</a:t>
            </a:r>
            <a:br>
              <a:rPr lang="cs-CZ" dirty="0"/>
            </a:br>
            <a:r>
              <a:rPr lang="cs-CZ" dirty="0"/>
              <a:t>     - </a:t>
            </a:r>
            <a:r>
              <a:rPr lang="cs-CZ" dirty="0" err="1"/>
              <a:t>partially</a:t>
            </a:r>
            <a:r>
              <a:rPr lang="cs-CZ" dirty="0"/>
              <a:t> - </a:t>
            </a:r>
            <a:r>
              <a:rPr lang="cs-CZ" dirty="0" err="1"/>
              <a:t>enveloped</a:t>
            </a:r>
            <a:r>
              <a:rPr lang="cs-CZ" dirty="0"/>
              <a:t> </a:t>
            </a:r>
            <a:r>
              <a:rPr lang="cs-CZ" dirty="0" err="1"/>
              <a:t>viruses</a:t>
            </a:r>
            <a:r>
              <a:rPr lang="cs-CZ" dirty="0"/>
              <a:t/>
            </a:r>
            <a:br>
              <a:rPr lang="cs-CZ" dirty="0"/>
            </a:br>
            <a:r>
              <a:rPr lang="cs-CZ" dirty="0"/>
              <a:t>     - </a:t>
            </a:r>
            <a:r>
              <a:rPr lang="cs-CZ" dirty="0" err="1"/>
              <a:t>fully</a:t>
            </a:r>
            <a:r>
              <a:rPr lang="cs-CZ" dirty="0"/>
              <a:t> </a:t>
            </a:r>
            <a:r>
              <a:rPr lang="cs-CZ" dirty="0" smtClean="0"/>
              <a:t>– non-</a:t>
            </a:r>
            <a:r>
              <a:rPr lang="cs-CZ" dirty="0" err="1" smtClean="0"/>
              <a:t>enveloped</a:t>
            </a:r>
            <a:r>
              <a:rPr lang="cs-CZ" dirty="0" smtClean="0"/>
              <a:t> (</a:t>
            </a:r>
            <a:r>
              <a:rPr lang="cs-CZ" dirty="0" err="1" smtClean="0"/>
              <a:t>naked</a:t>
            </a:r>
            <a:r>
              <a:rPr lang="cs-CZ" dirty="0" smtClean="0"/>
              <a:t>) </a:t>
            </a:r>
            <a:r>
              <a:rPr lang="cs-CZ" dirty="0" err="1" smtClean="0"/>
              <a:t>viruses</a:t>
            </a:r>
            <a:endParaRPr lang="cs-CZ" dirty="0" smtClean="0"/>
          </a:p>
          <a:p>
            <a:r>
              <a:rPr lang="cs-CZ" dirty="0" err="1" smtClean="0"/>
              <a:t>Sporicidní</a:t>
            </a:r>
            <a:r>
              <a:rPr lang="cs-CZ" dirty="0" smtClean="0"/>
              <a:t> – </a:t>
            </a:r>
            <a:r>
              <a:rPr lang="cs-CZ" b="1" dirty="0" smtClean="0">
                <a:solidFill>
                  <a:srgbClr val="FF0000"/>
                </a:solidFill>
              </a:rPr>
              <a:t>C</a:t>
            </a:r>
          </a:p>
          <a:p>
            <a:r>
              <a:rPr lang="cs-CZ" dirty="0" err="1" smtClean="0"/>
              <a:t>Fungicidal</a:t>
            </a:r>
            <a:r>
              <a:rPr lang="cs-CZ" dirty="0" smtClean="0"/>
              <a:t> </a:t>
            </a:r>
            <a:r>
              <a:rPr lang="cs-CZ" dirty="0"/>
              <a:t>- </a:t>
            </a:r>
            <a:r>
              <a:rPr lang="cs-CZ" b="1" dirty="0">
                <a:solidFill>
                  <a:srgbClr val="FF0000"/>
                </a:solidFill>
              </a:rPr>
              <a:t>V</a:t>
            </a:r>
            <a:r>
              <a:rPr lang="cs-CZ" dirty="0"/>
              <a:t> (</a:t>
            </a:r>
            <a:r>
              <a:rPr lang="cs-CZ" dirty="0" err="1"/>
              <a:t>microscopic</a:t>
            </a:r>
            <a:r>
              <a:rPr lang="cs-CZ" dirty="0"/>
              <a:t> </a:t>
            </a:r>
            <a:r>
              <a:rPr lang="cs-CZ" dirty="0" err="1" smtClean="0"/>
              <a:t>fibrous</a:t>
            </a:r>
            <a:r>
              <a:rPr lang="cs-CZ" dirty="0" smtClean="0"/>
              <a:t>/</a:t>
            </a:r>
            <a:r>
              <a:rPr lang="cs-CZ" dirty="0" err="1" smtClean="0"/>
              <a:t>mycelial</a:t>
            </a:r>
            <a:r>
              <a:rPr lang="cs-CZ" dirty="0" smtClean="0"/>
              <a:t> </a:t>
            </a:r>
            <a:r>
              <a:rPr lang="cs-CZ" dirty="0" err="1"/>
              <a:t>fungi</a:t>
            </a:r>
            <a:r>
              <a:rPr lang="cs-CZ" dirty="0"/>
              <a:t>), </a:t>
            </a:r>
            <a:r>
              <a:rPr lang="cs-CZ" dirty="0" err="1" smtClean="0">
                <a:solidFill>
                  <a:srgbClr val="FF0000"/>
                </a:solidFill>
              </a:rPr>
              <a:t>Levurocidal</a:t>
            </a:r>
            <a:r>
              <a:rPr lang="cs-CZ" dirty="0" smtClean="0"/>
              <a:t> </a:t>
            </a:r>
            <a:r>
              <a:rPr lang="cs-CZ" dirty="0"/>
              <a:t>- </a:t>
            </a:r>
            <a:r>
              <a:rPr lang="cs-CZ" i="1" dirty="0" err="1"/>
              <a:t>C.albicans</a:t>
            </a:r>
            <a:r>
              <a:rPr lang="cs-CZ" dirty="0"/>
              <a:t> (V</a:t>
            </a:r>
            <a:r>
              <a:rPr lang="cs-CZ" dirty="0" smtClean="0"/>
              <a:t>)</a:t>
            </a:r>
          </a:p>
          <a:p>
            <a:r>
              <a:rPr lang="cs-CZ" dirty="0" err="1" smtClean="0"/>
              <a:t>Tuberculocidal</a:t>
            </a:r>
            <a:r>
              <a:rPr lang="cs-CZ" dirty="0" smtClean="0"/>
              <a:t> </a:t>
            </a:r>
            <a:r>
              <a:rPr lang="cs-CZ" dirty="0"/>
              <a:t>- </a:t>
            </a:r>
            <a:r>
              <a:rPr lang="cs-CZ" b="1" dirty="0">
                <a:solidFill>
                  <a:srgbClr val="FF0000"/>
                </a:solidFill>
              </a:rPr>
              <a:t>T</a:t>
            </a:r>
            <a:r>
              <a:rPr lang="cs-CZ" dirty="0"/>
              <a:t> (</a:t>
            </a:r>
            <a:r>
              <a:rPr lang="cs-CZ" i="1" dirty="0" err="1"/>
              <a:t>M.tuberculosis</a:t>
            </a:r>
            <a:r>
              <a:rPr lang="cs-CZ" dirty="0"/>
              <a:t> </a:t>
            </a:r>
            <a:r>
              <a:rPr lang="cs-CZ" dirty="0" err="1"/>
              <a:t>complex</a:t>
            </a:r>
            <a:r>
              <a:rPr lang="cs-CZ" dirty="0" smtClean="0"/>
              <a:t>)</a:t>
            </a:r>
          </a:p>
          <a:p>
            <a:r>
              <a:rPr lang="cs-CZ" dirty="0" err="1" smtClean="0"/>
              <a:t>Mycobactericidal</a:t>
            </a:r>
            <a:r>
              <a:rPr lang="cs-CZ" dirty="0" smtClean="0"/>
              <a:t> </a:t>
            </a:r>
            <a:r>
              <a:rPr lang="cs-CZ" dirty="0"/>
              <a:t>- </a:t>
            </a:r>
            <a:r>
              <a:rPr lang="cs-CZ" b="1" dirty="0">
                <a:solidFill>
                  <a:srgbClr val="FF0000"/>
                </a:solidFill>
              </a:rPr>
              <a:t>M</a:t>
            </a:r>
            <a:r>
              <a:rPr lang="cs-CZ" dirty="0"/>
              <a:t> (</a:t>
            </a:r>
            <a:r>
              <a:rPr lang="cs-CZ" dirty="0" err="1"/>
              <a:t>atypical</a:t>
            </a:r>
            <a:r>
              <a:rPr lang="cs-CZ" dirty="0"/>
              <a:t> </a:t>
            </a:r>
            <a:r>
              <a:rPr lang="cs-CZ" dirty="0" err="1"/>
              <a:t>mycobacteria</a:t>
            </a:r>
            <a:r>
              <a:rPr lang="cs-CZ" dirty="0" smtClean="0"/>
              <a:t>)</a:t>
            </a:r>
          </a:p>
          <a:p>
            <a:endParaRPr lang="cs-CZ" dirty="0"/>
          </a:p>
          <a:p>
            <a:r>
              <a:rPr lang="cs-CZ" dirty="0" smtClean="0"/>
              <a:t>Protozoa – </a:t>
            </a:r>
            <a:r>
              <a:rPr lang="cs-CZ" b="1" dirty="0" smtClean="0">
                <a:solidFill>
                  <a:srgbClr val="FF0000"/>
                </a:solidFill>
              </a:rPr>
              <a:t>P</a:t>
            </a:r>
          </a:p>
          <a:p>
            <a:r>
              <a:rPr lang="cs-CZ" dirty="0" err="1" smtClean="0"/>
              <a:t>Helminths</a:t>
            </a:r>
            <a:r>
              <a:rPr lang="cs-CZ" dirty="0" smtClean="0"/>
              <a:t> – </a:t>
            </a:r>
            <a:r>
              <a:rPr lang="cs-CZ" b="1" dirty="0" smtClean="0">
                <a:solidFill>
                  <a:srgbClr val="FF0000"/>
                </a:solidFill>
              </a:rPr>
              <a:t>H</a:t>
            </a:r>
          </a:p>
          <a:p>
            <a:pPr lvl="4"/>
            <a:r>
              <a:rPr lang="en-US" sz="2000" dirty="0"/>
              <a:t>Efficiency is tested according to standards!</a:t>
            </a:r>
            <a:endParaRPr lang="cs-CZ" sz="2000" dirty="0" smtClean="0"/>
          </a:p>
        </p:txBody>
      </p:sp>
    </p:spTree>
    <p:extLst>
      <p:ext uri="{BB962C8B-B14F-4D97-AF65-F5344CB8AC3E}">
        <p14:creationId xmlns:p14="http://schemas.microsoft.com/office/powerpoint/2010/main" val="3088177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ln w="28575">
            <a:solidFill>
              <a:schemeClr val="tx1"/>
            </a:solidFill>
          </a:ln>
        </p:spPr>
        <p:txBody>
          <a:bodyPr/>
          <a:lstStyle/>
          <a:p>
            <a:pPr algn="ctr"/>
            <a:r>
              <a:rPr lang="cs-CZ" sz="3200" dirty="0" err="1"/>
              <a:t>Disinfection</a:t>
            </a:r>
            <a:r>
              <a:rPr lang="cs-CZ" sz="3200" dirty="0"/>
              <a:t> </a:t>
            </a:r>
            <a:r>
              <a:rPr lang="cs-CZ" sz="3200" dirty="0" err="1"/>
              <a:t>efficiency</a:t>
            </a:r>
            <a:r>
              <a:rPr lang="cs-CZ" sz="3200" dirty="0"/>
              <a:t> </a:t>
            </a:r>
            <a:r>
              <a:rPr lang="cs-CZ" sz="3200" dirty="0" err="1"/>
              <a:t>spectrum</a:t>
            </a:r>
            <a:r>
              <a:rPr lang="cs-CZ" sz="3200" dirty="0"/>
              <a:t> </a:t>
            </a:r>
            <a:br>
              <a:rPr lang="cs-CZ" sz="3200" dirty="0"/>
            </a:br>
            <a:r>
              <a:rPr lang="cs-CZ" sz="3200" dirty="0" smtClean="0"/>
              <a:t/>
            </a:r>
            <a:br>
              <a:rPr lang="cs-CZ" sz="3200" dirty="0" smtClean="0"/>
            </a:br>
            <a:r>
              <a:rPr lang="cs-CZ" sz="3200" dirty="0" smtClean="0"/>
              <a:t/>
            </a:r>
            <a:br>
              <a:rPr lang="cs-CZ" sz="3200" dirty="0" smtClean="0"/>
            </a:br>
            <a:r>
              <a:rPr lang="cs-CZ" sz="3200" dirty="0" err="1" smtClean="0">
                <a:solidFill>
                  <a:srgbClr val="FF0000"/>
                </a:solidFill>
              </a:rPr>
              <a:t>Examples</a:t>
            </a:r>
            <a:endParaRPr lang="cs-CZ" sz="3200" dirty="0">
              <a:solidFill>
                <a:srgbClr val="FF0000"/>
              </a:solidFill>
            </a:endParaRPr>
          </a:p>
        </p:txBody>
      </p:sp>
      <p:pic>
        <p:nvPicPr>
          <p:cNvPr id="4" name="Zástupný symbol pro obsah 3"/>
          <p:cNvPicPr>
            <a:picLocks noGrp="1" noChangeAspect="1"/>
          </p:cNvPicPr>
          <p:nvPr>
            <p:ph idx="1"/>
          </p:nvPr>
        </p:nvPicPr>
        <p:blipFill>
          <a:blip r:embed="rId2"/>
          <a:stretch>
            <a:fillRect/>
          </a:stretch>
        </p:blipFill>
        <p:spPr>
          <a:xfrm>
            <a:off x="3443416" y="797902"/>
            <a:ext cx="7633430" cy="2983266"/>
          </a:xfrm>
          <a:prstGeom prst="rect">
            <a:avLst/>
          </a:prstGeom>
        </p:spPr>
      </p:pic>
      <p:pic>
        <p:nvPicPr>
          <p:cNvPr id="5" name="Obrázek 4"/>
          <p:cNvPicPr>
            <a:picLocks noChangeAspect="1"/>
          </p:cNvPicPr>
          <p:nvPr/>
        </p:nvPicPr>
        <p:blipFill>
          <a:blip r:embed="rId3"/>
          <a:stretch>
            <a:fillRect/>
          </a:stretch>
        </p:blipFill>
        <p:spPr>
          <a:xfrm>
            <a:off x="3443416" y="3534032"/>
            <a:ext cx="7453711" cy="2620150"/>
          </a:xfrm>
          <a:prstGeom prst="rect">
            <a:avLst/>
          </a:prstGeom>
        </p:spPr>
      </p:pic>
      <p:sp>
        <p:nvSpPr>
          <p:cNvPr id="8" name="Ovál 7"/>
          <p:cNvSpPr/>
          <p:nvPr/>
        </p:nvSpPr>
        <p:spPr>
          <a:xfrm>
            <a:off x="3772930" y="1499286"/>
            <a:ext cx="889687" cy="2158314"/>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p:cNvSpPr/>
          <p:nvPr/>
        </p:nvSpPr>
        <p:spPr>
          <a:xfrm>
            <a:off x="3657601" y="4301320"/>
            <a:ext cx="922638" cy="20924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Šipka dolů 15"/>
          <p:cNvSpPr/>
          <p:nvPr/>
        </p:nvSpPr>
        <p:spPr>
          <a:xfrm>
            <a:off x="4118920" y="797902"/>
            <a:ext cx="181231" cy="57781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63124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smtClean="0">
                <a:solidFill>
                  <a:srgbClr val="FF0000"/>
                </a:solidFill>
              </a:rPr>
              <a:t>Procedure</a:t>
            </a:r>
            <a:endParaRPr lang="cs-CZ" dirty="0">
              <a:solidFill>
                <a:srgbClr val="FF0000"/>
              </a:solidFill>
            </a:endParaRPr>
          </a:p>
        </p:txBody>
      </p:sp>
      <p:sp>
        <p:nvSpPr>
          <p:cNvPr id="3" name="Zástupný symbol pro obsah 2"/>
          <p:cNvSpPr>
            <a:spLocks noGrp="1"/>
          </p:cNvSpPr>
          <p:nvPr>
            <p:ph idx="1"/>
          </p:nvPr>
        </p:nvSpPr>
        <p:spPr/>
        <p:txBody>
          <a:bodyPr/>
          <a:lstStyle/>
          <a:p>
            <a:pPr marL="457200" indent="-457200">
              <a:buFont typeface="+mj-lt"/>
              <a:buAutoNum type="arabicPeriod"/>
            </a:pPr>
            <a:r>
              <a:rPr lang="en-US" dirty="0"/>
              <a:t>Mechanical </a:t>
            </a:r>
            <a:r>
              <a:rPr lang="en-US" dirty="0" smtClean="0"/>
              <a:t>cleansing</a:t>
            </a:r>
            <a:endParaRPr lang="cs-CZ" dirty="0" smtClean="0"/>
          </a:p>
          <a:p>
            <a:pPr marL="457200" indent="-457200">
              <a:buFont typeface="+mj-lt"/>
              <a:buAutoNum type="arabicPeriod"/>
            </a:pPr>
            <a:r>
              <a:rPr lang="en-US" dirty="0" smtClean="0"/>
              <a:t>Disinfection </a:t>
            </a:r>
            <a:r>
              <a:rPr lang="en-US" dirty="0"/>
              <a:t>itself</a:t>
            </a:r>
            <a:br>
              <a:rPr lang="en-US" dirty="0"/>
            </a:br>
            <a:r>
              <a:rPr lang="en-US" dirty="0"/>
              <a:t/>
            </a:r>
            <a:br>
              <a:rPr lang="en-US" dirty="0"/>
            </a:br>
            <a:r>
              <a:rPr lang="en-US" dirty="0"/>
              <a:t>Can be combined using disinfectants with </a:t>
            </a:r>
            <a:r>
              <a:rPr lang="cs-CZ" dirty="0" err="1" smtClean="0"/>
              <a:t>washi</a:t>
            </a:r>
            <a:r>
              <a:rPr lang="en-US" dirty="0" smtClean="0"/>
              <a:t>ng </a:t>
            </a:r>
            <a:r>
              <a:rPr lang="en-US" dirty="0"/>
              <a:t>and cleaning properties.</a:t>
            </a:r>
            <a:endParaRPr lang="cs-CZ" dirty="0"/>
          </a:p>
        </p:txBody>
      </p:sp>
    </p:spTree>
    <p:extLst>
      <p:ext uri="{BB962C8B-B14F-4D97-AF65-F5344CB8AC3E}">
        <p14:creationId xmlns:p14="http://schemas.microsoft.com/office/powerpoint/2010/main" val="1900549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sz="3200" dirty="0">
                <a:solidFill>
                  <a:srgbClr val="FF0000"/>
                </a:solidFill>
              </a:rPr>
              <a:t>Mechanical Cleansing </a:t>
            </a:r>
            <a:r>
              <a:rPr lang="cs-CZ" sz="3200" dirty="0" smtClean="0"/>
              <a:t/>
            </a:r>
            <a:br>
              <a:rPr lang="cs-CZ" sz="3200" dirty="0" smtClean="0"/>
            </a:br>
            <a:r>
              <a:rPr lang="cs-CZ" sz="3200" dirty="0"/>
              <a:t/>
            </a:r>
            <a:br>
              <a:rPr lang="cs-CZ" sz="3200" dirty="0"/>
            </a:br>
            <a:r>
              <a:rPr lang="cs-CZ" sz="3200" dirty="0" smtClean="0"/>
              <a:t/>
            </a:r>
            <a:br>
              <a:rPr lang="cs-CZ" sz="3200" dirty="0" smtClean="0"/>
            </a:br>
            <a:r>
              <a:rPr lang="cs-CZ" sz="3200" dirty="0"/>
              <a:t/>
            </a:r>
            <a:br>
              <a:rPr lang="cs-CZ" sz="3200" dirty="0"/>
            </a:br>
            <a:r>
              <a:rPr lang="en-US" sz="3200" dirty="0" smtClean="0"/>
              <a:t>(</a:t>
            </a:r>
            <a:r>
              <a:rPr lang="en-US" sz="3200" dirty="0"/>
              <a:t>Decree No. 306/2012 Coll.)</a:t>
            </a:r>
            <a:endParaRPr lang="cs-CZ" sz="3200" dirty="0">
              <a:solidFill>
                <a:schemeClr val="bg1"/>
              </a:solidFill>
            </a:endParaRPr>
          </a:p>
        </p:txBody>
      </p:sp>
      <p:sp>
        <p:nvSpPr>
          <p:cNvPr id="3" name="Zástupný symbol pro obsah 2"/>
          <p:cNvSpPr>
            <a:spLocks noGrp="1"/>
          </p:cNvSpPr>
          <p:nvPr>
            <p:ph idx="1"/>
          </p:nvPr>
        </p:nvSpPr>
        <p:spPr/>
        <p:txBody>
          <a:bodyPr/>
          <a:lstStyle/>
          <a:p>
            <a:r>
              <a:rPr lang="en-US" dirty="0"/>
              <a:t>Mechanical cleansing is one of the decontamination procedures that remove dirt and reduce the number of micro-organisms. </a:t>
            </a:r>
            <a:r>
              <a:rPr lang="en-US" dirty="0">
                <a:solidFill>
                  <a:srgbClr val="FF0000"/>
                </a:solidFill>
              </a:rPr>
              <a:t>If contamination with biological material has occurred, it is necessary to include the disinfection process prior to mechanical cleaning</a:t>
            </a:r>
            <a:r>
              <a:rPr lang="en-US" dirty="0" smtClean="0">
                <a:solidFill>
                  <a:srgbClr val="FF0000"/>
                </a:solidFill>
              </a:rPr>
              <a:t>.</a:t>
            </a:r>
            <a:endParaRPr lang="cs-CZ" dirty="0" smtClean="0">
              <a:solidFill>
                <a:srgbClr val="FF0000"/>
              </a:solidFill>
            </a:endParaRPr>
          </a:p>
          <a:p>
            <a:r>
              <a:rPr lang="en-US" dirty="0" smtClean="0"/>
              <a:t>Cleaning </a:t>
            </a:r>
            <a:r>
              <a:rPr lang="en-US" dirty="0"/>
              <a:t>agents with disinfectant effect </a:t>
            </a:r>
            <a:r>
              <a:rPr lang="en-US" dirty="0">
                <a:solidFill>
                  <a:srgbClr val="00B050"/>
                </a:solidFill>
              </a:rPr>
              <a:t>are applied </a:t>
            </a:r>
            <a:r>
              <a:rPr lang="en-US" dirty="0"/>
              <a:t>either manually or by means of washing and cleaning machines, pressure guns, ultrasonic </a:t>
            </a:r>
            <a:r>
              <a:rPr lang="en-US" dirty="0" smtClean="0"/>
              <a:t>devices</a:t>
            </a:r>
            <a:r>
              <a:rPr lang="cs-CZ" dirty="0" smtClean="0"/>
              <a:t> </a:t>
            </a:r>
            <a:r>
              <a:rPr lang="cs-CZ" dirty="0" err="1" smtClean="0"/>
              <a:t>etc</a:t>
            </a:r>
            <a:r>
              <a:rPr lang="cs-CZ" dirty="0" smtClean="0"/>
              <a:t>.</a:t>
            </a:r>
          </a:p>
          <a:p>
            <a:r>
              <a:rPr lang="en-US" dirty="0" smtClean="0"/>
              <a:t>All </a:t>
            </a:r>
            <a:r>
              <a:rPr lang="en-US" dirty="0"/>
              <a:t>instruments and devices are kept clean</a:t>
            </a:r>
            <a:r>
              <a:rPr lang="en-US" dirty="0" smtClean="0"/>
              <a:t>.</a:t>
            </a:r>
            <a:endParaRPr lang="cs-CZ" dirty="0" smtClean="0"/>
          </a:p>
          <a:p>
            <a:r>
              <a:rPr lang="en-US" dirty="0" smtClean="0"/>
              <a:t>Cleaning </a:t>
            </a:r>
            <a:r>
              <a:rPr lang="en-US" dirty="0"/>
              <a:t>machines and other equipment are used according to the manufacturer's instructions, </a:t>
            </a:r>
            <a:r>
              <a:rPr lang="en-US" dirty="0">
                <a:solidFill>
                  <a:srgbClr val="00B050"/>
                </a:solidFill>
              </a:rPr>
              <a:t>including </a:t>
            </a:r>
            <a:r>
              <a:rPr lang="en-US" dirty="0" smtClean="0">
                <a:solidFill>
                  <a:srgbClr val="00B050"/>
                </a:solidFill>
              </a:rPr>
              <a:t>the</a:t>
            </a:r>
            <a:r>
              <a:rPr lang="cs-CZ" dirty="0" smtClean="0">
                <a:solidFill>
                  <a:srgbClr val="00B050"/>
                </a:solidFill>
              </a:rPr>
              <a:t> </a:t>
            </a:r>
            <a:r>
              <a:rPr lang="cs-CZ" dirty="0" err="1" smtClean="0">
                <a:solidFill>
                  <a:srgbClr val="00B050"/>
                </a:solidFill>
              </a:rPr>
              <a:t>control</a:t>
            </a:r>
            <a:r>
              <a:rPr lang="cs-CZ" dirty="0" smtClean="0">
                <a:solidFill>
                  <a:srgbClr val="00B050"/>
                </a:solidFill>
              </a:rPr>
              <a:t> </a:t>
            </a:r>
            <a:r>
              <a:rPr lang="cs-CZ" dirty="0" err="1" smtClean="0">
                <a:solidFill>
                  <a:srgbClr val="00B050"/>
                </a:solidFill>
              </a:rPr>
              <a:t>of</a:t>
            </a:r>
            <a:r>
              <a:rPr lang="en-US" dirty="0" smtClean="0">
                <a:solidFill>
                  <a:srgbClr val="00B050"/>
                </a:solidFill>
              </a:rPr>
              <a:t> </a:t>
            </a:r>
            <a:r>
              <a:rPr lang="en-US" dirty="0">
                <a:solidFill>
                  <a:srgbClr val="00B050"/>
                </a:solidFill>
              </a:rPr>
              <a:t>cleaning process.</a:t>
            </a:r>
            <a:endParaRPr lang="cs-CZ" dirty="0">
              <a:solidFill>
                <a:srgbClr val="00B050"/>
              </a:solidFill>
            </a:endParaRPr>
          </a:p>
        </p:txBody>
      </p:sp>
    </p:spTree>
    <p:extLst>
      <p:ext uri="{BB962C8B-B14F-4D97-AF65-F5344CB8AC3E}">
        <p14:creationId xmlns:p14="http://schemas.microsoft.com/office/powerpoint/2010/main" val="2150230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Physical</a:t>
            </a:r>
            <a:r>
              <a:rPr lang="cs-CZ" dirty="0"/>
              <a:t> </a:t>
            </a:r>
            <a:r>
              <a:rPr lang="cs-CZ" dirty="0" err="1"/>
              <a:t>disinfection</a:t>
            </a:r>
            <a:r>
              <a:rPr lang="cs-CZ" dirty="0" smtClean="0"/>
              <a:t/>
            </a:r>
            <a:br>
              <a:rPr lang="cs-CZ" dirty="0" smtClean="0"/>
            </a:br>
            <a:endParaRPr lang="cs-CZ" dirty="0"/>
          </a:p>
        </p:txBody>
      </p:sp>
      <p:sp>
        <p:nvSpPr>
          <p:cNvPr id="3" name="Zástupný symbol pro obsah 2"/>
          <p:cNvSpPr>
            <a:spLocks noGrp="1"/>
          </p:cNvSpPr>
          <p:nvPr>
            <p:ph idx="1"/>
          </p:nvPr>
        </p:nvSpPr>
        <p:spPr>
          <a:xfrm>
            <a:off x="3877506" y="798206"/>
            <a:ext cx="7342430" cy="5120640"/>
          </a:xfrm>
        </p:spPr>
        <p:txBody>
          <a:bodyPr/>
          <a:lstStyle/>
          <a:p>
            <a:pPr marL="0">
              <a:lnSpc>
                <a:spcPct val="100000"/>
              </a:lnSpc>
            </a:pPr>
            <a:r>
              <a:rPr lang="en-US" dirty="0"/>
              <a:t>Disinfection in instruments at a temperature </a:t>
            </a:r>
            <a:r>
              <a:rPr lang="en-US" dirty="0" smtClean="0"/>
              <a:t>controlled</a:t>
            </a:r>
            <a:r>
              <a:rPr lang="cs-CZ" dirty="0" smtClean="0"/>
              <a:t>/</a:t>
            </a:r>
            <a:r>
              <a:rPr lang="cs-CZ" dirty="0" err="1" smtClean="0"/>
              <a:t>governed</a:t>
            </a:r>
            <a:r>
              <a:rPr lang="en-US" dirty="0" smtClean="0"/>
              <a:t> </a:t>
            </a:r>
            <a:r>
              <a:rPr lang="en-US" dirty="0"/>
              <a:t>by </a:t>
            </a:r>
            <a:r>
              <a:rPr lang="en-US" dirty="0">
                <a:solidFill>
                  <a:srgbClr val="00B050"/>
                </a:solidFill>
              </a:rPr>
              <a:t>parameter A0</a:t>
            </a:r>
            <a:r>
              <a:rPr lang="en-US" dirty="0" smtClean="0"/>
              <a:t>.</a:t>
            </a:r>
            <a:r>
              <a:rPr lang="cs-CZ" dirty="0" smtClean="0"/>
              <a:t> </a:t>
            </a:r>
            <a:r>
              <a:rPr lang="en-US" dirty="0" smtClean="0"/>
              <a:t>Devices </a:t>
            </a:r>
            <a:r>
              <a:rPr lang="en-US" dirty="0"/>
              <a:t>must guarantee </a:t>
            </a:r>
            <a:r>
              <a:rPr lang="cs-CZ" dirty="0" smtClean="0"/>
              <a:t>- </a:t>
            </a:r>
            <a:r>
              <a:rPr lang="en-US" dirty="0" smtClean="0"/>
              <a:t>at </a:t>
            </a:r>
            <a:r>
              <a:rPr lang="en-US" dirty="0"/>
              <a:t>a given </a:t>
            </a:r>
            <a:r>
              <a:rPr lang="en-US" dirty="0" smtClean="0"/>
              <a:t>temperature</a:t>
            </a:r>
            <a:r>
              <a:rPr lang="cs-CZ" dirty="0" smtClean="0"/>
              <a:t> -</a:t>
            </a:r>
            <a:r>
              <a:rPr lang="en-US" dirty="0" smtClean="0"/>
              <a:t> </a:t>
            </a:r>
            <a:r>
              <a:rPr lang="en-US" dirty="0"/>
              <a:t>a reduction </a:t>
            </a:r>
            <a:r>
              <a:rPr lang="en-US" dirty="0" smtClean="0"/>
              <a:t>in the </a:t>
            </a:r>
            <a:r>
              <a:rPr lang="en-US" dirty="0"/>
              <a:t>number of viable microorganisms on a disinfected item to </a:t>
            </a:r>
            <a:r>
              <a:rPr lang="en-US" dirty="0" smtClean="0"/>
              <a:t>a</a:t>
            </a:r>
            <a:r>
              <a:rPr lang="cs-CZ" dirty="0" smtClean="0"/>
              <a:t> </a:t>
            </a:r>
            <a:r>
              <a:rPr lang="en-US" dirty="0" smtClean="0"/>
              <a:t>predetermined </a:t>
            </a:r>
            <a:r>
              <a:rPr lang="en-US" dirty="0"/>
              <a:t>level that is suitable for </a:t>
            </a:r>
            <a:r>
              <a:rPr lang="en-US" dirty="0" smtClean="0"/>
              <a:t>it</a:t>
            </a:r>
            <a:r>
              <a:rPr lang="cs-CZ" dirty="0" err="1" smtClean="0"/>
              <a:t>em</a:t>
            </a:r>
            <a:r>
              <a:rPr lang="en-US" dirty="0" smtClean="0"/>
              <a:t>s </a:t>
            </a:r>
            <a:r>
              <a:rPr lang="en-US" dirty="0"/>
              <a:t>further </a:t>
            </a:r>
            <a:r>
              <a:rPr lang="en-US" dirty="0" smtClean="0"/>
              <a:t>use.</a:t>
            </a:r>
            <a:endParaRPr lang="cs-CZ" dirty="0" smtClean="0"/>
          </a:p>
          <a:p>
            <a:r>
              <a:rPr lang="en-US" dirty="0" smtClean="0"/>
              <a:t>Ultra </a:t>
            </a:r>
            <a:r>
              <a:rPr lang="en-US" dirty="0"/>
              <a:t>violet </a:t>
            </a:r>
            <a:r>
              <a:rPr lang="cs-CZ" dirty="0" err="1" smtClean="0"/>
              <a:t>radiation</a:t>
            </a:r>
            <a:r>
              <a:rPr lang="en-US" dirty="0" smtClean="0"/>
              <a:t>.</a:t>
            </a:r>
            <a:endParaRPr lang="cs-CZ" dirty="0" smtClean="0"/>
          </a:p>
          <a:p>
            <a:r>
              <a:rPr lang="en-US" dirty="0" smtClean="0"/>
              <a:t>Filtration</a:t>
            </a:r>
            <a:r>
              <a:rPr lang="en-US" dirty="0"/>
              <a:t>, </a:t>
            </a:r>
            <a:r>
              <a:rPr lang="cs-CZ" dirty="0" err="1" smtClean="0"/>
              <a:t>flame</a:t>
            </a:r>
            <a:r>
              <a:rPr lang="cs-CZ" dirty="0" smtClean="0"/>
              <a:t> </a:t>
            </a:r>
            <a:r>
              <a:rPr lang="cs-CZ" dirty="0" err="1" smtClean="0"/>
              <a:t>sterilization</a:t>
            </a:r>
            <a:r>
              <a:rPr lang="en-US" dirty="0" smtClean="0"/>
              <a:t>, </a:t>
            </a:r>
            <a:r>
              <a:rPr lang="en-US" dirty="0"/>
              <a:t>combustion</a:t>
            </a:r>
            <a:r>
              <a:rPr lang="en-US" dirty="0" smtClean="0"/>
              <a:t>.</a:t>
            </a:r>
            <a:endParaRPr lang="cs-CZ" dirty="0" smtClean="0"/>
          </a:p>
          <a:p>
            <a:r>
              <a:rPr lang="en-US" dirty="0" smtClean="0"/>
              <a:t>Pasteurization </a:t>
            </a:r>
            <a:r>
              <a:rPr lang="en-US" dirty="0"/>
              <a:t>(heating at 62.5 ° C for 30 minutes</a:t>
            </a:r>
            <a:r>
              <a:rPr lang="en-US" dirty="0" smtClean="0"/>
              <a:t>).</a:t>
            </a:r>
            <a:endParaRPr lang="cs-CZ" dirty="0" smtClean="0"/>
          </a:p>
          <a:p>
            <a:r>
              <a:rPr lang="cs-CZ" dirty="0" err="1" smtClean="0"/>
              <a:t>Boiling</a:t>
            </a:r>
            <a:r>
              <a:rPr lang="cs-CZ" dirty="0" smtClean="0"/>
              <a:t> </a:t>
            </a:r>
            <a:r>
              <a:rPr lang="en-US" dirty="0" smtClean="0"/>
              <a:t>at </a:t>
            </a:r>
            <a:r>
              <a:rPr lang="en-US" dirty="0"/>
              <a:t>atmospheric pressure for at least 30 minutes</a:t>
            </a:r>
            <a:r>
              <a:rPr lang="en-US" dirty="0" smtClean="0"/>
              <a:t>.</a:t>
            </a:r>
            <a:endParaRPr lang="cs-CZ" dirty="0" smtClean="0"/>
          </a:p>
          <a:p>
            <a:r>
              <a:rPr lang="cs-CZ" dirty="0" err="1" smtClean="0"/>
              <a:t>Boiling</a:t>
            </a:r>
            <a:r>
              <a:rPr lang="en-US" dirty="0" smtClean="0"/>
              <a:t> </a:t>
            </a:r>
            <a:r>
              <a:rPr lang="en-US" dirty="0"/>
              <a:t>in overpressure vessels for at least 20 minutes.</a:t>
            </a:r>
            <a:endParaRPr lang="cs-CZ" dirty="0"/>
          </a:p>
        </p:txBody>
      </p:sp>
    </p:spTree>
    <p:extLst>
      <p:ext uri="{BB962C8B-B14F-4D97-AF65-F5344CB8AC3E}">
        <p14:creationId xmlns:p14="http://schemas.microsoft.com/office/powerpoint/2010/main" val="3471982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7649498" y="4930331"/>
            <a:ext cx="2194897" cy="1416063"/>
          </a:xfrm>
          <a:prstGeom prst="rect">
            <a:avLst/>
          </a:prstGeom>
        </p:spPr>
      </p:pic>
      <p:sp>
        <p:nvSpPr>
          <p:cNvPr id="2" name="Nadpis 1"/>
          <p:cNvSpPr>
            <a:spLocks noGrp="1"/>
          </p:cNvSpPr>
          <p:nvPr>
            <p:ph type="title"/>
          </p:nvPr>
        </p:nvSpPr>
        <p:spPr/>
        <p:txBody>
          <a:bodyPr/>
          <a:lstStyle/>
          <a:p>
            <a:pPr algn="ctr"/>
            <a:r>
              <a:rPr lang="cs-CZ" dirty="0" err="1" smtClean="0"/>
              <a:t>Disinfection</a:t>
            </a:r>
            <a:r>
              <a:rPr lang="cs-CZ" dirty="0"/>
              <a:t/>
            </a:r>
            <a:br>
              <a:rPr lang="cs-CZ" dirty="0"/>
            </a:br>
            <a:r>
              <a:rPr lang="cs-CZ" dirty="0" smtClean="0"/>
              <a:t>by</a:t>
            </a:r>
            <a:r>
              <a:rPr lang="cs-CZ" dirty="0"/>
              <a:t/>
            </a:r>
            <a:br>
              <a:rPr lang="cs-CZ" dirty="0"/>
            </a:br>
            <a:r>
              <a:rPr lang="cs-CZ" dirty="0" smtClean="0"/>
              <a:t>UV </a:t>
            </a:r>
            <a:r>
              <a:rPr lang="cs-CZ" dirty="0" err="1"/>
              <a:t>radiation</a:t>
            </a:r>
            <a:r>
              <a:rPr lang="cs-CZ" dirty="0" smtClean="0"/>
              <a:t/>
            </a:r>
            <a:br>
              <a:rPr lang="cs-CZ" dirty="0" smtClean="0"/>
            </a:br>
            <a:r>
              <a:rPr lang="cs-CZ" dirty="0"/>
              <a:t/>
            </a:r>
            <a:br>
              <a:rPr lang="cs-CZ" dirty="0"/>
            </a:br>
            <a:r>
              <a:rPr lang="cs-CZ" dirty="0" smtClean="0"/>
              <a:t/>
            </a:r>
            <a:br>
              <a:rPr lang="cs-CZ" dirty="0" smtClean="0"/>
            </a:br>
            <a:r>
              <a:rPr lang="cs-CZ" dirty="0"/>
              <a:t/>
            </a:r>
            <a:br>
              <a:rPr lang="cs-CZ" dirty="0"/>
            </a:br>
            <a:endParaRPr lang="cs-CZ" dirty="0"/>
          </a:p>
        </p:txBody>
      </p:sp>
      <p:sp>
        <p:nvSpPr>
          <p:cNvPr id="3" name="Zástupný symbol pro obsah 2"/>
          <p:cNvSpPr>
            <a:spLocks noGrp="1"/>
          </p:cNvSpPr>
          <p:nvPr>
            <p:ph idx="1"/>
          </p:nvPr>
        </p:nvSpPr>
        <p:spPr>
          <a:xfrm>
            <a:off x="3770414" y="954724"/>
            <a:ext cx="7474235" cy="5120640"/>
          </a:xfrm>
        </p:spPr>
        <p:txBody>
          <a:bodyPr>
            <a:normAutofit fontScale="92500" lnSpcReduction="10000"/>
          </a:bodyPr>
          <a:lstStyle/>
          <a:p>
            <a:pPr marL="3200400" lvl="7" indent="0">
              <a:buNone/>
            </a:pPr>
            <a:r>
              <a:rPr lang="en-US" sz="2400" b="1" dirty="0">
                <a:solidFill>
                  <a:srgbClr val="FF0000"/>
                </a:solidFill>
              </a:rPr>
              <a:t>Effect</a:t>
            </a:r>
            <a:r>
              <a:rPr lang="en-US" dirty="0" smtClean="0"/>
              <a:t>:</a:t>
            </a:r>
            <a:endParaRPr lang="cs-CZ" dirty="0" smtClean="0"/>
          </a:p>
          <a:p>
            <a:r>
              <a:rPr lang="en-US" dirty="0" smtClean="0"/>
              <a:t>Germicidal </a:t>
            </a:r>
            <a:r>
              <a:rPr lang="en-US" dirty="0"/>
              <a:t>fluorescent lamps with a wavelength of 253.7 - 264 </a:t>
            </a:r>
            <a:r>
              <a:rPr lang="en-US" dirty="0" smtClean="0"/>
              <a:t>nm</a:t>
            </a:r>
            <a:r>
              <a:rPr lang="cs-CZ" dirty="0" smtClean="0"/>
              <a:t> (DNA)</a:t>
            </a:r>
          </a:p>
          <a:p>
            <a:r>
              <a:rPr lang="en-US" dirty="0" smtClean="0"/>
              <a:t>It </a:t>
            </a:r>
            <a:r>
              <a:rPr lang="en-US" dirty="0"/>
              <a:t>acts </a:t>
            </a:r>
            <a:r>
              <a:rPr lang="cs-CZ" dirty="0" smtClean="0"/>
              <a:t>(</a:t>
            </a:r>
            <a:r>
              <a:rPr lang="cs-CZ" dirty="0" err="1" smtClean="0"/>
              <a:t>is</a:t>
            </a:r>
            <a:r>
              <a:rPr lang="cs-CZ" dirty="0" smtClean="0"/>
              <a:t> </a:t>
            </a:r>
            <a:r>
              <a:rPr lang="cs-CZ" dirty="0" err="1" smtClean="0"/>
              <a:t>effective</a:t>
            </a:r>
            <a:r>
              <a:rPr lang="cs-CZ" dirty="0" smtClean="0"/>
              <a:t>) </a:t>
            </a:r>
            <a:r>
              <a:rPr lang="en-US" dirty="0" smtClean="0"/>
              <a:t>on </a:t>
            </a:r>
            <a:r>
              <a:rPr lang="en-US" dirty="0"/>
              <a:t>nucleic acids of microorganisms</a:t>
            </a:r>
            <a:br>
              <a:rPr lang="en-US" dirty="0"/>
            </a:br>
            <a:r>
              <a:rPr lang="en-US" dirty="0">
                <a:solidFill>
                  <a:srgbClr val="00B050"/>
                </a:solidFill>
              </a:rPr>
              <a:t>Limited efficiency </a:t>
            </a:r>
            <a:r>
              <a:rPr lang="en-US" dirty="0"/>
              <a:t>!:</a:t>
            </a:r>
            <a:br>
              <a:rPr lang="en-US" dirty="0"/>
            </a:br>
            <a:r>
              <a:rPr lang="en-US" dirty="0"/>
              <a:t>      </a:t>
            </a:r>
            <a:r>
              <a:rPr lang="cs-CZ" dirty="0" smtClean="0">
                <a:solidFill>
                  <a:srgbClr val="00B050"/>
                </a:solidFill>
              </a:rPr>
              <a:t>S</a:t>
            </a:r>
            <a:r>
              <a:rPr lang="en-US" dirty="0" err="1" smtClean="0">
                <a:solidFill>
                  <a:srgbClr val="00B050"/>
                </a:solidFill>
              </a:rPr>
              <a:t>ensitive</a:t>
            </a:r>
            <a:r>
              <a:rPr lang="en-US" dirty="0" smtClean="0">
                <a:solidFill>
                  <a:srgbClr val="00B050"/>
                </a:solidFill>
              </a:rPr>
              <a:t> </a:t>
            </a:r>
            <a:r>
              <a:rPr lang="en-US" dirty="0"/>
              <a:t>- streptococci, staphylococci, influenza virus, polio virus</a:t>
            </a:r>
            <a:br>
              <a:rPr lang="en-US" dirty="0"/>
            </a:br>
            <a:r>
              <a:rPr lang="en-US" dirty="0"/>
              <a:t>      </a:t>
            </a:r>
            <a:r>
              <a:rPr lang="en-US" dirty="0">
                <a:solidFill>
                  <a:srgbClr val="00B050"/>
                </a:solidFill>
              </a:rPr>
              <a:t>Resistant</a:t>
            </a:r>
            <a:r>
              <a:rPr lang="en-US" dirty="0"/>
              <a:t> - </a:t>
            </a:r>
            <a:r>
              <a:rPr lang="cs-CZ" dirty="0" smtClean="0"/>
              <a:t>m</a:t>
            </a:r>
            <a:r>
              <a:rPr lang="en-US" dirty="0" err="1" smtClean="0"/>
              <a:t>icrobes</a:t>
            </a:r>
            <a:r>
              <a:rPr lang="en-US" dirty="0" smtClean="0"/>
              <a:t> </a:t>
            </a:r>
            <a:r>
              <a:rPr lang="en-US" dirty="0" err="1" smtClean="0"/>
              <a:t>spor</a:t>
            </a:r>
            <a:r>
              <a:rPr lang="cs-CZ" dirty="0" err="1" smtClean="0"/>
              <a:t>ulating</a:t>
            </a:r>
            <a:r>
              <a:rPr lang="en-US" dirty="0" smtClean="0"/>
              <a:t> </a:t>
            </a:r>
            <a:r>
              <a:rPr lang="en-US" dirty="0"/>
              <a:t>and forming pigments, VHB, </a:t>
            </a:r>
            <a:endParaRPr lang="cs-CZ" dirty="0" smtClean="0"/>
          </a:p>
          <a:p>
            <a:pPr marL="0" indent="0">
              <a:buNone/>
            </a:pPr>
            <a:r>
              <a:rPr lang="cs-CZ" dirty="0" smtClean="0"/>
              <a:t>          </a:t>
            </a:r>
            <a:r>
              <a:rPr lang="en-US" dirty="0" smtClean="0"/>
              <a:t>HCV</a:t>
            </a:r>
            <a:r>
              <a:rPr lang="en-US" dirty="0"/>
              <a:t>, </a:t>
            </a:r>
            <a:r>
              <a:rPr lang="en-US" dirty="0" smtClean="0"/>
              <a:t>HIV</a:t>
            </a:r>
            <a:endParaRPr lang="cs-CZ" dirty="0" smtClean="0"/>
          </a:p>
          <a:p>
            <a:r>
              <a:rPr lang="en-US" dirty="0" smtClean="0"/>
              <a:t>Range </a:t>
            </a:r>
            <a:r>
              <a:rPr lang="en-US" dirty="0"/>
              <a:t>of </a:t>
            </a:r>
            <a:r>
              <a:rPr lang="en-US" dirty="0" err="1"/>
              <a:t>microbicidal</a:t>
            </a:r>
            <a:r>
              <a:rPr lang="en-US" dirty="0"/>
              <a:t> effect in air - 30 - 50 </a:t>
            </a:r>
            <a:r>
              <a:rPr lang="en-US" dirty="0" smtClean="0"/>
              <a:t>cm</a:t>
            </a:r>
            <a:endParaRPr lang="cs-CZ" dirty="0" smtClean="0"/>
          </a:p>
          <a:p>
            <a:r>
              <a:rPr lang="en-US" dirty="0" smtClean="0"/>
              <a:t>It </a:t>
            </a:r>
            <a:r>
              <a:rPr lang="en-US" dirty="0"/>
              <a:t>does not penetrate the solid matter, it does not act on the shaded </a:t>
            </a:r>
            <a:r>
              <a:rPr lang="en-US" dirty="0" smtClean="0"/>
              <a:t>side</a:t>
            </a:r>
            <a:endParaRPr lang="cs-CZ" dirty="0" smtClean="0"/>
          </a:p>
          <a:p>
            <a:r>
              <a:rPr lang="cs-CZ" dirty="0" err="1" smtClean="0"/>
              <a:t>efficient</a:t>
            </a:r>
            <a:r>
              <a:rPr lang="en-US" dirty="0" smtClean="0"/>
              <a:t> </a:t>
            </a:r>
            <a:r>
              <a:rPr lang="en-US" dirty="0"/>
              <a:t>only </a:t>
            </a:r>
            <a:r>
              <a:rPr lang="en-US" dirty="0" smtClean="0"/>
              <a:t>o</a:t>
            </a:r>
            <a:r>
              <a:rPr lang="cs-CZ" dirty="0" smtClean="0"/>
              <a:t>n</a:t>
            </a:r>
            <a:r>
              <a:rPr lang="en-US" dirty="0" smtClean="0"/>
              <a:t> </a:t>
            </a:r>
            <a:r>
              <a:rPr lang="en-US" dirty="0">
                <a:solidFill>
                  <a:srgbClr val="00B050"/>
                </a:solidFill>
              </a:rPr>
              <a:t>clean surfaces </a:t>
            </a:r>
            <a:r>
              <a:rPr lang="en-US" dirty="0"/>
              <a:t>(dust!)</a:t>
            </a:r>
            <a:br>
              <a:rPr lang="en-US" dirty="0"/>
            </a:br>
            <a:r>
              <a:rPr lang="en-US" dirty="0"/>
              <a:t/>
            </a:r>
            <a:br>
              <a:rPr lang="en-US" dirty="0"/>
            </a:br>
            <a:r>
              <a:rPr lang="cs-CZ" dirty="0" smtClean="0"/>
              <a:t>	</a:t>
            </a:r>
            <a:r>
              <a:rPr lang="en-US" b="1" dirty="0" smtClean="0">
                <a:solidFill>
                  <a:srgbClr val="FF0000"/>
                </a:solidFill>
              </a:rPr>
              <a:t>Usage </a:t>
            </a:r>
            <a:r>
              <a:rPr lang="en-US" b="1" dirty="0">
                <a:solidFill>
                  <a:srgbClr val="FF0000"/>
                </a:solidFill>
              </a:rPr>
              <a:t>(as an additional disinfection!):</a:t>
            </a:r>
            <a:r>
              <a:rPr lang="en-US" dirty="0">
                <a:solidFill>
                  <a:srgbClr val="FF0000"/>
                </a:solidFill>
              </a:rPr>
              <a:t/>
            </a:r>
            <a:br>
              <a:rPr lang="en-US" dirty="0">
                <a:solidFill>
                  <a:srgbClr val="FF0000"/>
                </a:solidFill>
              </a:rPr>
            </a:br>
            <a:r>
              <a:rPr lang="cs-CZ" dirty="0" smtClean="0"/>
              <a:t>1. </a:t>
            </a:r>
            <a:r>
              <a:rPr lang="en-US" dirty="0" smtClean="0"/>
              <a:t>Surface </a:t>
            </a:r>
            <a:r>
              <a:rPr lang="en-US" dirty="0"/>
              <a:t>disinfection (</a:t>
            </a:r>
            <a:r>
              <a:rPr lang="en-US" dirty="0" err="1"/>
              <a:t>eg</a:t>
            </a:r>
            <a:r>
              <a:rPr lang="en-US" dirty="0"/>
              <a:t> laboratories</a:t>
            </a:r>
            <a:r>
              <a:rPr lang="en-US" dirty="0" smtClean="0"/>
              <a:t>)</a:t>
            </a:r>
            <a:r>
              <a:rPr lang="en-US" dirty="0"/>
              <a:t/>
            </a:r>
            <a:br>
              <a:rPr lang="en-US" dirty="0"/>
            </a:br>
            <a:r>
              <a:rPr lang="cs-CZ" dirty="0" smtClean="0"/>
              <a:t>2. </a:t>
            </a:r>
            <a:r>
              <a:rPr lang="en-US" dirty="0" smtClean="0"/>
              <a:t>Air </a:t>
            </a:r>
            <a:r>
              <a:rPr lang="en-US" dirty="0"/>
              <a:t>disinfection</a:t>
            </a:r>
            <a:br>
              <a:rPr lang="en-US" dirty="0"/>
            </a:br>
            <a:r>
              <a:rPr lang="cs-CZ" dirty="0" smtClean="0"/>
              <a:t>3. </a:t>
            </a:r>
            <a:r>
              <a:rPr lang="en-US" dirty="0" smtClean="0"/>
              <a:t>Disinfection </a:t>
            </a:r>
            <a:r>
              <a:rPr lang="en-US" dirty="0"/>
              <a:t>of </a:t>
            </a:r>
            <a:r>
              <a:rPr lang="en-US" dirty="0" smtClean="0"/>
              <a:t>wat</a:t>
            </a:r>
            <a:r>
              <a:rPr lang="cs-CZ" dirty="0" err="1" smtClean="0"/>
              <a:t>er</a:t>
            </a:r>
            <a:endParaRPr lang="cs-CZ" dirty="0" smtClean="0"/>
          </a:p>
        </p:txBody>
      </p:sp>
      <p:pic>
        <p:nvPicPr>
          <p:cNvPr id="4" name="Obrázek 3"/>
          <p:cNvPicPr>
            <a:picLocks noChangeAspect="1"/>
          </p:cNvPicPr>
          <p:nvPr/>
        </p:nvPicPr>
        <p:blipFill>
          <a:blip r:embed="rId3"/>
          <a:stretch>
            <a:fillRect/>
          </a:stretch>
        </p:blipFill>
        <p:spPr>
          <a:xfrm>
            <a:off x="190830" y="3286896"/>
            <a:ext cx="3071659" cy="1643435"/>
          </a:xfrm>
          <a:prstGeom prst="rect">
            <a:avLst/>
          </a:prstGeom>
        </p:spPr>
      </p:pic>
      <p:pic>
        <p:nvPicPr>
          <p:cNvPr id="5" name="Obrázek 4"/>
          <p:cNvPicPr>
            <a:picLocks noChangeAspect="1"/>
          </p:cNvPicPr>
          <p:nvPr/>
        </p:nvPicPr>
        <p:blipFill>
          <a:blip r:embed="rId4"/>
          <a:stretch>
            <a:fillRect/>
          </a:stretch>
        </p:blipFill>
        <p:spPr>
          <a:xfrm flipH="1">
            <a:off x="9938494" y="4211538"/>
            <a:ext cx="1876168" cy="1876168"/>
          </a:xfrm>
          <a:prstGeom prst="rect">
            <a:avLst/>
          </a:prstGeom>
        </p:spPr>
      </p:pic>
    </p:spTree>
    <p:extLst>
      <p:ext uri="{BB962C8B-B14F-4D97-AF65-F5344CB8AC3E}">
        <p14:creationId xmlns:p14="http://schemas.microsoft.com/office/powerpoint/2010/main" val="3159471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Filtration</a:t>
            </a:r>
            <a:endParaRPr lang="cs-CZ" dirty="0"/>
          </a:p>
        </p:txBody>
      </p:sp>
      <p:sp>
        <p:nvSpPr>
          <p:cNvPr id="3" name="Zástupný symbol pro obsah 2"/>
          <p:cNvSpPr>
            <a:spLocks noGrp="1"/>
          </p:cNvSpPr>
          <p:nvPr>
            <p:ph idx="1"/>
          </p:nvPr>
        </p:nvSpPr>
        <p:spPr/>
        <p:txBody>
          <a:bodyPr/>
          <a:lstStyle/>
          <a:p>
            <a:pPr marL="0" indent="0" algn="ctr">
              <a:buNone/>
            </a:pPr>
            <a:endParaRPr lang="cs-CZ" dirty="0"/>
          </a:p>
          <a:p>
            <a:endParaRPr lang="cs-CZ" dirty="0"/>
          </a:p>
        </p:txBody>
      </p:sp>
      <p:pic>
        <p:nvPicPr>
          <p:cNvPr id="4" name="Obrázek 3"/>
          <p:cNvPicPr>
            <a:picLocks noChangeAspect="1"/>
          </p:cNvPicPr>
          <p:nvPr/>
        </p:nvPicPr>
        <p:blipFill>
          <a:blip r:embed="rId2"/>
          <a:stretch>
            <a:fillRect/>
          </a:stretch>
        </p:blipFill>
        <p:spPr>
          <a:xfrm>
            <a:off x="3981852" y="2817340"/>
            <a:ext cx="3627395" cy="2720546"/>
          </a:xfrm>
          <a:prstGeom prst="rect">
            <a:avLst/>
          </a:prstGeom>
        </p:spPr>
      </p:pic>
      <p:pic>
        <p:nvPicPr>
          <p:cNvPr id="5" name="Obrázek 4"/>
          <p:cNvPicPr>
            <a:picLocks noChangeAspect="1"/>
          </p:cNvPicPr>
          <p:nvPr/>
        </p:nvPicPr>
        <p:blipFill>
          <a:blip r:embed="rId3"/>
          <a:stretch>
            <a:fillRect/>
          </a:stretch>
        </p:blipFill>
        <p:spPr>
          <a:xfrm>
            <a:off x="8132619" y="3073100"/>
            <a:ext cx="2390096" cy="2464786"/>
          </a:xfrm>
          <a:prstGeom prst="rect">
            <a:avLst/>
          </a:prstGeom>
        </p:spPr>
      </p:pic>
      <p:sp>
        <p:nvSpPr>
          <p:cNvPr id="6" name="Obdélník 5"/>
          <p:cNvSpPr/>
          <p:nvPr/>
        </p:nvSpPr>
        <p:spPr>
          <a:xfrm>
            <a:off x="4268594" y="1317808"/>
            <a:ext cx="6096000" cy="4616648"/>
          </a:xfrm>
          <a:prstGeom prst="rect">
            <a:avLst/>
          </a:prstGeom>
        </p:spPr>
        <p:txBody>
          <a:bodyPr>
            <a:spAutoFit/>
          </a:bodyPr>
          <a:lstStyle/>
          <a:p>
            <a:r>
              <a:rPr lang="cs-CZ" sz="2400" b="1" dirty="0" smtClean="0">
                <a:solidFill>
                  <a:srgbClr val="FF0000"/>
                </a:solidFill>
              </a:rPr>
              <a:t>                            </a:t>
            </a:r>
            <a:r>
              <a:rPr lang="en-US" sz="2400" b="1" dirty="0" smtClean="0">
                <a:solidFill>
                  <a:srgbClr val="FF0000"/>
                </a:solidFill>
              </a:rPr>
              <a:t>Health </a:t>
            </a:r>
            <a:r>
              <a:rPr lang="en-US" sz="2400" b="1" dirty="0">
                <a:solidFill>
                  <a:srgbClr val="FF0000"/>
                </a:solidFill>
              </a:rPr>
              <a:t>applications</a:t>
            </a:r>
            <a:r>
              <a:rPr lang="en-US" sz="2400" b="1" dirty="0" smtClean="0">
                <a:solidFill>
                  <a:srgbClr val="FF0000"/>
                </a:solidFill>
              </a:rPr>
              <a:t>:</a:t>
            </a:r>
            <a:endParaRPr lang="cs-CZ" sz="2400" b="1" dirty="0" smtClean="0">
              <a:solidFill>
                <a:srgbClr val="FF0000"/>
              </a:solidFill>
            </a:endParaRPr>
          </a:p>
          <a:p>
            <a:r>
              <a:rPr lang="en-US" dirty="0"/>
              <a:t/>
            </a:r>
            <a:br>
              <a:rPr lang="en-US" dirty="0"/>
            </a:br>
            <a:r>
              <a:rPr lang="cs-CZ" dirty="0" smtClean="0"/>
              <a:t>- w</a:t>
            </a:r>
            <a:r>
              <a:rPr lang="en-US" dirty="0" err="1" smtClean="0"/>
              <a:t>ater</a:t>
            </a:r>
            <a:r>
              <a:rPr lang="en-US" dirty="0" smtClean="0"/>
              <a:t> </a:t>
            </a:r>
            <a:r>
              <a:rPr lang="en-US" dirty="0"/>
              <a:t>disinfection - membrane filters (inlet water of dishwashing and disinfection equipment, shower filters to prevent legionella,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b="1" dirty="0"/>
              <a:t/>
            </a:r>
            <a:br>
              <a:rPr lang="en-US" b="1" dirty="0"/>
            </a:br>
            <a:r>
              <a:rPr lang="en-US" dirty="0"/>
              <a:t/>
            </a:r>
            <a:br>
              <a:rPr lang="en-US" dirty="0"/>
            </a:br>
            <a:r>
              <a:rPr lang="en-US" dirty="0"/>
              <a:t/>
            </a:r>
            <a:br>
              <a:rPr lang="en-US" dirty="0"/>
            </a:br>
            <a:endParaRPr lang="cs-CZ" dirty="0" smtClean="0"/>
          </a:p>
          <a:p>
            <a:endParaRPr lang="cs-CZ" dirty="0"/>
          </a:p>
          <a:p>
            <a:r>
              <a:rPr lang="cs-CZ" dirty="0" smtClean="0"/>
              <a:t>                </a:t>
            </a:r>
            <a:r>
              <a:rPr lang="cs-CZ" dirty="0" err="1" smtClean="0">
                <a:solidFill>
                  <a:srgbClr val="00B050"/>
                </a:solidFill>
              </a:rPr>
              <a:t>shower</a:t>
            </a:r>
            <a:r>
              <a:rPr lang="cs-CZ" dirty="0" smtClean="0">
                <a:solidFill>
                  <a:srgbClr val="00B050"/>
                </a:solidFill>
              </a:rPr>
              <a:t> </a:t>
            </a:r>
            <a:r>
              <a:rPr lang="cs-CZ" dirty="0" err="1" smtClean="0">
                <a:solidFill>
                  <a:srgbClr val="00B050"/>
                </a:solidFill>
              </a:rPr>
              <a:t>head</a:t>
            </a:r>
            <a:endParaRPr lang="cs-CZ" dirty="0" smtClean="0">
              <a:solidFill>
                <a:srgbClr val="00B050"/>
              </a:solidFill>
            </a:endParaRPr>
          </a:p>
          <a:p>
            <a:r>
              <a:rPr lang="cs-CZ" dirty="0" smtClean="0"/>
              <a:t>- a</a:t>
            </a:r>
            <a:r>
              <a:rPr lang="en-US" dirty="0" err="1" smtClean="0"/>
              <a:t>ir</a:t>
            </a:r>
            <a:r>
              <a:rPr lang="en-US" dirty="0" smtClean="0"/>
              <a:t> </a:t>
            </a:r>
            <a:r>
              <a:rPr lang="en-US" dirty="0"/>
              <a:t>disinfection - facial masks, respirators, HEPA filters</a:t>
            </a:r>
            <a:endParaRPr lang="cs-CZ" dirty="0"/>
          </a:p>
        </p:txBody>
      </p:sp>
    </p:spTree>
    <p:extLst>
      <p:ext uri="{BB962C8B-B14F-4D97-AF65-F5344CB8AC3E}">
        <p14:creationId xmlns:p14="http://schemas.microsoft.com/office/powerpoint/2010/main" val="1020321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smtClean="0"/>
              <a:t>Terms</a:t>
            </a:r>
            <a:endParaRPr lang="cs-CZ" dirty="0"/>
          </a:p>
        </p:txBody>
      </p:sp>
      <p:sp>
        <p:nvSpPr>
          <p:cNvPr id="3" name="Zástupný symbol pro obsah 2"/>
          <p:cNvSpPr>
            <a:spLocks noGrp="1"/>
          </p:cNvSpPr>
          <p:nvPr>
            <p:ph idx="1"/>
          </p:nvPr>
        </p:nvSpPr>
        <p:spPr/>
        <p:txBody>
          <a:bodyPr>
            <a:normAutofit lnSpcReduction="10000"/>
          </a:bodyPr>
          <a:lstStyle/>
          <a:p>
            <a:r>
              <a:rPr lang="en-US" dirty="0">
                <a:solidFill>
                  <a:srgbClr val="FF0000"/>
                </a:solidFill>
              </a:rPr>
              <a:t>Decontamination</a:t>
            </a:r>
            <a:r>
              <a:rPr lang="en-US" dirty="0"/>
              <a:t> - disinfection procedures to eliminate contamination, </a:t>
            </a:r>
            <a:r>
              <a:rPr lang="en-US" dirty="0" err="1"/>
              <a:t>ie</a:t>
            </a:r>
            <a:r>
              <a:rPr lang="en-US" dirty="0"/>
              <a:t> pollution of the environment with substances with infectivity, radioactivity etc. </a:t>
            </a:r>
            <a:r>
              <a:rPr lang="cs-CZ" dirty="0" err="1" smtClean="0"/>
              <a:t>Comes</a:t>
            </a:r>
            <a:r>
              <a:rPr lang="cs-CZ" dirty="0" smtClean="0"/>
              <a:t> </a:t>
            </a:r>
            <a:r>
              <a:rPr lang="cs-CZ" dirty="0" err="1" smtClean="0"/>
              <a:t>before</a:t>
            </a:r>
            <a:r>
              <a:rPr lang="cs-CZ" dirty="0" smtClean="0"/>
              <a:t> </a:t>
            </a:r>
            <a:r>
              <a:rPr lang="en-US" dirty="0" smtClean="0"/>
              <a:t>mechanical </a:t>
            </a:r>
            <a:r>
              <a:rPr lang="en-US" dirty="0"/>
              <a:t>cleaning.</a:t>
            </a:r>
            <a:endParaRPr lang="cs-CZ" dirty="0" smtClean="0">
              <a:solidFill>
                <a:srgbClr val="FF0000"/>
              </a:solidFill>
            </a:endParaRPr>
          </a:p>
          <a:p>
            <a:r>
              <a:rPr lang="en-US" dirty="0">
                <a:solidFill>
                  <a:srgbClr val="FF0000"/>
                </a:solidFill>
              </a:rPr>
              <a:t>Mechanical </a:t>
            </a:r>
            <a:r>
              <a:rPr lang="en-US" dirty="0" smtClean="0">
                <a:solidFill>
                  <a:srgbClr val="FF0000"/>
                </a:solidFill>
              </a:rPr>
              <a:t>Cleaning </a:t>
            </a:r>
            <a:r>
              <a:rPr lang="en-US" dirty="0"/>
              <a:t>- is a set of procedures that remove dirt and </a:t>
            </a:r>
            <a:r>
              <a:rPr lang="en-US" dirty="0">
                <a:solidFill>
                  <a:schemeClr val="accent1">
                    <a:lumMod val="75000"/>
                  </a:schemeClr>
                </a:solidFill>
              </a:rPr>
              <a:t>reduce the number of micro-organisms</a:t>
            </a:r>
            <a:r>
              <a:rPr lang="en-US" dirty="0"/>
              <a:t>.</a:t>
            </a:r>
            <a:endParaRPr lang="cs-CZ" b="1" dirty="0" smtClean="0">
              <a:solidFill>
                <a:srgbClr val="FF0000"/>
              </a:solidFill>
            </a:endParaRPr>
          </a:p>
          <a:p>
            <a:pPr>
              <a:buFont typeface="Arial" panose="020B0604020202020204" pitchFamily="34" charset="0"/>
              <a:buChar char="•"/>
            </a:pPr>
            <a:r>
              <a:rPr lang="en-US" dirty="0">
                <a:solidFill>
                  <a:srgbClr val="FF0000"/>
                </a:solidFill>
              </a:rPr>
              <a:t>Disinfection</a:t>
            </a:r>
            <a:r>
              <a:rPr lang="en-US" dirty="0"/>
              <a:t> - is a set of measures that lead to </a:t>
            </a:r>
            <a:r>
              <a:rPr lang="en-US" dirty="0">
                <a:solidFill>
                  <a:schemeClr val="accent1">
                    <a:lumMod val="75000"/>
                  </a:schemeClr>
                </a:solidFill>
              </a:rPr>
              <a:t>the destruction of some microorganisms </a:t>
            </a:r>
            <a:r>
              <a:rPr lang="en-US" dirty="0"/>
              <a:t>by physical, chemical, or combined processes to </a:t>
            </a:r>
            <a:r>
              <a:rPr lang="en-US" dirty="0">
                <a:solidFill>
                  <a:schemeClr val="accent1">
                    <a:lumMod val="75000"/>
                  </a:schemeClr>
                </a:solidFill>
              </a:rPr>
              <a:t>interrupt the route of transmission from the source to the susceptible individual</a:t>
            </a:r>
            <a:r>
              <a:rPr lang="en-US" dirty="0"/>
              <a:t>.</a:t>
            </a:r>
            <a:br>
              <a:rPr lang="en-US" dirty="0"/>
            </a:br>
            <a:r>
              <a:rPr lang="en-US" dirty="0"/>
              <a:t>     - </a:t>
            </a:r>
            <a:r>
              <a:rPr lang="en-US" dirty="0">
                <a:solidFill>
                  <a:srgbClr val="FF0000"/>
                </a:solidFill>
              </a:rPr>
              <a:t>Normal</a:t>
            </a:r>
            <a:r>
              <a:rPr lang="en-US" dirty="0"/>
              <a:t> protective disinfection - part of routine procedures</a:t>
            </a:r>
            <a:br>
              <a:rPr lang="en-US" dirty="0"/>
            </a:br>
            <a:r>
              <a:rPr lang="en-US" dirty="0"/>
              <a:t>     - </a:t>
            </a:r>
            <a:r>
              <a:rPr lang="en-US" dirty="0">
                <a:solidFill>
                  <a:srgbClr val="FF0000"/>
                </a:solidFill>
              </a:rPr>
              <a:t>Special</a:t>
            </a:r>
            <a:r>
              <a:rPr lang="en-US" dirty="0"/>
              <a:t> protective disinfection - at the </a:t>
            </a:r>
            <a:r>
              <a:rPr lang="en-US" dirty="0" smtClean="0"/>
              <a:t>outbreak</a:t>
            </a:r>
            <a:r>
              <a:rPr lang="cs-CZ" dirty="0" smtClean="0"/>
              <a:t>/source</a:t>
            </a:r>
            <a:r>
              <a:rPr lang="en-US" dirty="0" smtClean="0"/>
              <a:t> </a:t>
            </a:r>
            <a:r>
              <a:rPr lang="en-US" dirty="0"/>
              <a:t>of disease (continuous, final</a:t>
            </a:r>
            <a:r>
              <a:rPr lang="en-US" dirty="0" smtClean="0"/>
              <a:t>)</a:t>
            </a:r>
            <a:endParaRPr lang="cs-CZ" dirty="0" smtClean="0"/>
          </a:p>
          <a:p>
            <a:pPr>
              <a:buFont typeface="Arial" panose="020B0604020202020204" pitchFamily="34" charset="0"/>
              <a:buChar char="•"/>
            </a:pPr>
            <a:r>
              <a:rPr lang="en-US" dirty="0">
                <a:solidFill>
                  <a:srgbClr val="FF0000"/>
                </a:solidFill>
              </a:rPr>
              <a:t>Sterilization</a:t>
            </a:r>
            <a:r>
              <a:rPr lang="en-US" dirty="0"/>
              <a:t> - a process that leads to the </a:t>
            </a:r>
            <a:r>
              <a:rPr lang="en-US" dirty="0">
                <a:solidFill>
                  <a:schemeClr val="accent1">
                    <a:lumMod val="75000"/>
                  </a:schemeClr>
                </a:solidFill>
              </a:rPr>
              <a:t>killing of all micro-organisms </a:t>
            </a:r>
            <a:r>
              <a:rPr lang="en-US" dirty="0"/>
              <a:t>capable of reproduction, including their </a:t>
            </a:r>
            <a:r>
              <a:rPr lang="en-US" dirty="0">
                <a:solidFill>
                  <a:schemeClr val="accent1">
                    <a:lumMod val="75000"/>
                  </a:schemeClr>
                </a:solidFill>
              </a:rPr>
              <a:t>spores</a:t>
            </a:r>
            <a:r>
              <a:rPr lang="en-US" dirty="0"/>
              <a:t>, leads to the irreversible inactivation of </a:t>
            </a:r>
            <a:r>
              <a:rPr lang="en-US" dirty="0">
                <a:solidFill>
                  <a:schemeClr val="accent1">
                    <a:lumMod val="75000"/>
                  </a:schemeClr>
                </a:solidFill>
              </a:rPr>
              <a:t>viruses</a:t>
            </a:r>
            <a:r>
              <a:rPr lang="en-US" dirty="0"/>
              <a:t> and the killing of </a:t>
            </a:r>
            <a:r>
              <a:rPr lang="en-US" dirty="0">
                <a:solidFill>
                  <a:schemeClr val="accent1">
                    <a:lumMod val="75000"/>
                  </a:schemeClr>
                </a:solidFill>
              </a:rPr>
              <a:t>worms</a:t>
            </a:r>
            <a:r>
              <a:rPr lang="en-US" dirty="0"/>
              <a:t> and their eggs.</a:t>
            </a:r>
            <a:endParaRPr lang="cs-CZ" b="1" dirty="0" smtClean="0">
              <a:solidFill>
                <a:srgbClr val="FF0000"/>
              </a:solidFill>
            </a:endParaRPr>
          </a:p>
          <a:p>
            <a:pPr marL="0" indent="0">
              <a:buNone/>
            </a:pPr>
            <a:endParaRPr lang="cs-CZ" dirty="0"/>
          </a:p>
        </p:txBody>
      </p:sp>
    </p:spTree>
    <p:extLst>
      <p:ext uri="{BB962C8B-B14F-4D97-AF65-F5344CB8AC3E}">
        <p14:creationId xmlns:p14="http://schemas.microsoft.com/office/powerpoint/2010/main" val="1014677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smtClean="0"/>
              <a:t>Parameter</a:t>
            </a:r>
            <a:r>
              <a:rPr lang="cs-CZ" dirty="0" smtClean="0"/>
              <a:t> A0?</a:t>
            </a:r>
            <a:br>
              <a:rPr lang="cs-CZ" dirty="0" smtClean="0"/>
            </a:br>
            <a:r>
              <a:rPr lang="cs-CZ" dirty="0"/>
              <a:t/>
            </a:r>
            <a:br>
              <a:rPr lang="cs-CZ" dirty="0"/>
            </a:br>
            <a:r>
              <a:rPr lang="cs-CZ" dirty="0" smtClean="0"/>
              <a:t/>
            </a:r>
            <a:br>
              <a:rPr lang="cs-CZ" dirty="0" smtClean="0"/>
            </a:br>
            <a:r>
              <a:rPr lang="cs-CZ" dirty="0"/>
              <a:t/>
            </a:r>
            <a:br>
              <a:rPr lang="cs-CZ" dirty="0"/>
            </a:br>
            <a:endParaRPr lang="cs-CZ" dirty="0"/>
          </a:p>
        </p:txBody>
      </p:sp>
      <p:sp>
        <p:nvSpPr>
          <p:cNvPr id="3" name="Zástupný symbol pro obsah 2"/>
          <p:cNvSpPr>
            <a:spLocks noGrp="1"/>
          </p:cNvSpPr>
          <p:nvPr>
            <p:ph idx="1"/>
          </p:nvPr>
        </p:nvSpPr>
        <p:spPr/>
        <p:txBody>
          <a:bodyPr>
            <a:normAutofit fontScale="85000" lnSpcReduction="10000"/>
          </a:bodyPr>
          <a:lstStyle/>
          <a:p>
            <a:r>
              <a:rPr lang="en-US" dirty="0" smtClean="0"/>
              <a:t>The </a:t>
            </a:r>
            <a:r>
              <a:rPr lang="en-US" dirty="0"/>
              <a:t>parameters governing </a:t>
            </a:r>
            <a:r>
              <a:rPr lang="en-US" dirty="0" smtClean="0"/>
              <a:t>disinfection</a:t>
            </a:r>
            <a:r>
              <a:rPr lang="cs-CZ" dirty="0" smtClean="0"/>
              <a:t> </a:t>
            </a:r>
            <a:r>
              <a:rPr lang="en-US" dirty="0" smtClean="0"/>
              <a:t>with </a:t>
            </a:r>
            <a:r>
              <a:rPr lang="en-US" dirty="0"/>
              <a:t>moist heat </a:t>
            </a:r>
            <a:r>
              <a:rPr lang="cs-CZ" dirty="0" smtClean="0"/>
              <a:t>(</a:t>
            </a:r>
            <a:r>
              <a:rPr lang="en-US" dirty="0" smtClean="0"/>
              <a:t>in </a:t>
            </a:r>
            <a:r>
              <a:rPr lang="en-US" dirty="0"/>
              <a:t>washer-disinfectors </a:t>
            </a:r>
            <a:r>
              <a:rPr lang="cs-CZ" dirty="0" err="1" smtClean="0"/>
              <a:t>etc</a:t>
            </a:r>
            <a:r>
              <a:rPr lang="cs-CZ" dirty="0" smtClean="0"/>
              <a:t>.)</a:t>
            </a:r>
          </a:p>
          <a:p>
            <a:r>
              <a:rPr lang="en-US" dirty="0"/>
              <a:t>”A” here denotes the time </a:t>
            </a:r>
            <a:r>
              <a:rPr lang="en-US" dirty="0" smtClean="0"/>
              <a:t>equivalent</a:t>
            </a:r>
            <a:r>
              <a:rPr lang="cs-CZ" dirty="0" smtClean="0"/>
              <a:t> </a:t>
            </a:r>
            <a:r>
              <a:rPr lang="en-US" dirty="0" smtClean="0"/>
              <a:t>in </a:t>
            </a:r>
            <a:r>
              <a:rPr lang="en-US" dirty="0"/>
              <a:t>seconds at 80 °C which generates a</a:t>
            </a:r>
          </a:p>
          <a:p>
            <a:pPr marL="0" indent="0">
              <a:buNone/>
            </a:pPr>
            <a:r>
              <a:rPr lang="cs-CZ" dirty="0" smtClean="0"/>
              <a:t>      </a:t>
            </a:r>
            <a:r>
              <a:rPr lang="en-US" dirty="0" smtClean="0"/>
              <a:t>certain </a:t>
            </a:r>
            <a:r>
              <a:rPr lang="en-US" dirty="0"/>
              <a:t>disinfection action against </a:t>
            </a:r>
            <a:r>
              <a:rPr lang="en-US" dirty="0" smtClean="0"/>
              <a:t>microorganisms </a:t>
            </a:r>
            <a:r>
              <a:rPr lang="en-US" dirty="0"/>
              <a:t>with a defined z value. </a:t>
            </a:r>
            <a:endParaRPr lang="cs-CZ" dirty="0" smtClean="0"/>
          </a:p>
          <a:p>
            <a:pPr marL="0" indent="0">
              <a:buNone/>
            </a:pPr>
            <a:r>
              <a:rPr lang="cs-CZ" dirty="0"/>
              <a:t> </a:t>
            </a:r>
            <a:r>
              <a:rPr lang="cs-CZ" dirty="0" smtClean="0"/>
              <a:t>    </a:t>
            </a:r>
            <a:r>
              <a:rPr lang="en-US" dirty="0" smtClean="0"/>
              <a:t>The</a:t>
            </a:r>
            <a:r>
              <a:rPr lang="cs-CZ" dirty="0" smtClean="0"/>
              <a:t> </a:t>
            </a:r>
            <a:r>
              <a:rPr lang="en-US" dirty="0" smtClean="0"/>
              <a:t>z </a:t>
            </a:r>
            <a:r>
              <a:rPr lang="en-US" dirty="0"/>
              <a:t>value is a measurement (in °C) of </a:t>
            </a:r>
            <a:r>
              <a:rPr lang="en-US" dirty="0" smtClean="0"/>
              <a:t>the</a:t>
            </a:r>
            <a:r>
              <a:rPr lang="cs-CZ" dirty="0" smtClean="0"/>
              <a:t> </a:t>
            </a:r>
            <a:r>
              <a:rPr lang="en-US" dirty="0" smtClean="0"/>
              <a:t>temperature </a:t>
            </a:r>
            <a:r>
              <a:rPr lang="en-US" dirty="0"/>
              <a:t>relationship to </a:t>
            </a:r>
            <a:r>
              <a:rPr lang="en-US" dirty="0" smtClean="0"/>
              <a:t>the</a:t>
            </a:r>
            <a:endParaRPr lang="cs-CZ" dirty="0" smtClean="0"/>
          </a:p>
          <a:p>
            <a:pPr marL="0" indent="0">
              <a:buNone/>
            </a:pPr>
            <a:r>
              <a:rPr lang="cs-CZ" dirty="0"/>
              <a:t> </a:t>
            </a:r>
            <a:r>
              <a:rPr lang="cs-CZ" dirty="0" smtClean="0"/>
              <a:t>   </a:t>
            </a:r>
            <a:r>
              <a:rPr lang="en-US" dirty="0" smtClean="0"/>
              <a:t> killing</a:t>
            </a:r>
            <a:r>
              <a:rPr lang="cs-CZ" dirty="0"/>
              <a:t> </a:t>
            </a:r>
            <a:r>
              <a:rPr lang="en-US" dirty="0" smtClean="0"/>
              <a:t>process</a:t>
            </a:r>
            <a:r>
              <a:rPr lang="en-US" dirty="0"/>
              <a:t>.</a:t>
            </a:r>
          </a:p>
          <a:p>
            <a:r>
              <a:rPr lang="en-US" dirty="0" smtClean="0">
                <a:solidFill>
                  <a:srgbClr val="FF0000"/>
                </a:solidFill>
              </a:rPr>
              <a:t>A0 </a:t>
            </a:r>
            <a:r>
              <a:rPr lang="en-US" dirty="0">
                <a:solidFill>
                  <a:srgbClr val="FF0000"/>
                </a:solidFill>
              </a:rPr>
              <a:t>= 600 </a:t>
            </a:r>
            <a:r>
              <a:rPr lang="en-US" dirty="0"/>
              <a:t>is considered the minimum standard for </a:t>
            </a:r>
            <a:r>
              <a:rPr lang="en-US" dirty="0">
                <a:solidFill>
                  <a:srgbClr val="00B050"/>
                </a:solidFill>
              </a:rPr>
              <a:t>non-critical medical devices</a:t>
            </a:r>
            <a:r>
              <a:rPr lang="en-US" dirty="0"/>
              <a:t>, </a:t>
            </a:r>
            <a:r>
              <a:rPr lang="en-US" dirty="0" err="1"/>
              <a:t>ie</a:t>
            </a:r>
            <a:r>
              <a:rPr lang="en-US" dirty="0"/>
              <a:t> for those who come into contact only with </a:t>
            </a:r>
            <a:r>
              <a:rPr lang="en-US" dirty="0">
                <a:solidFill>
                  <a:srgbClr val="00B050"/>
                </a:solidFill>
              </a:rPr>
              <a:t>intact </a:t>
            </a:r>
            <a:r>
              <a:rPr lang="en-US" dirty="0" smtClean="0">
                <a:solidFill>
                  <a:srgbClr val="00B050"/>
                </a:solidFill>
              </a:rPr>
              <a:t>skin</a:t>
            </a:r>
            <a:r>
              <a:rPr lang="cs-CZ" dirty="0">
                <a:solidFill>
                  <a:srgbClr val="00B050"/>
                </a:solidFill>
              </a:rPr>
              <a:t> </a:t>
            </a:r>
            <a:r>
              <a:rPr lang="en-US" dirty="0" smtClean="0"/>
              <a:t>(e.g. </a:t>
            </a:r>
            <a:r>
              <a:rPr lang="en-US" dirty="0"/>
              <a:t>a </a:t>
            </a:r>
            <a:r>
              <a:rPr lang="en-US" dirty="0" smtClean="0"/>
              <a:t>b</a:t>
            </a:r>
            <a:r>
              <a:rPr lang="cs-CZ" dirty="0" err="1" smtClean="0"/>
              <a:t>ed</a:t>
            </a:r>
            <a:r>
              <a:rPr lang="cs-CZ" dirty="0" smtClean="0"/>
              <a:t> </a:t>
            </a:r>
            <a:r>
              <a:rPr lang="cs-CZ" dirty="0" err="1" smtClean="0"/>
              <a:t>basin</a:t>
            </a:r>
            <a:r>
              <a:rPr lang="en-US" dirty="0" smtClean="0"/>
              <a:t>). </a:t>
            </a:r>
            <a:r>
              <a:rPr lang="en-US" dirty="0">
                <a:solidFill>
                  <a:srgbClr val="00B050"/>
                </a:solidFill>
              </a:rPr>
              <a:t>Another condition </a:t>
            </a:r>
            <a:r>
              <a:rPr lang="en-US" dirty="0"/>
              <a:t>is that there is only slight microbial contamination and there are no heat-resistant pathogens</a:t>
            </a:r>
            <a:r>
              <a:rPr lang="en-US" dirty="0" smtClean="0"/>
              <a:t>.</a:t>
            </a:r>
            <a:endParaRPr lang="cs-CZ" dirty="0" smtClean="0"/>
          </a:p>
          <a:p>
            <a:r>
              <a:rPr lang="en-US" dirty="0" smtClean="0"/>
              <a:t>A0 </a:t>
            </a:r>
            <a:r>
              <a:rPr lang="en-US" dirty="0"/>
              <a:t>= 600 can be achieved by maintaining a temperature of 80 ° C for 10 minutes or 90 ° C for 1 minute or even 70 ° C for 100 minutes</a:t>
            </a:r>
            <a:r>
              <a:rPr lang="en-US" dirty="0" smtClean="0"/>
              <a:t>.</a:t>
            </a:r>
            <a:endParaRPr lang="cs-CZ" dirty="0" smtClean="0"/>
          </a:p>
          <a:p>
            <a:r>
              <a:rPr lang="en-US" dirty="0" smtClean="0"/>
              <a:t>In </a:t>
            </a:r>
            <a:r>
              <a:rPr lang="en-US" dirty="0"/>
              <a:t>the case of medical devices contaminated by </a:t>
            </a:r>
            <a:r>
              <a:rPr lang="en-US" dirty="0">
                <a:solidFill>
                  <a:srgbClr val="00B050"/>
                </a:solidFill>
              </a:rPr>
              <a:t>heat-resistant viruses </a:t>
            </a:r>
            <a:r>
              <a:rPr lang="en-US" dirty="0"/>
              <a:t>such as hepatitis B, the lowest required value is </a:t>
            </a:r>
            <a:r>
              <a:rPr lang="en-US" dirty="0">
                <a:solidFill>
                  <a:srgbClr val="00B050"/>
                </a:solidFill>
              </a:rPr>
              <a:t>A0 = 3000</a:t>
            </a:r>
            <a:r>
              <a:rPr lang="en-US" dirty="0" smtClean="0"/>
              <a:t>.</a:t>
            </a:r>
            <a:endParaRPr lang="cs-CZ" dirty="0" smtClean="0"/>
          </a:p>
          <a:p>
            <a:r>
              <a:rPr lang="en-US" dirty="0" smtClean="0"/>
              <a:t>This </a:t>
            </a:r>
            <a:r>
              <a:rPr lang="en-US" dirty="0"/>
              <a:t>can be achieved by maintaining a temperature of </a:t>
            </a:r>
            <a:r>
              <a:rPr lang="en-US" dirty="0">
                <a:solidFill>
                  <a:srgbClr val="00B050"/>
                </a:solidFill>
              </a:rPr>
              <a:t>90 ° C for 5 minutes</a:t>
            </a:r>
            <a:r>
              <a:rPr lang="en-US" dirty="0"/>
              <a:t>.</a:t>
            </a:r>
            <a:endParaRPr lang="cs-CZ" dirty="0"/>
          </a:p>
        </p:txBody>
      </p:sp>
      <p:pic>
        <p:nvPicPr>
          <p:cNvPr id="4" name="Obrázek 3"/>
          <p:cNvPicPr>
            <a:picLocks noChangeAspect="1"/>
          </p:cNvPicPr>
          <p:nvPr/>
        </p:nvPicPr>
        <p:blipFill>
          <a:blip r:embed="rId2"/>
          <a:stretch>
            <a:fillRect/>
          </a:stretch>
        </p:blipFill>
        <p:spPr>
          <a:xfrm>
            <a:off x="425081" y="3340123"/>
            <a:ext cx="2603158" cy="1953167"/>
          </a:xfrm>
          <a:prstGeom prst="rect">
            <a:avLst/>
          </a:prstGeom>
        </p:spPr>
      </p:pic>
    </p:spTree>
    <p:extLst>
      <p:ext uri="{BB962C8B-B14F-4D97-AF65-F5344CB8AC3E}">
        <p14:creationId xmlns:p14="http://schemas.microsoft.com/office/powerpoint/2010/main" val="2703956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Physical-chemical</a:t>
            </a:r>
            <a:r>
              <a:rPr lang="cs-CZ" dirty="0"/>
              <a:t> </a:t>
            </a:r>
            <a:r>
              <a:rPr lang="cs-CZ" dirty="0" err="1"/>
              <a:t>disinfection</a:t>
            </a:r>
            <a:endParaRPr lang="cs-CZ" dirty="0"/>
          </a:p>
        </p:txBody>
      </p:sp>
      <p:sp>
        <p:nvSpPr>
          <p:cNvPr id="3" name="Zástupný symbol pro obsah 2"/>
          <p:cNvSpPr>
            <a:spLocks noGrp="1"/>
          </p:cNvSpPr>
          <p:nvPr>
            <p:ph idx="1"/>
          </p:nvPr>
        </p:nvSpPr>
        <p:spPr>
          <a:xfrm>
            <a:off x="3869268" y="724062"/>
            <a:ext cx="7315200" cy="5120640"/>
          </a:xfrm>
        </p:spPr>
        <p:txBody>
          <a:bodyPr/>
          <a:lstStyle/>
          <a:p>
            <a:r>
              <a:rPr lang="en-US" dirty="0" smtClean="0">
                <a:solidFill>
                  <a:srgbClr val="00B050"/>
                </a:solidFill>
              </a:rPr>
              <a:t>Formaldehyde</a:t>
            </a:r>
            <a:r>
              <a:rPr lang="cs-CZ" dirty="0" smtClean="0">
                <a:solidFill>
                  <a:srgbClr val="00B050"/>
                </a:solidFill>
              </a:rPr>
              <a:t> </a:t>
            </a:r>
            <a:r>
              <a:rPr lang="cs-CZ" dirty="0" err="1" smtClean="0">
                <a:solidFill>
                  <a:srgbClr val="00B050"/>
                </a:solidFill>
              </a:rPr>
              <a:t>steam</a:t>
            </a:r>
            <a:r>
              <a:rPr lang="en-US" dirty="0" smtClean="0">
                <a:solidFill>
                  <a:srgbClr val="00B050"/>
                </a:solidFill>
              </a:rPr>
              <a:t> </a:t>
            </a:r>
            <a:r>
              <a:rPr lang="en-US" dirty="0">
                <a:solidFill>
                  <a:srgbClr val="00B050"/>
                </a:solidFill>
              </a:rPr>
              <a:t>chamber </a:t>
            </a:r>
            <a:r>
              <a:rPr lang="en-US" dirty="0"/>
              <a:t>- serves for disinfection of textile, plastic products, wool, leather and fur at a temperature of 45 to 75 ° C</a:t>
            </a:r>
            <a:r>
              <a:rPr lang="en-US" dirty="0" smtClean="0"/>
              <a:t>.</a:t>
            </a:r>
            <a:endParaRPr lang="cs-CZ" dirty="0" smtClean="0"/>
          </a:p>
          <a:p>
            <a:r>
              <a:rPr lang="cs-CZ" dirty="0" smtClean="0">
                <a:solidFill>
                  <a:srgbClr val="00B050"/>
                </a:solidFill>
              </a:rPr>
              <a:t>W</a:t>
            </a:r>
            <a:r>
              <a:rPr lang="en-US" dirty="0" err="1" smtClean="0">
                <a:solidFill>
                  <a:srgbClr val="00B050"/>
                </a:solidFill>
              </a:rPr>
              <a:t>ashing</a:t>
            </a:r>
            <a:r>
              <a:rPr lang="en-US" dirty="0" smtClean="0">
                <a:solidFill>
                  <a:srgbClr val="00B050"/>
                </a:solidFill>
              </a:rPr>
              <a:t> </a:t>
            </a:r>
            <a:r>
              <a:rPr lang="en-US" dirty="0">
                <a:solidFill>
                  <a:srgbClr val="00B050"/>
                </a:solidFill>
              </a:rPr>
              <a:t>and cleaning machines </a:t>
            </a:r>
            <a:r>
              <a:rPr lang="en-US" dirty="0"/>
              <a:t>- disinfection takes place at temperatures up to </a:t>
            </a:r>
            <a:r>
              <a:rPr lang="en-US" dirty="0">
                <a:solidFill>
                  <a:srgbClr val="00B050"/>
                </a:solidFill>
              </a:rPr>
              <a:t>60 ° C </a:t>
            </a:r>
            <a:r>
              <a:rPr lang="en-US" dirty="0"/>
              <a:t>with the addition of chemical disinfectants. The time parameter is governed by the manufacturer's instructions.</a:t>
            </a:r>
            <a:endParaRPr lang="cs-CZ" dirty="0"/>
          </a:p>
          <a:p>
            <a:endParaRPr lang="cs-CZ" dirty="0" smtClean="0"/>
          </a:p>
          <a:p>
            <a:endParaRPr lang="cs-CZ" dirty="0"/>
          </a:p>
          <a:p>
            <a:endParaRPr lang="cs-CZ" dirty="0" smtClean="0"/>
          </a:p>
          <a:p>
            <a:endParaRPr lang="cs-CZ" dirty="0"/>
          </a:p>
          <a:p>
            <a:endParaRPr lang="cs-CZ" dirty="0"/>
          </a:p>
        </p:txBody>
      </p:sp>
      <p:pic>
        <p:nvPicPr>
          <p:cNvPr id="4" name="Obrázek 3"/>
          <p:cNvPicPr>
            <a:picLocks noChangeAspect="1"/>
          </p:cNvPicPr>
          <p:nvPr/>
        </p:nvPicPr>
        <p:blipFill>
          <a:blip r:embed="rId2"/>
          <a:stretch>
            <a:fillRect/>
          </a:stretch>
        </p:blipFill>
        <p:spPr>
          <a:xfrm>
            <a:off x="8339237" y="2974462"/>
            <a:ext cx="1722507" cy="3010286"/>
          </a:xfrm>
          <a:prstGeom prst="rect">
            <a:avLst/>
          </a:prstGeom>
        </p:spPr>
      </p:pic>
      <p:pic>
        <p:nvPicPr>
          <p:cNvPr id="5" name="Obrázek 4"/>
          <p:cNvPicPr>
            <a:picLocks noChangeAspect="1"/>
          </p:cNvPicPr>
          <p:nvPr/>
        </p:nvPicPr>
        <p:blipFill>
          <a:blip r:embed="rId3"/>
          <a:stretch>
            <a:fillRect/>
          </a:stretch>
        </p:blipFill>
        <p:spPr>
          <a:xfrm>
            <a:off x="5082879" y="3707026"/>
            <a:ext cx="2443989" cy="2138491"/>
          </a:xfrm>
          <a:prstGeom prst="rect">
            <a:avLst/>
          </a:prstGeom>
        </p:spPr>
      </p:pic>
    </p:spTree>
    <p:extLst>
      <p:ext uri="{BB962C8B-B14F-4D97-AF65-F5344CB8AC3E}">
        <p14:creationId xmlns:p14="http://schemas.microsoft.com/office/powerpoint/2010/main" val="4164297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Chemical</a:t>
            </a:r>
            <a:r>
              <a:rPr lang="cs-CZ" dirty="0"/>
              <a:t> </a:t>
            </a:r>
            <a:r>
              <a:rPr lang="cs-CZ" dirty="0" err="1"/>
              <a:t>disinfection</a:t>
            </a:r>
            <a:endParaRPr lang="cs-CZ" dirty="0"/>
          </a:p>
        </p:txBody>
      </p:sp>
      <p:sp>
        <p:nvSpPr>
          <p:cNvPr id="3" name="Zástupný symbol pro obsah 2"/>
          <p:cNvSpPr>
            <a:spLocks noGrp="1"/>
          </p:cNvSpPr>
          <p:nvPr>
            <p:ph idx="1"/>
          </p:nvPr>
        </p:nvSpPr>
        <p:spPr/>
        <p:txBody>
          <a:bodyPr>
            <a:normAutofit/>
          </a:bodyPr>
          <a:lstStyle/>
          <a:p>
            <a:r>
              <a:rPr lang="cs-CZ" dirty="0" err="1"/>
              <a:t>Hydroxides</a:t>
            </a:r>
            <a:r>
              <a:rPr lang="cs-CZ" dirty="0"/>
              <a:t> and </a:t>
            </a:r>
            <a:r>
              <a:rPr lang="cs-CZ" dirty="0" err="1"/>
              <a:t>other</a:t>
            </a:r>
            <a:r>
              <a:rPr lang="cs-CZ" dirty="0"/>
              <a:t> </a:t>
            </a:r>
            <a:r>
              <a:rPr lang="cs-CZ" dirty="0" err="1" smtClean="0"/>
              <a:t>alkalis</a:t>
            </a:r>
            <a:endParaRPr lang="cs-CZ" dirty="0" smtClean="0"/>
          </a:p>
          <a:p>
            <a:r>
              <a:rPr lang="cs-CZ" dirty="0" err="1" smtClean="0"/>
              <a:t>Acids</a:t>
            </a:r>
            <a:r>
              <a:rPr lang="cs-CZ" dirty="0" smtClean="0"/>
              <a:t> </a:t>
            </a:r>
            <a:r>
              <a:rPr lang="cs-CZ" dirty="0"/>
              <a:t>and </a:t>
            </a:r>
            <a:r>
              <a:rPr lang="cs-CZ" dirty="0" err="1"/>
              <a:t>some</a:t>
            </a:r>
            <a:r>
              <a:rPr lang="cs-CZ" dirty="0"/>
              <a:t> </a:t>
            </a:r>
            <a:r>
              <a:rPr lang="cs-CZ" dirty="0" err="1"/>
              <a:t>of</a:t>
            </a:r>
            <a:r>
              <a:rPr lang="cs-CZ" dirty="0"/>
              <a:t> </a:t>
            </a:r>
            <a:r>
              <a:rPr lang="cs-CZ" dirty="0" err="1"/>
              <a:t>their</a:t>
            </a:r>
            <a:r>
              <a:rPr lang="cs-CZ" dirty="0"/>
              <a:t> </a:t>
            </a:r>
            <a:r>
              <a:rPr lang="cs-CZ" dirty="0" err="1"/>
              <a:t>salts</a:t>
            </a:r>
            <a:r>
              <a:rPr lang="cs-CZ" dirty="0"/>
              <a:t> (</a:t>
            </a:r>
            <a:r>
              <a:rPr lang="cs-CZ" dirty="0" err="1"/>
              <a:t>inorganic</a:t>
            </a:r>
            <a:r>
              <a:rPr lang="cs-CZ" dirty="0"/>
              <a:t>, </a:t>
            </a:r>
            <a:r>
              <a:rPr lang="cs-CZ" dirty="0" err="1"/>
              <a:t>organic</a:t>
            </a:r>
            <a:r>
              <a:rPr lang="cs-CZ" dirty="0"/>
              <a:t>, acid </a:t>
            </a:r>
            <a:r>
              <a:rPr lang="cs-CZ" dirty="0" err="1"/>
              <a:t>esters</a:t>
            </a:r>
            <a:r>
              <a:rPr lang="cs-CZ" dirty="0"/>
              <a:t>, </a:t>
            </a:r>
            <a:r>
              <a:rPr lang="cs-CZ" dirty="0" err="1" smtClean="0"/>
              <a:t>peroxyacids</a:t>
            </a:r>
            <a:r>
              <a:rPr lang="cs-CZ" dirty="0" smtClean="0"/>
              <a:t>)</a:t>
            </a:r>
          </a:p>
          <a:p>
            <a:r>
              <a:rPr lang="cs-CZ" dirty="0" err="1" smtClean="0"/>
              <a:t>Oxidizing</a:t>
            </a:r>
            <a:r>
              <a:rPr lang="cs-CZ" dirty="0" smtClean="0"/>
              <a:t> </a:t>
            </a:r>
            <a:r>
              <a:rPr lang="cs-CZ" dirty="0" err="1"/>
              <a:t>agents</a:t>
            </a:r>
            <a:r>
              <a:rPr lang="cs-CZ" dirty="0"/>
              <a:t> (ozone, hydrogen peroxide, </a:t>
            </a:r>
            <a:r>
              <a:rPr lang="cs-CZ" dirty="0" smtClean="0"/>
              <a:t>...)</a:t>
            </a:r>
          </a:p>
          <a:p>
            <a:r>
              <a:rPr lang="cs-CZ" dirty="0" err="1" smtClean="0"/>
              <a:t>Halogens</a:t>
            </a:r>
            <a:r>
              <a:rPr lang="cs-CZ" dirty="0" smtClean="0"/>
              <a:t> </a:t>
            </a:r>
            <a:r>
              <a:rPr lang="cs-CZ" dirty="0"/>
              <a:t>(</a:t>
            </a:r>
            <a:r>
              <a:rPr lang="cs-CZ" dirty="0" err="1"/>
              <a:t>chlorine</a:t>
            </a:r>
            <a:r>
              <a:rPr lang="cs-CZ" dirty="0"/>
              <a:t>, </a:t>
            </a:r>
            <a:r>
              <a:rPr lang="cs-CZ" dirty="0" err="1"/>
              <a:t>chlorates</a:t>
            </a:r>
            <a:r>
              <a:rPr lang="cs-CZ" dirty="0"/>
              <a:t>, </a:t>
            </a:r>
            <a:r>
              <a:rPr lang="cs-CZ" dirty="0" err="1"/>
              <a:t>chloramines</a:t>
            </a:r>
            <a:r>
              <a:rPr lang="cs-CZ" dirty="0"/>
              <a:t>, </a:t>
            </a:r>
            <a:r>
              <a:rPr lang="cs-CZ" dirty="0" err="1"/>
              <a:t>bromine</a:t>
            </a:r>
            <a:r>
              <a:rPr lang="cs-CZ" dirty="0"/>
              <a:t>, </a:t>
            </a:r>
            <a:r>
              <a:rPr lang="cs-CZ" dirty="0" err="1"/>
              <a:t>iodine</a:t>
            </a:r>
            <a:r>
              <a:rPr lang="cs-CZ" dirty="0"/>
              <a:t>, </a:t>
            </a:r>
            <a:r>
              <a:rPr lang="cs-CZ" dirty="0" smtClean="0"/>
              <a:t>...)</a:t>
            </a:r>
          </a:p>
          <a:p>
            <a:r>
              <a:rPr lang="cs-CZ" dirty="0" err="1" smtClean="0"/>
              <a:t>Heavy</a:t>
            </a:r>
            <a:r>
              <a:rPr lang="cs-CZ" dirty="0" smtClean="0"/>
              <a:t> </a:t>
            </a:r>
            <a:r>
              <a:rPr lang="cs-CZ" dirty="0"/>
              <a:t>metal </a:t>
            </a:r>
            <a:r>
              <a:rPr lang="cs-CZ" dirty="0" err="1"/>
              <a:t>compounds</a:t>
            </a:r>
            <a:r>
              <a:rPr lang="cs-CZ" dirty="0"/>
              <a:t> (</a:t>
            </a:r>
            <a:r>
              <a:rPr lang="cs-CZ" dirty="0" err="1"/>
              <a:t>silver</a:t>
            </a:r>
            <a:r>
              <a:rPr lang="cs-CZ" dirty="0"/>
              <a:t>, </a:t>
            </a:r>
            <a:r>
              <a:rPr lang="cs-CZ" dirty="0" err="1"/>
              <a:t>copper</a:t>
            </a:r>
            <a:r>
              <a:rPr lang="cs-CZ" dirty="0"/>
              <a:t>, </a:t>
            </a:r>
            <a:r>
              <a:rPr lang="cs-CZ" dirty="0" smtClean="0"/>
              <a:t>...)</a:t>
            </a:r>
          </a:p>
          <a:p>
            <a:r>
              <a:rPr lang="cs-CZ" dirty="0" err="1" smtClean="0"/>
              <a:t>Alcohols</a:t>
            </a:r>
            <a:r>
              <a:rPr lang="cs-CZ" dirty="0" smtClean="0"/>
              <a:t> </a:t>
            </a:r>
            <a:r>
              <a:rPr lang="cs-CZ" dirty="0"/>
              <a:t>and </a:t>
            </a:r>
            <a:r>
              <a:rPr lang="cs-CZ" dirty="0" err="1"/>
              <a:t>ethers</a:t>
            </a:r>
            <a:r>
              <a:rPr lang="cs-CZ" dirty="0"/>
              <a:t> (</a:t>
            </a:r>
            <a:r>
              <a:rPr lang="cs-CZ" dirty="0" err="1"/>
              <a:t>ethyl</a:t>
            </a:r>
            <a:r>
              <a:rPr lang="cs-CZ" dirty="0"/>
              <a:t> </a:t>
            </a:r>
            <a:r>
              <a:rPr lang="cs-CZ" dirty="0" err="1"/>
              <a:t>alcohol</a:t>
            </a:r>
            <a:r>
              <a:rPr lang="cs-CZ" dirty="0"/>
              <a:t>, propanol, </a:t>
            </a:r>
            <a:r>
              <a:rPr lang="cs-CZ" dirty="0" smtClean="0"/>
              <a:t>...)</a:t>
            </a:r>
          </a:p>
          <a:p>
            <a:r>
              <a:rPr lang="cs-CZ" dirty="0" err="1" smtClean="0"/>
              <a:t>Aldehydes</a:t>
            </a:r>
            <a:r>
              <a:rPr lang="cs-CZ" dirty="0" smtClean="0"/>
              <a:t> </a:t>
            </a:r>
            <a:r>
              <a:rPr lang="cs-CZ" dirty="0"/>
              <a:t>(formaldehyde, glutaraldehyde, </a:t>
            </a:r>
            <a:r>
              <a:rPr lang="cs-CZ" dirty="0" smtClean="0"/>
              <a:t>...)</a:t>
            </a:r>
          </a:p>
          <a:p>
            <a:r>
              <a:rPr lang="cs-CZ" dirty="0" err="1" smtClean="0"/>
              <a:t>Cyclic</a:t>
            </a:r>
            <a:r>
              <a:rPr lang="cs-CZ" dirty="0" smtClean="0"/>
              <a:t> </a:t>
            </a:r>
            <a:r>
              <a:rPr lang="cs-CZ" dirty="0" err="1"/>
              <a:t>compounds</a:t>
            </a:r>
            <a:r>
              <a:rPr lang="cs-CZ" dirty="0"/>
              <a:t> (</a:t>
            </a:r>
            <a:r>
              <a:rPr lang="cs-CZ" dirty="0" err="1"/>
              <a:t>phenol</a:t>
            </a:r>
            <a:r>
              <a:rPr lang="cs-CZ" dirty="0"/>
              <a:t>, </a:t>
            </a:r>
            <a:r>
              <a:rPr lang="cs-CZ" dirty="0" err="1"/>
              <a:t>cresol</a:t>
            </a:r>
            <a:r>
              <a:rPr lang="cs-CZ" dirty="0"/>
              <a:t>, </a:t>
            </a:r>
            <a:r>
              <a:rPr lang="cs-CZ" dirty="0" smtClean="0"/>
              <a:t>...)</a:t>
            </a:r>
          </a:p>
          <a:p>
            <a:r>
              <a:rPr lang="cs-CZ" dirty="0" err="1" smtClean="0"/>
              <a:t>Surfactants</a:t>
            </a:r>
            <a:r>
              <a:rPr lang="cs-CZ" dirty="0" smtClean="0"/>
              <a:t> – </a:t>
            </a:r>
            <a:r>
              <a:rPr lang="cs-CZ" dirty="0" err="1" smtClean="0"/>
              <a:t>tensides</a:t>
            </a:r>
            <a:endParaRPr lang="cs-CZ" dirty="0" smtClean="0"/>
          </a:p>
          <a:p>
            <a:r>
              <a:rPr lang="cs-CZ" dirty="0" err="1" smtClean="0"/>
              <a:t>Combined</a:t>
            </a:r>
            <a:endParaRPr lang="cs-CZ" dirty="0" smtClean="0"/>
          </a:p>
          <a:p>
            <a:r>
              <a:rPr lang="cs-CZ" dirty="0" smtClean="0"/>
              <a:t>New </a:t>
            </a:r>
            <a:r>
              <a:rPr lang="cs-CZ" dirty="0" err="1"/>
              <a:t>substances</a:t>
            </a:r>
            <a:r>
              <a:rPr lang="cs-CZ" dirty="0"/>
              <a:t> </a:t>
            </a:r>
            <a:r>
              <a:rPr lang="cs-CZ" dirty="0" smtClean="0"/>
              <a:t>(</a:t>
            </a:r>
            <a:r>
              <a:rPr lang="cs-CZ" dirty="0" err="1" smtClean="0"/>
              <a:t>octenidine</a:t>
            </a:r>
            <a:r>
              <a:rPr lang="cs-CZ" dirty="0" smtClean="0"/>
              <a:t> </a:t>
            </a:r>
            <a:r>
              <a:rPr lang="cs-CZ" dirty="0" err="1"/>
              <a:t>dihydrochloride</a:t>
            </a:r>
            <a:r>
              <a:rPr lang="cs-CZ" dirty="0" smtClean="0"/>
              <a:t>)</a:t>
            </a:r>
            <a:endParaRPr lang="cs-CZ" dirty="0"/>
          </a:p>
        </p:txBody>
      </p:sp>
    </p:spTree>
    <p:extLst>
      <p:ext uri="{BB962C8B-B14F-4D97-AF65-F5344CB8AC3E}">
        <p14:creationId xmlns:p14="http://schemas.microsoft.com/office/powerpoint/2010/main" val="4143507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sz="3200" dirty="0"/>
              <a:t>Spectrum </a:t>
            </a:r>
            <a:r>
              <a:rPr lang="cs-CZ" sz="3200" dirty="0" smtClean="0"/>
              <a:t/>
            </a:r>
            <a:br>
              <a:rPr lang="cs-CZ" sz="3200" dirty="0" smtClean="0"/>
            </a:br>
            <a:r>
              <a:rPr lang="en-US" sz="3200" dirty="0" smtClean="0"/>
              <a:t>of </a:t>
            </a:r>
            <a:r>
              <a:rPr lang="cs-CZ" sz="3200" dirty="0" smtClean="0"/>
              <a:t/>
            </a:r>
            <a:br>
              <a:rPr lang="cs-CZ" sz="3200" dirty="0" smtClean="0"/>
            </a:br>
            <a:r>
              <a:rPr lang="en-US" sz="3200" dirty="0" smtClean="0"/>
              <a:t>Disinfection </a:t>
            </a:r>
            <a:r>
              <a:rPr lang="en-US" sz="3200" dirty="0"/>
              <a:t>Efficiency </a:t>
            </a:r>
            <a:r>
              <a:rPr lang="cs-CZ" sz="3200" dirty="0" smtClean="0"/>
              <a:t/>
            </a:r>
            <a:br>
              <a:rPr lang="cs-CZ" sz="3200" dirty="0" smtClean="0"/>
            </a:br>
            <a:r>
              <a:rPr lang="en-US" sz="3200" dirty="0" smtClean="0"/>
              <a:t>of </a:t>
            </a:r>
            <a:r>
              <a:rPr lang="cs-CZ" sz="3200" dirty="0" smtClean="0"/>
              <a:t/>
            </a:r>
            <a:br>
              <a:rPr lang="cs-CZ" sz="3200" dirty="0" smtClean="0"/>
            </a:br>
            <a:r>
              <a:rPr lang="en-US" sz="3200" dirty="0" smtClean="0"/>
              <a:t>Chemicals</a:t>
            </a:r>
            <a:r>
              <a:rPr lang="cs-CZ" sz="3200" dirty="0" smtClean="0"/>
              <a:t/>
            </a:r>
            <a:br>
              <a:rPr lang="cs-CZ" sz="3200" dirty="0" smtClean="0"/>
            </a:br>
            <a:r>
              <a:rPr lang="cs-CZ" sz="3200" dirty="0" smtClean="0"/>
              <a:t/>
            </a:r>
            <a:br>
              <a:rPr lang="cs-CZ" sz="3200" dirty="0" smtClean="0"/>
            </a:br>
            <a:r>
              <a:rPr lang="cs-CZ" sz="3200" dirty="0"/>
              <a:t/>
            </a:r>
            <a:br>
              <a:rPr lang="cs-CZ" sz="3200" dirty="0"/>
            </a:br>
            <a:r>
              <a:rPr lang="cs-CZ" sz="3200" dirty="0" err="1">
                <a:solidFill>
                  <a:srgbClr val="FF0000"/>
                </a:solidFill>
              </a:rPr>
              <a:t>Overview</a:t>
            </a:r>
            <a:endParaRPr lang="cs-CZ" sz="3200" dirty="0">
              <a:solidFill>
                <a:srgbClr val="FF0000"/>
              </a:solidFill>
            </a:endParaRPr>
          </a:p>
        </p:txBody>
      </p:sp>
      <p:pic>
        <p:nvPicPr>
          <p:cNvPr id="6" name="Zástupný symbol pro obsah 5"/>
          <p:cNvPicPr>
            <a:picLocks noGrp="1" noChangeAspect="1"/>
          </p:cNvPicPr>
          <p:nvPr>
            <p:ph idx="1"/>
          </p:nvPr>
        </p:nvPicPr>
        <p:blipFill>
          <a:blip r:embed="rId2"/>
          <a:stretch>
            <a:fillRect/>
          </a:stretch>
        </p:blipFill>
        <p:spPr>
          <a:xfrm>
            <a:off x="5152248" y="2052518"/>
            <a:ext cx="6511092" cy="2743438"/>
          </a:xfrm>
          <a:prstGeom prst="rect">
            <a:avLst/>
          </a:prstGeom>
        </p:spPr>
      </p:pic>
      <p:sp>
        <p:nvSpPr>
          <p:cNvPr id="3" name="TextovéPole 2"/>
          <p:cNvSpPr txBox="1"/>
          <p:nvPr/>
        </p:nvSpPr>
        <p:spPr>
          <a:xfrm>
            <a:off x="3665838" y="2117122"/>
            <a:ext cx="1534394" cy="3046988"/>
          </a:xfrm>
          <a:prstGeom prst="rect">
            <a:avLst/>
          </a:prstGeom>
          <a:noFill/>
        </p:spPr>
        <p:txBody>
          <a:bodyPr wrap="none" rtlCol="0">
            <a:spAutoFit/>
          </a:bodyPr>
          <a:lstStyle/>
          <a:p>
            <a:r>
              <a:rPr lang="cs-CZ" sz="1200" b="1" dirty="0" err="1" smtClean="0"/>
              <a:t>Chemical</a:t>
            </a:r>
            <a:r>
              <a:rPr lang="cs-CZ" sz="1200" b="1" dirty="0" smtClean="0"/>
              <a:t> </a:t>
            </a:r>
            <a:r>
              <a:rPr lang="cs-CZ" sz="1200" b="1" dirty="0" err="1" smtClean="0"/>
              <a:t>compound</a:t>
            </a:r>
            <a:endParaRPr lang="cs-CZ" sz="1200" b="1" dirty="0" smtClean="0"/>
          </a:p>
          <a:p>
            <a:endParaRPr lang="cs-CZ" sz="1200" b="1" dirty="0"/>
          </a:p>
          <a:p>
            <a:endParaRPr lang="cs-CZ" sz="1200" b="1" dirty="0" smtClean="0"/>
          </a:p>
          <a:p>
            <a:r>
              <a:rPr lang="cs-CZ" sz="1200" b="1" dirty="0" err="1" smtClean="0"/>
              <a:t>Peracetic</a:t>
            </a:r>
            <a:r>
              <a:rPr lang="cs-CZ" sz="1200" b="1" dirty="0" smtClean="0"/>
              <a:t> acid</a:t>
            </a:r>
          </a:p>
          <a:p>
            <a:endParaRPr lang="cs-CZ" sz="1200" b="1" dirty="0"/>
          </a:p>
          <a:p>
            <a:r>
              <a:rPr lang="cs-CZ" sz="1200" b="1" dirty="0" err="1" smtClean="0"/>
              <a:t>Halogens</a:t>
            </a:r>
            <a:endParaRPr lang="cs-CZ" sz="1200" b="1" dirty="0" smtClean="0"/>
          </a:p>
          <a:p>
            <a:r>
              <a:rPr lang="cs-CZ" sz="1200" b="1" dirty="0" err="1" smtClean="0"/>
              <a:t>Alcohols</a:t>
            </a:r>
            <a:endParaRPr lang="cs-CZ" sz="1200" b="1" dirty="0" smtClean="0"/>
          </a:p>
          <a:p>
            <a:endParaRPr lang="cs-CZ" sz="1200" b="1" dirty="0" smtClean="0"/>
          </a:p>
          <a:p>
            <a:r>
              <a:rPr lang="cs-CZ" sz="1200" b="1" dirty="0" smtClean="0"/>
              <a:t>Formaldehyde</a:t>
            </a:r>
          </a:p>
          <a:p>
            <a:r>
              <a:rPr lang="cs-CZ" sz="1200" b="1" dirty="0" smtClean="0"/>
              <a:t>Glutaraldehyde</a:t>
            </a:r>
          </a:p>
          <a:p>
            <a:endParaRPr lang="cs-CZ" sz="1200" b="1" dirty="0"/>
          </a:p>
          <a:p>
            <a:r>
              <a:rPr lang="cs-CZ" sz="1200" b="1" dirty="0" err="1"/>
              <a:t>phenol</a:t>
            </a:r>
            <a:r>
              <a:rPr lang="cs-CZ" sz="1200" b="1" dirty="0"/>
              <a:t> </a:t>
            </a:r>
            <a:r>
              <a:rPr lang="cs-CZ" sz="1200" b="1" dirty="0" err="1" smtClean="0"/>
              <a:t>derivative</a:t>
            </a:r>
            <a:endParaRPr lang="cs-CZ" sz="1200" b="1" dirty="0" smtClean="0"/>
          </a:p>
          <a:p>
            <a:endParaRPr lang="cs-CZ" sz="1200" b="1" dirty="0"/>
          </a:p>
          <a:p>
            <a:r>
              <a:rPr lang="cs-CZ" sz="1200" b="1" dirty="0" err="1"/>
              <a:t>Quaternary</a:t>
            </a:r>
            <a:r>
              <a:rPr lang="cs-CZ" sz="1200" b="1" dirty="0"/>
              <a:t> </a:t>
            </a:r>
            <a:endParaRPr lang="cs-CZ" sz="1200" b="1" dirty="0" smtClean="0"/>
          </a:p>
          <a:p>
            <a:r>
              <a:rPr lang="cs-CZ" sz="1200" b="1" dirty="0" err="1" smtClean="0"/>
              <a:t>ammonium</a:t>
            </a:r>
            <a:r>
              <a:rPr lang="cs-CZ" sz="1200" b="1" dirty="0" smtClean="0"/>
              <a:t> </a:t>
            </a:r>
          </a:p>
          <a:p>
            <a:r>
              <a:rPr lang="cs-CZ" sz="1200" b="1" dirty="0" err="1" smtClean="0"/>
              <a:t>compounds</a:t>
            </a:r>
            <a:endParaRPr lang="cs-CZ" sz="1200" b="1" dirty="0"/>
          </a:p>
        </p:txBody>
      </p:sp>
    </p:spTree>
    <p:extLst>
      <p:ext uri="{BB962C8B-B14F-4D97-AF65-F5344CB8AC3E}">
        <p14:creationId xmlns:p14="http://schemas.microsoft.com/office/powerpoint/2010/main" val="2635898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stretch>
            <a:fillRect/>
          </a:stretch>
        </p:blipFill>
        <p:spPr>
          <a:xfrm>
            <a:off x="7282249" y="0"/>
            <a:ext cx="4038936" cy="4038936"/>
          </a:xfrm>
          <a:prstGeom prst="rect">
            <a:avLst/>
          </a:prstGeom>
        </p:spPr>
      </p:pic>
      <p:sp>
        <p:nvSpPr>
          <p:cNvPr id="2" name="Nadpis 1"/>
          <p:cNvSpPr>
            <a:spLocks noGrp="1"/>
          </p:cNvSpPr>
          <p:nvPr>
            <p:ph type="title"/>
          </p:nvPr>
        </p:nvSpPr>
        <p:spPr/>
        <p:txBody>
          <a:bodyPr/>
          <a:lstStyle/>
          <a:p>
            <a:pPr algn="ctr"/>
            <a:r>
              <a:rPr lang="en-US" dirty="0"/>
              <a:t>Methods </a:t>
            </a:r>
            <a:r>
              <a:rPr lang="cs-CZ" dirty="0" smtClean="0"/>
              <a:t/>
            </a:r>
            <a:br>
              <a:rPr lang="cs-CZ" dirty="0" smtClean="0"/>
            </a:br>
            <a:r>
              <a:rPr lang="en-US" dirty="0" smtClean="0"/>
              <a:t>of </a:t>
            </a:r>
            <a:r>
              <a:rPr lang="cs-CZ" dirty="0" smtClean="0"/>
              <a:t/>
            </a:r>
            <a:br>
              <a:rPr lang="cs-CZ" dirty="0" smtClean="0"/>
            </a:br>
            <a:r>
              <a:rPr lang="en-US" dirty="0" smtClean="0"/>
              <a:t>performing </a:t>
            </a:r>
            <a:r>
              <a:rPr lang="cs-CZ" dirty="0" smtClean="0"/>
              <a:t/>
            </a:r>
            <a:br>
              <a:rPr lang="cs-CZ" dirty="0" smtClean="0"/>
            </a:br>
            <a:r>
              <a:rPr lang="en-US" dirty="0" smtClean="0"/>
              <a:t>the </a:t>
            </a:r>
            <a:r>
              <a:rPr lang="en-US" dirty="0"/>
              <a:t>disinfection</a:t>
            </a:r>
            <a:endParaRPr lang="cs-CZ" dirty="0">
              <a:solidFill>
                <a:srgbClr val="FF0000"/>
              </a:solidFill>
            </a:endParaRPr>
          </a:p>
        </p:txBody>
      </p:sp>
      <p:sp>
        <p:nvSpPr>
          <p:cNvPr id="3" name="Zástupný symbol pro obsah 2"/>
          <p:cNvSpPr>
            <a:spLocks noGrp="1"/>
          </p:cNvSpPr>
          <p:nvPr>
            <p:ph idx="1"/>
          </p:nvPr>
        </p:nvSpPr>
        <p:spPr/>
        <p:txBody>
          <a:bodyPr/>
          <a:lstStyle/>
          <a:p>
            <a:r>
              <a:rPr lang="en-US" dirty="0" smtClean="0"/>
              <a:t>Immersion</a:t>
            </a:r>
            <a:endParaRPr lang="cs-CZ" dirty="0" smtClean="0"/>
          </a:p>
          <a:p>
            <a:r>
              <a:rPr lang="en-US" dirty="0" smtClean="0"/>
              <a:t>Wiping</a:t>
            </a:r>
            <a:endParaRPr lang="cs-CZ" dirty="0" smtClean="0"/>
          </a:p>
          <a:p>
            <a:r>
              <a:rPr lang="en-US" dirty="0" smtClean="0"/>
              <a:t>Spray</a:t>
            </a:r>
            <a:r>
              <a:rPr lang="cs-CZ" dirty="0" err="1" smtClean="0"/>
              <a:t>ing</a:t>
            </a:r>
            <a:endParaRPr lang="cs-CZ" dirty="0" smtClean="0"/>
          </a:p>
          <a:p>
            <a:r>
              <a:rPr lang="en-US" dirty="0" smtClean="0"/>
              <a:t>Disinfectant aerosols</a:t>
            </a:r>
            <a:endParaRPr lang="cs-CZ" dirty="0" smtClean="0"/>
          </a:p>
          <a:p>
            <a:r>
              <a:rPr lang="en-US" dirty="0" smtClean="0"/>
              <a:t>By gas</a:t>
            </a:r>
            <a:r>
              <a:rPr lang="cs-CZ" dirty="0" smtClean="0"/>
              <a:t>s</a:t>
            </a:r>
            <a:r>
              <a:rPr lang="en-US" dirty="0" smtClean="0"/>
              <a:t>in</a:t>
            </a:r>
            <a:r>
              <a:rPr lang="cs-CZ" dirty="0" smtClean="0"/>
              <a:t>g</a:t>
            </a:r>
          </a:p>
          <a:p>
            <a:r>
              <a:rPr lang="en-US" dirty="0" smtClean="0"/>
              <a:t>Evaporation</a:t>
            </a:r>
            <a:endParaRPr lang="cs-CZ" dirty="0" smtClean="0"/>
          </a:p>
          <a:p>
            <a:r>
              <a:rPr lang="en-US" dirty="0" smtClean="0"/>
              <a:t>Foam</a:t>
            </a:r>
            <a:endParaRPr lang="cs-CZ" dirty="0" smtClean="0"/>
          </a:p>
          <a:p>
            <a:endParaRPr lang="cs-CZ" dirty="0"/>
          </a:p>
          <a:p>
            <a:endParaRPr lang="cs-CZ" dirty="0" smtClean="0"/>
          </a:p>
          <a:p>
            <a:endParaRPr lang="cs-CZ" dirty="0"/>
          </a:p>
        </p:txBody>
      </p:sp>
      <p:pic>
        <p:nvPicPr>
          <p:cNvPr id="8" name="Obrázek 7"/>
          <p:cNvPicPr>
            <a:picLocks noChangeAspect="1"/>
          </p:cNvPicPr>
          <p:nvPr/>
        </p:nvPicPr>
        <p:blipFill>
          <a:blip r:embed="rId3"/>
          <a:stretch>
            <a:fillRect/>
          </a:stretch>
        </p:blipFill>
        <p:spPr>
          <a:xfrm>
            <a:off x="6285469" y="3522934"/>
            <a:ext cx="3516645" cy="2339759"/>
          </a:xfrm>
          <a:prstGeom prst="rect">
            <a:avLst/>
          </a:prstGeom>
        </p:spPr>
      </p:pic>
    </p:spTree>
    <p:extLst>
      <p:ext uri="{BB962C8B-B14F-4D97-AF65-F5344CB8AC3E}">
        <p14:creationId xmlns:p14="http://schemas.microsoft.com/office/powerpoint/2010/main" val="2189345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Check</a:t>
            </a:r>
            <a:r>
              <a:rPr lang="cs-CZ" dirty="0"/>
              <a:t> </a:t>
            </a:r>
            <a:r>
              <a:rPr lang="cs-CZ" dirty="0" smtClean="0"/>
              <a:t/>
            </a:r>
            <a:br>
              <a:rPr lang="cs-CZ" dirty="0" smtClean="0"/>
            </a:br>
            <a:r>
              <a:rPr lang="cs-CZ" dirty="0" err="1" smtClean="0"/>
              <a:t>of</a:t>
            </a:r>
            <a:r>
              <a:rPr lang="cs-CZ" dirty="0" smtClean="0"/>
              <a:t> </a:t>
            </a:r>
            <a:br>
              <a:rPr lang="cs-CZ" dirty="0" smtClean="0"/>
            </a:br>
            <a:r>
              <a:rPr lang="cs-CZ" dirty="0" err="1" smtClean="0"/>
              <a:t>disinfection</a:t>
            </a:r>
            <a:endParaRPr lang="cs-CZ" dirty="0"/>
          </a:p>
        </p:txBody>
      </p:sp>
      <p:sp>
        <p:nvSpPr>
          <p:cNvPr id="3" name="Zástupný symbol pro obsah 2"/>
          <p:cNvSpPr>
            <a:spLocks noGrp="1"/>
          </p:cNvSpPr>
          <p:nvPr>
            <p:ph idx="1"/>
          </p:nvPr>
        </p:nvSpPr>
        <p:spPr/>
        <p:txBody>
          <a:bodyPr/>
          <a:lstStyle/>
          <a:p>
            <a:pPr marL="0" indent="0">
              <a:buNone/>
            </a:pPr>
            <a:r>
              <a:rPr lang="cs-CZ" dirty="0" smtClean="0"/>
              <a:t>           T</a:t>
            </a:r>
            <a:r>
              <a:rPr lang="en-US" dirty="0" smtClean="0"/>
              <a:t>he </a:t>
            </a:r>
            <a:r>
              <a:rPr lang="en-US" dirty="0"/>
              <a:t>following methods are used to control disinfection</a:t>
            </a:r>
            <a:r>
              <a:rPr lang="en-US" dirty="0" smtClean="0"/>
              <a:t>:</a:t>
            </a:r>
            <a:endParaRPr lang="cs-CZ" dirty="0" smtClean="0"/>
          </a:p>
          <a:p>
            <a:r>
              <a:rPr lang="en-US" dirty="0" smtClean="0">
                <a:solidFill>
                  <a:srgbClr val="00B050"/>
                </a:solidFill>
              </a:rPr>
              <a:t>chemical </a:t>
            </a:r>
            <a:r>
              <a:rPr lang="en-US" dirty="0"/>
              <a:t>- qualitative and quantitative </a:t>
            </a:r>
            <a:r>
              <a:rPr lang="cs-CZ" dirty="0" err="1" smtClean="0"/>
              <a:t>method</a:t>
            </a:r>
            <a:r>
              <a:rPr lang="cs-CZ" dirty="0" smtClean="0"/>
              <a:t> </a:t>
            </a:r>
            <a:r>
              <a:rPr lang="en-US" dirty="0" smtClean="0"/>
              <a:t>for </a:t>
            </a:r>
            <a:r>
              <a:rPr lang="en-US" dirty="0"/>
              <a:t>determination of active substances and their content in disinfecting solutions</a:t>
            </a:r>
            <a:r>
              <a:rPr lang="en-US" dirty="0" smtClean="0"/>
              <a:t>,</a:t>
            </a:r>
            <a:endParaRPr lang="cs-CZ" dirty="0" smtClean="0"/>
          </a:p>
          <a:p>
            <a:r>
              <a:rPr lang="en-US" dirty="0" smtClean="0">
                <a:solidFill>
                  <a:srgbClr val="FF0000"/>
                </a:solidFill>
              </a:rPr>
              <a:t>microbiological</a:t>
            </a:r>
            <a:r>
              <a:rPr lang="en-US" dirty="0" smtClean="0"/>
              <a:t> </a:t>
            </a:r>
            <a:r>
              <a:rPr lang="en-US" dirty="0"/>
              <a:t>- detection of the effectiveness of disinfecting solutions or microbial contamination of disinfected surfaces (smears, </a:t>
            </a:r>
            <a:r>
              <a:rPr lang="cs-CZ" dirty="0" err="1" smtClean="0"/>
              <a:t>imprint</a:t>
            </a:r>
            <a:r>
              <a:rPr lang="en-US" dirty="0" smtClean="0"/>
              <a:t>, </a:t>
            </a:r>
            <a:r>
              <a:rPr lang="en-US" dirty="0"/>
              <a:t>rinses, etc.).</a:t>
            </a:r>
            <a:endParaRPr lang="cs-CZ" dirty="0"/>
          </a:p>
        </p:txBody>
      </p:sp>
    </p:spTree>
    <p:extLst>
      <p:ext uri="{BB962C8B-B14F-4D97-AF65-F5344CB8AC3E}">
        <p14:creationId xmlns:p14="http://schemas.microsoft.com/office/powerpoint/2010/main" val="1735693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sz="2400" dirty="0">
                <a:solidFill>
                  <a:srgbClr val="FF0000"/>
                </a:solidFill>
              </a:rPr>
              <a:t>Checking </a:t>
            </a:r>
            <a:r>
              <a:rPr lang="cs-CZ" sz="2400" dirty="0" smtClean="0">
                <a:solidFill>
                  <a:srgbClr val="FF0000"/>
                </a:solidFill>
              </a:rPr>
              <a:t/>
            </a:r>
            <a:br>
              <a:rPr lang="cs-CZ" sz="2400" dirty="0" smtClean="0">
                <a:solidFill>
                  <a:srgbClr val="FF0000"/>
                </a:solidFill>
              </a:rPr>
            </a:br>
            <a:r>
              <a:rPr lang="en-US" sz="2400" dirty="0" smtClean="0">
                <a:solidFill>
                  <a:srgbClr val="FF0000"/>
                </a:solidFill>
              </a:rPr>
              <a:t>the </a:t>
            </a:r>
            <a:r>
              <a:rPr lang="en-US" sz="2400" dirty="0">
                <a:solidFill>
                  <a:srgbClr val="FF0000"/>
                </a:solidFill>
              </a:rPr>
              <a:t>effectiveness </a:t>
            </a:r>
            <a:r>
              <a:rPr lang="cs-CZ" sz="2400" dirty="0" smtClean="0"/>
              <a:t/>
            </a:r>
            <a:br>
              <a:rPr lang="cs-CZ" sz="2400" dirty="0" smtClean="0"/>
            </a:br>
            <a:r>
              <a:rPr lang="en-US" sz="2400" dirty="0" smtClean="0"/>
              <a:t>of </a:t>
            </a:r>
            <a:r>
              <a:rPr lang="cs-CZ" sz="2400" dirty="0" smtClean="0"/>
              <a:t/>
            </a:r>
            <a:br>
              <a:rPr lang="cs-CZ" sz="2400" dirty="0" smtClean="0"/>
            </a:br>
            <a:r>
              <a:rPr lang="en-US" sz="2400" dirty="0" smtClean="0"/>
              <a:t>washing </a:t>
            </a:r>
            <a:r>
              <a:rPr lang="cs-CZ" sz="2400" dirty="0" smtClean="0"/>
              <a:t/>
            </a:r>
            <a:br>
              <a:rPr lang="cs-CZ" sz="2400" dirty="0" smtClean="0"/>
            </a:br>
            <a:r>
              <a:rPr lang="en-US" sz="2400" dirty="0" smtClean="0"/>
              <a:t>and </a:t>
            </a:r>
            <a:r>
              <a:rPr lang="cs-CZ" sz="2400" dirty="0" smtClean="0"/>
              <a:t/>
            </a:r>
            <a:br>
              <a:rPr lang="cs-CZ" sz="2400" dirty="0" smtClean="0"/>
            </a:br>
            <a:r>
              <a:rPr lang="en-US" sz="2400" dirty="0" smtClean="0"/>
              <a:t>disinfection equipment</a:t>
            </a:r>
            <a:r>
              <a:rPr lang="cs-CZ" sz="2400" dirty="0" smtClean="0"/>
              <a:t/>
            </a:r>
            <a:br>
              <a:rPr lang="cs-CZ" sz="2400" dirty="0" smtClean="0"/>
            </a:br>
            <a:r>
              <a:rPr lang="cs-CZ" sz="2400" dirty="0"/>
              <a:t/>
            </a:r>
            <a:br>
              <a:rPr lang="cs-CZ" sz="2400" dirty="0"/>
            </a:br>
            <a:r>
              <a:rPr lang="en-US" sz="2400" dirty="0" smtClean="0"/>
              <a:t>(</a:t>
            </a:r>
            <a:r>
              <a:rPr lang="en-US" sz="2400" dirty="0">
                <a:solidFill>
                  <a:srgbClr val="FF0000"/>
                </a:solidFill>
              </a:rPr>
              <a:t>Decree No. 306/2012 Coll</a:t>
            </a:r>
            <a:r>
              <a:rPr lang="en-US" sz="2400" dirty="0"/>
              <a:t>.)</a:t>
            </a:r>
            <a:r>
              <a:rPr lang="cs-CZ" sz="2400" dirty="0" smtClean="0">
                <a:solidFill>
                  <a:srgbClr val="FF0000"/>
                </a:solidFill>
              </a:rPr>
              <a:t/>
            </a:r>
            <a:br>
              <a:rPr lang="cs-CZ" sz="2400" dirty="0" smtClean="0">
                <a:solidFill>
                  <a:srgbClr val="FF0000"/>
                </a:solidFill>
              </a:rPr>
            </a:br>
            <a:endParaRPr lang="cs-CZ" dirty="0">
              <a:solidFill>
                <a:srgbClr val="FF0000"/>
              </a:solidFill>
            </a:endParaRPr>
          </a:p>
        </p:txBody>
      </p:sp>
      <p:sp>
        <p:nvSpPr>
          <p:cNvPr id="3" name="Zástupný symbol pro obsah 2"/>
          <p:cNvSpPr>
            <a:spLocks noGrp="1"/>
          </p:cNvSpPr>
          <p:nvPr>
            <p:ph idx="1"/>
          </p:nvPr>
        </p:nvSpPr>
        <p:spPr>
          <a:xfrm>
            <a:off x="3869268" y="485166"/>
            <a:ext cx="7315200" cy="5120640"/>
          </a:xfrm>
        </p:spPr>
        <p:txBody>
          <a:bodyPr/>
          <a:lstStyle/>
          <a:p>
            <a:r>
              <a:rPr lang="en-US" dirty="0"/>
              <a:t>Continuous monitoring of parameters and verification of the effectiveness of the washing and disinfection process in washing and disinfection facilities </a:t>
            </a:r>
            <a:r>
              <a:rPr lang="en-US" dirty="0" smtClean="0"/>
              <a:t>shall be carried </a:t>
            </a:r>
            <a:r>
              <a:rPr lang="en-US" dirty="0"/>
              <a:t>out and documented on a continuous basis, </a:t>
            </a:r>
            <a:r>
              <a:rPr lang="en-US" dirty="0">
                <a:solidFill>
                  <a:srgbClr val="FF0000"/>
                </a:solidFill>
              </a:rPr>
              <a:t>at least once every 3 months</a:t>
            </a:r>
            <a:r>
              <a:rPr lang="en-US" dirty="0"/>
              <a:t>, by means of a device record or physical or chemical indicators or </a:t>
            </a:r>
            <a:r>
              <a:rPr lang="en-US" dirty="0" err="1"/>
              <a:t>bioindicators</a:t>
            </a:r>
            <a:r>
              <a:rPr lang="en-US" dirty="0"/>
              <a:t>.</a:t>
            </a:r>
            <a:endParaRPr lang="cs-CZ" dirty="0"/>
          </a:p>
          <a:p>
            <a:endParaRPr lang="cs-CZ" dirty="0" smtClean="0"/>
          </a:p>
          <a:p>
            <a:pPr marL="0" indent="0">
              <a:buNone/>
            </a:pPr>
            <a:endParaRPr lang="cs-CZ" dirty="0"/>
          </a:p>
          <a:p>
            <a:endParaRPr lang="cs-CZ" dirty="0" smtClean="0"/>
          </a:p>
          <a:p>
            <a:pPr marL="0" indent="0">
              <a:buNone/>
            </a:pPr>
            <a:endParaRPr lang="cs-CZ" dirty="0"/>
          </a:p>
        </p:txBody>
      </p:sp>
      <p:pic>
        <p:nvPicPr>
          <p:cNvPr id="1026" name="Picture 2" descr="Výsledek obrázku pro test myčka podložních mí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6868" y="3071848"/>
            <a:ext cx="3339830" cy="2330114"/>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4381501" y="3424428"/>
            <a:ext cx="2476500" cy="1847850"/>
          </a:xfrm>
          <a:prstGeom prst="rect">
            <a:avLst/>
          </a:prstGeom>
        </p:spPr>
      </p:pic>
    </p:spTree>
    <p:extLst>
      <p:ext uri="{BB962C8B-B14F-4D97-AF65-F5344CB8AC3E}">
        <p14:creationId xmlns:p14="http://schemas.microsoft.com/office/powerpoint/2010/main" val="1424663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200" dirty="0" err="1" smtClean="0"/>
              <a:t>Disinfection</a:t>
            </a:r>
            <a:r>
              <a:rPr lang="cs-CZ" sz="3200" dirty="0"/>
              <a:t/>
            </a:r>
            <a:br>
              <a:rPr lang="cs-CZ" sz="3200" dirty="0"/>
            </a:br>
            <a:r>
              <a:rPr lang="cs-CZ" sz="3200" dirty="0" err="1" smtClean="0"/>
              <a:t>documentation</a:t>
            </a:r>
            <a:endParaRPr lang="cs-CZ" sz="3200" dirty="0"/>
          </a:p>
        </p:txBody>
      </p:sp>
      <p:sp>
        <p:nvSpPr>
          <p:cNvPr id="3" name="Zástupný symbol pro obsah 2"/>
          <p:cNvSpPr>
            <a:spLocks noGrp="1"/>
          </p:cNvSpPr>
          <p:nvPr>
            <p:ph idx="1"/>
          </p:nvPr>
        </p:nvSpPr>
        <p:spPr/>
        <p:txBody>
          <a:bodyPr/>
          <a:lstStyle/>
          <a:p>
            <a:r>
              <a:rPr lang="en-US" dirty="0"/>
              <a:t>Documentation of the process of instrumental disinfection of invasive and noninvasive medical devices is </a:t>
            </a:r>
            <a:r>
              <a:rPr lang="en-US" dirty="0" smtClean="0"/>
              <a:t>documented</a:t>
            </a:r>
            <a:r>
              <a:rPr lang="cs-CZ" dirty="0" smtClean="0"/>
              <a:t>/proved</a:t>
            </a:r>
            <a:r>
              <a:rPr lang="en-US" dirty="0" smtClean="0"/>
              <a:t> </a:t>
            </a:r>
            <a:r>
              <a:rPr lang="en-US" dirty="0"/>
              <a:t>by an </a:t>
            </a:r>
            <a:r>
              <a:rPr lang="en-US" dirty="0">
                <a:solidFill>
                  <a:srgbClr val="00B050"/>
                </a:solidFill>
              </a:rPr>
              <a:t>automatic statement </a:t>
            </a:r>
            <a:r>
              <a:rPr lang="en-US" dirty="0"/>
              <a:t>of instrument values or a </a:t>
            </a:r>
            <a:r>
              <a:rPr lang="en-US" dirty="0">
                <a:solidFill>
                  <a:srgbClr val="00B050"/>
                </a:solidFill>
              </a:rPr>
              <a:t>physical or chemical indicator or </a:t>
            </a:r>
            <a:r>
              <a:rPr lang="en-US" dirty="0" err="1">
                <a:solidFill>
                  <a:srgbClr val="00B050"/>
                </a:solidFill>
              </a:rPr>
              <a:t>bioindicator</a:t>
            </a:r>
            <a:r>
              <a:rPr lang="en-US" dirty="0" smtClean="0"/>
              <a:t>.</a:t>
            </a:r>
            <a:endParaRPr lang="cs-CZ" dirty="0" smtClean="0"/>
          </a:p>
          <a:p>
            <a:r>
              <a:rPr lang="en-US" dirty="0" smtClean="0"/>
              <a:t>Documentation </a:t>
            </a:r>
            <a:r>
              <a:rPr lang="en-US" dirty="0"/>
              <a:t>of the </a:t>
            </a:r>
            <a:r>
              <a:rPr lang="en-US" dirty="0">
                <a:solidFill>
                  <a:srgbClr val="00B050"/>
                </a:solidFill>
              </a:rPr>
              <a:t>pasteurization</a:t>
            </a:r>
            <a:r>
              <a:rPr lang="en-US" dirty="0"/>
              <a:t> process is documented by listing or recording of physical parameters</a:t>
            </a:r>
            <a:r>
              <a:rPr lang="en-US" dirty="0" smtClean="0"/>
              <a:t>.</a:t>
            </a:r>
            <a:endParaRPr lang="cs-CZ" dirty="0" smtClean="0"/>
          </a:p>
          <a:p>
            <a:r>
              <a:rPr lang="en-US" dirty="0" smtClean="0"/>
              <a:t>Written</a:t>
            </a:r>
            <a:r>
              <a:rPr lang="en-US" dirty="0"/>
              <a:t>, or the electronic documentation of the </a:t>
            </a:r>
            <a:r>
              <a:rPr lang="cs-CZ" dirty="0" smtClean="0"/>
              <a:t>w</a:t>
            </a:r>
            <a:r>
              <a:rPr lang="en-US" dirty="0" err="1" smtClean="0"/>
              <a:t>ashing</a:t>
            </a:r>
            <a:r>
              <a:rPr lang="en-US" dirty="0" smtClean="0"/>
              <a:t> </a:t>
            </a:r>
            <a:r>
              <a:rPr lang="en-US" dirty="0"/>
              <a:t>and disinfection equipment is </a:t>
            </a:r>
            <a:r>
              <a:rPr lang="en-US" dirty="0">
                <a:solidFill>
                  <a:srgbClr val="FF0000"/>
                </a:solidFill>
              </a:rPr>
              <a:t>archived at least 5 years </a:t>
            </a:r>
            <a:r>
              <a:rPr lang="en-US" dirty="0"/>
              <a:t>after the process control.</a:t>
            </a:r>
            <a:endParaRPr lang="cs-CZ" dirty="0"/>
          </a:p>
        </p:txBody>
      </p:sp>
    </p:spTree>
    <p:extLst>
      <p:ext uri="{BB962C8B-B14F-4D97-AF65-F5344CB8AC3E}">
        <p14:creationId xmlns:p14="http://schemas.microsoft.com/office/powerpoint/2010/main" val="1712728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solidFill>
                  <a:srgbClr val="FF0000"/>
                </a:solidFill>
              </a:rPr>
              <a:t>Higher</a:t>
            </a:r>
            <a:r>
              <a:rPr lang="cs-CZ" dirty="0">
                <a:solidFill>
                  <a:srgbClr val="FF0000"/>
                </a:solidFill>
              </a:rPr>
              <a:t> </a:t>
            </a:r>
            <a:r>
              <a:rPr lang="cs-CZ" dirty="0" err="1">
                <a:solidFill>
                  <a:srgbClr val="FF0000"/>
                </a:solidFill>
              </a:rPr>
              <a:t>degree</a:t>
            </a:r>
            <a:r>
              <a:rPr lang="cs-CZ" dirty="0">
                <a:solidFill>
                  <a:srgbClr val="FF0000"/>
                </a:solidFill>
              </a:rPr>
              <a:t> </a:t>
            </a:r>
            <a:r>
              <a:rPr lang="cs-CZ" dirty="0" err="1">
                <a:solidFill>
                  <a:srgbClr val="FF0000"/>
                </a:solidFill>
              </a:rPr>
              <a:t>of</a:t>
            </a:r>
            <a:r>
              <a:rPr lang="cs-CZ" dirty="0">
                <a:solidFill>
                  <a:srgbClr val="FF0000"/>
                </a:solidFill>
              </a:rPr>
              <a:t> </a:t>
            </a:r>
            <a:r>
              <a:rPr lang="cs-CZ" dirty="0" err="1">
                <a:solidFill>
                  <a:srgbClr val="FF0000"/>
                </a:solidFill>
              </a:rPr>
              <a:t>disinfection</a:t>
            </a:r>
            <a:endParaRPr lang="cs-CZ" dirty="0">
              <a:solidFill>
                <a:srgbClr val="FF0000"/>
              </a:solidFill>
            </a:endParaRPr>
          </a:p>
        </p:txBody>
      </p:sp>
      <p:sp>
        <p:nvSpPr>
          <p:cNvPr id="3" name="Zástupný symbol pro obsah 2"/>
          <p:cNvSpPr>
            <a:spLocks noGrp="1"/>
          </p:cNvSpPr>
          <p:nvPr>
            <p:ph idx="1"/>
          </p:nvPr>
        </p:nvSpPr>
        <p:spPr/>
        <p:txBody>
          <a:bodyPr/>
          <a:lstStyle/>
          <a:p>
            <a:r>
              <a:rPr lang="en-US" dirty="0"/>
              <a:t>Designed for medical devices that can not be sterilized by available methods and </a:t>
            </a:r>
            <a:r>
              <a:rPr lang="cs-CZ" dirty="0" smtClean="0"/>
              <a:t>are </a:t>
            </a:r>
            <a:r>
              <a:rPr lang="en-US" dirty="0" smtClean="0"/>
              <a:t>used </a:t>
            </a:r>
            <a:r>
              <a:rPr lang="en-US" dirty="0"/>
              <a:t>to perform and investigate </a:t>
            </a:r>
            <a:r>
              <a:rPr lang="en-US" dirty="0" err="1"/>
              <a:t>microbially</a:t>
            </a:r>
            <a:r>
              <a:rPr lang="en-US" dirty="0"/>
              <a:t> </a:t>
            </a:r>
            <a:r>
              <a:rPr lang="en-US" dirty="0">
                <a:solidFill>
                  <a:srgbClr val="FF0000"/>
                </a:solidFill>
              </a:rPr>
              <a:t>physiologically uninhabited </a:t>
            </a:r>
            <a:r>
              <a:rPr lang="en-US" dirty="0"/>
              <a:t>body cavities (</a:t>
            </a:r>
            <a:r>
              <a:rPr lang="en-US" dirty="0" err="1"/>
              <a:t>eg</a:t>
            </a:r>
            <a:r>
              <a:rPr lang="en-US" dirty="0"/>
              <a:t> </a:t>
            </a:r>
            <a:r>
              <a:rPr lang="en-US" dirty="0" smtClean="0"/>
              <a:t>surgical </a:t>
            </a:r>
            <a:r>
              <a:rPr lang="en-US" dirty="0"/>
              <a:t>and investigative </a:t>
            </a:r>
            <a:r>
              <a:rPr lang="en-US" dirty="0" smtClean="0"/>
              <a:t>endoscopes</a:t>
            </a:r>
            <a:r>
              <a:rPr lang="cs-CZ" dirty="0" smtClean="0"/>
              <a:t> </a:t>
            </a:r>
            <a:r>
              <a:rPr lang="cs-CZ" dirty="0" err="1" smtClean="0"/>
              <a:t>other</a:t>
            </a:r>
            <a:r>
              <a:rPr lang="cs-CZ" dirty="0" smtClean="0"/>
              <a:t> </a:t>
            </a:r>
            <a:r>
              <a:rPr lang="cs-CZ" dirty="0" err="1" smtClean="0"/>
              <a:t>than</a:t>
            </a:r>
            <a:r>
              <a:rPr lang="cs-CZ" dirty="0" smtClean="0"/>
              <a:t> </a:t>
            </a:r>
            <a:r>
              <a:rPr lang="en-US" dirty="0" smtClean="0"/>
              <a:t>digestive ).</a:t>
            </a:r>
            <a:endParaRPr lang="cs-CZ" dirty="0" smtClean="0"/>
          </a:p>
          <a:p>
            <a:r>
              <a:rPr lang="en-US" dirty="0"/>
              <a:t>1st stage </a:t>
            </a:r>
            <a:r>
              <a:rPr lang="cs-CZ" dirty="0" smtClean="0"/>
              <a:t>- d</a:t>
            </a:r>
            <a:r>
              <a:rPr lang="en-US" dirty="0" err="1" smtClean="0"/>
              <a:t>isinfection</a:t>
            </a:r>
            <a:r>
              <a:rPr lang="en-US" dirty="0" smtClean="0"/>
              <a:t> </a:t>
            </a:r>
            <a:r>
              <a:rPr lang="en-US" dirty="0"/>
              <a:t>and mechanical cleaning in disinfection solution No. 1 </a:t>
            </a:r>
            <a:r>
              <a:rPr lang="cs-CZ" dirty="0" smtClean="0"/>
              <a:t>-</a:t>
            </a:r>
            <a:r>
              <a:rPr lang="en-US" dirty="0" smtClean="0"/>
              <a:t> </a:t>
            </a:r>
            <a:r>
              <a:rPr lang="en-US" dirty="0"/>
              <a:t>bactericidal and </a:t>
            </a:r>
            <a:r>
              <a:rPr lang="en-US" dirty="0" err="1" smtClean="0"/>
              <a:t>virucidal</a:t>
            </a:r>
            <a:r>
              <a:rPr lang="cs-CZ" dirty="0" smtClean="0"/>
              <a:t> </a:t>
            </a:r>
            <a:r>
              <a:rPr lang="cs-CZ" dirty="0" err="1" smtClean="0"/>
              <a:t>effect</a:t>
            </a:r>
            <a:r>
              <a:rPr lang="en-US" dirty="0"/>
              <a:t/>
            </a:r>
            <a:br>
              <a:rPr lang="en-US" dirty="0"/>
            </a:br>
            <a:r>
              <a:rPr lang="cs-CZ" dirty="0" smtClean="0"/>
              <a:t>2nd </a:t>
            </a:r>
            <a:r>
              <a:rPr lang="en-US" dirty="0" smtClean="0"/>
              <a:t>stage </a:t>
            </a:r>
            <a:r>
              <a:rPr lang="cs-CZ" dirty="0" smtClean="0"/>
              <a:t>- </a:t>
            </a:r>
            <a:r>
              <a:rPr lang="en-US" dirty="0" smtClean="0"/>
              <a:t>disinfectant </a:t>
            </a:r>
            <a:r>
              <a:rPr lang="en-US" dirty="0"/>
              <a:t>solution No. </a:t>
            </a:r>
            <a:r>
              <a:rPr lang="en-US" dirty="0" smtClean="0"/>
              <a:t>2</a:t>
            </a:r>
            <a:r>
              <a:rPr lang="cs-CZ" dirty="0" smtClean="0"/>
              <a:t> - </a:t>
            </a:r>
            <a:r>
              <a:rPr lang="en-US" dirty="0" smtClean="0"/>
              <a:t>bactericidal</a:t>
            </a:r>
            <a:r>
              <a:rPr lang="en-US" dirty="0"/>
              <a:t>, </a:t>
            </a:r>
            <a:r>
              <a:rPr lang="en-US" dirty="0" err="1"/>
              <a:t>virucidal</a:t>
            </a:r>
            <a:r>
              <a:rPr lang="en-US" dirty="0"/>
              <a:t>, fungicidal, </a:t>
            </a:r>
            <a:r>
              <a:rPr lang="en-US" dirty="0" err="1"/>
              <a:t>tuberculocidal</a:t>
            </a:r>
            <a:r>
              <a:rPr lang="en-US" dirty="0"/>
              <a:t> and </a:t>
            </a:r>
            <a:r>
              <a:rPr lang="en-US" dirty="0" smtClean="0"/>
              <a:t>sporicidal</a:t>
            </a:r>
            <a:r>
              <a:rPr lang="cs-CZ" dirty="0" smtClean="0"/>
              <a:t> </a:t>
            </a:r>
            <a:r>
              <a:rPr lang="cs-CZ" dirty="0" err="1" smtClean="0"/>
              <a:t>effect</a:t>
            </a:r>
            <a:endParaRPr lang="cs-CZ" dirty="0" smtClean="0"/>
          </a:p>
          <a:p>
            <a:r>
              <a:rPr lang="en-US" dirty="0" smtClean="0"/>
              <a:t>After </a:t>
            </a:r>
            <a:r>
              <a:rPr lang="en-US" dirty="0"/>
              <a:t>a higher degree of disinfection, it is necessary to rinse objects with </a:t>
            </a:r>
            <a:r>
              <a:rPr lang="en-US" dirty="0">
                <a:solidFill>
                  <a:srgbClr val="FF0000"/>
                </a:solidFill>
              </a:rPr>
              <a:t>sterile water </a:t>
            </a:r>
            <a:r>
              <a:rPr lang="en-US" dirty="0"/>
              <a:t>to remove residual chemicals.</a:t>
            </a:r>
            <a:r>
              <a:rPr lang="cs-CZ" dirty="0" smtClean="0"/>
              <a:t> </a:t>
            </a:r>
            <a:endParaRPr lang="cs-CZ" dirty="0"/>
          </a:p>
          <a:p>
            <a:endParaRPr lang="cs-CZ" dirty="0" smtClean="0"/>
          </a:p>
          <a:p>
            <a:endParaRPr lang="cs-CZ" dirty="0"/>
          </a:p>
          <a:p>
            <a:pPr marL="0" indent="0">
              <a:buNone/>
            </a:pPr>
            <a:endParaRPr lang="cs-CZ" dirty="0"/>
          </a:p>
        </p:txBody>
      </p:sp>
      <p:pic>
        <p:nvPicPr>
          <p:cNvPr id="4" name="Obrázek 3"/>
          <p:cNvPicPr>
            <a:picLocks noChangeAspect="1"/>
          </p:cNvPicPr>
          <p:nvPr/>
        </p:nvPicPr>
        <p:blipFill>
          <a:blip r:embed="rId2"/>
          <a:stretch>
            <a:fillRect/>
          </a:stretch>
        </p:blipFill>
        <p:spPr>
          <a:xfrm>
            <a:off x="4615181" y="4507601"/>
            <a:ext cx="3153741" cy="2094985"/>
          </a:xfrm>
          <a:prstGeom prst="rect">
            <a:avLst/>
          </a:prstGeom>
        </p:spPr>
      </p:pic>
      <p:pic>
        <p:nvPicPr>
          <p:cNvPr id="5" name="Obrázek 4"/>
          <p:cNvPicPr>
            <a:picLocks noChangeAspect="1"/>
          </p:cNvPicPr>
          <p:nvPr/>
        </p:nvPicPr>
        <p:blipFill>
          <a:blip r:embed="rId3"/>
          <a:stretch>
            <a:fillRect/>
          </a:stretch>
        </p:blipFill>
        <p:spPr>
          <a:xfrm>
            <a:off x="8103356" y="4422648"/>
            <a:ext cx="2857500" cy="1562100"/>
          </a:xfrm>
          <a:prstGeom prst="rect">
            <a:avLst/>
          </a:prstGeom>
        </p:spPr>
      </p:pic>
    </p:spTree>
    <p:extLst>
      <p:ext uri="{BB962C8B-B14F-4D97-AF65-F5344CB8AC3E}">
        <p14:creationId xmlns:p14="http://schemas.microsoft.com/office/powerpoint/2010/main" val="2720915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8033474" y="4753233"/>
            <a:ext cx="3150994" cy="1820690"/>
          </a:xfrm>
          <a:prstGeom prst="rect">
            <a:avLst/>
          </a:prstGeom>
        </p:spPr>
      </p:pic>
      <p:sp>
        <p:nvSpPr>
          <p:cNvPr id="2" name="Nadpis 1"/>
          <p:cNvSpPr>
            <a:spLocks noGrp="1"/>
          </p:cNvSpPr>
          <p:nvPr>
            <p:ph type="title"/>
          </p:nvPr>
        </p:nvSpPr>
        <p:spPr/>
        <p:txBody>
          <a:bodyPr/>
          <a:lstStyle/>
          <a:p>
            <a:pPr algn="ctr"/>
            <a:r>
              <a:rPr lang="cs-CZ" dirty="0" err="1">
                <a:solidFill>
                  <a:srgbClr val="FF0000"/>
                </a:solidFill>
              </a:rPr>
              <a:t>Two-stage</a:t>
            </a:r>
            <a:r>
              <a:rPr lang="cs-CZ" dirty="0">
                <a:solidFill>
                  <a:srgbClr val="FF0000"/>
                </a:solidFill>
              </a:rPr>
              <a:t> </a:t>
            </a:r>
            <a:r>
              <a:rPr lang="cs-CZ" dirty="0" err="1">
                <a:solidFill>
                  <a:srgbClr val="FF0000"/>
                </a:solidFill>
              </a:rPr>
              <a:t>disinfection</a:t>
            </a:r>
            <a:endParaRPr lang="cs-CZ" dirty="0">
              <a:solidFill>
                <a:srgbClr val="FF0000"/>
              </a:solidFill>
            </a:endParaRPr>
          </a:p>
        </p:txBody>
      </p:sp>
      <p:sp>
        <p:nvSpPr>
          <p:cNvPr id="3" name="Zástupný symbol pro obsah 2"/>
          <p:cNvSpPr>
            <a:spLocks noGrp="1"/>
          </p:cNvSpPr>
          <p:nvPr>
            <p:ph idx="1"/>
          </p:nvPr>
        </p:nvSpPr>
        <p:spPr/>
        <p:txBody>
          <a:bodyPr>
            <a:normAutofit/>
          </a:bodyPr>
          <a:lstStyle/>
          <a:p>
            <a:r>
              <a:rPr lang="en-US" dirty="0"/>
              <a:t>For medical devices that are used to </a:t>
            </a:r>
            <a:r>
              <a:rPr lang="en-US" dirty="0" smtClean="0"/>
              <a:t>perform</a:t>
            </a:r>
            <a:r>
              <a:rPr lang="cs-CZ" dirty="0" smtClean="0"/>
              <a:t> </a:t>
            </a:r>
            <a:r>
              <a:rPr lang="cs-CZ" dirty="0" err="1" smtClean="0"/>
              <a:t>activity</a:t>
            </a:r>
            <a:r>
              <a:rPr lang="en-US" dirty="0" smtClean="0"/>
              <a:t> </a:t>
            </a:r>
            <a:r>
              <a:rPr lang="en-US" dirty="0"/>
              <a:t>in physiologically </a:t>
            </a:r>
            <a:r>
              <a:rPr lang="en-US" dirty="0">
                <a:solidFill>
                  <a:srgbClr val="FF0000"/>
                </a:solidFill>
              </a:rPr>
              <a:t>microbial </a:t>
            </a:r>
            <a:r>
              <a:rPr lang="cs-CZ" dirty="0" err="1" smtClean="0">
                <a:solidFill>
                  <a:srgbClr val="FF0000"/>
                </a:solidFill>
              </a:rPr>
              <a:t>inhabited</a:t>
            </a:r>
            <a:r>
              <a:rPr lang="cs-CZ" dirty="0" smtClean="0">
                <a:solidFill>
                  <a:srgbClr val="FF0000"/>
                </a:solidFill>
              </a:rPr>
              <a:t> </a:t>
            </a:r>
            <a:r>
              <a:rPr lang="en-US" dirty="0" smtClean="0"/>
              <a:t>areas </a:t>
            </a:r>
            <a:r>
              <a:rPr lang="en-US" dirty="0"/>
              <a:t>of the body (digestive flexible and rigid endoscopes) and which can not be sterilized, two-stage disinfection is intended</a:t>
            </a:r>
            <a:r>
              <a:rPr lang="en-US" dirty="0" smtClean="0"/>
              <a:t>.</a:t>
            </a:r>
            <a:endParaRPr lang="cs-CZ" dirty="0" smtClean="0"/>
          </a:p>
          <a:p>
            <a:r>
              <a:rPr lang="en-US" dirty="0"/>
              <a:t>The </a:t>
            </a:r>
            <a:r>
              <a:rPr lang="en-US" dirty="0">
                <a:solidFill>
                  <a:srgbClr val="00B050"/>
                </a:solidFill>
              </a:rPr>
              <a:t>first stage </a:t>
            </a:r>
            <a:r>
              <a:rPr lang="en-US" dirty="0"/>
              <a:t>of disinfection of the device or aid is done immediately after using it with a </a:t>
            </a:r>
            <a:r>
              <a:rPr lang="en-US" dirty="0" smtClean="0"/>
              <a:t>bactericidal</a:t>
            </a:r>
            <a:r>
              <a:rPr lang="cs-CZ" dirty="0" smtClean="0"/>
              <a:t> and</a:t>
            </a:r>
            <a:r>
              <a:rPr lang="en-US" dirty="0" smtClean="0"/>
              <a:t> </a:t>
            </a:r>
            <a:r>
              <a:rPr lang="en-US" dirty="0" err="1"/>
              <a:t>virucidal</a:t>
            </a:r>
            <a:r>
              <a:rPr lang="en-US" dirty="0"/>
              <a:t> effect, followed by mechanical </a:t>
            </a:r>
            <a:r>
              <a:rPr lang="en-US" dirty="0" smtClean="0"/>
              <a:t>cleaning</a:t>
            </a:r>
            <a:endParaRPr lang="cs-CZ" dirty="0" smtClean="0"/>
          </a:p>
          <a:p>
            <a:r>
              <a:rPr lang="cs-CZ" dirty="0" smtClean="0"/>
              <a:t>U</a:t>
            </a:r>
            <a:r>
              <a:rPr lang="en-US" dirty="0" smtClean="0"/>
              <a:t>sing </a:t>
            </a:r>
            <a:r>
              <a:rPr lang="en-US" dirty="0">
                <a:solidFill>
                  <a:srgbClr val="00B050"/>
                </a:solidFill>
              </a:rPr>
              <a:t>disinfectants</a:t>
            </a:r>
            <a:r>
              <a:rPr lang="en-US" dirty="0"/>
              <a:t> with a broader range of </a:t>
            </a:r>
            <a:r>
              <a:rPr lang="en-US" dirty="0" smtClean="0"/>
              <a:t>disinfectant</a:t>
            </a:r>
            <a:r>
              <a:rPr lang="cs-CZ" dirty="0" smtClean="0"/>
              <a:t> </a:t>
            </a:r>
            <a:r>
              <a:rPr lang="cs-CZ" dirty="0" err="1" smtClean="0"/>
              <a:t>efficiency</a:t>
            </a:r>
            <a:r>
              <a:rPr lang="en-US" dirty="0" smtClean="0"/>
              <a:t> </a:t>
            </a:r>
            <a:r>
              <a:rPr lang="en-US" dirty="0"/>
              <a:t>(at least </a:t>
            </a:r>
            <a:r>
              <a:rPr lang="en-US" dirty="0">
                <a:solidFill>
                  <a:srgbClr val="FF0000"/>
                </a:solidFill>
              </a:rPr>
              <a:t>bactericidal, </a:t>
            </a:r>
            <a:r>
              <a:rPr lang="en-US" dirty="0" err="1">
                <a:solidFill>
                  <a:srgbClr val="FF0000"/>
                </a:solidFill>
              </a:rPr>
              <a:t>virucidal</a:t>
            </a:r>
            <a:r>
              <a:rPr lang="en-US" dirty="0">
                <a:solidFill>
                  <a:srgbClr val="FF0000"/>
                </a:solidFill>
              </a:rPr>
              <a:t> and </a:t>
            </a:r>
            <a:r>
              <a:rPr lang="cs-CZ" dirty="0" smtClean="0">
                <a:solidFill>
                  <a:srgbClr val="FF0000"/>
                </a:solidFill>
              </a:rPr>
              <a:t>on </a:t>
            </a:r>
            <a:r>
              <a:rPr lang="en-US" dirty="0" smtClean="0">
                <a:solidFill>
                  <a:srgbClr val="FF0000"/>
                </a:solidFill>
              </a:rPr>
              <a:t>microscopic </a:t>
            </a:r>
            <a:r>
              <a:rPr lang="en-US" dirty="0">
                <a:solidFill>
                  <a:srgbClr val="FF0000"/>
                </a:solidFill>
              </a:rPr>
              <a:t>fiber fungi</a:t>
            </a:r>
            <a:r>
              <a:rPr lang="en-US" dirty="0"/>
              <a:t>) in the </a:t>
            </a:r>
            <a:r>
              <a:rPr lang="en-US" dirty="0">
                <a:solidFill>
                  <a:srgbClr val="00B050"/>
                </a:solidFill>
              </a:rPr>
              <a:t>second </a:t>
            </a:r>
            <a:r>
              <a:rPr lang="cs-CZ" dirty="0" err="1" smtClean="0">
                <a:solidFill>
                  <a:srgbClr val="00B050"/>
                </a:solidFill>
              </a:rPr>
              <a:t>stage</a:t>
            </a:r>
            <a:endParaRPr lang="cs-CZ" dirty="0" smtClean="0">
              <a:solidFill>
                <a:srgbClr val="00B050"/>
              </a:solidFill>
            </a:endParaRPr>
          </a:p>
          <a:p>
            <a:r>
              <a:rPr lang="en-US" dirty="0" smtClean="0"/>
              <a:t>With </a:t>
            </a:r>
            <a:r>
              <a:rPr lang="en-US" dirty="0"/>
              <a:t>subsequent </a:t>
            </a:r>
            <a:r>
              <a:rPr lang="en-US" dirty="0">
                <a:solidFill>
                  <a:srgbClr val="FF0000"/>
                </a:solidFill>
              </a:rPr>
              <a:t>rinsing</a:t>
            </a:r>
            <a:r>
              <a:rPr lang="en-US" dirty="0"/>
              <a:t/>
            </a:r>
            <a:br>
              <a:rPr lang="en-US" dirty="0"/>
            </a:br>
            <a:r>
              <a:rPr lang="cs-CZ" dirty="0" smtClean="0"/>
              <a:t>a) by </a:t>
            </a:r>
            <a:r>
              <a:rPr lang="en-US" dirty="0" smtClean="0"/>
              <a:t>drinking </a:t>
            </a:r>
            <a:r>
              <a:rPr lang="en-US" dirty="0"/>
              <a:t>water, the quality of which will be evidenced at least twice a year at the </a:t>
            </a:r>
            <a:r>
              <a:rPr lang="cs-CZ" dirty="0" err="1" smtClean="0"/>
              <a:t>outlet</a:t>
            </a:r>
            <a:r>
              <a:rPr lang="cs-CZ" dirty="0" smtClean="0"/>
              <a:t> </a:t>
            </a:r>
            <a:r>
              <a:rPr lang="cs-CZ" dirty="0" err="1" smtClean="0"/>
              <a:t>of</a:t>
            </a:r>
            <a:r>
              <a:rPr lang="cs-CZ" dirty="0" smtClean="0"/>
              <a:t> </a:t>
            </a:r>
            <a:r>
              <a:rPr lang="cs-CZ" dirty="0" err="1" smtClean="0"/>
              <a:t>the</a:t>
            </a:r>
            <a:r>
              <a:rPr lang="cs-CZ" dirty="0" smtClean="0"/>
              <a:t> </a:t>
            </a:r>
            <a:r>
              <a:rPr lang="en-US" dirty="0" smtClean="0"/>
              <a:t>healthcare </a:t>
            </a:r>
            <a:r>
              <a:rPr lang="en-US" dirty="0"/>
              <a:t>provider under another </a:t>
            </a:r>
            <a:r>
              <a:rPr lang="en-US" dirty="0" smtClean="0"/>
              <a:t>legal regulation</a:t>
            </a:r>
            <a:r>
              <a:rPr lang="cs-CZ" dirty="0" smtClean="0"/>
              <a:t> </a:t>
            </a:r>
            <a:r>
              <a:rPr lang="cs-CZ" dirty="0" err="1" smtClean="0"/>
              <a:t>for</a:t>
            </a:r>
            <a:r>
              <a:rPr lang="cs-CZ" dirty="0" smtClean="0"/>
              <a:t> </a:t>
            </a:r>
            <a:r>
              <a:rPr lang="en-US" dirty="0" smtClean="0"/>
              <a:t>drinking </a:t>
            </a:r>
            <a:r>
              <a:rPr lang="en-US" dirty="0"/>
              <a:t>water , or</a:t>
            </a:r>
            <a:br>
              <a:rPr lang="en-US" dirty="0"/>
            </a:br>
            <a:r>
              <a:rPr lang="cs-CZ" dirty="0" smtClean="0"/>
              <a:t>b) by </a:t>
            </a:r>
            <a:r>
              <a:rPr lang="en-US" dirty="0" smtClean="0"/>
              <a:t>purified </a:t>
            </a:r>
            <a:r>
              <a:rPr lang="en-US" dirty="0"/>
              <a:t>water (Aqua </a:t>
            </a:r>
            <a:r>
              <a:rPr lang="en-US" dirty="0" err="1"/>
              <a:t>purificata</a:t>
            </a:r>
            <a:r>
              <a:rPr lang="en-US" dirty="0"/>
              <a:t>).</a:t>
            </a:r>
            <a:endParaRPr lang="cs-CZ" dirty="0"/>
          </a:p>
        </p:txBody>
      </p:sp>
    </p:spTree>
    <p:extLst>
      <p:ext uri="{BB962C8B-B14F-4D97-AF65-F5344CB8AC3E}">
        <p14:creationId xmlns:p14="http://schemas.microsoft.com/office/powerpoint/2010/main" val="3591341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Legislative </a:t>
            </a:r>
            <a:r>
              <a:rPr lang="en-US" dirty="0" smtClean="0"/>
              <a:t>requirements</a:t>
            </a:r>
            <a:r>
              <a:rPr lang="cs-CZ" dirty="0" smtClean="0"/>
              <a:t/>
            </a:r>
            <a:br>
              <a:rPr lang="cs-CZ" dirty="0" smtClean="0"/>
            </a:br>
            <a:r>
              <a:rPr lang="cs-CZ" dirty="0"/>
              <a:t/>
            </a:r>
            <a:br>
              <a:rPr lang="cs-CZ" dirty="0"/>
            </a:br>
            <a:r>
              <a:rPr lang="en-US" dirty="0" smtClean="0"/>
              <a:t>I </a:t>
            </a:r>
            <a:r>
              <a:rPr lang="cs-CZ" dirty="0" smtClean="0"/>
              <a:t/>
            </a:r>
            <a:br>
              <a:rPr lang="cs-CZ" dirty="0" smtClean="0"/>
            </a:br>
            <a:r>
              <a:rPr lang="en-US" dirty="0" smtClean="0"/>
              <a:t>(</a:t>
            </a:r>
            <a:r>
              <a:rPr lang="en-US" dirty="0"/>
              <a:t>Decree No. 306/2012 Coll.)</a:t>
            </a:r>
            <a:endParaRPr lang="cs-CZ" dirty="0">
              <a:solidFill>
                <a:srgbClr val="FF0000"/>
              </a:solidFill>
            </a:endParaRPr>
          </a:p>
        </p:txBody>
      </p:sp>
      <p:sp>
        <p:nvSpPr>
          <p:cNvPr id="3" name="Zástupný symbol pro obsah 2"/>
          <p:cNvSpPr>
            <a:spLocks noGrp="1"/>
          </p:cNvSpPr>
          <p:nvPr>
            <p:ph idx="1"/>
          </p:nvPr>
        </p:nvSpPr>
        <p:spPr/>
        <p:txBody>
          <a:bodyPr/>
          <a:lstStyle/>
          <a:p>
            <a:r>
              <a:rPr lang="en-US" dirty="0"/>
              <a:t>in patient care, health workers must use </a:t>
            </a:r>
            <a:r>
              <a:rPr lang="en-US" dirty="0">
                <a:solidFill>
                  <a:srgbClr val="00B050"/>
                </a:solidFill>
              </a:rPr>
              <a:t>barrier care techniques </a:t>
            </a:r>
            <a:r>
              <a:rPr lang="en-US" dirty="0"/>
              <a:t>at all </a:t>
            </a:r>
            <a:r>
              <a:rPr lang="en-US" dirty="0" smtClean="0"/>
              <a:t>workplaces</a:t>
            </a:r>
            <a:endParaRPr lang="cs-CZ" dirty="0" smtClean="0"/>
          </a:p>
          <a:p>
            <a:r>
              <a:rPr lang="en-US" dirty="0" smtClean="0">
                <a:solidFill>
                  <a:srgbClr val="FF0000"/>
                </a:solidFill>
              </a:rPr>
              <a:t>only </a:t>
            </a:r>
            <a:r>
              <a:rPr lang="en-US" dirty="0">
                <a:solidFill>
                  <a:srgbClr val="FF0000"/>
                </a:solidFill>
              </a:rPr>
              <a:t>decontaminated aids should be </a:t>
            </a:r>
            <a:r>
              <a:rPr lang="en-US" dirty="0" smtClean="0">
                <a:solidFill>
                  <a:srgbClr val="FF0000"/>
                </a:solidFill>
              </a:rPr>
              <a:t>used</a:t>
            </a:r>
            <a:endParaRPr lang="cs-CZ" dirty="0" smtClean="0">
              <a:solidFill>
                <a:srgbClr val="FF0000"/>
              </a:solidFill>
            </a:endParaRPr>
          </a:p>
          <a:p>
            <a:r>
              <a:rPr lang="en-US" dirty="0" smtClean="0"/>
              <a:t>work</a:t>
            </a:r>
            <a:r>
              <a:rPr lang="cs-CZ" dirty="0" smtClean="0"/>
              <a:t> </a:t>
            </a:r>
            <a:r>
              <a:rPr lang="cs-CZ" dirty="0" err="1" smtClean="0"/>
              <a:t>surface</a:t>
            </a:r>
            <a:r>
              <a:rPr lang="en-US" dirty="0" smtClean="0"/>
              <a:t>s </a:t>
            </a:r>
            <a:r>
              <a:rPr lang="en-US" dirty="0"/>
              <a:t>at all workplaces of healthcare facilities </a:t>
            </a:r>
            <a:r>
              <a:rPr lang="en-US" dirty="0">
                <a:solidFill>
                  <a:srgbClr val="FF0000"/>
                </a:solidFill>
              </a:rPr>
              <a:t>must be allocated </a:t>
            </a:r>
            <a:r>
              <a:rPr lang="en-US" dirty="0"/>
              <a:t>according to the nature of the activity being carried </a:t>
            </a:r>
            <a:r>
              <a:rPr lang="en-US" dirty="0" smtClean="0"/>
              <a:t>out</a:t>
            </a:r>
            <a:endParaRPr lang="cs-CZ" dirty="0" smtClean="0"/>
          </a:p>
          <a:p>
            <a:r>
              <a:rPr lang="en-US" dirty="0" smtClean="0"/>
              <a:t>barrier </a:t>
            </a:r>
            <a:r>
              <a:rPr lang="en-US" dirty="0"/>
              <a:t>care </a:t>
            </a:r>
            <a:r>
              <a:rPr lang="en-US" dirty="0" err="1" smtClean="0"/>
              <a:t>techn</a:t>
            </a:r>
            <a:r>
              <a:rPr lang="cs-CZ" dirty="0" err="1" smtClean="0"/>
              <a:t>iques</a:t>
            </a:r>
            <a:r>
              <a:rPr lang="en-US" dirty="0" smtClean="0"/>
              <a:t> </a:t>
            </a:r>
            <a:r>
              <a:rPr lang="en-US" dirty="0"/>
              <a:t>must also be used for </a:t>
            </a:r>
            <a:r>
              <a:rPr lang="cs-CZ" dirty="0" smtClean="0"/>
              <a:t>handl</a:t>
            </a:r>
            <a:r>
              <a:rPr lang="en-US" dirty="0" err="1" smtClean="0"/>
              <a:t>ing</a:t>
            </a:r>
            <a:r>
              <a:rPr lang="en-US" dirty="0" smtClean="0"/>
              <a:t> </a:t>
            </a:r>
            <a:r>
              <a:rPr lang="en-US" dirty="0"/>
              <a:t>and transporting patients and for performing in </a:t>
            </a:r>
            <a:r>
              <a:rPr lang="en-US" dirty="0" smtClean="0"/>
              <a:t>joint</a:t>
            </a:r>
            <a:r>
              <a:rPr lang="cs-CZ" dirty="0" smtClean="0"/>
              <a:t>/</a:t>
            </a:r>
            <a:r>
              <a:rPr lang="cs-CZ" dirty="0" err="1" smtClean="0"/>
              <a:t>common</a:t>
            </a:r>
            <a:r>
              <a:rPr lang="en-US" dirty="0" smtClean="0"/>
              <a:t> </a:t>
            </a:r>
            <a:r>
              <a:rPr lang="cs-CZ" dirty="0" err="1" smtClean="0"/>
              <a:t>examina</a:t>
            </a:r>
            <a:r>
              <a:rPr lang="en-US" dirty="0" err="1" smtClean="0"/>
              <a:t>tion</a:t>
            </a:r>
            <a:r>
              <a:rPr lang="en-US" dirty="0" smtClean="0"/>
              <a:t> </a:t>
            </a:r>
            <a:r>
              <a:rPr lang="en-US" dirty="0"/>
              <a:t>and treatment </a:t>
            </a:r>
            <a:r>
              <a:rPr lang="cs-CZ" dirty="0" smtClean="0"/>
              <a:t>department</a:t>
            </a:r>
            <a:r>
              <a:rPr lang="en-US" dirty="0" smtClean="0"/>
              <a:t>s</a:t>
            </a:r>
            <a:r>
              <a:rPr lang="en-US" dirty="0"/>
              <a:t>.</a:t>
            </a:r>
            <a:endParaRPr lang="cs-CZ" dirty="0"/>
          </a:p>
        </p:txBody>
      </p:sp>
    </p:spTree>
    <p:extLst>
      <p:ext uri="{BB962C8B-B14F-4D97-AF65-F5344CB8AC3E}">
        <p14:creationId xmlns:p14="http://schemas.microsoft.com/office/powerpoint/2010/main" val="760669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Endoscope</a:t>
            </a:r>
            <a:r>
              <a:rPr lang="cs-CZ" dirty="0"/>
              <a:t> </a:t>
            </a:r>
            <a:r>
              <a:rPr lang="cs-CZ" dirty="0" err="1"/>
              <a:t>treatment</a:t>
            </a:r>
            <a:r>
              <a:rPr lang="cs-CZ" dirty="0"/>
              <a:t> </a:t>
            </a:r>
            <a:r>
              <a:rPr lang="cs-CZ" dirty="0" err="1"/>
              <a:t>procedure</a:t>
            </a:r>
            <a:endParaRPr lang="cs-CZ" dirty="0">
              <a:solidFill>
                <a:srgbClr val="FF0000"/>
              </a:solidFill>
            </a:endParaRPr>
          </a:p>
        </p:txBody>
      </p:sp>
      <p:sp>
        <p:nvSpPr>
          <p:cNvPr id="5" name="Zástupný symbol pro obsah 4"/>
          <p:cNvSpPr>
            <a:spLocks noGrp="1"/>
          </p:cNvSpPr>
          <p:nvPr>
            <p:ph idx="1"/>
          </p:nvPr>
        </p:nvSpPr>
        <p:spPr/>
        <p:txBody>
          <a:bodyPr/>
          <a:lstStyle/>
          <a:p>
            <a:pPr marL="0" indent="0">
              <a:buNone/>
            </a:pPr>
            <a:r>
              <a:rPr lang="cs-CZ" dirty="0" smtClean="0"/>
              <a:t>1) </a:t>
            </a:r>
            <a:r>
              <a:rPr lang="en-US" dirty="0" smtClean="0">
                <a:solidFill>
                  <a:srgbClr val="FF0000"/>
                </a:solidFill>
              </a:rPr>
              <a:t>Decontamination</a:t>
            </a:r>
            <a:r>
              <a:rPr lang="en-US" dirty="0" smtClean="0"/>
              <a:t> </a:t>
            </a:r>
            <a:r>
              <a:rPr lang="en-US" dirty="0"/>
              <a:t>of the surface of an endoscope </a:t>
            </a:r>
            <a:r>
              <a:rPr lang="en-US" dirty="0" smtClean="0"/>
              <a:t>– </a:t>
            </a:r>
            <a:r>
              <a:rPr lang="en-US" dirty="0" err="1" smtClean="0"/>
              <a:t>eg</a:t>
            </a:r>
            <a:r>
              <a:rPr lang="cs-CZ" dirty="0" smtClean="0"/>
              <a:t>.</a:t>
            </a:r>
            <a:r>
              <a:rPr lang="en-US" dirty="0" smtClean="0"/>
              <a:t> </a:t>
            </a:r>
            <a:r>
              <a:rPr lang="en-US" dirty="0"/>
              <a:t>a napkin (</a:t>
            </a:r>
            <a:r>
              <a:rPr lang="en-US" dirty="0" err="1"/>
              <a:t>virucidal</a:t>
            </a:r>
            <a:r>
              <a:rPr lang="en-US" dirty="0"/>
              <a:t> efficacy</a:t>
            </a:r>
            <a:r>
              <a:rPr lang="en-US" dirty="0" smtClean="0"/>
              <a:t>!).</a:t>
            </a:r>
            <a:r>
              <a:rPr lang="en-US" dirty="0"/>
              <a:t/>
            </a:r>
            <a:br>
              <a:rPr lang="en-US" dirty="0"/>
            </a:br>
            <a:r>
              <a:rPr lang="cs-CZ" dirty="0" smtClean="0"/>
              <a:t>2) </a:t>
            </a:r>
            <a:r>
              <a:rPr lang="en-US" dirty="0" smtClean="0"/>
              <a:t>Treatment </a:t>
            </a:r>
            <a:r>
              <a:rPr lang="en-US" dirty="0"/>
              <a:t>of hollow parts of the endoscope - by sucking the disinfectant solution into the endoscope cavity</a:t>
            </a:r>
            <a:r>
              <a:rPr lang="en-US" dirty="0" smtClean="0"/>
              <a:t>.</a:t>
            </a:r>
            <a:r>
              <a:rPr lang="en-US" dirty="0"/>
              <a:t/>
            </a:r>
            <a:br>
              <a:rPr lang="en-US" dirty="0"/>
            </a:br>
            <a:r>
              <a:rPr lang="cs-CZ" dirty="0" smtClean="0"/>
              <a:t>3) </a:t>
            </a:r>
            <a:r>
              <a:rPr lang="en-US" dirty="0" smtClean="0">
                <a:solidFill>
                  <a:srgbClr val="FF0000"/>
                </a:solidFill>
              </a:rPr>
              <a:t>Disinfection</a:t>
            </a:r>
            <a:r>
              <a:rPr lang="en-US" dirty="0" smtClean="0"/>
              <a:t> </a:t>
            </a:r>
            <a:r>
              <a:rPr lang="en-US" dirty="0"/>
              <a:t>and </a:t>
            </a:r>
            <a:r>
              <a:rPr lang="cs-CZ" dirty="0" err="1" smtClean="0"/>
              <a:t>washing</a:t>
            </a:r>
            <a:r>
              <a:rPr lang="cs-CZ" dirty="0" smtClean="0"/>
              <a:t> </a:t>
            </a:r>
            <a:r>
              <a:rPr lang="cs-CZ" dirty="0" err="1" smtClean="0"/>
              <a:t>of</a:t>
            </a:r>
            <a:r>
              <a:rPr lang="cs-CZ" dirty="0" smtClean="0"/>
              <a:t> </a:t>
            </a:r>
            <a:r>
              <a:rPr lang="en-US" dirty="0" smtClean="0"/>
              <a:t>endoscope in </a:t>
            </a:r>
            <a:r>
              <a:rPr lang="en-US" dirty="0"/>
              <a:t>solution (</a:t>
            </a:r>
            <a:r>
              <a:rPr lang="en-US" dirty="0">
                <a:solidFill>
                  <a:srgbClr val="00B050"/>
                </a:solidFill>
              </a:rPr>
              <a:t>No. 1</a:t>
            </a:r>
            <a:r>
              <a:rPr lang="en-US" dirty="0"/>
              <a:t>) with bactericidal and </a:t>
            </a:r>
            <a:r>
              <a:rPr lang="en-US" dirty="0" err="1"/>
              <a:t>virucidal</a:t>
            </a:r>
            <a:r>
              <a:rPr lang="en-US" dirty="0"/>
              <a:t> activity (</a:t>
            </a:r>
            <a:r>
              <a:rPr lang="en-US" dirty="0">
                <a:solidFill>
                  <a:srgbClr val="FF0000"/>
                </a:solidFill>
              </a:rPr>
              <a:t>stage I</a:t>
            </a:r>
            <a:r>
              <a:rPr lang="en-US" dirty="0"/>
              <a:t>) - immersion in a disinfection bath with disinfectant solution, rinsing with potable water and drying.</a:t>
            </a:r>
            <a:br>
              <a:rPr lang="en-US" dirty="0"/>
            </a:br>
            <a:r>
              <a:rPr lang="cs-CZ" dirty="0" smtClean="0"/>
              <a:t>4) </a:t>
            </a:r>
            <a:r>
              <a:rPr lang="cs-CZ" dirty="0" err="1" smtClean="0">
                <a:solidFill>
                  <a:srgbClr val="FF0000"/>
                </a:solidFill>
              </a:rPr>
              <a:t>stage</a:t>
            </a:r>
            <a:r>
              <a:rPr lang="cs-CZ" dirty="0" smtClean="0">
                <a:solidFill>
                  <a:srgbClr val="FF0000"/>
                </a:solidFill>
              </a:rPr>
              <a:t> </a:t>
            </a:r>
            <a:r>
              <a:rPr lang="en-US" dirty="0" smtClean="0">
                <a:solidFill>
                  <a:srgbClr val="FF0000"/>
                </a:solidFill>
              </a:rPr>
              <a:t>II</a:t>
            </a:r>
            <a:r>
              <a:rPr lang="en-US" dirty="0" smtClean="0"/>
              <a:t> </a:t>
            </a:r>
            <a:r>
              <a:rPr lang="en-US" dirty="0"/>
              <a:t>or higher degree of disinfection - manually or in devices, disinfectant solution (</a:t>
            </a:r>
            <a:r>
              <a:rPr lang="en-US" dirty="0">
                <a:solidFill>
                  <a:srgbClr val="00B050"/>
                </a:solidFill>
              </a:rPr>
              <a:t>No. 2</a:t>
            </a:r>
            <a:r>
              <a:rPr lang="en-US" dirty="0"/>
              <a:t>) with efficiency according to the type of process.</a:t>
            </a:r>
            <a:endParaRPr lang="cs-CZ" dirty="0" smtClean="0">
              <a:solidFill>
                <a:srgbClr val="FF0000"/>
              </a:solidFill>
            </a:endParaRPr>
          </a:p>
          <a:p>
            <a:endParaRPr lang="cs-CZ" dirty="0" smtClean="0"/>
          </a:p>
          <a:p>
            <a:endParaRPr lang="cs-CZ" dirty="0" smtClean="0"/>
          </a:p>
          <a:p>
            <a:endParaRPr lang="cs-CZ" dirty="0"/>
          </a:p>
        </p:txBody>
      </p:sp>
      <p:pic>
        <p:nvPicPr>
          <p:cNvPr id="6" name="Obrázek 5"/>
          <p:cNvPicPr>
            <a:picLocks noChangeAspect="1"/>
          </p:cNvPicPr>
          <p:nvPr/>
        </p:nvPicPr>
        <p:blipFill>
          <a:blip r:embed="rId2"/>
          <a:stretch>
            <a:fillRect/>
          </a:stretch>
        </p:blipFill>
        <p:spPr>
          <a:xfrm>
            <a:off x="6358299" y="4130094"/>
            <a:ext cx="2633700" cy="1755800"/>
          </a:xfrm>
          <a:prstGeom prst="rect">
            <a:avLst/>
          </a:prstGeom>
        </p:spPr>
      </p:pic>
    </p:spTree>
    <p:extLst>
      <p:ext uri="{BB962C8B-B14F-4D97-AF65-F5344CB8AC3E}">
        <p14:creationId xmlns:p14="http://schemas.microsoft.com/office/powerpoint/2010/main" val="2655318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Storage</a:t>
            </a:r>
            <a:r>
              <a:rPr lang="cs-CZ" dirty="0"/>
              <a:t> </a:t>
            </a:r>
            <a:r>
              <a:rPr lang="cs-CZ" dirty="0" err="1"/>
              <a:t>of</a:t>
            </a:r>
            <a:r>
              <a:rPr lang="cs-CZ" dirty="0"/>
              <a:t> </a:t>
            </a:r>
            <a:r>
              <a:rPr lang="cs-CZ" dirty="0" err="1"/>
              <a:t>endoscopes</a:t>
            </a:r>
            <a:endParaRPr lang="cs-CZ" dirty="0">
              <a:solidFill>
                <a:schemeClr val="bg1"/>
              </a:solidFill>
            </a:endParaRPr>
          </a:p>
        </p:txBody>
      </p:sp>
      <p:sp>
        <p:nvSpPr>
          <p:cNvPr id="3" name="Zástupný symbol pro obsah 2"/>
          <p:cNvSpPr>
            <a:spLocks noGrp="1"/>
          </p:cNvSpPr>
          <p:nvPr>
            <p:ph idx="1"/>
          </p:nvPr>
        </p:nvSpPr>
        <p:spPr/>
        <p:txBody>
          <a:bodyPr/>
          <a:lstStyle/>
          <a:p>
            <a:r>
              <a:rPr lang="en-US" dirty="0">
                <a:solidFill>
                  <a:srgbClr val="FF0000"/>
                </a:solidFill>
              </a:rPr>
              <a:t>Storage for 8 hours </a:t>
            </a:r>
            <a:r>
              <a:rPr lang="en-US" dirty="0"/>
              <a:t>- covered with a </a:t>
            </a:r>
            <a:r>
              <a:rPr lang="cs-CZ" dirty="0" err="1" smtClean="0">
                <a:solidFill>
                  <a:srgbClr val="00B050"/>
                </a:solidFill>
              </a:rPr>
              <a:t>sterile</a:t>
            </a:r>
            <a:r>
              <a:rPr lang="cs-CZ" dirty="0" smtClean="0">
                <a:solidFill>
                  <a:srgbClr val="00B050"/>
                </a:solidFill>
              </a:rPr>
              <a:t> drape </a:t>
            </a:r>
            <a:r>
              <a:rPr lang="en-US" dirty="0" smtClean="0"/>
              <a:t>(only </a:t>
            </a:r>
            <a:r>
              <a:rPr lang="en-US" dirty="0"/>
              <a:t>for example during pre-performance preparation </a:t>
            </a:r>
            <a:r>
              <a:rPr lang="en-US" dirty="0" smtClean="0"/>
              <a:t>- </a:t>
            </a:r>
            <a:r>
              <a:rPr lang="en-US" dirty="0"/>
              <a:t>there is a risk of contamination of the </a:t>
            </a:r>
            <a:r>
              <a:rPr lang="cs-CZ" dirty="0" smtClean="0"/>
              <a:t>drape</a:t>
            </a:r>
            <a:r>
              <a:rPr lang="en-US" dirty="0" smtClean="0"/>
              <a:t>), </a:t>
            </a:r>
            <a:r>
              <a:rPr lang="en-US" dirty="0"/>
              <a:t>in closed and labeled disinfected cassettes or cabinets under aseptic conditions</a:t>
            </a:r>
            <a:r>
              <a:rPr lang="en-US" dirty="0" smtClean="0"/>
              <a:t>,</a:t>
            </a:r>
            <a:endParaRPr lang="cs-CZ" dirty="0" smtClean="0"/>
          </a:p>
          <a:p>
            <a:r>
              <a:rPr lang="en-US" dirty="0" smtClean="0"/>
              <a:t>after </a:t>
            </a:r>
            <a:r>
              <a:rPr lang="en-US" dirty="0"/>
              <a:t>8 hours, the last disinfection step in solution No. 2 (or instrument disinfection) must be repeated</a:t>
            </a:r>
            <a:r>
              <a:rPr lang="en-US" dirty="0" smtClean="0"/>
              <a:t>.</a:t>
            </a:r>
            <a:endParaRPr lang="cs-CZ" dirty="0" smtClean="0"/>
          </a:p>
          <a:p>
            <a:r>
              <a:rPr lang="en-US" dirty="0" smtClean="0">
                <a:solidFill>
                  <a:srgbClr val="FF0000"/>
                </a:solidFill>
              </a:rPr>
              <a:t>Storage </a:t>
            </a:r>
            <a:r>
              <a:rPr lang="en-US" dirty="0">
                <a:solidFill>
                  <a:srgbClr val="FF0000"/>
                </a:solidFill>
              </a:rPr>
              <a:t>for more than 8 hours </a:t>
            </a:r>
            <a:r>
              <a:rPr lang="en-US" dirty="0"/>
              <a:t>- in special </a:t>
            </a:r>
            <a:r>
              <a:rPr lang="cs-CZ" dirty="0" err="1" smtClean="0">
                <a:solidFill>
                  <a:srgbClr val="00B050"/>
                </a:solidFill>
              </a:rPr>
              <a:t>cabinets</a:t>
            </a:r>
            <a:r>
              <a:rPr lang="cs-CZ" dirty="0" smtClean="0">
                <a:solidFill>
                  <a:srgbClr val="00B050"/>
                </a:solidFill>
              </a:rPr>
              <a:t> </a:t>
            </a:r>
            <a:r>
              <a:rPr lang="cs-CZ" dirty="0" err="1" smtClean="0">
                <a:solidFill>
                  <a:srgbClr val="00B050"/>
                </a:solidFill>
              </a:rPr>
              <a:t>with</a:t>
            </a:r>
            <a:r>
              <a:rPr lang="cs-CZ" dirty="0" smtClean="0">
                <a:solidFill>
                  <a:srgbClr val="00B050"/>
                </a:solidFill>
              </a:rPr>
              <a:t> </a:t>
            </a:r>
            <a:r>
              <a:rPr lang="en-US" dirty="0" smtClean="0">
                <a:solidFill>
                  <a:srgbClr val="00B050"/>
                </a:solidFill>
              </a:rPr>
              <a:t>HEPA </a:t>
            </a:r>
            <a:r>
              <a:rPr lang="en-US" dirty="0"/>
              <a:t>filters - as instructed by the cabinet manufacturer.</a:t>
            </a:r>
            <a:endParaRPr lang="cs-CZ" dirty="0"/>
          </a:p>
        </p:txBody>
      </p:sp>
    </p:spTree>
    <p:extLst>
      <p:ext uri="{BB962C8B-B14F-4D97-AF65-F5344CB8AC3E}">
        <p14:creationId xmlns:p14="http://schemas.microsoft.com/office/powerpoint/2010/main" val="1566195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err="1"/>
              <a:t>Documentation</a:t>
            </a:r>
            <a:endParaRPr lang="cs-CZ" sz="3200" dirty="0"/>
          </a:p>
        </p:txBody>
      </p:sp>
      <p:sp>
        <p:nvSpPr>
          <p:cNvPr id="3" name="Zástupný symbol pro obsah 2"/>
          <p:cNvSpPr>
            <a:spLocks noGrp="1"/>
          </p:cNvSpPr>
          <p:nvPr>
            <p:ph idx="1"/>
          </p:nvPr>
        </p:nvSpPr>
        <p:spPr/>
        <p:txBody>
          <a:bodyPr/>
          <a:lstStyle/>
          <a:p>
            <a:r>
              <a:rPr lang="en-US" dirty="0"/>
              <a:t>The success of a higher level of disinfection is documented by a </a:t>
            </a:r>
            <a:r>
              <a:rPr lang="en-US" dirty="0" smtClean="0">
                <a:solidFill>
                  <a:srgbClr val="FF0000"/>
                </a:solidFill>
              </a:rPr>
              <a:t>diary</a:t>
            </a:r>
            <a:r>
              <a:rPr lang="cs-CZ" dirty="0" smtClean="0">
                <a:solidFill>
                  <a:srgbClr val="FF0000"/>
                </a:solidFill>
              </a:rPr>
              <a:t>/</a:t>
            </a:r>
            <a:r>
              <a:rPr lang="cs-CZ" dirty="0" err="1" smtClean="0">
                <a:solidFill>
                  <a:srgbClr val="FF0000"/>
                </a:solidFill>
              </a:rPr>
              <a:t>logbook</a:t>
            </a:r>
            <a:r>
              <a:rPr lang="en-US" dirty="0" smtClean="0">
                <a:solidFill>
                  <a:srgbClr val="FF0000"/>
                </a:solidFill>
              </a:rPr>
              <a:t> </a:t>
            </a:r>
            <a:r>
              <a:rPr lang="en-US" dirty="0">
                <a:solidFill>
                  <a:srgbClr val="FF0000"/>
                </a:solidFill>
              </a:rPr>
              <a:t>of a </a:t>
            </a:r>
            <a:r>
              <a:rPr lang="en-US" u="sng" dirty="0">
                <a:solidFill>
                  <a:srgbClr val="FF0000"/>
                </a:solidFill>
              </a:rPr>
              <a:t>higher degree of disinfection</a:t>
            </a:r>
            <a:r>
              <a:rPr lang="en-US" u="sng" dirty="0"/>
              <a:t> </a:t>
            </a:r>
            <a:r>
              <a:rPr lang="en-US" dirty="0"/>
              <a:t>for each medical device, which can not be sterilized by the classical method. In the diary of a higher degree of disinfection, </a:t>
            </a:r>
            <a:r>
              <a:rPr lang="en-US" dirty="0">
                <a:solidFill>
                  <a:srgbClr val="00B050"/>
                </a:solidFill>
              </a:rPr>
              <a:t>the date of preparation of the disinfectant solution, the </a:t>
            </a:r>
            <a:r>
              <a:rPr lang="cs-CZ" dirty="0" err="1" smtClean="0">
                <a:solidFill>
                  <a:srgbClr val="00B050"/>
                </a:solidFill>
              </a:rPr>
              <a:t>whole</a:t>
            </a:r>
            <a:r>
              <a:rPr lang="cs-CZ" dirty="0" smtClean="0">
                <a:solidFill>
                  <a:srgbClr val="00B050"/>
                </a:solidFill>
              </a:rPr>
              <a:t> </a:t>
            </a:r>
            <a:r>
              <a:rPr lang="en-US" dirty="0" smtClean="0">
                <a:solidFill>
                  <a:srgbClr val="00B050"/>
                </a:solidFill>
              </a:rPr>
              <a:t>patient's </a:t>
            </a:r>
            <a:r>
              <a:rPr lang="en-US" dirty="0">
                <a:solidFill>
                  <a:srgbClr val="00B050"/>
                </a:solidFill>
              </a:rPr>
              <a:t>name, the name of the disinfectant used, the concentration, the exposure, the name and signature of the medical practitioner, the identification number of the used medical device</a:t>
            </a:r>
            <a:r>
              <a:rPr lang="en-US" dirty="0" smtClean="0">
                <a:solidFill>
                  <a:srgbClr val="00B050"/>
                </a:solidFill>
              </a:rPr>
              <a:t>.</a:t>
            </a:r>
            <a:endParaRPr lang="cs-CZ" dirty="0" smtClean="0">
              <a:solidFill>
                <a:srgbClr val="00B050"/>
              </a:solidFill>
            </a:endParaRPr>
          </a:p>
          <a:p>
            <a:r>
              <a:rPr lang="en-US" dirty="0" smtClean="0">
                <a:solidFill>
                  <a:srgbClr val="FF0000"/>
                </a:solidFill>
              </a:rPr>
              <a:t>Disinfection </a:t>
            </a:r>
            <a:r>
              <a:rPr lang="en-US" dirty="0">
                <a:solidFill>
                  <a:srgbClr val="FF0000"/>
                </a:solidFill>
              </a:rPr>
              <a:t>preparations </a:t>
            </a:r>
            <a:r>
              <a:rPr lang="en-US" dirty="0"/>
              <a:t>used for </a:t>
            </a:r>
            <a:r>
              <a:rPr lang="en-US" u="sng" dirty="0">
                <a:solidFill>
                  <a:srgbClr val="FF0000"/>
                </a:solidFill>
              </a:rPr>
              <a:t>two-stage disinfection </a:t>
            </a:r>
            <a:r>
              <a:rPr lang="en-US" dirty="0"/>
              <a:t>shall be </a:t>
            </a:r>
            <a:r>
              <a:rPr lang="en-US" dirty="0">
                <a:solidFill>
                  <a:srgbClr val="FF0000"/>
                </a:solidFill>
              </a:rPr>
              <a:t>recorded in the </a:t>
            </a:r>
            <a:r>
              <a:rPr lang="en-US" dirty="0" smtClean="0">
                <a:solidFill>
                  <a:srgbClr val="FF0000"/>
                </a:solidFill>
              </a:rPr>
              <a:t>diary</a:t>
            </a:r>
            <a:r>
              <a:rPr lang="cs-CZ" dirty="0" smtClean="0">
                <a:solidFill>
                  <a:srgbClr val="FF0000"/>
                </a:solidFill>
              </a:rPr>
              <a:t>/</a:t>
            </a:r>
            <a:r>
              <a:rPr lang="cs-CZ" dirty="0" err="1" smtClean="0">
                <a:solidFill>
                  <a:srgbClr val="FF0000"/>
                </a:solidFill>
              </a:rPr>
              <a:t>logbook</a:t>
            </a:r>
            <a:r>
              <a:rPr lang="en-US" dirty="0" smtClean="0">
                <a:solidFill>
                  <a:srgbClr val="FF0000"/>
                </a:solidFill>
              </a:rPr>
              <a:t> </a:t>
            </a:r>
            <a:r>
              <a:rPr lang="en-US" dirty="0"/>
              <a:t>with </a:t>
            </a:r>
            <a:r>
              <a:rPr lang="en-US" dirty="0">
                <a:solidFill>
                  <a:srgbClr val="00B050"/>
                </a:solidFill>
              </a:rPr>
              <a:t>the date of preparation of the working solution, </a:t>
            </a:r>
            <a:r>
              <a:rPr lang="cs-CZ" dirty="0" err="1" smtClean="0">
                <a:solidFill>
                  <a:srgbClr val="00B050"/>
                </a:solidFill>
              </a:rPr>
              <a:t>name</a:t>
            </a:r>
            <a:r>
              <a:rPr lang="cs-CZ" dirty="0" smtClean="0">
                <a:solidFill>
                  <a:srgbClr val="00B050"/>
                </a:solidFill>
              </a:rPr>
              <a:t> </a:t>
            </a:r>
            <a:r>
              <a:rPr lang="en-US" dirty="0" smtClean="0">
                <a:solidFill>
                  <a:srgbClr val="00B050"/>
                </a:solidFill>
              </a:rPr>
              <a:t>of </a:t>
            </a:r>
            <a:r>
              <a:rPr lang="en-US" dirty="0">
                <a:solidFill>
                  <a:srgbClr val="00B050"/>
                </a:solidFill>
              </a:rPr>
              <a:t>the worker, concentration and exposure, the identification number of the medical device used</a:t>
            </a:r>
            <a:r>
              <a:rPr lang="en-US" dirty="0" smtClean="0">
                <a:solidFill>
                  <a:srgbClr val="00B050"/>
                </a:solidFill>
              </a:rPr>
              <a:t>.</a:t>
            </a:r>
            <a:endParaRPr lang="cs-CZ" dirty="0" smtClean="0">
              <a:solidFill>
                <a:srgbClr val="00B050"/>
              </a:solidFill>
            </a:endParaRPr>
          </a:p>
          <a:p>
            <a:r>
              <a:rPr lang="en-US" dirty="0" smtClean="0"/>
              <a:t>Written </a:t>
            </a:r>
            <a:r>
              <a:rPr lang="en-US" dirty="0"/>
              <a:t>or electronic documentation </a:t>
            </a:r>
            <a:r>
              <a:rPr lang="en-US" dirty="0">
                <a:solidFill>
                  <a:srgbClr val="00B050"/>
                </a:solidFill>
              </a:rPr>
              <a:t>is archived for at least 5 years </a:t>
            </a:r>
            <a:r>
              <a:rPr lang="en-US" dirty="0"/>
              <a:t>after </a:t>
            </a:r>
            <a:r>
              <a:rPr lang="cs-CZ" dirty="0" err="1" smtClean="0"/>
              <a:t>the</a:t>
            </a:r>
            <a:r>
              <a:rPr lang="cs-CZ" dirty="0" smtClean="0"/>
              <a:t> </a:t>
            </a:r>
            <a:r>
              <a:rPr lang="en-US" dirty="0" smtClean="0"/>
              <a:t>higher </a:t>
            </a:r>
            <a:r>
              <a:rPr lang="en-US" dirty="0"/>
              <a:t>level </a:t>
            </a:r>
            <a:r>
              <a:rPr lang="en-US" dirty="0" smtClean="0"/>
              <a:t>of disinfection.</a:t>
            </a:r>
            <a:endParaRPr lang="cs-CZ" dirty="0"/>
          </a:p>
        </p:txBody>
      </p:sp>
    </p:spTree>
    <p:extLst>
      <p:ext uri="{BB962C8B-B14F-4D97-AF65-F5344CB8AC3E}">
        <p14:creationId xmlns:p14="http://schemas.microsoft.com/office/powerpoint/2010/main" val="680017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Principles </a:t>
            </a:r>
            <a:r>
              <a:rPr lang="cs-CZ" dirty="0" smtClean="0"/>
              <a:t/>
            </a:r>
            <a:br>
              <a:rPr lang="cs-CZ" dirty="0" smtClean="0"/>
            </a:br>
            <a:r>
              <a:rPr lang="en-US" dirty="0" smtClean="0"/>
              <a:t>of </a:t>
            </a:r>
            <a:r>
              <a:rPr lang="en-US" dirty="0"/>
              <a:t>the use </a:t>
            </a:r>
            <a:r>
              <a:rPr lang="cs-CZ" dirty="0" smtClean="0"/>
              <a:t/>
            </a:r>
            <a:br>
              <a:rPr lang="cs-CZ" dirty="0" smtClean="0"/>
            </a:br>
            <a:r>
              <a:rPr lang="en-US" dirty="0" smtClean="0"/>
              <a:t>of disinfectants</a:t>
            </a:r>
            <a:r>
              <a:rPr lang="cs-CZ" dirty="0" smtClean="0"/>
              <a:t/>
            </a:r>
            <a:br>
              <a:rPr lang="cs-CZ" dirty="0" smtClean="0"/>
            </a:br>
            <a:r>
              <a:rPr lang="cs-CZ" dirty="0" smtClean="0"/>
              <a:t/>
            </a:r>
            <a:br>
              <a:rPr lang="cs-CZ" dirty="0" smtClean="0"/>
            </a:br>
            <a:r>
              <a:rPr lang="cs-CZ" dirty="0"/>
              <a:t>I</a:t>
            </a:r>
          </a:p>
        </p:txBody>
      </p:sp>
      <p:sp>
        <p:nvSpPr>
          <p:cNvPr id="3" name="Zástupný symbol pro obsah 2"/>
          <p:cNvSpPr>
            <a:spLocks noGrp="1"/>
          </p:cNvSpPr>
          <p:nvPr>
            <p:ph idx="1"/>
          </p:nvPr>
        </p:nvSpPr>
        <p:spPr/>
        <p:txBody>
          <a:bodyPr>
            <a:normAutofit/>
          </a:bodyPr>
          <a:lstStyle/>
          <a:p>
            <a:r>
              <a:rPr lang="en-US" dirty="0"/>
              <a:t>Disinfectants with </a:t>
            </a:r>
            <a:r>
              <a:rPr lang="en-US" dirty="0">
                <a:solidFill>
                  <a:srgbClr val="FF0000"/>
                </a:solidFill>
              </a:rPr>
              <a:t>different effective chemical substances </a:t>
            </a:r>
            <a:r>
              <a:rPr lang="en-US" b="1" u="sng" dirty="0">
                <a:solidFill>
                  <a:srgbClr val="FF0000"/>
                </a:solidFill>
              </a:rPr>
              <a:t>alternate regularly</a:t>
            </a:r>
            <a:r>
              <a:rPr lang="en-US" dirty="0" smtClean="0">
                <a:solidFill>
                  <a:srgbClr val="FF0000"/>
                </a:solidFill>
              </a:rPr>
              <a:t>.</a:t>
            </a:r>
            <a:endParaRPr lang="cs-CZ" dirty="0" smtClean="0">
              <a:solidFill>
                <a:srgbClr val="FF0000"/>
              </a:solidFill>
            </a:endParaRPr>
          </a:p>
          <a:p>
            <a:r>
              <a:rPr lang="en-US" dirty="0" smtClean="0"/>
              <a:t>When </a:t>
            </a:r>
            <a:r>
              <a:rPr lang="en-US" dirty="0"/>
              <a:t>changing the active substance, the surfaces must first be wiped with detergent water to avoid chemical reaction (stickiness, odor</a:t>
            </a:r>
            <a:r>
              <a:rPr lang="en-US" dirty="0" smtClean="0"/>
              <a:t>).</a:t>
            </a:r>
            <a:endParaRPr lang="cs-CZ" dirty="0" smtClean="0"/>
          </a:p>
          <a:p>
            <a:r>
              <a:rPr lang="en-US" dirty="0" smtClean="0"/>
              <a:t>When </a:t>
            </a:r>
            <a:r>
              <a:rPr lang="en-US" dirty="0"/>
              <a:t>using disinfectants, follow the </a:t>
            </a:r>
            <a:r>
              <a:rPr lang="en-US" dirty="0">
                <a:solidFill>
                  <a:srgbClr val="00B050"/>
                </a:solidFill>
              </a:rPr>
              <a:t>instructions of the disinfectant manufacturer</a:t>
            </a:r>
            <a:r>
              <a:rPr lang="en-US" dirty="0" smtClean="0">
                <a:solidFill>
                  <a:srgbClr val="00B050"/>
                </a:solidFill>
              </a:rPr>
              <a:t>.</a:t>
            </a:r>
            <a:endParaRPr lang="cs-CZ" dirty="0" smtClean="0">
              <a:solidFill>
                <a:srgbClr val="00B050"/>
              </a:solidFill>
            </a:endParaRPr>
          </a:p>
          <a:p>
            <a:r>
              <a:rPr lang="en-US" dirty="0" smtClean="0"/>
              <a:t>Work </a:t>
            </a:r>
            <a:r>
              <a:rPr lang="en-US" dirty="0"/>
              <a:t>disinfection solutions are prepared by dissolving </a:t>
            </a:r>
            <a:r>
              <a:rPr lang="en-US" dirty="0">
                <a:solidFill>
                  <a:srgbClr val="00B050"/>
                </a:solidFill>
              </a:rPr>
              <a:t>the </a:t>
            </a:r>
            <a:r>
              <a:rPr lang="cs-CZ" dirty="0" err="1" smtClean="0">
                <a:solidFill>
                  <a:srgbClr val="00B050"/>
                </a:solidFill>
              </a:rPr>
              <a:t>right</a:t>
            </a:r>
            <a:r>
              <a:rPr lang="cs-CZ" dirty="0" smtClean="0">
                <a:solidFill>
                  <a:srgbClr val="00B050"/>
                </a:solidFill>
              </a:rPr>
              <a:t> </a:t>
            </a:r>
            <a:r>
              <a:rPr lang="cs-CZ" dirty="0" err="1" smtClean="0">
                <a:solidFill>
                  <a:srgbClr val="00B050"/>
                </a:solidFill>
              </a:rPr>
              <a:t>amount</a:t>
            </a:r>
            <a:r>
              <a:rPr lang="cs-CZ" dirty="0" smtClean="0"/>
              <a:t> </a:t>
            </a:r>
            <a:r>
              <a:rPr lang="cs-CZ" dirty="0" err="1" smtClean="0"/>
              <a:t>of</a:t>
            </a:r>
            <a:r>
              <a:rPr lang="cs-CZ" dirty="0" smtClean="0"/>
              <a:t> </a:t>
            </a:r>
            <a:r>
              <a:rPr lang="en-US" dirty="0" smtClean="0"/>
              <a:t>disinfectant </a:t>
            </a:r>
            <a:r>
              <a:rPr lang="en-US" dirty="0"/>
              <a:t>in water. </a:t>
            </a:r>
            <a:r>
              <a:rPr lang="en-US" dirty="0">
                <a:solidFill>
                  <a:srgbClr val="FF0000"/>
                </a:solidFill>
              </a:rPr>
              <a:t>Prepared for each shift (12 hours) </a:t>
            </a:r>
            <a:r>
              <a:rPr lang="en-US" dirty="0" smtClean="0">
                <a:solidFill>
                  <a:srgbClr val="FF0000"/>
                </a:solidFill>
              </a:rPr>
              <a:t>fresh</a:t>
            </a:r>
            <a:r>
              <a:rPr lang="cs-CZ" dirty="0">
                <a:solidFill>
                  <a:srgbClr val="FF0000"/>
                </a:solidFill>
              </a:rPr>
              <a:t> </a:t>
            </a:r>
            <a:r>
              <a:rPr lang="cs-CZ" dirty="0" smtClean="0">
                <a:solidFill>
                  <a:srgbClr val="FF0000"/>
                </a:solidFill>
              </a:rPr>
              <a:t>-</a:t>
            </a:r>
            <a:r>
              <a:rPr lang="en-US" dirty="0" smtClean="0"/>
              <a:t> </a:t>
            </a:r>
            <a:r>
              <a:rPr lang="en-US" dirty="0"/>
              <a:t>depending on the degree of loading with biological </a:t>
            </a:r>
            <a:r>
              <a:rPr lang="cs-CZ" dirty="0" smtClean="0"/>
              <a:t>m</a:t>
            </a:r>
            <a:r>
              <a:rPr lang="en-US" dirty="0" err="1" smtClean="0"/>
              <a:t>ateri</a:t>
            </a:r>
            <a:r>
              <a:rPr lang="cs-CZ" dirty="0" smtClean="0"/>
              <a:t>a</a:t>
            </a:r>
            <a:r>
              <a:rPr lang="en-US" dirty="0" smtClean="0"/>
              <a:t>l</a:t>
            </a:r>
            <a:r>
              <a:rPr lang="cs-CZ" dirty="0" smtClean="0"/>
              <a:t> </a:t>
            </a:r>
            <a:r>
              <a:rPr lang="cs-CZ" dirty="0" err="1" smtClean="0"/>
              <a:t>can</a:t>
            </a:r>
            <a:r>
              <a:rPr lang="cs-CZ" dirty="0" smtClean="0"/>
              <a:t> </a:t>
            </a:r>
            <a:r>
              <a:rPr lang="cs-CZ" dirty="0" err="1" smtClean="0"/>
              <a:t>be</a:t>
            </a:r>
            <a:r>
              <a:rPr lang="cs-CZ" dirty="0" smtClean="0"/>
              <a:t> </a:t>
            </a:r>
            <a:r>
              <a:rPr lang="cs-CZ" dirty="0" err="1" smtClean="0"/>
              <a:t>prepared</a:t>
            </a:r>
            <a:r>
              <a:rPr lang="cs-CZ" dirty="0" smtClean="0"/>
              <a:t> </a:t>
            </a:r>
            <a:r>
              <a:rPr lang="cs-CZ" dirty="0" err="1" smtClean="0"/>
              <a:t>even</a:t>
            </a:r>
            <a:r>
              <a:rPr lang="en-US" dirty="0" smtClean="0"/>
              <a:t> </a:t>
            </a:r>
            <a:r>
              <a:rPr lang="en-US" dirty="0"/>
              <a:t>more often.</a:t>
            </a:r>
            <a:endParaRPr lang="cs-CZ" dirty="0"/>
          </a:p>
        </p:txBody>
      </p:sp>
    </p:spTree>
    <p:extLst>
      <p:ext uri="{BB962C8B-B14F-4D97-AF65-F5344CB8AC3E}">
        <p14:creationId xmlns:p14="http://schemas.microsoft.com/office/powerpoint/2010/main" val="4209727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Principles </a:t>
            </a:r>
            <a:r>
              <a:rPr lang="cs-CZ" dirty="0" smtClean="0"/>
              <a:t/>
            </a:r>
            <a:br>
              <a:rPr lang="cs-CZ" dirty="0" smtClean="0"/>
            </a:br>
            <a:r>
              <a:rPr lang="en-US" dirty="0" smtClean="0"/>
              <a:t>of </a:t>
            </a:r>
            <a:r>
              <a:rPr lang="en-US" dirty="0"/>
              <a:t>the use </a:t>
            </a:r>
            <a:r>
              <a:rPr lang="cs-CZ" dirty="0" smtClean="0"/>
              <a:t/>
            </a:r>
            <a:br>
              <a:rPr lang="cs-CZ" dirty="0" smtClean="0"/>
            </a:br>
            <a:r>
              <a:rPr lang="en-US" dirty="0" smtClean="0"/>
              <a:t>of disinfectants</a:t>
            </a:r>
            <a:r>
              <a:rPr lang="cs-CZ" dirty="0" smtClean="0"/>
              <a:t/>
            </a:r>
            <a:br>
              <a:rPr lang="cs-CZ" dirty="0" smtClean="0"/>
            </a:br>
            <a:r>
              <a:rPr lang="cs-CZ" dirty="0"/>
              <a:t/>
            </a:r>
            <a:br>
              <a:rPr lang="cs-CZ" dirty="0"/>
            </a:br>
            <a:r>
              <a:rPr lang="en-US" dirty="0" smtClean="0"/>
              <a:t> </a:t>
            </a:r>
            <a:r>
              <a:rPr lang="en-US" dirty="0"/>
              <a:t>II</a:t>
            </a:r>
            <a:endParaRPr lang="cs-CZ" dirty="0"/>
          </a:p>
        </p:txBody>
      </p:sp>
      <p:sp>
        <p:nvSpPr>
          <p:cNvPr id="3" name="Zástupný symbol pro obsah 2"/>
          <p:cNvSpPr>
            <a:spLocks noGrp="1"/>
          </p:cNvSpPr>
          <p:nvPr>
            <p:ph idx="1"/>
          </p:nvPr>
        </p:nvSpPr>
        <p:spPr>
          <a:xfrm>
            <a:off x="3910457" y="864108"/>
            <a:ext cx="7315200" cy="5120640"/>
          </a:xfrm>
        </p:spPr>
        <p:txBody>
          <a:bodyPr>
            <a:normAutofit/>
          </a:bodyPr>
          <a:lstStyle/>
          <a:p>
            <a:pPr lvl="0"/>
            <a:r>
              <a:rPr lang="en-US" dirty="0"/>
              <a:t>Disinfectants are diluted with </a:t>
            </a:r>
            <a:r>
              <a:rPr lang="en-US" dirty="0">
                <a:solidFill>
                  <a:srgbClr val="FF0000"/>
                </a:solidFill>
              </a:rPr>
              <a:t>cold water</a:t>
            </a:r>
            <a:r>
              <a:rPr lang="en-US" dirty="0"/>
              <a:t>, unless otherwise specified by the manufacturer, to reduce the evaporation of chemicals into the air and their irritant effects. This applies especially to disinfectants containing </a:t>
            </a:r>
            <a:r>
              <a:rPr lang="en-US" dirty="0">
                <a:solidFill>
                  <a:srgbClr val="00B050"/>
                </a:solidFill>
              </a:rPr>
              <a:t>aldehydes and chlorine</a:t>
            </a:r>
            <a:r>
              <a:rPr lang="en-US" dirty="0" smtClean="0"/>
              <a:t>.</a:t>
            </a:r>
            <a:endParaRPr lang="cs-CZ" dirty="0" smtClean="0"/>
          </a:p>
          <a:p>
            <a:pPr lvl="0"/>
            <a:r>
              <a:rPr lang="en-US" dirty="0" smtClean="0"/>
              <a:t>In </a:t>
            </a:r>
            <a:r>
              <a:rPr lang="en-US" dirty="0"/>
              <a:t>the preparation of working disinfectant solutions, the supplied liquid disinfectant is considered a 100% solution</a:t>
            </a:r>
            <a:r>
              <a:rPr lang="en-US" dirty="0" smtClean="0"/>
              <a:t>.</a:t>
            </a:r>
            <a:endParaRPr lang="cs-CZ" dirty="0" smtClean="0"/>
          </a:p>
          <a:p>
            <a:pPr lvl="0"/>
            <a:r>
              <a:rPr lang="en-US" dirty="0" smtClean="0">
                <a:solidFill>
                  <a:srgbClr val="FF0000"/>
                </a:solidFill>
              </a:rPr>
              <a:t>The </a:t>
            </a:r>
            <a:r>
              <a:rPr lang="en-US" dirty="0">
                <a:solidFill>
                  <a:srgbClr val="FF0000"/>
                </a:solidFill>
              </a:rPr>
              <a:t>prescribed exposure time </a:t>
            </a:r>
            <a:r>
              <a:rPr lang="en-US" dirty="0"/>
              <a:t>for the disinfectant must be observed</a:t>
            </a:r>
            <a:r>
              <a:rPr lang="en-US" dirty="0" smtClean="0"/>
              <a:t>.</a:t>
            </a:r>
            <a:endParaRPr lang="cs-CZ" dirty="0" smtClean="0"/>
          </a:p>
          <a:p>
            <a:pPr lvl="0"/>
            <a:r>
              <a:rPr lang="en-US" dirty="0" smtClean="0">
                <a:solidFill>
                  <a:srgbClr val="00B050"/>
                </a:solidFill>
              </a:rPr>
              <a:t>Containers</a:t>
            </a:r>
            <a:r>
              <a:rPr lang="en-US" dirty="0" smtClean="0"/>
              <a:t> </a:t>
            </a:r>
            <a:r>
              <a:rPr lang="en-US" dirty="0"/>
              <a:t>with diluted solutions of disinfectants </a:t>
            </a:r>
            <a:r>
              <a:rPr lang="en-US" dirty="0">
                <a:solidFill>
                  <a:srgbClr val="00B050"/>
                </a:solidFill>
              </a:rPr>
              <a:t>shall be labeled </a:t>
            </a:r>
            <a:r>
              <a:rPr lang="en-US" dirty="0"/>
              <a:t>with the name of the </a:t>
            </a:r>
            <a:r>
              <a:rPr lang="cs-CZ" dirty="0" err="1" smtClean="0"/>
              <a:t>disinfectant</a:t>
            </a:r>
            <a:r>
              <a:rPr lang="en-US" dirty="0" smtClean="0"/>
              <a:t>, </a:t>
            </a:r>
            <a:r>
              <a:rPr lang="en-US" dirty="0"/>
              <a:t>the concentration, the time of exposure, the date and the hour of dilution and the signature of the worker who diluted the solution.</a:t>
            </a:r>
            <a:endParaRPr lang="cs-CZ" dirty="0"/>
          </a:p>
          <a:p>
            <a:pPr lvl="0"/>
            <a:endParaRPr lang="cs-CZ" dirty="0" smtClean="0"/>
          </a:p>
          <a:p>
            <a:pPr marL="0" lvl="0" indent="0">
              <a:buNone/>
            </a:pPr>
            <a:r>
              <a:rPr lang="cs-CZ" dirty="0" smtClean="0"/>
              <a:t> </a:t>
            </a:r>
            <a:endParaRPr lang="cs-CZ" dirty="0"/>
          </a:p>
        </p:txBody>
      </p:sp>
      <p:pic>
        <p:nvPicPr>
          <p:cNvPr id="4" name="Obrázek 3"/>
          <p:cNvPicPr>
            <a:picLocks noChangeAspect="1"/>
          </p:cNvPicPr>
          <p:nvPr/>
        </p:nvPicPr>
        <p:blipFill>
          <a:blip r:embed="rId2"/>
          <a:stretch>
            <a:fillRect/>
          </a:stretch>
        </p:blipFill>
        <p:spPr>
          <a:xfrm>
            <a:off x="9171347" y="4637906"/>
            <a:ext cx="2635346" cy="1745361"/>
          </a:xfrm>
          <a:prstGeom prst="rect">
            <a:avLst/>
          </a:prstGeom>
        </p:spPr>
      </p:pic>
    </p:spTree>
    <p:extLst>
      <p:ext uri="{BB962C8B-B14F-4D97-AF65-F5344CB8AC3E}">
        <p14:creationId xmlns:p14="http://schemas.microsoft.com/office/powerpoint/2010/main" val="1864742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Principles </a:t>
            </a:r>
            <a:r>
              <a:rPr lang="cs-CZ" dirty="0" smtClean="0"/>
              <a:t/>
            </a:r>
            <a:br>
              <a:rPr lang="cs-CZ" dirty="0" smtClean="0"/>
            </a:br>
            <a:r>
              <a:rPr lang="en-US" dirty="0" smtClean="0"/>
              <a:t>of </a:t>
            </a:r>
            <a:r>
              <a:rPr lang="en-US" dirty="0"/>
              <a:t>the use </a:t>
            </a:r>
            <a:r>
              <a:rPr lang="cs-CZ" dirty="0" smtClean="0"/>
              <a:t/>
            </a:r>
            <a:br>
              <a:rPr lang="cs-CZ" dirty="0" smtClean="0"/>
            </a:br>
            <a:r>
              <a:rPr lang="en-US" dirty="0" smtClean="0"/>
              <a:t>of disinfectants</a:t>
            </a:r>
            <a:r>
              <a:rPr lang="cs-CZ" dirty="0" smtClean="0"/>
              <a:t/>
            </a:r>
            <a:br>
              <a:rPr lang="cs-CZ" dirty="0" smtClean="0"/>
            </a:br>
            <a:r>
              <a:rPr lang="cs-CZ" dirty="0"/>
              <a:t/>
            </a:r>
            <a:br>
              <a:rPr lang="cs-CZ" dirty="0"/>
            </a:br>
            <a:r>
              <a:rPr lang="cs-CZ" dirty="0" smtClean="0"/>
              <a:t>III</a:t>
            </a:r>
            <a:endParaRPr lang="cs-CZ" dirty="0"/>
          </a:p>
        </p:txBody>
      </p:sp>
      <p:sp>
        <p:nvSpPr>
          <p:cNvPr id="3" name="Zástupný symbol pro obsah 2"/>
          <p:cNvSpPr>
            <a:spLocks noGrp="1"/>
          </p:cNvSpPr>
          <p:nvPr>
            <p:ph idx="1"/>
          </p:nvPr>
        </p:nvSpPr>
        <p:spPr/>
        <p:txBody>
          <a:bodyPr/>
          <a:lstStyle/>
          <a:p>
            <a:pPr lvl="0"/>
            <a:r>
              <a:rPr lang="en-US" dirty="0"/>
              <a:t>Without the manufacturer's recommendations, disinfectants </a:t>
            </a:r>
            <a:r>
              <a:rPr lang="en-US" dirty="0">
                <a:solidFill>
                  <a:srgbClr val="00B050"/>
                </a:solidFill>
              </a:rPr>
              <a:t>should not be mixed </a:t>
            </a:r>
            <a:r>
              <a:rPr lang="en-US" dirty="0"/>
              <a:t>with other chemicals (other disinfectants or cleaning agents</a:t>
            </a:r>
            <a:r>
              <a:rPr lang="en-US" dirty="0" smtClean="0"/>
              <a:t>).</a:t>
            </a:r>
            <a:endParaRPr lang="cs-CZ" dirty="0" smtClean="0"/>
          </a:p>
          <a:p>
            <a:pPr lvl="0"/>
            <a:r>
              <a:rPr lang="en-US" dirty="0" smtClean="0"/>
              <a:t>Disinfectants</a:t>
            </a:r>
            <a:r>
              <a:rPr lang="cs-CZ" dirty="0" smtClean="0"/>
              <a:t> </a:t>
            </a:r>
            <a:r>
              <a:rPr lang="en-US" dirty="0"/>
              <a:t>and </a:t>
            </a:r>
            <a:r>
              <a:rPr lang="en-US" dirty="0" smtClean="0"/>
              <a:t>procedures</a:t>
            </a:r>
            <a:r>
              <a:rPr lang="cs-CZ" dirty="0" smtClean="0"/>
              <a:t> </a:t>
            </a:r>
            <a:r>
              <a:rPr lang="cs-CZ" dirty="0" err="1" smtClean="0"/>
              <a:t>of</a:t>
            </a:r>
            <a:r>
              <a:rPr lang="cs-CZ" dirty="0" smtClean="0"/>
              <a:t> </a:t>
            </a:r>
            <a:r>
              <a:rPr lang="cs-CZ" dirty="0" err="1" smtClean="0"/>
              <a:t>disinfection</a:t>
            </a:r>
            <a:r>
              <a:rPr lang="en-US" dirty="0" smtClean="0"/>
              <a:t> </a:t>
            </a:r>
            <a:r>
              <a:rPr lang="en-US" dirty="0"/>
              <a:t>are chosen </a:t>
            </a:r>
            <a:r>
              <a:rPr lang="en-US" dirty="0" smtClean="0">
                <a:solidFill>
                  <a:srgbClr val="FF0000"/>
                </a:solidFill>
              </a:rPr>
              <a:t>not</a:t>
            </a:r>
            <a:r>
              <a:rPr lang="cs-CZ" dirty="0" smtClean="0">
                <a:solidFill>
                  <a:srgbClr val="FF0000"/>
                </a:solidFill>
              </a:rPr>
              <a:t> to</a:t>
            </a:r>
            <a:r>
              <a:rPr lang="en-US" dirty="0" smtClean="0">
                <a:solidFill>
                  <a:srgbClr val="FF0000"/>
                </a:solidFill>
              </a:rPr>
              <a:t> </a:t>
            </a:r>
            <a:r>
              <a:rPr lang="en-US" dirty="0">
                <a:solidFill>
                  <a:srgbClr val="FF0000"/>
                </a:solidFill>
              </a:rPr>
              <a:t>damage the disinfected material</a:t>
            </a:r>
            <a:r>
              <a:rPr lang="en-US" dirty="0" smtClean="0">
                <a:solidFill>
                  <a:srgbClr val="FF0000"/>
                </a:solidFill>
              </a:rPr>
              <a:t>.</a:t>
            </a:r>
            <a:endParaRPr lang="cs-CZ" dirty="0" smtClean="0">
              <a:solidFill>
                <a:srgbClr val="FF0000"/>
              </a:solidFill>
            </a:endParaRPr>
          </a:p>
          <a:p>
            <a:pPr lvl="0"/>
            <a:r>
              <a:rPr lang="en-US" dirty="0" smtClean="0"/>
              <a:t>Disinfected items</a:t>
            </a:r>
            <a:r>
              <a:rPr lang="cs-CZ" dirty="0" smtClean="0"/>
              <a:t>,</a:t>
            </a:r>
            <a:r>
              <a:rPr lang="en-US" dirty="0" smtClean="0"/>
              <a:t> </a:t>
            </a:r>
            <a:r>
              <a:rPr lang="en-US" dirty="0"/>
              <a:t>that come into </a:t>
            </a:r>
            <a:r>
              <a:rPr lang="en-US" dirty="0">
                <a:solidFill>
                  <a:srgbClr val="00B050"/>
                </a:solidFill>
              </a:rPr>
              <a:t>contact with </a:t>
            </a:r>
            <a:r>
              <a:rPr lang="en-US" dirty="0" smtClean="0">
                <a:solidFill>
                  <a:srgbClr val="00B050"/>
                </a:solidFill>
              </a:rPr>
              <a:t>food</a:t>
            </a:r>
            <a:r>
              <a:rPr lang="cs-CZ" dirty="0" smtClean="0"/>
              <a:t>,</a:t>
            </a:r>
            <a:r>
              <a:rPr lang="en-US" dirty="0" smtClean="0"/>
              <a:t> </a:t>
            </a:r>
            <a:r>
              <a:rPr lang="en-US" dirty="0"/>
              <a:t>should be thoroughly rinsed with potable water after disinfection</a:t>
            </a:r>
            <a:r>
              <a:rPr lang="en-US" dirty="0" smtClean="0"/>
              <a:t>.</a:t>
            </a:r>
            <a:endParaRPr lang="cs-CZ" dirty="0" smtClean="0"/>
          </a:p>
          <a:p>
            <a:pPr lvl="0"/>
            <a:r>
              <a:rPr lang="en-US" dirty="0" smtClean="0">
                <a:solidFill>
                  <a:srgbClr val="00B050"/>
                </a:solidFill>
              </a:rPr>
              <a:t>Disinfectants </a:t>
            </a:r>
            <a:r>
              <a:rPr lang="en-US" dirty="0">
                <a:solidFill>
                  <a:srgbClr val="00B050"/>
                </a:solidFill>
              </a:rPr>
              <a:t>are stored </a:t>
            </a:r>
            <a:r>
              <a:rPr lang="en-US" dirty="0"/>
              <a:t>in original sealed containers, in dry and clean warehouses, </a:t>
            </a:r>
            <a:r>
              <a:rPr lang="en-US" dirty="0" smtClean="0"/>
              <a:t>separate</a:t>
            </a:r>
            <a:r>
              <a:rPr lang="cs-CZ" dirty="0" err="1" smtClean="0"/>
              <a:t>ly</a:t>
            </a:r>
            <a:r>
              <a:rPr lang="en-US" dirty="0" smtClean="0"/>
              <a:t> </a:t>
            </a:r>
            <a:r>
              <a:rPr lang="en-US" dirty="0"/>
              <a:t>from food or other chemicals</a:t>
            </a:r>
            <a:endParaRPr lang="cs-CZ" dirty="0"/>
          </a:p>
        </p:txBody>
      </p:sp>
    </p:spTree>
    <p:extLst>
      <p:ext uri="{BB962C8B-B14F-4D97-AF65-F5344CB8AC3E}">
        <p14:creationId xmlns:p14="http://schemas.microsoft.com/office/powerpoint/2010/main" val="2996320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Disinfection </a:t>
            </a:r>
            <a:r>
              <a:rPr lang="cs-CZ" dirty="0" smtClean="0"/>
              <a:t/>
            </a:r>
            <a:br>
              <a:rPr lang="cs-CZ" dirty="0" smtClean="0"/>
            </a:br>
            <a:r>
              <a:rPr lang="en-US" dirty="0" smtClean="0"/>
              <a:t>of </a:t>
            </a:r>
            <a:r>
              <a:rPr lang="en-US" dirty="0"/>
              <a:t>skin </a:t>
            </a:r>
            <a:r>
              <a:rPr lang="cs-CZ" dirty="0" smtClean="0"/>
              <a:t/>
            </a:r>
            <a:br>
              <a:rPr lang="cs-CZ" dirty="0" smtClean="0"/>
            </a:br>
            <a:r>
              <a:rPr lang="en-US" dirty="0" smtClean="0"/>
              <a:t>and </a:t>
            </a:r>
            <a:r>
              <a:rPr lang="en-US" dirty="0"/>
              <a:t>mucous membranes</a:t>
            </a:r>
            <a:endParaRPr lang="cs-CZ" dirty="0">
              <a:solidFill>
                <a:srgbClr val="FF0000"/>
              </a:solidFill>
            </a:endParaRPr>
          </a:p>
        </p:txBody>
      </p:sp>
      <p:sp>
        <p:nvSpPr>
          <p:cNvPr id="3" name="Zástupný symbol pro obsah 2"/>
          <p:cNvSpPr>
            <a:spLocks noGrp="1"/>
          </p:cNvSpPr>
          <p:nvPr>
            <p:ph idx="1"/>
          </p:nvPr>
        </p:nvSpPr>
        <p:spPr/>
        <p:txBody>
          <a:bodyPr>
            <a:normAutofit/>
          </a:bodyPr>
          <a:lstStyle/>
          <a:p>
            <a:r>
              <a:rPr lang="en-US" dirty="0">
                <a:solidFill>
                  <a:srgbClr val="FF0000"/>
                </a:solidFill>
              </a:rPr>
              <a:t>Hand disinfection </a:t>
            </a:r>
            <a:r>
              <a:rPr lang="en-US" dirty="0"/>
              <a:t>- </a:t>
            </a:r>
            <a:r>
              <a:rPr lang="cs-CZ" dirty="0" smtClean="0"/>
              <a:t>a</a:t>
            </a:r>
            <a:r>
              <a:rPr lang="en-US" dirty="0" err="1" smtClean="0"/>
              <a:t>lcohols</a:t>
            </a:r>
            <a:r>
              <a:rPr lang="en-US" dirty="0" smtClean="0"/>
              <a:t>.</a:t>
            </a:r>
            <a:endParaRPr lang="cs-CZ" dirty="0" smtClean="0"/>
          </a:p>
          <a:p>
            <a:r>
              <a:rPr lang="en-US" dirty="0" smtClean="0">
                <a:solidFill>
                  <a:srgbClr val="FF0000"/>
                </a:solidFill>
              </a:rPr>
              <a:t>Decontamination</a:t>
            </a:r>
            <a:r>
              <a:rPr lang="en-US" dirty="0" smtClean="0"/>
              <a:t> </a:t>
            </a:r>
            <a:r>
              <a:rPr lang="en-US" dirty="0"/>
              <a:t>during splashing with biological material (</a:t>
            </a:r>
            <a:r>
              <a:rPr lang="en-US" dirty="0" err="1"/>
              <a:t>eg</a:t>
            </a:r>
            <a:r>
              <a:rPr lang="en-US" dirty="0"/>
              <a:t> eye flushing, etc</a:t>
            </a:r>
            <a:r>
              <a:rPr lang="en-US" dirty="0" smtClean="0"/>
              <a:t>.).</a:t>
            </a:r>
            <a:endParaRPr lang="cs-CZ" dirty="0"/>
          </a:p>
          <a:p>
            <a:r>
              <a:rPr lang="cs-CZ" dirty="0" smtClean="0">
                <a:solidFill>
                  <a:srgbClr val="FF0000"/>
                </a:solidFill>
              </a:rPr>
              <a:t>B</a:t>
            </a:r>
            <a:r>
              <a:rPr lang="en-US" dirty="0" err="1" smtClean="0">
                <a:solidFill>
                  <a:srgbClr val="FF0000"/>
                </a:solidFill>
              </a:rPr>
              <a:t>efore</a:t>
            </a:r>
            <a:r>
              <a:rPr lang="cs-CZ" dirty="0" smtClean="0">
                <a:solidFill>
                  <a:srgbClr val="FF0000"/>
                </a:solidFill>
              </a:rPr>
              <a:t> </a:t>
            </a:r>
            <a:r>
              <a:rPr lang="cs-CZ" dirty="0" err="1" smtClean="0">
                <a:solidFill>
                  <a:srgbClr val="FF0000"/>
                </a:solidFill>
              </a:rPr>
              <a:t>any</a:t>
            </a:r>
            <a:r>
              <a:rPr lang="en-US" dirty="0" smtClean="0">
                <a:solidFill>
                  <a:srgbClr val="FF0000"/>
                </a:solidFill>
              </a:rPr>
              <a:t> </a:t>
            </a:r>
            <a:r>
              <a:rPr lang="en-US" dirty="0">
                <a:solidFill>
                  <a:srgbClr val="FF0000"/>
                </a:solidFill>
              </a:rPr>
              <a:t>damage to the skin </a:t>
            </a:r>
            <a:r>
              <a:rPr lang="en-US" dirty="0"/>
              <a:t>(mucous membranes):</a:t>
            </a:r>
            <a:br>
              <a:rPr lang="en-US" dirty="0"/>
            </a:br>
            <a:r>
              <a:rPr lang="cs-CZ" dirty="0" smtClean="0"/>
              <a:t>1. </a:t>
            </a:r>
            <a:r>
              <a:rPr lang="en-US" dirty="0" smtClean="0"/>
              <a:t>tattoos</a:t>
            </a:r>
            <a:r>
              <a:rPr lang="en-US" dirty="0"/>
              <a:t>, earrings, piercing,</a:t>
            </a:r>
            <a:br>
              <a:rPr lang="en-US" dirty="0"/>
            </a:br>
            <a:r>
              <a:rPr lang="cs-CZ" dirty="0" smtClean="0"/>
              <a:t>2. </a:t>
            </a:r>
            <a:r>
              <a:rPr lang="en-US" dirty="0" smtClean="0"/>
              <a:t>prior </a:t>
            </a:r>
            <a:r>
              <a:rPr lang="en-US" dirty="0"/>
              <a:t>to </a:t>
            </a:r>
            <a:r>
              <a:rPr lang="cs-CZ" dirty="0" err="1" smtClean="0"/>
              <a:t>injection</a:t>
            </a:r>
            <a:r>
              <a:rPr lang="en-US" dirty="0" smtClean="0"/>
              <a:t>, </a:t>
            </a:r>
            <a:r>
              <a:rPr lang="en-US" dirty="0"/>
              <a:t>vaccination, </a:t>
            </a:r>
            <a:r>
              <a:rPr lang="cs-CZ" dirty="0" err="1" smtClean="0"/>
              <a:t>blood</a:t>
            </a:r>
            <a:r>
              <a:rPr lang="cs-CZ" dirty="0" smtClean="0"/>
              <a:t> </a:t>
            </a:r>
            <a:r>
              <a:rPr lang="cs-CZ" dirty="0" err="1" smtClean="0"/>
              <a:t>collection</a:t>
            </a:r>
            <a:r>
              <a:rPr lang="en-US" dirty="0"/>
              <a:t/>
            </a:r>
            <a:br>
              <a:rPr lang="en-US" dirty="0"/>
            </a:br>
            <a:r>
              <a:rPr lang="cs-CZ" dirty="0" smtClean="0"/>
              <a:t>3. </a:t>
            </a:r>
            <a:r>
              <a:rPr lang="en-US" dirty="0" smtClean="0"/>
              <a:t>prior </a:t>
            </a:r>
            <a:r>
              <a:rPr lang="en-US" dirty="0"/>
              <a:t>to surgery (disinfection of skin or mucous membranes</a:t>
            </a:r>
            <a:r>
              <a:rPr lang="en-US" dirty="0" smtClean="0"/>
              <a:t>).</a:t>
            </a:r>
            <a:endParaRPr lang="cs-CZ" dirty="0" smtClean="0"/>
          </a:p>
          <a:p>
            <a:r>
              <a:rPr lang="en-US" dirty="0" smtClean="0">
                <a:solidFill>
                  <a:srgbClr val="FF0000"/>
                </a:solidFill>
              </a:rPr>
              <a:t>To </a:t>
            </a:r>
            <a:r>
              <a:rPr lang="en-US" dirty="0">
                <a:solidFill>
                  <a:srgbClr val="FF0000"/>
                </a:solidFill>
              </a:rPr>
              <a:t>disinfect mucous membranes or wounds </a:t>
            </a:r>
            <a:r>
              <a:rPr lang="en-US" dirty="0"/>
              <a:t>- antiseptic (not to damage living tissues</a:t>
            </a:r>
            <a:r>
              <a:rPr lang="en-US" dirty="0" smtClean="0"/>
              <a:t>!)</a:t>
            </a:r>
            <a:endParaRPr lang="cs-CZ" dirty="0" smtClean="0"/>
          </a:p>
          <a:p>
            <a:r>
              <a:rPr lang="en-US" dirty="0" smtClean="0">
                <a:solidFill>
                  <a:srgbClr val="00B050"/>
                </a:solidFill>
              </a:rPr>
              <a:t>Color</a:t>
            </a:r>
            <a:r>
              <a:rPr lang="en-US" dirty="0" smtClean="0"/>
              <a:t> </a:t>
            </a:r>
            <a:r>
              <a:rPr lang="en-US" dirty="0"/>
              <a:t>solutions (for visual inspection of the disinfected area) or </a:t>
            </a:r>
            <a:r>
              <a:rPr lang="en-US" dirty="0">
                <a:solidFill>
                  <a:srgbClr val="00B050"/>
                </a:solidFill>
              </a:rPr>
              <a:t>colorless</a:t>
            </a:r>
            <a:r>
              <a:rPr lang="en-US" dirty="0"/>
              <a:t> solutions (when assessing expected skin color changes) are used</a:t>
            </a:r>
            <a:r>
              <a:rPr lang="en-US" dirty="0" smtClean="0"/>
              <a:t>.</a:t>
            </a:r>
            <a:endParaRPr lang="cs-CZ" dirty="0" smtClean="0"/>
          </a:p>
          <a:p>
            <a:r>
              <a:rPr lang="en-US" dirty="0" smtClean="0"/>
              <a:t>When </a:t>
            </a:r>
            <a:r>
              <a:rPr lang="en-US" dirty="0"/>
              <a:t>using electric appliances - it is necessary to dry alcoholic </a:t>
            </a:r>
            <a:r>
              <a:rPr lang="en-US" dirty="0" smtClean="0"/>
              <a:t>disinfectants!</a:t>
            </a:r>
            <a:endParaRPr lang="cs-CZ" dirty="0" smtClean="0"/>
          </a:p>
        </p:txBody>
      </p:sp>
    </p:spTree>
    <p:extLst>
      <p:ext uri="{BB962C8B-B14F-4D97-AF65-F5344CB8AC3E}">
        <p14:creationId xmlns:p14="http://schemas.microsoft.com/office/powerpoint/2010/main" val="401079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Examples </a:t>
            </a:r>
            <a:r>
              <a:rPr lang="cs-CZ" dirty="0" smtClean="0"/>
              <a:t/>
            </a:r>
            <a:br>
              <a:rPr lang="cs-CZ" dirty="0" smtClean="0"/>
            </a:br>
            <a:r>
              <a:rPr lang="en-US" dirty="0" smtClean="0"/>
              <a:t>of </a:t>
            </a:r>
            <a:r>
              <a:rPr lang="en-US" dirty="0"/>
              <a:t>disinfectants for skin </a:t>
            </a:r>
            <a:r>
              <a:rPr lang="cs-CZ" dirty="0" smtClean="0"/>
              <a:t/>
            </a:r>
            <a:br>
              <a:rPr lang="cs-CZ" dirty="0" smtClean="0"/>
            </a:br>
            <a:r>
              <a:rPr lang="en-US" dirty="0" smtClean="0"/>
              <a:t>or </a:t>
            </a:r>
            <a:r>
              <a:rPr lang="en-US" dirty="0"/>
              <a:t>mucous membranes</a:t>
            </a:r>
            <a:endParaRPr lang="cs-CZ" dirty="0"/>
          </a:p>
        </p:txBody>
      </p:sp>
      <p:sp>
        <p:nvSpPr>
          <p:cNvPr id="3" name="Zástupný symbol pro obsah 2"/>
          <p:cNvSpPr>
            <a:spLocks noGrp="1"/>
          </p:cNvSpPr>
          <p:nvPr>
            <p:ph idx="1"/>
          </p:nvPr>
        </p:nvSpPr>
        <p:spPr/>
        <p:txBody>
          <a:bodyPr>
            <a:normAutofit/>
          </a:bodyPr>
          <a:lstStyle/>
          <a:p>
            <a:r>
              <a:rPr lang="cs-CZ" dirty="0">
                <a:solidFill>
                  <a:srgbClr val="FF0000"/>
                </a:solidFill>
              </a:rPr>
              <a:t>S</a:t>
            </a:r>
            <a:r>
              <a:rPr lang="cs-CZ" dirty="0" smtClean="0">
                <a:solidFill>
                  <a:srgbClr val="FF0000"/>
                </a:solidFill>
              </a:rPr>
              <a:t>kin </a:t>
            </a:r>
            <a:r>
              <a:rPr lang="cs-CZ" dirty="0" err="1">
                <a:solidFill>
                  <a:srgbClr val="FF0000"/>
                </a:solidFill>
              </a:rPr>
              <a:t>d</a:t>
            </a:r>
            <a:r>
              <a:rPr lang="cs-CZ" dirty="0" err="1" smtClean="0">
                <a:solidFill>
                  <a:srgbClr val="FF0000"/>
                </a:solidFill>
              </a:rPr>
              <a:t>isinfection</a:t>
            </a:r>
            <a:r>
              <a:rPr lang="cs-CZ" dirty="0" smtClean="0">
                <a:solidFill>
                  <a:srgbClr val="FF0000"/>
                </a:solidFill>
              </a:rPr>
              <a:t> </a:t>
            </a:r>
            <a:r>
              <a:rPr lang="cs-CZ" dirty="0">
                <a:solidFill>
                  <a:srgbClr val="FF0000"/>
                </a:solidFill>
              </a:rPr>
              <a:t>- </a:t>
            </a:r>
            <a:r>
              <a:rPr lang="cs-CZ" dirty="0" err="1">
                <a:solidFill>
                  <a:srgbClr val="FF0000"/>
                </a:solidFill>
              </a:rPr>
              <a:t>a</a:t>
            </a:r>
            <a:r>
              <a:rPr lang="cs-CZ" dirty="0" err="1" smtClean="0">
                <a:solidFill>
                  <a:srgbClr val="FF0000"/>
                </a:solidFill>
              </a:rPr>
              <a:t>ctive</a:t>
            </a:r>
            <a:r>
              <a:rPr lang="cs-CZ" dirty="0" smtClean="0">
                <a:solidFill>
                  <a:srgbClr val="FF0000"/>
                </a:solidFill>
              </a:rPr>
              <a:t> </a:t>
            </a:r>
            <a:r>
              <a:rPr lang="cs-CZ" dirty="0" err="1">
                <a:solidFill>
                  <a:srgbClr val="FF0000"/>
                </a:solidFill>
              </a:rPr>
              <a:t>i</a:t>
            </a:r>
            <a:r>
              <a:rPr lang="cs-CZ" dirty="0" err="1" smtClean="0">
                <a:solidFill>
                  <a:srgbClr val="FF0000"/>
                </a:solidFill>
              </a:rPr>
              <a:t>ngredient</a:t>
            </a:r>
            <a:r>
              <a:rPr lang="cs-CZ" dirty="0">
                <a:solidFill>
                  <a:srgbClr val="FF0000"/>
                </a:solidFill>
              </a:rPr>
              <a:t>:</a:t>
            </a:r>
            <a:r>
              <a:rPr lang="cs-CZ" dirty="0"/>
              <a:t/>
            </a:r>
            <a:br>
              <a:rPr lang="cs-CZ" dirty="0"/>
            </a:br>
            <a:r>
              <a:rPr lang="cs-CZ" dirty="0"/>
              <a:t>1. </a:t>
            </a:r>
            <a:r>
              <a:rPr lang="cs-CZ" dirty="0" err="1"/>
              <a:t>a</a:t>
            </a:r>
            <a:r>
              <a:rPr lang="cs-CZ" dirty="0" err="1" smtClean="0"/>
              <a:t>lcohols</a:t>
            </a:r>
            <a:r>
              <a:rPr lang="cs-CZ" dirty="0" smtClean="0"/>
              <a:t> </a:t>
            </a:r>
            <a:r>
              <a:rPr lang="cs-CZ" dirty="0"/>
              <a:t>(</a:t>
            </a:r>
            <a:r>
              <a:rPr lang="cs-CZ" dirty="0" err="1"/>
              <a:t>e.g</a:t>
            </a:r>
            <a:r>
              <a:rPr lang="cs-CZ" dirty="0"/>
              <a:t>., </a:t>
            </a:r>
            <a:r>
              <a:rPr lang="cs-CZ" dirty="0" err="1"/>
              <a:t>Cutasept</a:t>
            </a:r>
            <a:r>
              <a:rPr lang="cs-CZ" dirty="0"/>
              <a:t>)</a:t>
            </a:r>
            <a:br>
              <a:rPr lang="cs-CZ" dirty="0"/>
            </a:br>
            <a:r>
              <a:rPr lang="cs-CZ" dirty="0"/>
              <a:t>2. </a:t>
            </a:r>
            <a:r>
              <a:rPr lang="cs-CZ" dirty="0" err="1"/>
              <a:t>Iodine</a:t>
            </a:r>
            <a:r>
              <a:rPr lang="cs-CZ" dirty="0"/>
              <a:t> </a:t>
            </a:r>
            <a:r>
              <a:rPr lang="cs-CZ" dirty="0" err="1"/>
              <a:t>preparations</a:t>
            </a:r>
            <a:r>
              <a:rPr lang="cs-CZ" dirty="0"/>
              <a:t>:</a:t>
            </a:r>
            <a:br>
              <a:rPr lang="cs-CZ" dirty="0"/>
            </a:br>
            <a:r>
              <a:rPr lang="cs-CZ" dirty="0" smtClean="0"/>
              <a:t>- </a:t>
            </a:r>
            <a:r>
              <a:rPr lang="cs-CZ" dirty="0" err="1" smtClean="0"/>
              <a:t>polyvinylpyrrolidone</a:t>
            </a:r>
            <a:r>
              <a:rPr lang="cs-CZ" dirty="0" smtClean="0"/>
              <a:t> </a:t>
            </a:r>
            <a:r>
              <a:rPr lang="cs-CZ" dirty="0"/>
              <a:t>(PVP</a:t>
            </a:r>
            <a:r>
              <a:rPr lang="cs-CZ" dirty="0" smtClean="0"/>
              <a:t>)-</a:t>
            </a:r>
            <a:r>
              <a:rPr lang="cs-CZ" dirty="0" err="1" smtClean="0"/>
              <a:t>iodine</a:t>
            </a:r>
            <a:r>
              <a:rPr lang="cs-CZ" dirty="0" smtClean="0"/>
              <a:t> - </a:t>
            </a:r>
            <a:r>
              <a:rPr lang="cs-CZ" dirty="0" err="1"/>
              <a:t>aqueous</a:t>
            </a:r>
            <a:r>
              <a:rPr lang="cs-CZ" dirty="0"/>
              <a:t> </a:t>
            </a:r>
            <a:r>
              <a:rPr lang="cs-CZ" dirty="0" err="1"/>
              <a:t>solution</a:t>
            </a:r>
            <a:r>
              <a:rPr lang="cs-CZ" dirty="0"/>
              <a:t> </a:t>
            </a:r>
            <a:r>
              <a:rPr lang="cs-CZ" dirty="0" err="1" smtClean="0"/>
              <a:t>without</a:t>
            </a:r>
            <a:r>
              <a:rPr lang="cs-CZ" dirty="0" smtClean="0"/>
              <a:t> </a:t>
            </a:r>
            <a:r>
              <a:rPr lang="cs-CZ" dirty="0" err="1" smtClean="0"/>
              <a:t>alcohol</a:t>
            </a:r>
            <a:r>
              <a:rPr lang="cs-CZ" dirty="0" smtClean="0"/>
              <a:t> (eg </a:t>
            </a:r>
            <a:r>
              <a:rPr lang="cs-CZ" dirty="0" err="1"/>
              <a:t>Braunol</a:t>
            </a:r>
            <a:r>
              <a:rPr lang="cs-CZ" dirty="0"/>
              <a:t>)</a:t>
            </a:r>
            <a:br>
              <a:rPr lang="cs-CZ" dirty="0"/>
            </a:br>
            <a:r>
              <a:rPr lang="cs-CZ" dirty="0" smtClean="0"/>
              <a:t>- PVP </a:t>
            </a:r>
            <a:r>
              <a:rPr lang="cs-CZ" dirty="0"/>
              <a:t>- </a:t>
            </a:r>
            <a:r>
              <a:rPr lang="cs-CZ" dirty="0" err="1"/>
              <a:t>Iodine</a:t>
            </a:r>
            <a:r>
              <a:rPr lang="cs-CZ" dirty="0"/>
              <a:t> </a:t>
            </a:r>
            <a:r>
              <a:rPr lang="cs-CZ" dirty="0" err="1"/>
              <a:t>containing</a:t>
            </a:r>
            <a:r>
              <a:rPr lang="cs-CZ" dirty="0"/>
              <a:t> </a:t>
            </a:r>
            <a:r>
              <a:rPr lang="cs-CZ" dirty="0" err="1"/>
              <a:t>alcohol</a:t>
            </a:r>
            <a:r>
              <a:rPr lang="cs-CZ" dirty="0"/>
              <a:t> (eg </a:t>
            </a:r>
            <a:r>
              <a:rPr lang="cs-CZ" dirty="0" err="1"/>
              <a:t>Braunoderm</a:t>
            </a:r>
            <a:r>
              <a:rPr lang="cs-CZ" dirty="0"/>
              <a:t> </a:t>
            </a:r>
            <a:r>
              <a:rPr lang="cs-CZ" dirty="0" err="1" smtClean="0"/>
              <a:t>dyed</a:t>
            </a:r>
            <a:r>
              <a:rPr lang="cs-CZ" dirty="0" smtClean="0"/>
              <a:t>/</a:t>
            </a:r>
            <a:br>
              <a:rPr lang="cs-CZ" dirty="0" smtClean="0"/>
            </a:br>
            <a:r>
              <a:rPr lang="cs-CZ" dirty="0"/>
              <a:t>                                                                    </a:t>
            </a:r>
            <a:r>
              <a:rPr lang="cs-CZ" dirty="0" err="1"/>
              <a:t>uncoloured</a:t>
            </a:r>
            <a:r>
              <a:rPr lang="cs-CZ" dirty="0" smtClean="0"/>
              <a:t>)</a:t>
            </a:r>
          </a:p>
          <a:p>
            <a:r>
              <a:rPr lang="cs-CZ" dirty="0" err="1" smtClean="0">
                <a:solidFill>
                  <a:srgbClr val="FF0000"/>
                </a:solidFill>
              </a:rPr>
              <a:t>mucosal</a:t>
            </a:r>
            <a:r>
              <a:rPr lang="cs-CZ" dirty="0" smtClean="0">
                <a:solidFill>
                  <a:srgbClr val="FF0000"/>
                </a:solidFill>
              </a:rPr>
              <a:t> </a:t>
            </a:r>
            <a:r>
              <a:rPr lang="cs-CZ" dirty="0" err="1">
                <a:solidFill>
                  <a:srgbClr val="FF0000"/>
                </a:solidFill>
              </a:rPr>
              <a:t>d</a:t>
            </a:r>
            <a:r>
              <a:rPr lang="cs-CZ" dirty="0" err="1" smtClean="0">
                <a:solidFill>
                  <a:srgbClr val="FF0000"/>
                </a:solidFill>
              </a:rPr>
              <a:t>isinfection</a:t>
            </a:r>
            <a:r>
              <a:rPr lang="cs-CZ" dirty="0" smtClean="0">
                <a:solidFill>
                  <a:srgbClr val="FF0000"/>
                </a:solidFill>
              </a:rPr>
              <a:t> </a:t>
            </a:r>
            <a:r>
              <a:rPr lang="cs-CZ" dirty="0">
                <a:solidFill>
                  <a:srgbClr val="FF0000"/>
                </a:solidFill>
              </a:rPr>
              <a:t>- </a:t>
            </a:r>
            <a:r>
              <a:rPr lang="cs-CZ" dirty="0" err="1">
                <a:solidFill>
                  <a:srgbClr val="FF0000"/>
                </a:solidFill>
              </a:rPr>
              <a:t>a</a:t>
            </a:r>
            <a:r>
              <a:rPr lang="cs-CZ" dirty="0" err="1" smtClean="0">
                <a:solidFill>
                  <a:srgbClr val="FF0000"/>
                </a:solidFill>
              </a:rPr>
              <a:t>ctive</a:t>
            </a:r>
            <a:r>
              <a:rPr lang="cs-CZ" dirty="0" smtClean="0">
                <a:solidFill>
                  <a:srgbClr val="FF0000"/>
                </a:solidFill>
              </a:rPr>
              <a:t> substance</a:t>
            </a:r>
            <a:r>
              <a:rPr lang="cs-CZ" dirty="0">
                <a:solidFill>
                  <a:srgbClr val="FF0000"/>
                </a:solidFill>
              </a:rPr>
              <a:t>:</a:t>
            </a:r>
            <a:br>
              <a:rPr lang="cs-CZ" dirty="0">
                <a:solidFill>
                  <a:srgbClr val="FF0000"/>
                </a:solidFill>
              </a:rPr>
            </a:br>
            <a:r>
              <a:rPr lang="cs-CZ" dirty="0" smtClean="0"/>
              <a:t>- </a:t>
            </a:r>
            <a:r>
              <a:rPr lang="cs-CZ" dirty="0" err="1" smtClean="0"/>
              <a:t>Chlorhexidine</a:t>
            </a:r>
            <a:r>
              <a:rPr lang="cs-CZ" dirty="0" smtClean="0"/>
              <a:t> </a:t>
            </a:r>
            <a:r>
              <a:rPr lang="cs-CZ" dirty="0"/>
              <a:t>(</a:t>
            </a:r>
            <a:r>
              <a:rPr lang="cs-CZ" dirty="0" err="1"/>
              <a:t>can</a:t>
            </a:r>
            <a:r>
              <a:rPr lang="cs-CZ" dirty="0"/>
              <a:t> not </a:t>
            </a:r>
            <a:r>
              <a:rPr lang="cs-CZ" dirty="0" err="1"/>
              <a:t>be</a:t>
            </a:r>
            <a:r>
              <a:rPr lang="cs-CZ" dirty="0"/>
              <a:t> </a:t>
            </a:r>
            <a:r>
              <a:rPr lang="cs-CZ" dirty="0" err="1"/>
              <a:t>used</a:t>
            </a:r>
            <a:r>
              <a:rPr lang="cs-CZ" dirty="0"/>
              <a:t> in </a:t>
            </a:r>
            <a:r>
              <a:rPr lang="cs-CZ" dirty="0" err="1"/>
              <a:t>newborns</a:t>
            </a:r>
            <a:r>
              <a:rPr lang="cs-CZ" dirty="0"/>
              <a:t>!)</a:t>
            </a:r>
            <a:br>
              <a:rPr lang="cs-CZ" dirty="0"/>
            </a:br>
            <a:r>
              <a:rPr lang="cs-CZ" dirty="0"/>
              <a:t>- PVP - </a:t>
            </a:r>
            <a:r>
              <a:rPr lang="cs-CZ" dirty="0" err="1"/>
              <a:t>iodine</a:t>
            </a:r>
            <a:r>
              <a:rPr lang="cs-CZ" dirty="0"/>
              <a:t> (eg </a:t>
            </a:r>
            <a:r>
              <a:rPr lang="cs-CZ" dirty="0" err="1"/>
              <a:t>Braunol</a:t>
            </a:r>
            <a:r>
              <a:rPr lang="cs-CZ" dirty="0"/>
              <a:t>),</a:t>
            </a:r>
            <a:br>
              <a:rPr lang="cs-CZ" dirty="0"/>
            </a:br>
            <a:r>
              <a:rPr lang="cs-CZ" dirty="0"/>
              <a:t>- </a:t>
            </a:r>
            <a:r>
              <a:rPr lang="cs-CZ" dirty="0" err="1"/>
              <a:t>Octenidine</a:t>
            </a:r>
            <a:r>
              <a:rPr lang="cs-CZ" dirty="0"/>
              <a:t> </a:t>
            </a:r>
            <a:r>
              <a:rPr lang="cs-CZ" dirty="0" err="1" smtClean="0"/>
              <a:t>dihydrochloride</a:t>
            </a:r>
            <a:r>
              <a:rPr lang="cs-CZ" dirty="0" smtClean="0"/>
              <a:t> </a:t>
            </a:r>
            <a:r>
              <a:rPr lang="cs-CZ" dirty="0"/>
              <a:t>(eg </a:t>
            </a:r>
            <a:r>
              <a:rPr lang="cs-CZ" dirty="0" err="1"/>
              <a:t>Octenisept</a:t>
            </a:r>
            <a:r>
              <a:rPr lang="cs-CZ" dirty="0"/>
              <a:t>)</a:t>
            </a:r>
            <a:br>
              <a:rPr lang="cs-CZ" dirty="0"/>
            </a:br>
            <a:r>
              <a:rPr lang="cs-CZ" dirty="0" smtClean="0"/>
              <a:t>- </a:t>
            </a:r>
            <a:r>
              <a:rPr lang="cs-CZ" dirty="0" err="1" smtClean="0">
                <a:solidFill>
                  <a:srgbClr val="FF0000"/>
                </a:solidFill>
              </a:rPr>
              <a:t>some</a:t>
            </a:r>
            <a:r>
              <a:rPr lang="cs-CZ" dirty="0" smtClean="0">
                <a:solidFill>
                  <a:srgbClr val="FF0000"/>
                </a:solidFill>
              </a:rPr>
              <a:t> </a:t>
            </a:r>
            <a:r>
              <a:rPr lang="cs-CZ" dirty="0" err="1">
                <a:solidFill>
                  <a:srgbClr val="FF0000"/>
                </a:solidFill>
              </a:rPr>
              <a:t>preparations</a:t>
            </a:r>
            <a:r>
              <a:rPr lang="cs-CZ" dirty="0">
                <a:solidFill>
                  <a:srgbClr val="FF0000"/>
                </a:solidFill>
              </a:rPr>
              <a:t> are </a:t>
            </a:r>
            <a:r>
              <a:rPr lang="cs-CZ" dirty="0" err="1">
                <a:solidFill>
                  <a:srgbClr val="FF0000"/>
                </a:solidFill>
              </a:rPr>
              <a:t>only</a:t>
            </a:r>
            <a:r>
              <a:rPr lang="cs-CZ" dirty="0">
                <a:solidFill>
                  <a:srgbClr val="FF0000"/>
                </a:solidFill>
              </a:rPr>
              <a:t> </a:t>
            </a:r>
            <a:r>
              <a:rPr lang="cs-CZ" dirty="0" err="1">
                <a:solidFill>
                  <a:srgbClr val="FF0000"/>
                </a:solidFill>
              </a:rPr>
              <a:t>used</a:t>
            </a:r>
            <a:r>
              <a:rPr lang="cs-CZ" dirty="0">
                <a:solidFill>
                  <a:srgbClr val="FF0000"/>
                </a:solidFill>
              </a:rPr>
              <a:t> </a:t>
            </a:r>
            <a:r>
              <a:rPr lang="cs-CZ" dirty="0" err="1">
                <a:solidFill>
                  <a:srgbClr val="FF0000"/>
                </a:solidFill>
              </a:rPr>
              <a:t>after</a:t>
            </a:r>
            <a:r>
              <a:rPr lang="cs-CZ" dirty="0">
                <a:solidFill>
                  <a:srgbClr val="FF0000"/>
                </a:solidFill>
              </a:rPr>
              <a:t> </a:t>
            </a:r>
            <a:r>
              <a:rPr lang="cs-CZ" dirty="0" err="1">
                <a:solidFill>
                  <a:srgbClr val="FF0000"/>
                </a:solidFill>
              </a:rPr>
              <a:t>dilution</a:t>
            </a:r>
            <a:r>
              <a:rPr lang="cs-CZ" dirty="0">
                <a:solidFill>
                  <a:srgbClr val="FF0000"/>
                </a:solidFill>
              </a:rPr>
              <a:t>. </a:t>
            </a:r>
            <a:r>
              <a:rPr lang="cs-CZ" dirty="0" err="1">
                <a:solidFill>
                  <a:srgbClr val="FF0000"/>
                </a:solidFill>
              </a:rPr>
              <a:t>Always</a:t>
            </a:r>
            <a:r>
              <a:rPr lang="cs-CZ" dirty="0">
                <a:solidFill>
                  <a:srgbClr val="FF0000"/>
                </a:solidFill>
              </a:rPr>
              <a:t> </a:t>
            </a:r>
            <a:r>
              <a:rPr lang="cs-CZ" dirty="0" err="1">
                <a:solidFill>
                  <a:srgbClr val="FF0000"/>
                </a:solidFill>
              </a:rPr>
              <a:t>follow</a:t>
            </a:r>
            <a:r>
              <a:rPr lang="cs-CZ" dirty="0">
                <a:solidFill>
                  <a:srgbClr val="FF0000"/>
                </a:solidFill>
              </a:rPr>
              <a:t> </a:t>
            </a:r>
            <a:r>
              <a:rPr lang="cs-CZ" dirty="0" err="1">
                <a:solidFill>
                  <a:srgbClr val="FF0000"/>
                </a:solidFill>
              </a:rPr>
              <a:t>the</a:t>
            </a:r>
            <a:r>
              <a:rPr lang="cs-CZ" dirty="0">
                <a:solidFill>
                  <a:srgbClr val="FF0000"/>
                </a:solidFill>
              </a:rPr>
              <a:t> </a:t>
            </a:r>
            <a:r>
              <a:rPr lang="cs-CZ" dirty="0" err="1">
                <a:solidFill>
                  <a:srgbClr val="FF0000"/>
                </a:solidFill>
              </a:rPr>
              <a:t>manufacturer's</a:t>
            </a:r>
            <a:r>
              <a:rPr lang="cs-CZ" dirty="0">
                <a:solidFill>
                  <a:srgbClr val="FF0000"/>
                </a:solidFill>
              </a:rPr>
              <a:t> </a:t>
            </a:r>
            <a:r>
              <a:rPr lang="cs-CZ" dirty="0" err="1">
                <a:solidFill>
                  <a:srgbClr val="FF0000"/>
                </a:solidFill>
              </a:rPr>
              <a:t>instructions</a:t>
            </a:r>
            <a:r>
              <a:rPr lang="cs-CZ" dirty="0">
                <a:solidFill>
                  <a:srgbClr val="FF0000"/>
                </a:solidFill>
              </a:rPr>
              <a:t>!</a:t>
            </a:r>
          </a:p>
        </p:txBody>
      </p:sp>
      <p:pic>
        <p:nvPicPr>
          <p:cNvPr id="4" name="Obrázek 3"/>
          <p:cNvPicPr>
            <a:picLocks noChangeAspect="1"/>
          </p:cNvPicPr>
          <p:nvPr/>
        </p:nvPicPr>
        <p:blipFill>
          <a:blip r:embed="rId2"/>
          <a:stretch>
            <a:fillRect/>
          </a:stretch>
        </p:blipFill>
        <p:spPr>
          <a:xfrm>
            <a:off x="9524742" y="864108"/>
            <a:ext cx="1924050" cy="1400175"/>
          </a:xfrm>
          <a:prstGeom prst="rect">
            <a:avLst/>
          </a:prstGeom>
        </p:spPr>
      </p:pic>
    </p:spTree>
    <p:extLst>
      <p:ext uri="{BB962C8B-B14F-4D97-AF65-F5344CB8AC3E}">
        <p14:creationId xmlns:p14="http://schemas.microsoft.com/office/powerpoint/2010/main" val="124142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pPr algn="ctr"/>
            <a:r>
              <a:rPr lang="cs-CZ" dirty="0"/>
              <a:t>STERILIZATION</a:t>
            </a:r>
            <a:r>
              <a:rPr lang="cs-CZ" dirty="0" smtClean="0">
                <a:solidFill>
                  <a:srgbClr val="FF0000"/>
                </a:solidFill>
              </a:rPr>
              <a:t/>
            </a:r>
            <a:br>
              <a:rPr lang="cs-CZ" dirty="0" smtClean="0">
                <a:solidFill>
                  <a:srgbClr val="FF0000"/>
                </a:solidFill>
              </a:rPr>
            </a:br>
            <a:endParaRPr lang="cs-CZ" dirty="0">
              <a:solidFill>
                <a:srgbClr val="FF0000"/>
              </a:solidFill>
            </a:endParaRPr>
          </a:p>
        </p:txBody>
      </p:sp>
      <p:sp>
        <p:nvSpPr>
          <p:cNvPr id="3" name="Podnadpis 2"/>
          <p:cNvSpPr>
            <a:spLocks noGrp="1"/>
          </p:cNvSpPr>
          <p:nvPr>
            <p:ph type="subTitle" idx="1"/>
          </p:nvPr>
        </p:nvSpPr>
        <p:spPr/>
        <p:txBody>
          <a:bodyPr/>
          <a:lstStyle/>
          <a:p>
            <a:pPr algn="ctr"/>
            <a:endParaRPr lang="cs-CZ" b="1" dirty="0">
              <a:solidFill>
                <a:srgbClr val="FF0000"/>
              </a:solidFill>
            </a:endParaRPr>
          </a:p>
        </p:txBody>
      </p:sp>
      <p:pic>
        <p:nvPicPr>
          <p:cNvPr id="1028" name="Picture 4" descr="Výsledek obrázku pro sterilizá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2453" y="2270355"/>
            <a:ext cx="1886551" cy="2734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876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Definition</a:t>
            </a:r>
            <a:endParaRPr lang="cs-CZ" dirty="0">
              <a:solidFill>
                <a:srgbClr val="FF0000"/>
              </a:solidFill>
            </a:endParaRPr>
          </a:p>
        </p:txBody>
      </p:sp>
      <p:sp>
        <p:nvSpPr>
          <p:cNvPr id="3" name="Zástupný symbol pro obsah 2"/>
          <p:cNvSpPr>
            <a:spLocks noGrp="1"/>
          </p:cNvSpPr>
          <p:nvPr>
            <p:ph idx="1"/>
          </p:nvPr>
        </p:nvSpPr>
        <p:spPr/>
        <p:txBody>
          <a:bodyPr/>
          <a:lstStyle/>
          <a:p>
            <a:r>
              <a:rPr lang="en-US" dirty="0"/>
              <a:t>The process that leads to the </a:t>
            </a:r>
            <a:r>
              <a:rPr lang="en-US" dirty="0">
                <a:solidFill>
                  <a:srgbClr val="FF0000"/>
                </a:solidFill>
              </a:rPr>
              <a:t>killing of all microorganisms </a:t>
            </a:r>
            <a:r>
              <a:rPr lang="en-US" dirty="0"/>
              <a:t>capable of reproduction, </a:t>
            </a:r>
            <a:r>
              <a:rPr lang="en-US" dirty="0">
                <a:solidFill>
                  <a:srgbClr val="FF0000"/>
                </a:solidFill>
              </a:rPr>
              <a:t>including </a:t>
            </a:r>
            <a:r>
              <a:rPr lang="en-US" dirty="0" smtClean="0">
                <a:solidFill>
                  <a:srgbClr val="FF0000"/>
                </a:solidFill>
              </a:rPr>
              <a:t>spores</a:t>
            </a:r>
            <a:r>
              <a:rPr lang="cs-CZ" dirty="0"/>
              <a:t>,</a:t>
            </a:r>
            <a:r>
              <a:rPr lang="en-US" dirty="0" smtClean="0"/>
              <a:t> </a:t>
            </a:r>
            <a:r>
              <a:rPr lang="en-US" dirty="0"/>
              <a:t>leads to the irreversible </a:t>
            </a:r>
            <a:r>
              <a:rPr lang="en-US" dirty="0">
                <a:solidFill>
                  <a:srgbClr val="FF0000"/>
                </a:solidFill>
              </a:rPr>
              <a:t>inactivation of viruses </a:t>
            </a:r>
            <a:r>
              <a:rPr lang="en-US" dirty="0"/>
              <a:t>and the killing of </a:t>
            </a:r>
            <a:r>
              <a:rPr lang="en-US" dirty="0">
                <a:solidFill>
                  <a:srgbClr val="FF0000"/>
                </a:solidFill>
              </a:rPr>
              <a:t>worms</a:t>
            </a:r>
            <a:r>
              <a:rPr lang="en-US" dirty="0"/>
              <a:t> and their eggs.</a:t>
            </a:r>
            <a:endParaRPr lang="cs-CZ" dirty="0"/>
          </a:p>
          <a:p>
            <a:endParaRPr lang="cs-CZ" dirty="0" smtClean="0"/>
          </a:p>
          <a:p>
            <a:endParaRPr lang="cs-CZ" dirty="0"/>
          </a:p>
          <a:p>
            <a:endParaRPr lang="cs-CZ" dirty="0" smtClean="0"/>
          </a:p>
          <a:p>
            <a:endParaRPr lang="cs-CZ" dirty="0"/>
          </a:p>
        </p:txBody>
      </p:sp>
      <p:pic>
        <p:nvPicPr>
          <p:cNvPr id="4" name="Obrázek 3"/>
          <p:cNvPicPr>
            <a:picLocks noChangeAspect="1"/>
          </p:cNvPicPr>
          <p:nvPr/>
        </p:nvPicPr>
        <p:blipFill>
          <a:blip r:embed="rId2"/>
          <a:stretch>
            <a:fillRect/>
          </a:stretch>
        </p:blipFill>
        <p:spPr>
          <a:xfrm>
            <a:off x="5687964" y="3208779"/>
            <a:ext cx="3677808" cy="2376197"/>
          </a:xfrm>
          <a:prstGeom prst="rect">
            <a:avLst/>
          </a:prstGeom>
        </p:spPr>
      </p:pic>
    </p:spTree>
    <p:extLst>
      <p:ext uri="{BB962C8B-B14F-4D97-AF65-F5344CB8AC3E}">
        <p14:creationId xmlns:p14="http://schemas.microsoft.com/office/powerpoint/2010/main" val="4045804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Legislative </a:t>
            </a:r>
            <a:r>
              <a:rPr lang="en-US" dirty="0" smtClean="0"/>
              <a:t>requirements </a:t>
            </a:r>
            <a:r>
              <a:rPr lang="cs-CZ" dirty="0"/>
              <a:t/>
            </a:r>
            <a:br>
              <a:rPr lang="cs-CZ" dirty="0"/>
            </a:br>
            <a:r>
              <a:rPr lang="cs-CZ" dirty="0"/>
              <a:t/>
            </a:r>
            <a:br>
              <a:rPr lang="cs-CZ" dirty="0"/>
            </a:br>
            <a:r>
              <a:rPr lang="en-US" dirty="0"/>
              <a:t>I </a:t>
            </a:r>
            <a:r>
              <a:rPr lang="cs-CZ" dirty="0" smtClean="0"/>
              <a:t>I</a:t>
            </a:r>
            <a:br>
              <a:rPr lang="cs-CZ" dirty="0" smtClean="0"/>
            </a:br>
            <a:r>
              <a:rPr lang="en-US" dirty="0" smtClean="0"/>
              <a:t>(</a:t>
            </a:r>
            <a:r>
              <a:rPr lang="en-US" dirty="0"/>
              <a:t>Decree No. 306/2012 Coll.)</a:t>
            </a:r>
            <a:endParaRPr lang="cs-CZ" dirty="0"/>
          </a:p>
        </p:txBody>
      </p:sp>
      <p:sp>
        <p:nvSpPr>
          <p:cNvPr id="3" name="Zástupný symbol pro obsah 2"/>
          <p:cNvSpPr>
            <a:spLocks noGrp="1"/>
          </p:cNvSpPr>
          <p:nvPr>
            <p:ph idx="1"/>
          </p:nvPr>
        </p:nvSpPr>
        <p:spPr/>
        <p:txBody>
          <a:bodyPr/>
          <a:lstStyle/>
          <a:p>
            <a:r>
              <a:rPr lang="en-US" dirty="0" smtClean="0"/>
              <a:t>For </a:t>
            </a:r>
            <a:r>
              <a:rPr lang="en-US" dirty="0">
                <a:solidFill>
                  <a:srgbClr val="FF0000"/>
                </a:solidFill>
              </a:rPr>
              <a:t>parenteral procedures </a:t>
            </a:r>
            <a:r>
              <a:rPr lang="en-US" dirty="0"/>
              <a:t>including </a:t>
            </a:r>
            <a:r>
              <a:rPr lang="en-US" dirty="0" smtClean="0"/>
              <a:t>drainage </a:t>
            </a:r>
            <a:r>
              <a:rPr lang="cs-CZ" dirty="0" err="1" smtClean="0"/>
              <a:t>of</a:t>
            </a:r>
            <a:r>
              <a:rPr lang="cs-CZ" dirty="0" smtClean="0"/>
              <a:t> </a:t>
            </a:r>
            <a:r>
              <a:rPr lang="en-US" dirty="0"/>
              <a:t>wound and body cavities, urinary catheter insertion (!), </a:t>
            </a:r>
            <a:r>
              <a:rPr lang="cs-CZ" dirty="0" smtClean="0"/>
              <a:t>h</a:t>
            </a:r>
            <a:r>
              <a:rPr lang="en-US" dirty="0" err="1" smtClean="0"/>
              <a:t>ealth</a:t>
            </a:r>
            <a:r>
              <a:rPr lang="en-US" dirty="0" smtClean="0"/>
              <a:t> </a:t>
            </a:r>
            <a:r>
              <a:rPr lang="en-US" dirty="0"/>
              <a:t>care workers must only use </a:t>
            </a:r>
            <a:r>
              <a:rPr lang="en-US" dirty="0">
                <a:solidFill>
                  <a:srgbClr val="00B050"/>
                </a:solidFill>
              </a:rPr>
              <a:t>sterile medical devices </a:t>
            </a:r>
            <a:r>
              <a:rPr lang="en-US" dirty="0"/>
              <a:t>and observe the </a:t>
            </a:r>
            <a:r>
              <a:rPr lang="en-US" dirty="0">
                <a:solidFill>
                  <a:srgbClr val="00B050"/>
                </a:solidFill>
              </a:rPr>
              <a:t>aseptic principle </a:t>
            </a:r>
            <a:r>
              <a:rPr lang="en-US" dirty="0"/>
              <a:t>during each parenteral </a:t>
            </a:r>
            <a:r>
              <a:rPr lang="en-US" dirty="0" smtClean="0"/>
              <a:t>procedure</a:t>
            </a:r>
            <a:endParaRPr lang="cs-CZ" dirty="0" smtClean="0"/>
          </a:p>
          <a:p>
            <a:r>
              <a:rPr lang="en-US" dirty="0"/>
              <a:t>when </a:t>
            </a:r>
            <a:r>
              <a:rPr lang="en-US" dirty="0">
                <a:solidFill>
                  <a:srgbClr val="00B050"/>
                </a:solidFill>
              </a:rPr>
              <a:t>changing </a:t>
            </a:r>
            <a:r>
              <a:rPr lang="cs-CZ" dirty="0" err="1" smtClean="0">
                <a:solidFill>
                  <a:srgbClr val="00B050"/>
                </a:solidFill>
              </a:rPr>
              <a:t>collecting</a:t>
            </a:r>
            <a:r>
              <a:rPr lang="cs-CZ" dirty="0" smtClean="0">
                <a:solidFill>
                  <a:srgbClr val="00B050"/>
                </a:solidFill>
              </a:rPr>
              <a:t> </a:t>
            </a:r>
            <a:r>
              <a:rPr lang="en-US" dirty="0" smtClean="0">
                <a:solidFill>
                  <a:srgbClr val="00B050"/>
                </a:solidFill>
              </a:rPr>
              <a:t>bags</a:t>
            </a:r>
            <a:r>
              <a:rPr lang="en-US" dirty="0"/>
              <a:t>, they must use a closed drainage and collecting system to ensure </a:t>
            </a:r>
            <a:r>
              <a:rPr lang="cs-CZ" dirty="0" err="1" smtClean="0"/>
              <a:t>against</a:t>
            </a:r>
            <a:r>
              <a:rPr lang="cs-CZ" dirty="0" smtClean="0"/>
              <a:t> </a:t>
            </a:r>
            <a:r>
              <a:rPr lang="en-US" dirty="0" smtClean="0"/>
              <a:t>a </a:t>
            </a:r>
            <a:r>
              <a:rPr lang="en-US" dirty="0"/>
              <a:t>possible </a:t>
            </a:r>
            <a:r>
              <a:rPr lang="en-US" dirty="0" smtClean="0"/>
              <a:t>backflow</a:t>
            </a:r>
            <a:endParaRPr lang="cs-CZ" dirty="0" smtClean="0"/>
          </a:p>
        </p:txBody>
      </p:sp>
    </p:spTree>
    <p:extLst>
      <p:ext uri="{BB962C8B-B14F-4D97-AF65-F5344CB8AC3E}">
        <p14:creationId xmlns:p14="http://schemas.microsoft.com/office/powerpoint/2010/main" val="2221123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Requirements</a:t>
            </a:r>
            <a:r>
              <a:rPr lang="cs-CZ" dirty="0"/>
              <a:t> </a:t>
            </a:r>
            <a:r>
              <a:rPr lang="cs-CZ" dirty="0" err="1"/>
              <a:t>for</a:t>
            </a:r>
            <a:r>
              <a:rPr lang="cs-CZ" dirty="0"/>
              <a:t> sterility</a:t>
            </a:r>
          </a:p>
        </p:txBody>
      </p:sp>
      <p:sp>
        <p:nvSpPr>
          <p:cNvPr id="3" name="Zástupný symbol pro obsah 2"/>
          <p:cNvSpPr>
            <a:spLocks noGrp="1"/>
          </p:cNvSpPr>
          <p:nvPr>
            <p:ph idx="1"/>
          </p:nvPr>
        </p:nvSpPr>
        <p:spPr/>
        <p:txBody>
          <a:bodyPr/>
          <a:lstStyle/>
          <a:p>
            <a:pPr algn="ctr"/>
            <a:r>
              <a:rPr lang="en-US" sz="2400" dirty="0">
                <a:solidFill>
                  <a:srgbClr val="FF0000"/>
                </a:solidFill>
              </a:rPr>
              <a:t>All tools and aids that break the integrity of the skin and mucous membranes.</a:t>
            </a:r>
            <a:endParaRPr lang="cs-CZ" sz="2400" dirty="0">
              <a:solidFill>
                <a:srgbClr val="FF0000"/>
              </a:solidFill>
            </a:endParaRPr>
          </a:p>
          <a:p>
            <a:pPr algn="ctr"/>
            <a:endParaRPr lang="cs-CZ" dirty="0">
              <a:solidFill>
                <a:srgbClr val="FF0000"/>
              </a:solidFill>
            </a:endParaRPr>
          </a:p>
        </p:txBody>
      </p:sp>
      <p:pic>
        <p:nvPicPr>
          <p:cNvPr id="4" name="Obrázek 3"/>
          <p:cNvPicPr>
            <a:picLocks noChangeAspect="1"/>
          </p:cNvPicPr>
          <p:nvPr/>
        </p:nvPicPr>
        <p:blipFill>
          <a:blip r:embed="rId2"/>
          <a:stretch>
            <a:fillRect/>
          </a:stretch>
        </p:blipFill>
        <p:spPr>
          <a:xfrm>
            <a:off x="6145743" y="3827762"/>
            <a:ext cx="2762250" cy="1657350"/>
          </a:xfrm>
          <a:prstGeom prst="rect">
            <a:avLst/>
          </a:prstGeom>
        </p:spPr>
      </p:pic>
    </p:spTree>
    <p:extLst>
      <p:ext uri="{BB962C8B-B14F-4D97-AF65-F5344CB8AC3E}">
        <p14:creationId xmlns:p14="http://schemas.microsoft.com/office/powerpoint/2010/main" val="3127877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Methods </a:t>
            </a:r>
            <a:r>
              <a:rPr lang="cs-CZ" dirty="0" smtClean="0"/>
              <a:t/>
            </a:r>
            <a:br>
              <a:rPr lang="cs-CZ" dirty="0" smtClean="0"/>
            </a:br>
            <a:r>
              <a:rPr lang="en-US" dirty="0" smtClean="0"/>
              <a:t>of </a:t>
            </a:r>
            <a:r>
              <a:rPr lang="cs-CZ" dirty="0" smtClean="0"/>
              <a:t/>
            </a:r>
            <a:br>
              <a:rPr lang="cs-CZ" dirty="0" smtClean="0"/>
            </a:br>
            <a:r>
              <a:rPr lang="en-US" dirty="0" smtClean="0"/>
              <a:t>sterilization </a:t>
            </a:r>
            <a:r>
              <a:rPr lang="en-US" dirty="0"/>
              <a:t>and </a:t>
            </a:r>
            <a:r>
              <a:rPr lang="cs-CZ" dirty="0" smtClean="0"/>
              <a:t/>
            </a:r>
            <a:br>
              <a:rPr lang="cs-CZ" dirty="0" smtClean="0"/>
            </a:br>
            <a:r>
              <a:rPr lang="en-US" dirty="0" smtClean="0"/>
              <a:t>use</a:t>
            </a:r>
            <a:endParaRPr lang="cs-CZ" dirty="0"/>
          </a:p>
        </p:txBody>
      </p:sp>
      <p:sp>
        <p:nvSpPr>
          <p:cNvPr id="3" name="Zástupný symbol pro obsah 2"/>
          <p:cNvSpPr>
            <a:spLocks noGrp="1"/>
          </p:cNvSpPr>
          <p:nvPr>
            <p:ph idx="1"/>
          </p:nvPr>
        </p:nvSpPr>
        <p:spPr/>
        <p:txBody>
          <a:bodyPr/>
          <a:lstStyle/>
          <a:p>
            <a:endParaRPr lang="cs-CZ" dirty="0"/>
          </a:p>
          <a:p>
            <a:r>
              <a:rPr lang="cs-CZ" sz="2400" dirty="0" err="1" smtClean="0">
                <a:solidFill>
                  <a:srgbClr val="FF0000"/>
                </a:solidFill>
              </a:rPr>
              <a:t>Physical</a:t>
            </a:r>
            <a:r>
              <a:rPr lang="cs-CZ" dirty="0"/>
              <a:t>:</a:t>
            </a:r>
            <a:br>
              <a:rPr lang="cs-CZ" dirty="0"/>
            </a:br>
            <a:r>
              <a:rPr lang="cs-CZ" dirty="0" smtClean="0"/>
              <a:t>1. Hot </a:t>
            </a:r>
            <a:r>
              <a:rPr lang="cs-CZ" dirty="0"/>
              <a:t>air - metal, </a:t>
            </a:r>
            <a:r>
              <a:rPr lang="cs-CZ" dirty="0" err="1"/>
              <a:t>porcelain</a:t>
            </a:r>
            <a:r>
              <a:rPr lang="cs-CZ" dirty="0"/>
              <a:t>, </a:t>
            </a:r>
            <a:r>
              <a:rPr lang="cs-CZ" dirty="0" err="1"/>
              <a:t>glass</a:t>
            </a:r>
            <a:r>
              <a:rPr lang="cs-CZ" dirty="0"/>
              <a:t>, </a:t>
            </a:r>
            <a:r>
              <a:rPr lang="cs-CZ" dirty="0" err="1"/>
              <a:t>ceramics</a:t>
            </a:r>
            <a:r>
              <a:rPr lang="cs-CZ" dirty="0"/>
              <a:t/>
            </a:r>
            <a:br>
              <a:rPr lang="cs-CZ" dirty="0"/>
            </a:br>
            <a:r>
              <a:rPr lang="cs-CZ" dirty="0" smtClean="0"/>
              <a:t>2. </a:t>
            </a:r>
            <a:r>
              <a:rPr lang="cs-CZ" dirty="0" err="1" smtClean="0"/>
              <a:t>Steam</a:t>
            </a:r>
            <a:r>
              <a:rPr lang="cs-CZ" dirty="0" smtClean="0"/>
              <a:t> </a:t>
            </a:r>
            <a:r>
              <a:rPr lang="cs-CZ" dirty="0"/>
              <a:t>- metal, </a:t>
            </a:r>
            <a:r>
              <a:rPr lang="cs-CZ" dirty="0" err="1"/>
              <a:t>porcelain</a:t>
            </a:r>
            <a:r>
              <a:rPr lang="cs-CZ" dirty="0"/>
              <a:t>, </a:t>
            </a:r>
            <a:r>
              <a:rPr lang="cs-CZ" dirty="0" err="1"/>
              <a:t>glass</a:t>
            </a:r>
            <a:r>
              <a:rPr lang="cs-CZ" dirty="0"/>
              <a:t>, </a:t>
            </a:r>
            <a:r>
              <a:rPr lang="cs-CZ" dirty="0" err="1"/>
              <a:t>ceramics</a:t>
            </a:r>
            <a:r>
              <a:rPr lang="cs-CZ" dirty="0"/>
              <a:t>, </a:t>
            </a:r>
            <a:r>
              <a:rPr lang="cs-CZ" dirty="0" err="1"/>
              <a:t>textiles</a:t>
            </a:r>
            <a:r>
              <a:rPr lang="cs-CZ" dirty="0"/>
              <a:t>, </a:t>
            </a:r>
            <a:r>
              <a:rPr lang="cs-CZ" dirty="0" err="1"/>
              <a:t>rubber</a:t>
            </a:r>
            <a:r>
              <a:rPr lang="cs-CZ" dirty="0"/>
              <a:t>, </a:t>
            </a:r>
            <a:r>
              <a:rPr lang="cs-CZ" dirty="0" err="1"/>
              <a:t>plastics</a:t>
            </a:r>
            <a:r>
              <a:rPr lang="cs-CZ" dirty="0"/>
              <a:t>, ...</a:t>
            </a:r>
            <a:br>
              <a:rPr lang="cs-CZ" dirty="0"/>
            </a:br>
            <a:r>
              <a:rPr lang="cs-CZ" dirty="0" smtClean="0"/>
              <a:t>3. Plasma </a:t>
            </a:r>
            <a:r>
              <a:rPr lang="cs-CZ" dirty="0"/>
              <a:t>- </a:t>
            </a:r>
            <a:r>
              <a:rPr lang="cs-CZ" dirty="0" err="1"/>
              <a:t>for</a:t>
            </a:r>
            <a:r>
              <a:rPr lang="cs-CZ" dirty="0"/>
              <a:t> most </a:t>
            </a:r>
            <a:r>
              <a:rPr lang="cs-CZ" dirty="0" err="1"/>
              <a:t>materials</a:t>
            </a:r>
            <a:r>
              <a:rPr lang="cs-CZ" dirty="0"/>
              <a:t>, </a:t>
            </a:r>
            <a:r>
              <a:rPr lang="cs-CZ" dirty="0" err="1"/>
              <a:t>other</a:t>
            </a:r>
            <a:r>
              <a:rPr lang="cs-CZ" dirty="0"/>
              <a:t> </a:t>
            </a:r>
            <a:r>
              <a:rPr lang="cs-CZ" dirty="0" err="1"/>
              <a:t>than</a:t>
            </a:r>
            <a:r>
              <a:rPr lang="cs-CZ" dirty="0"/>
              <a:t> </a:t>
            </a:r>
            <a:r>
              <a:rPr lang="cs-CZ" dirty="0" err="1"/>
              <a:t>paper</a:t>
            </a:r>
            <a:r>
              <a:rPr lang="cs-CZ" dirty="0"/>
              <a:t>, </a:t>
            </a:r>
            <a:r>
              <a:rPr lang="cs-CZ" dirty="0" err="1"/>
              <a:t>textiles</a:t>
            </a:r>
            <a:r>
              <a:rPr lang="cs-CZ" dirty="0"/>
              <a:t> (</a:t>
            </a:r>
            <a:r>
              <a:rPr lang="cs-CZ" dirty="0" err="1"/>
              <a:t>temperature</a:t>
            </a:r>
            <a:r>
              <a:rPr lang="cs-CZ" dirty="0"/>
              <a:t> up to 60 ° C)</a:t>
            </a:r>
            <a:br>
              <a:rPr lang="cs-CZ" dirty="0"/>
            </a:br>
            <a:r>
              <a:rPr lang="cs-CZ" dirty="0" smtClean="0"/>
              <a:t>4. </a:t>
            </a:r>
            <a:r>
              <a:rPr lang="cs-CZ" dirty="0" err="1" smtClean="0"/>
              <a:t>Radiation</a:t>
            </a:r>
            <a:r>
              <a:rPr lang="cs-CZ" dirty="0" smtClean="0"/>
              <a:t> </a:t>
            </a:r>
            <a:r>
              <a:rPr lang="cs-CZ" dirty="0"/>
              <a:t>- </a:t>
            </a:r>
            <a:r>
              <a:rPr lang="cs-CZ" dirty="0" err="1"/>
              <a:t>for</a:t>
            </a:r>
            <a:r>
              <a:rPr lang="cs-CZ" dirty="0"/>
              <a:t> </a:t>
            </a:r>
            <a:r>
              <a:rPr lang="cs-CZ" dirty="0" err="1"/>
              <a:t>new</a:t>
            </a:r>
            <a:r>
              <a:rPr lang="cs-CZ" dirty="0"/>
              <a:t> </a:t>
            </a:r>
            <a:r>
              <a:rPr lang="cs-CZ" dirty="0" err="1"/>
              <a:t>products</a:t>
            </a:r>
            <a:r>
              <a:rPr lang="cs-CZ" dirty="0"/>
              <a:t>, </a:t>
            </a:r>
            <a:r>
              <a:rPr lang="cs-CZ" dirty="0" err="1"/>
              <a:t>only</a:t>
            </a:r>
            <a:r>
              <a:rPr lang="cs-CZ" dirty="0"/>
              <a:t> </a:t>
            </a:r>
            <a:r>
              <a:rPr lang="cs-CZ" dirty="0" err="1"/>
              <a:t>for</a:t>
            </a:r>
            <a:r>
              <a:rPr lang="cs-CZ" dirty="0"/>
              <a:t> </a:t>
            </a:r>
            <a:r>
              <a:rPr lang="cs-CZ" dirty="0" err="1"/>
              <a:t>industrial</a:t>
            </a:r>
            <a:r>
              <a:rPr lang="cs-CZ" dirty="0"/>
              <a:t> </a:t>
            </a:r>
            <a:r>
              <a:rPr lang="cs-CZ" dirty="0" smtClean="0"/>
              <a:t>use</a:t>
            </a:r>
          </a:p>
          <a:p>
            <a:endParaRPr lang="cs-CZ" dirty="0"/>
          </a:p>
          <a:p>
            <a:r>
              <a:rPr lang="cs-CZ" sz="2400" dirty="0" err="1" smtClean="0">
                <a:solidFill>
                  <a:srgbClr val="FF0000"/>
                </a:solidFill>
              </a:rPr>
              <a:t>Chemical</a:t>
            </a:r>
            <a:r>
              <a:rPr lang="cs-CZ" dirty="0"/>
              <a:t>:</a:t>
            </a:r>
            <a:br>
              <a:rPr lang="cs-CZ" dirty="0"/>
            </a:br>
            <a:r>
              <a:rPr lang="cs-CZ" dirty="0" smtClean="0"/>
              <a:t>1. Formaldehyde </a:t>
            </a:r>
            <a:r>
              <a:rPr lang="cs-CZ" dirty="0"/>
              <a:t>- </a:t>
            </a:r>
            <a:r>
              <a:rPr lang="cs-CZ" dirty="0" err="1"/>
              <a:t>thermolabile</a:t>
            </a:r>
            <a:r>
              <a:rPr lang="cs-CZ" dirty="0"/>
              <a:t> </a:t>
            </a:r>
            <a:r>
              <a:rPr lang="cs-CZ" dirty="0" err="1"/>
              <a:t>materials</a:t>
            </a:r>
            <a:r>
              <a:rPr lang="cs-CZ" dirty="0"/>
              <a:t> (</a:t>
            </a:r>
            <a:r>
              <a:rPr lang="cs-CZ" dirty="0" err="1"/>
              <a:t>temperature</a:t>
            </a:r>
            <a:r>
              <a:rPr lang="cs-CZ" dirty="0"/>
              <a:t> up to 80 ° C)</a:t>
            </a:r>
            <a:br>
              <a:rPr lang="cs-CZ" dirty="0"/>
            </a:br>
            <a:r>
              <a:rPr lang="cs-CZ" dirty="0" smtClean="0"/>
              <a:t>2. </a:t>
            </a:r>
            <a:r>
              <a:rPr lang="cs-CZ" dirty="0" err="1" smtClean="0"/>
              <a:t>Ethylene</a:t>
            </a:r>
            <a:r>
              <a:rPr lang="cs-CZ" dirty="0" smtClean="0"/>
              <a:t> </a:t>
            </a:r>
            <a:r>
              <a:rPr lang="cs-CZ" dirty="0"/>
              <a:t>oxide - </a:t>
            </a:r>
            <a:r>
              <a:rPr lang="cs-CZ" dirty="0" err="1"/>
              <a:t>thermolabile</a:t>
            </a:r>
            <a:r>
              <a:rPr lang="cs-CZ" dirty="0"/>
              <a:t> </a:t>
            </a:r>
            <a:r>
              <a:rPr lang="cs-CZ" dirty="0" err="1"/>
              <a:t>materials</a:t>
            </a:r>
            <a:r>
              <a:rPr lang="cs-CZ" dirty="0"/>
              <a:t> </a:t>
            </a:r>
            <a:r>
              <a:rPr lang="cs-CZ" dirty="0" err="1"/>
              <a:t>including</a:t>
            </a:r>
            <a:r>
              <a:rPr lang="cs-CZ" dirty="0"/>
              <a:t> </a:t>
            </a:r>
            <a:r>
              <a:rPr lang="cs-CZ" dirty="0" err="1"/>
              <a:t>porous</a:t>
            </a:r>
            <a:r>
              <a:rPr lang="cs-CZ" dirty="0"/>
              <a:t> (</a:t>
            </a:r>
            <a:r>
              <a:rPr lang="cs-CZ" dirty="0" err="1"/>
              <a:t>temperature</a:t>
            </a:r>
            <a:r>
              <a:rPr lang="cs-CZ" dirty="0"/>
              <a:t> up to 55 ° C)</a:t>
            </a:r>
          </a:p>
          <a:p>
            <a:pPr marL="457200" indent="-457200">
              <a:buFont typeface="+mj-lt"/>
              <a:buAutoNum type="arabicPeriod"/>
            </a:pPr>
            <a:endParaRPr lang="cs-CZ" dirty="0"/>
          </a:p>
        </p:txBody>
      </p:sp>
    </p:spTree>
    <p:extLst>
      <p:ext uri="{BB962C8B-B14F-4D97-AF65-F5344CB8AC3E}">
        <p14:creationId xmlns:p14="http://schemas.microsoft.com/office/powerpoint/2010/main" val="3073221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200" dirty="0" err="1"/>
              <a:t>Pre-sterilization</a:t>
            </a:r>
            <a:r>
              <a:rPr lang="cs-CZ" sz="3200" dirty="0"/>
              <a:t> </a:t>
            </a:r>
            <a:r>
              <a:rPr lang="cs-CZ" sz="3200" dirty="0" err="1"/>
              <a:t>preparation</a:t>
            </a:r>
            <a:r>
              <a:rPr lang="cs-CZ" sz="3200" dirty="0"/>
              <a:t> </a:t>
            </a:r>
            <a:r>
              <a:rPr lang="cs-CZ" sz="3200" dirty="0" smtClean="0"/>
              <a:t/>
            </a:r>
            <a:br>
              <a:rPr lang="cs-CZ" sz="3200" dirty="0" smtClean="0"/>
            </a:br>
            <a:r>
              <a:rPr lang="cs-CZ" sz="3200" dirty="0" err="1" smtClean="0"/>
              <a:t>of</a:t>
            </a:r>
            <a:r>
              <a:rPr lang="cs-CZ" sz="3200" dirty="0" smtClean="0"/>
              <a:t> aids/</a:t>
            </a:r>
            <a:r>
              <a:rPr lang="cs-CZ" sz="3200" dirty="0" err="1" smtClean="0"/>
              <a:t>tools</a:t>
            </a:r>
            <a:endParaRPr lang="cs-CZ" sz="3200" dirty="0"/>
          </a:p>
        </p:txBody>
      </p:sp>
      <p:sp>
        <p:nvSpPr>
          <p:cNvPr id="3" name="Zástupný symbol pro obsah 2"/>
          <p:cNvSpPr>
            <a:spLocks noGrp="1"/>
          </p:cNvSpPr>
          <p:nvPr>
            <p:ph idx="1"/>
          </p:nvPr>
        </p:nvSpPr>
        <p:spPr/>
        <p:txBody>
          <a:bodyPr/>
          <a:lstStyle/>
          <a:p>
            <a:pPr marL="457200" indent="-457200">
              <a:buFont typeface="+mj-lt"/>
              <a:buAutoNum type="arabicPeriod"/>
            </a:pPr>
            <a:r>
              <a:rPr lang="en-US" b="1" dirty="0">
                <a:solidFill>
                  <a:srgbClr val="FF0000"/>
                </a:solidFill>
              </a:rPr>
              <a:t>Disinfection with a </a:t>
            </a:r>
            <a:r>
              <a:rPr lang="en-US" b="1" dirty="0" err="1">
                <a:solidFill>
                  <a:srgbClr val="FF0000"/>
                </a:solidFill>
              </a:rPr>
              <a:t>virucidal</a:t>
            </a:r>
            <a:r>
              <a:rPr lang="en-US" b="1" dirty="0">
                <a:solidFill>
                  <a:srgbClr val="FF0000"/>
                </a:solidFill>
              </a:rPr>
              <a:t> </a:t>
            </a:r>
            <a:r>
              <a:rPr lang="en-US" b="1" dirty="0" smtClean="0">
                <a:solidFill>
                  <a:srgbClr val="FF0000"/>
                </a:solidFill>
              </a:rPr>
              <a:t>agent</a:t>
            </a:r>
            <a:endParaRPr lang="cs-CZ" b="1" dirty="0" smtClean="0">
              <a:solidFill>
                <a:srgbClr val="FF0000"/>
              </a:solidFill>
            </a:endParaRPr>
          </a:p>
          <a:p>
            <a:pPr marL="457200" indent="-457200">
              <a:buFont typeface="+mj-lt"/>
              <a:buAutoNum type="arabicPeriod"/>
            </a:pPr>
            <a:r>
              <a:rPr lang="en-US" b="1" dirty="0" smtClean="0">
                <a:solidFill>
                  <a:srgbClr val="FF0000"/>
                </a:solidFill>
              </a:rPr>
              <a:t>Mechanical </a:t>
            </a:r>
            <a:r>
              <a:rPr lang="en-US" b="1" dirty="0">
                <a:solidFill>
                  <a:srgbClr val="FF0000"/>
                </a:solidFill>
              </a:rPr>
              <a:t>cleansing</a:t>
            </a:r>
            <a:r>
              <a:rPr lang="en-US" dirty="0"/>
              <a:t/>
            </a:r>
            <a:br>
              <a:rPr lang="en-US" dirty="0"/>
            </a:br>
            <a:r>
              <a:rPr lang="cs-CZ" dirty="0" smtClean="0"/>
              <a:t>- </a:t>
            </a:r>
            <a:r>
              <a:rPr lang="en-US" dirty="0" smtClean="0"/>
              <a:t>manual </a:t>
            </a:r>
            <a:r>
              <a:rPr lang="en-US" dirty="0"/>
              <a:t>(formation of infectious </a:t>
            </a:r>
            <a:r>
              <a:rPr lang="en-US" dirty="0" smtClean="0"/>
              <a:t>aerosol</a:t>
            </a:r>
            <a:r>
              <a:rPr lang="cs-CZ" dirty="0" smtClean="0"/>
              <a:t> !!!</a:t>
            </a:r>
            <a:r>
              <a:rPr lang="en-US" dirty="0" smtClean="0"/>
              <a:t>)</a:t>
            </a:r>
            <a:r>
              <a:rPr lang="en-US" dirty="0"/>
              <a:t/>
            </a:r>
            <a:br>
              <a:rPr lang="en-US" dirty="0"/>
            </a:br>
            <a:r>
              <a:rPr lang="cs-CZ" dirty="0" smtClean="0"/>
              <a:t>- </a:t>
            </a:r>
            <a:r>
              <a:rPr lang="en-US" dirty="0" smtClean="0"/>
              <a:t>in </a:t>
            </a:r>
            <a:r>
              <a:rPr lang="en-US" dirty="0"/>
              <a:t>dishwashing and disinfection facilities</a:t>
            </a:r>
            <a:br>
              <a:rPr lang="en-US" dirty="0"/>
            </a:br>
            <a:endParaRPr lang="cs-CZ" dirty="0" smtClean="0"/>
          </a:p>
          <a:p>
            <a:pPr marL="0" indent="0">
              <a:buNone/>
            </a:pPr>
            <a:r>
              <a:rPr lang="cs-CZ" dirty="0" smtClean="0"/>
              <a:t>1. </a:t>
            </a:r>
            <a:r>
              <a:rPr lang="en-US" dirty="0" smtClean="0">
                <a:solidFill>
                  <a:srgbClr val="FF0000"/>
                </a:solidFill>
              </a:rPr>
              <a:t>Rinse </a:t>
            </a:r>
            <a:r>
              <a:rPr lang="en-US" dirty="0">
                <a:solidFill>
                  <a:srgbClr val="FF0000"/>
                </a:solidFill>
              </a:rPr>
              <a:t>with drinking </a:t>
            </a:r>
            <a:r>
              <a:rPr lang="en-US" dirty="0" smtClean="0">
                <a:solidFill>
                  <a:srgbClr val="FF0000"/>
                </a:solidFill>
              </a:rPr>
              <a:t>water</a:t>
            </a:r>
            <a:endParaRPr lang="cs-CZ" dirty="0" smtClean="0">
              <a:solidFill>
                <a:srgbClr val="FF0000"/>
              </a:solidFill>
            </a:endParaRPr>
          </a:p>
          <a:p>
            <a:pPr marL="0" indent="0">
              <a:buNone/>
            </a:pPr>
            <a:r>
              <a:rPr lang="cs-CZ" dirty="0" smtClean="0"/>
              <a:t>2. </a:t>
            </a:r>
            <a:r>
              <a:rPr lang="en-US" dirty="0" smtClean="0">
                <a:solidFill>
                  <a:srgbClr val="FF0000"/>
                </a:solidFill>
              </a:rPr>
              <a:t>Drying</a:t>
            </a:r>
            <a:r>
              <a:rPr lang="en-US" dirty="0">
                <a:solidFill>
                  <a:srgbClr val="FF0000"/>
                </a:solidFill>
              </a:rPr>
              <a:t/>
            </a:r>
            <a:br>
              <a:rPr lang="en-US" dirty="0">
                <a:solidFill>
                  <a:srgbClr val="FF0000"/>
                </a:solidFill>
              </a:rPr>
            </a:br>
            <a:r>
              <a:rPr lang="cs-CZ" dirty="0" smtClean="0">
                <a:solidFill>
                  <a:srgbClr val="FF0000"/>
                </a:solidFill>
              </a:rPr>
              <a:t>3. </a:t>
            </a:r>
            <a:r>
              <a:rPr lang="en-US" dirty="0" smtClean="0">
                <a:solidFill>
                  <a:srgbClr val="FF0000"/>
                </a:solidFill>
              </a:rPr>
              <a:t>Packaging</a:t>
            </a:r>
            <a:r>
              <a:rPr lang="en-US" dirty="0">
                <a:solidFill>
                  <a:srgbClr val="FF0000"/>
                </a:solidFill>
              </a:rPr>
              <a:t/>
            </a:r>
            <a:br>
              <a:rPr lang="en-US" dirty="0">
                <a:solidFill>
                  <a:srgbClr val="FF0000"/>
                </a:solidFill>
              </a:rPr>
            </a:br>
            <a:r>
              <a:rPr lang="cs-CZ" dirty="0" smtClean="0">
                <a:solidFill>
                  <a:srgbClr val="FF0000"/>
                </a:solidFill>
              </a:rPr>
              <a:t>4. </a:t>
            </a:r>
            <a:r>
              <a:rPr lang="en-US" dirty="0" smtClean="0">
                <a:solidFill>
                  <a:srgbClr val="FF0000"/>
                </a:solidFill>
              </a:rPr>
              <a:t>Marking</a:t>
            </a:r>
            <a:endParaRPr lang="cs-CZ" b="1" dirty="0" smtClean="0">
              <a:solidFill>
                <a:srgbClr val="FF0000"/>
              </a:solidFill>
            </a:endParaRPr>
          </a:p>
        </p:txBody>
      </p:sp>
      <p:pic>
        <p:nvPicPr>
          <p:cNvPr id="6" name="Obrázek 5"/>
          <p:cNvPicPr>
            <a:picLocks noChangeAspect="1"/>
          </p:cNvPicPr>
          <p:nvPr/>
        </p:nvPicPr>
        <p:blipFill>
          <a:blip r:embed="rId2"/>
          <a:stretch>
            <a:fillRect/>
          </a:stretch>
        </p:blipFill>
        <p:spPr>
          <a:xfrm>
            <a:off x="8494749" y="1195584"/>
            <a:ext cx="2409181" cy="1573073"/>
          </a:xfrm>
          <a:prstGeom prst="rect">
            <a:avLst/>
          </a:prstGeom>
        </p:spPr>
      </p:pic>
      <p:pic>
        <p:nvPicPr>
          <p:cNvPr id="4" name="Obrázek 3"/>
          <p:cNvPicPr>
            <a:picLocks noChangeAspect="1"/>
          </p:cNvPicPr>
          <p:nvPr/>
        </p:nvPicPr>
        <p:blipFill>
          <a:blip r:embed="rId3"/>
          <a:stretch>
            <a:fillRect/>
          </a:stretch>
        </p:blipFill>
        <p:spPr>
          <a:xfrm>
            <a:off x="9840252" y="2834912"/>
            <a:ext cx="1694550" cy="2957977"/>
          </a:xfrm>
          <a:prstGeom prst="rect">
            <a:avLst/>
          </a:prstGeom>
        </p:spPr>
      </p:pic>
    </p:spTree>
    <p:extLst>
      <p:ext uri="{BB962C8B-B14F-4D97-AF65-F5344CB8AC3E}">
        <p14:creationId xmlns:p14="http://schemas.microsoft.com/office/powerpoint/2010/main" val="3302906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smtClean="0"/>
              <a:t>Sterilization</a:t>
            </a:r>
            <a:r>
              <a:rPr lang="cs-CZ" dirty="0" smtClean="0"/>
              <a:t/>
            </a:r>
            <a:br>
              <a:rPr lang="cs-CZ" dirty="0" smtClean="0"/>
            </a:br>
            <a:r>
              <a:rPr lang="cs-CZ" dirty="0"/>
              <a:t/>
            </a:r>
            <a:br>
              <a:rPr lang="cs-CZ" dirty="0"/>
            </a:br>
            <a:r>
              <a:rPr lang="cs-CZ" dirty="0" smtClean="0"/>
              <a:t> </a:t>
            </a:r>
            <a:endParaRPr lang="cs-CZ" dirty="0"/>
          </a:p>
        </p:txBody>
      </p:sp>
      <p:sp>
        <p:nvSpPr>
          <p:cNvPr id="3" name="Zástupný symbol pro obsah 2"/>
          <p:cNvSpPr>
            <a:spLocks noGrp="1"/>
          </p:cNvSpPr>
          <p:nvPr>
            <p:ph idx="1"/>
          </p:nvPr>
        </p:nvSpPr>
        <p:spPr/>
        <p:txBody>
          <a:bodyPr/>
          <a:lstStyle/>
          <a:p>
            <a:pPr marL="0" indent="0">
              <a:buNone/>
            </a:pPr>
            <a:r>
              <a:rPr lang="en-US" b="1" dirty="0" smtClean="0">
                <a:solidFill>
                  <a:srgbClr val="FF0000"/>
                </a:solidFill>
              </a:rPr>
              <a:t>It </a:t>
            </a:r>
            <a:r>
              <a:rPr lang="en-US" b="1" dirty="0">
                <a:solidFill>
                  <a:srgbClr val="FF0000"/>
                </a:solidFill>
              </a:rPr>
              <a:t>is </a:t>
            </a:r>
            <a:r>
              <a:rPr lang="cs-CZ" b="1" dirty="0" err="1" smtClean="0">
                <a:solidFill>
                  <a:srgbClr val="FF0000"/>
                </a:solidFill>
              </a:rPr>
              <a:t>performed</a:t>
            </a:r>
            <a:r>
              <a:rPr lang="cs-CZ" b="1" dirty="0" smtClean="0">
                <a:solidFill>
                  <a:srgbClr val="FF0000"/>
                </a:solidFill>
              </a:rPr>
              <a:t> </a:t>
            </a:r>
            <a:r>
              <a:rPr lang="en-US" b="1" dirty="0" smtClean="0">
                <a:solidFill>
                  <a:srgbClr val="FF0000"/>
                </a:solidFill>
              </a:rPr>
              <a:t>mostly </a:t>
            </a:r>
            <a:r>
              <a:rPr lang="en-US" b="1" dirty="0">
                <a:solidFill>
                  <a:srgbClr val="FF0000"/>
                </a:solidFill>
              </a:rPr>
              <a:t>in sterilizing devices in several stages</a:t>
            </a:r>
            <a:r>
              <a:rPr lang="en-US" b="1" dirty="0" smtClean="0">
                <a:solidFill>
                  <a:srgbClr val="FF0000"/>
                </a:solidFill>
              </a:rPr>
              <a:t>:</a:t>
            </a:r>
            <a:endParaRPr lang="cs-CZ" b="1" dirty="0" smtClean="0">
              <a:solidFill>
                <a:srgbClr val="FF0000"/>
              </a:solidFill>
            </a:endParaRPr>
          </a:p>
          <a:p>
            <a:pPr marL="0" indent="0">
              <a:buNone/>
            </a:pPr>
            <a:r>
              <a:rPr lang="en-US" b="1" dirty="0"/>
              <a:t/>
            </a:r>
            <a:br>
              <a:rPr lang="en-US" b="1" dirty="0"/>
            </a:br>
            <a:r>
              <a:rPr lang="cs-CZ" dirty="0" smtClean="0"/>
              <a:t>- h</a:t>
            </a:r>
            <a:r>
              <a:rPr lang="en-US" dirty="0" smtClean="0"/>
              <a:t>eat</a:t>
            </a:r>
            <a:r>
              <a:rPr lang="cs-CZ" dirty="0" err="1" smtClean="0"/>
              <a:t>ing</a:t>
            </a:r>
            <a:r>
              <a:rPr lang="cs-CZ" dirty="0" smtClean="0"/>
              <a:t> up</a:t>
            </a:r>
            <a:r>
              <a:rPr lang="en-US" dirty="0" smtClean="0"/>
              <a:t> </a:t>
            </a:r>
            <a:r>
              <a:rPr lang="en-US" dirty="0"/>
              <a:t>the material and possibly </a:t>
            </a:r>
            <a:r>
              <a:rPr lang="en-US" dirty="0" err="1" smtClean="0"/>
              <a:t>evacuat</a:t>
            </a:r>
            <a:r>
              <a:rPr lang="cs-CZ" dirty="0" smtClean="0"/>
              <a:t>e</a:t>
            </a:r>
            <a:r>
              <a:rPr lang="en-US" dirty="0" smtClean="0"/>
              <a:t> </a:t>
            </a:r>
            <a:r>
              <a:rPr lang="en-US" dirty="0"/>
              <a:t>the air</a:t>
            </a:r>
            <a:br>
              <a:rPr lang="en-US" dirty="0"/>
            </a:br>
            <a:r>
              <a:rPr lang="cs-CZ" dirty="0" smtClean="0"/>
              <a:t>- t</a:t>
            </a:r>
            <a:r>
              <a:rPr lang="en-US" dirty="0" err="1" smtClean="0"/>
              <a:t>emperature</a:t>
            </a:r>
            <a:r>
              <a:rPr lang="en-US" dirty="0" smtClean="0"/>
              <a:t> </a:t>
            </a:r>
            <a:r>
              <a:rPr lang="cs-CZ" dirty="0" err="1" smtClean="0"/>
              <a:t>equilizing</a:t>
            </a:r>
            <a:r>
              <a:rPr lang="cs-CZ" dirty="0" smtClean="0"/>
              <a:t> </a:t>
            </a:r>
            <a:r>
              <a:rPr lang="en-US" dirty="0" smtClean="0"/>
              <a:t>in </a:t>
            </a:r>
            <a:r>
              <a:rPr lang="en-US" dirty="0"/>
              <a:t>the material and in the space of the sterilizer</a:t>
            </a:r>
            <a:br>
              <a:rPr lang="en-US" dirty="0"/>
            </a:br>
            <a:r>
              <a:rPr lang="cs-CZ" dirty="0" smtClean="0"/>
              <a:t>- </a:t>
            </a:r>
            <a:r>
              <a:rPr lang="cs-CZ" dirty="0"/>
              <a:t>k</a:t>
            </a:r>
            <a:r>
              <a:rPr lang="en-US" dirty="0" err="1" smtClean="0"/>
              <a:t>illing</a:t>
            </a:r>
            <a:r>
              <a:rPr lang="en-US" dirty="0" smtClean="0"/>
              <a:t> </a:t>
            </a:r>
            <a:r>
              <a:rPr lang="en-US" dirty="0"/>
              <a:t>of micro-organisms</a:t>
            </a:r>
            <a:br>
              <a:rPr lang="en-US" dirty="0"/>
            </a:br>
            <a:r>
              <a:rPr lang="cs-CZ" dirty="0" smtClean="0"/>
              <a:t>- c</a:t>
            </a:r>
            <a:r>
              <a:rPr lang="en-US" dirty="0" err="1" smtClean="0"/>
              <a:t>hamber</a:t>
            </a:r>
            <a:r>
              <a:rPr lang="en-US" dirty="0" smtClean="0"/>
              <a:t> </a:t>
            </a:r>
            <a:r>
              <a:rPr lang="en-US" dirty="0"/>
              <a:t>cooling, material drying, cooling, pressure equalization</a:t>
            </a:r>
            <a:br>
              <a:rPr lang="en-US" dirty="0"/>
            </a:br>
            <a:r>
              <a:rPr lang="en-US" dirty="0"/>
              <a:t/>
            </a:r>
            <a:br>
              <a:rPr lang="en-US" dirty="0"/>
            </a:br>
            <a:r>
              <a:rPr lang="en-US" dirty="0">
                <a:solidFill>
                  <a:srgbClr val="FF0000"/>
                </a:solidFill>
              </a:rPr>
              <a:t>Sterilization and pre-sterilization must always be carried out according to the manufacturer's instructions</a:t>
            </a:r>
            <a:r>
              <a:rPr lang="en-US" dirty="0" smtClean="0">
                <a:solidFill>
                  <a:srgbClr val="FF0000"/>
                </a:solidFill>
              </a:rPr>
              <a:t>!</a:t>
            </a:r>
            <a:endParaRPr lang="cs-CZ" dirty="0" smtClean="0">
              <a:solidFill>
                <a:srgbClr val="FF0000"/>
              </a:solidFill>
            </a:endParaRPr>
          </a:p>
          <a:p>
            <a:pPr marL="0" indent="0">
              <a:buNone/>
            </a:pPr>
            <a:r>
              <a:rPr lang="en-US" dirty="0"/>
              <a:t/>
            </a:r>
            <a:br>
              <a:rPr lang="en-US" dirty="0"/>
            </a:br>
            <a:r>
              <a:rPr lang="en-US" dirty="0"/>
              <a:t>The sterilizing chamber is filled up </a:t>
            </a:r>
            <a:r>
              <a:rPr lang="en-US" dirty="0">
                <a:solidFill>
                  <a:srgbClr val="FF0000"/>
                </a:solidFill>
              </a:rPr>
              <a:t>to ¾ volume</a:t>
            </a:r>
            <a:r>
              <a:rPr lang="en-US" dirty="0"/>
              <a:t>!</a:t>
            </a:r>
            <a:endParaRPr lang="cs-CZ" dirty="0"/>
          </a:p>
          <a:p>
            <a:pPr marL="0" indent="0">
              <a:buNone/>
            </a:pPr>
            <a:endParaRPr lang="cs-CZ" dirty="0"/>
          </a:p>
          <a:p>
            <a:pPr marL="0" indent="0">
              <a:buNone/>
            </a:pPr>
            <a:endParaRPr lang="cs-CZ" dirty="0"/>
          </a:p>
        </p:txBody>
      </p:sp>
      <p:pic>
        <p:nvPicPr>
          <p:cNvPr id="6" name="Obrázek 5"/>
          <p:cNvPicPr>
            <a:picLocks noChangeAspect="1"/>
          </p:cNvPicPr>
          <p:nvPr/>
        </p:nvPicPr>
        <p:blipFill>
          <a:blip r:embed="rId2"/>
          <a:stretch>
            <a:fillRect/>
          </a:stretch>
        </p:blipFill>
        <p:spPr>
          <a:xfrm>
            <a:off x="6548352" y="4909756"/>
            <a:ext cx="2351495" cy="1653101"/>
          </a:xfrm>
          <a:prstGeom prst="rect">
            <a:avLst/>
          </a:prstGeom>
        </p:spPr>
      </p:pic>
    </p:spTree>
    <p:extLst>
      <p:ext uri="{BB962C8B-B14F-4D97-AF65-F5344CB8AC3E}">
        <p14:creationId xmlns:p14="http://schemas.microsoft.com/office/powerpoint/2010/main" val="727507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092" y="1123837"/>
            <a:ext cx="3234955" cy="4601183"/>
          </a:xfrm>
        </p:spPr>
        <p:txBody>
          <a:bodyPr/>
          <a:lstStyle/>
          <a:p>
            <a:pPr algn="ctr"/>
            <a:r>
              <a:rPr lang="en-US" dirty="0" smtClean="0">
                <a:solidFill>
                  <a:srgbClr val="FF0000"/>
                </a:solidFill>
              </a:rPr>
              <a:t>PHYSICAL</a:t>
            </a:r>
            <a:r>
              <a:rPr lang="cs-CZ" dirty="0" smtClean="0">
                <a:solidFill>
                  <a:srgbClr val="FF0000"/>
                </a:solidFill>
              </a:rPr>
              <a:t> STERILIZATION</a:t>
            </a:r>
            <a:r>
              <a:rPr lang="cs-CZ" dirty="0" smtClean="0"/>
              <a:t/>
            </a:r>
            <a:br>
              <a:rPr lang="cs-CZ" dirty="0" smtClean="0"/>
            </a:br>
            <a:r>
              <a:rPr lang="en-US" dirty="0" smtClean="0"/>
              <a:t> </a:t>
            </a:r>
            <a:r>
              <a:rPr lang="cs-CZ" dirty="0" smtClean="0"/>
              <a:t/>
            </a:r>
            <a:br>
              <a:rPr lang="cs-CZ" dirty="0" smtClean="0"/>
            </a:br>
            <a:r>
              <a:rPr lang="en-US" dirty="0" smtClean="0">
                <a:solidFill>
                  <a:srgbClr val="FF0000"/>
                </a:solidFill>
              </a:rPr>
              <a:t>Wet </a:t>
            </a:r>
            <a:r>
              <a:rPr lang="en-US" dirty="0">
                <a:solidFill>
                  <a:srgbClr val="FF0000"/>
                </a:solidFill>
              </a:rPr>
              <a:t>Heat </a:t>
            </a:r>
            <a:r>
              <a:rPr lang="en-US" dirty="0"/>
              <a:t>Sterilization (Steam Autoclave)</a:t>
            </a:r>
            <a:endParaRPr lang="cs-CZ" dirty="0"/>
          </a:p>
        </p:txBody>
      </p:sp>
      <p:sp>
        <p:nvSpPr>
          <p:cNvPr id="3" name="Zástupný symbol pro obsah 2"/>
          <p:cNvSpPr>
            <a:spLocks noGrp="1"/>
          </p:cNvSpPr>
          <p:nvPr>
            <p:ph idx="1"/>
          </p:nvPr>
        </p:nvSpPr>
        <p:spPr>
          <a:xfrm>
            <a:off x="3893982" y="526350"/>
            <a:ext cx="7315200" cy="5120640"/>
          </a:xfrm>
        </p:spPr>
        <p:txBody>
          <a:bodyPr>
            <a:normAutofit lnSpcReduction="10000"/>
          </a:bodyPr>
          <a:lstStyle/>
          <a:p>
            <a:r>
              <a:rPr lang="en-US" dirty="0" smtClean="0">
                <a:solidFill>
                  <a:srgbClr val="FF0000"/>
                </a:solidFill>
              </a:rPr>
              <a:t>Suitable </a:t>
            </a:r>
            <a:r>
              <a:rPr lang="en-US" dirty="0">
                <a:solidFill>
                  <a:srgbClr val="FF0000"/>
                </a:solidFill>
              </a:rPr>
              <a:t>for </a:t>
            </a:r>
            <a:r>
              <a:rPr lang="en-US" dirty="0"/>
              <a:t>items from: metal, glass, porcelain, ceramics, rubber, plastic and </a:t>
            </a:r>
            <a:r>
              <a:rPr lang="en-US" dirty="0" smtClean="0"/>
              <a:t>textiles</a:t>
            </a:r>
            <a:r>
              <a:rPr lang="cs-CZ" dirty="0" smtClean="0"/>
              <a:t>, </a:t>
            </a:r>
            <a:r>
              <a:rPr lang="cs-CZ" dirty="0" err="1" smtClean="0"/>
              <a:t>solutions</a:t>
            </a:r>
            <a:r>
              <a:rPr lang="cs-CZ" dirty="0" smtClean="0"/>
              <a:t>, media</a:t>
            </a:r>
          </a:p>
          <a:p>
            <a:r>
              <a:rPr lang="en-US" dirty="0" smtClean="0"/>
              <a:t>There </a:t>
            </a:r>
            <a:r>
              <a:rPr lang="en-US" dirty="0"/>
              <a:t>must be gaps between the embedded material so that </a:t>
            </a:r>
            <a:r>
              <a:rPr lang="cs-CZ" dirty="0" err="1" smtClean="0"/>
              <a:t>steam</a:t>
            </a:r>
            <a:r>
              <a:rPr lang="en-US" dirty="0" smtClean="0"/>
              <a:t> </a:t>
            </a:r>
            <a:r>
              <a:rPr lang="en-US" dirty="0"/>
              <a:t>can pass </a:t>
            </a:r>
            <a:r>
              <a:rPr lang="en-US" dirty="0" smtClean="0"/>
              <a:t>through!</a:t>
            </a:r>
            <a:endParaRPr lang="cs-CZ" dirty="0" smtClean="0"/>
          </a:p>
          <a:p>
            <a:r>
              <a:rPr lang="en-US" dirty="0" smtClean="0">
                <a:solidFill>
                  <a:srgbClr val="FF0000"/>
                </a:solidFill>
              </a:rPr>
              <a:t>Sterilization </a:t>
            </a:r>
            <a:r>
              <a:rPr lang="en-US" dirty="0">
                <a:solidFill>
                  <a:srgbClr val="FF0000"/>
                </a:solidFill>
              </a:rPr>
              <a:t>parameters</a:t>
            </a:r>
            <a:r>
              <a:rPr lang="en-US" dirty="0"/>
              <a:t>:</a:t>
            </a:r>
          </a:p>
          <a:p>
            <a:endParaRPr lang="cs-CZ" dirty="0" smtClean="0"/>
          </a:p>
          <a:p>
            <a:pPr marL="0" indent="0">
              <a:buNone/>
            </a:pPr>
            <a:r>
              <a:rPr lang="cs-CZ" dirty="0"/>
              <a:t> </a:t>
            </a:r>
            <a:r>
              <a:rPr lang="cs-CZ" dirty="0" smtClean="0"/>
              <a:t>        </a:t>
            </a:r>
          </a:p>
          <a:p>
            <a:pPr marL="0" indent="0">
              <a:buNone/>
            </a:pPr>
            <a:endParaRPr lang="cs-CZ" dirty="0"/>
          </a:p>
          <a:p>
            <a:pPr marL="0" indent="0">
              <a:buNone/>
            </a:pPr>
            <a:endParaRPr lang="cs-CZ" dirty="0" smtClean="0"/>
          </a:p>
          <a:p>
            <a:pPr marL="0" indent="0">
              <a:buNone/>
            </a:pPr>
            <a:endParaRPr lang="cs-CZ" dirty="0"/>
          </a:p>
          <a:p>
            <a:pPr marL="0" indent="0">
              <a:buNone/>
            </a:pPr>
            <a:endParaRPr lang="cs-CZ" dirty="0" smtClean="0"/>
          </a:p>
          <a:p>
            <a:pPr marL="0" indent="0">
              <a:buNone/>
            </a:pPr>
            <a:endParaRPr lang="cs-CZ" dirty="0"/>
          </a:p>
          <a:p>
            <a:pPr marL="0" indent="0">
              <a:buNone/>
            </a:pPr>
            <a:r>
              <a:rPr lang="cs-CZ" dirty="0" smtClean="0"/>
              <a:t>                                        </a:t>
            </a:r>
          </a:p>
        </p:txBody>
      </p:sp>
      <p:pic>
        <p:nvPicPr>
          <p:cNvPr id="4" name="Obrázek 3"/>
          <p:cNvPicPr>
            <a:picLocks noChangeAspect="1"/>
          </p:cNvPicPr>
          <p:nvPr/>
        </p:nvPicPr>
        <p:blipFill>
          <a:blip r:embed="rId2"/>
          <a:stretch>
            <a:fillRect/>
          </a:stretch>
        </p:blipFill>
        <p:spPr>
          <a:xfrm>
            <a:off x="3836316" y="2294119"/>
            <a:ext cx="7927495" cy="3654910"/>
          </a:xfrm>
          <a:prstGeom prst="rect">
            <a:avLst/>
          </a:prstGeom>
        </p:spPr>
      </p:pic>
      <p:sp>
        <p:nvSpPr>
          <p:cNvPr id="5" name="TextovéPole 4"/>
          <p:cNvSpPr txBox="1"/>
          <p:nvPr/>
        </p:nvSpPr>
        <p:spPr>
          <a:xfrm>
            <a:off x="3836316" y="5955950"/>
            <a:ext cx="1221616" cy="738664"/>
          </a:xfrm>
          <a:prstGeom prst="rect">
            <a:avLst/>
          </a:prstGeom>
          <a:noFill/>
        </p:spPr>
        <p:txBody>
          <a:bodyPr wrap="none" rtlCol="0">
            <a:spAutoFit/>
          </a:bodyPr>
          <a:lstStyle/>
          <a:p>
            <a:r>
              <a:rPr lang="cs-CZ" sz="1400" b="1" dirty="0" err="1" smtClean="0"/>
              <a:t>Temperature</a:t>
            </a:r>
            <a:r>
              <a:rPr lang="cs-CZ" sz="1400" b="1" dirty="0" smtClean="0"/>
              <a:t> </a:t>
            </a:r>
          </a:p>
          <a:p>
            <a:r>
              <a:rPr lang="cs-CZ" sz="1400" b="1" dirty="0" err="1" smtClean="0"/>
              <a:t>of</a:t>
            </a:r>
            <a:r>
              <a:rPr lang="cs-CZ" sz="1400" b="1" dirty="0" smtClean="0"/>
              <a:t> </a:t>
            </a:r>
            <a:r>
              <a:rPr lang="cs-CZ" sz="1400" b="1" dirty="0" err="1"/>
              <a:t>saturated</a:t>
            </a:r>
            <a:r>
              <a:rPr lang="cs-CZ" sz="1400" b="1" dirty="0"/>
              <a:t> </a:t>
            </a:r>
            <a:endParaRPr lang="cs-CZ" sz="1400" b="1" dirty="0" smtClean="0"/>
          </a:p>
          <a:p>
            <a:r>
              <a:rPr lang="cs-CZ" sz="1400" b="1" dirty="0" err="1" smtClean="0"/>
              <a:t>steam</a:t>
            </a:r>
            <a:endParaRPr lang="cs-CZ" sz="1400" b="1" dirty="0"/>
          </a:p>
        </p:txBody>
      </p:sp>
      <p:sp>
        <p:nvSpPr>
          <p:cNvPr id="6" name="TextovéPole 5"/>
          <p:cNvSpPr txBox="1"/>
          <p:nvPr/>
        </p:nvSpPr>
        <p:spPr>
          <a:xfrm>
            <a:off x="5272219" y="5964191"/>
            <a:ext cx="848309" cy="307777"/>
          </a:xfrm>
          <a:prstGeom prst="rect">
            <a:avLst/>
          </a:prstGeom>
          <a:noFill/>
        </p:spPr>
        <p:txBody>
          <a:bodyPr wrap="none" rtlCol="0">
            <a:spAutoFit/>
          </a:bodyPr>
          <a:lstStyle/>
          <a:p>
            <a:r>
              <a:rPr lang="cs-CZ" sz="1400" b="1" dirty="0" err="1" smtClean="0"/>
              <a:t>Pressure</a:t>
            </a:r>
            <a:endParaRPr lang="cs-CZ" sz="1400" b="1" dirty="0"/>
          </a:p>
        </p:txBody>
      </p:sp>
      <p:sp>
        <p:nvSpPr>
          <p:cNvPr id="7" name="TextovéPole 6"/>
          <p:cNvSpPr txBox="1"/>
          <p:nvPr/>
        </p:nvSpPr>
        <p:spPr>
          <a:xfrm>
            <a:off x="6334897" y="5980669"/>
            <a:ext cx="1213794" cy="307777"/>
          </a:xfrm>
          <a:prstGeom prst="rect">
            <a:avLst/>
          </a:prstGeom>
          <a:noFill/>
        </p:spPr>
        <p:txBody>
          <a:bodyPr wrap="none" rtlCol="0">
            <a:spAutoFit/>
          </a:bodyPr>
          <a:lstStyle/>
          <a:p>
            <a:r>
              <a:rPr lang="cs-CZ" sz="1400" b="1" dirty="0" err="1" smtClean="0"/>
              <a:t>Overpressure</a:t>
            </a:r>
            <a:endParaRPr lang="cs-CZ" sz="1400" b="1" dirty="0"/>
          </a:p>
        </p:txBody>
      </p:sp>
      <p:sp>
        <p:nvSpPr>
          <p:cNvPr id="8" name="TextovéPole 7"/>
          <p:cNvSpPr txBox="1"/>
          <p:nvPr/>
        </p:nvSpPr>
        <p:spPr>
          <a:xfrm>
            <a:off x="7554095" y="5994511"/>
            <a:ext cx="1168910" cy="523220"/>
          </a:xfrm>
          <a:prstGeom prst="rect">
            <a:avLst/>
          </a:prstGeom>
          <a:noFill/>
        </p:spPr>
        <p:txBody>
          <a:bodyPr wrap="none" rtlCol="0">
            <a:spAutoFit/>
          </a:bodyPr>
          <a:lstStyle/>
          <a:p>
            <a:r>
              <a:rPr lang="cs-CZ" sz="1400" b="1" dirty="0" err="1" smtClean="0"/>
              <a:t>Sterilization</a:t>
            </a:r>
            <a:r>
              <a:rPr lang="cs-CZ" sz="1400" b="1" dirty="0" smtClean="0"/>
              <a:t> </a:t>
            </a:r>
          </a:p>
          <a:p>
            <a:r>
              <a:rPr lang="cs-CZ" sz="1400" b="1" dirty="0" err="1" smtClean="0"/>
              <a:t>exposure</a:t>
            </a:r>
            <a:endParaRPr lang="cs-CZ" sz="1400" b="1" dirty="0"/>
          </a:p>
        </p:txBody>
      </p:sp>
    </p:spTree>
    <p:extLst>
      <p:ext uri="{BB962C8B-B14F-4D97-AF65-F5344CB8AC3E}">
        <p14:creationId xmlns:p14="http://schemas.microsoft.com/office/powerpoint/2010/main" val="2800708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solidFill>
                  <a:srgbClr val="FF0000"/>
                </a:solidFill>
              </a:rPr>
              <a:t>PHYSICAL</a:t>
            </a:r>
            <a:r>
              <a:rPr lang="en-US" dirty="0"/>
              <a:t> </a:t>
            </a:r>
            <a:r>
              <a:rPr lang="cs-CZ" dirty="0" smtClean="0"/>
              <a:t/>
            </a:r>
            <a:br>
              <a:rPr lang="cs-CZ" dirty="0" smtClean="0"/>
            </a:br>
            <a:r>
              <a:rPr lang="cs-CZ" dirty="0" smtClean="0"/>
              <a:t>s</a:t>
            </a:r>
            <a:r>
              <a:rPr lang="en-US" dirty="0" err="1" smtClean="0"/>
              <a:t>terilization</a:t>
            </a:r>
            <a:r>
              <a:rPr lang="cs-CZ" dirty="0"/>
              <a:t/>
            </a:r>
            <a:br>
              <a:rPr lang="cs-CZ" dirty="0"/>
            </a:br>
            <a:r>
              <a:rPr lang="cs-CZ" dirty="0" smtClean="0"/>
              <a:t/>
            </a:r>
            <a:br>
              <a:rPr lang="cs-CZ" dirty="0" smtClean="0"/>
            </a:br>
            <a:r>
              <a:rPr lang="en-US" dirty="0" smtClean="0"/>
              <a:t>Sterilization </a:t>
            </a:r>
            <a:r>
              <a:rPr lang="en-US" dirty="0"/>
              <a:t>with circulating </a:t>
            </a:r>
            <a:r>
              <a:rPr lang="cs-CZ" dirty="0" smtClean="0"/>
              <a:t/>
            </a:r>
            <a:br>
              <a:rPr lang="cs-CZ" dirty="0" smtClean="0"/>
            </a:br>
            <a:r>
              <a:rPr lang="en-US" dirty="0" smtClean="0">
                <a:solidFill>
                  <a:srgbClr val="FF0000"/>
                </a:solidFill>
              </a:rPr>
              <a:t>hot </a:t>
            </a:r>
            <a:r>
              <a:rPr lang="en-US" dirty="0">
                <a:solidFill>
                  <a:srgbClr val="FF0000"/>
                </a:solidFill>
              </a:rPr>
              <a:t>air</a:t>
            </a:r>
            <a:endParaRPr lang="cs-CZ" dirty="0">
              <a:solidFill>
                <a:srgbClr val="FF0000"/>
              </a:solidFill>
            </a:endParaRPr>
          </a:p>
        </p:txBody>
      </p:sp>
      <p:sp>
        <p:nvSpPr>
          <p:cNvPr id="3" name="Zástupný symbol pro obsah 2"/>
          <p:cNvSpPr>
            <a:spLocks noGrp="1"/>
          </p:cNvSpPr>
          <p:nvPr>
            <p:ph idx="1"/>
          </p:nvPr>
        </p:nvSpPr>
        <p:spPr/>
        <p:txBody>
          <a:bodyPr/>
          <a:lstStyle/>
          <a:p>
            <a:r>
              <a:rPr lang="en-US" b="1" dirty="0">
                <a:solidFill>
                  <a:srgbClr val="FF0000"/>
                </a:solidFill>
              </a:rPr>
              <a:t>Suitable for</a:t>
            </a:r>
            <a:r>
              <a:rPr lang="en-US" b="1" dirty="0"/>
              <a:t> items from</a:t>
            </a:r>
            <a:r>
              <a:rPr lang="en-US" dirty="0"/>
              <a:t>: metal, glass, porcelain, ceramics, stoneware</a:t>
            </a:r>
            <a:r>
              <a:rPr lang="en-US" dirty="0" smtClean="0"/>
              <a:t>.</a:t>
            </a:r>
            <a:endParaRPr lang="cs-CZ" dirty="0" smtClean="0"/>
          </a:p>
          <a:p>
            <a:r>
              <a:rPr lang="en-US" dirty="0" smtClean="0"/>
              <a:t>Circulating </a:t>
            </a:r>
            <a:r>
              <a:rPr lang="en-US" dirty="0"/>
              <a:t>air delivers thermal energy directly or on the principle of conductivity and radiation</a:t>
            </a:r>
            <a:r>
              <a:rPr lang="en-US" dirty="0" smtClean="0"/>
              <a:t>.</a:t>
            </a:r>
            <a:endParaRPr lang="cs-CZ" dirty="0" smtClean="0"/>
          </a:p>
          <a:p>
            <a:r>
              <a:rPr lang="en-US" dirty="0" smtClean="0">
                <a:solidFill>
                  <a:srgbClr val="FF0000"/>
                </a:solidFill>
              </a:rPr>
              <a:t>Sterilization </a:t>
            </a:r>
            <a:r>
              <a:rPr lang="en-US" dirty="0">
                <a:solidFill>
                  <a:srgbClr val="FF0000"/>
                </a:solidFill>
              </a:rPr>
              <a:t>parameters</a:t>
            </a:r>
            <a:r>
              <a:rPr lang="en-US" dirty="0"/>
              <a:t>:</a:t>
            </a:r>
            <a:br>
              <a:rPr lang="en-US" dirty="0"/>
            </a:br>
            <a:r>
              <a:rPr lang="en-US" dirty="0"/>
              <a:t>160 </a:t>
            </a:r>
            <a:r>
              <a:rPr lang="en-US" baseline="30000" dirty="0" err="1"/>
              <a:t>o</a:t>
            </a:r>
            <a:r>
              <a:rPr lang="en-US" dirty="0" err="1"/>
              <a:t>C</a:t>
            </a:r>
            <a:r>
              <a:rPr lang="en-US" dirty="0"/>
              <a:t> for 60 minutes</a:t>
            </a:r>
            <a:br>
              <a:rPr lang="en-US" dirty="0"/>
            </a:br>
            <a:r>
              <a:rPr lang="en-US" dirty="0"/>
              <a:t>170 </a:t>
            </a:r>
            <a:r>
              <a:rPr lang="en-US" baseline="30000" dirty="0" err="1"/>
              <a:t>o</a:t>
            </a:r>
            <a:r>
              <a:rPr lang="en-US" dirty="0" err="1"/>
              <a:t>C</a:t>
            </a:r>
            <a:r>
              <a:rPr lang="en-US" dirty="0"/>
              <a:t> for 30 minutes</a:t>
            </a:r>
            <a:br>
              <a:rPr lang="en-US" dirty="0"/>
            </a:br>
            <a:r>
              <a:rPr lang="en-US" dirty="0"/>
              <a:t>180 </a:t>
            </a:r>
            <a:r>
              <a:rPr lang="en-US" baseline="30000" dirty="0" err="1"/>
              <a:t>o</a:t>
            </a:r>
            <a:r>
              <a:rPr lang="en-US" dirty="0" err="1"/>
              <a:t>C</a:t>
            </a:r>
            <a:r>
              <a:rPr lang="en-US" dirty="0"/>
              <a:t> for 20 minutes.</a:t>
            </a:r>
            <a:br>
              <a:rPr lang="en-US" dirty="0"/>
            </a:br>
            <a:r>
              <a:rPr lang="en-US" dirty="0"/>
              <a:t> </a:t>
            </a:r>
            <a:br>
              <a:rPr lang="en-US" dirty="0"/>
            </a:br>
            <a:r>
              <a:rPr lang="en-US" dirty="0"/>
              <a:t>The hot air sterilizer opens at the end of the sterilization cycle after cooling to at least </a:t>
            </a:r>
            <a:r>
              <a:rPr lang="en-US" dirty="0" smtClean="0"/>
              <a:t>8</a:t>
            </a:r>
            <a:r>
              <a:rPr lang="cs-CZ" dirty="0" smtClean="0"/>
              <a:t>0</a:t>
            </a:r>
            <a:r>
              <a:rPr lang="en-US" baseline="30000" dirty="0" err="1" smtClean="0"/>
              <a:t>o</a:t>
            </a:r>
            <a:r>
              <a:rPr lang="en-US" dirty="0" err="1" smtClean="0"/>
              <a:t>C</a:t>
            </a:r>
            <a:r>
              <a:rPr lang="en-US" dirty="0" err="1"/>
              <a:t>.</a:t>
            </a:r>
            <a:endParaRPr lang="cs-CZ" dirty="0"/>
          </a:p>
        </p:txBody>
      </p:sp>
      <p:pic>
        <p:nvPicPr>
          <p:cNvPr id="4" name="Obrázek 3"/>
          <p:cNvPicPr>
            <a:picLocks noChangeAspect="1"/>
          </p:cNvPicPr>
          <p:nvPr/>
        </p:nvPicPr>
        <p:blipFill>
          <a:blip r:embed="rId2"/>
          <a:stretch>
            <a:fillRect/>
          </a:stretch>
        </p:blipFill>
        <p:spPr>
          <a:xfrm>
            <a:off x="8011431" y="2841493"/>
            <a:ext cx="2627604" cy="1603387"/>
          </a:xfrm>
          <a:prstGeom prst="rect">
            <a:avLst/>
          </a:prstGeom>
        </p:spPr>
      </p:pic>
    </p:spTree>
    <p:extLst>
      <p:ext uri="{BB962C8B-B14F-4D97-AF65-F5344CB8AC3E}">
        <p14:creationId xmlns:p14="http://schemas.microsoft.com/office/powerpoint/2010/main" val="2096956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solidFill>
                  <a:srgbClr val="FF0000"/>
                </a:solidFill>
              </a:rPr>
              <a:t>PHYSICAL</a:t>
            </a:r>
            <a:r>
              <a:rPr lang="cs-CZ" dirty="0" smtClean="0"/>
              <a:t/>
            </a:r>
            <a:br>
              <a:rPr lang="cs-CZ" dirty="0" smtClean="0"/>
            </a:br>
            <a:r>
              <a:rPr lang="en-US" dirty="0" smtClean="0"/>
              <a:t>Sterilization</a:t>
            </a:r>
            <a:r>
              <a:rPr lang="cs-CZ" dirty="0" smtClean="0"/>
              <a:t/>
            </a:r>
            <a:br>
              <a:rPr lang="cs-CZ" dirty="0" smtClean="0"/>
            </a:br>
            <a:r>
              <a:rPr lang="cs-CZ" dirty="0"/>
              <a:t/>
            </a:r>
            <a:br>
              <a:rPr lang="cs-CZ" dirty="0"/>
            </a:br>
            <a:r>
              <a:rPr lang="cs-CZ" dirty="0" smtClean="0"/>
              <a:t> </a:t>
            </a:r>
            <a:r>
              <a:rPr lang="cs-CZ" dirty="0" err="1"/>
              <a:t>Sterilization</a:t>
            </a:r>
            <a:r>
              <a:rPr lang="cs-CZ" dirty="0"/>
              <a:t> </a:t>
            </a:r>
            <a:r>
              <a:rPr lang="cs-CZ" dirty="0" smtClean="0"/>
              <a:t>by </a:t>
            </a:r>
            <a:r>
              <a:rPr lang="cs-CZ" dirty="0" err="1">
                <a:solidFill>
                  <a:srgbClr val="FF0000"/>
                </a:solidFill>
              </a:rPr>
              <a:t>radiation</a:t>
            </a:r>
            <a:endParaRPr lang="cs-CZ" dirty="0">
              <a:solidFill>
                <a:srgbClr val="FF0000"/>
              </a:solidFill>
            </a:endParaRPr>
          </a:p>
        </p:txBody>
      </p:sp>
      <p:sp>
        <p:nvSpPr>
          <p:cNvPr id="3" name="Zástupný symbol pro obsah 2"/>
          <p:cNvSpPr>
            <a:spLocks noGrp="1"/>
          </p:cNvSpPr>
          <p:nvPr>
            <p:ph idx="1"/>
          </p:nvPr>
        </p:nvSpPr>
        <p:spPr/>
        <p:txBody>
          <a:bodyPr/>
          <a:lstStyle/>
          <a:p>
            <a:r>
              <a:rPr lang="en-US" dirty="0"/>
              <a:t>It is used only for the </a:t>
            </a:r>
            <a:r>
              <a:rPr lang="en-US" b="1" dirty="0">
                <a:solidFill>
                  <a:srgbClr val="FF0000"/>
                </a:solidFill>
              </a:rPr>
              <a:t>industrial production </a:t>
            </a:r>
            <a:r>
              <a:rPr lang="en-US" dirty="0"/>
              <a:t>of sterile disposable material (a controversial effect on HBV, HIV, </a:t>
            </a:r>
            <a:r>
              <a:rPr lang="en-US" dirty="0" smtClean="0"/>
              <a:t>...).</a:t>
            </a:r>
            <a:endParaRPr lang="cs-CZ" dirty="0" smtClean="0"/>
          </a:p>
          <a:p>
            <a:r>
              <a:rPr lang="en-US" dirty="0" smtClean="0"/>
              <a:t>Suitable </a:t>
            </a:r>
            <a:r>
              <a:rPr lang="en-US" dirty="0"/>
              <a:t>materials - some types of plastics, textiles, pulp, rubber, sewing material, medicaments, some transplants, </a:t>
            </a:r>
            <a:r>
              <a:rPr lang="en-US" dirty="0" smtClean="0"/>
              <a:t>....</a:t>
            </a:r>
            <a:endParaRPr lang="cs-CZ" dirty="0" smtClean="0"/>
          </a:p>
          <a:p>
            <a:r>
              <a:rPr lang="en-US" dirty="0" smtClean="0"/>
              <a:t>It </a:t>
            </a:r>
            <a:r>
              <a:rPr lang="en-US" dirty="0"/>
              <a:t>is carried out in the irradiation centers</a:t>
            </a:r>
            <a:r>
              <a:rPr lang="en-US" dirty="0" smtClean="0"/>
              <a:t>.</a:t>
            </a:r>
            <a:endParaRPr lang="cs-CZ" dirty="0" smtClean="0"/>
          </a:p>
          <a:p>
            <a:r>
              <a:rPr lang="en-US" dirty="0" smtClean="0"/>
              <a:t>The </a:t>
            </a:r>
            <a:r>
              <a:rPr lang="en-US" dirty="0"/>
              <a:t>effect </a:t>
            </a:r>
            <a:r>
              <a:rPr lang="cs-CZ" dirty="0" err="1" smtClean="0"/>
              <a:t>is</a:t>
            </a:r>
            <a:r>
              <a:rPr lang="cs-CZ" dirty="0" smtClean="0"/>
              <a:t> </a:t>
            </a:r>
            <a:r>
              <a:rPr lang="cs-CZ" dirty="0" err="1" smtClean="0"/>
              <a:t>caused</a:t>
            </a:r>
            <a:r>
              <a:rPr lang="cs-CZ" dirty="0" smtClean="0"/>
              <a:t> by </a:t>
            </a:r>
            <a:r>
              <a:rPr lang="en-US" dirty="0" smtClean="0">
                <a:solidFill>
                  <a:srgbClr val="FF0000"/>
                </a:solidFill>
              </a:rPr>
              <a:t>gamma </a:t>
            </a:r>
            <a:r>
              <a:rPr lang="en-US" dirty="0">
                <a:solidFill>
                  <a:srgbClr val="FF0000"/>
                </a:solidFill>
              </a:rPr>
              <a:t>rays </a:t>
            </a:r>
            <a:r>
              <a:rPr lang="en-US" dirty="0"/>
              <a:t>at a rate of 25 </a:t>
            </a:r>
            <a:r>
              <a:rPr lang="en-US" dirty="0" err="1"/>
              <a:t>kGy</a:t>
            </a:r>
            <a:r>
              <a:rPr lang="en-US" dirty="0"/>
              <a:t> with high penetration </a:t>
            </a:r>
            <a:r>
              <a:rPr lang="cs-CZ" dirty="0" err="1" smtClean="0"/>
              <a:t>through</a:t>
            </a:r>
            <a:r>
              <a:rPr lang="cs-CZ" dirty="0" smtClean="0"/>
              <a:t> </a:t>
            </a:r>
            <a:r>
              <a:rPr lang="en-US" dirty="0" smtClean="0"/>
              <a:t>the </a:t>
            </a:r>
            <a:r>
              <a:rPr lang="en-US" dirty="0" err="1" smtClean="0"/>
              <a:t>materi</a:t>
            </a:r>
            <a:r>
              <a:rPr lang="cs-CZ" dirty="0" smtClean="0"/>
              <a:t>a</a:t>
            </a:r>
            <a:r>
              <a:rPr lang="en-US" dirty="0" smtClean="0"/>
              <a:t>l</a:t>
            </a:r>
            <a:r>
              <a:rPr lang="cs-CZ" dirty="0" smtClean="0"/>
              <a:t>; </a:t>
            </a:r>
            <a:r>
              <a:rPr lang="en-US" dirty="0"/>
              <a:t>the already packed materials stored in the cartons </a:t>
            </a:r>
            <a:r>
              <a:rPr lang="cs-CZ" dirty="0" err="1" smtClean="0"/>
              <a:t>is</a:t>
            </a:r>
            <a:r>
              <a:rPr lang="cs-CZ" dirty="0" smtClean="0"/>
              <a:t> </a:t>
            </a:r>
            <a:r>
              <a:rPr lang="en-US" dirty="0" smtClean="0"/>
              <a:t>irradiated</a:t>
            </a:r>
            <a:endParaRPr lang="cs-CZ" dirty="0" smtClean="0"/>
          </a:p>
          <a:p>
            <a:endParaRPr lang="cs-CZ" dirty="0"/>
          </a:p>
          <a:p>
            <a:endParaRPr lang="cs-CZ" dirty="0" smtClean="0"/>
          </a:p>
          <a:p>
            <a:endParaRPr lang="cs-CZ" dirty="0"/>
          </a:p>
        </p:txBody>
      </p:sp>
      <p:pic>
        <p:nvPicPr>
          <p:cNvPr id="5" name="Obrázek 4"/>
          <p:cNvPicPr>
            <a:picLocks noChangeAspect="1"/>
          </p:cNvPicPr>
          <p:nvPr/>
        </p:nvPicPr>
        <p:blipFill>
          <a:blip r:embed="rId2"/>
          <a:stretch>
            <a:fillRect/>
          </a:stretch>
        </p:blipFill>
        <p:spPr>
          <a:xfrm>
            <a:off x="7954148" y="4140781"/>
            <a:ext cx="2857500" cy="2457450"/>
          </a:xfrm>
          <a:prstGeom prst="rect">
            <a:avLst/>
          </a:prstGeom>
        </p:spPr>
      </p:pic>
      <p:pic>
        <p:nvPicPr>
          <p:cNvPr id="6" name="Obrázek 5"/>
          <p:cNvPicPr>
            <a:picLocks noChangeAspect="1"/>
          </p:cNvPicPr>
          <p:nvPr/>
        </p:nvPicPr>
        <p:blipFill>
          <a:blip r:embed="rId3"/>
          <a:stretch>
            <a:fillRect/>
          </a:stretch>
        </p:blipFill>
        <p:spPr>
          <a:xfrm>
            <a:off x="4795351" y="4496295"/>
            <a:ext cx="2000865" cy="2000865"/>
          </a:xfrm>
          <a:prstGeom prst="rect">
            <a:avLst/>
          </a:prstGeom>
        </p:spPr>
      </p:pic>
    </p:spTree>
    <p:extLst>
      <p:ext uri="{BB962C8B-B14F-4D97-AF65-F5344CB8AC3E}">
        <p14:creationId xmlns:p14="http://schemas.microsoft.com/office/powerpoint/2010/main" val="2866821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solidFill>
                  <a:srgbClr val="FF0000"/>
                </a:solidFill>
              </a:rPr>
              <a:t>PHYSICAL</a:t>
            </a:r>
            <a:r>
              <a:rPr lang="cs-CZ" dirty="0" smtClean="0"/>
              <a:t/>
            </a:r>
            <a:br>
              <a:rPr lang="cs-CZ" dirty="0" smtClean="0"/>
            </a:br>
            <a:r>
              <a:rPr lang="cs-CZ" dirty="0" err="1" smtClean="0"/>
              <a:t>Sterilization</a:t>
            </a:r>
            <a:r>
              <a:rPr lang="cs-CZ" dirty="0"/>
              <a:t/>
            </a:r>
            <a:br>
              <a:rPr lang="cs-CZ" dirty="0"/>
            </a:br>
            <a:r>
              <a:rPr lang="cs-CZ" dirty="0" smtClean="0"/>
              <a:t/>
            </a:r>
            <a:br>
              <a:rPr lang="cs-CZ" dirty="0" smtClean="0"/>
            </a:br>
            <a:r>
              <a:rPr lang="cs-CZ" dirty="0" smtClean="0"/>
              <a:t> </a:t>
            </a:r>
            <a:r>
              <a:rPr lang="cs-CZ" dirty="0" err="1"/>
              <a:t>Sterilization</a:t>
            </a:r>
            <a:r>
              <a:rPr lang="cs-CZ" dirty="0"/>
              <a:t> by </a:t>
            </a:r>
            <a:r>
              <a:rPr lang="cs-CZ" dirty="0">
                <a:solidFill>
                  <a:srgbClr val="FF0000"/>
                </a:solidFill>
              </a:rPr>
              <a:t>plasma</a:t>
            </a:r>
          </a:p>
        </p:txBody>
      </p:sp>
      <p:sp>
        <p:nvSpPr>
          <p:cNvPr id="3" name="Zástupný symbol pro obsah 2"/>
          <p:cNvSpPr>
            <a:spLocks noGrp="1"/>
          </p:cNvSpPr>
          <p:nvPr>
            <p:ph idx="1"/>
          </p:nvPr>
        </p:nvSpPr>
        <p:spPr/>
        <p:txBody>
          <a:bodyPr/>
          <a:lstStyle/>
          <a:p>
            <a:r>
              <a:rPr lang="en-US" dirty="0"/>
              <a:t>Suitable for metal, rubber, plastic, optical instruments</a:t>
            </a:r>
            <a:r>
              <a:rPr lang="en-US" dirty="0" smtClean="0"/>
              <a:t>.</a:t>
            </a:r>
            <a:endParaRPr lang="cs-CZ" dirty="0" smtClean="0"/>
          </a:p>
          <a:p>
            <a:r>
              <a:rPr lang="en-US" dirty="0" smtClean="0"/>
              <a:t>You </a:t>
            </a:r>
            <a:r>
              <a:rPr lang="en-US" dirty="0"/>
              <a:t>can not sterilize wet and porous materials and textiles</a:t>
            </a:r>
            <a:r>
              <a:rPr lang="en-US" dirty="0" smtClean="0"/>
              <a:t>.</a:t>
            </a:r>
            <a:endParaRPr lang="cs-CZ" dirty="0" smtClean="0"/>
          </a:p>
          <a:p>
            <a:r>
              <a:rPr lang="en-US" dirty="0" smtClean="0"/>
              <a:t>Plasma </a:t>
            </a:r>
            <a:r>
              <a:rPr lang="en-US" dirty="0"/>
              <a:t>is generated by the action of a high frequency </a:t>
            </a:r>
            <a:r>
              <a:rPr lang="en-US" dirty="0">
                <a:solidFill>
                  <a:srgbClr val="FF0000"/>
                </a:solidFill>
              </a:rPr>
              <a:t>electromagnetic field in a high vacuum on hydrogen peroxide vapor </a:t>
            </a:r>
            <a:r>
              <a:rPr lang="en-US" dirty="0"/>
              <a:t>at a temperature of 50-60 </a:t>
            </a:r>
            <a:r>
              <a:rPr lang="en-US" baseline="30000" dirty="0" err="1"/>
              <a:t>o</a:t>
            </a:r>
            <a:r>
              <a:rPr lang="en-US" dirty="0" err="1"/>
              <a:t>C.</a:t>
            </a:r>
            <a:r>
              <a:rPr lang="en-US" dirty="0"/>
              <a:t> Free reactive particles react with live matter to deactivate them</a:t>
            </a:r>
            <a:r>
              <a:rPr lang="en-US" dirty="0" smtClean="0"/>
              <a:t>.</a:t>
            </a:r>
            <a:endParaRPr lang="cs-CZ" dirty="0" smtClean="0"/>
          </a:p>
          <a:p>
            <a:r>
              <a:rPr lang="en-US" dirty="0" smtClean="0"/>
              <a:t>This </a:t>
            </a:r>
            <a:r>
              <a:rPr lang="en-US" dirty="0"/>
              <a:t>is a dry process.</a:t>
            </a:r>
            <a:endParaRPr lang="cs-CZ" dirty="0"/>
          </a:p>
        </p:txBody>
      </p:sp>
      <p:pic>
        <p:nvPicPr>
          <p:cNvPr id="4" name="Obrázek 3"/>
          <p:cNvPicPr>
            <a:picLocks noChangeAspect="1"/>
          </p:cNvPicPr>
          <p:nvPr/>
        </p:nvPicPr>
        <p:blipFill>
          <a:blip r:embed="rId2"/>
          <a:stretch>
            <a:fillRect/>
          </a:stretch>
        </p:blipFill>
        <p:spPr>
          <a:xfrm>
            <a:off x="8637869" y="4062757"/>
            <a:ext cx="2726228" cy="1921991"/>
          </a:xfrm>
          <a:prstGeom prst="rect">
            <a:avLst/>
          </a:prstGeom>
        </p:spPr>
      </p:pic>
    </p:spTree>
    <p:extLst>
      <p:ext uri="{BB962C8B-B14F-4D97-AF65-F5344CB8AC3E}">
        <p14:creationId xmlns:p14="http://schemas.microsoft.com/office/powerpoint/2010/main" val="4433134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solidFill>
                  <a:srgbClr val="FF0000"/>
                </a:solidFill>
              </a:rPr>
              <a:t>CHEMICAL</a:t>
            </a:r>
            <a:r>
              <a:rPr lang="cs-CZ" dirty="0" smtClean="0">
                <a:solidFill>
                  <a:srgbClr val="FF0000"/>
                </a:solidFill>
              </a:rPr>
              <a:t/>
            </a:r>
            <a:br>
              <a:rPr lang="cs-CZ" dirty="0" smtClean="0">
                <a:solidFill>
                  <a:srgbClr val="FF0000"/>
                </a:solidFill>
              </a:rPr>
            </a:br>
            <a:endParaRPr lang="cs-CZ" dirty="0">
              <a:solidFill>
                <a:srgbClr val="FF0000"/>
              </a:solidFill>
            </a:endParaRPr>
          </a:p>
        </p:txBody>
      </p:sp>
      <p:sp>
        <p:nvSpPr>
          <p:cNvPr id="3" name="Zástupný symbol pro obsah 2"/>
          <p:cNvSpPr>
            <a:spLocks noGrp="1"/>
          </p:cNvSpPr>
          <p:nvPr>
            <p:ph idx="1"/>
          </p:nvPr>
        </p:nvSpPr>
        <p:spPr/>
        <p:txBody>
          <a:bodyPr/>
          <a:lstStyle/>
          <a:p>
            <a:r>
              <a:rPr lang="en-US" dirty="0"/>
              <a:t>Designed for medical devices that can not be sterilized by physical methods.</a:t>
            </a:r>
            <a:br>
              <a:rPr lang="en-US" dirty="0"/>
            </a:br>
            <a:r>
              <a:rPr lang="cs-CZ" dirty="0" smtClean="0"/>
              <a:t>1. </a:t>
            </a:r>
            <a:r>
              <a:rPr lang="en-US" dirty="0" smtClean="0">
                <a:solidFill>
                  <a:srgbClr val="FF0000"/>
                </a:solidFill>
              </a:rPr>
              <a:t>Formaldehyde</a:t>
            </a:r>
            <a:r>
              <a:rPr lang="en-US" dirty="0"/>
              <a:t>:</a:t>
            </a:r>
            <a:br>
              <a:rPr lang="en-US" dirty="0"/>
            </a:br>
            <a:r>
              <a:rPr lang="cs-CZ" dirty="0" smtClean="0"/>
              <a:t>- </a:t>
            </a:r>
            <a:r>
              <a:rPr lang="cs-CZ" dirty="0" smtClean="0">
                <a:solidFill>
                  <a:srgbClr val="00B050"/>
                </a:solidFill>
              </a:rPr>
              <a:t>f</a:t>
            </a:r>
            <a:r>
              <a:rPr lang="en-US" dirty="0" smtClean="0">
                <a:solidFill>
                  <a:srgbClr val="00B050"/>
                </a:solidFill>
              </a:rPr>
              <a:t>or </a:t>
            </a:r>
            <a:r>
              <a:rPr lang="en-US" dirty="0" err="1">
                <a:solidFill>
                  <a:srgbClr val="00B050"/>
                </a:solidFill>
              </a:rPr>
              <a:t>thermolabile</a:t>
            </a:r>
            <a:r>
              <a:rPr lang="en-US" dirty="0">
                <a:solidFill>
                  <a:srgbClr val="00B050"/>
                </a:solidFill>
              </a:rPr>
              <a:t> material</a:t>
            </a:r>
            <a:r>
              <a:rPr lang="en-US" dirty="0"/>
              <a:t>, metal sharp objects, optics.</a:t>
            </a:r>
            <a:br>
              <a:rPr lang="en-US" dirty="0"/>
            </a:br>
            <a:r>
              <a:rPr lang="cs-CZ" dirty="0" smtClean="0"/>
              <a:t>- </a:t>
            </a:r>
            <a:r>
              <a:rPr lang="cs-CZ" dirty="0" smtClean="0">
                <a:solidFill>
                  <a:srgbClr val="00B050"/>
                </a:solidFill>
              </a:rPr>
              <a:t>n</a:t>
            </a:r>
            <a:r>
              <a:rPr lang="en-US" dirty="0" err="1" smtClean="0">
                <a:solidFill>
                  <a:srgbClr val="00B050"/>
                </a:solidFill>
              </a:rPr>
              <a:t>ot</a:t>
            </a:r>
            <a:r>
              <a:rPr lang="en-US" dirty="0" smtClean="0">
                <a:solidFill>
                  <a:srgbClr val="00B050"/>
                </a:solidFill>
              </a:rPr>
              <a:t> </a:t>
            </a:r>
            <a:r>
              <a:rPr lang="en-US" dirty="0">
                <a:solidFill>
                  <a:srgbClr val="00B050"/>
                </a:solidFill>
              </a:rPr>
              <a:t>suitable </a:t>
            </a:r>
            <a:r>
              <a:rPr lang="en-US" dirty="0"/>
              <a:t>for textiles and paper.</a:t>
            </a:r>
            <a:br>
              <a:rPr lang="en-US" dirty="0"/>
            </a:br>
            <a:r>
              <a:rPr lang="cs-CZ" dirty="0" smtClean="0"/>
              <a:t>- </a:t>
            </a:r>
            <a:r>
              <a:rPr lang="cs-CZ" dirty="0" err="1" smtClean="0"/>
              <a:t>works</a:t>
            </a:r>
            <a:r>
              <a:rPr lang="cs-CZ" dirty="0" smtClean="0"/>
              <a:t> b</a:t>
            </a:r>
            <a:r>
              <a:rPr lang="en-US" dirty="0" smtClean="0"/>
              <a:t>y </a:t>
            </a:r>
            <a:r>
              <a:rPr lang="en-US" dirty="0"/>
              <a:t>the action of a gaseous mixture of formaldehyde with water vapor at a temperature of 60-80 </a:t>
            </a:r>
            <a:r>
              <a:rPr lang="en-US" baseline="30000" dirty="0" err="1"/>
              <a:t>o</a:t>
            </a:r>
            <a:r>
              <a:rPr lang="en-US" dirty="0" err="1"/>
              <a:t>C.</a:t>
            </a:r>
            <a:r>
              <a:rPr lang="en-US" dirty="0"/>
              <a:t/>
            </a:r>
            <a:br>
              <a:rPr lang="en-US" dirty="0"/>
            </a:br>
            <a:r>
              <a:rPr lang="cs-CZ" dirty="0" smtClean="0"/>
              <a:t>- o</a:t>
            </a:r>
            <a:r>
              <a:rPr lang="en-US" dirty="0" err="1" smtClean="0"/>
              <a:t>nly</a:t>
            </a:r>
            <a:r>
              <a:rPr lang="en-US" dirty="0" smtClean="0"/>
              <a:t> </a:t>
            </a:r>
            <a:r>
              <a:rPr lang="en-US" dirty="0"/>
              <a:t>in rooms with controlled air conditioning</a:t>
            </a:r>
            <a:r>
              <a:rPr lang="en-US" dirty="0" smtClean="0"/>
              <a:t>.</a:t>
            </a:r>
            <a:endParaRPr lang="cs-CZ" dirty="0" smtClean="0"/>
          </a:p>
          <a:p>
            <a:pPr marL="0" indent="0">
              <a:buNone/>
            </a:pPr>
            <a:r>
              <a:rPr lang="cs-CZ" dirty="0" smtClean="0"/>
              <a:t>   2. </a:t>
            </a:r>
            <a:r>
              <a:rPr lang="en-US" dirty="0" smtClean="0">
                <a:solidFill>
                  <a:srgbClr val="FF0000"/>
                </a:solidFill>
              </a:rPr>
              <a:t>Ethylene </a:t>
            </a:r>
            <a:r>
              <a:rPr lang="en-US" dirty="0">
                <a:solidFill>
                  <a:srgbClr val="FF0000"/>
                </a:solidFill>
              </a:rPr>
              <a:t>oxide</a:t>
            </a:r>
            <a:r>
              <a:rPr lang="en-US" dirty="0"/>
              <a:t>:</a:t>
            </a:r>
            <a:br>
              <a:rPr lang="en-US" dirty="0"/>
            </a:br>
            <a:r>
              <a:rPr lang="cs-CZ" dirty="0" smtClean="0"/>
              <a:t>    - c</a:t>
            </a:r>
            <a:r>
              <a:rPr lang="en-US" dirty="0" err="1" smtClean="0"/>
              <a:t>olorless</a:t>
            </a:r>
            <a:r>
              <a:rPr lang="en-US" dirty="0"/>
              <a:t>, volatile liquid, vapors are flammable, explosive, </a:t>
            </a:r>
            <a:r>
              <a:rPr lang="en-US" dirty="0" smtClean="0"/>
              <a:t>toxic</a:t>
            </a:r>
            <a:r>
              <a:rPr lang="cs-CZ" dirty="0" smtClean="0"/>
              <a:t>,   </a:t>
            </a:r>
            <a:r>
              <a:rPr lang="cs-CZ" dirty="0" err="1" smtClean="0"/>
              <a:t>carcinogenic</a:t>
            </a:r>
            <a:r>
              <a:rPr lang="en-US" dirty="0" smtClean="0"/>
              <a:t>!</a:t>
            </a:r>
            <a:r>
              <a:rPr lang="en-US" dirty="0"/>
              <a:t/>
            </a:r>
            <a:br>
              <a:rPr lang="en-US" dirty="0"/>
            </a:br>
            <a:r>
              <a:rPr lang="cs-CZ" dirty="0" smtClean="0"/>
              <a:t>    - a</a:t>
            </a:r>
            <a:r>
              <a:rPr lang="en-US" dirty="0" err="1" smtClean="0"/>
              <a:t>fter</a:t>
            </a:r>
            <a:r>
              <a:rPr lang="en-US" dirty="0" smtClean="0"/>
              <a:t> </a:t>
            </a:r>
            <a:r>
              <a:rPr lang="en-US" dirty="0"/>
              <a:t>sterilization, materials must be vented in special cabinets or rooms.</a:t>
            </a:r>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8683" y="5255741"/>
            <a:ext cx="1806440" cy="1264508"/>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635" y="1705232"/>
            <a:ext cx="1341817" cy="1268627"/>
          </a:xfrm>
          <a:prstGeom prst="rect">
            <a:avLst/>
          </a:prstGeom>
        </p:spPr>
      </p:pic>
    </p:spTree>
    <p:extLst>
      <p:ext uri="{BB962C8B-B14F-4D97-AF65-F5344CB8AC3E}">
        <p14:creationId xmlns:p14="http://schemas.microsoft.com/office/powerpoint/2010/main" val="2650677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dirty="0" smtClean="0"/>
              <a:t/>
            </a:r>
            <a:br>
              <a:rPr lang="cs-CZ" dirty="0" smtClean="0"/>
            </a:br>
            <a:r>
              <a:rPr lang="cs-CZ" dirty="0"/>
              <a:t/>
            </a:r>
            <a:br>
              <a:rPr lang="cs-CZ" dirty="0"/>
            </a:br>
            <a:r>
              <a:rPr lang="cs-CZ" dirty="0" smtClean="0"/>
              <a:t/>
            </a:r>
            <a:br>
              <a:rPr lang="cs-CZ" dirty="0" smtClean="0"/>
            </a:br>
            <a:r>
              <a:rPr lang="cs-CZ" dirty="0" err="1"/>
              <a:t>Sterilization</a:t>
            </a:r>
            <a:r>
              <a:rPr lang="cs-CZ" dirty="0"/>
              <a:t> </a:t>
            </a:r>
            <a:r>
              <a:rPr lang="cs-CZ" dirty="0" err="1" smtClean="0"/>
              <a:t>packages</a:t>
            </a:r>
            <a:r>
              <a:rPr lang="cs-CZ" dirty="0" smtClean="0"/>
              <a:t>/</a:t>
            </a:r>
            <a:r>
              <a:rPr lang="cs-CZ" dirty="0" err="1" smtClean="0"/>
              <a:t>wraps</a:t>
            </a:r>
            <a:r>
              <a:rPr lang="cs-CZ" dirty="0" smtClean="0"/>
              <a:t/>
            </a:r>
            <a:br>
              <a:rPr lang="cs-CZ" dirty="0" smtClean="0"/>
            </a:br>
            <a:r>
              <a:rPr lang="cs-CZ" dirty="0"/>
              <a:t/>
            </a:r>
            <a:br>
              <a:rPr lang="cs-CZ" dirty="0"/>
            </a:br>
            <a:r>
              <a:rPr lang="cs-CZ" dirty="0" smtClean="0"/>
              <a:t/>
            </a:r>
            <a:br>
              <a:rPr lang="cs-CZ" dirty="0" smtClean="0"/>
            </a:br>
            <a:r>
              <a:rPr lang="cs-CZ" dirty="0"/>
              <a:t/>
            </a:r>
            <a:br>
              <a:rPr lang="cs-CZ" dirty="0"/>
            </a:br>
            <a:endParaRPr lang="cs-CZ" dirty="0"/>
          </a:p>
        </p:txBody>
      </p:sp>
      <p:sp>
        <p:nvSpPr>
          <p:cNvPr id="3" name="Zástupný symbol pro obsah 2"/>
          <p:cNvSpPr>
            <a:spLocks noGrp="1"/>
          </p:cNvSpPr>
          <p:nvPr>
            <p:ph idx="1"/>
          </p:nvPr>
        </p:nvSpPr>
        <p:spPr/>
        <p:txBody>
          <a:bodyPr/>
          <a:lstStyle/>
          <a:p>
            <a:pPr>
              <a:buFontTx/>
              <a:buChar char="-"/>
            </a:pPr>
            <a:r>
              <a:rPr lang="en-US" dirty="0" smtClean="0"/>
              <a:t>serves </a:t>
            </a:r>
            <a:r>
              <a:rPr lang="en-US" dirty="0"/>
              <a:t>to protect sterilized objects from secondary contamination until their </a:t>
            </a:r>
            <a:r>
              <a:rPr lang="en-US" dirty="0" smtClean="0"/>
              <a:t>use</a:t>
            </a:r>
            <a:endParaRPr lang="cs-CZ" dirty="0" smtClean="0"/>
          </a:p>
          <a:p>
            <a:pPr>
              <a:buFontTx/>
              <a:buChar char="-"/>
            </a:pPr>
            <a:r>
              <a:rPr lang="en-US" dirty="0" smtClean="0"/>
              <a:t>are </a:t>
            </a:r>
            <a:r>
              <a:rPr lang="en-US" dirty="0"/>
              <a:t>different for each method of </a:t>
            </a:r>
            <a:r>
              <a:rPr lang="en-US" dirty="0" smtClean="0"/>
              <a:t>sterilization</a:t>
            </a:r>
            <a:endParaRPr lang="cs-CZ" dirty="0" smtClean="0"/>
          </a:p>
          <a:p>
            <a:pPr>
              <a:buFontTx/>
              <a:buChar char="-"/>
            </a:pPr>
            <a:r>
              <a:rPr lang="en-US" dirty="0" smtClean="0"/>
              <a:t>must </a:t>
            </a:r>
            <a:r>
              <a:rPr lang="en-US" dirty="0"/>
              <a:t>always be marked by a </a:t>
            </a:r>
            <a:r>
              <a:rPr lang="en-US" dirty="0">
                <a:solidFill>
                  <a:srgbClr val="FF0000"/>
                </a:solidFill>
              </a:rPr>
              <a:t>process test</a:t>
            </a:r>
            <a:r>
              <a:rPr lang="en-US" dirty="0"/>
              <a:t>! (color change </a:t>
            </a:r>
            <a:r>
              <a:rPr lang="en-US" dirty="0" smtClean="0"/>
              <a:t>indicates</a:t>
            </a:r>
            <a:r>
              <a:rPr lang="cs-CZ" dirty="0" smtClean="0"/>
              <a:t>,</a:t>
            </a:r>
            <a:r>
              <a:rPr lang="en-US" dirty="0" smtClean="0"/>
              <a:t> </a:t>
            </a:r>
            <a:r>
              <a:rPr lang="en-US" dirty="0"/>
              <a:t>that the item underwent a sterilization process)</a:t>
            </a:r>
            <a:endParaRPr lang="cs-CZ" dirty="0" smtClean="0"/>
          </a:p>
        </p:txBody>
      </p:sp>
      <p:pic>
        <p:nvPicPr>
          <p:cNvPr id="4" name="Obrázek 3"/>
          <p:cNvPicPr>
            <a:picLocks noChangeAspect="1"/>
          </p:cNvPicPr>
          <p:nvPr/>
        </p:nvPicPr>
        <p:blipFill>
          <a:blip r:embed="rId2"/>
          <a:stretch>
            <a:fillRect/>
          </a:stretch>
        </p:blipFill>
        <p:spPr>
          <a:xfrm>
            <a:off x="9200919" y="4372271"/>
            <a:ext cx="1983549" cy="1612477"/>
          </a:xfrm>
          <a:prstGeom prst="rect">
            <a:avLst/>
          </a:prstGeom>
        </p:spPr>
      </p:pic>
    </p:spTree>
    <p:extLst>
      <p:ext uri="{BB962C8B-B14F-4D97-AF65-F5344CB8AC3E}">
        <p14:creationId xmlns:p14="http://schemas.microsoft.com/office/powerpoint/2010/main" val="2489175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Legislative </a:t>
            </a:r>
            <a:r>
              <a:rPr lang="en-US" dirty="0" smtClean="0"/>
              <a:t>requirements </a:t>
            </a:r>
            <a:r>
              <a:rPr lang="cs-CZ" dirty="0"/>
              <a:t/>
            </a:r>
            <a:br>
              <a:rPr lang="cs-CZ" dirty="0"/>
            </a:br>
            <a:r>
              <a:rPr lang="cs-CZ" dirty="0"/>
              <a:t/>
            </a:r>
            <a:br>
              <a:rPr lang="cs-CZ" dirty="0"/>
            </a:br>
            <a:r>
              <a:rPr lang="en-US" dirty="0" smtClean="0"/>
              <a:t>I</a:t>
            </a:r>
            <a:r>
              <a:rPr lang="cs-CZ" dirty="0" smtClean="0"/>
              <a:t>II</a:t>
            </a:r>
            <a:br>
              <a:rPr lang="cs-CZ" dirty="0" smtClean="0"/>
            </a:br>
            <a:r>
              <a:rPr lang="en-US" dirty="0" smtClean="0"/>
              <a:t>(</a:t>
            </a:r>
            <a:r>
              <a:rPr lang="en-US" dirty="0"/>
              <a:t>Decree No. 306/2012 Coll.)</a:t>
            </a:r>
            <a:endParaRPr lang="cs-CZ" dirty="0"/>
          </a:p>
        </p:txBody>
      </p:sp>
      <p:sp>
        <p:nvSpPr>
          <p:cNvPr id="3" name="Zástupný symbol pro obsah 2"/>
          <p:cNvSpPr>
            <a:spLocks noGrp="1"/>
          </p:cNvSpPr>
          <p:nvPr>
            <p:ph idx="1"/>
          </p:nvPr>
        </p:nvSpPr>
        <p:spPr/>
        <p:txBody>
          <a:bodyPr/>
          <a:lstStyle/>
          <a:p>
            <a:r>
              <a:rPr lang="en-US" dirty="0"/>
              <a:t>in </a:t>
            </a:r>
            <a:r>
              <a:rPr lang="en-US" dirty="0">
                <a:solidFill>
                  <a:srgbClr val="FF0000"/>
                </a:solidFill>
              </a:rPr>
              <a:t>endoscopes and other optical devices </a:t>
            </a:r>
            <a:r>
              <a:rPr lang="cs-CZ" dirty="0" err="1" smtClean="0"/>
              <a:t>inserted</a:t>
            </a:r>
            <a:r>
              <a:rPr lang="cs-CZ" dirty="0" smtClean="0"/>
              <a:t> </a:t>
            </a:r>
            <a:r>
              <a:rPr lang="en-US" dirty="0" smtClean="0"/>
              <a:t>into </a:t>
            </a:r>
            <a:r>
              <a:rPr lang="en-US" dirty="0"/>
              <a:t>sterile body cavities, </a:t>
            </a:r>
            <a:r>
              <a:rPr lang="cs-CZ" dirty="0" err="1" smtClean="0"/>
              <a:t>at</a:t>
            </a:r>
            <a:r>
              <a:rPr lang="cs-CZ" dirty="0" smtClean="0"/>
              <a:t> least </a:t>
            </a:r>
            <a:r>
              <a:rPr lang="cs-CZ" dirty="0" err="1" smtClean="0">
                <a:solidFill>
                  <a:srgbClr val="00B050"/>
                </a:solidFill>
              </a:rPr>
              <a:t>higher</a:t>
            </a:r>
            <a:r>
              <a:rPr lang="cs-CZ" dirty="0" smtClean="0">
                <a:solidFill>
                  <a:srgbClr val="00B050"/>
                </a:solidFill>
              </a:rPr>
              <a:t> </a:t>
            </a:r>
            <a:r>
              <a:rPr lang="en-US" dirty="0" smtClean="0">
                <a:solidFill>
                  <a:srgbClr val="00B050"/>
                </a:solidFill>
              </a:rPr>
              <a:t>degree </a:t>
            </a:r>
            <a:r>
              <a:rPr lang="en-US" dirty="0">
                <a:solidFill>
                  <a:srgbClr val="00B050"/>
                </a:solidFill>
              </a:rPr>
              <a:t>of disinfection </a:t>
            </a:r>
            <a:r>
              <a:rPr lang="en-US" dirty="0"/>
              <a:t>must be ensured; for digestive flexible and rigid endoscopes (except surgical) and laryngoscopes, </a:t>
            </a:r>
            <a:r>
              <a:rPr lang="en-US" dirty="0">
                <a:solidFill>
                  <a:srgbClr val="00B050"/>
                </a:solidFill>
              </a:rPr>
              <a:t>two-stage disinfection </a:t>
            </a:r>
            <a:r>
              <a:rPr lang="en-US" dirty="0"/>
              <a:t>must be ensured</a:t>
            </a:r>
            <a:r>
              <a:rPr lang="en-US" dirty="0" smtClean="0"/>
              <a:t>;</a:t>
            </a:r>
            <a:endParaRPr lang="cs-CZ" dirty="0" smtClean="0"/>
          </a:p>
          <a:p>
            <a:r>
              <a:rPr lang="en-US" dirty="0" smtClean="0">
                <a:solidFill>
                  <a:srgbClr val="00B050"/>
                </a:solidFill>
              </a:rPr>
              <a:t>sterile </a:t>
            </a:r>
            <a:r>
              <a:rPr lang="en-US" dirty="0">
                <a:solidFill>
                  <a:srgbClr val="00B050"/>
                </a:solidFill>
              </a:rPr>
              <a:t>fluids </a:t>
            </a:r>
            <a:r>
              <a:rPr lang="en-US" dirty="0"/>
              <a:t>must be used when investigating sterile body cavities when their use is indicated</a:t>
            </a:r>
            <a:r>
              <a:rPr lang="en-US" dirty="0" smtClean="0"/>
              <a:t>;</a:t>
            </a:r>
            <a:endParaRPr lang="cs-CZ" dirty="0" smtClean="0"/>
          </a:p>
          <a:p>
            <a:r>
              <a:rPr lang="cs-CZ" dirty="0" err="1">
                <a:solidFill>
                  <a:srgbClr val="00B050"/>
                </a:solidFill>
              </a:rPr>
              <a:t>pad</a:t>
            </a:r>
            <a:r>
              <a:rPr lang="cs-CZ" dirty="0">
                <a:solidFill>
                  <a:srgbClr val="00B050"/>
                </a:solidFill>
              </a:rPr>
              <a:t> </a:t>
            </a:r>
            <a:r>
              <a:rPr lang="cs-CZ" dirty="0" err="1">
                <a:solidFill>
                  <a:srgbClr val="00B050"/>
                </a:solidFill>
              </a:rPr>
              <a:t>pliers</a:t>
            </a:r>
            <a:r>
              <a:rPr lang="cs-CZ" dirty="0">
                <a:solidFill>
                  <a:srgbClr val="00B050"/>
                </a:solidFill>
              </a:rPr>
              <a:t> </a:t>
            </a:r>
            <a:r>
              <a:rPr lang="cs-CZ" dirty="0" smtClean="0">
                <a:solidFill>
                  <a:srgbClr val="00B050"/>
                </a:solidFill>
              </a:rPr>
              <a:t> </a:t>
            </a:r>
            <a:r>
              <a:rPr lang="cs-CZ" dirty="0" err="1" smtClean="0"/>
              <a:t>for</a:t>
            </a:r>
            <a:r>
              <a:rPr lang="cs-CZ" dirty="0" smtClean="0"/>
              <a:t> </a:t>
            </a:r>
            <a:r>
              <a:rPr lang="en-US" dirty="0" smtClean="0"/>
              <a:t>sterile </a:t>
            </a:r>
            <a:r>
              <a:rPr lang="en-US" dirty="0"/>
              <a:t>material handling </a:t>
            </a:r>
            <a:r>
              <a:rPr lang="en-US" dirty="0" smtClean="0"/>
              <a:t>are </a:t>
            </a:r>
            <a:r>
              <a:rPr lang="en-US" dirty="0"/>
              <a:t>stored in a preservative or disinfectant solution intended for </a:t>
            </a:r>
            <a:r>
              <a:rPr lang="en-US" dirty="0" err="1" smtClean="0"/>
              <a:t>th</a:t>
            </a:r>
            <a:r>
              <a:rPr lang="cs-CZ" dirty="0" err="1" smtClean="0"/>
              <a:t>is</a:t>
            </a:r>
            <a:r>
              <a:rPr lang="en-US" dirty="0" smtClean="0"/>
              <a:t> </a:t>
            </a:r>
            <a:r>
              <a:rPr lang="en-US" dirty="0"/>
              <a:t>purpose </a:t>
            </a:r>
            <a:r>
              <a:rPr lang="en-US" dirty="0" smtClean="0"/>
              <a:t>and </a:t>
            </a:r>
            <a:r>
              <a:rPr lang="en-US" dirty="0"/>
              <a:t>exchanged for a maximum of 24 hours;</a:t>
            </a:r>
            <a:endParaRPr lang="cs-CZ" dirty="0"/>
          </a:p>
        </p:txBody>
      </p:sp>
    </p:spTree>
    <p:extLst>
      <p:ext uri="{BB962C8B-B14F-4D97-AF65-F5344CB8AC3E}">
        <p14:creationId xmlns:p14="http://schemas.microsoft.com/office/powerpoint/2010/main" val="3677019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9500038" y="4843349"/>
            <a:ext cx="1956986" cy="1956986"/>
          </a:xfrm>
          <a:prstGeom prst="rect">
            <a:avLst/>
          </a:prstGeom>
        </p:spPr>
      </p:pic>
      <p:sp>
        <p:nvSpPr>
          <p:cNvPr id="2" name="Nadpis 1"/>
          <p:cNvSpPr>
            <a:spLocks noGrp="1"/>
          </p:cNvSpPr>
          <p:nvPr>
            <p:ph type="title"/>
          </p:nvPr>
        </p:nvSpPr>
        <p:spPr>
          <a:xfrm>
            <a:off x="252918" y="1123837"/>
            <a:ext cx="3109713" cy="4601183"/>
          </a:xfrm>
        </p:spPr>
        <p:txBody>
          <a:bodyPr/>
          <a:lstStyle/>
          <a:p>
            <a:pPr algn="ctr"/>
            <a:r>
              <a:rPr lang="cs-CZ" dirty="0" err="1"/>
              <a:t>Types</a:t>
            </a:r>
            <a:r>
              <a:rPr lang="cs-CZ" dirty="0"/>
              <a:t> </a:t>
            </a:r>
            <a:r>
              <a:rPr lang="cs-CZ" dirty="0" smtClean="0"/>
              <a:t/>
            </a:r>
            <a:br>
              <a:rPr lang="cs-CZ" dirty="0" smtClean="0"/>
            </a:br>
            <a:r>
              <a:rPr lang="cs-CZ" dirty="0" err="1" smtClean="0"/>
              <a:t>of</a:t>
            </a:r>
            <a:r>
              <a:rPr lang="cs-CZ" dirty="0" smtClean="0"/>
              <a:t> </a:t>
            </a:r>
            <a:r>
              <a:rPr lang="cs-CZ" dirty="0" err="1"/>
              <a:t>sterilization</a:t>
            </a:r>
            <a:r>
              <a:rPr lang="cs-CZ" dirty="0"/>
              <a:t> </a:t>
            </a:r>
            <a:r>
              <a:rPr lang="cs-CZ" dirty="0" err="1" smtClean="0"/>
              <a:t>packages</a:t>
            </a:r>
            <a:r>
              <a:rPr lang="cs-CZ" dirty="0" smtClean="0"/>
              <a:t>/</a:t>
            </a:r>
            <a:r>
              <a:rPr lang="cs-CZ" dirty="0" err="1" smtClean="0"/>
              <a:t>wraps</a:t>
            </a:r>
            <a:r>
              <a:rPr lang="cs-CZ" dirty="0" smtClean="0">
                <a:solidFill>
                  <a:srgbClr val="FF0000"/>
                </a:solidFill>
              </a:rPr>
              <a:t/>
            </a:r>
            <a:br>
              <a:rPr lang="cs-CZ" dirty="0" smtClean="0">
                <a:solidFill>
                  <a:srgbClr val="FF0000"/>
                </a:solidFill>
              </a:rPr>
            </a:br>
            <a:r>
              <a:rPr lang="cs-CZ" dirty="0">
                <a:solidFill>
                  <a:srgbClr val="FF0000"/>
                </a:solidFill>
              </a:rPr>
              <a:t/>
            </a:r>
            <a:br>
              <a:rPr lang="cs-CZ" dirty="0">
                <a:solidFill>
                  <a:srgbClr val="FF0000"/>
                </a:solidFill>
              </a:rPr>
            </a:br>
            <a:endParaRPr lang="cs-CZ" dirty="0">
              <a:solidFill>
                <a:srgbClr val="FF0000"/>
              </a:solidFill>
            </a:endParaRPr>
          </a:p>
        </p:txBody>
      </p:sp>
      <p:sp>
        <p:nvSpPr>
          <p:cNvPr id="3" name="Zástupný symbol pro obsah 2"/>
          <p:cNvSpPr>
            <a:spLocks noGrp="1"/>
          </p:cNvSpPr>
          <p:nvPr>
            <p:ph idx="1"/>
          </p:nvPr>
        </p:nvSpPr>
        <p:spPr/>
        <p:txBody>
          <a:bodyPr/>
          <a:lstStyle/>
          <a:p>
            <a:r>
              <a:rPr lang="en-US" dirty="0">
                <a:solidFill>
                  <a:srgbClr val="FF0000"/>
                </a:solidFill>
              </a:rPr>
              <a:t>Disposable </a:t>
            </a:r>
            <a:r>
              <a:rPr lang="en-US" dirty="0" smtClean="0">
                <a:solidFill>
                  <a:srgbClr val="FF0000"/>
                </a:solidFill>
              </a:rPr>
              <a:t>packaging</a:t>
            </a:r>
            <a:r>
              <a:rPr lang="cs-CZ" dirty="0" smtClean="0">
                <a:solidFill>
                  <a:srgbClr val="FF0000"/>
                </a:solidFill>
              </a:rPr>
              <a:t>/</a:t>
            </a:r>
            <a:r>
              <a:rPr lang="cs-CZ" dirty="0" err="1" smtClean="0">
                <a:solidFill>
                  <a:srgbClr val="FF0000"/>
                </a:solidFill>
              </a:rPr>
              <a:t>wraps</a:t>
            </a:r>
            <a:r>
              <a:rPr lang="en-US" dirty="0"/>
              <a:t/>
            </a:r>
            <a:br>
              <a:rPr lang="en-US" dirty="0"/>
            </a:br>
            <a:r>
              <a:rPr lang="cs-CZ" dirty="0" smtClean="0"/>
              <a:t>- </a:t>
            </a:r>
            <a:r>
              <a:rPr lang="en-US" dirty="0" smtClean="0"/>
              <a:t>paper</a:t>
            </a:r>
            <a:r>
              <a:rPr lang="en-US" dirty="0"/>
              <a:t>, polyamide, combined paper - foil and other </a:t>
            </a:r>
            <a:r>
              <a:rPr lang="en-US" dirty="0" smtClean="0"/>
              <a:t>(</a:t>
            </a:r>
            <a:r>
              <a:rPr lang="cs-CZ" dirty="0" err="1"/>
              <a:t>nonwoven</a:t>
            </a:r>
            <a:r>
              <a:rPr lang="cs-CZ" dirty="0"/>
              <a:t> </a:t>
            </a:r>
            <a:r>
              <a:rPr lang="cs-CZ" dirty="0" err="1"/>
              <a:t>textiles</a:t>
            </a:r>
            <a:r>
              <a:rPr lang="en-US" dirty="0" smtClean="0"/>
              <a:t>, </a:t>
            </a:r>
            <a:r>
              <a:rPr lang="en-US" dirty="0"/>
              <a:t>crepe packaging, ...),</a:t>
            </a:r>
            <a:br>
              <a:rPr lang="en-US" dirty="0"/>
            </a:br>
            <a:r>
              <a:rPr lang="cs-CZ" dirty="0" smtClean="0"/>
              <a:t>- </a:t>
            </a:r>
            <a:r>
              <a:rPr lang="en-US" dirty="0" smtClean="0"/>
              <a:t>always </a:t>
            </a:r>
            <a:r>
              <a:rPr lang="en-US" dirty="0"/>
              <a:t>provided with a process test,</a:t>
            </a:r>
            <a:br>
              <a:rPr lang="en-US" dirty="0"/>
            </a:br>
            <a:r>
              <a:rPr lang="cs-CZ" dirty="0" smtClean="0"/>
              <a:t>- </a:t>
            </a:r>
            <a:r>
              <a:rPr lang="en-US" dirty="0" smtClean="0"/>
              <a:t>seal</a:t>
            </a:r>
            <a:r>
              <a:rPr lang="cs-CZ" dirty="0" err="1" smtClean="0"/>
              <a:t>ed</a:t>
            </a:r>
            <a:r>
              <a:rPr lang="en-US" dirty="0" smtClean="0"/>
              <a:t> </a:t>
            </a:r>
            <a:r>
              <a:rPr lang="cs-CZ" dirty="0" smtClean="0"/>
              <a:t>by </a:t>
            </a:r>
            <a:r>
              <a:rPr lang="en-US" dirty="0" smtClean="0"/>
              <a:t>welding </a:t>
            </a:r>
            <a:r>
              <a:rPr lang="en-US" dirty="0"/>
              <a:t>or gluing,</a:t>
            </a:r>
            <a:br>
              <a:rPr lang="en-US" dirty="0"/>
            </a:br>
            <a:r>
              <a:rPr lang="cs-CZ" dirty="0" smtClean="0"/>
              <a:t>- </a:t>
            </a:r>
            <a:r>
              <a:rPr lang="en-US" dirty="0" smtClean="0"/>
              <a:t>different </a:t>
            </a:r>
            <a:r>
              <a:rPr lang="en-US" dirty="0"/>
              <a:t>according to the method of </a:t>
            </a:r>
            <a:r>
              <a:rPr lang="en-US" dirty="0" smtClean="0"/>
              <a:t>sterilization</a:t>
            </a:r>
            <a:endParaRPr lang="cs-CZ" dirty="0" smtClean="0"/>
          </a:p>
          <a:p>
            <a:r>
              <a:rPr lang="cs-CZ" dirty="0" smtClean="0">
                <a:solidFill>
                  <a:srgbClr val="FF0000"/>
                </a:solidFill>
              </a:rPr>
              <a:t>Solid</a:t>
            </a:r>
            <a:r>
              <a:rPr lang="en-US" dirty="0" smtClean="0">
                <a:solidFill>
                  <a:srgbClr val="FF0000"/>
                </a:solidFill>
              </a:rPr>
              <a:t>, </a:t>
            </a:r>
            <a:r>
              <a:rPr lang="en-US" dirty="0">
                <a:solidFill>
                  <a:srgbClr val="FF0000"/>
                </a:solidFill>
              </a:rPr>
              <a:t>reusable </a:t>
            </a:r>
            <a:r>
              <a:rPr lang="en-US" dirty="0" smtClean="0">
                <a:solidFill>
                  <a:srgbClr val="FF0000"/>
                </a:solidFill>
              </a:rPr>
              <a:t>packaging</a:t>
            </a:r>
            <a:r>
              <a:rPr lang="en-US" dirty="0"/>
              <a:t/>
            </a:r>
            <a:br>
              <a:rPr lang="en-US" dirty="0"/>
            </a:br>
            <a:r>
              <a:rPr lang="cs-CZ" dirty="0" smtClean="0"/>
              <a:t>- c</a:t>
            </a:r>
            <a:r>
              <a:rPr lang="en-US" dirty="0" err="1" smtClean="0"/>
              <a:t>assettes</a:t>
            </a:r>
            <a:r>
              <a:rPr lang="en-US" dirty="0" smtClean="0"/>
              <a:t> </a:t>
            </a:r>
            <a:r>
              <a:rPr lang="en-US" dirty="0"/>
              <a:t>(stainless steel and only for hot air sterilization!)</a:t>
            </a:r>
            <a:br>
              <a:rPr lang="en-US" dirty="0"/>
            </a:br>
            <a:r>
              <a:rPr lang="cs-CZ" dirty="0" smtClean="0"/>
              <a:t>- c</a:t>
            </a:r>
            <a:r>
              <a:rPr lang="en-US" dirty="0" err="1" smtClean="0"/>
              <a:t>ontainers</a:t>
            </a:r>
            <a:r>
              <a:rPr lang="en-US" dirty="0" smtClean="0"/>
              <a:t> </a:t>
            </a:r>
            <a:r>
              <a:rPr lang="en-US" dirty="0"/>
              <a:t>(stainless steel or aluminum) - with Thermo-lock system, which closes the container by heat during sterilization.</a:t>
            </a:r>
            <a:endParaRPr lang="cs-CZ" dirty="0"/>
          </a:p>
        </p:txBody>
      </p:sp>
      <p:pic>
        <p:nvPicPr>
          <p:cNvPr id="4" name="Obrázek 3"/>
          <p:cNvPicPr>
            <a:picLocks noChangeAspect="1"/>
          </p:cNvPicPr>
          <p:nvPr/>
        </p:nvPicPr>
        <p:blipFill>
          <a:blip r:embed="rId3"/>
          <a:stretch>
            <a:fillRect/>
          </a:stretch>
        </p:blipFill>
        <p:spPr>
          <a:xfrm>
            <a:off x="9593264" y="138450"/>
            <a:ext cx="1970773" cy="1970773"/>
          </a:xfrm>
          <a:prstGeom prst="rect">
            <a:avLst/>
          </a:prstGeom>
        </p:spPr>
      </p:pic>
    </p:spTree>
    <p:extLst>
      <p:ext uri="{BB962C8B-B14F-4D97-AF65-F5344CB8AC3E}">
        <p14:creationId xmlns:p14="http://schemas.microsoft.com/office/powerpoint/2010/main" val="2323433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Labeling</a:t>
            </a:r>
            <a:r>
              <a:rPr lang="cs-CZ" dirty="0"/>
              <a:t> </a:t>
            </a:r>
            <a:r>
              <a:rPr lang="cs-CZ" dirty="0" smtClean="0"/>
              <a:t/>
            </a:r>
            <a:br>
              <a:rPr lang="cs-CZ" dirty="0" smtClean="0"/>
            </a:br>
            <a:r>
              <a:rPr lang="cs-CZ" dirty="0" err="1" smtClean="0"/>
              <a:t>of</a:t>
            </a:r>
            <a:r>
              <a:rPr lang="cs-CZ" dirty="0" smtClean="0"/>
              <a:t> </a:t>
            </a:r>
            <a:r>
              <a:rPr lang="cs-CZ" dirty="0" err="1"/>
              <a:t>sterilization</a:t>
            </a:r>
            <a:r>
              <a:rPr lang="cs-CZ" dirty="0"/>
              <a:t> </a:t>
            </a:r>
            <a:r>
              <a:rPr lang="cs-CZ" dirty="0" err="1"/>
              <a:t>packages</a:t>
            </a:r>
            <a:r>
              <a:rPr lang="cs-CZ" dirty="0" smtClean="0">
                <a:solidFill>
                  <a:srgbClr val="FF0000"/>
                </a:solidFill>
              </a:rPr>
              <a:t/>
            </a:r>
            <a:br>
              <a:rPr lang="cs-CZ" dirty="0" smtClean="0">
                <a:solidFill>
                  <a:srgbClr val="FF0000"/>
                </a:solidFill>
              </a:rPr>
            </a:br>
            <a:endParaRPr lang="cs-CZ" dirty="0">
              <a:solidFill>
                <a:srgbClr val="FF0000"/>
              </a:solidFill>
            </a:endParaRPr>
          </a:p>
        </p:txBody>
      </p:sp>
      <p:sp>
        <p:nvSpPr>
          <p:cNvPr id="3" name="Zástupný symbol pro obsah 2"/>
          <p:cNvSpPr>
            <a:spLocks noGrp="1"/>
          </p:cNvSpPr>
          <p:nvPr>
            <p:ph idx="1"/>
          </p:nvPr>
        </p:nvSpPr>
        <p:spPr/>
        <p:txBody>
          <a:bodyPr/>
          <a:lstStyle/>
          <a:p>
            <a:r>
              <a:rPr lang="cs-CZ" dirty="0" err="1" smtClean="0">
                <a:solidFill>
                  <a:srgbClr val="FF0000"/>
                </a:solidFill>
              </a:rPr>
              <a:t>Primary</a:t>
            </a:r>
            <a:r>
              <a:rPr lang="cs-CZ" dirty="0" smtClean="0">
                <a:solidFill>
                  <a:srgbClr val="FF0000"/>
                </a:solidFill>
              </a:rPr>
              <a:t> s</a:t>
            </a:r>
            <a:r>
              <a:rPr lang="en-US" dirty="0" err="1" smtClean="0">
                <a:solidFill>
                  <a:srgbClr val="FF0000"/>
                </a:solidFill>
              </a:rPr>
              <a:t>terilization</a:t>
            </a:r>
            <a:r>
              <a:rPr lang="en-US" dirty="0" smtClean="0">
                <a:solidFill>
                  <a:srgbClr val="FF0000"/>
                </a:solidFill>
              </a:rPr>
              <a:t> </a:t>
            </a:r>
            <a:r>
              <a:rPr lang="en-US" dirty="0">
                <a:solidFill>
                  <a:srgbClr val="FF0000"/>
                </a:solidFill>
              </a:rPr>
              <a:t>packaging </a:t>
            </a:r>
            <a:r>
              <a:rPr lang="en-US" dirty="0" smtClean="0"/>
              <a:t>(</a:t>
            </a:r>
            <a:r>
              <a:rPr lang="en-US" dirty="0"/>
              <a:t>unit) - a sealed or closed packaging system that forms a microbial barrier closing the medical device</a:t>
            </a:r>
            <a:r>
              <a:rPr lang="en-US" dirty="0" smtClean="0"/>
              <a:t>.</a:t>
            </a:r>
            <a:endParaRPr lang="cs-CZ" dirty="0" smtClean="0"/>
          </a:p>
          <a:p>
            <a:r>
              <a:rPr lang="en-US" dirty="0" smtClean="0">
                <a:solidFill>
                  <a:srgbClr val="FF0000"/>
                </a:solidFill>
              </a:rPr>
              <a:t>S</a:t>
            </a:r>
            <a:r>
              <a:rPr lang="cs-CZ" dirty="0" err="1" smtClean="0">
                <a:solidFill>
                  <a:srgbClr val="FF0000"/>
                </a:solidFill>
              </a:rPr>
              <a:t>econdary</a:t>
            </a:r>
            <a:r>
              <a:rPr lang="cs-CZ" dirty="0" smtClean="0">
                <a:solidFill>
                  <a:srgbClr val="FF0000"/>
                </a:solidFill>
              </a:rPr>
              <a:t> s</a:t>
            </a:r>
            <a:r>
              <a:rPr lang="en-US" dirty="0" err="1" smtClean="0">
                <a:solidFill>
                  <a:srgbClr val="FF0000"/>
                </a:solidFill>
              </a:rPr>
              <a:t>terilization</a:t>
            </a:r>
            <a:r>
              <a:rPr lang="en-US" dirty="0" smtClean="0">
                <a:solidFill>
                  <a:srgbClr val="FF0000"/>
                </a:solidFill>
              </a:rPr>
              <a:t> </a:t>
            </a:r>
            <a:r>
              <a:rPr lang="en-US" dirty="0">
                <a:solidFill>
                  <a:srgbClr val="FF0000"/>
                </a:solidFill>
              </a:rPr>
              <a:t>packaging </a:t>
            </a:r>
            <a:r>
              <a:rPr lang="en-US" dirty="0" smtClean="0"/>
              <a:t>- </a:t>
            </a:r>
            <a:r>
              <a:rPr lang="en-US" dirty="0"/>
              <a:t>a </a:t>
            </a:r>
            <a:r>
              <a:rPr lang="cs-CZ" dirty="0" err="1" smtClean="0"/>
              <a:t>packing</a:t>
            </a:r>
            <a:r>
              <a:rPr lang="cs-CZ" dirty="0" smtClean="0"/>
              <a:t> </a:t>
            </a:r>
            <a:r>
              <a:rPr lang="cs-CZ" dirty="0" err="1" smtClean="0"/>
              <a:t>system</a:t>
            </a:r>
            <a:r>
              <a:rPr lang="cs-CZ" dirty="0" smtClean="0"/>
              <a:t> </a:t>
            </a:r>
            <a:r>
              <a:rPr lang="en-US" dirty="0" smtClean="0"/>
              <a:t>containing </a:t>
            </a:r>
            <a:r>
              <a:rPr lang="en-US" dirty="0"/>
              <a:t>one or more medical devices, each packed in its primary packaging.</a:t>
            </a:r>
          </a:p>
          <a:p>
            <a:pPr marL="457200" indent="-457200">
              <a:buFont typeface="+mj-lt"/>
              <a:buAutoNum type="arabicPeriod"/>
            </a:pPr>
            <a:endParaRPr lang="cs-CZ" dirty="0"/>
          </a:p>
        </p:txBody>
      </p:sp>
    </p:spTree>
    <p:extLst>
      <p:ext uri="{BB962C8B-B14F-4D97-AF65-F5344CB8AC3E}">
        <p14:creationId xmlns:p14="http://schemas.microsoft.com/office/powerpoint/2010/main" val="1409613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Zástupný symbol pro obsah 3"/>
          <p:cNvPicPr>
            <a:picLocks noGrp="1" noChangeAspect="1"/>
          </p:cNvPicPr>
          <p:nvPr>
            <p:ph idx="1"/>
          </p:nvPr>
        </p:nvPicPr>
        <p:blipFill>
          <a:blip r:embed="rId2"/>
          <a:stretch>
            <a:fillRect/>
          </a:stretch>
        </p:blipFill>
        <p:spPr>
          <a:xfrm>
            <a:off x="2133602" y="1215298"/>
            <a:ext cx="9890599" cy="4577069"/>
          </a:xfrm>
          <a:prstGeom prst="rect">
            <a:avLst/>
          </a:prstGeom>
        </p:spPr>
      </p:pic>
      <p:sp>
        <p:nvSpPr>
          <p:cNvPr id="3" name="TextovéPole 2"/>
          <p:cNvSpPr txBox="1"/>
          <p:nvPr/>
        </p:nvSpPr>
        <p:spPr>
          <a:xfrm>
            <a:off x="2220686" y="1259627"/>
            <a:ext cx="1721946" cy="369332"/>
          </a:xfrm>
          <a:prstGeom prst="rect">
            <a:avLst/>
          </a:prstGeom>
          <a:noFill/>
        </p:spPr>
        <p:txBody>
          <a:bodyPr wrap="none" rtlCol="0">
            <a:spAutoFit/>
          </a:bodyPr>
          <a:lstStyle/>
          <a:p>
            <a:r>
              <a:rPr lang="cs-CZ" b="1" dirty="0" err="1" smtClean="0"/>
              <a:t>Kind</a:t>
            </a:r>
            <a:r>
              <a:rPr lang="cs-CZ" b="1" dirty="0" smtClean="0"/>
              <a:t> </a:t>
            </a:r>
            <a:r>
              <a:rPr lang="cs-CZ" b="1" dirty="0" err="1" smtClean="0"/>
              <a:t>of</a:t>
            </a:r>
            <a:r>
              <a:rPr lang="cs-CZ" b="1" dirty="0" smtClean="0"/>
              <a:t> </a:t>
            </a:r>
            <a:r>
              <a:rPr lang="cs-CZ" b="1" dirty="0" err="1" smtClean="0"/>
              <a:t>packing</a:t>
            </a:r>
            <a:endParaRPr lang="cs-CZ" b="1" dirty="0"/>
          </a:p>
        </p:txBody>
      </p:sp>
      <p:sp>
        <p:nvSpPr>
          <p:cNvPr id="5" name="TextovéPole 4"/>
          <p:cNvSpPr txBox="1"/>
          <p:nvPr/>
        </p:nvSpPr>
        <p:spPr>
          <a:xfrm>
            <a:off x="65305" y="1934171"/>
            <a:ext cx="2191626" cy="4247317"/>
          </a:xfrm>
          <a:prstGeom prst="rect">
            <a:avLst/>
          </a:prstGeom>
          <a:noFill/>
        </p:spPr>
        <p:txBody>
          <a:bodyPr wrap="none" rtlCol="0">
            <a:spAutoFit/>
          </a:bodyPr>
          <a:lstStyle/>
          <a:p>
            <a:r>
              <a:rPr lang="cs-CZ" b="1" dirty="0" err="1" smtClean="0"/>
              <a:t>Cassettes</a:t>
            </a:r>
            <a:endParaRPr lang="cs-CZ" b="1" dirty="0" smtClean="0"/>
          </a:p>
          <a:p>
            <a:r>
              <a:rPr lang="cs-CZ" b="1" dirty="0" err="1" smtClean="0"/>
              <a:t>Container</a:t>
            </a:r>
            <a:endParaRPr lang="cs-CZ" b="1" dirty="0" smtClean="0"/>
          </a:p>
          <a:p>
            <a:endParaRPr lang="cs-CZ" b="1" dirty="0" smtClean="0"/>
          </a:p>
          <a:p>
            <a:r>
              <a:rPr lang="cs-CZ" b="1" dirty="0" err="1" smtClean="0"/>
              <a:t>Paper</a:t>
            </a:r>
            <a:endParaRPr lang="cs-CZ" b="1" dirty="0" smtClean="0"/>
          </a:p>
          <a:p>
            <a:r>
              <a:rPr lang="cs-CZ" b="1" dirty="0" err="1" smtClean="0"/>
              <a:t>Paper</a:t>
            </a:r>
            <a:r>
              <a:rPr lang="cs-CZ" b="1" dirty="0" smtClean="0"/>
              <a:t> – </a:t>
            </a:r>
            <a:r>
              <a:rPr lang="cs-CZ" b="1" dirty="0" err="1" smtClean="0"/>
              <a:t>foil</a:t>
            </a:r>
            <a:endParaRPr lang="cs-CZ" b="1" dirty="0" smtClean="0"/>
          </a:p>
          <a:p>
            <a:r>
              <a:rPr lang="cs-CZ" b="1" dirty="0" smtClean="0"/>
              <a:t>Polyamid</a:t>
            </a:r>
          </a:p>
          <a:p>
            <a:endParaRPr lang="cs-CZ" b="1" dirty="0" smtClean="0"/>
          </a:p>
          <a:p>
            <a:r>
              <a:rPr lang="cs-CZ" b="1" dirty="0" smtClean="0"/>
              <a:t>Polypropylene</a:t>
            </a:r>
          </a:p>
          <a:p>
            <a:r>
              <a:rPr lang="cs-CZ" b="1" dirty="0" err="1" smtClean="0"/>
              <a:t>Tyvek</a:t>
            </a:r>
            <a:endParaRPr lang="cs-CZ" b="1" dirty="0" smtClean="0"/>
          </a:p>
          <a:p>
            <a:r>
              <a:rPr lang="cs-CZ" b="1" dirty="0" err="1"/>
              <a:t>nonwoven</a:t>
            </a:r>
            <a:r>
              <a:rPr lang="cs-CZ" b="1" dirty="0"/>
              <a:t> </a:t>
            </a:r>
            <a:r>
              <a:rPr lang="cs-CZ" b="1" dirty="0" err="1" smtClean="0"/>
              <a:t>textiles</a:t>
            </a:r>
            <a:endParaRPr lang="cs-CZ" b="1" dirty="0" smtClean="0"/>
          </a:p>
          <a:p>
            <a:r>
              <a:rPr lang="cs-CZ" b="1" dirty="0" smtClean="0"/>
              <a:t>Double </a:t>
            </a:r>
            <a:r>
              <a:rPr lang="cs-CZ" b="1" dirty="0" err="1" smtClean="0"/>
              <a:t>packing</a:t>
            </a:r>
            <a:endParaRPr lang="cs-CZ" b="1" dirty="0" smtClean="0"/>
          </a:p>
          <a:p>
            <a:endParaRPr lang="cs-CZ" b="1" dirty="0" smtClean="0"/>
          </a:p>
          <a:p>
            <a:r>
              <a:rPr lang="cs-CZ" b="1" dirty="0" smtClean="0"/>
              <a:t>Double </a:t>
            </a:r>
            <a:r>
              <a:rPr lang="cs-CZ" b="1" dirty="0" err="1" smtClean="0"/>
              <a:t>packing</a:t>
            </a:r>
            <a:r>
              <a:rPr lang="cs-CZ" b="1" dirty="0" smtClean="0"/>
              <a:t> </a:t>
            </a:r>
          </a:p>
          <a:p>
            <a:r>
              <a:rPr lang="cs-CZ" b="1" dirty="0" smtClean="0"/>
              <a:t>and </a:t>
            </a:r>
            <a:r>
              <a:rPr lang="cs-CZ" b="1" dirty="0" err="1" smtClean="0"/>
              <a:t>storage</a:t>
            </a:r>
            <a:r>
              <a:rPr lang="cs-CZ" b="1" dirty="0" smtClean="0"/>
              <a:t> </a:t>
            </a:r>
            <a:r>
              <a:rPr lang="cs-CZ" b="1" dirty="0" err="1" smtClean="0"/>
              <a:t>packing</a:t>
            </a:r>
            <a:endParaRPr lang="cs-CZ" b="1" dirty="0" smtClean="0"/>
          </a:p>
          <a:p>
            <a:endParaRPr lang="cs-CZ" b="1" dirty="0"/>
          </a:p>
        </p:txBody>
      </p:sp>
      <p:sp>
        <p:nvSpPr>
          <p:cNvPr id="6" name="TextovéPole 5"/>
          <p:cNvSpPr txBox="1"/>
          <p:nvPr/>
        </p:nvSpPr>
        <p:spPr>
          <a:xfrm>
            <a:off x="4198776" y="671797"/>
            <a:ext cx="7566495" cy="646331"/>
          </a:xfrm>
          <a:prstGeom prst="rect">
            <a:avLst/>
          </a:prstGeom>
          <a:noFill/>
        </p:spPr>
        <p:txBody>
          <a:bodyPr wrap="none" rtlCol="0">
            <a:spAutoFit/>
          </a:bodyPr>
          <a:lstStyle/>
          <a:p>
            <a:r>
              <a:rPr lang="cs-CZ" b="1" dirty="0" err="1" smtClean="0"/>
              <a:t>Method</a:t>
            </a:r>
            <a:r>
              <a:rPr lang="cs-CZ" b="1" dirty="0" smtClean="0"/>
              <a:t> </a:t>
            </a:r>
            <a:r>
              <a:rPr lang="cs-CZ" b="1" dirty="0" err="1" smtClean="0"/>
              <a:t>of</a:t>
            </a:r>
            <a:r>
              <a:rPr lang="cs-CZ" b="1" dirty="0" smtClean="0"/>
              <a:t> </a:t>
            </a:r>
            <a:r>
              <a:rPr lang="cs-CZ" b="1" dirty="0" err="1" smtClean="0"/>
              <a:t>sterilization</a:t>
            </a:r>
            <a:r>
              <a:rPr lang="cs-CZ" b="1" dirty="0" smtClean="0"/>
              <a:t>                                                </a:t>
            </a:r>
            <a:r>
              <a:rPr lang="cs-CZ" b="1" dirty="0" err="1" smtClean="0"/>
              <a:t>Expiration</a:t>
            </a:r>
            <a:r>
              <a:rPr lang="cs-CZ" b="1" dirty="0" smtClean="0"/>
              <a:t> </a:t>
            </a:r>
            <a:r>
              <a:rPr lang="cs-CZ" b="1" dirty="0" err="1"/>
              <a:t>for</a:t>
            </a:r>
            <a:r>
              <a:rPr lang="cs-CZ" b="1" dirty="0"/>
              <a:t> </a:t>
            </a:r>
            <a:r>
              <a:rPr lang="cs-CZ" b="1" dirty="0" err="1" smtClean="0"/>
              <a:t>material</a:t>
            </a:r>
            <a:r>
              <a:rPr lang="cs-CZ" b="1" dirty="0"/>
              <a:t> </a:t>
            </a:r>
            <a:endParaRPr lang="cs-CZ" b="1" dirty="0" smtClean="0"/>
          </a:p>
          <a:p>
            <a:r>
              <a:rPr lang="cs-CZ" b="1" dirty="0"/>
              <a:t> </a:t>
            </a:r>
            <a:r>
              <a:rPr lang="cs-CZ" b="1" dirty="0" smtClean="0"/>
              <a:t>                                                                                               </a:t>
            </a:r>
            <a:r>
              <a:rPr lang="cs-CZ" b="1" dirty="0" err="1" smtClean="0"/>
              <a:t>freely</a:t>
            </a:r>
            <a:r>
              <a:rPr lang="cs-CZ" b="1" dirty="0" smtClean="0"/>
              <a:t> </a:t>
            </a:r>
            <a:r>
              <a:rPr lang="cs-CZ" b="1" dirty="0" err="1" smtClean="0"/>
              <a:t>stored</a:t>
            </a:r>
            <a:r>
              <a:rPr lang="cs-CZ" b="1" dirty="0" smtClean="0"/>
              <a:t>           </a:t>
            </a:r>
            <a:r>
              <a:rPr lang="cs-CZ" b="1" dirty="0" err="1" smtClean="0"/>
              <a:t>protected</a:t>
            </a:r>
            <a:r>
              <a:rPr lang="cs-CZ" b="1" dirty="0" smtClean="0"/>
              <a:t> </a:t>
            </a:r>
            <a:endParaRPr lang="cs-CZ" b="1" dirty="0"/>
          </a:p>
        </p:txBody>
      </p:sp>
    </p:spTree>
    <p:extLst>
      <p:ext uri="{BB962C8B-B14F-4D97-AF65-F5344CB8AC3E}">
        <p14:creationId xmlns:p14="http://schemas.microsoft.com/office/powerpoint/2010/main" val="27062277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Storage </a:t>
            </a:r>
            <a:r>
              <a:rPr lang="cs-CZ" dirty="0" smtClean="0"/>
              <a:t/>
            </a:r>
            <a:br>
              <a:rPr lang="cs-CZ" dirty="0" smtClean="0"/>
            </a:br>
            <a:r>
              <a:rPr lang="en-US" dirty="0" smtClean="0"/>
              <a:t>and </a:t>
            </a:r>
            <a:r>
              <a:rPr lang="en-US" dirty="0"/>
              <a:t>transportation of </a:t>
            </a:r>
            <a:r>
              <a:rPr lang="cs-CZ" dirty="0" smtClean="0"/>
              <a:t/>
            </a:r>
            <a:br>
              <a:rPr lang="cs-CZ" dirty="0" smtClean="0"/>
            </a:br>
            <a:r>
              <a:rPr lang="en-US" dirty="0" smtClean="0"/>
              <a:t>sterilized </a:t>
            </a:r>
            <a:r>
              <a:rPr lang="en-US" dirty="0"/>
              <a:t>material</a:t>
            </a:r>
            <a:endParaRPr lang="cs-CZ" dirty="0"/>
          </a:p>
        </p:txBody>
      </p:sp>
      <p:sp>
        <p:nvSpPr>
          <p:cNvPr id="3" name="Zástupný symbol pro obsah 2"/>
          <p:cNvSpPr>
            <a:spLocks noGrp="1"/>
          </p:cNvSpPr>
          <p:nvPr>
            <p:ph idx="1"/>
          </p:nvPr>
        </p:nvSpPr>
        <p:spPr/>
        <p:txBody>
          <a:bodyPr/>
          <a:lstStyle/>
          <a:p>
            <a:r>
              <a:rPr lang="cs-CZ" dirty="0" err="1" smtClean="0"/>
              <a:t>It</a:t>
            </a:r>
            <a:r>
              <a:rPr lang="cs-CZ" dirty="0" smtClean="0"/>
              <a:t> </a:t>
            </a:r>
            <a:r>
              <a:rPr lang="cs-CZ" dirty="0" err="1" smtClean="0"/>
              <a:t>is</a:t>
            </a:r>
            <a:r>
              <a:rPr lang="cs-CZ" dirty="0" smtClean="0"/>
              <a:t> </a:t>
            </a:r>
            <a:r>
              <a:rPr lang="cs-CZ" dirty="0" err="1" smtClean="0"/>
              <a:t>necessary</a:t>
            </a:r>
            <a:r>
              <a:rPr lang="cs-CZ" dirty="0" smtClean="0"/>
              <a:t> to p</a:t>
            </a:r>
            <a:r>
              <a:rPr lang="en-US" dirty="0" err="1" smtClean="0"/>
              <a:t>rotect</a:t>
            </a:r>
            <a:r>
              <a:rPr lang="en-US" dirty="0" smtClean="0"/>
              <a:t> </a:t>
            </a:r>
            <a:r>
              <a:rPr lang="cs-CZ" dirty="0" err="1" smtClean="0"/>
              <a:t>it</a:t>
            </a:r>
            <a:r>
              <a:rPr lang="cs-CZ" dirty="0" smtClean="0"/>
              <a:t> </a:t>
            </a:r>
            <a:r>
              <a:rPr lang="en-US" dirty="0" smtClean="0"/>
              <a:t>from </a:t>
            </a:r>
            <a:r>
              <a:rPr lang="en-US" dirty="0"/>
              <a:t>dust, direct sunlight, moisture and mechanical damage</a:t>
            </a:r>
            <a:r>
              <a:rPr lang="en-US" dirty="0" smtClean="0"/>
              <a:t>.</a:t>
            </a:r>
            <a:endParaRPr lang="cs-CZ" dirty="0" smtClean="0"/>
          </a:p>
          <a:p>
            <a:r>
              <a:rPr lang="en-US" dirty="0" smtClean="0"/>
              <a:t>Best </a:t>
            </a:r>
            <a:r>
              <a:rPr lang="en-US" dirty="0"/>
              <a:t>to store in closed cabinets, storage container, drawer or other packaging</a:t>
            </a:r>
            <a:r>
              <a:rPr lang="en-US" dirty="0" smtClean="0"/>
              <a:t>.</a:t>
            </a:r>
            <a:endParaRPr lang="cs-CZ" dirty="0" smtClean="0"/>
          </a:p>
          <a:p>
            <a:r>
              <a:rPr lang="en-US" dirty="0" smtClean="0">
                <a:solidFill>
                  <a:srgbClr val="FF0000"/>
                </a:solidFill>
              </a:rPr>
              <a:t>Transport </a:t>
            </a:r>
            <a:r>
              <a:rPr lang="en-US" dirty="0">
                <a:solidFill>
                  <a:srgbClr val="FF0000"/>
                </a:solidFill>
              </a:rPr>
              <a:t>to a place of use only </a:t>
            </a:r>
            <a:r>
              <a:rPr lang="en-US" dirty="0" smtClean="0">
                <a:solidFill>
                  <a:srgbClr val="FF0000"/>
                </a:solidFill>
              </a:rPr>
              <a:t>in</a:t>
            </a:r>
            <a:r>
              <a:rPr lang="cs-CZ" dirty="0" smtClean="0">
                <a:solidFill>
                  <a:srgbClr val="FF0000"/>
                </a:solidFill>
              </a:rPr>
              <a:t> a </a:t>
            </a:r>
            <a:r>
              <a:rPr lang="cs-CZ" dirty="0" err="1" smtClean="0">
                <a:solidFill>
                  <a:srgbClr val="FF0000"/>
                </a:solidFill>
              </a:rPr>
              <a:t>special</a:t>
            </a:r>
            <a:r>
              <a:rPr lang="en-US" dirty="0" smtClean="0">
                <a:solidFill>
                  <a:srgbClr val="FF0000"/>
                </a:solidFill>
              </a:rPr>
              <a:t> </a:t>
            </a:r>
            <a:r>
              <a:rPr lang="en-US" dirty="0">
                <a:solidFill>
                  <a:srgbClr val="FF0000"/>
                </a:solidFill>
              </a:rPr>
              <a:t>locked closed crates or cabinets!</a:t>
            </a:r>
            <a:endParaRPr lang="cs-CZ" dirty="0">
              <a:solidFill>
                <a:srgbClr val="FF0000"/>
              </a:solidFill>
            </a:endParaRPr>
          </a:p>
        </p:txBody>
      </p:sp>
      <p:pic>
        <p:nvPicPr>
          <p:cNvPr id="4" name="Obrázek 3"/>
          <p:cNvPicPr>
            <a:picLocks noChangeAspect="1"/>
          </p:cNvPicPr>
          <p:nvPr/>
        </p:nvPicPr>
        <p:blipFill>
          <a:blip r:embed="rId2"/>
          <a:stretch>
            <a:fillRect/>
          </a:stretch>
        </p:blipFill>
        <p:spPr>
          <a:xfrm>
            <a:off x="8330642" y="4440967"/>
            <a:ext cx="2466975" cy="1847850"/>
          </a:xfrm>
          <a:prstGeom prst="rect">
            <a:avLst/>
          </a:prstGeom>
        </p:spPr>
      </p:pic>
    </p:spTree>
    <p:extLst>
      <p:ext uri="{BB962C8B-B14F-4D97-AF65-F5344CB8AC3E}">
        <p14:creationId xmlns:p14="http://schemas.microsoft.com/office/powerpoint/2010/main" val="6471696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3309" y="1123837"/>
            <a:ext cx="3200401" cy="4601183"/>
          </a:xfrm>
        </p:spPr>
        <p:txBody>
          <a:bodyPr/>
          <a:lstStyle/>
          <a:p>
            <a:pPr algn="ctr"/>
            <a:r>
              <a:rPr lang="cs-CZ" dirty="0"/>
              <a:t>CONTROL </a:t>
            </a:r>
            <a:r>
              <a:rPr lang="cs-CZ" dirty="0" smtClean="0"/>
              <a:t/>
            </a:r>
            <a:br>
              <a:rPr lang="cs-CZ" dirty="0" smtClean="0"/>
            </a:br>
            <a:r>
              <a:rPr lang="cs-CZ" dirty="0" smtClean="0"/>
              <a:t>OF </a:t>
            </a:r>
            <a:r>
              <a:rPr lang="cs-CZ" dirty="0"/>
              <a:t>STERILIZATION</a:t>
            </a:r>
          </a:p>
        </p:txBody>
      </p:sp>
      <p:sp>
        <p:nvSpPr>
          <p:cNvPr id="3" name="Zástupný symbol pro obsah 2"/>
          <p:cNvSpPr>
            <a:spLocks noGrp="1"/>
          </p:cNvSpPr>
          <p:nvPr>
            <p:ph idx="1"/>
          </p:nvPr>
        </p:nvSpPr>
        <p:spPr>
          <a:xfrm>
            <a:off x="3869268" y="826784"/>
            <a:ext cx="7315200" cy="5120640"/>
          </a:xfrm>
        </p:spPr>
        <p:txBody>
          <a:bodyPr/>
          <a:lstStyle/>
          <a:p>
            <a:pPr marL="457200" indent="-457200">
              <a:buFont typeface="+mj-lt"/>
              <a:buAutoNum type="arabicPeriod"/>
            </a:pPr>
            <a:r>
              <a:rPr lang="en-US" dirty="0"/>
              <a:t>Sterilization cycle monitoring (monitoring of measuring devices, eventually printing of values and their evaluation in sterilization </a:t>
            </a:r>
            <a:r>
              <a:rPr lang="en-US" dirty="0" smtClean="0"/>
              <a:t>diary</a:t>
            </a:r>
            <a:r>
              <a:rPr lang="cs-CZ" dirty="0" smtClean="0"/>
              <a:t>/</a:t>
            </a:r>
            <a:r>
              <a:rPr lang="cs-CZ" dirty="0" err="1" smtClean="0"/>
              <a:t>logbook</a:t>
            </a:r>
            <a:r>
              <a:rPr lang="en-US" dirty="0" smtClean="0"/>
              <a:t>)</a:t>
            </a:r>
            <a:r>
              <a:rPr lang="en-US" dirty="0"/>
              <a:t/>
            </a:r>
            <a:br>
              <a:rPr lang="en-US" dirty="0"/>
            </a:br>
            <a:r>
              <a:rPr lang="en-US" dirty="0"/>
              <a:t/>
            </a:r>
            <a:br>
              <a:rPr lang="en-US" dirty="0"/>
            </a:br>
            <a:r>
              <a:rPr lang="en-US" dirty="0"/>
              <a:t/>
            </a:r>
            <a:br>
              <a:rPr lang="en-US" dirty="0"/>
            </a:br>
            <a:r>
              <a:rPr lang="en-US" dirty="0"/>
              <a:t/>
            </a:r>
            <a:br>
              <a:rPr lang="en-US" dirty="0"/>
            </a:br>
            <a:endParaRPr lang="cs-CZ" dirty="0" smtClean="0"/>
          </a:p>
          <a:p>
            <a:pPr marL="457200" indent="-457200">
              <a:buFont typeface="+mj-lt"/>
              <a:buAutoNum type="arabicPeriod"/>
            </a:pPr>
            <a:endParaRPr lang="cs-CZ" dirty="0" smtClean="0"/>
          </a:p>
          <a:p>
            <a:pPr marL="457200" indent="-457200">
              <a:buFont typeface="+mj-lt"/>
              <a:buAutoNum type="arabicPeriod"/>
            </a:pPr>
            <a:endParaRPr lang="cs-CZ" dirty="0" smtClean="0"/>
          </a:p>
          <a:p>
            <a:pPr marL="457200" indent="-457200">
              <a:buFont typeface="+mj-lt"/>
              <a:buAutoNum type="arabicPeriod"/>
            </a:pPr>
            <a:r>
              <a:rPr lang="en-US" dirty="0" smtClean="0"/>
              <a:t>Checking </a:t>
            </a:r>
            <a:r>
              <a:rPr lang="en-US" dirty="0"/>
              <a:t>the effectiveness of sterilizing devices (see below</a:t>
            </a:r>
            <a:r>
              <a:rPr lang="en-US" dirty="0" smtClean="0"/>
              <a:t>)</a:t>
            </a:r>
            <a:endParaRPr lang="cs-CZ" dirty="0" smtClean="0"/>
          </a:p>
          <a:p>
            <a:pPr marL="457200" indent="-457200">
              <a:buFont typeface="+mj-lt"/>
              <a:buAutoNum type="arabicPeriod"/>
            </a:pPr>
            <a:r>
              <a:rPr lang="en-US" dirty="0" smtClean="0"/>
              <a:t>Control </a:t>
            </a:r>
            <a:r>
              <a:rPr lang="en-US" dirty="0"/>
              <a:t>of sterility of sterilized material (part of validation).</a:t>
            </a:r>
            <a:endParaRPr lang="cs-CZ" dirty="0"/>
          </a:p>
        </p:txBody>
      </p:sp>
      <p:pic>
        <p:nvPicPr>
          <p:cNvPr id="4" name="Obrázek 3"/>
          <p:cNvPicPr>
            <a:picLocks noChangeAspect="1"/>
          </p:cNvPicPr>
          <p:nvPr/>
        </p:nvPicPr>
        <p:blipFill>
          <a:blip r:embed="rId2"/>
          <a:stretch>
            <a:fillRect/>
          </a:stretch>
        </p:blipFill>
        <p:spPr>
          <a:xfrm>
            <a:off x="6578082" y="2360512"/>
            <a:ext cx="2113947" cy="2113947"/>
          </a:xfrm>
          <a:prstGeom prst="rect">
            <a:avLst/>
          </a:prstGeom>
        </p:spPr>
      </p:pic>
    </p:spTree>
    <p:extLst>
      <p:ext uri="{BB962C8B-B14F-4D97-AF65-F5344CB8AC3E}">
        <p14:creationId xmlns:p14="http://schemas.microsoft.com/office/powerpoint/2010/main" val="27586782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Check </a:t>
            </a:r>
            <a:r>
              <a:rPr lang="cs-CZ" dirty="0" smtClean="0"/>
              <a:t/>
            </a:r>
            <a:br>
              <a:rPr lang="cs-CZ" dirty="0" smtClean="0"/>
            </a:br>
            <a:r>
              <a:rPr lang="en-US" dirty="0" smtClean="0"/>
              <a:t>the </a:t>
            </a:r>
            <a:r>
              <a:rPr lang="en-US" dirty="0"/>
              <a:t>sterilization device's performance</a:t>
            </a:r>
            <a:endParaRPr lang="cs-CZ" dirty="0"/>
          </a:p>
        </p:txBody>
      </p:sp>
      <p:sp>
        <p:nvSpPr>
          <p:cNvPr id="3" name="Zástupný symbol pro obsah 2"/>
          <p:cNvSpPr>
            <a:spLocks noGrp="1"/>
          </p:cNvSpPr>
          <p:nvPr>
            <p:ph idx="1"/>
          </p:nvPr>
        </p:nvSpPr>
        <p:spPr/>
        <p:txBody>
          <a:bodyPr>
            <a:normAutofit/>
          </a:bodyPr>
          <a:lstStyle/>
          <a:p>
            <a:r>
              <a:rPr lang="en-US" dirty="0">
                <a:solidFill>
                  <a:srgbClr val="FF0000"/>
                </a:solidFill>
              </a:rPr>
              <a:t>The operator is responsible for checking the effectiveness of the sterilizing instruments</a:t>
            </a:r>
            <a:r>
              <a:rPr lang="en-US" dirty="0" smtClean="0">
                <a:solidFill>
                  <a:srgbClr val="FF0000"/>
                </a:solidFill>
              </a:rPr>
              <a:t>.</a:t>
            </a:r>
            <a:endParaRPr lang="cs-CZ" dirty="0" smtClean="0">
              <a:solidFill>
                <a:srgbClr val="FF0000"/>
              </a:solidFill>
            </a:endParaRPr>
          </a:p>
          <a:p>
            <a:r>
              <a:rPr lang="en-US" dirty="0" smtClean="0">
                <a:solidFill>
                  <a:srgbClr val="00B050"/>
                </a:solidFill>
              </a:rPr>
              <a:t>Combining </a:t>
            </a:r>
            <a:r>
              <a:rPr lang="en-US" dirty="0">
                <a:solidFill>
                  <a:srgbClr val="00B050"/>
                </a:solidFill>
              </a:rPr>
              <a:t>the evaluation </a:t>
            </a:r>
            <a:r>
              <a:rPr lang="en-US" dirty="0"/>
              <a:t>of physical parameters of sterilization, chemical indicators and biological indicators</a:t>
            </a:r>
            <a:r>
              <a:rPr lang="en-US" dirty="0" smtClean="0"/>
              <a:t>.</a:t>
            </a:r>
            <a:endParaRPr lang="cs-CZ" dirty="0" smtClean="0"/>
          </a:p>
          <a:p>
            <a:r>
              <a:rPr lang="en-US" dirty="0" smtClean="0">
                <a:solidFill>
                  <a:srgbClr val="FF0000"/>
                </a:solidFill>
              </a:rPr>
              <a:t>If </a:t>
            </a:r>
            <a:r>
              <a:rPr lang="en-US" dirty="0">
                <a:solidFill>
                  <a:srgbClr val="FF0000"/>
                </a:solidFill>
              </a:rPr>
              <a:t>any parameter is outside the set limit, sterilization is judged to be unsatisfactory</a:t>
            </a:r>
            <a:r>
              <a:rPr lang="en-US" dirty="0" smtClean="0">
                <a:solidFill>
                  <a:srgbClr val="FF0000"/>
                </a:solidFill>
              </a:rPr>
              <a:t>!</a:t>
            </a:r>
            <a:endParaRPr lang="cs-CZ" dirty="0" smtClean="0">
              <a:solidFill>
                <a:srgbClr val="FF0000"/>
              </a:solidFill>
            </a:endParaRPr>
          </a:p>
          <a:p>
            <a:r>
              <a:rPr lang="en-US" dirty="0" smtClean="0"/>
              <a:t>The </a:t>
            </a:r>
            <a:r>
              <a:rPr lang="en-US" dirty="0"/>
              <a:t>sterilization check is recorded in the </a:t>
            </a:r>
            <a:r>
              <a:rPr lang="en-US" dirty="0">
                <a:solidFill>
                  <a:srgbClr val="FF0000"/>
                </a:solidFill>
              </a:rPr>
              <a:t>sterilization </a:t>
            </a:r>
            <a:r>
              <a:rPr lang="en-US" dirty="0" smtClean="0">
                <a:solidFill>
                  <a:srgbClr val="FF0000"/>
                </a:solidFill>
              </a:rPr>
              <a:t>diary</a:t>
            </a:r>
            <a:r>
              <a:rPr lang="cs-CZ" dirty="0" smtClean="0">
                <a:solidFill>
                  <a:srgbClr val="FF0000"/>
                </a:solidFill>
              </a:rPr>
              <a:t>/</a:t>
            </a:r>
            <a:r>
              <a:rPr lang="cs-CZ" dirty="0" err="1" smtClean="0">
                <a:solidFill>
                  <a:srgbClr val="FF0000"/>
                </a:solidFill>
              </a:rPr>
              <a:t>logbook</a:t>
            </a:r>
            <a:r>
              <a:rPr lang="en-US" dirty="0" smtClean="0"/>
              <a:t>.</a:t>
            </a:r>
            <a:endParaRPr lang="cs-CZ" dirty="0" smtClean="0"/>
          </a:p>
        </p:txBody>
      </p:sp>
    </p:spTree>
    <p:extLst>
      <p:ext uri="{BB962C8B-B14F-4D97-AF65-F5344CB8AC3E}">
        <p14:creationId xmlns:p14="http://schemas.microsoft.com/office/powerpoint/2010/main" val="18719813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7283" y="1123837"/>
            <a:ext cx="3041780" cy="4601183"/>
          </a:xfrm>
        </p:spPr>
        <p:txBody>
          <a:bodyPr/>
          <a:lstStyle/>
          <a:p>
            <a:pPr algn="ctr"/>
            <a:r>
              <a:rPr lang="cs-CZ" dirty="0" err="1"/>
              <a:t>Sterilization</a:t>
            </a:r>
            <a:r>
              <a:rPr lang="cs-CZ" dirty="0"/>
              <a:t> </a:t>
            </a:r>
            <a:r>
              <a:rPr lang="cs-CZ" dirty="0" err="1"/>
              <a:t>documentation</a:t>
            </a:r>
            <a:endParaRPr lang="cs-CZ" dirty="0"/>
          </a:p>
        </p:txBody>
      </p:sp>
      <p:sp>
        <p:nvSpPr>
          <p:cNvPr id="3" name="Zástupný symbol pro obsah 2"/>
          <p:cNvSpPr>
            <a:spLocks noGrp="1"/>
          </p:cNvSpPr>
          <p:nvPr>
            <p:ph idx="1"/>
          </p:nvPr>
        </p:nvSpPr>
        <p:spPr/>
        <p:txBody>
          <a:bodyPr/>
          <a:lstStyle/>
          <a:p>
            <a:pPr marL="0" indent="0">
              <a:buNone/>
            </a:pPr>
            <a:r>
              <a:rPr lang="en-US" b="1" dirty="0">
                <a:solidFill>
                  <a:srgbClr val="FF0000"/>
                </a:solidFill>
              </a:rPr>
              <a:t>The sterilization </a:t>
            </a:r>
            <a:r>
              <a:rPr lang="en-US" b="1" dirty="0" smtClean="0">
                <a:solidFill>
                  <a:srgbClr val="FF0000"/>
                </a:solidFill>
              </a:rPr>
              <a:t>diary</a:t>
            </a:r>
            <a:r>
              <a:rPr lang="cs-CZ" b="1" dirty="0" smtClean="0">
                <a:solidFill>
                  <a:srgbClr val="FF0000"/>
                </a:solidFill>
              </a:rPr>
              <a:t>/</a:t>
            </a:r>
            <a:r>
              <a:rPr lang="cs-CZ" b="1" dirty="0" err="1" smtClean="0">
                <a:solidFill>
                  <a:srgbClr val="FF0000"/>
                </a:solidFill>
              </a:rPr>
              <a:t>logbook</a:t>
            </a:r>
            <a:r>
              <a:rPr lang="en-US" b="1" dirty="0" smtClean="0">
                <a:solidFill>
                  <a:srgbClr val="FF0000"/>
                </a:solidFill>
              </a:rPr>
              <a:t> </a:t>
            </a:r>
            <a:r>
              <a:rPr lang="en-US" b="1" dirty="0">
                <a:solidFill>
                  <a:srgbClr val="FF0000"/>
                </a:solidFill>
              </a:rPr>
              <a:t>documents</a:t>
            </a:r>
            <a:r>
              <a:rPr lang="en-US" b="1" dirty="0" smtClean="0">
                <a:solidFill>
                  <a:srgbClr val="FF0000"/>
                </a:solidFill>
              </a:rPr>
              <a:t>:</a:t>
            </a:r>
            <a:endParaRPr lang="cs-CZ" b="1" dirty="0" smtClean="0">
              <a:solidFill>
                <a:srgbClr val="FF0000"/>
              </a:solidFill>
            </a:endParaRPr>
          </a:p>
          <a:p>
            <a:pPr marL="0" indent="0">
              <a:buNone/>
            </a:pPr>
            <a:r>
              <a:rPr lang="en-US" dirty="0"/>
              <a:t/>
            </a:r>
            <a:br>
              <a:rPr lang="en-US" dirty="0"/>
            </a:br>
            <a:r>
              <a:rPr lang="cs-CZ" dirty="0" smtClean="0"/>
              <a:t>- </a:t>
            </a:r>
            <a:r>
              <a:rPr lang="en-US" dirty="0" smtClean="0"/>
              <a:t>type </a:t>
            </a:r>
            <a:r>
              <a:rPr lang="en-US" dirty="0"/>
              <a:t>of sterilized material,</a:t>
            </a:r>
            <a:br>
              <a:rPr lang="en-US" dirty="0"/>
            </a:br>
            <a:r>
              <a:rPr lang="cs-CZ" dirty="0" smtClean="0"/>
              <a:t>- </a:t>
            </a:r>
            <a:r>
              <a:rPr lang="en-US" dirty="0" smtClean="0"/>
              <a:t>sterilization </a:t>
            </a:r>
            <a:r>
              <a:rPr lang="en-US" dirty="0"/>
              <a:t>parameters,</a:t>
            </a:r>
            <a:br>
              <a:rPr lang="en-US" dirty="0"/>
            </a:br>
            <a:r>
              <a:rPr lang="cs-CZ" dirty="0" smtClean="0"/>
              <a:t>- </a:t>
            </a:r>
            <a:r>
              <a:rPr lang="en-US" dirty="0" smtClean="0">
                <a:solidFill>
                  <a:srgbClr val="FF0000"/>
                </a:solidFill>
              </a:rPr>
              <a:t>date</a:t>
            </a:r>
            <a:r>
              <a:rPr lang="en-US" dirty="0">
                <a:solidFill>
                  <a:srgbClr val="FF0000"/>
                </a:solidFill>
              </a:rPr>
              <a:t/>
            </a:r>
            <a:br>
              <a:rPr lang="en-US" dirty="0">
                <a:solidFill>
                  <a:srgbClr val="FF0000"/>
                </a:solidFill>
              </a:rPr>
            </a:br>
            <a:r>
              <a:rPr lang="cs-CZ" dirty="0" smtClean="0">
                <a:solidFill>
                  <a:srgbClr val="FF0000"/>
                </a:solidFill>
              </a:rPr>
              <a:t>- </a:t>
            </a:r>
            <a:r>
              <a:rPr lang="en-US" dirty="0" smtClean="0">
                <a:solidFill>
                  <a:srgbClr val="FF0000"/>
                </a:solidFill>
              </a:rPr>
              <a:t>the name</a:t>
            </a:r>
            <a:r>
              <a:rPr lang="cs-CZ" dirty="0" smtClean="0">
                <a:solidFill>
                  <a:srgbClr val="FF0000"/>
                </a:solidFill>
              </a:rPr>
              <a:t> and</a:t>
            </a:r>
            <a:r>
              <a:rPr lang="en-US" dirty="0" smtClean="0">
                <a:solidFill>
                  <a:srgbClr val="FF0000"/>
                </a:solidFill>
              </a:rPr>
              <a:t> </a:t>
            </a:r>
            <a:r>
              <a:rPr lang="en-US" dirty="0">
                <a:solidFill>
                  <a:srgbClr val="FF0000"/>
                </a:solidFill>
              </a:rPr>
              <a:t>surname of the person who performed the </a:t>
            </a:r>
            <a:r>
              <a:rPr lang="en-US" dirty="0" smtClean="0">
                <a:solidFill>
                  <a:srgbClr val="FF0000"/>
                </a:solidFill>
              </a:rPr>
              <a:t>sterilization</a:t>
            </a:r>
            <a:r>
              <a:rPr lang="en-US" dirty="0">
                <a:solidFill>
                  <a:srgbClr val="FF0000"/>
                </a:solidFill>
              </a:rPr>
              <a:t/>
            </a:r>
            <a:br>
              <a:rPr lang="en-US" dirty="0">
                <a:solidFill>
                  <a:srgbClr val="FF0000"/>
                </a:solidFill>
              </a:rPr>
            </a:br>
            <a:r>
              <a:rPr lang="cs-CZ" dirty="0" smtClean="0">
                <a:solidFill>
                  <a:srgbClr val="FF0000"/>
                </a:solidFill>
              </a:rPr>
              <a:t>- </a:t>
            </a:r>
            <a:r>
              <a:rPr lang="en-US" dirty="0" smtClean="0">
                <a:solidFill>
                  <a:srgbClr val="FF0000"/>
                </a:solidFill>
              </a:rPr>
              <a:t>written </a:t>
            </a:r>
            <a:r>
              <a:rPr lang="en-US" dirty="0">
                <a:solidFill>
                  <a:srgbClr val="FF0000"/>
                </a:solidFill>
              </a:rPr>
              <a:t>evaluation of </a:t>
            </a:r>
            <a:r>
              <a:rPr lang="en-US" dirty="0" smtClean="0">
                <a:solidFill>
                  <a:srgbClr val="FF0000"/>
                </a:solidFill>
              </a:rPr>
              <a:t>non</a:t>
            </a:r>
            <a:r>
              <a:rPr lang="cs-CZ" dirty="0" smtClean="0">
                <a:solidFill>
                  <a:srgbClr val="FF0000"/>
                </a:solidFill>
              </a:rPr>
              <a:t>-</a:t>
            </a:r>
            <a:r>
              <a:rPr lang="en-US" dirty="0" smtClean="0">
                <a:solidFill>
                  <a:srgbClr val="FF0000"/>
                </a:solidFill>
              </a:rPr>
              <a:t>biological </a:t>
            </a:r>
            <a:r>
              <a:rPr lang="en-US" dirty="0">
                <a:solidFill>
                  <a:srgbClr val="FF0000"/>
                </a:solidFill>
              </a:rPr>
              <a:t>tests (passed / failed</a:t>
            </a:r>
            <a:r>
              <a:rPr lang="en-US" dirty="0" smtClean="0">
                <a:solidFill>
                  <a:srgbClr val="FF0000"/>
                </a:solidFill>
              </a:rPr>
              <a:t>),</a:t>
            </a:r>
            <a:endParaRPr lang="cs-CZ" dirty="0" smtClean="0">
              <a:solidFill>
                <a:srgbClr val="FF0000"/>
              </a:solidFill>
            </a:endParaRPr>
          </a:p>
          <a:p>
            <a:pPr marL="0" indent="0">
              <a:buNone/>
            </a:pPr>
            <a:r>
              <a:rPr lang="cs-CZ" dirty="0" smtClean="0">
                <a:solidFill>
                  <a:srgbClr val="FF0000"/>
                </a:solidFill>
              </a:rPr>
              <a:t>(</a:t>
            </a:r>
            <a:r>
              <a:rPr lang="en-US" dirty="0" smtClean="0">
                <a:solidFill>
                  <a:srgbClr val="FF0000"/>
                </a:solidFill>
              </a:rPr>
              <a:t>archiving </a:t>
            </a:r>
            <a:r>
              <a:rPr lang="cs-CZ" dirty="0" err="1" smtClean="0">
                <a:solidFill>
                  <a:srgbClr val="FF0000"/>
                </a:solidFill>
              </a:rPr>
              <a:t>for</a:t>
            </a:r>
            <a:r>
              <a:rPr lang="cs-CZ" dirty="0" smtClean="0">
                <a:solidFill>
                  <a:srgbClr val="FF0000"/>
                </a:solidFill>
              </a:rPr>
              <a:t> </a:t>
            </a:r>
            <a:r>
              <a:rPr lang="en-US" dirty="0" smtClean="0">
                <a:solidFill>
                  <a:srgbClr val="FF0000"/>
                </a:solidFill>
              </a:rPr>
              <a:t>5 </a:t>
            </a:r>
            <a:r>
              <a:rPr lang="en-US" dirty="0">
                <a:solidFill>
                  <a:srgbClr val="FF0000"/>
                </a:solidFill>
              </a:rPr>
              <a:t>years).</a:t>
            </a:r>
            <a:endParaRPr lang="cs-CZ" dirty="0">
              <a:solidFill>
                <a:srgbClr val="FF0000"/>
              </a:solidFill>
            </a:endParaRPr>
          </a:p>
        </p:txBody>
      </p:sp>
    </p:spTree>
    <p:extLst>
      <p:ext uri="{BB962C8B-B14F-4D97-AF65-F5344CB8AC3E}">
        <p14:creationId xmlns:p14="http://schemas.microsoft.com/office/powerpoint/2010/main" val="1370608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Checking </a:t>
            </a:r>
            <a:r>
              <a:rPr lang="cs-CZ" dirty="0" smtClean="0"/>
              <a:t/>
            </a:r>
            <a:br>
              <a:rPr lang="cs-CZ" dirty="0" smtClean="0"/>
            </a:br>
            <a:r>
              <a:rPr lang="en-US" dirty="0" smtClean="0"/>
              <a:t>the </a:t>
            </a:r>
            <a:r>
              <a:rPr lang="en-US" dirty="0"/>
              <a:t>effectiveness of the sterilization </a:t>
            </a:r>
            <a:r>
              <a:rPr lang="en-US" dirty="0" smtClean="0"/>
              <a:t>device</a:t>
            </a:r>
            <a:r>
              <a:rPr lang="cs-CZ" dirty="0"/>
              <a:t/>
            </a:r>
            <a:br>
              <a:rPr lang="cs-CZ" dirty="0"/>
            </a:br>
            <a:r>
              <a:rPr lang="cs-CZ" dirty="0" smtClean="0"/>
              <a:t/>
            </a:r>
            <a:br>
              <a:rPr lang="cs-CZ" dirty="0" smtClean="0"/>
            </a:br>
            <a:r>
              <a:rPr lang="cs-CZ" dirty="0" err="1" smtClean="0">
                <a:solidFill>
                  <a:srgbClr val="FF0000"/>
                </a:solidFill>
              </a:rPr>
              <a:t>Methods</a:t>
            </a:r>
            <a:endParaRPr lang="cs-CZ" dirty="0">
              <a:solidFill>
                <a:srgbClr val="FF0000"/>
              </a:solidFill>
            </a:endParaRPr>
          </a:p>
        </p:txBody>
      </p:sp>
      <p:sp>
        <p:nvSpPr>
          <p:cNvPr id="3" name="Zástupný symbol pro obsah 2"/>
          <p:cNvSpPr>
            <a:spLocks noGrp="1"/>
          </p:cNvSpPr>
          <p:nvPr>
            <p:ph idx="1"/>
          </p:nvPr>
        </p:nvSpPr>
        <p:spPr/>
        <p:txBody>
          <a:bodyPr>
            <a:normAutofit/>
          </a:bodyPr>
          <a:lstStyle/>
          <a:p>
            <a:r>
              <a:rPr lang="cs-CZ" b="1" dirty="0" err="1">
                <a:solidFill>
                  <a:srgbClr val="FF0000"/>
                </a:solidFill>
              </a:rPr>
              <a:t>The</a:t>
            </a:r>
            <a:r>
              <a:rPr lang="cs-CZ" b="1" dirty="0">
                <a:solidFill>
                  <a:srgbClr val="FF0000"/>
                </a:solidFill>
              </a:rPr>
              <a:t> </a:t>
            </a:r>
            <a:r>
              <a:rPr lang="cs-CZ" b="1" dirty="0" err="1">
                <a:solidFill>
                  <a:srgbClr val="FF0000"/>
                </a:solidFill>
              </a:rPr>
              <a:t>check</a:t>
            </a:r>
            <a:r>
              <a:rPr lang="cs-CZ" b="1" dirty="0">
                <a:solidFill>
                  <a:srgbClr val="FF0000"/>
                </a:solidFill>
              </a:rPr>
              <a:t> </a:t>
            </a:r>
            <a:r>
              <a:rPr lang="cs-CZ" b="1" dirty="0" err="1">
                <a:solidFill>
                  <a:srgbClr val="FF0000"/>
                </a:solidFill>
              </a:rPr>
              <a:t>is</a:t>
            </a:r>
            <a:r>
              <a:rPr lang="cs-CZ" b="1" dirty="0">
                <a:solidFill>
                  <a:srgbClr val="FF0000"/>
                </a:solidFill>
              </a:rPr>
              <a:t> </a:t>
            </a:r>
            <a:r>
              <a:rPr lang="cs-CZ" b="1" dirty="0" err="1">
                <a:solidFill>
                  <a:srgbClr val="FF0000"/>
                </a:solidFill>
              </a:rPr>
              <a:t>carried</a:t>
            </a:r>
            <a:r>
              <a:rPr lang="cs-CZ" b="1" dirty="0">
                <a:solidFill>
                  <a:srgbClr val="FF0000"/>
                </a:solidFill>
              </a:rPr>
              <a:t> </a:t>
            </a:r>
            <a:r>
              <a:rPr lang="cs-CZ" b="1" dirty="0" err="1" smtClean="0">
                <a:solidFill>
                  <a:srgbClr val="FF0000"/>
                </a:solidFill>
              </a:rPr>
              <a:t>out</a:t>
            </a:r>
            <a:r>
              <a:rPr lang="cs-CZ" b="1" dirty="0" smtClean="0">
                <a:solidFill>
                  <a:srgbClr val="FF0000"/>
                </a:solidFill>
              </a:rPr>
              <a:t> by</a:t>
            </a:r>
            <a:r>
              <a:rPr lang="cs-CZ" dirty="0" smtClean="0">
                <a:solidFill>
                  <a:srgbClr val="FF0000"/>
                </a:solidFill>
              </a:rPr>
              <a:t>:</a:t>
            </a:r>
            <a:r>
              <a:rPr lang="cs-CZ" dirty="0">
                <a:solidFill>
                  <a:srgbClr val="FF0000"/>
                </a:solidFill>
              </a:rPr>
              <a:t/>
            </a:r>
            <a:br>
              <a:rPr lang="cs-CZ" dirty="0">
                <a:solidFill>
                  <a:srgbClr val="FF0000"/>
                </a:solidFill>
              </a:rPr>
            </a:br>
            <a:endParaRPr lang="cs-CZ" dirty="0" smtClean="0">
              <a:solidFill>
                <a:srgbClr val="FF0000"/>
              </a:solidFill>
            </a:endParaRPr>
          </a:p>
          <a:p>
            <a:r>
              <a:rPr lang="cs-CZ" dirty="0" smtClean="0"/>
              <a:t>1. </a:t>
            </a:r>
            <a:r>
              <a:rPr lang="cs-CZ" dirty="0" err="1" smtClean="0">
                <a:solidFill>
                  <a:srgbClr val="FF0000"/>
                </a:solidFill>
              </a:rPr>
              <a:t>Biological</a:t>
            </a:r>
            <a:r>
              <a:rPr lang="cs-CZ" dirty="0" smtClean="0">
                <a:solidFill>
                  <a:srgbClr val="FF0000"/>
                </a:solidFill>
              </a:rPr>
              <a:t> </a:t>
            </a:r>
            <a:r>
              <a:rPr lang="cs-CZ" dirty="0" err="1">
                <a:solidFill>
                  <a:srgbClr val="FF0000"/>
                </a:solidFill>
              </a:rPr>
              <a:t>systems</a:t>
            </a:r>
            <a:r>
              <a:rPr lang="cs-CZ" dirty="0"/>
              <a:t/>
            </a:r>
            <a:br>
              <a:rPr lang="cs-CZ" dirty="0"/>
            </a:br>
            <a:r>
              <a:rPr lang="cs-CZ" dirty="0"/>
              <a:t>          (</a:t>
            </a:r>
            <a:r>
              <a:rPr lang="cs-CZ" dirty="0" smtClean="0"/>
              <a:t>eg. </a:t>
            </a:r>
            <a:r>
              <a:rPr lang="cs-CZ" i="1" dirty="0" err="1"/>
              <a:t>Geobacillus</a:t>
            </a:r>
            <a:r>
              <a:rPr lang="cs-CZ" i="1" dirty="0"/>
              <a:t> </a:t>
            </a:r>
            <a:r>
              <a:rPr lang="cs-CZ" i="1" dirty="0" err="1"/>
              <a:t>stearothermophilus</a:t>
            </a:r>
            <a:r>
              <a:rPr lang="cs-CZ" i="1" dirty="0"/>
              <a:t> </a:t>
            </a:r>
            <a:r>
              <a:rPr lang="cs-CZ" dirty="0" err="1"/>
              <a:t>for</a:t>
            </a:r>
            <a:r>
              <a:rPr lang="cs-CZ" dirty="0"/>
              <a:t> </a:t>
            </a:r>
            <a:r>
              <a:rPr lang="cs-CZ" dirty="0" err="1"/>
              <a:t>steam</a:t>
            </a:r>
            <a:r>
              <a:rPr lang="cs-CZ" dirty="0"/>
              <a:t> </a:t>
            </a:r>
            <a:r>
              <a:rPr lang="cs-CZ" dirty="0" err="1"/>
              <a:t>sterilization</a:t>
            </a:r>
            <a:r>
              <a:rPr lang="cs-CZ" dirty="0"/>
              <a:t>, </a:t>
            </a:r>
            <a:r>
              <a:rPr lang="cs-CZ" dirty="0" smtClean="0"/>
              <a:t>...)</a:t>
            </a:r>
          </a:p>
          <a:p>
            <a:r>
              <a:rPr lang="cs-CZ" dirty="0" smtClean="0"/>
              <a:t>2. </a:t>
            </a:r>
            <a:r>
              <a:rPr lang="cs-CZ" dirty="0" smtClean="0">
                <a:solidFill>
                  <a:srgbClr val="FF0000"/>
                </a:solidFill>
              </a:rPr>
              <a:t>Non-</a:t>
            </a:r>
            <a:r>
              <a:rPr lang="cs-CZ" dirty="0" err="1" smtClean="0">
                <a:solidFill>
                  <a:srgbClr val="FF0000"/>
                </a:solidFill>
              </a:rPr>
              <a:t>biological</a:t>
            </a:r>
            <a:r>
              <a:rPr lang="cs-CZ" dirty="0" smtClean="0">
                <a:solidFill>
                  <a:srgbClr val="FF0000"/>
                </a:solidFill>
              </a:rPr>
              <a:t> </a:t>
            </a:r>
            <a:r>
              <a:rPr lang="cs-CZ" dirty="0" err="1">
                <a:solidFill>
                  <a:srgbClr val="FF0000"/>
                </a:solidFill>
              </a:rPr>
              <a:t>systems</a:t>
            </a:r>
            <a:r>
              <a:rPr lang="cs-CZ" dirty="0"/>
              <a:t/>
            </a:r>
            <a:br>
              <a:rPr lang="cs-CZ" dirty="0"/>
            </a:br>
            <a:r>
              <a:rPr lang="cs-CZ" dirty="0"/>
              <a:t>          (</a:t>
            </a:r>
            <a:r>
              <a:rPr lang="cs-CZ" dirty="0" err="1"/>
              <a:t>Bowie-Dick</a:t>
            </a:r>
            <a:r>
              <a:rPr lang="cs-CZ" dirty="0"/>
              <a:t> test, </a:t>
            </a:r>
            <a:r>
              <a:rPr lang="cs-CZ" dirty="0" err="1"/>
              <a:t>Chemical</a:t>
            </a:r>
            <a:r>
              <a:rPr lang="cs-CZ" dirty="0"/>
              <a:t> </a:t>
            </a:r>
            <a:r>
              <a:rPr lang="cs-CZ" dirty="0" err="1"/>
              <a:t>Process</a:t>
            </a:r>
            <a:r>
              <a:rPr lang="cs-CZ" dirty="0"/>
              <a:t> </a:t>
            </a:r>
            <a:r>
              <a:rPr lang="cs-CZ" dirty="0" err="1"/>
              <a:t>Tests</a:t>
            </a:r>
            <a:r>
              <a:rPr lang="cs-CZ" dirty="0"/>
              <a:t>, </a:t>
            </a:r>
            <a:r>
              <a:rPr lang="cs-CZ" dirty="0" err="1"/>
              <a:t>Chemical</a:t>
            </a:r>
            <a:r>
              <a:rPr lang="cs-CZ" dirty="0"/>
              <a:t> </a:t>
            </a:r>
            <a:r>
              <a:rPr lang="cs-CZ" dirty="0" err="1"/>
              <a:t>Tests</a:t>
            </a:r>
            <a:r>
              <a:rPr lang="cs-CZ" dirty="0"/>
              <a:t/>
            </a:r>
            <a:br>
              <a:rPr lang="cs-CZ" dirty="0"/>
            </a:br>
            <a:r>
              <a:rPr lang="cs-CZ" dirty="0"/>
              <a:t>           </a:t>
            </a:r>
            <a:r>
              <a:rPr lang="cs-CZ" dirty="0" err="1" smtClean="0"/>
              <a:t>of</a:t>
            </a:r>
            <a:r>
              <a:rPr lang="cs-CZ" dirty="0" smtClean="0"/>
              <a:t> </a:t>
            </a:r>
            <a:r>
              <a:rPr lang="cs-CZ" dirty="0" err="1" smtClean="0"/>
              <a:t>sterilization</a:t>
            </a:r>
            <a:r>
              <a:rPr lang="cs-CZ" dirty="0" smtClean="0"/>
              <a:t>)</a:t>
            </a:r>
          </a:p>
          <a:p>
            <a:r>
              <a:rPr lang="cs-CZ" dirty="0" smtClean="0"/>
              <a:t>3. </a:t>
            </a:r>
            <a:r>
              <a:rPr lang="cs-CZ" dirty="0"/>
              <a:t> </a:t>
            </a:r>
            <a:r>
              <a:rPr lang="cs-CZ" dirty="0" err="1" smtClean="0">
                <a:solidFill>
                  <a:srgbClr val="FF0000"/>
                </a:solidFill>
              </a:rPr>
              <a:t>Physical</a:t>
            </a:r>
            <a:r>
              <a:rPr lang="cs-CZ" dirty="0" smtClean="0">
                <a:solidFill>
                  <a:srgbClr val="FF0000"/>
                </a:solidFill>
              </a:rPr>
              <a:t> Systems – part </a:t>
            </a:r>
            <a:r>
              <a:rPr lang="cs-CZ" dirty="0" err="1" smtClean="0">
                <a:solidFill>
                  <a:srgbClr val="FF0000"/>
                </a:solidFill>
              </a:rPr>
              <a:t>of</a:t>
            </a:r>
            <a:r>
              <a:rPr lang="cs-CZ" dirty="0" smtClean="0">
                <a:solidFill>
                  <a:srgbClr val="FF0000"/>
                </a:solidFill>
              </a:rPr>
              <a:t> instrument </a:t>
            </a:r>
            <a:r>
              <a:rPr lang="cs-CZ" dirty="0"/>
              <a:t>(</a:t>
            </a:r>
            <a:r>
              <a:rPr lang="cs-CZ" dirty="0" err="1"/>
              <a:t>Vacuum</a:t>
            </a:r>
            <a:r>
              <a:rPr lang="cs-CZ" dirty="0"/>
              <a:t> Test</a:t>
            </a:r>
            <a:r>
              <a:rPr lang="cs-CZ" dirty="0" smtClean="0"/>
              <a:t>,</a:t>
            </a:r>
            <a:r>
              <a:rPr lang="en-GB" dirty="0"/>
              <a:t> Apparatus displaying or recording measured </a:t>
            </a:r>
            <a:r>
              <a:rPr lang="en-GB" dirty="0" smtClean="0"/>
              <a:t>temperature</a:t>
            </a:r>
            <a:r>
              <a:rPr lang="cs-CZ" dirty="0" smtClean="0"/>
              <a:t>)</a:t>
            </a:r>
            <a:endParaRPr lang="cs-CZ" dirty="0"/>
          </a:p>
        </p:txBody>
      </p:sp>
    </p:spTree>
    <p:extLst>
      <p:ext uri="{BB962C8B-B14F-4D97-AF65-F5344CB8AC3E}">
        <p14:creationId xmlns:p14="http://schemas.microsoft.com/office/powerpoint/2010/main" val="2489120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Biological</a:t>
            </a:r>
            <a:r>
              <a:rPr lang="cs-CZ" dirty="0"/>
              <a:t> </a:t>
            </a:r>
            <a:r>
              <a:rPr lang="cs-CZ" dirty="0" err="1"/>
              <a:t>control</a:t>
            </a:r>
            <a:r>
              <a:rPr lang="cs-CZ" dirty="0"/>
              <a:t> </a:t>
            </a:r>
            <a:r>
              <a:rPr lang="cs-CZ" dirty="0" err="1"/>
              <a:t>systems</a:t>
            </a:r>
            <a:endParaRPr lang="cs-CZ" dirty="0"/>
          </a:p>
        </p:txBody>
      </p:sp>
      <p:sp>
        <p:nvSpPr>
          <p:cNvPr id="3" name="Zástupný symbol pro obsah 2"/>
          <p:cNvSpPr>
            <a:spLocks noGrp="1"/>
          </p:cNvSpPr>
          <p:nvPr>
            <p:ph idx="1"/>
          </p:nvPr>
        </p:nvSpPr>
        <p:spPr/>
        <p:txBody>
          <a:bodyPr/>
          <a:lstStyle/>
          <a:p>
            <a:pPr>
              <a:buFontTx/>
              <a:buChar char="-"/>
            </a:pPr>
            <a:r>
              <a:rPr lang="cs-CZ" dirty="0"/>
              <a:t>T</a:t>
            </a:r>
            <a:r>
              <a:rPr lang="en-US" dirty="0" smtClean="0"/>
              <a:t>he </a:t>
            </a:r>
            <a:r>
              <a:rPr lang="en-US" dirty="0"/>
              <a:t>biological indicator contains a selected </a:t>
            </a:r>
            <a:r>
              <a:rPr lang="en-US" dirty="0" smtClean="0"/>
              <a:t>microorganism</a:t>
            </a:r>
            <a:r>
              <a:rPr lang="cs-CZ" dirty="0" smtClean="0"/>
              <a:t> (</a:t>
            </a:r>
            <a:r>
              <a:rPr lang="cs-CZ" i="1" dirty="0" err="1"/>
              <a:t>Geobacillus</a:t>
            </a:r>
            <a:r>
              <a:rPr lang="cs-CZ" i="1" dirty="0"/>
              <a:t> </a:t>
            </a:r>
            <a:r>
              <a:rPr lang="cs-CZ" i="1" dirty="0" err="1" smtClean="0"/>
              <a:t>stearothermophilus</a:t>
            </a:r>
            <a:r>
              <a:rPr lang="cs-CZ" i="1" dirty="0" smtClean="0"/>
              <a:t>)</a:t>
            </a:r>
            <a:r>
              <a:rPr lang="en-US" dirty="0" smtClean="0"/>
              <a:t> </a:t>
            </a:r>
            <a:r>
              <a:rPr lang="en-US" dirty="0"/>
              <a:t>with high resistance to the sterilizing medium. If </a:t>
            </a:r>
            <a:r>
              <a:rPr lang="cs-CZ" dirty="0" err="1" smtClean="0"/>
              <a:t>it</a:t>
            </a:r>
            <a:r>
              <a:rPr lang="cs-CZ" dirty="0" smtClean="0"/>
              <a:t> </a:t>
            </a:r>
            <a:r>
              <a:rPr lang="en-US" dirty="0" smtClean="0"/>
              <a:t>is </a:t>
            </a:r>
            <a:r>
              <a:rPr lang="en-US" dirty="0">
                <a:solidFill>
                  <a:srgbClr val="FF0000"/>
                </a:solidFill>
              </a:rPr>
              <a:t>killed </a:t>
            </a:r>
            <a:r>
              <a:rPr lang="cs-CZ" dirty="0" smtClean="0">
                <a:solidFill>
                  <a:srgbClr val="FF0000"/>
                </a:solidFill>
              </a:rPr>
              <a:t>by </a:t>
            </a:r>
            <a:r>
              <a:rPr lang="en-US" dirty="0" smtClean="0">
                <a:solidFill>
                  <a:srgbClr val="FF0000"/>
                </a:solidFill>
              </a:rPr>
              <a:t>sterilization</a:t>
            </a:r>
            <a:r>
              <a:rPr lang="cs-CZ" dirty="0" smtClean="0">
                <a:solidFill>
                  <a:srgbClr val="FF0000"/>
                </a:solidFill>
              </a:rPr>
              <a:t> </a:t>
            </a:r>
            <a:r>
              <a:rPr lang="en-US" dirty="0" smtClean="0">
                <a:solidFill>
                  <a:srgbClr val="FF0000"/>
                </a:solidFill>
              </a:rPr>
              <a:t> </a:t>
            </a:r>
            <a:r>
              <a:rPr lang="cs-CZ" dirty="0" smtClean="0">
                <a:solidFill>
                  <a:srgbClr val="FF0000"/>
                </a:solidFill>
              </a:rPr>
              <a:t>         </a:t>
            </a:r>
            <a:r>
              <a:rPr lang="en-US" dirty="0" smtClean="0">
                <a:solidFill>
                  <a:srgbClr val="FF0000"/>
                </a:solidFill>
              </a:rPr>
              <a:t>sterilization </a:t>
            </a:r>
            <a:r>
              <a:rPr lang="en-US" dirty="0">
                <a:solidFill>
                  <a:srgbClr val="FF0000"/>
                </a:solidFill>
              </a:rPr>
              <a:t>cycle has passed</a:t>
            </a:r>
            <a:r>
              <a:rPr lang="en-US" dirty="0"/>
              <a:t>, it has been effective</a:t>
            </a:r>
            <a:r>
              <a:rPr lang="en-US" dirty="0" smtClean="0"/>
              <a:t>.</a:t>
            </a:r>
            <a:endParaRPr lang="cs-CZ" dirty="0" smtClean="0"/>
          </a:p>
          <a:p>
            <a:pPr>
              <a:buFontTx/>
              <a:buChar char="-"/>
            </a:pPr>
            <a:r>
              <a:rPr lang="cs-CZ" dirty="0" smtClean="0"/>
              <a:t>t</a:t>
            </a:r>
            <a:r>
              <a:rPr lang="en-US" dirty="0" smtClean="0"/>
              <a:t>he </a:t>
            </a:r>
            <a:r>
              <a:rPr lang="en-US" dirty="0"/>
              <a:t>procedure and method of use are governed by applicable standards</a:t>
            </a:r>
            <a:r>
              <a:rPr lang="en-US" dirty="0" smtClean="0"/>
              <a:t>.</a:t>
            </a:r>
            <a:endParaRPr lang="cs-CZ" dirty="0" smtClean="0"/>
          </a:p>
          <a:p>
            <a:pPr>
              <a:buFontTx/>
              <a:buChar char="-"/>
            </a:pPr>
            <a:r>
              <a:rPr lang="en-US" dirty="0" smtClean="0">
                <a:solidFill>
                  <a:srgbClr val="FF0000"/>
                </a:solidFill>
              </a:rPr>
              <a:t>Frequency </a:t>
            </a:r>
            <a:r>
              <a:rPr lang="en-US" dirty="0">
                <a:solidFill>
                  <a:srgbClr val="FF0000"/>
                </a:solidFill>
              </a:rPr>
              <a:t>of use</a:t>
            </a:r>
            <a:r>
              <a:rPr lang="en-US" dirty="0" smtClean="0"/>
              <a:t>:</a:t>
            </a:r>
            <a:endParaRPr lang="cs-CZ" dirty="0" smtClean="0"/>
          </a:p>
          <a:p>
            <a:pPr lvl="1">
              <a:buFontTx/>
              <a:buChar char="-"/>
            </a:pPr>
            <a:r>
              <a:rPr lang="en-US" dirty="0" smtClean="0"/>
              <a:t>for </a:t>
            </a:r>
            <a:r>
              <a:rPr lang="en-US" dirty="0"/>
              <a:t>new instruments, after repair, after relocation</a:t>
            </a:r>
            <a:r>
              <a:rPr lang="en-US" dirty="0" smtClean="0"/>
              <a:t>,</a:t>
            </a:r>
            <a:endParaRPr lang="cs-CZ" dirty="0" smtClean="0"/>
          </a:p>
          <a:p>
            <a:pPr lvl="1">
              <a:buFontTx/>
              <a:buChar char="-"/>
            </a:pPr>
            <a:r>
              <a:rPr lang="en-US" dirty="0" smtClean="0"/>
              <a:t>always </a:t>
            </a:r>
            <a:r>
              <a:rPr lang="cs-CZ" dirty="0" err="1" smtClean="0"/>
              <a:t>if</a:t>
            </a:r>
            <a:r>
              <a:rPr lang="cs-CZ" dirty="0" smtClean="0"/>
              <a:t> </a:t>
            </a:r>
            <a:r>
              <a:rPr lang="en-US" dirty="0" smtClean="0"/>
              <a:t>in </a:t>
            </a:r>
            <a:r>
              <a:rPr lang="en-US" dirty="0"/>
              <a:t>doubt</a:t>
            </a:r>
            <a:r>
              <a:rPr lang="en-US" dirty="0" smtClean="0"/>
              <a:t>,</a:t>
            </a:r>
            <a:endParaRPr lang="cs-CZ" dirty="0" smtClean="0"/>
          </a:p>
          <a:p>
            <a:pPr lvl="1">
              <a:buFontTx/>
              <a:buChar char="-"/>
            </a:pPr>
            <a:r>
              <a:rPr lang="cs-CZ" dirty="0" smtClean="0"/>
              <a:t>o</a:t>
            </a:r>
            <a:r>
              <a:rPr lang="en-US" dirty="0" err="1" smtClean="0"/>
              <a:t>nce</a:t>
            </a:r>
            <a:r>
              <a:rPr lang="en-US" dirty="0" smtClean="0"/>
              <a:t> </a:t>
            </a:r>
            <a:r>
              <a:rPr lang="en-US" dirty="0"/>
              <a:t>a month on central sterilization, operating theaters</a:t>
            </a:r>
            <a:r>
              <a:rPr lang="en-US" dirty="0" smtClean="0"/>
              <a:t>.</a:t>
            </a:r>
            <a:endParaRPr lang="cs-CZ" dirty="0" smtClean="0"/>
          </a:p>
          <a:p>
            <a:pPr lvl="1">
              <a:buFontTx/>
              <a:buChar char="-"/>
            </a:pPr>
            <a:r>
              <a:rPr lang="cs-CZ" dirty="0" smtClean="0"/>
              <a:t>f</a:t>
            </a:r>
            <a:r>
              <a:rPr lang="en-US" dirty="0" smtClean="0"/>
              <a:t>or </a:t>
            </a:r>
            <a:r>
              <a:rPr lang="en-US" dirty="0" err="1"/>
              <a:t>sterilisers</a:t>
            </a:r>
            <a:r>
              <a:rPr lang="en-US" dirty="0"/>
              <a:t> older than 10 </a:t>
            </a:r>
            <a:r>
              <a:rPr lang="en-US" dirty="0" smtClean="0"/>
              <a:t>years</a:t>
            </a:r>
            <a:r>
              <a:rPr lang="cs-CZ" dirty="0" smtClean="0"/>
              <a:t>,</a:t>
            </a:r>
            <a:r>
              <a:rPr lang="en-US" dirty="0" smtClean="0"/>
              <a:t> </a:t>
            </a:r>
            <a:r>
              <a:rPr lang="en-US" dirty="0"/>
              <a:t>after 100 cycles and at least once every six </a:t>
            </a:r>
            <a:r>
              <a:rPr lang="en-US" dirty="0" smtClean="0"/>
              <a:t>months</a:t>
            </a:r>
            <a:r>
              <a:rPr lang="cs-CZ" dirty="0" smtClean="0"/>
              <a:t>; </a:t>
            </a:r>
            <a:r>
              <a:rPr lang="cs-CZ" dirty="0" err="1" smtClean="0"/>
              <a:t>if</a:t>
            </a:r>
            <a:r>
              <a:rPr lang="en-US" dirty="0" smtClean="0"/>
              <a:t> </a:t>
            </a:r>
            <a:r>
              <a:rPr lang="en-US" dirty="0"/>
              <a:t>younger than 10 </a:t>
            </a:r>
            <a:r>
              <a:rPr lang="en-US" dirty="0" smtClean="0"/>
              <a:t>years</a:t>
            </a:r>
            <a:r>
              <a:rPr lang="cs-CZ" dirty="0" smtClean="0"/>
              <a:t> -</a:t>
            </a:r>
            <a:r>
              <a:rPr lang="en-US" dirty="0" smtClean="0"/>
              <a:t> </a:t>
            </a:r>
            <a:r>
              <a:rPr lang="en-US" dirty="0"/>
              <a:t>after 200 cycles and at least once a year.</a:t>
            </a:r>
            <a:endParaRPr lang="cs-CZ" dirty="0" smtClean="0"/>
          </a:p>
          <a:p>
            <a:endParaRPr lang="cs-CZ" dirty="0" smtClean="0"/>
          </a:p>
        </p:txBody>
      </p:sp>
      <p:sp>
        <p:nvSpPr>
          <p:cNvPr id="4" name="Šipka doprava 3"/>
          <p:cNvSpPr/>
          <p:nvPr/>
        </p:nvSpPr>
        <p:spPr>
          <a:xfrm>
            <a:off x="9024152" y="1790121"/>
            <a:ext cx="469557" cy="22242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p:cNvPicPr>
            <a:picLocks noChangeAspect="1"/>
          </p:cNvPicPr>
          <p:nvPr/>
        </p:nvPicPr>
        <p:blipFill>
          <a:blip r:embed="rId2"/>
          <a:stretch>
            <a:fillRect/>
          </a:stretch>
        </p:blipFill>
        <p:spPr>
          <a:xfrm>
            <a:off x="10679955" y="2209055"/>
            <a:ext cx="1009025" cy="1630750"/>
          </a:xfrm>
          <a:prstGeom prst="rect">
            <a:avLst/>
          </a:prstGeom>
        </p:spPr>
      </p:pic>
      <p:pic>
        <p:nvPicPr>
          <p:cNvPr id="6" name="Obrázek 5"/>
          <p:cNvPicPr>
            <a:picLocks noChangeAspect="1"/>
          </p:cNvPicPr>
          <p:nvPr/>
        </p:nvPicPr>
        <p:blipFill>
          <a:blip r:embed="rId3"/>
          <a:stretch>
            <a:fillRect/>
          </a:stretch>
        </p:blipFill>
        <p:spPr>
          <a:xfrm>
            <a:off x="6832887" y="5059816"/>
            <a:ext cx="1626862" cy="1539139"/>
          </a:xfrm>
          <a:prstGeom prst="rect">
            <a:avLst/>
          </a:prstGeom>
        </p:spPr>
      </p:pic>
    </p:spTree>
    <p:extLst>
      <p:ext uri="{BB962C8B-B14F-4D97-AF65-F5344CB8AC3E}">
        <p14:creationId xmlns:p14="http://schemas.microsoft.com/office/powerpoint/2010/main" val="2940520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9656753" y="3036982"/>
            <a:ext cx="1432684" cy="1426588"/>
          </a:xfrm>
          <a:prstGeom prst="rect">
            <a:avLst/>
          </a:prstGeom>
        </p:spPr>
      </p:pic>
      <p:sp>
        <p:nvSpPr>
          <p:cNvPr id="2" name="Nadpis 1"/>
          <p:cNvSpPr>
            <a:spLocks noGrp="1"/>
          </p:cNvSpPr>
          <p:nvPr>
            <p:ph type="title"/>
          </p:nvPr>
        </p:nvSpPr>
        <p:spPr/>
        <p:txBody>
          <a:bodyPr/>
          <a:lstStyle/>
          <a:p>
            <a:pPr algn="ctr"/>
            <a:r>
              <a:rPr lang="cs-CZ" dirty="0"/>
              <a:t>Non-</a:t>
            </a:r>
            <a:r>
              <a:rPr lang="cs-CZ" dirty="0" err="1"/>
              <a:t>biological</a:t>
            </a:r>
            <a:r>
              <a:rPr lang="cs-CZ" dirty="0"/>
              <a:t> </a:t>
            </a:r>
            <a:r>
              <a:rPr lang="cs-CZ" dirty="0" err="1"/>
              <a:t>systems</a:t>
            </a:r>
            <a:r>
              <a:rPr lang="cs-CZ" dirty="0">
                <a:solidFill>
                  <a:schemeClr val="bg1"/>
                </a:solidFill>
              </a:rPr>
              <a:t/>
            </a:r>
            <a:br>
              <a:rPr lang="cs-CZ" dirty="0">
                <a:solidFill>
                  <a:schemeClr val="bg1"/>
                </a:solidFill>
              </a:rPr>
            </a:br>
            <a:endParaRPr lang="cs-CZ" dirty="0">
              <a:solidFill>
                <a:schemeClr val="bg1"/>
              </a:solidFill>
            </a:endParaRPr>
          </a:p>
        </p:txBody>
      </p:sp>
      <p:sp>
        <p:nvSpPr>
          <p:cNvPr id="3" name="Zástupný symbol pro obsah 2"/>
          <p:cNvSpPr>
            <a:spLocks noGrp="1"/>
          </p:cNvSpPr>
          <p:nvPr>
            <p:ph idx="1"/>
          </p:nvPr>
        </p:nvSpPr>
        <p:spPr/>
        <p:txBody>
          <a:bodyPr/>
          <a:lstStyle/>
          <a:p>
            <a:pPr marL="457200" indent="-457200">
              <a:buFont typeface="+mj-lt"/>
              <a:buAutoNum type="arabicPeriod"/>
            </a:pPr>
            <a:r>
              <a:rPr lang="en-US" dirty="0">
                <a:solidFill>
                  <a:srgbClr val="FF0000"/>
                </a:solidFill>
              </a:rPr>
              <a:t>Bowie - Dick's Test:</a:t>
            </a:r>
            <a:br>
              <a:rPr lang="en-US" dirty="0">
                <a:solidFill>
                  <a:srgbClr val="FF0000"/>
                </a:solidFill>
              </a:rPr>
            </a:br>
            <a:r>
              <a:rPr lang="cs-CZ" dirty="0" smtClean="0"/>
              <a:t>- </a:t>
            </a:r>
            <a:r>
              <a:rPr lang="en-US" dirty="0" smtClean="0"/>
              <a:t>a </a:t>
            </a:r>
            <a:r>
              <a:rPr lang="en-US" dirty="0"/>
              <a:t>test of correct venting and penetration of steam,</a:t>
            </a:r>
            <a:br>
              <a:rPr lang="en-US" dirty="0"/>
            </a:br>
            <a:r>
              <a:rPr lang="cs-CZ" dirty="0" smtClean="0"/>
              <a:t>- </a:t>
            </a:r>
            <a:r>
              <a:rPr lang="en-US" dirty="0" smtClean="0"/>
              <a:t>performed </a:t>
            </a:r>
            <a:r>
              <a:rPr lang="en-US" dirty="0"/>
              <a:t>before the first sterilization cycle of the day without batch</a:t>
            </a:r>
            <a:r>
              <a:rPr lang="en-US" dirty="0" smtClean="0"/>
              <a:t>.</a:t>
            </a:r>
            <a:endParaRPr lang="cs-CZ" dirty="0" smtClean="0"/>
          </a:p>
          <a:p>
            <a:pPr marL="457200" indent="-457200">
              <a:buFont typeface="+mj-lt"/>
              <a:buAutoNum type="arabicPeriod"/>
            </a:pPr>
            <a:r>
              <a:rPr lang="en-US" dirty="0" smtClean="0">
                <a:solidFill>
                  <a:srgbClr val="FF0000"/>
                </a:solidFill>
              </a:rPr>
              <a:t>Chemical </a:t>
            </a:r>
            <a:r>
              <a:rPr lang="en-US" dirty="0">
                <a:solidFill>
                  <a:srgbClr val="FF0000"/>
                </a:solidFill>
              </a:rPr>
              <a:t>Process Tests</a:t>
            </a:r>
            <a:r>
              <a:rPr lang="en-US" dirty="0"/>
              <a:t>:</a:t>
            </a:r>
            <a:br>
              <a:rPr lang="en-US" dirty="0"/>
            </a:br>
            <a:r>
              <a:rPr lang="cs-CZ" dirty="0" smtClean="0"/>
              <a:t>- </a:t>
            </a:r>
            <a:r>
              <a:rPr lang="en-US" dirty="0" smtClean="0"/>
              <a:t>they </a:t>
            </a:r>
            <a:r>
              <a:rPr lang="en-US" dirty="0"/>
              <a:t>react to the presence of the sterilizing </a:t>
            </a:r>
            <a:r>
              <a:rPr lang="en-US" dirty="0" smtClean="0"/>
              <a:t>medium</a:t>
            </a:r>
            <a:r>
              <a:rPr lang="cs-CZ" dirty="0" smtClean="0"/>
              <a:t> </a:t>
            </a:r>
            <a:r>
              <a:rPr lang="en-US" dirty="0"/>
              <a:t>by color change </a:t>
            </a:r>
            <a:br>
              <a:rPr lang="en-US" dirty="0"/>
            </a:br>
            <a:r>
              <a:rPr lang="cs-CZ" dirty="0" smtClean="0"/>
              <a:t>- i</a:t>
            </a:r>
            <a:r>
              <a:rPr lang="en-US" dirty="0" smtClean="0"/>
              <a:t>t </a:t>
            </a:r>
            <a:r>
              <a:rPr lang="en-US" dirty="0"/>
              <a:t>is part of each unit package</a:t>
            </a:r>
            <a:r>
              <a:rPr lang="en-US" dirty="0" smtClean="0"/>
              <a:t>.</a:t>
            </a:r>
            <a:endParaRPr lang="cs-CZ" dirty="0" smtClean="0"/>
          </a:p>
          <a:p>
            <a:pPr marL="457200" indent="-457200">
              <a:buFont typeface="+mj-lt"/>
              <a:buAutoNum type="arabicPeriod"/>
            </a:pPr>
            <a:r>
              <a:rPr lang="en-US" dirty="0" smtClean="0">
                <a:solidFill>
                  <a:srgbClr val="FF0000"/>
                </a:solidFill>
              </a:rPr>
              <a:t>Chemical </a:t>
            </a:r>
            <a:r>
              <a:rPr lang="en-US" dirty="0">
                <a:solidFill>
                  <a:srgbClr val="FF0000"/>
                </a:solidFill>
              </a:rPr>
              <a:t>sterilization tests</a:t>
            </a:r>
            <a:r>
              <a:rPr lang="en-US" dirty="0"/>
              <a:t>:</a:t>
            </a:r>
            <a:br>
              <a:rPr lang="en-US" dirty="0"/>
            </a:br>
            <a:r>
              <a:rPr lang="cs-CZ" dirty="0" smtClean="0"/>
              <a:t>- </a:t>
            </a:r>
            <a:r>
              <a:rPr lang="en-US" dirty="0" smtClean="0"/>
              <a:t>to demonstrate</a:t>
            </a:r>
            <a:r>
              <a:rPr lang="cs-CZ" dirty="0" smtClean="0"/>
              <a:t>/</a:t>
            </a:r>
            <a:r>
              <a:rPr lang="cs-CZ" dirty="0" err="1" smtClean="0"/>
              <a:t>prove</a:t>
            </a:r>
            <a:r>
              <a:rPr lang="en-US" dirty="0" smtClean="0"/>
              <a:t> </a:t>
            </a:r>
            <a:r>
              <a:rPr lang="en-US" dirty="0"/>
              <a:t>all cycle parameters (</a:t>
            </a:r>
            <a:r>
              <a:rPr lang="en-US" dirty="0" err="1"/>
              <a:t>eg</a:t>
            </a:r>
            <a:r>
              <a:rPr lang="en-US" dirty="0"/>
              <a:t> temperature, pressure, ...)</a:t>
            </a:r>
            <a:br>
              <a:rPr lang="en-US" dirty="0"/>
            </a:br>
            <a:r>
              <a:rPr lang="cs-CZ" dirty="0" smtClean="0"/>
              <a:t>- </a:t>
            </a:r>
            <a:r>
              <a:rPr lang="en-US" dirty="0" smtClean="0"/>
              <a:t>respond </a:t>
            </a:r>
            <a:r>
              <a:rPr lang="en-US" dirty="0"/>
              <a:t>to conditions in the sterilization </a:t>
            </a:r>
            <a:r>
              <a:rPr lang="en-US" dirty="0" smtClean="0"/>
              <a:t>chamber</a:t>
            </a:r>
            <a:r>
              <a:rPr lang="cs-CZ" dirty="0" smtClean="0"/>
              <a:t> </a:t>
            </a:r>
            <a:r>
              <a:rPr lang="en-US" dirty="0"/>
              <a:t>by color change </a:t>
            </a:r>
            <a:br>
              <a:rPr lang="en-US" dirty="0"/>
            </a:br>
            <a:r>
              <a:rPr lang="cs-CZ" dirty="0" smtClean="0"/>
              <a:t>- </a:t>
            </a:r>
            <a:r>
              <a:rPr lang="en-US" dirty="0" smtClean="0"/>
              <a:t>they </a:t>
            </a:r>
            <a:r>
              <a:rPr lang="en-US" dirty="0"/>
              <a:t>are added to each batch and evaluated immediately after the end of the cycle.</a:t>
            </a:r>
            <a:endParaRPr lang="cs-CZ" dirty="0"/>
          </a:p>
        </p:txBody>
      </p:sp>
      <p:pic>
        <p:nvPicPr>
          <p:cNvPr id="4" name="Obrázek 3"/>
          <p:cNvPicPr>
            <a:picLocks noChangeAspect="1"/>
          </p:cNvPicPr>
          <p:nvPr/>
        </p:nvPicPr>
        <p:blipFill>
          <a:blip r:embed="rId3"/>
          <a:stretch>
            <a:fillRect/>
          </a:stretch>
        </p:blipFill>
        <p:spPr>
          <a:xfrm>
            <a:off x="6501566" y="5609690"/>
            <a:ext cx="1511939" cy="1005927"/>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9655" y="0"/>
            <a:ext cx="1473237" cy="1295153"/>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1304" y="73001"/>
            <a:ext cx="1882139" cy="1251696"/>
          </a:xfrm>
          <a:prstGeom prst="rect">
            <a:avLst/>
          </a:prstGeom>
        </p:spPr>
      </p:pic>
      <p:pic>
        <p:nvPicPr>
          <p:cNvPr id="8" name="Obráze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279" y="212979"/>
            <a:ext cx="1190625" cy="219075"/>
          </a:xfrm>
          <a:prstGeom prst="rect">
            <a:avLst/>
          </a:prstGeom>
        </p:spPr>
      </p:pic>
      <p:pic>
        <p:nvPicPr>
          <p:cNvPr id="9" name="Obrázek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3279" y="754570"/>
            <a:ext cx="1152525" cy="219075"/>
          </a:xfrm>
          <a:prstGeom prst="rect">
            <a:avLst/>
          </a:prstGeom>
        </p:spPr>
      </p:pic>
    </p:spTree>
    <p:extLst>
      <p:ext uri="{BB962C8B-B14F-4D97-AF65-F5344CB8AC3E}">
        <p14:creationId xmlns:p14="http://schemas.microsoft.com/office/powerpoint/2010/main" val="798329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Legislative </a:t>
            </a:r>
            <a:r>
              <a:rPr lang="en-US" dirty="0" smtClean="0"/>
              <a:t>requirements </a:t>
            </a:r>
            <a:r>
              <a:rPr lang="cs-CZ" dirty="0"/>
              <a:t/>
            </a:r>
            <a:br>
              <a:rPr lang="cs-CZ" dirty="0"/>
            </a:br>
            <a:r>
              <a:rPr lang="cs-CZ" dirty="0"/>
              <a:t/>
            </a:r>
            <a:br>
              <a:rPr lang="cs-CZ" dirty="0"/>
            </a:br>
            <a:r>
              <a:rPr lang="en-US" dirty="0"/>
              <a:t>I </a:t>
            </a:r>
            <a:r>
              <a:rPr lang="cs-CZ" dirty="0" smtClean="0"/>
              <a:t>V</a:t>
            </a:r>
            <a:br>
              <a:rPr lang="cs-CZ" dirty="0" smtClean="0"/>
            </a:br>
            <a:r>
              <a:rPr lang="en-US" dirty="0" smtClean="0"/>
              <a:t>(</a:t>
            </a:r>
            <a:r>
              <a:rPr lang="en-US" dirty="0"/>
              <a:t>Decree No. 306/2012 Coll.)</a:t>
            </a:r>
            <a:endParaRPr lang="cs-CZ" dirty="0"/>
          </a:p>
        </p:txBody>
      </p:sp>
      <p:sp>
        <p:nvSpPr>
          <p:cNvPr id="3" name="Zástupný symbol pro obsah 2"/>
          <p:cNvSpPr>
            <a:spLocks noGrp="1"/>
          </p:cNvSpPr>
          <p:nvPr>
            <p:ph idx="1"/>
          </p:nvPr>
        </p:nvSpPr>
        <p:spPr/>
        <p:txBody>
          <a:bodyPr/>
          <a:lstStyle/>
          <a:p>
            <a:r>
              <a:rPr lang="cs-CZ" dirty="0"/>
              <a:t> </a:t>
            </a:r>
            <a:r>
              <a:rPr lang="cs-CZ" dirty="0">
                <a:solidFill>
                  <a:srgbClr val="00B050"/>
                </a:solidFill>
              </a:rPr>
              <a:t>r</a:t>
            </a:r>
            <a:r>
              <a:rPr lang="en-US" dirty="0" err="1" smtClean="0">
                <a:solidFill>
                  <a:srgbClr val="00B050"/>
                </a:solidFill>
              </a:rPr>
              <a:t>eusable</a:t>
            </a:r>
            <a:r>
              <a:rPr lang="en-US" dirty="0" smtClean="0">
                <a:solidFill>
                  <a:srgbClr val="00B050"/>
                </a:solidFill>
              </a:rPr>
              <a:t> </a:t>
            </a:r>
            <a:r>
              <a:rPr lang="en-US" dirty="0">
                <a:solidFill>
                  <a:srgbClr val="00B050"/>
                </a:solidFill>
              </a:rPr>
              <a:t>medical devices </a:t>
            </a:r>
            <a:r>
              <a:rPr lang="en-US" dirty="0"/>
              <a:t>are disinfected, cleaned and sterilized according to the manufacturer's </a:t>
            </a:r>
            <a:r>
              <a:rPr lang="en-US" dirty="0" smtClean="0"/>
              <a:t>instructions</a:t>
            </a:r>
            <a:endParaRPr lang="cs-CZ" dirty="0" smtClean="0"/>
          </a:p>
          <a:p>
            <a:r>
              <a:rPr lang="en-US" dirty="0" smtClean="0">
                <a:solidFill>
                  <a:srgbClr val="00B050"/>
                </a:solidFill>
              </a:rPr>
              <a:t>disposable </a:t>
            </a:r>
            <a:r>
              <a:rPr lang="en-US" dirty="0">
                <a:solidFill>
                  <a:srgbClr val="00B050"/>
                </a:solidFill>
              </a:rPr>
              <a:t>aids </a:t>
            </a:r>
            <a:r>
              <a:rPr lang="en-US" dirty="0"/>
              <a:t>must not be repeatedly used even after </a:t>
            </a:r>
            <a:r>
              <a:rPr lang="en-US" dirty="0" smtClean="0"/>
              <a:t>sterilization</a:t>
            </a:r>
            <a:endParaRPr lang="cs-CZ" dirty="0" smtClean="0"/>
          </a:p>
          <a:p>
            <a:r>
              <a:rPr lang="en-US" dirty="0" smtClean="0">
                <a:solidFill>
                  <a:srgbClr val="00B050"/>
                </a:solidFill>
              </a:rPr>
              <a:t>used </a:t>
            </a:r>
            <a:r>
              <a:rPr lang="en-US" dirty="0">
                <a:solidFill>
                  <a:srgbClr val="00B050"/>
                </a:solidFill>
              </a:rPr>
              <a:t>tools and aids </a:t>
            </a:r>
            <a:r>
              <a:rPr lang="en-US" dirty="0"/>
              <a:t>contaminated with biological material must not be hand-cleansed by health workers without prior decontamination by disinfectants </a:t>
            </a:r>
            <a:r>
              <a:rPr lang="en-US" dirty="0">
                <a:solidFill>
                  <a:srgbClr val="FF0000"/>
                </a:solidFill>
              </a:rPr>
              <a:t>with </a:t>
            </a:r>
            <a:r>
              <a:rPr lang="en-US" dirty="0" err="1">
                <a:solidFill>
                  <a:srgbClr val="FF0000"/>
                </a:solidFill>
              </a:rPr>
              <a:t>virucidal</a:t>
            </a:r>
            <a:r>
              <a:rPr lang="en-US" dirty="0">
                <a:solidFill>
                  <a:srgbClr val="FF0000"/>
                </a:solidFill>
              </a:rPr>
              <a:t> effect</a:t>
            </a:r>
            <a:r>
              <a:rPr lang="en-US" dirty="0" smtClean="0"/>
              <a:t>!</a:t>
            </a:r>
            <a:endParaRPr lang="cs-CZ" dirty="0" smtClean="0"/>
          </a:p>
        </p:txBody>
      </p:sp>
    </p:spTree>
    <p:extLst>
      <p:ext uri="{BB962C8B-B14F-4D97-AF65-F5344CB8AC3E}">
        <p14:creationId xmlns:p14="http://schemas.microsoft.com/office/powerpoint/2010/main" val="1526899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Manipulation with sterile medical supplies</a:t>
            </a:r>
            <a:endParaRPr lang="cs-CZ" dirty="0">
              <a:solidFill>
                <a:srgbClr val="FF0000"/>
              </a:solidFill>
            </a:endParaRPr>
          </a:p>
        </p:txBody>
      </p:sp>
      <p:sp>
        <p:nvSpPr>
          <p:cNvPr id="3" name="Zástupný symbol pro obsah 2"/>
          <p:cNvSpPr>
            <a:spLocks noGrp="1"/>
          </p:cNvSpPr>
          <p:nvPr>
            <p:ph idx="1"/>
          </p:nvPr>
        </p:nvSpPr>
        <p:spPr/>
        <p:txBody>
          <a:bodyPr/>
          <a:lstStyle/>
          <a:p>
            <a:pPr marL="0" indent="0">
              <a:buNone/>
            </a:pPr>
            <a:r>
              <a:rPr lang="en-US" dirty="0">
                <a:solidFill>
                  <a:srgbClr val="FF0000"/>
                </a:solidFill>
              </a:rPr>
              <a:t>It is necessary to ensure the shortest way of sterile material to the patient without the risk of contamination:</a:t>
            </a:r>
            <a:br>
              <a:rPr lang="en-US" dirty="0">
                <a:solidFill>
                  <a:srgbClr val="FF0000"/>
                </a:solidFill>
              </a:rPr>
            </a:br>
            <a:endParaRPr lang="cs-CZ" dirty="0" smtClean="0">
              <a:solidFill>
                <a:srgbClr val="FF0000"/>
              </a:solidFill>
            </a:endParaRPr>
          </a:p>
          <a:p>
            <a:pPr marL="0" indent="0">
              <a:buNone/>
            </a:pPr>
            <a:r>
              <a:rPr lang="cs-CZ" dirty="0" smtClean="0"/>
              <a:t>- </a:t>
            </a:r>
            <a:r>
              <a:rPr lang="en-US" dirty="0" smtClean="0"/>
              <a:t>non-delivery </a:t>
            </a:r>
            <a:r>
              <a:rPr lang="en-US" dirty="0" err="1" smtClean="0"/>
              <a:t>syst</a:t>
            </a:r>
            <a:r>
              <a:rPr lang="cs-CZ" dirty="0" smtClean="0"/>
              <a:t>e</a:t>
            </a:r>
            <a:r>
              <a:rPr lang="en-US" dirty="0" smtClean="0"/>
              <a:t>m</a:t>
            </a:r>
            <a:r>
              <a:rPr lang="cs-CZ" dirty="0" smtClean="0"/>
              <a:t> (</a:t>
            </a:r>
            <a:r>
              <a:rPr lang="cs-CZ" dirty="0" err="1" smtClean="0"/>
              <a:t>without</a:t>
            </a:r>
            <a:r>
              <a:rPr lang="cs-CZ" dirty="0" smtClean="0"/>
              <a:t> </a:t>
            </a:r>
            <a:r>
              <a:rPr lang="cs-CZ" dirty="0" err="1" smtClean="0"/>
              <a:t>touching</a:t>
            </a:r>
            <a:r>
              <a:rPr lang="cs-CZ" dirty="0" smtClean="0"/>
              <a:t>) </a:t>
            </a:r>
            <a:r>
              <a:rPr lang="en-US" dirty="0"/>
              <a:t/>
            </a:r>
            <a:br>
              <a:rPr lang="en-US" dirty="0"/>
            </a:br>
            <a:r>
              <a:rPr lang="cs-CZ" dirty="0" smtClean="0"/>
              <a:t>- </a:t>
            </a:r>
            <a:r>
              <a:rPr lang="en-US" dirty="0" smtClean="0"/>
              <a:t>single </a:t>
            </a:r>
            <a:r>
              <a:rPr lang="en-US" dirty="0"/>
              <a:t>use of sterilized tweezers and </a:t>
            </a:r>
            <a:r>
              <a:rPr lang="cs-CZ" dirty="0" err="1" smtClean="0"/>
              <a:t>material</a:t>
            </a:r>
            <a:r>
              <a:rPr lang="cs-CZ" dirty="0" smtClean="0"/>
              <a:t>, </a:t>
            </a:r>
            <a:r>
              <a:rPr lang="en-US" dirty="0" smtClean="0"/>
              <a:t>sterile </a:t>
            </a:r>
            <a:r>
              <a:rPr lang="en-US" dirty="0"/>
              <a:t>gloves,</a:t>
            </a:r>
            <a:br>
              <a:rPr lang="en-US" dirty="0"/>
            </a:br>
            <a:r>
              <a:rPr lang="cs-CZ" dirty="0" smtClean="0"/>
              <a:t>- </a:t>
            </a:r>
            <a:r>
              <a:rPr lang="en-US" dirty="0" smtClean="0"/>
              <a:t>if </a:t>
            </a:r>
            <a:r>
              <a:rPr lang="en-US" dirty="0"/>
              <a:t>not </a:t>
            </a:r>
            <a:r>
              <a:rPr lang="cs-CZ" dirty="0" err="1" smtClean="0"/>
              <a:t>possible</a:t>
            </a:r>
            <a:r>
              <a:rPr lang="en-US" dirty="0" smtClean="0"/>
              <a:t>, </a:t>
            </a:r>
            <a:r>
              <a:rPr lang="cs-CZ" dirty="0" err="1" smtClean="0"/>
              <a:t>then</a:t>
            </a:r>
            <a:r>
              <a:rPr lang="cs-CZ" dirty="0" smtClean="0"/>
              <a:t> </a:t>
            </a:r>
            <a:r>
              <a:rPr lang="en-US" dirty="0" smtClean="0"/>
              <a:t>by </a:t>
            </a:r>
            <a:r>
              <a:rPr lang="en-US" dirty="0"/>
              <a:t>means of </a:t>
            </a:r>
            <a:r>
              <a:rPr lang="cs-CZ" dirty="0" err="1" smtClean="0"/>
              <a:t>pliers</a:t>
            </a:r>
            <a:r>
              <a:rPr lang="cs-CZ" dirty="0" smtClean="0"/>
              <a:t> </a:t>
            </a:r>
            <a:r>
              <a:rPr lang="en-US" dirty="0" smtClean="0"/>
              <a:t>daily </a:t>
            </a:r>
            <a:r>
              <a:rPr lang="en-US" dirty="0" err="1" smtClean="0"/>
              <a:t>steriliz</a:t>
            </a:r>
            <a:r>
              <a:rPr lang="cs-CZ" dirty="0" err="1" smtClean="0"/>
              <a:t>ed</a:t>
            </a:r>
            <a:r>
              <a:rPr lang="cs-CZ" dirty="0" smtClean="0"/>
              <a:t> </a:t>
            </a:r>
            <a:r>
              <a:rPr lang="en-US" dirty="0" smtClean="0"/>
              <a:t>and </a:t>
            </a:r>
            <a:r>
              <a:rPr lang="en-US" dirty="0"/>
              <a:t>stored in daily sterilized wenches filled up to 2/3 with some of the appropriate disinfectant solutions for tools.</a:t>
            </a:r>
            <a:endParaRPr lang="cs-CZ" dirty="0"/>
          </a:p>
        </p:txBody>
      </p:sp>
      <p:pic>
        <p:nvPicPr>
          <p:cNvPr id="4" name="Obrázek 3"/>
          <p:cNvPicPr>
            <a:picLocks noChangeAspect="1"/>
          </p:cNvPicPr>
          <p:nvPr/>
        </p:nvPicPr>
        <p:blipFill>
          <a:blip r:embed="rId2"/>
          <a:stretch>
            <a:fillRect/>
          </a:stretch>
        </p:blipFill>
        <p:spPr>
          <a:xfrm>
            <a:off x="7702378" y="4633782"/>
            <a:ext cx="2203622" cy="1652717"/>
          </a:xfrm>
          <a:prstGeom prst="rect">
            <a:avLst/>
          </a:prstGeom>
        </p:spPr>
      </p:pic>
    </p:spTree>
    <p:extLst>
      <p:ext uri="{BB962C8B-B14F-4D97-AF65-F5344CB8AC3E}">
        <p14:creationId xmlns:p14="http://schemas.microsoft.com/office/powerpoint/2010/main" val="2853866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ctrTitle"/>
          </p:nvPr>
        </p:nvSpPr>
        <p:spPr/>
        <p:txBody>
          <a:bodyPr>
            <a:normAutofit/>
          </a:bodyPr>
          <a:lstStyle/>
          <a:p>
            <a:pPr algn="ctr"/>
            <a:r>
              <a:rPr lang="cs-CZ" dirty="0"/>
              <a:t>II. </a:t>
            </a:r>
            <a:r>
              <a:rPr lang="cs-CZ" dirty="0" err="1"/>
              <a:t>Clean</a:t>
            </a:r>
            <a:r>
              <a:rPr lang="cs-CZ" dirty="0"/>
              <a:t> </a:t>
            </a:r>
            <a:r>
              <a:rPr lang="cs-CZ" dirty="0" err="1"/>
              <a:t>rooms</a:t>
            </a:r>
            <a:r>
              <a:rPr lang="cs-CZ" dirty="0" smtClean="0"/>
              <a:t/>
            </a:r>
            <a:br>
              <a:rPr lang="cs-CZ" dirty="0" smtClean="0"/>
            </a:br>
            <a:endParaRPr lang="cs-CZ" dirty="0"/>
          </a:p>
        </p:txBody>
      </p:sp>
      <p:sp>
        <p:nvSpPr>
          <p:cNvPr id="7" name="Podnadpis 6"/>
          <p:cNvSpPr>
            <a:spLocks noGrp="1"/>
          </p:cNvSpPr>
          <p:nvPr>
            <p:ph type="subTitle" idx="1"/>
          </p:nvPr>
        </p:nvSpPr>
        <p:spPr/>
        <p:txBody>
          <a:bodyPr/>
          <a:lstStyle/>
          <a:p>
            <a:endParaRPr lang="cs-CZ"/>
          </a:p>
        </p:txBody>
      </p:sp>
      <p:pic>
        <p:nvPicPr>
          <p:cNvPr id="8" name="Obrázek 7"/>
          <p:cNvPicPr>
            <a:picLocks noChangeAspect="1"/>
          </p:cNvPicPr>
          <p:nvPr/>
        </p:nvPicPr>
        <p:blipFill>
          <a:blip r:embed="rId2"/>
          <a:stretch>
            <a:fillRect/>
          </a:stretch>
        </p:blipFill>
        <p:spPr>
          <a:xfrm>
            <a:off x="9296193" y="2348880"/>
            <a:ext cx="2909303" cy="2204832"/>
          </a:xfrm>
          <a:prstGeom prst="rect">
            <a:avLst/>
          </a:prstGeom>
        </p:spPr>
      </p:pic>
    </p:spTree>
    <p:extLst>
      <p:ext uri="{BB962C8B-B14F-4D97-AF65-F5344CB8AC3E}">
        <p14:creationId xmlns:p14="http://schemas.microsoft.com/office/powerpoint/2010/main" val="2982984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err="1"/>
              <a:t>Clean</a:t>
            </a:r>
            <a:r>
              <a:rPr lang="cs-CZ" sz="4000" dirty="0"/>
              <a:t> </a:t>
            </a:r>
            <a:r>
              <a:rPr lang="cs-CZ" sz="4000" dirty="0" err="1" smtClean="0"/>
              <a:t>rooms</a:t>
            </a:r>
            <a:r>
              <a:rPr lang="cs-CZ" sz="4000" dirty="0"/>
              <a:t/>
            </a:r>
            <a:br>
              <a:rPr lang="cs-CZ" sz="4000" dirty="0"/>
            </a:br>
            <a:r>
              <a:rPr lang="cs-CZ" sz="4000" dirty="0"/>
              <a:t/>
            </a:r>
            <a:br>
              <a:rPr lang="cs-CZ" sz="4000" dirty="0"/>
            </a:br>
            <a:r>
              <a:rPr lang="cs-CZ" sz="4000" dirty="0" err="1" smtClean="0">
                <a:solidFill>
                  <a:srgbClr val="FF0000"/>
                </a:solidFill>
              </a:rPr>
              <a:t>Definitions</a:t>
            </a:r>
            <a:r>
              <a:rPr lang="cs-CZ" sz="4000" dirty="0">
                <a:solidFill>
                  <a:srgbClr val="FF0000"/>
                </a:solidFill>
              </a:rPr>
              <a:t/>
            </a:r>
            <a:br>
              <a:rPr lang="cs-CZ" sz="4000" dirty="0">
                <a:solidFill>
                  <a:srgbClr val="FF0000"/>
                </a:solidFill>
              </a:rPr>
            </a:br>
            <a:r>
              <a:rPr lang="cs-CZ" sz="4000" dirty="0">
                <a:solidFill>
                  <a:srgbClr val="FF0000"/>
                </a:solidFill>
              </a:rPr>
              <a:t> </a:t>
            </a:r>
            <a:endParaRPr lang="cs-CZ" sz="2200" dirty="0">
              <a:solidFill>
                <a:srgbClr val="FF0000"/>
              </a:solidFill>
            </a:endParaRPr>
          </a:p>
        </p:txBody>
      </p:sp>
      <p:sp>
        <p:nvSpPr>
          <p:cNvPr id="3" name="Zástupný symbol pro obsah 2"/>
          <p:cNvSpPr>
            <a:spLocks noGrp="1"/>
          </p:cNvSpPr>
          <p:nvPr>
            <p:ph idx="1"/>
          </p:nvPr>
        </p:nvSpPr>
        <p:spPr>
          <a:xfrm>
            <a:off x="4367807" y="1844825"/>
            <a:ext cx="6521017" cy="4281339"/>
          </a:xfrm>
        </p:spPr>
        <p:txBody>
          <a:bodyPr>
            <a:normAutofit/>
          </a:bodyPr>
          <a:lstStyle/>
          <a:p>
            <a:pPr marL="0" indent="0" algn="ctr">
              <a:buNone/>
            </a:pPr>
            <a:r>
              <a:rPr lang="cs-CZ" sz="2400" dirty="0" err="1" smtClean="0"/>
              <a:t>It</a:t>
            </a:r>
            <a:r>
              <a:rPr lang="cs-CZ" sz="2400" dirty="0" smtClean="0"/>
              <a:t> </a:t>
            </a:r>
            <a:r>
              <a:rPr lang="en-US" sz="2400" dirty="0" smtClean="0"/>
              <a:t>is </a:t>
            </a:r>
            <a:r>
              <a:rPr lang="en-US" sz="2400" dirty="0"/>
              <a:t>a confined </a:t>
            </a:r>
            <a:r>
              <a:rPr lang="en-US" sz="2400" dirty="0" smtClean="0"/>
              <a:t>space</a:t>
            </a:r>
            <a:r>
              <a:rPr lang="cs-CZ" sz="2400" dirty="0" smtClean="0"/>
              <a:t>,</a:t>
            </a:r>
            <a:r>
              <a:rPr lang="en-US" sz="2400" dirty="0" smtClean="0"/>
              <a:t> </a:t>
            </a:r>
            <a:r>
              <a:rPr lang="en-US" sz="2400" dirty="0"/>
              <a:t>in which the </a:t>
            </a:r>
            <a:r>
              <a:rPr lang="en-US" sz="2400" dirty="0">
                <a:solidFill>
                  <a:srgbClr val="00B050"/>
                </a:solidFill>
              </a:rPr>
              <a:t>concentration</a:t>
            </a:r>
            <a:r>
              <a:rPr lang="en-US" sz="2400" dirty="0"/>
              <a:t> of dust particles and microorganisms </a:t>
            </a:r>
            <a:r>
              <a:rPr lang="en-US" sz="2400" dirty="0">
                <a:solidFill>
                  <a:srgbClr val="00B050"/>
                </a:solidFill>
              </a:rPr>
              <a:t>is controlled</a:t>
            </a:r>
            <a:r>
              <a:rPr lang="en-US" sz="2400" dirty="0"/>
              <a:t>. </a:t>
            </a:r>
            <a:endParaRPr lang="cs-CZ" sz="2400" dirty="0" smtClean="0"/>
          </a:p>
          <a:p>
            <a:pPr marL="0" indent="0" algn="ctr">
              <a:buNone/>
            </a:pPr>
            <a:r>
              <a:rPr lang="en-US" sz="2400" dirty="0" smtClean="0"/>
              <a:t>It </a:t>
            </a:r>
            <a:r>
              <a:rPr lang="en-US" sz="2400" dirty="0"/>
              <a:t>is designed and used in such a way as to minimize the input, formation and settling of particles inside the space and in which other relevant parameters such as temperature, humidity and pressure are controlled.</a:t>
            </a:r>
            <a:endParaRPr lang="cs-CZ" sz="2400" b="1" dirty="0">
              <a:solidFill>
                <a:srgbClr val="FF0000"/>
              </a:solidFill>
            </a:endParaRPr>
          </a:p>
        </p:txBody>
      </p:sp>
    </p:spTree>
    <p:extLst>
      <p:ext uri="{BB962C8B-B14F-4D97-AF65-F5344CB8AC3E}">
        <p14:creationId xmlns:p14="http://schemas.microsoft.com/office/powerpoint/2010/main" val="5835616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8940" y="1123837"/>
            <a:ext cx="3143424" cy="4601183"/>
          </a:xfrm>
        </p:spPr>
        <p:txBody>
          <a:bodyPr>
            <a:normAutofit/>
          </a:bodyPr>
          <a:lstStyle/>
          <a:p>
            <a:pPr algn="ctr"/>
            <a:r>
              <a:rPr lang="cs-CZ" dirty="0" err="1"/>
              <a:t>Classification</a:t>
            </a:r>
            <a:r>
              <a:rPr lang="cs-CZ" dirty="0"/>
              <a:t> </a:t>
            </a:r>
            <a:r>
              <a:rPr lang="cs-CZ" dirty="0" err="1"/>
              <a:t>of</a:t>
            </a:r>
            <a:r>
              <a:rPr lang="cs-CZ" dirty="0"/>
              <a:t> </a:t>
            </a:r>
            <a:r>
              <a:rPr lang="cs-CZ" dirty="0" err="1"/>
              <a:t>clean</a:t>
            </a:r>
            <a:r>
              <a:rPr lang="cs-CZ" dirty="0"/>
              <a:t> </a:t>
            </a:r>
            <a:r>
              <a:rPr lang="cs-CZ" dirty="0" err="1"/>
              <a:t>rooms</a:t>
            </a:r>
            <a:r>
              <a:rPr lang="cs-CZ" dirty="0"/>
              <a:t>.</a:t>
            </a:r>
            <a:r>
              <a:rPr lang="cs-CZ" sz="3600" dirty="0" smtClean="0"/>
              <a:t/>
            </a:r>
            <a:br>
              <a:rPr lang="cs-CZ" sz="3600" dirty="0" smtClean="0"/>
            </a:br>
            <a:endParaRPr lang="cs-CZ" sz="3600" dirty="0"/>
          </a:p>
        </p:txBody>
      </p:sp>
      <p:sp>
        <p:nvSpPr>
          <p:cNvPr id="3" name="Zástupný symbol pro obsah 2"/>
          <p:cNvSpPr>
            <a:spLocks noGrp="1"/>
          </p:cNvSpPr>
          <p:nvPr>
            <p:ph idx="1"/>
          </p:nvPr>
        </p:nvSpPr>
        <p:spPr/>
        <p:txBody>
          <a:bodyPr>
            <a:normAutofit/>
          </a:bodyPr>
          <a:lstStyle/>
          <a:p>
            <a:pPr marL="0" indent="0">
              <a:buNone/>
            </a:pPr>
            <a:r>
              <a:rPr lang="cs-CZ" dirty="0" smtClean="0"/>
              <a:t>- </a:t>
            </a:r>
            <a:r>
              <a:rPr lang="cs-CZ" dirty="0" err="1" smtClean="0">
                <a:solidFill>
                  <a:srgbClr val="FF0000"/>
                </a:solidFill>
              </a:rPr>
              <a:t>It</a:t>
            </a:r>
            <a:r>
              <a:rPr lang="cs-CZ" dirty="0" smtClean="0">
                <a:solidFill>
                  <a:srgbClr val="FF0000"/>
                </a:solidFill>
              </a:rPr>
              <a:t> </a:t>
            </a:r>
            <a:r>
              <a:rPr lang="en-US" dirty="0" smtClean="0">
                <a:solidFill>
                  <a:srgbClr val="FF0000"/>
                </a:solidFill>
              </a:rPr>
              <a:t>is </a:t>
            </a:r>
            <a:r>
              <a:rPr lang="en-US" dirty="0">
                <a:solidFill>
                  <a:srgbClr val="FF0000"/>
                </a:solidFill>
              </a:rPr>
              <a:t>given by the amount of dust </a:t>
            </a:r>
            <a:r>
              <a:rPr lang="cs-CZ" dirty="0" err="1" smtClean="0">
                <a:solidFill>
                  <a:srgbClr val="FF0000"/>
                </a:solidFill>
              </a:rPr>
              <a:t>particles</a:t>
            </a:r>
            <a:r>
              <a:rPr lang="cs-CZ" dirty="0" smtClean="0">
                <a:solidFill>
                  <a:srgbClr val="FF0000"/>
                </a:solidFill>
              </a:rPr>
              <a:t> </a:t>
            </a:r>
            <a:r>
              <a:rPr lang="en-US" dirty="0" smtClean="0">
                <a:solidFill>
                  <a:srgbClr val="FF0000"/>
                </a:solidFill>
              </a:rPr>
              <a:t>of </a:t>
            </a:r>
            <a:r>
              <a:rPr lang="en-US" dirty="0">
                <a:solidFill>
                  <a:srgbClr val="FF0000"/>
                </a:solidFill>
              </a:rPr>
              <a:t>a certain size / m³</a:t>
            </a:r>
            <a:br>
              <a:rPr lang="en-US" dirty="0">
                <a:solidFill>
                  <a:srgbClr val="FF0000"/>
                </a:solidFill>
              </a:rPr>
            </a:br>
            <a:r>
              <a:rPr lang="cs-CZ" dirty="0" smtClean="0">
                <a:solidFill>
                  <a:srgbClr val="FF0000"/>
                </a:solidFill>
              </a:rPr>
              <a:t>- </a:t>
            </a:r>
            <a:r>
              <a:rPr lang="cs-CZ" dirty="0" err="1" smtClean="0">
                <a:solidFill>
                  <a:srgbClr val="FF0000"/>
                </a:solidFill>
              </a:rPr>
              <a:t>it</a:t>
            </a:r>
            <a:r>
              <a:rPr lang="cs-CZ" dirty="0" smtClean="0">
                <a:solidFill>
                  <a:srgbClr val="FF0000"/>
                </a:solidFill>
              </a:rPr>
              <a:t> </a:t>
            </a:r>
            <a:r>
              <a:rPr lang="en-US" dirty="0" smtClean="0">
                <a:solidFill>
                  <a:srgbClr val="FF0000"/>
                </a:solidFill>
              </a:rPr>
              <a:t>divides </a:t>
            </a:r>
            <a:r>
              <a:rPr lang="en-US" dirty="0">
                <a:solidFill>
                  <a:srgbClr val="FF0000"/>
                </a:solidFill>
              </a:rPr>
              <a:t>clean rooms into so-called </a:t>
            </a:r>
            <a:r>
              <a:rPr lang="en-US" b="1" dirty="0">
                <a:solidFill>
                  <a:srgbClr val="FF0000"/>
                </a:solidFill>
              </a:rPr>
              <a:t>cleanliness </a:t>
            </a:r>
            <a:r>
              <a:rPr lang="en-US" b="1" dirty="0" smtClean="0">
                <a:solidFill>
                  <a:srgbClr val="FF0000"/>
                </a:solidFill>
              </a:rPr>
              <a:t>classes</a:t>
            </a:r>
            <a:endParaRPr lang="cs-CZ" b="1" dirty="0" smtClean="0">
              <a:solidFill>
                <a:srgbClr val="FF0000"/>
              </a:solidFill>
            </a:endParaRPr>
          </a:p>
          <a:p>
            <a:pPr marL="0" indent="0">
              <a:buNone/>
            </a:pPr>
            <a:r>
              <a:rPr lang="en-US" dirty="0"/>
              <a:t/>
            </a:r>
            <a:br>
              <a:rPr lang="en-US" dirty="0"/>
            </a:br>
            <a:r>
              <a:rPr lang="en-US" b="1" dirty="0"/>
              <a:t>Specification</a:t>
            </a:r>
            <a:r>
              <a:rPr lang="en-US" dirty="0" smtClean="0"/>
              <a:t>:</a:t>
            </a:r>
            <a:endParaRPr lang="cs-CZ" dirty="0" smtClean="0"/>
          </a:p>
          <a:p>
            <a:pPr marL="0" indent="0">
              <a:buNone/>
            </a:pPr>
            <a:r>
              <a:rPr lang="en-US" dirty="0"/>
              <a:t/>
            </a:r>
            <a:br>
              <a:rPr lang="en-US" dirty="0"/>
            </a:br>
            <a:r>
              <a:rPr lang="en-US" dirty="0"/>
              <a:t>     EN ISO 14644-1</a:t>
            </a:r>
            <a:br>
              <a:rPr lang="en-US" dirty="0"/>
            </a:br>
            <a:r>
              <a:rPr lang="en-US" dirty="0"/>
              <a:t>     </a:t>
            </a:r>
            <a:r>
              <a:rPr lang="en-US" u="sng" dirty="0"/>
              <a:t>Clean spaces and appropriate managed environments</a:t>
            </a:r>
            <a:br>
              <a:rPr lang="en-US" u="sng" dirty="0"/>
            </a:br>
            <a:r>
              <a:rPr lang="en-US" dirty="0"/>
              <a:t>       (ISO Class 1 - 9)</a:t>
            </a:r>
            <a:br>
              <a:rPr lang="en-US" dirty="0"/>
            </a:br>
            <a:endParaRPr lang="cs-CZ" dirty="0" smtClean="0"/>
          </a:p>
          <a:p>
            <a:pPr marL="0" indent="0">
              <a:buNone/>
            </a:pPr>
            <a:r>
              <a:rPr lang="en-US" dirty="0" smtClean="0"/>
              <a:t>Parameters </a:t>
            </a:r>
            <a:r>
              <a:rPr lang="en-US" dirty="0"/>
              <a:t>of microbial contamination are supplemented by:</a:t>
            </a:r>
            <a:br>
              <a:rPr lang="en-US" dirty="0"/>
            </a:br>
            <a:r>
              <a:rPr lang="en-US" dirty="0"/>
              <a:t>     </a:t>
            </a:r>
            <a:r>
              <a:rPr lang="cs-CZ" dirty="0" smtClean="0"/>
              <a:t>- </a:t>
            </a:r>
            <a:r>
              <a:rPr lang="en-US" dirty="0" smtClean="0"/>
              <a:t>International Regulation </a:t>
            </a:r>
            <a:r>
              <a:rPr lang="cs-CZ" dirty="0" smtClean="0"/>
              <a:t>PIC </a:t>
            </a:r>
            <a:r>
              <a:rPr lang="en-US" dirty="0" smtClean="0"/>
              <a:t>PH </a:t>
            </a:r>
            <a:r>
              <a:rPr lang="en-US" dirty="0"/>
              <a:t>1/97:</a:t>
            </a:r>
            <a:br>
              <a:rPr lang="en-US" dirty="0"/>
            </a:br>
            <a:r>
              <a:rPr lang="en-US" dirty="0"/>
              <a:t>     Pharmaceutical Inspection </a:t>
            </a:r>
            <a:r>
              <a:rPr lang="en-US" dirty="0" err="1"/>
              <a:t>Concention</a:t>
            </a:r>
            <a:r>
              <a:rPr lang="en-US" dirty="0"/>
              <a:t/>
            </a:r>
            <a:br>
              <a:rPr lang="en-US" dirty="0"/>
            </a:br>
            <a:r>
              <a:rPr lang="en-US" dirty="0"/>
              <a:t>     (Class A, B, C, D)</a:t>
            </a:r>
            <a:endParaRPr lang="cs-CZ" dirty="0"/>
          </a:p>
        </p:txBody>
      </p:sp>
    </p:spTree>
    <p:extLst>
      <p:ext uri="{BB962C8B-B14F-4D97-AF65-F5344CB8AC3E}">
        <p14:creationId xmlns:p14="http://schemas.microsoft.com/office/powerpoint/2010/main" val="30873775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en-US" sz="4000" dirty="0"/>
              <a:t>Use </a:t>
            </a:r>
            <a:r>
              <a:rPr lang="cs-CZ" sz="4000" dirty="0" smtClean="0"/>
              <a:t/>
            </a:r>
            <a:br>
              <a:rPr lang="cs-CZ" sz="4000" dirty="0" smtClean="0"/>
            </a:br>
            <a:r>
              <a:rPr lang="en-US" sz="4000" dirty="0" smtClean="0"/>
              <a:t>of </a:t>
            </a:r>
            <a:r>
              <a:rPr lang="en-US" sz="4000" dirty="0"/>
              <a:t>clean </a:t>
            </a:r>
            <a:r>
              <a:rPr lang="en-US" sz="4000" dirty="0" smtClean="0"/>
              <a:t>rooms</a:t>
            </a:r>
            <a:r>
              <a:rPr lang="cs-CZ" sz="4000" dirty="0" smtClean="0"/>
              <a:t/>
            </a:r>
            <a:br>
              <a:rPr lang="cs-CZ" sz="4000" dirty="0" smtClean="0"/>
            </a:br>
            <a:r>
              <a:rPr lang="cs-CZ" sz="4000" dirty="0"/>
              <a:t/>
            </a:r>
            <a:br>
              <a:rPr lang="cs-CZ" sz="4000" dirty="0"/>
            </a:br>
            <a:r>
              <a:rPr lang="en-US" sz="4000" dirty="0" smtClean="0"/>
              <a:t> </a:t>
            </a:r>
            <a:r>
              <a:rPr lang="en-US" sz="4000" dirty="0"/>
              <a:t>1. GROUP</a:t>
            </a:r>
            <a:r>
              <a:rPr lang="cs-CZ" sz="4800" dirty="0"/>
              <a:t/>
            </a:r>
            <a:br>
              <a:rPr lang="cs-CZ" sz="4800" dirty="0"/>
            </a:br>
            <a:endParaRPr lang="cs-CZ" sz="4800" dirty="0"/>
          </a:p>
        </p:txBody>
      </p:sp>
      <p:sp>
        <p:nvSpPr>
          <p:cNvPr id="3" name="Zástupný symbol pro obsah 2"/>
          <p:cNvSpPr>
            <a:spLocks noGrp="1"/>
          </p:cNvSpPr>
          <p:nvPr>
            <p:ph idx="1"/>
          </p:nvPr>
        </p:nvSpPr>
        <p:spPr/>
        <p:txBody>
          <a:bodyPr/>
          <a:lstStyle/>
          <a:p>
            <a:r>
              <a:rPr lang="cs-CZ" dirty="0" err="1" smtClean="0">
                <a:solidFill>
                  <a:srgbClr val="FF0000"/>
                </a:solidFill>
              </a:rPr>
              <a:t>Micromechanisms</a:t>
            </a:r>
            <a:r>
              <a:rPr lang="cs-CZ" dirty="0"/>
              <a:t/>
            </a:r>
            <a:br>
              <a:rPr lang="cs-CZ" dirty="0"/>
            </a:br>
            <a:r>
              <a:rPr lang="cs-CZ" dirty="0" smtClean="0"/>
              <a:t>	</a:t>
            </a:r>
            <a:r>
              <a:rPr lang="cs-CZ" dirty="0" err="1" smtClean="0"/>
              <a:t>microhydraulics</a:t>
            </a:r>
            <a:r>
              <a:rPr lang="cs-CZ" dirty="0"/>
              <a:t>, </a:t>
            </a:r>
            <a:r>
              <a:rPr lang="cs-CZ" dirty="0" err="1"/>
              <a:t>gyroscopes</a:t>
            </a:r>
            <a:r>
              <a:rPr lang="cs-CZ" dirty="0"/>
              <a:t>, </a:t>
            </a:r>
            <a:r>
              <a:rPr lang="cs-CZ" dirty="0" err="1"/>
              <a:t>compact</a:t>
            </a:r>
            <a:r>
              <a:rPr lang="cs-CZ" dirty="0"/>
              <a:t> </a:t>
            </a:r>
            <a:r>
              <a:rPr lang="cs-CZ" dirty="0" err="1" smtClean="0"/>
              <a:t>discs</a:t>
            </a:r>
            <a:endParaRPr lang="cs-CZ" dirty="0" smtClean="0"/>
          </a:p>
          <a:p>
            <a:r>
              <a:rPr lang="cs-CZ" dirty="0" err="1" smtClean="0">
                <a:solidFill>
                  <a:srgbClr val="FF0000"/>
                </a:solidFill>
              </a:rPr>
              <a:t>Cars</a:t>
            </a:r>
            <a:r>
              <a:rPr lang="cs-CZ" dirty="0"/>
              <a:t/>
            </a:r>
            <a:br>
              <a:rPr lang="cs-CZ" dirty="0"/>
            </a:br>
            <a:r>
              <a:rPr lang="cs-CZ" dirty="0"/>
              <a:t>	car </a:t>
            </a:r>
            <a:r>
              <a:rPr lang="cs-CZ" dirty="0" err="1"/>
              <a:t>paint</a:t>
            </a:r>
            <a:r>
              <a:rPr lang="cs-CZ" dirty="0"/>
              <a:t> </a:t>
            </a:r>
            <a:r>
              <a:rPr lang="cs-CZ" dirty="0" err="1" smtClean="0"/>
              <a:t>rooms</a:t>
            </a:r>
            <a:endParaRPr lang="cs-CZ" dirty="0" smtClean="0"/>
          </a:p>
          <a:p>
            <a:r>
              <a:rPr lang="cs-CZ" dirty="0" err="1" smtClean="0">
                <a:solidFill>
                  <a:srgbClr val="FF0000"/>
                </a:solidFill>
              </a:rPr>
              <a:t>Electronics</a:t>
            </a:r>
            <a:r>
              <a:rPr lang="cs-CZ" dirty="0"/>
              <a:t/>
            </a:r>
            <a:br>
              <a:rPr lang="cs-CZ" dirty="0"/>
            </a:br>
            <a:r>
              <a:rPr lang="cs-CZ" dirty="0" smtClean="0"/>
              <a:t>	</a:t>
            </a:r>
            <a:r>
              <a:rPr lang="cs-CZ" dirty="0" err="1" smtClean="0"/>
              <a:t>processors</a:t>
            </a:r>
            <a:r>
              <a:rPr lang="cs-CZ" dirty="0"/>
              <a:t>, IO, TV </a:t>
            </a:r>
            <a:r>
              <a:rPr lang="cs-CZ" dirty="0" err="1"/>
              <a:t>screens</a:t>
            </a:r>
            <a:r>
              <a:rPr lang="cs-CZ" dirty="0"/>
              <a:t>,</a:t>
            </a:r>
            <a:br>
              <a:rPr lang="cs-CZ" dirty="0"/>
            </a:br>
            <a:r>
              <a:rPr lang="cs-CZ" dirty="0" smtClean="0"/>
              <a:t>	</a:t>
            </a:r>
            <a:r>
              <a:rPr lang="cs-CZ" dirty="0" err="1" smtClean="0"/>
              <a:t>magnetic</a:t>
            </a:r>
            <a:r>
              <a:rPr lang="cs-CZ" dirty="0" smtClean="0"/>
              <a:t> </a:t>
            </a:r>
            <a:r>
              <a:rPr lang="cs-CZ" dirty="0" err="1" smtClean="0"/>
              <a:t>tapes</a:t>
            </a:r>
            <a:endParaRPr lang="cs-CZ" dirty="0" smtClean="0"/>
          </a:p>
          <a:p>
            <a:r>
              <a:rPr lang="cs-CZ" dirty="0" err="1" smtClean="0">
                <a:solidFill>
                  <a:srgbClr val="FF0000"/>
                </a:solidFill>
              </a:rPr>
              <a:t>Optics</a:t>
            </a:r>
            <a:r>
              <a:rPr lang="cs-CZ" dirty="0"/>
              <a:t/>
            </a:r>
            <a:br>
              <a:rPr lang="cs-CZ" dirty="0"/>
            </a:br>
            <a:r>
              <a:rPr lang="cs-CZ" dirty="0" smtClean="0"/>
              <a:t>	</a:t>
            </a:r>
            <a:r>
              <a:rPr lang="cs-CZ" dirty="0" err="1" smtClean="0"/>
              <a:t>lenses</a:t>
            </a:r>
            <a:r>
              <a:rPr lang="cs-CZ" dirty="0"/>
              <a:t>, </a:t>
            </a:r>
            <a:r>
              <a:rPr lang="cs-CZ" dirty="0" err="1"/>
              <a:t>photographic</a:t>
            </a:r>
            <a:r>
              <a:rPr lang="cs-CZ" dirty="0"/>
              <a:t> </a:t>
            </a:r>
            <a:r>
              <a:rPr lang="cs-CZ" dirty="0" err="1"/>
              <a:t>films</a:t>
            </a:r>
            <a:r>
              <a:rPr lang="cs-CZ" dirty="0"/>
              <a:t>, laser </a:t>
            </a:r>
            <a:r>
              <a:rPr lang="cs-CZ" dirty="0" err="1"/>
              <a:t>devices</a:t>
            </a:r>
            <a:endParaRPr lang="cs-CZ" dirty="0"/>
          </a:p>
        </p:txBody>
      </p:sp>
      <p:pic>
        <p:nvPicPr>
          <p:cNvPr id="4" name="Picture 5" descr="CLR_TERBENCH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7029" y="2811354"/>
            <a:ext cx="2045288" cy="2014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2721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en-US" sz="4400" dirty="0"/>
              <a:t>Use </a:t>
            </a:r>
            <a:r>
              <a:rPr lang="cs-CZ" sz="4400" dirty="0" smtClean="0"/>
              <a:t/>
            </a:r>
            <a:br>
              <a:rPr lang="cs-CZ" sz="4400" dirty="0" smtClean="0"/>
            </a:br>
            <a:r>
              <a:rPr lang="en-US" sz="4400" dirty="0" smtClean="0"/>
              <a:t>of </a:t>
            </a:r>
            <a:r>
              <a:rPr lang="en-US" sz="4400" dirty="0"/>
              <a:t>clean </a:t>
            </a:r>
            <a:r>
              <a:rPr lang="en-US" sz="4400" dirty="0" smtClean="0"/>
              <a:t>rooms</a:t>
            </a:r>
            <a:r>
              <a:rPr lang="cs-CZ" sz="4400" dirty="0" smtClean="0"/>
              <a:t/>
            </a:r>
            <a:br>
              <a:rPr lang="cs-CZ" sz="4400" dirty="0" smtClean="0"/>
            </a:br>
            <a:r>
              <a:rPr lang="cs-CZ" sz="4400" dirty="0"/>
              <a:t/>
            </a:r>
            <a:br>
              <a:rPr lang="cs-CZ" sz="4400" dirty="0"/>
            </a:br>
            <a:r>
              <a:rPr lang="en-US" sz="4400" dirty="0" smtClean="0"/>
              <a:t> </a:t>
            </a:r>
            <a:r>
              <a:rPr lang="en-US" sz="4400" dirty="0"/>
              <a:t>2. GROUP</a:t>
            </a:r>
            <a:r>
              <a:rPr lang="cs-CZ" sz="4400" dirty="0">
                <a:solidFill>
                  <a:srgbClr val="FF0000"/>
                </a:solidFill>
              </a:rPr>
              <a:t/>
            </a:r>
            <a:br>
              <a:rPr lang="cs-CZ" sz="4400" dirty="0">
                <a:solidFill>
                  <a:srgbClr val="FF0000"/>
                </a:solidFill>
              </a:rPr>
            </a:br>
            <a:r>
              <a:rPr lang="cs-CZ" sz="3200" dirty="0">
                <a:solidFill>
                  <a:srgbClr val="FF0000"/>
                </a:solidFill>
              </a:rPr>
              <a:t/>
            </a:r>
            <a:br>
              <a:rPr lang="cs-CZ" sz="3200" dirty="0">
                <a:solidFill>
                  <a:srgbClr val="FF0000"/>
                </a:solidFill>
              </a:rPr>
            </a:br>
            <a:endParaRPr lang="cs-CZ" dirty="0">
              <a:solidFill>
                <a:srgbClr val="FF0000"/>
              </a:solidFill>
            </a:endParaRPr>
          </a:p>
        </p:txBody>
      </p:sp>
      <p:sp>
        <p:nvSpPr>
          <p:cNvPr id="3" name="Zástupný symbol pro obsah 2"/>
          <p:cNvSpPr>
            <a:spLocks noGrp="1"/>
          </p:cNvSpPr>
          <p:nvPr>
            <p:ph idx="1"/>
          </p:nvPr>
        </p:nvSpPr>
        <p:spPr/>
        <p:txBody>
          <a:bodyPr>
            <a:normAutofit/>
          </a:bodyPr>
          <a:lstStyle/>
          <a:p>
            <a:pPr>
              <a:spcAft>
                <a:spcPts val="275"/>
              </a:spcAft>
            </a:pPr>
            <a:r>
              <a:rPr lang="en-US" dirty="0">
                <a:solidFill>
                  <a:srgbClr val="FF0000"/>
                </a:solidFill>
              </a:rPr>
              <a:t>Biotechnology</a:t>
            </a:r>
            <a:r>
              <a:rPr lang="en-US" dirty="0"/>
              <a:t/>
            </a:r>
            <a:br>
              <a:rPr lang="en-US" dirty="0"/>
            </a:br>
            <a:r>
              <a:rPr lang="en-US" dirty="0"/>
              <a:t>antibiotics, genetic </a:t>
            </a:r>
            <a:r>
              <a:rPr lang="en-US" dirty="0" smtClean="0"/>
              <a:t>engineering</a:t>
            </a:r>
            <a:endParaRPr lang="cs-CZ" dirty="0" smtClean="0"/>
          </a:p>
          <a:p>
            <a:pPr>
              <a:spcAft>
                <a:spcPts val="275"/>
              </a:spcAft>
            </a:pPr>
            <a:r>
              <a:rPr lang="en-US" dirty="0" smtClean="0">
                <a:solidFill>
                  <a:srgbClr val="FF0000"/>
                </a:solidFill>
              </a:rPr>
              <a:t>Medical </a:t>
            </a:r>
            <a:r>
              <a:rPr lang="en-US" dirty="0">
                <a:solidFill>
                  <a:srgbClr val="FF0000"/>
                </a:solidFill>
              </a:rPr>
              <a:t>equipment</a:t>
            </a:r>
            <a:r>
              <a:rPr lang="en-US" dirty="0"/>
              <a:t/>
            </a:r>
            <a:br>
              <a:rPr lang="en-US" dirty="0"/>
            </a:br>
            <a:r>
              <a:rPr lang="en-US" dirty="0"/>
              <a:t>pacemakers, artificial blood vessels, syringes, </a:t>
            </a:r>
            <a:r>
              <a:rPr lang="en-US" dirty="0" smtClean="0"/>
              <a:t>implants</a:t>
            </a:r>
            <a:endParaRPr lang="cs-CZ" dirty="0" smtClean="0"/>
          </a:p>
          <a:p>
            <a:pPr>
              <a:spcAft>
                <a:spcPts val="275"/>
              </a:spcAft>
            </a:pPr>
            <a:r>
              <a:rPr lang="en-US" dirty="0" smtClean="0">
                <a:solidFill>
                  <a:srgbClr val="FF0000"/>
                </a:solidFill>
              </a:rPr>
              <a:t>Pharmacy</a:t>
            </a:r>
            <a:r>
              <a:rPr lang="en-US" dirty="0"/>
              <a:t/>
            </a:r>
            <a:br>
              <a:rPr lang="en-US" dirty="0"/>
            </a:br>
            <a:r>
              <a:rPr lang="en-US" dirty="0"/>
              <a:t>sterile production, protection of some critical </a:t>
            </a:r>
            <a:r>
              <a:rPr lang="en-US" dirty="0" smtClean="0"/>
              <a:t>steps</a:t>
            </a:r>
            <a:endParaRPr lang="cs-CZ" dirty="0" smtClean="0"/>
          </a:p>
          <a:p>
            <a:pPr>
              <a:spcAft>
                <a:spcPts val="275"/>
              </a:spcAft>
            </a:pPr>
            <a:r>
              <a:rPr lang="en-US" b="1" u="sng" dirty="0" smtClean="0">
                <a:solidFill>
                  <a:srgbClr val="00B050"/>
                </a:solidFill>
              </a:rPr>
              <a:t>HOSPITAL</a:t>
            </a:r>
            <a:r>
              <a:rPr lang="en-US" dirty="0"/>
              <a:t/>
            </a:r>
            <a:br>
              <a:rPr lang="en-US" dirty="0"/>
            </a:br>
            <a:r>
              <a:rPr lang="en-US" dirty="0"/>
              <a:t>operating </a:t>
            </a:r>
            <a:r>
              <a:rPr lang="cs-CZ" dirty="0" err="1" smtClean="0"/>
              <a:t>theatres</a:t>
            </a:r>
            <a:r>
              <a:rPr lang="en-US" dirty="0" smtClean="0"/>
              <a:t>, </a:t>
            </a:r>
            <a:r>
              <a:rPr lang="en-US" dirty="0"/>
              <a:t>central sterilization, isolation of infectious </a:t>
            </a:r>
            <a:r>
              <a:rPr lang="en-US" dirty="0" smtClean="0"/>
              <a:t>patients</a:t>
            </a:r>
            <a:endParaRPr lang="cs-CZ" dirty="0" smtClean="0"/>
          </a:p>
          <a:p>
            <a:pPr>
              <a:spcAft>
                <a:spcPts val="275"/>
              </a:spcAft>
            </a:pPr>
            <a:r>
              <a:rPr lang="en-US" dirty="0" smtClean="0">
                <a:solidFill>
                  <a:srgbClr val="FF0000"/>
                </a:solidFill>
              </a:rPr>
              <a:t>Food </a:t>
            </a:r>
            <a:r>
              <a:rPr lang="en-US" dirty="0">
                <a:solidFill>
                  <a:srgbClr val="FF0000"/>
                </a:solidFill>
              </a:rPr>
              <a:t>and beverages</a:t>
            </a:r>
            <a:r>
              <a:rPr lang="en-US" dirty="0"/>
              <a:t/>
            </a:r>
            <a:br>
              <a:rPr lang="en-US" dirty="0"/>
            </a:br>
            <a:r>
              <a:rPr lang="en-US" dirty="0"/>
              <a:t>beer production, non-sterile food and beverage</a:t>
            </a:r>
            <a:endParaRPr lang="cs-CZ" dirty="0"/>
          </a:p>
        </p:txBody>
      </p:sp>
      <p:pic>
        <p:nvPicPr>
          <p:cNvPr id="4" name="Picture 4" descr="Zakuk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2344" y="908720"/>
            <a:ext cx="2214613" cy="1666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1381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r>
              <a:rPr lang="en-US" sz="4400" dirty="0"/>
              <a:t>CLASSES OF </a:t>
            </a:r>
            <a:r>
              <a:rPr lang="en-US" sz="4400" dirty="0" smtClean="0"/>
              <a:t>CLEANING</a:t>
            </a:r>
            <a:r>
              <a:rPr lang="cs-CZ" sz="4400" dirty="0" smtClean="0"/>
              <a:t/>
            </a:r>
            <a:br>
              <a:rPr lang="cs-CZ" sz="4400" dirty="0" smtClean="0"/>
            </a:br>
            <a:r>
              <a:rPr lang="cs-CZ" sz="4400" dirty="0"/>
              <a:t/>
            </a:r>
            <a:br>
              <a:rPr lang="cs-CZ" sz="4400" dirty="0"/>
            </a:br>
            <a:r>
              <a:rPr lang="en-US" sz="4400" dirty="0" smtClean="0"/>
              <a:t>Norm </a:t>
            </a:r>
            <a:r>
              <a:rPr lang="en-US" sz="4400" dirty="0"/>
              <a:t>14644-1</a:t>
            </a:r>
            <a:endParaRPr lang="cs-CZ" sz="4400" dirty="0">
              <a:solidFill>
                <a:srgbClr val="FF0000"/>
              </a:solidFill>
            </a:endParaRPr>
          </a:p>
        </p:txBody>
      </p:sp>
      <p:pic>
        <p:nvPicPr>
          <p:cNvPr id="3073" name="Picture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909756" y="591753"/>
            <a:ext cx="7832015" cy="560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45940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en-US" sz="3200" dirty="0"/>
              <a:t>Clean </a:t>
            </a:r>
            <a:r>
              <a:rPr lang="en-US" sz="3200" dirty="0" smtClean="0"/>
              <a:t>rooms</a:t>
            </a:r>
            <a:r>
              <a:rPr lang="cs-CZ" sz="3200" dirty="0" smtClean="0"/>
              <a:t/>
            </a:r>
            <a:br>
              <a:rPr lang="cs-CZ" sz="3200" dirty="0" smtClean="0"/>
            </a:br>
            <a:r>
              <a:rPr lang="en-US" sz="3200" dirty="0" smtClean="0"/>
              <a:t>in </a:t>
            </a:r>
            <a:r>
              <a:rPr lang="cs-CZ" sz="3200" dirty="0" smtClean="0"/>
              <a:t/>
            </a:r>
            <a:br>
              <a:rPr lang="cs-CZ" sz="3200" dirty="0" smtClean="0"/>
            </a:br>
            <a:r>
              <a:rPr lang="cs-CZ" sz="3200" dirty="0" smtClean="0"/>
              <a:t>l</a:t>
            </a:r>
            <a:r>
              <a:rPr lang="en-US" sz="3200" dirty="0" err="1" smtClean="0"/>
              <a:t>egislation</a:t>
            </a:r>
            <a:r>
              <a:rPr lang="cs-CZ" sz="3200" dirty="0"/>
              <a:t/>
            </a:r>
            <a:br>
              <a:rPr lang="cs-CZ" sz="3200" dirty="0"/>
            </a:br>
            <a:r>
              <a:rPr lang="cs-CZ" sz="3200" dirty="0" err="1" smtClean="0"/>
              <a:t>of</a:t>
            </a:r>
            <a:r>
              <a:rPr lang="cs-CZ" sz="3200" dirty="0" smtClean="0"/>
              <a:t> </a:t>
            </a:r>
            <a:br>
              <a:rPr lang="cs-CZ" sz="3200" dirty="0" smtClean="0"/>
            </a:br>
            <a:r>
              <a:rPr lang="en-US" sz="3200" dirty="0" smtClean="0"/>
              <a:t> </a:t>
            </a:r>
            <a:r>
              <a:rPr lang="en-US" sz="3200" dirty="0"/>
              <a:t>Czech Republic</a:t>
            </a:r>
            <a:endParaRPr lang="cs-CZ" sz="3200" dirty="0"/>
          </a:p>
        </p:txBody>
      </p:sp>
      <p:sp>
        <p:nvSpPr>
          <p:cNvPr id="5" name="Zástupný symbol pro obsah 4"/>
          <p:cNvSpPr>
            <a:spLocks noGrp="1"/>
          </p:cNvSpPr>
          <p:nvPr>
            <p:ph idx="1"/>
          </p:nvPr>
        </p:nvSpPr>
        <p:spPr/>
        <p:txBody>
          <a:bodyPr>
            <a:normAutofit/>
          </a:bodyPr>
          <a:lstStyle/>
          <a:p>
            <a:r>
              <a:rPr lang="en-US" dirty="0"/>
              <a:t>Legislation defining cleanroom requirements in the Czech Republic is focused only on </a:t>
            </a:r>
            <a:r>
              <a:rPr lang="en-US" dirty="0">
                <a:solidFill>
                  <a:srgbClr val="FF0000"/>
                </a:solidFill>
              </a:rPr>
              <a:t>production facilities and treatment of pharmaceuticals.</a:t>
            </a:r>
            <a:r>
              <a:rPr lang="en-US" dirty="0"/>
              <a:t/>
            </a:r>
            <a:br>
              <a:rPr lang="en-US" dirty="0"/>
            </a:br>
            <a:endParaRPr lang="cs-CZ" dirty="0" smtClean="0"/>
          </a:p>
          <a:p>
            <a:r>
              <a:rPr lang="en-US" dirty="0" smtClean="0"/>
              <a:t>The </a:t>
            </a:r>
            <a:r>
              <a:rPr lang="en-US" dirty="0"/>
              <a:t>only legally binding regulation in this area is Decree No. 84/2008 Coll. </a:t>
            </a:r>
            <a:r>
              <a:rPr lang="cs-CZ" dirty="0"/>
              <a:t>o</a:t>
            </a:r>
            <a:r>
              <a:rPr lang="cs-CZ" dirty="0" smtClean="0"/>
              <a:t>n </a:t>
            </a:r>
            <a:r>
              <a:rPr lang="en-US" dirty="0" smtClean="0">
                <a:solidFill>
                  <a:srgbClr val="00B050"/>
                </a:solidFill>
              </a:rPr>
              <a:t>good </a:t>
            </a:r>
            <a:r>
              <a:rPr lang="en-US" dirty="0">
                <a:solidFill>
                  <a:srgbClr val="00B050"/>
                </a:solidFill>
              </a:rPr>
              <a:t>pharmacy practice</a:t>
            </a:r>
            <a:r>
              <a:rPr lang="en-US" dirty="0"/>
              <a:t>.</a:t>
            </a:r>
            <a:br>
              <a:rPr lang="en-US" dirty="0"/>
            </a:br>
            <a:endParaRPr lang="cs-CZ" dirty="0" smtClean="0"/>
          </a:p>
          <a:p>
            <a:r>
              <a:rPr lang="en-US" dirty="0" smtClean="0"/>
              <a:t>For </a:t>
            </a:r>
            <a:r>
              <a:rPr lang="en-US" dirty="0"/>
              <a:t>the healthcare facilities, therefore, the classifications of purity classes given for pharmacy practice are used:</a:t>
            </a:r>
            <a:br>
              <a:rPr lang="en-US" dirty="0"/>
            </a:br>
            <a:r>
              <a:rPr lang="en-US" dirty="0"/>
              <a:t>     </a:t>
            </a:r>
            <a:r>
              <a:rPr lang="en-US" dirty="0">
                <a:solidFill>
                  <a:srgbClr val="FF0000"/>
                </a:solidFill>
              </a:rPr>
              <a:t>SÚKL </a:t>
            </a:r>
            <a:r>
              <a:rPr lang="cs-CZ" dirty="0" smtClean="0">
                <a:solidFill>
                  <a:srgbClr val="FF0000"/>
                </a:solidFill>
              </a:rPr>
              <a:t>(</a:t>
            </a:r>
            <a:r>
              <a:rPr lang="en-US" dirty="0"/>
              <a:t>State Institute for Drug Control </a:t>
            </a:r>
            <a:r>
              <a:rPr lang="cs-CZ" dirty="0" smtClean="0"/>
              <a:t>) </a:t>
            </a:r>
            <a:r>
              <a:rPr lang="en-US" dirty="0" smtClean="0">
                <a:solidFill>
                  <a:srgbClr val="FF0000"/>
                </a:solidFill>
              </a:rPr>
              <a:t>Instruction</a:t>
            </a:r>
            <a:r>
              <a:rPr lang="en-US" dirty="0">
                <a:solidFill>
                  <a:srgbClr val="FF0000"/>
                </a:solidFill>
              </a:rPr>
              <a:t>:</a:t>
            </a:r>
            <a:br>
              <a:rPr lang="en-US" dirty="0">
                <a:solidFill>
                  <a:srgbClr val="FF0000"/>
                </a:solidFill>
              </a:rPr>
            </a:br>
            <a:r>
              <a:rPr lang="en-US" dirty="0"/>
              <a:t>      - VYR 36 Clean rooms (2009)</a:t>
            </a:r>
            <a:br>
              <a:rPr lang="en-US" dirty="0"/>
            </a:br>
            <a:r>
              <a:rPr lang="en-US" dirty="0"/>
              <a:t>      - LEK-17 Preparation of sterile medicinal products in</a:t>
            </a:r>
            <a:br>
              <a:rPr lang="en-US" dirty="0"/>
            </a:br>
            <a:r>
              <a:rPr lang="en-US" dirty="0"/>
              <a:t>                        pharmacies and medical facilities (2016)</a:t>
            </a:r>
            <a:endParaRPr lang="cs-CZ" dirty="0" smtClean="0"/>
          </a:p>
        </p:txBody>
      </p:sp>
    </p:spTree>
    <p:extLst>
      <p:ext uri="{BB962C8B-B14F-4D97-AF65-F5344CB8AC3E}">
        <p14:creationId xmlns:p14="http://schemas.microsoft.com/office/powerpoint/2010/main" val="15720472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en-US" sz="3200" dirty="0"/>
              <a:t>Microclimatic parameters </a:t>
            </a:r>
            <a:r>
              <a:rPr lang="cs-CZ" sz="3200" dirty="0" smtClean="0"/>
              <a:t/>
            </a:r>
            <a:br>
              <a:rPr lang="cs-CZ" sz="3200" dirty="0" smtClean="0"/>
            </a:br>
            <a:r>
              <a:rPr lang="en-US" sz="3200" dirty="0" smtClean="0"/>
              <a:t>in </a:t>
            </a:r>
            <a:r>
              <a:rPr lang="cs-CZ" sz="3200" dirty="0" smtClean="0"/>
              <a:t/>
            </a:r>
            <a:br>
              <a:rPr lang="cs-CZ" sz="3200" dirty="0" smtClean="0"/>
            </a:br>
            <a:r>
              <a:rPr lang="en-US" sz="3200" dirty="0" smtClean="0"/>
              <a:t>Czech </a:t>
            </a:r>
            <a:r>
              <a:rPr lang="en-US" sz="3200" dirty="0"/>
              <a:t>legislation</a:t>
            </a:r>
            <a:r>
              <a:rPr lang="cs-CZ" sz="3200" dirty="0" smtClean="0"/>
              <a:t/>
            </a:r>
            <a:br>
              <a:rPr lang="cs-CZ" sz="3200" dirty="0" smtClean="0"/>
            </a:br>
            <a:r>
              <a:rPr lang="cs-CZ" sz="2400" dirty="0"/>
              <a:t/>
            </a:r>
            <a:br>
              <a:rPr lang="cs-CZ" sz="2400" dirty="0"/>
            </a:br>
            <a:r>
              <a:rPr lang="cs-CZ" sz="2400" dirty="0" smtClean="0"/>
              <a:t/>
            </a:r>
            <a:br>
              <a:rPr lang="cs-CZ" sz="2400" dirty="0" smtClean="0"/>
            </a:br>
            <a:r>
              <a:rPr lang="cs-CZ" sz="2400" dirty="0"/>
              <a:t/>
            </a:r>
            <a:br>
              <a:rPr lang="cs-CZ" sz="2400" dirty="0"/>
            </a:br>
            <a:r>
              <a:rPr lang="cs-CZ" sz="2400" dirty="0"/>
              <a:t/>
            </a:r>
            <a:br>
              <a:rPr lang="cs-CZ" sz="2400" dirty="0"/>
            </a:br>
            <a:r>
              <a:rPr lang="cs-CZ" sz="2400" dirty="0"/>
              <a:t/>
            </a:r>
            <a:br>
              <a:rPr lang="cs-CZ" sz="2400" dirty="0"/>
            </a:br>
            <a:endParaRPr lang="cs-CZ" sz="2400" dirty="0"/>
          </a:p>
        </p:txBody>
      </p:sp>
      <p:sp>
        <p:nvSpPr>
          <p:cNvPr id="3" name="Zástupný symbol pro obsah 2"/>
          <p:cNvSpPr>
            <a:spLocks noGrp="1"/>
          </p:cNvSpPr>
          <p:nvPr>
            <p:ph idx="1"/>
          </p:nvPr>
        </p:nvSpPr>
        <p:spPr/>
        <p:txBody>
          <a:bodyPr>
            <a:normAutofit/>
          </a:bodyPr>
          <a:lstStyle/>
          <a:p>
            <a:pPr marL="0" indent="0">
              <a:buNone/>
            </a:pPr>
            <a:r>
              <a:rPr lang="en-US" b="1" dirty="0">
                <a:solidFill>
                  <a:srgbClr val="FF0000"/>
                </a:solidFill>
              </a:rPr>
              <a:t>Decree No. 6/2003 Coll</a:t>
            </a:r>
            <a:r>
              <a:rPr lang="en-US" dirty="0"/>
              <a:t>., </a:t>
            </a:r>
            <a:r>
              <a:rPr lang="cs-CZ" dirty="0" smtClean="0"/>
              <a:t>l</a:t>
            </a:r>
            <a:r>
              <a:rPr lang="en-US" dirty="0" err="1" smtClean="0"/>
              <a:t>aying</a:t>
            </a:r>
            <a:r>
              <a:rPr lang="en-US" dirty="0" smtClean="0"/>
              <a:t> </a:t>
            </a:r>
            <a:r>
              <a:rPr lang="en-US" dirty="0"/>
              <a:t>down hygienic limits of chemical, physical and biological </a:t>
            </a:r>
            <a:r>
              <a:rPr lang="en-US" dirty="0">
                <a:solidFill>
                  <a:srgbClr val="00B050"/>
                </a:solidFill>
              </a:rPr>
              <a:t>parameters for indoor living quarters </a:t>
            </a:r>
            <a:r>
              <a:rPr lang="en-US" dirty="0"/>
              <a:t>of some buildings:</a:t>
            </a:r>
            <a:br>
              <a:rPr lang="en-US" dirty="0"/>
            </a:br>
            <a:r>
              <a:rPr lang="en-US" dirty="0"/>
              <a:t>     - </a:t>
            </a:r>
            <a:r>
              <a:rPr lang="en-US" dirty="0">
                <a:solidFill>
                  <a:srgbClr val="FF0000"/>
                </a:solidFill>
              </a:rPr>
              <a:t>does not apply to operating theaters and other areas</a:t>
            </a:r>
            <a:br>
              <a:rPr lang="en-US" dirty="0">
                <a:solidFill>
                  <a:srgbClr val="FF0000"/>
                </a:solidFill>
              </a:rPr>
            </a:br>
            <a:r>
              <a:rPr lang="en-US" dirty="0">
                <a:solidFill>
                  <a:srgbClr val="FF0000"/>
                </a:solidFill>
              </a:rPr>
              <a:t>       requiring increased demands on </a:t>
            </a:r>
            <a:r>
              <a:rPr lang="en-US" dirty="0" smtClean="0">
                <a:solidFill>
                  <a:srgbClr val="FF0000"/>
                </a:solidFill>
              </a:rPr>
              <a:t>cleanliness</a:t>
            </a:r>
            <a:endParaRPr lang="cs-CZ" dirty="0" smtClean="0">
              <a:solidFill>
                <a:srgbClr val="FF0000"/>
              </a:solidFill>
            </a:endParaRPr>
          </a:p>
          <a:p>
            <a:pPr marL="0" indent="0">
              <a:buNone/>
            </a:pPr>
            <a:endParaRPr lang="cs-CZ" dirty="0">
              <a:solidFill>
                <a:srgbClr val="FF0000"/>
              </a:solidFill>
            </a:endParaRPr>
          </a:p>
          <a:p>
            <a:pPr marL="0" indent="0">
              <a:buNone/>
            </a:pPr>
            <a:r>
              <a:rPr lang="en-US" dirty="0">
                <a:solidFill>
                  <a:srgbClr val="FF0000"/>
                </a:solidFill>
              </a:rPr>
              <a:t/>
            </a:r>
            <a:br>
              <a:rPr lang="en-US" dirty="0">
                <a:solidFill>
                  <a:srgbClr val="FF0000"/>
                </a:solidFill>
              </a:rPr>
            </a:br>
            <a:r>
              <a:rPr lang="en-US" dirty="0"/>
              <a:t>     - </a:t>
            </a:r>
            <a:r>
              <a:rPr lang="en-US" b="1" dirty="0"/>
              <a:t>environmental cleanliness</a:t>
            </a:r>
            <a:r>
              <a:rPr lang="en-US" dirty="0"/>
              <a:t>: bacterial limit - 500 </a:t>
            </a:r>
            <a:r>
              <a:rPr lang="cs-CZ" dirty="0" err="1" smtClean="0"/>
              <a:t>cfu</a:t>
            </a:r>
            <a:r>
              <a:rPr lang="en-US" dirty="0" smtClean="0"/>
              <a:t> </a:t>
            </a:r>
            <a:r>
              <a:rPr lang="en-US" dirty="0"/>
              <a:t>/ m³</a:t>
            </a:r>
            <a:br>
              <a:rPr lang="en-US" dirty="0"/>
            </a:br>
            <a:r>
              <a:rPr lang="en-US" dirty="0"/>
              <a:t>                                    </a:t>
            </a:r>
            <a:r>
              <a:rPr lang="cs-CZ" dirty="0" smtClean="0"/>
              <a:t>	            </a:t>
            </a:r>
            <a:r>
              <a:rPr lang="en-US" dirty="0" smtClean="0"/>
              <a:t>mold </a:t>
            </a:r>
            <a:r>
              <a:rPr lang="en-US" dirty="0"/>
              <a:t>limit - 500 </a:t>
            </a:r>
            <a:r>
              <a:rPr lang="cs-CZ" dirty="0" err="1" smtClean="0"/>
              <a:t>cfu</a:t>
            </a:r>
            <a:r>
              <a:rPr lang="en-US" dirty="0" smtClean="0"/>
              <a:t> </a:t>
            </a:r>
            <a:r>
              <a:rPr lang="en-US" dirty="0"/>
              <a:t>/ m³</a:t>
            </a:r>
            <a:br>
              <a:rPr lang="en-US" dirty="0"/>
            </a:br>
            <a:r>
              <a:rPr lang="en-US" dirty="0"/>
              <a:t>      (detected by </a:t>
            </a:r>
            <a:r>
              <a:rPr lang="en-US" dirty="0" err="1"/>
              <a:t>aeroscopic</a:t>
            </a:r>
            <a:r>
              <a:rPr lang="en-US" dirty="0"/>
              <a:t> measurement)</a:t>
            </a:r>
            <a:br>
              <a:rPr lang="en-US" dirty="0"/>
            </a:br>
            <a:r>
              <a:rPr lang="en-US" dirty="0"/>
              <a:t>     </a:t>
            </a:r>
            <a:endParaRPr lang="cs-CZ" dirty="0" smtClean="0"/>
          </a:p>
          <a:p>
            <a:pPr marL="0" indent="0">
              <a:buNone/>
            </a:pPr>
            <a:r>
              <a:rPr lang="cs-CZ" dirty="0"/>
              <a:t> </a:t>
            </a:r>
            <a:r>
              <a:rPr lang="cs-CZ" dirty="0" smtClean="0"/>
              <a:t>    </a:t>
            </a:r>
            <a:r>
              <a:rPr lang="en-US" dirty="0" smtClean="0"/>
              <a:t>- </a:t>
            </a:r>
            <a:r>
              <a:rPr lang="cs-CZ" b="1" dirty="0"/>
              <a:t>t</a:t>
            </a:r>
            <a:r>
              <a:rPr lang="en-US" b="1" dirty="0" err="1" smtClean="0"/>
              <a:t>emperature</a:t>
            </a:r>
            <a:r>
              <a:rPr lang="en-US" b="1" dirty="0" smtClean="0"/>
              <a:t> </a:t>
            </a:r>
            <a:r>
              <a:rPr lang="en-US" b="1" dirty="0"/>
              <a:t>limits </a:t>
            </a:r>
            <a:r>
              <a:rPr lang="en-US" dirty="0"/>
              <a:t>- </a:t>
            </a:r>
            <a:r>
              <a:rPr lang="cs-CZ" dirty="0" smtClean="0"/>
              <a:t>s</a:t>
            </a:r>
            <a:r>
              <a:rPr lang="en-US" dirty="0" err="1" smtClean="0"/>
              <a:t>ummer</a:t>
            </a:r>
            <a:r>
              <a:rPr lang="en-US" dirty="0"/>
              <a:t>: 24 ° C ± 2 ° C</a:t>
            </a:r>
            <a:br>
              <a:rPr lang="en-US" dirty="0"/>
            </a:br>
            <a:r>
              <a:rPr lang="en-US" dirty="0"/>
              <a:t>                         </a:t>
            </a:r>
            <a:r>
              <a:rPr lang="cs-CZ" dirty="0" smtClean="0"/>
              <a:t>	             </a:t>
            </a:r>
            <a:r>
              <a:rPr lang="en-US" dirty="0" smtClean="0"/>
              <a:t>- </a:t>
            </a:r>
            <a:r>
              <a:rPr lang="en-US" dirty="0"/>
              <a:t>winter: 22 ° C ± 2 ° C</a:t>
            </a:r>
            <a:endParaRPr lang="cs-CZ" dirty="0"/>
          </a:p>
        </p:txBody>
      </p:sp>
      <p:pic>
        <p:nvPicPr>
          <p:cNvPr id="4" name="Picture 4" descr="MEAVAIME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878" y="3274034"/>
            <a:ext cx="2087563" cy="2586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7529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1344" y="980728"/>
            <a:ext cx="3096344" cy="3882935"/>
          </a:xfrm>
        </p:spPr>
        <p:txBody>
          <a:bodyPr>
            <a:normAutofit fontScale="90000"/>
          </a:bodyPr>
          <a:lstStyle/>
          <a:p>
            <a:pPr algn="ctr"/>
            <a:r>
              <a:rPr lang="cs-CZ" dirty="0"/>
              <a:t/>
            </a:r>
            <a:br>
              <a:rPr lang="cs-CZ" dirty="0"/>
            </a:br>
            <a:r>
              <a:rPr lang="en-US" dirty="0"/>
              <a:t>The inclusion </a:t>
            </a:r>
            <a:r>
              <a:rPr lang="cs-CZ" dirty="0" smtClean="0"/>
              <a:t/>
            </a:r>
            <a:br>
              <a:rPr lang="cs-CZ" dirty="0" smtClean="0"/>
            </a:br>
            <a:r>
              <a:rPr lang="en-US" dirty="0" smtClean="0"/>
              <a:t>of </a:t>
            </a:r>
            <a:r>
              <a:rPr lang="cs-CZ" dirty="0" smtClean="0"/>
              <a:t/>
            </a:r>
            <a:br>
              <a:rPr lang="cs-CZ" dirty="0" smtClean="0"/>
            </a:br>
            <a:r>
              <a:rPr lang="en-US" dirty="0" smtClean="0"/>
              <a:t>"</a:t>
            </a:r>
            <a:r>
              <a:rPr lang="en-US" dirty="0"/>
              <a:t>clean rooms" </a:t>
            </a:r>
            <a:r>
              <a:rPr lang="cs-CZ" dirty="0" smtClean="0"/>
              <a:t/>
            </a:r>
            <a:br>
              <a:rPr lang="cs-CZ" dirty="0" smtClean="0"/>
            </a:br>
            <a:r>
              <a:rPr lang="en-US" dirty="0" smtClean="0"/>
              <a:t>in </a:t>
            </a:r>
            <a:r>
              <a:rPr lang="en-US" dirty="0"/>
              <a:t>the </a:t>
            </a:r>
            <a:r>
              <a:rPr lang="cs-CZ" dirty="0" smtClean="0"/>
              <a:t/>
            </a:r>
            <a:br>
              <a:rPr lang="cs-CZ" dirty="0" smtClean="0"/>
            </a:br>
            <a:r>
              <a:rPr lang="en-US" dirty="0" smtClean="0"/>
              <a:t>healthcare </a:t>
            </a:r>
            <a:r>
              <a:rPr lang="en-US" dirty="0"/>
              <a:t>sector of the </a:t>
            </a:r>
            <a:r>
              <a:rPr lang="cs-CZ" dirty="0" smtClean="0"/>
              <a:t/>
            </a:r>
            <a:br>
              <a:rPr lang="cs-CZ" dirty="0" smtClean="0"/>
            </a:br>
            <a:r>
              <a:rPr lang="en-US" dirty="0" smtClean="0"/>
              <a:t>Czech </a:t>
            </a:r>
            <a:r>
              <a:rPr lang="en-US" dirty="0" err="1" smtClean="0"/>
              <a:t>Republi</a:t>
            </a:r>
            <a:r>
              <a:rPr lang="cs-CZ" dirty="0" smtClean="0"/>
              <a:t>c</a:t>
            </a:r>
            <a:r>
              <a:rPr lang="cs-CZ" dirty="0" smtClean="0">
                <a:solidFill>
                  <a:srgbClr val="FF0000"/>
                </a:solidFill>
              </a:rPr>
              <a:t/>
            </a:r>
            <a:br>
              <a:rPr lang="cs-CZ" dirty="0" smtClean="0">
                <a:solidFill>
                  <a:srgbClr val="FF0000"/>
                </a:solidFill>
              </a:rPr>
            </a:br>
            <a:endParaRPr lang="cs-CZ"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9582" y="2386189"/>
            <a:ext cx="6031211" cy="2448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3723502" y="715932"/>
            <a:ext cx="7081347" cy="707886"/>
          </a:xfrm>
          <a:prstGeom prst="rect">
            <a:avLst/>
          </a:prstGeom>
        </p:spPr>
        <p:txBody>
          <a:bodyPr wrap="square">
            <a:spAutoFit/>
          </a:bodyPr>
          <a:lstStyle/>
          <a:p>
            <a:pPr algn="ctr"/>
            <a:r>
              <a:rPr lang="en-US" sz="2000" b="1" dirty="0">
                <a:solidFill>
                  <a:srgbClr val="FF0000"/>
                </a:solidFill>
              </a:rPr>
              <a:t>Established by agreement </a:t>
            </a:r>
            <a:r>
              <a:rPr lang="en-US" sz="2000" b="1" dirty="0" smtClean="0">
                <a:solidFill>
                  <a:srgbClr val="FF0000"/>
                </a:solidFill>
              </a:rPr>
              <a:t>between</a:t>
            </a:r>
            <a:r>
              <a:rPr lang="cs-CZ" sz="2000" b="1" dirty="0">
                <a:solidFill>
                  <a:srgbClr val="FF0000"/>
                </a:solidFill>
              </a:rPr>
              <a:t> Public </a:t>
            </a:r>
            <a:r>
              <a:rPr lang="cs-CZ" sz="2000" b="1" dirty="0" err="1">
                <a:solidFill>
                  <a:srgbClr val="FF0000"/>
                </a:solidFill>
              </a:rPr>
              <a:t>health</a:t>
            </a:r>
            <a:r>
              <a:rPr lang="cs-CZ" sz="2000" b="1" dirty="0">
                <a:solidFill>
                  <a:srgbClr val="FF0000"/>
                </a:solidFill>
              </a:rPr>
              <a:t> </a:t>
            </a:r>
            <a:r>
              <a:rPr lang="cs-CZ" sz="2000" b="1" dirty="0" err="1" smtClean="0">
                <a:solidFill>
                  <a:srgbClr val="FF0000"/>
                </a:solidFill>
              </a:rPr>
              <a:t>authorities</a:t>
            </a:r>
            <a:r>
              <a:rPr lang="en-US" sz="2000" b="1" dirty="0" smtClean="0">
                <a:solidFill>
                  <a:srgbClr val="FF0000"/>
                </a:solidFill>
              </a:rPr>
              <a:t>, </a:t>
            </a:r>
            <a:r>
              <a:rPr lang="en-US" sz="2000" b="1" dirty="0">
                <a:solidFill>
                  <a:srgbClr val="FF0000"/>
                </a:solidFill>
              </a:rPr>
              <a:t>designers and users</a:t>
            </a:r>
            <a:endParaRPr lang="cs-CZ" sz="2000" b="1" dirty="0">
              <a:solidFill>
                <a:srgbClr val="FF0000"/>
              </a:solidFill>
            </a:endParaRPr>
          </a:p>
        </p:txBody>
      </p:sp>
      <p:sp>
        <p:nvSpPr>
          <p:cNvPr id="5" name="Obdélník 4"/>
          <p:cNvSpPr/>
          <p:nvPr/>
        </p:nvSpPr>
        <p:spPr>
          <a:xfrm>
            <a:off x="4199582" y="1638910"/>
            <a:ext cx="1388522" cy="707886"/>
          </a:xfrm>
          <a:prstGeom prst="rect">
            <a:avLst/>
          </a:prstGeom>
        </p:spPr>
        <p:txBody>
          <a:bodyPr wrap="none">
            <a:spAutoFit/>
          </a:bodyPr>
          <a:lstStyle/>
          <a:p>
            <a:r>
              <a:rPr lang="cs-CZ" dirty="0" smtClean="0"/>
              <a:t>   </a:t>
            </a:r>
            <a:r>
              <a:rPr lang="cs-CZ" sz="2000" b="1" dirty="0" err="1" smtClean="0"/>
              <a:t>class</a:t>
            </a:r>
            <a:r>
              <a:rPr lang="cs-CZ" sz="2000" b="1" dirty="0" smtClean="0"/>
              <a:t> </a:t>
            </a:r>
            <a:r>
              <a:rPr lang="cs-CZ" sz="2000" b="1" dirty="0" err="1"/>
              <a:t>of</a:t>
            </a:r>
            <a:r>
              <a:rPr lang="cs-CZ" sz="2000" b="1" dirty="0"/>
              <a:t> </a:t>
            </a:r>
            <a:endParaRPr lang="cs-CZ" sz="2000" b="1" dirty="0" smtClean="0"/>
          </a:p>
          <a:p>
            <a:r>
              <a:rPr lang="cs-CZ" sz="2000" b="1" dirty="0" err="1" smtClean="0"/>
              <a:t>cleanliness</a:t>
            </a:r>
            <a:endParaRPr lang="cs-CZ" sz="2000" b="1" dirty="0"/>
          </a:p>
        </p:txBody>
      </p:sp>
      <p:sp>
        <p:nvSpPr>
          <p:cNvPr id="6" name="Obdélník 5"/>
          <p:cNvSpPr/>
          <p:nvPr/>
        </p:nvSpPr>
        <p:spPr>
          <a:xfrm>
            <a:off x="5786169" y="1654945"/>
            <a:ext cx="2028119" cy="400110"/>
          </a:xfrm>
          <a:prstGeom prst="rect">
            <a:avLst/>
          </a:prstGeom>
        </p:spPr>
        <p:txBody>
          <a:bodyPr wrap="none">
            <a:spAutoFit/>
          </a:bodyPr>
          <a:lstStyle/>
          <a:p>
            <a:r>
              <a:rPr lang="cs-CZ" sz="2000" b="1" dirty="0" err="1"/>
              <a:t>medical</a:t>
            </a:r>
            <a:r>
              <a:rPr lang="cs-CZ" sz="2000" b="1" dirty="0"/>
              <a:t> </a:t>
            </a:r>
            <a:r>
              <a:rPr lang="cs-CZ" sz="2000" b="1" dirty="0" err="1"/>
              <a:t>facilities</a:t>
            </a:r>
            <a:endParaRPr lang="cs-CZ" sz="2000" b="1" dirty="0"/>
          </a:p>
        </p:txBody>
      </p:sp>
      <p:sp>
        <p:nvSpPr>
          <p:cNvPr id="8" name="Obdélník 7"/>
          <p:cNvSpPr/>
          <p:nvPr/>
        </p:nvSpPr>
        <p:spPr>
          <a:xfrm>
            <a:off x="9895132" y="2685020"/>
            <a:ext cx="1853392" cy="369332"/>
          </a:xfrm>
          <a:prstGeom prst="rect">
            <a:avLst/>
          </a:prstGeom>
        </p:spPr>
        <p:txBody>
          <a:bodyPr wrap="none">
            <a:spAutoFit/>
          </a:bodyPr>
          <a:lstStyle/>
          <a:p>
            <a:r>
              <a:rPr lang="cs-CZ" b="1" dirty="0" err="1"/>
              <a:t>superaseptic</a:t>
            </a:r>
            <a:r>
              <a:rPr lang="cs-CZ" b="1" dirty="0"/>
              <a:t> </a:t>
            </a:r>
            <a:r>
              <a:rPr lang="cs-CZ" b="1" dirty="0" err="1"/>
              <a:t>hall</a:t>
            </a:r>
            <a:endParaRPr lang="cs-CZ" b="1" dirty="0"/>
          </a:p>
        </p:txBody>
      </p:sp>
      <p:sp>
        <p:nvSpPr>
          <p:cNvPr id="9" name="Obdélník 8"/>
          <p:cNvSpPr/>
          <p:nvPr/>
        </p:nvSpPr>
        <p:spPr>
          <a:xfrm>
            <a:off x="9878153" y="3187106"/>
            <a:ext cx="1853392" cy="369332"/>
          </a:xfrm>
          <a:prstGeom prst="rect">
            <a:avLst/>
          </a:prstGeom>
        </p:spPr>
        <p:txBody>
          <a:bodyPr wrap="none">
            <a:spAutoFit/>
          </a:bodyPr>
          <a:lstStyle/>
          <a:p>
            <a:r>
              <a:rPr lang="cs-CZ" b="1" dirty="0" err="1"/>
              <a:t>superaseptic</a:t>
            </a:r>
            <a:r>
              <a:rPr lang="cs-CZ" b="1" dirty="0"/>
              <a:t> </a:t>
            </a:r>
            <a:r>
              <a:rPr lang="cs-CZ" b="1" dirty="0" err="1"/>
              <a:t>hall</a:t>
            </a:r>
            <a:endParaRPr lang="cs-CZ" b="1" dirty="0"/>
          </a:p>
        </p:txBody>
      </p:sp>
      <p:sp>
        <p:nvSpPr>
          <p:cNvPr id="10" name="Obdélník 9"/>
          <p:cNvSpPr/>
          <p:nvPr/>
        </p:nvSpPr>
        <p:spPr>
          <a:xfrm>
            <a:off x="9899997" y="3636508"/>
            <a:ext cx="1457450" cy="369332"/>
          </a:xfrm>
          <a:prstGeom prst="rect">
            <a:avLst/>
          </a:prstGeom>
        </p:spPr>
        <p:txBody>
          <a:bodyPr wrap="none">
            <a:spAutoFit/>
          </a:bodyPr>
          <a:lstStyle/>
          <a:p>
            <a:r>
              <a:rPr lang="cs-CZ" b="1" dirty="0">
                <a:hlinkClick r:id="rId3"/>
              </a:rPr>
              <a:t>utility</a:t>
            </a:r>
            <a:r>
              <a:rPr lang="cs-CZ" b="1" dirty="0"/>
              <a:t> </a:t>
            </a:r>
            <a:r>
              <a:rPr lang="cs-CZ" b="1" dirty="0" err="1">
                <a:hlinkClick r:id="rId4"/>
              </a:rPr>
              <a:t>rooms</a:t>
            </a:r>
            <a:endParaRPr lang="cs-CZ" b="1" dirty="0"/>
          </a:p>
        </p:txBody>
      </p:sp>
      <p:sp>
        <p:nvSpPr>
          <p:cNvPr id="11" name="Obdélník 10"/>
          <p:cNvSpPr/>
          <p:nvPr/>
        </p:nvSpPr>
        <p:spPr>
          <a:xfrm>
            <a:off x="9899997" y="4101511"/>
            <a:ext cx="1457450" cy="369332"/>
          </a:xfrm>
          <a:prstGeom prst="rect">
            <a:avLst/>
          </a:prstGeom>
        </p:spPr>
        <p:txBody>
          <a:bodyPr wrap="none">
            <a:spAutoFit/>
          </a:bodyPr>
          <a:lstStyle/>
          <a:p>
            <a:r>
              <a:rPr lang="cs-CZ" b="1" dirty="0">
                <a:hlinkClick r:id="rId3"/>
              </a:rPr>
              <a:t>utility</a:t>
            </a:r>
            <a:r>
              <a:rPr lang="cs-CZ" b="1" dirty="0"/>
              <a:t> </a:t>
            </a:r>
            <a:r>
              <a:rPr lang="cs-CZ" b="1" dirty="0" err="1">
                <a:hlinkClick r:id="rId4"/>
              </a:rPr>
              <a:t>rooms</a:t>
            </a:r>
            <a:endParaRPr lang="cs-CZ" b="1" dirty="0"/>
          </a:p>
        </p:txBody>
      </p:sp>
    </p:spTree>
    <p:extLst>
      <p:ext uri="{BB962C8B-B14F-4D97-AF65-F5344CB8AC3E}">
        <p14:creationId xmlns:p14="http://schemas.microsoft.com/office/powerpoint/2010/main" val="1825303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069848" y="1298448"/>
            <a:ext cx="7315200" cy="2598049"/>
          </a:xfrm>
        </p:spPr>
        <p:txBody>
          <a:bodyPr>
            <a:normAutofit/>
          </a:bodyPr>
          <a:lstStyle/>
          <a:p>
            <a:pPr algn="ctr"/>
            <a:r>
              <a:rPr lang="cs-CZ" sz="5400" dirty="0"/>
              <a:t>DISINFECTION</a:t>
            </a:r>
            <a:endParaRPr lang="cs-CZ" sz="5400" dirty="0">
              <a:solidFill>
                <a:srgbClr val="FF0000"/>
              </a:solidFill>
            </a:endParaRPr>
          </a:p>
        </p:txBody>
      </p:sp>
      <p:sp>
        <p:nvSpPr>
          <p:cNvPr id="3" name="Zástupný symbol pro obsah 2"/>
          <p:cNvSpPr>
            <a:spLocks noGrp="1"/>
          </p:cNvSpPr>
          <p:nvPr>
            <p:ph type="subTitle" idx="1"/>
          </p:nvPr>
        </p:nvSpPr>
        <p:spPr>
          <a:xfrm>
            <a:off x="1100015" y="3962400"/>
            <a:ext cx="7315200" cy="1622246"/>
          </a:xfrm>
        </p:spPr>
        <p:txBody>
          <a:bodyPr>
            <a:normAutofit/>
          </a:bodyPr>
          <a:lstStyle/>
          <a:p>
            <a:pPr algn="ctr"/>
            <a:r>
              <a:rPr lang="en-US" dirty="0" smtClean="0"/>
              <a:t>an </a:t>
            </a:r>
            <a:r>
              <a:rPr lang="en-US" dirty="0"/>
              <a:t>essential part of the anti-epidemic regime in healthcare facilities and in areas where epidemiologically </a:t>
            </a:r>
            <a:r>
              <a:rPr lang="en-US" dirty="0" smtClean="0"/>
              <a:t>significant</a:t>
            </a:r>
            <a:r>
              <a:rPr lang="cs-CZ" dirty="0" smtClean="0"/>
              <a:t> </a:t>
            </a:r>
            <a:r>
              <a:rPr lang="en-US" dirty="0"/>
              <a:t>activity is being carried </a:t>
            </a:r>
            <a:r>
              <a:rPr lang="en-US" dirty="0" smtClean="0"/>
              <a:t>out</a:t>
            </a:r>
            <a:r>
              <a:rPr lang="cs-CZ" dirty="0" smtClean="0"/>
              <a:t> (food </a:t>
            </a:r>
            <a:r>
              <a:rPr lang="cs-CZ" dirty="0" err="1" smtClean="0"/>
              <a:t>industry</a:t>
            </a:r>
            <a:r>
              <a:rPr lang="cs-CZ" dirty="0" smtClean="0"/>
              <a:t>, </a:t>
            </a:r>
            <a:r>
              <a:rPr lang="cs-CZ" dirty="0" err="1" smtClean="0"/>
              <a:t>massage</a:t>
            </a:r>
            <a:r>
              <a:rPr lang="cs-CZ" dirty="0" smtClean="0"/>
              <a:t>, …)</a:t>
            </a:r>
            <a:endParaRPr lang="cs-CZ" dirty="0"/>
          </a:p>
          <a:p>
            <a:pPr marL="0" indent="0" algn="ctr">
              <a:buNone/>
            </a:pPr>
            <a:endParaRPr lang="cs-CZ" dirty="0" smtClean="0"/>
          </a:p>
          <a:p>
            <a:endParaRPr lang="cs-CZ" dirty="0"/>
          </a:p>
          <a:p>
            <a:pPr marL="0" indent="0">
              <a:buNone/>
            </a:pPr>
            <a:endParaRPr lang="cs-CZ" sz="2400" dirty="0" smtClean="0"/>
          </a:p>
          <a:p>
            <a:endParaRPr lang="cs-CZ" dirty="0"/>
          </a:p>
          <a:p>
            <a:endParaRPr lang="cs-CZ" dirty="0" smtClean="0"/>
          </a:p>
          <a:p>
            <a:endParaRPr lang="cs-CZ" dirty="0"/>
          </a:p>
          <a:p>
            <a:endParaRPr lang="cs-CZ" dirty="0"/>
          </a:p>
        </p:txBody>
      </p:sp>
      <p:pic>
        <p:nvPicPr>
          <p:cNvPr id="6" name="Obrázek 5"/>
          <p:cNvPicPr>
            <a:picLocks noChangeAspect="1"/>
          </p:cNvPicPr>
          <p:nvPr/>
        </p:nvPicPr>
        <p:blipFill>
          <a:blip r:embed="rId2"/>
          <a:stretch>
            <a:fillRect/>
          </a:stretch>
        </p:blipFill>
        <p:spPr>
          <a:xfrm>
            <a:off x="9505436" y="2651727"/>
            <a:ext cx="2377646" cy="1810669"/>
          </a:xfrm>
          <a:prstGeom prst="rect">
            <a:avLst/>
          </a:prstGeom>
        </p:spPr>
      </p:pic>
    </p:spTree>
    <p:extLst>
      <p:ext uri="{BB962C8B-B14F-4D97-AF65-F5344CB8AC3E}">
        <p14:creationId xmlns:p14="http://schemas.microsoft.com/office/powerpoint/2010/main" val="261197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en-US" sz="2400" dirty="0"/>
              <a:t>Annex No. 1 to the Decree No. 553/2007 Coll., </a:t>
            </a:r>
            <a:r>
              <a:rPr lang="cs-CZ" sz="2400" dirty="0" smtClean="0"/>
              <a:t/>
            </a:r>
            <a:br>
              <a:rPr lang="cs-CZ" sz="2400" dirty="0" smtClean="0"/>
            </a:br>
            <a:r>
              <a:rPr lang="cs-CZ" sz="2400" dirty="0"/>
              <a:t/>
            </a:r>
            <a:br>
              <a:rPr lang="cs-CZ" sz="2400" dirty="0"/>
            </a:br>
            <a:r>
              <a:rPr lang="en-US" sz="2400" dirty="0" smtClean="0"/>
              <a:t>The </a:t>
            </a:r>
            <a:r>
              <a:rPr lang="cs-CZ" sz="2400" dirty="0" err="1" smtClean="0"/>
              <a:t>highest</a:t>
            </a:r>
            <a:r>
              <a:rPr lang="cs-CZ" sz="2400" dirty="0" smtClean="0"/>
              <a:t> </a:t>
            </a:r>
            <a:r>
              <a:rPr lang="en-US" sz="2400" dirty="0" smtClean="0"/>
              <a:t>possible </a:t>
            </a:r>
            <a:r>
              <a:rPr lang="en-US" sz="2400" dirty="0"/>
              <a:t>concentrations of </a:t>
            </a:r>
            <a:r>
              <a:rPr lang="en-US" sz="2400" dirty="0" smtClean="0"/>
              <a:t>du</a:t>
            </a:r>
            <a:r>
              <a:rPr lang="cs-CZ" sz="2400" dirty="0" smtClean="0"/>
              <a:t>st</a:t>
            </a:r>
            <a:r>
              <a:rPr lang="en-US" sz="2400" dirty="0" smtClean="0"/>
              <a:t> </a:t>
            </a:r>
            <a:r>
              <a:rPr lang="en-US" sz="2400" dirty="0"/>
              <a:t>particles and microbial factors in clean areas of the facility</a:t>
            </a:r>
            <a:r>
              <a:rPr lang="cs-CZ" sz="2400" dirty="0">
                <a:solidFill>
                  <a:srgbClr val="FF0000"/>
                </a:solidFill>
              </a:rPr>
              <a:t/>
            </a:r>
            <a:br>
              <a:rPr lang="cs-CZ" sz="2400" dirty="0">
                <a:solidFill>
                  <a:srgbClr val="FF0000"/>
                </a:solidFill>
              </a:rPr>
            </a:br>
            <a:endParaRPr lang="cs-CZ" sz="2400" dirty="0">
              <a:solidFill>
                <a:srgbClr val="FF0000"/>
              </a:solidFill>
            </a:endParaRP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837092800"/>
              </p:ext>
            </p:extLst>
          </p:nvPr>
        </p:nvGraphicFramePr>
        <p:xfrm>
          <a:off x="4384675" y="764703"/>
          <a:ext cx="6283325" cy="5462308"/>
        </p:xfrm>
        <a:graphic>
          <a:graphicData uri="http://schemas.openxmlformats.org/drawingml/2006/table">
            <a:tbl>
              <a:tblPr firstRow="1" firstCol="1" bandRow="1"/>
              <a:tblGrid>
                <a:gridCol w="1116965">
                  <a:extLst>
                    <a:ext uri="{9D8B030D-6E8A-4147-A177-3AD203B41FA5}">
                      <a16:colId xmlns:a16="http://schemas.microsoft.com/office/drawing/2014/main" xmlns="" val="4035597656"/>
                    </a:ext>
                  </a:extLst>
                </a:gridCol>
                <a:gridCol w="1910080">
                  <a:extLst>
                    <a:ext uri="{9D8B030D-6E8A-4147-A177-3AD203B41FA5}">
                      <a16:colId xmlns:a16="http://schemas.microsoft.com/office/drawing/2014/main" xmlns="" val="1003748616"/>
                    </a:ext>
                  </a:extLst>
                </a:gridCol>
                <a:gridCol w="822325">
                  <a:extLst>
                    <a:ext uri="{9D8B030D-6E8A-4147-A177-3AD203B41FA5}">
                      <a16:colId xmlns:a16="http://schemas.microsoft.com/office/drawing/2014/main" xmlns="" val="3372646084"/>
                    </a:ext>
                  </a:extLst>
                </a:gridCol>
                <a:gridCol w="810260">
                  <a:extLst>
                    <a:ext uri="{9D8B030D-6E8A-4147-A177-3AD203B41FA5}">
                      <a16:colId xmlns:a16="http://schemas.microsoft.com/office/drawing/2014/main" xmlns="" val="358064911"/>
                    </a:ext>
                  </a:extLst>
                </a:gridCol>
                <a:gridCol w="899795">
                  <a:extLst>
                    <a:ext uri="{9D8B030D-6E8A-4147-A177-3AD203B41FA5}">
                      <a16:colId xmlns:a16="http://schemas.microsoft.com/office/drawing/2014/main" xmlns="" val="2411449786"/>
                    </a:ext>
                  </a:extLst>
                </a:gridCol>
                <a:gridCol w="723900">
                  <a:extLst>
                    <a:ext uri="{9D8B030D-6E8A-4147-A177-3AD203B41FA5}">
                      <a16:colId xmlns:a16="http://schemas.microsoft.com/office/drawing/2014/main" xmlns="" val="2915212867"/>
                    </a:ext>
                  </a:extLst>
                </a:gridCol>
              </a:tblGrid>
              <a:tr h="367936">
                <a:tc>
                  <a:txBody>
                    <a:bodyPr/>
                    <a:lstStyle/>
                    <a:p>
                      <a:pPr>
                        <a:lnSpc>
                          <a:spcPct val="115000"/>
                        </a:lnSpc>
                        <a:spcAft>
                          <a:spcPts val="0"/>
                        </a:spcAft>
                      </a:pPr>
                      <a:r>
                        <a:rPr lang="cs-CZ" sz="1100" b="1">
                          <a:effectLst/>
                          <a:latin typeface="Calibri" panose="020F0502020204030204" pitchFamily="34" charset="0"/>
                          <a:ea typeface="Calibri" panose="020F0502020204030204" pitchFamily="34" charset="0"/>
                          <a:cs typeface="Times New Roman" panose="02020603050405020304" pitchFamily="18" charset="0"/>
                        </a:rPr>
                        <a:t>Třída čistoty ISO</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rowSpan="2">
                  <a:txBody>
                    <a:bodyPr/>
                    <a:lstStyle/>
                    <a:p>
                      <a:pPr algn="ctr">
                        <a:lnSpc>
                          <a:spcPct val="115000"/>
                        </a:lnSpc>
                        <a:spcAft>
                          <a:spcPts val="0"/>
                        </a:spcAft>
                        <a:tabLst>
                          <a:tab pos="270510" algn="l"/>
                        </a:tabLst>
                      </a:pPr>
                      <a:r>
                        <a:rPr lang="cs-CZ" sz="1100" b="1" dirty="0">
                          <a:effectLst/>
                          <a:latin typeface="Calibri" panose="020F0502020204030204" pitchFamily="34" charset="0"/>
                          <a:ea typeface="Calibri" panose="020F0502020204030204" pitchFamily="34" charset="0"/>
                          <a:cs typeface="Times New Roman" panose="02020603050405020304" pitchFamily="18" charset="0"/>
                        </a:rPr>
                        <a:t>Zdravotnické pracoviště</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tabLst>
                          <a:tab pos="270510" algn="l"/>
                        </a:tabLst>
                      </a:pPr>
                      <a:r>
                        <a:rPr lang="cs-CZ" sz="1100" b="1">
                          <a:effectLst/>
                          <a:latin typeface="Calibri" panose="020F0502020204030204" pitchFamily="34" charset="0"/>
                          <a:ea typeface="Calibri" panose="020F0502020204030204" pitchFamily="34" charset="0"/>
                          <a:cs typeface="Times New Roman" panose="02020603050405020304" pitchFamily="18" charset="0"/>
                        </a:rPr>
                        <a:t>Počet prachových částic</a:t>
                      </a:r>
                      <a:r>
                        <a:rPr lang="cs-CZ" sz="900" b="1">
                          <a:effectLst/>
                          <a:latin typeface="Arial" panose="020B0604020202020204" pitchFamily="34" charset="0"/>
                          <a:ea typeface="Calibri" panose="020F0502020204030204" pitchFamily="34" charset="0"/>
                          <a:cs typeface="Times New Roman" panose="02020603050405020304" pitchFamily="18" charset="0"/>
                        </a:rPr>
                        <a:t>/m</a:t>
                      </a:r>
                      <a:r>
                        <a:rPr lang="cs-CZ" sz="900" b="1" baseline="30000">
                          <a:effectLst/>
                          <a:latin typeface="Arial" panose="020B0604020202020204" pitchFamily="34" charset="0"/>
                          <a:ea typeface="Calibri" panose="020F0502020204030204" pitchFamily="34" charset="0"/>
                          <a:cs typeface="Times New Roman" panose="02020603050405020304" pitchFamily="18" charset="0"/>
                        </a:rPr>
                        <a:t>3</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gridSpan="2">
                  <a:txBody>
                    <a:bodyPr/>
                    <a:lstStyle/>
                    <a:p>
                      <a:pPr algn="ctr">
                        <a:lnSpc>
                          <a:spcPct val="115000"/>
                        </a:lnSpc>
                        <a:spcAft>
                          <a:spcPts val="0"/>
                        </a:spcAft>
                        <a:tabLst>
                          <a:tab pos="270510" algn="l"/>
                        </a:tabLst>
                      </a:pPr>
                      <a:r>
                        <a:rPr lang="cs-CZ" sz="1000" b="1">
                          <a:effectLst/>
                          <a:latin typeface="Arial" panose="020B0604020202020204" pitchFamily="34" charset="0"/>
                          <a:ea typeface="Calibri" panose="020F0502020204030204" pitchFamily="34" charset="0"/>
                          <a:cs typeface="Times New Roman" panose="02020603050405020304" pitchFamily="18" charset="0"/>
                        </a:rPr>
                        <a:t>Počet mikroorganismů </a:t>
                      </a:r>
                      <a:r>
                        <a:rPr lang="cs-CZ" sz="900" b="1">
                          <a:effectLst/>
                          <a:latin typeface="Arial" panose="020B0604020202020204" pitchFamily="34" charset="0"/>
                          <a:ea typeface="Calibri" panose="020F0502020204030204" pitchFamily="34" charset="0"/>
                          <a:cs typeface="Times New Roman" panose="02020603050405020304" pitchFamily="18" charset="0"/>
                        </a:rPr>
                        <a:t>KTJ/m</a:t>
                      </a:r>
                      <a:r>
                        <a:rPr lang="cs-CZ" sz="900" b="1" baseline="30000">
                          <a:effectLst/>
                          <a:latin typeface="Arial" panose="020B0604020202020204" pitchFamily="34" charset="0"/>
                          <a:ea typeface="Calibri" panose="020F0502020204030204" pitchFamily="34" charset="0"/>
                          <a:cs typeface="Times New Roman" panose="02020603050405020304" pitchFamily="18" charset="0"/>
                        </a:rPr>
                        <a:t>3</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extLst>
                  <a:ext uri="{0D108BD9-81ED-4DB2-BD59-A6C34878D82A}">
                    <a16:rowId xmlns:a16="http://schemas.microsoft.com/office/drawing/2014/main" xmlns="" val="2069696549"/>
                  </a:ext>
                </a:extLst>
              </a:tr>
              <a:tr h="367936">
                <a:tc>
                  <a:txBody>
                    <a:bodyPr/>
                    <a:lstStyle/>
                    <a:p>
                      <a:pPr algn="ctr">
                        <a:lnSpc>
                          <a:spcPct val="115000"/>
                        </a:lnSpc>
                        <a:spcAft>
                          <a:spcPts val="0"/>
                        </a:spcAft>
                        <a:tabLst>
                          <a:tab pos="270510" algn="l"/>
                        </a:tabLst>
                      </a:pPr>
                      <a:r>
                        <a:rPr lang="cs-CZ" sz="1100" b="1">
                          <a:effectLst/>
                          <a:latin typeface="Calibri" panose="020F0502020204030204" pitchFamily="34" charset="0"/>
                          <a:ea typeface="Calibri" panose="020F0502020204030204" pitchFamily="34" charset="0"/>
                          <a:cs typeface="Times New Roman" panose="02020603050405020304" pitchFamily="18" charset="0"/>
                        </a:rPr>
                        <a:t>Třída čistoty vyhláška</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ctr">
                        <a:lnSpc>
                          <a:spcPct val="115000"/>
                        </a:lnSpc>
                        <a:spcAft>
                          <a:spcPts val="0"/>
                        </a:spcAft>
                      </a:pPr>
                      <a:r>
                        <a:rPr lang="cs-CZ" sz="900" b="1">
                          <a:effectLst/>
                          <a:latin typeface="Arial" panose="020B0604020202020204" pitchFamily="34" charset="0"/>
                          <a:ea typeface="Calibri" panose="020F0502020204030204" pitchFamily="34" charset="0"/>
                          <a:cs typeface="Times New Roman" panose="02020603050405020304" pitchFamily="18" charset="0"/>
                        </a:rPr>
                        <a:t>≥ 0,5 µm</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900" b="1">
                          <a:effectLst/>
                          <a:latin typeface="Arial" panose="020B0604020202020204" pitchFamily="34" charset="0"/>
                          <a:ea typeface="Calibri" panose="020F0502020204030204" pitchFamily="34" charset="0"/>
                          <a:cs typeface="Times New Roman" panose="02020603050405020304" pitchFamily="18" charset="0"/>
                        </a:rPr>
                        <a:t>≥ 5,0 µm</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900" b="1">
                          <a:effectLst/>
                          <a:latin typeface="Arial" panose="020B0604020202020204" pitchFamily="34" charset="0"/>
                          <a:ea typeface="Calibri" panose="020F0502020204030204" pitchFamily="34" charset="0"/>
                          <a:cs typeface="Times New Roman" panose="02020603050405020304" pitchFamily="18" charset="0"/>
                        </a:rPr>
                        <a:t>nepatogenní</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cs-CZ" sz="900" b="1">
                          <a:effectLst/>
                          <a:latin typeface="Arial" panose="020B0604020202020204" pitchFamily="34" charset="0"/>
                          <a:ea typeface="Calibri" panose="020F0502020204030204" pitchFamily="34" charset="0"/>
                          <a:cs typeface="Times New Roman" panose="02020603050405020304" pitchFamily="18" charset="0"/>
                        </a:rPr>
                        <a:t>patogenní</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13196739"/>
                  </a:ext>
                </a:extLst>
              </a:tr>
              <a:tr h="347618">
                <a:tc>
                  <a:txBody>
                    <a:bodyPr/>
                    <a:lstStyle/>
                    <a:p>
                      <a:pPr algn="ctr">
                        <a:lnSpc>
                          <a:spcPct val="115000"/>
                        </a:lnSpc>
                        <a:spcAft>
                          <a:spcPts val="0"/>
                        </a:spcAft>
                      </a:pPr>
                      <a:r>
                        <a:rPr lang="cs-CZ" sz="1000" dirty="0" smtClean="0">
                          <a:effectLst/>
                          <a:latin typeface="Arial" panose="020B0604020202020204" pitchFamily="34" charset="0"/>
                          <a:ea typeface="Calibri" panose="020F0502020204030204" pitchFamily="34" charset="0"/>
                          <a:cs typeface="Times New Roman" panose="02020603050405020304" pitchFamily="18" charset="0"/>
                        </a:rPr>
                        <a:t>5 </a:t>
                      </a:r>
                      <a:r>
                        <a:rPr lang="cs-CZ" sz="1000" dirty="0" smtClean="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a:t>
                      </a:r>
                      <a:endParaRPr lang="cs-CZ"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rowSpan="2">
                  <a:txBody>
                    <a:bodyPr/>
                    <a:lstStyle/>
                    <a:p>
                      <a:pPr>
                        <a:lnSpc>
                          <a:spcPct val="115000"/>
                        </a:lnSpc>
                        <a:spcAft>
                          <a:spcPts val="0"/>
                        </a:spcAft>
                      </a:pPr>
                      <a:r>
                        <a:rPr lang="cs-CZ" sz="1000" dirty="0" err="1">
                          <a:effectLst/>
                          <a:latin typeface="Arial" panose="020B0604020202020204" pitchFamily="34" charset="0"/>
                          <a:ea typeface="Calibri" panose="020F0502020204030204" pitchFamily="34" charset="0"/>
                          <a:cs typeface="Times New Roman" panose="02020603050405020304" pitchFamily="18" charset="0"/>
                        </a:rPr>
                        <a:t>Superaseptický</a:t>
                      </a:r>
                      <a:r>
                        <a:rPr lang="cs-CZ" sz="1000" dirty="0">
                          <a:effectLst/>
                          <a:latin typeface="Arial" panose="020B0604020202020204" pitchFamily="34" charset="0"/>
                          <a:ea typeface="Calibri" panose="020F0502020204030204" pitchFamily="34" charset="0"/>
                          <a:cs typeface="Times New Roman" panose="02020603050405020304" pitchFamily="18" charset="0"/>
                        </a:rPr>
                        <a:t> operační sál/operační </a:t>
                      </a:r>
                      <a:r>
                        <a:rPr lang="cs-CZ" sz="1000" dirty="0" smtClean="0">
                          <a:effectLst/>
                          <a:latin typeface="Arial" panose="020B0604020202020204" pitchFamily="34" charset="0"/>
                          <a:ea typeface="Calibri" panose="020F0502020204030204" pitchFamily="34" charset="0"/>
                          <a:cs typeface="Times New Roman" panose="02020603050405020304" pitchFamily="18" charset="0"/>
                        </a:rPr>
                        <a:t>pole, Transplantační a</a:t>
                      </a:r>
                      <a:r>
                        <a:rPr lang="cs-CZ" sz="1000" baseline="0" dirty="0" smtClean="0">
                          <a:effectLst/>
                          <a:latin typeface="Arial" panose="020B0604020202020204" pitchFamily="34" charset="0"/>
                          <a:ea typeface="Calibri" panose="020F0502020204030204" pitchFamily="34" charset="0"/>
                          <a:cs typeface="Times New Roman" panose="02020603050405020304" pitchFamily="18" charset="0"/>
                        </a:rPr>
                        <a:t> popáleninová jednotka.</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3 520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29</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rowSpan="10">
                  <a:txBody>
                    <a:bodyPr/>
                    <a:lstStyle/>
                    <a:p>
                      <a:pPr algn="ctr">
                        <a:lnSpc>
                          <a:spcPct val="115000"/>
                        </a:lnSpc>
                        <a:spcAft>
                          <a:spcPts val="0"/>
                        </a:spcAft>
                        <a:tabLst>
                          <a:tab pos="270510" algn="l"/>
                        </a:tabLst>
                      </a:pPr>
                      <a:r>
                        <a:rPr lang="cs-CZ" sz="10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&lt; 1</a:t>
                      </a:r>
                      <a:endParaRPr lang="cs-CZ"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37541899"/>
                  </a:ext>
                </a:extLst>
              </a:tr>
              <a:tr h="347618">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M 3,5</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3 530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70510" algn="l"/>
                        </a:tabLst>
                      </a:pPr>
                      <a:r>
                        <a:rPr lang="cs-CZ" sz="10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&lt; 1</a:t>
                      </a:r>
                      <a:endParaRPr lang="cs-CZ"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extLst>
                  <a:ext uri="{0D108BD9-81ED-4DB2-BD59-A6C34878D82A}">
                    <a16:rowId xmlns:a16="http://schemas.microsoft.com/office/drawing/2014/main" xmlns="" val="2529929926"/>
                  </a:ext>
                </a:extLst>
              </a:tr>
              <a:tr h="347618">
                <a:tc>
                  <a:txBody>
                    <a:bodyPr/>
                    <a:lstStyle/>
                    <a:p>
                      <a:pPr algn="ctr">
                        <a:lnSpc>
                          <a:spcPct val="115000"/>
                        </a:lnSpc>
                        <a:spcAft>
                          <a:spcPts val="0"/>
                        </a:spcAft>
                        <a:tabLst>
                          <a:tab pos="270510" algn="l"/>
                        </a:tabLst>
                      </a:pPr>
                      <a:r>
                        <a:rPr lang="cs-CZ" sz="1000" dirty="0" smtClean="0">
                          <a:effectLst/>
                          <a:latin typeface="Arial" panose="020B0604020202020204" pitchFamily="34" charset="0"/>
                          <a:ea typeface="Calibri" panose="020F0502020204030204" pitchFamily="34" charset="0"/>
                          <a:cs typeface="Times New Roman" panose="02020603050405020304" pitchFamily="18" charset="0"/>
                        </a:rPr>
                        <a:t>6 </a:t>
                      </a:r>
                      <a:r>
                        <a:rPr lang="cs-CZ" sz="1000" dirty="0" smtClean="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(B)</a:t>
                      </a:r>
                      <a:endParaRPr lang="cs-CZ"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rowSpan="2">
                  <a:txBody>
                    <a:bodyPr/>
                    <a:lstStyle/>
                    <a:p>
                      <a:pPr>
                        <a:lnSpc>
                          <a:spcPct val="115000"/>
                        </a:lnSpc>
                        <a:spcAft>
                          <a:spcPts val="0"/>
                        </a:spcAft>
                      </a:pPr>
                      <a:r>
                        <a:rPr lang="cs-CZ" sz="1000" dirty="0">
                          <a:effectLst/>
                          <a:latin typeface="Arial" panose="020B0604020202020204" pitchFamily="34" charset="0"/>
                          <a:ea typeface="Calibri" panose="020F0502020204030204" pitchFamily="34" charset="0"/>
                          <a:cs typeface="Times New Roman" panose="02020603050405020304" pitchFamily="18" charset="0"/>
                        </a:rPr>
                        <a:t>Aseptický operační sál/operační </a:t>
                      </a:r>
                      <a:r>
                        <a:rPr lang="cs-CZ" sz="1000" dirty="0" smtClean="0">
                          <a:effectLst/>
                          <a:latin typeface="Arial" panose="020B0604020202020204" pitchFamily="34" charset="0"/>
                          <a:ea typeface="Calibri" panose="020F0502020204030204" pitchFamily="34" charset="0"/>
                          <a:cs typeface="Times New Roman" panose="02020603050405020304" pitchFamily="18" charset="0"/>
                        </a:rPr>
                        <a:t>pole,</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s-CZ" sz="400" dirty="0">
                          <a:effectLst/>
                          <a:latin typeface="Arial" panose="020B0604020202020204" pitchFamily="34" charset="0"/>
                          <a:ea typeface="Calibri" panose="020F0502020204030204" pitchFamily="34" charset="0"/>
                          <a:cs typeface="Times New Roman" panose="02020603050405020304" pitchFamily="18" charset="0"/>
                        </a:rPr>
                        <a:t>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tabLst>
                          <a:tab pos="270510" algn="l"/>
                        </a:tabLst>
                      </a:pPr>
                      <a:r>
                        <a:rPr lang="cs-CZ" sz="1000" dirty="0" err="1">
                          <a:effectLst/>
                          <a:latin typeface="Arial" panose="020B0604020202020204" pitchFamily="34" charset="0"/>
                          <a:ea typeface="Calibri" panose="020F0502020204030204" pitchFamily="34" charset="0"/>
                          <a:cs typeface="Times New Roman" panose="02020603050405020304" pitchFamily="18" charset="0"/>
                        </a:rPr>
                        <a:t>Superaseptický</a:t>
                      </a:r>
                      <a:r>
                        <a:rPr lang="cs-CZ" sz="1000" dirty="0">
                          <a:effectLst/>
                          <a:latin typeface="Arial" panose="020B0604020202020204" pitchFamily="34" charset="0"/>
                          <a:ea typeface="Calibri" panose="020F0502020204030204" pitchFamily="34" charset="0"/>
                          <a:cs typeface="Times New Roman" panose="02020603050405020304" pitchFamily="18" charset="0"/>
                        </a:rPr>
                        <a:t> operační sál/prostor </a:t>
                      </a:r>
                      <a:r>
                        <a:rPr lang="cs-CZ" sz="1000" dirty="0" smtClean="0">
                          <a:effectLst/>
                          <a:latin typeface="Arial" panose="020B0604020202020204" pitchFamily="34" charset="0"/>
                          <a:ea typeface="Calibri" panose="020F0502020204030204" pitchFamily="34" charset="0"/>
                          <a:cs typeface="Times New Roman" panose="02020603050405020304" pitchFamily="18" charset="0"/>
                        </a:rPr>
                        <a:t>sálu.</a:t>
                      </a: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35 200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293</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vMerge="1">
                  <a:txBody>
                    <a:bodyPr/>
                    <a:lstStyle/>
                    <a:p>
                      <a:endParaRPr lang="cs-CZ"/>
                    </a:p>
                  </a:txBody>
                  <a:tcPr/>
                </a:tc>
                <a:extLst>
                  <a:ext uri="{0D108BD9-81ED-4DB2-BD59-A6C34878D82A}">
                    <a16:rowId xmlns:a16="http://schemas.microsoft.com/office/drawing/2014/main" xmlns="" val="3845123060"/>
                  </a:ext>
                </a:extLst>
              </a:tr>
              <a:tr h="395810">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4,5</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35 300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247</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70510" algn="l"/>
                        </a:tabLst>
                      </a:pPr>
                      <a:r>
                        <a:rPr lang="cs-CZ" sz="10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5</a:t>
                      </a:r>
                      <a:endParaRPr lang="cs-CZ"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extLst>
                  <a:ext uri="{0D108BD9-81ED-4DB2-BD59-A6C34878D82A}">
                    <a16:rowId xmlns:a16="http://schemas.microsoft.com/office/drawing/2014/main" xmlns="" val="134263263"/>
                  </a:ext>
                </a:extLst>
              </a:tr>
              <a:tr h="347618">
                <a:tc>
                  <a:txBody>
                    <a:bodyPr/>
                    <a:lstStyle/>
                    <a:p>
                      <a:pPr algn="ctr">
                        <a:lnSpc>
                          <a:spcPct val="115000"/>
                        </a:lnSpc>
                        <a:spcAft>
                          <a:spcPts val="0"/>
                        </a:spcAft>
                        <a:tabLst>
                          <a:tab pos="270510" algn="l"/>
                        </a:tabLst>
                      </a:pPr>
                      <a:r>
                        <a:rPr lang="cs-CZ" sz="1000" dirty="0" smtClean="0">
                          <a:effectLst/>
                          <a:latin typeface="Arial" panose="020B0604020202020204" pitchFamily="34" charset="0"/>
                          <a:ea typeface="Calibri" panose="020F0502020204030204" pitchFamily="34" charset="0"/>
                          <a:cs typeface="Times New Roman" panose="02020603050405020304" pitchFamily="18" charset="0"/>
                        </a:rPr>
                        <a:t>7 </a:t>
                      </a:r>
                      <a:r>
                        <a:rPr lang="cs-CZ" sz="1000" dirty="0" smtClean="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a:t>
                      </a:r>
                      <a:endParaRPr lang="cs-CZ"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rowSpan="2">
                  <a:txBody>
                    <a:bodyPr/>
                    <a:lstStyle/>
                    <a:p>
                      <a:pPr>
                        <a:lnSpc>
                          <a:spcPct val="115000"/>
                        </a:lnSpc>
                        <a:spcAft>
                          <a:spcPts val="0"/>
                        </a:spcAft>
                      </a:pPr>
                      <a:r>
                        <a:rPr lang="cs-CZ" sz="1000" dirty="0">
                          <a:effectLst/>
                          <a:latin typeface="Arial" panose="020B0604020202020204" pitchFamily="34" charset="0"/>
                          <a:ea typeface="Calibri" panose="020F0502020204030204" pitchFamily="34" charset="0"/>
                          <a:cs typeface="Times New Roman" panose="02020603050405020304" pitchFamily="18" charset="0"/>
                        </a:rPr>
                        <a:t>Aseptický operační sál/prostor </a:t>
                      </a:r>
                      <a:r>
                        <a:rPr lang="cs-CZ" sz="1000" dirty="0" smtClean="0">
                          <a:effectLst/>
                          <a:latin typeface="Arial" panose="020B0604020202020204" pitchFamily="34" charset="0"/>
                          <a:ea typeface="Calibri" panose="020F0502020204030204" pitchFamily="34" charset="0"/>
                          <a:cs typeface="Times New Roman" panose="02020603050405020304" pitchFamily="18" charset="0"/>
                        </a:rPr>
                        <a:t>sálu,</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s-CZ" sz="400" dirty="0">
                          <a:effectLst/>
                          <a:latin typeface="Arial" panose="020B0604020202020204" pitchFamily="34" charset="0"/>
                          <a:ea typeface="Calibri" panose="020F0502020204030204" pitchFamily="34" charset="0"/>
                          <a:cs typeface="Times New Roman" panose="02020603050405020304" pitchFamily="18" charset="0"/>
                        </a:rPr>
                        <a:t>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tabLst>
                          <a:tab pos="270510" algn="l"/>
                        </a:tabLst>
                      </a:pPr>
                      <a:r>
                        <a:rPr lang="cs-CZ" sz="1000" dirty="0" smtClean="0">
                          <a:effectLst/>
                          <a:latin typeface="Arial" panose="020B0604020202020204" pitchFamily="34" charset="0"/>
                          <a:ea typeface="Calibri" panose="020F0502020204030204" pitchFamily="34" charset="0"/>
                          <a:cs typeface="Times New Roman" panose="02020603050405020304" pitchFamily="18" charset="0"/>
                        </a:rPr>
                        <a:t>Čistá</a:t>
                      </a:r>
                      <a:r>
                        <a:rPr lang="cs-CZ" sz="1000" baseline="0" dirty="0" smtClean="0">
                          <a:effectLst/>
                          <a:latin typeface="Arial" panose="020B0604020202020204" pitchFamily="34" charset="0"/>
                          <a:ea typeface="Calibri" panose="020F0502020204030204" pitchFamily="34" charset="0"/>
                          <a:cs typeface="Times New Roman" panose="02020603050405020304" pitchFamily="18" charset="0"/>
                        </a:rPr>
                        <a:t> a aseptická strana CS, Angiografické sály, </a:t>
                      </a:r>
                    </a:p>
                    <a:p>
                      <a:pPr>
                        <a:lnSpc>
                          <a:spcPct val="115000"/>
                        </a:lnSpc>
                        <a:spcAft>
                          <a:spcPts val="0"/>
                        </a:spcAft>
                        <a:tabLst>
                          <a:tab pos="270510" algn="l"/>
                        </a:tabLst>
                      </a:pPr>
                      <a:r>
                        <a:rPr lang="cs-CZ" sz="1000" baseline="0" dirty="0" smtClean="0">
                          <a:effectLst/>
                          <a:latin typeface="Arial" panose="020B0604020202020204" pitchFamily="34" charset="0"/>
                          <a:ea typeface="Calibri" panose="020F0502020204030204" pitchFamily="34" charset="0"/>
                          <a:cs typeface="Times New Roman" panose="02020603050405020304" pitchFamily="18" charset="0"/>
                        </a:rPr>
                        <a:t>JIP patologických novorozenců a onkologie.</a:t>
                      </a:r>
                    </a:p>
                    <a:p>
                      <a:pPr>
                        <a:lnSpc>
                          <a:spcPct val="115000"/>
                        </a:lnSpc>
                        <a:spcAft>
                          <a:spcPts val="0"/>
                        </a:spcAft>
                        <a:tabLst>
                          <a:tab pos="270510" algn="l"/>
                        </a:tabLst>
                      </a:pPr>
                      <a:r>
                        <a:rPr lang="cs-CZ" sz="1000" baseline="0" dirty="0" smtClean="0">
                          <a:effectLst/>
                          <a:latin typeface="Arial" panose="020B0604020202020204" pitchFamily="34" charset="0"/>
                          <a:ea typeface="Calibri" panose="020F0502020204030204" pitchFamily="34" charset="0"/>
                          <a:cs typeface="Times New Roman" panose="02020603050405020304" pitchFamily="18" charset="0"/>
                        </a:rPr>
                        <a:t>ARO</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352 000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2 930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vMerge="1">
                  <a:txBody>
                    <a:bodyPr/>
                    <a:lstStyle/>
                    <a:p>
                      <a:endParaRPr lang="cs-CZ"/>
                    </a:p>
                  </a:txBody>
                  <a:tcPr/>
                </a:tc>
                <a:extLst>
                  <a:ext uri="{0D108BD9-81ED-4DB2-BD59-A6C34878D82A}">
                    <a16:rowId xmlns:a16="http://schemas.microsoft.com/office/drawing/2014/main" xmlns="" val="244851944"/>
                  </a:ext>
                </a:extLst>
              </a:tr>
              <a:tr h="916252">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5,5</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353 000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2 470 </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70510" algn="l"/>
                        </a:tabLst>
                      </a:pPr>
                      <a:r>
                        <a:rPr lang="cs-CZ" sz="10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100</a:t>
                      </a:r>
                      <a:endParaRPr lang="cs-CZ"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extLst>
                  <a:ext uri="{0D108BD9-81ED-4DB2-BD59-A6C34878D82A}">
                    <a16:rowId xmlns:a16="http://schemas.microsoft.com/office/drawing/2014/main" xmlns="" val="3409085046"/>
                  </a:ext>
                </a:extLst>
              </a:tr>
              <a:tr h="347618">
                <a:tc>
                  <a:txBody>
                    <a:bodyPr/>
                    <a:lstStyle/>
                    <a:p>
                      <a:pPr algn="ctr">
                        <a:lnSpc>
                          <a:spcPct val="115000"/>
                        </a:lnSpc>
                        <a:spcAft>
                          <a:spcPts val="0"/>
                        </a:spcAft>
                        <a:tabLst>
                          <a:tab pos="270510" algn="l"/>
                        </a:tabLst>
                      </a:pPr>
                      <a:r>
                        <a:rPr lang="cs-CZ" sz="1000" dirty="0" smtClean="0">
                          <a:effectLst/>
                          <a:latin typeface="Arial" panose="020B0604020202020204" pitchFamily="34" charset="0"/>
                          <a:ea typeface="Calibri" panose="020F0502020204030204" pitchFamily="34" charset="0"/>
                          <a:cs typeface="Times New Roman" panose="02020603050405020304" pitchFamily="18" charset="0"/>
                        </a:rPr>
                        <a:t>8 </a:t>
                      </a:r>
                      <a:r>
                        <a:rPr lang="cs-CZ" sz="1000" dirty="0" smtClean="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(D)</a:t>
                      </a:r>
                      <a:endParaRPr lang="cs-CZ"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rowSpan="2">
                  <a:txBody>
                    <a:bodyPr/>
                    <a:lstStyle/>
                    <a:p>
                      <a:pPr>
                        <a:lnSpc>
                          <a:spcPct val="115000"/>
                        </a:lnSpc>
                        <a:spcAft>
                          <a:spcPts val="0"/>
                        </a:spcAft>
                      </a:pPr>
                      <a:r>
                        <a:rPr lang="cs-CZ" sz="1000" dirty="0" smtClean="0">
                          <a:effectLst/>
                          <a:latin typeface="Arial" panose="020B0604020202020204" pitchFamily="34" charset="0"/>
                          <a:ea typeface="Calibri" panose="020F0502020204030204" pitchFamily="34" charset="0"/>
                          <a:cs typeface="Times New Roman" panose="02020603050405020304" pitchFamily="18" charset="0"/>
                        </a:rPr>
                        <a:t>Zázemí</a:t>
                      </a:r>
                      <a:r>
                        <a:rPr lang="cs-CZ" sz="1000" baseline="0" dirty="0" smtClean="0">
                          <a:effectLst/>
                          <a:latin typeface="Arial" panose="020B0604020202020204" pitchFamily="34" charset="0"/>
                          <a:ea typeface="Calibri" panose="020F0502020204030204" pitchFamily="34" charset="0"/>
                          <a:cs typeface="Times New Roman" panose="02020603050405020304" pitchFamily="18" charset="0"/>
                        </a:rPr>
                        <a:t> aseptických sálů,</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cs-CZ" sz="1000" dirty="0" smtClean="0">
                          <a:effectLst/>
                          <a:latin typeface="Arial" panose="020B0604020202020204" pitchFamily="34" charset="0"/>
                          <a:ea typeface="Calibri" panose="020F0502020204030204" pitchFamily="34" charset="0"/>
                          <a:cs typeface="Times New Roman" panose="02020603050405020304" pitchFamily="18" charset="0"/>
                        </a:rPr>
                        <a:t>JIP</a:t>
                      </a:r>
                      <a:r>
                        <a:rPr lang="cs-CZ" sz="1000" baseline="0" dirty="0" smtClean="0">
                          <a:effectLst/>
                          <a:latin typeface="Arial" panose="020B0604020202020204" pitchFamily="34" charset="0"/>
                          <a:ea typeface="Calibri" panose="020F0502020204030204" pitchFamily="34" charset="0"/>
                          <a:cs typeface="Times New Roman" panose="02020603050405020304" pitchFamily="18" charset="0"/>
                        </a:rPr>
                        <a:t> chirurgické, </a:t>
                      </a:r>
                      <a:r>
                        <a:rPr lang="cs-CZ" sz="1000" baseline="0" dirty="0" err="1" smtClean="0">
                          <a:effectLst/>
                          <a:latin typeface="Arial" panose="020B0604020202020204" pitchFamily="34" charset="0"/>
                          <a:ea typeface="Calibri" panose="020F0502020204030204" pitchFamily="34" charset="0"/>
                          <a:cs typeface="Times New Roman" panose="02020603050405020304" pitchFamily="18" charset="0"/>
                        </a:rPr>
                        <a:t>novorozeneckéí</a:t>
                      </a:r>
                      <a:endParaRPr lang="cs-CZ" sz="1000" baseline="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0"/>
                        </a:spcAft>
                      </a:pPr>
                      <a:r>
                        <a:rPr lang="cs-CZ" sz="1000" baseline="0" dirty="0" err="1" smtClean="0">
                          <a:effectLst/>
                          <a:latin typeface="Arial" panose="020B0604020202020204" pitchFamily="34" charset="0"/>
                          <a:ea typeface="Calibri" panose="020F0502020204030204" pitchFamily="34" charset="0"/>
                          <a:cs typeface="Times New Roman" panose="02020603050405020304" pitchFamily="18" charset="0"/>
                        </a:rPr>
                        <a:t>Dospávací</a:t>
                      </a:r>
                      <a:r>
                        <a:rPr lang="cs-CZ" sz="1000" baseline="0" dirty="0" smtClean="0">
                          <a:effectLst/>
                          <a:latin typeface="Arial" panose="020B0604020202020204" pitchFamily="34" charset="0"/>
                          <a:ea typeface="Calibri" panose="020F0502020204030204" pitchFamily="34" charset="0"/>
                          <a:cs typeface="Times New Roman" panose="02020603050405020304" pitchFamily="18" charset="0"/>
                        </a:rPr>
                        <a:t> pokoje,</a:t>
                      </a:r>
                    </a:p>
                    <a:p>
                      <a:pPr>
                        <a:lnSpc>
                          <a:spcPct val="115000"/>
                        </a:lnSpc>
                        <a:spcAft>
                          <a:spcPts val="0"/>
                        </a:spcAft>
                      </a:pPr>
                      <a:r>
                        <a:rPr lang="cs-CZ" sz="1000" baseline="0" dirty="0" smtClean="0">
                          <a:effectLst/>
                          <a:latin typeface="Arial" panose="020B0604020202020204" pitchFamily="34" charset="0"/>
                          <a:ea typeface="Calibri" panose="020F0502020204030204" pitchFamily="34" charset="0"/>
                          <a:cs typeface="Times New Roman" panose="02020603050405020304" pitchFamily="18" charset="0"/>
                        </a:rPr>
                        <a:t>Zákrokové sálky,</a:t>
                      </a:r>
                    </a:p>
                    <a:p>
                      <a:pPr>
                        <a:lnSpc>
                          <a:spcPct val="115000"/>
                        </a:lnSpc>
                        <a:spcAft>
                          <a:spcPts val="0"/>
                        </a:spcAft>
                      </a:pPr>
                      <a:r>
                        <a:rPr lang="cs-CZ" sz="1000" baseline="0" dirty="0" smtClean="0">
                          <a:effectLst/>
                          <a:latin typeface="Arial" panose="020B0604020202020204" pitchFamily="34" charset="0"/>
                          <a:ea typeface="Calibri" panose="020F0502020204030204" pitchFamily="34" charset="0"/>
                          <a:cs typeface="Times New Roman" panose="02020603050405020304" pitchFamily="18" charset="0"/>
                        </a:rPr>
                        <a:t>Endoskopické vyšetřovny.</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tabLst>
                          <a:tab pos="270510" algn="l"/>
                        </a:tabLst>
                      </a:pPr>
                      <a:r>
                        <a:rPr lang="cs-CZ" sz="1000" dirty="0">
                          <a:effectLst/>
                          <a:latin typeface="Arial" panose="020B0604020202020204" pitchFamily="34" charset="0"/>
                          <a:ea typeface="Calibri" panose="020F0502020204030204" pitchFamily="34" charset="0"/>
                          <a:cs typeface="Times New Roman" panose="02020603050405020304" pitchFamily="18" charset="0"/>
                        </a:rPr>
                        <a:t> </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3 520 000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29 300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vMerge="1">
                  <a:txBody>
                    <a:bodyPr/>
                    <a:lstStyle/>
                    <a:p>
                      <a:endParaRPr lang="cs-CZ"/>
                    </a:p>
                  </a:txBody>
                  <a:tcPr/>
                </a:tc>
                <a:extLst>
                  <a:ext uri="{0D108BD9-81ED-4DB2-BD59-A6C34878D82A}">
                    <a16:rowId xmlns:a16="http://schemas.microsoft.com/office/drawing/2014/main" xmlns="" val="4269031013"/>
                  </a:ext>
                </a:extLst>
              </a:tr>
              <a:tr h="847334">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6,5</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3 530 000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24 700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70510" algn="l"/>
                        </a:tabLst>
                      </a:pPr>
                      <a:r>
                        <a:rPr lang="cs-CZ" sz="10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500</a:t>
                      </a:r>
                      <a:endParaRPr lang="cs-CZ"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extLst>
                  <a:ext uri="{0D108BD9-81ED-4DB2-BD59-A6C34878D82A}">
                    <a16:rowId xmlns:a16="http://schemas.microsoft.com/office/drawing/2014/main" xmlns="" val="4182520424"/>
                  </a:ext>
                </a:extLst>
              </a:tr>
              <a:tr h="347618">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9</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rowSpan="2">
                  <a:txBody>
                    <a:bodyPr/>
                    <a:lstStyle/>
                    <a:p>
                      <a:pPr>
                        <a:lnSpc>
                          <a:spcPct val="115000"/>
                        </a:lnSpc>
                        <a:spcAft>
                          <a:spcPts val="0"/>
                        </a:spcAft>
                        <a:tabLst>
                          <a:tab pos="270510" algn="l"/>
                        </a:tabLst>
                      </a:pPr>
                      <a:r>
                        <a:rPr lang="cs-CZ" sz="1000" dirty="0">
                          <a:effectLst/>
                          <a:latin typeface="Arial" panose="020B0604020202020204" pitchFamily="34" charset="0"/>
                          <a:ea typeface="Calibri" panose="020F0502020204030204" pitchFamily="34" charset="0"/>
                          <a:cs typeface="Times New Roman" panose="02020603050405020304" pitchFamily="18" charset="0"/>
                        </a:rPr>
                        <a:t>S</a:t>
                      </a:r>
                      <a:r>
                        <a:rPr lang="cs-CZ" sz="1000" dirty="0" smtClean="0">
                          <a:effectLst/>
                          <a:latin typeface="Arial" panose="020B0604020202020204" pitchFamily="34" charset="0"/>
                          <a:ea typeface="Calibri" panose="020F0502020204030204" pitchFamily="34" charset="0"/>
                          <a:cs typeface="Times New Roman" panose="02020603050405020304" pitchFamily="18" charset="0"/>
                        </a:rPr>
                        <a:t>tandardní </a:t>
                      </a:r>
                      <a:r>
                        <a:rPr lang="cs-CZ" sz="1000" dirty="0">
                          <a:effectLst/>
                          <a:latin typeface="Arial" panose="020B0604020202020204" pitchFamily="34" charset="0"/>
                          <a:ea typeface="Calibri" panose="020F0502020204030204" pitchFamily="34" charset="0"/>
                          <a:cs typeface="Times New Roman" panose="02020603050405020304" pitchFamily="18" charset="0"/>
                        </a:rPr>
                        <a:t>lůžkové oddělení/pokoje pacientů</a:t>
                      </a:r>
                      <a:endParaRPr lang="cs-C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35 200 000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293 000</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vMerge="1">
                  <a:txBody>
                    <a:bodyPr/>
                    <a:lstStyle/>
                    <a:p>
                      <a:endParaRPr lang="cs-CZ"/>
                    </a:p>
                  </a:txBody>
                  <a:tcPr/>
                </a:tc>
                <a:extLst>
                  <a:ext uri="{0D108BD9-81ED-4DB2-BD59-A6C34878D82A}">
                    <a16:rowId xmlns:a16="http://schemas.microsoft.com/office/drawing/2014/main" xmlns="" val="2652783666"/>
                  </a:ext>
                </a:extLst>
              </a:tr>
              <a:tr h="347618">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70510" algn="l"/>
                        </a:tabLst>
                      </a:pPr>
                      <a:r>
                        <a:rPr lang="cs-CZ" sz="1000">
                          <a:effectLst/>
                          <a:latin typeface="Arial" panose="020B0604020202020204" pitchFamily="34" charset="0"/>
                          <a:ea typeface="Calibri" panose="020F0502020204030204" pitchFamily="34" charset="0"/>
                          <a:cs typeface="Times New Roman" panose="02020603050405020304" pitchFamily="18" charset="0"/>
                        </a:rPr>
                        <a:t>---</a:t>
                      </a:r>
                      <a:endParaRPr lang="cs-C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70510" algn="l"/>
                        </a:tabLst>
                      </a:pPr>
                      <a:r>
                        <a:rPr lang="cs-CZ" sz="10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1 000</a:t>
                      </a:r>
                      <a:endParaRPr lang="cs-CZ"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extLst>
                  <a:ext uri="{0D108BD9-81ED-4DB2-BD59-A6C34878D82A}">
                    <a16:rowId xmlns:a16="http://schemas.microsoft.com/office/drawing/2014/main" xmlns="" val="356952567"/>
                  </a:ext>
                </a:extLst>
              </a:tr>
            </a:tbl>
          </a:graphicData>
        </a:graphic>
      </p:graphicFrame>
      <p:sp>
        <p:nvSpPr>
          <p:cNvPr id="3" name="TextovéPole 2"/>
          <p:cNvSpPr txBox="1"/>
          <p:nvPr/>
        </p:nvSpPr>
        <p:spPr>
          <a:xfrm>
            <a:off x="6730314" y="98854"/>
            <a:ext cx="1693092" cy="584775"/>
          </a:xfrm>
          <a:prstGeom prst="rect">
            <a:avLst/>
          </a:prstGeom>
          <a:noFill/>
        </p:spPr>
        <p:txBody>
          <a:bodyPr wrap="none" rtlCol="0">
            <a:spAutoFit/>
          </a:bodyPr>
          <a:lstStyle/>
          <a:p>
            <a:r>
              <a:rPr lang="cs-CZ" sz="3200" b="1" dirty="0" smtClean="0"/>
              <a:t>Slovakia</a:t>
            </a:r>
            <a:endParaRPr lang="cs-CZ" sz="3200" b="1" dirty="0"/>
          </a:p>
        </p:txBody>
      </p:sp>
    </p:spTree>
    <p:extLst>
      <p:ext uri="{BB962C8B-B14F-4D97-AF65-F5344CB8AC3E}">
        <p14:creationId xmlns:p14="http://schemas.microsoft.com/office/powerpoint/2010/main" val="3814481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dirty="0"/>
              <a:t/>
            </a:r>
            <a:br>
              <a:rPr lang="cs-CZ" dirty="0"/>
            </a:br>
            <a:r>
              <a:rPr lang="cs-CZ" dirty="0">
                <a:solidFill>
                  <a:srgbClr val="FF0000"/>
                </a:solidFill>
              </a:rPr>
              <a:t/>
            </a:r>
            <a:br>
              <a:rPr lang="cs-CZ" dirty="0">
                <a:solidFill>
                  <a:srgbClr val="FF0000"/>
                </a:solidFill>
              </a:rPr>
            </a:br>
            <a:r>
              <a:rPr lang="cs-CZ" dirty="0">
                <a:solidFill>
                  <a:srgbClr val="FF0000"/>
                </a:solidFill>
              </a:rPr>
              <a:t/>
            </a:r>
            <a:br>
              <a:rPr lang="cs-CZ" dirty="0">
                <a:solidFill>
                  <a:srgbClr val="FF0000"/>
                </a:solidFill>
              </a:rPr>
            </a:br>
            <a:r>
              <a:rPr lang="en-US" sz="2800" dirty="0"/>
              <a:t>CLASSES OF CLEANING </a:t>
            </a:r>
            <a:r>
              <a:rPr lang="cs-CZ" sz="2800" dirty="0" smtClean="0"/>
              <a:t/>
            </a:r>
            <a:br>
              <a:rPr lang="cs-CZ" sz="2800" dirty="0" smtClean="0"/>
            </a:br>
            <a:r>
              <a:rPr lang="cs-CZ" sz="2800" dirty="0"/>
              <a:t/>
            </a:r>
            <a:br>
              <a:rPr lang="cs-CZ" sz="2800" dirty="0"/>
            </a:br>
            <a:r>
              <a:rPr lang="en-US" sz="2800" dirty="0" smtClean="0">
                <a:solidFill>
                  <a:srgbClr val="FF0000"/>
                </a:solidFill>
              </a:rPr>
              <a:t>Dust </a:t>
            </a:r>
            <a:r>
              <a:rPr lang="en-US" sz="2800" dirty="0">
                <a:solidFill>
                  <a:srgbClr val="FF0000"/>
                </a:solidFill>
              </a:rPr>
              <a:t>particles </a:t>
            </a:r>
            <a:r>
              <a:rPr lang="en-US" sz="2800" dirty="0"/>
              <a:t>according to VYR 36 (SÚKL instruction)</a:t>
            </a:r>
            <a:r>
              <a:rPr lang="cs-CZ" sz="2700" dirty="0">
                <a:solidFill>
                  <a:schemeClr val="bg1"/>
                </a:solidFill>
              </a:rPr>
              <a:t/>
            </a:r>
            <a:br>
              <a:rPr lang="cs-CZ" sz="2700" dirty="0">
                <a:solidFill>
                  <a:schemeClr val="bg1"/>
                </a:solidFill>
              </a:rPr>
            </a:br>
            <a:r>
              <a:rPr lang="cs-CZ" sz="3200" dirty="0">
                <a:solidFill>
                  <a:srgbClr val="FFC000"/>
                </a:solidFill>
              </a:rPr>
              <a:t/>
            </a:r>
            <a:br>
              <a:rPr lang="cs-CZ" sz="3200" dirty="0">
                <a:solidFill>
                  <a:srgbClr val="FFC000"/>
                </a:solidFill>
              </a:rPr>
            </a:br>
            <a:r>
              <a:rPr lang="cs-CZ" sz="3200" dirty="0">
                <a:solidFill>
                  <a:srgbClr val="FFC000"/>
                </a:solidFill>
              </a:rPr>
              <a:t/>
            </a:r>
            <a:br>
              <a:rPr lang="cs-CZ" sz="3200" dirty="0">
                <a:solidFill>
                  <a:srgbClr val="FFC000"/>
                </a:solidFill>
              </a:rPr>
            </a:br>
            <a:r>
              <a:rPr lang="cs-CZ" sz="3200" dirty="0">
                <a:solidFill>
                  <a:srgbClr val="FFC000"/>
                </a:solidFill>
              </a:rPr>
              <a:t/>
            </a:r>
            <a:br>
              <a:rPr lang="cs-CZ" sz="3200" dirty="0">
                <a:solidFill>
                  <a:srgbClr val="FFC000"/>
                </a:solidFill>
              </a:rPr>
            </a:br>
            <a:r>
              <a:rPr lang="cs-CZ" sz="3200" dirty="0">
                <a:solidFill>
                  <a:srgbClr val="FFC000"/>
                </a:solidFill>
              </a:rPr>
              <a:t/>
            </a:r>
            <a:br>
              <a:rPr lang="cs-CZ" sz="3200" dirty="0">
                <a:solidFill>
                  <a:srgbClr val="FFC000"/>
                </a:solidFill>
              </a:rPr>
            </a:br>
            <a:endParaRPr lang="cs-CZ" dirty="0">
              <a:solidFill>
                <a:srgbClr val="FFC000"/>
              </a:solidFill>
            </a:endParaRPr>
          </a:p>
        </p:txBody>
      </p:sp>
      <p:pic>
        <p:nvPicPr>
          <p:cNvPr id="6146" name="Picture 2" descr="Výsledek obrázku pro čitač prachových části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90766" y="3615300"/>
            <a:ext cx="3312253" cy="255747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3"/>
          <a:stretch>
            <a:fillRect/>
          </a:stretch>
        </p:blipFill>
        <p:spPr>
          <a:xfrm>
            <a:off x="3756452" y="1523866"/>
            <a:ext cx="8008498" cy="1529049"/>
          </a:xfrm>
          <a:prstGeom prst="rect">
            <a:avLst/>
          </a:prstGeom>
        </p:spPr>
      </p:pic>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3264" y="3052915"/>
            <a:ext cx="1528130" cy="3682241"/>
          </a:xfrm>
          <a:prstGeom prst="rect">
            <a:avLst/>
          </a:prstGeom>
        </p:spPr>
      </p:pic>
    </p:spTree>
    <p:extLst>
      <p:ext uri="{BB962C8B-B14F-4D97-AF65-F5344CB8AC3E}">
        <p14:creationId xmlns:p14="http://schemas.microsoft.com/office/powerpoint/2010/main" val="36204361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2800" b="1" dirty="0" err="1"/>
              <a:t>C</a:t>
            </a:r>
            <a:r>
              <a:rPr lang="cs-CZ" sz="2800" b="1" dirty="0" err="1" smtClean="0"/>
              <a:t>lasses</a:t>
            </a:r>
            <a:r>
              <a:rPr lang="cs-CZ" sz="2800" b="1" dirty="0" smtClean="0"/>
              <a:t> </a:t>
            </a:r>
            <a:r>
              <a:rPr lang="cs-CZ" sz="2800" b="1" dirty="0" err="1"/>
              <a:t>of</a:t>
            </a:r>
            <a:r>
              <a:rPr lang="cs-CZ" sz="2800" b="1" dirty="0"/>
              <a:t> </a:t>
            </a:r>
            <a:r>
              <a:rPr lang="cs-CZ" sz="2800" b="1" dirty="0" err="1"/>
              <a:t>cleanliness</a:t>
            </a:r>
            <a:r>
              <a:rPr lang="cs-CZ" sz="2800" b="1" dirty="0"/>
              <a:t> </a:t>
            </a:r>
            <a:r>
              <a:rPr lang="cs-CZ" sz="2400" dirty="0" smtClean="0"/>
              <a:t/>
            </a:r>
            <a:br>
              <a:rPr lang="cs-CZ" sz="2400" dirty="0" smtClean="0"/>
            </a:br>
            <a:r>
              <a:rPr lang="cs-CZ" sz="2400" dirty="0"/>
              <a:t/>
            </a:r>
            <a:br>
              <a:rPr lang="cs-CZ" sz="2400" dirty="0"/>
            </a:br>
            <a:r>
              <a:rPr lang="en-US" sz="2400" dirty="0" smtClean="0">
                <a:solidFill>
                  <a:srgbClr val="FF0000"/>
                </a:solidFill>
              </a:rPr>
              <a:t>Number </a:t>
            </a:r>
            <a:r>
              <a:rPr lang="en-US" sz="2400" dirty="0">
                <a:solidFill>
                  <a:srgbClr val="FF0000"/>
                </a:solidFill>
              </a:rPr>
              <a:t>of viable microorganisms / m³ </a:t>
            </a:r>
            <a:r>
              <a:rPr lang="en-US" sz="2400" dirty="0"/>
              <a:t>of </a:t>
            </a:r>
            <a:r>
              <a:rPr lang="en-US" sz="2400" dirty="0" smtClean="0"/>
              <a:t>air </a:t>
            </a:r>
            <a:r>
              <a:rPr lang="cs-CZ" sz="2400" dirty="0"/>
              <a:t>a</a:t>
            </a:r>
            <a:r>
              <a:rPr lang="en-US" sz="2400" dirty="0" err="1" smtClean="0"/>
              <a:t>ccording</a:t>
            </a:r>
            <a:r>
              <a:rPr lang="en-US" sz="2400" dirty="0" smtClean="0"/>
              <a:t> </a:t>
            </a:r>
            <a:r>
              <a:rPr lang="en-US" sz="2400" dirty="0"/>
              <a:t>to VYR </a:t>
            </a:r>
            <a:r>
              <a:rPr lang="en-US" sz="2400" dirty="0" smtClean="0"/>
              <a:t>36 </a:t>
            </a:r>
            <a:r>
              <a:rPr lang="en-US" sz="2400" dirty="0"/>
              <a:t>(Instruction SÚKL) </a:t>
            </a:r>
            <a:r>
              <a:rPr lang="cs-CZ" sz="2400" dirty="0"/>
              <a:t/>
            </a:r>
            <a:br>
              <a:rPr lang="cs-CZ" sz="2400" dirty="0"/>
            </a:br>
            <a:r>
              <a:rPr lang="cs-CZ" sz="2400" dirty="0" smtClean="0"/>
              <a:t/>
            </a:r>
            <a:br>
              <a:rPr lang="cs-CZ" sz="2400" dirty="0" smtClean="0"/>
            </a:br>
            <a:r>
              <a:rPr lang="en-US" sz="2400" dirty="0" smtClean="0">
                <a:solidFill>
                  <a:srgbClr val="FF0000"/>
                </a:solidFill>
              </a:rPr>
              <a:t>Measurement </a:t>
            </a:r>
            <a:r>
              <a:rPr lang="cs-CZ" sz="2400" dirty="0" err="1" smtClean="0">
                <a:solidFill>
                  <a:srgbClr val="FF0000"/>
                </a:solidFill>
              </a:rPr>
              <a:t>during</a:t>
            </a:r>
            <a:r>
              <a:rPr lang="en-US" sz="2400" dirty="0" smtClean="0">
                <a:solidFill>
                  <a:srgbClr val="FF0000"/>
                </a:solidFill>
              </a:rPr>
              <a:t> </a:t>
            </a:r>
            <a:r>
              <a:rPr lang="en-US" sz="2400" dirty="0">
                <a:solidFill>
                  <a:srgbClr val="FF0000"/>
                </a:solidFill>
              </a:rPr>
              <a:t>operation </a:t>
            </a:r>
            <a:r>
              <a:rPr lang="en-US" sz="2400" dirty="0"/>
              <a:t>!!!</a:t>
            </a:r>
            <a:r>
              <a:rPr lang="cs-CZ" sz="2400" dirty="0">
                <a:solidFill>
                  <a:srgbClr val="FF0000"/>
                </a:solidFill>
              </a:rPr>
              <a:t/>
            </a:r>
            <a:br>
              <a:rPr lang="cs-CZ" sz="2400" dirty="0">
                <a:solidFill>
                  <a:srgbClr val="FF0000"/>
                </a:solidFill>
              </a:rPr>
            </a:br>
            <a:endParaRPr lang="cs-CZ" dirty="0">
              <a:solidFill>
                <a:srgbClr val="FF0000"/>
              </a:solidFill>
            </a:endParaRPr>
          </a:p>
        </p:txBody>
      </p:sp>
      <p:sp>
        <p:nvSpPr>
          <p:cNvPr id="3" name="Zástupný symbol pro obsah 2"/>
          <p:cNvSpPr>
            <a:spLocks noGrp="1"/>
          </p:cNvSpPr>
          <p:nvPr>
            <p:ph idx="1"/>
          </p:nvPr>
        </p:nvSpPr>
        <p:spPr/>
        <p:txBody>
          <a:bodyPr/>
          <a:lstStyle/>
          <a:p>
            <a:pPr marL="0" indent="0" algn="ctr">
              <a:buNone/>
            </a:pPr>
            <a:endParaRPr lang="cs-CZ" dirty="0" smtClean="0"/>
          </a:p>
          <a:p>
            <a:pPr marL="0" indent="0" algn="ctr">
              <a:buNone/>
            </a:pPr>
            <a:endParaRPr lang="cs-CZ" dirty="0" smtClean="0"/>
          </a:p>
          <a:p>
            <a:pPr marL="0" indent="0" algn="ctr">
              <a:buNone/>
            </a:pPr>
            <a:endParaRPr lang="cs-CZ" dirty="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9843" y="1412775"/>
            <a:ext cx="7569210" cy="282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96" y="4790341"/>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4059118" y="863834"/>
            <a:ext cx="7372339" cy="400110"/>
          </a:xfrm>
          <a:prstGeom prst="rect">
            <a:avLst/>
          </a:prstGeom>
          <a:noFill/>
        </p:spPr>
        <p:txBody>
          <a:bodyPr wrap="none" rtlCol="0">
            <a:spAutoFit/>
          </a:bodyPr>
          <a:lstStyle/>
          <a:p>
            <a:r>
              <a:rPr lang="cs-CZ" sz="2000" b="1" dirty="0" err="1" smtClean="0"/>
              <a:t>Class</a:t>
            </a:r>
            <a:r>
              <a:rPr lang="cs-CZ" sz="2000" b="1" dirty="0" smtClean="0"/>
              <a:t>         </a:t>
            </a:r>
            <a:r>
              <a:rPr lang="cs-CZ" sz="2000" b="1" dirty="0" err="1" smtClean="0"/>
              <a:t>Recommended</a:t>
            </a:r>
            <a:r>
              <a:rPr lang="cs-CZ" sz="2000" b="1" dirty="0" smtClean="0"/>
              <a:t> </a:t>
            </a:r>
            <a:r>
              <a:rPr lang="cs-CZ" sz="2000" b="1" dirty="0" err="1"/>
              <a:t>limits</a:t>
            </a:r>
            <a:r>
              <a:rPr lang="cs-CZ" sz="2000" b="1" dirty="0"/>
              <a:t> </a:t>
            </a:r>
            <a:r>
              <a:rPr lang="cs-CZ" sz="2000" b="1" dirty="0" err="1"/>
              <a:t>for</a:t>
            </a:r>
            <a:r>
              <a:rPr lang="cs-CZ" sz="2000" b="1" dirty="0"/>
              <a:t> </a:t>
            </a:r>
            <a:r>
              <a:rPr lang="cs-CZ" sz="2000" b="1" dirty="0" err="1"/>
              <a:t>microbiological</a:t>
            </a:r>
            <a:r>
              <a:rPr lang="cs-CZ" sz="2000" b="1" dirty="0"/>
              <a:t> </a:t>
            </a:r>
            <a:r>
              <a:rPr lang="cs-CZ" sz="2000" b="1" dirty="0" err="1"/>
              <a:t>contamination</a:t>
            </a:r>
            <a:endParaRPr lang="cs-CZ" sz="2000" b="1" dirty="0"/>
          </a:p>
        </p:txBody>
      </p:sp>
      <p:sp>
        <p:nvSpPr>
          <p:cNvPr id="6" name="Obdélník 5"/>
          <p:cNvSpPr/>
          <p:nvPr/>
        </p:nvSpPr>
        <p:spPr>
          <a:xfrm>
            <a:off x="5490226" y="4245713"/>
            <a:ext cx="6161000" cy="400110"/>
          </a:xfrm>
          <a:prstGeom prst="rect">
            <a:avLst/>
          </a:prstGeom>
        </p:spPr>
        <p:txBody>
          <a:bodyPr wrap="square">
            <a:spAutoFit/>
          </a:bodyPr>
          <a:lstStyle/>
          <a:p>
            <a:r>
              <a:rPr lang="cs-CZ" sz="2000" b="1" dirty="0"/>
              <a:t>a</a:t>
            </a:r>
            <a:r>
              <a:rPr lang="cs-CZ" sz="2000" b="1" dirty="0" smtClean="0"/>
              <a:t>ir               </a:t>
            </a:r>
            <a:r>
              <a:rPr lang="cs-CZ" sz="2000" b="1" dirty="0" err="1" smtClean="0"/>
              <a:t>petri</a:t>
            </a:r>
            <a:r>
              <a:rPr lang="cs-CZ" sz="2000" b="1" dirty="0" smtClean="0"/>
              <a:t> </a:t>
            </a:r>
            <a:r>
              <a:rPr lang="cs-CZ" sz="2000" b="1" dirty="0" err="1" smtClean="0"/>
              <a:t>dish</a:t>
            </a:r>
            <a:r>
              <a:rPr lang="cs-CZ" sz="2000" b="1" dirty="0" smtClean="0"/>
              <a:t>            </a:t>
            </a:r>
            <a:r>
              <a:rPr lang="cs-CZ" sz="2000" b="1" dirty="0" err="1" smtClean="0"/>
              <a:t>contact</a:t>
            </a:r>
            <a:r>
              <a:rPr lang="cs-CZ" sz="2000" b="1" dirty="0" smtClean="0"/>
              <a:t> </a:t>
            </a:r>
            <a:r>
              <a:rPr lang="cs-CZ" sz="2000" b="1" dirty="0" err="1" smtClean="0"/>
              <a:t>dish</a:t>
            </a:r>
            <a:r>
              <a:rPr lang="cs-CZ" sz="2000" b="1" dirty="0" smtClean="0"/>
              <a:t>      </a:t>
            </a:r>
            <a:r>
              <a:rPr lang="cs-CZ" sz="2000" b="1" dirty="0" err="1" smtClean="0"/>
              <a:t>glove</a:t>
            </a:r>
            <a:r>
              <a:rPr lang="cs-CZ" sz="2000" b="1" dirty="0" smtClean="0"/>
              <a:t> </a:t>
            </a:r>
            <a:r>
              <a:rPr lang="cs-CZ" sz="2000" b="1" dirty="0" err="1" smtClean="0"/>
              <a:t>imprint</a:t>
            </a:r>
            <a:r>
              <a:rPr lang="cs-CZ" sz="2000" b="1" dirty="0" smtClean="0"/>
              <a:t>  </a:t>
            </a:r>
            <a:r>
              <a:rPr lang="cs-CZ" dirty="0" smtClean="0"/>
              <a:t>               </a:t>
            </a:r>
            <a:endParaRPr lang="cs-CZ" dirty="0"/>
          </a:p>
        </p:txBody>
      </p:sp>
    </p:spTree>
    <p:extLst>
      <p:ext uri="{BB962C8B-B14F-4D97-AF65-F5344CB8AC3E}">
        <p14:creationId xmlns:p14="http://schemas.microsoft.com/office/powerpoint/2010/main" val="9586394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2800" dirty="0" err="1"/>
              <a:t>Aeroscopic</a:t>
            </a:r>
            <a:r>
              <a:rPr lang="cs-CZ" sz="2800" dirty="0"/>
              <a:t> </a:t>
            </a:r>
            <a:r>
              <a:rPr lang="cs-CZ" sz="2800" dirty="0" err="1"/>
              <a:t>measurement</a:t>
            </a:r>
            <a:endParaRPr lang="cs-CZ" sz="2800" dirty="0"/>
          </a:p>
        </p:txBody>
      </p:sp>
      <p:sp>
        <p:nvSpPr>
          <p:cNvPr id="3" name="Zástupný symbol pro obsah 2"/>
          <p:cNvSpPr>
            <a:spLocks noGrp="1"/>
          </p:cNvSpPr>
          <p:nvPr>
            <p:ph idx="1"/>
          </p:nvPr>
        </p:nvSpPr>
        <p:spPr/>
        <p:txBody>
          <a:bodyPr>
            <a:normAutofit/>
          </a:bodyPr>
          <a:lstStyle/>
          <a:p>
            <a:pPr>
              <a:buFontTx/>
              <a:buChar char="-"/>
            </a:pPr>
            <a:r>
              <a:rPr lang="cs-CZ" dirty="0" smtClean="0"/>
              <a:t>i</a:t>
            </a:r>
            <a:r>
              <a:rPr lang="en-US" dirty="0" smtClean="0"/>
              <a:t>t </a:t>
            </a:r>
            <a:r>
              <a:rPr lang="en-US" dirty="0"/>
              <a:t>serves to quantify microbial contamination of the environment</a:t>
            </a:r>
            <a:r>
              <a:rPr lang="en-US" dirty="0" smtClean="0"/>
              <a:t>.</a:t>
            </a:r>
            <a:endParaRPr lang="cs-CZ" dirty="0" smtClean="0"/>
          </a:p>
          <a:p>
            <a:pPr>
              <a:buFontTx/>
              <a:buChar char="-"/>
            </a:pPr>
            <a:r>
              <a:rPr lang="cs-CZ" dirty="0" smtClean="0"/>
              <a:t>a</a:t>
            </a:r>
            <a:r>
              <a:rPr lang="en-US" dirty="0" err="1" smtClean="0"/>
              <a:t>ir</a:t>
            </a:r>
            <a:r>
              <a:rPr lang="en-US" dirty="0" smtClean="0"/>
              <a:t> </a:t>
            </a:r>
            <a:r>
              <a:rPr lang="en-US" dirty="0"/>
              <a:t>of a certain volume (most often 100 l) is sucked in and directed to a standard Petri dish with culture medium</a:t>
            </a:r>
            <a:r>
              <a:rPr lang="en-US" dirty="0" smtClean="0"/>
              <a:t>.</a:t>
            </a:r>
            <a:endParaRPr lang="cs-CZ" dirty="0" smtClean="0"/>
          </a:p>
          <a:p>
            <a:pPr>
              <a:buFontTx/>
              <a:buChar char="-"/>
            </a:pPr>
            <a:r>
              <a:rPr lang="cs-CZ" dirty="0" smtClean="0"/>
              <a:t>a</a:t>
            </a:r>
            <a:r>
              <a:rPr lang="en-US" dirty="0" err="1" smtClean="0"/>
              <a:t>ir</a:t>
            </a:r>
            <a:r>
              <a:rPr lang="en-US" dirty="0" smtClean="0"/>
              <a:t> </a:t>
            </a:r>
            <a:r>
              <a:rPr lang="en-US" dirty="0"/>
              <a:t>samples (Petri dishes) are further cultivated according to accredited procedures for </a:t>
            </a:r>
            <a:r>
              <a:rPr lang="en-US" dirty="0" smtClean="0"/>
              <a:t>colon</a:t>
            </a:r>
            <a:r>
              <a:rPr lang="cs-CZ" dirty="0" smtClean="0"/>
              <a:t>y </a:t>
            </a:r>
            <a:r>
              <a:rPr lang="cs-CZ" dirty="0" err="1" smtClean="0"/>
              <a:t>numbers</a:t>
            </a:r>
            <a:r>
              <a:rPr lang="en-US" dirty="0" smtClean="0"/>
              <a:t>.</a:t>
            </a:r>
            <a:endParaRPr lang="cs-CZ" dirty="0" smtClean="0"/>
          </a:p>
          <a:p>
            <a:pPr>
              <a:buFontTx/>
              <a:buChar char="-"/>
            </a:pPr>
            <a:r>
              <a:rPr lang="cs-CZ" dirty="0" smtClean="0"/>
              <a:t>t</a:t>
            </a:r>
            <a:r>
              <a:rPr lang="en-US" dirty="0" smtClean="0"/>
              <a:t>he </a:t>
            </a:r>
            <a:r>
              <a:rPr lang="en-US" dirty="0"/>
              <a:t>results are rated according to VYR 36.</a:t>
            </a:r>
            <a:endParaRPr lang="cs-CZ" dirty="0"/>
          </a:p>
        </p:txBody>
      </p:sp>
      <p:pic>
        <p:nvPicPr>
          <p:cNvPr id="4" name="Obrázek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912" y="3889352"/>
            <a:ext cx="1843494" cy="1835668"/>
          </a:xfrm>
          <a:prstGeom prst="rect">
            <a:avLst/>
          </a:prstGeom>
          <a:noFill/>
          <a:ln>
            <a:noFill/>
          </a:ln>
        </p:spPr>
      </p:pic>
      <p:pic>
        <p:nvPicPr>
          <p:cNvPr id="5" name="Obrázek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472" y="1500398"/>
            <a:ext cx="1476375" cy="1019175"/>
          </a:xfrm>
          <a:prstGeom prst="rect">
            <a:avLst/>
          </a:prstGeom>
          <a:noFill/>
          <a:ln>
            <a:noFill/>
          </a:ln>
        </p:spPr>
      </p:pic>
    </p:spTree>
    <p:extLst>
      <p:ext uri="{BB962C8B-B14F-4D97-AF65-F5344CB8AC3E}">
        <p14:creationId xmlns:p14="http://schemas.microsoft.com/office/powerpoint/2010/main" val="14240425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en-US" sz="3200" dirty="0"/>
              <a:t>Clean rooms </a:t>
            </a:r>
            <a:r>
              <a:rPr lang="cs-CZ" sz="3200" dirty="0" smtClean="0"/>
              <a:t/>
            </a:r>
            <a:br>
              <a:rPr lang="cs-CZ" sz="3200" dirty="0" smtClean="0"/>
            </a:br>
            <a:r>
              <a:rPr lang="en-US" sz="3200" dirty="0" smtClean="0"/>
              <a:t>in </a:t>
            </a:r>
            <a:r>
              <a:rPr lang="en-US" sz="3200" dirty="0"/>
              <a:t>the </a:t>
            </a:r>
            <a:r>
              <a:rPr lang="cs-CZ" sz="3200" dirty="0" smtClean="0"/>
              <a:t/>
            </a:r>
            <a:br>
              <a:rPr lang="cs-CZ" sz="3200" dirty="0" smtClean="0"/>
            </a:br>
            <a:r>
              <a:rPr lang="en-US" sz="3200" dirty="0" smtClean="0"/>
              <a:t>healthcare</a:t>
            </a:r>
            <a:r>
              <a:rPr lang="cs-CZ" sz="3200" dirty="0"/>
              <a:t/>
            </a:r>
            <a:br>
              <a:rPr lang="cs-CZ" sz="3200" dirty="0"/>
            </a:br>
            <a:r>
              <a:rPr lang="cs-CZ" sz="3200" dirty="0" smtClean="0"/>
              <a:t/>
            </a:r>
            <a:br>
              <a:rPr lang="cs-CZ" sz="3200" dirty="0" smtClean="0"/>
            </a:br>
            <a:r>
              <a:rPr lang="cs-CZ" sz="3200" dirty="0" smtClean="0"/>
              <a:t/>
            </a:r>
            <a:br>
              <a:rPr lang="cs-CZ" sz="3200" dirty="0" smtClean="0"/>
            </a:br>
            <a:r>
              <a:rPr lang="cs-CZ" sz="3200" dirty="0"/>
              <a:t/>
            </a:r>
            <a:br>
              <a:rPr lang="cs-CZ" sz="3200" dirty="0"/>
            </a:br>
            <a:r>
              <a:rPr lang="cs-CZ" sz="3200" dirty="0" smtClean="0">
                <a:solidFill>
                  <a:srgbClr val="FF0000"/>
                </a:solidFill>
              </a:rPr>
              <a:t>Air </a:t>
            </a:r>
            <a:r>
              <a:rPr lang="cs-CZ" sz="3200" dirty="0" err="1">
                <a:solidFill>
                  <a:srgbClr val="FF0000"/>
                </a:solidFill>
              </a:rPr>
              <a:t>conditioning</a:t>
            </a:r>
            <a:endParaRPr lang="cs-CZ" sz="3200" dirty="0">
              <a:solidFill>
                <a:srgbClr val="FF0000"/>
              </a:solidFill>
            </a:endParaRPr>
          </a:p>
        </p:txBody>
      </p:sp>
      <p:sp>
        <p:nvSpPr>
          <p:cNvPr id="3" name="Zástupný symbol pro obsah 2"/>
          <p:cNvSpPr>
            <a:spLocks noGrp="1"/>
          </p:cNvSpPr>
          <p:nvPr>
            <p:ph idx="1"/>
          </p:nvPr>
        </p:nvSpPr>
        <p:spPr/>
        <p:txBody>
          <a:bodyPr/>
          <a:lstStyle/>
          <a:p>
            <a:r>
              <a:rPr lang="en-US" dirty="0">
                <a:solidFill>
                  <a:srgbClr val="00B050"/>
                </a:solidFill>
              </a:rPr>
              <a:t>For clean rooms in the health care sector</a:t>
            </a:r>
            <a:r>
              <a:rPr lang="en-US" dirty="0"/>
              <a:t>, air conditioning units with </a:t>
            </a:r>
            <a:r>
              <a:rPr lang="en-US" dirty="0">
                <a:solidFill>
                  <a:srgbClr val="FF0000"/>
                </a:solidFill>
              </a:rPr>
              <a:t>three-stage filtration </a:t>
            </a:r>
            <a:r>
              <a:rPr lang="en-US" dirty="0"/>
              <a:t>(coarse filter, fine filter</a:t>
            </a:r>
            <a:r>
              <a:rPr lang="en-US" dirty="0" smtClean="0"/>
              <a:t>,</a:t>
            </a:r>
            <a:r>
              <a:rPr lang="cs-CZ" dirty="0" smtClean="0"/>
              <a:t> end </a:t>
            </a:r>
            <a:r>
              <a:rPr lang="cs-CZ" dirty="0" smtClean="0">
                <a:solidFill>
                  <a:srgbClr val="FF0000"/>
                </a:solidFill>
              </a:rPr>
              <a:t>HEPA </a:t>
            </a:r>
            <a:r>
              <a:rPr lang="cs-CZ" dirty="0" err="1" smtClean="0">
                <a:solidFill>
                  <a:srgbClr val="FF0000"/>
                </a:solidFill>
              </a:rPr>
              <a:t>filter</a:t>
            </a:r>
            <a:r>
              <a:rPr lang="cs-CZ" dirty="0" smtClean="0">
                <a:solidFill>
                  <a:srgbClr val="FF0000"/>
                </a:solidFill>
              </a:rPr>
              <a:t> </a:t>
            </a:r>
            <a:r>
              <a:rPr lang="cs-CZ" dirty="0" smtClean="0"/>
              <a:t>-</a:t>
            </a:r>
            <a:r>
              <a:rPr lang="en-US" dirty="0" smtClean="0"/>
              <a:t> </a:t>
            </a:r>
            <a:r>
              <a:rPr lang="en-US" dirty="0"/>
              <a:t>high efficiency particulate </a:t>
            </a:r>
            <a:r>
              <a:rPr lang="en-US" dirty="0" err="1"/>
              <a:t>arrestance</a:t>
            </a:r>
            <a:r>
              <a:rPr lang="en-US" dirty="0"/>
              <a:t>) are delivered</a:t>
            </a:r>
            <a:r>
              <a:rPr lang="en-US" dirty="0" smtClean="0"/>
              <a:t>.</a:t>
            </a:r>
            <a:endParaRPr lang="cs-CZ" dirty="0" smtClean="0"/>
          </a:p>
          <a:p>
            <a:r>
              <a:rPr lang="en-US" dirty="0" smtClean="0">
                <a:solidFill>
                  <a:srgbClr val="FF0000"/>
                </a:solidFill>
              </a:rPr>
              <a:t>Unidirectional </a:t>
            </a:r>
            <a:r>
              <a:rPr lang="en-US" dirty="0">
                <a:solidFill>
                  <a:srgbClr val="FF0000"/>
                </a:solidFill>
              </a:rPr>
              <a:t>air flow </a:t>
            </a:r>
            <a:r>
              <a:rPr lang="en-US" dirty="0"/>
              <a:t>must be maintained by maintaining constant overpressure (15 </a:t>
            </a:r>
            <a:r>
              <a:rPr lang="en-US" dirty="0" err="1"/>
              <a:t>kPa</a:t>
            </a:r>
            <a:r>
              <a:rPr lang="en-US" dirty="0" smtClean="0"/>
              <a:t>).</a:t>
            </a:r>
            <a:endParaRPr lang="cs-CZ" dirty="0" smtClean="0"/>
          </a:p>
          <a:p>
            <a:r>
              <a:rPr lang="en-US" dirty="0" smtClean="0"/>
              <a:t>The </a:t>
            </a:r>
            <a:r>
              <a:rPr lang="en-US" dirty="0"/>
              <a:t>pressure must be </a:t>
            </a:r>
            <a:r>
              <a:rPr lang="en-US" dirty="0">
                <a:solidFill>
                  <a:srgbClr val="FF0000"/>
                </a:solidFill>
              </a:rPr>
              <a:t>highest in the area of the highest purity class</a:t>
            </a:r>
            <a:r>
              <a:rPr lang="en-US" dirty="0" smtClean="0">
                <a:solidFill>
                  <a:srgbClr val="FF0000"/>
                </a:solidFill>
              </a:rPr>
              <a:t>.</a:t>
            </a:r>
            <a:endParaRPr lang="cs-CZ" dirty="0" smtClean="0">
              <a:solidFill>
                <a:srgbClr val="FF0000"/>
              </a:solidFill>
            </a:endParaRPr>
          </a:p>
          <a:p>
            <a:r>
              <a:rPr lang="en-US" dirty="0" smtClean="0"/>
              <a:t>They </a:t>
            </a:r>
            <a:r>
              <a:rPr lang="en-US" dirty="0"/>
              <a:t>allow filtration, heating, dampening, air cooling, and </a:t>
            </a:r>
            <a:r>
              <a:rPr lang="cs-CZ" dirty="0" smtClean="0"/>
              <a:t>transport </a:t>
            </a:r>
            <a:r>
              <a:rPr lang="cs-CZ" dirty="0" err="1" smtClean="0"/>
              <a:t>of</a:t>
            </a:r>
            <a:r>
              <a:rPr lang="cs-CZ" dirty="0" smtClean="0"/>
              <a:t> </a:t>
            </a:r>
            <a:r>
              <a:rPr lang="en-US" dirty="0" smtClean="0"/>
              <a:t>conditioned </a:t>
            </a:r>
            <a:r>
              <a:rPr lang="cs-CZ" dirty="0" smtClean="0"/>
              <a:t>air</a:t>
            </a:r>
            <a:r>
              <a:rPr lang="en-US" dirty="0" smtClean="0"/>
              <a:t>.</a:t>
            </a:r>
            <a:endParaRPr lang="cs-CZ" dirty="0" smtClean="0"/>
          </a:p>
          <a:p>
            <a:r>
              <a:rPr lang="cs-CZ" dirty="0" smtClean="0"/>
              <a:t>P</a:t>
            </a:r>
            <a:r>
              <a:rPr lang="en-US" dirty="0" err="1" smtClean="0"/>
              <a:t>anels</a:t>
            </a:r>
            <a:r>
              <a:rPr lang="en-US" dirty="0" smtClean="0"/>
              <a:t> </a:t>
            </a:r>
            <a:r>
              <a:rPr lang="en-US" dirty="0"/>
              <a:t>or </a:t>
            </a:r>
            <a:r>
              <a:rPr lang="cs-CZ" dirty="0" err="1" smtClean="0"/>
              <a:t>boxes</a:t>
            </a:r>
            <a:r>
              <a:rPr lang="cs-CZ" dirty="0" smtClean="0"/>
              <a:t> </a:t>
            </a:r>
            <a:r>
              <a:rPr lang="cs-CZ" dirty="0" err="1" smtClean="0"/>
              <a:t>for</a:t>
            </a:r>
            <a:r>
              <a:rPr lang="cs-CZ" dirty="0" smtClean="0"/>
              <a:t> </a:t>
            </a:r>
            <a:r>
              <a:rPr lang="en-US" dirty="0" smtClean="0">
                <a:solidFill>
                  <a:srgbClr val="FF0000"/>
                </a:solidFill>
              </a:rPr>
              <a:t>laminar </a:t>
            </a:r>
            <a:r>
              <a:rPr lang="cs-CZ" dirty="0" err="1" smtClean="0">
                <a:solidFill>
                  <a:srgbClr val="FF0000"/>
                </a:solidFill>
              </a:rPr>
              <a:t>flow</a:t>
            </a:r>
            <a:r>
              <a:rPr lang="cs-CZ" dirty="0" smtClean="0">
                <a:solidFill>
                  <a:srgbClr val="FF0000"/>
                </a:solidFill>
              </a:rPr>
              <a:t> </a:t>
            </a:r>
            <a:r>
              <a:rPr lang="en-US" dirty="0" smtClean="0"/>
              <a:t>are </a:t>
            </a:r>
            <a:r>
              <a:rPr lang="en-US" dirty="0"/>
              <a:t>used to protect the surgical wound, product or staff.</a:t>
            </a:r>
            <a:endParaRPr lang="cs-CZ" dirty="0" smtClean="0">
              <a:solidFill>
                <a:srgbClr val="FF0000"/>
              </a:solidFill>
            </a:endParaRPr>
          </a:p>
        </p:txBody>
      </p:sp>
    </p:spTree>
    <p:extLst>
      <p:ext uri="{BB962C8B-B14F-4D97-AF65-F5344CB8AC3E}">
        <p14:creationId xmlns:p14="http://schemas.microsoft.com/office/powerpoint/2010/main" val="1864917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sz="3200" dirty="0"/>
              <a:t/>
            </a:r>
            <a:br>
              <a:rPr lang="en-US" sz="3200" dirty="0"/>
            </a:br>
            <a:r>
              <a:rPr lang="en-US" sz="3200" dirty="0" smtClean="0"/>
              <a:t>Definition </a:t>
            </a:r>
            <a:r>
              <a:rPr lang="cs-CZ" sz="3200" dirty="0" smtClean="0"/>
              <a:t/>
            </a:r>
            <a:br>
              <a:rPr lang="cs-CZ" sz="3200" dirty="0" smtClean="0"/>
            </a:br>
            <a:r>
              <a:rPr lang="en-US" sz="3200" dirty="0" smtClean="0"/>
              <a:t>of </a:t>
            </a:r>
            <a:r>
              <a:rPr lang="cs-CZ" sz="3200" dirty="0" smtClean="0"/>
              <a:t/>
            </a:r>
            <a:br>
              <a:rPr lang="cs-CZ" sz="3200" dirty="0" smtClean="0"/>
            </a:br>
            <a:r>
              <a:rPr lang="en-US" sz="3200" dirty="0" smtClean="0"/>
              <a:t>HEPA </a:t>
            </a:r>
            <a:r>
              <a:rPr lang="en-US" sz="3200" dirty="0"/>
              <a:t>filter </a:t>
            </a:r>
            <a:r>
              <a:rPr lang="cs-CZ" sz="3200" dirty="0" smtClean="0"/>
              <a:t/>
            </a:r>
            <a:br>
              <a:rPr lang="cs-CZ" sz="3200" dirty="0" smtClean="0"/>
            </a:br>
            <a:r>
              <a:rPr lang="en-US" sz="3200" dirty="0" smtClean="0"/>
              <a:t>from </a:t>
            </a:r>
            <a:r>
              <a:rPr lang="cs-CZ" sz="3200" dirty="0" smtClean="0"/>
              <a:t/>
            </a:r>
            <a:br>
              <a:rPr lang="cs-CZ" sz="3200" dirty="0" smtClean="0"/>
            </a:br>
            <a:r>
              <a:rPr lang="en-US" sz="3200" dirty="0" smtClean="0"/>
              <a:t>IES</a:t>
            </a:r>
            <a:r>
              <a:rPr lang="en-US" sz="3200" dirty="0"/>
              <a:t/>
            </a:r>
            <a:br>
              <a:rPr lang="en-US" sz="3200" dirty="0"/>
            </a:br>
            <a:r>
              <a:rPr lang="cs-CZ" altLang="cs-CZ" sz="3200" dirty="0"/>
              <a:t/>
            </a:r>
            <a:br>
              <a:rPr lang="cs-CZ" altLang="cs-CZ" sz="3200" dirty="0"/>
            </a:br>
            <a:endParaRPr lang="cs-CZ" dirty="0"/>
          </a:p>
        </p:txBody>
      </p:sp>
      <p:sp>
        <p:nvSpPr>
          <p:cNvPr id="3" name="Zástupný symbol pro obsah 2"/>
          <p:cNvSpPr>
            <a:spLocks noGrp="1"/>
          </p:cNvSpPr>
          <p:nvPr>
            <p:ph idx="1"/>
          </p:nvPr>
        </p:nvSpPr>
        <p:spPr/>
        <p:txBody>
          <a:bodyPr/>
          <a:lstStyle/>
          <a:p>
            <a:pPr marL="502920" lvl="1" indent="0">
              <a:spcAft>
                <a:spcPts val="275"/>
              </a:spcAft>
              <a:buNone/>
            </a:pPr>
            <a:endParaRPr lang="cs-CZ" altLang="cs-CZ" sz="2000" dirty="0" smtClean="0"/>
          </a:p>
          <a:p>
            <a:endParaRPr lang="cs-CZ" dirty="0" smtClean="0"/>
          </a:p>
          <a:p>
            <a:endParaRPr lang="cs-CZ" dirty="0" smtClean="0"/>
          </a:p>
          <a:p>
            <a:pPr marL="0" indent="0">
              <a:buNone/>
            </a:pPr>
            <a:r>
              <a:rPr lang="cs-CZ" dirty="0" smtClean="0"/>
              <a:t>HEPA - </a:t>
            </a:r>
            <a:r>
              <a:rPr lang="cs-CZ" b="1" dirty="0" err="1"/>
              <a:t>High</a:t>
            </a:r>
            <a:r>
              <a:rPr lang="cs-CZ" b="1" dirty="0"/>
              <a:t> </a:t>
            </a:r>
            <a:r>
              <a:rPr lang="cs-CZ" b="1" dirty="0" err="1"/>
              <a:t>efficiency</a:t>
            </a:r>
            <a:r>
              <a:rPr lang="cs-CZ" b="1" dirty="0"/>
              <a:t> </a:t>
            </a:r>
            <a:r>
              <a:rPr lang="cs-CZ" b="1" dirty="0" err="1"/>
              <a:t>particulate</a:t>
            </a:r>
            <a:r>
              <a:rPr lang="cs-CZ" b="1" dirty="0"/>
              <a:t> </a:t>
            </a:r>
            <a:r>
              <a:rPr lang="cs-CZ" b="1" dirty="0" err="1" smtClean="0"/>
              <a:t>arrestance</a:t>
            </a:r>
            <a:r>
              <a:rPr lang="cs-CZ" b="1" dirty="0" smtClean="0"/>
              <a:t> </a:t>
            </a:r>
          </a:p>
          <a:p>
            <a:pPr marL="0" indent="0">
              <a:buNone/>
            </a:pPr>
            <a:r>
              <a:rPr lang="cs-CZ" dirty="0" err="1" smtClean="0"/>
              <a:t>Disposable</a:t>
            </a:r>
            <a:r>
              <a:rPr lang="cs-CZ" dirty="0" smtClean="0"/>
              <a:t> </a:t>
            </a:r>
            <a:r>
              <a:rPr lang="cs-CZ" dirty="0" err="1" smtClean="0"/>
              <a:t>filter</a:t>
            </a:r>
            <a:r>
              <a:rPr lang="cs-CZ" dirty="0" smtClean="0"/>
              <a:t> medium </a:t>
            </a:r>
            <a:r>
              <a:rPr lang="cs-CZ" dirty="0" err="1" smtClean="0"/>
              <a:t>of</a:t>
            </a:r>
            <a:r>
              <a:rPr lang="cs-CZ" dirty="0" smtClean="0"/>
              <a:t> dry type in a solid </a:t>
            </a:r>
            <a:r>
              <a:rPr lang="cs-CZ" dirty="0" err="1" smtClean="0"/>
              <a:t>frame-having</a:t>
            </a:r>
            <a:r>
              <a:rPr lang="cs-CZ" dirty="0" smtClean="0"/>
              <a:t> </a:t>
            </a:r>
            <a:r>
              <a:rPr lang="cs-CZ" dirty="0"/>
              <a:t>a minimum </a:t>
            </a:r>
            <a:r>
              <a:rPr lang="cs-CZ" dirty="0" err="1"/>
              <a:t>particle</a:t>
            </a:r>
            <a:r>
              <a:rPr lang="cs-CZ" dirty="0"/>
              <a:t> </a:t>
            </a:r>
            <a:r>
              <a:rPr lang="cs-CZ" dirty="0" err="1"/>
              <a:t>capture</a:t>
            </a:r>
            <a:r>
              <a:rPr lang="cs-CZ" dirty="0"/>
              <a:t> </a:t>
            </a:r>
            <a:r>
              <a:rPr lang="cs-CZ" dirty="0" err="1"/>
              <a:t>efficiency</a:t>
            </a:r>
            <a:r>
              <a:rPr lang="cs-CZ" dirty="0"/>
              <a:t> </a:t>
            </a:r>
            <a:r>
              <a:rPr lang="cs-CZ" dirty="0" err="1"/>
              <a:t>of</a:t>
            </a:r>
            <a:r>
              <a:rPr lang="cs-CZ" dirty="0"/>
              <a:t> </a:t>
            </a:r>
            <a:r>
              <a:rPr lang="cs-CZ" dirty="0">
                <a:solidFill>
                  <a:srgbClr val="FF0000"/>
                </a:solidFill>
              </a:rPr>
              <a:t>99.97% </a:t>
            </a:r>
            <a:r>
              <a:rPr lang="cs-CZ" dirty="0" err="1">
                <a:solidFill>
                  <a:srgbClr val="FF0000"/>
                </a:solidFill>
              </a:rPr>
              <a:t>for</a:t>
            </a:r>
            <a:r>
              <a:rPr lang="cs-CZ" dirty="0">
                <a:solidFill>
                  <a:srgbClr val="FF0000"/>
                </a:solidFill>
              </a:rPr>
              <a:t> </a:t>
            </a:r>
            <a:r>
              <a:rPr lang="cs-CZ" dirty="0" err="1">
                <a:solidFill>
                  <a:srgbClr val="FF0000"/>
                </a:solidFill>
              </a:rPr>
              <a:t>thermally</a:t>
            </a:r>
            <a:r>
              <a:rPr lang="cs-CZ" dirty="0">
                <a:solidFill>
                  <a:srgbClr val="FF0000"/>
                </a:solidFill>
              </a:rPr>
              <a:t> </a:t>
            </a:r>
            <a:r>
              <a:rPr lang="cs-CZ" dirty="0" err="1">
                <a:solidFill>
                  <a:srgbClr val="FF0000"/>
                </a:solidFill>
              </a:rPr>
              <a:t>generated</a:t>
            </a:r>
            <a:r>
              <a:rPr lang="cs-CZ" dirty="0">
                <a:solidFill>
                  <a:srgbClr val="FF0000"/>
                </a:solidFill>
              </a:rPr>
              <a:t> 0.3 </a:t>
            </a:r>
            <a:r>
              <a:rPr lang="el-GR" dirty="0">
                <a:solidFill>
                  <a:srgbClr val="FF0000"/>
                </a:solidFill>
              </a:rPr>
              <a:t>μ</a:t>
            </a:r>
            <a:r>
              <a:rPr lang="cs-CZ" dirty="0">
                <a:solidFill>
                  <a:srgbClr val="FF0000"/>
                </a:solidFill>
              </a:rPr>
              <a:t>m </a:t>
            </a:r>
            <a:r>
              <a:rPr lang="cs-CZ" dirty="0" err="1">
                <a:solidFill>
                  <a:srgbClr val="FF0000"/>
                </a:solidFill>
              </a:rPr>
              <a:t>diketophthalate</a:t>
            </a:r>
            <a:r>
              <a:rPr lang="cs-CZ" dirty="0">
                <a:solidFill>
                  <a:srgbClr val="FF0000"/>
                </a:solidFill>
              </a:rPr>
              <a:t> (DOP) </a:t>
            </a:r>
            <a:r>
              <a:rPr lang="cs-CZ" dirty="0" err="1">
                <a:solidFill>
                  <a:srgbClr val="FF0000"/>
                </a:solidFill>
              </a:rPr>
              <a:t>particles</a:t>
            </a:r>
            <a:r>
              <a:rPr lang="cs-CZ" dirty="0">
                <a:solidFill>
                  <a:srgbClr val="FF0000"/>
                </a:solidFill>
              </a:rPr>
              <a:t> </a:t>
            </a:r>
            <a:r>
              <a:rPr lang="cs-CZ" dirty="0"/>
              <a:t>(</a:t>
            </a:r>
            <a:r>
              <a:rPr lang="cs-CZ" dirty="0" err="1"/>
              <a:t>or</a:t>
            </a:r>
            <a:r>
              <a:rPr lang="cs-CZ" dirty="0"/>
              <a:t> </a:t>
            </a:r>
            <a:r>
              <a:rPr lang="cs-CZ" dirty="0" err="1"/>
              <a:t>for</a:t>
            </a:r>
            <a:r>
              <a:rPr lang="cs-CZ" dirty="0"/>
              <a:t> a </a:t>
            </a:r>
            <a:r>
              <a:rPr lang="cs-CZ" dirty="0" err="1"/>
              <a:t>specified</a:t>
            </a:r>
            <a:r>
              <a:rPr lang="cs-CZ" dirty="0"/>
              <a:t> </a:t>
            </a:r>
            <a:r>
              <a:rPr lang="cs-CZ" dirty="0" err="1"/>
              <a:t>alternative</a:t>
            </a:r>
            <a:r>
              <a:rPr lang="cs-CZ" dirty="0"/>
              <a:t> </a:t>
            </a:r>
            <a:r>
              <a:rPr lang="cs-CZ" dirty="0" err="1"/>
              <a:t>method</a:t>
            </a:r>
            <a:r>
              <a:rPr lang="cs-CZ" dirty="0"/>
              <a:t>).</a:t>
            </a:r>
          </a:p>
          <a:p>
            <a:pPr marL="502920" lvl="1" indent="0">
              <a:spcAft>
                <a:spcPts val="275"/>
              </a:spcAft>
              <a:buNone/>
            </a:pPr>
            <a:endParaRPr lang="cs-CZ" altLang="cs-CZ" sz="2000" dirty="0"/>
          </a:p>
          <a:p>
            <a:pPr marL="502920" lvl="1" indent="0">
              <a:spcAft>
                <a:spcPts val="275"/>
              </a:spcAft>
              <a:buNone/>
            </a:pPr>
            <a:endParaRPr lang="cs-CZ" altLang="cs-CZ" sz="2000" dirty="0"/>
          </a:p>
          <a:p>
            <a:pPr marL="502920" lvl="1" indent="0">
              <a:spcAft>
                <a:spcPts val="275"/>
              </a:spcAft>
              <a:buNone/>
            </a:pPr>
            <a:endParaRPr lang="cs-CZ" altLang="cs-CZ" sz="2400" dirty="0"/>
          </a:p>
          <a:p>
            <a:endParaRPr lang="cs-CZ" dirty="0"/>
          </a:p>
        </p:txBody>
      </p:sp>
      <p:pic>
        <p:nvPicPr>
          <p:cNvPr id="4" name="Picture 4" descr="mm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4344825"/>
            <a:ext cx="251142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8344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r>
              <a:rPr lang="cs-CZ" sz="4000" dirty="0"/>
              <a:t>HEPA </a:t>
            </a:r>
            <a:r>
              <a:rPr lang="cs-CZ" sz="4000" dirty="0" err="1"/>
              <a:t>filters</a:t>
            </a:r>
            <a:r>
              <a:rPr lang="cs-CZ" sz="4000" dirty="0"/>
              <a:t/>
            </a:r>
            <a:br>
              <a:rPr lang="cs-CZ" sz="4000" dirty="0"/>
            </a:br>
            <a:endParaRPr lang="cs-CZ" sz="4000" dirty="0"/>
          </a:p>
        </p:txBody>
      </p:sp>
      <p:sp>
        <p:nvSpPr>
          <p:cNvPr id="5" name="Zástupný symbol pro obsah 4"/>
          <p:cNvSpPr>
            <a:spLocks noGrp="1"/>
          </p:cNvSpPr>
          <p:nvPr>
            <p:ph idx="1"/>
          </p:nvPr>
        </p:nvSpPr>
        <p:spPr>
          <a:xfrm>
            <a:off x="3869267" y="864108"/>
            <a:ext cx="7551401" cy="5120640"/>
          </a:xfrm>
        </p:spPr>
        <p:txBody>
          <a:bodyPr/>
          <a:lstStyle/>
          <a:p>
            <a:pPr marL="0" indent="0">
              <a:buNone/>
            </a:pPr>
            <a:r>
              <a:rPr lang="en-US" b="1" dirty="0"/>
              <a:t>Division of HEPA filters into classes according to ČSN EN 779, 1822</a:t>
            </a:r>
            <a:endParaRPr lang="cs-CZ" b="1" dirty="0" smtClean="0"/>
          </a:p>
          <a:p>
            <a:pPr marL="0" indent="0">
              <a:buNone/>
            </a:pPr>
            <a:endParaRPr lang="cs-CZ" dirty="0"/>
          </a:p>
          <a:p>
            <a:pPr marL="0" indent="0">
              <a:buNone/>
            </a:pPr>
            <a:endParaRPr lang="cs-CZ" dirty="0" smtClean="0"/>
          </a:p>
          <a:p>
            <a:pPr marL="0" indent="0">
              <a:buNone/>
            </a:pPr>
            <a:endParaRPr lang="cs-CZ" dirty="0"/>
          </a:p>
          <a:p>
            <a:pPr marL="0" indent="0">
              <a:buNone/>
            </a:pPr>
            <a:endParaRPr lang="cs-CZ" dirty="0" smtClean="0"/>
          </a:p>
          <a:p>
            <a:pPr marL="0" indent="0">
              <a:buNone/>
            </a:pPr>
            <a:endParaRPr lang="cs-CZ" dirty="0"/>
          </a:p>
          <a:p>
            <a:pPr marL="0" indent="0">
              <a:buNone/>
            </a:pPr>
            <a:endParaRPr lang="cs-CZ" dirty="0" smtClean="0"/>
          </a:p>
          <a:p>
            <a:pPr marL="0" indent="0">
              <a:buNone/>
            </a:pPr>
            <a:endParaRPr lang="cs-CZ" dirty="0"/>
          </a:p>
          <a:p>
            <a:pPr marL="0" indent="0">
              <a:buNone/>
            </a:pPr>
            <a:endParaRPr lang="cs-CZ" dirty="0" smtClean="0"/>
          </a:p>
          <a:p>
            <a:pPr marL="0" indent="0">
              <a:buNone/>
            </a:pPr>
            <a:endParaRPr lang="cs-CZ" dirty="0"/>
          </a:p>
        </p:txBody>
      </p:sp>
      <p:pic>
        <p:nvPicPr>
          <p:cNvPr id="6" name="obrázek 1" descr="Třídy Hepa filtrů podle ČSN EN 779, 182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5920" y="1984582"/>
            <a:ext cx="3672408" cy="4248472"/>
          </a:xfrm>
          <a:prstGeom prst="rect">
            <a:avLst/>
          </a:prstGeom>
          <a:noFill/>
          <a:ln>
            <a:noFill/>
          </a:ln>
        </p:spPr>
      </p:pic>
      <p:sp>
        <p:nvSpPr>
          <p:cNvPr id="3" name="Ovál 2"/>
          <p:cNvSpPr/>
          <p:nvPr/>
        </p:nvSpPr>
        <p:spPr>
          <a:xfrm>
            <a:off x="6025349" y="3123523"/>
            <a:ext cx="3096344" cy="15841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6382139" y="1736276"/>
            <a:ext cx="1750929" cy="307777"/>
          </a:xfrm>
          <a:prstGeom prst="rect">
            <a:avLst/>
          </a:prstGeom>
          <a:noFill/>
        </p:spPr>
        <p:txBody>
          <a:bodyPr wrap="none" rtlCol="0">
            <a:spAutoFit/>
          </a:bodyPr>
          <a:lstStyle/>
          <a:p>
            <a:r>
              <a:rPr lang="cs-CZ" sz="1400" b="1" dirty="0" err="1" smtClean="0"/>
              <a:t>Penetration</a:t>
            </a:r>
            <a:r>
              <a:rPr lang="cs-CZ" sz="1400" b="1" dirty="0" smtClean="0"/>
              <a:t>/</a:t>
            </a:r>
            <a:r>
              <a:rPr lang="cs-CZ" sz="1400" b="1" dirty="0" err="1" smtClean="0"/>
              <a:t>efficacy</a:t>
            </a:r>
            <a:endParaRPr lang="cs-CZ" sz="1400" b="1" dirty="0"/>
          </a:p>
        </p:txBody>
      </p:sp>
    </p:spTree>
    <p:extLst>
      <p:ext uri="{BB962C8B-B14F-4D97-AF65-F5344CB8AC3E}">
        <p14:creationId xmlns:p14="http://schemas.microsoft.com/office/powerpoint/2010/main" val="17449154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a:t/>
            </a:r>
            <a:br>
              <a:rPr lang="cs-CZ" dirty="0"/>
            </a:br>
            <a:r>
              <a:rPr lang="cs-CZ" dirty="0"/>
              <a:t/>
            </a:r>
            <a:br>
              <a:rPr lang="cs-CZ" dirty="0"/>
            </a:br>
            <a:r>
              <a:rPr lang="cs-CZ" dirty="0" err="1"/>
              <a:t>Laminar</a:t>
            </a:r>
            <a:r>
              <a:rPr lang="cs-CZ" dirty="0"/>
              <a:t> </a:t>
            </a:r>
            <a:r>
              <a:rPr lang="cs-CZ" dirty="0" err="1"/>
              <a:t>flow</a:t>
            </a:r>
            <a:r>
              <a:rPr lang="cs-CZ" dirty="0"/>
              <a:t/>
            </a:r>
            <a:br>
              <a:rPr lang="cs-CZ" dirty="0"/>
            </a:br>
            <a:r>
              <a:rPr lang="cs-CZ" dirty="0" smtClean="0"/>
              <a:t/>
            </a:r>
            <a:br>
              <a:rPr lang="cs-CZ" dirty="0" smtClean="0"/>
            </a:br>
            <a:r>
              <a:rPr lang="cs-CZ" dirty="0"/>
              <a:t/>
            </a:r>
            <a:br>
              <a:rPr lang="cs-CZ" dirty="0"/>
            </a:br>
            <a:r>
              <a:rPr lang="cs-CZ" dirty="0" smtClean="0"/>
              <a:t/>
            </a:r>
            <a:br>
              <a:rPr lang="cs-CZ" dirty="0" smtClean="0"/>
            </a:br>
            <a:r>
              <a:rPr lang="cs-CZ" dirty="0"/>
              <a:t/>
            </a:r>
            <a:br>
              <a:rPr lang="cs-CZ" dirty="0"/>
            </a:br>
            <a:r>
              <a:rPr lang="cs-CZ" dirty="0" smtClean="0"/>
              <a:t/>
            </a:r>
            <a:br>
              <a:rPr lang="cs-CZ" dirty="0" smtClean="0"/>
            </a:br>
            <a:endParaRPr lang="cs-CZ"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4781204" y="1160988"/>
            <a:ext cx="4775892" cy="4526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78" y="3883311"/>
            <a:ext cx="2405564" cy="1804175"/>
          </a:xfrm>
          <a:prstGeom prst="rect">
            <a:avLst/>
          </a:prstGeom>
        </p:spPr>
      </p:pic>
      <p:pic>
        <p:nvPicPr>
          <p:cNvPr id="3" name="Obrázek 2"/>
          <p:cNvPicPr>
            <a:picLocks noChangeAspect="1"/>
          </p:cNvPicPr>
          <p:nvPr/>
        </p:nvPicPr>
        <p:blipFill>
          <a:blip r:embed="rId4"/>
          <a:stretch>
            <a:fillRect/>
          </a:stretch>
        </p:blipFill>
        <p:spPr>
          <a:xfrm>
            <a:off x="740908" y="980728"/>
            <a:ext cx="1971504" cy="1741429"/>
          </a:xfrm>
          <a:prstGeom prst="rect">
            <a:avLst/>
          </a:prstGeom>
        </p:spPr>
      </p:pic>
    </p:spTree>
    <p:extLst>
      <p:ext uri="{BB962C8B-B14F-4D97-AF65-F5344CB8AC3E}">
        <p14:creationId xmlns:p14="http://schemas.microsoft.com/office/powerpoint/2010/main" val="35044178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4525348" y="2347866"/>
            <a:ext cx="6939696" cy="4028215"/>
          </a:xfrm>
          <a:prstGeom prst="rect">
            <a:avLst/>
          </a:prstGeom>
        </p:spPr>
      </p:pic>
      <p:sp>
        <p:nvSpPr>
          <p:cNvPr id="2" name="Nadpis 1"/>
          <p:cNvSpPr>
            <a:spLocks noGrp="1"/>
          </p:cNvSpPr>
          <p:nvPr>
            <p:ph type="title"/>
          </p:nvPr>
        </p:nvSpPr>
        <p:spPr/>
        <p:txBody>
          <a:bodyPr/>
          <a:lstStyle/>
          <a:p>
            <a:pPr algn="ctr"/>
            <a:r>
              <a:rPr lang="cs-CZ" dirty="0" err="1"/>
              <a:t>Employee</a:t>
            </a:r>
            <a:r>
              <a:rPr lang="cs-CZ" dirty="0"/>
              <a:t> </a:t>
            </a:r>
            <a:r>
              <a:rPr lang="cs-CZ" dirty="0" smtClean="0"/>
              <a:t>Mode </a:t>
            </a:r>
            <a:br>
              <a:rPr lang="cs-CZ" dirty="0" smtClean="0"/>
            </a:br>
            <a:r>
              <a:rPr lang="cs-CZ" dirty="0"/>
              <a:t/>
            </a:r>
            <a:br>
              <a:rPr lang="cs-CZ" dirty="0"/>
            </a:br>
            <a:r>
              <a:rPr lang="cs-CZ" dirty="0" smtClean="0"/>
              <a:t>(</a:t>
            </a:r>
            <a:r>
              <a:rPr lang="cs-CZ" dirty="0" err="1"/>
              <a:t>Lek</a:t>
            </a:r>
            <a:r>
              <a:rPr lang="cs-CZ" dirty="0"/>
              <a:t> 17)</a:t>
            </a:r>
          </a:p>
        </p:txBody>
      </p:sp>
      <p:sp>
        <p:nvSpPr>
          <p:cNvPr id="3" name="Zástupný symbol pro obsah 2"/>
          <p:cNvSpPr>
            <a:spLocks noGrp="1"/>
          </p:cNvSpPr>
          <p:nvPr>
            <p:ph idx="1"/>
          </p:nvPr>
        </p:nvSpPr>
        <p:spPr>
          <a:xfrm>
            <a:off x="3869268" y="71006"/>
            <a:ext cx="7315200" cy="5120640"/>
          </a:xfrm>
        </p:spPr>
        <p:txBody>
          <a:bodyPr/>
          <a:lstStyle/>
          <a:p>
            <a:r>
              <a:rPr lang="en-US" dirty="0">
                <a:solidFill>
                  <a:srgbClr val="FF0000"/>
                </a:solidFill>
              </a:rPr>
              <a:t>For personnel </a:t>
            </a:r>
            <a:r>
              <a:rPr lang="cs-CZ" dirty="0" smtClean="0">
                <a:solidFill>
                  <a:srgbClr val="FF0000"/>
                </a:solidFill>
              </a:rPr>
              <a:t>and </a:t>
            </a:r>
            <a:r>
              <a:rPr lang="cs-CZ" dirty="0" err="1" smtClean="0">
                <a:solidFill>
                  <a:srgbClr val="FF0000"/>
                </a:solidFill>
              </a:rPr>
              <a:t>material</a:t>
            </a:r>
            <a:r>
              <a:rPr lang="cs-CZ" dirty="0" smtClean="0">
                <a:solidFill>
                  <a:srgbClr val="FF0000"/>
                </a:solidFill>
              </a:rPr>
              <a:t> </a:t>
            </a:r>
            <a:r>
              <a:rPr lang="en-US" dirty="0" smtClean="0">
                <a:solidFill>
                  <a:srgbClr val="FF0000"/>
                </a:solidFill>
              </a:rPr>
              <a:t>movement</a:t>
            </a:r>
            <a:r>
              <a:rPr lang="cs-CZ" dirty="0" smtClean="0">
                <a:solidFill>
                  <a:srgbClr val="FF0000"/>
                </a:solidFill>
              </a:rPr>
              <a:t> and </a:t>
            </a:r>
            <a:r>
              <a:rPr lang="en-US" dirty="0" smtClean="0">
                <a:solidFill>
                  <a:srgbClr val="FF0000"/>
                </a:solidFill>
              </a:rPr>
              <a:t>room </a:t>
            </a:r>
            <a:r>
              <a:rPr lang="en-US" dirty="0">
                <a:solidFill>
                  <a:srgbClr val="FF0000"/>
                </a:solidFill>
              </a:rPr>
              <a:t>cleaning</a:t>
            </a:r>
            <a:r>
              <a:rPr lang="en-US" dirty="0"/>
              <a:t>, there must be </a:t>
            </a:r>
            <a:r>
              <a:rPr lang="en-US" dirty="0">
                <a:solidFill>
                  <a:srgbClr val="FF0000"/>
                </a:solidFill>
              </a:rPr>
              <a:t>precisely defined rules </a:t>
            </a:r>
            <a:r>
              <a:rPr lang="en-US" dirty="0"/>
              <a:t>that minimize particulate and microbial contamination</a:t>
            </a:r>
            <a:r>
              <a:rPr lang="en-US" dirty="0" smtClean="0"/>
              <a:t>.</a:t>
            </a:r>
            <a:endParaRPr lang="cs-CZ" dirty="0" smtClean="0"/>
          </a:p>
          <a:p>
            <a:r>
              <a:rPr lang="en-US" dirty="0" smtClean="0"/>
              <a:t>Workers</a:t>
            </a:r>
            <a:r>
              <a:rPr lang="en-US" dirty="0"/>
              <a:t>' access should be limited and </a:t>
            </a:r>
            <a:r>
              <a:rPr lang="en-US" dirty="0">
                <a:solidFill>
                  <a:srgbClr val="FF0000"/>
                </a:solidFill>
              </a:rPr>
              <a:t>personnel and material </a:t>
            </a:r>
            <a:r>
              <a:rPr lang="en-US" dirty="0"/>
              <a:t>must enter the cleanroom according to a defined procedure (</a:t>
            </a:r>
            <a:r>
              <a:rPr lang="en-US" dirty="0" smtClean="0"/>
              <a:t>changing</a:t>
            </a:r>
            <a:r>
              <a:rPr lang="cs-CZ" dirty="0" smtClean="0"/>
              <a:t> </a:t>
            </a:r>
            <a:r>
              <a:rPr lang="cs-CZ" dirty="0" err="1" smtClean="0"/>
              <a:t>clothes</a:t>
            </a:r>
            <a:r>
              <a:rPr lang="en-US" dirty="0" smtClean="0"/>
              <a:t> </a:t>
            </a:r>
            <a:r>
              <a:rPr lang="en-US" dirty="0"/>
              <a:t>and cleaning </a:t>
            </a:r>
            <a:r>
              <a:rPr lang="cs-CZ" dirty="0" err="1" smtClean="0"/>
              <a:t>of</a:t>
            </a:r>
            <a:r>
              <a:rPr lang="cs-CZ" dirty="0" smtClean="0"/>
              <a:t> </a:t>
            </a:r>
            <a:r>
              <a:rPr lang="en-US" dirty="0" smtClean="0"/>
              <a:t>workers</a:t>
            </a:r>
            <a:r>
              <a:rPr lang="en-US" dirty="0"/>
              <a:t>, cleaning and disinfecting the material). The range and procedures are to be determined depending on the defined purity class</a:t>
            </a:r>
            <a:r>
              <a:rPr lang="en-US" dirty="0" smtClean="0"/>
              <a:t>.</a:t>
            </a:r>
            <a:endParaRPr lang="cs-CZ" dirty="0" smtClean="0"/>
          </a:p>
          <a:p>
            <a:r>
              <a:rPr lang="en-US" dirty="0" smtClean="0"/>
              <a:t>Workers </a:t>
            </a:r>
            <a:r>
              <a:rPr lang="en-US" dirty="0"/>
              <a:t>should wear </a:t>
            </a:r>
            <a:r>
              <a:rPr lang="en-US" dirty="0">
                <a:solidFill>
                  <a:srgbClr val="FF0000"/>
                </a:solidFill>
              </a:rPr>
              <a:t>special clothing </a:t>
            </a:r>
            <a:r>
              <a:rPr lang="en-US" dirty="0"/>
              <a:t>depending on the cleanliness class.</a:t>
            </a:r>
            <a:endParaRPr lang="cs-CZ" dirty="0"/>
          </a:p>
          <a:p>
            <a:endParaRPr lang="cs-CZ" dirty="0" smtClean="0"/>
          </a:p>
          <a:p>
            <a:endParaRPr lang="cs-CZ" dirty="0"/>
          </a:p>
          <a:p>
            <a:pPr marL="0" indent="0">
              <a:buNone/>
            </a:pPr>
            <a:endParaRPr lang="cs-CZ" dirty="0"/>
          </a:p>
        </p:txBody>
      </p:sp>
      <p:sp>
        <p:nvSpPr>
          <p:cNvPr id="5" name="TextovéPole 4"/>
          <p:cNvSpPr txBox="1"/>
          <p:nvPr/>
        </p:nvSpPr>
        <p:spPr>
          <a:xfrm>
            <a:off x="5169161" y="5937542"/>
            <a:ext cx="5337487" cy="369332"/>
          </a:xfrm>
          <a:prstGeom prst="rect">
            <a:avLst/>
          </a:prstGeom>
          <a:noFill/>
        </p:spPr>
        <p:txBody>
          <a:bodyPr wrap="none" rtlCol="0">
            <a:spAutoFit/>
          </a:bodyPr>
          <a:lstStyle/>
          <a:p>
            <a:r>
              <a:rPr lang="en-US" b="1" dirty="0"/>
              <a:t>Does she have a white coat? </a:t>
            </a:r>
            <a:r>
              <a:rPr lang="cs-CZ" b="1" dirty="0" err="1"/>
              <a:t>S</a:t>
            </a:r>
            <a:r>
              <a:rPr lang="cs-CZ" b="1" dirty="0" err="1" smtClean="0"/>
              <a:t>he</a:t>
            </a:r>
            <a:r>
              <a:rPr lang="en-US" b="1" dirty="0" smtClean="0"/>
              <a:t> has</a:t>
            </a:r>
            <a:r>
              <a:rPr lang="cs-CZ" b="1" dirty="0" smtClean="0"/>
              <a:t>!</a:t>
            </a:r>
            <a:r>
              <a:rPr lang="en-US" b="1" dirty="0" smtClean="0"/>
              <a:t> </a:t>
            </a:r>
            <a:r>
              <a:rPr lang="en-US" b="1" dirty="0"/>
              <a:t>So calm </a:t>
            </a:r>
            <a:r>
              <a:rPr lang="en-US" b="1" dirty="0" smtClean="0"/>
              <a:t>down</a:t>
            </a:r>
            <a:r>
              <a:rPr lang="cs-CZ" b="1" dirty="0" smtClean="0"/>
              <a:t>!</a:t>
            </a:r>
            <a:endParaRPr lang="cs-CZ" b="1" dirty="0"/>
          </a:p>
        </p:txBody>
      </p:sp>
    </p:spTree>
    <p:extLst>
      <p:ext uri="{BB962C8B-B14F-4D97-AF65-F5344CB8AC3E}">
        <p14:creationId xmlns:p14="http://schemas.microsoft.com/office/powerpoint/2010/main" val="18893753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Working clothes and dressing </a:t>
            </a:r>
            <a:r>
              <a:rPr lang="cs-CZ" dirty="0" smtClean="0"/>
              <a:t/>
            </a:r>
            <a:br>
              <a:rPr lang="cs-CZ" dirty="0" smtClean="0"/>
            </a:br>
            <a:r>
              <a:rPr lang="cs-CZ" dirty="0"/>
              <a:t/>
            </a:r>
            <a:br>
              <a:rPr lang="cs-CZ" dirty="0"/>
            </a:br>
            <a:r>
              <a:rPr lang="en-US" dirty="0" smtClean="0"/>
              <a:t>(</a:t>
            </a:r>
            <a:r>
              <a:rPr lang="en-US" dirty="0"/>
              <a:t>according to </a:t>
            </a:r>
            <a:r>
              <a:rPr lang="en-US" dirty="0" err="1"/>
              <a:t>Lek</a:t>
            </a:r>
            <a:r>
              <a:rPr lang="en-US" dirty="0"/>
              <a:t> 17)</a:t>
            </a:r>
            <a:endParaRPr lang="cs-CZ" dirty="0">
              <a:solidFill>
                <a:srgbClr val="FF0000"/>
              </a:solidFill>
            </a:endParaRPr>
          </a:p>
        </p:txBody>
      </p:sp>
      <p:sp>
        <p:nvSpPr>
          <p:cNvPr id="3" name="Zástupný symbol pro obsah 2"/>
          <p:cNvSpPr>
            <a:spLocks noGrp="1"/>
          </p:cNvSpPr>
          <p:nvPr>
            <p:ph idx="1"/>
          </p:nvPr>
        </p:nvSpPr>
        <p:spPr/>
        <p:txBody>
          <a:bodyPr>
            <a:normAutofit fontScale="92500" lnSpcReduction="10000"/>
          </a:bodyPr>
          <a:lstStyle/>
          <a:p>
            <a:r>
              <a:rPr lang="en-US" b="1" dirty="0">
                <a:solidFill>
                  <a:srgbClr val="FF0000"/>
                </a:solidFill>
              </a:rPr>
              <a:t>Class A / B</a:t>
            </a:r>
            <a:r>
              <a:rPr lang="en-US" b="1" dirty="0"/>
              <a:t>: </a:t>
            </a:r>
            <a:r>
              <a:rPr lang="en-US" dirty="0"/>
              <a:t>The headgear (the balaclava) </a:t>
            </a:r>
            <a:r>
              <a:rPr lang="cs-CZ" dirty="0" smtClean="0"/>
              <a:t>ha</a:t>
            </a:r>
            <a:r>
              <a:rPr lang="en-US" dirty="0" smtClean="0"/>
              <a:t>s </a:t>
            </a:r>
            <a:r>
              <a:rPr lang="en-US" dirty="0"/>
              <a:t>perfectly </a:t>
            </a:r>
            <a:r>
              <a:rPr lang="en-US" dirty="0" err="1" smtClean="0"/>
              <a:t>maske</a:t>
            </a:r>
            <a:r>
              <a:rPr lang="cs-CZ" dirty="0" smtClean="0"/>
              <a:t> </a:t>
            </a:r>
            <a:r>
              <a:rPr lang="en-US" dirty="0" smtClean="0"/>
              <a:t>the </a:t>
            </a:r>
            <a:r>
              <a:rPr lang="en-US" dirty="0"/>
              <a:t>hair and where it is needed also </a:t>
            </a:r>
            <a:r>
              <a:rPr lang="en-US" dirty="0" smtClean="0"/>
              <a:t>the </a:t>
            </a:r>
            <a:r>
              <a:rPr lang="en-US" dirty="0"/>
              <a:t>beard and is to be inserted under the collar of the overalls. A mask should be deployed across the face to prevent droplet release. On the hands, workers should have a sterilized, </a:t>
            </a:r>
            <a:r>
              <a:rPr lang="en-US" dirty="0" smtClean="0"/>
              <a:t>non-</a:t>
            </a:r>
            <a:r>
              <a:rPr lang="cs-CZ" dirty="0" err="1" smtClean="0"/>
              <a:t>dust</a:t>
            </a:r>
            <a:r>
              <a:rPr lang="en-US" dirty="0" err="1" smtClean="0"/>
              <a:t>ed</a:t>
            </a:r>
            <a:r>
              <a:rPr lang="en-US" dirty="0" smtClean="0"/>
              <a:t> </a:t>
            </a:r>
            <a:r>
              <a:rPr lang="en-US" dirty="0"/>
              <a:t>rubber or plastic gloves, </a:t>
            </a:r>
            <a:r>
              <a:rPr lang="cs-CZ" dirty="0" smtClean="0"/>
              <a:t>on </a:t>
            </a:r>
            <a:r>
              <a:rPr lang="en-US" dirty="0" smtClean="0"/>
              <a:t>legs </a:t>
            </a:r>
            <a:r>
              <a:rPr lang="cs-CZ" dirty="0" err="1" smtClean="0"/>
              <a:t>there</a:t>
            </a:r>
            <a:r>
              <a:rPr lang="cs-CZ" dirty="0" smtClean="0"/>
              <a:t> </a:t>
            </a:r>
            <a:r>
              <a:rPr lang="cs-CZ" dirty="0" err="1" smtClean="0"/>
              <a:t>should</a:t>
            </a:r>
            <a:r>
              <a:rPr lang="cs-CZ" dirty="0" smtClean="0"/>
              <a:t> </a:t>
            </a:r>
            <a:r>
              <a:rPr lang="cs-CZ" dirty="0" err="1" smtClean="0"/>
              <a:t>be</a:t>
            </a:r>
            <a:r>
              <a:rPr lang="cs-CZ" dirty="0" smtClean="0"/>
              <a:t> </a:t>
            </a:r>
            <a:r>
              <a:rPr lang="en-US" dirty="0" smtClean="0"/>
              <a:t>sterilized </a:t>
            </a:r>
            <a:r>
              <a:rPr lang="en-US" dirty="0"/>
              <a:t>or disinfected </a:t>
            </a:r>
            <a:r>
              <a:rPr lang="cs-CZ" dirty="0" err="1" smtClean="0"/>
              <a:t>footwear</a:t>
            </a:r>
            <a:r>
              <a:rPr lang="cs-CZ" dirty="0" smtClean="0"/>
              <a:t> </a:t>
            </a:r>
            <a:r>
              <a:rPr lang="cs-CZ" dirty="0" err="1" smtClean="0"/>
              <a:t>or</a:t>
            </a:r>
            <a:r>
              <a:rPr lang="cs-CZ" dirty="0" smtClean="0"/>
              <a:t> </a:t>
            </a:r>
            <a:r>
              <a:rPr lang="cs-CZ" dirty="0" err="1" smtClean="0"/>
              <a:t>sleeve</a:t>
            </a:r>
            <a:r>
              <a:rPr lang="en-US" dirty="0" smtClean="0"/>
              <a:t>s</a:t>
            </a:r>
            <a:r>
              <a:rPr lang="en-US" dirty="0"/>
              <a:t>. The lower ends of the trousers should be inserted into the shoe or sleeves, and the sleeves of the overalls should be inserted into the gloves. The protective suit is practically free of </a:t>
            </a:r>
            <a:r>
              <a:rPr lang="en-US" dirty="0" smtClean="0"/>
              <a:t>any</a:t>
            </a:r>
            <a:r>
              <a:rPr lang="cs-CZ" dirty="0" smtClean="0"/>
              <a:t> </a:t>
            </a:r>
            <a:r>
              <a:rPr lang="cs-CZ" dirty="0" err="1" smtClean="0"/>
              <a:t>loose</a:t>
            </a:r>
            <a:r>
              <a:rPr lang="en-US" dirty="0" smtClean="0"/>
              <a:t> </a:t>
            </a:r>
            <a:r>
              <a:rPr lang="en-US" dirty="0"/>
              <a:t>fibers and particles and is supposed to trap particle detached from the surface of the body</a:t>
            </a:r>
            <a:r>
              <a:rPr lang="en-US" dirty="0" smtClean="0"/>
              <a:t>.</a:t>
            </a:r>
            <a:endParaRPr lang="cs-CZ" dirty="0" smtClean="0"/>
          </a:p>
          <a:p>
            <a:r>
              <a:rPr lang="en-US" b="1" dirty="0" smtClean="0">
                <a:solidFill>
                  <a:srgbClr val="FF0000"/>
                </a:solidFill>
              </a:rPr>
              <a:t>Class </a:t>
            </a:r>
            <a:r>
              <a:rPr lang="en-US" b="1" dirty="0">
                <a:solidFill>
                  <a:srgbClr val="FF0000"/>
                </a:solidFill>
              </a:rPr>
              <a:t>C</a:t>
            </a:r>
            <a:r>
              <a:rPr lang="en-US" dirty="0"/>
              <a:t>: Hair and </a:t>
            </a:r>
            <a:r>
              <a:rPr lang="en-US" dirty="0" smtClean="0"/>
              <a:t>wherever </a:t>
            </a:r>
            <a:r>
              <a:rPr lang="en-US" dirty="0"/>
              <a:t>needed </a:t>
            </a:r>
            <a:r>
              <a:rPr lang="cs-CZ" dirty="0" err="1" smtClean="0"/>
              <a:t>also</a:t>
            </a:r>
            <a:r>
              <a:rPr lang="cs-CZ" dirty="0" smtClean="0"/>
              <a:t> </a:t>
            </a:r>
            <a:r>
              <a:rPr lang="en-US" dirty="0" smtClean="0"/>
              <a:t>the </a:t>
            </a:r>
            <a:r>
              <a:rPr lang="en-US" dirty="0"/>
              <a:t>beard </a:t>
            </a:r>
            <a:r>
              <a:rPr lang="cs-CZ" dirty="0" err="1" smtClean="0"/>
              <a:t>should</a:t>
            </a:r>
            <a:r>
              <a:rPr lang="cs-CZ" dirty="0" smtClean="0"/>
              <a:t> </a:t>
            </a:r>
            <a:r>
              <a:rPr lang="en-US" dirty="0" smtClean="0"/>
              <a:t>be </a:t>
            </a:r>
            <a:r>
              <a:rPr lang="en-US" dirty="0"/>
              <a:t>covered. Clothes should consist of a short coat and trousers or overalls, the sleeves should be tightened on the wrist, the coat </a:t>
            </a:r>
            <a:r>
              <a:rPr lang="cs-CZ" dirty="0" err="1" smtClean="0"/>
              <a:t>should</a:t>
            </a:r>
            <a:r>
              <a:rPr lang="cs-CZ" dirty="0" smtClean="0"/>
              <a:t> </a:t>
            </a:r>
            <a:r>
              <a:rPr lang="en-US" dirty="0" smtClean="0"/>
              <a:t>have </a:t>
            </a:r>
            <a:r>
              <a:rPr lang="en-US" dirty="0"/>
              <a:t>a high collar, and the feet should </a:t>
            </a:r>
            <a:r>
              <a:rPr lang="cs-CZ" dirty="0" err="1" smtClean="0"/>
              <a:t>have</a:t>
            </a:r>
            <a:r>
              <a:rPr lang="en-US" dirty="0" smtClean="0"/>
              <a:t> </a:t>
            </a:r>
            <a:r>
              <a:rPr lang="en-US" dirty="0"/>
              <a:t>suitable shoes or sleeves. No fibers or particles should be released from the clothing</a:t>
            </a:r>
            <a:r>
              <a:rPr lang="en-US" dirty="0" smtClean="0"/>
              <a:t>.</a:t>
            </a:r>
            <a:endParaRPr lang="cs-CZ" dirty="0" smtClean="0"/>
          </a:p>
          <a:p>
            <a:r>
              <a:rPr lang="en-US" b="1" dirty="0" smtClean="0">
                <a:solidFill>
                  <a:srgbClr val="FF0000"/>
                </a:solidFill>
              </a:rPr>
              <a:t>Class </a:t>
            </a:r>
            <a:r>
              <a:rPr lang="en-US" b="1" dirty="0">
                <a:solidFill>
                  <a:srgbClr val="FF0000"/>
                </a:solidFill>
              </a:rPr>
              <a:t>D</a:t>
            </a:r>
            <a:r>
              <a:rPr lang="en-US" dirty="0"/>
              <a:t>: Hair and wherever </a:t>
            </a:r>
            <a:r>
              <a:rPr lang="cs-CZ" dirty="0" err="1" smtClean="0"/>
              <a:t>needed</a:t>
            </a:r>
            <a:r>
              <a:rPr lang="cs-CZ" dirty="0" smtClean="0"/>
              <a:t> </a:t>
            </a:r>
            <a:r>
              <a:rPr lang="cs-CZ" dirty="0" err="1" smtClean="0"/>
              <a:t>also</a:t>
            </a:r>
            <a:r>
              <a:rPr lang="cs-CZ" dirty="0" smtClean="0"/>
              <a:t> </a:t>
            </a:r>
            <a:r>
              <a:rPr lang="en-US" dirty="0" smtClean="0"/>
              <a:t>be</a:t>
            </a:r>
            <a:r>
              <a:rPr lang="cs-CZ" dirty="0" err="1" smtClean="0"/>
              <a:t>ard</a:t>
            </a:r>
            <a:r>
              <a:rPr lang="en-US" dirty="0" smtClean="0"/>
              <a:t> </a:t>
            </a:r>
            <a:r>
              <a:rPr lang="cs-CZ" dirty="0" err="1" smtClean="0"/>
              <a:t>should</a:t>
            </a:r>
            <a:r>
              <a:rPr lang="cs-CZ" dirty="0" smtClean="0"/>
              <a:t> </a:t>
            </a:r>
            <a:r>
              <a:rPr lang="en-US" dirty="0" smtClean="0"/>
              <a:t>be </a:t>
            </a:r>
            <a:r>
              <a:rPr lang="en-US" dirty="0"/>
              <a:t>covered. Protective clothing and appropriate footwear or sleeves should be used. Appropriate measures should be taken to prevent the introduction of contamination into clean rooms.</a:t>
            </a:r>
            <a:endParaRPr lang="cs-CZ" dirty="0"/>
          </a:p>
        </p:txBody>
      </p:sp>
    </p:spTree>
    <p:extLst>
      <p:ext uri="{BB962C8B-B14F-4D97-AF65-F5344CB8AC3E}">
        <p14:creationId xmlns:p14="http://schemas.microsoft.com/office/powerpoint/2010/main" val="2538633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sz="2800" dirty="0" err="1" smtClean="0"/>
              <a:t>Microbes</a:t>
            </a:r>
            <a:r>
              <a:rPr lang="cs-CZ" sz="2800" dirty="0" smtClean="0"/>
              <a:t/>
            </a:r>
            <a:br>
              <a:rPr lang="cs-CZ" sz="2800" dirty="0" smtClean="0"/>
            </a:br>
            <a:r>
              <a:rPr lang="cs-CZ" sz="2800" dirty="0" smtClean="0"/>
              <a:t>and </a:t>
            </a:r>
            <a:br>
              <a:rPr lang="cs-CZ" sz="2800" dirty="0" smtClean="0"/>
            </a:br>
            <a:r>
              <a:rPr lang="cs-CZ" sz="2800" dirty="0" err="1" smtClean="0"/>
              <a:t>Environment</a:t>
            </a:r>
            <a:r>
              <a:rPr lang="cs-CZ" sz="2800" dirty="0" smtClean="0"/>
              <a:t> </a:t>
            </a:r>
            <a:br>
              <a:rPr lang="cs-CZ" sz="2800" dirty="0" smtClean="0"/>
            </a:br>
            <a:r>
              <a:rPr lang="cs-CZ" sz="2800" dirty="0"/>
              <a:t/>
            </a:r>
            <a:br>
              <a:rPr lang="cs-CZ" sz="2800" dirty="0"/>
            </a:br>
            <a:r>
              <a:rPr lang="cs-CZ" sz="2800" dirty="0" err="1" smtClean="0">
                <a:solidFill>
                  <a:srgbClr val="FF0000"/>
                </a:solidFill>
              </a:rPr>
              <a:t>Environmental</a:t>
            </a:r>
            <a:r>
              <a:rPr lang="cs-CZ" sz="2800" dirty="0" smtClean="0">
                <a:solidFill>
                  <a:srgbClr val="FF0000"/>
                </a:solidFill>
              </a:rPr>
              <a:t> </a:t>
            </a:r>
            <a:r>
              <a:rPr lang="cs-CZ" sz="2800" dirty="0" err="1" smtClean="0">
                <a:solidFill>
                  <a:srgbClr val="FF0000"/>
                </a:solidFill>
              </a:rPr>
              <a:t>factors</a:t>
            </a:r>
            <a:endParaRPr lang="cs-CZ" sz="2800" dirty="0">
              <a:solidFill>
                <a:srgbClr val="FF0000"/>
              </a:solidFill>
            </a:endParaRPr>
          </a:p>
        </p:txBody>
      </p:sp>
      <p:sp>
        <p:nvSpPr>
          <p:cNvPr id="3" name="Zástupný symbol pro obsah 2"/>
          <p:cNvSpPr>
            <a:spLocks noGrp="1"/>
          </p:cNvSpPr>
          <p:nvPr>
            <p:ph idx="1"/>
          </p:nvPr>
        </p:nvSpPr>
        <p:spPr/>
        <p:txBody>
          <a:bodyPr>
            <a:normAutofit/>
          </a:bodyPr>
          <a:lstStyle/>
          <a:p>
            <a:pPr marL="0" indent="0" algn="ctr">
              <a:buNone/>
            </a:pPr>
            <a:r>
              <a:rPr lang="en-US" sz="2400" b="1" dirty="0">
                <a:solidFill>
                  <a:srgbClr val="FF0000"/>
                </a:solidFill>
              </a:rPr>
              <a:t>External environment </a:t>
            </a:r>
            <a:r>
              <a:rPr lang="en-US" sz="2400" b="1" dirty="0" smtClean="0">
                <a:solidFill>
                  <a:srgbClr val="FF0000"/>
                </a:solidFill>
              </a:rPr>
              <a:t>factors</a:t>
            </a:r>
            <a:endParaRPr lang="cs-CZ" sz="2400" b="1" dirty="0" smtClean="0">
              <a:solidFill>
                <a:srgbClr val="FF0000"/>
              </a:solidFill>
            </a:endParaRPr>
          </a:p>
          <a:p>
            <a:pPr marL="0" indent="0">
              <a:buNone/>
            </a:pPr>
            <a:r>
              <a:rPr lang="en-US" sz="2400" dirty="0"/>
              <a:t/>
            </a:r>
            <a:br>
              <a:rPr lang="en-US" sz="2400" dirty="0"/>
            </a:br>
            <a:r>
              <a:rPr lang="cs-CZ" sz="2400" dirty="0" smtClean="0"/>
              <a:t>- </a:t>
            </a:r>
            <a:r>
              <a:rPr lang="en-US" sz="2400" dirty="0" smtClean="0"/>
              <a:t>temperature</a:t>
            </a:r>
            <a:endParaRPr lang="cs-CZ" sz="2400" dirty="0" smtClean="0"/>
          </a:p>
          <a:p>
            <a:pPr>
              <a:buFontTx/>
              <a:buChar char="-"/>
            </a:pPr>
            <a:r>
              <a:rPr lang="cs-CZ" sz="2400" dirty="0"/>
              <a:t>r</a:t>
            </a:r>
            <a:r>
              <a:rPr lang="en-US" sz="2400" dirty="0" err="1" smtClean="0"/>
              <a:t>adiation</a:t>
            </a:r>
            <a:endParaRPr lang="cs-CZ" sz="2400" dirty="0" smtClean="0"/>
          </a:p>
          <a:p>
            <a:pPr>
              <a:buFontTx/>
              <a:buChar char="-"/>
            </a:pPr>
            <a:r>
              <a:rPr lang="cs-CZ" sz="2400" dirty="0" smtClean="0"/>
              <a:t>l</a:t>
            </a:r>
            <a:r>
              <a:rPr lang="en-US" sz="2400" dirty="0" err="1" smtClean="0"/>
              <a:t>ack</a:t>
            </a:r>
            <a:r>
              <a:rPr lang="en-US" sz="2400" dirty="0" smtClean="0"/>
              <a:t> </a:t>
            </a:r>
            <a:r>
              <a:rPr lang="en-US" sz="2400" dirty="0"/>
              <a:t>of </a:t>
            </a:r>
            <a:r>
              <a:rPr lang="en-US" sz="2400" dirty="0" smtClean="0"/>
              <a:t>water</a:t>
            </a:r>
            <a:endParaRPr lang="cs-CZ" sz="2400" dirty="0" smtClean="0"/>
          </a:p>
          <a:p>
            <a:pPr>
              <a:buFontTx/>
              <a:buChar char="-"/>
            </a:pPr>
            <a:r>
              <a:rPr lang="en-US" sz="2400" dirty="0" smtClean="0"/>
              <a:t>lack </a:t>
            </a:r>
            <a:r>
              <a:rPr lang="en-US" sz="2400" dirty="0"/>
              <a:t>of </a:t>
            </a:r>
            <a:r>
              <a:rPr lang="en-US" sz="2400" dirty="0" smtClean="0"/>
              <a:t>nutrients</a:t>
            </a:r>
            <a:endParaRPr lang="cs-CZ" sz="2400" dirty="0" smtClean="0"/>
          </a:p>
          <a:p>
            <a:pPr>
              <a:buFontTx/>
              <a:buChar char="-"/>
            </a:pPr>
            <a:r>
              <a:rPr lang="en-US" sz="2400" dirty="0" smtClean="0"/>
              <a:t>inappropriate pH</a:t>
            </a:r>
            <a:endParaRPr lang="cs-CZ" sz="2400" dirty="0" smtClean="0"/>
          </a:p>
          <a:p>
            <a:pPr>
              <a:buFontTx/>
              <a:buChar char="-"/>
            </a:pPr>
            <a:r>
              <a:rPr lang="en-US" sz="2400" dirty="0" smtClean="0"/>
              <a:t>chemical </a:t>
            </a:r>
            <a:r>
              <a:rPr lang="en-US" sz="2400" dirty="0"/>
              <a:t>substance</a:t>
            </a:r>
            <a:endParaRPr lang="cs-CZ" sz="2300" b="1" dirty="0" smtClean="0">
              <a:solidFill>
                <a:srgbClr val="FF0000"/>
              </a:solidFill>
            </a:endParaRPr>
          </a:p>
        </p:txBody>
      </p:sp>
    </p:spTree>
    <p:extLst>
      <p:ext uri="{BB962C8B-B14F-4D97-AF65-F5344CB8AC3E}">
        <p14:creationId xmlns:p14="http://schemas.microsoft.com/office/powerpoint/2010/main" val="16764112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dirty="0" smtClean="0"/>
              <a:t/>
            </a:r>
            <a:br>
              <a:rPr lang="cs-CZ" dirty="0" smtClean="0"/>
            </a:br>
            <a:r>
              <a:rPr lang="en-US" dirty="0" smtClean="0"/>
              <a:t>OPERATION </a:t>
            </a:r>
            <a:r>
              <a:rPr lang="cs-CZ" dirty="0" smtClean="0"/>
              <a:t>THEATRE</a:t>
            </a:r>
            <a:br>
              <a:rPr lang="cs-CZ" dirty="0" smtClean="0"/>
            </a:br>
            <a:r>
              <a:rPr lang="en-US" dirty="0" smtClean="0"/>
              <a:t>=</a:t>
            </a:r>
            <a:r>
              <a:rPr lang="cs-CZ" dirty="0" smtClean="0"/>
              <a:t/>
            </a:r>
            <a:br>
              <a:rPr lang="cs-CZ" dirty="0" smtClean="0"/>
            </a:br>
            <a:r>
              <a:rPr lang="en-US" dirty="0" smtClean="0">
                <a:solidFill>
                  <a:srgbClr val="FF0000"/>
                </a:solidFill>
              </a:rPr>
              <a:t>CLEAN </a:t>
            </a:r>
            <a:r>
              <a:rPr lang="cs-CZ" dirty="0" smtClean="0">
                <a:solidFill>
                  <a:srgbClr val="FF0000"/>
                </a:solidFill>
              </a:rPr>
              <a:t>ROOM</a:t>
            </a:r>
            <a:r>
              <a:rPr lang="cs-CZ" dirty="0" smtClean="0"/>
              <a:t/>
            </a:r>
            <a:br>
              <a:rPr lang="cs-CZ" dirty="0" smtClean="0"/>
            </a:br>
            <a:r>
              <a:rPr lang="cs-CZ" dirty="0"/>
              <a:t/>
            </a:r>
            <a:br>
              <a:rPr lang="cs-CZ" dirty="0"/>
            </a:br>
            <a:r>
              <a:rPr lang="en-US" dirty="0" smtClean="0"/>
              <a:t>Mode</a:t>
            </a:r>
            <a:r>
              <a:rPr lang="cs-CZ" dirty="0" smtClean="0">
                <a:solidFill>
                  <a:srgbClr val="FF0000"/>
                </a:solidFill>
              </a:rPr>
              <a:t/>
            </a:r>
            <a:br>
              <a:rPr lang="cs-CZ" dirty="0" smtClean="0">
                <a:solidFill>
                  <a:srgbClr val="FF0000"/>
                </a:solidFill>
              </a:rPr>
            </a:br>
            <a:r>
              <a:rPr lang="cs-CZ" dirty="0">
                <a:solidFill>
                  <a:srgbClr val="FF0000"/>
                </a:solidFill>
              </a:rPr>
              <a:t/>
            </a:r>
            <a:br>
              <a:rPr lang="cs-CZ" dirty="0">
                <a:solidFill>
                  <a:srgbClr val="FF0000"/>
                </a:solidFill>
              </a:rPr>
            </a:br>
            <a:r>
              <a:rPr lang="cs-CZ" dirty="0" smtClean="0"/>
              <a:t/>
            </a:r>
            <a:br>
              <a:rPr lang="cs-CZ" dirty="0" smtClean="0"/>
            </a:br>
            <a:r>
              <a:rPr lang="cs-CZ" dirty="0" smtClean="0"/>
              <a:t/>
            </a:r>
            <a:br>
              <a:rPr lang="cs-CZ" dirty="0" smtClean="0"/>
            </a:br>
            <a:r>
              <a:rPr lang="cs-CZ" dirty="0"/>
              <a:t/>
            </a:r>
            <a:br>
              <a:rPr lang="cs-CZ" dirty="0"/>
            </a:br>
            <a:endParaRPr lang="cs-CZ" dirty="0">
              <a:solidFill>
                <a:srgbClr val="FF0000"/>
              </a:solidFill>
            </a:endParaRPr>
          </a:p>
        </p:txBody>
      </p:sp>
      <p:sp>
        <p:nvSpPr>
          <p:cNvPr id="3" name="Zástupný symbol pro obsah 2"/>
          <p:cNvSpPr>
            <a:spLocks noGrp="1"/>
          </p:cNvSpPr>
          <p:nvPr>
            <p:ph idx="1"/>
          </p:nvPr>
        </p:nvSpPr>
        <p:spPr/>
        <p:txBody>
          <a:bodyPr>
            <a:normAutofit fontScale="92500"/>
          </a:bodyPr>
          <a:lstStyle/>
          <a:p>
            <a:r>
              <a:rPr lang="en-US" dirty="0"/>
              <a:t>Statute of the closed department</a:t>
            </a:r>
            <a:r>
              <a:rPr lang="en-US" dirty="0" smtClean="0"/>
              <a:t>.</a:t>
            </a:r>
            <a:endParaRPr lang="cs-CZ" dirty="0" smtClean="0"/>
          </a:p>
          <a:p>
            <a:r>
              <a:rPr lang="cs-CZ" dirty="0" err="1" smtClean="0"/>
              <a:t>Separation</a:t>
            </a:r>
            <a:r>
              <a:rPr lang="en-US" dirty="0" smtClean="0"/>
              <a:t> </a:t>
            </a:r>
            <a:r>
              <a:rPr lang="en-US" dirty="0"/>
              <a:t>of the operation of the barrier (septic) hall, </a:t>
            </a:r>
            <a:r>
              <a:rPr lang="cs-CZ" dirty="0" err="1" smtClean="0"/>
              <a:t>separation</a:t>
            </a:r>
            <a:r>
              <a:rPr lang="cs-CZ" dirty="0" smtClean="0"/>
              <a:t> </a:t>
            </a:r>
            <a:r>
              <a:rPr lang="en-US" dirty="0" smtClean="0"/>
              <a:t>of </a:t>
            </a:r>
            <a:r>
              <a:rPr lang="en-US" dirty="0"/>
              <a:t>the operation of the </a:t>
            </a:r>
            <a:r>
              <a:rPr lang="en-US" dirty="0" smtClean="0"/>
              <a:t>super</a:t>
            </a:r>
            <a:r>
              <a:rPr lang="cs-CZ" dirty="0" smtClean="0"/>
              <a:t>-</a:t>
            </a:r>
            <a:r>
              <a:rPr lang="en-US" dirty="0" smtClean="0"/>
              <a:t>aseptic </a:t>
            </a:r>
            <a:r>
              <a:rPr lang="en-US" dirty="0"/>
              <a:t>hall from the regular aseptic rooms (rooms, tools, devices, laundry, personnel in one operational shift</a:t>
            </a:r>
            <a:r>
              <a:rPr lang="en-US" dirty="0" smtClean="0"/>
              <a:t>).</a:t>
            </a:r>
            <a:endParaRPr lang="cs-CZ" dirty="0" smtClean="0"/>
          </a:p>
          <a:p>
            <a:r>
              <a:rPr lang="en-US" dirty="0" smtClean="0"/>
              <a:t>Compliance </a:t>
            </a:r>
            <a:r>
              <a:rPr lang="en-US" dirty="0"/>
              <a:t>with the rules for the individual classes of purity of the operating tract (use of lips, staff regime, laundry mode, waste disposal, </a:t>
            </a:r>
            <a:r>
              <a:rPr lang="en-US" dirty="0" smtClean="0"/>
              <a:t>...).</a:t>
            </a:r>
            <a:endParaRPr lang="cs-CZ" dirty="0" smtClean="0"/>
          </a:p>
          <a:p>
            <a:r>
              <a:rPr lang="en-US" dirty="0" smtClean="0"/>
              <a:t>Hygienic </a:t>
            </a:r>
            <a:r>
              <a:rPr lang="en-US" dirty="0"/>
              <a:t>hand disinfection already in a hygienic filter</a:t>
            </a:r>
            <a:r>
              <a:rPr lang="en-US" dirty="0" smtClean="0"/>
              <a:t>.</a:t>
            </a:r>
            <a:endParaRPr lang="cs-CZ" dirty="0" smtClean="0"/>
          </a:p>
          <a:p>
            <a:r>
              <a:rPr lang="en-US" dirty="0" smtClean="0"/>
              <a:t>Modes </a:t>
            </a:r>
            <a:r>
              <a:rPr lang="en-US" dirty="0"/>
              <a:t>of patient and material transportation, employee </a:t>
            </a:r>
            <a:r>
              <a:rPr lang="cs-CZ" dirty="0" err="1" smtClean="0"/>
              <a:t>entrance</a:t>
            </a:r>
            <a:r>
              <a:rPr lang="cs-CZ" dirty="0" smtClean="0"/>
              <a:t> </a:t>
            </a:r>
            <a:r>
              <a:rPr lang="en-US" dirty="0" smtClean="0"/>
              <a:t>(own </a:t>
            </a:r>
            <a:r>
              <a:rPr lang="en-US" dirty="0"/>
              <a:t>transport vehicles, dedicated access roads, hygienic filters, </a:t>
            </a:r>
            <a:r>
              <a:rPr lang="en-US" dirty="0" smtClean="0"/>
              <a:t>...)</a:t>
            </a:r>
            <a:endParaRPr lang="cs-CZ" dirty="0" smtClean="0"/>
          </a:p>
          <a:p>
            <a:r>
              <a:rPr lang="en-US" dirty="0" smtClean="0"/>
              <a:t>Professional </a:t>
            </a:r>
            <a:r>
              <a:rPr lang="en-US" dirty="0"/>
              <a:t>behavior of medical professionals (protection of operating theater air by closing the door, without excessive movement and speaking during operations, </a:t>
            </a:r>
            <a:r>
              <a:rPr lang="en-US" dirty="0" smtClean="0"/>
              <a:t>...)</a:t>
            </a:r>
            <a:endParaRPr lang="cs-CZ" dirty="0" smtClean="0"/>
          </a:p>
          <a:p>
            <a:r>
              <a:rPr lang="en-US" dirty="0" smtClean="0"/>
              <a:t>Ensure </a:t>
            </a:r>
            <a:r>
              <a:rPr lang="en-US" dirty="0"/>
              <a:t>air quality with appropriate air conditioning (see Clean </a:t>
            </a:r>
            <a:r>
              <a:rPr lang="en-US" dirty="0" smtClean="0"/>
              <a:t>rooms</a:t>
            </a:r>
            <a:r>
              <a:rPr lang="cs-CZ" dirty="0" smtClean="0"/>
              <a:t>)</a:t>
            </a:r>
            <a:r>
              <a:rPr lang="en-US" dirty="0" smtClean="0"/>
              <a:t>.</a:t>
            </a:r>
            <a:endParaRPr lang="cs-CZ" dirty="0" smtClean="0"/>
          </a:p>
          <a:p>
            <a:r>
              <a:rPr lang="en-US" dirty="0" smtClean="0"/>
              <a:t>Preoperative </a:t>
            </a:r>
            <a:r>
              <a:rPr lang="en-US" dirty="0"/>
              <a:t>patient preparation.</a:t>
            </a:r>
            <a:endParaRPr lang="cs-CZ"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42" y="3861048"/>
            <a:ext cx="2643636" cy="2048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6892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Microbes</a:t>
            </a:r>
            <a:r>
              <a:rPr lang="cs-CZ" dirty="0"/>
              <a:t/>
            </a:r>
            <a:br>
              <a:rPr lang="cs-CZ" dirty="0"/>
            </a:br>
            <a:r>
              <a:rPr lang="cs-CZ" dirty="0"/>
              <a:t>and </a:t>
            </a:r>
            <a:br>
              <a:rPr lang="cs-CZ" dirty="0"/>
            </a:br>
            <a:r>
              <a:rPr lang="cs-CZ" dirty="0" err="1"/>
              <a:t>Environment</a:t>
            </a:r>
            <a:r>
              <a:rPr lang="cs-CZ" dirty="0"/>
              <a:t/>
            </a:r>
            <a:br>
              <a:rPr lang="cs-CZ" dirty="0"/>
            </a:br>
            <a:r>
              <a:rPr lang="cs-CZ" dirty="0"/>
              <a:t> </a:t>
            </a:r>
            <a:br>
              <a:rPr lang="cs-CZ" dirty="0"/>
            </a:br>
            <a:r>
              <a:rPr lang="cs-CZ" sz="3200" dirty="0" err="1">
                <a:solidFill>
                  <a:srgbClr val="FF0000"/>
                </a:solidFill>
              </a:rPr>
              <a:t>Effect</a:t>
            </a:r>
            <a:r>
              <a:rPr lang="cs-CZ" sz="3200" dirty="0">
                <a:solidFill>
                  <a:srgbClr val="FF0000"/>
                </a:solidFill>
              </a:rPr>
              <a:t> </a:t>
            </a:r>
            <a:r>
              <a:rPr lang="cs-CZ" sz="3200" dirty="0" smtClean="0">
                <a:solidFill>
                  <a:srgbClr val="FF0000"/>
                </a:solidFill>
              </a:rPr>
              <a:t/>
            </a:r>
            <a:br>
              <a:rPr lang="cs-CZ" sz="3200" dirty="0" smtClean="0">
                <a:solidFill>
                  <a:srgbClr val="FF0000"/>
                </a:solidFill>
              </a:rPr>
            </a:br>
            <a:r>
              <a:rPr lang="cs-CZ" sz="3200" dirty="0" smtClean="0">
                <a:solidFill>
                  <a:srgbClr val="FF0000"/>
                </a:solidFill>
              </a:rPr>
              <a:t>on </a:t>
            </a:r>
            <a:r>
              <a:rPr lang="cs-CZ" sz="3200" dirty="0" err="1">
                <a:solidFill>
                  <a:srgbClr val="FF0000"/>
                </a:solidFill>
              </a:rPr>
              <a:t>microbial</a:t>
            </a:r>
            <a:r>
              <a:rPr lang="cs-CZ" sz="3200" dirty="0">
                <a:solidFill>
                  <a:srgbClr val="FF0000"/>
                </a:solidFill>
              </a:rPr>
              <a:t> </a:t>
            </a:r>
            <a:r>
              <a:rPr lang="cs-CZ" sz="3200" dirty="0" err="1">
                <a:solidFill>
                  <a:srgbClr val="FF0000"/>
                </a:solidFill>
              </a:rPr>
              <a:t>survival</a:t>
            </a:r>
            <a:r>
              <a:rPr lang="cs-CZ" sz="3200" dirty="0">
                <a:solidFill>
                  <a:srgbClr val="FF0000"/>
                </a:solidFill>
              </a:rPr>
              <a:t/>
            </a:r>
            <a:br>
              <a:rPr lang="cs-CZ" sz="3200" dirty="0">
                <a:solidFill>
                  <a:srgbClr val="FF0000"/>
                </a:solidFill>
              </a:rPr>
            </a:br>
            <a:r>
              <a:rPr lang="cs-CZ" sz="3200" dirty="0">
                <a:solidFill>
                  <a:srgbClr val="FF0000"/>
                </a:solidFill>
              </a:rPr>
              <a:t>I</a:t>
            </a:r>
            <a:endParaRPr lang="cs-CZ" sz="3200" dirty="0"/>
          </a:p>
        </p:txBody>
      </p:sp>
      <p:sp>
        <p:nvSpPr>
          <p:cNvPr id="3" name="Zástupný symbol pro obsah 2"/>
          <p:cNvSpPr>
            <a:spLocks noGrp="1"/>
          </p:cNvSpPr>
          <p:nvPr>
            <p:ph idx="1"/>
          </p:nvPr>
        </p:nvSpPr>
        <p:spPr/>
        <p:txBody>
          <a:bodyPr/>
          <a:lstStyle/>
          <a:p>
            <a:pPr marL="0" indent="0">
              <a:buNone/>
            </a:pPr>
            <a:r>
              <a:rPr lang="cs-CZ" dirty="0" smtClean="0">
                <a:solidFill>
                  <a:srgbClr val="FF0000"/>
                </a:solidFill>
              </a:rPr>
              <a:t>                            </a:t>
            </a:r>
            <a:r>
              <a:rPr lang="en-US" sz="2400" b="1" dirty="0" smtClean="0">
                <a:solidFill>
                  <a:srgbClr val="FF0000"/>
                </a:solidFill>
              </a:rPr>
              <a:t>Effect </a:t>
            </a:r>
            <a:r>
              <a:rPr lang="en-US" sz="2400" b="1" dirty="0">
                <a:solidFill>
                  <a:srgbClr val="FF0000"/>
                </a:solidFill>
              </a:rPr>
              <a:t>on </a:t>
            </a:r>
            <a:r>
              <a:rPr lang="en-US" sz="2400" b="1" dirty="0" smtClean="0">
                <a:solidFill>
                  <a:srgbClr val="FF0000"/>
                </a:solidFill>
              </a:rPr>
              <a:t>microorganisms</a:t>
            </a:r>
            <a:endParaRPr lang="cs-CZ" sz="2400" b="1" dirty="0" smtClean="0">
              <a:solidFill>
                <a:srgbClr val="FF0000"/>
              </a:solidFill>
            </a:endParaRPr>
          </a:p>
          <a:p>
            <a:r>
              <a:rPr lang="en-US" dirty="0" smtClean="0"/>
              <a:t>all </a:t>
            </a:r>
            <a:r>
              <a:rPr lang="en-US" dirty="0"/>
              <a:t>micro-organisms are not killed at the same time, there is a </a:t>
            </a:r>
            <a:r>
              <a:rPr lang="en-US" dirty="0">
                <a:solidFill>
                  <a:srgbClr val="00B050"/>
                </a:solidFill>
              </a:rPr>
              <a:t>gradual </a:t>
            </a:r>
            <a:r>
              <a:rPr lang="en-US" dirty="0" smtClean="0">
                <a:solidFill>
                  <a:srgbClr val="00B050"/>
                </a:solidFill>
              </a:rPr>
              <a:t>dying</a:t>
            </a:r>
            <a:endParaRPr lang="cs-CZ" dirty="0" smtClean="0">
              <a:solidFill>
                <a:srgbClr val="00B050"/>
              </a:solidFill>
            </a:endParaRPr>
          </a:p>
          <a:p>
            <a:r>
              <a:rPr lang="en-US" dirty="0" smtClean="0">
                <a:solidFill>
                  <a:srgbClr val="00B050"/>
                </a:solidFill>
              </a:rPr>
              <a:t>the </a:t>
            </a:r>
            <a:r>
              <a:rPr lang="en-US" dirty="0">
                <a:solidFill>
                  <a:srgbClr val="00B050"/>
                </a:solidFill>
              </a:rPr>
              <a:t>number of </a:t>
            </a:r>
            <a:r>
              <a:rPr lang="cs-CZ" dirty="0" err="1" smtClean="0">
                <a:solidFill>
                  <a:srgbClr val="00B050"/>
                </a:solidFill>
              </a:rPr>
              <a:t>microbes</a:t>
            </a:r>
            <a:r>
              <a:rPr lang="cs-CZ" dirty="0" smtClean="0">
                <a:solidFill>
                  <a:srgbClr val="00B050"/>
                </a:solidFill>
              </a:rPr>
              <a:t> </a:t>
            </a:r>
            <a:r>
              <a:rPr lang="en-US" dirty="0" smtClean="0">
                <a:solidFill>
                  <a:srgbClr val="00B050"/>
                </a:solidFill>
              </a:rPr>
              <a:t>killed </a:t>
            </a:r>
            <a:r>
              <a:rPr lang="en-US" dirty="0">
                <a:solidFill>
                  <a:srgbClr val="00B050"/>
                </a:solidFill>
              </a:rPr>
              <a:t>at </a:t>
            </a:r>
            <a:r>
              <a:rPr lang="cs-CZ" dirty="0" smtClean="0">
                <a:solidFill>
                  <a:srgbClr val="00B050"/>
                </a:solidFill>
              </a:rPr>
              <a:t>a </a:t>
            </a:r>
            <a:r>
              <a:rPr lang="cs-CZ" dirty="0" err="1" smtClean="0">
                <a:solidFill>
                  <a:srgbClr val="00B050"/>
                </a:solidFill>
              </a:rPr>
              <a:t>certain</a:t>
            </a:r>
            <a:r>
              <a:rPr lang="cs-CZ" dirty="0" smtClean="0">
                <a:solidFill>
                  <a:srgbClr val="00B050"/>
                </a:solidFill>
              </a:rPr>
              <a:t> </a:t>
            </a:r>
            <a:r>
              <a:rPr lang="en-US" dirty="0" smtClean="0">
                <a:solidFill>
                  <a:srgbClr val="00B050"/>
                </a:solidFill>
              </a:rPr>
              <a:t>time </a:t>
            </a:r>
            <a:r>
              <a:rPr lang="en-US" dirty="0">
                <a:solidFill>
                  <a:srgbClr val="00B050"/>
                </a:solidFill>
              </a:rPr>
              <a:t>depends on</a:t>
            </a:r>
            <a:r>
              <a:rPr lang="en-US" dirty="0"/>
              <a:t>:</a:t>
            </a:r>
            <a:br>
              <a:rPr lang="en-US" dirty="0"/>
            </a:br>
            <a:r>
              <a:rPr lang="en-US" dirty="0"/>
              <a:t>      - factor intensity</a:t>
            </a:r>
            <a:br>
              <a:rPr lang="en-US" dirty="0"/>
            </a:br>
            <a:r>
              <a:rPr lang="en-US" dirty="0"/>
              <a:t>      - time of </a:t>
            </a:r>
            <a:r>
              <a:rPr lang="cs-CZ" dirty="0" err="1" smtClean="0"/>
              <a:t>action</a:t>
            </a:r>
            <a:r>
              <a:rPr lang="cs-CZ" dirty="0" smtClean="0"/>
              <a:t> </a:t>
            </a:r>
            <a:r>
              <a:rPr lang="en-US" dirty="0" smtClean="0"/>
              <a:t>(logarithmic </a:t>
            </a:r>
            <a:r>
              <a:rPr lang="en-US" dirty="0"/>
              <a:t>relationship)</a:t>
            </a:r>
            <a:br>
              <a:rPr lang="en-US" dirty="0"/>
            </a:br>
            <a:r>
              <a:rPr lang="en-US" dirty="0"/>
              <a:t>      - </a:t>
            </a:r>
            <a:r>
              <a:rPr lang="en-US" dirty="0">
                <a:solidFill>
                  <a:srgbClr val="00B050"/>
                </a:solidFill>
              </a:rPr>
              <a:t>the </a:t>
            </a:r>
            <a:r>
              <a:rPr lang="cs-CZ" dirty="0" err="1" smtClean="0">
                <a:solidFill>
                  <a:srgbClr val="00B050"/>
                </a:solidFill>
              </a:rPr>
              <a:t>starting</a:t>
            </a:r>
            <a:r>
              <a:rPr lang="cs-CZ" dirty="0" smtClean="0">
                <a:solidFill>
                  <a:srgbClr val="00B050"/>
                </a:solidFill>
              </a:rPr>
              <a:t> </a:t>
            </a:r>
            <a:r>
              <a:rPr lang="en-US" dirty="0" smtClean="0">
                <a:solidFill>
                  <a:srgbClr val="00B050"/>
                </a:solidFill>
              </a:rPr>
              <a:t>count</a:t>
            </a:r>
            <a:r>
              <a:rPr lang="en-US" dirty="0">
                <a:solidFill>
                  <a:srgbClr val="00B050"/>
                </a:solidFill>
              </a:rPr>
              <a:t>!</a:t>
            </a:r>
            <a:br>
              <a:rPr lang="en-US" dirty="0">
                <a:solidFill>
                  <a:srgbClr val="00B050"/>
                </a:solidFill>
              </a:rPr>
            </a:br>
            <a:r>
              <a:rPr lang="en-US" dirty="0"/>
              <a:t>      - the type of microbe</a:t>
            </a:r>
            <a:br>
              <a:rPr lang="en-US" dirty="0"/>
            </a:br>
            <a:r>
              <a:rPr lang="en-US" dirty="0"/>
              <a:t>      - environmental protection</a:t>
            </a:r>
            <a:br>
              <a:rPr lang="en-US" dirty="0"/>
            </a:br>
            <a:r>
              <a:rPr lang="en-US" dirty="0"/>
              <a:t>      - for chemicals </a:t>
            </a:r>
            <a:r>
              <a:rPr lang="en-US" dirty="0" smtClean="0"/>
              <a:t>- </a:t>
            </a:r>
            <a:r>
              <a:rPr lang="en-US" dirty="0"/>
              <a:t>temperature</a:t>
            </a:r>
            <a:endParaRPr lang="cs-CZ" dirty="0"/>
          </a:p>
        </p:txBody>
      </p:sp>
    </p:spTree>
    <p:extLst>
      <p:ext uri="{BB962C8B-B14F-4D97-AF65-F5344CB8AC3E}">
        <p14:creationId xmlns:p14="http://schemas.microsoft.com/office/powerpoint/2010/main" val="1896306390"/>
      </p:ext>
    </p:extLst>
  </p:cSld>
  <p:clrMapOvr>
    <a:masterClrMapping/>
  </p:clrMapOvr>
</p:sld>
</file>

<file path=ppt/theme/theme1.xml><?xml version="1.0" encoding="utf-8"?>
<a:theme xmlns:a="http://schemas.openxmlformats.org/drawingml/2006/main" name="Rámeček">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ámeček">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ámeček">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Rámeček</Template>
  <TotalTime>14582</TotalTime>
  <Words>3767</Words>
  <Application>Microsoft Office PowerPoint</Application>
  <PresentationFormat>Širokoúhlá obrazovka</PresentationFormat>
  <Paragraphs>497</Paragraphs>
  <Slides>80</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80</vt:i4>
      </vt:variant>
    </vt:vector>
  </HeadingPairs>
  <TitlesOfParts>
    <vt:vector size="86" baseType="lpstr">
      <vt:lpstr>Arial</vt:lpstr>
      <vt:lpstr>Calibri</vt:lpstr>
      <vt:lpstr>Corbel</vt:lpstr>
      <vt:lpstr>Times New Roman</vt:lpstr>
      <vt:lpstr>Wingdings 2</vt:lpstr>
      <vt:lpstr>Rámeček</vt:lpstr>
      <vt:lpstr>I. Disinfection and sterilization</vt:lpstr>
      <vt:lpstr>Terms</vt:lpstr>
      <vt:lpstr>Legislative requirements  I  (Decree No. 306/2012 Coll.)</vt:lpstr>
      <vt:lpstr>Legislative requirements   I I (Decree No. 306/2012 Coll.)</vt:lpstr>
      <vt:lpstr>Legislative requirements   III (Decree No. 306/2012 Coll.)</vt:lpstr>
      <vt:lpstr>Legislative requirements   I V (Decree No. 306/2012 Coll.)</vt:lpstr>
      <vt:lpstr>DISINFECTION</vt:lpstr>
      <vt:lpstr>Microbes and  Environment   Environmental factors</vt:lpstr>
      <vt:lpstr>Microbes and  Environment   Effect  on microbial survival I</vt:lpstr>
      <vt:lpstr>Microbes and  Environment   Effect  on microbial survival II</vt:lpstr>
      <vt:lpstr>Microbes and  Environment   Effect  on microbial survival  III</vt:lpstr>
      <vt:lpstr>Methods  of  disinfection</vt:lpstr>
      <vt:lpstr>Spectrum of disinfection efficiency   and  labeling on the packaging</vt:lpstr>
      <vt:lpstr>Disinfection efficiency spectrum    Examples</vt:lpstr>
      <vt:lpstr>Procedure</vt:lpstr>
      <vt:lpstr>Mechanical Cleansing     (Decree No. 306/2012 Coll.)</vt:lpstr>
      <vt:lpstr>Physical disinfection </vt:lpstr>
      <vt:lpstr>Disinfection by UV radiation    </vt:lpstr>
      <vt:lpstr>Filtration</vt:lpstr>
      <vt:lpstr>Parameter A0?    </vt:lpstr>
      <vt:lpstr>Physical-chemical disinfection</vt:lpstr>
      <vt:lpstr>Chemical disinfection</vt:lpstr>
      <vt:lpstr>Spectrum  of  Disinfection Efficiency  of  Chemicals   Overview</vt:lpstr>
      <vt:lpstr>Methods  of  performing  the disinfection</vt:lpstr>
      <vt:lpstr>Check  of  disinfection</vt:lpstr>
      <vt:lpstr>Checking  the effectiveness  of  washing  and  disinfection equipment  (Decree No. 306/2012 Coll.) </vt:lpstr>
      <vt:lpstr>Disinfection documentation</vt:lpstr>
      <vt:lpstr>Higher degree of disinfection</vt:lpstr>
      <vt:lpstr>Two-stage disinfection</vt:lpstr>
      <vt:lpstr>Endoscope treatment procedure</vt:lpstr>
      <vt:lpstr>Storage of endoscopes</vt:lpstr>
      <vt:lpstr>Documentation</vt:lpstr>
      <vt:lpstr>Principles  of the use  of disinfectants  I</vt:lpstr>
      <vt:lpstr>Principles  of the use  of disinfectants   II</vt:lpstr>
      <vt:lpstr>Principles  of the use  of disinfectants  III</vt:lpstr>
      <vt:lpstr>Disinfection  of skin  and mucous membranes</vt:lpstr>
      <vt:lpstr>Examples  of disinfectants for skin  or mucous membranes</vt:lpstr>
      <vt:lpstr>STERILIZATION </vt:lpstr>
      <vt:lpstr>Definition</vt:lpstr>
      <vt:lpstr>Requirements for sterility</vt:lpstr>
      <vt:lpstr>Methods  of  sterilization and  use</vt:lpstr>
      <vt:lpstr>Pre-sterilization preparation  of aids/tools</vt:lpstr>
      <vt:lpstr>Sterilization   </vt:lpstr>
      <vt:lpstr>PHYSICAL STERILIZATION   Wet Heat Sterilization (Steam Autoclave)</vt:lpstr>
      <vt:lpstr>PHYSICAL  sterilization  Sterilization with circulating  hot air</vt:lpstr>
      <vt:lpstr>PHYSICAL Sterilization   Sterilization by radiation</vt:lpstr>
      <vt:lpstr>PHYSICAL Sterilization   Sterilization by plasma</vt:lpstr>
      <vt:lpstr>CHEMICAL </vt:lpstr>
      <vt:lpstr>   Sterilization packages/wraps    </vt:lpstr>
      <vt:lpstr>Types  of sterilization packages/wraps  </vt:lpstr>
      <vt:lpstr>Labeling  of sterilization packages </vt:lpstr>
      <vt:lpstr>Prezentace aplikace PowerPoint</vt:lpstr>
      <vt:lpstr>Storage  and transportation of  sterilized material</vt:lpstr>
      <vt:lpstr>CONTROL  OF STERILIZATION</vt:lpstr>
      <vt:lpstr>Check  the sterilization device's performance</vt:lpstr>
      <vt:lpstr>Sterilization documentation</vt:lpstr>
      <vt:lpstr>Checking  the effectiveness of the sterilization device  Methods</vt:lpstr>
      <vt:lpstr>Biological control systems</vt:lpstr>
      <vt:lpstr>Non-biological systems </vt:lpstr>
      <vt:lpstr>Manipulation with sterile medical supplies</vt:lpstr>
      <vt:lpstr>II. Clean rooms </vt:lpstr>
      <vt:lpstr>Clean rooms  Definitions  </vt:lpstr>
      <vt:lpstr>Classification of clean rooms. </vt:lpstr>
      <vt:lpstr>Use  of clean rooms   1. GROUP </vt:lpstr>
      <vt:lpstr>Use  of clean rooms   2. GROUP  </vt:lpstr>
      <vt:lpstr>CLASSES OF CLEANING  Norm 14644-1</vt:lpstr>
      <vt:lpstr>Clean rooms in  legislation of   Czech Republic</vt:lpstr>
      <vt:lpstr>Microclimatic parameters  in  Czech legislation      </vt:lpstr>
      <vt:lpstr> The inclusion  of  "clean rooms"  in the  healthcare sector of the  Czech Republic </vt:lpstr>
      <vt:lpstr>Annex No. 1 to the Decree No. 553/2007 Coll.,   The highest possible concentrations of dust particles and microbial factors in clean areas of the facility </vt:lpstr>
      <vt:lpstr>   CLASSES OF CLEANING   Dust particles according to VYR 36 (SÚKL instruction)     </vt:lpstr>
      <vt:lpstr>Classes of cleanliness   Number of viable microorganisms / m³ of air according to VYR 36 (Instruction SÚKL)   Measurement during operation !!! </vt:lpstr>
      <vt:lpstr>Aeroscopic measurement</vt:lpstr>
      <vt:lpstr>Clean rooms  in the  healthcare    Air conditioning</vt:lpstr>
      <vt:lpstr> Definition  of  HEPA filter  from  IES  </vt:lpstr>
      <vt:lpstr>HEPA filters </vt:lpstr>
      <vt:lpstr>      Laminar flow      </vt:lpstr>
      <vt:lpstr>Employee Mode   (Lek 17)</vt:lpstr>
      <vt:lpstr>Working clothes and dressing   (according to Lek 17)</vt:lpstr>
      <vt:lpstr> OPERATION THEATRE = CLEAN ROOM  Mode     </vt:lpstr>
    </vt:vector>
  </TitlesOfParts>
  <Company>Masarykova univerzita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Dezinfekce a sterilizace</dc:title>
  <dc:creator>Bohdana Rezková</dc:creator>
  <cp:lastModifiedBy>Martin Krsek</cp:lastModifiedBy>
  <cp:revision>221</cp:revision>
  <dcterms:created xsi:type="dcterms:W3CDTF">2017-04-05T14:53:48Z</dcterms:created>
  <dcterms:modified xsi:type="dcterms:W3CDTF">2018-04-29T13:02:28Z</dcterms:modified>
</cp:coreProperties>
</file>