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3" r:id="rId3"/>
    <p:sldMasterId id="2147483694" r:id="rId4"/>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1" name="Shape 40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 Alternative eating/dietary lifestyles</a:t>
            </a:r>
            <a:endParaRPr b="0" i="0" sz="1200" u="none" cap="none" strike="noStrike">
              <a:solidFill>
                <a:schemeClr val="dk1"/>
              </a:solidFill>
              <a:latin typeface="Calibri"/>
              <a:ea typeface="Calibri"/>
              <a:cs typeface="Calibri"/>
              <a:sym typeface="Calibri"/>
            </a:endParaRPr>
          </a:p>
        </p:txBody>
      </p:sp>
      <p:sp>
        <p:nvSpPr>
          <p:cNvPr id="402" name="Shape 40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7596" lvl="0" marL="304746" rtl="0" algn="just">
              <a:lnSpc>
                <a:spcPct val="120000"/>
              </a:lnSpc>
              <a:spcBef>
                <a:spcPts val="600"/>
              </a:spcBef>
              <a:spcAft>
                <a:spcPts val="0"/>
              </a:spcAft>
              <a:buClr>
                <a:schemeClr val="accent1"/>
              </a:buClr>
              <a:buSzPts val="1200"/>
              <a:buChar char="•"/>
            </a:pPr>
            <a:r>
              <a:rPr lang="en-US">
                <a:latin typeface="Constantia"/>
                <a:ea typeface="Constantia"/>
                <a:cs typeface="Constantia"/>
                <a:sym typeface="Constantia"/>
              </a:rPr>
              <a:t>Diet based on predominant food consumption of plant origin may reduce the risk of developing certain diseases</a:t>
            </a:r>
            <a:endParaRPr>
              <a:latin typeface="Constantia"/>
              <a:ea typeface="Constantia"/>
              <a:cs typeface="Constantia"/>
              <a:sym typeface="Constantia"/>
            </a:endParaRPr>
          </a:p>
          <a:p>
            <a:pPr indent="0" lvl="0" marL="0">
              <a:spcBef>
                <a:spcPts val="0"/>
              </a:spcBef>
              <a:spcAft>
                <a:spcPts val="0"/>
              </a:spcAft>
              <a:buNone/>
            </a:pPr>
            <a:r>
              <a:t/>
            </a:r>
            <a:endParaRPr/>
          </a:p>
        </p:txBody>
      </p:sp>
      <p:sp>
        <p:nvSpPr>
          <p:cNvPr id="479" name="Shape 4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Shape 4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7" name="Shape 4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Dotaz na rizika a na špatně postavení jídelníčku</a:t>
            </a:r>
            <a:endParaRPr b="0" i="0" sz="1200" u="none" cap="none" strike="noStrike">
              <a:solidFill>
                <a:schemeClr val="dk1"/>
              </a:solidFill>
              <a:latin typeface="Calibri"/>
              <a:ea typeface="Calibri"/>
              <a:cs typeface="Calibri"/>
              <a:sym typeface="Calibri"/>
            </a:endParaRPr>
          </a:p>
        </p:txBody>
      </p:sp>
      <p:sp>
        <p:nvSpPr>
          <p:cNvPr id="488" name="Shape 48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6" name="Shape 49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7" name="Shape 49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3" name="Shape 50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4" name="Shape 50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Shape 5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2" name="Shape 5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29" name="Shape 5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6" name="Shape 53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7" name="Shape 53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44" name="Shape 5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1" name="Shape 5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9" name="Shape 5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83" name="Shape 5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89" name="Shape 58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0" name="Shape 59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96" name="Shape 5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7" name="Shape 41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Dotaz: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Alternativnim stravovaním se maskuje PPP</a:t>
            </a:r>
            <a:endParaRPr b="0" i="0" sz="1200" u="none" cap="none" strike="noStrike">
              <a:solidFill>
                <a:schemeClr val="dk1"/>
              </a:solidFill>
              <a:latin typeface="Calibri"/>
              <a:ea typeface="Calibri"/>
              <a:cs typeface="Calibri"/>
              <a:sym typeface="Calibri"/>
            </a:endParaRPr>
          </a:p>
        </p:txBody>
      </p:sp>
      <p:sp>
        <p:nvSpPr>
          <p:cNvPr id="418" name="Shape 41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2" name="Shape 6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08" name="Shape 6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14" name="Shape 6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15" name="Shape 6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1" name="Shape 6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is no typical and original paleo diet.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Geograficke podminky</a:t>
            </a:r>
            <a:endParaRPr b="0" i="0" sz="1200" u="none" cap="none" strike="noStrike">
              <a:solidFill>
                <a:schemeClr val="dk1"/>
              </a:solidFill>
              <a:latin typeface="Calibri"/>
              <a:ea typeface="Calibri"/>
              <a:cs typeface="Calibri"/>
              <a:sym typeface="Calibri"/>
            </a:endParaRPr>
          </a:p>
        </p:txBody>
      </p:sp>
      <p:sp>
        <p:nvSpPr>
          <p:cNvPr id="622" name="Shape 62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Shape 6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5" name="Shape 6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1" name="Shape 6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Je na odstupu.</a:t>
            </a:r>
            <a:endParaRPr b="0" i="0" sz="1200" u="none" cap="none" strike="noStrike">
              <a:solidFill>
                <a:schemeClr val="dk1"/>
              </a:solidFill>
              <a:latin typeface="Calibri"/>
              <a:ea typeface="Calibri"/>
              <a:cs typeface="Calibri"/>
              <a:sym typeface="Calibri"/>
            </a:endParaRPr>
          </a:p>
        </p:txBody>
      </p:sp>
      <p:sp>
        <p:nvSpPr>
          <p:cNvPr id="642" name="Shape 6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Shape 6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49" name="Shape 6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Shape 6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56" name="Shape 6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Shape 6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2" name="Shape 66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Fad diet- Atkin’s diet,…</a:t>
            </a:r>
            <a:endParaRPr b="0" i="0" sz="1200" u="none" cap="none" strike="noStrike">
              <a:solidFill>
                <a:schemeClr val="dk1"/>
              </a:solidFill>
              <a:latin typeface="Calibri"/>
              <a:ea typeface="Calibri"/>
              <a:cs typeface="Calibri"/>
              <a:sym typeface="Calibri"/>
            </a:endParaRPr>
          </a:p>
        </p:txBody>
      </p:sp>
      <p:sp>
        <p:nvSpPr>
          <p:cNvPr id="663" name="Shape 66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Shape 6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Shape 6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8" name="Shape 6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85" name="Shape 6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0" name="Shape 6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Shape 6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96" name="Shape 6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Shape 7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02" name="Shape 7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09" name="Shape 7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Shape 7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17" name="Shape 7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4" name="Shape 72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Zeptat What are EPA,DHA,</a:t>
            </a:r>
            <a:endParaRPr b="0" i="0" sz="1200" u="none" cap="none" strike="noStrike">
              <a:solidFill>
                <a:schemeClr val="dk1"/>
              </a:solidFill>
              <a:latin typeface="Calibri"/>
              <a:ea typeface="Calibri"/>
              <a:cs typeface="Calibri"/>
              <a:sym typeface="Calibri"/>
            </a:endParaRPr>
          </a:p>
        </p:txBody>
      </p:sp>
      <p:sp>
        <p:nvSpPr>
          <p:cNvPr id="725" name="Shape 72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Shape 7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33" name="Shape 7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Shape 7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39" name="Shape 7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Shape 7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48" name="Shape 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3" name="Shape 753"/>
        <p:cNvGrpSpPr/>
        <p:nvPr/>
      </p:nvGrpSpPr>
      <p:grpSpPr>
        <a:xfrm>
          <a:off x="0" y="0"/>
          <a:ext cx="0" cy="0"/>
          <a:chOff x="0" y="0"/>
          <a:chExt cx="0" cy="0"/>
        </a:xfrm>
      </p:grpSpPr>
      <p:sp>
        <p:nvSpPr>
          <p:cNvPr id="754" name="Shape 7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55" name="Shape 7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Shape 7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63" name="Shape 76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Phytate?</a:t>
            </a:r>
            <a:endParaRPr b="0" i="0" sz="1200" u="none" cap="none" strike="noStrike">
              <a:solidFill>
                <a:schemeClr val="dk1"/>
              </a:solidFill>
              <a:latin typeface="Calibri"/>
              <a:ea typeface="Calibri"/>
              <a:cs typeface="Calibri"/>
              <a:sym typeface="Calibri"/>
            </a:endParaRPr>
          </a:p>
        </p:txBody>
      </p:sp>
      <p:sp>
        <p:nvSpPr>
          <p:cNvPr id="764" name="Shape 76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Shape 7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71" name="Shape 7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Shape 7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77" name="Shape 7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Shape 7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85" name="Shape 7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9" name="Shape 789"/>
        <p:cNvGrpSpPr/>
        <p:nvPr/>
      </p:nvGrpSpPr>
      <p:grpSpPr>
        <a:xfrm>
          <a:off x="0" y="0"/>
          <a:ext cx="0" cy="0"/>
          <a:chOff x="0" y="0"/>
          <a:chExt cx="0" cy="0"/>
        </a:xfrm>
      </p:grpSpPr>
      <p:sp>
        <p:nvSpPr>
          <p:cNvPr id="790" name="Shape 7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91" name="Shape 7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Shape 7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0" name="Shape 80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Dotaz: Which population group can be in risk?</a:t>
            </a:r>
            <a:endParaRPr b="0" i="0" sz="1200" u="none" cap="none" strike="noStrike">
              <a:solidFill>
                <a:schemeClr val="dk1"/>
              </a:solidFill>
              <a:latin typeface="Calibri"/>
              <a:ea typeface="Calibri"/>
              <a:cs typeface="Calibri"/>
              <a:sym typeface="Calibri"/>
            </a:endParaRPr>
          </a:p>
        </p:txBody>
      </p:sp>
      <p:sp>
        <p:nvSpPr>
          <p:cNvPr id="801" name="Shape 80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Shape 8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07" name="Shape 8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3" name="Shape 44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Loga graficky upravit- aby nebyly rozmazane</a:t>
            </a:r>
            <a:endParaRPr b="0" i="0" sz="1200" u="none" cap="none" strike="noStrike">
              <a:solidFill>
                <a:schemeClr val="dk1"/>
              </a:solidFill>
              <a:latin typeface="Calibri"/>
              <a:ea typeface="Calibri"/>
              <a:cs typeface="Calibri"/>
              <a:sym typeface="Calibri"/>
            </a:endParaRPr>
          </a:p>
        </p:txBody>
      </p:sp>
      <p:sp>
        <p:nvSpPr>
          <p:cNvPr id="444" name="Shape 44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60" name="Shape 4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showMasterSp="0" type="title">
  <p:cSld name="TITLE">
    <p:bg>
      <p:bgPr>
        <a:blipFill rotWithShape="1">
          <a:blip r:embed="rId2">
            <a:alphaModFix/>
          </a:blip>
          <a:stretch>
            <a:fillRect b="0" l="0" r="0" t="0"/>
          </a:stretch>
        </a:blipFill>
      </p:bgPr>
    </p:bg>
    <p:spTree>
      <p:nvGrpSpPr>
        <p:cNvPr id="22" name="Shape 22"/>
        <p:cNvGrpSpPr/>
        <p:nvPr/>
      </p:nvGrpSpPr>
      <p:grpSpPr>
        <a:xfrm>
          <a:off x="0" y="0"/>
          <a:ext cx="0" cy="0"/>
          <a:chOff x="0" y="0"/>
          <a:chExt cx="0" cy="0"/>
        </a:xfrm>
      </p:grpSpPr>
      <p:grpSp>
        <p:nvGrpSpPr>
          <p:cNvPr id="23" name="Shape 23"/>
          <p:cNvGrpSpPr/>
          <p:nvPr/>
        </p:nvGrpSpPr>
        <p:grpSpPr>
          <a:xfrm>
            <a:off x="0" y="1135768"/>
            <a:ext cx="1217066" cy="799981"/>
            <a:chOff x="0" y="452558"/>
            <a:chExt cx="914400" cy="524182"/>
          </a:xfrm>
        </p:grpSpPr>
        <p:sp>
          <p:nvSpPr>
            <p:cNvPr id="24" name="Shape 24"/>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5" name="Shape 25"/>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6" name="Shape 26"/>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27" name="Shape 27"/>
          <p:cNvSpPr txBox="1"/>
          <p:nvPr>
            <p:ph type="ctrTitle"/>
          </p:nvPr>
        </p:nvSpPr>
        <p:spPr>
          <a:xfrm>
            <a:off x="1371601" y="362396"/>
            <a:ext cx="6858000" cy="16764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Shape 28"/>
          <p:cNvSpPr txBox="1"/>
          <p:nvPr>
            <p:ph idx="1" type="subTitle"/>
          </p:nvPr>
        </p:nvSpPr>
        <p:spPr>
          <a:xfrm>
            <a:off x="1371601" y="2089595"/>
            <a:ext cx="6858000" cy="886344"/>
          </a:xfrm>
          <a:prstGeom prst="rect">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lvl="1" marR="0" rtl="0" algn="ctr">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lvl="2"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3pPr>
            <a:lvl4pPr lvl="3"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4pPr>
            <a:lvl5pPr lvl="4"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5pPr>
            <a:lvl6pPr lvl="5"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6pPr>
            <a:lvl7pPr lvl="6"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7pPr>
            <a:lvl8pPr lvl="7"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8pPr>
            <a:lvl9pPr lvl="8"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9pPr>
          </a:lstStyle>
          <a:p/>
        </p:txBody>
      </p:sp>
      <p:sp>
        <p:nvSpPr>
          <p:cNvPr id="29" name="Shape 29"/>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0" name="Shape 30"/>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1" name="Shape 31"/>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b="0" i="0" sz="1200" u="none" cap="none" strike="noStrike">
                <a:solidFill>
                  <a:schemeClr val="dk1"/>
                </a:solidFill>
                <a:latin typeface="Constantia"/>
                <a:ea typeface="Constantia"/>
                <a:cs typeface="Constantia"/>
                <a:sym typeface="Constantia"/>
              </a:defRPr>
            </a:lvl1pPr>
            <a:lvl2pPr indent="0" lvl="1" marL="0" marR="0" rtl="0" algn="r">
              <a:spcBef>
                <a:spcPts val="0"/>
              </a:spcBef>
              <a:buNone/>
              <a:defRPr b="0" i="0" sz="1200" u="none" cap="none" strike="noStrike">
                <a:solidFill>
                  <a:schemeClr val="dk1"/>
                </a:solidFill>
                <a:latin typeface="Constantia"/>
                <a:ea typeface="Constantia"/>
                <a:cs typeface="Constantia"/>
                <a:sym typeface="Constantia"/>
              </a:defRPr>
            </a:lvl2pPr>
            <a:lvl3pPr indent="0" lvl="2" marL="0" marR="0" rtl="0" algn="r">
              <a:spcBef>
                <a:spcPts val="0"/>
              </a:spcBef>
              <a:buNone/>
              <a:defRPr b="0" i="0" sz="1200" u="none" cap="none" strike="noStrike">
                <a:solidFill>
                  <a:schemeClr val="dk1"/>
                </a:solidFill>
                <a:latin typeface="Constantia"/>
                <a:ea typeface="Constantia"/>
                <a:cs typeface="Constantia"/>
                <a:sym typeface="Constantia"/>
              </a:defRPr>
            </a:lvl3pPr>
            <a:lvl4pPr indent="0" lvl="3" marL="0" marR="0" rtl="0" algn="r">
              <a:spcBef>
                <a:spcPts val="0"/>
              </a:spcBef>
              <a:buNone/>
              <a:defRPr b="0" i="0" sz="1200" u="none" cap="none" strike="noStrike">
                <a:solidFill>
                  <a:schemeClr val="dk1"/>
                </a:solidFill>
                <a:latin typeface="Constantia"/>
                <a:ea typeface="Constantia"/>
                <a:cs typeface="Constantia"/>
                <a:sym typeface="Constantia"/>
              </a:defRPr>
            </a:lvl4pPr>
            <a:lvl5pPr indent="0" lvl="4" marL="0" marR="0" rtl="0" algn="r">
              <a:spcBef>
                <a:spcPts val="0"/>
              </a:spcBef>
              <a:buNone/>
              <a:defRPr b="0" i="0" sz="1200" u="none" cap="none" strike="noStrike">
                <a:solidFill>
                  <a:schemeClr val="dk1"/>
                </a:solidFill>
                <a:latin typeface="Constantia"/>
                <a:ea typeface="Constantia"/>
                <a:cs typeface="Constantia"/>
                <a:sym typeface="Constantia"/>
              </a:defRPr>
            </a:lvl5pPr>
            <a:lvl6pPr indent="0" lvl="5" marL="0" marR="0" rtl="0" algn="r">
              <a:spcBef>
                <a:spcPts val="0"/>
              </a:spcBef>
              <a:buNone/>
              <a:defRPr b="0" i="0" sz="1200" u="none" cap="none" strike="noStrike">
                <a:solidFill>
                  <a:schemeClr val="dk1"/>
                </a:solidFill>
                <a:latin typeface="Constantia"/>
                <a:ea typeface="Constantia"/>
                <a:cs typeface="Constantia"/>
                <a:sym typeface="Constantia"/>
              </a:defRPr>
            </a:lvl6pPr>
            <a:lvl7pPr indent="0" lvl="6" marL="0" marR="0" rtl="0" algn="r">
              <a:spcBef>
                <a:spcPts val="0"/>
              </a:spcBef>
              <a:buNone/>
              <a:defRPr b="0" i="0" sz="1200" u="none" cap="none" strike="noStrike">
                <a:solidFill>
                  <a:schemeClr val="dk1"/>
                </a:solidFill>
                <a:latin typeface="Constantia"/>
                <a:ea typeface="Constantia"/>
                <a:cs typeface="Constantia"/>
                <a:sym typeface="Constantia"/>
              </a:defRPr>
            </a:lvl7pPr>
            <a:lvl8pPr indent="0" lvl="7" marL="0" marR="0" rtl="0" algn="r">
              <a:spcBef>
                <a:spcPts val="0"/>
              </a:spcBef>
              <a:buNone/>
              <a:defRPr b="0" i="0" sz="1200" u="none" cap="none" strike="noStrike">
                <a:solidFill>
                  <a:schemeClr val="dk1"/>
                </a:solidFill>
                <a:latin typeface="Constantia"/>
                <a:ea typeface="Constantia"/>
                <a:cs typeface="Constantia"/>
                <a:sym typeface="Constantia"/>
              </a:defRPr>
            </a:lvl8pPr>
            <a:lvl9pPr indent="0" lvl="8" marL="0" marR="0" rtl="0" algn="r">
              <a:spcBef>
                <a:spcPts val="0"/>
              </a:spcBef>
              <a:buNone/>
              <a:defRPr b="0" i="0" sz="1200" u="none" cap="none" strike="noStrike">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93" name="Shape 93"/>
        <p:cNvGrpSpPr/>
        <p:nvPr/>
      </p:nvGrpSpPr>
      <p:grpSpPr>
        <a:xfrm>
          <a:off x="0" y="0"/>
          <a:ext cx="0" cy="0"/>
          <a:chOff x="0" y="0"/>
          <a:chExt cx="0" cy="0"/>
        </a:xfrm>
      </p:grpSpPr>
      <p:sp>
        <p:nvSpPr>
          <p:cNvPr id="94" name="Shape 94"/>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Shape 95"/>
          <p:cNvSpPr txBox="1"/>
          <p:nvPr>
            <p:ph idx="1" type="body"/>
          </p:nvPr>
        </p:nvSpPr>
        <p:spPr>
          <a:xfrm rot="5400000">
            <a:off x="2286000" y="228600"/>
            <a:ext cx="4572000" cy="7315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96" name="Shape 96"/>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7" name="Shape 97"/>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8" name="Shape 98"/>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showMasterSp="0" type="vertTitleAndTx">
  <p:cSld name="VERTICAL_TITLE_AND_VERTICAL_TEXT">
    <p:spTree>
      <p:nvGrpSpPr>
        <p:cNvPr id="99" name="Shape 99"/>
        <p:cNvGrpSpPr/>
        <p:nvPr/>
      </p:nvGrpSpPr>
      <p:grpSpPr>
        <a:xfrm>
          <a:off x="0" y="0"/>
          <a:ext cx="0" cy="0"/>
          <a:chOff x="0" y="0"/>
          <a:chExt cx="0" cy="0"/>
        </a:xfrm>
      </p:grpSpPr>
      <p:grpSp>
        <p:nvGrpSpPr>
          <p:cNvPr id="100" name="Shape 100"/>
          <p:cNvGrpSpPr/>
          <p:nvPr/>
        </p:nvGrpSpPr>
        <p:grpSpPr>
          <a:xfrm rot="5400000">
            <a:off x="7056319" y="258885"/>
            <a:ext cx="1063300" cy="393137"/>
            <a:chOff x="0" y="452558"/>
            <a:chExt cx="914400" cy="524182"/>
          </a:xfrm>
        </p:grpSpPr>
        <p:sp>
          <p:nvSpPr>
            <p:cNvPr id="101" name="Shape 101"/>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2" name="Shape 102"/>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3" name="Shape 103"/>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104" name="Shape 104"/>
          <p:cNvGrpSpPr/>
          <p:nvPr/>
        </p:nvGrpSpPr>
        <p:grpSpPr>
          <a:xfrm>
            <a:off x="0" y="5450107"/>
            <a:ext cx="9144000" cy="1462483"/>
            <a:chOff x="0" y="4046638"/>
            <a:chExt cx="9144000" cy="1096862"/>
          </a:xfrm>
        </p:grpSpPr>
        <p:sp>
          <p:nvSpPr>
            <p:cNvPr id="105" name="Shape 105"/>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06" name="Shape 106"/>
            <p:cNvSpPr/>
            <p:nvPr/>
          </p:nvSpPr>
          <p:spPr>
            <a:xfrm rot="5400000">
              <a:off x="4023569" y="23069"/>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107" name="Shape 107"/>
          <p:cNvSpPr txBox="1"/>
          <p:nvPr>
            <p:ph type="title"/>
          </p:nvPr>
        </p:nvSpPr>
        <p:spPr>
          <a:xfrm rot="5400000">
            <a:off x="5490158" y="2935121"/>
            <a:ext cx="5021685" cy="13716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Shape 108"/>
          <p:cNvSpPr txBox="1"/>
          <p:nvPr>
            <p:ph idx="1" type="body"/>
          </p:nvPr>
        </p:nvSpPr>
        <p:spPr>
          <a:xfrm rot="5400000">
            <a:off x="1489658" y="534821"/>
            <a:ext cx="5021685" cy="6172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109" name="Shape 109"/>
          <p:cNvSpPr txBox="1"/>
          <p:nvPr>
            <p:ph idx="10" type="dt"/>
          </p:nvPr>
        </p:nvSpPr>
        <p:spPr>
          <a:xfrm>
            <a:off x="7162800" y="6407988"/>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0" name="Shape 110"/>
          <p:cNvSpPr txBox="1"/>
          <p:nvPr>
            <p:ph idx="11" type="ftr"/>
          </p:nvPr>
        </p:nvSpPr>
        <p:spPr>
          <a:xfrm>
            <a:off x="914402" y="6407988"/>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1" name="Shape 111"/>
          <p:cNvSpPr txBox="1"/>
          <p:nvPr>
            <p:ph idx="12" type="sldNum"/>
          </p:nvPr>
        </p:nvSpPr>
        <p:spPr>
          <a:xfrm>
            <a:off x="8305800" y="6407988"/>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type="title">
  <p:cSld name="TITLE">
    <p:spTree>
      <p:nvGrpSpPr>
        <p:cNvPr id="118" name="Shape 118"/>
        <p:cNvGrpSpPr/>
        <p:nvPr/>
      </p:nvGrpSpPr>
      <p:grpSpPr>
        <a:xfrm>
          <a:off x="0" y="0"/>
          <a:ext cx="0" cy="0"/>
          <a:chOff x="0" y="0"/>
          <a:chExt cx="0" cy="0"/>
        </a:xfrm>
      </p:grpSpPr>
      <p:sp>
        <p:nvSpPr>
          <p:cNvPr id="119" name="Shape 119"/>
          <p:cNvSpPr txBox="1"/>
          <p:nvPr>
            <p:ph type="ctrTitle"/>
          </p:nvPr>
        </p:nvSpPr>
        <p:spPr>
          <a:xfrm>
            <a:off x="685800" y="2130441"/>
            <a:ext cx="7772400" cy="14700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0" name="Shape 120"/>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ctr">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ctr">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21" name="Shape 121"/>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2" name="Shape 12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3" name="Shape 1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124" name="Shape 124"/>
        <p:cNvGrpSpPr/>
        <p:nvPr/>
      </p:nvGrpSpPr>
      <p:grpSpPr>
        <a:xfrm>
          <a:off x="0" y="0"/>
          <a:ext cx="0" cy="0"/>
          <a:chOff x="0" y="0"/>
          <a:chExt cx="0" cy="0"/>
        </a:xfrm>
      </p:grpSpPr>
      <p:sp>
        <p:nvSpPr>
          <p:cNvPr id="125" name="Shape 12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6" name="Shape 126"/>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7" name="Shape 127"/>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8" name="Shape 12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9" name="Shape 1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type="secHead">
  <p:cSld name="SECTION_HEADER">
    <p:spTree>
      <p:nvGrpSpPr>
        <p:cNvPr id="130" name="Shape 130"/>
        <p:cNvGrpSpPr/>
        <p:nvPr/>
      </p:nvGrpSpPr>
      <p:grpSpPr>
        <a:xfrm>
          <a:off x="0" y="0"/>
          <a:ext cx="0" cy="0"/>
          <a:chOff x="0" y="0"/>
          <a:chExt cx="0" cy="0"/>
        </a:xfrm>
      </p:grpSpPr>
      <p:sp>
        <p:nvSpPr>
          <p:cNvPr id="131" name="Shape 131"/>
          <p:cNvSpPr txBox="1"/>
          <p:nvPr>
            <p:ph type="title"/>
          </p:nvPr>
        </p:nvSpPr>
        <p:spPr>
          <a:xfrm>
            <a:off x="722313" y="4406916"/>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32" name="Shape 13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133" name="Shape 133"/>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4" name="Shape 13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5" name="Shape 1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136" name="Shape 136"/>
        <p:cNvGrpSpPr/>
        <p:nvPr/>
      </p:nvGrpSpPr>
      <p:grpSpPr>
        <a:xfrm>
          <a:off x="0" y="0"/>
          <a:ext cx="0" cy="0"/>
          <a:chOff x="0" y="0"/>
          <a:chExt cx="0" cy="0"/>
        </a:xfrm>
      </p:grpSpPr>
      <p:sp>
        <p:nvSpPr>
          <p:cNvPr id="137" name="Shape 13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38" name="Shape 138"/>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39" name="Shape 139"/>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40" name="Shape 140"/>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1" name="Shape 14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2" name="Shape 1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143" name="Shape 143"/>
        <p:cNvGrpSpPr/>
        <p:nvPr/>
      </p:nvGrpSpPr>
      <p:grpSpPr>
        <a:xfrm>
          <a:off x="0" y="0"/>
          <a:ext cx="0" cy="0"/>
          <a:chOff x="0" y="0"/>
          <a:chExt cx="0" cy="0"/>
        </a:xfrm>
      </p:grpSpPr>
      <p:sp>
        <p:nvSpPr>
          <p:cNvPr id="144" name="Shape 14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45" name="Shape 145"/>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146" name="Shape 14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47" name="Shape 14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148" name="Shape 148"/>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149" name="Shape 149"/>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0" name="Shape 15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1" name="Shape 15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152" name="Shape 152"/>
        <p:cNvGrpSpPr/>
        <p:nvPr/>
      </p:nvGrpSpPr>
      <p:grpSpPr>
        <a:xfrm>
          <a:off x="0" y="0"/>
          <a:ext cx="0" cy="0"/>
          <a:chOff x="0" y="0"/>
          <a:chExt cx="0" cy="0"/>
        </a:xfrm>
      </p:grpSpPr>
      <p:sp>
        <p:nvSpPr>
          <p:cNvPr id="153" name="Shape 15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54" name="Shape 154"/>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5" name="Shape 15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6" name="Shape 1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type="blank">
  <p:cSld name="BLANK">
    <p:spTree>
      <p:nvGrpSpPr>
        <p:cNvPr id="157" name="Shape 157"/>
        <p:cNvGrpSpPr/>
        <p:nvPr/>
      </p:nvGrpSpPr>
      <p:grpSpPr>
        <a:xfrm>
          <a:off x="0" y="0"/>
          <a:ext cx="0" cy="0"/>
          <a:chOff x="0" y="0"/>
          <a:chExt cx="0" cy="0"/>
        </a:xfrm>
      </p:grpSpPr>
      <p:sp>
        <p:nvSpPr>
          <p:cNvPr id="158" name="Shape 158"/>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9" name="Shape 15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0" name="Shape 16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161" name="Shape 161"/>
        <p:cNvGrpSpPr/>
        <p:nvPr/>
      </p:nvGrpSpPr>
      <p:grpSpPr>
        <a:xfrm>
          <a:off x="0" y="0"/>
          <a:ext cx="0" cy="0"/>
          <a:chOff x="0" y="0"/>
          <a:chExt cx="0" cy="0"/>
        </a:xfrm>
      </p:grpSpPr>
      <p:sp>
        <p:nvSpPr>
          <p:cNvPr id="162" name="Shape 162"/>
          <p:cNvSpPr txBox="1"/>
          <p:nvPr>
            <p:ph type="title"/>
          </p:nvPr>
        </p:nvSpPr>
        <p:spPr>
          <a:xfrm>
            <a:off x="457208"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63" name="Shape 163"/>
          <p:cNvSpPr txBox="1"/>
          <p:nvPr>
            <p:ph idx="1" type="body"/>
          </p:nvPr>
        </p:nvSpPr>
        <p:spPr>
          <a:xfrm>
            <a:off x="3575050" y="273066"/>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64" name="Shape 164"/>
          <p:cNvSpPr txBox="1"/>
          <p:nvPr>
            <p:ph idx="2" type="body"/>
          </p:nvPr>
        </p:nvSpPr>
        <p:spPr>
          <a:xfrm>
            <a:off x="457208" y="1435103"/>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165" name="Shape 165"/>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6" name="Shape 16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67" name="Shape 16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32" name="Shape 32"/>
        <p:cNvGrpSpPr/>
        <p:nvPr/>
      </p:nvGrpSpPr>
      <p:grpSpPr>
        <a:xfrm>
          <a:off x="0" y="0"/>
          <a:ext cx="0" cy="0"/>
          <a:chOff x="0" y="0"/>
          <a:chExt cx="0" cy="0"/>
        </a:xfrm>
      </p:grpSpPr>
      <p:sp>
        <p:nvSpPr>
          <p:cNvPr id="33" name="Shape 33"/>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Shape 34"/>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5" name="Shape 35"/>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6" name="Shape 36"/>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 name="Shape 37"/>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b="0" i="0" sz="1200" u="none" cap="none" strike="noStrike">
                <a:solidFill>
                  <a:schemeClr val="dk1"/>
                </a:solidFill>
                <a:latin typeface="Constantia"/>
                <a:ea typeface="Constantia"/>
                <a:cs typeface="Constantia"/>
                <a:sym typeface="Constantia"/>
              </a:defRPr>
            </a:lvl1pPr>
            <a:lvl2pPr indent="0" lvl="1" marL="0" marR="0" rtl="0" algn="r">
              <a:spcBef>
                <a:spcPts val="0"/>
              </a:spcBef>
              <a:buNone/>
              <a:defRPr b="0" i="0" sz="1200" u="none" cap="none" strike="noStrike">
                <a:solidFill>
                  <a:schemeClr val="dk1"/>
                </a:solidFill>
                <a:latin typeface="Constantia"/>
                <a:ea typeface="Constantia"/>
                <a:cs typeface="Constantia"/>
                <a:sym typeface="Constantia"/>
              </a:defRPr>
            </a:lvl2pPr>
            <a:lvl3pPr indent="0" lvl="2" marL="0" marR="0" rtl="0" algn="r">
              <a:spcBef>
                <a:spcPts val="0"/>
              </a:spcBef>
              <a:buNone/>
              <a:defRPr b="0" i="0" sz="1200" u="none" cap="none" strike="noStrike">
                <a:solidFill>
                  <a:schemeClr val="dk1"/>
                </a:solidFill>
                <a:latin typeface="Constantia"/>
                <a:ea typeface="Constantia"/>
                <a:cs typeface="Constantia"/>
                <a:sym typeface="Constantia"/>
              </a:defRPr>
            </a:lvl3pPr>
            <a:lvl4pPr indent="0" lvl="3" marL="0" marR="0" rtl="0" algn="r">
              <a:spcBef>
                <a:spcPts val="0"/>
              </a:spcBef>
              <a:buNone/>
              <a:defRPr b="0" i="0" sz="1200" u="none" cap="none" strike="noStrike">
                <a:solidFill>
                  <a:schemeClr val="dk1"/>
                </a:solidFill>
                <a:latin typeface="Constantia"/>
                <a:ea typeface="Constantia"/>
                <a:cs typeface="Constantia"/>
                <a:sym typeface="Constantia"/>
              </a:defRPr>
            </a:lvl4pPr>
            <a:lvl5pPr indent="0" lvl="4" marL="0" marR="0" rtl="0" algn="r">
              <a:spcBef>
                <a:spcPts val="0"/>
              </a:spcBef>
              <a:buNone/>
              <a:defRPr b="0" i="0" sz="1200" u="none" cap="none" strike="noStrike">
                <a:solidFill>
                  <a:schemeClr val="dk1"/>
                </a:solidFill>
                <a:latin typeface="Constantia"/>
                <a:ea typeface="Constantia"/>
                <a:cs typeface="Constantia"/>
                <a:sym typeface="Constantia"/>
              </a:defRPr>
            </a:lvl5pPr>
            <a:lvl6pPr indent="0" lvl="5" marL="0" marR="0" rtl="0" algn="r">
              <a:spcBef>
                <a:spcPts val="0"/>
              </a:spcBef>
              <a:buNone/>
              <a:defRPr b="0" i="0" sz="1200" u="none" cap="none" strike="noStrike">
                <a:solidFill>
                  <a:schemeClr val="dk1"/>
                </a:solidFill>
                <a:latin typeface="Constantia"/>
                <a:ea typeface="Constantia"/>
                <a:cs typeface="Constantia"/>
                <a:sym typeface="Constantia"/>
              </a:defRPr>
            </a:lvl6pPr>
            <a:lvl7pPr indent="0" lvl="6" marL="0" marR="0" rtl="0" algn="r">
              <a:spcBef>
                <a:spcPts val="0"/>
              </a:spcBef>
              <a:buNone/>
              <a:defRPr b="0" i="0" sz="1200" u="none" cap="none" strike="noStrike">
                <a:solidFill>
                  <a:schemeClr val="dk1"/>
                </a:solidFill>
                <a:latin typeface="Constantia"/>
                <a:ea typeface="Constantia"/>
                <a:cs typeface="Constantia"/>
                <a:sym typeface="Constantia"/>
              </a:defRPr>
            </a:lvl7pPr>
            <a:lvl8pPr indent="0" lvl="7" marL="0" marR="0" rtl="0" algn="r">
              <a:spcBef>
                <a:spcPts val="0"/>
              </a:spcBef>
              <a:buNone/>
              <a:defRPr b="0" i="0" sz="1200" u="none" cap="none" strike="noStrike">
                <a:solidFill>
                  <a:schemeClr val="dk1"/>
                </a:solidFill>
                <a:latin typeface="Constantia"/>
                <a:ea typeface="Constantia"/>
                <a:cs typeface="Constantia"/>
                <a:sym typeface="Constantia"/>
              </a:defRPr>
            </a:lvl8pPr>
            <a:lvl9pPr indent="0" lvl="8" marL="0" marR="0" rtl="0" algn="r">
              <a:spcBef>
                <a:spcPts val="0"/>
              </a:spcBef>
              <a:buNone/>
              <a:defRPr b="0" i="0" sz="1200" u="none" cap="none" strike="noStrike">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168" name="Shape 168"/>
        <p:cNvGrpSpPr/>
        <p:nvPr/>
      </p:nvGrpSpPr>
      <p:grpSpPr>
        <a:xfrm>
          <a:off x="0" y="0"/>
          <a:ext cx="0" cy="0"/>
          <a:chOff x="0" y="0"/>
          <a:chExt cx="0" cy="0"/>
        </a:xfrm>
      </p:grpSpPr>
      <p:sp>
        <p:nvSpPr>
          <p:cNvPr id="169" name="Shape 169"/>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0" name="Shape 17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71" name="Shape 171"/>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172" name="Shape 172"/>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3" name="Shape 17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4" name="Shape 17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175" name="Shape 175"/>
        <p:cNvGrpSpPr/>
        <p:nvPr/>
      </p:nvGrpSpPr>
      <p:grpSpPr>
        <a:xfrm>
          <a:off x="0" y="0"/>
          <a:ext cx="0" cy="0"/>
          <a:chOff x="0" y="0"/>
          <a:chExt cx="0" cy="0"/>
        </a:xfrm>
      </p:grpSpPr>
      <p:sp>
        <p:nvSpPr>
          <p:cNvPr id="176" name="Shape 17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7" name="Shape 177"/>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78" name="Shape 178"/>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79" name="Shape 17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0" name="Shape 18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type="vertTitleAndTx">
  <p:cSld name="VERTICAL_TITLE_AND_VERTICAL_TEXT">
    <p:spTree>
      <p:nvGrpSpPr>
        <p:cNvPr id="181" name="Shape 181"/>
        <p:cNvGrpSpPr/>
        <p:nvPr/>
      </p:nvGrpSpPr>
      <p:grpSpPr>
        <a:xfrm>
          <a:off x="0" y="0"/>
          <a:ext cx="0" cy="0"/>
          <a:chOff x="0" y="0"/>
          <a:chExt cx="0" cy="0"/>
        </a:xfrm>
      </p:grpSpPr>
      <p:sp>
        <p:nvSpPr>
          <p:cNvPr id="182" name="Shape 18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3" name="Shape 183"/>
          <p:cNvSpPr txBox="1"/>
          <p:nvPr>
            <p:ph idx="1" type="body"/>
          </p:nvPr>
        </p:nvSpPr>
        <p:spPr>
          <a:xfrm rot="5400000">
            <a:off x="781051" y="514350"/>
            <a:ext cx="5486400" cy="56769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84" name="Shape 184"/>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5" name="Shape 18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86" name="Shape 18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diagram nebo organizační schéma" type="dgm">
  <p:cSld name="DIAGRAM">
    <p:spTree>
      <p:nvGrpSpPr>
        <p:cNvPr id="187" name="Shape 187"/>
        <p:cNvGrpSpPr/>
        <p:nvPr/>
      </p:nvGrpSpPr>
      <p:grpSpPr>
        <a:xfrm>
          <a:off x="0" y="0"/>
          <a:ext cx="0" cy="0"/>
          <a:chOff x="0" y="0"/>
          <a:chExt cx="0" cy="0"/>
        </a:xfrm>
      </p:grpSpPr>
      <p:sp>
        <p:nvSpPr>
          <p:cNvPr id="188" name="Shape 18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9" name="Shape 189"/>
          <p:cNvSpPr/>
          <p:nvPr>
            <p:ph idx="2" type="dgm"/>
          </p:nvPr>
        </p:nvSpPr>
        <p:spPr>
          <a:xfrm>
            <a:off x="685800" y="1981200"/>
            <a:ext cx="7772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90" name="Shape 190"/>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91" name="Shape 19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92" name="Shape 19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showMasterSp="0" type="title">
  <p:cSld name="TITLE">
    <p:bg>
      <p:bgPr>
        <a:blipFill rotWithShape="1">
          <a:blip r:embed="rId2">
            <a:alphaModFix/>
          </a:blip>
          <a:stretch>
            <a:fillRect b="0" l="0" r="0" t="0"/>
          </a:stretch>
        </a:blipFill>
      </p:bgPr>
    </p:bg>
    <p:spTree>
      <p:nvGrpSpPr>
        <p:cNvPr id="206" name="Shape 206"/>
        <p:cNvGrpSpPr/>
        <p:nvPr/>
      </p:nvGrpSpPr>
      <p:grpSpPr>
        <a:xfrm>
          <a:off x="0" y="0"/>
          <a:ext cx="0" cy="0"/>
          <a:chOff x="0" y="0"/>
          <a:chExt cx="0" cy="0"/>
        </a:xfrm>
      </p:grpSpPr>
      <p:grpSp>
        <p:nvGrpSpPr>
          <p:cNvPr id="207" name="Shape 207"/>
          <p:cNvGrpSpPr/>
          <p:nvPr/>
        </p:nvGrpSpPr>
        <p:grpSpPr>
          <a:xfrm>
            <a:off x="0" y="1135766"/>
            <a:ext cx="1217066" cy="799981"/>
            <a:chOff x="0" y="452558"/>
            <a:chExt cx="914400" cy="524182"/>
          </a:xfrm>
        </p:grpSpPr>
        <p:sp>
          <p:nvSpPr>
            <p:cNvPr id="208" name="Shape 208"/>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09" name="Shape 209"/>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10" name="Shape 210"/>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11" name="Shape 211"/>
          <p:cNvSpPr txBox="1"/>
          <p:nvPr>
            <p:ph type="ctrTitle"/>
          </p:nvPr>
        </p:nvSpPr>
        <p:spPr>
          <a:xfrm>
            <a:off x="1371601" y="362396"/>
            <a:ext cx="6858000" cy="16764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2" name="Shape 212"/>
          <p:cNvSpPr txBox="1"/>
          <p:nvPr>
            <p:ph idx="1" type="subTitle"/>
          </p:nvPr>
        </p:nvSpPr>
        <p:spPr>
          <a:xfrm>
            <a:off x="1371601" y="2089595"/>
            <a:ext cx="6858000" cy="886344"/>
          </a:xfrm>
          <a:prstGeom prst="rect">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lvl="1" marR="0" rtl="0" algn="ctr">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lvl="2"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3pPr>
            <a:lvl4pPr lvl="3"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4pPr>
            <a:lvl5pPr lvl="4"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5pPr>
            <a:lvl6pPr lvl="5"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6pPr>
            <a:lvl7pPr lvl="6"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7pPr>
            <a:lvl8pPr lvl="7"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8pPr>
            <a:lvl9pPr lvl="8"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9pPr>
          </a:lstStyle>
          <a:p/>
        </p:txBody>
      </p:sp>
      <p:sp>
        <p:nvSpPr>
          <p:cNvPr id="213" name="Shape 213"/>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14" name="Shape 21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15" name="Shape 21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216" name="Shape 216"/>
        <p:cNvGrpSpPr/>
        <p:nvPr/>
      </p:nvGrpSpPr>
      <p:grpSpPr>
        <a:xfrm>
          <a:off x="0" y="0"/>
          <a:ext cx="0" cy="0"/>
          <a:chOff x="0" y="0"/>
          <a:chExt cx="0" cy="0"/>
        </a:xfrm>
      </p:grpSpPr>
      <p:sp>
        <p:nvSpPr>
          <p:cNvPr id="217" name="Shape 217"/>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Shape 218"/>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19" name="Shape 219"/>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20" name="Shape 220"/>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21" name="Shape 221"/>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showMasterSp="0" type="secHead">
  <p:cSld name="SECTION_HEADER">
    <p:spTree>
      <p:nvGrpSpPr>
        <p:cNvPr id="222" name="Shape 222"/>
        <p:cNvGrpSpPr/>
        <p:nvPr/>
      </p:nvGrpSpPr>
      <p:grpSpPr>
        <a:xfrm>
          <a:off x="0" y="0"/>
          <a:ext cx="0" cy="0"/>
          <a:chOff x="0" y="0"/>
          <a:chExt cx="0" cy="0"/>
        </a:xfrm>
      </p:grpSpPr>
      <p:grpSp>
        <p:nvGrpSpPr>
          <p:cNvPr id="223" name="Shape 223"/>
          <p:cNvGrpSpPr/>
          <p:nvPr/>
        </p:nvGrpSpPr>
        <p:grpSpPr>
          <a:xfrm>
            <a:off x="0" y="3124415"/>
            <a:ext cx="1217066" cy="805061"/>
            <a:chOff x="0" y="2343311"/>
            <a:chExt cx="1217066" cy="603796"/>
          </a:xfrm>
        </p:grpSpPr>
        <p:sp>
          <p:nvSpPr>
            <p:cNvPr id="224" name="Shape 224"/>
            <p:cNvSpPr/>
            <p:nvPr/>
          </p:nvSpPr>
          <p:spPr>
            <a:xfrm>
              <a:off x="787514" y="2347123"/>
              <a:ext cx="429552" cy="599984"/>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5" name="Shape 225"/>
            <p:cNvSpPr/>
            <p:nvPr/>
          </p:nvSpPr>
          <p:spPr>
            <a:xfrm>
              <a:off x="286370" y="2347123"/>
              <a:ext cx="429552" cy="599984"/>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6" name="Shape 226"/>
            <p:cNvSpPr/>
            <p:nvPr/>
          </p:nvSpPr>
          <p:spPr>
            <a:xfrm rot="5400000">
              <a:off x="-192604" y="2535915"/>
              <a:ext cx="599986" cy="214778"/>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227" name="Shape 227"/>
          <p:cNvGrpSpPr/>
          <p:nvPr/>
        </p:nvGrpSpPr>
        <p:grpSpPr>
          <a:xfrm>
            <a:off x="0" y="5409239"/>
            <a:ext cx="9144000" cy="1462483"/>
            <a:chOff x="0" y="4056912"/>
            <a:chExt cx="9144000" cy="1096862"/>
          </a:xfrm>
        </p:grpSpPr>
        <p:sp>
          <p:nvSpPr>
            <p:cNvPr id="228" name="Shape 228"/>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29" name="Shape 229"/>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30" name="Shape 230"/>
          <p:cNvSpPr txBox="1"/>
          <p:nvPr>
            <p:ph type="title"/>
          </p:nvPr>
        </p:nvSpPr>
        <p:spPr>
          <a:xfrm>
            <a:off x="1371601" y="1932540"/>
            <a:ext cx="6858000" cy="210536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1" name="Shape 231"/>
          <p:cNvSpPr txBox="1"/>
          <p:nvPr>
            <p:ph idx="1" type="body"/>
          </p:nvPr>
        </p:nvSpPr>
        <p:spPr>
          <a:xfrm>
            <a:off x="1371601" y="4084284"/>
            <a:ext cx="6858000" cy="93329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100"/>
              <a:buFont typeface="Arial"/>
              <a:buNone/>
              <a:defRPr b="0" i="0" sz="2100" u="none" cap="none" strike="noStrike">
                <a:solidFill>
                  <a:srgbClr val="888888"/>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9pPr>
          </a:lstStyle>
          <a:p/>
        </p:txBody>
      </p:sp>
      <p:sp>
        <p:nvSpPr>
          <p:cNvPr id="232" name="Shape 232"/>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33" name="Shape 233"/>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34" name="Shape 234"/>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235" name="Shape 235"/>
        <p:cNvGrpSpPr/>
        <p:nvPr/>
      </p:nvGrpSpPr>
      <p:grpSpPr>
        <a:xfrm>
          <a:off x="0" y="0"/>
          <a:ext cx="0" cy="0"/>
          <a:chOff x="0" y="0"/>
          <a:chExt cx="0" cy="0"/>
        </a:xfrm>
      </p:grpSpPr>
      <p:sp>
        <p:nvSpPr>
          <p:cNvPr id="236" name="Shape 236"/>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7" name="Shape 237"/>
          <p:cNvSpPr txBox="1"/>
          <p:nvPr>
            <p:ph idx="1" type="body"/>
          </p:nvPr>
        </p:nvSpPr>
        <p:spPr>
          <a:xfrm>
            <a:off x="9144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38" name="Shape 238"/>
          <p:cNvSpPr txBox="1"/>
          <p:nvPr>
            <p:ph idx="2" type="body"/>
          </p:nvPr>
        </p:nvSpPr>
        <p:spPr>
          <a:xfrm>
            <a:off x="45720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39" name="Shape 239"/>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40" name="Shape 240"/>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41" name="Shape 241"/>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242" name="Shape 242"/>
        <p:cNvGrpSpPr/>
        <p:nvPr/>
      </p:nvGrpSpPr>
      <p:grpSpPr>
        <a:xfrm>
          <a:off x="0" y="0"/>
          <a:ext cx="0" cy="0"/>
          <a:chOff x="0" y="0"/>
          <a:chExt cx="0" cy="0"/>
        </a:xfrm>
      </p:grpSpPr>
      <p:sp>
        <p:nvSpPr>
          <p:cNvPr id="243" name="Shape 243"/>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4" name="Shape 244"/>
          <p:cNvSpPr txBox="1"/>
          <p:nvPr>
            <p:ph idx="1" type="body"/>
          </p:nvPr>
        </p:nvSpPr>
        <p:spPr>
          <a:xfrm>
            <a:off x="9144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245" name="Shape 245"/>
          <p:cNvSpPr txBox="1"/>
          <p:nvPr>
            <p:ph idx="2" type="body"/>
          </p:nvPr>
        </p:nvSpPr>
        <p:spPr>
          <a:xfrm>
            <a:off x="914400" y="2413019"/>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46" name="Shape 246"/>
          <p:cNvSpPr txBox="1"/>
          <p:nvPr>
            <p:ph idx="3" type="body"/>
          </p:nvPr>
        </p:nvSpPr>
        <p:spPr>
          <a:xfrm>
            <a:off x="45720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247" name="Shape 247"/>
          <p:cNvSpPr txBox="1"/>
          <p:nvPr>
            <p:ph idx="4" type="body"/>
          </p:nvPr>
        </p:nvSpPr>
        <p:spPr>
          <a:xfrm>
            <a:off x="4572000" y="2413019"/>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48" name="Shape 248"/>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49" name="Shape 249"/>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50" name="Shape 250"/>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251" name="Shape 251"/>
        <p:cNvGrpSpPr/>
        <p:nvPr/>
      </p:nvGrpSpPr>
      <p:grpSpPr>
        <a:xfrm>
          <a:off x="0" y="0"/>
          <a:ext cx="0" cy="0"/>
          <a:chOff x="0" y="0"/>
          <a:chExt cx="0" cy="0"/>
        </a:xfrm>
      </p:grpSpPr>
      <p:sp>
        <p:nvSpPr>
          <p:cNvPr id="252" name="Shape 252"/>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3" name="Shape 253"/>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54" name="Shape 25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55" name="Shape 25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showMasterSp="0" type="blank">
  <p:cSld name="BLANK">
    <p:spTree>
      <p:nvGrpSpPr>
        <p:cNvPr id="38" name="Shape 38"/>
        <p:cNvGrpSpPr/>
        <p:nvPr/>
      </p:nvGrpSpPr>
      <p:grpSpPr>
        <a:xfrm>
          <a:off x="0" y="0"/>
          <a:ext cx="0" cy="0"/>
          <a:chOff x="0" y="0"/>
          <a:chExt cx="0" cy="0"/>
        </a:xfrm>
      </p:grpSpPr>
      <p:grpSp>
        <p:nvGrpSpPr>
          <p:cNvPr id="39" name="Shape 39"/>
          <p:cNvGrpSpPr/>
          <p:nvPr/>
        </p:nvGrpSpPr>
        <p:grpSpPr>
          <a:xfrm>
            <a:off x="0" y="5409241"/>
            <a:ext cx="9144000" cy="1462483"/>
            <a:chOff x="0" y="4056912"/>
            <a:chExt cx="9144000" cy="1096862"/>
          </a:xfrm>
        </p:grpSpPr>
        <p:sp>
          <p:nvSpPr>
            <p:cNvPr id="40" name="Shape 40"/>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41" name="Shape 41"/>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42" name="Shape 42"/>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3" name="Shape 43"/>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4" name="Shape 44"/>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b="0" i="0" sz="1200" u="none" cap="none" strike="noStrike">
                <a:solidFill>
                  <a:schemeClr val="dk1"/>
                </a:solidFill>
                <a:latin typeface="Constantia"/>
                <a:ea typeface="Constantia"/>
                <a:cs typeface="Constantia"/>
                <a:sym typeface="Constantia"/>
              </a:defRPr>
            </a:lvl1pPr>
            <a:lvl2pPr indent="0" lvl="1" marL="0" marR="0" rtl="0" algn="r">
              <a:spcBef>
                <a:spcPts val="0"/>
              </a:spcBef>
              <a:buNone/>
              <a:defRPr b="0" i="0" sz="1200" u="none" cap="none" strike="noStrike">
                <a:solidFill>
                  <a:schemeClr val="dk1"/>
                </a:solidFill>
                <a:latin typeface="Constantia"/>
                <a:ea typeface="Constantia"/>
                <a:cs typeface="Constantia"/>
                <a:sym typeface="Constantia"/>
              </a:defRPr>
            </a:lvl2pPr>
            <a:lvl3pPr indent="0" lvl="2" marL="0" marR="0" rtl="0" algn="r">
              <a:spcBef>
                <a:spcPts val="0"/>
              </a:spcBef>
              <a:buNone/>
              <a:defRPr b="0" i="0" sz="1200" u="none" cap="none" strike="noStrike">
                <a:solidFill>
                  <a:schemeClr val="dk1"/>
                </a:solidFill>
                <a:latin typeface="Constantia"/>
                <a:ea typeface="Constantia"/>
                <a:cs typeface="Constantia"/>
                <a:sym typeface="Constantia"/>
              </a:defRPr>
            </a:lvl3pPr>
            <a:lvl4pPr indent="0" lvl="3" marL="0" marR="0" rtl="0" algn="r">
              <a:spcBef>
                <a:spcPts val="0"/>
              </a:spcBef>
              <a:buNone/>
              <a:defRPr b="0" i="0" sz="1200" u="none" cap="none" strike="noStrike">
                <a:solidFill>
                  <a:schemeClr val="dk1"/>
                </a:solidFill>
                <a:latin typeface="Constantia"/>
                <a:ea typeface="Constantia"/>
                <a:cs typeface="Constantia"/>
                <a:sym typeface="Constantia"/>
              </a:defRPr>
            </a:lvl4pPr>
            <a:lvl5pPr indent="0" lvl="4" marL="0" marR="0" rtl="0" algn="r">
              <a:spcBef>
                <a:spcPts val="0"/>
              </a:spcBef>
              <a:buNone/>
              <a:defRPr b="0" i="0" sz="1200" u="none" cap="none" strike="noStrike">
                <a:solidFill>
                  <a:schemeClr val="dk1"/>
                </a:solidFill>
                <a:latin typeface="Constantia"/>
                <a:ea typeface="Constantia"/>
                <a:cs typeface="Constantia"/>
                <a:sym typeface="Constantia"/>
              </a:defRPr>
            </a:lvl5pPr>
            <a:lvl6pPr indent="0" lvl="5" marL="0" marR="0" rtl="0" algn="r">
              <a:spcBef>
                <a:spcPts val="0"/>
              </a:spcBef>
              <a:buNone/>
              <a:defRPr b="0" i="0" sz="1200" u="none" cap="none" strike="noStrike">
                <a:solidFill>
                  <a:schemeClr val="dk1"/>
                </a:solidFill>
                <a:latin typeface="Constantia"/>
                <a:ea typeface="Constantia"/>
                <a:cs typeface="Constantia"/>
                <a:sym typeface="Constantia"/>
              </a:defRPr>
            </a:lvl6pPr>
            <a:lvl7pPr indent="0" lvl="6" marL="0" marR="0" rtl="0" algn="r">
              <a:spcBef>
                <a:spcPts val="0"/>
              </a:spcBef>
              <a:buNone/>
              <a:defRPr b="0" i="0" sz="1200" u="none" cap="none" strike="noStrike">
                <a:solidFill>
                  <a:schemeClr val="dk1"/>
                </a:solidFill>
                <a:latin typeface="Constantia"/>
                <a:ea typeface="Constantia"/>
                <a:cs typeface="Constantia"/>
                <a:sym typeface="Constantia"/>
              </a:defRPr>
            </a:lvl7pPr>
            <a:lvl8pPr indent="0" lvl="7" marL="0" marR="0" rtl="0" algn="r">
              <a:spcBef>
                <a:spcPts val="0"/>
              </a:spcBef>
              <a:buNone/>
              <a:defRPr b="0" i="0" sz="1200" u="none" cap="none" strike="noStrike">
                <a:solidFill>
                  <a:schemeClr val="dk1"/>
                </a:solidFill>
                <a:latin typeface="Constantia"/>
                <a:ea typeface="Constantia"/>
                <a:cs typeface="Constantia"/>
                <a:sym typeface="Constantia"/>
              </a:defRPr>
            </a:lvl8pPr>
            <a:lvl9pPr indent="0" lvl="8" marL="0" marR="0" rtl="0" algn="r">
              <a:spcBef>
                <a:spcPts val="0"/>
              </a:spcBef>
              <a:buNone/>
              <a:defRPr b="0" i="0" sz="1200" u="none" cap="none" strike="noStrike">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showMasterSp="0" type="blank">
  <p:cSld name="BLANK">
    <p:spTree>
      <p:nvGrpSpPr>
        <p:cNvPr id="256" name="Shape 256"/>
        <p:cNvGrpSpPr/>
        <p:nvPr/>
      </p:nvGrpSpPr>
      <p:grpSpPr>
        <a:xfrm>
          <a:off x="0" y="0"/>
          <a:ext cx="0" cy="0"/>
          <a:chOff x="0" y="0"/>
          <a:chExt cx="0" cy="0"/>
        </a:xfrm>
      </p:grpSpPr>
      <p:grpSp>
        <p:nvGrpSpPr>
          <p:cNvPr id="257" name="Shape 257"/>
          <p:cNvGrpSpPr/>
          <p:nvPr/>
        </p:nvGrpSpPr>
        <p:grpSpPr>
          <a:xfrm>
            <a:off x="0" y="5409239"/>
            <a:ext cx="9144000" cy="1462483"/>
            <a:chOff x="0" y="4056912"/>
            <a:chExt cx="9144000" cy="1096862"/>
          </a:xfrm>
        </p:grpSpPr>
        <p:sp>
          <p:nvSpPr>
            <p:cNvPr id="258" name="Shape 258"/>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59" name="Shape 259"/>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60" name="Shape 26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61" name="Shape 26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62" name="Shape 262"/>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263" name="Shape 263"/>
        <p:cNvGrpSpPr/>
        <p:nvPr/>
      </p:nvGrpSpPr>
      <p:grpSpPr>
        <a:xfrm>
          <a:off x="0" y="0"/>
          <a:ext cx="0" cy="0"/>
          <a:chOff x="0" y="0"/>
          <a:chExt cx="0" cy="0"/>
        </a:xfrm>
      </p:grpSpPr>
      <p:sp>
        <p:nvSpPr>
          <p:cNvPr id="264" name="Shape 264"/>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5" name="Shape 265"/>
          <p:cNvSpPr txBox="1"/>
          <p:nvPr>
            <p:ph idx="1" type="body"/>
          </p:nvPr>
        </p:nvSpPr>
        <p:spPr>
          <a:xfrm>
            <a:off x="3657601" y="1600200"/>
            <a:ext cx="45720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66" name="Shape 266"/>
          <p:cNvSpPr txBox="1"/>
          <p:nvPr>
            <p:ph idx="2" type="body"/>
          </p:nvPr>
        </p:nvSpPr>
        <p:spPr>
          <a:xfrm>
            <a:off x="914400" y="1600202"/>
            <a:ext cx="2590800" cy="457199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267" name="Shape 267"/>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68" name="Shape 268"/>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69" name="Shape 269"/>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270" name="Shape 270"/>
        <p:cNvGrpSpPr/>
        <p:nvPr/>
      </p:nvGrpSpPr>
      <p:grpSpPr>
        <a:xfrm>
          <a:off x="0" y="0"/>
          <a:ext cx="0" cy="0"/>
          <a:chOff x="0" y="0"/>
          <a:chExt cx="0" cy="0"/>
        </a:xfrm>
      </p:grpSpPr>
      <p:sp>
        <p:nvSpPr>
          <p:cNvPr id="271" name="Shape 271"/>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2" name="Shape 272"/>
          <p:cNvSpPr/>
          <p:nvPr>
            <p:ph idx="2" type="pic"/>
          </p:nvPr>
        </p:nvSpPr>
        <p:spPr>
          <a:xfrm>
            <a:off x="914403" y="1600200"/>
            <a:ext cx="5029197" cy="3657600"/>
          </a:xfrm>
          <a:prstGeom prst="roundRect">
            <a:avLst>
              <a:gd fmla="val 3098" name="adj"/>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1pPr>
            <a:lvl2pPr lvl="1" marR="0" rtl="0" algn="l">
              <a:lnSpc>
                <a:spcPct val="90000"/>
              </a:lnSpc>
              <a:spcBef>
                <a:spcPts val="1200"/>
              </a:spcBef>
              <a:spcAft>
                <a:spcPts val="0"/>
              </a:spcAft>
              <a:buClr>
                <a:schemeClr val="accent1"/>
              </a:buClr>
              <a:buSzPts val="3700"/>
              <a:buFont typeface="Arial"/>
              <a:buNone/>
              <a:defRPr b="0" i="0" sz="3700" u="none" cap="none" strike="noStrike">
                <a:solidFill>
                  <a:schemeClr val="dk1"/>
                </a:solidFill>
                <a:latin typeface="Constantia"/>
                <a:ea typeface="Constantia"/>
                <a:cs typeface="Constantia"/>
                <a:sym typeface="Constantia"/>
              </a:defRPr>
            </a:lvl2pPr>
            <a:lvl3pPr lvl="2" marR="0" rtl="0" algn="l">
              <a:lnSpc>
                <a:spcPct val="90000"/>
              </a:lnSpc>
              <a:spcBef>
                <a:spcPts val="800"/>
              </a:spcBef>
              <a:spcAft>
                <a:spcPts val="0"/>
              </a:spcAft>
              <a:buClr>
                <a:schemeClr val="accent1"/>
              </a:buClr>
              <a:buSzPts val="3200"/>
              <a:buFont typeface="Arial"/>
              <a:buNone/>
              <a:defRPr b="0" i="0" sz="3200" u="none" cap="none" strike="noStrike">
                <a:solidFill>
                  <a:schemeClr val="dk1"/>
                </a:solidFill>
                <a:latin typeface="Constantia"/>
                <a:ea typeface="Constantia"/>
                <a:cs typeface="Constantia"/>
                <a:sym typeface="Constantia"/>
              </a:defRPr>
            </a:lvl3pPr>
            <a:lvl4pPr lvl="3"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4pPr>
            <a:lvl5pPr lvl="4"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5pPr>
            <a:lvl6pPr lvl="5"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6pPr>
            <a:lvl7pPr lvl="6"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7pPr>
            <a:lvl8pPr lvl="7"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8pPr>
            <a:lvl9pPr lvl="8"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9pPr>
          </a:lstStyle>
          <a:p/>
        </p:txBody>
      </p:sp>
      <p:sp>
        <p:nvSpPr>
          <p:cNvPr id="273" name="Shape 273"/>
          <p:cNvSpPr txBox="1"/>
          <p:nvPr>
            <p:ph idx="1" type="body"/>
          </p:nvPr>
        </p:nvSpPr>
        <p:spPr>
          <a:xfrm>
            <a:off x="6096000" y="1600200"/>
            <a:ext cx="2133600" cy="37592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274" name="Shape 274"/>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75" name="Shape 275"/>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76" name="Shape 276"/>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277" name="Shape 277"/>
        <p:cNvGrpSpPr/>
        <p:nvPr/>
      </p:nvGrpSpPr>
      <p:grpSpPr>
        <a:xfrm>
          <a:off x="0" y="0"/>
          <a:ext cx="0" cy="0"/>
          <a:chOff x="0" y="0"/>
          <a:chExt cx="0" cy="0"/>
        </a:xfrm>
      </p:grpSpPr>
      <p:sp>
        <p:nvSpPr>
          <p:cNvPr id="278" name="Shape 278"/>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9" name="Shape 279"/>
          <p:cNvSpPr txBox="1"/>
          <p:nvPr>
            <p:ph idx="1" type="body"/>
          </p:nvPr>
        </p:nvSpPr>
        <p:spPr>
          <a:xfrm rot="5400000">
            <a:off x="2286000" y="228600"/>
            <a:ext cx="4572000" cy="7315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80" name="Shape 28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81" name="Shape 28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82" name="Shape 282"/>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showMasterSp="0" type="vertTitleAndTx">
  <p:cSld name="VERTICAL_TITLE_AND_VERTICAL_TEXT">
    <p:spTree>
      <p:nvGrpSpPr>
        <p:cNvPr id="283" name="Shape 283"/>
        <p:cNvGrpSpPr/>
        <p:nvPr/>
      </p:nvGrpSpPr>
      <p:grpSpPr>
        <a:xfrm>
          <a:off x="0" y="0"/>
          <a:ext cx="0" cy="0"/>
          <a:chOff x="0" y="0"/>
          <a:chExt cx="0" cy="0"/>
        </a:xfrm>
      </p:grpSpPr>
      <p:grpSp>
        <p:nvGrpSpPr>
          <p:cNvPr id="284" name="Shape 284"/>
          <p:cNvGrpSpPr/>
          <p:nvPr/>
        </p:nvGrpSpPr>
        <p:grpSpPr>
          <a:xfrm rot="5400000">
            <a:off x="7056319" y="258885"/>
            <a:ext cx="1063300" cy="393137"/>
            <a:chOff x="0" y="452558"/>
            <a:chExt cx="914400" cy="524182"/>
          </a:xfrm>
        </p:grpSpPr>
        <p:sp>
          <p:nvSpPr>
            <p:cNvPr id="285" name="Shape 285"/>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6" name="Shape 286"/>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87" name="Shape 287"/>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288" name="Shape 288"/>
          <p:cNvGrpSpPr/>
          <p:nvPr/>
        </p:nvGrpSpPr>
        <p:grpSpPr>
          <a:xfrm>
            <a:off x="0" y="5450105"/>
            <a:ext cx="9144000" cy="1462483"/>
            <a:chOff x="0" y="4046638"/>
            <a:chExt cx="9144000" cy="1096862"/>
          </a:xfrm>
        </p:grpSpPr>
        <p:sp>
          <p:nvSpPr>
            <p:cNvPr id="289" name="Shape 289"/>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0" name="Shape 290"/>
            <p:cNvSpPr/>
            <p:nvPr/>
          </p:nvSpPr>
          <p:spPr>
            <a:xfrm rot="5400000">
              <a:off x="4023569" y="23069"/>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91" name="Shape 291"/>
          <p:cNvSpPr txBox="1"/>
          <p:nvPr>
            <p:ph type="title"/>
          </p:nvPr>
        </p:nvSpPr>
        <p:spPr>
          <a:xfrm rot="5400000">
            <a:off x="5490158" y="2935121"/>
            <a:ext cx="5021685" cy="13716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2" name="Shape 292"/>
          <p:cNvSpPr txBox="1"/>
          <p:nvPr>
            <p:ph idx="1" type="body"/>
          </p:nvPr>
        </p:nvSpPr>
        <p:spPr>
          <a:xfrm rot="5400000">
            <a:off x="1489658" y="534821"/>
            <a:ext cx="5021685" cy="6172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93" name="Shape 293"/>
          <p:cNvSpPr txBox="1"/>
          <p:nvPr>
            <p:ph idx="10" type="dt"/>
          </p:nvPr>
        </p:nvSpPr>
        <p:spPr>
          <a:xfrm>
            <a:off x="7162800" y="6407988"/>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94" name="Shape 294"/>
          <p:cNvSpPr txBox="1"/>
          <p:nvPr>
            <p:ph idx="11" type="ftr"/>
          </p:nvPr>
        </p:nvSpPr>
        <p:spPr>
          <a:xfrm>
            <a:off x="914402" y="6407988"/>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95" name="Shape 295"/>
          <p:cNvSpPr txBox="1"/>
          <p:nvPr>
            <p:ph idx="12" type="sldNum"/>
          </p:nvPr>
        </p:nvSpPr>
        <p:spPr>
          <a:xfrm>
            <a:off x="8305800" y="6407988"/>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í snímek" showMasterSp="0" type="title">
  <p:cSld name="TITLE">
    <p:bg>
      <p:bgPr>
        <a:blipFill rotWithShape="1">
          <a:blip r:embed="rId2">
            <a:alphaModFix/>
          </a:blip>
          <a:stretch>
            <a:fillRect b="0" l="0" r="0" t="0"/>
          </a:stretch>
        </a:blipFill>
      </p:bgPr>
    </p:bg>
    <p:spTree>
      <p:nvGrpSpPr>
        <p:cNvPr id="309" name="Shape 309"/>
        <p:cNvGrpSpPr/>
        <p:nvPr/>
      </p:nvGrpSpPr>
      <p:grpSpPr>
        <a:xfrm>
          <a:off x="0" y="0"/>
          <a:ext cx="0" cy="0"/>
          <a:chOff x="0" y="0"/>
          <a:chExt cx="0" cy="0"/>
        </a:xfrm>
      </p:grpSpPr>
      <p:grpSp>
        <p:nvGrpSpPr>
          <p:cNvPr id="310" name="Shape 310"/>
          <p:cNvGrpSpPr/>
          <p:nvPr/>
        </p:nvGrpSpPr>
        <p:grpSpPr>
          <a:xfrm>
            <a:off x="0" y="1135760"/>
            <a:ext cx="1217066" cy="799981"/>
            <a:chOff x="0" y="452558"/>
            <a:chExt cx="914400" cy="524182"/>
          </a:xfrm>
        </p:grpSpPr>
        <p:sp>
          <p:nvSpPr>
            <p:cNvPr id="311" name="Shape 311"/>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2" name="Shape 312"/>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13" name="Shape 313"/>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14" name="Shape 314"/>
          <p:cNvSpPr txBox="1"/>
          <p:nvPr>
            <p:ph type="ctrTitle"/>
          </p:nvPr>
        </p:nvSpPr>
        <p:spPr>
          <a:xfrm>
            <a:off x="1371601" y="362396"/>
            <a:ext cx="6858000" cy="1676400"/>
          </a:xfrm>
          <a:prstGeom prst="rect">
            <a:avLst/>
          </a:prstGeom>
          <a:noFill/>
          <a:ln>
            <a:noFill/>
          </a:ln>
        </p:spPr>
        <p:txBody>
          <a:bodyPr anchorCtr="0" anchor="b" bIns="91425" lIns="91425" spcFirstLastPara="1" rIns="91425" wrap="square" tIns="91425"/>
          <a:lstStyle>
            <a:lvl1pPr lvl="0" marR="0" rtl="0" algn="l">
              <a:lnSpc>
                <a:spcPct val="80000"/>
              </a:lnSpc>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5" name="Shape 315"/>
          <p:cNvSpPr txBox="1"/>
          <p:nvPr>
            <p:ph idx="1" type="subTitle"/>
          </p:nvPr>
        </p:nvSpPr>
        <p:spPr>
          <a:xfrm>
            <a:off x="1371601" y="2089595"/>
            <a:ext cx="6858000" cy="886344"/>
          </a:xfrm>
          <a:prstGeom prst="rect">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lvl="1" marR="0" rtl="0" algn="ctr">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lvl="2"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3pPr>
            <a:lvl4pPr lvl="3"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4pPr>
            <a:lvl5pPr lvl="4"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5pPr>
            <a:lvl6pPr lvl="5"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6pPr>
            <a:lvl7pPr lvl="6"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7pPr>
            <a:lvl8pPr lvl="7"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8pPr>
            <a:lvl9pPr lvl="8" marR="0" rtl="0" algn="ctr">
              <a:lnSpc>
                <a:spcPct val="90000"/>
              </a:lnSpc>
              <a:spcBef>
                <a:spcPts val="800"/>
              </a:spcBef>
              <a:spcAft>
                <a:spcPts val="0"/>
              </a:spcAft>
              <a:buClr>
                <a:schemeClr val="accent1"/>
              </a:buClr>
              <a:buSzPts val="2000"/>
              <a:buFont typeface="Arial"/>
              <a:buNone/>
              <a:defRPr b="0" i="0" sz="2000" u="none" cap="none" strike="noStrike">
                <a:solidFill>
                  <a:srgbClr val="888888"/>
                </a:solidFill>
                <a:latin typeface="Constantia"/>
                <a:ea typeface="Constantia"/>
                <a:cs typeface="Constantia"/>
                <a:sym typeface="Constantia"/>
              </a:defRPr>
            </a:lvl9pPr>
          </a:lstStyle>
          <a:p/>
        </p:txBody>
      </p:sp>
      <p:sp>
        <p:nvSpPr>
          <p:cNvPr id="316" name="Shape 316"/>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17" name="Shape 317"/>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18" name="Shape 318"/>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319" name="Shape 319"/>
        <p:cNvGrpSpPr/>
        <p:nvPr/>
      </p:nvGrpSpPr>
      <p:grpSpPr>
        <a:xfrm>
          <a:off x="0" y="0"/>
          <a:ext cx="0" cy="0"/>
          <a:chOff x="0" y="0"/>
          <a:chExt cx="0" cy="0"/>
        </a:xfrm>
      </p:grpSpPr>
      <p:sp>
        <p:nvSpPr>
          <p:cNvPr id="320" name="Shape 320"/>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1" name="Shape 321"/>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22" name="Shape 322"/>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3" name="Shape 323"/>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4" name="Shape 324"/>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showMasterSp="0" type="secHead">
  <p:cSld name="SECTION_HEADER">
    <p:spTree>
      <p:nvGrpSpPr>
        <p:cNvPr id="325" name="Shape 325"/>
        <p:cNvGrpSpPr/>
        <p:nvPr/>
      </p:nvGrpSpPr>
      <p:grpSpPr>
        <a:xfrm>
          <a:off x="0" y="0"/>
          <a:ext cx="0" cy="0"/>
          <a:chOff x="0" y="0"/>
          <a:chExt cx="0" cy="0"/>
        </a:xfrm>
      </p:grpSpPr>
      <p:grpSp>
        <p:nvGrpSpPr>
          <p:cNvPr id="326" name="Shape 326"/>
          <p:cNvGrpSpPr/>
          <p:nvPr/>
        </p:nvGrpSpPr>
        <p:grpSpPr>
          <a:xfrm>
            <a:off x="0" y="3124415"/>
            <a:ext cx="1217066" cy="805061"/>
            <a:chOff x="0" y="2343311"/>
            <a:chExt cx="1217066" cy="603796"/>
          </a:xfrm>
        </p:grpSpPr>
        <p:sp>
          <p:nvSpPr>
            <p:cNvPr id="327" name="Shape 327"/>
            <p:cNvSpPr/>
            <p:nvPr/>
          </p:nvSpPr>
          <p:spPr>
            <a:xfrm>
              <a:off x="787514" y="2347123"/>
              <a:ext cx="429552" cy="599984"/>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8" name="Shape 328"/>
            <p:cNvSpPr/>
            <p:nvPr/>
          </p:nvSpPr>
          <p:spPr>
            <a:xfrm>
              <a:off x="286370" y="2347123"/>
              <a:ext cx="429552" cy="599984"/>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29" name="Shape 329"/>
            <p:cNvSpPr/>
            <p:nvPr/>
          </p:nvSpPr>
          <p:spPr>
            <a:xfrm rot="5400000">
              <a:off x="-192604" y="2535915"/>
              <a:ext cx="599986" cy="214778"/>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330" name="Shape 330"/>
          <p:cNvGrpSpPr/>
          <p:nvPr/>
        </p:nvGrpSpPr>
        <p:grpSpPr>
          <a:xfrm>
            <a:off x="0" y="5409233"/>
            <a:ext cx="9144000" cy="1462483"/>
            <a:chOff x="0" y="4056912"/>
            <a:chExt cx="9144000" cy="1096862"/>
          </a:xfrm>
        </p:grpSpPr>
        <p:sp>
          <p:nvSpPr>
            <p:cNvPr id="331" name="Shape 331"/>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32" name="Shape 332"/>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33" name="Shape 333"/>
          <p:cNvSpPr txBox="1"/>
          <p:nvPr>
            <p:ph type="title"/>
          </p:nvPr>
        </p:nvSpPr>
        <p:spPr>
          <a:xfrm>
            <a:off x="1371601" y="1932534"/>
            <a:ext cx="6858000" cy="210536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4" name="Shape 334"/>
          <p:cNvSpPr txBox="1"/>
          <p:nvPr>
            <p:ph idx="1" type="body"/>
          </p:nvPr>
        </p:nvSpPr>
        <p:spPr>
          <a:xfrm>
            <a:off x="1371601" y="4084278"/>
            <a:ext cx="6858000" cy="93329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100"/>
              <a:buFont typeface="Arial"/>
              <a:buNone/>
              <a:defRPr b="0" i="0" sz="2100" u="none" cap="none" strike="noStrike">
                <a:solidFill>
                  <a:srgbClr val="888888"/>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9pPr>
          </a:lstStyle>
          <a:p/>
        </p:txBody>
      </p:sp>
      <p:sp>
        <p:nvSpPr>
          <p:cNvPr id="335" name="Shape 335"/>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6" name="Shape 336"/>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7" name="Shape 337"/>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338" name="Shape 338"/>
        <p:cNvGrpSpPr/>
        <p:nvPr/>
      </p:nvGrpSpPr>
      <p:grpSpPr>
        <a:xfrm>
          <a:off x="0" y="0"/>
          <a:ext cx="0" cy="0"/>
          <a:chOff x="0" y="0"/>
          <a:chExt cx="0" cy="0"/>
        </a:xfrm>
      </p:grpSpPr>
      <p:sp>
        <p:nvSpPr>
          <p:cNvPr id="339" name="Shape 339"/>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0" name="Shape 340"/>
          <p:cNvSpPr txBox="1"/>
          <p:nvPr>
            <p:ph idx="1" type="body"/>
          </p:nvPr>
        </p:nvSpPr>
        <p:spPr>
          <a:xfrm>
            <a:off x="9144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41" name="Shape 341"/>
          <p:cNvSpPr txBox="1"/>
          <p:nvPr>
            <p:ph idx="2" type="body"/>
          </p:nvPr>
        </p:nvSpPr>
        <p:spPr>
          <a:xfrm>
            <a:off x="45720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42" name="Shape 342"/>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43" name="Shape 343"/>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44" name="Shape 344"/>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345" name="Shape 345"/>
        <p:cNvGrpSpPr/>
        <p:nvPr/>
      </p:nvGrpSpPr>
      <p:grpSpPr>
        <a:xfrm>
          <a:off x="0" y="0"/>
          <a:ext cx="0" cy="0"/>
          <a:chOff x="0" y="0"/>
          <a:chExt cx="0" cy="0"/>
        </a:xfrm>
      </p:grpSpPr>
      <p:sp>
        <p:nvSpPr>
          <p:cNvPr id="346" name="Shape 346"/>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7" name="Shape 347"/>
          <p:cNvSpPr txBox="1"/>
          <p:nvPr>
            <p:ph idx="1" type="body"/>
          </p:nvPr>
        </p:nvSpPr>
        <p:spPr>
          <a:xfrm>
            <a:off x="9144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348" name="Shape 348"/>
          <p:cNvSpPr txBox="1"/>
          <p:nvPr>
            <p:ph idx="2" type="body"/>
          </p:nvPr>
        </p:nvSpPr>
        <p:spPr>
          <a:xfrm>
            <a:off x="914400" y="2413013"/>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49" name="Shape 349"/>
          <p:cNvSpPr txBox="1"/>
          <p:nvPr>
            <p:ph idx="3" type="body"/>
          </p:nvPr>
        </p:nvSpPr>
        <p:spPr>
          <a:xfrm>
            <a:off x="45720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350" name="Shape 350"/>
          <p:cNvSpPr txBox="1"/>
          <p:nvPr>
            <p:ph idx="4" type="body"/>
          </p:nvPr>
        </p:nvSpPr>
        <p:spPr>
          <a:xfrm>
            <a:off x="4572000" y="2413013"/>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51" name="Shape 351"/>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2" name="Shape 352"/>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3" name="Shape 353"/>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8" name="Shape 48"/>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9" name="Shape 49"/>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uze nadpis" type="titleOnly">
  <p:cSld name="TITLE_ONLY">
    <p:spTree>
      <p:nvGrpSpPr>
        <p:cNvPr id="354" name="Shape 354"/>
        <p:cNvGrpSpPr/>
        <p:nvPr/>
      </p:nvGrpSpPr>
      <p:grpSpPr>
        <a:xfrm>
          <a:off x="0" y="0"/>
          <a:ext cx="0" cy="0"/>
          <a:chOff x="0" y="0"/>
          <a:chExt cx="0" cy="0"/>
        </a:xfrm>
      </p:grpSpPr>
      <p:sp>
        <p:nvSpPr>
          <p:cNvPr id="355" name="Shape 355"/>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6" name="Shape 356"/>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7" name="Shape 357"/>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58" name="Shape 358"/>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ý" showMasterSp="0" type="blank">
  <p:cSld name="BLANK">
    <p:spTree>
      <p:nvGrpSpPr>
        <p:cNvPr id="359" name="Shape 359"/>
        <p:cNvGrpSpPr/>
        <p:nvPr/>
      </p:nvGrpSpPr>
      <p:grpSpPr>
        <a:xfrm>
          <a:off x="0" y="0"/>
          <a:ext cx="0" cy="0"/>
          <a:chOff x="0" y="0"/>
          <a:chExt cx="0" cy="0"/>
        </a:xfrm>
      </p:grpSpPr>
      <p:grpSp>
        <p:nvGrpSpPr>
          <p:cNvPr id="360" name="Shape 360"/>
          <p:cNvGrpSpPr/>
          <p:nvPr/>
        </p:nvGrpSpPr>
        <p:grpSpPr>
          <a:xfrm>
            <a:off x="0" y="5409233"/>
            <a:ext cx="9144000" cy="1462483"/>
            <a:chOff x="0" y="4056912"/>
            <a:chExt cx="9144000" cy="1096862"/>
          </a:xfrm>
        </p:grpSpPr>
        <p:sp>
          <p:nvSpPr>
            <p:cNvPr id="361" name="Shape 361"/>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62" name="Shape 362"/>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63" name="Shape 363"/>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64" name="Shape 36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65" name="Shape 36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366" name="Shape 366"/>
        <p:cNvGrpSpPr/>
        <p:nvPr/>
      </p:nvGrpSpPr>
      <p:grpSpPr>
        <a:xfrm>
          <a:off x="0" y="0"/>
          <a:ext cx="0" cy="0"/>
          <a:chOff x="0" y="0"/>
          <a:chExt cx="0" cy="0"/>
        </a:xfrm>
      </p:grpSpPr>
      <p:sp>
        <p:nvSpPr>
          <p:cNvPr id="367" name="Shape 367"/>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8" name="Shape 368"/>
          <p:cNvSpPr txBox="1"/>
          <p:nvPr>
            <p:ph idx="1" type="body"/>
          </p:nvPr>
        </p:nvSpPr>
        <p:spPr>
          <a:xfrm>
            <a:off x="3657601" y="1600200"/>
            <a:ext cx="45720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69" name="Shape 369"/>
          <p:cNvSpPr txBox="1"/>
          <p:nvPr>
            <p:ph idx="2" type="body"/>
          </p:nvPr>
        </p:nvSpPr>
        <p:spPr>
          <a:xfrm>
            <a:off x="914400" y="1600202"/>
            <a:ext cx="2590800" cy="457199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370" name="Shape 37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1" name="Shape 37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2" name="Shape 372"/>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373" name="Shape 373"/>
        <p:cNvGrpSpPr/>
        <p:nvPr/>
      </p:nvGrpSpPr>
      <p:grpSpPr>
        <a:xfrm>
          <a:off x="0" y="0"/>
          <a:ext cx="0" cy="0"/>
          <a:chOff x="0" y="0"/>
          <a:chExt cx="0" cy="0"/>
        </a:xfrm>
      </p:grpSpPr>
      <p:sp>
        <p:nvSpPr>
          <p:cNvPr id="374" name="Shape 374"/>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5" name="Shape 375"/>
          <p:cNvSpPr/>
          <p:nvPr>
            <p:ph idx="2" type="pic"/>
          </p:nvPr>
        </p:nvSpPr>
        <p:spPr>
          <a:xfrm>
            <a:off x="914403" y="1600200"/>
            <a:ext cx="5029197" cy="3657600"/>
          </a:xfrm>
          <a:prstGeom prst="roundRect">
            <a:avLst>
              <a:gd fmla="val 3098" name="adj"/>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1pPr>
            <a:lvl2pPr lvl="1" marR="0" rtl="0" algn="l">
              <a:lnSpc>
                <a:spcPct val="90000"/>
              </a:lnSpc>
              <a:spcBef>
                <a:spcPts val="1200"/>
              </a:spcBef>
              <a:spcAft>
                <a:spcPts val="0"/>
              </a:spcAft>
              <a:buClr>
                <a:schemeClr val="accent1"/>
              </a:buClr>
              <a:buSzPts val="3700"/>
              <a:buFont typeface="Arial"/>
              <a:buNone/>
              <a:defRPr b="0" i="0" sz="3700" u="none" cap="none" strike="noStrike">
                <a:solidFill>
                  <a:schemeClr val="dk1"/>
                </a:solidFill>
                <a:latin typeface="Constantia"/>
                <a:ea typeface="Constantia"/>
                <a:cs typeface="Constantia"/>
                <a:sym typeface="Constantia"/>
              </a:defRPr>
            </a:lvl2pPr>
            <a:lvl3pPr lvl="2" marR="0" rtl="0" algn="l">
              <a:lnSpc>
                <a:spcPct val="90000"/>
              </a:lnSpc>
              <a:spcBef>
                <a:spcPts val="800"/>
              </a:spcBef>
              <a:spcAft>
                <a:spcPts val="0"/>
              </a:spcAft>
              <a:buClr>
                <a:schemeClr val="accent1"/>
              </a:buClr>
              <a:buSzPts val="3200"/>
              <a:buFont typeface="Arial"/>
              <a:buNone/>
              <a:defRPr b="0" i="0" sz="3200" u="none" cap="none" strike="noStrike">
                <a:solidFill>
                  <a:schemeClr val="dk1"/>
                </a:solidFill>
                <a:latin typeface="Constantia"/>
                <a:ea typeface="Constantia"/>
                <a:cs typeface="Constantia"/>
                <a:sym typeface="Constantia"/>
              </a:defRPr>
            </a:lvl3pPr>
            <a:lvl4pPr lvl="3"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4pPr>
            <a:lvl5pPr lvl="4"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5pPr>
            <a:lvl6pPr lvl="5"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6pPr>
            <a:lvl7pPr lvl="6"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7pPr>
            <a:lvl8pPr lvl="7"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8pPr>
            <a:lvl9pPr lvl="8"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9pPr>
          </a:lstStyle>
          <a:p/>
        </p:txBody>
      </p:sp>
      <p:sp>
        <p:nvSpPr>
          <p:cNvPr id="376" name="Shape 376"/>
          <p:cNvSpPr txBox="1"/>
          <p:nvPr>
            <p:ph idx="1" type="body"/>
          </p:nvPr>
        </p:nvSpPr>
        <p:spPr>
          <a:xfrm>
            <a:off x="6096000" y="1600200"/>
            <a:ext cx="2133600" cy="37592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377" name="Shape 377"/>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8" name="Shape 378"/>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79" name="Shape 379"/>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svislý text" type="vertTx">
  <p:cSld name="VERTICAL_TEXT">
    <p:spTree>
      <p:nvGrpSpPr>
        <p:cNvPr id="380" name="Shape 380"/>
        <p:cNvGrpSpPr/>
        <p:nvPr/>
      </p:nvGrpSpPr>
      <p:grpSpPr>
        <a:xfrm>
          <a:off x="0" y="0"/>
          <a:ext cx="0" cy="0"/>
          <a:chOff x="0" y="0"/>
          <a:chExt cx="0" cy="0"/>
        </a:xfrm>
      </p:grpSpPr>
      <p:sp>
        <p:nvSpPr>
          <p:cNvPr id="381" name="Shape 381"/>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2" name="Shape 382"/>
          <p:cNvSpPr txBox="1"/>
          <p:nvPr>
            <p:ph idx="1" type="body"/>
          </p:nvPr>
        </p:nvSpPr>
        <p:spPr>
          <a:xfrm rot="5400000">
            <a:off x="2286000" y="228600"/>
            <a:ext cx="4572000" cy="7315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83" name="Shape 383"/>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84" name="Shape 38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85" name="Shape 38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vislý nadpis a text" showMasterSp="0" type="vertTitleAndTx">
  <p:cSld name="VERTICAL_TITLE_AND_VERTICAL_TEXT">
    <p:spTree>
      <p:nvGrpSpPr>
        <p:cNvPr id="386" name="Shape 386"/>
        <p:cNvGrpSpPr/>
        <p:nvPr/>
      </p:nvGrpSpPr>
      <p:grpSpPr>
        <a:xfrm>
          <a:off x="0" y="0"/>
          <a:ext cx="0" cy="0"/>
          <a:chOff x="0" y="0"/>
          <a:chExt cx="0" cy="0"/>
        </a:xfrm>
      </p:grpSpPr>
      <p:grpSp>
        <p:nvGrpSpPr>
          <p:cNvPr id="387" name="Shape 387"/>
          <p:cNvGrpSpPr/>
          <p:nvPr/>
        </p:nvGrpSpPr>
        <p:grpSpPr>
          <a:xfrm rot="5400000">
            <a:off x="7056319" y="258885"/>
            <a:ext cx="1063300" cy="393137"/>
            <a:chOff x="0" y="452558"/>
            <a:chExt cx="914400" cy="524182"/>
          </a:xfrm>
        </p:grpSpPr>
        <p:sp>
          <p:nvSpPr>
            <p:cNvPr id="388" name="Shape 388"/>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89" name="Shape 389"/>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0" name="Shape 390"/>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391" name="Shape 391"/>
          <p:cNvGrpSpPr/>
          <p:nvPr/>
        </p:nvGrpSpPr>
        <p:grpSpPr>
          <a:xfrm>
            <a:off x="0" y="5450099"/>
            <a:ext cx="9144000" cy="1462483"/>
            <a:chOff x="0" y="4046638"/>
            <a:chExt cx="9144000" cy="1096862"/>
          </a:xfrm>
        </p:grpSpPr>
        <p:sp>
          <p:nvSpPr>
            <p:cNvPr id="392" name="Shape 392"/>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93" name="Shape 393"/>
            <p:cNvSpPr/>
            <p:nvPr/>
          </p:nvSpPr>
          <p:spPr>
            <a:xfrm rot="5400000">
              <a:off x="4023569" y="23069"/>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94" name="Shape 394"/>
          <p:cNvSpPr txBox="1"/>
          <p:nvPr>
            <p:ph type="title"/>
          </p:nvPr>
        </p:nvSpPr>
        <p:spPr>
          <a:xfrm rot="5400000">
            <a:off x="5490158" y="2935121"/>
            <a:ext cx="5021685" cy="13716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5" name="Shape 395"/>
          <p:cNvSpPr txBox="1"/>
          <p:nvPr>
            <p:ph idx="1" type="body"/>
          </p:nvPr>
        </p:nvSpPr>
        <p:spPr>
          <a:xfrm rot="5400000">
            <a:off x="1489658" y="534821"/>
            <a:ext cx="5021685" cy="6172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96" name="Shape 396"/>
          <p:cNvSpPr txBox="1"/>
          <p:nvPr>
            <p:ph idx="10" type="dt"/>
          </p:nvPr>
        </p:nvSpPr>
        <p:spPr>
          <a:xfrm>
            <a:off x="7162800" y="6407988"/>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97" name="Shape 397"/>
          <p:cNvSpPr txBox="1"/>
          <p:nvPr>
            <p:ph idx="11" type="ftr"/>
          </p:nvPr>
        </p:nvSpPr>
        <p:spPr>
          <a:xfrm>
            <a:off x="914402" y="6407988"/>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98" name="Shape 398"/>
          <p:cNvSpPr txBox="1"/>
          <p:nvPr>
            <p:ph idx="12" type="sldNum"/>
          </p:nvPr>
        </p:nvSpPr>
        <p:spPr>
          <a:xfrm>
            <a:off x="8305800" y="6407988"/>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áhlaví části" showMasterSp="0" type="secHead">
  <p:cSld name="SECTION_HEADER">
    <p:spTree>
      <p:nvGrpSpPr>
        <p:cNvPr id="50" name="Shape 50"/>
        <p:cNvGrpSpPr/>
        <p:nvPr/>
      </p:nvGrpSpPr>
      <p:grpSpPr>
        <a:xfrm>
          <a:off x="0" y="0"/>
          <a:ext cx="0" cy="0"/>
          <a:chOff x="0" y="0"/>
          <a:chExt cx="0" cy="0"/>
        </a:xfrm>
      </p:grpSpPr>
      <p:grpSp>
        <p:nvGrpSpPr>
          <p:cNvPr id="51" name="Shape 51"/>
          <p:cNvGrpSpPr/>
          <p:nvPr/>
        </p:nvGrpSpPr>
        <p:grpSpPr>
          <a:xfrm>
            <a:off x="0" y="3124415"/>
            <a:ext cx="1217066" cy="805061"/>
            <a:chOff x="0" y="2343311"/>
            <a:chExt cx="1217066" cy="603796"/>
          </a:xfrm>
        </p:grpSpPr>
        <p:sp>
          <p:nvSpPr>
            <p:cNvPr id="52" name="Shape 52"/>
            <p:cNvSpPr/>
            <p:nvPr/>
          </p:nvSpPr>
          <p:spPr>
            <a:xfrm>
              <a:off x="787514" y="2347123"/>
              <a:ext cx="429552" cy="599984"/>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3" name="Shape 53"/>
            <p:cNvSpPr/>
            <p:nvPr/>
          </p:nvSpPr>
          <p:spPr>
            <a:xfrm>
              <a:off x="286370" y="2347123"/>
              <a:ext cx="429552" cy="599984"/>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4" name="Shape 54"/>
            <p:cNvSpPr/>
            <p:nvPr/>
          </p:nvSpPr>
          <p:spPr>
            <a:xfrm rot="5400000">
              <a:off x="-192604" y="2535915"/>
              <a:ext cx="599986" cy="214778"/>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55" name="Shape 55"/>
          <p:cNvGrpSpPr/>
          <p:nvPr/>
        </p:nvGrpSpPr>
        <p:grpSpPr>
          <a:xfrm>
            <a:off x="0" y="5409241"/>
            <a:ext cx="9144000" cy="1462483"/>
            <a:chOff x="0" y="4056912"/>
            <a:chExt cx="9144000" cy="1096862"/>
          </a:xfrm>
        </p:grpSpPr>
        <p:sp>
          <p:nvSpPr>
            <p:cNvPr id="56" name="Shape 56"/>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57" name="Shape 57"/>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58" name="Shape 58"/>
          <p:cNvSpPr txBox="1"/>
          <p:nvPr>
            <p:ph type="title"/>
          </p:nvPr>
        </p:nvSpPr>
        <p:spPr>
          <a:xfrm>
            <a:off x="1371601" y="1932542"/>
            <a:ext cx="6858000" cy="210536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6000"/>
              <a:buFont typeface="Constantia"/>
              <a:buNone/>
              <a:defRPr b="0" i="0" sz="60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Shape 59"/>
          <p:cNvSpPr txBox="1"/>
          <p:nvPr>
            <p:ph idx="1" type="body"/>
          </p:nvPr>
        </p:nvSpPr>
        <p:spPr>
          <a:xfrm>
            <a:off x="1371601" y="4084286"/>
            <a:ext cx="6858000" cy="93329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400"/>
              <a:buFont typeface="Arial"/>
              <a:buNone/>
              <a:defRPr b="0" i="0" sz="2400" u="none" cap="none" strike="noStrike">
                <a:solidFill>
                  <a:srgbClr val="888888"/>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100"/>
              <a:buFont typeface="Arial"/>
              <a:buNone/>
              <a:defRPr b="0" i="0" sz="2100" u="none" cap="none" strike="noStrike">
                <a:solidFill>
                  <a:srgbClr val="888888"/>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900"/>
              <a:buFont typeface="Arial"/>
              <a:buNone/>
              <a:defRPr b="0" i="0" sz="1900" u="none" cap="none" strike="noStrike">
                <a:solidFill>
                  <a:srgbClr val="888888"/>
                </a:solidFill>
                <a:latin typeface="Constantia"/>
                <a:ea typeface="Constantia"/>
                <a:cs typeface="Constantia"/>
                <a:sym typeface="Constantia"/>
              </a:defRPr>
            </a:lvl9pPr>
          </a:lstStyle>
          <a:p/>
        </p:txBody>
      </p:sp>
      <p:sp>
        <p:nvSpPr>
          <p:cNvPr id="60" name="Shape 6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1" name="Shape 6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2" name="Shape 62"/>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63" name="Shape 63"/>
        <p:cNvGrpSpPr/>
        <p:nvPr/>
      </p:nvGrpSpPr>
      <p:grpSpPr>
        <a:xfrm>
          <a:off x="0" y="0"/>
          <a:ext cx="0" cy="0"/>
          <a:chOff x="0" y="0"/>
          <a:chExt cx="0" cy="0"/>
        </a:xfrm>
      </p:grpSpPr>
      <p:sp>
        <p:nvSpPr>
          <p:cNvPr id="64" name="Shape 64"/>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Shape 65"/>
          <p:cNvSpPr txBox="1"/>
          <p:nvPr>
            <p:ph idx="1" type="body"/>
          </p:nvPr>
        </p:nvSpPr>
        <p:spPr>
          <a:xfrm>
            <a:off x="9144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66" name="Shape 66"/>
          <p:cNvSpPr txBox="1"/>
          <p:nvPr>
            <p:ph idx="2" type="body"/>
          </p:nvPr>
        </p:nvSpPr>
        <p:spPr>
          <a:xfrm>
            <a:off x="4572000" y="1600200"/>
            <a:ext cx="36576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67" name="Shape 67"/>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8" name="Shape 68"/>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9" name="Shape 69"/>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ání" type="twoTxTwoObj">
  <p:cSld name="TWO_OBJECTS_WITH_TEXT">
    <p:spTree>
      <p:nvGrpSpPr>
        <p:cNvPr id="70" name="Shape 70"/>
        <p:cNvGrpSpPr/>
        <p:nvPr/>
      </p:nvGrpSpPr>
      <p:grpSpPr>
        <a:xfrm>
          <a:off x="0" y="0"/>
          <a:ext cx="0" cy="0"/>
          <a:chOff x="0" y="0"/>
          <a:chExt cx="0" cy="0"/>
        </a:xfrm>
      </p:grpSpPr>
      <p:sp>
        <p:nvSpPr>
          <p:cNvPr id="71" name="Shape 71"/>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Shape 72"/>
          <p:cNvSpPr txBox="1"/>
          <p:nvPr>
            <p:ph idx="1" type="body"/>
          </p:nvPr>
        </p:nvSpPr>
        <p:spPr>
          <a:xfrm>
            <a:off x="9144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73" name="Shape 73"/>
          <p:cNvSpPr txBox="1"/>
          <p:nvPr>
            <p:ph idx="2" type="body"/>
          </p:nvPr>
        </p:nvSpPr>
        <p:spPr>
          <a:xfrm>
            <a:off x="914400" y="2413021"/>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74" name="Shape 74"/>
          <p:cNvSpPr txBox="1"/>
          <p:nvPr>
            <p:ph idx="3" type="body"/>
          </p:nvPr>
        </p:nvSpPr>
        <p:spPr>
          <a:xfrm>
            <a:off x="4572000" y="1596575"/>
            <a:ext cx="3657600" cy="81642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2700"/>
              <a:buFont typeface="Arial"/>
              <a:buNone/>
              <a:defRPr b="1" i="0" sz="27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2400"/>
              <a:buFont typeface="Arial"/>
              <a:buNone/>
              <a:defRPr b="1" i="0" sz="24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2100"/>
              <a:buFont typeface="Arial"/>
              <a:buNone/>
              <a:defRPr b="1" i="0" sz="2100" u="none" cap="none" strike="noStrike">
                <a:solidFill>
                  <a:schemeClr val="dk1"/>
                </a:solidFill>
                <a:latin typeface="Constantia"/>
                <a:ea typeface="Constantia"/>
                <a:cs typeface="Constantia"/>
                <a:sym typeface="Constantia"/>
              </a:defRPr>
            </a:lvl9pPr>
          </a:lstStyle>
          <a:p/>
        </p:txBody>
      </p:sp>
      <p:sp>
        <p:nvSpPr>
          <p:cNvPr id="75" name="Shape 75"/>
          <p:cNvSpPr txBox="1"/>
          <p:nvPr>
            <p:ph idx="4" type="body"/>
          </p:nvPr>
        </p:nvSpPr>
        <p:spPr>
          <a:xfrm>
            <a:off x="4572000" y="2413021"/>
            <a:ext cx="3657600" cy="3759199"/>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76" name="Shape 76"/>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7" name="Shape 77"/>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8" name="Shape 78"/>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titulkem" type="objTx">
  <p:cSld name="OBJECT_WITH_CAPTION_TEXT">
    <p:spTree>
      <p:nvGrpSpPr>
        <p:cNvPr id="79" name="Shape 79"/>
        <p:cNvGrpSpPr/>
        <p:nvPr/>
      </p:nvGrpSpPr>
      <p:grpSpPr>
        <a:xfrm>
          <a:off x="0" y="0"/>
          <a:ext cx="0" cy="0"/>
          <a:chOff x="0" y="0"/>
          <a:chExt cx="0" cy="0"/>
        </a:xfrm>
      </p:grpSpPr>
      <p:sp>
        <p:nvSpPr>
          <p:cNvPr id="80" name="Shape 80"/>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Shape 81"/>
          <p:cNvSpPr txBox="1"/>
          <p:nvPr>
            <p:ph idx="1" type="body"/>
          </p:nvPr>
        </p:nvSpPr>
        <p:spPr>
          <a:xfrm>
            <a:off x="3657601" y="1600200"/>
            <a:ext cx="45720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82" name="Shape 82"/>
          <p:cNvSpPr txBox="1"/>
          <p:nvPr>
            <p:ph idx="2" type="body"/>
          </p:nvPr>
        </p:nvSpPr>
        <p:spPr>
          <a:xfrm>
            <a:off x="914400" y="1600202"/>
            <a:ext cx="2590800" cy="457199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83" name="Shape 83"/>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4" name="Shape 8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5" name="Shape 8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ek s titulkem" type="picTx">
  <p:cSld name="PICTURE_WITH_CAPTION_TEXT">
    <p:spTree>
      <p:nvGrpSpPr>
        <p:cNvPr id="86" name="Shape 86"/>
        <p:cNvGrpSpPr/>
        <p:nvPr/>
      </p:nvGrpSpPr>
      <p:grpSpPr>
        <a:xfrm>
          <a:off x="0" y="0"/>
          <a:ext cx="0" cy="0"/>
          <a:chOff x="0" y="0"/>
          <a:chExt cx="0" cy="0"/>
        </a:xfrm>
      </p:grpSpPr>
      <p:sp>
        <p:nvSpPr>
          <p:cNvPr id="87" name="Shape 87"/>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Shape 88"/>
          <p:cNvSpPr/>
          <p:nvPr>
            <p:ph idx="2" type="pic"/>
          </p:nvPr>
        </p:nvSpPr>
        <p:spPr>
          <a:xfrm>
            <a:off x="914403" y="1600200"/>
            <a:ext cx="5029197" cy="3657600"/>
          </a:xfrm>
          <a:prstGeom prst="roundRect">
            <a:avLst>
              <a:gd fmla="val 3098" name="adj"/>
            </a:avLst>
          </a:prstGeom>
          <a:noFill/>
          <a:ln>
            <a:noFill/>
          </a:ln>
        </p:spPr>
        <p:txBody>
          <a:bodyPr anchorCtr="0" anchor="t" bIns="91425" lIns="91425" spcFirstLastPara="1" rIns="91425" wrap="square" tIns="91425"/>
          <a:lstStyle>
            <a:lvl1pPr lvl="0" marR="0" rtl="0" algn="l">
              <a:lnSpc>
                <a:spcPct val="90000"/>
              </a:lnSpc>
              <a:spcBef>
                <a:spcPts val="1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1pPr>
            <a:lvl2pPr lvl="1" marR="0" rtl="0" algn="l">
              <a:lnSpc>
                <a:spcPct val="90000"/>
              </a:lnSpc>
              <a:spcBef>
                <a:spcPts val="1200"/>
              </a:spcBef>
              <a:spcAft>
                <a:spcPts val="0"/>
              </a:spcAft>
              <a:buClr>
                <a:schemeClr val="accent1"/>
              </a:buClr>
              <a:buSzPts val="3700"/>
              <a:buFont typeface="Arial"/>
              <a:buNone/>
              <a:defRPr b="0" i="0" sz="3700" u="none" cap="none" strike="noStrike">
                <a:solidFill>
                  <a:schemeClr val="dk1"/>
                </a:solidFill>
                <a:latin typeface="Constantia"/>
                <a:ea typeface="Constantia"/>
                <a:cs typeface="Constantia"/>
                <a:sym typeface="Constantia"/>
              </a:defRPr>
            </a:lvl2pPr>
            <a:lvl3pPr lvl="2" marR="0" rtl="0" algn="l">
              <a:lnSpc>
                <a:spcPct val="90000"/>
              </a:lnSpc>
              <a:spcBef>
                <a:spcPts val="800"/>
              </a:spcBef>
              <a:spcAft>
                <a:spcPts val="0"/>
              </a:spcAft>
              <a:buClr>
                <a:schemeClr val="accent1"/>
              </a:buClr>
              <a:buSzPts val="3200"/>
              <a:buFont typeface="Arial"/>
              <a:buNone/>
              <a:defRPr b="0" i="0" sz="3200" u="none" cap="none" strike="noStrike">
                <a:solidFill>
                  <a:schemeClr val="dk1"/>
                </a:solidFill>
                <a:latin typeface="Constantia"/>
                <a:ea typeface="Constantia"/>
                <a:cs typeface="Constantia"/>
                <a:sym typeface="Constantia"/>
              </a:defRPr>
            </a:lvl3pPr>
            <a:lvl4pPr lvl="3"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4pPr>
            <a:lvl5pPr lvl="4"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5pPr>
            <a:lvl6pPr lvl="5"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6pPr>
            <a:lvl7pPr lvl="6"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7pPr>
            <a:lvl8pPr lvl="7"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8pPr>
            <a:lvl9pPr lvl="8" marR="0" rtl="0" algn="l">
              <a:lnSpc>
                <a:spcPct val="90000"/>
              </a:lnSpc>
              <a:spcBef>
                <a:spcPts val="800"/>
              </a:spcBef>
              <a:spcAft>
                <a:spcPts val="0"/>
              </a:spcAft>
              <a:buClr>
                <a:schemeClr val="accent1"/>
              </a:buClr>
              <a:buSzPts val="2700"/>
              <a:buFont typeface="Arial"/>
              <a:buNone/>
              <a:defRPr b="0" i="0" sz="2700" u="none" cap="none" strike="noStrike">
                <a:solidFill>
                  <a:schemeClr val="dk1"/>
                </a:solidFill>
                <a:latin typeface="Constantia"/>
                <a:ea typeface="Constantia"/>
                <a:cs typeface="Constantia"/>
                <a:sym typeface="Constantia"/>
              </a:defRPr>
            </a:lvl9pPr>
          </a:lstStyle>
          <a:p/>
        </p:txBody>
      </p:sp>
      <p:sp>
        <p:nvSpPr>
          <p:cNvPr id="89" name="Shape 89"/>
          <p:cNvSpPr txBox="1"/>
          <p:nvPr>
            <p:ph idx="1" type="body"/>
          </p:nvPr>
        </p:nvSpPr>
        <p:spPr>
          <a:xfrm>
            <a:off x="6096000" y="1600200"/>
            <a:ext cx="2133600" cy="37592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800"/>
              </a:spcBef>
              <a:spcAft>
                <a:spcPts val="0"/>
              </a:spcAft>
              <a:buClr>
                <a:schemeClr val="accent1"/>
              </a:buClr>
              <a:buSzPts val="2800"/>
              <a:buFont typeface="Arial"/>
              <a:buNone/>
              <a:defRPr b="0" i="0" sz="2800" u="none" cap="none" strike="noStrike">
                <a:solidFill>
                  <a:schemeClr val="accent1"/>
                </a:solidFill>
                <a:latin typeface="Constantia"/>
                <a:ea typeface="Constantia"/>
                <a:cs typeface="Constantia"/>
                <a:sym typeface="Constantia"/>
              </a:defRPr>
            </a:lvl1pPr>
            <a:lvl2pPr indent="-228600" lvl="1" marL="914400" marR="0" rtl="0" algn="l">
              <a:lnSpc>
                <a:spcPct val="90000"/>
              </a:lnSpc>
              <a:spcBef>
                <a:spcPts val="1200"/>
              </a:spcBef>
              <a:spcAft>
                <a:spcPts val="0"/>
              </a:spcAft>
              <a:buClr>
                <a:schemeClr val="accent1"/>
              </a:buClr>
              <a:buSzPts val="1600"/>
              <a:buFont typeface="Arial"/>
              <a:buNone/>
              <a:defRPr b="0" i="0" sz="1600" u="none" cap="none" strike="noStrike">
                <a:solidFill>
                  <a:schemeClr val="dk1"/>
                </a:solidFill>
                <a:latin typeface="Constantia"/>
                <a:ea typeface="Constantia"/>
                <a:cs typeface="Constantia"/>
                <a:sym typeface="Constantia"/>
              </a:defRPr>
            </a:lvl2pPr>
            <a:lvl3pPr indent="-228600" lvl="2" marL="1371600" marR="0" rtl="0" algn="l">
              <a:lnSpc>
                <a:spcPct val="90000"/>
              </a:lnSpc>
              <a:spcBef>
                <a:spcPts val="800"/>
              </a:spcBef>
              <a:spcAft>
                <a:spcPts val="0"/>
              </a:spcAft>
              <a:buClr>
                <a:schemeClr val="accent1"/>
              </a:buClr>
              <a:buSzPts val="1300"/>
              <a:buFont typeface="Arial"/>
              <a:buNone/>
              <a:defRPr b="0" i="0" sz="1300" u="none" cap="none" strike="noStrike">
                <a:solidFill>
                  <a:schemeClr val="dk1"/>
                </a:solidFill>
                <a:latin typeface="Constantia"/>
                <a:ea typeface="Constantia"/>
                <a:cs typeface="Constantia"/>
                <a:sym typeface="Constantia"/>
              </a:defRPr>
            </a:lvl3pPr>
            <a:lvl4pPr indent="-228600" lvl="3" marL="1828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4pPr>
            <a:lvl5pPr indent="-228600" lvl="4" marL="22860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5pPr>
            <a:lvl6pPr indent="-228600" lvl="5" marL="27432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6pPr>
            <a:lvl7pPr indent="-228600" lvl="6" marL="32004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7pPr>
            <a:lvl8pPr indent="-228600" lvl="7" marL="36576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8pPr>
            <a:lvl9pPr indent="-228600" lvl="8" marL="4114800" marR="0" rtl="0" algn="l">
              <a:lnSpc>
                <a:spcPct val="90000"/>
              </a:lnSpc>
              <a:spcBef>
                <a:spcPts val="800"/>
              </a:spcBef>
              <a:spcAft>
                <a:spcPts val="0"/>
              </a:spcAft>
              <a:buClr>
                <a:schemeClr val="accent1"/>
              </a:buClr>
              <a:buSzPts val="1200"/>
              <a:buFont typeface="Arial"/>
              <a:buNone/>
              <a:defRPr b="0" i="0" sz="1200" u="none" cap="none" strike="noStrike">
                <a:solidFill>
                  <a:schemeClr val="dk1"/>
                </a:solidFill>
                <a:latin typeface="Constantia"/>
                <a:ea typeface="Constantia"/>
                <a:cs typeface="Constantia"/>
                <a:sym typeface="Constantia"/>
              </a:defRPr>
            </a:lvl9pPr>
          </a:lstStyle>
          <a:p/>
        </p:txBody>
      </p:sp>
      <p:sp>
        <p:nvSpPr>
          <p:cNvPr id="90" name="Shape 9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1" name="Shape 9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2" name="Shape 92"/>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0" y="5409241"/>
            <a:ext cx="9144000" cy="1462483"/>
            <a:chOff x="0" y="4056912"/>
            <a:chExt cx="9144000" cy="1096862"/>
          </a:xfrm>
        </p:grpSpPr>
        <p:sp>
          <p:nvSpPr>
            <p:cNvPr id="11" name="Shape 11"/>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Shape 12"/>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grpSp>
        <p:nvGrpSpPr>
          <p:cNvPr id="13" name="Shape 13"/>
          <p:cNvGrpSpPr/>
          <p:nvPr/>
        </p:nvGrpSpPr>
        <p:grpSpPr>
          <a:xfrm>
            <a:off x="13" y="800573"/>
            <a:ext cx="797475" cy="524183"/>
            <a:chOff x="0" y="452558"/>
            <a:chExt cx="914400" cy="524182"/>
          </a:xfrm>
        </p:grpSpPr>
        <p:sp>
          <p:nvSpPr>
            <p:cNvPr id="14" name="Shape 14"/>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5" name="Shape 15"/>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6" name="Shape 16"/>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17" name="Shape 17"/>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8" name="Shape 18"/>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0" name="Shape 20"/>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1" name="Shape 21"/>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b="0" i="0" sz="1200" u="none" cap="none" strike="noStrike">
                <a:solidFill>
                  <a:schemeClr val="dk1"/>
                </a:solidFill>
                <a:latin typeface="Constantia"/>
                <a:ea typeface="Constantia"/>
                <a:cs typeface="Constantia"/>
                <a:sym typeface="Constantia"/>
              </a:defRPr>
            </a:lvl1pPr>
            <a:lvl2pPr indent="0" lvl="1" marL="0" marR="0" rtl="0" algn="r">
              <a:spcBef>
                <a:spcPts val="0"/>
              </a:spcBef>
              <a:buNone/>
              <a:defRPr b="0" i="0" sz="1200" u="none" cap="none" strike="noStrike">
                <a:solidFill>
                  <a:schemeClr val="dk1"/>
                </a:solidFill>
                <a:latin typeface="Constantia"/>
                <a:ea typeface="Constantia"/>
                <a:cs typeface="Constantia"/>
                <a:sym typeface="Constantia"/>
              </a:defRPr>
            </a:lvl2pPr>
            <a:lvl3pPr indent="0" lvl="2" marL="0" marR="0" rtl="0" algn="r">
              <a:spcBef>
                <a:spcPts val="0"/>
              </a:spcBef>
              <a:buNone/>
              <a:defRPr b="0" i="0" sz="1200" u="none" cap="none" strike="noStrike">
                <a:solidFill>
                  <a:schemeClr val="dk1"/>
                </a:solidFill>
                <a:latin typeface="Constantia"/>
                <a:ea typeface="Constantia"/>
                <a:cs typeface="Constantia"/>
                <a:sym typeface="Constantia"/>
              </a:defRPr>
            </a:lvl3pPr>
            <a:lvl4pPr indent="0" lvl="3" marL="0" marR="0" rtl="0" algn="r">
              <a:spcBef>
                <a:spcPts val="0"/>
              </a:spcBef>
              <a:buNone/>
              <a:defRPr b="0" i="0" sz="1200" u="none" cap="none" strike="noStrike">
                <a:solidFill>
                  <a:schemeClr val="dk1"/>
                </a:solidFill>
                <a:latin typeface="Constantia"/>
                <a:ea typeface="Constantia"/>
                <a:cs typeface="Constantia"/>
                <a:sym typeface="Constantia"/>
              </a:defRPr>
            </a:lvl4pPr>
            <a:lvl5pPr indent="0" lvl="4" marL="0" marR="0" rtl="0" algn="r">
              <a:spcBef>
                <a:spcPts val="0"/>
              </a:spcBef>
              <a:buNone/>
              <a:defRPr b="0" i="0" sz="1200" u="none" cap="none" strike="noStrike">
                <a:solidFill>
                  <a:schemeClr val="dk1"/>
                </a:solidFill>
                <a:latin typeface="Constantia"/>
                <a:ea typeface="Constantia"/>
                <a:cs typeface="Constantia"/>
                <a:sym typeface="Constantia"/>
              </a:defRPr>
            </a:lvl5pPr>
            <a:lvl6pPr indent="0" lvl="5" marL="0" marR="0" rtl="0" algn="r">
              <a:spcBef>
                <a:spcPts val="0"/>
              </a:spcBef>
              <a:buNone/>
              <a:defRPr b="0" i="0" sz="1200" u="none" cap="none" strike="noStrike">
                <a:solidFill>
                  <a:schemeClr val="dk1"/>
                </a:solidFill>
                <a:latin typeface="Constantia"/>
                <a:ea typeface="Constantia"/>
                <a:cs typeface="Constantia"/>
                <a:sym typeface="Constantia"/>
              </a:defRPr>
            </a:lvl6pPr>
            <a:lvl7pPr indent="0" lvl="6" marL="0" marR="0" rtl="0" algn="r">
              <a:spcBef>
                <a:spcPts val="0"/>
              </a:spcBef>
              <a:buNone/>
              <a:defRPr b="0" i="0" sz="1200" u="none" cap="none" strike="noStrike">
                <a:solidFill>
                  <a:schemeClr val="dk1"/>
                </a:solidFill>
                <a:latin typeface="Constantia"/>
                <a:ea typeface="Constantia"/>
                <a:cs typeface="Constantia"/>
                <a:sym typeface="Constantia"/>
              </a:defRPr>
            </a:lvl7pPr>
            <a:lvl8pPr indent="0" lvl="7" marL="0" marR="0" rtl="0" algn="r">
              <a:spcBef>
                <a:spcPts val="0"/>
              </a:spcBef>
              <a:buNone/>
              <a:defRPr b="0" i="0" sz="1200" u="none" cap="none" strike="noStrike">
                <a:solidFill>
                  <a:schemeClr val="dk1"/>
                </a:solidFill>
                <a:latin typeface="Constantia"/>
                <a:ea typeface="Constantia"/>
                <a:cs typeface="Constantia"/>
                <a:sym typeface="Constantia"/>
              </a:defRPr>
            </a:lvl8pPr>
            <a:lvl9pPr indent="0" lvl="8" marL="0" marR="0" rtl="0" algn="r">
              <a:spcBef>
                <a:spcPts val="0"/>
              </a:spcBef>
              <a:buNone/>
              <a:defRPr b="0" i="0" sz="1200" u="none" cap="none" strike="noStrike">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4" name="Shape 114"/>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15" name="Shape 115"/>
          <p:cNvSpPr txBox="1"/>
          <p:nvPr>
            <p:ph idx="10" type="dt"/>
          </p:nvPr>
        </p:nvSpPr>
        <p:spPr>
          <a:xfrm>
            <a:off x="685801" y="6248400"/>
            <a:ext cx="19050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6" name="Shape 11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7" name="Shape 1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chemeClr val="dk1"/>
                </a:solidFill>
                <a:latin typeface="Times New Roman"/>
                <a:ea typeface="Times New Roman"/>
                <a:cs typeface="Times New Roman"/>
                <a:sym typeface="Times New Roman"/>
              </a:defRPr>
            </a:lvl1pPr>
            <a:lvl2pPr indent="0" lvl="1" marL="0" marR="0" rtl="0" algn="r">
              <a:spcBef>
                <a:spcPts val="0"/>
              </a:spcBef>
              <a:buNone/>
              <a:defRPr sz="1400">
                <a:solidFill>
                  <a:schemeClr val="dk1"/>
                </a:solidFill>
                <a:latin typeface="Times New Roman"/>
                <a:ea typeface="Times New Roman"/>
                <a:cs typeface="Times New Roman"/>
                <a:sym typeface="Times New Roman"/>
              </a:defRPr>
            </a:lvl2pPr>
            <a:lvl3pPr indent="0" lvl="2" marL="0" marR="0" rtl="0" algn="r">
              <a:spcBef>
                <a:spcPts val="0"/>
              </a:spcBef>
              <a:buNone/>
              <a:defRPr sz="1400">
                <a:solidFill>
                  <a:schemeClr val="dk1"/>
                </a:solidFill>
                <a:latin typeface="Times New Roman"/>
                <a:ea typeface="Times New Roman"/>
                <a:cs typeface="Times New Roman"/>
                <a:sym typeface="Times New Roman"/>
              </a:defRPr>
            </a:lvl3pPr>
            <a:lvl4pPr indent="0" lvl="3" marL="0" marR="0" rtl="0" algn="r">
              <a:spcBef>
                <a:spcPts val="0"/>
              </a:spcBef>
              <a:buNone/>
              <a:defRPr sz="1400">
                <a:solidFill>
                  <a:schemeClr val="dk1"/>
                </a:solidFill>
                <a:latin typeface="Times New Roman"/>
                <a:ea typeface="Times New Roman"/>
                <a:cs typeface="Times New Roman"/>
                <a:sym typeface="Times New Roman"/>
              </a:defRPr>
            </a:lvl4pPr>
            <a:lvl5pPr indent="0" lvl="4" marL="0" marR="0" rtl="0" algn="r">
              <a:spcBef>
                <a:spcPts val="0"/>
              </a:spcBef>
              <a:buNone/>
              <a:defRPr sz="1400">
                <a:solidFill>
                  <a:schemeClr val="dk1"/>
                </a:solidFill>
                <a:latin typeface="Times New Roman"/>
                <a:ea typeface="Times New Roman"/>
                <a:cs typeface="Times New Roman"/>
                <a:sym typeface="Times New Roman"/>
              </a:defRPr>
            </a:lvl5pPr>
            <a:lvl6pPr indent="0" lvl="5" marL="0" marR="0" rtl="0" algn="r">
              <a:spcBef>
                <a:spcPts val="0"/>
              </a:spcBef>
              <a:buNone/>
              <a:defRPr sz="1400">
                <a:solidFill>
                  <a:schemeClr val="dk1"/>
                </a:solidFill>
                <a:latin typeface="Times New Roman"/>
                <a:ea typeface="Times New Roman"/>
                <a:cs typeface="Times New Roman"/>
                <a:sym typeface="Times New Roman"/>
              </a:defRPr>
            </a:lvl6pPr>
            <a:lvl7pPr indent="0" lvl="6" marL="0" marR="0" rtl="0" algn="r">
              <a:spcBef>
                <a:spcPts val="0"/>
              </a:spcBef>
              <a:buNone/>
              <a:defRPr sz="1400">
                <a:solidFill>
                  <a:schemeClr val="dk1"/>
                </a:solidFill>
                <a:latin typeface="Times New Roman"/>
                <a:ea typeface="Times New Roman"/>
                <a:cs typeface="Times New Roman"/>
                <a:sym typeface="Times New Roman"/>
              </a:defRPr>
            </a:lvl7pPr>
            <a:lvl8pPr indent="0" lvl="7" marL="0" marR="0" rtl="0" algn="r">
              <a:spcBef>
                <a:spcPts val="0"/>
              </a:spcBef>
              <a:buNone/>
              <a:defRPr sz="1400">
                <a:solidFill>
                  <a:schemeClr val="dk1"/>
                </a:solidFill>
                <a:latin typeface="Times New Roman"/>
                <a:ea typeface="Times New Roman"/>
                <a:cs typeface="Times New Roman"/>
                <a:sym typeface="Times New Roman"/>
              </a:defRPr>
            </a:lvl8pPr>
            <a:lvl9pPr indent="0" lvl="8" marL="0" marR="0" rtl="0" algn="r">
              <a:spcBef>
                <a:spcPts val="0"/>
              </a:spcBef>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grpSp>
        <p:nvGrpSpPr>
          <p:cNvPr id="194" name="Shape 194"/>
          <p:cNvGrpSpPr/>
          <p:nvPr/>
        </p:nvGrpSpPr>
        <p:grpSpPr>
          <a:xfrm>
            <a:off x="0" y="5409239"/>
            <a:ext cx="9144000" cy="1462483"/>
            <a:chOff x="0" y="4056912"/>
            <a:chExt cx="9144000" cy="1096862"/>
          </a:xfrm>
        </p:grpSpPr>
        <p:sp>
          <p:nvSpPr>
            <p:cNvPr id="195" name="Shape 195"/>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6" name="Shape 196"/>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197" name="Shape 197"/>
          <p:cNvGrpSpPr/>
          <p:nvPr/>
        </p:nvGrpSpPr>
        <p:grpSpPr>
          <a:xfrm>
            <a:off x="12" y="800571"/>
            <a:ext cx="797475" cy="524183"/>
            <a:chOff x="0" y="452558"/>
            <a:chExt cx="914400" cy="524182"/>
          </a:xfrm>
        </p:grpSpPr>
        <p:sp>
          <p:nvSpPr>
            <p:cNvPr id="198" name="Shape 198"/>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9" name="Shape 199"/>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00" name="Shape 200"/>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201" name="Shape 201"/>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02" name="Shape 202"/>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3" name="Shape 203"/>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204" name="Shape 204"/>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05" name="Shape 20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6" name="Shape 296"/>
        <p:cNvGrpSpPr/>
        <p:nvPr/>
      </p:nvGrpSpPr>
      <p:grpSpPr>
        <a:xfrm>
          <a:off x="0" y="0"/>
          <a:ext cx="0" cy="0"/>
          <a:chOff x="0" y="0"/>
          <a:chExt cx="0" cy="0"/>
        </a:xfrm>
      </p:grpSpPr>
      <p:grpSp>
        <p:nvGrpSpPr>
          <p:cNvPr id="297" name="Shape 297"/>
          <p:cNvGrpSpPr/>
          <p:nvPr/>
        </p:nvGrpSpPr>
        <p:grpSpPr>
          <a:xfrm>
            <a:off x="0" y="5409233"/>
            <a:ext cx="9144000" cy="1462483"/>
            <a:chOff x="0" y="4056912"/>
            <a:chExt cx="9144000" cy="1096862"/>
          </a:xfrm>
        </p:grpSpPr>
        <p:sp>
          <p:nvSpPr>
            <p:cNvPr id="298" name="Shape 298"/>
            <p:cNvSpPr/>
            <p:nvPr/>
          </p:nvSpPr>
          <p:spPr>
            <a:xfrm rot="5400000">
              <a:off x="4119794" y="119293"/>
              <a:ext cx="904412" cy="9144000"/>
            </a:xfrm>
            <a:custGeom>
              <a:pathLst>
                <a:path extrusionOk="0" h="120000" w="120000">
                  <a:moveTo>
                    <a:pt x="0" y="0"/>
                  </a:moveTo>
                  <a:lnTo>
                    <a:pt x="119999" y="0"/>
                  </a:lnTo>
                  <a:lnTo>
                    <a:pt x="119999" y="120000"/>
                  </a:lnTo>
                  <a:lnTo>
                    <a:pt x="51910" y="120000"/>
                  </a:lnTo>
                  <a:cubicBezTo>
                    <a:pt x="59094" y="88329"/>
                    <a:pt x="33201" y="26191"/>
                    <a:pt x="0" y="0"/>
                  </a:cubicBezTo>
                  <a:close/>
                </a:path>
              </a:pathLst>
            </a:cu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299" name="Shape 299"/>
            <p:cNvSpPr/>
            <p:nvPr/>
          </p:nvSpPr>
          <p:spPr>
            <a:xfrm rot="5400000">
              <a:off x="4023569" y="33343"/>
              <a:ext cx="1096862" cy="9144000"/>
            </a:xfrm>
            <a:custGeom>
              <a:pathLst>
                <a:path extrusionOk="0" h="120000" w="120000">
                  <a:moveTo>
                    <a:pt x="119999" y="119899"/>
                  </a:moveTo>
                  <a:lnTo>
                    <a:pt x="119999" y="0"/>
                  </a:lnTo>
                  <a:lnTo>
                    <a:pt x="120000" y="0"/>
                  </a:lnTo>
                  <a:lnTo>
                    <a:pt x="120000" y="119899"/>
                  </a:lnTo>
                  <a:close/>
                  <a:moveTo>
                    <a:pt x="0" y="0"/>
                  </a:moveTo>
                  <a:lnTo>
                    <a:pt x="15553" y="0"/>
                  </a:lnTo>
                  <a:cubicBezTo>
                    <a:pt x="23414" y="6992"/>
                    <a:pt x="30812" y="16546"/>
                    <a:pt x="37296" y="27399"/>
                  </a:cubicBezTo>
                  <a:cubicBezTo>
                    <a:pt x="53911" y="57197"/>
                    <a:pt x="64224" y="96784"/>
                    <a:pt x="59882" y="120000"/>
                  </a:cubicBezTo>
                  <a:lnTo>
                    <a:pt x="49464" y="120000"/>
                  </a:lnTo>
                  <a:cubicBezTo>
                    <a:pt x="53056" y="61290"/>
                    <a:pt x="26287" y="32580"/>
                    <a:pt x="0" y="0"/>
                  </a:cubicBezTo>
                  <a:close/>
                </a:path>
              </a:pathLst>
            </a:custGeom>
            <a:solidFill>
              <a:schemeClr val="dk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grpSp>
        <p:nvGrpSpPr>
          <p:cNvPr id="300" name="Shape 300"/>
          <p:cNvGrpSpPr/>
          <p:nvPr/>
        </p:nvGrpSpPr>
        <p:grpSpPr>
          <a:xfrm>
            <a:off x="9" y="800565"/>
            <a:ext cx="797475" cy="524183"/>
            <a:chOff x="0" y="452558"/>
            <a:chExt cx="914400" cy="524182"/>
          </a:xfrm>
        </p:grpSpPr>
        <p:sp>
          <p:nvSpPr>
            <p:cNvPr id="301" name="Shape 301"/>
            <p:cNvSpPr/>
            <p:nvPr/>
          </p:nvSpPr>
          <p:spPr>
            <a:xfrm>
              <a:off x="591671" y="452558"/>
              <a:ext cx="322729" cy="52418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2" name="Shape 302"/>
            <p:cNvSpPr/>
            <p:nvPr/>
          </p:nvSpPr>
          <p:spPr>
            <a:xfrm>
              <a:off x="215154" y="452558"/>
              <a:ext cx="322729" cy="52418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03" name="Shape 303"/>
            <p:cNvSpPr/>
            <p:nvPr/>
          </p:nvSpPr>
          <p:spPr>
            <a:xfrm rot="5400000">
              <a:off x="-181408" y="633966"/>
              <a:ext cx="524182" cy="161366"/>
            </a:xfrm>
            <a:prstGeom prst="round2SameRect">
              <a:avLst>
                <a:gd fmla="val 29167"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grpSp>
      <p:sp>
        <p:nvSpPr>
          <p:cNvPr id="304" name="Shape 304"/>
          <p:cNvSpPr txBox="1"/>
          <p:nvPr>
            <p:ph idx="11" type="ftr"/>
          </p:nvPr>
        </p:nvSpPr>
        <p:spPr>
          <a:xfrm>
            <a:off x="914402" y="6448425"/>
            <a:ext cx="6217920" cy="180976"/>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05" name="Shape 305"/>
          <p:cNvSpPr txBox="1"/>
          <p:nvPr>
            <p:ph type="title"/>
          </p:nvPr>
        </p:nvSpPr>
        <p:spPr>
          <a:xfrm>
            <a:off x="914400" y="152400"/>
            <a:ext cx="7315200" cy="1295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3600"/>
              <a:buFont typeface="Constantia"/>
              <a:buNone/>
              <a:defRPr b="0" i="0" sz="3600" u="none" cap="none" strike="noStrike">
                <a:solidFill>
                  <a:schemeClr val="dk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6" name="Shape 306"/>
          <p:cNvSpPr txBox="1"/>
          <p:nvPr>
            <p:ph idx="1" type="body"/>
          </p:nvPr>
        </p:nvSpPr>
        <p:spPr>
          <a:xfrm>
            <a:off x="914400" y="1600200"/>
            <a:ext cx="7315200" cy="45720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800"/>
              </a:spcBef>
              <a:spcAft>
                <a:spcPts val="0"/>
              </a:spcAft>
              <a:buClr>
                <a:schemeClr val="accent1"/>
              </a:buClr>
              <a:buSzPts val="2800"/>
              <a:buFont typeface="Arial"/>
              <a:buChar char="•"/>
              <a:defRPr b="0" i="0" sz="2800" u="none" cap="none" strike="noStrike">
                <a:solidFill>
                  <a:schemeClr val="dk1"/>
                </a:solidFill>
                <a:latin typeface="Constantia"/>
                <a:ea typeface="Constantia"/>
                <a:cs typeface="Constantia"/>
                <a:sym typeface="Constantia"/>
              </a:defRPr>
            </a:lvl1pPr>
            <a:lvl2pPr indent="-381000" lvl="1" marL="914400" marR="0" rtl="0" algn="l">
              <a:lnSpc>
                <a:spcPct val="90000"/>
              </a:lnSpc>
              <a:spcBef>
                <a:spcPts val="1200"/>
              </a:spcBef>
              <a:spcAft>
                <a:spcPts val="0"/>
              </a:spcAft>
              <a:buClr>
                <a:schemeClr val="accent1"/>
              </a:buClr>
              <a:buSzPts val="2400"/>
              <a:buFont typeface="Arial"/>
              <a:buChar char="–"/>
              <a:defRPr b="0" i="0" sz="2400" u="none" cap="none" strike="noStrike">
                <a:solidFill>
                  <a:schemeClr val="dk1"/>
                </a:solidFill>
                <a:latin typeface="Constantia"/>
                <a:ea typeface="Constantia"/>
                <a:cs typeface="Constantia"/>
                <a:sym typeface="Constantia"/>
              </a:defRPr>
            </a:lvl2pPr>
            <a:lvl3pPr indent="-355600" lvl="2" marL="1371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3pPr>
            <a:lvl4pPr indent="-355600" lvl="3" marL="1828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4pPr>
            <a:lvl5pPr indent="-355600" lvl="4" marL="22860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5pPr>
            <a:lvl6pPr indent="-355600" lvl="5" marL="27432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6pPr>
            <a:lvl7pPr indent="-355600" lvl="6" marL="32004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7pPr>
            <a:lvl8pPr indent="-355600" lvl="7" marL="36576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8pPr>
            <a:lvl9pPr indent="-355600" lvl="8" marL="4114800" marR="0" rtl="0" algn="l">
              <a:lnSpc>
                <a:spcPct val="90000"/>
              </a:lnSpc>
              <a:spcBef>
                <a:spcPts val="800"/>
              </a:spcBef>
              <a:spcAft>
                <a:spcPts val="0"/>
              </a:spcAft>
              <a:buClr>
                <a:schemeClr val="accent1"/>
              </a:buClr>
              <a:buSzPts val="2000"/>
              <a:buFont typeface="Arial"/>
              <a:buChar char="•"/>
              <a:defRPr b="0" i="0" sz="2000" u="none" cap="none" strike="noStrike">
                <a:solidFill>
                  <a:schemeClr val="dk1"/>
                </a:solidFill>
                <a:latin typeface="Constantia"/>
                <a:ea typeface="Constantia"/>
                <a:cs typeface="Constantia"/>
                <a:sym typeface="Constantia"/>
              </a:defRPr>
            </a:lvl9pPr>
          </a:lstStyle>
          <a:p/>
        </p:txBody>
      </p:sp>
      <p:sp>
        <p:nvSpPr>
          <p:cNvPr id="307" name="Shape 307"/>
          <p:cNvSpPr txBox="1"/>
          <p:nvPr>
            <p:ph idx="10" type="dt"/>
          </p:nvPr>
        </p:nvSpPr>
        <p:spPr>
          <a:xfrm>
            <a:off x="7162800" y="6448425"/>
            <a:ext cx="1066800" cy="180976"/>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08" name="Shape 308"/>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lvl1pPr indent="0" lvl="0" marL="0" marR="0" rtl="0" algn="r">
              <a:spcBef>
                <a:spcPts val="0"/>
              </a:spcBef>
              <a:buNone/>
              <a:defRPr sz="1200">
                <a:solidFill>
                  <a:schemeClr val="dk1"/>
                </a:solidFill>
                <a:latin typeface="Constantia"/>
                <a:ea typeface="Constantia"/>
                <a:cs typeface="Constantia"/>
                <a:sym typeface="Constantia"/>
              </a:defRPr>
            </a:lvl1pPr>
            <a:lvl2pPr indent="0" lvl="1" marL="0" marR="0" rtl="0" algn="r">
              <a:spcBef>
                <a:spcPts val="0"/>
              </a:spcBef>
              <a:buNone/>
              <a:defRPr sz="1200">
                <a:solidFill>
                  <a:schemeClr val="dk1"/>
                </a:solidFill>
                <a:latin typeface="Constantia"/>
                <a:ea typeface="Constantia"/>
                <a:cs typeface="Constantia"/>
                <a:sym typeface="Constantia"/>
              </a:defRPr>
            </a:lvl2pPr>
            <a:lvl3pPr indent="0" lvl="2" marL="0" marR="0" rtl="0" algn="r">
              <a:spcBef>
                <a:spcPts val="0"/>
              </a:spcBef>
              <a:buNone/>
              <a:defRPr sz="1200">
                <a:solidFill>
                  <a:schemeClr val="dk1"/>
                </a:solidFill>
                <a:latin typeface="Constantia"/>
                <a:ea typeface="Constantia"/>
                <a:cs typeface="Constantia"/>
                <a:sym typeface="Constantia"/>
              </a:defRPr>
            </a:lvl3pPr>
            <a:lvl4pPr indent="0" lvl="3" marL="0" marR="0" rtl="0" algn="r">
              <a:spcBef>
                <a:spcPts val="0"/>
              </a:spcBef>
              <a:buNone/>
              <a:defRPr sz="1200">
                <a:solidFill>
                  <a:schemeClr val="dk1"/>
                </a:solidFill>
                <a:latin typeface="Constantia"/>
                <a:ea typeface="Constantia"/>
                <a:cs typeface="Constantia"/>
                <a:sym typeface="Constantia"/>
              </a:defRPr>
            </a:lvl4pPr>
            <a:lvl5pPr indent="0" lvl="4" marL="0" marR="0" rtl="0" algn="r">
              <a:spcBef>
                <a:spcPts val="0"/>
              </a:spcBef>
              <a:buNone/>
              <a:defRPr sz="1200">
                <a:solidFill>
                  <a:schemeClr val="dk1"/>
                </a:solidFill>
                <a:latin typeface="Constantia"/>
                <a:ea typeface="Constantia"/>
                <a:cs typeface="Constantia"/>
                <a:sym typeface="Constantia"/>
              </a:defRPr>
            </a:lvl5pPr>
            <a:lvl6pPr indent="0" lvl="5" marL="0" marR="0" rtl="0" algn="r">
              <a:spcBef>
                <a:spcPts val="0"/>
              </a:spcBef>
              <a:buNone/>
              <a:defRPr sz="1200">
                <a:solidFill>
                  <a:schemeClr val="dk1"/>
                </a:solidFill>
                <a:latin typeface="Constantia"/>
                <a:ea typeface="Constantia"/>
                <a:cs typeface="Constantia"/>
                <a:sym typeface="Constantia"/>
              </a:defRPr>
            </a:lvl6pPr>
            <a:lvl7pPr indent="0" lvl="6" marL="0" marR="0" rtl="0" algn="r">
              <a:spcBef>
                <a:spcPts val="0"/>
              </a:spcBef>
              <a:buNone/>
              <a:defRPr sz="1200">
                <a:solidFill>
                  <a:schemeClr val="dk1"/>
                </a:solidFill>
                <a:latin typeface="Constantia"/>
                <a:ea typeface="Constantia"/>
                <a:cs typeface="Constantia"/>
                <a:sym typeface="Constantia"/>
              </a:defRPr>
            </a:lvl7pPr>
            <a:lvl8pPr indent="0" lvl="7" marL="0" marR="0" rtl="0" algn="r">
              <a:spcBef>
                <a:spcPts val="0"/>
              </a:spcBef>
              <a:buNone/>
              <a:defRPr sz="1200">
                <a:solidFill>
                  <a:schemeClr val="dk1"/>
                </a:solidFill>
                <a:latin typeface="Constantia"/>
                <a:ea typeface="Constantia"/>
                <a:cs typeface="Constantia"/>
                <a:sym typeface="Constantia"/>
              </a:defRPr>
            </a:lvl8pPr>
            <a:lvl9pPr indent="0" lvl="8" marL="0" marR="0" rtl="0" algn="r">
              <a:spcBef>
                <a:spcPts val="0"/>
              </a:spcBef>
              <a:buNone/>
              <a:defRPr sz="1200">
                <a:solidFill>
                  <a:schemeClr val="dk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jandonline.org/article/S2212-2672(16)31192-3/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g"/><Relationship Id="rId4" Type="http://schemas.openxmlformats.org/officeDocument/2006/relationships/hyperlink" Target="http://onlinelibrary.wiley.com/doi/10.1111/jhn.12286/e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ctrTitle"/>
          </p:nvPr>
        </p:nvSpPr>
        <p:spPr>
          <a:xfrm>
            <a:off x="1357290" y="500042"/>
            <a:ext cx="6858000" cy="1676400"/>
          </a:xfrm>
          <a:prstGeom prst="rect">
            <a:avLst/>
          </a:prstGeom>
          <a:noFill/>
          <a:ln>
            <a:noFill/>
          </a:ln>
        </p:spPr>
        <p:txBody>
          <a:bodyPr anchorCtr="0" anchor="b" bIns="60925" lIns="121875" spcFirstLastPara="1" rIns="121875" wrap="square" tIns="60925">
            <a:noAutofit/>
          </a:bodyPr>
          <a:lstStyle/>
          <a:p>
            <a:pPr indent="0" lvl="0" marL="0" marR="0" rtl="0" algn="ctr">
              <a:lnSpc>
                <a:spcPct val="80000"/>
              </a:lnSpc>
              <a:spcBef>
                <a:spcPts val="0"/>
              </a:spcBef>
              <a:spcAft>
                <a:spcPts val="0"/>
              </a:spcAft>
              <a:buClr>
                <a:srgbClr val="853900"/>
              </a:buClr>
              <a:buSzPts val="6000"/>
              <a:buFont typeface="Constantia"/>
              <a:buNone/>
            </a:pPr>
            <a:r>
              <a:rPr b="1" i="0" lang="en-US" sz="6000" u="none" cap="none" strike="noStrike">
                <a:solidFill>
                  <a:srgbClr val="853900"/>
                </a:solidFill>
                <a:latin typeface="Constantia"/>
                <a:ea typeface="Constantia"/>
                <a:cs typeface="Constantia"/>
                <a:sym typeface="Constantia"/>
              </a:rPr>
              <a:t>“Alternative nutrition”</a:t>
            </a:r>
            <a:endParaRPr b="1" i="0" sz="6000" u="none" cap="none" strike="noStrike">
              <a:solidFill>
                <a:srgbClr val="853900"/>
              </a:solidFill>
              <a:latin typeface="Constantia"/>
              <a:ea typeface="Constantia"/>
              <a:cs typeface="Constantia"/>
              <a:sym typeface="Constantia"/>
            </a:endParaRPr>
          </a:p>
        </p:txBody>
      </p:sp>
      <p:sp>
        <p:nvSpPr>
          <p:cNvPr id="405" name="Shape 405"/>
          <p:cNvSpPr/>
          <p:nvPr/>
        </p:nvSpPr>
        <p:spPr>
          <a:xfrm>
            <a:off x="1071538" y="2428868"/>
            <a:ext cx="7000924" cy="421484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Constantia"/>
              <a:ea typeface="Constantia"/>
              <a:cs typeface="Constantia"/>
              <a:sym typeface="Constantia"/>
            </a:endParaRPr>
          </a:p>
        </p:txBody>
      </p:sp>
      <p:pic>
        <p:nvPicPr>
          <p:cNvPr descr="Vegetarianism.jpg" id="406" name="Shape 406"/>
          <p:cNvPicPr preferRelativeResize="0"/>
          <p:nvPr/>
        </p:nvPicPr>
        <p:blipFill rotWithShape="1">
          <a:blip r:embed="rId3">
            <a:alphaModFix/>
          </a:blip>
          <a:srcRect b="4579" l="0" r="-722" t="8865"/>
          <a:stretch/>
        </p:blipFill>
        <p:spPr>
          <a:xfrm>
            <a:off x="1428728" y="2143116"/>
            <a:ext cx="6959052" cy="4000528"/>
          </a:xfrm>
          <a:prstGeom prst="rect">
            <a:avLst/>
          </a:prstGeom>
          <a:noFill/>
          <a:ln>
            <a:noFill/>
          </a:ln>
        </p:spPr>
      </p:pic>
      <p:sp>
        <p:nvSpPr>
          <p:cNvPr id="407" name="Shape 407"/>
          <p:cNvSpPr txBox="1"/>
          <p:nvPr/>
        </p:nvSpPr>
        <p:spPr>
          <a:xfrm>
            <a:off x="13735" y="5971702"/>
            <a:ext cx="9110214"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2E5718"/>
                </a:solidFill>
                <a:latin typeface="Constantia"/>
                <a:ea typeface="Constantia"/>
                <a:cs typeface="Constantia"/>
                <a:sym typeface="Constantia"/>
              </a:rPr>
              <a:t>Mgr. Zlata Kapounová, Ph. D., Mgr. Aleksandra Nikolić, Bc. Iuliia Pavlovská, Bc. Petra Ferenčuhová </a:t>
            </a:r>
            <a:endParaRPr b="1" i="0" sz="2800" u="none" cap="none" strike="noStrike">
              <a:solidFill>
                <a:srgbClr val="2E5718"/>
              </a:solidFill>
              <a:latin typeface="Constantia"/>
              <a:ea typeface="Constantia"/>
              <a:cs typeface="Constantia"/>
              <a:sym typeface="Constantia"/>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p:nvPr/>
        </p:nvSpPr>
        <p:spPr>
          <a:xfrm>
            <a:off x="1690689" y="2"/>
            <a:ext cx="9144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descr="Vegan%20Food%20Guide%2070%20dpg%2075pc" id="469" name="Shape 469"/>
          <p:cNvPicPr preferRelativeResize="0"/>
          <p:nvPr/>
        </p:nvPicPr>
        <p:blipFill rotWithShape="1">
          <a:blip r:embed="rId3">
            <a:alphaModFix/>
          </a:blip>
          <a:srcRect b="0" l="0" r="0" t="0"/>
          <a:stretch/>
        </p:blipFill>
        <p:spPr>
          <a:xfrm>
            <a:off x="2070100" y="152400"/>
            <a:ext cx="5441950" cy="647700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914400" y="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Expert opinion on vegetarianism</a:t>
            </a:r>
            <a:endParaRPr b="0" i="0" sz="3600" u="none" cap="none" strike="noStrike">
              <a:solidFill>
                <a:srgbClr val="915E02"/>
              </a:solidFill>
              <a:latin typeface="Constantia"/>
              <a:ea typeface="Constantia"/>
              <a:cs typeface="Constantia"/>
              <a:sym typeface="Constantia"/>
            </a:endParaRPr>
          </a:p>
        </p:txBody>
      </p:sp>
      <p:sp>
        <p:nvSpPr>
          <p:cNvPr id="475" name="Shape 475"/>
          <p:cNvSpPr txBox="1"/>
          <p:nvPr>
            <p:ph idx="1" type="body"/>
          </p:nvPr>
        </p:nvSpPr>
        <p:spPr>
          <a:xfrm>
            <a:off x="914400" y="1295400"/>
            <a:ext cx="7315200" cy="4715100"/>
          </a:xfrm>
          <a:prstGeom prst="rect">
            <a:avLst/>
          </a:prstGeom>
          <a:noFill/>
          <a:ln>
            <a:noFill/>
          </a:ln>
        </p:spPr>
        <p:txBody>
          <a:bodyPr anchorCtr="0" anchor="t" bIns="60925" lIns="121875" spcFirstLastPara="1" rIns="121875" wrap="square" tIns="60925">
            <a:noAutofit/>
          </a:bodyPr>
          <a:lstStyle/>
          <a:p>
            <a:pPr indent="0" lvl="0" marL="0" marR="0" rtl="0" algn="just">
              <a:lnSpc>
                <a:spcPct val="80000"/>
              </a:lnSpc>
              <a:spcBef>
                <a:spcPts val="0"/>
              </a:spcBef>
              <a:spcAft>
                <a:spcPts val="0"/>
              </a:spcAft>
              <a:buClr>
                <a:schemeClr val="accent1"/>
              </a:buClr>
              <a:buSzPts val="2800"/>
              <a:buFont typeface="Arial"/>
              <a:buNone/>
            </a:pPr>
            <a:r>
              <a:rPr b="1" i="0" lang="en-US" sz="2400" u="sng" cap="none" strike="noStrike">
                <a:solidFill>
                  <a:schemeClr val="dk1"/>
                </a:solidFill>
                <a:latin typeface="Constantia"/>
                <a:ea typeface="Constantia"/>
                <a:cs typeface="Constantia"/>
                <a:sym typeface="Constantia"/>
              </a:rPr>
              <a:t>Opinion of  the Academy of Nutrition and Dietetics  from 20</a:t>
            </a:r>
            <a:r>
              <a:rPr b="1" lang="en-US" sz="2400" u="sng"/>
              <a:t>16</a:t>
            </a:r>
            <a:endParaRPr sz="2400"/>
          </a:p>
          <a:p>
            <a:pPr indent="-279347" lvl="0" marL="304747" marR="0" rtl="0" algn="l">
              <a:lnSpc>
                <a:spcPct val="8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A </a:t>
            </a:r>
            <a:r>
              <a:rPr b="1" i="0" lang="en-US" sz="2400" u="none" cap="none" strike="noStrike">
                <a:solidFill>
                  <a:schemeClr val="dk1"/>
                </a:solidFill>
                <a:latin typeface="Constantia"/>
                <a:ea typeface="Constantia"/>
                <a:cs typeface="Constantia"/>
                <a:sym typeface="Constantia"/>
              </a:rPr>
              <a:t>properly planned </a:t>
            </a:r>
            <a:r>
              <a:rPr b="0" i="0" lang="en-US" sz="2400" u="none" cap="none" strike="noStrike">
                <a:solidFill>
                  <a:schemeClr val="dk1"/>
                </a:solidFill>
                <a:latin typeface="Constantia"/>
                <a:ea typeface="Constantia"/>
                <a:cs typeface="Constantia"/>
                <a:sym typeface="Constantia"/>
              </a:rPr>
              <a:t>vegetarian diet is:</a:t>
            </a:r>
            <a:endParaRPr b="0" i="0" sz="2400" u="none" cap="none" strike="noStrike">
              <a:solidFill>
                <a:schemeClr val="dk1"/>
              </a:solidFill>
              <a:latin typeface="Constantia"/>
              <a:ea typeface="Constantia"/>
              <a:cs typeface="Constantia"/>
              <a:sym typeface="Constantia"/>
            </a:endParaRPr>
          </a:p>
          <a:p>
            <a:pPr indent="-292047" lvl="1" marL="755772" marR="0" rtl="0" algn="just">
              <a:lnSpc>
                <a:spcPct val="80000"/>
              </a:lnSpc>
              <a:spcBef>
                <a:spcPts val="0"/>
              </a:spcBef>
              <a:spcAft>
                <a:spcPts val="0"/>
              </a:spcAft>
              <a:buClr>
                <a:schemeClr val="accent1"/>
              </a:buClr>
              <a:buSzPts val="2200"/>
              <a:buFont typeface="Arial"/>
              <a:buChar char="–"/>
            </a:pPr>
            <a:r>
              <a:rPr b="0" i="0" lang="en-US" sz="2200" u="none" cap="none" strike="noStrike">
                <a:solidFill>
                  <a:schemeClr val="dk1"/>
                </a:solidFill>
                <a:latin typeface="Constantia"/>
                <a:ea typeface="Constantia"/>
                <a:cs typeface="Constantia"/>
                <a:sym typeface="Constantia"/>
              </a:rPr>
              <a:t>Healthy, nutritionally balanced and  has some health benefits in prevention and treatment of certain diseases</a:t>
            </a:r>
            <a:endParaRPr b="0" i="0" sz="2200" u="none" cap="none" strike="noStrike">
              <a:solidFill>
                <a:schemeClr val="dk1"/>
              </a:solidFill>
              <a:latin typeface="Constantia"/>
              <a:ea typeface="Constantia"/>
              <a:cs typeface="Constantia"/>
              <a:sym typeface="Constantia"/>
            </a:endParaRPr>
          </a:p>
          <a:p>
            <a:pPr indent="-292047" lvl="1" marL="755772" marR="0" rtl="0" algn="just">
              <a:lnSpc>
                <a:spcPct val="80000"/>
              </a:lnSpc>
              <a:spcBef>
                <a:spcPts val="0"/>
              </a:spcBef>
              <a:spcAft>
                <a:spcPts val="0"/>
              </a:spcAft>
              <a:buClr>
                <a:schemeClr val="accent1"/>
              </a:buClr>
              <a:buSzPts val="2200"/>
              <a:buFont typeface="Arial"/>
              <a:buChar char="–"/>
            </a:pPr>
            <a:r>
              <a:rPr b="0" i="0" lang="en-US" sz="2200" u="none" cap="none" strike="noStrike">
                <a:solidFill>
                  <a:schemeClr val="dk1"/>
                </a:solidFill>
                <a:latin typeface="Constantia"/>
                <a:ea typeface="Constantia"/>
                <a:cs typeface="Constantia"/>
                <a:sym typeface="Constantia"/>
              </a:rPr>
              <a:t>Appropriate for  all stages of the life cycle</a:t>
            </a:r>
            <a:endParaRPr sz="2200"/>
          </a:p>
          <a:p>
            <a:pPr indent="-304747" lvl="2" marL="1206797" marR="0" rtl="0" algn="just">
              <a:lnSpc>
                <a:spcPct val="8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childhood including infancy</a:t>
            </a:r>
            <a:endParaRPr/>
          </a:p>
          <a:p>
            <a:pPr indent="-304747" lvl="2" marL="1206797" marR="0" rtl="0" algn="just">
              <a:lnSpc>
                <a:spcPct val="8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adolescence</a:t>
            </a:r>
            <a:endParaRPr/>
          </a:p>
          <a:p>
            <a:pPr indent="-304747" lvl="2" marL="1206797" marR="0" rtl="0" algn="just">
              <a:lnSpc>
                <a:spcPct val="8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pregnancy and lactation</a:t>
            </a:r>
            <a:endParaRPr/>
          </a:p>
          <a:p>
            <a:pPr indent="-304746" lvl="2" marL="1206797" marR="0" rtl="0" algn="just">
              <a:lnSpc>
                <a:spcPct val="8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old age (elderly)</a:t>
            </a:r>
            <a:endParaRPr/>
          </a:p>
          <a:p>
            <a:pPr indent="-292046" lvl="1" marL="755771" marR="0" rtl="0" algn="just">
              <a:lnSpc>
                <a:spcPct val="80000"/>
              </a:lnSpc>
              <a:spcBef>
                <a:spcPts val="0"/>
              </a:spcBef>
              <a:spcAft>
                <a:spcPts val="0"/>
              </a:spcAft>
              <a:buClr>
                <a:schemeClr val="accent1"/>
              </a:buClr>
              <a:buSzPts val="2200"/>
              <a:buFont typeface="Arial"/>
              <a:buChar char="–"/>
            </a:pPr>
            <a:r>
              <a:rPr lang="en-US" sz="2200"/>
              <a:t>Plant-based diets are more environmentally sustainable than diets rich in animal products because they use fewer natural resources and are associated with much less environmental damage.</a:t>
            </a:r>
            <a:endParaRPr sz="2200"/>
          </a:p>
        </p:txBody>
      </p:sp>
      <p:sp>
        <p:nvSpPr>
          <p:cNvPr id="476" name="Shape 476"/>
          <p:cNvSpPr/>
          <p:nvPr/>
        </p:nvSpPr>
        <p:spPr>
          <a:xfrm>
            <a:off x="464410" y="6211793"/>
            <a:ext cx="8215200" cy="646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Constantia"/>
                <a:ea typeface="Constantia"/>
                <a:cs typeface="Constantia"/>
                <a:sym typeface="Constantia"/>
              </a:rPr>
              <a:t>The Journal of the academy of</a:t>
            </a:r>
            <a:r>
              <a:rPr lang="en-US">
                <a:solidFill>
                  <a:schemeClr val="dk1"/>
                </a:solidFill>
                <a:latin typeface="Constantia"/>
                <a:ea typeface="Constantia"/>
                <a:cs typeface="Constantia"/>
                <a:sym typeface="Constantia"/>
              </a:rPr>
              <a:t> nutrition and dietetics</a:t>
            </a:r>
            <a:r>
              <a:rPr lang="en-US">
                <a:solidFill>
                  <a:schemeClr val="dk1"/>
                </a:solidFill>
                <a:latin typeface="Constantia"/>
                <a:ea typeface="Constantia"/>
                <a:cs typeface="Constantia"/>
                <a:sym typeface="Constantia"/>
              </a:rPr>
              <a:t>, Dec 2016, </a:t>
            </a:r>
            <a:r>
              <a:rPr lang="en-US">
                <a:solidFill>
                  <a:schemeClr val="dk1"/>
                </a:solidFill>
                <a:latin typeface="Constantia"/>
                <a:ea typeface="Constantia"/>
                <a:cs typeface="Constantia"/>
                <a:sym typeface="Constantia"/>
              </a:rPr>
              <a:t>Vol</a:t>
            </a:r>
            <a:r>
              <a:rPr lang="en-US">
                <a:solidFill>
                  <a:schemeClr val="dk1"/>
                </a:solidFill>
                <a:latin typeface="Constantia"/>
                <a:ea typeface="Constantia"/>
                <a:cs typeface="Constantia"/>
                <a:sym typeface="Constantia"/>
              </a:rPr>
              <a:t> 116, No. 12, pg. 1970-1980,  </a:t>
            </a:r>
            <a:r>
              <a:rPr lang="en-US" u="sng">
                <a:solidFill>
                  <a:schemeClr val="hlink"/>
                </a:solidFill>
                <a:latin typeface="Constantia"/>
                <a:ea typeface="Constantia"/>
                <a:cs typeface="Constantia"/>
                <a:sym typeface="Constantia"/>
                <a:hlinkClick r:id="rId3"/>
              </a:rPr>
              <a:t>http://jandonline.org/article/S2212-2672(16)31192-3/pdf</a:t>
            </a:r>
            <a:r>
              <a:rPr lang="en-US">
                <a:solidFill>
                  <a:schemeClr val="dk1"/>
                </a:solidFill>
                <a:latin typeface="Constantia"/>
                <a:ea typeface="Constantia"/>
                <a:cs typeface="Constantia"/>
                <a:sym typeface="Constantia"/>
              </a:rPr>
              <a:t> </a:t>
            </a:r>
            <a:endParaRPr>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The benefits of vegetarianism</a:t>
            </a:r>
            <a:endParaRPr b="0" i="0" sz="3600" u="none" cap="none" strike="noStrike">
              <a:solidFill>
                <a:srgbClr val="915E02"/>
              </a:solidFill>
              <a:latin typeface="Constantia"/>
              <a:ea typeface="Constantia"/>
              <a:cs typeface="Constantia"/>
              <a:sym typeface="Constantia"/>
            </a:endParaRPr>
          </a:p>
        </p:txBody>
      </p:sp>
      <p:sp>
        <p:nvSpPr>
          <p:cNvPr id="482" name="Shape 482"/>
          <p:cNvSpPr txBox="1"/>
          <p:nvPr>
            <p:ph idx="1" type="body"/>
          </p:nvPr>
        </p:nvSpPr>
        <p:spPr>
          <a:xfrm>
            <a:off x="914400" y="1571612"/>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120000"/>
              </a:lnSpc>
              <a:spcBef>
                <a:spcPts val="0"/>
              </a:spcBef>
              <a:spcAft>
                <a:spcPts val="0"/>
              </a:spcAft>
              <a:buClr>
                <a:schemeClr val="accent1"/>
              </a:buClr>
              <a:buSzPts val="2100"/>
              <a:buFont typeface="Arial"/>
              <a:buChar char="•"/>
            </a:pPr>
            <a:r>
              <a:rPr b="0" i="0" lang="en-US" sz="2100" u="none" cap="none" strike="noStrike">
                <a:solidFill>
                  <a:schemeClr val="dk1"/>
                </a:solidFill>
                <a:latin typeface="Constantia"/>
                <a:ea typeface="Constantia"/>
                <a:cs typeface="Constantia"/>
                <a:sym typeface="Constantia"/>
              </a:rPr>
              <a:t>More frequent consumption of fruits, vegetables, cereals, sprouts, legumes, nuts, seeds, vegetable oils</a:t>
            </a:r>
            <a:endParaRPr/>
          </a:p>
          <a:p>
            <a:pPr indent="-304747" lvl="0" marL="304747" marR="0" rtl="0" algn="just">
              <a:lnSpc>
                <a:spcPct val="120000"/>
              </a:lnSpc>
              <a:spcBef>
                <a:spcPts val="600"/>
              </a:spcBef>
              <a:spcAft>
                <a:spcPts val="0"/>
              </a:spcAft>
              <a:buClr>
                <a:schemeClr val="accent1"/>
              </a:buClr>
              <a:buSzPts val="2100"/>
              <a:buFont typeface="Arial"/>
              <a:buChar char="•"/>
            </a:pPr>
            <a:r>
              <a:rPr b="0" i="0" lang="en-US" sz="2100" u="none" cap="none" strike="noStrike">
                <a:solidFill>
                  <a:schemeClr val="dk1"/>
                </a:solidFill>
                <a:latin typeface="Constantia"/>
                <a:ea typeface="Constantia"/>
                <a:cs typeface="Constantia"/>
                <a:sym typeface="Constantia"/>
              </a:rPr>
              <a:t>Lower intake of saturated fat, cholesterol, animal proteins</a:t>
            </a:r>
            <a:endParaRPr/>
          </a:p>
          <a:p>
            <a:pPr indent="-304747" lvl="0" marL="304747" marR="0" rtl="0" algn="just">
              <a:lnSpc>
                <a:spcPct val="120000"/>
              </a:lnSpc>
              <a:spcBef>
                <a:spcPts val="600"/>
              </a:spcBef>
              <a:spcAft>
                <a:spcPts val="0"/>
              </a:spcAft>
              <a:buClr>
                <a:schemeClr val="accent1"/>
              </a:buClr>
              <a:buSzPts val="2100"/>
              <a:buFont typeface="Arial"/>
              <a:buChar char="•"/>
            </a:pPr>
            <a:r>
              <a:rPr b="0" i="0" lang="en-US" sz="2100" u="none" cap="none" strike="noStrike">
                <a:solidFill>
                  <a:schemeClr val="dk1"/>
                </a:solidFill>
                <a:latin typeface="Constantia"/>
                <a:ea typeface="Constantia"/>
                <a:cs typeface="Constantia"/>
                <a:sym typeface="Constantia"/>
              </a:rPr>
              <a:t>Lower energy intake</a:t>
            </a:r>
            <a:endParaRPr/>
          </a:p>
          <a:p>
            <a:pPr indent="-304747" lvl="0" marL="304747" marR="0" rtl="0" algn="just">
              <a:lnSpc>
                <a:spcPct val="120000"/>
              </a:lnSpc>
              <a:spcBef>
                <a:spcPts val="600"/>
              </a:spcBef>
              <a:spcAft>
                <a:spcPts val="0"/>
              </a:spcAft>
              <a:buClr>
                <a:schemeClr val="accent1"/>
              </a:buClr>
              <a:buSzPts val="2100"/>
              <a:buFont typeface="Arial"/>
              <a:buChar char="•"/>
            </a:pPr>
            <a:r>
              <a:rPr b="0" i="0" lang="en-US" sz="2100" u="none" cap="none" strike="noStrike">
                <a:solidFill>
                  <a:schemeClr val="dk1"/>
                </a:solidFill>
                <a:latin typeface="Constantia"/>
                <a:ea typeface="Constantia"/>
                <a:cs typeface="Constantia"/>
                <a:sym typeface="Constantia"/>
              </a:rPr>
              <a:t>Lifestyle</a:t>
            </a:r>
            <a:endParaRPr/>
          </a:p>
          <a:p>
            <a:pPr indent="-304747" lvl="0" marL="304747" marR="0" rtl="0" algn="just">
              <a:lnSpc>
                <a:spcPct val="120000"/>
              </a:lnSpc>
              <a:spcBef>
                <a:spcPts val="600"/>
              </a:spcBef>
              <a:spcAft>
                <a:spcPts val="0"/>
              </a:spcAft>
              <a:buClr>
                <a:schemeClr val="accent1"/>
              </a:buClr>
              <a:buSzPts val="2100"/>
              <a:buFont typeface="Arial"/>
              <a:buChar char="•"/>
            </a:pPr>
            <a:r>
              <a:rPr b="0" i="0" lang="en-US" sz="2100" u="none" cap="none" strike="noStrike">
                <a:solidFill>
                  <a:schemeClr val="dk1"/>
                </a:solidFill>
                <a:latin typeface="Constantia"/>
                <a:ea typeface="Constantia"/>
                <a:cs typeface="Constantia"/>
                <a:sym typeface="Constantia"/>
              </a:rPr>
              <a:t>Diet based on food </a:t>
            </a:r>
            <a:r>
              <a:rPr lang="en-US" sz="2100"/>
              <a:t>of plant origin </a:t>
            </a:r>
            <a:r>
              <a:rPr b="0" i="0" lang="en-US" sz="2100" u="none" cap="none" strike="noStrike">
                <a:solidFill>
                  <a:schemeClr val="dk1"/>
                </a:solidFill>
                <a:latin typeface="Constantia"/>
                <a:ea typeface="Constantia"/>
                <a:cs typeface="Constantia"/>
                <a:sym typeface="Constantia"/>
              </a:rPr>
              <a:t>predominant consumption may reduce the risk of developing certain diseases</a:t>
            </a:r>
            <a:endParaRPr/>
          </a:p>
          <a:p>
            <a:pPr indent="0" lvl="0" marL="265113" marR="0" rtl="0" algn="just">
              <a:lnSpc>
                <a:spcPct val="120000"/>
              </a:lnSpc>
              <a:spcBef>
                <a:spcPts val="1200"/>
              </a:spcBef>
              <a:spcAft>
                <a:spcPts val="0"/>
              </a:spcAft>
              <a:buClr>
                <a:schemeClr val="accent1"/>
              </a:buClr>
              <a:buSzPts val="2100"/>
              <a:buFont typeface="Arial"/>
              <a:buNone/>
            </a:pPr>
            <a:r>
              <a:rPr b="1" i="0" lang="en-US" sz="2100" u="none" cap="none" strike="noStrike">
                <a:solidFill>
                  <a:schemeClr val="dk1"/>
                </a:solidFill>
                <a:latin typeface="Constantia"/>
                <a:ea typeface="Constantia"/>
                <a:cs typeface="Constantia"/>
                <a:sym typeface="Constantia"/>
              </a:rPr>
              <a:t>It should be stressed out, that the risk of the disease affected by dietary intake is generally low if the person has a balanced diet, regardless of whether meat is consumed or not</a:t>
            </a:r>
            <a:r>
              <a:rPr b="0" i="0" lang="en-US" sz="2100" u="none" cap="none" strike="noStrike">
                <a:solidFill>
                  <a:schemeClr val="dk1"/>
                </a:solidFill>
                <a:latin typeface="Constantia"/>
                <a:ea typeface="Constantia"/>
                <a:cs typeface="Constantia"/>
                <a:sym typeface="Constantia"/>
              </a:rPr>
              <a:t>.</a:t>
            </a:r>
            <a:r>
              <a:rPr b="0" i="0" lang="en-US" sz="2100" u="none" cap="none" strike="noStrike">
                <a:solidFill>
                  <a:srgbClr val="FF0000"/>
                </a:solidFill>
                <a:latin typeface="Constantia"/>
                <a:ea typeface="Constantia"/>
                <a:cs typeface="Constantia"/>
                <a:sym typeface="Constantia"/>
              </a:rPr>
              <a:t> </a:t>
            </a:r>
            <a:endParaRPr b="0" i="0" sz="2100" u="none" cap="none" strike="noStrike">
              <a:solidFill>
                <a:srgbClr val="FF0000"/>
              </a:solidFill>
              <a:latin typeface="Constantia"/>
              <a:ea typeface="Constantia"/>
              <a:cs typeface="Constantia"/>
              <a:sym typeface="Constantia"/>
            </a:endParaRPr>
          </a:p>
        </p:txBody>
      </p:sp>
      <p:pic>
        <p:nvPicPr>
          <p:cNvPr id="483" name="Shape 483"/>
          <p:cNvPicPr preferRelativeResize="0"/>
          <p:nvPr/>
        </p:nvPicPr>
        <p:blipFill rotWithShape="1">
          <a:blip r:embed="rId3">
            <a:alphaModFix/>
          </a:blip>
          <a:srcRect b="6976" l="3989" r="4255" t="5813"/>
          <a:stretch/>
        </p:blipFill>
        <p:spPr>
          <a:xfrm>
            <a:off x="6858016" y="214290"/>
            <a:ext cx="2071670" cy="1351089"/>
          </a:xfrm>
          <a:prstGeom prst="rect">
            <a:avLst/>
          </a:prstGeom>
          <a:noFill/>
          <a:ln>
            <a:noFill/>
          </a:ln>
        </p:spPr>
      </p:pic>
      <p:sp>
        <p:nvSpPr>
          <p:cNvPr id="484" name="Shape 484"/>
          <p:cNvSpPr/>
          <p:nvPr/>
        </p:nvSpPr>
        <p:spPr>
          <a:xfrm>
            <a:off x="857224" y="4786322"/>
            <a:ext cx="357190" cy="285752"/>
          </a:xfrm>
          <a:prstGeom prst="rightArrow">
            <a:avLst>
              <a:gd fmla="val 50000" name="adj1"/>
              <a:gd fmla="val 50000" name="adj2"/>
            </a:avLst>
          </a:prstGeom>
          <a:solidFill>
            <a:schemeClr val="accent1"/>
          </a:solidFill>
          <a:ln cap="flat" cmpd="sng" w="25400">
            <a:solidFill>
              <a:srgbClr val="638C14"/>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onstantia"/>
              <a:ea typeface="Constantia"/>
              <a:cs typeface="Constantia"/>
              <a:sym typeface="Constantia"/>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Shape 490"/>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The risks of vegetarianism</a:t>
            </a:r>
            <a:endParaRPr b="0" i="0" sz="3600" u="none" cap="none" strike="noStrike">
              <a:solidFill>
                <a:srgbClr val="915E02"/>
              </a:solidFill>
              <a:latin typeface="Constantia"/>
              <a:ea typeface="Constantia"/>
              <a:cs typeface="Constantia"/>
              <a:sym typeface="Constantia"/>
            </a:endParaRPr>
          </a:p>
        </p:txBody>
      </p:sp>
      <p:sp>
        <p:nvSpPr>
          <p:cNvPr id="491" name="Shape 491"/>
          <p:cNvSpPr txBox="1"/>
          <p:nvPr>
            <p:ph idx="1" type="body"/>
          </p:nvPr>
        </p:nvSpPr>
        <p:spPr>
          <a:xfrm>
            <a:off x="928662" y="1571612"/>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Incorrect food composition (poor awareness)</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Some nutritients may be missing or in reduced quanity in a plant based diet. </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There are certain substances in diet from plants which may reduce absorption of certain vitamins and minerals. </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 Others</a:t>
            </a:r>
            <a:endParaRPr/>
          </a:p>
          <a:p>
            <a:pPr indent="-304747" lvl="0" marL="304747" marR="0" rtl="0" algn="just">
              <a:lnSpc>
                <a:spcPct val="90000"/>
              </a:lnSpc>
              <a:spcBef>
                <a:spcPts val="1200"/>
              </a:spcBef>
              <a:spcAft>
                <a:spcPts val="0"/>
              </a:spcAft>
              <a:buClr>
                <a:schemeClr val="accent1"/>
              </a:buClr>
              <a:buSzPts val="2800"/>
              <a:buFont typeface="Arial"/>
              <a:buNone/>
            </a:pPr>
            <a:r>
              <a:rPr b="0" i="0" lang="en-US" sz="2800" u="none" cap="none" strike="noStrike">
                <a:solidFill>
                  <a:schemeClr val="dk1"/>
                </a:solidFill>
                <a:latin typeface="Constantia"/>
                <a:ea typeface="Constantia"/>
                <a:cs typeface="Constantia"/>
                <a:sym typeface="Constantia"/>
              </a:rPr>
              <a:t>    </a:t>
            </a:r>
            <a:r>
              <a:rPr b="1" i="0" lang="en-US" sz="2800" u="none" cap="none" strike="noStrike">
                <a:solidFill>
                  <a:schemeClr val="dk1"/>
                </a:solidFill>
                <a:latin typeface="Constantia"/>
                <a:ea typeface="Constantia"/>
                <a:cs typeface="Constantia"/>
                <a:sym typeface="Constantia"/>
              </a:rPr>
              <a:t>Inadequate intake of certain nutrients and the risks involved</a:t>
            </a:r>
            <a:endParaRPr b="1" i="0" sz="2800" u="none" cap="none" strike="noStrike">
              <a:solidFill>
                <a:schemeClr val="dk1"/>
              </a:solidFill>
              <a:latin typeface="Constantia"/>
              <a:ea typeface="Constantia"/>
              <a:cs typeface="Constantia"/>
              <a:sym typeface="Constantia"/>
            </a:endParaRPr>
          </a:p>
        </p:txBody>
      </p:sp>
      <p:sp>
        <p:nvSpPr>
          <p:cNvPr id="492" name="Shape 492"/>
          <p:cNvSpPr/>
          <p:nvPr/>
        </p:nvSpPr>
        <p:spPr>
          <a:xfrm>
            <a:off x="928662" y="5286388"/>
            <a:ext cx="285752" cy="285752"/>
          </a:xfrm>
          <a:prstGeom prst="rightArrow">
            <a:avLst>
              <a:gd fmla="val 50000" name="adj1"/>
              <a:gd fmla="val 50000" name="adj2"/>
            </a:avLst>
          </a:prstGeom>
          <a:solidFill>
            <a:schemeClr val="accent1"/>
          </a:solidFill>
          <a:ln cap="flat" cmpd="sng" w="25400">
            <a:solidFill>
              <a:srgbClr val="638C14"/>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onstantia"/>
              <a:ea typeface="Constantia"/>
              <a:cs typeface="Constantia"/>
              <a:sym typeface="Constantia"/>
            </a:endParaRPr>
          </a:p>
        </p:txBody>
      </p:sp>
      <p:pic>
        <p:nvPicPr>
          <p:cNvPr id="493" name="Shape 493"/>
          <p:cNvPicPr preferRelativeResize="0"/>
          <p:nvPr/>
        </p:nvPicPr>
        <p:blipFill rotWithShape="1">
          <a:blip r:embed="rId3">
            <a:alphaModFix/>
          </a:blip>
          <a:srcRect b="6976" l="3989" r="4255" t="5813"/>
          <a:stretch/>
        </p:blipFill>
        <p:spPr>
          <a:xfrm>
            <a:off x="6786578" y="285728"/>
            <a:ext cx="2071670" cy="1351089"/>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Shape 499"/>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Rules for balanced diet</a:t>
            </a:r>
            <a:endParaRPr b="0" i="0" sz="3600" u="none" cap="none" strike="noStrike">
              <a:solidFill>
                <a:srgbClr val="915E02"/>
              </a:solidFill>
              <a:latin typeface="Constantia"/>
              <a:ea typeface="Constantia"/>
              <a:cs typeface="Constantia"/>
              <a:sym typeface="Constantia"/>
            </a:endParaRPr>
          </a:p>
        </p:txBody>
      </p:sp>
      <p:sp>
        <p:nvSpPr>
          <p:cNvPr id="500" name="Shape 500"/>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Keep the variety and balance in the diet</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Food groups that should not be missing in your diet:</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cereals and pseudocereals</a:t>
            </a:r>
            <a:endParaRPr b="0" i="0" sz="222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vegetables  and fruits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legumes and products thereof</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milk, dairy products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eggs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nuts, seeds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vegetable oils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seaweed</a:t>
            </a:r>
            <a:endParaRPr b="0" i="0" sz="222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Shape 506"/>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Rules for balanced diet</a:t>
            </a:r>
            <a:endParaRPr b="0" i="0" sz="3600" u="none" cap="none" strike="noStrike">
              <a:solidFill>
                <a:srgbClr val="915E02"/>
              </a:solidFill>
              <a:latin typeface="Constantia"/>
              <a:ea typeface="Constantia"/>
              <a:cs typeface="Constantia"/>
              <a:sym typeface="Constantia"/>
            </a:endParaRPr>
          </a:p>
        </p:txBody>
      </p:sp>
      <p:sp>
        <p:nvSpPr>
          <p:cNvPr id="507" name="Shape 507"/>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A balanced meal should co</a:t>
            </a:r>
            <a:r>
              <a:rPr lang="en-US"/>
              <a:t>nsist</a:t>
            </a:r>
            <a:r>
              <a:rPr b="0" i="0" lang="en-US" sz="2800" u="none" cap="none" strike="noStrike">
                <a:solidFill>
                  <a:schemeClr val="dk1"/>
                </a:solidFill>
                <a:latin typeface="Constantia"/>
                <a:ea typeface="Constantia"/>
                <a:cs typeface="Constantia"/>
                <a:sym typeface="Constantia"/>
              </a:rPr>
              <a:t> of various sources of proteins during </a:t>
            </a:r>
            <a:r>
              <a:rPr lang="en-US"/>
              <a:t>different</a:t>
            </a:r>
            <a:r>
              <a:rPr b="0" i="0" lang="en-US" sz="2800" u="none" cap="none" strike="noStrike">
                <a:solidFill>
                  <a:schemeClr val="dk1"/>
                </a:solidFill>
                <a:latin typeface="Constantia"/>
                <a:ea typeface="Constantia"/>
                <a:cs typeface="Constantia"/>
                <a:sym typeface="Constantia"/>
              </a:rPr>
              <a:t> meals of the day. </a:t>
            </a:r>
            <a:endParaRPr b="0" i="0" sz="2800" u="none" cap="none" strike="noStrike">
              <a:solidFill>
                <a:schemeClr val="dk1"/>
              </a:solidFill>
              <a:latin typeface="Constantia"/>
              <a:ea typeface="Constantia"/>
              <a:cs typeface="Constantia"/>
              <a:sym typeface="Constantia"/>
            </a:endParaRPr>
          </a:p>
          <a:p>
            <a:pPr indent="-304747" lvl="1" marL="755772"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cereals with legumes (bean stew with bread, leguminous soup with cereal, cholent, etc.)</a:t>
            </a:r>
            <a:endParaRPr/>
          </a:p>
          <a:p>
            <a:pPr indent="-304747" lvl="1" marL="755772"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legumes with potatoes</a:t>
            </a:r>
            <a:endParaRPr/>
          </a:p>
          <a:p>
            <a:pPr indent="-304747" lvl="1" marL="755772"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plant protein sources with animal (cereal with dairy products - milk cereal slurry, etc.)</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Do </a:t>
            </a:r>
            <a:r>
              <a:rPr b="1" i="0" lang="en-US" sz="2800" u="none" cap="none" strike="noStrike">
                <a:solidFill>
                  <a:schemeClr val="dk1"/>
                </a:solidFill>
                <a:latin typeface="Constantia"/>
                <a:ea typeface="Constantia"/>
                <a:cs typeface="Constantia"/>
                <a:sym typeface="Constantia"/>
              </a:rPr>
              <a:t>not </a:t>
            </a:r>
            <a:r>
              <a:rPr b="0" i="0" lang="en-US" sz="2800" u="none" cap="none" strike="noStrike">
                <a:solidFill>
                  <a:schemeClr val="dk1"/>
                </a:solidFill>
                <a:latin typeface="Constantia"/>
                <a:ea typeface="Constantia"/>
                <a:cs typeface="Constantia"/>
                <a:sym typeface="Constantia"/>
              </a:rPr>
              <a:t>replace meat dishes with sweet and fried dishes.</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Example of daily </a:t>
            </a:r>
            <a:r>
              <a:rPr lang="en-US">
                <a:solidFill>
                  <a:srgbClr val="915E02"/>
                </a:solidFill>
              </a:rPr>
              <a:t>meal plan</a:t>
            </a:r>
            <a:endParaRPr b="0" i="0" sz="3600" u="none" cap="none" strike="noStrike">
              <a:solidFill>
                <a:srgbClr val="915E02"/>
              </a:solidFill>
              <a:latin typeface="Constantia"/>
              <a:ea typeface="Constantia"/>
              <a:cs typeface="Constantia"/>
              <a:sym typeface="Constantia"/>
            </a:endParaRPr>
          </a:p>
        </p:txBody>
      </p:sp>
      <p:sp>
        <p:nvSpPr>
          <p:cNvPr id="513" name="Shape 513"/>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B: oatmeal with nuts and grapes</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 bread with radish spread</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L: chickpeas cream soup, lasagna with spinach and mozzarella</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 Banana cocktail</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D: baked cauliflower with eggs, potatoes, tomato salad</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Shape 518"/>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Examples of  daily </a:t>
            </a:r>
            <a:r>
              <a:rPr lang="en-US">
                <a:solidFill>
                  <a:srgbClr val="915E02"/>
                </a:solidFill>
              </a:rPr>
              <a:t>meal plan</a:t>
            </a:r>
            <a:endParaRPr b="0" i="0" sz="3600" u="none" cap="none" strike="noStrike">
              <a:solidFill>
                <a:srgbClr val="915E02"/>
              </a:solidFill>
              <a:latin typeface="Constantia"/>
              <a:ea typeface="Constantia"/>
              <a:cs typeface="Constantia"/>
              <a:sym typeface="Constantia"/>
            </a:endParaRPr>
          </a:p>
        </p:txBody>
      </p:sp>
      <p:sp>
        <p:nvSpPr>
          <p:cNvPr id="519" name="Shape 519"/>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B: bread with egg spread, paprika</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 apple</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L: vegetable soup with yeast dumplings, Mexican beans in tortilla with yoghurt dressing</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 Pudding with fruit</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D: buckwheat risotto with vegetables, cheese</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Shape 524"/>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Raw food diet</a:t>
            </a:r>
            <a:endParaRPr b="0" i="0" sz="3600" u="none" cap="none" strike="noStrike">
              <a:solidFill>
                <a:srgbClr val="915E02"/>
              </a:solidFill>
              <a:latin typeface="Constantia"/>
              <a:ea typeface="Constantia"/>
              <a:cs typeface="Constantia"/>
              <a:sym typeface="Constantia"/>
            </a:endParaRPr>
          </a:p>
        </p:txBody>
      </p:sp>
      <p:sp>
        <p:nvSpPr>
          <p:cNvPr id="525" name="Shape 525"/>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Vitarianism, consumption of raw food</a:t>
            </a:r>
            <a:endParaRPr/>
          </a:p>
          <a:p>
            <a:pPr indent="-304747" lvl="0" marL="304747" marR="0" rtl="0" algn="just">
              <a:lnSpc>
                <a:spcPct val="90000"/>
              </a:lnSpc>
              <a:spcBef>
                <a:spcPts val="18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In Czechia, It’s on the rise</a:t>
            </a:r>
            <a:endParaRPr/>
          </a:p>
          <a:p>
            <a:pPr indent="-304747" lvl="0" marL="304747" marR="0" rtl="0" algn="just">
              <a:lnSpc>
                <a:spcPct val="90000"/>
              </a:lnSpc>
              <a:spcBef>
                <a:spcPts val="18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Eating food without heat treatment, in the most natural form</a:t>
            </a:r>
            <a:endParaRPr/>
          </a:p>
          <a:p>
            <a:pPr indent="-304747" lvl="0" marL="304747" marR="0" rtl="0" algn="just">
              <a:lnSpc>
                <a:spcPct val="90000"/>
              </a:lnSpc>
              <a:spcBef>
                <a:spcPts val="18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Heat treatment of food at max. 42-45 ° C (107.6- 113 ° F )</a:t>
            </a:r>
            <a:endParaRPr/>
          </a:p>
          <a:p>
            <a:pPr indent="-304747" lvl="0" marL="304747" marR="0" rtl="0" algn="just">
              <a:lnSpc>
                <a:spcPct val="90000"/>
              </a:lnSpc>
              <a:spcBef>
                <a:spcPts val="18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According to the supporters, there is no reduction in the nutritional value of the diet, destruction of enzymes, vitamins, etc.</a:t>
            </a:r>
            <a:endParaRPr b="0" i="0" sz="2400" u="none" cap="none" strike="noStrike">
              <a:solidFill>
                <a:schemeClr val="dk1"/>
              </a:solidFill>
              <a:latin typeface="Constantia"/>
              <a:ea typeface="Constantia"/>
              <a:cs typeface="Constantia"/>
              <a:sym typeface="Constantia"/>
            </a:endParaRPr>
          </a:p>
        </p:txBody>
      </p:sp>
      <p:pic>
        <p:nvPicPr>
          <p:cNvPr id="526" name="Shape 526"/>
          <p:cNvPicPr preferRelativeResize="0"/>
          <p:nvPr/>
        </p:nvPicPr>
        <p:blipFill rotWithShape="1">
          <a:blip r:embed="rId3">
            <a:alphaModFix/>
          </a:blip>
          <a:srcRect b="0" l="0" r="0" t="0"/>
          <a:stretch/>
        </p:blipFill>
        <p:spPr>
          <a:xfrm>
            <a:off x="5495925" y="0"/>
            <a:ext cx="3648075" cy="17907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pic>
        <p:nvPicPr>
          <p:cNvPr id="531" name="Shape 531"/>
          <p:cNvPicPr preferRelativeResize="0"/>
          <p:nvPr/>
        </p:nvPicPr>
        <p:blipFill rotWithShape="1">
          <a:blip r:embed="rId3">
            <a:alphaModFix/>
          </a:blip>
          <a:srcRect b="0" l="0" r="0" t="0"/>
          <a:stretch/>
        </p:blipFill>
        <p:spPr>
          <a:xfrm>
            <a:off x="5495925" y="0"/>
            <a:ext cx="3648075" cy="1790700"/>
          </a:xfrm>
          <a:prstGeom prst="rect">
            <a:avLst/>
          </a:prstGeom>
          <a:noFill/>
          <a:ln>
            <a:noFill/>
          </a:ln>
        </p:spPr>
      </p:pic>
      <p:sp>
        <p:nvSpPr>
          <p:cNvPr id="532" name="Shape 532"/>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Raw food diet</a:t>
            </a:r>
            <a:endParaRPr b="0" i="0" sz="3600" u="none" cap="none" strike="noStrike">
              <a:solidFill>
                <a:srgbClr val="915E02"/>
              </a:solidFill>
              <a:latin typeface="Constantia"/>
              <a:ea typeface="Constantia"/>
              <a:cs typeface="Constantia"/>
              <a:sym typeface="Constantia"/>
            </a:endParaRPr>
          </a:p>
        </p:txBody>
      </p:sp>
      <p:sp>
        <p:nvSpPr>
          <p:cNvPr id="533" name="Shape 533"/>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600"/>
              <a:buFont typeface="Arial"/>
              <a:buChar char="•"/>
            </a:pPr>
            <a:r>
              <a:rPr b="0" i="0" lang="en-US" sz="2600" u="none" cap="none" strike="noStrike">
                <a:solidFill>
                  <a:schemeClr val="dk1"/>
                </a:solidFill>
                <a:latin typeface="Constantia"/>
                <a:ea typeface="Constantia"/>
                <a:cs typeface="Constantia"/>
                <a:sym typeface="Constantia"/>
              </a:rPr>
              <a:t>The main ingredients of the diet are raw fruits and vegetables, raw nuts and seeds, legumes, various cereals, sprouts, seaweeds and it is predominantly supported by vegans. </a:t>
            </a:r>
            <a:endParaRPr/>
          </a:p>
          <a:p>
            <a:pPr indent="-304747" lvl="0" marL="304747" marR="0" rtl="0" algn="just">
              <a:lnSpc>
                <a:spcPct val="90000"/>
              </a:lnSpc>
              <a:spcBef>
                <a:spcPts val="1200"/>
              </a:spcBef>
              <a:spcAft>
                <a:spcPts val="0"/>
              </a:spcAft>
              <a:buClr>
                <a:schemeClr val="accent1"/>
              </a:buClr>
              <a:buSzPts val="2600"/>
              <a:buFont typeface="Arial"/>
              <a:buChar char="•"/>
            </a:pPr>
            <a:r>
              <a:rPr b="0" i="0" lang="en-US" sz="2600" u="none" cap="none" strike="noStrike">
                <a:solidFill>
                  <a:schemeClr val="dk1"/>
                </a:solidFill>
                <a:latin typeface="Constantia"/>
                <a:ea typeface="Constantia"/>
                <a:cs typeface="Constantia"/>
                <a:sym typeface="Constantia"/>
              </a:rPr>
              <a:t>There are also subgroups of raw food diet that allow consumption of raw meat, eggs, unpasteurized milk.</a:t>
            </a:r>
            <a:endParaRPr/>
          </a:p>
          <a:p>
            <a:pPr indent="-304747" lvl="0" marL="304747" marR="0" rtl="0" algn="just">
              <a:lnSpc>
                <a:spcPct val="90000"/>
              </a:lnSpc>
              <a:spcBef>
                <a:spcPts val="1200"/>
              </a:spcBef>
              <a:spcAft>
                <a:spcPts val="0"/>
              </a:spcAft>
              <a:buClr>
                <a:schemeClr val="accent1"/>
              </a:buClr>
              <a:buSzPts val="2600"/>
              <a:buFont typeface="Arial"/>
              <a:buChar char="•"/>
            </a:pPr>
            <a:r>
              <a:rPr b="0" i="0" lang="en-US" sz="2600" u="none" cap="none" strike="noStrike">
                <a:solidFill>
                  <a:schemeClr val="dk1"/>
                </a:solidFill>
                <a:latin typeface="Constantia"/>
                <a:ea typeface="Constantia"/>
                <a:cs typeface="Constantia"/>
                <a:sym typeface="Constantia"/>
              </a:rPr>
              <a:t>Types of food processing - dipping, mixing, drying, juicing</a:t>
            </a:r>
            <a:endParaRPr/>
          </a:p>
          <a:p>
            <a:pPr indent="-126947" lvl="0" marL="304747" marR="0" rtl="0" algn="l">
              <a:lnSpc>
                <a:spcPct val="90000"/>
              </a:lnSpc>
              <a:spcBef>
                <a:spcPts val="1800"/>
              </a:spcBef>
              <a:spcAft>
                <a:spcPts val="0"/>
              </a:spcAft>
              <a:buClr>
                <a:schemeClr val="accent1"/>
              </a:buClr>
              <a:buSzPts val="2800"/>
              <a:buFont typeface="Arial"/>
              <a:buNone/>
            </a:pPr>
            <a:r>
              <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“Alternative nutrition”</a:t>
            </a:r>
            <a:endParaRPr b="0" i="0" sz="3600" u="none" cap="none" strike="noStrike">
              <a:solidFill>
                <a:srgbClr val="853900"/>
              </a:solidFill>
              <a:latin typeface="Constantia"/>
              <a:ea typeface="Constantia"/>
              <a:cs typeface="Constantia"/>
              <a:sym typeface="Constantia"/>
            </a:endParaRPr>
          </a:p>
        </p:txBody>
      </p:sp>
      <p:sp>
        <p:nvSpPr>
          <p:cNvPr id="413" name="Shape 413"/>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General term</a:t>
            </a:r>
            <a:endParaRPr/>
          </a:p>
          <a:p>
            <a:pPr indent="-304747" lvl="0" marL="304747" marR="0" rtl="0" algn="just">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Types of diets, that differ from the nutritional habits of the majority of society and conventional recommendations from dietitians.</a:t>
            </a:r>
            <a:endParaRPr b="0" i="0" sz="2800" u="none" cap="none" strike="noStrike">
              <a:solidFill>
                <a:schemeClr val="dk1"/>
              </a:solidFill>
              <a:latin typeface="Constantia"/>
              <a:ea typeface="Constantia"/>
              <a:cs typeface="Constantia"/>
              <a:sym typeface="Constantia"/>
            </a:endParaRPr>
          </a:p>
          <a:p>
            <a:pPr indent="-304747" lvl="0" marL="304747" marR="0" rtl="0" algn="just">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Usually based on the restriction of certain food groups, most often food of animal origin</a:t>
            </a:r>
            <a:endParaRPr b="0" i="0" sz="2800" u="none" cap="none" strike="noStrike">
              <a:solidFill>
                <a:schemeClr val="dk1"/>
              </a:solidFill>
              <a:latin typeface="Constantia"/>
              <a:ea typeface="Constantia"/>
              <a:cs typeface="Constantia"/>
              <a:sym typeface="Constantia"/>
            </a:endParaRPr>
          </a:p>
        </p:txBody>
      </p:sp>
      <p:sp>
        <p:nvSpPr>
          <p:cNvPr id="414" name="Shape 414"/>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Shape 539"/>
          <p:cNvSpPr txBox="1"/>
          <p:nvPr>
            <p:ph type="title"/>
          </p:nvPr>
        </p:nvSpPr>
        <p:spPr>
          <a:xfrm>
            <a:off x="827584" y="764704"/>
            <a:ext cx="7772400" cy="6096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240"/>
              <a:buFont typeface="Constantia"/>
              <a:buNone/>
            </a:pPr>
            <a:r>
              <a:t/>
            </a:r>
            <a:endParaRPr b="1" i="0" sz="3240" u="none" cap="none" strike="noStrike">
              <a:solidFill>
                <a:schemeClr val="dk1"/>
              </a:solidFill>
              <a:latin typeface="Constantia"/>
              <a:ea typeface="Constantia"/>
              <a:cs typeface="Constantia"/>
              <a:sym typeface="Constantia"/>
            </a:endParaRPr>
          </a:p>
        </p:txBody>
      </p:sp>
      <p:sp>
        <p:nvSpPr>
          <p:cNvPr id="540" name="Shape 540"/>
          <p:cNvSpPr txBox="1"/>
          <p:nvPr>
            <p:ph idx="1" type="body"/>
          </p:nvPr>
        </p:nvSpPr>
        <p:spPr>
          <a:xfrm>
            <a:off x="685800" y="1484784"/>
            <a:ext cx="8153400" cy="4680520"/>
          </a:xfrm>
          <a:prstGeom prst="rect">
            <a:avLst/>
          </a:prstGeom>
          <a:noFill/>
          <a:ln>
            <a:noFill/>
          </a:ln>
        </p:spPr>
        <p:txBody>
          <a:bodyPr anchorCtr="0" anchor="t" bIns="60925" lIns="121875" spcFirstLastPara="1" rIns="121875" wrap="square" tIns="60925">
            <a:noAutofit/>
          </a:bodyPr>
          <a:lstStyle/>
          <a:p>
            <a:pPr indent="-152347" lvl="0" marL="304747" marR="0" rtl="0" algn="l">
              <a:lnSpc>
                <a:spcPct val="90000"/>
              </a:lnSpc>
              <a:spcBef>
                <a:spcPts val="0"/>
              </a:spcBef>
              <a:spcAft>
                <a:spcPts val="0"/>
              </a:spcAft>
              <a:buClr>
                <a:srgbClr val="FF0000"/>
              </a:buClr>
              <a:buSzPts val="2400"/>
              <a:buFont typeface="Arial"/>
              <a:buNone/>
            </a:pPr>
            <a:r>
              <a:t/>
            </a:r>
            <a:endParaRPr b="0" i="0" sz="2400" u="none" cap="none" strike="noStrike">
              <a:solidFill>
                <a:schemeClr val="dk1"/>
              </a:solidFill>
              <a:latin typeface="EB Garamond"/>
              <a:ea typeface="EB Garamond"/>
              <a:cs typeface="EB Garamond"/>
              <a:sym typeface="EB Garamond"/>
            </a:endParaRPr>
          </a:p>
          <a:p>
            <a:pPr indent="-177747" lvl="1" marL="755772" marR="0" rtl="0" algn="l">
              <a:lnSpc>
                <a:spcPct val="90000"/>
              </a:lnSpc>
              <a:spcBef>
                <a:spcPts val="1200"/>
              </a:spcBef>
              <a:spcAft>
                <a:spcPts val="0"/>
              </a:spcAft>
              <a:buClr>
                <a:schemeClr val="accent1"/>
              </a:buClr>
              <a:buSzPts val="2000"/>
              <a:buFont typeface="Arial"/>
              <a:buNone/>
            </a:pPr>
            <a:r>
              <a:t/>
            </a:r>
            <a:endParaRPr b="0" i="0" sz="2000" u="none" cap="none" strike="noStrike">
              <a:solidFill>
                <a:schemeClr val="dk1"/>
              </a:solidFill>
              <a:latin typeface="Constantia"/>
              <a:ea typeface="Constantia"/>
              <a:cs typeface="Constantia"/>
              <a:sym typeface="Constantia"/>
            </a:endParaRPr>
          </a:p>
        </p:txBody>
      </p:sp>
      <p:pic>
        <p:nvPicPr>
          <p:cNvPr descr="http://2.bp.blogspot.com/-5lvYPTYs4q4/UCmc9LAWDyI/AAAAAAAABRk/lx5_fvJxZM0/s1600/ddd.png" id="541" name="Shape 541"/>
          <p:cNvPicPr preferRelativeResize="0"/>
          <p:nvPr/>
        </p:nvPicPr>
        <p:blipFill rotWithShape="1">
          <a:blip r:embed="rId3">
            <a:alphaModFix/>
          </a:blip>
          <a:srcRect b="0" l="0" r="0" t="0"/>
          <a:stretch/>
        </p:blipFill>
        <p:spPr>
          <a:xfrm>
            <a:off x="797853" y="260648"/>
            <a:ext cx="7557945" cy="6264696"/>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pic>
        <p:nvPicPr>
          <p:cNvPr id="546" name="Shape 546"/>
          <p:cNvPicPr preferRelativeResize="0"/>
          <p:nvPr/>
        </p:nvPicPr>
        <p:blipFill rotWithShape="1">
          <a:blip r:embed="rId3">
            <a:alphaModFix/>
          </a:blip>
          <a:srcRect b="0" l="0" r="0" t="0"/>
          <a:stretch/>
        </p:blipFill>
        <p:spPr>
          <a:xfrm>
            <a:off x="5214942" y="0"/>
            <a:ext cx="3648075" cy="1790700"/>
          </a:xfrm>
          <a:prstGeom prst="rect">
            <a:avLst/>
          </a:prstGeom>
          <a:noFill/>
          <a:ln>
            <a:noFill/>
          </a:ln>
        </p:spPr>
      </p:pic>
      <p:sp>
        <p:nvSpPr>
          <p:cNvPr id="547" name="Shape 547"/>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Example of meals</a:t>
            </a:r>
            <a:endParaRPr b="0" i="0" sz="3600" u="none" cap="none" strike="noStrike">
              <a:solidFill>
                <a:srgbClr val="915E02"/>
              </a:solidFill>
              <a:latin typeface="Constantia"/>
              <a:ea typeface="Constantia"/>
              <a:cs typeface="Constantia"/>
              <a:sym typeface="Constantia"/>
            </a:endParaRPr>
          </a:p>
        </p:txBody>
      </p:sp>
      <p:sp>
        <p:nvSpPr>
          <p:cNvPr id="548" name="Shape 548"/>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Banana oatmeal with walnuts</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Miso soup with mushrooms</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Cucumber soup with basil</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Butter pumpkin noodles with sage sauce</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Vegetable rolls</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Guacamole with curry and vegetables</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Chia pudink</a:t>
            </a:r>
            <a:endParaRPr/>
          </a:p>
          <a:p>
            <a:pPr indent="-304747" lvl="0" marL="304747" marR="0" rtl="0" algn="just">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Juices, cocktails, smoothie</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914400" y="152400"/>
            <a:ext cx="794388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The benefits and risks of raw food diet</a:t>
            </a:r>
            <a:endParaRPr b="0" i="0" sz="3600" u="none" cap="none" strike="noStrike">
              <a:solidFill>
                <a:srgbClr val="915E02"/>
              </a:solidFill>
              <a:latin typeface="Constantia"/>
              <a:ea typeface="Constantia"/>
              <a:cs typeface="Constantia"/>
              <a:sym typeface="Constantia"/>
            </a:endParaRPr>
          </a:p>
        </p:txBody>
      </p:sp>
      <p:sp>
        <p:nvSpPr>
          <p:cNvPr id="554" name="Shape 554"/>
          <p:cNvSpPr txBox="1"/>
          <p:nvPr>
            <p:ph idx="1" type="body"/>
          </p:nvPr>
        </p:nvSpPr>
        <p:spPr>
          <a:xfrm>
            <a:off x="857224" y="1785926"/>
            <a:ext cx="7586690" cy="4757758"/>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420"/>
              <a:buFont typeface="Arial"/>
              <a:buNone/>
            </a:pPr>
            <a:r>
              <a:rPr b="1" i="0" lang="en-US" sz="2420" u="none" cap="none" strike="noStrike">
                <a:solidFill>
                  <a:srgbClr val="2E5718"/>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There is no reduction in nutritional value by heat treatment</a:t>
            </a:r>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2E5718"/>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Lower intake of fat, sodium, cholesterol</a:t>
            </a:r>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2E5718"/>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Higher intake of fiber (sometimes too much), potassium and other substances</a:t>
            </a:r>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DA8E03"/>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Lack of some essential nutritional substances, energy (except for raw desserts)</a:t>
            </a:r>
            <a:endParaRPr/>
          </a:p>
          <a:p>
            <a:pPr indent="-304747" lvl="1" marL="755772" marR="0" rtl="0" algn="just">
              <a:lnSpc>
                <a:spcPct val="70000"/>
              </a:lnSpc>
              <a:spcBef>
                <a:spcPts val="1200"/>
              </a:spcBef>
              <a:spcAft>
                <a:spcPts val="0"/>
              </a:spcAft>
              <a:buClr>
                <a:schemeClr val="accent1"/>
              </a:buClr>
              <a:buSzPts val="1979"/>
              <a:buFont typeface="Arial"/>
              <a:buChar char="-"/>
            </a:pPr>
            <a:r>
              <a:rPr b="0" i="0" lang="en-US" sz="1979" u="none" cap="none" strike="noStrike">
                <a:solidFill>
                  <a:schemeClr val="dk1"/>
                </a:solidFill>
                <a:latin typeface="Constantia"/>
                <a:ea typeface="Constantia"/>
                <a:cs typeface="Constantia"/>
                <a:sym typeface="Constantia"/>
              </a:rPr>
              <a:t>there is a risk </a:t>
            </a:r>
            <a:r>
              <a:rPr lang="en-US" sz="1979"/>
              <a:t>of deficiency</a:t>
            </a:r>
            <a:r>
              <a:rPr b="0" i="0" lang="en-US" sz="1979" u="none" cap="none" strike="noStrike">
                <a:solidFill>
                  <a:schemeClr val="dk1"/>
                </a:solidFill>
                <a:latin typeface="Constantia"/>
                <a:ea typeface="Constantia"/>
                <a:cs typeface="Constantia"/>
                <a:sym typeface="Constantia"/>
              </a:rPr>
              <a:t> in long-term </a:t>
            </a:r>
            <a:r>
              <a:rPr lang="en-US" sz="1979"/>
              <a:t>aspect</a:t>
            </a:r>
            <a:r>
              <a:rPr b="0" i="0" lang="en-US" sz="1979" u="none" cap="none" strike="noStrike">
                <a:solidFill>
                  <a:schemeClr val="dk1"/>
                </a:solidFill>
                <a:latin typeface="Constantia"/>
                <a:ea typeface="Constantia"/>
                <a:cs typeface="Constantia"/>
                <a:sym typeface="Constantia"/>
              </a:rPr>
              <a:t>: B12, protein, iron, calcium, omega-3     use of dietary supplements</a:t>
            </a:r>
            <a:endParaRPr b="0" i="0" sz="1979" u="none" cap="none" strike="noStrike">
              <a:solidFill>
                <a:schemeClr val="dk1"/>
              </a:solidFill>
              <a:latin typeface="Constantia"/>
              <a:ea typeface="Constantia"/>
              <a:cs typeface="Constantia"/>
              <a:sym typeface="Constantia"/>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DA8E03"/>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Poor digestibility of raw food</a:t>
            </a:r>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DA8E03"/>
                </a:solidFill>
                <a:latin typeface="Constantia"/>
                <a:ea typeface="Constantia"/>
                <a:cs typeface="Constantia"/>
                <a:sym typeface="Constantia"/>
              </a:rPr>
              <a:t>-</a:t>
            </a:r>
            <a:r>
              <a:rPr b="0" i="0" lang="en-US" sz="2420" u="none" cap="none" strike="noStrike">
                <a:solidFill>
                  <a:schemeClr val="dk1"/>
                </a:solidFill>
                <a:latin typeface="Constantia"/>
                <a:ea typeface="Constantia"/>
                <a:cs typeface="Constantia"/>
                <a:sym typeface="Constantia"/>
              </a:rPr>
              <a:t> Lower absorption </a:t>
            </a:r>
            <a:endParaRPr/>
          </a:p>
          <a:p>
            <a:pPr indent="-304747" lvl="0" marL="304747" marR="0" rtl="0" algn="just">
              <a:lnSpc>
                <a:spcPct val="70000"/>
              </a:lnSpc>
              <a:spcBef>
                <a:spcPts val="1200"/>
              </a:spcBef>
              <a:spcAft>
                <a:spcPts val="0"/>
              </a:spcAft>
              <a:buClr>
                <a:schemeClr val="accent1"/>
              </a:buClr>
              <a:buSzPts val="2420"/>
              <a:buFont typeface="Arial"/>
              <a:buNone/>
            </a:pPr>
            <a:r>
              <a:rPr b="1" i="0" lang="en-US" sz="2420" u="none" cap="none" strike="noStrike">
                <a:solidFill>
                  <a:srgbClr val="DA8E03"/>
                </a:solidFill>
                <a:latin typeface="Constantia"/>
                <a:ea typeface="Constantia"/>
                <a:cs typeface="Constantia"/>
                <a:sym typeface="Constantia"/>
              </a:rPr>
              <a:t>-</a:t>
            </a:r>
            <a:r>
              <a:rPr b="0" i="0" lang="en-US" sz="2420" u="none" cap="none" strike="noStrike">
                <a:solidFill>
                  <a:srgbClr val="DA8E03"/>
                </a:solidFill>
                <a:latin typeface="Constantia"/>
                <a:ea typeface="Constantia"/>
                <a:cs typeface="Constantia"/>
                <a:sym typeface="Constantia"/>
              </a:rPr>
              <a:t> </a:t>
            </a:r>
            <a:r>
              <a:rPr b="0" i="0" lang="en-US" sz="2420" u="none" cap="none" strike="noStrike">
                <a:solidFill>
                  <a:schemeClr val="dk1"/>
                </a:solidFill>
                <a:latin typeface="Constantia"/>
                <a:ea typeface="Constantia"/>
                <a:cs typeface="Constantia"/>
                <a:sym typeface="Constantia"/>
              </a:rPr>
              <a:t>Microbial risk</a:t>
            </a:r>
            <a:endParaRPr/>
          </a:p>
          <a:p>
            <a:pPr indent="-206956" lvl="0" marL="304747" marR="0" rtl="0" algn="l">
              <a:lnSpc>
                <a:spcPct val="70000"/>
              </a:lnSpc>
              <a:spcBef>
                <a:spcPts val="1800"/>
              </a:spcBef>
              <a:spcAft>
                <a:spcPts val="0"/>
              </a:spcAft>
              <a:buClr>
                <a:schemeClr val="accent1"/>
              </a:buClr>
              <a:buSzPts val="1540"/>
              <a:buFont typeface="Arial"/>
              <a:buNone/>
            </a:pPr>
            <a:r>
              <a:t/>
            </a:r>
            <a:endParaRPr b="0" i="0" sz="1540" u="none" cap="none" strike="noStrike">
              <a:solidFill>
                <a:schemeClr val="dk1"/>
              </a:solidFill>
              <a:latin typeface="Constantia"/>
              <a:ea typeface="Constantia"/>
              <a:cs typeface="Constantia"/>
              <a:sym typeface="Constantia"/>
            </a:endParaRPr>
          </a:p>
        </p:txBody>
      </p:sp>
      <p:pic>
        <p:nvPicPr>
          <p:cNvPr id="555" name="Shape 555"/>
          <p:cNvPicPr preferRelativeResize="0"/>
          <p:nvPr/>
        </p:nvPicPr>
        <p:blipFill rotWithShape="1">
          <a:blip r:embed="rId3">
            <a:alphaModFix/>
          </a:blip>
          <a:srcRect b="12232" l="5875" r="4046" t="11968"/>
          <a:stretch/>
        </p:blipFill>
        <p:spPr>
          <a:xfrm>
            <a:off x="5500694" y="5286388"/>
            <a:ext cx="3286148" cy="1357322"/>
          </a:xfrm>
          <a:prstGeom prst="rect">
            <a:avLst/>
          </a:prstGeom>
          <a:noFill/>
          <a:ln>
            <a:noFill/>
          </a:ln>
        </p:spPr>
      </p:pic>
      <p:cxnSp>
        <p:nvCxnSpPr>
          <p:cNvPr id="556" name="Shape 556"/>
          <p:cNvCxnSpPr/>
          <p:nvPr/>
        </p:nvCxnSpPr>
        <p:spPr>
          <a:xfrm>
            <a:off x="4245014" y="4932261"/>
            <a:ext cx="216000" cy="0"/>
          </a:xfrm>
          <a:prstGeom prst="straightConnector1">
            <a:avLst/>
          </a:prstGeom>
          <a:noFill/>
          <a:ln cap="flat" cmpd="sng" w="25400">
            <a:solidFill>
              <a:schemeClr val="accent1"/>
            </a:solidFill>
            <a:prstDash val="solid"/>
            <a:miter lim="800000"/>
            <a:headEnd len="med" w="med" type="none"/>
            <a:tailEnd len="lg" w="lg" type="triangle"/>
          </a:ln>
        </p:spPr>
      </p:cxn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id="561" name="Shape 561"/>
          <p:cNvPicPr preferRelativeResize="0"/>
          <p:nvPr/>
        </p:nvPicPr>
        <p:blipFill rotWithShape="1">
          <a:blip r:embed="rId3">
            <a:alphaModFix/>
          </a:blip>
          <a:srcRect b="0" l="0" r="0" t="0"/>
          <a:stretch/>
        </p:blipFill>
        <p:spPr>
          <a:xfrm>
            <a:off x="5603036" y="0"/>
            <a:ext cx="3259982" cy="1600200"/>
          </a:xfrm>
          <a:prstGeom prst="rect">
            <a:avLst/>
          </a:prstGeom>
          <a:noFill/>
          <a:ln>
            <a:noFill/>
          </a:ln>
        </p:spPr>
      </p:pic>
      <p:sp>
        <p:nvSpPr>
          <p:cNvPr id="562" name="Shape 562"/>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4400"/>
              <a:buFont typeface="Constantia"/>
              <a:buNone/>
            </a:pPr>
            <a:r>
              <a:rPr b="0" i="0" lang="en-US" sz="4400" u="none" cap="none" strike="noStrike">
                <a:solidFill>
                  <a:srgbClr val="853900"/>
                </a:solidFill>
                <a:latin typeface="Constantia"/>
                <a:ea typeface="Constantia"/>
                <a:cs typeface="Constantia"/>
                <a:sym typeface="Constantia"/>
              </a:rPr>
              <a:t>Dietary </a:t>
            </a:r>
            <a:r>
              <a:rPr lang="en-US" sz="4400">
                <a:solidFill>
                  <a:srgbClr val="853900"/>
                </a:solidFill>
              </a:rPr>
              <a:t>Conclusion</a:t>
            </a:r>
            <a:endParaRPr b="0" i="0" sz="4400" u="none" cap="none" strike="noStrike">
              <a:solidFill>
                <a:srgbClr val="853900"/>
              </a:solidFill>
              <a:latin typeface="Constantia"/>
              <a:ea typeface="Constantia"/>
              <a:cs typeface="Constantia"/>
              <a:sym typeface="Constantia"/>
            </a:endParaRPr>
          </a:p>
        </p:txBody>
      </p:sp>
      <p:sp>
        <p:nvSpPr>
          <p:cNvPr id="563" name="Shape 563"/>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For diversifying our diet</a:t>
            </a:r>
            <a:endParaRPr/>
          </a:p>
          <a:p>
            <a:pPr indent="-304747" lvl="0" marL="304747" marR="0" rtl="0" algn="just">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However  it </a:t>
            </a:r>
            <a:r>
              <a:rPr b="1" i="0" lang="en-US" sz="2800" u="none" cap="none" strike="noStrike">
                <a:solidFill>
                  <a:schemeClr val="dk1"/>
                </a:solidFill>
                <a:latin typeface="Constantia"/>
                <a:ea typeface="Constantia"/>
                <a:cs typeface="Constantia"/>
                <a:sym typeface="Constantia"/>
              </a:rPr>
              <a:t>can’t</a:t>
            </a:r>
            <a:r>
              <a:rPr b="0" i="0" lang="en-US" sz="2800" u="none" cap="none" strike="noStrike">
                <a:solidFill>
                  <a:schemeClr val="dk1"/>
                </a:solidFill>
                <a:latin typeface="Constantia"/>
                <a:ea typeface="Constantia"/>
                <a:cs typeface="Constantia"/>
                <a:sym typeface="Constantia"/>
              </a:rPr>
              <a:t> be recommended for long-term way of  lifestyle</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Macrobiotics</a:t>
            </a:r>
            <a:endParaRPr b="0" i="0" sz="3600" u="none" cap="none" strike="noStrike">
              <a:solidFill>
                <a:srgbClr val="7A1A06"/>
              </a:solidFill>
              <a:latin typeface="Constantia"/>
              <a:ea typeface="Constantia"/>
              <a:cs typeface="Constantia"/>
              <a:sym typeface="Constantia"/>
            </a:endParaRPr>
          </a:p>
        </p:txBody>
      </p:sp>
      <p:sp>
        <p:nvSpPr>
          <p:cNvPr id="569" name="Shape 569"/>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A widespread lifestyle that is closely related to nutrition</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 “The art of long life“</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Origins in Zen Buddhism, Taoism elements</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Effort to return to a natural way of life</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Founder </a:t>
            </a:r>
            <a:r>
              <a:rPr b="1" i="0" lang="en-US" sz="2800" u="none" cap="none" strike="noStrike">
                <a:solidFill>
                  <a:schemeClr val="dk1"/>
                </a:solidFill>
                <a:latin typeface="Constantia"/>
                <a:ea typeface="Constantia"/>
                <a:cs typeface="Constantia"/>
                <a:sym typeface="Constantia"/>
              </a:rPr>
              <a:t>George Ohsawa </a:t>
            </a:r>
            <a:r>
              <a:rPr b="0" i="0" lang="en-US" sz="2800" u="none" cap="none" strike="noStrike">
                <a:solidFill>
                  <a:schemeClr val="dk1"/>
                </a:solidFill>
                <a:latin typeface="Constantia"/>
                <a:ea typeface="Constantia"/>
                <a:cs typeface="Constantia"/>
                <a:sym typeface="Constantia"/>
              </a:rPr>
              <a:t>(1893-1966, Japan, Concept of Macrobiotic Learning)</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Macrobiotic teachings were further developed by Ohsaw's pupils</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diet</a:t>
            </a:r>
            <a:endParaRPr b="0" i="0" sz="3600" u="none" cap="none" strike="noStrike">
              <a:solidFill>
                <a:srgbClr val="853900"/>
              </a:solidFill>
              <a:latin typeface="Constantia"/>
              <a:ea typeface="Constantia"/>
              <a:cs typeface="Constantia"/>
              <a:sym typeface="Constantia"/>
            </a:endParaRPr>
          </a:p>
        </p:txBody>
      </p:sp>
      <p:sp>
        <p:nvSpPr>
          <p:cNvPr id="575" name="Shape 575"/>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According to macrobiotics, food differs from the content of  YIN and YANG</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The yin / yang ratio is the "value" of each food</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Harmonic food - yin and yang in balance</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The most energy-balanced – cereals</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Ohsawa divided nutrition into ten degrees (-3 to +7)</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descr="https://estilo-tendances.com/wp-content/uploads/2014/01/ohsawa-diet-estilo-tendances-1-550x259.jpg" id="580" name="Shape 580"/>
          <p:cNvPicPr preferRelativeResize="0"/>
          <p:nvPr/>
        </p:nvPicPr>
        <p:blipFill rotWithShape="1">
          <a:blip r:embed="rId3">
            <a:alphaModFix/>
          </a:blip>
          <a:srcRect b="0" l="0" r="2780" t="0"/>
          <a:stretch/>
        </p:blipFill>
        <p:spPr>
          <a:xfrm>
            <a:off x="0" y="1571612"/>
            <a:ext cx="9144000" cy="4429156"/>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Shape 585"/>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diet</a:t>
            </a:r>
            <a:endParaRPr b="0" i="0" sz="3600" u="none" cap="none" strike="noStrike">
              <a:solidFill>
                <a:srgbClr val="853900"/>
              </a:solidFill>
              <a:latin typeface="Constantia"/>
              <a:ea typeface="Constantia"/>
              <a:cs typeface="Constantia"/>
              <a:sym typeface="Constantia"/>
            </a:endParaRPr>
          </a:p>
        </p:txBody>
      </p:sp>
      <p:sp>
        <p:nvSpPr>
          <p:cNvPr id="586" name="Shape 586"/>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The basic rule of macrobiotic nutrition is to consume the food slowly, to chew it very well.</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 The theory of so-called biological transmutation</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Emphasis is also put on:</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 Natural food from local sources or at least from the same climatic zone that corresponds to the season</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Avoid eating meat, milk, dairy products, tropical fruit, refined sugar, eggs, potatoes, white flour,</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Rejection of consumption of preserved, chemically treated, artificially colored, frozen or irradiated food,</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Denial of drug use, alcohol and drug consumption,</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Modesty, moderation, positive attitude </a:t>
            </a:r>
            <a:endParaRPr/>
          </a:p>
          <a:p>
            <a:pPr indent="-140282" lvl="0" marL="304747" marR="0" rtl="0" algn="l">
              <a:lnSpc>
                <a:spcPct val="70000"/>
              </a:lnSpc>
              <a:spcBef>
                <a:spcPts val="1200"/>
              </a:spcBef>
              <a:spcAft>
                <a:spcPts val="0"/>
              </a:spcAft>
              <a:buClr>
                <a:schemeClr val="accent1"/>
              </a:buClr>
              <a:buSzPts val="2590"/>
              <a:buFont typeface="Arial"/>
              <a:buNone/>
            </a:pPr>
            <a:r>
              <a:t/>
            </a:r>
            <a:endParaRPr b="0" i="0" sz="259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914400" y="289775"/>
            <a:ext cx="7315200" cy="1061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diet by Michio Kushi</a:t>
            </a:r>
            <a:endParaRPr b="0" i="0" sz="3600" u="none" cap="none" strike="noStrike">
              <a:solidFill>
                <a:srgbClr val="853900"/>
              </a:solidFill>
              <a:latin typeface="Constantia"/>
              <a:ea typeface="Constantia"/>
              <a:cs typeface="Constantia"/>
              <a:sym typeface="Constantia"/>
            </a:endParaRPr>
          </a:p>
        </p:txBody>
      </p:sp>
      <p:sp>
        <p:nvSpPr>
          <p:cNvPr id="593" name="Shape 593"/>
          <p:cNvSpPr txBox="1"/>
          <p:nvPr>
            <p:ph idx="1" type="body"/>
          </p:nvPr>
        </p:nvSpPr>
        <p:spPr>
          <a:xfrm>
            <a:off x="850093" y="1351174"/>
            <a:ext cx="7443900" cy="49005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It is ma</a:t>
            </a:r>
            <a:r>
              <a:rPr lang="en-US" sz="2400"/>
              <a:t>in</a:t>
            </a:r>
            <a:r>
              <a:rPr b="0" i="0" lang="en-US" sz="2400" u="none" cap="none" strike="noStrike">
                <a:solidFill>
                  <a:schemeClr val="dk1"/>
                </a:solidFill>
                <a:latin typeface="Constantia"/>
                <a:ea typeface="Constantia"/>
                <a:cs typeface="Constantia"/>
                <a:sym typeface="Constantia"/>
              </a:rPr>
              <a:t>ly based on cereals, vegetables, legumes, fermented foods</a:t>
            </a:r>
            <a:endParaRPr/>
          </a:p>
          <a:p>
            <a:pPr indent="-304747" lvl="0" marL="304747" marR="0" rtl="0" algn="just">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The smaller ratio is represented by seaweed, seeds, nuts, temperate berries and fish</a:t>
            </a:r>
            <a:endParaRPr/>
          </a:p>
          <a:p>
            <a:pPr indent="-304747" lvl="0" marL="304747" marR="0" rtl="0" algn="just">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Macrobiotic plate</a:t>
            </a:r>
            <a:endParaRPr/>
          </a:p>
          <a:p>
            <a:pPr indent="-304747" lvl="0" marL="304747" marR="0" rtl="0" algn="just">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Important Policy</a:t>
            </a:r>
            <a:r>
              <a:rPr b="0" i="0" lang="en-US" sz="2000" u="none" cap="none" strike="noStrike">
                <a:solidFill>
                  <a:schemeClr val="dk1"/>
                </a:solidFill>
                <a:latin typeface="Constantia"/>
                <a:ea typeface="Constantia"/>
                <a:cs typeface="Constantia"/>
                <a:sym typeface="Constantia"/>
              </a:rPr>
              <a:t>:</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Eat only in </a:t>
            </a:r>
            <a:r>
              <a:rPr lang="en-US" sz="1800"/>
              <a:t>case</a:t>
            </a:r>
            <a:r>
              <a:rPr b="0" i="0" lang="en-US" sz="1800" u="none" cap="none" strike="noStrike">
                <a:solidFill>
                  <a:schemeClr val="dk1"/>
                </a:solidFill>
                <a:latin typeface="Constantia"/>
                <a:ea typeface="Constantia"/>
                <a:cs typeface="Constantia"/>
                <a:sym typeface="Constantia"/>
              </a:rPr>
              <a:t> of hunger</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Thoroughly chew (50 times or more one bite)</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Eat  seated, calmed and relaxed</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Eat regularly 2-3 times a day, as much as needed, leaving satisfied, but not full</a:t>
            </a:r>
            <a:endParaRPr/>
          </a:p>
          <a:p>
            <a:pPr indent="-304747" lvl="0" marL="304747" marR="0" rtl="0" algn="just">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Drink liquids sparingly, only  when thirsty</a:t>
            </a:r>
            <a:endParaRPr/>
          </a:p>
          <a:p>
            <a:pPr indent="-304747" lvl="0" marL="304747" marR="0" rtl="0" algn="just">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Last meal of the day should be  at least 3 hours before sleeping</a:t>
            </a:r>
            <a:endParaRPr b="0" i="0" sz="24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diet by Michio Kushi</a:t>
            </a:r>
            <a:endParaRPr b="0" i="0" sz="3600" u="none" cap="none" strike="noStrike">
              <a:solidFill>
                <a:srgbClr val="853900"/>
              </a:solidFill>
              <a:latin typeface="Constantia"/>
              <a:ea typeface="Constantia"/>
              <a:cs typeface="Constantia"/>
              <a:sym typeface="Constantia"/>
            </a:endParaRPr>
          </a:p>
        </p:txBody>
      </p:sp>
      <p:sp>
        <p:nvSpPr>
          <p:cNvPr id="599" name="Shape 599"/>
          <p:cNvSpPr txBox="1"/>
          <p:nvPr>
            <p:ph idx="1" type="body"/>
          </p:nvPr>
        </p:nvSpPr>
        <p:spPr>
          <a:xfrm>
            <a:off x="914400" y="1600200"/>
            <a:ext cx="7515252" cy="4900634"/>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000"/>
              <a:buFont typeface="Arial"/>
              <a:buChar char="•"/>
            </a:pPr>
            <a:r>
              <a:rPr b="1" i="0" lang="en-US" sz="2000" u="none" cap="none" strike="noStrike">
                <a:solidFill>
                  <a:schemeClr val="dk1"/>
                </a:solidFill>
                <a:latin typeface="Constantia"/>
                <a:ea typeface="Constantia"/>
                <a:cs typeface="Constantia"/>
                <a:sym typeface="Constantia"/>
              </a:rPr>
              <a:t>50-60%</a:t>
            </a:r>
            <a:r>
              <a:rPr b="0" i="0" lang="en-US" sz="2000" u="none" cap="none" strike="noStrike">
                <a:solidFill>
                  <a:schemeClr val="dk1"/>
                </a:solidFill>
                <a:latin typeface="Constantia"/>
                <a:ea typeface="Constantia"/>
                <a:cs typeface="Constantia"/>
                <a:sym typeface="Constantia"/>
              </a:rPr>
              <a:t> Wholegrain cereals and products of  whole</a:t>
            </a:r>
            <a:r>
              <a:rPr lang="en-US" sz="2000"/>
              <a:t>grain</a:t>
            </a:r>
            <a:r>
              <a:rPr b="0" i="0" lang="en-US" sz="2000" u="none" cap="none" strike="noStrike">
                <a:solidFill>
                  <a:schemeClr val="dk1"/>
                </a:solidFill>
                <a:latin typeface="Constantia"/>
                <a:ea typeface="Constantia"/>
                <a:cs typeface="Constantia"/>
                <a:sym typeface="Constantia"/>
              </a:rPr>
              <a:t> flour </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Daily - brown rice, barley, millet, wheat, oats, rye, corn, buckwheat</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Occasionally whole</a:t>
            </a:r>
            <a:r>
              <a:rPr lang="en-US" sz="1600"/>
              <a:t>grain</a:t>
            </a:r>
            <a:r>
              <a:rPr b="0" i="0" lang="en-US" sz="1600" u="none" cap="none" strike="noStrike">
                <a:solidFill>
                  <a:schemeClr val="dk1"/>
                </a:solidFill>
                <a:latin typeface="Constantia"/>
                <a:ea typeface="Constantia"/>
                <a:cs typeface="Constantia"/>
                <a:sym typeface="Constantia"/>
              </a:rPr>
              <a:t> pasta, wholegrain sliced bread, whole</a:t>
            </a:r>
            <a:r>
              <a:rPr lang="en-US" sz="1600"/>
              <a:t>grain</a:t>
            </a:r>
            <a:r>
              <a:rPr b="0" i="0" lang="en-US" sz="1600" u="none" cap="none" strike="noStrike">
                <a:solidFill>
                  <a:schemeClr val="dk1"/>
                </a:solidFill>
                <a:latin typeface="Constantia"/>
                <a:ea typeface="Constantia"/>
                <a:cs typeface="Constantia"/>
                <a:sym typeface="Constantia"/>
              </a:rPr>
              <a:t> rye bread, bulgur, couscous, polenta</a:t>
            </a:r>
            <a:endParaRPr/>
          </a:p>
          <a:p>
            <a:pPr indent="-304747" lvl="0" marL="304747" marR="0" rtl="0" algn="just">
              <a:lnSpc>
                <a:spcPct val="90000"/>
              </a:lnSpc>
              <a:spcBef>
                <a:spcPts val="1200"/>
              </a:spcBef>
              <a:spcAft>
                <a:spcPts val="0"/>
              </a:spcAft>
              <a:buClr>
                <a:schemeClr val="accent1"/>
              </a:buClr>
              <a:buSzPts val="2000"/>
              <a:buFont typeface="Arial"/>
              <a:buChar char="•"/>
            </a:pPr>
            <a:r>
              <a:rPr b="1" i="0" lang="en-US" sz="2000" u="none" cap="none" strike="noStrike">
                <a:solidFill>
                  <a:schemeClr val="dk1"/>
                </a:solidFill>
                <a:latin typeface="Constantia"/>
                <a:ea typeface="Constantia"/>
                <a:cs typeface="Constantia"/>
                <a:sym typeface="Constantia"/>
              </a:rPr>
              <a:t>25-30%</a:t>
            </a:r>
            <a:r>
              <a:rPr b="0" i="0" lang="en-US" sz="2000" u="none" cap="none" strike="noStrike">
                <a:solidFill>
                  <a:schemeClr val="dk1"/>
                </a:solidFill>
                <a:latin typeface="Constantia"/>
                <a:ea typeface="Constantia"/>
                <a:cs typeface="Constantia"/>
                <a:sym typeface="Constantia"/>
              </a:rPr>
              <a:t>  vegetables - in each meal</a:t>
            </a:r>
            <a:endParaRPr/>
          </a:p>
          <a:p>
            <a:pPr indent="-304747" lvl="0" marL="304747" marR="0" rtl="0" algn="just">
              <a:lnSpc>
                <a:spcPct val="90000"/>
              </a:lnSpc>
              <a:spcBef>
                <a:spcPts val="1200"/>
              </a:spcBef>
              <a:spcAft>
                <a:spcPts val="0"/>
              </a:spcAft>
              <a:buClr>
                <a:schemeClr val="accent1"/>
              </a:buClr>
              <a:buSzPts val="2000"/>
              <a:buFont typeface="Arial"/>
              <a:buChar char="•"/>
            </a:pPr>
            <a:r>
              <a:rPr b="1" i="0" lang="en-US" sz="2000" u="none" cap="none" strike="noStrike">
                <a:solidFill>
                  <a:schemeClr val="dk1"/>
                </a:solidFill>
                <a:latin typeface="Constantia"/>
                <a:ea typeface="Constantia"/>
                <a:cs typeface="Constantia"/>
                <a:sym typeface="Constantia"/>
              </a:rPr>
              <a:t>2/3</a:t>
            </a:r>
            <a:r>
              <a:rPr b="0" i="0" lang="en-US" sz="2000" u="none" cap="none" strike="noStrike">
                <a:solidFill>
                  <a:schemeClr val="dk1"/>
                </a:solidFill>
                <a:latin typeface="Constantia"/>
                <a:ea typeface="Constantia"/>
                <a:cs typeface="Constantia"/>
                <a:sym typeface="Constantia"/>
              </a:rPr>
              <a:t> Cooked, fried on a small amount of vegetable oil, 1/3 raw salads, pickles (fermented)</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Daily - cabbage, Chinese cabbage, leek, broccoli, cauliflower, carrots, onions, pumpkins, radishes, kohlrabi, cress, parsley, dandelion ...</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2-3 times a week - cucumbers, celery, mushrooms, herbs</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Not suitable - potatoes, spinach, red beet, peppers, tomatoes</a:t>
            </a:r>
            <a:endParaRPr/>
          </a:p>
          <a:p>
            <a:pPr indent="-304747" lvl="0" marL="304747" marR="0" rtl="0" algn="just">
              <a:lnSpc>
                <a:spcPct val="90000"/>
              </a:lnSpc>
              <a:spcBef>
                <a:spcPts val="1200"/>
              </a:spcBef>
              <a:spcAft>
                <a:spcPts val="0"/>
              </a:spcAft>
              <a:buClr>
                <a:schemeClr val="accent1"/>
              </a:buClr>
              <a:buSzPts val="2000"/>
              <a:buFont typeface="Arial"/>
              <a:buChar char="•"/>
            </a:pPr>
            <a:r>
              <a:rPr b="1" i="0" lang="en-US" sz="2000" u="none" cap="none" strike="noStrike">
                <a:solidFill>
                  <a:schemeClr val="dk1"/>
                </a:solidFill>
                <a:latin typeface="Constantia"/>
                <a:ea typeface="Constantia"/>
                <a:cs typeface="Constantia"/>
                <a:sym typeface="Constantia"/>
              </a:rPr>
              <a:t>5-10%</a:t>
            </a:r>
            <a:r>
              <a:rPr b="0" i="0" lang="en-US" sz="2000" u="none" cap="none" strike="noStrike">
                <a:solidFill>
                  <a:schemeClr val="dk1"/>
                </a:solidFill>
                <a:latin typeface="Constantia"/>
                <a:ea typeface="Constantia"/>
                <a:cs typeface="Constantia"/>
                <a:sym typeface="Constantia"/>
              </a:rPr>
              <a:t> Legume (not more than once a day), seaweed</a:t>
            </a:r>
            <a:endParaRPr/>
          </a:p>
          <a:p>
            <a:pPr indent="-304747" lvl="0" marL="304747" marR="0" rtl="0" algn="just">
              <a:lnSpc>
                <a:spcPct val="90000"/>
              </a:lnSpc>
              <a:spcBef>
                <a:spcPts val="1200"/>
              </a:spcBef>
              <a:spcAft>
                <a:spcPts val="0"/>
              </a:spcAft>
              <a:buClr>
                <a:schemeClr val="accent1"/>
              </a:buClr>
              <a:buSzPts val="2000"/>
              <a:buFont typeface="Arial"/>
              <a:buChar char="•"/>
            </a:pPr>
            <a:r>
              <a:rPr b="1" i="0" lang="en-US" sz="2000" u="none" cap="none" strike="noStrike">
                <a:solidFill>
                  <a:schemeClr val="dk1"/>
                </a:solidFill>
                <a:latin typeface="Constantia"/>
                <a:ea typeface="Constantia"/>
                <a:cs typeface="Constantia"/>
                <a:sym typeface="Constantia"/>
              </a:rPr>
              <a:t>5-10%</a:t>
            </a:r>
            <a:r>
              <a:rPr b="0" i="0" lang="en-US" sz="2000" u="none" cap="none" strike="noStrike">
                <a:solidFill>
                  <a:schemeClr val="dk1"/>
                </a:solidFill>
                <a:latin typeface="Constantia"/>
                <a:ea typeface="Constantia"/>
                <a:cs typeface="Constantia"/>
                <a:sym typeface="Constantia"/>
              </a:rPr>
              <a:t> (1-2 cups a day) soup</a:t>
            </a:r>
            <a:endParaRPr b="0" i="0" sz="20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Why alternative nutrition?</a:t>
            </a:r>
            <a:endParaRPr b="0" i="0" sz="3600" u="none" cap="none" strike="noStrike">
              <a:solidFill>
                <a:srgbClr val="853900"/>
              </a:solidFill>
              <a:latin typeface="Constantia"/>
              <a:ea typeface="Constantia"/>
              <a:cs typeface="Constantia"/>
              <a:sym typeface="Constantia"/>
            </a:endParaRPr>
          </a:p>
        </p:txBody>
      </p:sp>
      <p:sp>
        <p:nvSpPr>
          <p:cNvPr id="421" name="Shape 421"/>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Health reasons </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the need for change of lifestyle- obesity, gout, dyslipidemia, zoonosis</a:t>
            </a:r>
            <a:endParaRPr b="0" i="0" sz="2220" u="none" cap="none" strike="noStrike">
              <a:solidFill>
                <a:schemeClr val="dk1"/>
              </a:solidFill>
              <a:latin typeface="Constantia"/>
              <a:ea typeface="Constantia"/>
              <a:cs typeface="Constantia"/>
              <a:sym typeface="Constantia"/>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Moral and ethical reasons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compassion for animals</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Ecological aspect</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Economic reasons</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Religion</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Social factors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peer pressure, fashion,...</a:t>
            </a:r>
            <a:endParaRPr/>
          </a:p>
          <a:p>
            <a:pPr indent="-304747" lvl="0" marL="304747" marR="0" rtl="0" algn="l">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Taste preference</a:t>
            </a:r>
            <a:endParaRPr b="0" i="0" sz="259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type="title"/>
          </p:nvPr>
        </p:nvSpPr>
        <p:spPr>
          <a:xfrm>
            <a:off x="928662" y="500042"/>
            <a:ext cx="7315200" cy="87632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diet by Michio Kushi</a:t>
            </a:r>
            <a:endParaRPr b="0" i="0" sz="3600" u="none" cap="none" strike="noStrike">
              <a:solidFill>
                <a:srgbClr val="853900"/>
              </a:solidFill>
              <a:latin typeface="Constantia"/>
              <a:ea typeface="Constantia"/>
              <a:cs typeface="Constantia"/>
              <a:sym typeface="Constantia"/>
            </a:endParaRPr>
          </a:p>
        </p:txBody>
      </p:sp>
      <p:sp>
        <p:nvSpPr>
          <p:cNvPr id="605" name="Shape 605"/>
          <p:cNvSpPr txBox="1"/>
          <p:nvPr>
            <p:ph idx="1" type="body"/>
          </p:nvPr>
        </p:nvSpPr>
        <p:spPr>
          <a:xfrm>
            <a:off x="928662" y="1428736"/>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Occasionally: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2-3 times per week:  fish, fresh or dried seasonal fruit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1-2 cups per week: seeds (sesame, pumpkin, sunflower) and nuts (almonds, walnuts, pecans, chestnuts, peanuts, coconut);</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sweetening - rice syrup, barley malt;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oil, preferably unrefined, corn or sesame</a:t>
            </a:r>
            <a:endParaRPr/>
          </a:p>
          <a:p>
            <a:pPr indent="-304747" lvl="0" marL="304747" marR="0" rtl="0" algn="just">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Types of drinks: clean water, some types of tea</a:t>
            </a:r>
            <a:endParaRPr/>
          </a:p>
          <a:p>
            <a:pPr indent="-304747" lvl="0" marL="304747" marR="0" rtl="0" algn="just">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Avoid: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meat, animal fat, eggs, milk and dairy products,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refined sugar, honey, molasses, chocolate, simple sugars and sweetened foods, tropical fruits,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artificial drinks, aromatic and stimulating teas, </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technology processed grains, white flour and products of them</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hot spices, aromatic stimulating foods, artificial vinegar, hard alcohol</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all artificially colored, preserved, chemically treated, frozen, irradiated foods.</a:t>
            </a:r>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pic>
        <p:nvPicPr>
          <p:cNvPr id="610" name="Shape 610"/>
          <p:cNvPicPr preferRelativeResize="0"/>
          <p:nvPr/>
        </p:nvPicPr>
        <p:blipFill rotWithShape="1">
          <a:blip r:embed="rId3">
            <a:alphaModFix/>
          </a:blip>
          <a:srcRect b="0" l="0" r="0" t="0"/>
          <a:stretch/>
        </p:blipFill>
        <p:spPr>
          <a:xfrm>
            <a:off x="1214414" y="1214422"/>
            <a:ext cx="7000924" cy="5643578"/>
          </a:xfrm>
          <a:prstGeom prst="rect">
            <a:avLst/>
          </a:prstGeom>
          <a:noFill/>
          <a:ln>
            <a:noFill/>
          </a:ln>
        </p:spPr>
      </p:pic>
      <p:sp>
        <p:nvSpPr>
          <p:cNvPr id="611" name="Shape 611"/>
          <p:cNvSpPr txBox="1"/>
          <p:nvPr>
            <p:ph type="title"/>
          </p:nvPr>
        </p:nvSpPr>
        <p:spPr>
          <a:xfrm>
            <a:off x="928662" y="500042"/>
            <a:ext cx="7315200" cy="928694"/>
          </a:xfrm>
          <a:prstGeom prst="rect">
            <a:avLst/>
          </a:prstGeom>
          <a:noFill/>
          <a:ln>
            <a:noFill/>
          </a:ln>
        </p:spPr>
        <p:txBody>
          <a:bodyPr anchorCtr="0" anchor="ctr"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Macrobiotic  plate</a:t>
            </a:r>
            <a:endParaRPr b="0" i="0" sz="3600" u="none" cap="none" strike="noStrike">
              <a:solidFill>
                <a:srgbClr val="853900"/>
              </a:solidFill>
              <a:latin typeface="Constantia"/>
              <a:ea typeface="Constantia"/>
              <a:cs typeface="Constantia"/>
              <a:sym typeface="Constantia"/>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Shape 617"/>
          <p:cNvSpPr/>
          <p:nvPr/>
        </p:nvSpPr>
        <p:spPr>
          <a:xfrm>
            <a:off x="1657351" y="647703"/>
            <a:ext cx="9144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618" name="Shape 618"/>
          <p:cNvPicPr preferRelativeResize="0"/>
          <p:nvPr/>
        </p:nvPicPr>
        <p:blipFill rotWithShape="1">
          <a:blip r:embed="rId3">
            <a:alphaModFix/>
          </a:blip>
          <a:srcRect b="0" l="0" r="0" t="0"/>
          <a:stretch/>
        </p:blipFill>
        <p:spPr>
          <a:xfrm>
            <a:off x="1251500" y="214329"/>
            <a:ext cx="6689184" cy="6383023"/>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Shape 624"/>
          <p:cNvPicPr preferRelativeResize="0"/>
          <p:nvPr/>
        </p:nvPicPr>
        <p:blipFill rotWithShape="1">
          <a:blip r:embed="rId3">
            <a:alphaModFix/>
          </a:blip>
          <a:srcRect b="0" l="0" r="0" t="0"/>
          <a:stretch/>
        </p:blipFill>
        <p:spPr>
          <a:xfrm>
            <a:off x="3143240" y="3571876"/>
            <a:ext cx="6000760" cy="2435864"/>
          </a:xfrm>
          <a:prstGeom prst="rect">
            <a:avLst/>
          </a:prstGeom>
          <a:noFill/>
          <a:ln>
            <a:noFill/>
          </a:ln>
        </p:spPr>
      </p:pic>
      <p:sp>
        <p:nvSpPr>
          <p:cNvPr id="625" name="Shape 625"/>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Paleo Diet</a:t>
            </a:r>
            <a:endParaRPr b="0" i="0" sz="3600" u="none" cap="none" strike="noStrike">
              <a:solidFill>
                <a:srgbClr val="853900"/>
              </a:solidFill>
              <a:latin typeface="Constantia"/>
              <a:ea typeface="Constantia"/>
              <a:cs typeface="Constantia"/>
              <a:sym typeface="Constantia"/>
            </a:endParaRPr>
          </a:p>
        </p:txBody>
      </p:sp>
      <p:sp>
        <p:nvSpPr>
          <p:cNvPr id="626" name="Shape 626"/>
          <p:cNvSpPr txBox="1"/>
          <p:nvPr>
            <p:ph idx="1" type="body"/>
          </p:nvPr>
        </p:nvSpPr>
        <p:spPr>
          <a:xfrm>
            <a:off x="928662" y="1428736"/>
            <a:ext cx="7315200" cy="4814902"/>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Attempt  to get closer to the diet  from  the Paleolithic period (Stone Age), choosing the resources from the current food</a:t>
            </a:r>
            <a:endParaRPr/>
          </a:p>
          <a:p>
            <a:pPr indent="-304747" lvl="0" marL="304747" marR="0" rtl="0" algn="just">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Basis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Lean meat, fish, seafood</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Eggs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Fruit, berries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Vegetables, especially root crops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Nuts</a:t>
            </a:r>
            <a:endParaRPr/>
          </a:p>
          <a:p>
            <a:pPr indent="-304747" lvl="0" marL="304747" marR="0" rtl="0" algn="just">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Restricted</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Cereals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Legumes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Potatoes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Refined oils</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Sugar, salt</a:t>
            </a:r>
            <a:endParaRPr/>
          </a:p>
          <a:p>
            <a:pPr indent="-304747" lvl="1" marL="755772" marR="0" rtl="0" algn="just">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Milk and dairy products</a:t>
            </a:r>
            <a:endParaRPr b="0" i="0" sz="1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30" name="Shape 630"/>
        <p:cNvGrpSpPr/>
        <p:nvPr/>
      </p:nvGrpSpPr>
      <p:grpSpPr>
        <a:xfrm>
          <a:off x="0" y="0"/>
          <a:ext cx="0" cy="0"/>
          <a:chOff x="0" y="0"/>
          <a:chExt cx="0" cy="0"/>
        </a:xfrm>
      </p:grpSpPr>
      <p:sp>
        <p:nvSpPr>
          <p:cNvPr id="631" name="Shape 63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1" marL="0" rtl="0" algn="l">
              <a:spcBef>
                <a:spcPts val="0"/>
              </a:spcBef>
              <a:spcAft>
                <a:spcPts val="0"/>
              </a:spcAft>
              <a:buNone/>
            </a:pPr>
            <a:r>
              <a:rPr lang="en-US" sz="3600">
                <a:solidFill>
                  <a:srgbClr val="853900"/>
                </a:solidFill>
                <a:latin typeface="Constantia"/>
                <a:ea typeface="Constantia"/>
                <a:cs typeface="Constantia"/>
                <a:sym typeface="Constantia"/>
              </a:rPr>
              <a:t>Diet based on pH</a:t>
            </a:r>
            <a:endParaRPr sz="1800">
              <a:solidFill>
                <a:srgbClr val="853900"/>
              </a:solidFill>
            </a:endParaRPr>
          </a:p>
        </p:txBody>
      </p:sp>
      <p:sp>
        <p:nvSpPr>
          <p:cNvPr id="632" name="Shape 632"/>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Principle - keeping the balance between acids and bases in the human body</a:t>
            </a:r>
            <a:endParaRPr/>
          </a:p>
          <a:p>
            <a:pPr indent="-304747" lvl="0" marL="304747" marR="0" rtl="0" algn="just">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Acidification - the basis for the occurrence of disorders and illnesses</a:t>
            </a:r>
            <a:endParaRPr/>
          </a:p>
          <a:p>
            <a:pPr indent="-304747" lvl="0" marL="304747" marR="0" rtl="0" algn="just">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Alkali versus acidifying foods</a:t>
            </a:r>
            <a:endParaRPr/>
          </a:p>
          <a:p>
            <a:pPr indent="-304747" lvl="0" marL="304747" marR="0" rtl="0" algn="just">
              <a:lnSpc>
                <a:spcPct val="90000"/>
              </a:lnSpc>
              <a:spcBef>
                <a:spcPts val="12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Foods that increase pH </a:t>
            </a:r>
            <a:r>
              <a:rPr b="0" i="0" lang="en-US" sz="1800" u="none" cap="none" strike="noStrike">
                <a:solidFill>
                  <a:schemeClr val="dk1"/>
                </a:solidFill>
                <a:latin typeface="Constantia"/>
                <a:ea typeface="Constantia"/>
                <a:cs typeface="Constantia"/>
                <a:sym typeface="Constantia"/>
              </a:rPr>
              <a:t> and cause alkalinity (from the most effective to less):</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baking soda,</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raisins, dried figs, cucumbers, spinach, ginger, celery, broccoli, cabbage, parsley,</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carrots, dandelions, vegetable bowl, kohlrabi, black currant, lemon,</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pure lecithin, mushrooms, cauliflower, melon, mango,</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beet, radish, garlic,</a:t>
            </a:r>
            <a:endParaRPr b="0" i="0" sz="1600" u="none" cap="none" strike="noStrike">
              <a:solidFill>
                <a:schemeClr val="dk1"/>
              </a:solidFill>
              <a:latin typeface="Constantia"/>
              <a:ea typeface="Constantia"/>
              <a:cs typeface="Constantia"/>
              <a:sym typeface="Constantia"/>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lettuce, black molasses, olives, apple vinegar, tomatoes,</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soya beans, oranges, onions, green beans (pods),</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bananas, pears, apples, raspberries, apricots, cherries, other fruits, hazelnuts,</a:t>
            </a:r>
            <a:endParaRPr/>
          </a:p>
          <a:p>
            <a:pPr indent="-304747" lvl="1" marL="755772" marR="0" rtl="0" algn="just">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potatoes, green and herbal tea, kefir</a:t>
            </a:r>
            <a:endParaRPr b="0" i="0" sz="16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36" name="Shape 636"/>
        <p:cNvGrpSpPr/>
        <p:nvPr/>
      </p:nvGrpSpPr>
      <p:grpSpPr>
        <a:xfrm>
          <a:off x="0" y="0"/>
          <a:ext cx="0" cy="0"/>
          <a:chOff x="0" y="0"/>
          <a:chExt cx="0" cy="0"/>
        </a:xfrm>
      </p:grpSpPr>
      <p:sp>
        <p:nvSpPr>
          <p:cNvPr id="637" name="Shape 637"/>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Diet based on pH</a:t>
            </a:r>
            <a:endParaRPr b="0" i="0" sz="3600" u="none" cap="none" strike="noStrike">
              <a:solidFill>
                <a:srgbClr val="853900"/>
              </a:solidFill>
              <a:latin typeface="Constantia"/>
              <a:ea typeface="Constantia"/>
              <a:cs typeface="Constantia"/>
              <a:sym typeface="Constantia"/>
            </a:endParaRPr>
          </a:p>
        </p:txBody>
      </p:sp>
      <p:sp>
        <p:nvSpPr>
          <p:cNvPr id="638" name="Shape 638"/>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Foods that reduce pH and cause acidity (in the order of those most acidifying to less):</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pork, veal, dark rice, rabbit, sea crayfish, beef, oysters, sausages, soft drinks</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fish, other meat, eggs, liqueurs, chocolate, hard and stuffed cheese, turkey, chicken,</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oats, black tea, sparkling beverages,</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bread, margarine, walnuts, walnuts and cashews, other cereals, pasta, white rice</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drinking water at or below the lower limit of the standard (6.5-9.5 pH)</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curd and fresh soft cheese, coconut, almonds, butter and cream,</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whey, cow &amp; goat milk, beans, lentils, wine, coffee, beer</a:t>
            </a:r>
            <a:endParaRPr b="0" i="0" sz="204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Shape 644"/>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Divided food diet</a:t>
            </a:r>
            <a:endParaRPr b="0" i="0" sz="3600" u="none" cap="none" strike="noStrike">
              <a:solidFill>
                <a:srgbClr val="853900"/>
              </a:solidFill>
              <a:latin typeface="Constantia"/>
              <a:ea typeface="Constantia"/>
              <a:cs typeface="Constantia"/>
              <a:sym typeface="Constantia"/>
            </a:endParaRPr>
          </a:p>
        </p:txBody>
      </p:sp>
      <p:sp>
        <p:nvSpPr>
          <p:cNvPr id="645" name="Shape 645"/>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Founder William Howard Hay - a physician from New York</a:t>
            </a:r>
            <a:endParaRPr/>
          </a:p>
          <a:p>
            <a:pPr indent="-304747" lvl="0" marL="304747" marR="0" rtl="0" algn="just">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Main principle - separate consumption of protein-rich foods and carbohydrate-rich foods</a:t>
            </a:r>
            <a:endParaRPr/>
          </a:p>
          <a:p>
            <a:pPr indent="-304747" lvl="0" marL="304747" marR="0" rtl="0" algn="just">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Neutral foods - fats, sour milk products, fresh cheeses, curd, some vegetables, herbs, nuts and seeds</a:t>
            </a:r>
            <a:endParaRPr/>
          </a:p>
          <a:p>
            <a:pPr indent="-304747" lvl="0" marL="304747" marR="0" rtl="0" algn="just">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Later attached policies</a:t>
            </a:r>
            <a:endParaRPr/>
          </a:p>
          <a:p>
            <a:pPr indent="-304747" lvl="1" marL="755772" marR="0" rtl="0" algn="just">
              <a:lnSpc>
                <a:spcPct val="70000"/>
              </a:lnSpc>
              <a:spcBef>
                <a:spcPts val="120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Do not combine protein with fruit</a:t>
            </a:r>
            <a:endParaRPr/>
          </a:p>
          <a:p>
            <a:pPr indent="-304747" lvl="1" marL="755772" marR="0" rtl="0" algn="just">
              <a:lnSpc>
                <a:spcPct val="70000"/>
              </a:lnSpc>
              <a:spcBef>
                <a:spcPts val="120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Fruits do not combine with vegetables</a:t>
            </a:r>
            <a:endParaRPr/>
          </a:p>
          <a:p>
            <a:pPr indent="-304747" lvl="1" marL="755772" marR="0" rtl="0" algn="just">
              <a:lnSpc>
                <a:spcPct val="70000"/>
              </a:lnSpc>
              <a:spcBef>
                <a:spcPts val="120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Keep drinking (2-3 liters daily)</a:t>
            </a:r>
            <a:endParaRPr/>
          </a:p>
          <a:p>
            <a:pPr indent="-304747" lvl="1" marL="755772" marR="0" rtl="0" algn="just">
              <a:lnSpc>
                <a:spcPct val="70000"/>
              </a:lnSpc>
              <a:spcBef>
                <a:spcPts val="120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Eat at rest</a:t>
            </a:r>
            <a:endParaRPr/>
          </a:p>
          <a:p>
            <a:pPr indent="-304747" lvl="1" marL="755772" marR="0" rtl="0" algn="just">
              <a:lnSpc>
                <a:spcPct val="70000"/>
              </a:lnSpc>
              <a:spcBef>
                <a:spcPts val="120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Consume three meals a day with a break of 3-4 hours</a:t>
            </a:r>
            <a:endParaRPr b="0" i="0" sz="1860" u="none" cap="none" strike="noStrike">
              <a:solidFill>
                <a:schemeClr val="dk1"/>
              </a:solidFill>
              <a:latin typeface="Constantia"/>
              <a:ea typeface="Constantia"/>
              <a:cs typeface="Constantia"/>
              <a:sym typeface="Constantia"/>
            </a:endParaRPr>
          </a:p>
        </p:txBody>
      </p:sp>
      <p:pic>
        <p:nvPicPr>
          <p:cNvPr id="646" name="Shape 646"/>
          <p:cNvPicPr preferRelativeResize="0"/>
          <p:nvPr/>
        </p:nvPicPr>
        <p:blipFill rotWithShape="1">
          <a:blip r:embed="rId3">
            <a:alphaModFix/>
          </a:blip>
          <a:srcRect b="0" l="0" r="0" t="0"/>
          <a:stretch/>
        </p:blipFill>
        <p:spPr>
          <a:xfrm>
            <a:off x="6643702" y="3429000"/>
            <a:ext cx="2095500" cy="2095500"/>
          </a:xfrm>
          <a:prstGeom prst="rect">
            <a:avLst/>
          </a:prstGeom>
          <a:noFill/>
          <a:ln>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Shape 65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Diet by blood group (Adamo’s Diet)</a:t>
            </a:r>
            <a:endParaRPr b="0" i="0" sz="3600" u="none" cap="none" strike="noStrike">
              <a:solidFill>
                <a:srgbClr val="853900"/>
              </a:solidFill>
              <a:latin typeface="Constantia"/>
              <a:ea typeface="Constantia"/>
              <a:cs typeface="Constantia"/>
              <a:sym typeface="Constantia"/>
            </a:endParaRPr>
          </a:p>
        </p:txBody>
      </p:sp>
      <p:sp>
        <p:nvSpPr>
          <p:cNvPr id="652" name="Shape 652"/>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Book Nutrition and Blood Groups by Peter J.D. Adam</a:t>
            </a:r>
            <a:endParaRPr/>
          </a:p>
          <a:p>
            <a:pPr indent="-304747" lvl="0" marL="304747" marR="0" rtl="0" algn="just">
              <a:lnSpc>
                <a:spcPct val="70000"/>
              </a:lnSpc>
              <a:spcBef>
                <a:spcPts val="1200"/>
              </a:spcBef>
              <a:spcAft>
                <a:spcPts val="0"/>
              </a:spcAft>
              <a:buClr>
                <a:schemeClr val="accent1"/>
              </a:buClr>
              <a:buSzPts val="2590"/>
              <a:buFont typeface="Arial"/>
              <a:buChar char="•"/>
            </a:pPr>
            <a:r>
              <a:rPr lang="en-US" sz="2590"/>
              <a:t>Individual diets</a:t>
            </a:r>
            <a:r>
              <a:rPr b="0" i="0" lang="en-US" sz="2590" u="none" cap="none" strike="noStrike">
                <a:solidFill>
                  <a:schemeClr val="dk1"/>
                </a:solidFill>
                <a:latin typeface="Constantia"/>
                <a:ea typeface="Constantia"/>
                <a:cs typeface="Constantia"/>
                <a:sym typeface="Constantia"/>
              </a:rPr>
              <a:t> by type of blood group</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 The list of foods for each blood group</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 3 food categories:</a:t>
            </a:r>
            <a:endParaRPr/>
          </a:p>
          <a:p>
            <a:pPr indent="-304747" lvl="1" marL="755772" marR="0" rtl="0" algn="just">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Very beneficial</a:t>
            </a:r>
            <a:endParaRPr/>
          </a:p>
          <a:p>
            <a:pPr indent="-304747" lvl="1" marL="755772" marR="0" rtl="0" algn="just">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Neutral</a:t>
            </a:r>
            <a:endParaRPr/>
          </a:p>
          <a:p>
            <a:pPr indent="-304747" lvl="1" marL="755772" marR="0" rtl="0" algn="just">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Forbidden</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 The reason for this diet is, according to the author, the presence of lectins in food and the human body's immune response to these substances that is affected by the blood group.</a:t>
            </a:r>
            <a:endParaRPr/>
          </a:p>
          <a:p>
            <a:pPr indent="-140282" lvl="0" marL="304747" marR="0" rtl="0" algn="just">
              <a:lnSpc>
                <a:spcPct val="70000"/>
              </a:lnSpc>
              <a:spcBef>
                <a:spcPts val="1800"/>
              </a:spcBef>
              <a:spcAft>
                <a:spcPts val="0"/>
              </a:spcAft>
              <a:buClr>
                <a:schemeClr val="accent1"/>
              </a:buClr>
              <a:buSzPts val="2590"/>
              <a:buFont typeface="Arial"/>
              <a:buNone/>
            </a:pPr>
            <a:r>
              <a:t/>
            </a:r>
            <a:endParaRPr b="0" i="0" sz="2590" u="none" cap="none" strike="noStrike">
              <a:solidFill>
                <a:schemeClr val="dk1"/>
              </a:solidFill>
              <a:latin typeface="Constantia"/>
              <a:ea typeface="Constantia"/>
              <a:cs typeface="Constantia"/>
              <a:sym typeface="Constantia"/>
            </a:endParaRPr>
          </a:p>
        </p:txBody>
      </p:sp>
      <p:pic>
        <p:nvPicPr>
          <p:cNvPr id="653" name="Shape 653"/>
          <p:cNvPicPr preferRelativeResize="0"/>
          <p:nvPr/>
        </p:nvPicPr>
        <p:blipFill rotWithShape="1">
          <a:blip r:embed="rId3">
            <a:alphaModFix/>
          </a:blip>
          <a:srcRect b="0" l="0" r="0" t="0"/>
          <a:stretch/>
        </p:blipFill>
        <p:spPr>
          <a:xfrm>
            <a:off x="6429388" y="3143248"/>
            <a:ext cx="2524125" cy="1438275"/>
          </a:xfrm>
          <a:prstGeom prst="rect">
            <a:avLst/>
          </a:prstGeom>
          <a:noFill/>
          <a:ln>
            <a:noFill/>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Shape 658"/>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Diet by Ayurveda</a:t>
            </a:r>
            <a:endParaRPr b="0" i="0" sz="3600" u="none" cap="none" strike="noStrike">
              <a:solidFill>
                <a:srgbClr val="853900"/>
              </a:solidFill>
              <a:latin typeface="Constantia"/>
              <a:ea typeface="Constantia"/>
              <a:cs typeface="Constantia"/>
              <a:sym typeface="Constantia"/>
            </a:endParaRPr>
          </a:p>
        </p:txBody>
      </p:sp>
      <p:sp>
        <p:nvSpPr>
          <p:cNvPr id="659" name="Shape 659"/>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9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Ayurveda is a traditional Indian medicine for over 5,000 years</a:t>
            </a:r>
            <a:endParaRPr/>
          </a:p>
          <a:p>
            <a:pPr indent="-304747" lvl="0" marL="304747" marR="0" rtl="0" algn="just">
              <a:lnSpc>
                <a:spcPct val="90000"/>
              </a:lnSpc>
              <a:spcBef>
                <a:spcPts val="12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The aim is to achieve a balance between the body, soul, senses of  man and the environment</a:t>
            </a:r>
            <a:endParaRPr/>
          </a:p>
          <a:p>
            <a:pPr indent="-304747" lvl="0" marL="304747" marR="0" rtl="0" algn="just">
              <a:lnSpc>
                <a:spcPct val="90000"/>
              </a:lnSpc>
              <a:spcBef>
                <a:spcPts val="12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The main principle is the ratio of the 3 basic types of energy Vata, Pitta and Kapha - different for each person</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Body constitution type</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The activity of the human organism</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 Choosing the right food for each type</a:t>
            </a:r>
            <a:endParaRPr/>
          </a:p>
          <a:p>
            <a:pPr indent="-304747" lvl="0" marL="304747" marR="0" rtl="0" algn="just">
              <a:lnSpc>
                <a:spcPct val="90000"/>
              </a:lnSpc>
              <a:spcBef>
                <a:spcPts val="12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Other recommendations</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Prefer the plant diet as fresh as possible</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Avoiding foods containing preservatives and other additives</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Adaptation of diet to the season, climate, region</a:t>
            </a:r>
            <a:endParaRPr/>
          </a:p>
          <a:p>
            <a:pPr indent="-304747" lvl="1" marL="755772" marR="0" rtl="0" algn="just">
              <a:lnSpc>
                <a:spcPct val="90000"/>
              </a:lnSpc>
              <a:spcBef>
                <a:spcPts val="12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Do not eat between m</a:t>
            </a:r>
            <a:r>
              <a:rPr lang="en-US" sz="1600"/>
              <a:t>eals</a:t>
            </a:r>
            <a:r>
              <a:rPr b="0" i="0" lang="en-US" sz="1600" u="none" cap="none" strike="noStrike">
                <a:solidFill>
                  <a:schemeClr val="dk1"/>
                </a:solidFill>
                <a:latin typeface="Constantia"/>
                <a:ea typeface="Constantia"/>
                <a:cs typeface="Constantia"/>
                <a:sym typeface="Constantia"/>
              </a:rPr>
              <a:t>, breaks </a:t>
            </a:r>
            <a:r>
              <a:rPr lang="en-US" sz="1600"/>
              <a:t>for</a:t>
            </a:r>
            <a:r>
              <a:rPr b="0" i="0" lang="en-US" sz="1600" u="none" cap="none" strike="noStrike">
                <a:solidFill>
                  <a:schemeClr val="dk1"/>
                </a:solidFill>
                <a:latin typeface="Constantia"/>
                <a:ea typeface="Constantia"/>
                <a:cs typeface="Constantia"/>
                <a:sym typeface="Constantia"/>
              </a:rPr>
              <a:t> 3-5 hours for perfect digestion</a:t>
            </a:r>
            <a:endParaRPr b="0" i="0" sz="16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Shape 665"/>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Detox Diets</a:t>
            </a:r>
            <a:endParaRPr b="0" i="0" sz="3600" u="none" cap="none" strike="noStrike">
              <a:solidFill>
                <a:srgbClr val="7A1A06"/>
              </a:solidFill>
              <a:latin typeface="Constantia"/>
              <a:ea typeface="Constantia"/>
              <a:cs typeface="Constantia"/>
              <a:sym typeface="Constantia"/>
            </a:endParaRPr>
          </a:p>
        </p:txBody>
      </p:sp>
      <p:sp>
        <p:nvSpPr>
          <p:cNvPr id="666" name="Shape 666"/>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One of Fad diet</a:t>
            </a:r>
            <a:endParaRPr b="0" i="0" sz="2590" u="none" cap="none" strike="noStrike">
              <a:solidFill>
                <a:schemeClr val="dk1"/>
              </a:solidFill>
              <a:latin typeface="Constantia"/>
              <a:ea typeface="Constantia"/>
              <a:cs typeface="Constantia"/>
              <a:sym typeface="Constantia"/>
            </a:endParaRPr>
          </a:p>
          <a:p>
            <a:pPr indent="-304747" lvl="0" marL="304747" marR="0" rtl="0" algn="l">
              <a:lnSpc>
                <a:spcPct val="9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Claim to facilitate toxin elimination and weight loss      promoting health and well-being </a:t>
            </a:r>
            <a:endParaRPr/>
          </a:p>
          <a:p>
            <a:pPr indent="-304747" lvl="0" marL="304747" marR="0" rtl="0" algn="l">
              <a:lnSpc>
                <a:spcPct val="9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Recommended consumption of “alkaline foods”</a:t>
            </a:r>
            <a:endParaRPr/>
          </a:p>
          <a:p>
            <a:pPr indent="-304747" lvl="1" marL="755772" marR="0" rtl="0" algn="l">
              <a:lnSpc>
                <a:spcPct val="9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such as: vegetables, fruits, nuts, seeds and herbs</a:t>
            </a:r>
            <a:endParaRPr/>
          </a:p>
          <a:p>
            <a:pPr indent="-304747" lvl="0" marL="304747" marR="0" rtl="0" algn="l">
              <a:lnSpc>
                <a:spcPct val="9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Forbidden consumption of acidifying foods</a:t>
            </a:r>
            <a:endParaRPr/>
          </a:p>
          <a:p>
            <a:pPr indent="-304747" lvl="1" marL="755772" marR="0" rtl="0" algn="l">
              <a:lnSpc>
                <a:spcPct val="9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such as: meat, fish, dairy products, bakery products (products made from white flour) and refined sugar</a:t>
            </a:r>
            <a:endParaRPr/>
          </a:p>
          <a:p>
            <a:pPr indent="-304747" lvl="0" marL="304747" marR="0" rtl="0" algn="l">
              <a:lnSpc>
                <a:spcPct val="9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Lobby of pharmaceutical firms, pharmacies, apprentices of alternative medicine  </a:t>
            </a:r>
            <a:endParaRPr b="0" i="0" sz="2590" u="none" cap="none" strike="noStrike">
              <a:solidFill>
                <a:schemeClr val="dk1"/>
              </a:solidFill>
              <a:latin typeface="Constantia"/>
              <a:ea typeface="Constantia"/>
              <a:cs typeface="Constantia"/>
              <a:sym typeface="Constantia"/>
            </a:endParaRPr>
          </a:p>
        </p:txBody>
      </p:sp>
      <p:cxnSp>
        <p:nvCxnSpPr>
          <p:cNvPr id="667" name="Shape 667"/>
          <p:cNvCxnSpPr/>
          <p:nvPr/>
        </p:nvCxnSpPr>
        <p:spPr>
          <a:xfrm>
            <a:off x="1907704" y="2780928"/>
            <a:ext cx="428628" cy="1588"/>
          </a:xfrm>
          <a:prstGeom prst="straightConnector1">
            <a:avLst/>
          </a:prstGeom>
          <a:noFill/>
          <a:ln cap="flat" cmpd="sng" w="25400">
            <a:solidFill>
              <a:schemeClr val="accent1"/>
            </a:solidFill>
            <a:prstDash val="solid"/>
            <a:miter lim="800000"/>
            <a:headEnd len="med" w="med" type="none"/>
            <a:tailEnd len="lg" w="lg" type="stealth"/>
          </a:ln>
        </p:spPr>
      </p:cxn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Types of alternative nutrition</a:t>
            </a:r>
            <a:endParaRPr b="0" i="0" sz="3600" u="none" cap="none" strike="noStrike">
              <a:solidFill>
                <a:srgbClr val="853900"/>
              </a:solidFill>
              <a:latin typeface="Constantia"/>
              <a:ea typeface="Constantia"/>
              <a:cs typeface="Constantia"/>
              <a:sym typeface="Constantia"/>
            </a:endParaRPr>
          </a:p>
        </p:txBody>
      </p:sp>
      <p:sp>
        <p:nvSpPr>
          <p:cNvPr id="427" name="Shape 427"/>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8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Vegetarianism</a:t>
            </a:r>
            <a:endParaRPr/>
          </a:p>
          <a:p>
            <a:pPr indent="-304747" lvl="0" marL="304747" marR="0" rtl="0" algn="l">
              <a:lnSpc>
                <a:spcPct val="8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Macrobiotic diet</a:t>
            </a:r>
            <a:endParaRPr/>
          </a:p>
          <a:p>
            <a:pPr indent="-304747" lvl="0" marL="304747" marR="0" rtl="0" algn="l">
              <a:lnSpc>
                <a:spcPct val="80000"/>
              </a:lnSpc>
              <a:spcBef>
                <a:spcPts val="1800"/>
              </a:spcBef>
              <a:spcAft>
                <a:spcPts val="0"/>
              </a:spcAft>
              <a:buClr>
                <a:schemeClr val="accent1"/>
              </a:buClr>
              <a:buSzPts val="2800"/>
              <a:buFont typeface="Arial"/>
              <a:buChar char="•"/>
            </a:pPr>
            <a:r>
              <a:rPr lang="en-US"/>
              <a:t>Marginal</a:t>
            </a:r>
            <a:r>
              <a:rPr b="0" i="0" lang="en-US" sz="2800" u="none" cap="none" strike="noStrike">
                <a:solidFill>
                  <a:schemeClr val="dk1"/>
                </a:solidFill>
                <a:latin typeface="Constantia"/>
                <a:ea typeface="Constantia"/>
                <a:cs typeface="Constantia"/>
                <a:sym typeface="Constantia"/>
              </a:rPr>
              <a:t> types:</a:t>
            </a:r>
            <a:endParaRPr/>
          </a:p>
          <a:p>
            <a:pPr indent="-304747" lvl="1" marL="755772" marR="0" rtl="0" algn="l">
              <a:lnSpc>
                <a:spcPct val="8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Divided food diet</a:t>
            </a:r>
            <a:endParaRPr/>
          </a:p>
          <a:p>
            <a:pPr indent="-304747" lvl="1" marL="755772" marR="0" rtl="0" algn="l">
              <a:lnSpc>
                <a:spcPct val="8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Diet by blood group (Adamo’s Diet)</a:t>
            </a:r>
            <a:endParaRPr/>
          </a:p>
          <a:p>
            <a:pPr indent="-304747" lvl="1" marL="755772" marR="0" rtl="0" algn="l">
              <a:lnSpc>
                <a:spcPct val="8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Paleo Diet (Paleolithic diet)</a:t>
            </a:r>
            <a:endParaRPr/>
          </a:p>
          <a:p>
            <a:pPr indent="-304747" lvl="1" marL="755772" marR="0" rtl="0" algn="l">
              <a:lnSpc>
                <a:spcPct val="8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Diet based on pH (alkaline diet)</a:t>
            </a:r>
            <a:endParaRPr b="0" i="0" sz="2400" u="none" cap="none" strike="noStrike">
              <a:solidFill>
                <a:schemeClr val="dk1"/>
              </a:solidFill>
              <a:latin typeface="Constantia"/>
              <a:ea typeface="Constantia"/>
              <a:cs typeface="Constantia"/>
              <a:sym typeface="Constantia"/>
            </a:endParaRPr>
          </a:p>
          <a:p>
            <a:pPr indent="-304747" lvl="1" marL="755772" marR="0" rtl="0" algn="l">
              <a:lnSpc>
                <a:spcPct val="8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Detox diet</a:t>
            </a:r>
            <a:endParaRPr/>
          </a:p>
          <a:p>
            <a:pPr indent="-304747" lvl="0" marL="304747" marR="0" rtl="0" algn="l">
              <a:lnSpc>
                <a:spcPct val="8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Organic food </a:t>
            </a:r>
            <a:endParaRPr/>
          </a:p>
          <a:p>
            <a:pPr indent="-152347" lvl="1" marL="755772" marR="0" rtl="0" algn="l">
              <a:lnSpc>
                <a:spcPct val="80000"/>
              </a:lnSpc>
              <a:spcBef>
                <a:spcPts val="1200"/>
              </a:spcBef>
              <a:spcAft>
                <a:spcPts val="0"/>
              </a:spcAft>
              <a:buClr>
                <a:schemeClr val="accent1"/>
              </a:buClr>
              <a:buSzPts val="2400"/>
              <a:buFont typeface="Arial"/>
              <a:buNone/>
            </a:pPr>
            <a:r>
              <a:t/>
            </a:r>
            <a:endParaRPr b="0" i="0" sz="24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pic>
        <p:nvPicPr>
          <p:cNvPr descr="detox studie.JPG" id="672" name="Shape 672"/>
          <p:cNvPicPr preferRelativeResize="0"/>
          <p:nvPr/>
        </p:nvPicPr>
        <p:blipFill rotWithShape="1">
          <a:blip r:embed="rId3">
            <a:alphaModFix/>
          </a:blip>
          <a:srcRect b="0" l="0" r="0" t="0"/>
          <a:stretch/>
        </p:blipFill>
        <p:spPr>
          <a:xfrm>
            <a:off x="3357554" y="0"/>
            <a:ext cx="5786446" cy="1826034"/>
          </a:xfrm>
          <a:prstGeom prst="rect">
            <a:avLst/>
          </a:prstGeom>
          <a:noFill/>
          <a:ln>
            <a:noFill/>
          </a:ln>
        </p:spPr>
      </p:pic>
      <p:sp>
        <p:nvSpPr>
          <p:cNvPr id="673" name="Shape 673"/>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Detox Diets</a:t>
            </a:r>
            <a:endParaRPr b="0" i="0" sz="3600" u="none" cap="none" strike="noStrike">
              <a:solidFill>
                <a:srgbClr val="7A1A06"/>
              </a:solidFill>
              <a:latin typeface="Constantia"/>
              <a:ea typeface="Constantia"/>
              <a:cs typeface="Constantia"/>
              <a:sym typeface="Constantia"/>
            </a:endParaRPr>
          </a:p>
        </p:txBody>
      </p:sp>
      <p:sp>
        <p:nvSpPr>
          <p:cNvPr id="674" name="Shape 674"/>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Some clinical studies have shown that commercial detox diets enhance liver detoxification, </a:t>
            </a:r>
            <a:r>
              <a:rPr b="1" i="0" lang="en-US" sz="2800" u="none" cap="none" strike="noStrike">
                <a:solidFill>
                  <a:schemeClr val="dk1"/>
                </a:solidFill>
                <a:latin typeface="Constantia"/>
                <a:ea typeface="Constantia"/>
                <a:cs typeface="Constantia"/>
                <a:sym typeface="Constantia"/>
              </a:rPr>
              <a:t>BUT</a:t>
            </a:r>
            <a:r>
              <a:rPr b="0" i="0" lang="en-US" sz="2800" u="none" cap="none" strike="noStrike">
                <a:solidFill>
                  <a:schemeClr val="dk1"/>
                </a:solidFill>
                <a:latin typeface="Constantia"/>
                <a:ea typeface="Constantia"/>
                <a:cs typeface="Constantia"/>
                <a:sym typeface="Constantia"/>
              </a:rPr>
              <a:t> they have </a:t>
            </a:r>
            <a:r>
              <a:rPr b="1" i="0" lang="en-US" sz="2800" u="none" cap="none" strike="noStrike">
                <a:solidFill>
                  <a:schemeClr val="dk1"/>
                </a:solidFill>
                <a:latin typeface="Constantia"/>
                <a:ea typeface="Constantia"/>
                <a:cs typeface="Constantia"/>
                <a:sym typeface="Constantia"/>
              </a:rPr>
              <a:t>flawed methodologies and small sample sizes</a:t>
            </a:r>
            <a:r>
              <a:rPr b="0" i="0" lang="en-US" sz="2800" u="none" cap="none" strike="noStrike">
                <a:solidFill>
                  <a:schemeClr val="dk1"/>
                </a:solidFill>
                <a:latin typeface="Constantia"/>
                <a:ea typeface="Constantia"/>
                <a:cs typeface="Constantia"/>
                <a:sym typeface="Constantia"/>
              </a:rPr>
              <a:t>!</a:t>
            </a:r>
            <a:endParaRPr/>
          </a:p>
          <a:p>
            <a:pPr indent="-304747" lvl="0" marL="304747" marR="0" rtl="0" algn="l">
              <a:lnSpc>
                <a:spcPct val="90000"/>
              </a:lnSpc>
              <a:spcBef>
                <a:spcPts val="1200"/>
              </a:spcBef>
              <a:spcAft>
                <a:spcPts val="0"/>
              </a:spcAft>
              <a:buClr>
                <a:schemeClr val="accent1"/>
              </a:buClr>
              <a:buSzPts val="2800"/>
              <a:buFont typeface="Arial"/>
              <a:buChar char="•"/>
            </a:pPr>
            <a:r>
              <a:rPr b="1" i="0" lang="en-US" sz="2800" u="none" cap="none" strike="noStrike">
                <a:solidFill>
                  <a:schemeClr val="dk1"/>
                </a:solidFill>
                <a:latin typeface="Constantia"/>
                <a:ea typeface="Constantia"/>
                <a:cs typeface="Constantia"/>
                <a:sym typeface="Constantia"/>
              </a:rPr>
              <a:t>NO randomised controlled trials </a:t>
            </a:r>
            <a:r>
              <a:rPr b="0" i="0" lang="en-US" sz="2800" u="none" cap="none" strike="noStrike">
                <a:solidFill>
                  <a:schemeClr val="dk1"/>
                </a:solidFill>
                <a:latin typeface="Constantia"/>
                <a:ea typeface="Constantia"/>
                <a:cs typeface="Constantia"/>
                <a:sym typeface="Constantia"/>
              </a:rPr>
              <a:t>have been conducted to assess the effectiveness of commercial detox diets in humans!!!</a:t>
            </a:r>
            <a:endParaRPr/>
          </a:p>
          <a:p>
            <a:pPr indent="-126947" lvl="0" marL="304747" marR="0" rtl="0" algn="l">
              <a:lnSpc>
                <a:spcPct val="90000"/>
              </a:lnSpc>
              <a:spcBef>
                <a:spcPts val="1800"/>
              </a:spcBef>
              <a:spcAft>
                <a:spcPts val="0"/>
              </a:spcAft>
              <a:buClr>
                <a:schemeClr val="accent1"/>
              </a:buClr>
              <a:buSzPts val="2800"/>
              <a:buFont typeface="Arial"/>
              <a:buNone/>
            </a:pPr>
            <a:r>
              <a:t/>
            </a:r>
            <a:endParaRPr b="0" i="0" sz="2800" u="none" cap="none" strike="noStrike">
              <a:solidFill>
                <a:schemeClr val="dk1"/>
              </a:solidFill>
              <a:latin typeface="Constantia"/>
              <a:ea typeface="Constantia"/>
              <a:cs typeface="Constantia"/>
              <a:sym typeface="Constantia"/>
            </a:endParaRPr>
          </a:p>
        </p:txBody>
      </p:sp>
      <p:sp>
        <p:nvSpPr>
          <p:cNvPr id="675" name="Shape 675"/>
          <p:cNvSpPr/>
          <p:nvPr/>
        </p:nvSpPr>
        <p:spPr>
          <a:xfrm>
            <a:off x="1142976" y="6286520"/>
            <a:ext cx="664373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u="sng">
                <a:solidFill>
                  <a:schemeClr val="hlink"/>
                </a:solidFill>
                <a:latin typeface="Constantia"/>
                <a:ea typeface="Constantia"/>
                <a:cs typeface="Constantia"/>
                <a:sym typeface="Constantia"/>
                <a:hlinkClick r:id="rId4"/>
              </a:rPr>
              <a:t>http://onlinelibrary.wiley.com/doi/10.1111/jhn.12286/epdf</a:t>
            </a:r>
            <a:r>
              <a:rPr lang="en-US" sz="1600">
                <a:solidFill>
                  <a:schemeClr val="dk1"/>
                </a:solidFill>
                <a:latin typeface="Constantia"/>
                <a:ea typeface="Constantia"/>
                <a:cs typeface="Constantia"/>
                <a:sym typeface="Constantia"/>
              </a:rPr>
              <a:t> viewed 26.1.2018</a:t>
            </a:r>
            <a:endParaRPr sz="1600">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pic>
        <p:nvPicPr>
          <p:cNvPr id="680" name="Shape 680"/>
          <p:cNvPicPr preferRelativeResize="0"/>
          <p:nvPr/>
        </p:nvPicPr>
        <p:blipFill rotWithShape="1">
          <a:blip r:embed="rId3">
            <a:alphaModFix/>
          </a:blip>
          <a:srcRect b="0" l="0" r="0" t="0"/>
          <a:stretch/>
        </p:blipFill>
        <p:spPr>
          <a:xfrm>
            <a:off x="5343525" y="0"/>
            <a:ext cx="3800475" cy="1790700"/>
          </a:xfrm>
          <a:prstGeom prst="rect">
            <a:avLst/>
          </a:prstGeom>
          <a:noFill/>
          <a:ln>
            <a:noFill/>
          </a:ln>
        </p:spPr>
      </p:pic>
      <p:sp>
        <p:nvSpPr>
          <p:cNvPr id="681" name="Shape 68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Organic food</a:t>
            </a:r>
            <a:endParaRPr b="0" i="0" sz="3600" u="none" cap="none" strike="noStrike">
              <a:solidFill>
                <a:srgbClr val="7A1A06"/>
              </a:solidFill>
              <a:latin typeface="Constantia"/>
              <a:ea typeface="Constantia"/>
              <a:cs typeface="Constantia"/>
              <a:sym typeface="Constantia"/>
            </a:endParaRPr>
          </a:p>
        </p:txBody>
      </p:sp>
      <p:sp>
        <p:nvSpPr>
          <p:cNvPr id="682" name="Shape 682"/>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Sometimes it’s also classified under alternative nutrition</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Consumption of foods, that have been produced by methods that don’t use pesticides, herbicides, fertilisers and which have</a:t>
            </a:r>
            <a:r>
              <a:rPr lang="en-US"/>
              <a:t>n’t been</a:t>
            </a:r>
            <a:r>
              <a:rPr b="0" i="0" lang="en-US" sz="2800" u="none" cap="none" strike="noStrike">
                <a:solidFill>
                  <a:schemeClr val="dk1"/>
                </a:solidFill>
                <a:latin typeface="Constantia"/>
                <a:ea typeface="Constantia"/>
                <a:cs typeface="Constantia"/>
                <a:sym typeface="Constantia"/>
              </a:rPr>
              <a:t> industrially processed</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Transformed into a lifestyle</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More friendly approach to nature and animals</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Shape 687"/>
          <p:cNvSpPr txBox="1"/>
          <p:nvPr>
            <p:ph type="title"/>
          </p:nvPr>
        </p:nvSpPr>
        <p:spPr>
          <a:xfrm>
            <a:off x="1500166" y="2928934"/>
            <a:ext cx="6858000" cy="1466165"/>
          </a:xfrm>
          <a:prstGeom prst="rect">
            <a:avLst/>
          </a:prstGeom>
          <a:noFill/>
          <a:ln>
            <a:noFill/>
          </a:ln>
        </p:spPr>
        <p:txBody>
          <a:bodyPr anchorCtr="0" anchor="b" bIns="60925" lIns="121875" spcFirstLastPara="1" rIns="121875" wrap="square" tIns="60925">
            <a:noAutofit/>
          </a:bodyPr>
          <a:lstStyle/>
          <a:p>
            <a:pPr indent="0" lvl="0" marL="0" marR="0" rtl="0" algn="ctr">
              <a:spcBef>
                <a:spcPts val="0"/>
              </a:spcBef>
              <a:spcAft>
                <a:spcPts val="0"/>
              </a:spcAft>
              <a:buClr>
                <a:srgbClr val="7A1A06"/>
              </a:buClr>
              <a:buSzPts val="4320"/>
              <a:buFont typeface="Constantia"/>
              <a:buNone/>
            </a:pPr>
            <a:r>
              <a:rPr b="1" i="0" lang="en-US" sz="4320" u="none" cap="none" strike="noStrike">
                <a:solidFill>
                  <a:srgbClr val="7A1A06"/>
                </a:solidFill>
                <a:latin typeface="Constantia"/>
                <a:ea typeface="Constantia"/>
                <a:cs typeface="Constantia"/>
                <a:sym typeface="Constantia"/>
              </a:rPr>
              <a:t>Nutritional and health aspects</a:t>
            </a:r>
            <a:endParaRPr b="1" i="0" sz="4320" u="none" cap="none" strike="noStrike">
              <a:solidFill>
                <a:srgbClr val="7A1A06"/>
              </a:solidFill>
              <a:latin typeface="Constantia"/>
              <a:ea typeface="Constantia"/>
              <a:cs typeface="Constantia"/>
              <a:sym typeface="Constantia"/>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Shape 692"/>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Nutritional and health aspects</a:t>
            </a:r>
            <a:endParaRPr b="0" i="0" sz="3600" u="none" cap="none" strike="noStrike">
              <a:solidFill>
                <a:srgbClr val="7A1A06"/>
              </a:solidFill>
              <a:latin typeface="Constantia"/>
              <a:ea typeface="Constantia"/>
              <a:cs typeface="Constantia"/>
              <a:sym typeface="Constantia"/>
            </a:endParaRPr>
          </a:p>
        </p:txBody>
      </p:sp>
      <p:sp>
        <p:nvSpPr>
          <p:cNvPr id="693" name="Shape 693"/>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It’s  depending on the degree of restriction of food of animal origin and on the composition of consumed food</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Risks of alternative nutrition</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Poor awareness</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Improper diet composition</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Some nutritients may be missing or in reduced quanity in a plant based diet. </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The presence of inhibitors of the absorption of certain nutrients</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Others</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Benefits of alternative nutrition</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Higher consumption of fruit, vegetables, cereals, sprouts, legumes, nuts, seeds, vegetable oils</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Lower intake of saturated fat, cholesterol, animal protein</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Lower energy density</a:t>
            </a:r>
            <a:endParaRPr/>
          </a:p>
          <a:p>
            <a:pPr indent="-304747" lvl="1" marL="755772" marR="0" rtl="0" algn="l">
              <a:lnSpc>
                <a:spcPct val="90000"/>
              </a:lnSpc>
              <a:spcBef>
                <a:spcPts val="6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Lifestyle</a:t>
            </a:r>
            <a:endParaRPr b="0" i="0" sz="1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Shape 698"/>
          <p:cNvSpPr txBox="1"/>
          <p:nvPr>
            <p:ph type="title"/>
          </p:nvPr>
        </p:nvSpPr>
        <p:spPr>
          <a:xfrm>
            <a:off x="914400" y="283729"/>
            <a:ext cx="7315200" cy="10191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General assessment</a:t>
            </a:r>
            <a:endParaRPr b="0" i="0" sz="3600" u="none" cap="none" strike="noStrike">
              <a:solidFill>
                <a:srgbClr val="7A1A06"/>
              </a:solidFill>
              <a:latin typeface="Constantia"/>
              <a:ea typeface="Constantia"/>
              <a:cs typeface="Constantia"/>
              <a:sym typeface="Constantia"/>
            </a:endParaRPr>
          </a:p>
        </p:txBody>
      </p:sp>
      <p:sp>
        <p:nvSpPr>
          <p:cNvPr id="699" name="Shape 699"/>
          <p:cNvSpPr txBox="1"/>
          <p:nvPr>
            <p:ph idx="1" type="body"/>
          </p:nvPr>
        </p:nvSpPr>
        <p:spPr>
          <a:xfrm>
            <a:off x="914400" y="1302836"/>
            <a:ext cx="7315200" cy="47436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The vast majority of epidemiological studies revolves around vegetarianism and its subgroups.</a:t>
            </a:r>
            <a:endParaRPr/>
          </a:p>
          <a:p>
            <a:pPr indent="-304747" lvl="0" marL="304747" marR="0" rtl="0" algn="l">
              <a:lnSpc>
                <a:spcPct val="90000"/>
              </a:lnSpc>
              <a:spcBef>
                <a:spcPts val="6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Vegetarians partially consuming food of animal origin</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With the right combination of foods, nutritional deficiency problems usually do not occur</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Potential risks most often result from bad diet plan </a:t>
            </a:r>
            <a:endParaRPr/>
          </a:p>
          <a:p>
            <a:pPr indent="-304747" lvl="0" marL="304747" marR="0" rtl="0" algn="l">
              <a:lnSpc>
                <a:spcPct val="90000"/>
              </a:lnSpc>
              <a:spcBef>
                <a:spcPts val="6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Vegans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Compliance with many rules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Your diet must be enriched with the missing ingredients in the form of dietary supplements or fortified foods - vitamins B12, B2, D, Ca, I</a:t>
            </a:r>
            <a:endParaRPr/>
          </a:p>
          <a:p>
            <a:pPr indent="-304747" lvl="0" marL="304747" marR="0" rtl="0" algn="l">
              <a:lnSpc>
                <a:spcPct val="90000"/>
              </a:lnSpc>
              <a:spcBef>
                <a:spcPts val="6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Vitarians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Certain positive aspects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Negative - higher content of natural toxic and antinutritive substances, hygienic quality, digestibility</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Not enough of all essential nutrients can be provided to the extent necessary</a:t>
            </a:r>
            <a:endParaRPr/>
          </a:p>
          <a:p>
            <a:pPr indent="-304747" lvl="0" marL="304747" marR="0" rtl="0" algn="l">
              <a:lnSpc>
                <a:spcPct val="90000"/>
              </a:lnSpc>
              <a:spcBef>
                <a:spcPts val="6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Fructarians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Completely inappropriate diet</a:t>
            </a:r>
            <a:endParaRPr b="0" i="0" sz="16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Shape 704"/>
          <p:cNvSpPr txBox="1"/>
          <p:nvPr>
            <p:ph type="title"/>
          </p:nvPr>
        </p:nvSpPr>
        <p:spPr>
          <a:xfrm>
            <a:off x="914400" y="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General assessment</a:t>
            </a:r>
            <a:endParaRPr b="0" i="0" sz="3600" u="none" cap="none" strike="noStrike">
              <a:solidFill>
                <a:srgbClr val="7A1A06"/>
              </a:solidFill>
              <a:latin typeface="Constantia"/>
              <a:ea typeface="Constantia"/>
              <a:cs typeface="Constantia"/>
              <a:sym typeface="Constantia"/>
            </a:endParaRPr>
          </a:p>
        </p:txBody>
      </p:sp>
      <p:sp>
        <p:nvSpPr>
          <p:cNvPr id="705" name="Shape 705"/>
          <p:cNvSpPr txBox="1"/>
          <p:nvPr>
            <p:ph idx="1" type="body"/>
          </p:nvPr>
        </p:nvSpPr>
        <p:spPr>
          <a:xfrm>
            <a:off x="914400" y="12954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Macrobiotics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Lower levels can meet the nutritional needs of adult</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 Higher restrictive levels - inadequate from both nutritional and energy generation point of view</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Lack of valuable proteins, Ca, Fe, PUFA, vitamins A, C, D and B12</a:t>
            </a:r>
            <a:endParaRPr/>
          </a:p>
          <a:p>
            <a:pPr indent="-304747" lvl="0" marL="304747" marR="0" rtl="0" algn="l">
              <a:lnSpc>
                <a:spcPct val="90000"/>
              </a:lnSpc>
              <a:spcBef>
                <a:spcPts val="12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Divided food diet</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While adhering to its diversity and regularity, it can provide sufficient nutrients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The principles of separate consumption of carbohydrate and protein foods are unjustified and scientifically unsubstantiated</a:t>
            </a:r>
            <a:endParaRPr/>
          </a:p>
          <a:p>
            <a:pPr indent="-304747" lvl="0" marL="304747" marR="0" rtl="0" algn="l">
              <a:lnSpc>
                <a:spcPct val="90000"/>
              </a:lnSpc>
              <a:spcBef>
                <a:spcPts val="12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Diet by blood group</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The theoretical assumptions of this diet are not serious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By strict adherence to recommended guidelines, some blood groups may have a deficiency in vital nutrients</a:t>
            </a:r>
            <a:endParaRPr/>
          </a:p>
          <a:p>
            <a:pPr indent="-304747" lvl="0" marL="304747" marR="0" rtl="0" algn="l">
              <a:lnSpc>
                <a:spcPct val="90000"/>
              </a:lnSpc>
              <a:spcBef>
                <a:spcPts val="1200"/>
              </a:spcBef>
              <a:spcAft>
                <a:spcPts val="0"/>
              </a:spcAft>
              <a:buClr>
                <a:schemeClr val="accent1"/>
              </a:buClr>
              <a:buSzPts val="1800"/>
              <a:buFont typeface="Arial"/>
              <a:buChar char="•"/>
            </a:pPr>
            <a:r>
              <a:rPr b="1" i="0" lang="en-US" sz="1800" u="none" cap="none" strike="noStrike">
                <a:solidFill>
                  <a:schemeClr val="dk1"/>
                </a:solidFill>
                <a:latin typeface="Constantia"/>
                <a:ea typeface="Constantia"/>
                <a:cs typeface="Constantia"/>
                <a:sym typeface="Constantia"/>
              </a:rPr>
              <a:t>Ayurveda</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Recommendation of vegetarian diet</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Restriction of food choices      restriction of diversity</a:t>
            </a:r>
            <a:endParaRPr b="0" i="0" sz="1600" u="none" cap="none" strike="noStrike">
              <a:solidFill>
                <a:schemeClr val="dk1"/>
              </a:solidFill>
              <a:latin typeface="Constantia"/>
              <a:ea typeface="Constantia"/>
              <a:cs typeface="Constantia"/>
              <a:sym typeface="Constantia"/>
            </a:endParaRPr>
          </a:p>
        </p:txBody>
      </p:sp>
      <p:sp>
        <p:nvSpPr>
          <p:cNvPr id="706" name="Shape 706"/>
          <p:cNvSpPr/>
          <p:nvPr/>
        </p:nvSpPr>
        <p:spPr>
          <a:xfrm flipH="1" rot="10800000">
            <a:off x="4214810" y="6500834"/>
            <a:ext cx="142876" cy="45719"/>
          </a:xfrm>
          <a:prstGeom prst="rightArrow">
            <a:avLst>
              <a:gd fmla="val 50000" name="adj1"/>
              <a:gd fmla="val 50000" name="adj2"/>
            </a:avLst>
          </a:prstGeom>
          <a:solidFill>
            <a:schemeClr val="accent1"/>
          </a:solidFill>
          <a:ln cap="flat" cmpd="sng" w="25400">
            <a:solidFill>
              <a:srgbClr val="638C14"/>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onstantia"/>
              <a:ea typeface="Constantia"/>
              <a:cs typeface="Constantia"/>
              <a:sym typeface="Constantia"/>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0" name="Shape 710"/>
        <p:cNvGrpSpPr/>
        <p:nvPr/>
      </p:nvGrpSpPr>
      <p:grpSpPr>
        <a:xfrm>
          <a:off x="0" y="0"/>
          <a:ext cx="0" cy="0"/>
          <a:chOff x="0" y="0"/>
          <a:chExt cx="0" cy="0"/>
        </a:xfrm>
      </p:grpSpPr>
      <p:sp>
        <p:nvSpPr>
          <p:cNvPr id="711" name="Shape 71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Selected dietary components that are at risk</a:t>
            </a:r>
            <a:endParaRPr b="0" i="0" sz="3600" u="none" cap="none" strike="noStrike">
              <a:solidFill>
                <a:srgbClr val="7A1A06"/>
              </a:solidFill>
              <a:latin typeface="Constantia"/>
              <a:ea typeface="Constantia"/>
              <a:cs typeface="Constantia"/>
              <a:sym typeface="Constantia"/>
            </a:endParaRPr>
          </a:p>
        </p:txBody>
      </p:sp>
      <p:sp>
        <p:nvSpPr>
          <p:cNvPr id="712" name="Shape 712"/>
          <p:cNvSpPr txBox="1"/>
          <p:nvPr>
            <p:ph idx="1" type="body"/>
          </p:nvPr>
        </p:nvSpPr>
        <p:spPr>
          <a:xfrm>
            <a:off x="914400" y="1600200"/>
            <a:ext cx="3657600" cy="45720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Proteins</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Unsaturated fatty acids</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Iron</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Calcium</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Zinc</a:t>
            </a:r>
            <a:endParaRPr/>
          </a:p>
          <a:p>
            <a:pPr indent="-304747" lvl="0" marL="304747" marR="0" rtl="0" algn="l">
              <a:lnSpc>
                <a:spcPct val="90000"/>
              </a:lnSpc>
              <a:spcBef>
                <a:spcPts val="12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Iodine</a:t>
            </a:r>
            <a:endParaRPr/>
          </a:p>
          <a:p>
            <a:pPr indent="-304746" lvl="0" marL="304746" rtl="0">
              <a:spcBef>
                <a:spcPts val="1200"/>
              </a:spcBef>
              <a:spcAft>
                <a:spcPts val="0"/>
              </a:spcAft>
              <a:buClr>
                <a:schemeClr val="accent1"/>
              </a:buClr>
              <a:buSzPts val="2800"/>
              <a:buFont typeface="Arial"/>
              <a:buChar char="•"/>
            </a:pPr>
            <a:r>
              <a:rPr lang="en-US"/>
              <a:t>Vitamin B12</a:t>
            </a:r>
            <a:endParaRPr b="0" i="0" sz="2800" u="none" cap="none" strike="noStrike">
              <a:solidFill>
                <a:schemeClr val="dk1"/>
              </a:solidFill>
              <a:latin typeface="Constantia"/>
              <a:ea typeface="Constantia"/>
              <a:cs typeface="Constantia"/>
              <a:sym typeface="Constantia"/>
            </a:endParaRPr>
          </a:p>
        </p:txBody>
      </p:sp>
      <p:sp>
        <p:nvSpPr>
          <p:cNvPr id="713" name="Shape 713"/>
          <p:cNvSpPr txBox="1"/>
          <p:nvPr>
            <p:ph idx="2" type="body"/>
          </p:nvPr>
        </p:nvSpPr>
        <p:spPr>
          <a:xfrm>
            <a:off x="4572000" y="1600200"/>
            <a:ext cx="3657600" cy="4572000"/>
          </a:xfrm>
          <a:prstGeom prst="rect">
            <a:avLst/>
          </a:prstGeom>
        </p:spPr>
        <p:txBody>
          <a:bodyPr anchorCtr="0" anchor="t" bIns="91425" lIns="91425" spcFirstLastPara="1" rIns="91425" wrap="square" tIns="91425">
            <a:noAutofit/>
          </a:bodyPr>
          <a:lstStyle/>
          <a:p>
            <a:pPr indent="-304746" lvl="0" marL="304746" rtl="0">
              <a:spcBef>
                <a:spcPts val="1200"/>
              </a:spcBef>
              <a:spcAft>
                <a:spcPts val="0"/>
              </a:spcAft>
              <a:buSzPts val="2800"/>
              <a:buChar char="•"/>
            </a:pPr>
            <a:r>
              <a:rPr lang="en-US"/>
              <a:t>Vitamin D</a:t>
            </a:r>
            <a:endParaRPr/>
          </a:p>
          <a:p>
            <a:pPr indent="-304746" lvl="0" marL="304746" rtl="0">
              <a:spcBef>
                <a:spcPts val="1200"/>
              </a:spcBef>
              <a:spcAft>
                <a:spcPts val="0"/>
              </a:spcAft>
              <a:buSzPts val="2800"/>
              <a:buChar char="•"/>
            </a:pPr>
            <a:r>
              <a:rPr lang="en-US"/>
              <a:t>Carnitine</a:t>
            </a:r>
            <a:endParaRPr/>
          </a:p>
          <a:p>
            <a:pPr indent="-304746" lvl="0" marL="304746" rtl="0">
              <a:spcBef>
                <a:spcPts val="1200"/>
              </a:spcBef>
              <a:spcAft>
                <a:spcPts val="0"/>
              </a:spcAft>
              <a:buSzPts val="2800"/>
              <a:buChar char="•"/>
            </a:pPr>
            <a:r>
              <a:rPr lang="en-US"/>
              <a:t>Toxic metals – cadmium</a:t>
            </a:r>
            <a:endParaRPr/>
          </a:p>
          <a:p>
            <a:pPr indent="-304746" lvl="0" marL="304746" rtl="0">
              <a:spcBef>
                <a:spcPts val="1200"/>
              </a:spcBef>
              <a:spcAft>
                <a:spcPts val="0"/>
              </a:spcAft>
              <a:buSzPts val="2800"/>
              <a:buChar char="•"/>
            </a:pPr>
            <a:r>
              <a:rPr lang="en-US"/>
              <a:t>Advanced protein glycation end products (AGEs)</a:t>
            </a:r>
            <a:endParaRPr/>
          </a:p>
          <a:p>
            <a:pPr indent="-304746" lvl="0" marL="304746" rtl="0">
              <a:spcBef>
                <a:spcPts val="1200"/>
              </a:spcBef>
              <a:spcAft>
                <a:spcPts val="0"/>
              </a:spcAft>
              <a:buSzPts val="2800"/>
              <a:buChar char="•"/>
            </a:pPr>
            <a:r>
              <a:rPr lang="en-US"/>
              <a:t>Others - mycotoxins, nitrates</a:t>
            </a:r>
            <a:endParaRPr/>
          </a:p>
          <a:p>
            <a:pPr indent="0" lvl="0" marL="0">
              <a:spcBef>
                <a:spcPts val="1800"/>
              </a:spcBef>
              <a:spcAft>
                <a:spcPts val="0"/>
              </a:spcAft>
              <a:buNone/>
            </a:pPr>
            <a:r>
              <a:t/>
            </a:r>
            <a:endParaRPr/>
          </a:p>
        </p:txBody>
      </p:sp>
      <p:sp>
        <p:nvSpPr>
          <p:cNvPr id="714" name="Shape 714"/>
          <p:cNvSpPr txBox="1"/>
          <p:nvPr>
            <p:ph idx="12" type="sldNum"/>
          </p:nvPr>
        </p:nvSpPr>
        <p:spPr>
          <a:xfrm>
            <a:off x="8305800" y="6448425"/>
            <a:ext cx="609600" cy="180900"/>
          </a:xfrm>
          <a:prstGeom prst="rect">
            <a:avLst/>
          </a:prstGeom>
        </p:spPr>
        <p:txBody>
          <a:bodyPr anchorCtr="0" anchor="ctr" bIns="60925" lIns="121875" spcFirstLastPara="1" rIns="121875" wrap="square" tIns="60925">
            <a:noAutofit/>
          </a:bodyPr>
          <a:lstStyle/>
          <a:p>
            <a:pPr indent="0" lvl="0" marL="0" algn="ctr">
              <a:spcBef>
                <a:spcPts val="0"/>
              </a:spcBef>
              <a:spcAft>
                <a:spcPts val="0"/>
              </a:spcAft>
              <a:buClr>
                <a:srgbClr val="000000"/>
              </a:buClr>
              <a:buFont typeface="Arial"/>
              <a:buNone/>
            </a:pPr>
            <a:r>
              <a:t/>
            </a:r>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pic>
        <p:nvPicPr>
          <p:cNvPr id="719" name="Shape 719"/>
          <p:cNvPicPr preferRelativeResize="0"/>
          <p:nvPr/>
        </p:nvPicPr>
        <p:blipFill rotWithShape="1">
          <a:blip r:embed="rId3">
            <a:alphaModFix/>
          </a:blip>
          <a:srcRect b="0" l="0" r="0" t="0"/>
          <a:stretch/>
        </p:blipFill>
        <p:spPr>
          <a:xfrm>
            <a:off x="7000892" y="0"/>
            <a:ext cx="2143108" cy="2175255"/>
          </a:xfrm>
          <a:prstGeom prst="rect">
            <a:avLst/>
          </a:prstGeom>
          <a:noFill/>
          <a:ln>
            <a:noFill/>
          </a:ln>
        </p:spPr>
      </p:pic>
      <p:sp>
        <p:nvSpPr>
          <p:cNvPr id="720" name="Shape 720"/>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Proteins</a:t>
            </a:r>
            <a:endParaRPr b="0" i="0" sz="3600" u="none" cap="none" strike="noStrike">
              <a:solidFill>
                <a:srgbClr val="7A1A06"/>
              </a:solidFill>
              <a:latin typeface="Constantia"/>
              <a:ea typeface="Constantia"/>
              <a:cs typeface="Constantia"/>
              <a:sym typeface="Constantia"/>
            </a:endParaRPr>
          </a:p>
        </p:txBody>
      </p:sp>
      <p:sp>
        <p:nvSpPr>
          <p:cNvPr id="721" name="Shape 721"/>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Lower biological value of plant proteins</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Lack of essential AAs (methionine and lysine)</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Reduced total percentage of essential AAs</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Worse digestibility</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To receive all essential AAs, it is necessary to consume multiple sources of vegetable protein during the day</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 The quality of plant proteins is increased when combined with one another, or combined with milk, dairy products or eggs</a:t>
            </a:r>
            <a:endParaRPr/>
          </a:p>
          <a:p>
            <a:pPr indent="-304747" lvl="0" marL="304747" marR="0" rtl="0" algn="just">
              <a:lnSpc>
                <a:spcPct val="70000"/>
              </a:lnSpc>
              <a:spcBef>
                <a:spcPts val="12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It is best to combine legumes with cereals and potatoes</a:t>
            </a:r>
            <a:endParaRPr b="0" i="0" sz="259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pic>
        <p:nvPicPr>
          <p:cNvPr id="727" name="Shape 727"/>
          <p:cNvPicPr preferRelativeResize="0"/>
          <p:nvPr/>
        </p:nvPicPr>
        <p:blipFill rotWithShape="1">
          <a:blip r:embed="rId3">
            <a:alphaModFix/>
          </a:blip>
          <a:srcRect b="0" l="0" r="0" t="0"/>
          <a:stretch/>
        </p:blipFill>
        <p:spPr>
          <a:xfrm>
            <a:off x="6832035" y="0"/>
            <a:ext cx="2311965" cy="2000240"/>
          </a:xfrm>
          <a:prstGeom prst="rect">
            <a:avLst/>
          </a:prstGeom>
          <a:noFill/>
          <a:ln>
            <a:noFill/>
          </a:ln>
        </p:spPr>
      </p:pic>
      <p:sp>
        <p:nvSpPr>
          <p:cNvPr id="728" name="Shape 728"/>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7A1A06"/>
              </a:buClr>
              <a:buSzPts val="3600"/>
              <a:buFont typeface="Constantia"/>
              <a:buNone/>
            </a:pPr>
            <a:r>
              <a:rPr b="0" i="0" lang="en-US" sz="3600" u="none" cap="none" strike="noStrike">
                <a:solidFill>
                  <a:srgbClr val="7A1A06"/>
                </a:solidFill>
                <a:latin typeface="Constantia"/>
                <a:ea typeface="Constantia"/>
                <a:cs typeface="Constantia"/>
                <a:sym typeface="Constantia"/>
              </a:rPr>
              <a:t>PUFA</a:t>
            </a:r>
            <a:endParaRPr b="0" i="0" sz="3600" u="none" cap="none" strike="noStrike">
              <a:solidFill>
                <a:srgbClr val="7A1A06"/>
              </a:solidFill>
              <a:latin typeface="Constantia"/>
              <a:ea typeface="Constantia"/>
              <a:cs typeface="Constantia"/>
              <a:sym typeface="Constantia"/>
            </a:endParaRPr>
          </a:p>
        </p:txBody>
      </p:sp>
      <p:sp>
        <p:nvSpPr>
          <p:cNvPr id="729" name="Shape 729"/>
          <p:cNvSpPr txBox="1"/>
          <p:nvPr>
            <p:ph idx="1" type="body"/>
          </p:nvPr>
        </p:nvSpPr>
        <p:spPr>
          <a:xfrm>
            <a:off x="914400" y="1600200"/>
            <a:ext cx="7315200" cy="4572000"/>
          </a:xfrm>
          <a:prstGeom prst="rect">
            <a:avLst/>
          </a:prstGeom>
          <a:noFill/>
          <a:ln>
            <a:noFill/>
          </a:ln>
        </p:spPr>
        <p:txBody>
          <a:bodyPr anchorCtr="0" anchor="ctr"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Vegetarian, especially vegan diet is characterized by</a:t>
            </a:r>
            <a:endParaRPr/>
          </a:p>
          <a:p>
            <a:pPr indent="-304747" lvl="1" marL="755772" marR="0" rtl="0" algn="just">
              <a:lnSpc>
                <a:spcPct val="70000"/>
              </a:lnSpc>
              <a:spcBef>
                <a:spcPts val="1200"/>
              </a:spcBef>
              <a:spcAft>
                <a:spcPts val="0"/>
              </a:spcAft>
              <a:buClr>
                <a:schemeClr val="accent1"/>
              </a:buClr>
              <a:buSzPts val="1679"/>
              <a:buFont typeface="Arial"/>
              <a:buChar char="–"/>
            </a:pPr>
            <a:r>
              <a:rPr b="0" i="0" lang="en-US" sz="1679" u="none" cap="none" strike="noStrike">
                <a:solidFill>
                  <a:schemeClr val="dk1"/>
                </a:solidFill>
                <a:latin typeface="Constantia"/>
                <a:ea typeface="Constantia"/>
                <a:cs typeface="Constantia"/>
                <a:sym typeface="Constantia"/>
              </a:rPr>
              <a:t>Low intake of unsaturated long chain fatty acids - EPA, DHA, AA</a:t>
            </a:r>
            <a:endParaRPr/>
          </a:p>
          <a:p>
            <a:pPr indent="-304747" lvl="1" marL="755772" marR="0" rtl="0" algn="just">
              <a:lnSpc>
                <a:spcPct val="70000"/>
              </a:lnSpc>
              <a:spcBef>
                <a:spcPts val="1200"/>
              </a:spcBef>
              <a:spcAft>
                <a:spcPts val="0"/>
              </a:spcAft>
              <a:buClr>
                <a:schemeClr val="accent1"/>
              </a:buClr>
              <a:buSzPts val="1679"/>
              <a:buFont typeface="Arial"/>
              <a:buChar char="–"/>
            </a:pPr>
            <a:r>
              <a:rPr b="0" i="0" lang="en-US" sz="1679" u="none" cap="none" strike="noStrike">
                <a:solidFill>
                  <a:schemeClr val="dk1"/>
                </a:solidFill>
                <a:latin typeface="Constantia"/>
                <a:ea typeface="Constantia"/>
                <a:cs typeface="Constantia"/>
                <a:sym typeface="Constantia"/>
              </a:rPr>
              <a:t>High intakes of linoleic acid</a:t>
            </a:r>
            <a:endParaRPr/>
          </a:p>
          <a:p>
            <a:pPr indent="-304747" lvl="0" marL="304747" marR="0" rtl="0" algn="just">
              <a:lnSpc>
                <a:spcPct val="70000"/>
              </a:lnSpc>
              <a:spcBef>
                <a:spcPts val="12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Vegetarians and vegans are reliant on the formation of EPA and DHA from alpha-linolenic acid</a:t>
            </a:r>
            <a:endParaRPr/>
          </a:p>
          <a:p>
            <a:pPr indent="-304747" lvl="1" marL="755772" marR="0" rtl="0" algn="just">
              <a:lnSpc>
                <a:spcPct val="70000"/>
              </a:lnSpc>
              <a:spcBef>
                <a:spcPts val="1200"/>
              </a:spcBef>
              <a:spcAft>
                <a:spcPts val="0"/>
              </a:spcAft>
              <a:buClr>
                <a:schemeClr val="accent1"/>
              </a:buClr>
              <a:buSzPts val="1679"/>
              <a:buFont typeface="Arial"/>
              <a:buChar char="–"/>
            </a:pPr>
            <a:r>
              <a:rPr b="0" i="0" lang="en-US" sz="1679" u="none" cap="none" strike="noStrike">
                <a:solidFill>
                  <a:schemeClr val="dk1"/>
                </a:solidFill>
                <a:latin typeface="Constantia"/>
                <a:ea typeface="Constantia"/>
                <a:cs typeface="Constantia"/>
                <a:sym typeface="Constantia"/>
              </a:rPr>
              <a:t>However, this conversion is not very effective: &lt;5-10% EPA and 2-5% DHA</a:t>
            </a:r>
            <a:endParaRPr/>
          </a:p>
          <a:p>
            <a:pPr indent="-304747" lvl="1" marL="755772" marR="0" rtl="0" algn="just">
              <a:lnSpc>
                <a:spcPct val="70000"/>
              </a:lnSpc>
              <a:spcBef>
                <a:spcPts val="1200"/>
              </a:spcBef>
              <a:spcAft>
                <a:spcPts val="0"/>
              </a:spcAft>
              <a:buClr>
                <a:schemeClr val="accent1"/>
              </a:buClr>
              <a:buSzPts val="1679"/>
              <a:buFont typeface="Arial"/>
              <a:buChar char="–"/>
            </a:pPr>
            <a:r>
              <a:rPr b="0" i="0" lang="en-US" sz="1679" u="none" cap="none" strike="noStrike">
                <a:solidFill>
                  <a:schemeClr val="dk1"/>
                </a:solidFill>
                <a:latin typeface="Constantia"/>
                <a:ea typeface="Constantia"/>
                <a:cs typeface="Constantia"/>
                <a:sym typeface="Constantia"/>
              </a:rPr>
              <a:t>The conversion also inhibits high levels of PUFA ω-6 in the diet (up to 40%), lack of energy, protein, deficiency of pyridoxine, biotin, calcium, copper, magnesium and zinc, and excessive ingestion of transunsaturated fatty acids</a:t>
            </a:r>
            <a:endParaRPr/>
          </a:p>
          <a:p>
            <a:pPr indent="-304747" lvl="1" marL="755772" marR="0" rtl="0" algn="just">
              <a:lnSpc>
                <a:spcPct val="70000"/>
              </a:lnSpc>
              <a:spcBef>
                <a:spcPts val="1200"/>
              </a:spcBef>
              <a:spcAft>
                <a:spcPts val="0"/>
              </a:spcAft>
              <a:buClr>
                <a:schemeClr val="accent1"/>
              </a:buClr>
              <a:buSzPts val="1679"/>
              <a:buFont typeface="Arial"/>
              <a:buChar char="–"/>
            </a:pPr>
            <a:r>
              <a:rPr b="0" i="0" lang="en-US" sz="1679" u="none" cap="none" strike="noStrike">
                <a:solidFill>
                  <a:schemeClr val="dk1"/>
                </a:solidFill>
                <a:latin typeface="Constantia"/>
                <a:ea typeface="Constantia"/>
                <a:cs typeface="Constantia"/>
                <a:sym typeface="Constantia"/>
              </a:rPr>
              <a:t>Iron deficiency also has a negative effect</a:t>
            </a:r>
            <a:endParaRPr/>
          </a:p>
          <a:p>
            <a:pPr indent="0" lvl="0" marL="0" marR="0" rtl="0" algn="just">
              <a:lnSpc>
                <a:spcPct val="70000"/>
              </a:lnSpc>
              <a:spcBef>
                <a:spcPts val="1200"/>
              </a:spcBef>
              <a:spcAft>
                <a:spcPts val="0"/>
              </a:spcAft>
              <a:buClr>
                <a:schemeClr val="accent1"/>
              </a:buClr>
              <a:buSzPts val="1960"/>
              <a:buFont typeface="Arial"/>
              <a:buNone/>
            </a:pPr>
            <a:r>
              <a:rPr b="1" i="0" lang="en-US" sz="1960" u="none" cap="none" strike="noStrike">
                <a:solidFill>
                  <a:schemeClr val="dk1"/>
                </a:solidFill>
                <a:latin typeface="Constantia"/>
                <a:ea typeface="Constantia"/>
                <a:cs typeface="Constantia"/>
                <a:sym typeface="Constantia"/>
              </a:rPr>
              <a:t>Increase intake of α-linolenic acid by incorporating sources with a low ω-6: ω-3 ratio such as crushed linseed, linseed oil (flaxseed), rapeseed oil, soybean oil and walnuts</a:t>
            </a:r>
            <a:endParaRPr b="1" i="0" sz="1960" u="none" cap="none" strike="noStrike">
              <a:solidFill>
                <a:schemeClr val="dk1"/>
              </a:solidFill>
              <a:latin typeface="Constantia"/>
              <a:ea typeface="Constantia"/>
              <a:cs typeface="Constantia"/>
              <a:sym typeface="Constantia"/>
            </a:endParaRPr>
          </a:p>
        </p:txBody>
      </p:sp>
      <p:sp>
        <p:nvSpPr>
          <p:cNvPr id="730" name="Shape 730"/>
          <p:cNvSpPr/>
          <p:nvPr/>
        </p:nvSpPr>
        <p:spPr>
          <a:xfrm>
            <a:off x="500034" y="5143512"/>
            <a:ext cx="500066" cy="285752"/>
          </a:xfrm>
          <a:prstGeom prst="rightArrow">
            <a:avLst>
              <a:gd fmla="val 50000" name="adj1"/>
              <a:gd fmla="val 50000" name="adj2"/>
            </a:avLst>
          </a:prstGeom>
          <a:solidFill>
            <a:schemeClr val="accent1"/>
          </a:solidFill>
          <a:ln cap="flat" cmpd="sng" w="25400">
            <a:solidFill>
              <a:srgbClr val="638C14"/>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onstantia"/>
              <a:ea typeface="Constantia"/>
              <a:cs typeface="Constantia"/>
              <a:sym typeface="Constantia"/>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sp>
        <p:nvSpPr>
          <p:cNvPr id="735" name="Shape 735"/>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Iron 					</a:t>
            </a:r>
            <a:r>
              <a:rPr b="0" i="1" lang="en-US" sz="3600" u="none" cap="none" strike="noStrike">
                <a:solidFill>
                  <a:srgbClr val="7A1A06"/>
                </a:solidFill>
                <a:latin typeface="Constantia"/>
                <a:ea typeface="Constantia"/>
                <a:cs typeface="Constantia"/>
                <a:sym typeface="Constantia"/>
              </a:rPr>
              <a:t>Fe</a:t>
            </a:r>
            <a:endParaRPr b="0" i="1" sz="3600" u="none" cap="none" strike="noStrike">
              <a:solidFill>
                <a:srgbClr val="7A1A06"/>
              </a:solidFill>
              <a:latin typeface="Constantia"/>
              <a:ea typeface="Constantia"/>
              <a:cs typeface="Constantia"/>
              <a:sym typeface="Constantia"/>
            </a:endParaRPr>
          </a:p>
        </p:txBody>
      </p:sp>
      <p:sp>
        <p:nvSpPr>
          <p:cNvPr id="736" name="Shape 736"/>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In plants present in non-haem form, absorption is about 3-5%, mostly depends on the overall composition of the diet</a:t>
            </a:r>
            <a:endParaRPr/>
          </a:p>
          <a:p>
            <a:pPr indent="-304747" lvl="0" marL="304747" marR="0" rtl="0" algn="l">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Absorption is negatively affected b</a:t>
            </a:r>
            <a:r>
              <a:rPr lang="en-US" sz="1800"/>
              <a:t>y</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absorption inhibitors - phytic acid, polyphenols, oxalic acid (?), Fiber</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simultaneous high intake of calcium, zinc, magnesium and potassium</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plant proteins in soybean and nuts</a:t>
            </a:r>
            <a:endParaRPr/>
          </a:p>
          <a:p>
            <a:pPr indent="-304747" lvl="0" marL="304747" marR="0" rtl="0" algn="l">
              <a:lnSpc>
                <a:spcPct val="90000"/>
              </a:lnSpc>
              <a:spcBef>
                <a:spcPts val="1200"/>
              </a:spcBef>
              <a:spcAft>
                <a:spcPts val="0"/>
              </a:spcAft>
              <a:buClr>
                <a:schemeClr val="accent1"/>
              </a:buClr>
              <a:buSzPts val="1800"/>
              <a:buFont typeface="Arial"/>
              <a:buChar char="•"/>
            </a:pPr>
            <a:r>
              <a:rPr lang="en-US" sz="1800"/>
              <a:t>A</a:t>
            </a:r>
            <a:r>
              <a:rPr b="0" i="0" lang="en-US" sz="1800" u="none" cap="none" strike="noStrike">
                <a:solidFill>
                  <a:schemeClr val="dk1"/>
                </a:solidFill>
                <a:latin typeface="Constantia"/>
                <a:ea typeface="Constantia"/>
                <a:cs typeface="Constantia"/>
                <a:sym typeface="Constantia"/>
              </a:rPr>
              <a:t>bsorption is improve</a:t>
            </a:r>
            <a:r>
              <a:rPr lang="en-US" sz="1800"/>
              <a:t>d by</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Vitamin C and organic acids in fruits and vegetables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presence of AAs</a:t>
            </a:r>
            <a:endParaRPr/>
          </a:p>
          <a:p>
            <a:pPr indent="-304747" lvl="1" marL="755772" marR="0" rtl="0" algn="l">
              <a:lnSpc>
                <a:spcPct val="90000"/>
              </a:lnSpc>
              <a:spcBef>
                <a:spcPts val="600"/>
              </a:spcBef>
              <a:spcAft>
                <a:spcPts val="0"/>
              </a:spcAft>
              <a:buClr>
                <a:schemeClr val="accent1"/>
              </a:buClr>
              <a:buSzPts val="1600"/>
              <a:buFont typeface="Arial"/>
              <a:buChar char="–"/>
            </a:pPr>
            <a:r>
              <a:rPr b="0" i="0" lang="en-US" sz="1600" u="none" cap="none" strike="noStrike">
                <a:solidFill>
                  <a:schemeClr val="dk1"/>
                </a:solidFill>
                <a:latin typeface="Constantia"/>
                <a:ea typeface="Constantia"/>
                <a:cs typeface="Constantia"/>
                <a:sym typeface="Constantia"/>
              </a:rPr>
              <a:t>Soaking and germination of seeds, fermentation processes</a:t>
            </a:r>
            <a:endParaRPr/>
          </a:p>
          <a:p>
            <a:pPr indent="-304747" lvl="0" marL="304747" marR="0" rtl="0" algn="l">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The adaptation to low iron intake through increased absorption</a:t>
            </a:r>
            <a:endParaRPr/>
          </a:p>
          <a:p>
            <a:pPr indent="-304747" lvl="0" marL="304747" marR="0" rtl="0" algn="l">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Adult vegetarians have lower iron stores compared to consumers of meat, serum ferritin values are usually normal</a:t>
            </a:r>
            <a:endParaRPr/>
          </a:p>
          <a:p>
            <a:pPr indent="-304747" lvl="0" marL="304747" marR="0" rtl="0" algn="l">
              <a:lnSpc>
                <a:spcPct val="90000"/>
              </a:lnSpc>
              <a:spcBef>
                <a:spcPts val="1200"/>
              </a:spcBef>
              <a:spcAft>
                <a:spcPts val="0"/>
              </a:spcAft>
              <a:buClr>
                <a:schemeClr val="accent1"/>
              </a:buClr>
              <a:buSzPts val="1800"/>
              <a:buFont typeface="Arial"/>
              <a:buChar char="•"/>
            </a:pPr>
            <a:r>
              <a:rPr b="0" i="0" lang="en-US" sz="1800" u="none" cap="none" strike="noStrike">
                <a:solidFill>
                  <a:schemeClr val="dk1"/>
                </a:solidFill>
                <a:latin typeface="Constantia"/>
                <a:ea typeface="Constantia"/>
                <a:cs typeface="Constantia"/>
                <a:sym typeface="Constantia"/>
              </a:rPr>
              <a:t>Iron deficiency affects the metabolism of PUFA ω-3 with long-chain by influencing the activity of δ-6-desaturase.</a:t>
            </a:r>
            <a:endParaRPr b="0" i="0" sz="1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b="3030" l="3050" r="1697" t="3030"/>
          <a:stretch/>
        </p:blipFill>
        <p:spPr>
          <a:xfrm>
            <a:off x="5796136" y="4149080"/>
            <a:ext cx="2806822" cy="2071702"/>
          </a:xfrm>
          <a:prstGeom prst="rect">
            <a:avLst/>
          </a:prstGeom>
          <a:noFill/>
          <a:ln>
            <a:noFill/>
          </a:ln>
        </p:spPr>
      </p:pic>
      <p:sp>
        <p:nvSpPr>
          <p:cNvPr id="433" name="Shape 433"/>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853900"/>
              </a:buClr>
              <a:buSzPts val="3600"/>
              <a:buFont typeface="Constantia"/>
              <a:buNone/>
            </a:pPr>
            <a:r>
              <a:rPr b="0" i="0" lang="en-US" sz="3600" u="none" cap="none" strike="noStrike">
                <a:solidFill>
                  <a:srgbClr val="853900"/>
                </a:solidFill>
                <a:latin typeface="Constantia"/>
                <a:ea typeface="Constantia"/>
                <a:cs typeface="Constantia"/>
                <a:sym typeface="Constantia"/>
              </a:rPr>
              <a:t>Vegetarianism</a:t>
            </a:r>
            <a:endParaRPr b="0" i="0" sz="3600" u="none" cap="none" strike="noStrike">
              <a:solidFill>
                <a:srgbClr val="853900"/>
              </a:solidFill>
              <a:latin typeface="Constantia"/>
              <a:ea typeface="Constantia"/>
              <a:cs typeface="Constantia"/>
              <a:sym typeface="Constantia"/>
            </a:endParaRPr>
          </a:p>
        </p:txBody>
      </p:sp>
      <p:sp>
        <p:nvSpPr>
          <p:cNvPr id="434" name="Shape 434"/>
          <p:cNvSpPr txBox="1"/>
          <p:nvPr>
            <p:ph idx="1" type="body"/>
          </p:nvPr>
        </p:nvSpPr>
        <p:spPr>
          <a:xfrm>
            <a:off x="914400" y="1600200"/>
            <a:ext cx="7315200" cy="4757758"/>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The most widespread alternative way of eating in Czechia (about 2 % of the population - 200,000 people)</a:t>
            </a:r>
            <a:endParaRPr/>
          </a:p>
          <a:p>
            <a:pPr indent="-304747" lvl="0" marL="304747" marR="0" rtl="0" algn="l">
              <a:lnSpc>
                <a:spcPct val="70000"/>
              </a:lnSpc>
              <a:spcBef>
                <a:spcPts val="18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Vegetarian - generally no</a:t>
            </a:r>
            <a:r>
              <a:rPr lang="en-US" sz="2590"/>
              <a:t>t </a:t>
            </a:r>
            <a:r>
              <a:rPr b="0" i="0" lang="en-US" sz="2590" u="none" cap="none" strike="noStrike">
                <a:solidFill>
                  <a:schemeClr val="dk1"/>
                </a:solidFill>
                <a:latin typeface="Constantia"/>
                <a:ea typeface="Constantia"/>
                <a:cs typeface="Constantia"/>
                <a:sym typeface="Constantia"/>
              </a:rPr>
              <a:t>consuming meat</a:t>
            </a:r>
            <a:endParaRPr b="0" i="0" sz="2590" u="none" cap="none" strike="noStrike">
              <a:solidFill>
                <a:schemeClr val="dk1"/>
              </a:solidFill>
              <a:latin typeface="Constantia"/>
              <a:ea typeface="Constantia"/>
              <a:cs typeface="Constantia"/>
              <a:sym typeface="Constantia"/>
            </a:endParaRPr>
          </a:p>
          <a:p>
            <a:pPr indent="-304747" lvl="0" marL="304747" marR="0" rtl="0" algn="l">
              <a:lnSpc>
                <a:spcPct val="70000"/>
              </a:lnSpc>
              <a:spcBef>
                <a:spcPts val="1800"/>
              </a:spcBef>
              <a:spcAft>
                <a:spcPts val="0"/>
              </a:spcAft>
              <a:buClr>
                <a:schemeClr val="accent1"/>
              </a:buClr>
              <a:buSzPts val="2590"/>
              <a:buFont typeface="Arial"/>
              <a:buChar char="•"/>
            </a:pPr>
            <a:r>
              <a:rPr b="0" i="0" lang="en-US" sz="2590" u="none" cap="none" strike="noStrike">
                <a:solidFill>
                  <a:schemeClr val="dk1"/>
                </a:solidFill>
                <a:latin typeface="Constantia"/>
                <a:ea typeface="Constantia"/>
                <a:cs typeface="Constantia"/>
                <a:sym typeface="Constantia"/>
              </a:rPr>
              <a:t>Types depending on restricted consumption of food </a:t>
            </a:r>
            <a:r>
              <a:rPr lang="en-US" sz="2590"/>
              <a:t>of</a:t>
            </a:r>
            <a:r>
              <a:rPr b="0" i="0" lang="en-US" sz="2590" u="none" cap="none" strike="noStrike">
                <a:solidFill>
                  <a:schemeClr val="dk1"/>
                </a:solidFill>
                <a:latin typeface="Constantia"/>
                <a:ea typeface="Constantia"/>
                <a:cs typeface="Constantia"/>
                <a:sym typeface="Constantia"/>
              </a:rPr>
              <a:t> animal origin </a:t>
            </a:r>
            <a:endParaRPr b="0" i="0" sz="259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semivegetarians (pulo-, pesco-) or flexitarians</a:t>
            </a:r>
            <a:endParaRPr b="0" i="0" sz="222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lactoovovegetarians</a:t>
            </a:r>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lactovegetarians</a:t>
            </a:r>
            <a:endParaRPr b="0" i="0" sz="222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vegans</a:t>
            </a:r>
            <a:endParaRPr b="0" i="0" sz="222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fruitarians</a:t>
            </a:r>
            <a:endParaRPr b="0" i="0" sz="2220" u="none" cap="none" strike="noStrike">
              <a:solidFill>
                <a:schemeClr val="dk1"/>
              </a:solidFill>
              <a:latin typeface="Constantia"/>
              <a:ea typeface="Constantia"/>
              <a:cs typeface="Constantia"/>
              <a:sym typeface="Constantia"/>
            </a:endParaRPr>
          </a:p>
          <a:p>
            <a:pPr indent="-304747" lvl="1" marL="755772" marR="0" rtl="0" algn="l">
              <a:lnSpc>
                <a:spcPct val="70000"/>
              </a:lnSpc>
              <a:spcBef>
                <a:spcPts val="1200"/>
              </a:spcBef>
              <a:spcAft>
                <a:spcPts val="0"/>
              </a:spcAft>
              <a:buClr>
                <a:schemeClr val="accent1"/>
              </a:buClr>
              <a:buSzPts val="2220"/>
              <a:buFont typeface="Arial"/>
              <a:buChar char="–"/>
            </a:pPr>
            <a:r>
              <a:rPr b="0" i="0" lang="en-US" sz="2220" u="none" cap="none" strike="noStrike">
                <a:solidFill>
                  <a:schemeClr val="dk1"/>
                </a:solidFill>
                <a:latin typeface="Constantia"/>
                <a:ea typeface="Constantia"/>
                <a:cs typeface="Constantia"/>
                <a:sym typeface="Constantia"/>
              </a:rPr>
              <a:t>vitarians - RAW fod</a:t>
            </a:r>
            <a:endParaRPr b="0" i="0" sz="222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0" name="Shape 740"/>
        <p:cNvGrpSpPr/>
        <p:nvPr/>
      </p:nvGrpSpPr>
      <p:grpSpPr>
        <a:xfrm>
          <a:off x="0" y="0"/>
          <a:ext cx="0" cy="0"/>
          <a:chOff x="0" y="0"/>
          <a:chExt cx="0" cy="0"/>
        </a:xfrm>
      </p:grpSpPr>
      <p:sp>
        <p:nvSpPr>
          <p:cNvPr id="741" name="Shape 741"/>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chemeClr val="dk1"/>
                </a:solidFill>
                <a:latin typeface="Constantia"/>
                <a:ea typeface="Constantia"/>
                <a:cs typeface="Constantia"/>
                <a:sym typeface="Constantia"/>
              </a:rPr>
              <a:t>C</a:t>
            </a:r>
            <a:r>
              <a:rPr b="0" i="0" lang="en-US" sz="3600" u="none" cap="none" strike="noStrike">
                <a:solidFill>
                  <a:srgbClr val="7A1A06"/>
                </a:solidFill>
                <a:latin typeface="Constantia"/>
                <a:ea typeface="Constantia"/>
                <a:cs typeface="Constantia"/>
                <a:sym typeface="Constantia"/>
              </a:rPr>
              <a:t>alcium											</a:t>
            </a:r>
            <a:r>
              <a:rPr b="0" i="1" lang="en-US" sz="3600" u="none" cap="none" strike="noStrike">
                <a:solidFill>
                  <a:srgbClr val="7A1A06"/>
                </a:solidFill>
                <a:latin typeface="Constantia"/>
                <a:ea typeface="Constantia"/>
                <a:cs typeface="Constantia"/>
                <a:sym typeface="Constantia"/>
              </a:rPr>
              <a:t>Ca</a:t>
            </a:r>
            <a:endParaRPr b="0" i="1" sz="3600" u="none" cap="none" strike="noStrike">
              <a:solidFill>
                <a:srgbClr val="7A1A06"/>
              </a:solidFill>
              <a:latin typeface="Constantia"/>
              <a:ea typeface="Constantia"/>
              <a:cs typeface="Constantia"/>
              <a:sym typeface="Constantia"/>
            </a:endParaRPr>
          </a:p>
        </p:txBody>
      </p:sp>
      <p:sp>
        <p:nvSpPr>
          <p:cNvPr id="742" name="Shape 742"/>
          <p:cNvSpPr txBox="1"/>
          <p:nvPr>
            <p:ph idx="1" type="body"/>
          </p:nvPr>
        </p:nvSpPr>
        <p:spPr>
          <a:xfrm>
            <a:off x="928662" y="1500174"/>
            <a:ext cx="7286676" cy="1928826"/>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In foods of plant origin, availability is reduced</a:t>
            </a:r>
            <a:endParaRPr/>
          </a:p>
          <a:p>
            <a:pPr indent="-304747" lvl="1" marL="755772" marR="0" rtl="0" algn="l">
              <a:lnSpc>
                <a:spcPct val="70000"/>
              </a:lnSpc>
              <a:spcBef>
                <a:spcPts val="0"/>
              </a:spcBef>
              <a:spcAft>
                <a:spcPts val="0"/>
              </a:spcAft>
              <a:buClr>
                <a:schemeClr val="accent1"/>
              </a:buClr>
              <a:buSzPts val="1860"/>
              <a:buFont typeface="Arial"/>
              <a:buChar char="–"/>
            </a:pPr>
            <a:r>
              <a:rPr b="0" i="0" lang="en-US" sz="1860" u="none" cap="none" strike="noStrike">
                <a:solidFill>
                  <a:schemeClr val="dk1"/>
                </a:solidFill>
                <a:latin typeface="Constantia"/>
                <a:ea typeface="Constantia"/>
                <a:cs typeface="Constantia"/>
                <a:sym typeface="Constantia"/>
              </a:rPr>
              <a:t>The presence of phytates, oxalic acid and larger content of fiber</a:t>
            </a:r>
            <a:endParaRPr/>
          </a:p>
          <a:p>
            <a:pPr indent="-304747" lvl="0" marL="304747" marR="0" rtl="0" algn="l">
              <a:lnSpc>
                <a:spcPct val="70000"/>
              </a:lnSpc>
              <a:spcBef>
                <a:spcPts val="12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Properly planned vegetarian diet can provide sufficient calcium intake, although in the case of vegans it is sometimes easier to use fortified foods or supplements.</a:t>
            </a:r>
            <a:endParaRPr b="0" i="0" sz="2170" u="none" cap="none" strike="noStrike">
              <a:solidFill>
                <a:schemeClr val="dk1"/>
              </a:solidFill>
              <a:latin typeface="Constantia"/>
              <a:ea typeface="Constantia"/>
              <a:cs typeface="Constantia"/>
              <a:sym typeface="Constantia"/>
            </a:endParaRPr>
          </a:p>
        </p:txBody>
      </p:sp>
      <p:sp>
        <p:nvSpPr>
          <p:cNvPr id="743" name="Shape 743"/>
          <p:cNvSpPr txBox="1"/>
          <p:nvPr/>
        </p:nvSpPr>
        <p:spPr>
          <a:xfrm>
            <a:off x="928662" y="3357562"/>
            <a:ext cx="7315200" cy="866772"/>
          </a:xfrm>
          <a:prstGeom prst="rect">
            <a:avLst/>
          </a:prstGeom>
          <a:noFill/>
          <a:ln>
            <a:noFill/>
          </a:ln>
        </p:spPr>
        <p:txBody>
          <a:bodyPr anchorCtr="0" anchor="b"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Zinc													</a:t>
            </a:r>
            <a:r>
              <a:rPr b="0" i="1" lang="en-US" sz="3600" u="none" cap="none" strike="noStrike">
                <a:solidFill>
                  <a:srgbClr val="7A1A06"/>
                </a:solidFill>
                <a:latin typeface="Constantia"/>
                <a:ea typeface="Constantia"/>
                <a:cs typeface="Constantia"/>
                <a:sym typeface="Constantia"/>
              </a:rPr>
              <a:t>Zn</a:t>
            </a:r>
            <a:endParaRPr b="0" i="1" sz="3600" u="none" cap="none" strike="noStrike">
              <a:solidFill>
                <a:srgbClr val="7A1A06"/>
              </a:solidFill>
              <a:latin typeface="Constantia"/>
              <a:ea typeface="Constantia"/>
              <a:cs typeface="Constantia"/>
              <a:sym typeface="Constantia"/>
            </a:endParaRPr>
          </a:p>
        </p:txBody>
      </p:sp>
      <p:cxnSp>
        <p:nvCxnSpPr>
          <p:cNvPr id="744" name="Shape 744"/>
          <p:cNvCxnSpPr/>
          <p:nvPr/>
        </p:nvCxnSpPr>
        <p:spPr>
          <a:xfrm flipH="1" rot="5400000">
            <a:off x="3331513" y="4600958"/>
            <a:ext cx="252000" cy="900"/>
          </a:xfrm>
          <a:prstGeom prst="straightConnector1">
            <a:avLst/>
          </a:prstGeom>
          <a:noFill/>
          <a:ln cap="flat" cmpd="sng" w="25400">
            <a:solidFill>
              <a:schemeClr val="accent1"/>
            </a:solidFill>
            <a:prstDash val="solid"/>
            <a:miter lim="800000"/>
            <a:headEnd len="med" w="med" type="none"/>
            <a:tailEnd len="lg" w="lg" type="stealth"/>
          </a:ln>
        </p:spPr>
      </p:cxnSp>
      <p:sp>
        <p:nvSpPr>
          <p:cNvPr id="745" name="Shape 745"/>
          <p:cNvSpPr txBox="1"/>
          <p:nvPr/>
        </p:nvSpPr>
        <p:spPr>
          <a:xfrm>
            <a:off x="900000" y="4330522"/>
            <a:ext cx="7344000" cy="217020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1960"/>
              <a:buFont typeface="Arial"/>
              <a:buChar char="•"/>
            </a:pPr>
            <a:r>
              <a:rPr lang="en-US" sz="1960">
                <a:solidFill>
                  <a:schemeClr val="dk1"/>
                </a:solidFill>
                <a:latin typeface="Constantia"/>
                <a:ea typeface="Constantia"/>
                <a:cs typeface="Constantia"/>
                <a:sym typeface="Constantia"/>
              </a:rPr>
              <a:t>Absorption is adversely affected by absorption inhibitors, as is the case with iron -   phytic acid</a:t>
            </a:r>
            <a:endParaRPr/>
          </a:p>
          <a:p>
            <a:pPr indent="-304747" lvl="0" marL="304747" marR="0" rtl="0" algn="l">
              <a:lnSpc>
                <a:spcPct val="70000"/>
              </a:lnSpc>
              <a:spcBef>
                <a:spcPts val="600"/>
              </a:spcBef>
              <a:spcAft>
                <a:spcPts val="0"/>
              </a:spcAft>
              <a:buClr>
                <a:schemeClr val="accent1"/>
              </a:buClr>
              <a:buSzPts val="1960"/>
              <a:buFont typeface="Arial"/>
              <a:buChar char="•"/>
            </a:pPr>
            <a:r>
              <a:rPr lang="en-US" sz="1960">
                <a:solidFill>
                  <a:schemeClr val="dk1"/>
                </a:solidFill>
                <a:latin typeface="Constantia"/>
                <a:ea typeface="Constantia"/>
                <a:cs typeface="Constantia"/>
                <a:sym typeface="Constantia"/>
              </a:rPr>
              <a:t>Soya, soy products, other legumes, grains, nuts, cheeses</a:t>
            </a:r>
            <a:endParaRPr/>
          </a:p>
          <a:p>
            <a:pPr indent="-304747" lvl="0" marL="304747" marR="0" rtl="0" algn="l">
              <a:lnSpc>
                <a:spcPct val="70000"/>
              </a:lnSpc>
              <a:spcBef>
                <a:spcPts val="600"/>
              </a:spcBef>
              <a:spcAft>
                <a:spcPts val="0"/>
              </a:spcAft>
              <a:buClr>
                <a:schemeClr val="accent1"/>
              </a:buClr>
              <a:buSzPts val="1960"/>
              <a:buFont typeface="Arial"/>
              <a:buChar char="•"/>
            </a:pPr>
            <a:r>
              <a:rPr lang="en-US" sz="1960">
                <a:solidFill>
                  <a:schemeClr val="dk1"/>
                </a:solidFill>
                <a:latin typeface="Constantia"/>
                <a:ea typeface="Constantia"/>
                <a:cs typeface="Constantia"/>
                <a:sym typeface="Constantia"/>
              </a:rPr>
              <a:t>When comparing cereals and legumes, legumes are a better source of zinc</a:t>
            </a:r>
            <a:endParaRPr/>
          </a:p>
          <a:p>
            <a:pPr indent="-304747" lvl="0" marL="304747" marR="0" rtl="0" algn="l">
              <a:lnSpc>
                <a:spcPct val="70000"/>
              </a:lnSpc>
              <a:spcBef>
                <a:spcPts val="600"/>
              </a:spcBef>
              <a:spcAft>
                <a:spcPts val="0"/>
              </a:spcAft>
              <a:buClr>
                <a:schemeClr val="accent1"/>
              </a:buClr>
              <a:buSzPts val="1960"/>
              <a:buFont typeface="Arial"/>
              <a:buChar char="•"/>
            </a:pPr>
            <a:r>
              <a:rPr lang="en-US" sz="1960">
                <a:solidFill>
                  <a:schemeClr val="dk1"/>
                </a:solidFill>
                <a:latin typeface="Constantia"/>
                <a:ea typeface="Constantia"/>
                <a:cs typeface="Constantia"/>
                <a:sym typeface="Constantia"/>
              </a:rPr>
              <a:t>Absorption is increased by seed soaking and germination, fermentation processes (disruption of zinc and phytic acid bonding), presence of organic acids</a:t>
            </a:r>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Shape 750"/>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Iodine				</a:t>
            </a:r>
            <a:r>
              <a:rPr b="0" i="1" lang="en-US" sz="3600" u="none" cap="none" strike="noStrike">
                <a:solidFill>
                  <a:srgbClr val="7A1A06"/>
                </a:solidFill>
                <a:latin typeface="Constantia"/>
                <a:ea typeface="Constantia"/>
                <a:cs typeface="Constantia"/>
                <a:sym typeface="Constantia"/>
              </a:rPr>
              <a:t>I</a:t>
            </a:r>
            <a:endParaRPr b="0" i="1" sz="3600" u="none" cap="none" strike="noStrike">
              <a:solidFill>
                <a:srgbClr val="7A1A06"/>
              </a:solidFill>
              <a:latin typeface="Constantia"/>
              <a:ea typeface="Constantia"/>
              <a:cs typeface="Constantia"/>
              <a:sym typeface="Constantia"/>
            </a:endParaRPr>
          </a:p>
        </p:txBody>
      </p:sp>
      <p:sp>
        <p:nvSpPr>
          <p:cNvPr id="751" name="Shape 751"/>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The content of iodine in food of plant origin in Czechia  is low, because of its low concentration in soil</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Vegetarians (↑ vegans) are at increased risk of iodine deficiency</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Increased risk of mental, psychomotor and growth abnormalities</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Most sensitive to iodine deficiency are newborns, infants, adolescent girls, pregnant and lactating women</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The risk of deficiency is increased by the so-called goitrogens, which are found in cruciferous vegetables, soybeans and sweet potatoes</a:t>
            </a:r>
            <a:endParaRPr/>
          </a:p>
          <a:p>
            <a:pPr indent="-304747" lvl="0" marL="304747" marR="0" rtl="0" algn="l">
              <a:lnSpc>
                <a:spcPct val="70000"/>
              </a:lnSpc>
              <a:spcBef>
                <a:spcPts val="1800"/>
              </a:spcBef>
              <a:spcAft>
                <a:spcPts val="0"/>
              </a:spcAft>
              <a:buClr>
                <a:schemeClr val="accent1"/>
              </a:buClr>
              <a:buSzPts val="2170"/>
              <a:buFont typeface="Arial"/>
              <a:buChar char="•"/>
            </a:pPr>
            <a:r>
              <a:rPr b="1" i="0" lang="en-US" sz="2170" u="none" cap="none" strike="noStrike">
                <a:solidFill>
                  <a:schemeClr val="dk1"/>
                </a:solidFill>
                <a:latin typeface="Constantia"/>
                <a:ea typeface="Constantia"/>
                <a:cs typeface="Constantia"/>
                <a:sym typeface="Constantia"/>
              </a:rPr>
              <a:t>Consumption of seaweed, mineral water containing iodine, use of iodinated table salt</a:t>
            </a:r>
            <a:endParaRPr b="1" i="0" sz="2170" u="none" cap="none" strike="noStrike">
              <a:solidFill>
                <a:schemeClr val="dk1"/>
              </a:solidFill>
              <a:latin typeface="Constantia"/>
              <a:ea typeface="Constantia"/>
              <a:cs typeface="Constantia"/>
              <a:sym typeface="Constantia"/>
            </a:endParaRPr>
          </a:p>
        </p:txBody>
      </p:sp>
      <p:sp>
        <p:nvSpPr>
          <p:cNvPr id="752" name="Shape 752"/>
          <p:cNvSpPr/>
          <p:nvPr/>
        </p:nvSpPr>
        <p:spPr>
          <a:xfrm>
            <a:off x="785786" y="5357826"/>
            <a:ext cx="500066" cy="285752"/>
          </a:xfrm>
          <a:prstGeom prst="rightArrow">
            <a:avLst>
              <a:gd fmla="val 50000" name="adj1"/>
              <a:gd fmla="val 50000" name="adj2"/>
            </a:avLst>
          </a:prstGeom>
          <a:solidFill>
            <a:schemeClr val="accent1"/>
          </a:solidFill>
          <a:ln cap="flat" cmpd="sng" w="25400">
            <a:solidFill>
              <a:srgbClr val="638C14"/>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onstantia"/>
              <a:ea typeface="Constantia"/>
              <a:cs typeface="Constantia"/>
              <a:sym typeface="Constantia"/>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6" name="Shape 756"/>
        <p:cNvGrpSpPr/>
        <p:nvPr/>
      </p:nvGrpSpPr>
      <p:grpSpPr>
        <a:xfrm>
          <a:off x="0" y="0"/>
          <a:ext cx="0" cy="0"/>
          <a:chOff x="0" y="0"/>
          <a:chExt cx="0" cy="0"/>
        </a:xfrm>
      </p:grpSpPr>
      <p:sp>
        <p:nvSpPr>
          <p:cNvPr id="757" name="Shape 757"/>
          <p:cNvSpPr txBox="1"/>
          <p:nvPr>
            <p:ph type="title"/>
          </p:nvPr>
        </p:nvSpPr>
        <p:spPr>
          <a:xfrm>
            <a:off x="914400" y="500042"/>
            <a:ext cx="7315200" cy="947758"/>
          </a:xfrm>
          <a:prstGeom prst="rect">
            <a:avLst/>
          </a:prstGeom>
          <a:noFill/>
          <a:ln>
            <a:noFill/>
          </a:ln>
        </p:spPr>
        <p:txBody>
          <a:bodyPr anchorCtr="0" anchor="ctr"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Vitamin B12</a:t>
            </a:r>
            <a:endParaRPr b="0" i="0" sz="3600" u="none" cap="none" strike="noStrike">
              <a:solidFill>
                <a:srgbClr val="7A1A06"/>
              </a:solidFill>
              <a:latin typeface="Constantia"/>
              <a:ea typeface="Constantia"/>
              <a:cs typeface="Constantia"/>
              <a:sym typeface="Constantia"/>
            </a:endParaRPr>
          </a:p>
        </p:txBody>
      </p:sp>
      <p:sp>
        <p:nvSpPr>
          <p:cNvPr id="758" name="Shape 758"/>
          <p:cNvSpPr txBox="1"/>
          <p:nvPr>
            <p:ph idx="1" type="body"/>
          </p:nvPr>
        </p:nvSpPr>
        <p:spPr>
          <a:xfrm>
            <a:off x="928662" y="1357298"/>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Plant sources of foods do not contain vitamin B12, unless they are contaminated with microorganisms that produce this vitamin</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The main food sources - meat, fish, eggs, dairy products, yeast, fortified foods (some soy drink substitutes, breakfast cereals)</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Soy products like miso, tempeh, tamari, shoy and some algae products contain only </a:t>
            </a:r>
            <a:r>
              <a:rPr b="1" i="0" lang="en-US" sz="2000" u="none" cap="none" strike="noStrike">
                <a:solidFill>
                  <a:schemeClr val="dk1"/>
                </a:solidFill>
                <a:latin typeface="Constantia"/>
                <a:ea typeface="Constantia"/>
                <a:cs typeface="Constantia"/>
                <a:sym typeface="Constantia"/>
              </a:rPr>
              <a:t>corinoids</a:t>
            </a:r>
            <a:r>
              <a:rPr b="0" i="0" lang="en-US" sz="2000" u="none" cap="none" strike="noStrike">
                <a:solidFill>
                  <a:schemeClr val="dk1"/>
                </a:solidFill>
                <a:latin typeface="Constantia"/>
                <a:ea typeface="Constantia"/>
                <a:cs typeface="Constantia"/>
                <a:sym typeface="Constantia"/>
              </a:rPr>
              <a:t>, vitamin B12 analogues, which do not normally have physiological effects comparable to those of vitamin B12</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Vitamin B12 deficiency in adults is most likely to occur after a long-term limitation of consumption of food of animal origin              rich endogenous stock up to 3 mg, unlike newborn infants   only about 25 μg</a:t>
            </a:r>
            <a:endParaRPr b="0" i="0" sz="2000" u="none" cap="none" strike="noStrike">
              <a:solidFill>
                <a:schemeClr val="dk1"/>
              </a:solidFill>
              <a:latin typeface="Constantia"/>
              <a:ea typeface="Constantia"/>
              <a:cs typeface="Constantia"/>
              <a:sym typeface="Constantia"/>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Deficit - megaloblastic anemia, metabolic and neurological disorders</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Negative effects on brain development in children</a:t>
            </a:r>
            <a:endParaRPr/>
          </a:p>
          <a:p>
            <a:pPr indent="-304747" lvl="0" marL="304747"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Risk of the accumulation of homocysteine</a:t>
            </a:r>
            <a:endParaRPr/>
          </a:p>
        </p:txBody>
      </p:sp>
      <p:cxnSp>
        <p:nvCxnSpPr>
          <p:cNvPr id="759" name="Shape 759"/>
          <p:cNvCxnSpPr/>
          <p:nvPr/>
        </p:nvCxnSpPr>
        <p:spPr>
          <a:xfrm>
            <a:off x="7786710" y="5072074"/>
            <a:ext cx="214314" cy="1588"/>
          </a:xfrm>
          <a:prstGeom prst="straightConnector1">
            <a:avLst/>
          </a:prstGeom>
          <a:noFill/>
          <a:ln cap="flat" cmpd="sng" w="25400">
            <a:solidFill>
              <a:schemeClr val="accent1"/>
            </a:solidFill>
            <a:prstDash val="solid"/>
            <a:miter lim="800000"/>
            <a:headEnd len="med" w="med" type="none"/>
            <a:tailEnd len="lg" w="lg" type="stealth"/>
          </a:ln>
        </p:spPr>
      </p:cxnSp>
      <p:cxnSp>
        <p:nvCxnSpPr>
          <p:cNvPr id="760" name="Shape 760"/>
          <p:cNvCxnSpPr/>
          <p:nvPr/>
        </p:nvCxnSpPr>
        <p:spPr>
          <a:xfrm>
            <a:off x="8143900" y="4786322"/>
            <a:ext cx="214314" cy="1588"/>
          </a:xfrm>
          <a:prstGeom prst="straightConnector1">
            <a:avLst/>
          </a:prstGeom>
          <a:noFill/>
          <a:ln cap="flat" cmpd="sng" w="25400">
            <a:solidFill>
              <a:schemeClr val="accent1"/>
            </a:solidFill>
            <a:prstDash val="solid"/>
            <a:miter lim="800000"/>
            <a:headEnd len="med" w="med" type="none"/>
            <a:tailEnd len="lg" w="lg" type="stealth"/>
          </a:ln>
        </p:spPr>
      </p:cxn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pic>
        <p:nvPicPr>
          <p:cNvPr id="766" name="Shape 766"/>
          <p:cNvPicPr preferRelativeResize="0"/>
          <p:nvPr/>
        </p:nvPicPr>
        <p:blipFill rotWithShape="1">
          <a:blip r:embed="rId3">
            <a:alphaModFix/>
          </a:blip>
          <a:srcRect b="0" l="0" r="0" t="0"/>
          <a:stretch/>
        </p:blipFill>
        <p:spPr>
          <a:xfrm>
            <a:off x="7041044" y="214290"/>
            <a:ext cx="2102956" cy="1285884"/>
          </a:xfrm>
          <a:prstGeom prst="rect">
            <a:avLst/>
          </a:prstGeom>
          <a:noFill/>
          <a:ln>
            <a:noFill/>
          </a:ln>
        </p:spPr>
      </p:pic>
      <p:sp>
        <p:nvSpPr>
          <p:cNvPr id="767" name="Shape 767"/>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Vitamin D</a:t>
            </a:r>
            <a:endParaRPr b="0" i="0" sz="3600" u="none" cap="none" strike="noStrike">
              <a:solidFill>
                <a:srgbClr val="7A1A06"/>
              </a:solidFill>
              <a:latin typeface="Constantia"/>
              <a:ea typeface="Constantia"/>
              <a:cs typeface="Constantia"/>
              <a:sym typeface="Constantia"/>
            </a:endParaRPr>
          </a:p>
        </p:txBody>
      </p:sp>
      <p:sp>
        <p:nvSpPr>
          <p:cNvPr id="768" name="Shape 768"/>
          <p:cNvSpPr txBox="1"/>
          <p:nvPr>
            <p:ph idx="1" type="body"/>
          </p:nvPr>
        </p:nvSpPr>
        <p:spPr>
          <a:xfrm>
            <a:off x="914400" y="14478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Vitamin D3 - cholecalciferol → in foods of animal origin</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Vitamin D2 - ergocalciferol – in foods of plant origin, according to some studies absorption  is less effective (?)</a:t>
            </a:r>
            <a:endParaRPr/>
          </a:p>
          <a:p>
            <a:pPr indent="-304747" lvl="0" marL="304747" marR="0" rtl="0" algn="l">
              <a:lnSpc>
                <a:spcPct val="70000"/>
              </a:lnSpc>
              <a:spcBef>
                <a:spcPts val="1800"/>
              </a:spcBef>
              <a:spcAft>
                <a:spcPts val="0"/>
              </a:spcAft>
              <a:buClr>
                <a:schemeClr val="accent1"/>
              </a:buClr>
              <a:buSzPts val="2170"/>
              <a:buFont typeface="Arial"/>
              <a:buChar char="•"/>
            </a:pPr>
            <a:r>
              <a:rPr lang="en-US" sz="2170"/>
              <a:t>A</a:t>
            </a:r>
            <a:r>
              <a:rPr b="0" i="0" lang="en-US" sz="2170" u="none" cap="none" strike="noStrike">
                <a:solidFill>
                  <a:schemeClr val="dk1"/>
                </a:solidFill>
                <a:latin typeface="Constantia"/>
                <a:ea typeface="Constantia"/>
                <a:cs typeface="Constantia"/>
                <a:sym typeface="Constantia"/>
              </a:rPr>
              <a:t>bsorption is negatively affect</a:t>
            </a:r>
            <a:r>
              <a:rPr lang="en-US" sz="2170"/>
              <a:t>ed by</a:t>
            </a:r>
            <a:r>
              <a:rPr b="0" i="0" lang="en-US" sz="2170" u="none" cap="none" strike="noStrike">
                <a:solidFill>
                  <a:schemeClr val="dk1"/>
                </a:solidFill>
                <a:latin typeface="Constantia"/>
                <a:ea typeface="Constantia"/>
                <a:cs typeface="Constantia"/>
                <a:sym typeface="Constantia"/>
              </a:rPr>
              <a:t> high phytate content in the diet</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Fortification of food, supplements</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Most at risk are individuals consuming only foods of plant origin, refusing the intake of supplements and fortified foods, particularly in the winter months</a:t>
            </a:r>
            <a:endParaRPr/>
          </a:p>
          <a:p>
            <a:pPr indent="-304747" lvl="0" marL="304747" marR="0" rtl="0" algn="l">
              <a:lnSpc>
                <a:spcPct val="70000"/>
              </a:lnSpc>
              <a:spcBef>
                <a:spcPts val="180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Children and the elderly are more prone to risks where the synthesis of vitamin D is less effective</a:t>
            </a:r>
            <a:endParaRPr/>
          </a:p>
          <a:p>
            <a:pPr indent="-304747" lvl="0" marL="304747" marR="0" rtl="0" algn="l">
              <a:lnSpc>
                <a:spcPct val="70000"/>
              </a:lnSpc>
              <a:spcBef>
                <a:spcPts val="1800"/>
              </a:spcBef>
              <a:spcAft>
                <a:spcPts val="0"/>
              </a:spcAft>
              <a:buClr>
                <a:schemeClr val="accent1"/>
              </a:buClr>
              <a:buSzPts val="2170"/>
              <a:buFont typeface="Arial"/>
              <a:buChar char="•"/>
            </a:pPr>
            <a:r>
              <a:rPr lang="en-US" sz="2170"/>
              <a:t>I</a:t>
            </a:r>
            <a:r>
              <a:rPr b="0" i="0" lang="en-US" sz="2170" u="none" cap="none" strike="noStrike">
                <a:solidFill>
                  <a:schemeClr val="dk1"/>
                </a:solidFill>
                <a:latin typeface="Constantia"/>
                <a:ea typeface="Constantia"/>
                <a:cs typeface="Constantia"/>
                <a:sym typeface="Constantia"/>
              </a:rPr>
              <a:t>nfants fed </a:t>
            </a:r>
            <a:r>
              <a:rPr lang="en-US" sz="2170"/>
              <a:t>according to</a:t>
            </a:r>
            <a:r>
              <a:rPr b="0" i="0" lang="en-US" sz="2170" u="none" cap="none" strike="noStrike">
                <a:solidFill>
                  <a:schemeClr val="dk1"/>
                </a:solidFill>
                <a:latin typeface="Constantia"/>
                <a:ea typeface="Constantia"/>
                <a:cs typeface="Constantia"/>
                <a:sym typeface="Constantia"/>
              </a:rPr>
              <a:t> macrobiotic believes- a higher prevalence of rickets</a:t>
            </a:r>
            <a:endParaRPr/>
          </a:p>
          <a:p>
            <a:pPr indent="-166952" lvl="0" marL="304747" marR="0" rtl="0" algn="l">
              <a:lnSpc>
                <a:spcPct val="70000"/>
              </a:lnSpc>
              <a:spcBef>
                <a:spcPts val="1800"/>
              </a:spcBef>
              <a:spcAft>
                <a:spcPts val="0"/>
              </a:spcAft>
              <a:buClr>
                <a:schemeClr val="accent1"/>
              </a:buClr>
              <a:buSzPts val="2170"/>
              <a:buFont typeface="Arial"/>
              <a:buNone/>
            </a:pPr>
            <a:r>
              <a:t/>
            </a:r>
            <a:endParaRPr b="0" i="0" sz="217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Shape 773"/>
          <p:cNvSpPr txBox="1"/>
          <p:nvPr>
            <p:ph type="title"/>
          </p:nvPr>
        </p:nvSpPr>
        <p:spPr>
          <a:xfrm>
            <a:off x="914400" y="357166"/>
            <a:ext cx="7315200" cy="1090634"/>
          </a:xfrm>
          <a:prstGeom prst="rect">
            <a:avLst/>
          </a:prstGeom>
          <a:noFill/>
          <a:ln>
            <a:noFill/>
          </a:ln>
        </p:spPr>
        <p:txBody>
          <a:bodyPr anchorCtr="0" anchor="ctr"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Carnitine</a:t>
            </a:r>
            <a:endParaRPr b="0" i="0" sz="3600" u="none" cap="none" strike="noStrike">
              <a:solidFill>
                <a:srgbClr val="7A1A06"/>
              </a:solidFill>
              <a:latin typeface="Constantia"/>
              <a:ea typeface="Constantia"/>
              <a:cs typeface="Constantia"/>
              <a:sym typeface="Constantia"/>
            </a:endParaRPr>
          </a:p>
        </p:txBody>
      </p:sp>
      <p:sp>
        <p:nvSpPr>
          <p:cNvPr id="774" name="Shape 774"/>
          <p:cNvSpPr txBox="1"/>
          <p:nvPr>
            <p:ph idx="1" type="body"/>
          </p:nvPr>
        </p:nvSpPr>
        <p:spPr>
          <a:xfrm>
            <a:off x="928662" y="128586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90000"/>
              </a:lnSpc>
              <a:spcBef>
                <a:spcPts val="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Essential for the metabolism of long-chain fatty acid </a:t>
            </a:r>
            <a:endParaRPr/>
          </a:p>
          <a:p>
            <a:pPr indent="-304747" lvl="0" marL="304747"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The amount of carnitine in the blood is partly dependent on food intake, about one-third of daily needs are due to endogenous synthesis.</a:t>
            </a:r>
            <a:endParaRPr/>
          </a:p>
          <a:p>
            <a:pPr indent="-304747" lvl="0" marL="304747"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High carnitine content is found in meat, lower in dairy products, foods of plant origin contain very little or no carnitine.</a:t>
            </a:r>
            <a:endParaRPr/>
          </a:p>
          <a:p>
            <a:pPr indent="-304747" lvl="0" marL="304747" marR="0" rtl="0" algn="l">
              <a:lnSpc>
                <a:spcPct val="90000"/>
              </a:lnSpc>
              <a:spcBef>
                <a:spcPts val="1200"/>
              </a:spcBef>
              <a:spcAft>
                <a:spcPts val="0"/>
              </a:spcAft>
              <a:buClr>
                <a:schemeClr val="accent1"/>
              </a:buClr>
              <a:buSzPts val="2400"/>
              <a:buFont typeface="Arial"/>
              <a:buChar char="•"/>
            </a:pPr>
            <a:r>
              <a:rPr b="0" i="0" lang="en-US" sz="2400" u="none" cap="none" strike="noStrike">
                <a:solidFill>
                  <a:schemeClr val="dk1"/>
                </a:solidFill>
                <a:latin typeface="Constantia"/>
                <a:ea typeface="Constantia"/>
                <a:cs typeface="Constantia"/>
                <a:sym typeface="Constantia"/>
              </a:rPr>
              <a:t>Individuals limiting the consumption of meat or all food of animal origin may be at risk of carnitine deficiency</a:t>
            </a:r>
            <a:endParaRPr/>
          </a:p>
          <a:p>
            <a:pPr indent="-304747" lvl="1" marL="755772"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in terms of its insufficient amount of food</a:t>
            </a:r>
            <a:endParaRPr/>
          </a:p>
          <a:p>
            <a:pPr indent="-304747" lvl="1" marL="755772" marR="0" rtl="0" algn="l">
              <a:lnSpc>
                <a:spcPct val="90000"/>
              </a:lnSpc>
              <a:spcBef>
                <a:spcPts val="600"/>
              </a:spcBef>
              <a:spcAft>
                <a:spcPts val="0"/>
              </a:spcAft>
              <a:buClr>
                <a:schemeClr val="accent1"/>
              </a:buClr>
              <a:buSzPts val="2000"/>
              <a:buFont typeface="Arial"/>
              <a:buChar char="–"/>
            </a:pPr>
            <a:r>
              <a:rPr b="0" i="0" lang="en-US" sz="2000" u="none" cap="none" strike="noStrike">
                <a:solidFill>
                  <a:schemeClr val="dk1"/>
                </a:solidFill>
                <a:latin typeface="Constantia"/>
                <a:ea typeface="Constantia"/>
                <a:cs typeface="Constantia"/>
                <a:sym typeface="Constantia"/>
              </a:rPr>
              <a:t>possible reduction of endogenous carnitine because of low income essential AAs methionine and lysine, and the possible occurrence of iron deficiency</a:t>
            </a:r>
            <a:endParaRPr b="0" i="0" sz="20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8" name="Shape 778"/>
        <p:cNvGrpSpPr/>
        <p:nvPr/>
      </p:nvGrpSpPr>
      <p:grpSpPr>
        <a:xfrm>
          <a:off x="0" y="0"/>
          <a:ext cx="0" cy="0"/>
          <a:chOff x="0" y="0"/>
          <a:chExt cx="0" cy="0"/>
        </a:xfrm>
      </p:grpSpPr>
      <p:sp>
        <p:nvSpPr>
          <p:cNvPr id="779" name="Shape 779"/>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Cadmium 				</a:t>
            </a:r>
            <a:r>
              <a:rPr b="0" i="1" lang="en-US" sz="3600" u="none" cap="none" strike="noStrike">
                <a:solidFill>
                  <a:srgbClr val="7A1A06"/>
                </a:solidFill>
                <a:latin typeface="Constantia"/>
                <a:ea typeface="Constantia"/>
                <a:cs typeface="Constantia"/>
                <a:sym typeface="Constantia"/>
              </a:rPr>
              <a:t>Cd</a:t>
            </a:r>
            <a:endParaRPr b="0" i="1" sz="3600" u="none" cap="none" strike="noStrike">
              <a:solidFill>
                <a:srgbClr val="7A1A06"/>
              </a:solidFill>
              <a:latin typeface="Constantia"/>
              <a:ea typeface="Constantia"/>
              <a:cs typeface="Constantia"/>
              <a:sym typeface="Constantia"/>
            </a:endParaRPr>
          </a:p>
        </p:txBody>
      </p:sp>
      <p:sp>
        <p:nvSpPr>
          <p:cNvPr id="780" name="Shape 780"/>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80000"/>
              </a:lnSpc>
              <a:spcBef>
                <a:spcPts val="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Toxic metal (   kidney, liver) with a long biological half-life</a:t>
            </a:r>
            <a:endParaRPr/>
          </a:p>
          <a:p>
            <a:pPr indent="-304747" lvl="0" marL="304747" marR="0" rtl="0" algn="l">
              <a:lnSpc>
                <a:spcPct val="80000"/>
              </a:lnSpc>
              <a:spcBef>
                <a:spcPts val="18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Accumulation in plants</a:t>
            </a:r>
            <a:endParaRPr/>
          </a:p>
          <a:p>
            <a:pPr indent="-304747" lvl="0" marL="304747" marR="0" rtl="0" algn="l">
              <a:lnSpc>
                <a:spcPct val="80000"/>
              </a:lnSpc>
              <a:spcBef>
                <a:spcPts val="18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Higher content in cereals (grains, germ), seeds, legumes and leafy vegetables</a:t>
            </a:r>
            <a:endParaRPr/>
          </a:p>
          <a:p>
            <a:pPr indent="-304747" lvl="0" marL="304747" marR="0" rtl="0" algn="l">
              <a:lnSpc>
                <a:spcPct val="80000"/>
              </a:lnSpc>
              <a:spcBef>
                <a:spcPts val="18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Increased levels of cadmium in vegetarians, especially vegans, correlation with length of practice</a:t>
            </a:r>
            <a:endParaRPr/>
          </a:p>
          <a:p>
            <a:pPr indent="-304747" lvl="0" marL="304747" marR="0" rtl="0" algn="l">
              <a:lnSpc>
                <a:spcPct val="80000"/>
              </a:lnSpc>
              <a:spcBef>
                <a:spcPts val="18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 Toxic effect - the presence of selenium, a high saturation of the organism with iron, calcium, zinc</a:t>
            </a:r>
            <a:endParaRPr/>
          </a:p>
          <a:p>
            <a:pPr indent="-304747" lvl="0" marL="304747" marR="0" rtl="0" algn="l">
              <a:lnSpc>
                <a:spcPct val="80000"/>
              </a:lnSpc>
              <a:spcBef>
                <a:spcPts val="18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The role in detoxification - Glutathione</a:t>
            </a:r>
            <a:endParaRPr b="0" i="0" sz="2380" u="none" cap="none" strike="noStrike">
              <a:solidFill>
                <a:schemeClr val="dk1"/>
              </a:solidFill>
              <a:latin typeface="Constantia"/>
              <a:ea typeface="Constantia"/>
              <a:cs typeface="Constantia"/>
              <a:sym typeface="Constantia"/>
            </a:endParaRPr>
          </a:p>
        </p:txBody>
      </p:sp>
      <p:cxnSp>
        <p:nvCxnSpPr>
          <p:cNvPr id="781" name="Shape 781"/>
          <p:cNvCxnSpPr/>
          <p:nvPr/>
        </p:nvCxnSpPr>
        <p:spPr>
          <a:xfrm flipH="1" rot="5400000">
            <a:off x="3001158" y="1785132"/>
            <a:ext cx="284958" cy="794"/>
          </a:xfrm>
          <a:prstGeom prst="straightConnector1">
            <a:avLst/>
          </a:prstGeom>
          <a:noFill/>
          <a:ln cap="flat" cmpd="sng" w="25400">
            <a:solidFill>
              <a:schemeClr val="accent1"/>
            </a:solidFill>
            <a:prstDash val="solid"/>
            <a:miter lim="800000"/>
            <a:headEnd len="med" w="med" type="none"/>
            <a:tailEnd len="lg" w="lg" type="stealth"/>
          </a:ln>
        </p:spPr>
      </p:cxnSp>
      <p:cxnSp>
        <p:nvCxnSpPr>
          <p:cNvPr id="782" name="Shape 782"/>
          <p:cNvCxnSpPr/>
          <p:nvPr/>
        </p:nvCxnSpPr>
        <p:spPr>
          <a:xfrm rot="5400000">
            <a:off x="1108051" y="5035561"/>
            <a:ext cx="357190" cy="1588"/>
          </a:xfrm>
          <a:prstGeom prst="straightConnector1">
            <a:avLst/>
          </a:prstGeom>
          <a:noFill/>
          <a:ln cap="flat" cmpd="sng" w="25400">
            <a:solidFill>
              <a:schemeClr val="accent1"/>
            </a:solidFill>
            <a:prstDash val="solid"/>
            <a:miter lim="800000"/>
            <a:headEnd len="med" w="med" type="none"/>
            <a:tailEnd len="lg" w="lg" type="stealth"/>
          </a:ln>
        </p:spPr>
      </p:cxn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Shape 787"/>
          <p:cNvSpPr txBox="1"/>
          <p:nvPr>
            <p:ph type="title"/>
          </p:nvPr>
        </p:nvSpPr>
        <p:spPr>
          <a:xfrm>
            <a:off x="628616" y="428604"/>
            <a:ext cx="8515384" cy="1295400"/>
          </a:xfrm>
          <a:prstGeom prst="rect">
            <a:avLst/>
          </a:prstGeom>
          <a:noFill/>
          <a:ln>
            <a:noFill/>
          </a:ln>
        </p:spPr>
        <p:txBody>
          <a:bodyPr anchorCtr="0" anchor="b" bIns="60925" lIns="121875" spcFirstLastPara="1" rIns="121875" wrap="square" tIns="60925">
            <a:noAutofit/>
          </a:bodyPr>
          <a:lstStyle/>
          <a:p>
            <a:pPr indent="0" lvl="0" marL="0" marR="0" rtl="0" algn="ctr">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Advanced protein glycation end products </a:t>
            </a:r>
            <a:r>
              <a:rPr b="0" i="1" lang="en-US" sz="3600" u="none" cap="none" strike="noStrike">
                <a:solidFill>
                  <a:srgbClr val="7A1A06"/>
                </a:solidFill>
                <a:latin typeface="Constantia"/>
                <a:ea typeface="Constantia"/>
                <a:cs typeface="Constantia"/>
                <a:sym typeface="Constantia"/>
              </a:rPr>
              <a:t>AGEs</a:t>
            </a:r>
            <a:endParaRPr b="0" i="1" sz="3600" u="none" cap="none" strike="noStrike">
              <a:solidFill>
                <a:srgbClr val="7A1A06"/>
              </a:solidFill>
              <a:latin typeface="Constantia"/>
              <a:ea typeface="Constantia"/>
              <a:cs typeface="Constantia"/>
              <a:sym typeface="Constantia"/>
            </a:endParaRPr>
          </a:p>
        </p:txBody>
      </p:sp>
      <p:sp>
        <p:nvSpPr>
          <p:cNvPr id="788" name="Shape 788"/>
          <p:cNvSpPr txBox="1"/>
          <p:nvPr>
            <p:ph idx="1" type="body"/>
          </p:nvPr>
        </p:nvSpPr>
        <p:spPr>
          <a:xfrm>
            <a:off x="914400" y="1600200"/>
            <a:ext cx="7586690" cy="5043510"/>
          </a:xfrm>
          <a:prstGeom prst="rect">
            <a:avLst/>
          </a:prstGeom>
          <a:noFill/>
          <a:ln>
            <a:noFill/>
          </a:ln>
        </p:spPr>
        <p:txBody>
          <a:bodyPr anchorCtr="0" anchor="ctr"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The non-enzymatic reaction of reducing sugars with a free amino group.</a:t>
            </a:r>
            <a:endParaRPr/>
          </a:p>
          <a:p>
            <a:pPr indent="-304747" lvl="0" marL="304747" marR="0" rtl="0" algn="l">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Formed during heat treatment of food</a:t>
            </a:r>
            <a:endParaRPr/>
          </a:p>
          <a:p>
            <a:pPr indent="-304747" lvl="0" marL="304747" marR="0" rtl="0" algn="just">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Negatively affect the functional properties of proteins, lipids, DNA</a:t>
            </a:r>
            <a:endParaRPr/>
          </a:p>
          <a:p>
            <a:pPr indent="-304747" lvl="0" marL="304747" marR="0" rtl="0" algn="just">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They play an important role in the process of atherosclerosis, complications of diabetes, aging and chronic renal insufficiency.</a:t>
            </a:r>
            <a:endParaRPr/>
          </a:p>
          <a:p>
            <a:pPr indent="-304747" lvl="0" marL="304747" marR="0" rtl="0" algn="just">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For vegetarians measured higher values - cause higher intake of foods with a predominance of fructose compared to glucose which is more reactive due to a higher proportion of acyclic forms.</a:t>
            </a:r>
            <a:endParaRPr/>
          </a:p>
          <a:p>
            <a:pPr indent="-304747" lvl="0" marL="304747" marR="0" rtl="0" algn="just">
              <a:lnSpc>
                <a:spcPct val="70000"/>
              </a:lnSpc>
              <a:spcBef>
                <a:spcPts val="0"/>
              </a:spcBef>
              <a:spcAft>
                <a:spcPts val="0"/>
              </a:spcAft>
              <a:buClr>
                <a:schemeClr val="accent1"/>
              </a:buClr>
              <a:buSzPts val="2170"/>
              <a:buFont typeface="Arial"/>
              <a:buChar char="•"/>
            </a:pPr>
            <a:r>
              <a:rPr b="0" i="0" lang="en-US" sz="2170" u="none" cap="none" strike="noStrike">
                <a:solidFill>
                  <a:schemeClr val="dk1"/>
                </a:solidFill>
                <a:latin typeface="Constantia"/>
                <a:ea typeface="Constantia"/>
                <a:cs typeface="Constantia"/>
                <a:sym typeface="Constantia"/>
              </a:rPr>
              <a:t>AGEs may pose a certain risk, but the protective effect of eating enough fruit and vegetables is dominant from a nutritional point of view.</a:t>
            </a:r>
            <a:endParaRPr b="0" i="0" sz="217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2" name="Shape 792"/>
        <p:cNvGrpSpPr/>
        <p:nvPr/>
      </p:nvGrpSpPr>
      <p:grpSpPr>
        <a:xfrm>
          <a:off x="0" y="0"/>
          <a:ext cx="0" cy="0"/>
          <a:chOff x="0" y="0"/>
          <a:chExt cx="0" cy="0"/>
        </a:xfrm>
      </p:grpSpPr>
      <p:sp>
        <p:nvSpPr>
          <p:cNvPr id="793" name="Shape 793"/>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Health aspects</a:t>
            </a:r>
            <a:endParaRPr b="0" i="0" sz="3600" u="none" cap="none" strike="noStrike">
              <a:solidFill>
                <a:srgbClr val="7A1A06"/>
              </a:solidFill>
              <a:latin typeface="Constantia"/>
              <a:ea typeface="Constantia"/>
              <a:cs typeface="Constantia"/>
              <a:sym typeface="Constantia"/>
            </a:endParaRPr>
          </a:p>
        </p:txBody>
      </p:sp>
      <p:sp>
        <p:nvSpPr>
          <p:cNvPr id="794" name="Shape 794"/>
          <p:cNvSpPr txBox="1"/>
          <p:nvPr>
            <p:ph idx="1" type="body"/>
          </p:nvPr>
        </p:nvSpPr>
        <p:spPr>
          <a:xfrm>
            <a:off x="914400" y="1600200"/>
            <a:ext cx="7443814" cy="4757758"/>
          </a:xfrm>
          <a:prstGeom prst="rect">
            <a:avLst/>
          </a:prstGeom>
          <a:noFill/>
          <a:ln>
            <a:noFill/>
          </a:ln>
        </p:spPr>
        <p:txBody>
          <a:bodyPr anchorCtr="0" anchor="t" bIns="60925" lIns="121875" spcFirstLastPara="1" rIns="121875" wrap="square" tIns="60925">
            <a:noAutofit/>
          </a:bodyPr>
          <a:lstStyle/>
          <a:p>
            <a:pPr indent="-304747" lvl="0" marL="304747" marR="0" rtl="0" algn="l">
              <a:lnSpc>
                <a:spcPct val="70000"/>
              </a:lnSpc>
              <a:spcBef>
                <a:spcPts val="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Nutrition along with health style play an important role in protecting health and preventing chronic degenerative diseases and metabolic disorders.</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Mortality - for vegetarians, lower mortality rates from ICHS</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Cardiovascular disease</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  Blood pressure values 5-10 mmHg,   occurrence of                                             hypertension</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  Weight, BMI 1-2kg / m2 lower</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Lower total cholesterol, LDL and TAG, TNMK, higher HDL</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Type 2 diabetes mellitus</a:t>
            </a:r>
            <a:endParaRPr b="0" i="0" sz="1960" u="none" cap="none" strike="noStrike">
              <a:solidFill>
                <a:schemeClr val="dk1"/>
              </a:solidFill>
              <a:latin typeface="Constantia"/>
              <a:ea typeface="Constantia"/>
              <a:cs typeface="Constantia"/>
              <a:sym typeface="Constantia"/>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 Cancer - colorectal, prostate and breast cancer (?)</a:t>
            </a:r>
            <a:endParaRPr/>
          </a:p>
          <a:p>
            <a:pPr indent="-304747" lvl="0" marL="304747" marR="0" rtl="0" algn="l">
              <a:lnSpc>
                <a:spcPct val="70000"/>
              </a:lnSpc>
              <a:spcBef>
                <a:spcPts val="1800"/>
              </a:spcBef>
              <a:spcAft>
                <a:spcPts val="0"/>
              </a:spcAft>
              <a:buClr>
                <a:schemeClr val="accent1"/>
              </a:buClr>
              <a:buSzPts val="1960"/>
              <a:buFont typeface="Arial"/>
              <a:buChar char="•"/>
            </a:pPr>
            <a:r>
              <a:rPr b="0" i="0" lang="en-US" sz="1960" u="none" cap="none" strike="noStrike">
                <a:solidFill>
                  <a:schemeClr val="dk1"/>
                </a:solidFill>
                <a:latin typeface="Constantia"/>
                <a:ea typeface="Constantia"/>
                <a:cs typeface="Constantia"/>
                <a:sym typeface="Constantia"/>
              </a:rPr>
              <a:t>Other disease - prevention of constipation, diverticulosis, developing gallstones</a:t>
            </a:r>
            <a:endParaRPr b="0" i="0" sz="1960" u="none" cap="none" strike="noStrike">
              <a:solidFill>
                <a:schemeClr val="dk1"/>
              </a:solidFill>
              <a:latin typeface="Constantia"/>
              <a:ea typeface="Constantia"/>
              <a:cs typeface="Constantia"/>
              <a:sym typeface="Constantia"/>
            </a:endParaRPr>
          </a:p>
        </p:txBody>
      </p:sp>
      <p:cxnSp>
        <p:nvCxnSpPr>
          <p:cNvPr id="795" name="Shape 795"/>
          <p:cNvCxnSpPr/>
          <p:nvPr/>
        </p:nvCxnSpPr>
        <p:spPr>
          <a:xfrm rot="5400000">
            <a:off x="1179489" y="3463925"/>
            <a:ext cx="357190" cy="1588"/>
          </a:xfrm>
          <a:prstGeom prst="straightConnector1">
            <a:avLst/>
          </a:prstGeom>
          <a:noFill/>
          <a:ln cap="flat" cmpd="sng" w="25400">
            <a:solidFill>
              <a:schemeClr val="accent1"/>
            </a:solidFill>
            <a:prstDash val="solid"/>
            <a:miter lim="800000"/>
            <a:headEnd len="med" w="med" type="none"/>
            <a:tailEnd len="lg" w="lg" type="stealth"/>
          </a:ln>
        </p:spPr>
      </p:cxnSp>
      <p:cxnSp>
        <p:nvCxnSpPr>
          <p:cNvPr id="796" name="Shape 796"/>
          <p:cNvCxnSpPr/>
          <p:nvPr/>
        </p:nvCxnSpPr>
        <p:spPr>
          <a:xfrm rot="5400000">
            <a:off x="1179478" y="3978379"/>
            <a:ext cx="357300" cy="1500"/>
          </a:xfrm>
          <a:prstGeom prst="straightConnector1">
            <a:avLst/>
          </a:prstGeom>
          <a:noFill/>
          <a:ln cap="flat" cmpd="sng" w="25400">
            <a:solidFill>
              <a:schemeClr val="accent1"/>
            </a:solidFill>
            <a:prstDash val="solid"/>
            <a:miter lim="800000"/>
            <a:headEnd len="med" w="med" type="none"/>
            <a:tailEnd len="lg" w="lg" type="stealth"/>
          </a:ln>
        </p:spPr>
      </p:cxnSp>
      <p:cxnSp>
        <p:nvCxnSpPr>
          <p:cNvPr id="797" name="Shape 797"/>
          <p:cNvCxnSpPr/>
          <p:nvPr/>
        </p:nvCxnSpPr>
        <p:spPr>
          <a:xfrm rot="5400000">
            <a:off x="5076393" y="3978387"/>
            <a:ext cx="357300" cy="1500"/>
          </a:xfrm>
          <a:prstGeom prst="straightConnector1">
            <a:avLst/>
          </a:prstGeom>
          <a:noFill/>
          <a:ln cap="flat" cmpd="sng" w="25400">
            <a:solidFill>
              <a:schemeClr val="accent1"/>
            </a:solidFill>
            <a:prstDash val="solid"/>
            <a:miter lim="800000"/>
            <a:headEnd len="med" w="med" type="none"/>
            <a:tailEnd len="lg" w="lg" type="stealth"/>
          </a:ln>
        </p:spPr>
      </p:cxn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2" name="Shape 802"/>
        <p:cNvGrpSpPr/>
        <p:nvPr/>
      </p:nvGrpSpPr>
      <p:grpSpPr>
        <a:xfrm>
          <a:off x="0" y="0"/>
          <a:ext cx="0" cy="0"/>
          <a:chOff x="0" y="0"/>
          <a:chExt cx="0" cy="0"/>
        </a:xfrm>
      </p:grpSpPr>
      <p:sp>
        <p:nvSpPr>
          <p:cNvPr id="803" name="Shape 803"/>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chemeClr val="dk1"/>
              </a:buClr>
              <a:buSzPts val="3600"/>
              <a:buFont typeface="Constantia"/>
              <a:buNone/>
            </a:pPr>
            <a:r>
              <a:rPr b="0" i="0" lang="en-US" sz="3600" u="none" cap="none" strike="noStrike">
                <a:solidFill>
                  <a:srgbClr val="7A1A06"/>
                </a:solidFill>
                <a:latin typeface="Constantia"/>
                <a:ea typeface="Constantia"/>
                <a:cs typeface="Constantia"/>
                <a:sym typeface="Constantia"/>
              </a:rPr>
              <a:t>Risk </a:t>
            </a:r>
            <a:r>
              <a:rPr lang="en-US">
                <a:solidFill>
                  <a:srgbClr val="7A1A06"/>
                </a:solidFill>
              </a:rPr>
              <a:t>population</a:t>
            </a:r>
            <a:r>
              <a:rPr b="0" i="0" lang="en-US" sz="3600" u="none" cap="none" strike="noStrike">
                <a:solidFill>
                  <a:srgbClr val="7A1A06"/>
                </a:solidFill>
                <a:latin typeface="Constantia"/>
                <a:ea typeface="Constantia"/>
                <a:cs typeface="Constantia"/>
                <a:sym typeface="Constantia"/>
              </a:rPr>
              <a:t> groups</a:t>
            </a:r>
            <a:endParaRPr b="0" i="0" sz="3600" u="none" cap="none" strike="noStrike">
              <a:solidFill>
                <a:srgbClr val="7A1A06"/>
              </a:solidFill>
              <a:latin typeface="Constantia"/>
              <a:ea typeface="Constantia"/>
              <a:cs typeface="Constantia"/>
              <a:sym typeface="Constantia"/>
            </a:endParaRPr>
          </a:p>
        </p:txBody>
      </p:sp>
      <p:sp>
        <p:nvSpPr>
          <p:cNvPr id="804" name="Shape 804"/>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126947" lvl="0" marL="304747" marR="0" rtl="0" algn="l">
              <a:lnSpc>
                <a:spcPct val="90000"/>
              </a:lnSpc>
              <a:spcBef>
                <a:spcPts val="0"/>
              </a:spcBef>
              <a:spcAft>
                <a:spcPts val="0"/>
              </a:spcAft>
              <a:buClr>
                <a:schemeClr val="accent1"/>
              </a:buClr>
              <a:buSzPts val="2800"/>
              <a:buFont typeface="Arial"/>
              <a:buNone/>
            </a:pPr>
            <a:r>
              <a:t/>
            </a:r>
            <a:endParaRPr b="0" i="0" sz="2800" u="none" cap="none" strike="noStrike">
              <a:solidFill>
                <a:schemeClr val="dk1"/>
              </a:solidFill>
              <a:latin typeface="Constantia"/>
              <a:ea typeface="Constantia"/>
              <a:cs typeface="Constantia"/>
              <a:sym typeface="Constantia"/>
            </a:endParaRPr>
          </a:p>
          <a:p>
            <a:pPr indent="-304747" lvl="0" marL="304747" marR="0" rtl="0" algn="l">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Children </a:t>
            </a:r>
            <a:endParaRPr/>
          </a:p>
          <a:p>
            <a:pPr indent="-304747" lvl="0" marL="304747" marR="0" rtl="0" algn="l">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Adolescents</a:t>
            </a:r>
            <a:endParaRPr/>
          </a:p>
          <a:p>
            <a:pPr indent="-304747" lvl="0" marL="304747" marR="0" rtl="0" algn="l">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Pregnant and lactating women</a:t>
            </a:r>
            <a:endParaRPr/>
          </a:p>
          <a:p>
            <a:pPr indent="-304747" lvl="0" marL="304747" marR="0" rtl="0" algn="l">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Athletes </a:t>
            </a:r>
            <a:endParaRPr/>
          </a:p>
          <a:p>
            <a:pPr indent="-304747" lvl="0" marL="304747" marR="0" rtl="0" algn="l">
              <a:lnSpc>
                <a:spcPct val="90000"/>
              </a:lnSpc>
              <a:spcBef>
                <a:spcPts val="1800"/>
              </a:spcBef>
              <a:spcAft>
                <a:spcPts val="0"/>
              </a:spcAft>
              <a:buClr>
                <a:schemeClr val="accent1"/>
              </a:buClr>
              <a:buSzPts val="2800"/>
              <a:buFont typeface="Arial"/>
              <a:buChar char="•"/>
            </a:pPr>
            <a:r>
              <a:rPr b="0" i="0" lang="en-US" sz="2800" u="none" cap="none" strike="noStrike">
                <a:solidFill>
                  <a:schemeClr val="dk1"/>
                </a:solidFill>
                <a:latin typeface="Constantia"/>
                <a:ea typeface="Constantia"/>
                <a:cs typeface="Constantia"/>
                <a:sym typeface="Constantia"/>
              </a:rPr>
              <a:t>Seniors</a:t>
            </a:r>
            <a:endParaRPr b="0" i="0" sz="280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8" name="Shape 808"/>
        <p:cNvGrpSpPr/>
        <p:nvPr/>
      </p:nvGrpSpPr>
      <p:grpSpPr>
        <a:xfrm>
          <a:off x="0" y="0"/>
          <a:ext cx="0" cy="0"/>
          <a:chOff x="0" y="0"/>
          <a:chExt cx="0" cy="0"/>
        </a:xfrm>
      </p:grpSpPr>
      <p:sp>
        <p:nvSpPr>
          <p:cNvPr id="809" name="Shape 809"/>
          <p:cNvSpPr txBox="1"/>
          <p:nvPr>
            <p:ph type="ctrTitle"/>
          </p:nvPr>
        </p:nvSpPr>
        <p:spPr>
          <a:xfrm>
            <a:off x="1357290" y="785794"/>
            <a:ext cx="6858000" cy="1676400"/>
          </a:xfrm>
          <a:prstGeom prst="rect">
            <a:avLst/>
          </a:prstGeom>
          <a:noFill/>
          <a:ln>
            <a:noFill/>
          </a:ln>
        </p:spPr>
        <p:txBody>
          <a:bodyPr anchorCtr="0" anchor="b" bIns="60925" lIns="121875" spcFirstLastPara="1" rIns="121875" wrap="square" tIns="60925">
            <a:noAutofit/>
          </a:bodyPr>
          <a:lstStyle/>
          <a:p>
            <a:pPr indent="0" lvl="0" marL="0" marR="0" rtl="0" algn="ctr">
              <a:lnSpc>
                <a:spcPct val="80000"/>
              </a:lnSpc>
              <a:spcBef>
                <a:spcPts val="0"/>
              </a:spcBef>
              <a:spcAft>
                <a:spcPts val="0"/>
              </a:spcAft>
              <a:buClr>
                <a:srgbClr val="853900"/>
              </a:buClr>
              <a:buSzPts val="6000"/>
              <a:buFont typeface="Constantia"/>
              <a:buNone/>
            </a:pPr>
            <a:r>
              <a:rPr b="1" i="0" lang="en-US" sz="6000" u="none" cap="none" strike="noStrike">
                <a:solidFill>
                  <a:srgbClr val="853900"/>
                </a:solidFill>
                <a:latin typeface="Constantia"/>
                <a:ea typeface="Constantia"/>
                <a:cs typeface="Constantia"/>
                <a:sym typeface="Constantia"/>
              </a:rPr>
              <a:t>Thank you for attention</a:t>
            </a:r>
            <a:endParaRPr b="1" i="0" sz="6000" u="none" cap="none" strike="noStrike">
              <a:solidFill>
                <a:srgbClr val="853900"/>
              </a:solidFill>
              <a:latin typeface="Constantia"/>
              <a:ea typeface="Constantia"/>
              <a:cs typeface="Constantia"/>
              <a:sym typeface="Constantia"/>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Vegetarianism</a:t>
            </a:r>
            <a:endParaRPr b="0" i="0" sz="3600" u="none" cap="none" strike="noStrike">
              <a:solidFill>
                <a:srgbClr val="915E02"/>
              </a:solidFill>
              <a:latin typeface="Constantia"/>
              <a:ea typeface="Constantia"/>
              <a:cs typeface="Constantia"/>
              <a:sym typeface="Constantia"/>
            </a:endParaRPr>
          </a:p>
        </p:txBody>
      </p:sp>
      <p:sp>
        <p:nvSpPr>
          <p:cNvPr id="440" name="Shape 440"/>
          <p:cNvSpPr txBox="1"/>
          <p:nvPr>
            <p:ph idx="1" type="body"/>
          </p:nvPr>
        </p:nvSpPr>
        <p:spPr>
          <a:xfrm>
            <a:off x="914400" y="1600200"/>
            <a:ext cx="7315200" cy="4572000"/>
          </a:xfrm>
          <a:prstGeom prst="rect">
            <a:avLst/>
          </a:prstGeom>
          <a:noFill/>
          <a:ln>
            <a:noFill/>
          </a:ln>
        </p:spPr>
        <p:txBody>
          <a:bodyPr anchorCtr="0" anchor="t" bIns="60925" lIns="121875" spcFirstLastPara="1" rIns="121875" wrap="square" tIns="60925">
            <a:noAutofit/>
          </a:bodyPr>
          <a:lstStyle/>
          <a:p>
            <a:pPr indent="-304747" lvl="0" marL="304747" marR="0" rtl="0" algn="just">
              <a:lnSpc>
                <a:spcPct val="70000"/>
              </a:lnSpc>
              <a:spcBef>
                <a:spcPts val="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Origin in the Eastern religions of Buddhism and Hinduism</a:t>
            </a:r>
            <a:endParaRPr/>
          </a:p>
          <a:p>
            <a:pPr indent="-304747" lvl="0" marL="304747" marR="0" rtl="0" algn="just">
              <a:lnSpc>
                <a:spcPct val="70000"/>
              </a:lnSpc>
              <a:spcBef>
                <a:spcPts val="12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The term dates back to the 19th century</a:t>
            </a:r>
            <a:endParaRPr/>
          </a:p>
          <a:p>
            <a:pPr indent="-304747" lvl="0" marL="304747" marR="0" rtl="0" algn="just">
              <a:lnSpc>
                <a:spcPct val="70000"/>
              </a:lnSpc>
              <a:spcBef>
                <a:spcPts val="12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The Vegetarian societies:</a:t>
            </a:r>
            <a:endParaRPr b="0" i="0" sz="2380" u="none" cap="none" strike="noStrike">
              <a:solidFill>
                <a:schemeClr val="dk1"/>
              </a:solidFill>
              <a:latin typeface="Constantia"/>
              <a:ea typeface="Constantia"/>
              <a:cs typeface="Constantia"/>
              <a:sym typeface="Constantia"/>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The Vegetarian Society (1847 England)</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IVU - International Vegetarian Union (1908 Dresden)</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EVU - European Vegetarian Union</a:t>
            </a:r>
            <a:endParaRPr b="0" i="0" sz="2040" u="none" cap="none" strike="noStrike">
              <a:solidFill>
                <a:schemeClr val="dk1"/>
              </a:solidFill>
              <a:latin typeface="Constantia"/>
              <a:ea typeface="Constantia"/>
              <a:cs typeface="Constantia"/>
              <a:sym typeface="Constantia"/>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Czech Society for Nutrition and Vegetarianism</a:t>
            </a:r>
            <a:endParaRPr/>
          </a:p>
          <a:p>
            <a:pPr indent="-304747" lvl="1" marL="755772" marR="0" rtl="0" algn="just">
              <a:lnSpc>
                <a:spcPct val="70000"/>
              </a:lnSpc>
              <a:spcBef>
                <a:spcPts val="1200"/>
              </a:spcBef>
              <a:spcAft>
                <a:spcPts val="0"/>
              </a:spcAft>
              <a:buClr>
                <a:schemeClr val="accent1"/>
              </a:buClr>
              <a:buSzPts val="2040"/>
              <a:buFont typeface="Arial"/>
              <a:buChar char="–"/>
            </a:pPr>
            <a:r>
              <a:rPr b="0" i="0" lang="en-US" sz="2040" u="none" cap="none" strike="noStrike">
                <a:solidFill>
                  <a:schemeClr val="dk1"/>
                </a:solidFill>
                <a:latin typeface="Constantia"/>
                <a:ea typeface="Constantia"/>
                <a:cs typeface="Constantia"/>
                <a:sym typeface="Constantia"/>
              </a:rPr>
              <a:t>Czech Vegetarian Society</a:t>
            </a:r>
            <a:endParaRPr/>
          </a:p>
          <a:p>
            <a:pPr indent="-304747" lvl="0" marL="304747" marR="0" rtl="0" algn="just">
              <a:lnSpc>
                <a:spcPct val="70000"/>
              </a:lnSpc>
              <a:spcBef>
                <a:spcPts val="12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Lifestyle - temperance, non-smoking, alcohol avoidance, regular physical activity</a:t>
            </a:r>
            <a:endParaRPr/>
          </a:p>
          <a:p>
            <a:pPr indent="-304747" lvl="0" marL="304747" marR="0" rtl="0" algn="just">
              <a:lnSpc>
                <a:spcPct val="70000"/>
              </a:lnSpc>
              <a:spcBef>
                <a:spcPts val="1200"/>
              </a:spcBef>
              <a:spcAft>
                <a:spcPts val="0"/>
              </a:spcAft>
              <a:buClr>
                <a:schemeClr val="accent1"/>
              </a:buClr>
              <a:buSzPts val="2380"/>
              <a:buFont typeface="Arial"/>
              <a:buChar char="•"/>
            </a:pPr>
            <a:r>
              <a:rPr b="0" i="0" lang="en-US" sz="2380" u="none" cap="none" strike="noStrike">
                <a:solidFill>
                  <a:schemeClr val="dk1"/>
                </a:solidFill>
                <a:latin typeface="Constantia"/>
                <a:ea typeface="Constantia"/>
                <a:cs typeface="Constantia"/>
                <a:sym typeface="Constantia"/>
              </a:rPr>
              <a:t>Vegetarian pyramid, rainbow</a:t>
            </a:r>
            <a:endParaRPr b="0" i="0" sz="2380" u="none" cap="none" strike="noStrike">
              <a:solidFill>
                <a:schemeClr val="dk1"/>
              </a:solidFill>
              <a:latin typeface="Constantia"/>
              <a:ea typeface="Constantia"/>
              <a:cs typeface="Constantia"/>
              <a:sym typeface="Constantia"/>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title"/>
          </p:nvPr>
        </p:nvSpPr>
        <p:spPr>
          <a:xfrm>
            <a:off x="914400" y="152400"/>
            <a:ext cx="7315200" cy="1295400"/>
          </a:xfrm>
          <a:prstGeom prst="rect">
            <a:avLst/>
          </a:prstGeom>
          <a:noFill/>
          <a:ln>
            <a:noFill/>
          </a:ln>
        </p:spPr>
        <p:txBody>
          <a:bodyPr anchorCtr="0" anchor="b" bIns="60925" lIns="121875" spcFirstLastPara="1" rIns="121875" wrap="square" tIns="60925">
            <a:noAutofit/>
          </a:bodyPr>
          <a:lstStyle/>
          <a:p>
            <a:pPr indent="0" lvl="0" marL="0" marR="0" rtl="0" algn="l">
              <a:spcBef>
                <a:spcPts val="0"/>
              </a:spcBef>
              <a:spcAft>
                <a:spcPts val="0"/>
              </a:spcAft>
              <a:buClr>
                <a:srgbClr val="915E02"/>
              </a:buClr>
              <a:buSzPts val="3600"/>
              <a:buFont typeface="Constantia"/>
              <a:buNone/>
            </a:pPr>
            <a:r>
              <a:rPr b="0" i="0" lang="en-US" sz="3600" u="none" cap="none" strike="noStrike">
                <a:solidFill>
                  <a:srgbClr val="915E02"/>
                </a:solidFill>
                <a:latin typeface="Constantia"/>
                <a:ea typeface="Constantia"/>
                <a:cs typeface="Constantia"/>
                <a:sym typeface="Constantia"/>
              </a:rPr>
              <a:t>Logos of vegetarian assotiations</a:t>
            </a:r>
            <a:endParaRPr b="0" i="0" sz="3600" u="none" cap="none" strike="noStrike">
              <a:solidFill>
                <a:srgbClr val="915E02"/>
              </a:solidFill>
              <a:latin typeface="Constantia"/>
              <a:ea typeface="Constantia"/>
              <a:cs typeface="Constantia"/>
              <a:sym typeface="Constantia"/>
            </a:endParaRPr>
          </a:p>
        </p:txBody>
      </p:sp>
      <p:sp>
        <p:nvSpPr>
          <p:cNvPr id="447" name="Shape 447"/>
          <p:cNvSpPr txBox="1"/>
          <p:nvPr>
            <p:ph idx="1" type="body"/>
          </p:nvPr>
        </p:nvSpPr>
        <p:spPr>
          <a:xfrm>
            <a:off x="914400" y="1600200"/>
            <a:ext cx="7729566" cy="4572000"/>
          </a:xfrm>
          <a:prstGeom prst="rect">
            <a:avLst/>
          </a:prstGeom>
          <a:noFill/>
          <a:ln>
            <a:noFill/>
          </a:ln>
        </p:spPr>
        <p:txBody>
          <a:bodyPr anchorCtr="0" anchor="ctr" bIns="60925" lIns="121875" spcFirstLastPara="1" rIns="121875" wrap="square" tIns="60925">
            <a:noAutofit/>
          </a:bodyPr>
          <a:lstStyle/>
          <a:p>
            <a:pPr indent="-303213" lvl="0" marL="1884363" marR="0" rtl="0" algn="l">
              <a:lnSpc>
                <a:spcPct val="80000"/>
              </a:lnSpc>
              <a:spcBef>
                <a:spcPts val="0"/>
              </a:spcBef>
              <a:spcAft>
                <a:spcPts val="0"/>
              </a:spcAft>
              <a:buClr>
                <a:schemeClr val="accent1"/>
              </a:buClr>
              <a:buSzPts val="2220"/>
              <a:buFont typeface="Arial"/>
              <a:buNone/>
            </a:pPr>
            <a:r>
              <a:t/>
            </a:r>
            <a:endParaRPr b="0" i="0" sz="2220" u="none" cap="none" strike="noStrike">
              <a:solidFill>
                <a:schemeClr val="dk1"/>
              </a:solidFill>
              <a:latin typeface="Constantia"/>
              <a:ea typeface="Constantia"/>
              <a:cs typeface="Constantia"/>
              <a:sym typeface="Constantia"/>
            </a:endParaRPr>
          </a:p>
          <a:p>
            <a:pPr indent="0" lvl="0" marL="1619250" marR="0" rtl="0" algn="l">
              <a:lnSpc>
                <a:spcPct val="100000"/>
              </a:lnSpc>
              <a:spcBef>
                <a:spcPts val="0"/>
              </a:spcBef>
              <a:spcAft>
                <a:spcPts val="0"/>
              </a:spcAft>
              <a:buClr>
                <a:schemeClr val="accent1"/>
              </a:buClr>
              <a:buSzPts val="2590"/>
              <a:buFont typeface="Arial"/>
              <a:buNone/>
            </a:pPr>
            <a:r>
              <a:rPr b="0" i="0" lang="en-US" sz="2590" u="none" cap="none" strike="noStrike">
                <a:solidFill>
                  <a:schemeClr val="dk1"/>
                </a:solidFill>
                <a:latin typeface="Constantia"/>
                <a:ea typeface="Constantia"/>
                <a:cs typeface="Constantia"/>
                <a:sym typeface="Constantia"/>
              </a:rPr>
              <a:t>Czech Society for Nutrition and    Vegetarianism </a:t>
            </a:r>
            <a:endParaRPr/>
          </a:p>
          <a:p>
            <a:pPr indent="0" lvl="0" marL="1619250" marR="0" rtl="0" algn="l">
              <a:lnSpc>
                <a:spcPct val="100000"/>
              </a:lnSpc>
              <a:spcBef>
                <a:spcPts val="0"/>
              </a:spcBef>
              <a:spcAft>
                <a:spcPts val="0"/>
              </a:spcAft>
              <a:buClr>
                <a:schemeClr val="accent1"/>
              </a:buClr>
              <a:buSzPts val="2035"/>
              <a:buFont typeface="Arial"/>
              <a:buNone/>
            </a:pPr>
            <a:r>
              <a:rPr b="0" i="1" lang="en-US" sz="2035" u="none" cap="none" strike="noStrike">
                <a:solidFill>
                  <a:schemeClr val="dk1"/>
                </a:solidFill>
                <a:latin typeface="Constantia"/>
                <a:ea typeface="Constantia"/>
                <a:cs typeface="Constantia"/>
                <a:sym typeface="Constantia"/>
              </a:rPr>
              <a:t>(Česká společnost pro výživu a vegetariánství)</a:t>
            </a:r>
            <a:endParaRPr/>
          </a:p>
          <a:p>
            <a:pPr indent="0" lvl="0" marL="1619250" marR="0" rtl="0" algn="l">
              <a:lnSpc>
                <a:spcPct val="100000"/>
              </a:lnSpc>
              <a:spcBef>
                <a:spcPts val="1800"/>
              </a:spcBef>
              <a:spcAft>
                <a:spcPts val="0"/>
              </a:spcAft>
              <a:buClr>
                <a:schemeClr val="accent1"/>
              </a:buClr>
              <a:buSzPts val="2590"/>
              <a:buFont typeface="Arial"/>
              <a:buNone/>
            </a:pPr>
            <a:r>
              <a:t/>
            </a:r>
            <a:endParaRPr b="0" i="0" sz="2590" u="none" cap="none" strike="noStrike">
              <a:solidFill>
                <a:schemeClr val="dk1"/>
              </a:solidFill>
              <a:latin typeface="Constantia"/>
              <a:ea typeface="Constantia"/>
              <a:cs typeface="Constantia"/>
              <a:sym typeface="Constantia"/>
            </a:endParaRPr>
          </a:p>
          <a:p>
            <a:pPr indent="0" lvl="0" marL="1619250" marR="0" rtl="0" algn="l">
              <a:lnSpc>
                <a:spcPct val="100000"/>
              </a:lnSpc>
              <a:spcBef>
                <a:spcPts val="1800"/>
              </a:spcBef>
              <a:spcAft>
                <a:spcPts val="0"/>
              </a:spcAft>
              <a:buClr>
                <a:schemeClr val="accent1"/>
              </a:buClr>
              <a:buSzPts val="2590"/>
              <a:buFont typeface="Arial"/>
              <a:buNone/>
            </a:pPr>
            <a:r>
              <a:rPr b="0" i="0" lang="en-US" sz="2590" u="none" cap="none" strike="noStrike">
                <a:solidFill>
                  <a:schemeClr val="dk1"/>
                </a:solidFill>
                <a:latin typeface="Constantia"/>
                <a:ea typeface="Constantia"/>
                <a:cs typeface="Constantia"/>
                <a:sym typeface="Constantia"/>
              </a:rPr>
              <a:t>International Vegetarian Union</a:t>
            </a:r>
            <a:endParaRPr b="0" i="0" sz="2590" u="none" cap="none" strike="noStrike">
              <a:solidFill>
                <a:schemeClr val="dk1"/>
              </a:solidFill>
              <a:latin typeface="Constantia"/>
              <a:ea typeface="Constantia"/>
              <a:cs typeface="Constantia"/>
              <a:sym typeface="Constantia"/>
            </a:endParaRPr>
          </a:p>
          <a:p>
            <a:pPr indent="0" lvl="0" marL="1619250" marR="0" rtl="0" algn="l">
              <a:lnSpc>
                <a:spcPct val="100000"/>
              </a:lnSpc>
              <a:spcBef>
                <a:spcPts val="1800"/>
              </a:spcBef>
              <a:spcAft>
                <a:spcPts val="0"/>
              </a:spcAft>
              <a:buClr>
                <a:schemeClr val="accent1"/>
              </a:buClr>
              <a:buSzPts val="2220"/>
              <a:buFont typeface="Arial"/>
              <a:buNone/>
            </a:pPr>
            <a:r>
              <a:t/>
            </a:r>
            <a:endParaRPr b="0" i="0" sz="2220" u="none" cap="none" strike="noStrike">
              <a:solidFill>
                <a:schemeClr val="dk1"/>
              </a:solidFill>
              <a:latin typeface="Constantia"/>
              <a:ea typeface="Constantia"/>
              <a:cs typeface="Constantia"/>
              <a:sym typeface="Constantia"/>
            </a:endParaRPr>
          </a:p>
          <a:p>
            <a:pPr indent="0" lvl="0" marL="1619250" marR="0" rtl="0" algn="l">
              <a:lnSpc>
                <a:spcPct val="100000"/>
              </a:lnSpc>
              <a:spcBef>
                <a:spcPts val="1800"/>
              </a:spcBef>
              <a:spcAft>
                <a:spcPts val="0"/>
              </a:spcAft>
              <a:buClr>
                <a:schemeClr val="accent1"/>
              </a:buClr>
              <a:buSzPts val="2590"/>
              <a:buFont typeface="Arial"/>
              <a:buNone/>
            </a:pPr>
            <a:r>
              <a:t/>
            </a:r>
            <a:endParaRPr b="0" i="0" sz="2590" u="none" cap="none" strike="noStrike">
              <a:solidFill>
                <a:schemeClr val="dk1"/>
              </a:solidFill>
              <a:latin typeface="Constantia"/>
              <a:ea typeface="Constantia"/>
              <a:cs typeface="Constantia"/>
              <a:sym typeface="Constantia"/>
            </a:endParaRPr>
          </a:p>
          <a:p>
            <a:pPr indent="0" lvl="0" marL="1619250" marR="0" rtl="0" algn="l">
              <a:lnSpc>
                <a:spcPct val="100000"/>
              </a:lnSpc>
              <a:spcBef>
                <a:spcPts val="1800"/>
              </a:spcBef>
              <a:spcAft>
                <a:spcPts val="0"/>
              </a:spcAft>
              <a:buClr>
                <a:schemeClr val="accent1"/>
              </a:buClr>
              <a:buSzPts val="2590"/>
              <a:buFont typeface="Arial"/>
              <a:buNone/>
            </a:pPr>
            <a:r>
              <a:rPr b="0" i="0" lang="en-US" sz="2590" u="none" cap="none" strike="noStrike">
                <a:solidFill>
                  <a:schemeClr val="dk1"/>
                </a:solidFill>
                <a:latin typeface="Constantia"/>
                <a:ea typeface="Constantia"/>
                <a:cs typeface="Constantia"/>
                <a:sym typeface="Constantia"/>
              </a:rPr>
              <a:t>European Vegetarian Union</a:t>
            </a:r>
            <a:endParaRPr b="0" i="0" sz="2590" u="none" cap="none" strike="noStrike">
              <a:solidFill>
                <a:schemeClr val="dk1"/>
              </a:solidFill>
              <a:latin typeface="Constantia"/>
              <a:ea typeface="Constantia"/>
              <a:cs typeface="Constantia"/>
              <a:sym typeface="Constantia"/>
            </a:endParaRPr>
          </a:p>
          <a:p>
            <a:pPr indent="-304747" lvl="1" marL="304747" marR="0" rtl="0" algn="l">
              <a:lnSpc>
                <a:spcPct val="80000"/>
              </a:lnSpc>
              <a:spcBef>
                <a:spcPts val="1800"/>
              </a:spcBef>
              <a:spcAft>
                <a:spcPts val="0"/>
              </a:spcAft>
              <a:buClr>
                <a:schemeClr val="accent1"/>
              </a:buClr>
              <a:buSzPts val="2220"/>
              <a:buFont typeface="Arial"/>
              <a:buNone/>
            </a:pPr>
            <a:r>
              <a:t/>
            </a:r>
            <a:endParaRPr b="0" i="1" sz="2220" u="none" cap="none" strike="noStrike">
              <a:solidFill>
                <a:schemeClr val="dk1"/>
              </a:solidFill>
              <a:latin typeface="Constantia"/>
              <a:ea typeface="Constantia"/>
              <a:cs typeface="Constantia"/>
              <a:sym typeface="Constantia"/>
            </a:endParaRPr>
          </a:p>
        </p:txBody>
      </p:sp>
      <p:pic>
        <p:nvPicPr>
          <p:cNvPr id="448" name="Shape 448"/>
          <p:cNvPicPr preferRelativeResize="0"/>
          <p:nvPr/>
        </p:nvPicPr>
        <p:blipFill rotWithShape="1">
          <a:blip r:embed="rId3">
            <a:alphaModFix/>
          </a:blip>
          <a:srcRect b="0" l="0" r="0" t="0"/>
          <a:stretch/>
        </p:blipFill>
        <p:spPr>
          <a:xfrm>
            <a:off x="642910" y="1571612"/>
            <a:ext cx="1647826" cy="1553962"/>
          </a:xfrm>
          <a:prstGeom prst="rect">
            <a:avLst/>
          </a:prstGeom>
          <a:noFill/>
          <a:ln>
            <a:noFill/>
          </a:ln>
        </p:spPr>
      </p:pic>
      <p:pic>
        <p:nvPicPr>
          <p:cNvPr id="449" name="Shape 449"/>
          <p:cNvPicPr preferRelativeResize="0"/>
          <p:nvPr/>
        </p:nvPicPr>
        <p:blipFill rotWithShape="1">
          <a:blip r:embed="rId4">
            <a:alphaModFix/>
          </a:blip>
          <a:srcRect b="0" l="0" r="0" t="0"/>
          <a:stretch/>
        </p:blipFill>
        <p:spPr>
          <a:xfrm>
            <a:off x="857224" y="3214686"/>
            <a:ext cx="1545259" cy="1357322"/>
          </a:xfrm>
          <a:prstGeom prst="rect">
            <a:avLst/>
          </a:prstGeom>
          <a:noFill/>
          <a:ln>
            <a:noFill/>
          </a:ln>
        </p:spPr>
      </p:pic>
      <p:pic>
        <p:nvPicPr>
          <p:cNvPr id="450" name="Shape 450"/>
          <p:cNvPicPr preferRelativeResize="0"/>
          <p:nvPr/>
        </p:nvPicPr>
        <p:blipFill rotWithShape="1">
          <a:blip r:embed="rId5">
            <a:alphaModFix/>
          </a:blip>
          <a:srcRect b="0" l="0" r="0" t="0"/>
          <a:stretch/>
        </p:blipFill>
        <p:spPr>
          <a:xfrm>
            <a:off x="1000100" y="4857760"/>
            <a:ext cx="1309690" cy="1309690"/>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idx="12" type="sldNum"/>
          </p:nvPr>
        </p:nvSpPr>
        <p:spPr>
          <a:xfrm>
            <a:off x="8305800" y="6448425"/>
            <a:ext cx="609600" cy="180976"/>
          </a:xfrm>
          <a:prstGeom prst="rect">
            <a:avLst/>
          </a:prstGeom>
          <a:noFill/>
          <a:ln>
            <a:noFill/>
          </a:ln>
        </p:spPr>
        <p:txBody>
          <a:bodyPr anchorCtr="0" anchor="ctr" bIns="60925" lIns="121875" spcFirstLastPara="1" rIns="121875" wrap="square" tIns="609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nstantia"/>
                <a:ea typeface="Constantia"/>
                <a:cs typeface="Constantia"/>
                <a:sym typeface="Constantia"/>
              </a:rPr>
              <a:t>‹#›</a:t>
            </a:fld>
            <a:endParaRPr b="0" i="0" sz="1200" u="none" cap="none" strike="noStrike">
              <a:solidFill>
                <a:schemeClr val="dk1"/>
              </a:solidFill>
              <a:latin typeface="Constantia"/>
              <a:ea typeface="Constantia"/>
              <a:cs typeface="Constantia"/>
              <a:sym typeface="Constantia"/>
            </a:endParaRPr>
          </a:p>
        </p:txBody>
      </p:sp>
      <p:sp>
        <p:nvSpPr>
          <p:cNvPr id="456" name="Shape 456"/>
          <p:cNvSpPr/>
          <p:nvPr/>
        </p:nvSpPr>
        <p:spPr>
          <a:xfrm>
            <a:off x="1695450" y="1357328"/>
            <a:ext cx="9144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descr="vegetarian_pyramid" id="457" name="Shape 457"/>
          <p:cNvPicPr preferRelativeResize="0"/>
          <p:nvPr/>
        </p:nvPicPr>
        <p:blipFill rotWithShape="1">
          <a:blip r:embed="rId3">
            <a:alphaModFix/>
          </a:blip>
          <a:srcRect b="0" l="0" r="0" t="0"/>
          <a:stretch/>
        </p:blipFill>
        <p:spPr>
          <a:xfrm>
            <a:off x="0" y="329174"/>
            <a:ext cx="9085892" cy="65288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p:nvPr/>
        </p:nvSpPr>
        <p:spPr>
          <a:xfrm>
            <a:off x="1700213" y="352440"/>
            <a:ext cx="9144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pic>
        <p:nvPicPr>
          <p:cNvPr id="463" name="Shape 463"/>
          <p:cNvPicPr preferRelativeResize="0"/>
          <p:nvPr/>
        </p:nvPicPr>
        <p:blipFill rotWithShape="1">
          <a:blip r:embed="rId3">
            <a:alphaModFix/>
          </a:blip>
          <a:srcRect b="0" l="0" r="0" t="0"/>
          <a:stretch/>
        </p:blipFill>
        <p:spPr>
          <a:xfrm>
            <a:off x="1600208" y="228600"/>
            <a:ext cx="5973763" cy="640080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TS102787942">
  <a:themeElements>
    <a:clrScheme name="Cooking_16x9">
      <a:dk1>
        <a:srgbClr val="000000"/>
      </a:dk1>
      <a:lt1>
        <a:srgbClr val="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S102787942">
  <a:themeElements>
    <a:clrScheme name="Cooking_16x9">
      <a:dk1>
        <a:srgbClr val="000000"/>
      </a:dk1>
      <a:lt1>
        <a:srgbClr val="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eme11">
  <a:themeElements>
    <a:clrScheme name="Default Design 8">
      <a:dk1>
        <a:srgbClr val="003600"/>
      </a:dk1>
      <a:lt1>
        <a:srgbClr val="FFFFFF"/>
      </a:lt1>
      <a:dk2>
        <a:srgbClr val="003300"/>
      </a:dk2>
      <a:lt2>
        <a:srgbClr val="84C600"/>
      </a:lt2>
      <a:accent1>
        <a:srgbClr val="003300"/>
      </a:accent1>
      <a:accent2>
        <a:srgbClr val="DCFF95"/>
      </a:accent2>
      <a:accent3>
        <a:srgbClr val="FFFFFF"/>
      </a:accent3>
      <a:accent4>
        <a:srgbClr val="002D00"/>
      </a:accent4>
      <a:accent5>
        <a:srgbClr val="AAADAA"/>
      </a:accent5>
      <a:accent6>
        <a:srgbClr val="C7E787"/>
      </a:accent6>
      <a:hlink>
        <a:srgbClr val="763B00"/>
      </a:hlink>
      <a:folHlink>
        <a:srgbClr val="9ED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TS102787942">
  <a:themeElements>
    <a:clrScheme name="Cooking_16x9">
      <a:dk1>
        <a:srgbClr val="000000"/>
      </a:dk1>
      <a:lt1>
        <a:srgbClr val="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