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 id="2147483988" r:id="rId2"/>
    <p:sldMasterId id="2147484012" r:id="rId3"/>
    <p:sldMasterId id="2147484024" r:id="rId4"/>
    <p:sldMasterId id="2147484036" r:id="rId5"/>
  </p:sldMasterIdLst>
  <p:notesMasterIdLst>
    <p:notesMasterId r:id="rId115"/>
  </p:notesMasterIdLst>
  <p:handoutMasterIdLst>
    <p:handoutMasterId r:id="rId116"/>
  </p:handoutMasterIdLst>
  <p:sldIdLst>
    <p:sldId id="1076" r:id="rId6"/>
    <p:sldId id="1203" r:id="rId7"/>
    <p:sldId id="1291" r:id="rId8"/>
    <p:sldId id="1384" r:id="rId9"/>
    <p:sldId id="1408" r:id="rId10"/>
    <p:sldId id="1386" r:id="rId11"/>
    <p:sldId id="1391" r:id="rId12"/>
    <p:sldId id="1322" r:id="rId13"/>
    <p:sldId id="1310" r:id="rId14"/>
    <p:sldId id="1352" r:id="rId15"/>
    <p:sldId id="1353" r:id="rId16"/>
    <p:sldId id="1356" r:id="rId17"/>
    <p:sldId id="1292" r:id="rId18"/>
    <p:sldId id="1293" r:id="rId19"/>
    <p:sldId id="1295" r:id="rId20"/>
    <p:sldId id="1362" r:id="rId21"/>
    <p:sldId id="1357" r:id="rId22"/>
    <p:sldId id="1200" r:id="rId23"/>
    <p:sldId id="1280" r:id="rId24"/>
    <p:sldId id="1288" r:id="rId25"/>
    <p:sldId id="1398" r:id="rId26"/>
    <p:sldId id="1399" r:id="rId27"/>
    <p:sldId id="1400" r:id="rId28"/>
    <p:sldId id="1401" r:id="rId29"/>
    <p:sldId id="1402" r:id="rId30"/>
    <p:sldId id="1403" r:id="rId31"/>
    <p:sldId id="1404" r:id="rId32"/>
    <p:sldId id="1405" r:id="rId33"/>
    <p:sldId id="1406" r:id="rId34"/>
    <p:sldId id="1358" r:id="rId35"/>
    <p:sldId id="1226" r:id="rId36"/>
    <p:sldId id="1285" r:id="rId37"/>
    <p:sldId id="1286" r:id="rId38"/>
    <p:sldId id="1290" r:id="rId39"/>
    <p:sldId id="1210" r:id="rId40"/>
    <p:sldId id="1297" r:id="rId41"/>
    <p:sldId id="1296" r:id="rId42"/>
    <p:sldId id="1215" r:id="rId43"/>
    <p:sldId id="1387" r:id="rId44"/>
    <p:sldId id="1216" r:id="rId45"/>
    <p:sldId id="1217" r:id="rId46"/>
    <p:sldId id="1218" r:id="rId47"/>
    <p:sldId id="1219" r:id="rId48"/>
    <p:sldId id="1220" r:id="rId49"/>
    <p:sldId id="1221" r:id="rId50"/>
    <p:sldId id="1222" r:id="rId51"/>
    <p:sldId id="1388" r:id="rId52"/>
    <p:sldId id="1389" r:id="rId53"/>
    <p:sldId id="1364" r:id="rId54"/>
    <p:sldId id="1365" r:id="rId55"/>
    <p:sldId id="1366" r:id="rId56"/>
    <p:sldId id="1370" r:id="rId57"/>
    <p:sldId id="1367" r:id="rId58"/>
    <p:sldId id="1411" r:id="rId59"/>
    <p:sldId id="1373" r:id="rId60"/>
    <p:sldId id="1374" r:id="rId61"/>
    <p:sldId id="1227" r:id="rId62"/>
    <p:sldId id="1229" r:id="rId63"/>
    <p:sldId id="1228" r:id="rId64"/>
    <p:sldId id="1230" r:id="rId65"/>
    <p:sldId id="1231" r:id="rId66"/>
    <p:sldId id="1233" r:id="rId67"/>
    <p:sldId id="1372" r:id="rId68"/>
    <p:sldId id="1315" r:id="rId69"/>
    <p:sldId id="1314" r:id="rId70"/>
    <p:sldId id="1319" r:id="rId71"/>
    <p:sldId id="1300" r:id="rId72"/>
    <p:sldId id="1313" r:id="rId73"/>
    <p:sldId id="1377" r:id="rId74"/>
    <p:sldId id="1383" r:id="rId75"/>
    <p:sldId id="1359" r:id="rId76"/>
    <p:sldId id="1392" r:id="rId77"/>
    <p:sldId id="1305" r:id="rId78"/>
    <p:sldId id="1312" r:id="rId79"/>
    <p:sldId id="1344" r:id="rId80"/>
    <p:sldId id="1345" r:id="rId81"/>
    <p:sldId id="1346" r:id="rId82"/>
    <p:sldId id="1360" r:id="rId83"/>
    <p:sldId id="1375" r:id="rId84"/>
    <p:sldId id="1306" r:id="rId85"/>
    <p:sldId id="1308" r:id="rId86"/>
    <p:sldId id="1249" r:id="rId87"/>
    <p:sldId id="1250" r:id="rId88"/>
    <p:sldId id="1253" r:id="rId89"/>
    <p:sldId id="1254" r:id="rId90"/>
    <p:sldId id="1252" r:id="rId91"/>
    <p:sldId id="1390" r:id="rId92"/>
    <p:sldId id="1303" r:id="rId93"/>
    <p:sldId id="1304" r:id="rId94"/>
    <p:sldId id="1302" r:id="rId95"/>
    <p:sldId id="1412" r:id="rId96"/>
    <p:sldId id="1361" r:id="rId97"/>
    <p:sldId id="1198" r:id="rId98"/>
    <p:sldId id="1334" r:id="rId99"/>
    <p:sldId id="1201" r:id="rId100"/>
    <p:sldId id="1235" r:id="rId101"/>
    <p:sldId id="1243" r:id="rId102"/>
    <p:sldId id="1409" r:id="rId103"/>
    <p:sldId id="1410" r:id="rId104"/>
    <p:sldId id="1327" r:id="rId105"/>
    <p:sldId id="1328" r:id="rId106"/>
    <p:sldId id="1329" r:id="rId107"/>
    <p:sldId id="1263" r:id="rId108"/>
    <p:sldId id="1395" r:id="rId109"/>
    <p:sldId id="1394" r:id="rId110"/>
    <p:sldId id="1259" r:id="rId111"/>
    <p:sldId id="1393" r:id="rId112"/>
    <p:sldId id="1325" r:id="rId113"/>
    <p:sldId id="1339" r:id="rId114"/>
  </p:sldIdLst>
  <p:sldSz cx="9906000" cy="6858000" type="A4"/>
  <p:notesSz cx="9869488" cy="6735763"/>
  <p:defaultTextStyle>
    <a:defPPr>
      <a:defRPr lang="en-US"/>
    </a:defPPr>
    <a:lvl1pPr algn="l" rtl="0" fontAlgn="base">
      <a:spcBef>
        <a:spcPct val="0"/>
      </a:spcBef>
      <a:spcAft>
        <a:spcPct val="0"/>
      </a:spcAft>
      <a:defRPr sz="2500" b="1" kern="1200">
        <a:solidFill>
          <a:schemeClr val="bg1"/>
        </a:solidFill>
        <a:latin typeface="Arial Narrow" pitchFamily="34" charset="0"/>
        <a:ea typeface="+mn-ea"/>
        <a:cs typeface="+mn-cs"/>
      </a:defRPr>
    </a:lvl1pPr>
    <a:lvl2pPr marL="478898" algn="l" rtl="0" fontAlgn="base">
      <a:spcBef>
        <a:spcPct val="0"/>
      </a:spcBef>
      <a:spcAft>
        <a:spcPct val="0"/>
      </a:spcAft>
      <a:defRPr sz="2500" b="1" kern="1200">
        <a:solidFill>
          <a:schemeClr val="bg1"/>
        </a:solidFill>
        <a:latin typeface="Arial Narrow" pitchFamily="34" charset="0"/>
        <a:ea typeface="+mn-ea"/>
        <a:cs typeface="+mn-cs"/>
      </a:defRPr>
    </a:lvl2pPr>
    <a:lvl3pPr marL="957795" algn="l" rtl="0" fontAlgn="base">
      <a:spcBef>
        <a:spcPct val="0"/>
      </a:spcBef>
      <a:spcAft>
        <a:spcPct val="0"/>
      </a:spcAft>
      <a:defRPr sz="2500" b="1" kern="1200">
        <a:solidFill>
          <a:schemeClr val="bg1"/>
        </a:solidFill>
        <a:latin typeface="Arial Narrow" pitchFamily="34" charset="0"/>
        <a:ea typeface="+mn-ea"/>
        <a:cs typeface="+mn-cs"/>
      </a:defRPr>
    </a:lvl3pPr>
    <a:lvl4pPr marL="1436690" algn="l" rtl="0" fontAlgn="base">
      <a:spcBef>
        <a:spcPct val="0"/>
      </a:spcBef>
      <a:spcAft>
        <a:spcPct val="0"/>
      </a:spcAft>
      <a:defRPr sz="2500" b="1" kern="1200">
        <a:solidFill>
          <a:schemeClr val="bg1"/>
        </a:solidFill>
        <a:latin typeface="Arial Narrow" pitchFamily="34" charset="0"/>
        <a:ea typeface="+mn-ea"/>
        <a:cs typeface="+mn-cs"/>
      </a:defRPr>
    </a:lvl4pPr>
    <a:lvl5pPr marL="1915588" algn="l" rtl="0" fontAlgn="base">
      <a:spcBef>
        <a:spcPct val="0"/>
      </a:spcBef>
      <a:spcAft>
        <a:spcPct val="0"/>
      </a:spcAft>
      <a:defRPr sz="2500" b="1" kern="1200">
        <a:solidFill>
          <a:schemeClr val="bg1"/>
        </a:solidFill>
        <a:latin typeface="Arial Narrow" pitchFamily="34" charset="0"/>
        <a:ea typeface="+mn-ea"/>
        <a:cs typeface="+mn-cs"/>
      </a:defRPr>
    </a:lvl5pPr>
    <a:lvl6pPr marL="2394486" algn="l" defTabSz="957795" rtl="0" eaLnBrk="1" latinLnBrk="0" hangingPunct="1">
      <a:defRPr sz="2500" b="1" kern="1200">
        <a:solidFill>
          <a:schemeClr val="bg1"/>
        </a:solidFill>
        <a:latin typeface="Arial Narrow" pitchFamily="34" charset="0"/>
        <a:ea typeface="+mn-ea"/>
        <a:cs typeface="+mn-cs"/>
      </a:defRPr>
    </a:lvl6pPr>
    <a:lvl7pPr marL="2873383" algn="l" defTabSz="957795" rtl="0" eaLnBrk="1" latinLnBrk="0" hangingPunct="1">
      <a:defRPr sz="2500" b="1" kern="1200">
        <a:solidFill>
          <a:schemeClr val="bg1"/>
        </a:solidFill>
        <a:latin typeface="Arial Narrow" pitchFamily="34" charset="0"/>
        <a:ea typeface="+mn-ea"/>
        <a:cs typeface="+mn-cs"/>
      </a:defRPr>
    </a:lvl7pPr>
    <a:lvl8pPr marL="3352279" algn="l" defTabSz="957795" rtl="0" eaLnBrk="1" latinLnBrk="0" hangingPunct="1">
      <a:defRPr sz="2500" b="1" kern="1200">
        <a:solidFill>
          <a:schemeClr val="bg1"/>
        </a:solidFill>
        <a:latin typeface="Arial Narrow" pitchFamily="34" charset="0"/>
        <a:ea typeface="+mn-ea"/>
        <a:cs typeface="+mn-cs"/>
      </a:defRPr>
    </a:lvl8pPr>
    <a:lvl9pPr marL="3831176" algn="l" defTabSz="957795" rtl="0" eaLnBrk="1" latinLnBrk="0" hangingPunct="1">
      <a:defRPr sz="2500" b="1" kern="1200">
        <a:solidFill>
          <a:schemeClr val="bg1"/>
        </a:solidFill>
        <a:latin typeface="Arial Narrow" pitchFamily="34" charset="0"/>
        <a:ea typeface="+mn-ea"/>
        <a:cs typeface="+mn-cs"/>
      </a:defRPr>
    </a:lvl9pPr>
  </p:defaultTextStyle>
  <p:extLst>
    <p:ext uri="{521415D9-36F7-43E2-AB2F-B90AF26B5E84}">
      <p14:sectionLst xmlns:p14="http://schemas.microsoft.com/office/powerpoint/2010/main">
        <p14:section name="Výchozí oddíl" id="{8A306147-8511-4DF7-88C3-93DB10BEF0AE}">
          <p14:sldIdLst>
            <p14:sldId id="1076"/>
            <p14:sldId id="1203"/>
            <p14:sldId id="1291"/>
            <p14:sldId id="1384"/>
            <p14:sldId id="1408"/>
            <p14:sldId id="1386"/>
            <p14:sldId id="1391"/>
            <p14:sldId id="1322"/>
            <p14:sldId id="1310"/>
            <p14:sldId id="1352"/>
            <p14:sldId id="1353"/>
            <p14:sldId id="1356"/>
            <p14:sldId id="1292"/>
            <p14:sldId id="1293"/>
            <p14:sldId id="1295"/>
            <p14:sldId id="1362"/>
            <p14:sldId id="1357"/>
            <p14:sldId id="1200"/>
            <p14:sldId id="1280"/>
            <p14:sldId id="1288"/>
            <p14:sldId id="1398"/>
            <p14:sldId id="1399"/>
            <p14:sldId id="1400"/>
            <p14:sldId id="1401"/>
            <p14:sldId id="1402"/>
            <p14:sldId id="1403"/>
            <p14:sldId id="1404"/>
            <p14:sldId id="1405"/>
            <p14:sldId id="1406"/>
            <p14:sldId id="1358"/>
            <p14:sldId id="1226"/>
            <p14:sldId id="1285"/>
            <p14:sldId id="1286"/>
            <p14:sldId id="1290"/>
            <p14:sldId id="1210"/>
            <p14:sldId id="1297"/>
            <p14:sldId id="1296"/>
            <p14:sldId id="1215"/>
            <p14:sldId id="1387"/>
            <p14:sldId id="1216"/>
            <p14:sldId id="1217"/>
            <p14:sldId id="1218"/>
            <p14:sldId id="1219"/>
            <p14:sldId id="1220"/>
            <p14:sldId id="1221"/>
            <p14:sldId id="1222"/>
            <p14:sldId id="1388"/>
            <p14:sldId id="1389"/>
            <p14:sldId id="1364"/>
            <p14:sldId id="1365"/>
            <p14:sldId id="1366"/>
            <p14:sldId id="1370"/>
            <p14:sldId id="1367"/>
            <p14:sldId id="1411"/>
            <p14:sldId id="1373"/>
            <p14:sldId id="1374"/>
            <p14:sldId id="1227"/>
            <p14:sldId id="1229"/>
            <p14:sldId id="1228"/>
            <p14:sldId id="1230"/>
            <p14:sldId id="1231"/>
            <p14:sldId id="1233"/>
          </p14:sldIdLst>
        </p14:section>
        <p14:section name="Oddíl bez názvu" id="{05A38DAA-4A59-4069-8DC0-7DD2338B9D33}">
          <p14:sldIdLst>
            <p14:sldId id="1372"/>
            <p14:sldId id="1315"/>
            <p14:sldId id="1314"/>
            <p14:sldId id="1319"/>
            <p14:sldId id="1300"/>
            <p14:sldId id="1313"/>
            <p14:sldId id="1377"/>
            <p14:sldId id="1383"/>
            <p14:sldId id="1359"/>
            <p14:sldId id="1392"/>
            <p14:sldId id="1305"/>
            <p14:sldId id="1312"/>
            <p14:sldId id="1344"/>
            <p14:sldId id="1345"/>
            <p14:sldId id="1346"/>
            <p14:sldId id="1360"/>
            <p14:sldId id="1375"/>
            <p14:sldId id="1306"/>
            <p14:sldId id="1308"/>
            <p14:sldId id="1249"/>
            <p14:sldId id="1250"/>
            <p14:sldId id="1253"/>
            <p14:sldId id="1254"/>
            <p14:sldId id="1252"/>
            <p14:sldId id="1390"/>
            <p14:sldId id="1303"/>
            <p14:sldId id="1304"/>
            <p14:sldId id="1302"/>
            <p14:sldId id="1412"/>
            <p14:sldId id="1361"/>
            <p14:sldId id="1198"/>
            <p14:sldId id="1334"/>
            <p14:sldId id="1201"/>
            <p14:sldId id="1235"/>
            <p14:sldId id="1243"/>
            <p14:sldId id="1409"/>
            <p14:sldId id="1410"/>
            <p14:sldId id="1327"/>
            <p14:sldId id="1328"/>
            <p14:sldId id="1329"/>
            <p14:sldId id="1263"/>
            <p14:sldId id="1395"/>
            <p14:sldId id="1394"/>
            <p14:sldId id="1259"/>
            <p14:sldId id="1393"/>
            <p14:sldId id="1325"/>
            <p14:sldId id="1339"/>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guide id="3" pos="3120">
          <p15:clr>
            <a:srgbClr val="A4A3A4"/>
          </p15:clr>
        </p15:guide>
      </p15:sldGuideLst>
    </p:ext>
    <p:ext uri="{2D200454-40CA-4A62-9FC3-DE9A4176ACB9}">
      <p15:notesGuideLst xmlns:p15="http://schemas.microsoft.com/office/powerpoint/2012/main" xmlns="">
        <p15:guide id="1" orient="horz" pos="3128">
          <p15:clr>
            <a:srgbClr val="A4A3A4"/>
          </p15:clr>
        </p15:guide>
        <p15:guide id="2" pos="2101">
          <p15:clr>
            <a:srgbClr val="A4A3A4"/>
          </p15:clr>
        </p15:guide>
        <p15:guide id="3" orient="horz" pos="3109">
          <p15:clr>
            <a:srgbClr val="A4A3A4"/>
          </p15:clr>
        </p15:guide>
        <p15:guide id="4" pos="2122">
          <p15:clr>
            <a:srgbClr val="A4A3A4"/>
          </p15:clr>
        </p15:guide>
        <p15:guide id="5" orient="horz" pos="2135">
          <p15:clr>
            <a:srgbClr val="A4A3A4"/>
          </p15:clr>
        </p15:guide>
        <p15:guide id="6" orient="horz" pos="2122">
          <p15:clr>
            <a:srgbClr val="A4A3A4"/>
          </p15:clr>
        </p15:guide>
        <p15:guide id="7" pos="3078">
          <p15:clr>
            <a:srgbClr val="A4A3A4"/>
          </p15:clr>
        </p15:guide>
        <p15:guide id="8" pos="31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505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FF00"/>
    <a:srgbClr val="FF6600"/>
    <a:srgbClr val="CC9900"/>
    <a:srgbClr val="33CC33"/>
    <a:srgbClr val="990033"/>
    <a:srgbClr val="66FFFF"/>
    <a:srgbClr val="C0C0C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2" autoAdjust="0"/>
    <p:restoredTop sz="94625" autoAdjust="0"/>
  </p:normalViewPr>
  <p:slideViewPr>
    <p:cSldViewPr>
      <p:cViewPr varScale="1">
        <p:scale>
          <a:sx n="60" d="100"/>
          <a:sy n="60" d="100"/>
        </p:scale>
        <p:origin x="-84" y="-1344"/>
      </p:cViewPr>
      <p:guideLst>
        <p:guide orient="horz" pos="2160"/>
        <p:guide pos="288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46"/>
    </p:cViewPr>
  </p:sorterViewPr>
  <p:notesViewPr>
    <p:cSldViewPr>
      <p:cViewPr varScale="1">
        <p:scale>
          <a:sx n="87" d="100"/>
          <a:sy n="87" d="100"/>
        </p:scale>
        <p:origin x="-96" y="-1062"/>
      </p:cViewPr>
      <p:guideLst>
        <p:guide orient="horz" pos="3128"/>
        <p:guide orient="horz" pos="3109"/>
        <p:guide orient="horz" pos="2135"/>
        <p:guide orient="horz" pos="2122"/>
        <p:guide pos="2101"/>
        <p:guide pos="2122"/>
        <p:guide pos="3078"/>
        <p:guide pos="31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presProps" Target="presProp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243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026"/>
          <p:cNvSpPr>
            <a:spLocks noGrp="1" noChangeArrowheads="1"/>
          </p:cNvSpPr>
          <p:nvPr>
            <p:ph type="hdr" sz="quarter"/>
          </p:nvPr>
        </p:nvSpPr>
        <p:spPr bwMode="auto">
          <a:xfrm>
            <a:off x="2" y="0"/>
            <a:ext cx="4276316" cy="337165"/>
          </a:xfrm>
          <a:prstGeom prst="rect">
            <a:avLst/>
          </a:prstGeom>
          <a:noFill/>
          <a:ln>
            <a:noFill/>
          </a:ln>
          <a:effectLst/>
          <a:extLst/>
        </p:spPr>
        <p:txBody>
          <a:bodyPr vert="horz" wrap="square" lIns="92409" tIns="46205" rIns="92409" bIns="46205" numCol="1" anchor="t" anchorCtr="0" compatLnSpc="1">
            <a:prstTxWarp prst="textNoShape">
              <a:avLst/>
            </a:prstTxWarp>
          </a:bodyPr>
          <a:lstStyle>
            <a:lvl1pPr algn="l" defTabSz="923925" eaLnBrk="0" hangingPunct="0">
              <a:defRPr sz="1200" b="0">
                <a:solidFill>
                  <a:schemeClr val="tx1"/>
                </a:solidFill>
                <a:latin typeface="Times New Roman" pitchFamily="18" charset="0"/>
              </a:defRPr>
            </a:lvl1pPr>
          </a:lstStyle>
          <a:p>
            <a:pPr>
              <a:defRPr/>
            </a:pPr>
            <a:endParaRPr lang="cs-CZ"/>
          </a:p>
        </p:txBody>
      </p:sp>
      <p:sp>
        <p:nvSpPr>
          <p:cNvPr id="15363" name="Rectangle 1027"/>
          <p:cNvSpPr>
            <a:spLocks noGrp="1" noChangeArrowheads="1"/>
          </p:cNvSpPr>
          <p:nvPr>
            <p:ph type="dt" idx="1"/>
          </p:nvPr>
        </p:nvSpPr>
        <p:spPr bwMode="auto">
          <a:xfrm>
            <a:off x="5593174" y="0"/>
            <a:ext cx="4276314" cy="337165"/>
          </a:xfrm>
          <a:prstGeom prst="rect">
            <a:avLst/>
          </a:prstGeom>
          <a:noFill/>
          <a:ln>
            <a:noFill/>
          </a:ln>
          <a:effectLst/>
          <a:extLst/>
        </p:spPr>
        <p:txBody>
          <a:bodyPr vert="horz" wrap="square" lIns="92409" tIns="46205" rIns="92409" bIns="46205" numCol="1" anchor="t" anchorCtr="0" compatLnSpc="1">
            <a:prstTxWarp prst="textNoShape">
              <a:avLst/>
            </a:prstTxWarp>
          </a:bodyPr>
          <a:lstStyle>
            <a:lvl1pPr algn="r" defTabSz="923925" eaLnBrk="0" hangingPunct="0">
              <a:defRPr sz="1200" b="0">
                <a:solidFill>
                  <a:schemeClr val="tx1"/>
                </a:solidFill>
                <a:latin typeface="Times New Roman" pitchFamily="18" charset="0"/>
              </a:defRPr>
            </a:lvl1pPr>
          </a:lstStyle>
          <a:p>
            <a:pPr>
              <a:defRPr/>
            </a:pPr>
            <a:endParaRPr lang="cs-CZ"/>
          </a:p>
        </p:txBody>
      </p:sp>
      <p:sp>
        <p:nvSpPr>
          <p:cNvPr id="29700" name="Rectangle 1028"/>
          <p:cNvSpPr>
            <a:spLocks noGrp="1" noRot="1" noChangeAspect="1" noChangeArrowheads="1" noTextEdit="1"/>
          </p:cNvSpPr>
          <p:nvPr>
            <p:ph type="sldImg" idx="2"/>
          </p:nvPr>
        </p:nvSpPr>
        <p:spPr bwMode="auto">
          <a:xfrm>
            <a:off x="3111500" y="504825"/>
            <a:ext cx="3646488" cy="2525713"/>
          </a:xfrm>
          <a:prstGeom prst="rect">
            <a:avLst/>
          </a:prstGeom>
          <a:noFill/>
          <a:ln w="9525">
            <a:solidFill>
              <a:srgbClr val="000000"/>
            </a:solidFill>
            <a:miter lim="800000"/>
            <a:headEnd/>
            <a:tailEnd/>
          </a:ln>
        </p:spPr>
      </p:sp>
      <p:sp>
        <p:nvSpPr>
          <p:cNvPr id="15365" name="Rectangle 1029"/>
          <p:cNvSpPr>
            <a:spLocks noGrp="1" noChangeArrowheads="1"/>
          </p:cNvSpPr>
          <p:nvPr>
            <p:ph type="body" sz="quarter" idx="3"/>
          </p:nvPr>
        </p:nvSpPr>
        <p:spPr bwMode="auto">
          <a:xfrm>
            <a:off x="1314548" y="3200378"/>
            <a:ext cx="7240397" cy="3030177"/>
          </a:xfrm>
          <a:prstGeom prst="rect">
            <a:avLst/>
          </a:prstGeom>
          <a:noFill/>
          <a:ln>
            <a:noFill/>
          </a:ln>
          <a:effectLst/>
          <a:extLst/>
        </p:spPr>
        <p:txBody>
          <a:bodyPr vert="horz" wrap="square" lIns="92409" tIns="46205" rIns="92409" bIns="46205"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15366" name="Rectangle 1030"/>
          <p:cNvSpPr>
            <a:spLocks noGrp="1" noChangeArrowheads="1"/>
          </p:cNvSpPr>
          <p:nvPr>
            <p:ph type="ftr" sz="quarter" idx="4"/>
          </p:nvPr>
        </p:nvSpPr>
        <p:spPr bwMode="auto">
          <a:xfrm>
            <a:off x="2" y="6398599"/>
            <a:ext cx="4276316" cy="337165"/>
          </a:xfrm>
          <a:prstGeom prst="rect">
            <a:avLst/>
          </a:prstGeom>
          <a:noFill/>
          <a:ln>
            <a:noFill/>
          </a:ln>
          <a:effectLst/>
          <a:extLst/>
        </p:spPr>
        <p:txBody>
          <a:bodyPr vert="horz" wrap="square" lIns="92409" tIns="46205" rIns="92409" bIns="46205" numCol="1" anchor="b" anchorCtr="0" compatLnSpc="1">
            <a:prstTxWarp prst="textNoShape">
              <a:avLst/>
            </a:prstTxWarp>
          </a:bodyPr>
          <a:lstStyle>
            <a:lvl1pPr algn="l" defTabSz="923925" eaLnBrk="0" hangingPunct="0">
              <a:defRPr sz="1200" b="0">
                <a:solidFill>
                  <a:schemeClr val="tx1"/>
                </a:solidFill>
                <a:latin typeface="Times New Roman" pitchFamily="18" charset="0"/>
              </a:defRPr>
            </a:lvl1pPr>
          </a:lstStyle>
          <a:p>
            <a:pPr>
              <a:defRPr/>
            </a:pPr>
            <a:endParaRPr lang="cs-CZ"/>
          </a:p>
        </p:txBody>
      </p:sp>
      <p:sp>
        <p:nvSpPr>
          <p:cNvPr id="15367" name="Rectangle 1031"/>
          <p:cNvSpPr>
            <a:spLocks noGrp="1" noChangeArrowheads="1"/>
          </p:cNvSpPr>
          <p:nvPr>
            <p:ph type="sldNum" sz="quarter" idx="5"/>
          </p:nvPr>
        </p:nvSpPr>
        <p:spPr bwMode="auto">
          <a:xfrm>
            <a:off x="5593174" y="6398599"/>
            <a:ext cx="4276314" cy="337165"/>
          </a:xfrm>
          <a:prstGeom prst="rect">
            <a:avLst/>
          </a:prstGeom>
          <a:noFill/>
          <a:ln>
            <a:noFill/>
          </a:ln>
          <a:effectLst/>
          <a:extLst/>
        </p:spPr>
        <p:txBody>
          <a:bodyPr vert="horz" wrap="square" lIns="92409" tIns="46205" rIns="92409" bIns="46205" numCol="1" anchor="b" anchorCtr="0" compatLnSpc="1">
            <a:prstTxWarp prst="textNoShape">
              <a:avLst/>
            </a:prstTxWarp>
          </a:bodyPr>
          <a:lstStyle>
            <a:lvl1pPr algn="r" defTabSz="923925" eaLnBrk="0" hangingPunct="0">
              <a:defRPr sz="1200" b="0">
                <a:solidFill>
                  <a:schemeClr val="tx1"/>
                </a:solidFill>
                <a:latin typeface="Times New Roman" pitchFamily="18" charset="0"/>
              </a:defRPr>
            </a:lvl1pPr>
          </a:lstStyle>
          <a:p>
            <a:pPr>
              <a:defRPr/>
            </a:pPr>
            <a:fld id="{5DCA1337-65FD-4348-AFB6-B1BF4F2153EB}" type="slidenum">
              <a:rPr lang="cs-CZ"/>
              <a:pPr>
                <a:defRPr/>
              </a:pPr>
              <a:t>‹#›</a:t>
            </a:fld>
            <a:endParaRPr lang="cs-CZ"/>
          </a:p>
        </p:txBody>
      </p:sp>
    </p:spTree>
    <p:extLst>
      <p:ext uri="{BB962C8B-B14F-4D97-AF65-F5344CB8AC3E}">
        <p14:creationId xmlns:p14="http://schemas.microsoft.com/office/powerpoint/2010/main" val="35739725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300" kern="1200">
        <a:solidFill>
          <a:schemeClr val="tx1"/>
        </a:solidFill>
        <a:latin typeface="Arial" charset="0"/>
        <a:ea typeface="+mn-ea"/>
        <a:cs typeface="+mn-cs"/>
      </a:defRPr>
    </a:lvl1pPr>
    <a:lvl2pPr marL="478898" algn="l" rtl="0" eaLnBrk="0" fontAlgn="base" hangingPunct="0">
      <a:spcBef>
        <a:spcPct val="30000"/>
      </a:spcBef>
      <a:spcAft>
        <a:spcPct val="0"/>
      </a:spcAft>
      <a:defRPr kumimoji="1" sz="1300" kern="1200">
        <a:solidFill>
          <a:schemeClr val="tx1"/>
        </a:solidFill>
        <a:latin typeface="Arial" charset="0"/>
        <a:ea typeface="+mn-ea"/>
        <a:cs typeface="+mn-cs"/>
      </a:defRPr>
    </a:lvl2pPr>
    <a:lvl3pPr marL="957795" algn="l" rtl="0" eaLnBrk="0" fontAlgn="base" hangingPunct="0">
      <a:spcBef>
        <a:spcPct val="30000"/>
      </a:spcBef>
      <a:spcAft>
        <a:spcPct val="0"/>
      </a:spcAft>
      <a:defRPr kumimoji="1" sz="1300" kern="1200">
        <a:solidFill>
          <a:schemeClr val="tx1"/>
        </a:solidFill>
        <a:latin typeface="Arial" charset="0"/>
        <a:ea typeface="+mn-ea"/>
        <a:cs typeface="+mn-cs"/>
      </a:defRPr>
    </a:lvl3pPr>
    <a:lvl4pPr marL="1436690" algn="l" rtl="0" eaLnBrk="0" fontAlgn="base" hangingPunct="0">
      <a:spcBef>
        <a:spcPct val="30000"/>
      </a:spcBef>
      <a:spcAft>
        <a:spcPct val="0"/>
      </a:spcAft>
      <a:defRPr kumimoji="1" sz="1300" kern="1200">
        <a:solidFill>
          <a:schemeClr val="tx1"/>
        </a:solidFill>
        <a:latin typeface="Arial" charset="0"/>
        <a:ea typeface="+mn-ea"/>
        <a:cs typeface="+mn-cs"/>
      </a:defRPr>
    </a:lvl4pPr>
    <a:lvl5pPr marL="1915588" algn="l" rtl="0" eaLnBrk="0" fontAlgn="base" hangingPunct="0">
      <a:spcBef>
        <a:spcPct val="30000"/>
      </a:spcBef>
      <a:spcAft>
        <a:spcPct val="0"/>
      </a:spcAft>
      <a:defRPr kumimoji="1" sz="1300" kern="1200">
        <a:solidFill>
          <a:schemeClr val="tx1"/>
        </a:solidFill>
        <a:latin typeface="Arial" charset="0"/>
        <a:ea typeface="+mn-ea"/>
        <a:cs typeface="+mn-cs"/>
      </a:defRPr>
    </a:lvl5pPr>
    <a:lvl6pPr marL="2394486" algn="l" defTabSz="957795" rtl="0" eaLnBrk="1" latinLnBrk="0" hangingPunct="1">
      <a:defRPr sz="1300" kern="1200">
        <a:solidFill>
          <a:schemeClr val="tx1"/>
        </a:solidFill>
        <a:latin typeface="+mn-lt"/>
        <a:ea typeface="+mn-ea"/>
        <a:cs typeface="+mn-cs"/>
      </a:defRPr>
    </a:lvl6pPr>
    <a:lvl7pPr marL="2873383" algn="l" defTabSz="957795" rtl="0" eaLnBrk="1" latinLnBrk="0" hangingPunct="1">
      <a:defRPr sz="1300" kern="1200">
        <a:solidFill>
          <a:schemeClr val="tx1"/>
        </a:solidFill>
        <a:latin typeface="+mn-lt"/>
        <a:ea typeface="+mn-ea"/>
        <a:cs typeface="+mn-cs"/>
      </a:defRPr>
    </a:lvl7pPr>
    <a:lvl8pPr marL="3352279" algn="l" defTabSz="957795" rtl="0" eaLnBrk="1" latinLnBrk="0" hangingPunct="1">
      <a:defRPr sz="1300" kern="1200">
        <a:solidFill>
          <a:schemeClr val="tx1"/>
        </a:solidFill>
        <a:latin typeface="+mn-lt"/>
        <a:ea typeface="+mn-ea"/>
        <a:cs typeface="+mn-cs"/>
      </a:defRPr>
    </a:lvl8pPr>
    <a:lvl9pPr marL="3831176" algn="l" defTabSz="95779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031"/>
          <p:cNvSpPr>
            <a:spLocks noGrp="1" noChangeArrowheads="1"/>
          </p:cNvSpPr>
          <p:nvPr>
            <p:ph type="sldNum" sz="quarter" idx="5"/>
          </p:nvPr>
        </p:nvSpPr>
        <p:spPr>
          <a:noFill/>
          <a:ln>
            <a:miter lim="800000"/>
            <a:headEnd/>
            <a:tailEnd/>
          </a:ln>
        </p:spPr>
        <p:txBody>
          <a:bodyPr/>
          <a:lstStyle/>
          <a:p>
            <a:fld id="{36354FB7-1331-4658-8D2C-AB655EC56C5D}" type="slidenum">
              <a:rPr lang="cs-CZ" smtClean="0"/>
              <a:pPr/>
              <a:t>1</a:t>
            </a:fld>
            <a:endParaRPr lang="cs-CZ" dirty="0" smtClean="0"/>
          </a:p>
        </p:txBody>
      </p:sp>
      <p:sp>
        <p:nvSpPr>
          <p:cNvPr id="32770" name="Rectangle 2"/>
          <p:cNvSpPr>
            <a:spLocks noGrp="1" noRot="1" noChangeAspect="1" noChangeArrowheads="1" noTextEdit="1"/>
          </p:cNvSpPr>
          <p:nvPr>
            <p:ph type="sldImg"/>
          </p:nvPr>
        </p:nvSpPr>
        <p:spPr>
          <a:xfrm>
            <a:off x="3111500" y="504825"/>
            <a:ext cx="3646488" cy="2525713"/>
          </a:xfrm>
          <a:solidFill>
            <a:srgbClr val="FFFFFF"/>
          </a:solidFill>
          <a:ln/>
        </p:spPr>
      </p:sp>
      <p:sp>
        <p:nvSpPr>
          <p:cNvPr id="3277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cs-CZ" dirty="0" smtClean="0"/>
          </a:p>
        </p:txBody>
      </p:sp>
    </p:spTree>
    <p:extLst>
      <p:ext uri="{BB962C8B-B14F-4D97-AF65-F5344CB8AC3E}">
        <p14:creationId xmlns:p14="http://schemas.microsoft.com/office/powerpoint/2010/main" val="821967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10</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8906518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107</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695325" y="739775"/>
            <a:ext cx="5345113"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328887177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108</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40236534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109</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4023653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11</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12</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13</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14</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15</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16</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890651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17</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18</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19</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2</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3052156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20</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21</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13623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pPr>
              <a:defRPr/>
            </a:pPr>
            <a:fld id="{5DCA1337-65FD-4348-AFB6-B1BF4F2153EB}" type="slidenum">
              <a:rPr lang="cs-CZ" smtClean="0"/>
              <a:pPr>
                <a:defRPr/>
              </a:pPr>
              <a:t>22</a:t>
            </a:fld>
            <a:endParaRPr lang="cs-CZ"/>
          </a:p>
        </p:txBody>
      </p:sp>
    </p:spTree>
    <p:extLst>
      <p:ext uri="{BB962C8B-B14F-4D97-AF65-F5344CB8AC3E}">
        <p14:creationId xmlns:p14="http://schemas.microsoft.com/office/powerpoint/2010/main" val="1620775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30</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31</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32</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13623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33</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13623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34</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94453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35</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13623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36</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94453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3</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890651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37</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94453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38</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94453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39</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3814647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40</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4943174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41</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3814647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42</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6536681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43</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4992010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44</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202606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45</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30622063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46</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878725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4</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47</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48</a:t>
            </a:fld>
            <a:endParaRPr lang="cs-CZ" sz="1200" b="0" dirty="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dirty="0" smtClean="0"/>
          </a:p>
        </p:txBody>
      </p:sp>
    </p:spTree>
    <p:extLst>
      <p:ext uri="{BB962C8B-B14F-4D97-AF65-F5344CB8AC3E}">
        <p14:creationId xmlns:p14="http://schemas.microsoft.com/office/powerpoint/2010/main" val="6536681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49</a:t>
            </a:fld>
            <a:endParaRPr lang="cs-CZ" sz="1200" b="0" dirty="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dirty="0" smtClean="0"/>
          </a:p>
        </p:txBody>
      </p:sp>
    </p:spTree>
    <p:extLst>
      <p:ext uri="{BB962C8B-B14F-4D97-AF65-F5344CB8AC3E}">
        <p14:creationId xmlns:p14="http://schemas.microsoft.com/office/powerpoint/2010/main" val="28787255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50</a:t>
            </a:fld>
            <a:endParaRPr lang="cs-CZ" sz="1200" b="0" dirty="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dirty="0" smtClean="0"/>
          </a:p>
        </p:txBody>
      </p:sp>
    </p:spTree>
    <p:extLst>
      <p:ext uri="{BB962C8B-B14F-4D97-AF65-F5344CB8AC3E}">
        <p14:creationId xmlns:p14="http://schemas.microsoft.com/office/powerpoint/2010/main" val="28787255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51</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52</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53</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944531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54</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944531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600"/>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55</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56</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3052156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5</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8906518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57</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6782090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58</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6782090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59</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6782090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60</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6782090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61</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6782090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62</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6782090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63</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64</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4992010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65</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4992010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66</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499201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6</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8906518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67</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4992010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68</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4992010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fontAlgn="auto">
              <a:spcBef>
                <a:spcPts val="0"/>
              </a:spcBef>
              <a:spcAft>
                <a:spcPts val="0"/>
              </a:spcAft>
            </a:pPr>
            <a:fld id="{1758F31D-7969-49AD-8339-F08AD2DF404D}" type="slidenum">
              <a:rPr lang="cs-CZ" sz="1200" b="0">
                <a:solidFill>
                  <a:prstClr val="black"/>
                </a:solidFill>
                <a:latin typeface="Times New Roman" pitchFamily="18" charset="0"/>
              </a:rPr>
              <a:pPr algn="r" fontAlgn="auto">
                <a:spcBef>
                  <a:spcPts val="0"/>
                </a:spcBef>
                <a:spcAft>
                  <a:spcPts val="0"/>
                </a:spcAft>
              </a:pPr>
              <a:t>69</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10690272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70</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30521563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71</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72</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25767826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73</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6536681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74</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6536681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75</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25767826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76</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2576782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7</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8906518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77</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25767826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600"/>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78</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79</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648134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80</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39073754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81</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2627619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82</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7350561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83</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41572712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84</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1141210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85</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29295965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86</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79661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8</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8906518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87</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796611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88</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796611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89</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796611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90</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796611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91</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648134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600"/>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92</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93</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6782090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94</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6782090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95</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18797531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96</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1879753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9</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97</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18797531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98</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18797531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99</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18797531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100</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18797531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101</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187975316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102</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18797531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103</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3952000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104</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283583708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105</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695325" y="739775"/>
            <a:ext cx="5345113"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32824974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106</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395200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742951" y="609602"/>
            <a:ext cx="8420101" cy="4267200"/>
          </a:xfrm>
        </p:spPr>
        <p:txBody>
          <a:bodyPr/>
          <a:lstStyle>
            <a:lvl1pPr>
              <a:lnSpc>
                <a:spcPct val="100000"/>
              </a:lnSpc>
              <a:defRPr sz="8400"/>
            </a:lvl1pPr>
          </a:lstStyle>
          <a:p>
            <a:r>
              <a:rPr lang="cs-CZ" smtClean="0"/>
              <a:t>Kliknutím lze upravit styl.</a:t>
            </a:r>
            <a:endParaRPr lang="en-US" dirty="0"/>
          </a:p>
        </p:txBody>
      </p:sp>
      <p:sp>
        <p:nvSpPr>
          <p:cNvPr id="3" name="Subtitle 2"/>
          <p:cNvSpPr>
            <a:spLocks noGrp="1"/>
          </p:cNvSpPr>
          <p:nvPr>
            <p:ph type="subTitle" idx="1"/>
          </p:nvPr>
        </p:nvSpPr>
        <p:spPr>
          <a:xfrm>
            <a:off x="1485901" y="4953001"/>
            <a:ext cx="6934201" cy="1219200"/>
          </a:xfrm>
        </p:spPr>
        <p:txBody>
          <a:bodyPr>
            <a:normAutofit/>
          </a:bodyPr>
          <a:lstStyle>
            <a:lvl1pPr marL="0" indent="0" algn="ctr">
              <a:buNone/>
              <a:defRPr sz="2500">
                <a:solidFill>
                  <a:schemeClr val="tx1">
                    <a:tint val="75000"/>
                  </a:schemeClr>
                </a:solidFill>
              </a:defRPr>
            </a:lvl1pPr>
            <a:lvl2pPr marL="478898" indent="0" algn="ctr">
              <a:buNone/>
              <a:defRPr>
                <a:solidFill>
                  <a:schemeClr val="tx1">
                    <a:tint val="75000"/>
                  </a:schemeClr>
                </a:solidFill>
              </a:defRPr>
            </a:lvl2pPr>
            <a:lvl3pPr marL="957795" indent="0" algn="ctr">
              <a:buNone/>
              <a:defRPr>
                <a:solidFill>
                  <a:schemeClr val="tx1">
                    <a:tint val="75000"/>
                  </a:schemeClr>
                </a:solidFill>
              </a:defRPr>
            </a:lvl3pPr>
            <a:lvl4pPr marL="1436690" indent="0" algn="ctr">
              <a:buNone/>
              <a:defRPr>
                <a:solidFill>
                  <a:schemeClr val="tx1">
                    <a:tint val="75000"/>
                  </a:schemeClr>
                </a:solidFill>
              </a:defRPr>
            </a:lvl4pPr>
            <a:lvl5pPr marL="1915588" indent="0" algn="ctr">
              <a:buNone/>
              <a:defRPr>
                <a:solidFill>
                  <a:schemeClr val="tx1">
                    <a:tint val="75000"/>
                  </a:schemeClr>
                </a:solidFill>
              </a:defRPr>
            </a:lvl5pPr>
            <a:lvl6pPr marL="2394486" indent="0" algn="ctr">
              <a:buNone/>
              <a:defRPr>
                <a:solidFill>
                  <a:schemeClr val="tx1">
                    <a:tint val="75000"/>
                  </a:schemeClr>
                </a:solidFill>
              </a:defRPr>
            </a:lvl6pPr>
            <a:lvl7pPr marL="2873383" indent="0" algn="ctr">
              <a:buNone/>
              <a:defRPr>
                <a:solidFill>
                  <a:schemeClr val="tx1">
                    <a:tint val="75000"/>
                  </a:schemeClr>
                </a:solidFill>
              </a:defRPr>
            </a:lvl7pPr>
            <a:lvl8pPr marL="3352279" indent="0" algn="ctr">
              <a:buNone/>
              <a:defRPr>
                <a:solidFill>
                  <a:schemeClr val="tx1">
                    <a:tint val="75000"/>
                  </a:schemeClr>
                </a:solidFill>
              </a:defRPr>
            </a:lvl8pPr>
            <a:lvl9pPr marL="3831176"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28AD143D-E591-475E-978E-7C5C7C1D72C3}" type="slidenum">
              <a:rPr lang="cs-CZ"/>
              <a:pPr>
                <a:defRPr/>
              </a:pPr>
              <a:t>‹#›</a:t>
            </a:fld>
            <a:endParaRPr lang="cs-CZ"/>
          </a:p>
        </p:txBody>
      </p:sp>
    </p:spTree>
  </p:cSld>
  <p:clrMapOvr>
    <a:masterClrMapping/>
  </p:clrMapOvr>
  <p:transition spd="med">
    <p:pull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BCEA93C1-8C68-48C3-B802-E48042171E47}" type="slidenum">
              <a:rPr lang="cs-CZ"/>
              <a:pPr>
                <a:defRPr/>
              </a:pPr>
              <a:t>‹#›</a:t>
            </a:fld>
            <a:endParaRPr lang="cs-CZ"/>
          </a:p>
        </p:txBody>
      </p:sp>
    </p:spTree>
  </p:cSld>
  <p:clrMapOvr>
    <a:masterClrMapping/>
  </p:clrMapOvr>
  <p:transition spd="med">
    <p:pull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1" y="274640"/>
            <a:ext cx="2228849" cy="5851524"/>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95301" y="274640"/>
            <a:ext cx="6521451" cy="5851524"/>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FD59F386-6A3D-44BF-8CDB-4C9AC0855803}" type="slidenum">
              <a:rPr lang="cs-CZ"/>
              <a:pPr>
                <a:defRPr/>
              </a:pPr>
              <a:t>‹#›</a:t>
            </a:fld>
            <a:endParaRPr lang="cs-CZ"/>
          </a:p>
        </p:txBody>
      </p:sp>
    </p:spTree>
  </p:cSld>
  <p:clrMapOvr>
    <a:masterClrMapping/>
  </p:clrMapOvr>
  <p:transition spd="med">
    <p:pull dir="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95301" y="2"/>
            <a:ext cx="8915401" cy="1600199"/>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95302" y="1600201"/>
            <a:ext cx="437515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035551" y="1600200"/>
            <a:ext cx="4375150" cy="2185989"/>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035551" y="3938589"/>
            <a:ext cx="4375150" cy="2187576"/>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Date Placeholder 3"/>
          <p:cNvSpPr>
            <a:spLocks noGrp="1"/>
          </p:cNvSpPr>
          <p:nvPr>
            <p:ph type="dt" sz="half" idx="10"/>
          </p:nvPr>
        </p:nvSpPr>
        <p:spPr/>
        <p:txBody>
          <a:bodyPr/>
          <a:lstStyle>
            <a:lvl1pPr>
              <a:defRPr/>
            </a:lvl1pPr>
          </a:lstStyle>
          <a:p>
            <a:pPr>
              <a:defRPr/>
            </a:pPr>
            <a:endParaRPr lang="cs-CZ"/>
          </a:p>
        </p:txBody>
      </p:sp>
      <p:sp>
        <p:nvSpPr>
          <p:cNvPr id="7" name="Footer Placeholder 4"/>
          <p:cNvSpPr>
            <a:spLocks noGrp="1"/>
          </p:cNvSpPr>
          <p:nvPr>
            <p:ph type="ftr" sz="quarter" idx="11"/>
          </p:nvPr>
        </p:nvSpPr>
        <p:spPr/>
        <p:txBody>
          <a:bodyPr/>
          <a:lstStyle>
            <a:lvl1pPr>
              <a:defRPr/>
            </a:lvl1pPr>
          </a:lstStyle>
          <a:p>
            <a:pPr>
              <a:defRPr/>
            </a:pPr>
            <a:endParaRPr lang="cs-CZ"/>
          </a:p>
        </p:txBody>
      </p:sp>
      <p:sp>
        <p:nvSpPr>
          <p:cNvPr id="8" name="Slide Number Placeholder 5"/>
          <p:cNvSpPr>
            <a:spLocks noGrp="1"/>
          </p:cNvSpPr>
          <p:nvPr>
            <p:ph type="sldNum" sz="quarter" idx="12"/>
          </p:nvPr>
        </p:nvSpPr>
        <p:spPr/>
        <p:txBody>
          <a:bodyPr/>
          <a:lstStyle>
            <a:lvl1pPr>
              <a:defRPr/>
            </a:lvl1pPr>
          </a:lstStyle>
          <a:p>
            <a:pPr>
              <a:defRPr/>
            </a:pPr>
            <a:fld id="{FF71BA91-93A0-4E08-A22B-B25402EE5DB8}" type="slidenum">
              <a:rPr lang="cs-CZ"/>
              <a:pPr>
                <a:defRPr/>
              </a:pPr>
              <a:t>‹#›</a:t>
            </a:fld>
            <a:endParaRPr lang="cs-CZ"/>
          </a:p>
        </p:txBody>
      </p:sp>
    </p:spTree>
  </p:cSld>
  <p:clrMapOvr>
    <a:masterClrMapping/>
  </p:clrMapOvr>
  <p:transition spd="med">
    <p:pull dir="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742951" y="609602"/>
            <a:ext cx="8420101" cy="4267200"/>
          </a:xfrm>
        </p:spPr>
        <p:txBody>
          <a:bodyPr/>
          <a:lstStyle>
            <a:lvl1pPr>
              <a:lnSpc>
                <a:spcPct val="100000"/>
              </a:lnSpc>
              <a:defRPr sz="8400"/>
            </a:lvl1pPr>
          </a:lstStyle>
          <a:p>
            <a:r>
              <a:rPr lang="cs-CZ" smtClean="0"/>
              <a:t>Kliknutím lze upravit styl.</a:t>
            </a:r>
            <a:endParaRPr lang="en-US" dirty="0"/>
          </a:p>
        </p:txBody>
      </p:sp>
      <p:sp>
        <p:nvSpPr>
          <p:cNvPr id="3" name="Subtitle 2"/>
          <p:cNvSpPr>
            <a:spLocks noGrp="1"/>
          </p:cNvSpPr>
          <p:nvPr>
            <p:ph type="subTitle" idx="1"/>
          </p:nvPr>
        </p:nvSpPr>
        <p:spPr>
          <a:xfrm>
            <a:off x="1485901" y="4953001"/>
            <a:ext cx="6934201" cy="1219200"/>
          </a:xfrm>
        </p:spPr>
        <p:txBody>
          <a:bodyPr>
            <a:normAutofit/>
          </a:bodyPr>
          <a:lstStyle>
            <a:lvl1pPr marL="0" indent="0" algn="ctr">
              <a:buNone/>
              <a:defRPr sz="2500">
                <a:solidFill>
                  <a:schemeClr val="tx1">
                    <a:tint val="75000"/>
                  </a:schemeClr>
                </a:solidFill>
              </a:defRPr>
            </a:lvl1pPr>
            <a:lvl2pPr marL="478898" indent="0" algn="ctr">
              <a:buNone/>
              <a:defRPr>
                <a:solidFill>
                  <a:schemeClr val="tx1">
                    <a:tint val="75000"/>
                  </a:schemeClr>
                </a:solidFill>
              </a:defRPr>
            </a:lvl2pPr>
            <a:lvl3pPr marL="957795" indent="0" algn="ctr">
              <a:buNone/>
              <a:defRPr>
                <a:solidFill>
                  <a:schemeClr val="tx1">
                    <a:tint val="75000"/>
                  </a:schemeClr>
                </a:solidFill>
              </a:defRPr>
            </a:lvl3pPr>
            <a:lvl4pPr marL="1436690" indent="0" algn="ctr">
              <a:buNone/>
              <a:defRPr>
                <a:solidFill>
                  <a:schemeClr val="tx1">
                    <a:tint val="75000"/>
                  </a:schemeClr>
                </a:solidFill>
              </a:defRPr>
            </a:lvl4pPr>
            <a:lvl5pPr marL="1915588" indent="0" algn="ctr">
              <a:buNone/>
              <a:defRPr>
                <a:solidFill>
                  <a:schemeClr val="tx1">
                    <a:tint val="75000"/>
                  </a:schemeClr>
                </a:solidFill>
              </a:defRPr>
            </a:lvl5pPr>
            <a:lvl6pPr marL="2394486" indent="0" algn="ctr">
              <a:buNone/>
              <a:defRPr>
                <a:solidFill>
                  <a:schemeClr val="tx1">
                    <a:tint val="75000"/>
                  </a:schemeClr>
                </a:solidFill>
              </a:defRPr>
            </a:lvl6pPr>
            <a:lvl7pPr marL="2873383" indent="0" algn="ctr">
              <a:buNone/>
              <a:defRPr>
                <a:solidFill>
                  <a:schemeClr val="tx1">
                    <a:tint val="75000"/>
                  </a:schemeClr>
                </a:solidFill>
              </a:defRPr>
            </a:lvl7pPr>
            <a:lvl8pPr marL="3352279" indent="0" algn="ctr">
              <a:buNone/>
              <a:defRPr>
                <a:solidFill>
                  <a:schemeClr val="tx1">
                    <a:tint val="75000"/>
                  </a:schemeClr>
                </a:solidFill>
              </a:defRPr>
            </a:lvl8pPr>
            <a:lvl9pPr marL="3831176"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05A2E8-A805-4938-92EE-09DB5E008CD7}"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472645457"/>
      </p:ext>
    </p:extLst>
  </p:cSld>
  <p:clrMapOvr>
    <a:masterClrMapping/>
  </p:clrMapOvr>
  <p:transition spd="med">
    <p:pull dir="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3DB53C-76C6-46F9-9B19-C18720A1660B}"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932222723"/>
      </p:ext>
    </p:extLst>
  </p:cSld>
  <p:clrMapOvr>
    <a:masterClrMapping/>
  </p:clrMapOvr>
  <p:transition spd="med">
    <p:pull dir="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870451" y="3924300"/>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
        <p:nvSpPr>
          <p:cNvPr id="5" name="Oval 7"/>
          <p:cNvSpPr/>
          <p:nvPr/>
        </p:nvSpPr>
        <p:spPr>
          <a:xfrm>
            <a:off x="5087145" y="3924300"/>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
        <p:nvSpPr>
          <p:cNvPr id="6" name="Oval 8"/>
          <p:cNvSpPr/>
          <p:nvPr/>
        </p:nvSpPr>
        <p:spPr>
          <a:xfrm>
            <a:off x="4655478" y="3924300"/>
            <a:ext cx="91148"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
        <p:nvSpPr>
          <p:cNvPr id="2" name="Title 1"/>
          <p:cNvSpPr>
            <a:spLocks noGrp="1"/>
          </p:cNvSpPr>
          <p:nvPr>
            <p:ph type="title"/>
          </p:nvPr>
        </p:nvSpPr>
        <p:spPr>
          <a:xfrm>
            <a:off x="782507" y="1371601"/>
            <a:ext cx="8420101" cy="2505075"/>
          </a:xfrm>
        </p:spPr>
        <p:txBody>
          <a:bodyPr/>
          <a:lstStyle>
            <a:lvl1pPr algn="ctr" defTabSz="957795" rtl="0" eaLnBrk="1" latinLnBrk="0" hangingPunct="1">
              <a:lnSpc>
                <a:spcPct val="100000"/>
              </a:lnSpc>
              <a:spcBef>
                <a:spcPct val="0"/>
              </a:spcBef>
              <a:buNone/>
              <a:defRPr lang="en-US" sz="50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82507" y="4068764"/>
            <a:ext cx="8420101" cy="1131886"/>
          </a:xfrm>
        </p:spPr>
        <p:txBody>
          <a:bodyPr/>
          <a:lstStyle>
            <a:lvl1pPr marL="0" indent="0" algn="ctr">
              <a:buNone/>
              <a:defRPr sz="2100">
                <a:solidFill>
                  <a:schemeClr val="tx1">
                    <a:tint val="75000"/>
                  </a:schemeClr>
                </a:solidFill>
              </a:defRPr>
            </a:lvl1pPr>
            <a:lvl2pPr marL="478898" indent="0">
              <a:buNone/>
              <a:defRPr sz="1900">
                <a:solidFill>
                  <a:schemeClr val="tx1">
                    <a:tint val="75000"/>
                  </a:schemeClr>
                </a:solidFill>
              </a:defRPr>
            </a:lvl2pPr>
            <a:lvl3pPr marL="957795" indent="0">
              <a:buNone/>
              <a:defRPr sz="1700">
                <a:solidFill>
                  <a:schemeClr val="tx1">
                    <a:tint val="75000"/>
                  </a:schemeClr>
                </a:solidFill>
              </a:defRPr>
            </a:lvl3pPr>
            <a:lvl4pPr marL="1436690" indent="0">
              <a:buNone/>
              <a:defRPr sz="1500">
                <a:solidFill>
                  <a:schemeClr val="tx1">
                    <a:tint val="75000"/>
                  </a:schemeClr>
                </a:solidFill>
              </a:defRPr>
            </a:lvl4pPr>
            <a:lvl5pPr marL="1915588" indent="0">
              <a:buNone/>
              <a:defRPr sz="1500">
                <a:solidFill>
                  <a:schemeClr val="tx1">
                    <a:tint val="75000"/>
                  </a:schemeClr>
                </a:solidFill>
              </a:defRPr>
            </a:lvl5pPr>
            <a:lvl6pPr marL="2394486" indent="0">
              <a:buNone/>
              <a:defRPr sz="1500">
                <a:solidFill>
                  <a:schemeClr val="tx1">
                    <a:tint val="75000"/>
                  </a:schemeClr>
                </a:solidFill>
              </a:defRPr>
            </a:lvl6pPr>
            <a:lvl7pPr marL="2873383" indent="0">
              <a:buNone/>
              <a:defRPr sz="1500">
                <a:solidFill>
                  <a:schemeClr val="tx1">
                    <a:tint val="75000"/>
                  </a:schemeClr>
                </a:solidFill>
              </a:defRPr>
            </a:lvl7pPr>
            <a:lvl8pPr marL="3352279" indent="0">
              <a:buNone/>
              <a:defRPr sz="1500">
                <a:solidFill>
                  <a:schemeClr val="tx1">
                    <a:tint val="75000"/>
                  </a:schemeClr>
                </a:solidFill>
              </a:defRPr>
            </a:lvl8pPr>
            <a:lvl9pPr marL="3831176" indent="0">
              <a:buNone/>
              <a:defRPr sz="15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6AC4753-535F-4649-84B9-18ACE42E1F57}"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4049081561"/>
      </p:ext>
    </p:extLst>
  </p:cSld>
  <p:clrMapOvr>
    <a:masterClrMapping/>
  </p:clrMapOvr>
  <p:transition spd="med">
    <p:pull dir="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5035551" y="1600201"/>
            <a:ext cx="4375150" cy="4525963"/>
          </a:xfrm>
        </p:spPr>
        <p:txBody>
          <a:bodyPr/>
          <a:lstStyle>
            <a:lvl1pPr>
              <a:defRPr sz="2500"/>
            </a:lvl1pPr>
            <a:lvl2pPr>
              <a:defRPr sz="1700"/>
            </a:lvl2pPr>
            <a:lvl3pPr>
              <a:defRPr sz="1700"/>
            </a:lvl3pPr>
            <a:lvl4pPr>
              <a:defRPr sz="1700"/>
            </a:lvl4pPr>
            <a:lvl5pPr>
              <a:defRPr sz="1700"/>
            </a:lvl5pPr>
            <a:lvl6pPr>
              <a:defRPr sz="1700"/>
            </a:lvl6pPr>
            <a:lvl7pPr>
              <a:defRPr sz="1700"/>
            </a:lvl7pPr>
            <a:lvl8pPr>
              <a:defRPr sz="1700"/>
            </a:lvl8pPr>
            <a:lvl9pPr>
              <a:defRPr sz="17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96240" y="1600200"/>
            <a:ext cx="4378453" cy="4526281"/>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1C316E14-D8E6-4FE7-BD4C-CF789648F54F}"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4246237431"/>
      </p:ext>
    </p:extLst>
  </p:cSld>
  <p:clrMapOvr>
    <a:masterClrMapping/>
  </p:clrMapOvr>
  <p:transition spd="med">
    <p:pull dir="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95301" y="1600200"/>
            <a:ext cx="4376870" cy="609599"/>
          </a:xfrm>
        </p:spPr>
        <p:txBody>
          <a:bodyPr anchor="b">
            <a:noAutofit/>
          </a:bodyPr>
          <a:lstStyle>
            <a:lvl1pPr marL="0" indent="0" algn="ctr">
              <a:buNone/>
              <a:defRPr sz="2500" b="0"/>
            </a:lvl1pPr>
            <a:lvl2pPr marL="478898" indent="0">
              <a:buNone/>
              <a:defRPr sz="2100" b="1"/>
            </a:lvl2pPr>
            <a:lvl3pPr marL="957795" indent="0">
              <a:buNone/>
              <a:defRPr sz="1900" b="1"/>
            </a:lvl3pPr>
            <a:lvl4pPr marL="1436690" indent="0">
              <a:buNone/>
              <a:defRPr sz="1700" b="1"/>
            </a:lvl4pPr>
            <a:lvl5pPr marL="1915588" indent="0">
              <a:buNone/>
              <a:defRPr sz="1700" b="1"/>
            </a:lvl5pPr>
            <a:lvl6pPr marL="2394486" indent="0">
              <a:buNone/>
              <a:defRPr sz="1700" b="1"/>
            </a:lvl6pPr>
            <a:lvl7pPr marL="2873383" indent="0">
              <a:buNone/>
              <a:defRPr sz="1700" b="1"/>
            </a:lvl7pPr>
            <a:lvl8pPr marL="3352279" indent="0">
              <a:buNone/>
              <a:defRPr sz="1700" b="1"/>
            </a:lvl8pPr>
            <a:lvl9pPr marL="3831176" indent="0">
              <a:buNone/>
              <a:defRPr sz="1700" b="1"/>
            </a:lvl9pPr>
          </a:lstStyle>
          <a:p>
            <a:pPr lvl="0"/>
            <a:r>
              <a:rPr lang="cs-CZ" smtClean="0"/>
              <a:t>Kliknutím lze upravit styly předlohy textu.</a:t>
            </a:r>
          </a:p>
        </p:txBody>
      </p:sp>
      <p:sp>
        <p:nvSpPr>
          <p:cNvPr id="5" name="Text Placeholder 4"/>
          <p:cNvSpPr>
            <a:spLocks noGrp="1"/>
          </p:cNvSpPr>
          <p:nvPr>
            <p:ph type="body" sz="quarter" idx="3"/>
          </p:nvPr>
        </p:nvSpPr>
        <p:spPr>
          <a:xfrm>
            <a:off x="5035550" y="1600200"/>
            <a:ext cx="4378589" cy="609599"/>
          </a:xfrm>
        </p:spPr>
        <p:txBody>
          <a:bodyPr anchor="b">
            <a:noAutofit/>
          </a:bodyPr>
          <a:lstStyle>
            <a:lvl1pPr marL="0" indent="0" algn="ctr">
              <a:buNone/>
              <a:defRPr sz="2500" b="0"/>
            </a:lvl1pPr>
            <a:lvl2pPr marL="478898" indent="0">
              <a:buNone/>
              <a:defRPr sz="2100" b="1"/>
            </a:lvl2pPr>
            <a:lvl3pPr marL="957795" indent="0">
              <a:buNone/>
              <a:defRPr sz="1900" b="1"/>
            </a:lvl3pPr>
            <a:lvl4pPr marL="1436690" indent="0">
              <a:buNone/>
              <a:defRPr sz="1700" b="1"/>
            </a:lvl4pPr>
            <a:lvl5pPr marL="1915588" indent="0">
              <a:buNone/>
              <a:defRPr sz="1700" b="1"/>
            </a:lvl5pPr>
            <a:lvl6pPr marL="2394486" indent="0">
              <a:buNone/>
              <a:defRPr sz="1700" b="1"/>
            </a:lvl6pPr>
            <a:lvl7pPr marL="2873383" indent="0">
              <a:buNone/>
              <a:defRPr sz="1700" b="1"/>
            </a:lvl7pPr>
            <a:lvl8pPr marL="3352279" indent="0">
              <a:buNone/>
              <a:defRPr sz="1700" b="1"/>
            </a:lvl8pPr>
            <a:lvl9pPr marL="3831176" indent="0">
              <a:buNone/>
              <a:defRPr sz="1700" b="1"/>
            </a:lvl9pPr>
          </a:lstStyle>
          <a:p>
            <a:pPr lvl="0"/>
            <a:r>
              <a:rPr lang="cs-CZ" smtClean="0"/>
              <a:t>Kliknutím lze upravit styly předlohy textu.</a:t>
            </a:r>
          </a:p>
        </p:txBody>
      </p:sp>
      <p:sp>
        <p:nvSpPr>
          <p:cNvPr id="11" name="Content Placeholder 10"/>
          <p:cNvSpPr>
            <a:spLocks noGrp="1"/>
          </p:cNvSpPr>
          <p:nvPr>
            <p:ph sz="quarter" idx="13"/>
          </p:nvPr>
        </p:nvSpPr>
        <p:spPr>
          <a:xfrm>
            <a:off x="495301" y="2212848"/>
            <a:ext cx="4378453"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5061967" y="2212849"/>
            <a:ext cx="4378453"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solidFill>
                <a:prstClr val="black">
                  <a:lumMod val="65000"/>
                  <a:lumOff val="35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cs-CZ">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pPr>
              <a:defRPr/>
            </a:pPr>
            <a:fld id="{56B95575-A42D-4192-A82C-40E341999CBD}"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3678349442"/>
      </p:ext>
    </p:extLst>
  </p:cSld>
  <p:clrMapOvr>
    <a:masterClrMapping/>
  </p:clrMapOvr>
  <p:transition spd="med">
    <p:pull dir="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5565DB6-31EB-4FCF-BA67-782AEB9A858D}"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745790716"/>
      </p:ext>
    </p:extLst>
  </p:cSld>
  <p:clrMapOvr>
    <a:masterClrMapping/>
  </p:clrMapOvr>
  <p:transition spd="med">
    <p:pull dir="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5A3A7A0-2782-41CC-93E9-8FE0DB58C073}"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9308710"/>
      </p:ext>
    </p:extLst>
  </p:cSld>
  <p:clrMapOvr>
    <a:masterClrMapping/>
  </p:clrMapOvr>
  <p:transition spd="med">
    <p:pull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BE3084A5-6C7B-44B9-94F9-124D42F6E2BD}" type="slidenum">
              <a:rPr lang="cs-CZ"/>
              <a:pPr>
                <a:defRPr/>
              </a:pPr>
              <a:t>‹#›</a:t>
            </a:fld>
            <a:endParaRPr lang="cs-CZ"/>
          </a:p>
        </p:txBody>
      </p:sp>
    </p:spTree>
  </p:cSld>
  <p:clrMapOvr>
    <a:masterClrMapping/>
  </p:clrMapOvr>
  <p:transition spd="med">
    <p:pull dir="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399345" y="266700"/>
            <a:ext cx="3259007" cy="2095500"/>
          </a:xfrm>
        </p:spPr>
        <p:txBody>
          <a:bodyPr/>
          <a:lstStyle>
            <a:lvl1pPr algn="ctr">
              <a:lnSpc>
                <a:spcPct val="100000"/>
              </a:lnSpc>
              <a:defRPr sz="30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79068" y="273052"/>
            <a:ext cx="5412184" cy="5853113"/>
          </a:xfrm>
        </p:spPr>
        <p:txBody>
          <a:bodyPr/>
          <a:lstStyle>
            <a:lvl1pPr>
              <a:defRPr sz="35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399345" y="2438402"/>
            <a:ext cx="3259007" cy="3687763"/>
          </a:xfrm>
        </p:spPr>
        <p:txBody>
          <a:bodyPr>
            <a:normAutofit/>
          </a:bodyPr>
          <a:lstStyle>
            <a:lvl1pPr marL="0" indent="0" algn="ctr">
              <a:lnSpc>
                <a:spcPct val="125000"/>
              </a:lnSpc>
              <a:buNone/>
              <a:defRPr sz="1700"/>
            </a:lvl1pPr>
            <a:lvl2pPr marL="478898" indent="0">
              <a:buNone/>
              <a:defRPr sz="1300"/>
            </a:lvl2pPr>
            <a:lvl3pPr marL="957795" indent="0">
              <a:buNone/>
              <a:defRPr sz="1000"/>
            </a:lvl3pPr>
            <a:lvl4pPr marL="1436690" indent="0">
              <a:buNone/>
              <a:defRPr sz="800"/>
            </a:lvl4pPr>
            <a:lvl5pPr marL="1915588" indent="0">
              <a:buNone/>
              <a:defRPr sz="800"/>
            </a:lvl5pPr>
            <a:lvl6pPr marL="2394486" indent="0">
              <a:buNone/>
              <a:defRPr sz="800"/>
            </a:lvl6pPr>
            <a:lvl7pPr marL="2873383" indent="0">
              <a:buNone/>
              <a:defRPr sz="800"/>
            </a:lvl7pPr>
            <a:lvl8pPr marL="3352279" indent="0">
              <a:buNone/>
              <a:defRPr sz="800"/>
            </a:lvl8pPr>
            <a:lvl9pPr marL="3831176" indent="0">
              <a:buNone/>
              <a:defRPr sz="8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5C2EB42-FD70-43FB-950F-CCC5582531A8}"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786220288"/>
      </p:ext>
    </p:extLst>
  </p:cSld>
  <p:clrMapOvr>
    <a:masterClrMapping/>
  </p:clrMapOvr>
  <p:transition spd="med">
    <p:pull dir="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819541" y="228599"/>
            <a:ext cx="6187810" cy="895351"/>
          </a:xfrm>
        </p:spPr>
        <p:txBody>
          <a:bodyPr/>
          <a:lstStyle>
            <a:lvl1pPr algn="ctr">
              <a:lnSpc>
                <a:spcPct val="100000"/>
              </a:lnSpc>
              <a:defRPr sz="3000" b="0"/>
            </a:lvl1pPr>
          </a:lstStyle>
          <a:p>
            <a:r>
              <a:rPr lang="cs-CZ" smtClean="0"/>
              <a:t>Kliknutím lze upravit styl.</a:t>
            </a:r>
            <a:endParaRPr lang="en-US" dirty="0"/>
          </a:p>
        </p:txBody>
      </p:sp>
      <p:sp>
        <p:nvSpPr>
          <p:cNvPr id="3" name="Picture Placeholder 2"/>
          <p:cNvSpPr>
            <a:spLocks noGrp="1"/>
          </p:cNvSpPr>
          <p:nvPr>
            <p:ph type="pic" idx="1"/>
          </p:nvPr>
        </p:nvSpPr>
        <p:spPr>
          <a:xfrm>
            <a:off x="1633803" y="1143001"/>
            <a:ext cx="655928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500"/>
            </a:lvl1pPr>
            <a:lvl2pPr marL="478898" indent="0">
              <a:buNone/>
              <a:defRPr sz="3000"/>
            </a:lvl2pPr>
            <a:lvl3pPr marL="957795" indent="0">
              <a:buNone/>
              <a:defRPr sz="2500"/>
            </a:lvl3pPr>
            <a:lvl4pPr marL="1436690" indent="0">
              <a:buNone/>
              <a:defRPr sz="2100"/>
            </a:lvl4pPr>
            <a:lvl5pPr marL="1915588" indent="0">
              <a:buNone/>
              <a:defRPr sz="2100"/>
            </a:lvl5pPr>
            <a:lvl6pPr marL="2394486" indent="0">
              <a:buNone/>
              <a:defRPr sz="2100"/>
            </a:lvl6pPr>
            <a:lvl7pPr marL="2873383" indent="0">
              <a:buNone/>
              <a:defRPr sz="2100"/>
            </a:lvl7pPr>
            <a:lvl8pPr marL="3352279" indent="0">
              <a:buNone/>
              <a:defRPr sz="2100"/>
            </a:lvl8pPr>
            <a:lvl9pPr marL="3831176" indent="0">
              <a:buNone/>
              <a:defRPr sz="21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819541" y="5810252"/>
            <a:ext cx="6187810" cy="533400"/>
          </a:xfrm>
        </p:spPr>
        <p:txBody>
          <a:bodyPr>
            <a:normAutofit/>
          </a:bodyPr>
          <a:lstStyle>
            <a:lvl1pPr marL="0" indent="0" algn="ctr">
              <a:buNone/>
              <a:defRPr sz="1700"/>
            </a:lvl1pPr>
            <a:lvl2pPr marL="478898" indent="0">
              <a:buNone/>
              <a:defRPr sz="1300"/>
            </a:lvl2pPr>
            <a:lvl3pPr marL="957795" indent="0">
              <a:buNone/>
              <a:defRPr sz="1000"/>
            </a:lvl3pPr>
            <a:lvl4pPr marL="1436690" indent="0">
              <a:buNone/>
              <a:defRPr sz="800"/>
            </a:lvl4pPr>
            <a:lvl5pPr marL="1915588" indent="0">
              <a:buNone/>
              <a:defRPr sz="800"/>
            </a:lvl5pPr>
            <a:lvl6pPr marL="2394486" indent="0">
              <a:buNone/>
              <a:defRPr sz="800"/>
            </a:lvl6pPr>
            <a:lvl7pPr marL="2873383" indent="0">
              <a:buNone/>
              <a:defRPr sz="800"/>
            </a:lvl7pPr>
            <a:lvl8pPr marL="3352279" indent="0">
              <a:buNone/>
              <a:defRPr sz="800"/>
            </a:lvl8pPr>
            <a:lvl9pPr marL="3831176" indent="0">
              <a:buNone/>
              <a:defRPr sz="8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496C2F-BB42-4209-BF26-4943B75A7B0B}"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313642449"/>
      </p:ext>
    </p:extLst>
  </p:cSld>
  <p:clrMapOvr>
    <a:masterClrMapping/>
  </p:clrMapOvr>
  <p:transition spd="med">
    <p:pull dir="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F5D37C-6453-4755-A5BE-F9A370D778E3}"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3403674334"/>
      </p:ext>
    </p:extLst>
  </p:cSld>
  <p:clrMapOvr>
    <a:masterClrMapping/>
  </p:clrMapOvr>
  <p:transition spd="med">
    <p:pull dir="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1" y="274640"/>
            <a:ext cx="2228849" cy="5851524"/>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95301" y="274640"/>
            <a:ext cx="6521451" cy="5851524"/>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B041F2-837B-46BD-9732-1829083F4DDC}"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662159089"/>
      </p:ext>
    </p:extLst>
  </p:cSld>
  <p:clrMapOvr>
    <a:masterClrMapping/>
  </p:clrMapOvr>
  <p:transition spd="med">
    <p:pull dir="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742951" y="609602"/>
            <a:ext cx="8420101" cy="4267200"/>
          </a:xfrm>
        </p:spPr>
        <p:txBody>
          <a:bodyPr/>
          <a:lstStyle>
            <a:lvl1pPr>
              <a:lnSpc>
                <a:spcPct val="100000"/>
              </a:lnSpc>
              <a:defRPr sz="8400"/>
            </a:lvl1pPr>
          </a:lstStyle>
          <a:p>
            <a:r>
              <a:rPr lang="cs-CZ" smtClean="0"/>
              <a:t>Kliknutím lze upravit styl.</a:t>
            </a:r>
            <a:endParaRPr lang="en-US" dirty="0"/>
          </a:p>
        </p:txBody>
      </p:sp>
      <p:sp>
        <p:nvSpPr>
          <p:cNvPr id="3" name="Subtitle 2"/>
          <p:cNvSpPr>
            <a:spLocks noGrp="1"/>
          </p:cNvSpPr>
          <p:nvPr>
            <p:ph type="subTitle" idx="1"/>
          </p:nvPr>
        </p:nvSpPr>
        <p:spPr>
          <a:xfrm>
            <a:off x="1485901" y="4953001"/>
            <a:ext cx="6934201" cy="1219200"/>
          </a:xfrm>
        </p:spPr>
        <p:txBody>
          <a:bodyPr>
            <a:normAutofit/>
          </a:bodyPr>
          <a:lstStyle>
            <a:lvl1pPr marL="0" indent="0" algn="ctr">
              <a:buNone/>
              <a:defRPr sz="2500">
                <a:solidFill>
                  <a:schemeClr val="tx1">
                    <a:tint val="75000"/>
                  </a:schemeClr>
                </a:solidFill>
              </a:defRPr>
            </a:lvl1pPr>
            <a:lvl2pPr marL="478898" indent="0" algn="ctr">
              <a:buNone/>
              <a:defRPr>
                <a:solidFill>
                  <a:schemeClr val="tx1">
                    <a:tint val="75000"/>
                  </a:schemeClr>
                </a:solidFill>
              </a:defRPr>
            </a:lvl2pPr>
            <a:lvl3pPr marL="957795" indent="0" algn="ctr">
              <a:buNone/>
              <a:defRPr>
                <a:solidFill>
                  <a:schemeClr val="tx1">
                    <a:tint val="75000"/>
                  </a:schemeClr>
                </a:solidFill>
              </a:defRPr>
            </a:lvl3pPr>
            <a:lvl4pPr marL="1436690" indent="0" algn="ctr">
              <a:buNone/>
              <a:defRPr>
                <a:solidFill>
                  <a:schemeClr val="tx1">
                    <a:tint val="75000"/>
                  </a:schemeClr>
                </a:solidFill>
              </a:defRPr>
            </a:lvl4pPr>
            <a:lvl5pPr marL="1915588" indent="0" algn="ctr">
              <a:buNone/>
              <a:defRPr>
                <a:solidFill>
                  <a:schemeClr val="tx1">
                    <a:tint val="75000"/>
                  </a:schemeClr>
                </a:solidFill>
              </a:defRPr>
            </a:lvl5pPr>
            <a:lvl6pPr marL="2394486" indent="0" algn="ctr">
              <a:buNone/>
              <a:defRPr>
                <a:solidFill>
                  <a:schemeClr val="tx1">
                    <a:tint val="75000"/>
                  </a:schemeClr>
                </a:solidFill>
              </a:defRPr>
            </a:lvl6pPr>
            <a:lvl7pPr marL="2873383" indent="0" algn="ctr">
              <a:buNone/>
              <a:defRPr>
                <a:solidFill>
                  <a:schemeClr val="tx1">
                    <a:tint val="75000"/>
                  </a:schemeClr>
                </a:solidFill>
              </a:defRPr>
            </a:lvl7pPr>
            <a:lvl8pPr marL="3352279" indent="0" algn="ctr">
              <a:buNone/>
              <a:defRPr>
                <a:solidFill>
                  <a:schemeClr val="tx1">
                    <a:tint val="75000"/>
                  </a:schemeClr>
                </a:solidFill>
              </a:defRPr>
            </a:lvl8pPr>
            <a:lvl9pPr marL="3831176"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05A2E8-A805-4938-92EE-09DB5E008CD7}"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694568313"/>
      </p:ext>
    </p:extLst>
  </p:cSld>
  <p:clrMapOvr>
    <a:masterClrMapping/>
  </p:clrMapOvr>
  <p:transition spd="med">
    <p:pull dir="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3DB53C-76C6-46F9-9B19-C18720A1660B}"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979486544"/>
      </p:ext>
    </p:extLst>
  </p:cSld>
  <p:clrMapOvr>
    <a:masterClrMapping/>
  </p:clrMapOvr>
  <p:transition spd="med">
    <p:pull dir="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870451" y="3924300"/>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
        <p:nvSpPr>
          <p:cNvPr id="5" name="Oval 7"/>
          <p:cNvSpPr/>
          <p:nvPr/>
        </p:nvSpPr>
        <p:spPr>
          <a:xfrm>
            <a:off x="5087145" y="3924300"/>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
        <p:nvSpPr>
          <p:cNvPr id="6" name="Oval 8"/>
          <p:cNvSpPr/>
          <p:nvPr/>
        </p:nvSpPr>
        <p:spPr>
          <a:xfrm>
            <a:off x="4655478" y="3924300"/>
            <a:ext cx="91148"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
        <p:nvSpPr>
          <p:cNvPr id="2" name="Title 1"/>
          <p:cNvSpPr>
            <a:spLocks noGrp="1"/>
          </p:cNvSpPr>
          <p:nvPr>
            <p:ph type="title"/>
          </p:nvPr>
        </p:nvSpPr>
        <p:spPr>
          <a:xfrm>
            <a:off x="782507" y="1371601"/>
            <a:ext cx="8420101" cy="2505075"/>
          </a:xfrm>
        </p:spPr>
        <p:txBody>
          <a:bodyPr/>
          <a:lstStyle>
            <a:lvl1pPr algn="ctr" defTabSz="957795" rtl="0" eaLnBrk="1" latinLnBrk="0" hangingPunct="1">
              <a:lnSpc>
                <a:spcPct val="100000"/>
              </a:lnSpc>
              <a:spcBef>
                <a:spcPct val="0"/>
              </a:spcBef>
              <a:buNone/>
              <a:defRPr lang="en-US" sz="50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82507" y="4068764"/>
            <a:ext cx="8420101" cy="1131886"/>
          </a:xfrm>
        </p:spPr>
        <p:txBody>
          <a:bodyPr/>
          <a:lstStyle>
            <a:lvl1pPr marL="0" indent="0" algn="ctr">
              <a:buNone/>
              <a:defRPr sz="2100">
                <a:solidFill>
                  <a:schemeClr val="tx1">
                    <a:tint val="75000"/>
                  </a:schemeClr>
                </a:solidFill>
              </a:defRPr>
            </a:lvl1pPr>
            <a:lvl2pPr marL="478898" indent="0">
              <a:buNone/>
              <a:defRPr sz="1900">
                <a:solidFill>
                  <a:schemeClr val="tx1">
                    <a:tint val="75000"/>
                  </a:schemeClr>
                </a:solidFill>
              </a:defRPr>
            </a:lvl2pPr>
            <a:lvl3pPr marL="957795" indent="0">
              <a:buNone/>
              <a:defRPr sz="1700">
                <a:solidFill>
                  <a:schemeClr val="tx1">
                    <a:tint val="75000"/>
                  </a:schemeClr>
                </a:solidFill>
              </a:defRPr>
            </a:lvl3pPr>
            <a:lvl4pPr marL="1436690" indent="0">
              <a:buNone/>
              <a:defRPr sz="1500">
                <a:solidFill>
                  <a:schemeClr val="tx1">
                    <a:tint val="75000"/>
                  </a:schemeClr>
                </a:solidFill>
              </a:defRPr>
            </a:lvl4pPr>
            <a:lvl5pPr marL="1915588" indent="0">
              <a:buNone/>
              <a:defRPr sz="1500">
                <a:solidFill>
                  <a:schemeClr val="tx1">
                    <a:tint val="75000"/>
                  </a:schemeClr>
                </a:solidFill>
              </a:defRPr>
            </a:lvl5pPr>
            <a:lvl6pPr marL="2394486" indent="0">
              <a:buNone/>
              <a:defRPr sz="1500">
                <a:solidFill>
                  <a:schemeClr val="tx1">
                    <a:tint val="75000"/>
                  </a:schemeClr>
                </a:solidFill>
              </a:defRPr>
            </a:lvl6pPr>
            <a:lvl7pPr marL="2873383" indent="0">
              <a:buNone/>
              <a:defRPr sz="1500">
                <a:solidFill>
                  <a:schemeClr val="tx1">
                    <a:tint val="75000"/>
                  </a:schemeClr>
                </a:solidFill>
              </a:defRPr>
            </a:lvl7pPr>
            <a:lvl8pPr marL="3352279" indent="0">
              <a:buNone/>
              <a:defRPr sz="1500">
                <a:solidFill>
                  <a:schemeClr val="tx1">
                    <a:tint val="75000"/>
                  </a:schemeClr>
                </a:solidFill>
              </a:defRPr>
            </a:lvl8pPr>
            <a:lvl9pPr marL="3831176" indent="0">
              <a:buNone/>
              <a:defRPr sz="15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6AC4753-535F-4649-84B9-18ACE42E1F57}"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420341675"/>
      </p:ext>
    </p:extLst>
  </p:cSld>
  <p:clrMapOvr>
    <a:masterClrMapping/>
  </p:clrMapOvr>
  <p:transition spd="med">
    <p:pull dir="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5035551" y="1600201"/>
            <a:ext cx="4375150" cy="4525963"/>
          </a:xfrm>
        </p:spPr>
        <p:txBody>
          <a:bodyPr/>
          <a:lstStyle>
            <a:lvl1pPr>
              <a:defRPr sz="2500"/>
            </a:lvl1pPr>
            <a:lvl2pPr>
              <a:defRPr sz="1700"/>
            </a:lvl2pPr>
            <a:lvl3pPr>
              <a:defRPr sz="1700"/>
            </a:lvl3pPr>
            <a:lvl4pPr>
              <a:defRPr sz="1700"/>
            </a:lvl4pPr>
            <a:lvl5pPr>
              <a:defRPr sz="1700"/>
            </a:lvl5pPr>
            <a:lvl6pPr>
              <a:defRPr sz="1700"/>
            </a:lvl6pPr>
            <a:lvl7pPr>
              <a:defRPr sz="1700"/>
            </a:lvl7pPr>
            <a:lvl8pPr>
              <a:defRPr sz="1700"/>
            </a:lvl8pPr>
            <a:lvl9pPr>
              <a:defRPr sz="17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96240" y="1600200"/>
            <a:ext cx="4378453" cy="4526281"/>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1C316E14-D8E6-4FE7-BD4C-CF789648F54F}"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687360085"/>
      </p:ext>
    </p:extLst>
  </p:cSld>
  <p:clrMapOvr>
    <a:masterClrMapping/>
  </p:clrMapOvr>
  <p:transition spd="med">
    <p:pull dir="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95301" y="1600200"/>
            <a:ext cx="4376870" cy="609599"/>
          </a:xfrm>
        </p:spPr>
        <p:txBody>
          <a:bodyPr anchor="b">
            <a:noAutofit/>
          </a:bodyPr>
          <a:lstStyle>
            <a:lvl1pPr marL="0" indent="0" algn="ctr">
              <a:buNone/>
              <a:defRPr sz="2500" b="0"/>
            </a:lvl1pPr>
            <a:lvl2pPr marL="478898" indent="0">
              <a:buNone/>
              <a:defRPr sz="2100" b="1"/>
            </a:lvl2pPr>
            <a:lvl3pPr marL="957795" indent="0">
              <a:buNone/>
              <a:defRPr sz="1900" b="1"/>
            </a:lvl3pPr>
            <a:lvl4pPr marL="1436690" indent="0">
              <a:buNone/>
              <a:defRPr sz="1700" b="1"/>
            </a:lvl4pPr>
            <a:lvl5pPr marL="1915588" indent="0">
              <a:buNone/>
              <a:defRPr sz="1700" b="1"/>
            </a:lvl5pPr>
            <a:lvl6pPr marL="2394486" indent="0">
              <a:buNone/>
              <a:defRPr sz="1700" b="1"/>
            </a:lvl6pPr>
            <a:lvl7pPr marL="2873383" indent="0">
              <a:buNone/>
              <a:defRPr sz="1700" b="1"/>
            </a:lvl7pPr>
            <a:lvl8pPr marL="3352279" indent="0">
              <a:buNone/>
              <a:defRPr sz="1700" b="1"/>
            </a:lvl8pPr>
            <a:lvl9pPr marL="3831176" indent="0">
              <a:buNone/>
              <a:defRPr sz="1700" b="1"/>
            </a:lvl9pPr>
          </a:lstStyle>
          <a:p>
            <a:pPr lvl="0"/>
            <a:r>
              <a:rPr lang="cs-CZ" smtClean="0"/>
              <a:t>Kliknutím lze upravit styly předlohy textu.</a:t>
            </a:r>
          </a:p>
        </p:txBody>
      </p:sp>
      <p:sp>
        <p:nvSpPr>
          <p:cNvPr id="5" name="Text Placeholder 4"/>
          <p:cNvSpPr>
            <a:spLocks noGrp="1"/>
          </p:cNvSpPr>
          <p:nvPr>
            <p:ph type="body" sz="quarter" idx="3"/>
          </p:nvPr>
        </p:nvSpPr>
        <p:spPr>
          <a:xfrm>
            <a:off x="5035550" y="1600200"/>
            <a:ext cx="4378589" cy="609599"/>
          </a:xfrm>
        </p:spPr>
        <p:txBody>
          <a:bodyPr anchor="b">
            <a:noAutofit/>
          </a:bodyPr>
          <a:lstStyle>
            <a:lvl1pPr marL="0" indent="0" algn="ctr">
              <a:buNone/>
              <a:defRPr sz="2500" b="0"/>
            </a:lvl1pPr>
            <a:lvl2pPr marL="478898" indent="0">
              <a:buNone/>
              <a:defRPr sz="2100" b="1"/>
            </a:lvl2pPr>
            <a:lvl3pPr marL="957795" indent="0">
              <a:buNone/>
              <a:defRPr sz="1900" b="1"/>
            </a:lvl3pPr>
            <a:lvl4pPr marL="1436690" indent="0">
              <a:buNone/>
              <a:defRPr sz="1700" b="1"/>
            </a:lvl4pPr>
            <a:lvl5pPr marL="1915588" indent="0">
              <a:buNone/>
              <a:defRPr sz="1700" b="1"/>
            </a:lvl5pPr>
            <a:lvl6pPr marL="2394486" indent="0">
              <a:buNone/>
              <a:defRPr sz="1700" b="1"/>
            </a:lvl6pPr>
            <a:lvl7pPr marL="2873383" indent="0">
              <a:buNone/>
              <a:defRPr sz="1700" b="1"/>
            </a:lvl7pPr>
            <a:lvl8pPr marL="3352279" indent="0">
              <a:buNone/>
              <a:defRPr sz="1700" b="1"/>
            </a:lvl8pPr>
            <a:lvl9pPr marL="3831176" indent="0">
              <a:buNone/>
              <a:defRPr sz="1700" b="1"/>
            </a:lvl9pPr>
          </a:lstStyle>
          <a:p>
            <a:pPr lvl="0"/>
            <a:r>
              <a:rPr lang="cs-CZ" smtClean="0"/>
              <a:t>Kliknutím lze upravit styly předlohy textu.</a:t>
            </a:r>
          </a:p>
        </p:txBody>
      </p:sp>
      <p:sp>
        <p:nvSpPr>
          <p:cNvPr id="11" name="Content Placeholder 10"/>
          <p:cNvSpPr>
            <a:spLocks noGrp="1"/>
          </p:cNvSpPr>
          <p:nvPr>
            <p:ph sz="quarter" idx="13"/>
          </p:nvPr>
        </p:nvSpPr>
        <p:spPr>
          <a:xfrm>
            <a:off x="495301" y="2212848"/>
            <a:ext cx="4378453"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5061967" y="2212849"/>
            <a:ext cx="4378453"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solidFill>
                <a:prstClr val="black">
                  <a:lumMod val="65000"/>
                  <a:lumOff val="35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cs-CZ">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pPr>
              <a:defRPr/>
            </a:pPr>
            <a:fld id="{56B95575-A42D-4192-A82C-40E341999CBD}"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854547407"/>
      </p:ext>
    </p:extLst>
  </p:cSld>
  <p:clrMapOvr>
    <a:masterClrMapping/>
  </p:clrMapOvr>
  <p:transition spd="med">
    <p:pull dir="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5565DB6-31EB-4FCF-BA67-782AEB9A858D}"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520799486"/>
      </p:ext>
    </p:extLst>
  </p:cSld>
  <p:clrMapOvr>
    <a:masterClrMapping/>
  </p:clrMapOvr>
  <p:transition spd="med">
    <p:pull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870451" y="3924300"/>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p>
        </p:txBody>
      </p:sp>
      <p:sp>
        <p:nvSpPr>
          <p:cNvPr id="5" name="Oval 7"/>
          <p:cNvSpPr/>
          <p:nvPr/>
        </p:nvSpPr>
        <p:spPr>
          <a:xfrm>
            <a:off x="5087145" y="3924300"/>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p>
        </p:txBody>
      </p:sp>
      <p:sp>
        <p:nvSpPr>
          <p:cNvPr id="6" name="Oval 8"/>
          <p:cNvSpPr/>
          <p:nvPr/>
        </p:nvSpPr>
        <p:spPr>
          <a:xfrm>
            <a:off x="4655478" y="3924300"/>
            <a:ext cx="91148"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p>
        </p:txBody>
      </p:sp>
      <p:sp>
        <p:nvSpPr>
          <p:cNvPr id="2" name="Title 1"/>
          <p:cNvSpPr>
            <a:spLocks noGrp="1"/>
          </p:cNvSpPr>
          <p:nvPr>
            <p:ph type="title"/>
          </p:nvPr>
        </p:nvSpPr>
        <p:spPr>
          <a:xfrm>
            <a:off x="782507" y="1371601"/>
            <a:ext cx="8420101" cy="2505075"/>
          </a:xfrm>
        </p:spPr>
        <p:txBody>
          <a:bodyPr/>
          <a:lstStyle>
            <a:lvl1pPr algn="ctr" defTabSz="957795" rtl="0" eaLnBrk="1" latinLnBrk="0" hangingPunct="1">
              <a:lnSpc>
                <a:spcPct val="100000"/>
              </a:lnSpc>
              <a:spcBef>
                <a:spcPct val="0"/>
              </a:spcBef>
              <a:buNone/>
              <a:defRPr lang="en-US" sz="50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82507" y="4068764"/>
            <a:ext cx="8420101" cy="1131886"/>
          </a:xfrm>
        </p:spPr>
        <p:txBody>
          <a:bodyPr/>
          <a:lstStyle>
            <a:lvl1pPr marL="0" indent="0" algn="ctr">
              <a:buNone/>
              <a:defRPr sz="2100">
                <a:solidFill>
                  <a:schemeClr val="tx1">
                    <a:tint val="75000"/>
                  </a:schemeClr>
                </a:solidFill>
              </a:defRPr>
            </a:lvl1pPr>
            <a:lvl2pPr marL="478898" indent="0">
              <a:buNone/>
              <a:defRPr sz="1900">
                <a:solidFill>
                  <a:schemeClr val="tx1">
                    <a:tint val="75000"/>
                  </a:schemeClr>
                </a:solidFill>
              </a:defRPr>
            </a:lvl2pPr>
            <a:lvl3pPr marL="957795" indent="0">
              <a:buNone/>
              <a:defRPr sz="1700">
                <a:solidFill>
                  <a:schemeClr val="tx1">
                    <a:tint val="75000"/>
                  </a:schemeClr>
                </a:solidFill>
              </a:defRPr>
            </a:lvl3pPr>
            <a:lvl4pPr marL="1436690" indent="0">
              <a:buNone/>
              <a:defRPr sz="1500">
                <a:solidFill>
                  <a:schemeClr val="tx1">
                    <a:tint val="75000"/>
                  </a:schemeClr>
                </a:solidFill>
              </a:defRPr>
            </a:lvl4pPr>
            <a:lvl5pPr marL="1915588" indent="0">
              <a:buNone/>
              <a:defRPr sz="1500">
                <a:solidFill>
                  <a:schemeClr val="tx1">
                    <a:tint val="75000"/>
                  </a:schemeClr>
                </a:solidFill>
              </a:defRPr>
            </a:lvl5pPr>
            <a:lvl6pPr marL="2394486" indent="0">
              <a:buNone/>
              <a:defRPr sz="1500">
                <a:solidFill>
                  <a:schemeClr val="tx1">
                    <a:tint val="75000"/>
                  </a:schemeClr>
                </a:solidFill>
              </a:defRPr>
            </a:lvl6pPr>
            <a:lvl7pPr marL="2873383" indent="0">
              <a:buNone/>
              <a:defRPr sz="1500">
                <a:solidFill>
                  <a:schemeClr val="tx1">
                    <a:tint val="75000"/>
                  </a:schemeClr>
                </a:solidFill>
              </a:defRPr>
            </a:lvl7pPr>
            <a:lvl8pPr marL="3352279" indent="0">
              <a:buNone/>
              <a:defRPr sz="1500">
                <a:solidFill>
                  <a:schemeClr val="tx1">
                    <a:tint val="75000"/>
                  </a:schemeClr>
                </a:solidFill>
              </a:defRPr>
            </a:lvl8pPr>
            <a:lvl9pPr marL="3831176" indent="0">
              <a:buNone/>
              <a:defRPr sz="15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p>
        </p:txBody>
      </p:sp>
      <p:sp>
        <p:nvSpPr>
          <p:cNvPr id="8" name="Footer Placeholder 4"/>
          <p:cNvSpPr>
            <a:spLocks noGrp="1"/>
          </p:cNvSpPr>
          <p:nvPr>
            <p:ph type="ftr" sz="quarter" idx="11"/>
          </p:nvPr>
        </p:nvSpPr>
        <p:spPr/>
        <p:txBody>
          <a:bodyPr/>
          <a:lstStyle>
            <a:lvl1pPr>
              <a:defRPr/>
            </a:lvl1pPr>
          </a:lstStyle>
          <a:p>
            <a:pPr>
              <a:defRPr/>
            </a:pPr>
            <a:endParaRPr lang="cs-CZ"/>
          </a:p>
        </p:txBody>
      </p:sp>
      <p:sp>
        <p:nvSpPr>
          <p:cNvPr id="9" name="Slide Number Placeholder 5"/>
          <p:cNvSpPr>
            <a:spLocks noGrp="1"/>
          </p:cNvSpPr>
          <p:nvPr>
            <p:ph type="sldNum" sz="quarter" idx="12"/>
          </p:nvPr>
        </p:nvSpPr>
        <p:spPr/>
        <p:txBody>
          <a:bodyPr/>
          <a:lstStyle>
            <a:lvl1pPr>
              <a:defRPr/>
            </a:lvl1pPr>
          </a:lstStyle>
          <a:p>
            <a:pPr>
              <a:defRPr/>
            </a:pPr>
            <a:fld id="{D834D6A2-6920-4FAA-A1DA-FE7C225EB4D6}" type="slidenum">
              <a:rPr lang="cs-CZ"/>
              <a:pPr>
                <a:defRPr/>
              </a:pPr>
              <a:t>‹#›</a:t>
            </a:fld>
            <a:endParaRPr lang="cs-CZ"/>
          </a:p>
        </p:txBody>
      </p:sp>
    </p:spTree>
  </p:cSld>
  <p:clrMapOvr>
    <a:masterClrMapping/>
  </p:clrMapOvr>
  <p:transition spd="med">
    <p:pull dir="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5A3A7A0-2782-41CC-93E9-8FE0DB58C073}"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770853082"/>
      </p:ext>
    </p:extLst>
  </p:cSld>
  <p:clrMapOvr>
    <a:masterClrMapping/>
  </p:clrMapOvr>
  <p:transition spd="med">
    <p:pull dir="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399345" y="266700"/>
            <a:ext cx="3259007" cy="2095500"/>
          </a:xfrm>
        </p:spPr>
        <p:txBody>
          <a:bodyPr/>
          <a:lstStyle>
            <a:lvl1pPr algn="ctr">
              <a:lnSpc>
                <a:spcPct val="100000"/>
              </a:lnSpc>
              <a:defRPr sz="30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79068" y="273052"/>
            <a:ext cx="5412184" cy="5853113"/>
          </a:xfrm>
        </p:spPr>
        <p:txBody>
          <a:bodyPr/>
          <a:lstStyle>
            <a:lvl1pPr>
              <a:defRPr sz="35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399345" y="2438402"/>
            <a:ext cx="3259007" cy="3687763"/>
          </a:xfrm>
        </p:spPr>
        <p:txBody>
          <a:bodyPr>
            <a:normAutofit/>
          </a:bodyPr>
          <a:lstStyle>
            <a:lvl1pPr marL="0" indent="0" algn="ctr">
              <a:lnSpc>
                <a:spcPct val="125000"/>
              </a:lnSpc>
              <a:buNone/>
              <a:defRPr sz="1700"/>
            </a:lvl1pPr>
            <a:lvl2pPr marL="478898" indent="0">
              <a:buNone/>
              <a:defRPr sz="1300"/>
            </a:lvl2pPr>
            <a:lvl3pPr marL="957795" indent="0">
              <a:buNone/>
              <a:defRPr sz="1000"/>
            </a:lvl3pPr>
            <a:lvl4pPr marL="1436690" indent="0">
              <a:buNone/>
              <a:defRPr sz="800"/>
            </a:lvl4pPr>
            <a:lvl5pPr marL="1915588" indent="0">
              <a:buNone/>
              <a:defRPr sz="800"/>
            </a:lvl5pPr>
            <a:lvl6pPr marL="2394486" indent="0">
              <a:buNone/>
              <a:defRPr sz="800"/>
            </a:lvl6pPr>
            <a:lvl7pPr marL="2873383" indent="0">
              <a:buNone/>
              <a:defRPr sz="800"/>
            </a:lvl7pPr>
            <a:lvl8pPr marL="3352279" indent="0">
              <a:buNone/>
              <a:defRPr sz="800"/>
            </a:lvl8pPr>
            <a:lvl9pPr marL="3831176" indent="0">
              <a:buNone/>
              <a:defRPr sz="8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5C2EB42-FD70-43FB-950F-CCC5582531A8}"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896345010"/>
      </p:ext>
    </p:extLst>
  </p:cSld>
  <p:clrMapOvr>
    <a:masterClrMapping/>
  </p:clrMapOvr>
  <p:transition spd="med">
    <p:pull dir="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819541" y="228599"/>
            <a:ext cx="6187810" cy="895351"/>
          </a:xfrm>
        </p:spPr>
        <p:txBody>
          <a:bodyPr/>
          <a:lstStyle>
            <a:lvl1pPr algn="ctr">
              <a:lnSpc>
                <a:spcPct val="100000"/>
              </a:lnSpc>
              <a:defRPr sz="3000" b="0"/>
            </a:lvl1pPr>
          </a:lstStyle>
          <a:p>
            <a:r>
              <a:rPr lang="cs-CZ" smtClean="0"/>
              <a:t>Kliknutím lze upravit styl.</a:t>
            </a:r>
            <a:endParaRPr lang="en-US" dirty="0"/>
          </a:p>
        </p:txBody>
      </p:sp>
      <p:sp>
        <p:nvSpPr>
          <p:cNvPr id="3" name="Picture Placeholder 2"/>
          <p:cNvSpPr>
            <a:spLocks noGrp="1"/>
          </p:cNvSpPr>
          <p:nvPr>
            <p:ph type="pic" idx="1"/>
          </p:nvPr>
        </p:nvSpPr>
        <p:spPr>
          <a:xfrm>
            <a:off x="1633803" y="1143001"/>
            <a:ext cx="655928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500"/>
            </a:lvl1pPr>
            <a:lvl2pPr marL="478898" indent="0">
              <a:buNone/>
              <a:defRPr sz="3000"/>
            </a:lvl2pPr>
            <a:lvl3pPr marL="957795" indent="0">
              <a:buNone/>
              <a:defRPr sz="2500"/>
            </a:lvl3pPr>
            <a:lvl4pPr marL="1436690" indent="0">
              <a:buNone/>
              <a:defRPr sz="2100"/>
            </a:lvl4pPr>
            <a:lvl5pPr marL="1915588" indent="0">
              <a:buNone/>
              <a:defRPr sz="2100"/>
            </a:lvl5pPr>
            <a:lvl6pPr marL="2394486" indent="0">
              <a:buNone/>
              <a:defRPr sz="2100"/>
            </a:lvl6pPr>
            <a:lvl7pPr marL="2873383" indent="0">
              <a:buNone/>
              <a:defRPr sz="2100"/>
            </a:lvl7pPr>
            <a:lvl8pPr marL="3352279" indent="0">
              <a:buNone/>
              <a:defRPr sz="2100"/>
            </a:lvl8pPr>
            <a:lvl9pPr marL="3831176" indent="0">
              <a:buNone/>
              <a:defRPr sz="21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819541" y="5810252"/>
            <a:ext cx="6187810" cy="533400"/>
          </a:xfrm>
        </p:spPr>
        <p:txBody>
          <a:bodyPr>
            <a:normAutofit/>
          </a:bodyPr>
          <a:lstStyle>
            <a:lvl1pPr marL="0" indent="0" algn="ctr">
              <a:buNone/>
              <a:defRPr sz="1700"/>
            </a:lvl1pPr>
            <a:lvl2pPr marL="478898" indent="0">
              <a:buNone/>
              <a:defRPr sz="1300"/>
            </a:lvl2pPr>
            <a:lvl3pPr marL="957795" indent="0">
              <a:buNone/>
              <a:defRPr sz="1000"/>
            </a:lvl3pPr>
            <a:lvl4pPr marL="1436690" indent="0">
              <a:buNone/>
              <a:defRPr sz="800"/>
            </a:lvl4pPr>
            <a:lvl5pPr marL="1915588" indent="0">
              <a:buNone/>
              <a:defRPr sz="800"/>
            </a:lvl5pPr>
            <a:lvl6pPr marL="2394486" indent="0">
              <a:buNone/>
              <a:defRPr sz="800"/>
            </a:lvl6pPr>
            <a:lvl7pPr marL="2873383" indent="0">
              <a:buNone/>
              <a:defRPr sz="800"/>
            </a:lvl7pPr>
            <a:lvl8pPr marL="3352279" indent="0">
              <a:buNone/>
              <a:defRPr sz="800"/>
            </a:lvl8pPr>
            <a:lvl9pPr marL="3831176" indent="0">
              <a:buNone/>
              <a:defRPr sz="8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496C2F-BB42-4209-BF26-4943B75A7B0B}"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110018085"/>
      </p:ext>
    </p:extLst>
  </p:cSld>
  <p:clrMapOvr>
    <a:masterClrMapping/>
  </p:clrMapOvr>
  <p:transition spd="med">
    <p:pull dir="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F5D37C-6453-4755-A5BE-F9A370D778E3}"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770572594"/>
      </p:ext>
    </p:extLst>
  </p:cSld>
  <p:clrMapOvr>
    <a:masterClrMapping/>
  </p:clrMapOvr>
  <p:transition spd="med">
    <p:pull dir="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1" y="274640"/>
            <a:ext cx="2228849" cy="5851524"/>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95301" y="274640"/>
            <a:ext cx="6521451" cy="5851524"/>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B041F2-837B-46BD-9732-1829083F4DDC}"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565260558"/>
      </p:ext>
    </p:extLst>
  </p:cSld>
  <p:clrMapOvr>
    <a:masterClrMapping/>
  </p:clrMapOvr>
  <p:transition spd="med">
    <p:pull dir="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742951" y="609602"/>
            <a:ext cx="8420101" cy="4267200"/>
          </a:xfrm>
        </p:spPr>
        <p:txBody>
          <a:bodyPr/>
          <a:lstStyle>
            <a:lvl1pPr>
              <a:lnSpc>
                <a:spcPct val="100000"/>
              </a:lnSpc>
              <a:defRPr sz="8400"/>
            </a:lvl1pPr>
          </a:lstStyle>
          <a:p>
            <a:r>
              <a:rPr lang="cs-CZ" smtClean="0"/>
              <a:t>Kliknutím lze upravit styl.</a:t>
            </a:r>
            <a:endParaRPr lang="en-US" dirty="0"/>
          </a:p>
        </p:txBody>
      </p:sp>
      <p:sp>
        <p:nvSpPr>
          <p:cNvPr id="3" name="Subtitle 2"/>
          <p:cNvSpPr>
            <a:spLocks noGrp="1"/>
          </p:cNvSpPr>
          <p:nvPr>
            <p:ph type="subTitle" idx="1"/>
          </p:nvPr>
        </p:nvSpPr>
        <p:spPr>
          <a:xfrm>
            <a:off x="1485901" y="4953001"/>
            <a:ext cx="6934201" cy="1219200"/>
          </a:xfrm>
        </p:spPr>
        <p:txBody>
          <a:bodyPr>
            <a:normAutofit/>
          </a:bodyPr>
          <a:lstStyle>
            <a:lvl1pPr marL="0" indent="0" algn="ctr">
              <a:buNone/>
              <a:defRPr sz="2500">
                <a:solidFill>
                  <a:schemeClr val="tx1">
                    <a:tint val="75000"/>
                  </a:schemeClr>
                </a:solidFill>
              </a:defRPr>
            </a:lvl1pPr>
            <a:lvl2pPr marL="478898" indent="0" algn="ctr">
              <a:buNone/>
              <a:defRPr>
                <a:solidFill>
                  <a:schemeClr val="tx1">
                    <a:tint val="75000"/>
                  </a:schemeClr>
                </a:solidFill>
              </a:defRPr>
            </a:lvl2pPr>
            <a:lvl3pPr marL="957795" indent="0" algn="ctr">
              <a:buNone/>
              <a:defRPr>
                <a:solidFill>
                  <a:schemeClr val="tx1">
                    <a:tint val="75000"/>
                  </a:schemeClr>
                </a:solidFill>
              </a:defRPr>
            </a:lvl3pPr>
            <a:lvl4pPr marL="1436690" indent="0" algn="ctr">
              <a:buNone/>
              <a:defRPr>
                <a:solidFill>
                  <a:schemeClr val="tx1">
                    <a:tint val="75000"/>
                  </a:schemeClr>
                </a:solidFill>
              </a:defRPr>
            </a:lvl4pPr>
            <a:lvl5pPr marL="1915588" indent="0" algn="ctr">
              <a:buNone/>
              <a:defRPr>
                <a:solidFill>
                  <a:schemeClr val="tx1">
                    <a:tint val="75000"/>
                  </a:schemeClr>
                </a:solidFill>
              </a:defRPr>
            </a:lvl5pPr>
            <a:lvl6pPr marL="2394486" indent="0" algn="ctr">
              <a:buNone/>
              <a:defRPr>
                <a:solidFill>
                  <a:schemeClr val="tx1">
                    <a:tint val="75000"/>
                  </a:schemeClr>
                </a:solidFill>
              </a:defRPr>
            </a:lvl6pPr>
            <a:lvl7pPr marL="2873383" indent="0" algn="ctr">
              <a:buNone/>
              <a:defRPr>
                <a:solidFill>
                  <a:schemeClr val="tx1">
                    <a:tint val="75000"/>
                  </a:schemeClr>
                </a:solidFill>
              </a:defRPr>
            </a:lvl7pPr>
            <a:lvl8pPr marL="3352279" indent="0" algn="ctr">
              <a:buNone/>
              <a:defRPr>
                <a:solidFill>
                  <a:schemeClr val="tx1">
                    <a:tint val="75000"/>
                  </a:schemeClr>
                </a:solidFill>
              </a:defRPr>
            </a:lvl8pPr>
            <a:lvl9pPr marL="3831176"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05A2E8-A805-4938-92EE-09DB5E008CD7}"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240157531"/>
      </p:ext>
    </p:extLst>
  </p:cSld>
  <p:clrMapOvr>
    <a:masterClrMapping/>
  </p:clrMapOvr>
  <p:transition spd="med">
    <p:pull dir="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3DB53C-76C6-46F9-9B19-C18720A1660B}"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3286385224"/>
      </p:ext>
    </p:extLst>
  </p:cSld>
  <p:clrMapOvr>
    <a:masterClrMapping/>
  </p:clrMapOvr>
  <p:transition spd="med">
    <p:pull dir="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870451" y="3924300"/>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
        <p:nvSpPr>
          <p:cNvPr id="5" name="Oval 7"/>
          <p:cNvSpPr/>
          <p:nvPr/>
        </p:nvSpPr>
        <p:spPr>
          <a:xfrm>
            <a:off x="5087145" y="3924300"/>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
        <p:nvSpPr>
          <p:cNvPr id="6" name="Oval 8"/>
          <p:cNvSpPr/>
          <p:nvPr/>
        </p:nvSpPr>
        <p:spPr>
          <a:xfrm>
            <a:off x="4655478" y="3924300"/>
            <a:ext cx="91148"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
        <p:nvSpPr>
          <p:cNvPr id="2" name="Title 1"/>
          <p:cNvSpPr>
            <a:spLocks noGrp="1"/>
          </p:cNvSpPr>
          <p:nvPr>
            <p:ph type="title"/>
          </p:nvPr>
        </p:nvSpPr>
        <p:spPr>
          <a:xfrm>
            <a:off x="782507" y="1371601"/>
            <a:ext cx="8420101" cy="2505075"/>
          </a:xfrm>
        </p:spPr>
        <p:txBody>
          <a:bodyPr/>
          <a:lstStyle>
            <a:lvl1pPr algn="ctr" defTabSz="957795" rtl="0" eaLnBrk="1" latinLnBrk="0" hangingPunct="1">
              <a:lnSpc>
                <a:spcPct val="100000"/>
              </a:lnSpc>
              <a:spcBef>
                <a:spcPct val="0"/>
              </a:spcBef>
              <a:buNone/>
              <a:defRPr lang="en-US" sz="50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82507" y="4068764"/>
            <a:ext cx="8420101" cy="1131886"/>
          </a:xfrm>
        </p:spPr>
        <p:txBody>
          <a:bodyPr/>
          <a:lstStyle>
            <a:lvl1pPr marL="0" indent="0" algn="ctr">
              <a:buNone/>
              <a:defRPr sz="2100">
                <a:solidFill>
                  <a:schemeClr val="tx1">
                    <a:tint val="75000"/>
                  </a:schemeClr>
                </a:solidFill>
              </a:defRPr>
            </a:lvl1pPr>
            <a:lvl2pPr marL="478898" indent="0">
              <a:buNone/>
              <a:defRPr sz="1900">
                <a:solidFill>
                  <a:schemeClr val="tx1">
                    <a:tint val="75000"/>
                  </a:schemeClr>
                </a:solidFill>
              </a:defRPr>
            </a:lvl2pPr>
            <a:lvl3pPr marL="957795" indent="0">
              <a:buNone/>
              <a:defRPr sz="1700">
                <a:solidFill>
                  <a:schemeClr val="tx1">
                    <a:tint val="75000"/>
                  </a:schemeClr>
                </a:solidFill>
              </a:defRPr>
            </a:lvl3pPr>
            <a:lvl4pPr marL="1436690" indent="0">
              <a:buNone/>
              <a:defRPr sz="1500">
                <a:solidFill>
                  <a:schemeClr val="tx1">
                    <a:tint val="75000"/>
                  </a:schemeClr>
                </a:solidFill>
              </a:defRPr>
            </a:lvl4pPr>
            <a:lvl5pPr marL="1915588" indent="0">
              <a:buNone/>
              <a:defRPr sz="1500">
                <a:solidFill>
                  <a:schemeClr val="tx1">
                    <a:tint val="75000"/>
                  </a:schemeClr>
                </a:solidFill>
              </a:defRPr>
            </a:lvl5pPr>
            <a:lvl6pPr marL="2394486" indent="0">
              <a:buNone/>
              <a:defRPr sz="1500">
                <a:solidFill>
                  <a:schemeClr val="tx1">
                    <a:tint val="75000"/>
                  </a:schemeClr>
                </a:solidFill>
              </a:defRPr>
            </a:lvl6pPr>
            <a:lvl7pPr marL="2873383" indent="0">
              <a:buNone/>
              <a:defRPr sz="1500">
                <a:solidFill>
                  <a:schemeClr val="tx1">
                    <a:tint val="75000"/>
                  </a:schemeClr>
                </a:solidFill>
              </a:defRPr>
            </a:lvl7pPr>
            <a:lvl8pPr marL="3352279" indent="0">
              <a:buNone/>
              <a:defRPr sz="1500">
                <a:solidFill>
                  <a:schemeClr val="tx1">
                    <a:tint val="75000"/>
                  </a:schemeClr>
                </a:solidFill>
              </a:defRPr>
            </a:lvl8pPr>
            <a:lvl9pPr marL="3831176" indent="0">
              <a:buNone/>
              <a:defRPr sz="15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6AC4753-535F-4649-84B9-18ACE42E1F57}"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629477807"/>
      </p:ext>
    </p:extLst>
  </p:cSld>
  <p:clrMapOvr>
    <a:masterClrMapping/>
  </p:clrMapOvr>
  <p:transition spd="med">
    <p:pull dir="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5035551" y="1600201"/>
            <a:ext cx="4375150" cy="4525963"/>
          </a:xfrm>
        </p:spPr>
        <p:txBody>
          <a:bodyPr/>
          <a:lstStyle>
            <a:lvl1pPr>
              <a:defRPr sz="2500"/>
            </a:lvl1pPr>
            <a:lvl2pPr>
              <a:defRPr sz="1700"/>
            </a:lvl2pPr>
            <a:lvl3pPr>
              <a:defRPr sz="1700"/>
            </a:lvl3pPr>
            <a:lvl4pPr>
              <a:defRPr sz="1700"/>
            </a:lvl4pPr>
            <a:lvl5pPr>
              <a:defRPr sz="1700"/>
            </a:lvl5pPr>
            <a:lvl6pPr>
              <a:defRPr sz="1700"/>
            </a:lvl6pPr>
            <a:lvl7pPr>
              <a:defRPr sz="1700"/>
            </a:lvl7pPr>
            <a:lvl8pPr>
              <a:defRPr sz="1700"/>
            </a:lvl8pPr>
            <a:lvl9pPr>
              <a:defRPr sz="17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96240" y="1600200"/>
            <a:ext cx="4378453" cy="4526281"/>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1C316E14-D8E6-4FE7-BD4C-CF789648F54F}"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802773058"/>
      </p:ext>
    </p:extLst>
  </p:cSld>
  <p:clrMapOvr>
    <a:masterClrMapping/>
  </p:clrMapOvr>
  <p:transition spd="med">
    <p:pull dir="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95301" y="1600200"/>
            <a:ext cx="4376870" cy="609599"/>
          </a:xfrm>
        </p:spPr>
        <p:txBody>
          <a:bodyPr anchor="b">
            <a:noAutofit/>
          </a:bodyPr>
          <a:lstStyle>
            <a:lvl1pPr marL="0" indent="0" algn="ctr">
              <a:buNone/>
              <a:defRPr sz="2500" b="0"/>
            </a:lvl1pPr>
            <a:lvl2pPr marL="478898" indent="0">
              <a:buNone/>
              <a:defRPr sz="2100" b="1"/>
            </a:lvl2pPr>
            <a:lvl3pPr marL="957795" indent="0">
              <a:buNone/>
              <a:defRPr sz="1900" b="1"/>
            </a:lvl3pPr>
            <a:lvl4pPr marL="1436690" indent="0">
              <a:buNone/>
              <a:defRPr sz="1700" b="1"/>
            </a:lvl4pPr>
            <a:lvl5pPr marL="1915588" indent="0">
              <a:buNone/>
              <a:defRPr sz="1700" b="1"/>
            </a:lvl5pPr>
            <a:lvl6pPr marL="2394486" indent="0">
              <a:buNone/>
              <a:defRPr sz="1700" b="1"/>
            </a:lvl6pPr>
            <a:lvl7pPr marL="2873383" indent="0">
              <a:buNone/>
              <a:defRPr sz="1700" b="1"/>
            </a:lvl7pPr>
            <a:lvl8pPr marL="3352279" indent="0">
              <a:buNone/>
              <a:defRPr sz="1700" b="1"/>
            </a:lvl8pPr>
            <a:lvl9pPr marL="3831176" indent="0">
              <a:buNone/>
              <a:defRPr sz="1700" b="1"/>
            </a:lvl9pPr>
          </a:lstStyle>
          <a:p>
            <a:pPr lvl="0"/>
            <a:r>
              <a:rPr lang="cs-CZ" smtClean="0"/>
              <a:t>Kliknutím lze upravit styly předlohy textu.</a:t>
            </a:r>
          </a:p>
        </p:txBody>
      </p:sp>
      <p:sp>
        <p:nvSpPr>
          <p:cNvPr id="5" name="Text Placeholder 4"/>
          <p:cNvSpPr>
            <a:spLocks noGrp="1"/>
          </p:cNvSpPr>
          <p:nvPr>
            <p:ph type="body" sz="quarter" idx="3"/>
          </p:nvPr>
        </p:nvSpPr>
        <p:spPr>
          <a:xfrm>
            <a:off x="5035550" y="1600200"/>
            <a:ext cx="4378589" cy="609599"/>
          </a:xfrm>
        </p:spPr>
        <p:txBody>
          <a:bodyPr anchor="b">
            <a:noAutofit/>
          </a:bodyPr>
          <a:lstStyle>
            <a:lvl1pPr marL="0" indent="0" algn="ctr">
              <a:buNone/>
              <a:defRPr sz="2500" b="0"/>
            </a:lvl1pPr>
            <a:lvl2pPr marL="478898" indent="0">
              <a:buNone/>
              <a:defRPr sz="2100" b="1"/>
            </a:lvl2pPr>
            <a:lvl3pPr marL="957795" indent="0">
              <a:buNone/>
              <a:defRPr sz="1900" b="1"/>
            </a:lvl3pPr>
            <a:lvl4pPr marL="1436690" indent="0">
              <a:buNone/>
              <a:defRPr sz="1700" b="1"/>
            </a:lvl4pPr>
            <a:lvl5pPr marL="1915588" indent="0">
              <a:buNone/>
              <a:defRPr sz="1700" b="1"/>
            </a:lvl5pPr>
            <a:lvl6pPr marL="2394486" indent="0">
              <a:buNone/>
              <a:defRPr sz="1700" b="1"/>
            </a:lvl6pPr>
            <a:lvl7pPr marL="2873383" indent="0">
              <a:buNone/>
              <a:defRPr sz="1700" b="1"/>
            </a:lvl7pPr>
            <a:lvl8pPr marL="3352279" indent="0">
              <a:buNone/>
              <a:defRPr sz="1700" b="1"/>
            </a:lvl8pPr>
            <a:lvl9pPr marL="3831176" indent="0">
              <a:buNone/>
              <a:defRPr sz="1700" b="1"/>
            </a:lvl9pPr>
          </a:lstStyle>
          <a:p>
            <a:pPr lvl="0"/>
            <a:r>
              <a:rPr lang="cs-CZ" smtClean="0"/>
              <a:t>Kliknutím lze upravit styly předlohy textu.</a:t>
            </a:r>
          </a:p>
        </p:txBody>
      </p:sp>
      <p:sp>
        <p:nvSpPr>
          <p:cNvPr id="11" name="Content Placeholder 10"/>
          <p:cNvSpPr>
            <a:spLocks noGrp="1"/>
          </p:cNvSpPr>
          <p:nvPr>
            <p:ph sz="quarter" idx="13"/>
          </p:nvPr>
        </p:nvSpPr>
        <p:spPr>
          <a:xfrm>
            <a:off x="495301" y="2212848"/>
            <a:ext cx="4378453"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5061967" y="2212849"/>
            <a:ext cx="4378453"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solidFill>
                <a:prstClr val="black">
                  <a:lumMod val="65000"/>
                  <a:lumOff val="35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cs-CZ">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pPr>
              <a:defRPr/>
            </a:pPr>
            <a:fld id="{56B95575-A42D-4192-A82C-40E341999CBD}"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373251175"/>
      </p:ext>
    </p:extLst>
  </p:cSld>
  <p:clrMapOvr>
    <a:masterClrMapping/>
  </p:clrMapOvr>
  <p:transition spd="med">
    <p:pull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5035551" y="1600201"/>
            <a:ext cx="4375150" cy="4525963"/>
          </a:xfrm>
        </p:spPr>
        <p:txBody>
          <a:bodyPr/>
          <a:lstStyle>
            <a:lvl1pPr>
              <a:defRPr sz="2500"/>
            </a:lvl1pPr>
            <a:lvl2pPr>
              <a:defRPr sz="1700"/>
            </a:lvl2pPr>
            <a:lvl3pPr>
              <a:defRPr sz="1700"/>
            </a:lvl3pPr>
            <a:lvl4pPr>
              <a:defRPr sz="1700"/>
            </a:lvl4pPr>
            <a:lvl5pPr>
              <a:defRPr sz="1700"/>
            </a:lvl5pPr>
            <a:lvl6pPr>
              <a:defRPr sz="1700"/>
            </a:lvl6pPr>
            <a:lvl7pPr>
              <a:defRPr sz="1700"/>
            </a:lvl7pPr>
            <a:lvl8pPr>
              <a:defRPr sz="1700"/>
            </a:lvl8pPr>
            <a:lvl9pPr>
              <a:defRPr sz="17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96240" y="1600200"/>
            <a:ext cx="4378453" cy="4526281"/>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p>
        </p:txBody>
      </p:sp>
      <p:sp>
        <p:nvSpPr>
          <p:cNvPr id="6" name="Footer Placeholder 4"/>
          <p:cNvSpPr>
            <a:spLocks noGrp="1"/>
          </p:cNvSpPr>
          <p:nvPr>
            <p:ph type="ftr" sz="quarter" idx="15"/>
          </p:nvPr>
        </p:nvSpPr>
        <p:spPr/>
        <p:txBody>
          <a:bodyPr/>
          <a:lstStyle>
            <a:lvl1pPr>
              <a:defRPr/>
            </a:lvl1pPr>
          </a:lstStyle>
          <a:p>
            <a:pPr>
              <a:defRPr/>
            </a:pPr>
            <a:endParaRPr lang="cs-CZ"/>
          </a:p>
        </p:txBody>
      </p:sp>
      <p:sp>
        <p:nvSpPr>
          <p:cNvPr id="7" name="Slide Number Placeholder 5"/>
          <p:cNvSpPr>
            <a:spLocks noGrp="1"/>
          </p:cNvSpPr>
          <p:nvPr>
            <p:ph type="sldNum" sz="quarter" idx="16"/>
          </p:nvPr>
        </p:nvSpPr>
        <p:spPr/>
        <p:txBody>
          <a:bodyPr/>
          <a:lstStyle>
            <a:lvl1pPr>
              <a:defRPr/>
            </a:lvl1pPr>
          </a:lstStyle>
          <a:p>
            <a:pPr>
              <a:defRPr/>
            </a:pPr>
            <a:fld id="{3A8DDCED-C6B7-45B4-BEF7-5DECCEA1E36C}" type="slidenum">
              <a:rPr lang="cs-CZ"/>
              <a:pPr>
                <a:defRPr/>
              </a:pPr>
              <a:t>‹#›</a:t>
            </a:fld>
            <a:endParaRPr lang="cs-CZ"/>
          </a:p>
        </p:txBody>
      </p:sp>
    </p:spTree>
  </p:cSld>
  <p:clrMapOvr>
    <a:masterClrMapping/>
  </p:clrMapOvr>
  <p:transition spd="med">
    <p:pull dir="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5565DB6-31EB-4FCF-BA67-782AEB9A858D}"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148959706"/>
      </p:ext>
    </p:extLst>
  </p:cSld>
  <p:clrMapOvr>
    <a:masterClrMapping/>
  </p:clrMapOvr>
  <p:transition spd="med">
    <p:pull dir="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5A3A7A0-2782-41CC-93E9-8FE0DB58C073}"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244806013"/>
      </p:ext>
    </p:extLst>
  </p:cSld>
  <p:clrMapOvr>
    <a:masterClrMapping/>
  </p:clrMapOvr>
  <p:transition spd="med">
    <p:pull dir="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399345" y="266700"/>
            <a:ext cx="3259007" cy="2095500"/>
          </a:xfrm>
        </p:spPr>
        <p:txBody>
          <a:bodyPr/>
          <a:lstStyle>
            <a:lvl1pPr algn="ctr">
              <a:lnSpc>
                <a:spcPct val="100000"/>
              </a:lnSpc>
              <a:defRPr sz="30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79068" y="273052"/>
            <a:ext cx="5412184" cy="5853113"/>
          </a:xfrm>
        </p:spPr>
        <p:txBody>
          <a:bodyPr/>
          <a:lstStyle>
            <a:lvl1pPr>
              <a:defRPr sz="35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399345" y="2438402"/>
            <a:ext cx="3259007" cy="3687763"/>
          </a:xfrm>
        </p:spPr>
        <p:txBody>
          <a:bodyPr>
            <a:normAutofit/>
          </a:bodyPr>
          <a:lstStyle>
            <a:lvl1pPr marL="0" indent="0" algn="ctr">
              <a:lnSpc>
                <a:spcPct val="125000"/>
              </a:lnSpc>
              <a:buNone/>
              <a:defRPr sz="1700"/>
            </a:lvl1pPr>
            <a:lvl2pPr marL="478898" indent="0">
              <a:buNone/>
              <a:defRPr sz="1300"/>
            </a:lvl2pPr>
            <a:lvl3pPr marL="957795" indent="0">
              <a:buNone/>
              <a:defRPr sz="1000"/>
            </a:lvl3pPr>
            <a:lvl4pPr marL="1436690" indent="0">
              <a:buNone/>
              <a:defRPr sz="800"/>
            </a:lvl4pPr>
            <a:lvl5pPr marL="1915588" indent="0">
              <a:buNone/>
              <a:defRPr sz="800"/>
            </a:lvl5pPr>
            <a:lvl6pPr marL="2394486" indent="0">
              <a:buNone/>
              <a:defRPr sz="800"/>
            </a:lvl6pPr>
            <a:lvl7pPr marL="2873383" indent="0">
              <a:buNone/>
              <a:defRPr sz="800"/>
            </a:lvl7pPr>
            <a:lvl8pPr marL="3352279" indent="0">
              <a:buNone/>
              <a:defRPr sz="800"/>
            </a:lvl8pPr>
            <a:lvl9pPr marL="3831176" indent="0">
              <a:buNone/>
              <a:defRPr sz="8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5C2EB42-FD70-43FB-950F-CCC5582531A8}"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936349106"/>
      </p:ext>
    </p:extLst>
  </p:cSld>
  <p:clrMapOvr>
    <a:masterClrMapping/>
  </p:clrMapOvr>
  <p:transition spd="med">
    <p:pull dir="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819541" y="228599"/>
            <a:ext cx="6187810" cy="895351"/>
          </a:xfrm>
        </p:spPr>
        <p:txBody>
          <a:bodyPr/>
          <a:lstStyle>
            <a:lvl1pPr algn="ctr">
              <a:lnSpc>
                <a:spcPct val="100000"/>
              </a:lnSpc>
              <a:defRPr sz="3000" b="0"/>
            </a:lvl1pPr>
          </a:lstStyle>
          <a:p>
            <a:r>
              <a:rPr lang="cs-CZ" smtClean="0"/>
              <a:t>Kliknutím lze upravit styl.</a:t>
            </a:r>
            <a:endParaRPr lang="en-US" dirty="0"/>
          </a:p>
        </p:txBody>
      </p:sp>
      <p:sp>
        <p:nvSpPr>
          <p:cNvPr id="3" name="Picture Placeholder 2"/>
          <p:cNvSpPr>
            <a:spLocks noGrp="1"/>
          </p:cNvSpPr>
          <p:nvPr>
            <p:ph type="pic" idx="1"/>
          </p:nvPr>
        </p:nvSpPr>
        <p:spPr>
          <a:xfrm>
            <a:off x="1633803" y="1143001"/>
            <a:ext cx="655928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500"/>
            </a:lvl1pPr>
            <a:lvl2pPr marL="478898" indent="0">
              <a:buNone/>
              <a:defRPr sz="3000"/>
            </a:lvl2pPr>
            <a:lvl3pPr marL="957795" indent="0">
              <a:buNone/>
              <a:defRPr sz="2500"/>
            </a:lvl3pPr>
            <a:lvl4pPr marL="1436690" indent="0">
              <a:buNone/>
              <a:defRPr sz="2100"/>
            </a:lvl4pPr>
            <a:lvl5pPr marL="1915588" indent="0">
              <a:buNone/>
              <a:defRPr sz="2100"/>
            </a:lvl5pPr>
            <a:lvl6pPr marL="2394486" indent="0">
              <a:buNone/>
              <a:defRPr sz="2100"/>
            </a:lvl6pPr>
            <a:lvl7pPr marL="2873383" indent="0">
              <a:buNone/>
              <a:defRPr sz="2100"/>
            </a:lvl7pPr>
            <a:lvl8pPr marL="3352279" indent="0">
              <a:buNone/>
              <a:defRPr sz="2100"/>
            </a:lvl8pPr>
            <a:lvl9pPr marL="3831176" indent="0">
              <a:buNone/>
              <a:defRPr sz="21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819541" y="5810252"/>
            <a:ext cx="6187810" cy="533400"/>
          </a:xfrm>
        </p:spPr>
        <p:txBody>
          <a:bodyPr>
            <a:normAutofit/>
          </a:bodyPr>
          <a:lstStyle>
            <a:lvl1pPr marL="0" indent="0" algn="ctr">
              <a:buNone/>
              <a:defRPr sz="1700"/>
            </a:lvl1pPr>
            <a:lvl2pPr marL="478898" indent="0">
              <a:buNone/>
              <a:defRPr sz="1300"/>
            </a:lvl2pPr>
            <a:lvl3pPr marL="957795" indent="0">
              <a:buNone/>
              <a:defRPr sz="1000"/>
            </a:lvl3pPr>
            <a:lvl4pPr marL="1436690" indent="0">
              <a:buNone/>
              <a:defRPr sz="800"/>
            </a:lvl4pPr>
            <a:lvl5pPr marL="1915588" indent="0">
              <a:buNone/>
              <a:defRPr sz="800"/>
            </a:lvl5pPr>
            <a:lvl6pPr marL="2394486" indent="0">
              <a:buNone/>
              <a:defRPr sz="800"/>
            </a:lvl6pPr>
            <a:lvl7pPr marL="2873383" indent="0">
              <a:buNone/>
              <a:defRPr sz="800"/>
            </a:lvl7pPr>
            <a:lvl8pPr marL="3352279" indent="0">
              <a:buNone/>
              <a:defRPr sz="800"/>
            </a:lvl8pPr>
            <a:lvl9pPr marL="3831176" indent="0">
              <a:buNone/>
              <a:defRPr sz="8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496C2F-BB42-4209-BF26-4943B75A7B0B}"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3281433478"/>
      </p:ext>
    </p:extLst>
  </p:cSld>
  <p:clrMapOvr>
    <a:masterClrMapping/>
  </p:clrMapOvr>
  <p:transition spd="med">
    <p:pull dir="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F5D37C-6453-4755-A5BE-F9A370D778E3}"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086407572"/>
      </p:ext>
    </p:extLst>
  </p:cSld>
  <p:clrMapOvr>
    <a:masterClrMapping/>
  </p:clrMapOvr>
  <p:transition spd="med">
    <p:pull dir="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1" y="274640"/>
            <a:ext cx="2228849" cy="5851524"/>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95301" y="274640"/>
            <a:ext cx="6521451" cy="5851524"/>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B041F2-837B-46BD-9732-1829083F4DDC}"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4184911257"/>
      </p:ext>
    </p:extLst>
  </p:cSld>
  <p:clrMapOvr>
    <a:masterClrMapping/>
  </p:clrMapOvr>
  <p:transition spd="med">
    <p:pull dir="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742950" y="609601"/>
            <a:ext cx="8420100" cy="4267200"/>
          </a:xfrm>
        </p:spPr>
        <p:txBody>
          <a:bodyPr/>
          <a:lstStyle>
            <a:lvl1pPr>
              <a:lnSpc>
                <a:spcPct val="100000"/>
              </a:lnSpc>
              <a:defRPr sz="8000"/>
            </a:lvl1pPr>
          </a:lstStyle>
          <a:p>
            <a:r>
              <a:rPr lang="cs-CZ" smtClean="0"/>
              <a:t>Kliknutím lze upravit styl.</a:t>
            </a:r>
            <a:endParaRPr lang="en-US" dirty="0"/>
          </a:p>
        </p:txBody>
      </p:sp>
      <p:sp>
        <p:nvSpPr>
          <p:cNvPr id="3" name="Subtitle 2"/>
          <p:cNvSpPr>
            <a:spLocks noGrp="1"/>
          </p:cNvSpPr>
          <p:nvPr>
            <p:ph type="subTitle" idx="1"/>
          </p:nvPr>
        </p:nvSpPr>
        <p:spPr>
          <a:xfrm>
            <a:off x="1485900" y="4953000"/>
            <a:ext cx="69342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AD143D-E591-475E-978E-7C5C7C1D72C3}"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558244844"/>
      </p:ext>
    </p:extLst>
  </p:cSld>
  <p:clrMapOvr>
    <a:masterClrMapping/>
  </p:clrMapOvr>
  <p:transition spd="med">
    <p:pull dir="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E3084A5-6C7B-44B9-94F9-124D42F6E2BD}"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902111349"/>
      </p:ext>
    </p:extLst>
  </p:cSld>
  <p:clrMapOvr>
    <a:masterClrMapping/>
  </p:clrMapOvr>
  <p:transition spd="med">
    <p:pull dir="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870450" y="3924300"/>
            <a:ext cx="91150"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sp>
        <p:nvSpPr>
          <p:cNvPr id="5" name="Oval 7"/>
          <p:cNvSpPr/>
          <p:nvPr/>
        </p:nvSpPr>
        <p:spPr>
          <a:xfrm>
            <a:off x="5087144" y="3924300"/>
            <a:ext cx="91150"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sp>
        <p:nvSpPr>
          <p:cNvPr id="6" name="Oval 8"/>
          <p:cNvSpPr/>
          <p:nvPr/>
        </p:nvSpPr>
        <p:spPr>
          <a:xfrm>
            <a:off x="4655477" y="3924300"/>
            <a:ext cx="9114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p:nvPr>
        </p:nvSpPr>
        <p:spPr>
          <a:xfrm>
            <a:off x="782506" y="1371601"/>
            <a:ext cx="84201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82506" y="4068764"/>
            <a:ext cx="84201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834D6A2-6920-4FAA-A1DA-FE7C225EB4D6}"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841026896"/>
      </p:ext>
    </p:extLst>
  </p:cSld>
  <p:clrMapOvr>
    <a:masterClrMapping/>
  </p:clrMapOvr>
  <p:transition spd="med">
    <p:pull dir="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5035550" y="1600201"/>
            <a:ext cx="437515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96240" y="1600200"/>
            <a:ext cx="4378452" cy="452628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3A8DDCED-C6B7-45B4-BEF7-5DECCEA1E36C}"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3925554154"/>
      </p:ext>
    </p:extLst>
  </p:cSld>
  <p:clrMapOvr>
    <a:masterClrMapping/>
  </p:clrMapOvr>
  <p:transition spd="med">
    <p:pull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95301" y="1600200"/>
            <a:ext cx="4376870" cy="609599"/>
          </a:xfrm>
        </p:spPr>
        <p:txBody>
          <a:bodyPr anchor="b">
            <a:noAutofit/>
          </a:bodyPr>
          <a:lstStyle>
            <a:lvl1pPr marL="0" indent="0" algn="ctr">
              <a:buNone/>
              <a:defRPr sz="2500" b="0"/>
            </a:lvl1pPr>
            <a:lvl2pPr marL="478898" indent="0">
              <a:buNone/>
              <a:defRPr sz="2100" b="1"/>
            </a:lvl2pPr>
            <a:lvl3pPr marL="957795" indent="0">
              <a:buNone/>
              <a:defRPr sz="1900" b="1"/>
            </a:lvl3pPr>
            <a:lvl4pPr marL="1436690" indent="0">
              <a:buNone/>
              <a:defRPr sz="1700" b="1"/>
            </a:lvl4pPr>
            <a:lvl5pPr marL="1915588" indent="0">
              <a:buNone/>
              <a:defRPr sz="1700" b="1"/>
            </a:lvl5pPr>
            <a:lvl6pPr marL="2394486" indent="0">
              <a:buNone/>
              <a:defRPr sz="1700" b="1"/>
            </a:lvl6pPr>
            <a:lvl7pPr marL="2873383" indent="0">
              <a:buNone/>
              <a:defRPr sz="1700" b="1"/>
            </a:lvl7pPr>
            <a:lvl8pPr marL="3352279" indent="0">
              <a:buNone/>
              <a:defRPr sz="1700" b="1"/>
            </a:lvl8pPr>
            <a:lvl9pPr marL="3831176" indent="0">
              <a:buNone/>
              <a:defRPr sz="1700" b="1"/>
            </a:lvl9pPr>
          </a:lstStyle>
          <a:p>
            <a:pPr lvl="0"/>
            <a:r>
              <a:rPr lang="cs-CZ" smtClean="0"/>
              <a:t>Kliknutím lze upravit styly předlohy textu.</a:t>
            </a:r>
          </a:p>
        </p:txBody>
      </p:sp>
      <p:sp>
        <p:nvSpPr>
          <p:cNvPr id="5" name="Text Placeholder 4"/>
          <p:cNvSpPr>
            <a:spLocks noGrp="1"/>
          </p:cNvSpPr>
          <p:nvPr>
            <p:ph type="body" sz="quarter" idx="3"/>
          </p:nvPr>
        </p:nvSpPr>
        <p:spPr>
          <a:xfrm>
            <a:off x="5035550" y="1600200"/>
            <a:ext cx="4378589" cy="609599"/>
          </a:xfrm>
        </p:spPr>
        <p:txBody>
          <a:bodyPr anchor="b">
            <a:noAutofit/>
          </a:bodyPr>
          <a:lstStyle>
            <a:lvl1pPr marL="0" indent="0" algn="ctr">
              <a:buNone/>
              <a:defRPr sz="2500" b="0"/>
            </a:lvl1pPr>
            <a:lvl2pPr marL="478898" indent="0">
              <a:buNone/>
              <a:defRPr sz="2100" b="1"/>
            </a:lvl2pPr>
            <a:lvl3pPr marL="957795" indent="0">
              <a:buNone/>
              <a:defRPr sz="1900" b="1"/>
            </a:lvl3pPr>
            <a:lvl4pPr marL="1436690" indent="0">
              <a:buNone/>
              <a:defRPr sz="1700" b="1"/>
            </a:lvl4pPr>
            <a:lvl5pPr marL="1915588" indent="0">
              <a:buNone/>
              <a:defRPr sz="1700" b="1"/>
            </a:lvl5pPr>
            <a:lvl6pPr marL="2394486" indent="0">
              <a:buNone/>
              <a:defRPr sz="1700" b="1"/>
            </a:lvl6pPr>
            <a:lvl7pPr marL="2873383" indent="0">
              <a:buNone/>
              <a:defRPr sz="1700" b="1"/>
            </a:lvl7pPr>
            <a:lvl8pPr marL="3352279" indent="0">
              <a:buNone/>
              <a:defRPr sz="1700" b="1"/>
            </a:lvl8pPr>
            <a:lvl9pPr marL="3831176" indent="0">
              <a:buNone/>
              <a:defRPr sz="1700" b="1"/>
            </a:lvl9pPr>
          </a:lstStyle>
          <a:p>
            <a:pPr lvl="0"/>
            <a:r>
              <a:rPr lang="cs-CZ" smtClean="0"/>
              <a:t>Kliknutím lze upravit styly předlohy textu.</a:t>
            </a:r>
          </a:p>
        </p:txBody>
      </p:sp>
      <p:sp>
        <p:nvSpPr>
          <p:cNvPr id="11" name="Content Placeholder 10"/>
          <p:cNvSpPr>
            <a:spLocks noGrp="1"/>
          </p:cNvSpPr>
          <p:nvPr>
            <p:ph sz="quarter" idx="13"/>
          </p:nvPr>
        </p:nvSpPr>
        <p:spPr>
          <a:xfrm>
            <a:off x="495301" y="2212848"/>
            <a:ext cx="4378453"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5061967" y="2212849"/>
            <a:ext cx="4378453"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p>
        </p:txBody>
      </p:sp>
      <p:sp>
        <p:nvSpPr>
          <p:cNvPr id="8" name="Footer Placeholder 4"/>
          <p:cNvSpPr>
            <a:spLocks noGrp="1"/>
          </p:cNvSpPr>
          <p:nvPr>
            <p:ph type="ftr" sz="quarter" idx="16"/>
          </p:nvPr>
        </p:nvSpPr>
        <p:spPr/>
        <p:txBody>
          <a:bodyPr/>
          <a:lstStyle>
            <a:lvl1pPr>
              <a:defRPr/>
            </a:lvl1pPr>
          </a:lstStyle>
          <a:p>
            <a:pPr>
              <a:defRPr/>
            </a:pPr>
            <a:endParaRPr lang="cs-CZ"/>
          </a:p>
        </p:txBody>
      </p:sp>
      <p:sp>
        <p:nvSpPr>
          <p:cNvPr id="9" name="Slide Number Placeholder 5"/>
          <p:cNvSpPr>
            <a:spLocks noGrp="1"/>
          </p:cNvSpPr>
          <p:nvPr>
            <p:ph type="sldNum" sz="quarter" idx="17"/>
          </p:nvPr>
        </p:nvSpPr>
        <p:spPr/>
        <p:txBody>
          <a:bodyPr/>
          <a:lstStyle>
            <a:lvl1pPr>
              <a:defRPr/>
            </a:lvl1pPr>
          </a:lstStyle>
          <a:p>
            <a:pPr>
              <a:defRPr/>
            </a:pPr>
            <a:fld id="{9B3568CF-56CC-437B-A8E1-1CAB1E64D9A5}" type="slidenum">
              <a:rPr lang="cs-CZ"/>
              <a:pPr>
                <a:defRPr/>
              </a:pPr>
              <a:t>‹#›</a:t>
            </a:fld>
            <a:endParaRPr lang="cs-CZ"/>
          </a:p>
        </p:txBody>
      </p:sp>
    </p:spTree>
  </p:cSld>
  <p:clrMapOvr>
    <a:masterClrMapping/>
  </p:clrMapOvr>
  <p:transition spd="med">
    <p:pull dir="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95300" y="1600200"/>
            <a:ext cx="4376870"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5" name="Text Placeholder 4"/>
          <p:cNvSpPr>
            <a:spLocks noGrp="1"/>
          </p:cNvSpPr>
          <p:nvPr>
            <p:ph type="body" sz="quarter" idx="3"/>
          </p:nvPr>
        </p:nvSpPr>
        <p:spPr>
          <a:xfrm>
            <a:off x="5035550" y="1600200"/>
            <a:ext cx="4378590"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11" name="Content Placeholder 10"/>
          <p:cNvSpPr>
            <a:spLocks noGrp="1"/>
          </p:cNvSpPr>
          <p:nvPr>
            <p:ph sz="quarter" idx="13"/>
          </p:nvPr>
        </p:nvSpPr>
        <p:spPr>
          <a:xfrm>
            <a:off x="495300" y="2212848"/>
            <a:ext cx="4378452"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5061966" y="2212849"/>
            <a:ext cx="4378452"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solidFill>
                <a:prstClr val="black">
                  <a:lumMod val="65000"/>
                  <a:lumOff val="35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cs-CZ">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pPr>
              <a:defRPr/>
            </a:pPr>
            <a:fld id="{9B3568CF-56CC-437B-A8E1-1CAB1E64D9A5}"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505258229"/>
      </p:ext>
    </p:extLst>
  </p:cSld>
  <p:clrMapOvr>
    <a:masterClrMapping/>
  </p:clrMapOvr>
  <p:transition spd="med">
    <p:pull dir="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E229357-B854-40F7-9183-D1A709D7AF02}"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068835757"/>
      </p:ext>
    </p:extLst>
  </p:cSld>
  <p:clrMapOvr>
    <a:masterClrMapping/>
  </p:clrMapOvr>
  <p:transition spd="med">
    <p:pull dir="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522FF5C-BDDC-4416-8E66-5EFB019CBAC2}"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70532417"/>
      </p:ext>
    </p:extLst>
  </p:cSld>
  <p:clrMapOvr>
    <a:masterClrMapping/>
  </p:clrMapOvr>
  <p:transition spd="med">
    <p:pull dir="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399345" y="266700"/>
            <a:ext cx="3259006"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79066" y="273051"/>
            <a:ext cx="541218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399345" y="2438401"/>
            <a:ext cx="3259006"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8AD8768-DDC2-48B9-B983-CC53EF4154A1}"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3754936716"/>
      </p:ext>
    </p:extLst>
  </p:cSld>
  <p:clrMapOvr>
    <a:masterClrMapping/>
  </p:clrMapOvr>
  <p:transition spd="med">
    <p:pull dir="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819541" y="228600"/>
            <a:ext cx="6187809" cy="895350"/>
          </a:xfrm>
        </p:spPr>
        <p:txBody>
          <a:bodyPr/>
          <a:lstStyle>
            <a:lvl1pPr algn="ctr">
              <a:lnSpc>
                <a:spcPct val="100000"/>
              </a:lnSpc>
              <a:defRPr sz="2800" b="0"/>
            </a:lvl1pPr>
          </a:lstStyle>
          <a:p>
            <a:r>
              <a:rPr lang="cs-CZ" smtClean="0"/>
              <a:t>Kliknutím lze upravit styl.</a:t>
            </a:r>
            <a:endParaRPr lang="en-US" dirty="0"/>
          </a:p>
        </p:txBody>
      </p:sp>
      <p:sp>
        <p:nvSpPr>
          <p:cNvPr id="3" name="Picture Placeholder 2"/>
          <p:cNvSpPr>
            <a:spLocks noGrp="1"/>
          </p:cNvSpPr>
          <p:nvPr>
            <p:ph type="pic" idx="1"/>
          </p:nvPr>
        </p:nvSpPr>
        <p:spPr>
          <a:xfrm>
            <a:off x="1633803" y="1143000"/>
            <a:ext cx="655928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819541" y="5810250"/>
            <a:ext cx="6187809"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E609DEC-07EE-4D87-906C-E8CAC6D41ABB}"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3163337100"/>
      </p:ext>
    </p:extLst>
  </p:cSld>
  <p:clrMapOvr>
    <a:masterClrMapping/>
  </p:clrMapOvr>
  <p:transition spd="med">
    <p:pull dir="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CEA93C1-8C68-48C3-B802-E48042171E47}"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4250090199"/>
      </p:ext>
    </p:extLst>
  </p:cSld>
  <p:clrMapOvr>
    <a:masterClrMapping/>
  </p:clrMapOvr>
  <p:transition spd="med">
    <p:pull dir="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D59F386-6A3D-44BF-8CDB-4C9AC0855803}"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759678109"/>
      </p:ext>
    </p:extLst>
  </p:cSld>
  <p:clrMapOvr>
    <a:masterClrMapping/>
  </p:clrMapOvr>
  <p:transition spd="med">
    <p:pull dir="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95300" y="0"/>
            <a:ext cx="8915400" cy="16002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95300" y="1600201"/>
            <a:ext cx="437515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035550" y="1600200"/>
            <a:ext cx="437515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035550" y="3938589"/>
            <a:ext cx="437515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FF71BA91-93A0-4E08-A22B-B25402EE5DB8}"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806279166"/>
      </p:ext>
    </p:extLst>
  </p:cSld>
  <p:clrMapOvr>
    <a:masterClrMapping/>
  </p:clrMapOvr>
  <p:transition spd="med">
    <p:pull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p>
        </p:txBody>
      </p:sp>
      <p:sp>
        <p:nvSpPr>
          <p:cNvPr id="4" name="Footer Placeholder 4"/>
          <p:cNvSpPr>
            <a:spLocks noGrp="1"/>
          </p:cNvSpPr>
          <p:nvPr>
            <p:ph type="ftr" sz="quarter" idx="11"/>
          </p:nvPr>
        </p:nvSpPr>
        <p:spPr/>
        <p:txBody>
          <a:bodyPr/>
          <a:lstStyle>
            <a:lvl1pPr>
              <a:defRPr/>
            </a:lvl1pPr>
          </a:lstStyle>
          <a:p>
            <a:pPr>
              <a:defRPr/>
            </a:pPr>
            <a:endParaRPr lang="cs-CZ"/>
          </a:p>
        </p:txBody>
      </p:sp>
      <p:sp>
        <p:nvSpPr>
          <p:cNvPr id="5" name="Slide Number Placeholder 5"/>
          <p:cNvSpPr>
            <a:spLocks noGrp="1"/>
          </p:cNvSpPr>
          <p:nvPr>
            <p:ph type="sldNum" sz="quarter" idx="12"/>
          </p:nvPr>
        </p:nvSpPr>
        <p:spPr/>
        <p:txBody>
          <a:bodyPr/>
          <a:lstStyle>
            <a:lvl1pPr>
              <a:defRPr/>
            </a:lvl1pPr>
          </a:lstStyle>
          <a:p>
            <a:pPr>
              <a:defRPr/>
            </a:pPr>
            <a:fld id="{2E229357-B854-40F7-9183-D1A709D7AF02}" type="slidenum">
              <a:rPr lang="cs-CZ"/>
              <a:pPr>
                <a:defRPr/>
              </a:pPr>
              <a:t>‹#›</a:t>
            </a:fld>
            <a:endParaRPr lang="cs-CZ"/>
          </a:p>
        </p:txBody>
      </p:sp>
    </p:spTree>
  </p:cSld>
  <p:clrMapOvr>
    <a:masterClrMapping/>
  </p:clrMapOvr>
  <p:transition spd="med">
    <p:pull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p>
        </p:txBody>
      </p:sp>
      <p:sp>
        <p:nvSpPr>
          <p:cNvPr id="3" name="Footer Placeholder 4"/>
          <p:cNvSpPr>
            <a:spLocks noGrp="1"/>
          </p:cNvSpPr>
          <p:nvPr>
            <p:ph type="ftr" sz="quarter" idx="11"/>
          </p:nvPr>
        </p:nvSpPr>
        <p:spPr/>
        <p:txBody>
          <a:bodyPr/>
          <a:lstStyle>
            <a:lvl1pPr>
              <a:defRPr/>
            </a:lvl1pPr>
          </a:lstStyle>
          <a:p>
            <a:pPr>
              <a:defRPr/>
            </a:pPr>
            <a:endParaRPr lang="cs-CZ"/>
          </a:p>
        </p:txBody>
      </p:sp>
      <p:sp>
        <p:nvSpPr>
          <p:cNvPr id="4" name="Slide Number Placeholder 5"/>
          <p:cNvSpPr>
            <a:spLocks noGrp="1"/>
          </p:cNvSpPr>
          <p:nvPr>
            <p:ph type="sldNum" sz="quarter" idx="12"/>
          </p:nvPr>
        </p:nvSpPr>
        <p:spPr/>
        <p:txBody>
          <a:bodyPr/>
          <a:lstStyle>
            <a:lvl1pPr>
              <a:defRPr/>
            </a:lvl1pPr>
          </a:lstStyle>
          <a:p>
            <a:pPr>
              <a:defRPr/>
            </a:pPr>
            <a:fld id="{7522FF5C-BDDC-4416-8E66-5EFB019CBAC2}" type="slidenum">
              <a:rPr lang="cs-CZ"/>
              <a:pPr>
                <a:defRPr/>
              </a:pPr>
              <a:t>‹#›</a:t>
            </a:fld>
            <a:endParaRPr lang="cs-CZ"/>
          </a:p>
        </p:txBody>
      </p:sp>
    </p:spTree>
  </p:cSld>
  <p:clrMapOvr>
    <a:masterClrMapping/>
  </p:clrMapOvr>
  <p:transition spd="med">
    <p:pull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399345" y="266700"/>
            <a:ext cx="3259007" cy="2095500"/>
          </a:xfrm>
        </p:spPr>
        <p:txBody>
          <a:bodyPr/>
          <a:lstStyle>
            <a:lvl1pPr algn="ctr">
              <a:lnSpc>
                <a:spcPct val="100000"/>
              </a:lnSpc>
              <a:defRPr sz="30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79068" y="273052"/>
            <a:ext cx="5412184" cy="5853113"/>
          </a:xfrm>
        </p:spPr>
        <p:txBody>
          <a:bodyPr/>
          <a:lstStyle>
            <a:lvl1pPr>
              <a:defRPr sz="35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399345" y="2438402"/>
            <a:ext cx="3259007" cy="3687763"/>
          </a:xfrm>
        </p:spPr>
        <p:txBody>
          <a:bodyPr>
            <a:normAutofit/>
          </a:bodyPr>
          <a:lstStyle>
            <a:lvl1pPr marL="0" indent="0" algn="ctr">
              <a:lnSpc>
                <a:spcPct val="125000"/>
              </a:lnSpc>
              <a:buNone/>
              <a:defRPr sz="1700"/>
            </a:lvl1pPr>
            <a:lvl2pPr marL="478898" indent="0">
              <a:buNone/>
              <a:defRPr sz="1300"/>
            </a:lvl2pPr>
            <a:lvl3pPr marL="957795" indent="0">
              <a:buNone/>
              <a:defRPr sz="1000"/>
            </a:lvl3pPr>
            <a:lvl4pPr marL="1436690" indent="0">
              <a:buNone/>
              <a:defRPr sz="800"/>
            </a:lvl4pPr>
            <a:lvl5pPr marL="1915588" indent="0">
              <a:buNone/>
              <a:defRPr sz="800"/>
            </a:lvl5pPr>
            <a:lvl6pPr marL="2394486" indent="0">
              <a:buNone/>
              <a:defRPr sz="800"/>
            </a:lvl6pPr>
            <a:lvl7pPr marL="2873383" indent="0">
              <a:buNone/>
              <a:defRPr sz="800"/>
            </a:lvl7pPr>
            <a:lvl8pPr marL="3352279" indent="0">
              <a:buNone/>
              <a:defRPr sz="800"/>
            </a:lvl8pPr>
            <a:lvl9pPr marL="3831176" indent="0">
              <a:buNone/>
              <a:defRPr sz="8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p>
        </p:txBody>
      </p:sp>
      <p:sp>
        <p:nvSpPr>
          <p:cNvPr id="6" name="Footer Placeholder 4"/>
          <p:cNvSpPr>
            <a:spLocks noGrp="1"/>
          </p:cNvSpPr>
          <p:nvPr>
            <p:ph type="ftr" sz="quarter" idx="11"/>
          </p:nvPr>
        </p:nvSpPr>
        <p:spPr/>
        <p:txBody>
          <a:bodyPr/>
          <a:lstStyle>
            <a:lvl1pPr>
              <a:defRPr/>
            </a:lvl1pPr>
          </a:lstStyle>
          <a:p>
            <a:pPr>
              <a:defRPr/>
            </a:pPr>
            <a:endParaRPr lang="cs-CZ"/>
          </a:p>
        </p:txBody>
      </p:sp>
      <p:sp>
        <p:nvSpPr>
          <p:cNvPr id="7" name="Slide Number Placeholder 5"/>
          <p:cNvSpPr>
            <a:spLocks noGrp="1"/>
          </p:cNvSpPr>
          <p:nvPr>
            <p:ph type="sldNum" sz="quarter" idx="12"/>
          </p:nvPr>
        </p:nvSpPr>
        <p:spPr/>
        <p:txBody>
          <a:bodyPr/>
          <a:lstStyle>
            <a:lvl1pPr>
              <a:defRPr/>
            </a:lvl1pPr>
          </a:lstStyle>
          <a:p>
            <a:pPr>
              <a:defRPr/>
            </a:pPr>
            <a:fld id="{A8AD8768-DDC2-48B9-B983-CC53EF4154A1}" type="slidenum">
              <a:rPr lang="cs-CZ"/>
              <a:pPr>
                <a:defRPr/>
              </a:pPr>
              <a:t>‹#›</a:t>
            </a:fld>
            <a:endParaRPr lang="cs-CZ"/>
          </a:p>
        </p:txBody>
      </p:sp>
    </p:spTree>
  </p:cSld>
  <p:clrMapOvr>
    <a:masterClrMapping/>
  </p:clrMapOvr>
  <p:transition spd="med">
    <p:pull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819541" y="228599"/>
            <a:ext cx="6187810" cy="895351"/>
          </a:xfrm>
        </p:spPr>
        <p:txBody>
          <a:bodyPr/>
          <a:lstStyle>
            <a:lvl1pPr algn="ctr">
              <a:lnSpc>
                <a:spcPct val="100000"/>
              </a:lnSpc>
              <a:defRPr sz="3000" b="0"/>
            </a:lvl1pPr>
          </a:lstStyle>
          <a:p>
            <a:r>
              <a:rPr lang="cs-CZ" smtClean="0"/>
              <a:t>Kliknutím lze upravit styl.</a:t>
            </a:r>
            <a:endParaRPr lang="en-US" dirty="0"/>
          </a:p>
        </p:txBody>
      </p:sp>
      <p:sp>
        <p:nvSpPr>
          <p:cNvPr id="3" name="Picture Placeholder 2"/>
          <p:cNvSpPr>
            <a:spLocks noGrp="1"/>
          </p:cNvSpPr>
          <p:nvPr>
            <p:ph type="pic" idx="1"/>
          </p:nvPr>
        </p:nvSpPr>
        <p:spPr>
          <a:xfrm>
            <a:off x="1633803" y="1143001"/>
            <a:ext cx="655928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500"/>
            </a:lvl1pPr>
            <a:lvl2pPr marL="478898" indent="0">
              <a:buNone/>
              <a:defRPr sz="3000"/>
            </a:lvl2pPr>
            <a:lvl3pPr marL="957795" indent="0">
              <a:buNone/>
              <a:defRPr sz="2500"/>
            </a:lvl3pPr>
            <a:lvl4pPr marL="1436690" indent="0">
              <a:buNone/>
              <a:defRPr sz="2100"/>
            </a:lvl4pPr>
            <a:lvl5pPr marL="1915588" indent="0">
              <a:buNone/>
              <a:defRPr sz="2100"/>
            </a:lvl5pPr>
            <a:lvl6pPr marL="2394486" indent="0">
              <a:buNone/>
              <a:defRPr sz="2100"/>
            </a:lvl6pPr>
            <a:lvl7pPr marL="2873383" indent="0">
              <a:buNone/>
              <a:defRPr sz="2100"/>
            </a:lvl7pPr>
            <a:lvl8pPr marL="3352279" indent="0">
              <a:buNone/>
              <a:defRPr sz="2100"/>
            </a:lvl8pPr>
            <a:lvl9pPr marL="3831176" indent="0">
              <a:buNone/>
              <a:defRPr sz="21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819541" y="5810252"/>
            <a:ext cx="6187810" cy="533400"/>
          </a:xfrm>
        </p:spPr>
        <p:txBody>
          <a:bodyPr>
            <a:normAutofit/>
          </a:bodyPr>
          <a:lstStyle>
            <a:lvl1pPr marL="0" indent="0" algn="ctr">
              <a:buNone/>
              <a:defRPr sz="1700"/>
            </a:lvl1pPr>
            <a:lvl2pPr marL="478898" indent="0">
              <a:buNone/>
              <a:defRPr sz="1300"/>
            </a:lvl2pPr>
            <a:lvl3pPr marL="957795" indent="0">
              <a:buNone/>
              <a:defRPr sz="1000"/>
            </a:lvl3pPr>
            <a:lvl4pPr marL="1436690" indent="0">
              <a:buNone/>
              <a:defRPr sz="800"/>
            </a:lvl4pPr>
            <a:lvl5pPr marL="1915588" indent="0">
              <a:buNone/>
              <a:defRPr sz="800"/>
            </a:lvl5pPr>
            <a:lvl6pPr marL="2394486" indent="0">
              <a:buNone/>
              <a:defRPr sz="800"/>
            </a:lvl6pPr>
            <a:lvl7pPr marL="2873383" indent="0">
              <a:buNone/>
              <a:defRPr sz="800"/>
            </a:lvl7pPr>
            <a:lvl8pPr marL="3352279" indent="0">
              <a:buNone/>
              <a:defRPr sz="800"/>
            </a:lvl8pPr>
            <a:lvl9pPr marL="3831176" indent="0">
              <a:buNone/>
              <a:defRPr sz="8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p>
        </p:txBody>
      </p:sp>
      <p:sp>
        <p:nvSpPr>
          <p:cNvPr id="6" name="Footer Placeholder 4"/>
          <p:cNvSpPr>
            <a:spLocks noGrp="1"/>
          </p:cNvSpPr>
          <p:nvPr>
            <p:ph type="ftr" sz="quarter" idx="11"/>
          </p:nvPr>
        </p:nvSpPr>
        <p:spPr/>
        <p:txBody>
          <a:bodyPr/>
          <a:lstStyle>
            <a:lvl1pPr>
              <a:defRPr/>
            </a:lvl1pPr>
          </a:lstStyle>
          <a:p>
            <a:pPr>
              <a:defRPr/>
            </a:pPr>
            <a:endParaRPr lang="cs-CZ"/>
          </a:p>
        </p:txBody>
      </p:sp>
      <p:sp>
        <p:nvSpPr>
          <p:cNvPr id="7" name="Slide Number Placeholder 5"/>
          <p:cNvSpPr>
            <a:spLocks noGrp="1"/>
          </p:cNvSpPr>
          <p:nvPr>
            <p:ph type="sldNum" sz="quarter" idx="12"/>
          </p:nvPr>
        </p:nvSpPr>
        <p:spPr/>
        <p:txBody>
          <a:bodyPr/>
          <a:lstStyle>
            <a:lvl1pPr>
              <a:defRPr/>
            </a:lvl1pPr>
          </a:lstStyle>
          <a:p>
            <a:pPr>
              <a:defRPr/>
            </a:pPr>
            <a:fld id="{1E609DEC-07EE-4D87-906C-E8CAC6D41ABB}" type="slidenum">
              <a:rPr lang="cs-CZ"/>
              <a:pPr>
                <a:defRPr/>
              </a:pPr>
              <a:t>‹#›</a:t>
            </a:fld>
            <a:endParaRPr lang="cs-CZ"/>
          </a:p>
        </p:txBody>
      </p:sp>
    </p:spTree>
  </p:cSld>
  <p:clrMapOvr>
    <a:masterClrMapping/>
  </p:clrMapOvr>
  <p:transition spd="med">
    <p:pull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1" y="2"/>
            <a:ext cx="8915401" cy="1600199"/>
          </a:xfrm>
          <a:prstGeom prst="rect">
            <a:avLst/>
          </a:prstGeom>
        </p:spPr>
        <p:txBody>
          <a:bodyPr vert="horz" lIns="95779" tIns="47890" rIns="95779" bIns="4789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95301" y="1600201"/>
            <a:ext cx="8915401" cy="4525963"/>
          </a:xfrm>
          <a:prstGeom prst="rect">
            <a:avLst/>
          </a:prstGeom>
          <a:noFill/>
          <a:ln w="9525">
            <a:noFill/>
            <a:miter lim="800000"/>
            <a:headEnd/>
            <a:tailEnd/>
          </a:ln>
        </p:spPr>
        <p:txBody>
          <a:bodyPr vert="horz" wrap="square" lIns="95779" tIns="47890" rIns="95779" bIns="47890" numCol="1" anchor="t" anchorCtr="0" compatLnSpc="1">
            <a:prstTxWarp prst="textNoShape">
              <a:avLst/>
            </a:prstTxWarp>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4" name="Date Placeholder 3"/>
          <p:cNvSpPr>
            <a:spLocks noGrp="1"/>
          </p:cNvSpPr>
          <p:nvPr>
            <p:ph type="dt" sz="half" idx="2"/>
          </p:nvPr>
        </p:nvSpPr>
        <p:spPr>
          <a:xfrm>
            <a:off x="6892926" y="6356352"/>
            <a:ext cx="2259807" cy="365125"/>
          </a:xfrm>
          <a:prstGeom prst="rect">
            <a:avLst/>
          </a:prstGeom>
        </p:spPr>
        <p:txBody>
          <a:bodyPr vert="horz" lIns="95779" tIns="47890" rIns="47890" bIns="47890" rtlCol="0" anchor="ctr"/>
          <a:lstStyle>
            <a:lvl1pPr algn="r">
              <a:defRPr sz="1300">
                <a:solidFill>
                  <a:schemeClr val="tx1">
                    <a:lumMod val="65000"/>
                    <a:lumOff val="35000"/>
                  </a:schemeClr>
                </a:solidFill>
                <a:latin typeface="Century Gothic" pitchFamily="34" charset="0"/>
              </a:defRPr>
            </a:lvl1pPr>
          </a:lstStyle>
          <a:p>
            <a:pPr>
              <a:defRPr/>
            </a:pPr>
            <a:endParaRPr lang="cs-CZ"/>
          </a:p>
        </p:txBody>
      </p:sp>
      <p:sp>
        <p:nvSpPr>
          <p:cNvPr id="5" name="Footer Placeholder 4"/>
          <p:cNvSpPr>
            <a:spLocks noGrp="1"/>
          </p:cNvSpPr>
          <p:nvPr>
            <p:ph type="ftr" sz="quarter" idx="3"/>
          </p:nvPr>
        </p:nvSpPr>
        <p:spPr>
          <a:xfrm>
            <a:off x="713716" y="6356352"/>
            <a:ext cx="3085306" cy="365125"/>
          </a:xfrm>
          <a:prstGeom prst="rect">
            <a:avLst/>
          </a:prstGeom>
        </p:spPr>
        <p:txBody>
          <a:bodyPr vert="horz" lIns="47890" tIns="47890" rIns="95779" bIns="47890" rtlCol="0" anchor="ctr"/>
          <a:lstStyle>
            <a:lvl1pPr algn="l">
              <a:defRPr sz="1300">
                <a:solidFill>
                  <a:schemeClr val="tx1">
                    <a:lumMod val="65000"/>
                    <a:lumOff val="35000"/>
                  </a:schemeClr>
                </a:solidFill>
                <a:latin typeface="Century Gothic" pitchFamily="34" charset="0"/>
              </a:defRPr>
            </a:lvl1pPr>
          </a:lstStyle>
          <a:p>
            <a:pPr>
              <a:defRPr/>
            </a:pPr>
            <a:endParaRPr lang="cs-CZ"/>
          </a:p>
        </p:txBody>
      </p:sp>
      <p:sp>
        <p:nvSpPr>
          <p:cNvPr id="6" name="Slide Number Placeholder 5"/>
          <p:cNvSpPr>
            <a:spLocks noGrp="1"/>
          </p:cNvSpPr>
          <p:nvPr>
            <p:ph type="sldNum" sz="quarter" idx="4"/>
          </p:nvPr>
        </p:nvSpPr>
        <p:spPr>
          <a:xfrm>
            <a:off x="9255920" y="6356352"/>
            <a:ext cx="608806" cy="365125"/>
          </a:xfrm>
          <a:prstGeom prst="rect">
            <a:avLst/>
          </a:prstGeom>
        </p:spPr>
        <p:txBody>
          <a:bodyPr vert="horz" lIns="28735" tIns="47890" rIns="47890" bIns="47890" rtlCol="0" anchor="ctr"/>
          <a:lstStyle>
            <a:lvl1pPr algn="l">
              <a:defRPr sz="1300">
                <a:solidFill>
                  <a:schemeClr val="tx1">
                    <a:lumMod val="65000"/>
                    <a:lumOff val="35000"/>
                  </a:schemeClr>
                </a:solidFill>
                <a:latin typeface="Century Gothic" pitchFamily="34" charset="0"/>
              </a:defRPr>
            </a:lvl1pPr>
          </a:lstStyle>
          <a:p>
            <a:pPr>
              <a:defRPr/>
            </a:pPr>
            <a:fld id="{65B675FC-80DD-4AE5-B8EE-516A1A95ECA5}" type="slidenum">
              <a:rPr lang="cs-CZ"/>
              <a:pPr>
                <a:defRPr/>
              </a:pPr>
              <a:t>‹#›</a:t>
            </a:fld>
            <a:endParaRPr lang="cs-CZ"/>
          </a:p>
        </p:txBody>
      </p:sp>
      <p:sp>
        <p:nvSpPr>
          <p:cNvPr id="7" name="Oval 6"/>
          <p:cNvSpPr/>
          <p:nvPr/>
        </p:nvSpPr>
        <p:spPr>
          <a:xfrm>
            <a:off x="9163052" y="6499225"/>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sz="1900"/>
          </a:p>
        </p:txBody>
      </p:sp>
      <p:sp>
        <p:nvSpPr>
          <p:cNvPr id="8" name="Oval 7"/>
          <p:cNvSpPr/>
          <p:nvPr/>
        </p:nvSpPr>
        <p:spPr>
          <a:xfrm>
            <a:off x="617407" y="6499225"/>
            <a:ext cx="91148"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815" r:id="rId1"/>
    <p:sldLayoutId id="2147483816" r:id="rId2"/>
    <p:sldLayoutId id="2147483839"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ransition spd="med">
    <p:pull dir="ru"/>
  </p:transition>
  <p:timing>
    <p:tnLst>
      <p:par>
        <p:cTn id="1" dur="indefinite" restart="never" nodeType="tmRoot"/>
      </p:par>
    </p:tnLst>
  </p:timing>
  <p:hf hdr="0" ftr="0" dt="0"/>
  <p:txStyles>
    <p:titleStyle>
      <a:lvl1pPr algn="ctr" rtl="0" eaLnBrk="0" fontAlgn="base" hangingPunct="0">
        <a:lnSpc>
          <a:spcPts val="6075"/>
        </a:lnSpc>
        <a:spcBef>
          <a:spcPct val="0"/>
        </a:spcBef>
        <a:spcAft>
          <a:spcPct val="0"/>
        </a:spcAft>
        <a:defRPr sz="57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6075"/>
        </a:lnSpc>
        <a:spcBef>
          <a:spcPct val="0"/>
        </a:spcBef>
        <a:spcAft>
          <a:spcPct val="0"/>
        </a:spcAft>
        <a:defRPr sz="5700">
          <a:solidFill>
            <a:schemeClr val="tx2"/>
          </a:solidFill>
          <a:latin typeface="Palatino Linotype" pitchFamily="18" charset="0"/>
        </a:defRPr>
      </a:lvl2pPr>
      <a:lvl3pPr algn="ctr" rtl="0" eaLnBrk="0" fontAlgn="base" hangingPunct="0">
        <a:lnSpc>
          <a:spcPts val="6075"/>
        </a:lnSpc>
        <a:spcBef>
          <a:spcPct val="0"/>
        </a:spcBef>
        <a:spcAft>
          <a:spcPct val="0"/>
        </a:spcAft>
        <a:defRPr sz="5700">
          <a:solidFill>
            <a:schemeClr val="tx2"/>
          </a:solidFill>
          <a:latin typeface="Palatino Linotype" pitchFamily="18" charset="0"/>
        </a:defRPr>
      </a:lvl3pPr>
      <a:lvl4pPr algn="ctr" rtl="0" eaLnBrk="0" fontAlgn="base" hangingPunct="0">
        <a:lnSpc>
          <a:spcPts val="6075"/>
        </a:lnSpc>
        <a:spcBef>
          <a:spcPct val="0"/>
        </a:spcBef>
        <a:spcAft>
          <a:spcPct val="0"/>
        </a:spcAft>
        <a:defRPr sz="5700">
          <a:solidFill>
            <a:schemeClr val="tx2"/>
          </a:solidFill>
          <a:latin typeface="Palatino Linotype" pitchFamily="18" charset="0"/>
        </a:defRPr>
      </a:lvl4pPr>
      <a:lvl5pPr algn="ctr" rtl="0" eaLnBrk="0" fontAlgn="base" hangingPunct="0">
        <a:lnSpc>
          <a:spcPts val="6075"/>
        </a:lnSpc>
        <a:spcBef>
          <a:spcPct val="0"/>
        </a:spcBef>
        <a:spcAft>
          <a:spcPct val="0"/>
        </a:spcAft>
        <a:defRPr sz="5700">
          <a:solidFill>
            <a:schemeClr val="tx2"/>
          </a:solidFill>
          <a:latin typeface="Palatino Linotype" pitchFamily="18" charset="0"/>
        </a:defRPr>
      </a:lvl5pPr>
      <a:lvl6pPr marL="478898" algn="ctr" rtl="0" fontAlgn="base">
        <a:lnSpc>
          <a:spcPts val="6075"/>
        </a:lnSpc>
        <a:spcBef>
          <a:spcPct val="0"/>
        </a:spcBef>
        <a:spcAft>
          <a:spcPct val="0"/>
        </a:spcAft>
        <a:defRPr sz="5700">
          <a:solidFill>
            <a:schemeClr val="tx2"/>
          </a:solidFill>
          <a:latin typeface="Palatino Linotype" pitchFamily="18" charset="0"/>
        </a:defRPr>
      </a:lvl6pPr>
      <a:lvl7pPr marL="957795" algn="ctr" rtl="0" fontAlgn="base">
        <a:lnSpc>
          <a:spcPts val="6075"/>
        </a:lnSpc>
        <a:spcBef>
          <a:spcPct val="0"/>
        </a:spcBef>
        <a:spcAft>
          <a:spcPct val="0"/>
        </a:spcAft>
        <a:defRPr sz="5700">
          <a:solidFill>
            <a:schemeClr val="tx2"/>
          </a:solidFill>
          <a:latin typeface="Palatino Linotype" pitchFamily="18" charset="0"/>
        </a:defRPr>
      </a:lvl7pPr>
      <a:lvl8pPr marL="1436690" algn="ctr" rtl="0" fontAlgn="base">
        <a:lnSpc>
          <a:spcPts val="6075"/>
        </a:lnSpc>
        <a:spcBef>
          <a:spcPct val="0"/>
        </a:spcBef>
        <a:spcAft>
          <a:spcPct val="0"/>
        </a:spcAft>
        <a:defRPr sz="5700">
          <a:solidFill>
            <a:schemeClr val="tx2"/>
          </a:solidFill>
          <a:latin typeface="Palatino Linotype" pitchFamily="18" charset="0"/>
        </a:defRPr>
      </a:lvl8pPr>
      <a:lvl9pPr marL="1915588" algn="ctr" rtl="0" fontAlgn="base">
        <a:lnSpc>
          <a:spcPts val="6075"/>
        </a:lnSpc>
        <a:spcBef>
          <a:spcPct val="0"/>
        </a:spcBef>
        <a:spcAft>
          <a:spcPct val="0"/>
        </a:spcAft>
        <a:defRPr sz="5700">
          <a:solidFill>
            <a:schemeClr val="tx2"/>
          </a:solidFill>
          <a:latin typeface="Palatino Linotype" pitchFamily="18" charset="0"/>
        </a:defRPr>
      </a:lvl9pPr>
    </p:titleStyle>
    <p:bodyStyle>
      <a:lvl1pPr marL="359173" indent="-359173" algn="l" rtl="0" eaLnBrk="0" fontAlgn="base" hangingPunct="0">
        <a:spcBef>
          <a:spcPct val="20000"/>
        </a:spcBef>
        <a:spcAft>
          <a:spcPct val="0"/>
        </a:spcAft>
        <a:buFont typeface="Arial" charset="0"/>
        <a:buChar char="•"/>
        <a:defRPr sz="2500" kern="1200">
          <a:solidFill>
            <a:srgbClr val="7F7F7F"/>
          </a:solidFill>
          <a:latin typeface="+mj-lt"/>
          <a:ea typeface="+mn-ea"/>
          <a:cs typeface="+mn-cs"/>
        </a:defRPr>
      </a:lvl1pPr>
      <a:lvl2pPr marL="778207" indent="-299311" algn="l" rtl="0" eaLnBrk="0" fontAlgn="base" hangingPunct="0">
        <a:spcBef>
          <a:spcPct val="20000"/>
        </a:spcBef>
        <a:spcAft>
          <a:spcPct val="0"/>
        </a:spcAft>
        <a:buFont typeface="Courier New" pitchFamily="49" charset="0"/>
        <a:buChar char="o"/>
        <a:defRPr sz="1700" kern="1200">
          <a:solidFill>
            <a:srgbClr val="7F7F7F"/>
          </a:solidFill>
          <a:latin typeface="+mj-lt"/>
          <a:ea typeface="+mn-ea"/>
          <a:cs typeface="+mn-cs"/>
        </a:defRPr>
      </a:lvl2pPr>
      <a:lvl3pPr marL="1197243" indent="-239448" algn="l" rtl="0" eaLnBrk="0" fontAlgn="base" hangingPunct="0">
        <a:spcBef>
          <a:spcPct val="20000"/>
        </a:spcBef>
        <a:spcAft>
          <a:spcPct val="0"/>
        </a:spcAft>
        <a:buFont typeface="Arial" charset="0"/>
        <a:buChar char="•"/>
        <a:defRPr sz="1700" kern="1200">
          <a:solidFill>
            <a:srgbClr val="7F7F7F"/>
          </a:solidFill>
          <a:latin typeface="+mj-lt"/>
          <a:ea typeface="+mn-ea"/>
          <a:cs typeface="+mn-cs"/>
        </a:defRPr>
      </a:lvl3pPr>
      <a:lvl4pPr marL="1676140" indent="-239448" algn="l" rtl="0" eaLnBrk="0" fontAlgn="base" hangingPunct="0">
        <a:spcBef>
          <a:spcPct val="20000"/>
        </a:spcBef>
        <a:spcAft>
          <a:spcPct val="0"/>
        </a:spcAft>
        <a:buFont typeface="Courier New" pitchFamily="49" charset="0"/>
        <a:buChar char="o"/>
        <a:defRPr sz="1700" kern="1200">
          <a:solidFill>
            <a:srgbClr val="7F7F7F"/>
          </a:solidFill>
          <a:latin typeface="+mj-lt"/>
          <a:ea typeface="+mn-ea"/>
          <a:cs typeface="+mn-cs"/>
        </a:defRPr>
      </a:lvl4pPr>
      <a:lvl5pPr marL="2155036" indent="-239448" algn="l" rtl="0" eaLnBrk="0" fontAlgn="base" hangingPunct="0">
        <a:spcBef>
          <a:spcPct val="20000"/>
        </a:spcBef>
        <a:spcAft>
          <a:spcPct val="0"/>
        </a:spcAft>
        <a:buFont typeface="Arial" charset="0"/>
        <a:buChar char="•"/>
        <a:defRPr sz="1700" kern="1200">
          <a:solidFill>
            <a:srgbClr val="7F7F7F"/>
          </a:solidFill>
          <a:latin typeface="+mj-lt"/>
          <a:ea typeface="+mn-ea"/>
          <a:cs typeface="+mn-cs"/>
        </a:defRPr>
      </a:lvl5pPr>
      <a:lvl6pPr marL="2633934" indent="-239448" algn="l" defTabSz="957795" rtl="0" eaLnBrk="1" latinLnBrk="0" hangingPunct="1">
        <a:spcBef>
          <a:spcPct val="20000"/>
        </a:spcBef>
        <a:buFont typeface="Courier New" pitchFamily="49" charset="0"/>
        <a:buChar char="o"/>
        <a:defRPr sz="1700" kern="1200">
          <a:solidFill>
            <a:schemeClr val="tx1">
              <a:lumMod val="50000"/>
              <a:lumOff val="50000"/>
            </a:schemeClr>
          </a:solidFill>
          <a:latin typeface="+mj-lt"/>
          <a:ea typeface="+mn-ea"/>
          <a:cs typeface="+mn-cs"/>
        </a:defRPr>
      </a:lvl6pPr>
      <a:lvl7pPr marL="3112832" indent="-239448" algn="l" defTabSz="957795" rtl="0" eaLnBrk="1" latinLnBrk="0" hangingPunct="1">
        <a:spcBef>
          <a:spcPct val="20000"/>
        </a:spcBef>
        <a:buFont typeface="Arial" pitchFamily="34" charset="0"/>
        <a:buChar char="•"/>
        <a:defRPr sz="1700" kern="1200">
          <a:solidFill>
            <a:schemeClr val="tx1">
              <a:lumMod val="50000"/>
              <a:lumOff val="50000"/>
            </a:schemeClr>
          </a:solidFill>
          <a:latin typeface="+mj-lt"/>
          <a:ea typeface="+mn-ea"/>
          <a:cs typeface="+mn-cs"/>
        </a:defRPr>
      </a:lvl7pPr>
      <a:lvl8pPr marL="3591729" indent="-239448" algn="l" defTabSz="957795" rtl="0" eaLnBrk="1" latinLnBrk="0" hangingPunct="1">
        <a:spcBef>
          <a:spcPct val="20000"/>
        </a:spcBef>
        <a:buFont typeface="Courier New" pitchFamily="49" charset="0"/>
        <a:buChar char="o"/>
        <a:defRPr sz="1700" kern="1200">
          <a:solidFill>
            <a:schemeClr val="tx1">
              <a:lumMod val="50000"/>
              <a:lumOff val="50000"/>
            </a:schemeClr>
          </a:solidFill>
          <a:latin typeface="+mj-lt"/>
          <a:ea typeface="+mn-ea"/>
          <a:cs typeface="+mn-cs"/>
        </a:defRPr>
      </a:lvl8pPr>
      <a:lvl9pPr marL="4070625" indent="-239448" algn="l" defTabSz="957795" rtl="0" eaLnBrk="1" latinLnBrk="0" hangingPunct="1">
        <a:spcBef>
          <a:spcPct val="20000"/>
        </a:spcBef>
        <a:buFont typeface="Arial" pitchFamily="34" charset="0"/>
        <a:buChar char="•"/>
        <a:defRPr sz="1700" kern="1200">
          <a:solidFill>
            <a:schemeClr val="tx1">
              <a:lumMod val="50000"/>
              <a:lumOff val="50000"/>
            </a:schemeClr>
          </a:solidFill>
          <a:latin typeface="+mj-lt"/>
          <a:ea typeface="+mn-ea"/>
          <a:cs typeface="+mn-cs"/>
        </a:defRPr>
      </a:lvl9pPr>
    </p:bodyStyle>
    <p:otherStyle>
      <a:defPPr>
        <a:defRPr lang="en-US"/>
      </a:defPPr>
      <a:lvl1pPr marL="0" algn="l" defTabSz="957795" rtl="0" eaLnBrk="1" latinLnBrk="0" hangingPunct="1">
        <a:defRPr sz="1900" kern="1200">
          <a:solidFill>
            <a:schemeClr val="tx1"/>
          </a:solidFill>
          <a:latin typeface="+mn-lt"/>
          <a:ea typeface="+mn-ea"/>
          <a:cs typeface="+mn-cs"/>
        </a:defRPr>
      </a:lvl1pPr>
      <a:lvl2pPr marL="478898" algn="l" defTabSz="957795" rtl="0" eaLnBrk="1" latinLnBrk="0" hangingPunct="1">
        <a:defRPr sz="1900" kern="1200">
          <a:solidFill>
            <a:schemeClr val="tx1"/>
          </a:solidFill>
          <a:latin typeface="+mn-lt"/>
          <a:ea typeface="+mn-ea"/>
          <a:cs typeface="+mn-cs"/>
        </a:defRPr>
      </a:lvl2pPr>
      <a:lvl3pPr marL="957795" algn="l" defTabSz="957795" rtl="0" eaLnBrk="1" latinLnBrk="0" hangingPunct="1">
        <a:defRPr sz="1900" kern="1200">
          <a:solidFill>
            <a:schemeClr val="tx1"/>
          </a:solidFill>
          <a:latin typeface="+mn-lt"/>
          <a:ea typeface="+mn-ea"/>
          <a:cs typeface="+mn-cs"/>
        </a:defRPr>
      </a:lvl3pPr>
      <a:lvl4pPr marL="1436690" algn="l" defTabSz="957795" rtl="0" eaLnBrk="1" latinLnBrk="0" hangingPunct="1">
        <a:defRPr sz="1900" kern="1200">
          <a:solidFill>
            <a:schemeClr val="tx1"/>
          </a:solidFill>
          <a:latin typeface="+mn-lt"/>
          <a:ea typeface="+mn-ea"/>
          <a:cs typeface="+mn-cs"/>
        </a:defRPr>
      </a:lvl4pPr>
      <a:lvl5pPr marL="1915588" algn="l" defTabSz="957795" rtl="0" eaLnBrk="1" latinLnBrk="0" hangingPunct="1">
        <a:defRPr sz="1900" kern="1200">
          <a:solidFill>
            <a:schemeClr val="tx1"/>
          </a:solidFill>
          <a:latin typeface="+mn-lt"/>
          <a:ea typeface="+mn-ea"/>
          <a:cs typeface="+mn-cs"/>
        </a:defRPr>
      </a:lvl5pPr>
      <a:lvl6pPr marL="2394486" algn="l" defTabSz="957795" rtl="0" eaLnBrk="1" latinLnBrk="0" hangingPunct="1">
        <a:defRPr sz="1900" kern="1200">
          <a:solidFill>
            <a:schemeClr val="tx1"/>
          </a:solidFill>
          <a:latin typeface="+mn-lt"/>
          <a:ea typeface="+mn-ea"/>
          <a:cs typeface="+mn-cs"/>
        </a:defRPr>
      </a:lvl6pPr>
      <a:lvl7pPr marL="2873383" algn="l" defTabSz="957795" rtl="0" eaLnBrk="1" latinLnBrk="0" hangingPunct="1">
        <a:defRPr sz="1900" kern="1200">
          <a:solidFill>
            <a:schemeClr val="tx1"/>
          </a:solidFill>
          <a:latin typeface="+mn-lt"/>
          <a:ea typeface="+mn-ea"/>
          <a:cs typeface="+mn-cs"/>
        </a:defRPr>
      </a:lvl7pPr>
      <a:lvl8pPr marL="3352279" algn="l" defTabSz="957795" rtl="0" eaLnBrk="1" latinLnBrk="0" hangingPunct="1">
        <a:defRPr sz="1900" kern="1200">
          <a:solidFill>
            <a:schemeClr val="tx1"/>
          </a:solidFill>
          <a:latin typeface="+mn-lt"/>
          <a:ea typeface="+mn-ea"/>
          <a:cs typeface="+mn-cs"/>
        </a:defRPr>
      </a:lvl8pPr>
      <a:lvl9pPr marL="3831176" algn="l" defTabSz="957795"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1" y="2"/>
            <a:ext cx="8915401" cy="1600199"/>
          </a:xfrm>
          <a:prstGeom prst="rect">
            <a:avLst/>
          </a:prstGeom>
        </p:spPr>
        <p:txBody>
          <a:bodyPr vert="horz" lIns="95779" tIns="47890" rIns="95779" bIns="4789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95301" y="1600201"/>
            <a:ext cx="89154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79" tIns="47890" rIns="95779" bIns="47890" numCol="1" anchor="t" anchorCtr="0" compatLnSpc="1">
            <a:prstTxWarp prst="textNoShape">
              <a:avLst/>
            </a:prstTxWarp>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4" name="Date Placeholder 3"/>
          <p:cNvSpPr>
            <a:spLocks noGrp="1"/>
          </p:cNvSpPr>
          <p:nvPr>
            <p:ph type="dt" sz="half" idx="2"/>
          </p:nvPr>
        </p:nvSpPr>
        <p:spPr>
          <a:xfrm>
            <a:off x="6892926" y="6356352"/>
            <a:ext cx="2259807" cy="365125"/>
          </a:xfrm>
          <a:prstGeom prst="rect">
            <a:avLst/>
          </a:prstGeom>
        </p:spPr>
        <p:txBody>
          <a:bodyPr vert="horz" lIns="95779" tIns="47890" rIns="47890" bIns="47890" rtlCol="0" anchor="ctr"/>
          <a:lstStyle>
            <a:lvl1pPr algn="r">
              <a:defRPr sz="1300">
                <a:solidFill>
                  <a:schemeClr val="tx1">
                    <a:lumMod val="65000"/>
                    <a:lumOff val="35000"/>
                  </a:schemeClr>
                </a:solidFill>
                <a:latin typeface="Century Gothic" pitchFamily="34" charset="0"/>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3"/>
          </p:nvPr>
        </p:nvSpPr>
        <p:spPr>
          <a:xfrm>
            <a:off x="713716" y="6356352"/>
            <a:ext cx="3085306" cy="365125"/>
          </a:xfrm>
          <a:prstGeom prst="rect">
            <a:avLst/>
          </a:prstGeom>
        </p:spPr>
        <p:txBody>
          <a:bodyPr vert="horz" lIns="47890" tIns="47890" rIns="95779" bIns="47890" rtlCol="0" anchor="ctr"/>
          <a:lstStyle>
            <a:lvl1pPr algn="l">
              <a:defRPr sz="1300">
                <a:solidFill>
                  <a:schemeClr val="tx1">
                    <a:lumMod val="65000"/>
                    <a:lumOff val="35000"/>
                  </a:schemeClr>
                </a:solidFill>
                <a:latin typeface="Century Gothic" pitchFamily="34" charset="0"/>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4"/>
          </p:nvPr>
        </p:nvSpPr>
        <p:spPr>
          <a:xfrm>
            <a:off x="9255920" y="6356352"/>
            <a:ext cx="608806" cy="365125"/>
          </a:xfrm>
          <a:prstGeom prst="rect">
            <a:avLst/>
          </a:prstGeom>
        </p:spPr>
        <p:txBody>
          <a:bodyPr vert="horz" lIns="28735" tIns="47890" rIns="47890" bIns="47890" rtlCol="0" anchor="ctr"/>
          <a:lstStyle>
            <a:lvl1pPr algn="l">
              <a:defRPr sz="1300">
                <a:solidFill>
                  <a:schemeClr val="tx1">
                    <a:lumMod val="65000"/>
                    <a:lumOff val="35000"/>
                  </a:schemeClr>
                </a:solidFill>
                <a:latin typeface="Century Gothic" pitchFamily="34" charset="0"/>
              </a:defRPr>
            </a:lvl1pPr>
          </a:lstStyle>
          <a:p>
            <a:pPr>
              <a:defRPr/>
            </a:pPr>
            <a:fld id="{EDB9813B-B5B4-485D-B6EF-77000908F966}" type="slidenum">
              <a:rPr lang="cs-CZ">
                <a:solidFill>
                  <a:prstClr val="black">
                    <a:lumMod val="65000"/>
                    <a:lumOff val="35000"/>
                  </a:prstClr>
                </a:solidFill>
              </a:rPr>
              <a:pPr>
                <a:defRPr/>
              </a:pPr>
              <a:t>‹#›</a:t>
            </a:fld>
            <a:endParaRPr lang="cs-CZ">
              <a:solidFill>
                <a:prstClr val="black">
                  <a:lumMod val="65000"/>
                  <a:lumOff val="35000"/>
                </a:prstClr>
              </a:solidFill>
            </a:endParaRPr>
          </a:p>
        </p:txBody>
      </p:sp>
      <p:sp>
        <p:nvSpPr>
          <p:cNvPr id="7" name="Oval 6"/>
          <p:cNvSpPr/>
          <p:nvPr/>
        </p:nvSpPr>
        <p:spPr>
          <a:xfrm>
            <a:off x="9163052" y="6499225"/>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sz="1900">
              <a:solidFill>
                <a:prstClr val="white"/>
              </a:solidFill>
            </a:endParaRPr>
          </a:p>
        </p:txBody>
      </p:sp>
      <p:sp>
        <p:nvSpPr>
          <p:cNvPr id="8" name="Oval 7"/>
          <p:cNvSpPr/>
          <p:nvPr/>
        </p:nvSpPr>
        <p:spPr>
          <a:xfrm>
            <a:off x="617407" y="6499225"/>
            <a:ext cx="91148"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Tree>
    <p:extLst>
      <p:ext uri="{BB962C8B-B14F-4D97-AF65-F5344CB8AC3E}">
        <p14:creationId xmlns:p14="http://schemas.microsoft.com/office/powerpoint/2010/main" val="2596912016"/>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ransition spd="med">
    <p:pull dir="ru"/>
  </p:transition>
  <p:timing>
    <p:tnLst>
      <p:par>
        <p:cTn id="1" dur="indefinite" restart="never" nodeType="tmRoot"/>
      </p:par>
    </p:tnLst>
  </p:timing>
  <p:hf hdr="0" ftr="0" dt="0"/>
  <p:txStyles>
    <p:titleStyle>
      <a:lvl1pPr algn="ctr" rtl="0" eaLnBrk="0" fontAlgn="base" hangingPunct="0">
        <a:lnSpc>
          <a:spcPts val="6075"/>
        </a:lnSpc>
        <a:spcBef>
          <a:spcPct val="0"/>
        </a:spcBef>
        <a:spcAft>
          <a:spcPct val="0"/>
        </a:spcAft>
        <a:defRPr sz="57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6075"/>
        </a:lnSpc>
        <a:spcBef>
          <a:spcPct val="0"/>
        </a:spcBef>
        <a:spcAft>
          <a:spcPct val="0"/>
        </a:spcAft>
        <a:defRPr sz="5700">
          <a:solidFill>
            <a:schemeClr val="tx2"/>
          </a:solidFill>
          <a:latin typeface="Palatino Linotype" pitchFamily="18" charset="0"/>
        </a:defRPr>
      </a:lvl2pPr>
      <a:lvl3pPr algn="ctr" rtl="0" eaLnBrk="0" fontAlgn="base" hangingPunct="0">
        <a:lnSpc>
          <a:spcPts val="6075"/>
        </a:lnSpc>
        <a:spcBef>
          <a:spcPct val="0"/>
        </a:spcBef>
        <a:spcAft>
          <a:spcPct val="0"/>
        </a:spcAft>
        <a:defRPr sz="5700">
          <a:solidFill>
            <a:schemeClr val="tx2"/>
          </a:solidFill>
          <a:latin typeface="Palatino Linotype" pitchFamily="18" charset="0"/>
        </a:defRPr>
      </a:lvl3pPr>
      <a:lvl4pPr algn="ctr" rtl="0" eaLnBrk="0" fontAlgn="base" hangingPunct="0">
        <a:lnSpc>
          <a:spcPts val="6075"/>
        </a:lnSpc>
        <a:spcBef>
          <a:spcPct val="0"/>
        </a:spcBef>
        <a:spcAft>
          <a:spcPct val="0"/>
        </a:spcAft>
        <a:defRPr sz="5700">
          <a:solidFill>
            <a:schemeClr val="tx2"/>
          </a:solidFill>
          <a:latin typeface="Palatino Linotype" pitchFamily="18" charset="0"/>
        </a:defRPr>
      </a:lvl4pPr>
      <a:lvl5pPr algn="ctr" rtl="0" eaLnBrk="0" fontAlgn="base" hangingPunct="0">
        <a:lnSpc>
          <a:spcPts val="6075"/>
        </a:lnSpc>
        <a:spcBef>
          <a:spcPct val="0"/>
        </a:spcBef>
        <a:spcAft>
          <a:spcPct val="0"/>
        </a:spcAft>
        <a:defRPr sz="5700">
          <a:solidFill>
            <a:schemeClr val="tx2"/>
          </a:solidFill>
          <a:latin typeface="Palatino Linotype" pitchFamily="18" charset="0"/>
        </a:defRPr>
      </a:lvl5pPr>
      <a:lvl6pPr marL="478898" algn="ctr" rtl="0" fontAlgn="base">
        <a:lnSpc>
          <a:spcPts val="6075"/>
        </a:lnSpc>
        <a:spcBef>
          <a:spcPct val="0"/>
        </a:spcBef>
        <a:spcAft>
          <a:spcPct val="0"/>
        </a:spcAft>
        <a:defRPr sz="5700">
          <a:solidFill>
            <a:schemeClr val="tx2"/>
          </a:solidFill>
          <a:latin typeface="Palatino Linotype" pitchFamily="18" charset="0"/>
        </a:defRPr>
      </a:lvl6pPr>
      <a:lvl7pPr marL="957795" algn="ctr" rtl="0" fontAlgn="base">
        <a:lnSpc>
          <a:spcPts val="6075"/>
        </a:lnSpc>
        <a:spcBef>
          <a:spcPct val="0"/>
        </a:spcBef>
        <a:spcAft>
          <a:spcPct val="0"/>
        </a:spcAft>
        <a:defRPr sz="5700">
          <a:solidFill>
            <a:schemeClr val="tx2"/>
          </a:solidFill>
          <a:latin typeface="Palatino Linotype" pitchFamily="18" charset="0"/>
        </a:defRPr>
      </a:lvl7pPr>
      <a:lvl8pPr marL="1436690" algn="ctr" rtl="0" fontAlgn="base">
        <a:lnSpc>
          <a:spcPts val="6075"/>
        </a:lnSpc>
        <a:spcBef>
          <a:spcPct val="0"/>
        </a:spcBef>
        <a:spcAft>
          <a:spcPct val="0"/>
        </a:spcAft>
        <a:defRPr sz="5700">
          <a:solidFill>
            <a:schemeClr val="tx2"/>
          </a:solidFill>
          <a:latin typeface="Palatino Linotype" pitchFamily="18" charset="0"/>
        </a:defRPr>
      </a:lvl8pPr>
      <a:lvl9pPr marL="1915588" algn="ctr" rtl="0" fontAlgn="base">
        <a:lnSpc>
          <a:spcPts val="6075"/>
        </a:lnSpc>
        <a:spcBef>
          <a:spcPct val="0"/>
        </a:spcBef>
        <a:spcAft>
          <a:spcPct val="0"/>
        </a:spcAft>
        <a:defRPr sz="5700">
          <a:solidFill>
            <a:schemeClr val="tx2"/>
          </a:solidFill>
          <a:latin typeface="Palatino Linotype" pitchFamily="18" charset="0"/>
        </a:defRPr>
      </a:lvl9pPr>
    </p:titleStyle>
    <p:bodyStyle>
      <a:lvl1pPr marL="359173" indent="-359173" algn="l" rtl="0" eaLnBrk="0" fontAlgn="base" hangingPunct="0">
        <a:spcBef>
          <a:spcPct val="20000"/>
        </a:spcBef>
        <a:spcAft>
          <a:spcPct val="0"/>
        </a:spcAft>
        <a:buFont typeface="Arial" charset="0"/>
        <a:buChar char="•"/>
        <a:defRPr sz="2500" kern="1200">
          <a:solidFill>
            <a:srgbClr val="7F7F7F"/>
          </a:solidFill>
          <a:latin typeface="+mj-lt"/>
          <a:ea typeface="+mn-ea"/>
          <a:cs typeface="+mn-cs"/>
        </a:defRPr>
      </a:lvl1pPr>
      <a:lvl2pPr marL="778207" indent="-299311" algn="l" rtl="0" eaLnBrk="0" fontAlgn="base" hangingPunct="0">
        <a:spcBef>
          <a:spcPct val="20000"/>
        </a:spcBef>
        <a:spcAft>
          <a:spcPct val="0"/>
        </a:spcAft>
        <a:buFont typeface="Courier New" pitchFamily="49" charset="0"/>
        <a:buChar char="o"/>
        <a:defRPr sz="1700" kern="1200">
          <a:solidFill>
            <a:srgbClr val="7F7F7F"/>
          </a:solidFill>
          <a:latin typeface="+mj-lt"/>
          <a:ea typeface="+mn-ea"/>
          <a:cs typeface="+mn-cs"/>
        </a:defRPr>
      </a:lvl2pPr>
      <a:lvl3pPr marL="1197243" indent="-239448" algn="l" rtl="0" eaLnBrk="0" fontAlgn="base" hangingPunct="0">
        <a:spcBef>
          <a:spcPct val="20000"/>
        </a:spcBef>
        <a:spcAft>
          <a:spcPct val="0"/>
        </a:spcAft>
        <a:buFont typeface="Arial" charset="0"/>
        <a:buChar char="•"/>
        <a:defRPr sz="1700" kern="1200">
          <a:solidFill>
            <a:srgbClr val="7F7F7F"/>
          </a:solidFill>
          <a:latin typeface="+mj-lt"/>
          <a:ea typeface="+mn-ea"/>
          <a:cs typeface="+mn-cs"/>
        </a:defRPr>
      </a:lvl3pPr>
      <a:lvl4pPr marL="1676140" indent="-239448" algn="l" rtl="0" eaLnBrk="0" fontAlgn="base" hangingPunct="0">
        <a:spcBef>
          <a:spcPct val="20000"/>
        </a:spcBef>
        <a:spcAft>
          <a:spcPct val="0"/>
        </a:spcAft>
        <a:buFont typeface="Courier New" pitchFamily="49" charset="0"/>
        <a:buChar char="o"/>
        <a:defRPr sz="1700" kern="1200">
          <a:solidFill>
            <a:srgbClr val="7F7F7F"/>
          </a:solidFill>
          <a:latin typeface="+mj-lt"/>
          <a:ea typeface="+mn-ea"/>
          <a:cs typeface="+mn-cs"/>
        </a:defRPr>
      </a:lvl4pPr>
      <a:lvl5pPr marL="2155036" indent="-239448" algn="l" rtl="0" eaLnBrk="0" fontAlgn="base" hangingPunct="0">
        <a:spcBef>
          <a:spcPct val="20000"/>
        </a:spcBef>
        <a:spcAft>
          <a:spcPct val="0"/>
        </a:spcAft>
        <a:buFont typeface="Arial" charset="0"/>
        <a:buChar char="•"/>
        <a:defRPr sz="1700" kern="1200">
          <a:solidFill>
            <a:srgbClr val="7F7F7F"/>
          </a:solidFill>
          <a:latin typeface="+mj-lt"/>
          <a:ea typeface="+mn-ea"/>
          <a:cs typeface="+mn-cs"/>
        </a:defRPr>
      </a:lvl5pPr>
      <a:lvl6pPr marL="2633934" indent="-239448" algn="l" defTabSz="957795" rtl="0" eaLnBrk="1" latinLnBrk="0" hangingPunct="1">
        <a:spcBef>
          <a:spcPct val="20000"/>
        </a:spcBef>
        <a:buFont typeface="Courier New" pitchFamily="49" charset="0"/>
        <a:buChar char="o"/>
        <a:defRPr sz="1700" kern="1200">
          <a:solidFill>
            <a:schemeClr val="tx1">
              <a:lumMod val="50000"/>
              <a:lumOff val="50000"/>
            </a:schemeClr>
          </a:solidFill>
          <a:latin typeface="+mj-lt"/>
          <a:ea typeface="+mn-ea"/>
          <a:cs typeface="+mn-cs"/>
        </a:defRPr>
      </a:lvl6pPr>
      <a:lvl7pPr marL="3112832" indent="-239448" algn="l" defTabSz="957795" rtl="0" eaLnBrk="1" latinLnBrk="0" hangingPunct="1">
        <a:spcBef>
          <a:spcPct val="20000"/>
        </a:spcBef>
        <a:buFont typeface="Arial" pitchFamily="34" charset="0"/>
        <a:buChar char="•"/>
        <a:defRPr sz="1700" kern="1200">
          <a:solidFill>
            <a:schemeClr val="tx1">
              <a:lumMod val="50000"/>
              <a:lumOff val="50000"/>
            </a:schemeClr>
          </a:solidFill>
          <a:latin typeface="+mj-lt"/>
          <a:ea typeface="+mn-ea"/>
          <a:cs typeface="+mn-cs"/>
        </a:defRPr>
      </a:lvl7pPr>
      <a:lvl8pPr marL="3591729" indent="-239448" algn="l" defTabSz="957795" rtl="0" eaLnBrk="1" latinLnBrk="0" hangingPunct="1">
        <a:spcBef>
          <a:spcPct val="20000"/>
        </a:spcBef>
        <a:buFont typeface="Courier New" pitchFamily="49" charset="0"/>
        <a:buChar char="o"/>
        <a:defRPr sz="1700" kern="1200">
          <a:solidFill>
            <a:schemeClr val="tx1">
              <a:lumMod val="50000"/>
              <a:lumOff val="50000"/>
            </a:schemeClr>
          </a:solidFill>
          <a:latin typeface="+mj-lt"/>
          <a:ea typeface="+mn-ea"/>
          <a:cs typeface="+mn-cs"/>
        </a:defRPr>
      </a:lvl8pPr>
      <a:lvl9pPr marL="4070625" indent="-239448" algn="l" defTabSz="957795" rtl="0" eaLnBrk="1" latinLnBrk="0" hangingPunct="1">
        <a:spcBef>
          <a:spcPct val="20000"/>
        </a:spcBef>
        <a:buFont typeface="Arial" pitchFamily="34" charset="0"/>
        <a:buChar char="•"/>
        <a:defRPr sz="1700" kern="1200">
          <a:solidFill>
            <a:schemeClr val="tx1">
              <a:lumMod val="50000"/>
              <a:lumOff val="50000"/>
            </a:schemeClr>
          </a:solidFill>
          <a:latin typeface="+mj-lt"/>
          <a:ea typeface="+mn-ea"/>
          <a:cs typeface="+mn-cs"/>
        </a:defRPr>
      </a:lvl9pPr>
    </p:bodyStyle>
    <p:otherStyle>
      <a:defPPr>
        <a:defRPr lang="en-US"/>
      </a:defPPr>
      <a:lvl1pPr marL="0" algn="l" defTabSz="957795" rtl="0" eaLnBrk="1" latinLnBrk="0" hangingPunct="1">
        <a:defRPr sz="1900" kern="1200">
          <a:solidFill>
            <a:schemeClr val="tx1"/>
          </a:solidFill>
          <a:latin typeface="+mn-lt"/>
          <a:ea typeface="+mn-ea"/>
          <a:cs typeface="+mn-cs"/>
        </a:defRPr>
      </a:lvl1pPr>
      <a:lvl2pPr marL="478898" algn="l" defTabSz="957795" rtl="0" eaLnBrk="1" latinLnBrk="0" hangingPunct="1">
        <a:defRPr sz="1900" kern="1200">
          <a:solidFill>
            <a:schemeClr val="tx1"/>
          </a:solidFill>
          <a:latin typeface="+mn-lt"/>
          <a:ea typeface="+mn-ea"/>
          <a:cs typeface="+mn-cs"/>
        </a:defRPr>
      </a:lvl2pPr>
      <a:lvl3pPr marL="957795" algn="l" defTabSz="957795" rtl="0" eaLnBrk="1" latinLnBrk="0" hangingPunct="1">
        <a:defRPr sz="1900" kern="1200">
          <a:solidFill>
            <a:schemeClr val="tx1"/>
          </a:solidFill>
          <a:latin typeface="+mn-lt"/>
          <a:ea typeface="+mn-ea"/>
          <a:cs typeface="+mn-cs"/>
        </a:defRPr>
      </a:lvl3pPr>
      <a:lvl4pPr marL="1436690" algn="l" defTabSz="957795" rtl="0" eaLnBrk="1" latinLnBrk="0" hangingPunct="1">
        <a:defRPr sz="1900" kern="1200">
          <a:solidFill>
            <a:schemeClr val="tx1"/>
          </a:solidFill>
          <a:latin typeface="+mn-lt"/>
          <a:ea typeface="+mn-ea"/>
          <a:cs typeface="+mn-cs"/>
        </a:defRPr>
      </a:lvl4pPr>
      <a:lvl5pPr marL="1915588" algn="l" defTabSz="957795" rtl="0" eaLnBrk="1" latinLnBrk="0" hangingPunct="1">
        <a:defRPr sz="1900" kern="1200">
          <a:solidFill>
            <a:schemeClr val="tx1"/>
          </a:solidFill>
          <a:latin typeface="+mn-lt"/>
          <a:ea typeface="+mn-ea"/>
          <a:cs typeface="+mn-cs"/>
        </a:defRPr>
      </a:lvl5pPr>
      <a:lvl6pPr marL="2394486" algn="l" defTabSz="957795" rtl="0" eaLnBrk="1" latinLnBrk="0" hangingPunct="1">
        <a:defRPr sz="1900" kern="1200">
          <a:solidFill>
            <a:schemeClr val="tx1"/>
          </a:solidFill>
          <a:latin typeface="+mn-lt"/>
          <a:ea typeface="+mn-ea"/>
          <a:cs typeface="+mn-cs"/>
        </a:defRPr>
      </a:lvl6pPr>
      <a:lvl7pPr marL="2873383" algn="l" defTabSz="957795" rtl="0" eaLnBrk="1" latinLnBrk="0" hangingPunct="1">
        <a:defRPr sz="1900" kern="1200">
          <a:solidFill>
            <a:schemeClr val="tx1"/>
          </a:solidFill>
          <a:latin typeface="+mn-lt"/>
          <a:ea typeface="+mn-ea"/>
          <a:cs typeface="+mn-cs"/>
        </a:defRPr>
      </a:lvl7pPr>
      <a:lvl8pPr marL="3352279" algn="l" defTabSz="957795" rtl="0" eaLnBrk="1" latinLnBrk="0" hangingPunct="1">
        <a:defRPr sz="1900" kern="1200">
          <a:solidFill>
            <a:schemeClr val="tx1"/>
          </a:solidFill>
          <a:latin typeface="+mn-lt"/>
          <a:ea typeface="+mn-ea"/>
          <a:cs typeface="+mn-cs"/>
        </a:defRPr>
      </a:lvl8pPr>
      <a:lvl9pPr marL="3831176" algn="l" defTabSz="957795"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1" y="2"/>
            <a:ext cx="8915401" cy="1600199"/>
          </a:xfrm>
          <a:prstGeom prst="rect">
            <a:avLst/>
          </a:prstGeom>
        </p:spPr>
        <p:txBody>
          <a:bodyPr vert="horz" lIns="95779" tIns="47890" rIns="95779" bIns="4789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95301" y="1600201"/>
            <a:ext cx="89154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79" tIns="47890" rIns="95779" bIns="47890" numCol="1" anchor="t" anchorCtr="0" compatLnSpc="1">
            <a:prstTxWarp prst="textNoShape">
              <a:avLst/>
            </a:prstTxWarp>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4" name="Date Placeholder 3"/>
          <p:cNvSpPr>
            <a:spLocks noGrp="1"/>
          </p:cNvSpPr>
          <p:nvPr>
            <p:ph type="dt" sz="half" idx="2"/>
          </p:nvPr>
        </p:nvSpPr>
        <p:spPr>
          <a:xfrm>
            <a:off x="6892926" y="6356352"/>
            <a:ext cx="2259807" cy="365125"/>
          </a:xfrm>
          <a:prstGeom prst="rect">
            <a:avLst/>
          </a:prstGeom>
        </p:spPr>
        <p:txBody>
          <a:bodyPr vert="horz" lIns="95779" tIns="47890" rIns="47890" bIns="47890" rtlCol="0" anchor="ctr"/>
          <a:lstStyle>
            <a:lvl1pPr algn="r">
              <a:defRPr sz="1300">
                <a:solidFill>
                  <a:schemeClr val="tx1">
                    <a:lumMod val="65000"/>
                    <a:lumOff val="35000"/>
                  </a:schemeClr>
                </a:solidFill>
                <a:latin typeface="Century Gothic" pitchFamily="34" charset="0"/>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3"/>
          </p:nvPr>
        </p:nvSpPr>
        <p:spPr>
          <a:xfrm>
            <a:off x="713716" y="6356352"/>
            <a:ext cx="3085306" cy="365125"/>
          </a:xfrm>
          <a:prstGeom prst="rect">
            <a:avLst/>
          </a:prstGeom>
        </p:spPr>
        <p:txBody>
          <a:bodyPr vert="horz" lIns="47890" tIns="47890" rIns="95779" bIns="47890" rtlCol="0" anchor="ctr"/>
          <a:lstStyle>
            <a:lvl1pPr algn="l">
              <a:defRPr sz="1300">
                <a:solidFill>
                  <a:schemeClr val="tx1">
                    <a:lumMod val="65000"/>
                    <a:lumOff val="35000"/>
                  </a:schemeClr>
                </a:solidFill>
                <a:latin typeface="Century Gothic" pitchFamily="34" charset="0"/>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4"/>
          </p:nvPr>
        </p:nvSpPr>
        <p:spPr>
          <a:xfrm>
            <a:off x="9255920" y="6356352"/>
            <a:ext cx="608806" cy="365125"/>
          </a:xfrm>
          <a:prstGeom prst="rect">
            <a:avLst/>
          </a:prstGeom>
        </p:spPr>
        <p:txBody>
          <a:bodyPr vert="horz" lIns="28735" tIns="47890" rIns="47890" bIns="47890" rtlCol="0" anchor="ctr"/>
          <a:lstStyle>
            <a:lvl1pPr algn="l">
              <a:defRPr sz="1300">
                <a:solidFill>
                  <a:schemeClr val="tx1">
                    <a:lumMod val="65000"/>
                    <a:lumOff val="35000"/>
                  </a:schemeClr>
                </a:solidFill>
                <a:latin typeface="Century Gothic" pitchFamily="34" charset="0"/>
              </a:defRPr>
            </a:lvl1pPr>
          </a:lstStyle>
          <a:p>
            <a:pPr>
              <a:defRPr/>
            </a:pPr>
            <a:fld id="{EDB9813B-B5B4-485D-B6EF-77000908F966}" type="slidenum">
              <a:rPr lang="cs-CZ">
                <a:solidFill>
                  <a:prstClr val="black">
                    <a:lumMod val="65000"/>
                    <a:lumOff val="35000"/>
                  </a:prstClr>
                </a:solidFill>
              </a:rPr>
              <a:pPr>
                <a:defRPr/>
              </a:pPr>
              <a:t>‹#›</a:t>
            </a:fld>
            <a:endParaRPr lang="cs-CZ">
              <a:solidFill>
                <a:prstClr val="black">
                  <a:lumMod val="65000"/>
                  <a:lumOff val="35000"/>
                </a:prstClr>
              </a:solidFill>
            </a:endParaRPr>
          </a:p>
        </p:txBody>
      </p:sp>
      <p:sp>
        <p:nvSpPr>
          <p:cNvPr id="7" name="Oval 6"/>
          <p:cNvSpPr/>
          <p:nvPr/>
        </p:nvSpPr>
        <p:spPr>
          <a:xfrm>
            <a:off x="9163052" y="6499225"/>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sz="1900">
              <a:solidFill>
                <a:prstClr val="white"/>
              </a:solidFill>
            </a:endParaRPr>
          </a:p>
        </p:txBody>
      </p:sp>
      <p:sp>
        <p:nvSpPr>
          <p:cNvPr id="8" name="Oval 7"/>
          <p:cNvSpPr/>
          <p:nvPr/>
        </p:nvSpPr>
        <p:spPr>
          <a:xfrm>
            <a:off x="617407" y="6499225"/>
            <a:ext cx="91148"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Tree>
    <p:extLst>
      <p:ext uri="{BB962C8B-B14F-4D97-AF65-F5344CB8AC3E}">
        <p14:creationId xmlns:p14="http://schemas.microsoft.com/office/powerpoint/2010/main" val="2584171162"/>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ransition spd="med">
    <p:pull dir="ru"/>
  </p:transition>
  <p:timing>
    <p:tnLst>
      <p:par>
        <p:cTn id="1" dur="indefinite" restart="never" nodeType="tmRoot"/>
      </p:par>
    </p:tnLst>
  </p:timing>
  <p:hf hdr="0" ftr="0" dt="0"/>
  <p:txStyles>
    <p:titleStyle>
      <a:lvl1pPr algn="ctr" rtl="0" eaLnBrk="0" fontAlgn="base" hangingPunct="0">
        <a:lnSpc>
          <a:spcPts val="6075"/>
        </a:lnSpc>
        <a:spcBef>
          <a:spcPct val="0"/>
        </a:spcBef>
        <a:spcAft>
          <a:spcPct val="0"/>
        </a:spcAft>
        <a:defRPr sz="57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6075"/>
        </a:lnSpc>
        <a:spcBef>
          <a:spcPct val="0"/>
        </a:spcBef>
        <a:spcAft>
          <a:spcPct val="0"/>
        </a:spcAft>
        <a:defRPr sz="5700">
          <a:solidFill>
            <a:schemeClr val="tx2"/>
          </a:solidFill>
          <a:latin typeface="Palatino Linotype" pitchFamily="18" charset="0"/>
        </a:defRPr>
      </a:lvl2pPr>
      <a:lvl3pPr algn="ctr" rtl="0" eaLnBrk="0" fontAlgn="base" hangingPunct="0">
        <a:lnSpc>
          <a:spcPts val="6075"/>
        </a:lnSpc>
        <a:spcBef>
          <a:spcPct val="0"/>
        </a:spcBef>
        <a:spcAft>
          <a:spcPct val="0"/>
        </a:spcAft>
        <a:defRPr sz="5700">
          <a:solidFill>
            <a:schemeClr val="tx2"/>
          </a:solidFill>
          <a:latin typeface="Palatino Linotype" pitchFamily="18" charset="0"/>
        </a:defRPr>
      </a:lvl3pPr>
      <a:lvl4pPr algn="ctr" rtl="0" eaLnBrk="0" fontAlgn="base" hangingPunct="0">
        <a:lnSpc>
          <a:spcPts val="6075"/>
        </a:lnSpc>
        <a:spcBef>
          <a:spcPct val="0"/>
        </a:spcBef>
        <a:spcAft>
          <a:spcPct val="0"/>
        </a:spcAft>
        <a:defRPr sz="5700">
          <a:solidFill>
            <a:schemeClr val="tx2"/>
          </a:solidFill>
          <a:latin typeface="Palatino Linotype" pitchFamily="18" charset="0"/>
        </a:defRPr>
      </a:lvl4pPr>
      <a:lvl5pPr algn="ctr" rtl="0" eaLnBrk="0" fontAlgn="base" hangingPunct="0">
        <a:lnSpc>
          <a:spcPts val="6075"/>
        </a:lnSpc>
        <a:spcBef>
          <a:spcPct val="0"/>
        </a:spcBef>
        <a:spcAft>
          <a:spcPct val="0"/>
        </a:spcAft>
        <a:defRPr sz="5700">
          <a:solidFill>
            <a:schemeClr val="tx2"/>
          </a:solidFill>
          <a:latin typeface="Palatino Linotype" pitchFamily="18" charset="0"/>
        </a:defRPr>
      </a:lvl5pPr>
      <a:lvl6pPr marL="478898" algn="ctr" rtl="0" fontAlgn="base">
        <a:lnSpc>
          <a:spcPts val="6075"/>
        </a:lnSpc>
        <a:spcBef>
          <a:spcPct val="0"/>
        </a:spcBef>
        <a:spcAft>
          <a:spcPct val="0"/>
        </a:spcAft>
        <a:defRPr sz="5700">
          <a:solidFill>
            <a:schemeClr val="tx2"/>
          </a:solidFill>
          <a:latin typeface="Palatino Linotype" pitchFamily="18" charset="0"/>
        </a:defRPr>
      </a:lvl6pPr>
      <a:lvl7pPr marL="957795" algn="ctr" rtl="0" fontAlgn="base">
        <a:lnSpc>
          <a:spcPts val="6075"/>
        </a:lnSpc>
        <a:spcBef>
          <a:spcPct val="0"/>
        </a:spcBef>
        <a:spcAft>
          <a:spcPct val="0"/>
        </a:spcAft>
        <a:defRPr sz="5700">
          <a:solidFill>
            <a:schemeClr val="tx2"/>
          </a:solidFill>
          <a:latin typeface="Palatino Linotype" pitchFamily="18" charset="0"/>
        </a:defRPr>
      </a:lvl7pPr>
      <a:lvl8pPr marL="1436690" algn="ctr" rtl="0" fontAlgn="base">
        <a:lnSpc>
          <a:spcPts val="6075"/>
        </a:lnSpc>
        <a:spcBef>
          <a:spcPct val="0"/>
        </a:spcBef>
        <a:spcAft>
          <a:spcPct val="0"/>
        </a:spcAft>
        <a:defRPr sz="5700">
          <a:solidFill>
            <a:schemeClr val="tx2"/>
          </a:solidFill>
          <a:latin typeface="Palatino Linotype" pitchFamily="18" charset="0"/>
        </a:defRPr>
      </a:lvl8pPr>
      <a:lvl9pPr marL="1915588" algn="ctr" rtl="0" fontAlgn="base">
        <a:lnSpc>
          <a:spcPts val="6075"/>
        </a:lnSpc>
        <a:spcBef>
          <a:spcPct val="0"/>
        </a:spcBef>
        <a:spcAft>
          <a:spcPct val="0"/>
        </a:spcAft>
        <a:defRPr sz="5700">
          <a:solidFill>
            <a:schemeClr val="tx2"/>
          </a:solidFill>
          <a:latin typeface="Palatino Linotype" pitchFamily="18" charset="0"/>
        </a:defRPr>
      </a:lvl9pPr>
    </p:titleStyle>
    <p:bodyStyle>
      <a:lvl1pPr marL="359173" indent="-359173" algn="l" rtl="0" eaLnBrk="0" fontAlgn="base" hangingPunct="0">
        <a:spcBef>
          <a:spcPct val="20000"/>
        </a:spcBef>
        <a:spcAft>
          <a:spcPct val="0"/>
        </a:spcAft>
        <a:buFont typeface="Arial" charset="0"/>
        <a:buChar char="•"/>
        <a:defRPr sz="2500" kern="1200">
          <a:solidFill>
            <a:srgbClr val="7F7F7F"/>
          </a:solidFill>
          <a:latin typeface="+mj-lt"/>
          <a:ea typeface="+mn-ea"/>
          <a:cs typeface="+mn-cs"/>
        </a:defRPr>
      </a:lvl1pPr>
      <a:lvl2pPr marL="778207" indent="-299311" algn="l" rtl="0" eaLnBrk="0" fontAlgn="base" hangingPunct="0">
        <a:spcBef>
          <a:spcPct val="20000"/>
        </a:spcBef>
        <a:spcAft>
          <a:spcPct val="0"/>
        </a:spcAft>
        <a:buFont typeface="Courier New" pitchFamily="49" charset="0"/>
        <a:buChar char="o"/>
        <a:defRPr sz="1700" kern="1200">
          <a:solidFill>
            <a:srgbClr val="7F7F7F"/>
          </a:solidFill>
          <a:latin typeface="+mj-lt"/>
          <a:ea typeface="+mn-ea"/>
          <a:cs typeface="+mn-cs"/>
        </a:defRPr>
      </a:lvl2pPr>
      <a:lvl3pPr marL="1197243" indent="-239448" algn="l" rtl="0" eaLnBrk="0" fontAlgn="base" hangingPunct="0">
        <a:spcBef>
          <a:spcPct val="20000"/>
        </a:spcBef>
        <a:spcAft>
          <a:spcPct val="0"/>
        </a:spcAft>
        <a:buFont typeface="Arial" charset="0"/>
        <a:buChar char="•"/>
        <a:defRPr sz="1700" kern="1200">
          <a:solidFill>
            <a:srgbClr val="7F7F7F"/>
          </a:solidFill>
          <a:latin typeface="+mj-lt"/>
          <a:ea typeface="+mn-ea"/>
          <a:cs typeface="+mn-cs"/>
        </a:defRPr>
      </a:lvl3pPr>
      <a:lvl4pPr marL="1676140" indent="-239448" algn="l" rtl="0" eaLnBrk="0" fontAlgn="base" hangingPunct="0">
        <a:spcBef>
          <a:spcPct val="20000"/>
        </a:spcBef>
        <a:spcAft>
          <a:spcPct val="0"/>
        </a:spcAft>
        <a:buFont typeface="Courier New" pitchFamily="49" charset="0"/>
        <a:buChar char="o"/>
        <a:defRPr sz="1700" kern="1200">
          <a:solidFill>
            <a:srgbClr val="7F7F7F"/>
          </a:solidFill>
          <a:latin typeface="+mj-lt"/>
          <a:ea typeface="+mn-ea"/>
          <a:cs typeface="+mn-cs"/>
        </a:defRPr>
      </a:lvl4pPr>
      <a:lvl5pPr marL="2155036" indent="-239448" algn="l" rtl="0" eaLnBrk="0" fontAlgn="base" hangingPunct="0">
        <a:spcBef>
          <a:spcPct val="20000"/>
        </a:spcBef>
        <a:spcAft>
          <a:spcPct val="0"/>
        </a:spcAft>
        <a:buFont typeface="Arial" charset="0"/>
        <a:buChar char="•"/>
        <a:defRPr sz="1700" kern="1200">
          <a:solidFill>
            <a:srgbClr val="7F7F7F"/>
          </a:solidFill>
          <a:latin typeface="+mj-lt"/>
          <a:ea typeface="+mn-ea"/>
          <a:cs typeface="+mn-cs"/>
        </a:defRPr>
      </a:lvl5pPr>
      <a:lvl6pPr marL="2633934" indent="-239448" algn="l" defTabSz="957795" rtl="0" eaLnBrk="1" latinLnBrk="0" hangingPunct="1">
        <a:spcBef>
          <a:spcPct val="20000"/>
        </a:spcBef>
        <a:buFont typeface="Courier New" pitchFamily="49" charset="0"/>
        <a:buChar char="o"/>
        <a:defRPr sz="1700" kern="1200">
          <a:solidFill>
            <a:schemeClr val="tx1">
              <a:lumMod val="50000"/>
              <a:lumOff val="50000"/>
            </a:schemeClr>
          </a:solidFill>
          <a:latin typeface="+mj-lt"/>
          <a:ea typeface="+mn-ea"/>
          <a:cs typeface="+mn-cs"/>
        </a:defRPr>
      </a:lvl6pPr>
      <a:lvl7pPr marL="3112832" indent="-239448" algn="l" defTabSz="957795" rtl="0" eaLnBrk="1" latinLnBrk="0" hangingPunct="1">
        <a:spcBef>
          <a:spcPct val="20000"/>
        </a:spcBef>
        <a:buFont typeface="Arial" pitchFamily="34" charset="0"/>
        <a:buChar char="•"/>
        <a:defRPr sz="1700" kern="1200">
          <a:solidFill>
            <a:schemeClr val="tx1">
              <a:lumMod val="50000"/>
              <a:lumOff val="50000"/>
            </a:schemeClr>
          </a:solidFill>
          <a:latin typeface="+mj-lt"/>
          <a:ea typeface="+mn-ea"/>
          <a:cs typeface="+mn-cs"/>
        </a:defRPr>
      </a:lvl7pPr>
      <a:lvl8pPr marL="3591729" indent="-239448" algn="l" defTabSz="957795" rtl="0" eaLnBrk="1" latinLnBrk="0" hangingPunct="1">
        <a:spcBef>
          <a:spcPct val="20000"/>
        </a:spcBef>
        <a:buFont typeface="Courier New" pitchFamily="49" charset="0"/>
        <a:buChar char="o"/>
        <a:defRPr sz="1700" kern="1200">
          <a:solidFill>
            <a:schemeClr val="tx1">
              <a:lumMod val="50000"/>
              <a:lumOff val="50000"/>
            </a:schemeClr>
          </a:solidFill>
          <a:latin typeface="+mj-lt"/>
          <a:ea typeface="+mn-ea"/>
          <a:cs typeface="+mn-cs"/>
        </a:defRPr>
      </a:lvl8pPr>
      <a:lvl9pPr marL="4070625" indent="-239448" algn="l" defTabSz="957795" rtl="0" eaLnBrk="1" latinLnBrk="0" hangingPunct="1">
        <a:spcBef>
          <a:spcPct val="20000"/>
        </a:spcBef>
        <a:buFont typeface="Arial" pitchFamily="34" charset="0"/>
        <a:buChar char="•"/>
        <a:defRPr sz="1700" kern="1200">
          <a:solidFill>
            <a:schemeClr val="tx1">
              <a:lumMod val="50000"/>
              <a:lumOff val="50000"/>
            </a:schemeClr>
          </a:solidFill>
          <a:latin typeface="+mj-lt"/>
          <a:ea typeface="+mn-ea"/>
          <a:cs typeface="+mn-cs"/>
        </a:defRPr>
      </a:lvl9pPr>
    </p:bodyStyle>
    <p:otherStyle>
      <a:defPPr>
        <a:defRPr lang="en-US"/>
      </a:defPPr>
      <a:lvl1pPr marL="0" algn="l" defTabSz="957795" rtl="0" eaLnBrk="1" latinLnBrk="0" hangingPunct="1">
        <a:defRPr sz="1900" kern="1200">
          <a:solidFill>
            <a:schemeClr val="tx1"/>
          </a:solidFill>
          <a:latin typeface="+mn-lt"/>
          <a:ea typeface="+mn-ea"/>
          <a:cs typeface="+mn-cs"/>
        </a:defRPr>
      </a:lvl1pPr>
      <a:lvl2pPr marL="478898" algn="l" defTabSz="957795" rtl="0" eaLnBrk="1" latinLnBrk="0" hangingPunct="1">
        <a:defRPr sz="1900" kern="1200">
          <a:solidFill>
            <a:schemeClr val="tx1"/>
          </a:solidFill>
          <a:latin typeface="+mn-lt"/>
          <a:ea typeface="+mn-ea"/>
          <a:cs typeface="+mn-cs"/>
        </a:defRPr>
      </a:lvl2pPr>
      <a:lvl3pPr marL="957795" algn="l" defTabSz="957795" rtl="0" eaLnBrk="1" latinLnBrk="0" hangingPunct="1">
        <a:defRPr sz="1900" kern="1200">
          <a:solidFill>
            <a:schemeClr val="tx1"/>
          </a:solidFill>
          <a:latin typeface="+mn-lt"/>
          <a:ea typeface="+mn-ea"/>
          <a:cs typeface="+mn-cs"/>
        </a:defRPr>
      </a:lvl3pPr>
      <a:lvl4pPr marL="1436690" algn="l" defTabSz="957795" rtl="0" eaLnBrk="1" latinLnBrk="0" hangingPunct="1">
        <a:defRPr sz="1900" kern="1200">
          <a:solidFill>
            <a:schemeClr val="tx1"/>
          </a:solidFill>
          <a:latin typeface="+mn-lt"/>
          <a:ea typeface="+mn-ea"/>
          <a:cs typeface="+mn-cs"/>
        </a:defRPr>
      </a:lvl4pPr>
      <a:lvl5pPr marL="1915588" algn="l" defTabSz="957795" rtl="0" eaLnBrk="1" latinLnBrk="0" hangingPunct="1">
        <a:defRPr sz="1900" kern="1200">
          <a:solidFill>
            <a:schemeClr val="tx1"/>
          </a:solidFill>
          <a:latin typeface="+mn-lt"/>
          <a:ea typeface="+mn-ea"/>
          <a:cs typeface="+mn-cs"/>
        </a:defRPr>
      </a:lvl5pPr>
      <a:lvl6pPr marL="2394486" algn="l" defTabSz="957795" rtl="0" eaLnBrk="1" latinLnBrk="0" hangingPunct="1">
        <a:defRPr sz="1900" kern="1200">
          <a:solidFill>
            <a:schemeClr val="tx1"/>
          </a:solidFill>
          <a:latin typeface="+mn-lt"/>
          <a:ea typeface="+mn-ea"/>
          <a:cs typeface="+mn-cs"/>
        </a:defRPr>
      </a:lvl6pPr>
      <a:lvl7pPr marL="2873383" algn="l" defTabSz="957795" rtl="0" eaLnBrk="1" latinLnBrk="0" hangingPunct="1">
        <a:defRPr sz="1900" kern="1200">
          <a:solidFill>
            <a:schemeClr val="tx1"/>
          </a:solidFill>
          <a:latin typeface="+mn-lt"/>
          <a:ea typeface="+mn-ea"/>
          <a:cs typeface="+mn-cs"/>
        </a:defRPr>
      </a:lvl7pPr>
      <a:lvl8pPr marL="3352279" algn="l" defTabSz="957795" rtl="0" eaLnBrk="1" latinLnBrk="0" hangingPunct="1">
        <a:defRPr sz="1900" kern="1200">
          <a:solidFill>
            <a:schemeClr val="tx1"/>
          </a:solidFill>
          <a:latin typeface="+mn-lt"/>
          <a:ea typeface="+mn-ea"/>
          <a:cs typeface="+mn-cs"/>
        </a:defRPr>
      </a:lvl8pPr>
      <a:lvl9pPr marL="3831176" algn="l" defTabSz="957795"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1" y="2"/>
            <a:ext cx="8915401" cy="1600199"/>
          </a:xfrm>
          <a:prstGeom prst="rect">
            <a:avLst/>
          </a:prstGeom>
        </p:spPr>
        <p:txBody>
          <a:bodyPr vert="horz" lIns="95779" tIns="47890" rIns="95779" bIns="4789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95301" y="1600201"/>
            <a:ext cx="89154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79" tIns="47890" rIns="95779" bIns="47890" numCol="1" anchor="t" anchorCtr="0" compatLnSpc="1">
            <a:prstTxWarp prst="textNoShape">
              <a:avLst/>
            </a:prstTxWarp>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4" name="Date Placeholder 3"/>
          <p:cNvSpPr>
            <a:spLocks noGrp="1"/>
          </p:cNvSpPr>
          <p:nvPr>
            <p:ph type="dt" sz="half" idx="2"/>
          </p:nvPr>
        </p:nvSpPr>
        <p:spPr>
          <a:xfrm>
            <a:off x="6892926" y="6356352"/>
            <a:ext cx="2259807" cy="365125"/>
          </a:xfrm>
          <a:prstGeom prst="rect">
            <a:avLst/>
          </a:prstGeom>
        </p:spPr>
        <p:txBody>
          <a:bodyPr vert="horz" lIns="95779" tIns="47890" rIns="47890" bIns="47890" rtlCol="0" anchor="ctr"/>
          <a:lstStyle>
            <a:lvl1pPr algn="r">
              <a:defRPr sz="1300">
                <a:solidFill>
                  <a:schemeClr val="tx1">
                    <a:lumMod val="65000"/>
                    <a:lumOff val="35000"/>
                  </a:schemeClr>
                </a:solidFill>
                <a:latin typeface="Century Gothic" pitchFamily="34" charset="0"/>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3"/>
          </p:nvPr>
        </p:nvSpPr>
        <p:spPr>
          <a:xfrm>
            <a:off x="713716" y="6356352"/>
            <a:ext cx="3085306" cy="365125"/>
          </a:xfrm>
          <a:prstGeom prst="rect">
            <a:avLst/>
          </a:prstGeom>
        </p:spPr>
        <p:txBody>
          <a:bodyPr vert="horz" lIns="47890" tIns="47890" rIns="95779" bIns="47890" rtlCol="0" anchor="ctr"/>
          <a:lstStyle>
            <a:lvl1pPr algn="l">
              <a:defRPr sz="1300">
                <a:solidFill>
                  <a:schemeClr val="tx1">
                    <a:lumMod val="65000"/>
                    <a:lumOff val="35000"/>
                  </a:schemeClr>
                </a:solidFill>
                <a:latin typeface="Century Gothic" pitchFamily="34" charset="0"/>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4"/>
          </p:nvPr>
        </p:nvSpPr>
        <p:spPr>
          <a:xfrm>
            <a:off x="9255920" y="6356352"/>
            <a:ext cx="608806" cy="365125"/>
          </a:xfrm>
          <a:prstGeom prst="rect">
            <a:avLst/>
          </a:prstGeom>
        </p:spPr>
        <p:txBody>
          <a:bodyPr vert="horz" lIns="28735" tIns="47890" rIns="47890" bIns="47890" rtlCol="0" anchor="ctr"/>
          <a:lstStyle>
            <a:lvl1pPr algn="l">
              <a:defRPr sz="1300">
                <a:solidFill>
                  <a:schemeClr val="tx1">
                    <a:lumMod val="65000"/>
                    <a:lumOff val="35000"/>
                  </a:schemeClr>
                </a:solidFill>
                <a:latin typeface="Century Gothic" pitchFamily="34" charset="0"/>
              </a:defRPr>
            </a:lvl1pPr>
          </a:lstStyle>
          <a:p>
            <a:pPr>
              <a:defRPr/>
            </a:pPr>
            <a:fld id="{EDB9813B-B5B4-485D-B6EF-77000908F966}" type="slidenum">
              <a:rPr lang="cs-CZ">
                <a:solidFill>
                  <a:prstClr val="black">
                    <a:lumMod val="65000"/>
                    <a:lumOff val="35000"/>
                  </a:prstClr>
                </a:solidFill>
              </a:rPr>
              <a:pPr>
                <a:defRPr/>
              </a:pPr>
              <a:t>‹#›</a:t>
            </a:fld>
            <a:endParaRPr lang="cs-CZ">
              <a:solidFill>
                <a:prstClr val="black">
                  <a:lumMod val="65000"/>
                  <a:lumOff val="35000"/>
                </a:prstClr>
              </a:solidFill>
            </a:endParaRPr>
          </a:p>
        </p:txBody>
      </p:sp>
      <p:sp>
        <p:nvSpPr>
          <p:cNvPr id="7" name="Oval 6"/>
          <p:cNvSpPr/>
          <p:nvPr/>
        </p:nvSpPr>
        <p:spPr>
          <a:xfrm>
            <a:off x="9163052" y="6499225"/>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sz="1900">
              <a:solidFill>
                <a:prstClr val="white"/>
              </a:solidFill>
            </a:endParaRPr>
          </a:p>
        </p:txBody>
      </p:sp>
      <p:sp>
        <p:nvSpPr>
          <p:cNvPr id="8" name="Oval 7"/>
          <p:cNvSpPr/>
          <p:nvPr/>
        </p:nvSpPr>
        <p:spPr>
          <a:xfrm>
            <a:off x="617407" y="6499225"/>
            <a:ext cx="91148"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Tree>
    <p:extLst>
      <p:ext uri="{BB962C8B-B14F-4D97-AF65-F5344CB8AC3E}">
        <p14:creationId xmlns:p14="http://schemas.microsoft.com/office/powerpoint/2010/main" val="217576982"/>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ransition spd="med">
    <p:pull dir="ru"/>
  </p:transition>
  <p:timing>
    <p:tnLst>
      <p:par>
        <p:cTn id="1" dur="indefinite" restart="never" nodeType="tmRoot"/>
      </p:par>
    </p:tnLst>
  </p:timing>
  <p:hf hdr="0" ftr="0" dt="0"/>
  <p:txStyles>
    <p:titleStyle>
      <a:lvl1pPr algn="ctr" rtl="0" eaLnBrk="0" fontAlgn="base" hangingPunct="0">
        <a:lnSpc>
          <a:spcPts val="6075"/>
        </a:lnSpc>
        <a:spcBef>
          <a:spcPct val="0"/>
        </a:spcBef>
        <a:spcAft>
          <a:spcPct val="0"/>
        </a:spcAft>
        <a:defRPr sz="57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6075"/>
        </a:lnSpc>
        <a:spcBef>
          <a:spcPct val="0"/>
        </a:spcBef>
        <a:spcAft>
          <a:spcPct val="0"/>
        </a:spcAft>
        <a:defRPr sz="5700">
          <a:solidFill>
            <a:schemeClr val="tx2"/>
          </a:solidFill>
          <a:latin typeface="Palatino Linotype" pitchFamily="18" charset="0"/>
        </a:defRPr>
      </a:lvl2pPr>
      <a:lvl3pPr algn="ctr" rtl="0" eaLnBrk="0" fontAlgn="base" hangingPunct="0">
        <a:lnSpc>
          <a:spcPts val="6075"/>
        </a:lnSpc>
        <a:spcBef>
          <a:spcPct val="0"/>
        </a:spcBef>
        <a:spcAft>
          <a:spcPct val="0"/>
        </a:spcAft>
        <a:defRPr sz="5700">
          <a:solidFill>
            <a:schemeClr val="tx2"/>
          </a:solidFill>
          <a:latin typeface="Palatino Linotype" pitchFamily="18" charset="0"/>
        </a:defRPr>
      </a:lvl3pPr>
      <a:lvl4pPr algn="ctr" rtl="0" eaLnBrk="0" fontAlgn="base" hangingPunct="0">
        <a:lnSpc>
          <a:spcPts val="6075"/>
        </a:lnSpc>
        <a:spcBef>
          <a:spcPct val="0"/>
        </a:spcBef>
        <a:spcAft>
          <a:spcPct val="0"/>
        </a:spcAft>
        <a:defRPr sz="5700">
          <a:solidFill>
            <a:schemeClr val="tx2"/>
          </a:solidFill>
          <a:latin typeface="Palatino Linotype" pitchFamily="18" charset="0"/>
        </a:defRPr>
      </a:lvl4pPr>
      <a:lvl5pPr algn="ctr" rtl="0" eaLnBrk="0" fontAlgn="base" hangingPunct="0">
        <a:lnSpc>
          <a:spcPts val="6075"/>
        </a:lnSpc>
        <a:spcBef>
          <a:spcPct val="0"/>
        </a:spcBef>
        <a:spcAft>
          <a:spcPct val="0"/>
        </a:spcAft>
        <a:defRPr sz="5700">
          <a:solidFill>
            <a:schemeClr val="tx2"/>
          </a:solidFill>
          <a:latin typeface="Palatino Linotype" pitchFamily="18" charset="0"/>
        </a:defRPr>
      </a:lvl5pPr>
      <a:lvl6pPr marL="478898" algn="ctr" rtl="0" fontAlgn="base">
        <a:lnSpc>
          <a:spcPts val="6075"/>
        </a:lnSpc>
        <a:spcBef>
          <a:spcPct val="0"/>
        </a:spcBef>
        <a:spcAft>
          <a:spcPct val="0"/>
        </a:spcAft>
        <a:defRPr sz="5700">
          <a:solidFill>
            <a:schemeClr val="tx2"/>
          </a:solidFill>
          <a:latin typeface="Palatino Linotype" pitchFamily="18" charset="0"/>
        </a:defRPr>
      </a:lvl6pPr>
      <a:lvl7pPr marL="957795" algn="ctr" rtl="0" fontAlgn="base">
        <a:lnSpc>
          <a:spcPts val="6075"/>
        </a:lnSpc>
        <a:spcBef>
          <a:spcPct val="0"/>
        </a:spcBef>
        <a:spcAft>
          <a:spcPct val="0"/>
        </a:spcAft>
        <a:defRPr sz="5700">
          <a:solidFill>
            <a:schemeClr val="tx2"/>
          </a:solidFill>
          <a:latin typeface="Palatino Linotype" pitchFamily="18" charset="0"/>
        </a:defRPr>
      </a:lvl7pPr>
      <a:lvl8pPr marL="1436690" algn="ctr" rtl="0" fontAlgn="base">
        <a:lnSpc>
          <a:spcPts val="6075"/>
        </a:lnSpc>
        <a:spcBef>
          <a:spcPct val="0"/>
        </a:spcBef>
        <a:spcAft>
          <a:spcPct val="0"/>
        </a:spcAft>
        <a:defRPr sz="5700">
          <a:solidFill>
            <a:schemeClr val="tx2"/>
          </a:solidFill>
          <a:latin typeface="Palatino Linotype" pitchFamily="18" charset="0"/>
        </a:defRPr>
      </a:lvl8pPr>
      <a:lvl9pPr marL="1915588" algn="ctr" rtl="0" fontAlgn="base">
        <a:lnSpc>
          <a:spcPts val="6075"/>
        </a:lnSpc>
        <a:spcBef>
          <a:spcPct val="0"/>
        </a:spcBef>
        <a:spcAft>
          <a:spcPct val="0"/>
        </a:spcAft>
        <a:defRPr sz="5700">
          <a:solidFill>
            <a:schemeClr val="tx2"/>
          </a:solidFill>
          <a:latin typeface="Palatino Linotype" pitchFamily="18" charset="0"/>
        </a:defRPr>
      </a:lvl9pPr>
    </p:titleStyle>
    <p:bodyStyle>
      <a:lvl1pPr marL="359173" indent="-359173" algn="l" rtl="0" eaLnBrk="0" fontAlgn="base" hangingPunct="0">
        <a:spcBef>
          <a:spcPct val="20000"/>
        </a:spcBef>
        <a:spcAft>
          <a:spcPct val="0"/>
        </a:spcAft>
        <a:buFont typeface="Arial" charset="0"/>
        <a:buChar char="•"/>
        <a:defRPr sz="2500" kern="1200">
          <a:solidFill>
            <a:srgbClr val="7F7F7F"/>
          </a:solidFill>
          <a:latin typeface="+mj-lt"/>
          <a:ea typeface="+mn-ea"/>
          <a:cs typeface="+mn-cs"/>
        </a:defRPr>
      </a:lvl1pPr>
      <a:lvl2pPr marL="778207" indent="-299311" algn="l" rtl="0" eaLnBrk="0" fontAlgn="base" hangingPunct="0">
        <a:spcBef>
          <a:spcPct val="20000"/>
        </a:spcBef>
        <a:spcAft>
          <a:spcPct val="0"/>
        </a:spcAft>
        <a:buFont typeface="Courier New" pitchFamily="49" charset="0"/>
        <a:buChar char="o"/>
        <a:defRPr sz="1700" kern="1200">
          <a:solidFill>
            <a:srgbClr val="7F7F7F"/>
          </a:solidFill>
          <a:latin typeface="+mj-lt"/>
          <a:ea typeface="+mn-ea"/>
          <a:cs typeface="+mn-cs"/>
        </a:defRPr>
      </a:lvl2pPr>
      <a:lvl3pPr marL="1197243" indent="-239448" algn="l" rtl="0" eaLnBrk="0" fontAlgn="base" hangingPunct="0">
        <a:spcBef>
          <a:spcPct val="20000"/>
        </a:spcBef>
        <a:spcAft>
          <a:spcPct val="0"/>
        </a:spcAft>
        <a:buFont typeface="Arial" charset="0"/>
        <a:buChar char="•"/>
        <a:defRPr sz="1700" kern="1200">
          <a:solidFill>
            <a:srgbClr val="7F7F7F"/>
          </a:solidFill>
          <a:latin typeface="+mj-lt"/>
          <a:ea typeface="+mn-ea"/>
          <a:cs typeface="+mn-cs"/>
        </a:defRPr>
      </a:lvl3pPr>
      <a:lvl4pPr marL="1676140" indent="-239448" algn="l" rtl="0" eaLnBrk="0" fontAlgn="base" hangingPunct="0">
        <a:spcBef>
          <a:spcPct val="20000"/>
        </a:spcBef>
        <a:spcAft>
          <a:spcPct val="0"/>
        </a:spcAft>
        <a:buFont typeface="Courier New" pitchFamily="49" charset="0"/>
        <a:buChar char="o"/>
        <a:defRPr sz="1700" kern="1200">
          <a:solidFill>
            <a:srgbClr val="7F7F7F"/>
          </a:solidFill>
          <a:latin typeface="+mj-lt"/>
          <a:ea typeface="+mn-ea"/>
          <a:cs typeface="+mn-cs"/>
        </a:defRPr>
      </a:lvl4pPr>
      <a:lvl5pPr marL="2155036" indent="-239448" algn="l" rtl="0" eaLnBrk="0" fontAlgn="base" hangingPunct="0">
        <a:spcBef>
          <a:spcPct val="20000"/>
        </a:spcBef>
        <a:spcAft>
          <a:spcPct val="0"/>
        </a:spcAft>
        <a:buFont typeface="Arial" charset="0"/>
        <a:buChar char="•"/>
        <a:defRPr sz="1700" kern="1200">
          <a:solidFill>
            <a:srgbClr val="7F7F7F"/>
          </a:solidFill>
          <a:latin typeface="+mj-lt"/>
          <a:ea typeface="+mn-ea"/>
          <a:cs typeface="+mn-cs"/>
        </a:defRPr>
      </a:lvl5pPr>
      <a:lvl6pPr marL="2633934" indent="-239448" algn="l" defTabSz="957795" rtl="0" eaLnBrk="1" latinLnBrk="0" hangingPunct="1">
        <a:spcBef>
          <a:spcPct val="20000"/>
        </a:spcBef>
        <a:buFont typeface="Courier New" pitchFamily="49" charset="0"/>
        <a:buChar char="o"/>
        <a:defRPr sz="1700" kern="1200">
          <a:solidFill>
            <a:schemeClr val="tx1">
              <a:lumMod val="50000"/>
              <a:lumOff val="50000"/>
            </a:schemeClr>
          </a:solidFill>
          <a:latin typeface="+mj-lt"/>
          <a:ea typeface="+mn-ea"/>
          <a:cs typeface="+mn-cs"/>
        </a:defRPr>
      </a:lvl6pPr>
      <a:lvl7pPr marL="3112832" indent="-239448" algn="l" defTabSz="957795" rtl="0" eaLnBrk="1" latinLnBrk="0" hangingPunct="1">
        <a:spcBef>
          <a:spcPct val="20000"/>
        </a:spcBef>
        <a:buFont typeface="Arial" pitchFamily="34" charset="0"/>
        <a:buChar char="•"/>
        <a:defRPr sz="1700" kern="1200">
          <a:solidFill>
            <a:schemeClr val="tx1">
              <a:lumMod val="50000"/>
              <a:lumOff val="50000"/>
            </a:schemeClr>
          </a:solidFill>
          <a:latin typeface="+mj-lt"/>
          <a:ea typeface="+mn-ea"/>
          <a:cs typeface="+mn-cs"/>
        </a:defRPr>
      </a:lvl7pPr>
      <a:lvl8pPr marL="3591729" indent="-239448" algn="l" defTabSz="957795" rtl="0" eaLnBrk="1" latinLnBrk="0" hangingPunct="1">
        <a:spcBef>
          <a:spcPct val="20000"/>
        </a:spcBef>
        <a:buFont typeface="Courier New" pitchFamily="49" charset="0"/>
        <a:buChar char="o"/>
        <a:defRPr sz="1700" kern="1200">
          <a:solidFill>
            <a:schemeClr val="tx1">
              <a:lumMod val="50000"/>
              <a:lumOff val="50000"/>
            </a:schemeClr>
          </a:solidFill>
          <a:latin typeface="+mj-lt"/>
          <a:ea typeface="+mn-ea"/>
          <a:cs typeface="+mn-cs"/>
        </a:defRPr>
      </a:lvl8pPr>
      <a:lvl9pPr marL="4070625" indent="-239448" algn="l" defTabSz="957795" rtl="0" eaLnBrk="1" latinLnBrk="0" hangingPunct="1">
        <a:spcBef>
          <a:spcPct val="20000"/>
        </a:spcBef>
        <a:buFont typeface="Arial" pitchFamily="34" charset="0"/>
        <a:buChar char="•"/>
        <a:defRPr sz="1700" kern="1200">
          <a:solidFill>
            <a:schemeClr val="tx1">
              <a:lumMod val="50000"/>
              <a:lumOff val="50000"/>
            </a:schemeClr>
          </a:solidFill>
          <a:latin typeface="+mj-lt"/>
          <a:ea typeface="+mn-ea"/>
          <a:cs typeface="+mn-cs"/>
        </a:defRPr>
      </a:lvl9pPr>
    </p:bodyStyle>
    <p:otherStyle>
      <a:defPPr>
        <a:defRPr lang="en-US"/>
      </a:defPPr>
      <a:lvl1pPr marL="0" algn="l" defTabSz="957795" rtl="0" eaLnBrk="1" latinLnBrk="0" hangingPunct="1">
        <a:defRPr sz="1900" kern="1200">
          <a:solidFill>
            <a:schemeClr val="tx1"/>
          </a:solidFill>
          <a:latin typeface="+mn-lt"/>
          <a:ea typeface="+mn-ea"/>
          <a:cs typeface="+mn-cs"/>
        </a:defRPr>
      </a:lvl1pPr>
      <a:lvl2pPr marL="478898" algn="l" defTabSz="957795" rtl="0" eaLnBrk="1" latinLnBrk="0" hangingPunct="1">
        <a:defRPr sz="1900" kern="1200">
          <a:solidFill>
            <a:schemeClr val="tx1"/>
          </a:solidFill>
          <a:latin typeface="+mn-lt"/>
          <a:ea typeface="+mn-ea"/>
          <a:cs typeface="+mn-cs"/>
        </a:defRPr>
      </a:lvl2pPr>
      <a:lvl3pPr marL="957795" algn="l" defTabSz="957795" rtl="0" eaLnBrk="1" latinLnBrk="0" hangingPunct="1">
        <a:defRPr sz="1900" kern="1200">
          <a:solidFill>
            <a:schemeClr val="tx1"/>
          </a:solidFill>
          <a:latin typeface="+mn-lt"/>
          <a:ea typeface="+mn-ea"/>
          <a:cs typeface="+mn-cs"/>
        </a:defRPr>
      </a:lvl3pPr>
      <a:lvl4pPr marL="1436690" algn="l" defTabSz="957795" rtl="0" eaLnBrk="1" latinLnBrk="0" hangingPunct="1">
        <a:defRPr sz="1900" kern="1200">
          <a:solidFill>
            <a:schemeClr val="tx1"/>
          </a:solidFill>
          <a:latin typeface="+mn-lt"/>
          <a:ea typeface="+mn-ea"/>
          <a:cs typeface="+mn-cs"/>
        </a:defRPr>
      </a:lvl4pPr>
      <a:lvl5pPr marL="1915588" algn="l" defTabSz="957795" rtl="0" eaLnBrk="1" latinLnBrk="0" hangingPunct="1">
        <a:defRPr sz="1900" kern="1200">
          <a:solidFill>
            <a:schemeClr val="tx1"/>
          </a:solidFill>
          <a:latin typeface="+mn-lt"/>
          <a:ea typeface="+mn-ea"/>
          <a:cs typeface="+mn-cs"/>
        </a:defRPr>
      </a:lvl5pPr>
      <a:lvl6pPr marL="2394486" algn="l" defTabSz="957795" rtl="0" eaLnBrk="1" latinLnBrk="0" hangingPunct="1">
        <a:defRPr sz="1900" kern="1200">
          <a:solidFill>
            <a:schemeClr val="tx1"/>
          </a:solidFill>
          <a:latin typeface="+mn-lt"/>
          <a:ea typeface="+mn-ea"/>
          <a:cs typeface="+mn-cs"/>
        </a:defRPr>
      </a:lvl6pPr>
      <a:lvl7pPr marL="2873383" algn="l" defTabSz="957795" rtl="0" eaLnBrk="1" latinLnBrk="0" hangingPunct="1">
        <a:defRPr sz="1900" kern="1200">
          <a:solidFill>
            <a:schemeClr val="tx1"/>
          </a:solidFill>
          <a:latin typeface="+mn-lt"/>
          <a:ea typeface="+mn-ea"/>
          <a:cs typeface="+mn-cs"/>
        </a:defRPr>
      </a:lvl7pPr>
      <a:lvl8pPr marL="3352279" algn="l" defTabSz="957795" rtl="0" eaLnBrk="1" latinLnBrk="0" hangingPunct="1">
        <a:defRPr sz="1900" kern="1200">
          <a:solidFill>
            <a:schemeClr val="tx1"/>
          </a:solidFill>
          <a:latin typeface="+mn-lt"/>
          <a:ea typeface="+mn-ea"/>
          <a:cs typeface="+mn-cs"/>
        </a:defRPr>
      </a:lvl8pPr>
      <a:lvl9pPr marL="3831176" algn="l" defTabSz="957795"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0"/>
            <a:ext cx="8915400" cy="1600200"/>
          </a:xfrm>
          <a:prstGeom prst="rect">
            <a:avLst/>
          </a:prstGeom>
        </p:spPr>
        <p:txBody>
          <a:bodyPr vert="horz" lIns="91440" tIns="45720" rIns="91440" bIns="4572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95300" y="1600201"/>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4" name="Date Placeholder 3"/>
          <p:cNvSpPr>
            <a:spLocks noGrp="1"/>
          </p:cNvSpPr>
          <p:nvPr>
            <p:ph type="dt" sz="half" idx="2"/>
          </p:nvPr>
        </p:nvSpPr>
        <p:spPr>
          <a:xfrm>
            <a:off x="6892926" y="6356351"/>
            <a:ext cx="2259806"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3"/>
          </p:nvPr>
        </p:nvSpPr>
        <p:spPr>
          <a:xfrm>
            <a:off x="713715" y="6356351"/>
            <a:ext cx="3085306"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4"/>
          </p:nvPr>
        </p:nvSpPr>
        <p:spPr>
          <a:xfrm>
            <a:off x="9255919" y="6356351"/>
            <a:ext cx="608806"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a:defRPr/>
            </a:pPr>
            <a:fld id="{65B675FC-80DD-4AE5-B8EE-516A1A95ECA5}" type="slidenum">
              <a:rPr lang="cs-CZ">
                <a:solidFill>
                  <a:prstClr val="black">
                    <a:lumMod val="65000"/>
                    <a:lumOff val="35000"/>
                  </a:prstClr>
                </a:solidFill>
              </a:rPr>
              <a:pPr>
                <a:defRPr/>
              </a:pPr>
              <a:t>‹#›</a:t>
            </a:fld>
            <a:endParaRPr lang="cs-CZ">
              <a:solidFill>
                <a:prstClr val="black">
                  <a:lumMod val="65000"/>
                  <a:lumOff val="35000"/>
                </a:prstClr>
              </a:solidFill>
            </a:endParaRPr>
          </a:p>
        </p:txBody>
      </p:sp>
      <p:sp>
        <p:nvSpPr>
          <p:cNvPr id="7" name="Oval 6"/>
          <p:cNvSpPr/>
          <p:nvPr/>
        </p:nvSpPr>
        <p:spPr>
          <a:xfrm>
            <a:off x="9163050" y="6499225"/>
            <a:ext cx="91150"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8" name="Oval 7"/>
          <p:cNvSpPr/>
          <p:nvPr/>
        </p:nvSpPr>
        <p:spPr>
          <a:xfrm>
            <a:off x="617407" y="6499225"/>
            <a:ext cx="9114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spTree>
    <p:extLst>
      <p:ext uri="{BB962C8B-B14F-4D97-AF65-F5344CB8AC3E}">
        <p14:creationId xmlns:p14="http://schemas.microsoft.com/office/powerpoint/2010/main" val="1325486347"/>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Lst>
  <p:transition spd="med">
    <p:pull dir="ru"/>
  </p:transition>
  <p:timing>
    <p:tnLst>
      <p:par>
        <p:cTn id="1" dur="indefinite" restart="never" nodeType="tmRoot"/>
      </p:par>
    </p:tnLst>
  </p:timing>
  <p:hf hdr="0" ftr="0" dt="0"/>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file:///C:\WINDOWS\Profiles\tom\Plocha\LOGOSUPP.PCX"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7.xml"/><Relationship Id="rId1" Type="http://schemas.openxmlformats.org/officeDocument/2006/relationships/slideLayout" Target="../slideLayouts/slideLayout7.xml"/><Relationship Id="rId5" Type="http://schemas.openxmlformats.org/officeDocument/2006/relationships/image" Target="../media/image130.jpg"/><Relationship Id="rId4" Type="http://schemas.openxmlformats.org/officeDocument/2006/relationships/image" Target="../media/image129.jpg"/></Relationships>
</file>

<file path=ppt/slides/_rels/slide105.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98.xml"/><Relationship Id="rId1" Type="http://schemas.openxmlformats.org/officeDocument/2006/relationships/slideLayout" Target="../slideLayouts/slideLayout52.xml"/><Relationship Id="rId4" Type="http://schemas.openxmlformats.org/officeDocument/2006/relationships/image" Target="../media/image132.jpeg"/></Relationships>
</file>

<file path=ppt/slides/_rels/slide106.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136.jpg"/><Relationship Id="rId4" Type="http://schemas.openxmlformats.org/officeDocument/2006/relationships/image" Target="../media/image135.png"/></Relationships>
</file>

<file path=ppt/slides/_rels/slide10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fx_i5pf3YAhWDqaQKHVx7DjwQjRwIBw&amp;url=https://www.slideshare.net/hsbtamu/severe-acute-malnutrition-lecture-presentation-by-habtamu&amp;psig=AOvVaw1Ml0z-Ab7AjLVJbKdXUM3g&amp;ust=1517319112581438"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30.xml"/><Relationship Id="rId6" Type="http://schemas.openxmlformats.org/officeDocument/2006/relationships/image" Target="../media/image49.jpeg"/><Relationship Id="rId5" Type="http://schemas.openxmlformats.org/officeDocument/2006/relationships/image" Target="../media/image48.gif"/><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www.google.com/url?sa=i&amp;rct=j&amp;q=&amp;esrc=s&amp;source=images&amp;cd=&amp;cad=rja&amp;uact=8&amp;ved=0ahUKEwih6ovTnpbZAhUNKVAKHeO4Cg4QjRwIBw&amp;url=http://www.my-personaltrainer.it/WHR.htm&amp;psig=AOvVaw3CGua6d963SpmqSljHSgvp&amp;ust=1518176473473391" TargetMode="External"/><Relationship Id="rId7" Type="http://schemas.openxmlformats.org/officeDocument/2006/relationships/hyperlink" Target="https://www.google.com/url?sa=i&amp;rct=j&amp;q=&amp;esrc=s&amp;source=images&amp;cd=&amp;cad=rja&amp;uact=8&amp;ved=0ahUKEwi0jo3vn5bZAhWSJlAKHT65DfMQjRwIBw&amp;url=https://wedishnutrition.wordpress.com/2014/03/10/apple-vs-pear-shapes/&amp;psig=AOvVaw3WwwbUOQ8V5Sg6OQriVeTc&amp;ust=1518176909305865" TargetMode="External"/><Relationship Id="rId2" Type="http://schemas.openxmlformats.org/officeDocument/2006/relationships/notesSlide" Target="../notesSlides/notesSlide34.xml"/><Relationship Id="rId1" Type="http://schemas.openxmlformats.org/officeDocument/2006/relationships/slideLayout" Target="../slideLayouts/slideLayout41.xml"/><Relationship Id="rId6" Type="http://schemas.openxmlformats.org/officeDocument/2006/relationships/image" Target="../media/image55.jpeg"/><Relationship Id="rId5" Type="http://schemas.openxmlformats.org/officeDocument/2006/relationships/hyperlink" Target="http://munfitnessblog.com/what-is-weight-to-hip-ratio-whr/" TargetMode="External"/><Relationship Id="rId10" Type="http://schemas.openxmlformats.org/officeDocument/2006/relationships/image" Target="../media/image57.jpeg"/><Relationship Id="rId4" Type="http://schemas.openxmlformats.org/officeDocument/2006/relationships/image" Target="../media/image54.gif"/><Relationship Id="rId9" Type="http://schemas.openxmlformats.org/officeDocument/2006/relationships/hyperlink" Target="https://www.google.com/url?sa=i&amp;rct=j&amp;q=&amp;esrc=s&amp;source=images&amp;cd=&amp;cad=rja&amp;uact=8&amp;ved=0ahUKEwiZvOr5n5bZAhWBh7QKHRA0BPgQjRwIBw&amp;url=https://primalperks.com/2014/03/21/body-shape-and-why-it-matters/&amp;psig=AOvVaw3WwwbUOQ8V5Sg6OQriVeTc&amp;ust=1518176909305865"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imk8WjoJbZAhUPmrQKHVVxBgoQjRwIBw&amp;url=http://www.thepatternpages.com/learn-to-sew/2015/5/28/dress-for-my-body-shape&amp;psig=AOvVaw3WwwbUOQ8V5Sg6OQriVeTc&amp;ust=1518176909305865" TargetMode="External"/><Relationship Id="rId3" Type="http://schemas.openxmlformats.org/officeDocument/2006/relationships/image" Target="../media/image60.jpeg"/><Relationship Id="rId7"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41.xml"/><Relationship Id="rId6" Type="http://schemas.openxmlformats.org/officeDocument/2006/relationships/hyperlink" Target="http://www.google.com/url?sa=i&amp;rct=j&amp;q=&amp;esrc=s&amp;source=images&amp;cd=&amp;cad=rja&amp;uact=8&amp;ved=0ahUKEwj5vtbFn5bZAhXPJlAKHeKwDfoQjRwIBw&amp;url=http://solarey.net/science-explains-attraction-hour-glass-shape/&amp;psig=AOvVaw2mgXveD3H_X8YL8mhIKKHr&amp;ust=1518176792739767" TargetMode="External"/><Relationship Id="rId5" Type="http://schemas.openxmlformats.org/officeDocument/2006/relationships/image" Target="../media/image61.jpeg"/><Relationship Id="rId4" Type="http://schemas.openxmlformats.org/officeDocument/2006/relationships/hyperlink" Target="http://www.google.com/url?sa=i&amp;rct=j&amp;q=&amp;esrc=s&amp;source=images&amp;cd=&amp;cad=rja&amp;uact=8&amp;ved=0ahUKEwj4ouXznpbZAhUNa1AKHQjaDvYQjRwIBw&amp;url=http://www.electricphysique.com/perfect-female-body.html&amp;psig=AOvVaw3CGua6d963SpmqSljHSgvp&amp;ust=1518176473473391" TargetMode="External"/><Relationship Id="rId9"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4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4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49.xml"/><Relationship Id="rId1" Type="http://schemas.openxmlformats.org/officeDocument/2006/relationships/slideLayout" Target="../slideLayouts/slideLayout41.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82.jpeg"/><Relationship Id="rId4" Type="http://schemas.openxmlformats.org/officeDocument/2006/relationships/image" Target="../media/image77.jpeg"/><Relationship Id="rId9" Type="http://schemas.openxmlformats.org/officeDocument/2006/relationships/hyperlink" Target="http://www.google.com/url?sa=i&amp;rct=j&amp;q=&amp;esrc=s&amp;source=images&amp;cd=&amp;cad=rja&amp;uact=8&amp;ved=0ahUKEwif4PSh85PZAhWNZ1AKHZbtAkEQjRwIBw&amp;url=http://www.donovanrussell.com/body-fat-body-composition-testing.html&amp;psig=AOvVaw2ZzlnUZObFDlAe8BUn_meS&amp;ust=1518096206352599"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0.xml"/><Relationship Id="rId1" Type="http://schemas.openxmlformats.org/officeDocument/2006/relationships/slideLayout" Target="../slideLayouts/slideLayout41.xml"/><Relationship Id="rId4" Type="http://schemas.openxmlformats.org/officeDocument/2006/relationships/image" Target="../media/image84.jpeg"/></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2.xml"/><Relationship Id="rId1" Type="http://schemas.openxmlformats.org/officeDocument/2006/relationships/slideLayout" Target="../slideLayouts/slideLayout41.xml"/><Relationship Id="rId4" Type="http://schemas.openxmlformats.org/officeDocument/2006/relationships/image" Target="../media/image8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4.xml"/><Relationship Id="rId1" Type="http://schemas.openxmlformats.org/officeDocument/2006/relationships/slideLayout" Target="../slideLayouts/slideLayout41.xml"/><Relationship Id="rId5" Type="http://schemas.openxmlformats.org/officeDocument/2006/relationships/image" Target="../media/image91.jpeg"/><Relationship Id="rId4" Type="http://schemas.openxmlformats.org/officeDocument/2006/relationships/image" Target="../media/image90.jpeg"/></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7.xml"/><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4tbuI6_XYAhVRyKQKHa7wC40QjRwIBw&amp;url=http://www.crossfitinvictus.com/blog/the-dexa-scanner/&amp;psig=AOvVaw3YfGZSHPjgIHEuS05yrMeY&amp;ust=1517062875600956" TargetMode="External"/><Relationship Id="rId2" Type="http://schemas.openxmlformats.org/officeDocument/2006/relationships/notesSlide" Target="../notesSlides/notesSlide58.xml"/><Relationship Id="rId1" Type="http://schemas.openxmlformats.org/officeDocument/2006/relationships/slideLayout" Target="../slideLayouts/slideLayout41.xml"/><Relationship Id="rId5" Type="http://schemas.openxmlformats.org/officeDocument/2006/relationships/image" Target="../media/image95.jpeg"/><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9.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0.xml"/><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1.xml"/><Relationship Id="rId1" Type="http://schemas.openxmlformats.org/officeDocument/2006/relationships/slideLayout" Target="../slideLayouts/slideLayout41.xml"/><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5.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7.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8.xml"/><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9.xml"/><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0.xml"/><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74.xml"/><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5.xml"/><Relationship Id="rId1" Type="http://schemas.openxmlformats.org/officeDocument/2006/relationships/slideLayout" Target="../slideLayouts/slideLayout41.xml"/><Relationship Id="rId4" Type="http://schemas.openxmlformats.org/officeDocument/2006/relationships/image" Target="../media/image110.jpeg"/></Relationships>
</file>

<file path=ppt/slides/_rels/slide8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6.xml"/><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7.xml"/><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8.xml"/><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1.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2.xml"/><Relationship Id="rId1" Type="http://schemas.openxmlformats.org/officeDocument/2006/relationships/slideLayout" Target="../slideLayouts/slideLayout41.xml"/><Relationship Id="rId4" Type="http://schemas.openxmlformats.org/officeDocument/2006/relationships/image" Target="../media/image11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3.xml"/><Relationship Id="rId1" Type="http://schemas.openxmlformats.org/officeDocument/2006/relationships/slideLayout" Target="../slideLayouts/slideLayout41.xml"/><Relationship Id="rId4" Type="http://schemas.openxmlformats.org/officeDocument/2006/relationships/image" Target="../media/image118.emf"/></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123.jpg"/><Relationship Id="rId4" Type="http://schemas.openxmlformats.org/officeDocument/2006/relationships/image" Target="../media/image122.jpg"/></Relationships>
</file>

<file path=ppt/slides/_rels/slide98.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8" descr="C:\WINDOWS\Profiles\tom\Plocha\LOGOSUPP.PCX"/>
          <p:cNvPicPr>
            <a:picLocks noChangeAspect="1" noChangeArrowheads="1"/>
          </p:cNvPicPr>
          <p:nvPr/>
        </p:nvPicPr>
        <p:blipFill>
          <a:blip r:embed="rId3" r:link="rId4"/>
          <a:srcRect/>
          <a:stretch>
            <a:fillRect/>
          </a:stretch>
        </p:blipFill>
        <p:spPr bwMode="auto">
          <a:xfrm>
            <a:off x="4457701" y="5410202"/>
            <a:ext cx="1214173" cy="1141584"/>
          </a:xfrm>
          <a:prstGeom prst="rect">
            <a:avLst/>
          </a:prstGeom>
          <a:solidFill>
            <a:srgbClr val="FF0066"/>
          </a:solidFill>
          <a:ln w="9525">
            <a:noFill/>
            <a:miter lim="800000"/>
            <a:headEnd/>
            <a:tailEnd/>
          </a:ln>
        </p:spPr>
      </p:pic>
      <p:sp>
        <p:nvSpPr>
          <p:cNvPr id="461826" name="Rectangle 1026"/>
          <p:cNvSpPr>
            <a:spLocks noGrp="1" noChangeArrowheads="1"/>
          </p:cNvSpPr>
          <p:nvPr>
            <p:ph type="ctrTitle"/>
          </p:nvPr>
        </p:nvSpPr>
        <p:spPr>
          <a:xfrm>
            <a:off x="577852" y="1600201"/>
            <a:ext cx="8832850" cy="685799"/>
          </a:xfrm>
        </p:spPr>
        <p:txBody>
          <a:bodyPr wrap="square" numCol="1" anchorCtr="0" compatLnSpc="1">
            <a:prstTxWarp prst="textNoShape">
              <a:avLst/>
            </a:prstTxWarp>
          </a:bodyPr>
          <a:lstStyle/>
          <a:p>
            <a:pPr eaLnBrk="1" hangingPunct="1">
              <a:lnSpc>
                <a:spcPct val="95000"/>
              </a:lnSpc>
              <a:defRPr/>
            </a:pPr>
            <a:r>
              <a:rPr lang="en-GB" sz="4600" dirty="0">
                <a:effectLst>
                  <a:outerShdw blurRad="38100" dist="38100" dir="2700000" algn="tl">
                    <a:srgbClr val="C0C0C0"/>
                  </a:outerShdw>
                </a:effectLst>
                <a:latin typeface="Arial" charset="0"/>
              </a:rPr>
              <a:t>Nutritional Status Assessment</a:t>
            </a:r>
            <a:endParaRPr lang="en-GB" sz="4600" dirty="0">
              <a:effectLst>
                <a:outerShdw blurRad="38100" dist="38100" dir="2700000" algn="tl">
                  <a:srgbClr val="C0C0C0"/>
                </a:outerShdw>
              </a:effectLst>
              <a:latin typeface="Arial" charset="0"/>
              <a:cs typeface="Arial" charset="0"/>
            </a:endParaRPr>
          </a:p>
        </p:txBody>
      </p:sp>
      <p:sp>
        <p:nvSpPr>
          <p:cNvPr id="31747" name="Rectangle 1027"/>
          <p:cNvSpPr>
            <a:spLocks noGrp="1" noChangeArrowheads="1"/>
          </p:cNvSpPr>
          <p:nvPr>
            <p:ph type="subTitle" idx="1"/>
          </p:nvPr>
        </p:nvSpPr>
        <p:spPr>
          <a:xfrm>
            <a:off x="1981201" y="3429001"/>
            <a:ext cx="5943600" cy="609599"/>
          </a:xfrm>
        </p:spPr>
        <p:txBody>
          <a:bodyPr>
            <a:normAutofit/>
          </a:bodyPr>
          <a:lstStyle/>
          <a:p>
            <a:pPr eaLnBrk="1" hangingPunct="1"/>
            <a:r>
              <a:rPr lang="en-GB" sz="2100" dirty="0">
                <a:solidFill>
                  <a:srgbClr val="898989"/>
                </a:solidFill>
                <a:latin typeface="Arial" charset="0"/>
              </a:rPr>
              <a:t>Assoc. Prof</a:t>
            </a:r>
            <a:r>
              <a:rPr lang="cs-CZ" sz="2100" dirty="0">
                <a:solidFill>
                  <a:srgbClr val="898989"/>
                </a:solidFill>
                <a:latin typeface="Arial" charset="0"/>
              </a:rPr>
              <a:t>. Jindřich Fiala</a:t>
            </a:r>
            <a:endParaRPr lang="cs-CZ" sz="2100" dirty="0">
              <a:solidFill>
                <a:srgbClr val="898989"/>
              </a:solidFill>
            </a:endParaRPr>
          </a:p>
        </p:txBody>
      </p:sp>
      <p:sp>
        <p:nvSpPr>
          <p:cNvPr id="6" name="Rectangle 8"/>
          <p:cNvSpPr>
            <a:spLocks noGrp="1" noChangeArrowheads="1"/>
          </p:cNvSpPr>
          <p:nvPr>
            <p:ph type="sldNum" sz="quarter" idx="12"/>
          </p:nvPr>
        </p:nvSpPr>
        <p:spPr/>
        <p:txBody>
          <a:bodyPr/>
          <a:lstStyle/>
          <a:p>
            <a:pPr>
              <a:defRPr/>
            </a:pPr>
            <a:fld id="{4E9570DE-3E12-4AD9-84F7-1570C9870167}" type="slidenum">
              <a:rPr lang="cs-CZ"/>
              <a:pPr>
                <a:defRPr/>
              </a:pPr>
              <a:t>1</a:t>
            </a:fld>
            <a:endParaRPr lang="cs-CZ" dirty="0"/>
          </a:p>
        </p:txBody>
      </p:sp>
      <p:sp>
        <p:nvSpPr>
          <p:cNvPr id="31750" name="Text Box 1029"/>
          <p:cNvSpPr txBox="1">
            <a:spLocks noChangeArrowheads="1"/>
          </p:cNvSpPr>
          <p:nvPr/>
        </p:nvSpPr>
        <p:spPr bwMode="auto">
          <a:xfrm>
            <a:off x="2228852" y="4648202"/>
            <a:ext cx="5530850" cy="673796"/>
          </a:xfrm>
          <a:prstGeom prst="rect">
            <a:avLst/>
          </a:prstGeom>
          <a:noFill/>
          <a:ln w="9525">
            <a:noFill/>
            <a:miter lim="800000"/>
            <a:headEnd/>
            <a:tailEnd/>
          </a:ln>
        </p:spPr>
        <p:txBody>
          <a:bodyPr wrap="square" lIns="95779" tIns="47890" rIns="95779" bIns="47890">
            <a:spAutoFit/>
          </a:bodyPr>
          <a:lstStyle/>
          <a:p>
            <a:pPr algn="ctr">
              <a:spcBef>
                <a:spcPct val="50000"/>
              </a:spcBef>
            </a:pPr>
            <a:r>
              <a:rPr lang="en-GB" sz="1500" b="0" dirty="0">
                <a:solidFill>
                  <a:schemeClr val="tx1"/>
                </a:solidFill>
                <a:latin typeface="Times New Roman" pitchFamily="18" charset="0"/>
              </a:rPr>
              <a:t>Department of Public Health</a:t>
            </a:r>
          </a:p>
          <a:p>
            <a:pPr algn="ctr">
              <a:spcBef>
                <a:spcPct val="50000"/>
              </a:spcBef>
            </a:pPr>
            <a:r>
              <a:rPr lang="en-GB" sz="1500" b="0" dirty="0">
                <a:solidFill>
                  <a:schemeClr val="tx1"/>
                </a:solidFill>
                <a:latin typeface="Times New Roman" pitchFamily="18" charset="0"/>
              </a:rPr>
              <a:t> Faculty of Medicine, Masaryk University</a:t>
            </a:r>
          </a:p>
        </p:txBody>
      </p:sp>
    </p:spTree>
    <p:extLst>
      <p:ext uri="{BB962C8B-B14F-4D97-AF65-F5344CB8AC3E}">
        <p14:creationId xmlns:p14="http://schemas.microsoft.com/office/powerpoint/2010/main" val="1401603129"/>
      </p:ext>
    </p:extLst>
  </p:cSld>
  <p:clrMapOvr>
    <a:masterClrMapping/>
  </p:clrMapOvr>
  <p:transition spd="med">
    <p:pull dir="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10</a:t>
            </a:fld>
            <a:endParaRPr lang="cs-CZ" sz="1300" dirty="0">
              <a:solidFill>
                <a:prstClr val="black">
                  <a:lumMod val="65000"/>
                  <a:lumOff val="35000"/>
                </a:prstClr>
              </a:solidFill>
              <a:latin typeface="Century Gothic" pitchFamily="34" charset="0"/>
            </a:endParaRPr>
          </a:p>
        </p:txBody>
      </p:sp>
      <p:pic>
        <p:nvPicPr>
          <p:cNvPr id="6146" name="Picture 2" descr="http://www.validnutrition.org/wp-content/uploads/2017/07/malnutrition-Ch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2" y="221088"/>
            <a:ext cx="9740899" cy="6332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723523"/>
      </p:ext>
    </p:extLst>
  </p:cSld>
  <p:clrMapOvr>
    <a:masterClrMapping/>
  </p:clrMapOvr>
  <p:transition spd="med">
    <p:pull dir="ru"/>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Autofit/>
          </a:bodyPr>
          <a:lstStyle/>
          <a:p>
            <a:pPr eaLnBrk="1" hangingPunct="1">
              <a:lnSpc>
                <a:spcPts val="3561"/>
              </a:lnSpc>
            </a:pPr>
            <a:r>
              <a:rPr lang="cs-CZ" sz="3000" dirty="0">
                <a:effectLst>
                  <a:outerShdw blurRad="38100" dist="38100" dir="2700000" algn="tl">
                    <a:srgbClr val="C0C0C0"/>
                  </a:outerShdw>
                </a:effectLst>
                <a:latin typeface="Arial" pitchFamily="34" charset="0"/>
              </a:rPr>
              <a:t>MNA - SF</a:t>
            </a:r>
            <a:endParaRPr lang="cs-CZ" sz="30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100</a:t>
            </a:fld>
            <a:endParaRPr lang="cs-CZ" sz="13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577850" y="4572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a:solidFill>
                <a:prstClr val="white"/>
              </a:solidFill>
            </a:endParaRPr>
          </a:p>
        </p:txBody>
      </p:sp>
      <p:pic>
        <p:nvPicPr>
          <p:cNvPr id="5122"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1" y="1600200"/>
            <a:ext cx="9787558" cy="334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546040"/>
      </p:ext>
    </p:extLst>
  </p:cSld>
  <p:clrMapOvr>
    <a:masterClrMapping/>
  </p:clrMapOvr>
  <p:transition spd="med">
    <p:pull dir="ru"/>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330200" y="228601"/>
            <a:ext cx="8997950" cy="304800"/>
          </a:xfrm>
        </p:spPr>
        <p:txBody>
          <a:bodyPr wrap="square" numCol="1" anchorCtr="0" compatLnSpc="1">
            <a:prstTxWarp prst="textNoShape">
              <a:avLst/>
            </a:prstTxWarp>
            <a:noAutofit/>
          </a:bodyPr>
          <a:lstStyle/>
          <a:p>
            <a:pPr algn="l" eaLnBrk="1" hangingPunct="1">
              <a:lnSpc>
                <a:spcPts val="3561"/>
              </a:lnSpc>
            </a:pPr>
            <a:r>
              <a:rPr lang="cs-CZ" sz="1900" dirty="0">
                <a:effectLst>
                  <a:outerShdw blurRad="38100" dist="38100" dir="2700000" algn="tl">
                    <a:srgbClr val="C0C0C0"/>
                  </a:outerShdw>
                </a:effectLst>
                <a:latin typeface="Arial" pitchFamily="34" charset="0"/>
              </a:rPr>
              <a:t>MNA - SF</a:t>
            </a:r>
            <a:endParaRPr lang="cs-CZ"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101</a:t>
            </a:fld>
            <a:endParaRPr lang="cs-CZ" sz="1300">
              <a:solidFill>
                <a:prstClr val="black">
                  <a:lumMod val="65000"/>
                  <a:lumOff val="35000"/>
                </a:prstClr>
              </a:solidFill>
              <a:latin typeface="Century Gothic" pitchFamily="34" charset="0"/>
            </a:endParaRPr>
          </a:p>
        </p:txBody>
      </p:sp>
      <p:pic>
        <p:nvPicPr>
          <p:cNvPr id="7170"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0"/>
            <a:ext cx="6273800" cy="6896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229658"/>
      </p:ext>
    </p:extLst>
  </p:cSld>
  <p:clrMapOvr>
    <a:masterClrMapping/>
  </p:clrMapOvr>
  <p:transition spd="med">
    <p:pull dir="ru"/>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102</a:t>
            </a:fld>
            <a:endParaRPr lang="cs-CZ" sz="1300">
              <a:solidFill>
                <a:prstClr val="black">
                  <a:lumMod val="65000"/>
                  <a:lumOff val="35000"/>
                </a:prstClr>
              </a:solidFill>
              <a:latin typeface="Century Gothic" pitchFamily="34" charset="0"/>
            </a:endParaRPr>
          </a:p>
        </p:txBody>
      </p:sp>
      <p:pic>
        <p:nvPicPr>
          <p:cNvPr id="6146"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355" y="116705"/>
            <a:ext cx="8033146" cy="6665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229658"/>
      </p:ext>
    </p:extLst>
  </p:cSld>
  <p:clrMapOvr>
    <a:masterClrMapping/>
  </p:clrMapOvr>
  <p:transition spd="med">
    <p:pull dir="ru"/>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Autofit/>
          </a:bodyPr>
          <a:lstStyle/>
          <a:p>
            <a:pPr eaLnBrk="1" hangingPunct="1">
              <a:lnSpc>
                <a:spcPts val="3561"/>
              </a:lnSpc>
            </a:pPr>
            <a:r>
              <a:rPr lang="en-GB" sz="1900" dirty="0">
                <a:effectLst>
                  <a:outerShdw blurRad="38100" dist="38100" dir="2700000" algn="tl">
                    <a:srgbClr val="C0C0C0"/>
                  </a:outerShdw>
                </a:effectLst>
                <a:latin typeface="Arial" pitchFamily="34" charset="0"/>
              </a:rPr>
              <a:t>SGA – Subjective Global Assessment</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493251" y="822960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103</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577850" y="4572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2" name="Obdélník 1"/>
          <p:cNvSpPr/>
          <p:nvPr/>
        </p:nvSpPr>
        <p:spPr>
          <a:xfrm>
            <a:off x="247652" y="533400"/>
            <a:ext cx="9410699" cy="6657999"/>
          </a:xfrm>
          <a:prstGeom prst="rect">
            <a:avLst/>
          </a:prstGeom>
        </p:spPr>
        <p:txBody>
          <a:bodyPr wrap="square" lIns="95779" tIns="47890" rIns="95779" bIns="47890">
            <a:spAutoFit/>
          </a:bodyPr>
          <a:lstStyle/>
          <a:p>
            <a:pPr algn="just">
              <a:lnSpc>
                <a:spcPct val="120000"/>
              </a:lnSpc>
              <a:spcAft>
                <a:spcPts val="941"/>
              </a:spcAft>
              <a:buClr>
                <a:srgbClr val="00B0F0"/>
              </a:buClr>
              <a:tabLst>
                <a:tab pos="478898" algn="l"/>
              </a:tabLst>
            </a:pPr>
            <a:r>
              <a:rPr lang="en-GB" sz="1900" b="0" i="1" dirty="0">
                <a:solidFill>
                  <a:srgbClr val="000000"/>
                </a:solidFill>
                <a:latin typeface="Helvetica 35 Thin"/>
                <a:cs typeface="Helvetica 35 Thin"/>
              </a:rPr>
              <a:t>It covers 3 areas:</a:t>
            </a:r>
          </a:p>
          <a:p>
            <a:pPr marL="359173" indent="-359173" algn="just">
              <a:lnSpc>
                <a:spcPct val="120000"/>
              </a:lnSpc>
              <a:spcAft>
                <a:spcPts val="0"/>
              </a:spcAft>
              <a:buClr>
                <a:srgbClr val="00B0F0"/>
              </a:buClr>
              <a:buFont typeface="Wingdings"/>
              <a:buChar char=""/>
              <a:tabLst>
                <a:tab pos="478898" algn="l"/>
              </a:tabLst>
            </a:pPr>
            <a:r>
              <a:rPr lang="en-GB" sz="2100" b="0" dirty="0">
                <a:solidFill>
                  <a:srgbClr val="000000"/>
                </a:solidFill>
                <a:latin typeface="Helvetica 35 Thin"/>
                <a:cs typeface="Helvetica 35 Thin"/>
              </a:rPr>
              <a:t>Medical History</a:t>
            </a:r>
          </a:p>
          <a:p>
            <a:pPr marL="1131253" indent="-299311" algn="just">
              <a:lnSpc>
                <a:spcPct val="120000"/>
              </a:lnSpc>
              <a:spcAft>
                <a:spcPts val="209"/>
              </a:spcAft>
              <a:buClr>
                <a:srgbClr val="00B0F0"/>
              </a:buClr>
              <a:buFont typeface="Wingdings" panose="05000000000000000000" pitchFamily="2" charset="2"/>
              <a:buChar char="Ø"/>
              <a:tabLst>
                <a:tab pos="478898" algn="l"/>
              </a:tabLst>
            </a:pPr>
            <a:r>
              <a:rPr lang="en-GB" sz="1700" b="0" dirty="0">
                <a:solidFill>
                  <a:srgbClr val="000000"/>
                </a:solidFill>
                <a:latin typeface="Helvetica 35 Thin"/>
                <a:cs typeface="Helvetica 35 Thin"/>
              </a:rPr>
              <a:t>Weight change</a:t>
            </a:r>
          </a:p>
          <a:p>
            <a:pPr marL="1131253" indent="-299311" algn="just">
              <a:lnSpc>
                <a:spcPct val="120000"/>
              </a:lnSpc>
              <a:spcAft>
                <a:spcPts val="209"/>
              </a:spcAft>
              <a:buClr>
                <a:srgbClr val="00B0F0"/>
              </a:buClr>
              <a:buFont typeface="Wingdings" panose="05000000000000000000" pitchFamily="2" charset="2"/>
              <a:buChar char="Ø"/>
              <a:tabLst>
                <a:tab pos="478898" algn="l"/>
              </a:tabLst>
            </a:pPr>
            <a:r>
              <a:rPr lang="en-GB" sz="1700" b="0" dirty="0">
                <a:solidFill>
                  <a:srgbClr val="000000"/>
                </a:solidFill>
                <a:latin typeface="Helvetica 35 Thin"/>
                <a:cs typeface="Helvetica 35 Thin"/>
              </a:rPr>
              <a:t>Dietary intake change</a:t>
            </a:r>
          </a:p>
          <a:p>
            <a:pPr marL="1131253" indent="-299311" algn="just">
              <a:lnSpc>
                <a:spcPct val="120000"/>
              </a:lnSpc>
              <a:spcAft>
                <a:spcPts val="209"/>
              </a:spcAft>
              <a:buClr>
                <a:srgbClr val="00B0F0"/>
              </a:buClr>
              <a:buFont typeface="Wingdings" panose="05000000000000000000" pitchFamily="2" charset="2"/>
              <a:buChar char="Ø"/>
              <a:tabLst>
                <a:tab pos="478898" algn="l"/>
              </a:tabLst>
            </a:pPr>
            <a:r>
              <a:rPr lang="en-GB" sz="1700" b="0" dirty="0">
                <a:solidFill>
                  <a:srgbClr val="000000"/>
                </a:solidFill>
                <a:latin typeface="Helvetica 35 Thin"/>
                <a:cs typeface="Helvetica 35 Thin"/>
              </a:rPr>
              <a:t>Gastrointestinal symptoms</a:t>
            </a:r>
          </a:p>
          <a:p>
            <a:pPr marL="1131253" indent="-299311" algn="just">
              <a:lnSpc>
                <a:spcPct val="120000"/>
              </a:lnSpc>
              <a:spcAft>
                <a:spcPts val="209"/>
              </a:spcAft>
              <a:buClr>
                <a:srgbClr val="00B0F0"/>
              </a:buClr>
              <a:buFont typeface="Wingdings" panose="05000000000000000000" pitchFamily="2" charset="2"/>
              <a:buChar char="Ø"/>
              <a:tabLst>
                <a:tab pos="478898" algn="l"/>
              </a:tabLst>
            </a:pPr>
            <a:r>
              <a:rPr lang="en-GB" sz="1700" b="0" dirty="0">
                <a:solidFill>
                  <a:srgbClr val="000000"/>
                </a:solidFill>
                <a:latin typeface="Helvetica 35 Thin"/>
                <a:cs typeface="Helvetica 35 Thin"/>
              </a:rPr>
              <a:t>Functional capacity</a:t>
            </a:r>
          </a:p>
          <a:p>
            <a:pPr marL="359173" indent="-359173" algn="just">
              <a:lnSpc>
                <a:spcPct val="120000"/>
              </a:lnSpc>
              <a:spcAft>
                <a:spcPts val="628"/>
              </a:spcAft>
              <a:buClr>
                <a:srgbClr val="00B0F0"/>
              </a:buClr>
              <a:buFont typeface="Wingdings"/>
              <a:buChar char=""/>
              <a:tabLst>
                <a:tab pos="478898" algn="l"/>
              </a:tabLst>
            </a:pPr>
            <a:endParaRPr lang="en-GB" sz="700" b="0" dirty="0">
              <a:solidFill>
                <a:srgbClr val="000000"/>
              </a:solidFill>
              <a:latin typeface="Helvetica 35 Thin"/>
              <a:cs typeface="Helvetica 35 Thin"/>
            </a:endParaRPr>
          </a:p>
          <a:p>
            <a:pPr marL="359173" indent="-359173" algn="just">
              <a:lnSpc>
                <a:spcPct val="120000"/>
              </a:lnSpc>
              <a:spcAft>
                <a:spcPts val="628"/>
              </a:spcAft>
              <a:buClr>
                <a:srgbClr val="00B0F0"/>
              </a:buClr>
              <a:buFont typeface="Wingdings"/>
              <a:buChar char=""/>
              <a:tabLst>
                <a:tab pos="478898" algn="l"/>
              </a:tabLst>
            </a:pPr>
            <a:r>
              <a:rPr lang="en-GB" sz="2100" b="0" dirty="0">
                <a:solidFill>
                  <a:srgbClr val="000000"/>
                </a:solidFill>
                <a:latin typeface="Helvetica 35 Thin"/>
                <a:cs typeface="Helvetica 35 Thin"/>
              </a:rPr>
              <a:t>Physical examination</a:t>
            </a:r>
          </a:p>
          <a:p>
            <a:pPr marL="1131253" indent="-299311" algn="just">
              <a:lnSpc>
                <a:spcPct val="120000"/>
              </a:lnSpc>
              <a:spcAft>
                <a:spcPts val="0"/>
              </a:spcAft>
              <a:buClr>
                <a:srgbClr val="00B0F0"/>
              </a:buClr>
              <a:buFont typeface="Wingdings" panose="05000000000000000000" pitchFamily="2" charset="2"/>
              <a:buChar char="Ø"/>
              <a:tabLst>
                <a:tab pos="478898" algn="l"/>
              </a:tabLst>
            </a:pPr>
            <a:r>
              <a:rPr lang="en-GB" sz="1700" b="0" dirty="0">
                <a:solidFill>
                  <a:srgbClr val="000000"/>
                </a:solidFill>
                <a:latin typeface="Helvetica 35 Thin"/>
                <a:cs typeface="Helvetica 35 Thin"/>
              </a:rPr>
              <a:t>Loss of subcutaneous fat</a:t>
            </a:r>
          </a:p>
          <a:p>
            <a:pPr marL="1131253" indent="-299311" algn="just">
              <a:lnSpc>
                <a:spcPct val="120000"/>
              </a:lnSpc>
              <a:spcAft>
                <a:spcPts val="0"/>
              </a:spcAft>
              <a:buClr>
                <a:srgbClr val="00B0F0"/>
              </a:buClr>
              <a:buFont typeface="Wingdings" panose="05000000000000000000" pitchFamily="2" charset="2"/>
              <a:buChar char="Ø"/>
              <a:tabLst>
                <a:tab pos="478898" algn="l"/>
              </a:tabLst>
            </a:pPr>
            <a:r>
              <a:rPr lang="en-GB" sz="1700" b="0" dirty="0">
                <a:solidFill>
                  <a:srgbClr val="000000"/>
                </a:solidFill>
                <a:latin typeface="Helvetica 35 Thin"/>
                <a:cs typeface="Helvetica 35 Thin"/>
              </a:rPr>
              <a:t>Loss of muscle mass</a:t>
            </a:r>
          </a:p>
          <a:p>
            <a:pPr marL="1131253" indent="-299311" algn="just">
              <a:lnSpc>
                <a:spcPct val="120000"/>
              </a:lnSpc>
              <a:spcAft>
                <a:spcPts val="0"/>
              </a:spcAft>
              <a:buClr>
                <a:srgbClr val="00B0F0"/>
              </a:buClr>
              <a:buFont typeface="Wingdings" panose="05000000000000000000" pitchFamily="2" charset="2"/>
              <a:buChar char="Ø"/>
              <a:tabLst>
                <a:tab pos="478898" algn="l"/>
              </a:tabLst>
            </a:pPr>
            <a:r>
              <a:rPr lang="en-GB" sz="1700" b="0" dirty="0">
                <a:solidFill>
                  <a:srgbClr val="000000"/>
                </a:solidFill>
                <a:latin typeface="Helvetica 35 Thin"/>
                <a:cs typeface="Helvetica 35 Thin"/>
              </a:rPr>
              <a:t>Presence of oedema, ascites </a:t>
            </a:r>
          </a:p>
          <a:p>
            <a:pPr marL="831942" algn="just">
              <a:lnSpc>
                <a:spcPct val="120000"/>
              </a:lnSpc>
              <a:spcAft>
                <a:spcPts val="0"/>
              </a:spcAft>
              <a:buClr>
                <a:srgbClr val="00B0F0"/>
              </a:buClr>
              <a:tabLst>
                <a:tab pos="478898" algn="l"/>
              </a:tabLst>
            </a:pPr>
            <a:endParaRPr lang="en-GB" sz="700" b="0" dirty="0">
              <a:solidFill>
                <a:srgbClr val="000000"/>
              </a:solidFill>
              <a:latin typeface="Helvetica 35 Thin"/>
              <a:cs typeface="Helvetica 35 Thin"/>
            </a:endParaRPr>
          </a:p>
          <a:p>
            <a:pPr marL="359173" indent="-359173" algn="just">
              <a:lnSpc>
                <a:spcPct val="120000"/>
              </a:lnSpc>
              <a:spcAft>
                <a:spcPts val="0"/>
              </a:spcAft>
              <a:buClr>
                <a:srgbClr val="00B0F0"/>
              </a:buClr>
              <a:buFont typeface="Wingdings"/>
              <a:buChar char=""/>
              <a:tabLst>
                <a:tab pos="478898" algn="l"/>
              </a:tabLst>
            </a:pPr>
            <a:r>
              <a:rPr lang="en-GB" sz="2100" b="0" dirty="0">
                <a:solidFill>
                  <a:srgbClr val="000000"/>
                </a:solidFill>
                <a:latin typeface="Helvetica 35 Thin"/>
                <a:cs typeface="Helvetica 35 Thin"/>
              </a:rPr>
              <a:t>Subjective global assessment</a:t>
            </a:r>
          </a:p>
          <a:p>
            <a:pPr marL="1131253" indent="-299311" algn="just">
              <a:lnSpc>
                <a:spcPct val="120000"/>
              </a:lnSpc>
              <a:spcAft>
                <a:spcPts val="0"/>
              </a:spcAft>
              <a:buClr>
                <a:srgbClr val="00B0F0"/>
              </a:buClr>
              <a:buFont typeface="Wingdings" panose="05000000000000000000" pitchFamily="2" charset="2"/>
              <a:buChar char="Ø"/>
              <a:tabLst>
                <a:tab pos="478898" algn="l"/>
              </a:tabLst>
            </a:pPr>
            <a:r>
              <a:rPr lang="en-GB" sz="1700" b="0" dirty="0">
                <a:solidFill>
                  <a:srgbClr val="000000"/>
                </a:solidFill>
                <a:latin typeface="Helvetica 35 Thin"/>
                <a:cs typeface="Helvetica 35 Thin"/>
              </a:rPr>
              <a:t>A – Well nourished</a:t>
            </a:r>
          </a:p>
          <a:p>
            <a:pPr marL="1131253" indent="-299311" algn="just">
              <a:lnSpc>
                <a:spcPct val="120000"/>
              </a:lnSpc>
              <a:spcAft>
                <a:spcPts val="0"/>
              </a:spcAft>
              <a:buClr>
                <a:srgbClr val="00B0F0"/>
              </a:buClr>
              <a:buFont typeface="Wingdings" panose="05000000000000000000" pitchFamily="2" charset="2"/>
              <a:buChar char="Ø"/>
              <a:tabLst>
                <a:tab pos="478898" algn="l"/>
              </a:tabLst>
            </a:pPr>
            <a:r>
              <a:rPr lang="en-GB" sz="1700" b="0" dirty="0">
                <a:solidFill>
                  <a:srgbClr val="000000"/>
                </a:solidFill>
                <a:latin typeface="Helvetica 35 Thin"/>
                <a:cs typeface="Helvetica 35 Thin"/>
              </a:rPr>
              <a:t>B -  Mildly/Moderately Malnourished</a:t>
            </a:r>
          </a:p>
          <a:p>
            <a:pPr marL="1131253" indent="-299311" algn="just">
              <a:lnSpc>
                <a:spcPct val="120000"/>
              </a:lnSpc>
              <a:spcAft>
                <a:spcPts val="0"/>
              </a:spcAft>
              <a:buClr>
                <a:srgbClr val="00B0F0"/>
              </a:buClr>
              <a:buFont typeface="Wingdings" panose="05000000000000000000" pitchFamily="2" charset="2"/>
              <a:buChar char="Ø"/>
              <a:tabLst>
                <a:tab pos="478898" algn="l"/>
              </a:tabLst>
            </a:pPr>
            <a:r>
              <a:rPr lang="en-GB" sz="1700" b="0" dirty="0">
                <a:solidFill>
                  <a:srgbClr val="000000"/>
                </a:solidFill>
                <a:latin typeface="Helvetica 35 Thin"/>
                <a:cs typeface="Helvetica 35 Thin"/>
              </a:rPr>
              <a:t>C - Severely Malnourished </a:t>
            </a:r>
          </a:p>
          <a:p>
            <a:pPr marL="1131253" indent="-299311" algn="just">
              <a:lnSpc>
                <a:spcPct val="120000"/>
              </a:lnSpc>
              <a:spcAft>
                <a:spcPts val="0"/>
              </a:spcAft>
              <a:buClr>
                <a:srgbClr val="00B0F0"/>
              </a:buClr>
              <a:buFont typeface="Wingdings" panose="05000000000000000000" pitchFamily="2" charset="2"/>
              <a:buChar char="Ø"/>
              <a:tabLst>
                <a:tab pos="478898" algn="l"/>
              </a:tabLst>
            </a:pPr>
            <a:endParaRPr lang="en-GB" sz="1000" b="0" dirty="0">
              <a:solidFill>
                <a:srgbClr val="000000"/>
              </a:solidFill>
              <a:latin typeface="Helvetica 35 Thin"/>
              <a:cs typeface="Helvetica 35 Thin"/>
            </a:endParaRPr>
          </a:p>
          <a:p>
            <a:pPr algn="just">
              <a:lnSpc>
                <a:spcPct val="120000"/>
              </a:lnSpc>
              <a:spcAft>
                <a:spcPts val="628"/>
              </a:spcAft>
              <a:buClr>
                <a:srgbClr val="00B0F0"/>
              </a:buClr>
              <a:tabLst>
                <a:tab pos="478898" algn="l"/>
              </a:tabLst>
            </a:pPr>
            <a:r>
              <a:rPr lang="en-GB" sz="1500" b="0" dirty="0">
                <a:solidFill>
                  <a:srgbClr val="000000"/>
                </a:solidFill>
                <a:latin typeface="Helvetica 35 Thin"/>
                <a:cs typeface="Helvetica 35 Thin"/>
              </a:rPr>
              <a:t>The individual items are not point scored as the assessment is subjective. The results of the medical history and physical examination are summarized in the „Subjective Global Assessment“</a:t>
            </a:r>
          </a:p>
          <a:p>
            <a:pPr marL="1131253" indent="-299311" algn="just">
              <a:lnSpc>
                <a:spcPct val="120000"/>
              </a:lnSpc>
              <a:spcAft>
                <a:spcPts val="0"/>
              </a:spcAft>
              <a:buClr>
                <a:srgbClr val="00B0F0"/>
              </a:buClr>
              <a:buFont typeface="Wingdings" panose="05000000000000000000" pitchFamily="2" charset="2"/>
              <a:buChar char="Ø"/>
              <a:tabLst>
                <a:tab pos="478898" algn="l"/>
              </a:tabLst>
            </a:pPr>
            <a:endParaRPr lang="cs-CZ" b="0" dirty="0" smtClean="0">
              <a:solidFill>
                <a:srgbClr val="000000"/>
              </a:solidFill>
              <a:latin typeface="Helvetica 35 Thin"/>
              <a:cs typeface="Helvetica 35 Thin"/>
            </a:endParaRPr>
          </a:p>
        </p:txBody>
      </p:sp>
    </p:spTree>
    <p:extLst>
      <p:ext uri="{BB962C8B-B14F-4D97-AF65-F5344CB8AC3E}">
        <p14:creationId xmlns:p14="http://schemas.microsoft.com/office/powerpoint/2010/main" val="1451709486"/>
      </p:ext>
    </p:extLst>
  </p:cSld>
  <p:clrMapOvr>
    <a:masterClrMapping/>
  </p:clrMapOvr>
  <p:transition spd="med">
    <p:pull dir="ru"/>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104</a:t>
            </a:fld>
            <a:endParaRPr lang="cs-CZ" sz="1300">
              <a:solidFill>
                <a:prstClr val="black">
                  <a:lumMod val="65000"/>
                  <a:lumOff val="35000"/>
                </a:prstClr>
              </a:solidFill>
              <a:latin typeface="Century Gothic" pitchFamily="34" charset="0"/>
            </a:endParaRPr>
          </a:p>
        </p:txBody>
      </p:sp>
      <p:pic>
        <p:nvPicPr>
          <p:cNvPr id="8196" name="Picture 4"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2" y="0"/>
            <a:ext cx="6407942" cy="384666"/>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349" y="762000"/>
            <a:ext cx="9288651" cy="6096000"/>
          </a:xfrm>
          <a:prstGeom prst="rect">
            <a:avLst/>
          </a:prstGeom>
        </p:spPr>
      </p:pic>
      <p:pic>
        <p:nvPicPr>
          <p:cNvPr id="4" name="Obráze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17" y="432797"/>
            <a:ext cx="9410683" cy="281072"/>
          </a:xfrm>
          <a:prstGeom prst="rect">
            <a:avLst/>
          </a:prstGeom>
        </p:spPr>
      </p:pic>
    </p:spTree>
    <p:extLst>
      <p:ext uri="{BB962C8B-B14F-4D97-AF65-F5344CB8AC3E}">
        <p14:creationId xmlns:p14="http://schemas.microsoft.com/office/powerpoint/2010/main" val="1463597191"/>
      </p:ext>
    </p:extLst>
  </p:cSld>
  <p:clrMapOvr>
    <a:masterClrMapping/>
  </p:clrMapOvr>
  <p:transition spd="med">
    <p:pull dir="ru"/>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876300" y="0"/>
            <a:ext cx="8305800" cy="298620"/>
          </a:xfrm>
        </p:spPr>
        <p:txBody>
          <a:bodyPr wrap="square" numCol="1" anchorCtr="0" compatLnSpc="1">
            <a:prstTxWarp prst="textNoShape">
              <a:avLst/>
            </a:prstTxWarp>
            <a:noAutofit/>
          </a:bodyPr>
          <a:lstStyle/>
          <a:p>
            <a:pPr eaLnBrk="1" hangingPunct="1">
              <a:lnSpc>
                <a:spcPts val="3400"/>
              </a:lnSpc>
            </a:pPr>
            <a:r>
              <a:rPr lang="en-GB" sz="1600" dirty="0" smtClean="0">
                <a:effectLst>
                  <a:outerShdw blurRad="38100" dist="38100" dir="2700000" algn="tl">
                    <a:srgbClr val="C0C0C0"/>
                  </a:outerShdw>
                </a:effectLst>
                <a:latin typeface="Arial" pitchFamily="34" charset="0"/>
              </a:rPr>
              <a:t>SGA – Subjective Global Assessment Guidance for Body Composition</a:t>
            </a:r>
            <a:endParaRPr lang="en-GB" sz="16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144001" y="822960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105</a:t>
            </a:fld>
            <a:endParaRPr lang="cs-CZ" sz="12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876300" y="261068"/>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400" dirty="0">
              <a:solidFill>
                <a:prstClr val="white"/>
              </a:solidFill>
            </a:endParaRPr>
          </a:p>
        </p:txBody>
      </p:sp>
      <p:sp>
        <p:nvSpPr>
          <p:cNvPr id="3" name="Obdélník 2"/>
          <p:cNvSpPr/>
          <p:nvPr/>
        </p:nvSpPr>
        <p:spPr>
          <a:xfrm>
            <a:off x="3699736" y="152400"/>
            <a:ext cx="2198038" cy="394210"/>
          </a:xfrm>
          <a:prstGeom prst="rect">
            <a:avLst/>
          </a:prstGeom>
        </p:spPr>
        <p:txBody>
          <a:bodyPr wrap="none">
            <a:spAutoFit/>
          </a:bodyPr>
          <a:lstStyle/>
          <a:p>
            <a:pPr algn="just">
              <a:lnSpc>
                <a:spcPct val="120000"/>
              </a:lnSpc>
              <a:spcAft>
                <a:spcPts val="0"/>
              </a:spcAft>
              <a:buClr>
                <a:srgbClr val="00B0F0"/>
              </a:buClr>
              <a:tabLst>
                <a:tab pos="457200" algn="l"/>
              </a:tabLst>
            </a:pPr>
            <a:r>
              <a:rPr lang="en-GB" sz="1800" dirty="0" smtClean="0">
                <a:solidFill>
                  <a:srgbClr val="000000"/>
                </a:solidFill>
                <a:latin typeface="Helvetica 35 Thin"/>
                <a:cs typeface="Helvetica 35 Thin"/>
              </a:rPr>
              <a:t>Subcutaneous </a:t>
            </a:r>
            <a:r>
              <a:rPr lang="cs-CZ" sz="1800" dirty="0" smtClean="0">
                <a:solidFill>
                  <a:srgbClr val="000000"/>
                </a:solidFill>
                <a:latin typeface="Helvetica 35 Thin"/>
                <a:cs typeface="Helvetica 35 Thin"/>
              </a:rPr>
              <a:t>fat</a:t>
            </a:r>
            <a:endParaRPr lang="en-GB" sz="1800" dirty="0">
              <a:solidFill>
                <a:srgbClr val="000000"/>
              </a:solidFill>
              <a:latin typeface="Helvetica 35 Thin"/>
              <a:cs typeface="Helvetica 35 Thin"/>
            </a:endParaRPr>
          </a:p>
        </p:txBody>
      </p:sp>
      <p:sp>
        <p:nvSpPr>
          <p:cNvPr id="5" name="Obdélník 4"/>
          <p:cNvSpPr/>
          <p:nvPr/>
        </p:nvSpPr>
        <p:spPr>
          <a:xfrm>
            <a:off x="2286000" y="2743200"/>
            <a:ext cx="5029200" cy="394210"/>
          </a:xfrm>
          <a:prstGeom prst="rect">
            <a:avLst/>
          </a:prstGeom>
        </p:spPr>
        <p:txBody>
          <a:bodyPr wrap="square">
            <a:spAutoFit/>
          </a:bodyPr>
          <a:lstStyle/>
          <a:p>
            <a:pPr algn="ctr">
              <a:lnSpc>
                <a:spcPct val="120000"/>
              </a:lnSpc>
              <a:spcAft>
                <a:spcPts val="0"/>
              </a:spcAft>
              <a:buClr>
                <a:srgbClr val="00B0F0"/>
              </a:buClr>
              <a:tabLst>
                <a:tab pos="457200" algn="l"/>
              </a:tabLst>
            </a:pPr>
            <a:r>
              <a:rPr lang="en-GB" sz="1800" dirty="0" smtClean="0">
                <a:solidFill>
                  <a:srgbClr val="000000"/>
                </a:solidFill>
                <a:latin typeface="Helvetica 35 Thin"/>
                <a:cs typeface="Helvetica 35 Thin"/>
              </a:rPr>
              <a:t>Muscle wasting</a:t>
            </a:r>
            <a:endParaRPr lang="en-GB" sz="1800" dirty="0">
              <a:solidFill>
                <a:srgbClr val="000000"/>
              </a:solidFill>
              <a:latin typeface="Helvetica 35 Thin"/>
              <a:cs typeface="Helvetica 35 Thin"/>
            </a:endParaRPr>
          </a:p>
        </p:txBody>
      </p:sp>
      <p:pic>
        <p:nvPicPr>
          <p:cNvPr id="10" name="Obráze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186" y="3124200"/>
            <a:ext cx="9085014" cy="3720590"/>
          </a:xfrm>
          <a:prstGeom prst="rect">
            <a:avLst/>
          </a:prstGeom>
        </p:spPr>
      </p:pic>
      <p:pic>
        <p:nvPicPr>
          <p:cNvPr id="1026" name="Picture 2" descr="C:\Users\jfiala\Pictures\Beze jmé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87914"/>
            <a:ext cx="9182100" cy="2331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841889"/>
      </p:ext>
    </p:extLst>
  </p:cSld>
  <p:clrMapOvr>
    <a:masterClrMapping/>
  </p:clrMapOvr>
  <p:transition spd="med">
    <p:pull dir="ru"/>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679450" y="-76200"/>
            <a:ext cx="8997950" cy="457200"/>
          </a:xfrm>
        </p:spPr>
        <p:txBody>
          <a:bodyPr wrap="square" numCol="1" anchorCtr="0" compatLnSpc="1">
            <a:prstTxWarp prst="textNoShape">
              <a:avLst/>
            </a:prstTxWarp>
            <a:noAutofit/>
          </a:bodyPr>
          <a:lstStyle/>
          <a:p>
            <a:pPr eaLnBrk="1" hangingPunct="1">
              <a:lnSpc>
                <a:spcPts val="3561"/>
              </a:lnSpc>
            </a:pPr>
            <a:r>
              <a:rPr lang="en-GB" sz="1900" dirty="0">
                <a:effectLst>
                  <a:outerShdw blurRad="38100" dist="38100" dir="2700000" algn="tl">
                    <a:srgbClr val="C0C0C0"/>
                  </a:outerShdw>
                </a:effectLst>
                <a:latin typeface="Arial" pitchFamily="34" charset="0"/>
              </a:rPr>
              <a:t>SGA – Subjective Global Assessment</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493251" y="822960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106</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577850" y="3048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graphicFrame>
        <p:nvGraphicFramePr>
          <p:cNvPr id="3" name="Tabulka 2"/>
          <p:cNvGraphicFramePr>
            <a:graphicFrameLocks noGrp="1"/>
          </p:cNvGraphicFramePr>
          <p:nvPr>
            <p:extLst>
              <p:ext uri="{D42A27DB-BD31-4B8C-83A1-F6EECF244321}">
                <p14:modId xmlns:p14="http://schemas.microsoft.com/office/powerpoint/2010/main" val="3422668464"/>
              </p:ext>
            </p:extLst>
          </p:nvPr>
        </p:nvGraphicFramePr>
        <p:xfrm>
          <a:off x="152400" y="2939332"/>
          <a:ext cx="9601200" cy="3842468"/>
        </p:xfrm>
        <a:graphic>
          <a:graphicData uri="http://schemas.openxmlformats.org/drawingml/2006/table">
            <a:tbl>
              <a:tblPr firstRow="1" bandRow="1">
                <a:tableStyleId>{5C22544A-7EE6-4342-B048-85BDC9FD1C3A}</a:tableStyleId>
              </a:tblPr>
              <a:tblGrid>
                <a:gridCol w="3200400"/>
                <a:gridCol w="3200400"/>
                <a:gridCol w="3200400"/>
              </a:tblGrid>
              <a:tr h="581729">
                <a:tc>
                  <a:txBody>
                    <a:bodyPr/>
                    <a:lstStyle/>
                    <a:p>
                      <a:pPr algn="ctr"/>
                      <a:r>
                        <a:rPr lang="en-GB" sz="1600" noProof="0" dirty="0" smtClean="0">
                          <a:latin typeface="Arial" panose="020B0604020202020204" pitchFamily="34" charset="0"/>
                          <a:cs typeface="Arial" panose="020B0604020202020204" pitchFamily="34" charset="0"/>
                        </a:rPr>
                        <a:t>A </a:t>
                      </a:r>
                      <a:r>
                        <a:rPr lang="cs-CZ" sz="1600" noProof="0" dirty="0" smtClean="0">
                          <a:latin typeface="Arial" panose="020B0604020202020204" pitchFamily="34" charset="0"/>
                          <a:cs typeface="Arial" panose="020B0604020202020204" pitchFamily="34" charset="0"/>
                        </a:rPr>
                        <a:t>- </a:t>
                      </a:r>
                      <a:r>
                        <a:rPr lang="en-GB" sz="1600" noProof="0" dirty="0" smtClean="0">
                          <a:latin typeface="Arial" panose="020B0604020202020204" pitchFamily="34" charset="0"/>
                          <a:cs typeface="Arial" panose="020B0604020202020204" pitchFamily="34" charset="0"/>
                        </a:rPr>
                        <a:t> Well-nourished </a:t>
                      </a:r>
                      <a:endParaRPr lang="en-GB" sz="1600" noProof="0" dirty="0">
                        <a:latin typeface="Arial" panose="020B0604020202020204" pitchFamily="34" charset="0"/>
                        <a:cs typeface="Arial" panose="020B0604020202020204" pitchFamily="34" charset="0"/>
                      </a:endParaRPr>
                    </a:p>
                  </a:txBody>
                  <a:tcPr marL="99061" marR="99061" marT="45721" marB="45721"/>
                </a:tc>
                <a:tc>
                  <a:txBody>
                    <a:bodyPr/>
                    <a:lstStyle/>
                    <a:p>
                      <a:pPr algn="ctr"/>
                      <a:r>
                        <a:rPr lang="en-GB" sz="1600" noProof="0" dirty="0" smtClean="0">
                          <a:latin typeface="Arial" panose="020B0604020202020204" pitchFamily="34" charset="0"/>
                          <a:cs typeface="Arial" panose="020B0604020202020204" pitchFamily="34" charset="0"/>
                        </a:rPr>
                        <a:t>B</a:t>
                      </a:r>
                      <a:r>
                        <a:rPr lang="cs-CZ" sz="1600" noProof="0" dirty="0" smtClean="0">
                          <a:latin typeface="Arial" panose="020B0604020202020204" pitchFamily="34" charset="0"/>
                          <a:cs typeface="Arial" panose="020B0604020202020204" pitchFamily="34" charset="0"/>
                        </a:rPr>
                        <a:t> - </a:t>
                      </a:r>
                      <a:r>
                        <a:rPr lang="en-GB" sz="1600" noProof="0" dirty="0" smtClean="0">
                          <a:latin typeface="Arial" panose="020B0604020202020204" pitchFamily="34" charset="0"/>
                          <a:cs typeface="Arial" panose="020B0604020202020204" pitchFamily="34" charset="0"/>
                        </a:rPr>
                        <a:t> Mildly/moderately malnourished</a:t>
                      </a:r>
                      <a:endParaRPr lang="en-GB" sz="1600" noProof="0" dirty="0">
                        <a:latin typeface="Arial" panose="020B0604020202020204" pitchFamily="34" charset="0"/>
                        <a:cs typeface="Arial" panose="020B0604020202020204" pitchFamily="34" charset="0"/>
                      </a:endParaRPr>
                    </a:p>
                  </a:txBody>
                  <a:tcPr marL="99061" marR="99061" marT="45721" marB="45721"/>
                </a:tc>
                <a:tc>
                  <a:txBody>
                    <a:bodyPr/>
                    <a:lstStyle/>
                    <a:p>
                      <a:pPr algn="ctr"/>
                      <a:r>
                        <a:rPr lang="en-GB" sz="1600" noProof="0" dirty="0" smtClean="0">
                          <a:latin typeface="Arial" panose="020B0604020202020204" pitchFamily="34" charset="0"/>
                          <a:cs typeface="Arial" panose="020B0604020202020204" pitchFamily="34" charset="0"/>
                        </a:rPr>
                        <a:t>C</a:t>
                      </a:r>
                      <a:r>
                        <a:rPr lang="cs-CZ" sz="1600" noProof="0" dirty="0" smtClean="0">
                          <a:latin typeface="Arial" panose="020B0604020202020204" pitchFamily="34" charset="0"/>
                          <a:cs typeface="Arial" panose="020B0604020202020204" pitchFamily="34" charset="0"/>
                        </a:rPr>
                        <a:t>- </a:t>
                      </a:r>
                      <a:r>
                        <a:rPr lang="en-GB" sz="1600" noProof="0" dirty="0" smtClean="0">
                          <a:latin typeface="Arial" panose="020B0604020202020204" pitchFamily="34" charset="0"/>
                          <a:cs typeface="Arial" panose="020B0604020202020204" pitchFamily="34" charset="0"/>
                        </a:rPr>
                        <a:t> Severely malnourished</a:t>
                      </a:r>
                      <a:endParaRPr lang="en-GB" sz="1600" noProof="0" dirty="0">
                        <a:latin typeface="Arial" panose="020B0604020202020204" pitchFamily="34" charset="0"/>
                        <a:cs typeface="Arial" panose="020B0604020202020204" pitchFamily="34" charset="0"/>
                      </a:endParaRPr>
                    </a:p>
                  </a:txBody>
                  <a:tcPr marL="99061" marR="99061" marT="45721" marB="45721"/>
                </a:tc>
              </a:tr>
              <a:tr h="3260739">
                <a:tc>
                  <a:txBody>
                    <a:bodyPr/>
                    <a:lstStyle/>
                    <a:p>
                      <a:pPr marL="342900" lvl="0" indent="-342900" algn="l" fontAlgn="base">
                        <a:lnSpc>
                          <a:spcPct val="100000"/>
                        </a:lnSpc>
                        <a:spcAft>
                          <a:spcPts val="900"/>
                        </a:spcAft>
                        <a:buClr>
                          <a:srgbClr val="00B0F0"/>
                        </a:buClr>
                        <a:buFont typeface="Wingdings" panose="05000000000000000000" pitchFamily="2" charset="2"/>
                        <a:buChar char=""/>
                        <a:tabLst>
                          <a:tab pos="457200" algn="l"/>
                        </a:tabLst>
                      </a:pPr>
                      <a:r>
                        <a:rPr lang="en-GB" sz="1600" noProof="0" dirty="0" smtClean="0">
                          <a:solidFill>
                            <a:srgbClr val="000000"/>
                          </a:solidFill>
                          <a:effectLst/>
                          <a:latin typeface="Helvetica 35 Thin"/>
                          <a:cs typeface="Helvetica 35 Thin"/>
                        </a:rPr>
                        <a:t>No decrease in food/nutrient intake;</a:t>
                      </a:r>
                    </a:p>
                    <a:p>
                      <a:pPr marL="342900" lvl="0" indent="-342900" algn="l" fontAlgn="base">
                        <a:lnSpc>
                          <a:spcPct val="100000"/>
                        </a:lnSpc>
                        <a:spcAft>
                          <a:spcPts val="900"/>
                        </a:spcAft>
                        <a:buClr>
                          <a:srgbClr val="00B0F0"/>
                        </a:buClr>
                        <a:buFont typeface="Wingdings" panose="05000000000000000000" pitchFamily="2" charset="2"/>
                        <a:buChar char=""/>
                        <a:tabLst>
                          <a:tab pos="457200" algn="l"/>
                        </a:tabLst>
                      </a:pPr>
                      <a:r>
                        <a:rPr lang="en-GB" sz="1600" noProof="0" dirty="0" smtClean="0">
                          <a:solidFill>
                            <a:srgbClr val="000000"/>
                          </a:solidFill>
                          <a:effectLst/>
                          <a:latin typeface="Helvetica 35 Thin"/>
                          <a:cs typeface="Helvetica 35 Thin"/>
                        </a:rPr>
                        <a:t>&lt; 5% weight loss;</a:t>
                      </a:r>
                      <a:endParaRPr lang="en-GB" sz="1600" noProof="0" dirty="0" smtClean="0">
                        <a:effectLst/>
                      </a:endParaRPr>
                    </a:p>
                    <a:p>
                      <a:pPr marL="342900" lvl="0" indent="-342900" algn="l" fontAlgn="base">
                        <a:lnSpc>
                          <a:spcPct val="100000"/>
                        </a:lnSpc>
                        <a:spcAft>
                          <a:spcPts val="0"/>
                        </a:spcAft>
                        <a:buClr>
                          <a:srgbClr val="00B0F0"/>
                        </a:buClr>
                        <a:buFont typeface="Wingdings" panose="05000000000000000000" pitchFamily="2" charset="2"/>
                        <a:buChar char=""/>
                        <a:tabLst>
                          <a:tab pos="457200" algn="l"/>
                        </a:tabLst>
                      </a:pPr>
                      <a:r>
                        <a:rPr lang="en-GB" sz="1600" noProof="0" dirty="0" smtClean="0">
                          <a:solidFill>
                            <a:srgbClr val="000000"/>
                          </a:solidFill>
                          <a:effectLst/>
                          <a:latin typeface="Helvetica 35 Thin"/>
                          <a:cs typeface="Helvetica 35 Thin"/>
                        </a:rPr>
                        <a:t>No/minimal symptoms affecting food intake</a:t>
                      </a:r>
                      <a:r>
                        <a:rPr lang="en-GB" sz="1700" noProof="0" dirty="0" smtClean="0">
                          <a:solidFill>
                            <a:srgbClr val="000000"/>
                          </a:solidFill>
                          <a:effectLst/>
                          <a:latin typeface="Helvetica 35 Thin"/>
                          <a:cs typeface="Helvetica 35 Thin"/>
                        </a:rPr>
                        <a:t>;</a:t>
                      </a:r>
                      <a:br>
                        <a:rPr lang="en-GB" sz="1700" noProof="0" dirty="0" smtClean="0">
                          <a:solidFill>
                            <a:srgbClr val="000000"/>
                          </a:solidFill>
                          <a:effectLst/>
                          <a:latin typeface="Helvetica 35 Thin"/>
                          <a:cs typeface="Helvetica 35 Thin"/>
                        </a:rPr>
                      </a:br>
                      <a:endParaRPr lang="en-GB" sz="400" noProof="0" dirty="0" smtClean="0">
                        <a:effectLst/>
                      </a:endParaRPr>
                    </a:p>
                    <a:p>
                      <a:pPr marL="342900" lvl="0" indent="-342900" algn="l" fontAlgn="base">
                        <a:lnSpc>
                          <a:spcPct val="100000"/>
                        </a:lnSpc>
                        <a:spcAft>
                          <a:spcPts val="0"/>
                        </a:spcAft>
                        <a:buClr>
                          <a:srgbClr val="00B0F0"/>
                        </a:buClr>
                        <a:buFont typeface="Wingdings" panose="05000000000000000000" pitchFamily="2" charset="2"/>
                        <a:buChar char=""/>
                        <a:tabLst>
                          <a:tab pos="457200" algn="l"/>
                        </a:tabLst>
                      </a:pPr>
                      <a:r>
                        <a:rPr lang="en-GB" sz="1600" noProof="0" dirty="0" smtClean="0">
                          <a:solidFill>
                            <a:srgbClr val="000000"/>
                          </a:solidFill>
                          <a:effectLst/>
                          <a:latin typeface="Helvetica 35 Thin"/>
                          <a:cs typeface="Helvetica 35 Thin"/>
                        </a:rPr>
                        <a:t>No deficit in function;</a:t>
                      </a:r>
                      <a:r>
                        <a:rPr lang="en-GB" sz="1700" noProof="0" dirty="0" smtClean="0">
                          <a:solidFill>
                            <a:srgbClr val="000000"/>
                          </a:solidFill>
                          <a:effectLst/>
                          <a:latin typeface="Helvetica 35 Thin"/>
                          <a:cs typeface="Helvetica 35 Thin"/>
                        </a:rPr>
                        <a:t/>
                      </a:r>
                      <a:br>
                        <a:rPr lang="en-GB" sz="1700" noProof="0" dirty="0" smtClean="0">
                          <a:solidFill>
                            <a:srgbClr val="000000"/>
                          </a:solidFill>
                          <a:effectLst/>
                          <a:latin typeface="Helvetica 35 Thin"/>
                          <a:cs typeface="Helvetica 35 Thin"/>
                        </a:rPr>
                      </a:br>
                      <a:endParaRPr lang="en-GB" sz="400" noProof="0" dirty="0" smtClean="0">
                        <a:effectLst/>
                      </a:endParaRPr>
                    </a:p>
                    <a:p>
                      <a:pPr marL="342900" lvl="0" indent="-342900" algn="l" fontAlgn="base">
                        <a:lnSpc>
                          <a:spcPct val="100000"/>
                        </a:lnSpc>
                        <a:spcAft>
                          <a:spcPts val="0"/>
                        </a:spcAft>
                        <a:buClr>
                          <a:srgbClr val="00B0F0"/>
                        </a:buClr>
                        <a:buFont typeface="Wingdings" panose="05000000000000000000" pitchFamily="2" charset="2"/>
                        <a:buChar char=""/>
                        <a:tabLst>
                          <a:tab pos="457200" algn="l"/>
                        </a:tabLst>
                      </a:pPr>
                      <a:r>
                        <a:rPr lang="en-GB" sz="1600" noProof="0" dirty="0" smtClean="0">
                          <a:solidFill>
                            <a:srgbClr val="000000"/>
                          </a:solidFill>
                          <a:effectLst/>
                          <a:latin typeface="Helvetica 35 Thin"/>
                          <a:cs typeface="Helvetica 35 Thin"/>
                        </a:rPr>
                        <a:t>No deficit in fat or muscle mass</a:t>
                      </a:r>
                      <a:r>
                        <a:rPr lang="en-GB" sz="1700" noProof="0" dirty="0" smtClean="0">
                          <a:solidFill>
                            <a:srgbClr val="000000"/>
                          </a:solidFill>
                          <a:effectLst/>
                          <a:latin typeface="Helvetica 35 Thin"/>
                          <a:cs typeface="Helvetica 35 Thin"/>
                        </a:rPr>
                        <a:t> </a:t>
                      </a:r>
                      <a:endParaRPr lang="en-GB" sz="1700" noProof="0" dirty="0"/>
                    </a:p>
                  </a:txBody>
                  <a:tcPr marL="99061" marR="99061" marT="45721" marB="45721"/>
                </a:tc>
                <a:tc>
                  <a:txBody>
                    <a:bodyPr/>
                    <a:lstStyle/>
                    <a:p>
                      <a:pPr marL="342900" lvl="0" indent="-342900" algn="l" fontAlgn="base">
                        <a:lnSpc>
                          <a:spcPct val="100000"/>
                        </a:lnSpc>
                        <a:spcAft>
                          <a:spcPts val="0"/>
                        </a:spcAft>
                        <a:buClr>
                          <a:srgbClr val="00B0F0"/>
                        </a:buClr>
                        <a:buFont typeface="Wingdings" panose="05000000000000000000" pitchFamily="2" charset="2"/>
                        <a:buChar char=""/>
                        <a:tabLst>
                          <a:tab pos="457200" algn="l"/>
                        </a:tabLst>
                      </a:pPr>
                      <a:r>
                        <a:rPr lang="en-GB" sz="1600" baseline="0" noProof="0" dirty="0" smtClean="0">
                          <a:solidFill>
                            <a:srgbClr val="000000"/>
                          </a:solidFill>
                          <a:effectLst/>
                          <a:latin typeface="Helvetica 35 Thin"/>
                          <a:cs typeface="Helvetica 35 Thin"/>
                        </a:rPr>
                        <a:t>Definite decrease in food/nutrient intake;</a:t>
                      </a:r>
                      <a:br>
                        <a:rPr lang="en-GB" sz="1600" baseline="0" noProof="0" dirty="0" smtClean="0">
                          <a:solidFill>
                            <a:srgbClr val="000000"/>
                          </a:solidFill>
                          <a:effectLst/>
                          <a:latin typeface="Helvetica 35 Thin"/>
                          <a:cs typeface="Helvetica 35 Thin"/>
                        </a:rPr>
                      </a:br>
                      <a:r>
                        <a:rPr lang="en-GB" sz="400" baseline="0" noProof="0" dirty="0" smtClean="0">
                          <a:solidFill>
                            <a:srgbClr val="000000"/>
                          </a:solidFill>
                          <a:effectLst/>
                          <a:latin typeface="Helvetica 35 Thin"/>
                          <a:cs typeface="Helvetica 35 Thin"/>
                        </a:rPr>
                        <a:t> </a:t>
                      </a:r>
                      <a:endParaRPr lang="en-GB" sz="400" baseline="0" noProof="0" dirty="0" smtClean="0">
                        <a:effectLst/>
                      </a:endParaRPr>
                    </a:p>
                    <a:p>
                      <a:pPr marL="342900" lvl="0" indent="-342900" algn="l" fontAlgn="base">
                        <a:lnSpc>
                          <a:spcPct val="100000"/>
                        </a:lnSpc>
                        <a:spcAft>
                          <a:spcPts val="0"/>
                        </a:spcAft>
                        <a:buClr>
                          <a:srgbClr val="00B0F0"/>
                        </a:buClr>
                        <a:buFont typeface="Wingdings" panose="05000000000000000000" pitchFamily="2" charset="2"/>
                        <a:buChar char=""/>
                        <a:tabLst>
                          <a:tab pos="457200" algn="l"/>
                        </a:tabLst>
                      </a:pPr>
                      <a:r>
                        <a:rPr lang="en-GB" sz="1600" baseline="0" noProof="0" dirty="0" smtClean="0">
                          <a:solidFill>
                            <a:srgbClr val="000000"/>
                          </a:solidFill>
                          <a:effectLst/>
                          <a:latin typeface="Helvetica 35 Thin"/>
                          <a:cs typeface="Helvetica 35 Thin"/>
                        </a:rPr>
                        <a:t>5% - 10% weight loss without stabilization or gain;</a:t>
                      </a:r>
                      <a:br>
                        <a:rPr lang="en-GB" sz="1600" baseline="0" noProof="0" dirty="0" smtClean="0">
                          <a:solidFill>
                            <a:srgbClr val="000000"/>
                          </a:solidFill>
                          <a:effectLst/>
                          <a:latin typeface="Helvetica 35 Thin"/>
                          <a:cs typeface="Helvetica 35 Thin"/>
                        </a:rPr>
                      </a:br>
                      <a:r>
                        <a:rPr lang="en-GB" sz="400" baseline="0" noProof="0" dirty="0" smtClean="0">
                          <a:solidFill>
                            <a:srgbClr val="000000"/>
                          </a:solidFill>
                          <a:effectLst/>
                          <a:latin typeface="Helvetica 35 Thin"/>
                          <a:cs typeface="Helvetica 35 Thin"/>
                        </a:rPr>
                        <a:t> </a:t>
                      </a:r>
                      <a:endParaRPr lang="en-GB" sz="400" baseline="0" noProof="0" dirty="0" smtClean="0">
                        <a:effectLst/>
                      </a:endParaRPr>
                    </a:p>
                    <a:p>
                      <a:pPr marL="342900" lvl="0" indent="-342900" algn="l" fontAlgn="base">
                        <a:lnSpc>
                          <a:spcPct val="100000"/>
                        </a:lnSpc>
                        <a:spcAft>
                          <a:spcPts val="0"/>
                        </a:spcAft>
                        <a:buClr>
                          <a:srgbClr val="00B0F0"/>
                        </a:buClr>
                        <a:buFont typeface="Wingdings" panose="05000000000000000000" pitchFamily="2" charset="2"/>
                        <a:buChar char=""/>
                        <a:tabLst>
                          <a:tab pos="457200" algn="l"/>
                        </a:tabLst>
                      </a:pPr>
                      <a:r>
                        <a:rPr lang="en-GB" sz="1600" baseline="0" noProof="0" dirty="0" smtClean="0">
                          <a:solidFill>
                            <a:srgbClr val="000000"/>
                          </a:solidFill>
                          <a:effectLst/>
                          <a:latin typeface="Helvetica 35 Thin"/>
                          <a:cs typeface="Helvetica 35 Thin"/>
                        </a:rPr>
                        <a:t>Mild/some symptoms affecting food intake;</a:t>
                      </a:r>
                      <a:r>
                        <a:rPr lang="en-GB" sz="1700" baseline="0" noProof="0" dirty="0" smtClean="0">
                          <a:solidFill>
                            <a:srgbClr val="000000"/>
                          </a:solidFill>
                          <a:effectLst/>
                          <a:latin typeface="Helvetica 35 Thin"/>
                          <a:cs typeface="Helvetica 35 Thin"/>
                        </a:rPr>
                        <a:t/>
                      </a:r>
                      <a:br>
                        <a:rPr lang="en-GB" sz="1700" baseline="0" noProof="0" dirty="0" smtClean="0">
                          <a:solidFill>
                            <a:srgbClr val="000000"/>
                          </a:solidFill>
                          <a:effectLst/>
                          <a:latin typeface="Helvetica 35 Thin"/>
                          <a:cs typeface="Helvetica 35 Thin"/>
                        </a:rPr>
                      </a:br>
                      <a:endParaRPr lang="en-GB" sz="400" baseline="0" noProof="0" dirty="0" smtClean="0">
                        <a:effectLst/>
                      </a:endParaRPr>
                    </a:p>
                    <a:p>
                      <a:pPr marL="342900" lvl="0" indent="-342900" algn="l" fontAlgn="base">
                        <a:lnSpc>
                          <a:spcPct val="100000"/>
                        </a:lnSpc>
                        <a:spcAft>
                          <a:spcPts val="0"/>
                        </a:spcAft>
                        <a:buClr>
                          <a:srgbClr val="00B0F0"/>
                        </a:buClr>
                        <a:buFont typeface="Wingdings" panose="05000000000000000000" pitchFamily="2" charset="2"/>
                        <a:buChar char=""/>
                        <a:tabLst>
                          <a:tab pos="457200" algn="l"/>
                        </a:tabLst>
                      </a:pPr>
                      <a:r>
                        <a:rPr lang="en-GB" sz="1600" baseline="0" noProof="0" dirty="0" smtClean="0">
                          <a:solidFill>
                            <a:srgbClr val="000000"/>
                          </a:solidFill>
                          <a:effectLst/>
                          <a:latin typeface="Helvetica 35 Thin"/>
                          <a:cs typeface="Helvetica 35 Thin"/>
                        </a:rPr>
                        <a:t>Moderate functional deficit or recent deterioration;</a:t>
                      </a:r>
                      <a:br>
                        <a:rPr lang="en-GB" sz="1600" baseline="0" noProof="0" dirty="0" smtClean="0">
                          <a:solidFill>
                            <a:srgbClr val="000000"/>
                          </a:solidFill>
                          <a:effectLst/>
                          <a:latin typeface="Helvetica 35 Thin"/>
                          <a:cs typeface="Helvetica 35 Thin"/>
                        </a:rPr>
                      </a:br>
                      <a:r>
                        <a:rPr lang="en-GB" sz="400" baseline="0" noProof="0" dirty="0" smtClean="0">
                          <a:solidFill>
                            <a:srgbClr val="000000"/>
                          </a:solidFill>
                          <a:effectLst/>
                          <a:latin typeface="Helvetica 35 Thin"/>
                          <a:cs typeface="Helvetica 35 Thin"/>
                        </a:rPr>
                        <a:t> </a:t>
                      </a:r>
                      <a:endParaRPr lang="en-GB" sz="400" baseline="0" noProof="0" dirty="0" smtClean="0">
                        <a:effectLst/>
                      </a:endParaRPr>
                    </a:p>
                    <a:p>
                      <a:pPr marL="342900" lvl="0" indent="-342900" algn="l" fontAlgn="base">
                        <a:lnSpc>
                          <a:spcPct val="100000"/>
                        </a:lnSpc>
                        <a:spcAft>
                          <a:spcPts val="0"/>
                        </a:spcAft>
                        <a:buClr>
                          <a:srgbClr val="00B0F0"/>
                        </a:buClr>
                        <a:buFont typeface="Wingdings" panose="05000000000000000000" pitchFamily="2" charset="2"/>
                        <a:buChar char=""/>
                        <a:tabLst>
                          <a:tab pos="457200" algn="l"/>
                        </a:tabLst>
                      </a:pPr>
                      <a:r>
                        <a:rPr lang="en-GB" sz="1600" baseline="0" noProof="0" dirty="0" smtClean="0">
                          <a:solidFill>
                            <a:srgbClr val="000000"/>
                          </a:solidFill>
                          <a:effectLst/>
                          <a:latin typeface="Helvetica 35 Thin"/>
                          <a:cs typeface="Helvetica 35 Thin"/>
                        </a:rPr>
                        <a:t>Mild/moderate loss of fat and/or muscle mass</a:t>
                      </a:r>
                      <a:endParaRPr lang="en-GB" sz="1600" baseline="0" noProof="0" dirty="0">
                        <a:effectLst/>
                      </a:endParaRPr>
                    </a:p>
                  </a:txBody>
                  <a:tcPr marL="99061" marR="99061" marT="45721" marB="45721"/>
                </a:tc>
                <a:tc>
                  <a:txBody>
                    <a:bodyPr/>
                    <a:lstStyle/>
                    <a:p>
                      <a:pPr marL="342900" lvl="0" indent="-342900" algn="l" fontAlgn="base">
                        <a:lnSpc>
                          <a:spcPct val="100000"/>
                        </a:lnSpc>
                        <a:spcAft>
                          <a:spcPts val="900"/>
                        </a:spcAft>
                        <a:buClr>
                          <a:srgbClr val="00B0F0"/>
                        </a:buClr>
                        <a:buFont typeface="Wingdings" panose="05000000000000000000" pitchFamily="2" charset="2"/>
                        <a:buChar char=""/>
                        <a:tabLst>
                          <a:tab pos="457200" algn="l"/>
                        </a:tabLst>
                      </a:pPr>
                      <a:r>
                        <a:rPr lang="en-GB" sz="1600" noProof="0" dirty="0" smtClean="0">
                          <a:solidFill>
                            <a:srgbClr val="000000"/>
                          </a:solidFill>
                          <a:effectLst/>
                          <a:latin typeface="Helvetica 35 Thin"/>
                          <a:cs typeface="Helvetica 35 Thin"/>
                        </a:rPr>
                        <a:t>Severe deficit in food/nutrient intake;</a:t>
                      </a:r>
                      <a:endParaRPr lang="en-GB" sz="1600" noProof="0" dirty="0" smtClean="0">
                        <a:effectLst/>
                      </a:endParaRPr>
                    </a:p>
                    <a:p>
                      <a:pPr marL="342900" lvl="0" indent="-342900" algn="l" fontAlgn="base">
                        <a:lnSpc>
                          <a:spcPct val="100000"/>
                        </a:lnSpc>
                        <a:spcAft>
                          <a:spcPts val="900"/>
                        </a:spcAft>
                        <a:buClr>
                          <a:srgbClr val="00B0F0"/>
                        </a:buClr>
                        <a:buFont typeface="Wingdings" panose="05000000000000000000" pitchFamily="2" charset="2"/>
                        <a:buChar char=""/>
                        <a:tabLst>
                          <a:tab pos="457200" algn="l"/>
                        </a:tabLst>
                      </a:pPr>
                      <a:r>
                        <a:rPr lang="en-GB" sz="1600" noProof="0" dirty="0" smtClean="0">
                          <a:solidFill>
                            <a:srgbClr val="000000"/>
                          </a:solidFill>
                          <a:effectLst/>
                          <a:latin typeface="Helvetica 35 Thin"/>
                          <a:cs typeface="Helvetica 35 Thin"/>
                        </a:rPr>
                        <a:t>&gt; 10% weight loss which is ongoing;</a:t>
                      </a:r>
                      <a:endParaRPr lang="en-GB" sz="1600" noProof="0" dirty="0" smtClean="0">
                        <a:effectLst/>
                      </a:endParaRPr>
                    </a:p>
                    <a:p>
                      <a:pPr marL="342900" lvl="0" indent="-342900" algn="l" fontAlgn="base">
                        <a:lnSpc>
                          <a:spcPct val="100000"/>
                        </a:lnSpc>
                        <a:spcAft>
                          <a:spcPts val="900"/>
                        </a:spcAft>
                        <a:buClr>
                          <a:srgbClr val="00B0F0"/>
                        </a:buClr>
                        <a:buFont typeface="Wingdings" panose="05000000000000000000" pitchFamily="2" charset="2"/>
                        <a:buChar char=""/>
                        <a:tabLst>
                          <a:tab pos="457200" algn="l"/>
                        </a:tabLst>
                      </a:pPr>
                      <a:r>
                        <a:rPr lang="en-GB" sz="1600" noProof="0" dirty="0" smtClean="0">
                          <a:solidFill>
                            <a:srgbClr val="000000"/>
                          </a:solidFill>
                          <a:effectLst/>
                          <a:latin typeface="Helvetica 35 Thin"/>
                          <a:cs typeface="Helvetica 35 Thin"/>
                        </a:rPr>
                        <a:t>Significant symptoms affecting food/ nutrient intake;</a:t>
                      </a:r>
                      <a:endParaRPr lang="en-GB" sz="1600" noProof="0" dirty="0" smtClean="0">
                        <a:effectLst/>
                      </a:endParaRPr>
                    </a:p>
                    <a:p>
                      <a:pPr marL="342900" lvl="0" indent="-342900" algn="l" fontAlgn="base">
                        <a:lnSpc>
                          <a:spcPct val="100000"/>
                        </a:lnSpc>
                        <a:spcAft>
                          <a:spcPts val="900"/>
                        </a:spcAft>
                        <a:buClr>
                          <a:srgbClr val="00B0F0"/>
                        </a:buClr>
                        <a:buFont typeface="Wingdings" panose="05000000000000000000" pitchFamily="2" charset="2"/>
                        <a:buChar char=""/>
                        <a:tabLst>
                          <a:tab pos="457200" algn="l"/>
                        </a:tabLst>
                      </a:pPr>
                      <a:r>
                        <a:rPr lang="en-GB" sz="1600" noProof="0" dirty="0" smtClean="0">
                          <a:solidFill>
                            <a:srgbClr val="000000"/>
                          </a:solidFill>
                          <a:effectLst/>
                          <a:latin typeface="Helvetica 35 Thin"/>
                          <a:cs typeface="Helvetica 35 Thin"/>
                        </a:rPr>
                        <a:t>Severe functional defici</a:t>
                      </a:r>
                      <a:r>
                        <a:rPr lang="en-GB" sz="1700" noProof="0" dirty="0" smtClean="0">
                          <a:solidFill>
                            <a:srgbClr val="000000"/>
                          </a:solidFill>
                          <a:effectLst/>
                          <a:latin typeface="Helvetica 35 Thin"/>
                          <a:cs typeface="Helvetica 35 Thin"/>
                        </a:rPr>
                        <a:t>t</a:t>
                      </a:r>
                    </a:p>
                    <a:p>
                      <a:pPr marL="342900" lvl="0" indent="-342900" algn="l" fontAlgn="base">
                        <a:lnSpc>
                          <a:spcPct val="100000"/>
                        </a:lnSpc>
                        <a:spcAft>
                          <a:spcPts val="900"/>
                        </a:spcAft>
                        <a:buClr>
                          <a:srgbClr val="00B0F0"/>
                        </a:buClr>
                        <a:buFont typeface="Wingdings" panose="05000000000000000000" pitchFamily="2" charset="2"/>
                        <a:buChar char=""/>
                        <a:tabLst>
                          <a:tab pos="457200" algn="l"/>
                        </a:tabLst>
                      </a:pPr>
                      <a:r>
                        <a:rPr lang="en-GB" sz="1600" noProof="0" dirty="0" smtClean="0">
                          <a:solidFill>
                            <a:srgbClr val="000000"/>
                          </a:solidFill>
                          <a:effectLst/>
                          <a:latin typeface="Helvetica 35 Thin"/>
                          <a:cs typeface="Helvetica 35 Thin"/>
                        </a:rPr>
                        <a:t>OR *recent significant deterioration obvious signs of fat and/or muscle loss</a:t>
                      </a:r>
                      <a:endParaRPr lang="en-GB" sz="1600" noProof="0" dirty="0">
                        <a:effectLst/>
                      </a:endParaRPr>
                    </a:p>
                  </a:txBody>
                  <a:tcPr marL="99061" marR="99061" marT="45721" marB="45721"/>
                </a:tc>
              </a:tr>
            </a:tbl>
          </a:graphicData>
        </a:graphic>
      </p:graphicFrame>
      <p:sp>
        <p:nvSpPr>
          <p:cNvPr id="7" name="Obdélník 6"/>
          <p:cNvSpPr/>
          <p:nvPr/>
        </p:nvSpPr>
        <p:spPr>
          <a:xfrm>
            <a:off x="3904920" y="304800"/>
            <a:ext cx="1787669" cy="394210"/>
          </a:xfrm>
          <a:prstGeom prst="rect">
            <a:avLst/>
          </a:prstGeom>
        </p:spPr>
        <p:txBody>
          <a:bodyPr wrap="none">
            <a:spAutoFit/>
          </a:bodyPr>
          <a:lstStyle/>
          <a:p>
            <a:pPr algn="just">
              <a:lnSpc>
                <a:spcPct val="120000"/>
              </a:lnSpc>
              <a:spcAft>
                <a:spcPts val="0"/>
              </a:spcAft>
              <a:buClr>
                <a:srgbClr val="00B0F0"/>
              </a:buClr>
              <a:tabLst>
                <a:tab pos="457200" algn="l"/>
              </a:tabLst>
            </a:pPr>
            <a:r>
              <a:rPr lang="en-GB" sz="1800" dirty="0" smtClean="0">
                <a:solidFill>
                  <a:srgbClr val="000000"/>
                </a:solidFill>
                <a:latin typeface="Helvetica 35 Thin"/>
                <a:cs typeface="Helvetica 35 Thin"/>
              </a:rPr>
              <a:t>Fluid retention</a:t>
            </a:r>
            <a:endParaRPr lang="en-GB" sz="1800" dirty="0">
              <a:solidFill>
                <a:srgbClr val="000000"/>
              </a:solidFill>
              <a:latin typeface="Helvetica 35 Thin"/>
              <a:cs typeface="Helvetica 35 Thin"/>
            </a:endParaRPr>
          </a:p>
        </p:txBody>
      </p:sp>
      <p:sp>
        <p:nvSpPr>
          <p:cNvPr id="8" name="Obdélník 7"/>
          <p:cNvSpPr/>
          <p:nvPr/>
        </p:nvSpPr>
        <p:spPr>
          <a:xfrm>
            <a:off x="3183172" y="2394668"/>
            <a:ext cx="3535968" cy="394210"/>
          </a:xfrm>
          <a:prstGeom prst="rect">
            <a:avLst/>
          </a:prstGeom>
        </p:spPr>
        <p:txBody>
          <a:bodyPr wrap="none">
            <a:spAutoFit/>
          </a:bodyPr>
          <a:lstStyle/>
          <a:p>
            <a:pPr algn="just">
              <a:lnSpc>
                <a:spcPct val="120000"/>
              </a:lnSpc>
              <a:spcAft>
                <a:spcPts val="0"/>
              </a:spcAft>
              <a:buClr>
                <a:srgbClr val="00B0F0"/>
              </a:buClr>
              <a:tabLst>
                <a:tab pos="457200" algn="l"/>
              </a:tabLst>
            </a:pPr>
            <a:r>
              <a:rPr lang="en-GB" sz="1800" dirty="0" smtClean="0">
                <a:solidFill>
                  <a:srgbClr val="000000"/>
                </a:solidFill>
                <a:latin typeface="Helvetica 35 Thin"/>
                <a:cs typeface="Helvetica 35 Thin"/>
              </a:rPr>
              <a:t>Subjective Global Assessment</a:t>
            </a:r>
            <a:endParaRPr lang="en-GB" sz="1800" dirty="0">
              <a:solidFill>
                <a:srgbClr val="000000"/>
              </a:solidFill>
              <a:latin typeface="Helvetica 35 Thin"/>
              <a:cs typeface="Helvetica 35 Thin"/>
            </a:endParaRP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829800" cy="1512278"/>
          </a:xfrm>
          <a:prstGeom prst="rect">
            <a:avLst/>
          </a:prstGeom>
        </p:spPr>
      </p:pic>
    </p:spTree>
    <p:extLst>
      <p:ext uri="{BB962C8B-B14F-4D97-AF65-F5344CB8AC3E}">
        <p14:creationId xmlns:p14="http://schemas.microsoft.com/office/powerpoint/2010/main" val="3978388462"/>
      </p:ext>
    </p:extLst>
  </p:cSld>
  <p:clrMapOvr>
    <a:masterClrMapping/>
  </p:clrMapOvr>
  <p:transition spd="med">
    <p:pull dir="ru"/>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838200" y="0"/>
            <a:ext cx="8305800" cy="304800"/>
          </a:xfrm>
        </p:spPr>
        <p:txBody>
          <a:bodyPr wrap="square" numCol="1" anchorCtr="0" compatLnSpc="1">
            <a:prstTxWarp prst="textNoShape">
              <a:avLst/>
            </a:prstTxWarp>
            <a:noAutofit/>
          </a:bodyPr>
          <a:lstStyle/>
          <a:p>
            <a:pPr eaLnBrk="1" hangingPunct="1">
              <a:lnSpc>
                <a:spcPts val="3400"/>
              </a:lnSpc>
            </a:pPr>
            <a:r>
              <a:rPr lang="en-GB" sz="1400" dirty="0">
                <a:effectLst>
                  <a:outerShdw blurRad="38100" dist="38100" dir="2700000" algn="tl">
                    <a:srgbClr val="C0C0C0"/>
                  </a:outerShdw>
                </a:effectLst>
                <a:latin typeface="Arial" pitchFamily="34" charset="0"/>
              </a:rPr>
              <a:t>NRS 2002  - Nutritional Risk Screening</a:t>
            </a:r>
            <a:endParaRPr lang="en-GB" sz="14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144001" y="822960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107</a:t>
            </a:fld>
            <a:endParaRPr lang="cs-CZ" sz="12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914400" y="2286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pic>
        <p:nvPicPr>
          <p:cNvPr id="1026" name="Obrázek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1" y="294072"/>
            <a:ext cx="7929573" cy="1991929"/>
          </a:xfrm>
          <a:prstGeom prst="rect">
            <a:avLst/>
          </a:prstGeom>
          <a:noFill/>
          <a:extLst>
            <a:ext uri="{909E8E84-426E-40DD-AFC4-6F175D3DCCD1}">
              <a14:hiddenFill xmlns:a14="http://schemas.microsoft.com/office/drawing/2010/main">
                <a:solidFill>
                  <a:srgbClr val="FFFFFF"/>
                </a:solidFill>
              </a14:hiddenFill>
            </a:ext>
          </a:extLst>
        </p:spPr>
      </p:pic>
      <p:pic>
        <p:nvPicPr>
          <p:cNvPr id="1025" name="Obrázek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765" y="2282473"/>
            <a:ext cx="7883359" cy="37373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381001" y="1939523"/>
            <a:ext cx="18473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2048" y="6019801"/>
            <a:ext cx="6557152" cy="794597"/>
          </a:xfrm>
          <a:prstGeom prst="rect">
            <a:avLst/>
          </a:prstGeom>
        </p:spPr>
      </p:pic>
    </p:spTree>
    <p:extLst>
      <p:ext uri="{BB962C8B-B14F-4D97-AF65-F5344CB8AC3E}">
        <p14:creationId xmlns:p14="http://schemas.microsoft.com/office/powerpoint/2010/main" val="1099639274"/>
      </p:ext>
    </p:extLst>
  </p:cSld>
  <p:clrMapOvr>
    <a:masterClrMapping/>
  </p:clrMapOvr>
  <p:transition spd="med">
    <p:pull dir="ru"/>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0"/>
            <a:ext cx="8997950" cy="381000"/>
          </a:xfrm>
        </p:spPr>
        <p:txBody>
          <a:bodyPr wrap="square" numCol="1" anchorCtr="0" compatLnSpc="1">
            <a:prstTxWarp prst="textNoShape">
              <a:avLst/>
            </a:prstTxWarp>
            <a:noAutofit/>
          </a:bodyPr>
          <a:lstStyle/>
          <a:p>
            <a:pPr eaLnBrk="1" hangingPunct="1">
              <a:lnSpc>
                <a:spcPts val="3561"/>
              </a:lnSpc>
            </a:pPr>
            <a:r>
              <a:rPr lang="en-GB" sz="1700" dirty="0">
                <a:effectLst>
                  <a:outerShdw blurRad="38100" dist="38100" dir="2700000" algn="tl">
                    <a:srgbClr val="C0C0C0"/>
                  </a:outerShdw>
                </a:effectLst>
                <a:latin typeface="Arial" pitchFamily="34" charset="0"/>
              </a:rPr>
              <a:t>MUST – Malnutrition Universal Screening Tool</a:t>
            </a:r>
            <a:endParaRPr lang="en-GB" sz="17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108</a:t>
            </a:fld>
            <a:endParaRPr lang="cs-CZ" sz="13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577850" y="3810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a:solidFill>
                <a:prstClr val="white"/>
              </a:solidFill>
            </a:endParaRPr>
          </a:p>
        </p:txBody>
      </p:sp>
      <p:pic>
        <p:nvPicPr>
          <p:cNvPr id="18434"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2" y="457202"/>
            <a:ext cx="6066500" cy="6419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665620"/>
      </p:ext>
    </p:extLst>
  </p:cSld>
  <p:clrMapOvr>
    <a:masterClrMapping/>
  </p:clrMapOvr>
  <p:transition spd="med">
    <p:pull dir="ru"/>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109</a:t>
            </a:fld>
            <a:endParaRPr lang="cs-CZ" sz="1300">
              <a:solidFill>
                <a:prstClr val="black">
                  <a:lumMod val="65000"/>
                  <a:lumOff val="35000"/>
                </a:prstClr>
              </a:solidFill>
              <a:latin typeface="Century Gothic" pitchFamily="34" charset="0"/>
            </a:endParaRPr>
          </a:p>
        </p:txBody>
      </p:sp>
      <p:pic>
        <p:nvPicPr>
          <p:cNvPr id="19458"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2"/>
            <a:ext cx="6161276" cy="6857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269826"/>
      </p:ext>
    </p:extLst>
  </p:cSld>
  <p:clrMapOvr>
    <a:masterClrMapping/>
  </p:clrMapOvr>
  <p:transition spd="med">
    <p:pull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228601"/>
            <a:ext cx="8997950" cy="479612"/>
          </a:xfrm>
        </p:spPr>
        <p:txBody>
          <a:bodyPr wrap="square" numCol="1" anchorCtr="0" compatLnSpc="1">
            <a:prstTxWarp prst="textNoShape">
              <a:avLst/>
            </a:prstTxWarp>
            <a:noAutofit/>
          </a:bodyPr>
          <a:lstStyle/>
          <a:p>
            <a:pPr eaLnBrk="1" hangingPunct="1">
              <a:lnSpc>
                <a:spcPct val="100000"/>
              </a:lnSpc>
            </a:pPr>
            <a:r>
              <a:rPr lang="en-GB" sz="3000" dirty="0">
                <a:effectLst>
                  <a:outerShdw blurRad="38100" dist="38100" dir="2700000" algn="tl">
                    <a:srgbClr val="C0C0C0"/>
                  </a:outerShdw>
                </a:effectLst>
                <a:latin typeface="Arial" pitchFamily="34" charset="0"/>
              </a:rPr>
              <a:t>Marasmus vs Kwashiorkor</a:t>
            </a:r>
            <a:endParaRPr lang="en-GB" sz="30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11</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685799"/>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15" name="Rectangle 4"/>
          <p:cNvSpPr>
            <a:spLocks noChangeArrowheads="1"/>
          </p:cNvSpPr>
          <p:nvPr/>
        </p:nvSpPr>
        <p:spPr bwMode="auto">
          <a:xfrm>
            <a:off x="577851" y="9906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cs-CZ" b="0" dirty="0" smtClean="0">
                <a:solidFill>
                  <a:prstClr val="black"/>
                </a:solidFill>
                <a:latin typeface="Arial" pitchFamily="34" charset="0"/>
              </a:rPr>
              <a:t>Marasmus</a:t>
            </a:r>
            <a:endParaRPr lang="en-GB" sz="2100" dirty="0">
              <a:solidFill>
                <a:prstClr val="black"/>
              </a:solidFill>
              <a:latin typeface="Arial" pitchFamily="34" charset="0"/>
            </a:endParaRPr>
          </a:p>
        </p:txBody>
      </p:sp>
      <p:sp>
        <p:nvSpPr>
          <p:cNvPr id="11" name="Rectangle 4"/>
          <p:cNvSpPr>
            <a:spLocks noChangeArrowheads="1"/>
          </p:cNvSpPr>
          <p:nvPr/>
        </p:nvSpPr>
        <p:spPr bwMode="auto">
          <a:xfrm>
            <a:off x="577851" y="22860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Kwashiorkor</a:t>
            </a:r>
            <a:endParaRPr lang="en-GB" sz="2100" dirty="0">
              <a:solidFill>
                <a:prstClr val="black"/>
              </a:solidFill>
              <a:latin typeface="Arial" pitchFamily="34" charset="0"/>
            </a:endParaRPr>
          </a:p>
        </p:txBody>
      </p:sp>
      <p:sp>
        <p:nvSpPr>
          <p:cNvPr id="12" name="Rectangle 4"/>
          <p:cNvSpPr>
            <a:spLocks noChangeArrowheads="1"/>
          </p:cNvSpPr>
          <p:nvPr/>
        </p:nvSpPr>
        <p:spPr bwMode="auto">
          <a:xfrm>
            <a:off x="908052" y="1447801"/>
            <a:ext cx="8750300" cy="685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cs-CZ" sz="2100" b="0" dirty="0">
                <a:solidFill>
                  <a:prstClr val="black"/>
                </a:solidFill>
                <a:latin typeface="Arial" pitchFamily="34" charset="0"/>
              </a:rPr>
              <a:t>Marasmus </a:t>
            </a:r>
            <a:r>
              <a:rPr lang="en-US" sz="2100" b="0" dirty="0">
                <a:solidFill>
                  <a:prstClr val="black"/>
                </a:solidFill>
                <a:latin typeface="Arial" pitchFamily="34" charset="0"/>
              </a:rPr>
              <a:t>is caused by a severe deficiency of nearly all nutrients, especially protein, carbohydrates, and lipids.</a:t>
            </a:r>
            <a:endParaRPr lang="en-GB" sz="2100" dirty="0">
              <a:solidFill>
                <a:prstClr val="black"/>
              </a:solidFill>
              <a:latin typeface="Arial" pitchFamily="34" charset="0"/>
            </a:endParaRPr>
          </a:p>
        </p:txBody>
      </p:sp>
      <p:sp>
        <p:nvSpPr>
          <p:cNvPr id="16" name="Rectangle 4"/>
          <p:cNvSpPr>
            <a:spLocks noChangeArrowheads="1"/>
          </p:cNvSpPr>
          <p:nvPr/>
        </p:nvSpPr>
        <p:spPr bwMode="auto">
          <a:xfrm>
            <a:off x="825500" y="2743201"/>
            <a:ext cx="875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en-US" sz="2100" b="0" dirty="0">
                <a:solidFill>
                  <a:prstClr val="black"/>
                </a:solidFill>
                <a:latin typeface="Arial" pitchFamily="34" charset="0"/>
              </a:rPr>
              <a:t>Sufficient calorie intake, but with insufficient protein consumption</a:t>
            </a:r>
            <a:r>
              <a:rPr lang="cs-CZ" sz="2100" b="0" dirty="0">
                <a:solidFill>
                  <a:prstClr val="black"/>
                </a:solidFill>
                <a:latin typeface="Arial" pitchFamily="34" charset="0"/>
              </a:rPr>
              <a:t>.</a:t>
            </a:r>
            <a:r>
              <a:rPr lang="en-US" sz="2100" b="0" dirty="0">
                <a:solidFill>
                  <a:prstClr val="black"/>
                </a:solidFill>
                <a:latin typeface="Arial" pitchFamily="34" charset="0"/>
              </a:rPr>
              <a:t> </a:t>
            </a:r>
            <a:endParaRPr lang="en-GB" sz="2100" dirty="0">
              <a:solidFill>
                <a:prstClr val="black"/>
              </a:solidFill>
              <a:latin typeface="Arial" pitchFamily="34" charset="0"/>
            </a:endParaRPr>
          </a:p>
        </p:txBody>
      </p:sp>
      <p:pic>
        <p:nvPicPr>
          <p:cNvPr id="5123" name="Picture 3" descr="C:\Users\jfiala\Desktop\Media Gallery\marasmus vs kwashiork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452" y="3276602"/>
            <a:ext cx="77014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88651"/>
      </p:ext>
    </p:extLst>
  </p:cSld>
  <p:clrMapOvr>
    <a:masterClrMapping/>
  </p:clrMapOvr>
  <p:transition spd="med">
    <p:pull dir="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12</a:t>
            </a:fld>
            <a:endParaRPr lang="cs-CZ" sz="1300" dirty="0">
              <a:solidFill>
                <a:prstClr val="black">
                  <a:lumMod val="65000"/>
                  <a:lumOff val="35000"/>
                </a:prstClr>
              </a:solidFill>
              <a:latin typeface="Century Gothic" pitchFamily="34" charset="0"/>
            </a:endParaRPr>
          </a:p>
        </p:txBody>
      </p:sp>
      <p:pic>
        <p:nvPicPr>
          <p:cNvPr id="22530" name="Picture 2" descr="Výsledek obrázku pro kwashiorkor edema pathogenesi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050" y="381000"/>
            <a:ext cx="8466285"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117652"/>
      </p:ext>
    </p:extLst>
  </p:cSld>
  <p:clrMapOvr>
    <a:masterClrMapping/>
  </p:clrMapOvr>
  <p:transition spd="med">
    <p:pull dir="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2"/>
            <a:ext cx="8997950" cy="457200"/>
          </a:xfrm>
        </p:spPr>
        <p:txBody>
          <a:bodyPr wrap="square" numCol="1" anchorCtr="0" compatLnSpc="1">
            <a:prstTxWarp prst="textNoShape">
              <a:avLst/>
            </a:prstTxWarp>
            <a:noAutofit/>
          </a:bodyPr>
          <a:lstStyle/>
          <a:p>
            <a:pPr eaLnBrk="1" hangingPunct="1">
              <a:lnSpc>
                <a:spcPct val="100000"/>
              </a:lnSpc>
            </a:pPr>
            <a:r>
              <a:rPr lang="en-GB" sz="2500" dirty="0">
                <a:effectLst>
                  <a:outerShdw blurRad="38100" dist="38100" dir="2700000" algn="tl">
                    <a:srgbClr val="C0C0C0"/>
                  </a:outerShdw>
                </a:effectLst>
                <a:latin typeface="Arial" pitchFamily="34" charset="0"/>
              </a:rPr>
              <a:t>Malnutrition - symptoms</a:t>
            </a:r>
            <a:endParaRPr lang="en-GB"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13</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4572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11" name="Rectangle 4"/>
          <p:cNvSpPr>
            <a:spLocks noChangeArrowheads="1"/>
          </p:cNvSpPr>
          <p:nvPr/>
        </p:nvSpPr>
        <p:spPr bwMode="auto">
          <a:xfrm>
            <a:off x="345679" y="381001"/>
            <a:ext cx="9230122"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Lack of appetite or interest</a:t>
            </a:r>
            <a:r>
              <a:rPr lang="cs-CZ" sz="2200" b="0" dirty="0">
                <a:solidFill>
                  <a:prstClr val="black"/>
                </a:solidFill>
                <a:latin typeface="Arial" pitchFamily="34" charset="0"/>
              </a:rPr>
              <a:t> in</a:t>
            </a:r>
            <a:r>
              <a:rPr lang="en-GB" sz="2200" b="0" dirty="0">
                <a:solidFill>
                  <a:prstClr val="black"/>
                </a:solidFill>
                <a:latin typeface="Arial" pitchFamily="34" charset="0"/>
              </a:rPr>
              <a:t> food or drink</a:t>
            </a:r>
          </a:p>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Tiredness and irritability</a:t>
            </a:r>
          </a:p>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Inability to concentrate</a:t>
            </a:r>
          </a:p>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Always feeling cold</a:t>
            </a:r>
          </a:p>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Loss of fat, muscle mass, and body tissue</a:t>
            </a:r>
          </a:p>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Higher risk of getting sick and taking longer to heal</a:t>
            </a:r>
          </a:p>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Longer healing time for wounds</a:t>
            </a:r>
          </a:p>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Higher risk of complications after surgery</a:t>
            </a:r>
          </a:p>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Depression</a:t>
            </a:r>
          </a:p>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Reduced sex drive and problems with fertility</a:t>
            </a:r>
          </a:p>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Breathing becomes difficult</a:t>
            </a:r>
          </a:p>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Skin may become thin, dry, inelastic, pale, and cold</a:t>
            </a:r>
          </a:p>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The cheeks appear hollow and the eyes sunken, as fat disappears from the face</a:t>
            </a:r>
          </a:p>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Hair becomes dry and sparse, falling out easily</a:t>
            </a:r>
          </a:p>
          <a:p>
            <a:pPr marL="359173" indent="-359173">
              <a:lnSpc>
                <a:spcPct val="90000"/>
              </a:lnSpc>
              <a:buClr>
                <a:srgbClr val="3399FF"/>
              </a:buClr>
              <a:buSzPct val="60000"/>
              <a:buFont typeface="Wingdings" pitchFamily="2" charset="2"/>
              <a:buChar char="n"/>
            </a:pPr>
            <a:endParaRPr lang="cs-CZ" b="0" dirty="0" smtClean="0">
              <a:solidFill>
                <a:prstClr val="black"/>
              </a:solidFill>
              <a:latin typeface="Arial" pitchFamily="34" charset="0"/>
            </a:endParaRPr>
          </a:p>
        </p:txBody>
      </p:sp>
    </p:spTree>
    <p:extLst>
      <p:ext uri="{BB962C8B-B14F-4D97-AF65-F5344CB8AC3E}">
        <p14:creationId xmlns:p14="http://schemas.microsoft.com/office/powerpoint/2010/main" val="1924639611"/>
      </p:ext>
    </p:extLst>
  </p:cSld>
  <p:clrMapOvr>
    <a:masterClrMapping/>
  </p:clrMapOvr>
  <p:transition spd="med">
    <p:pull dir="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2"/>
            <a:ext cx="8997950" cy="457200"/>
          </a:xfrm>
        </p:spPr>
        <p:txBody>
          <a:bodyPr wrap="square" numCol="1" anchorCtr="0" compatLnSpc="1">
            <a:prstTxWarp prst="textNoShape">
              <a:avLst/>
            </a:prstTxWarp>
            <a:noAutofit/>
          </a:bodyPr>
          <a:lstStyle/>
          <a:p>
            <a:pPr eaLnBrk="1" hangingPunct="1">
              <a:lnSpc>
                <a:spcPct val="100000"/>
              </a:lnSpc>
            </a:pPr>
            <a:r>
              <a:rPr lang="en-GB" sz="2500" dirty="0">
                <a:effectLst>
                  <a:outerShdw blurRad="38100" dist="38100" dir="2700000" algn="tl">
                    <a:srgbClr val="C0C0C0"/>
                  </a:outerShdw>
                </a:effectLst>
                <a:latin typeface="Arial" pitchFamily="34" charset="0"/>
              </a:rPr>
              <a:t>Malnutrition - causes</a:t>
            </a:r>
            <a:endParaRPr lang="en-GB"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14</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4572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7" name="Rectangle 4"/>
          <p:cNvSpPr>
            <a:spLocks noChangeArrowheads="1"/>
          </p:cNvSpPr>
          <p:nvPr/>
        </p:nvSpPr>
        <p:spPr bwMode="auto">
          <a:xfrm>
            <a:off x="165101" y="4572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US" b="0" dirty="0" smtClean="0">
                <a:solidFill>
                  <a:prstClr val="black"/>
                </a:solidFill>
                <a:latin typeface="Arial" pitchFamily="34" charset="0"/>
              </a:rPr>
              <a:t>Low intake of food</a:t>
            </a:r>
            <a:endParaRPr lang="en-US" sz="2100" dirty="0">
              <a:solidFill>
                <a:prstClr val="black"/>
              </a:solidFill>
              <a:latin typeface="Arial" pitchFamily="34" charset="0"/>
            </a:endParaRPr>
          </a:p>
        </p:txBody>
      </p:sp>
      <p:sp>
        <p:nvSpPr>
          <p:cNvPr id="8" name="Rectangle 4"/>
          <p:cNvSpPr>
            <a:spLocks noChangeArrowheads="1"/>
          </p:cNvSpPr>
          <p:nvPr/>
        </p:nvSpPr>
        <p:spPr bwMode="auto">
          <a:xfrm>
            <a:off x="165101" y="1295400"/>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Mental health problems</a:t>
            </a:r>
            <a:endParaRPr lang="en-GB" sz="2100" dirty="0">
              <a:solidFill>
                <a:prstClr val="black"/>
              </a:solidFill>
              <a:latin typeface="Arial" pitchFamily="34" charset="0"/>
            </a:endParaRPr>
          </a:p>
        </p:txBody>
      </p:sp>
      <p:sp>
        <p:nvSpPr>
          <p:cNvPr id="9" name="Rectangle 4"/>
          <p:cNvSpPr>
            <a:spLocks noChangeArrowheads="1"/>
          </p:cNvSpPr>
          <p:nvPr/>
        </p:nvSpPr>
        <p:spPr bwMode="auto">
          <a:xfrm>
            <a:off x="165101" y="3276601"/>
            <a:ext cx="875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Digestive disorders and stomach conditions</a:t>
            </a:r>
            <a:endParaRPr lang="en-GB" sz="2100" dirty="0">
              <a:solidFill>
                <a:prstClr val="black"/>
              </a:solidFill>
              <a:latin typeface="Arial" pitchFamily="34" charset="0"/>
            </a:endParaRPr>
          </a:p>
        </p:txBody>
      </p:sp>
      <p:sp>
        <p:nvSpPr>
          <p:cNvPr id="10" name="Rectangle 4"/>
          <p:cNvSpPr>
            <a:spLocks noChangeArrowheads="1"/>
          </p:cNvSpPr>
          <p:nvPr/>
        </p:nvSpPr>
        <p:spPr bwMode="auto">
          <a:xfrm>
            <a:off x="247650" y="48006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Alcoholism</a:t>
            </a:r>
            <a:endParaRPr lang="en-GB" sz="2100" dirty="0">
              <a:solidFill>
                <a:prstClr val="black"/>
              </a:solidFill>
              <a:latin typeface="Arial" pitchFamily="34" charset="0"/>
            </a:endParaRPr>
          </a:p>
        </p:txBody>
      </p:sp>
      <p:sp>
        <p:nvSpPr>
          <p:cNvPr id="12" name="Rectangle 4"/>
          <p:cNvSpPr>
            <a:spLocks noChangeArrowheads="1"/>
          </p:cNvSpPr>
          <p:nvPr/>
        </p:nvSpPr>
        <p:spPr bwMode="auto">
          <a:xfrm>
            <a:off x="247650" y="6172201"/>
            <a:ext cx="8750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Lack of breastfeeding</a:t>
            </a:r>
            <a:endParaRPr lang="en-GB" sz="2100" dirty="0">
              <a:solidFill>
                <a:prstClr val="black"/>
              </a:solidFill>
              <a:latin typeface="Arial" pitchFamily="34" charset="0"/>
            </a:endParaRPr>
          </a:p>
        </p:txBody>
      </p:sp>
      <p:sp>
        <p:nvSpPr>
          <p:cNvPr id="13" name="Rectangle 4"/>
          <p:cNvSpPr>
            <a:spLocks noChangeArrowheads="1"/>
          </p:cNvSpPr>
          <p:nvPr/>
        </p:nvSpPr>
        <p:spPr bwMode="auto">
          <a:xfrm>
            <a:off x="577850" y="838201"/>
            <a:ext cx="9245601"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en-US" sz="1700" b="0" dirty="0">
                <a:solidFill>
                  <a:prstClr val="black"/>
                </a:solidFill>
                <a:latin typeface="Arial" pitchFamily="34" charset="0"/>
              </a:rPr>
              <a:t>This may be caused by symptoms of an illness, for example, dysphagia, when it is difficult to swallow. Badly fitting dentures may contribute.</a:t>
            </a:r>
            <a:endParaRPr lang="en-US" sz="1700" dirty="0">
              <a:solidFill>
                <a:prstClr val="black"/>
              </a:solidFill>
              <a:latin typeface="Arial" pitchFamily="34" charset="0"/>
            </a:endParaRPr>
          </a:p>
        </p:txBody>
      </p:sp>
      <p:sp>
        <p:nvSpPr>
          <p:cNvPr id="14" name="Rectangle 4"/>
          <p:cNvSpPr>
            <a:spLocks noChangeArrowheads="1"/>
          </p:cNvSpPr>
          <p:nvPr/>
        </p:nvSpPr>
        <p:spPr bwMode="auto">
          <a:xfrm>
            <a:off x="577850" y="1676401"/>
            <a:ext cx="9245601"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en-US" sz="1700" b="0" dirty="0">
                <a:solidFill>
                  <a:prstClr val="black"/>
                </a:solidFill>
                <a:latin typeface="Arial" pitchFamily="34" charset="0"/>
              </a:rPr>
              <a:t>Conditions such as depression, dementia, schizophrenia, anorexia nervosa, and bulimia can lead to malnutrition</a:t>
            </a:r>
            <a:endParaRPr lang="en-US" sz="1700" dirty="0">
              <a:solidFill>
                <a:prstClr val="black"/>
              </a:solidFill>
              <a:latin typeface="Arial" pitchFamily="34" charset="0"/>
            </a:endParaRPr>
          </a:p>
        </p:txBody>
      </p:sp>
      <p:sp>
        <p:nvSpPr>
          <p:cNvPr id="16" name="Rectangle 4"/>
          <p:cNvSpPr>
            <a:spLocks noChangeArrowheads="1"/>
          </p:cNvSpPr>
          <p:nvPr/>
        </p:nvSpPr>
        <p:spPr bwMode="auto">
          <a:xfrm>
            <a:off x="577850" y="2590801"/>
            <a:ext cx="924560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en-US" sz="1700" b="0" dirty="0">
                <a:solidFill>
                  <a:prstClr val="black"/>
                </a:solidFill>
                <a:latin typeface="Arial" pitchFamily="34" charset="0"/>
              </a:rPr>
              <a:t>Some people cannot leave the house to buy food or find it physically difficult to prepare meals. Those who live alone and are isolated are more at risk. Some people do not have enough money to spend on food, and others have limited cooking skills.</a:t>
            </a:r>
            <a:endParaRPr lang="en-US" sz="1700" dirty="0">
              <a:solidFill>
                <a:prstClr val="black"/>
              </a:solidFill>
              <a:latin typeface="Arial" pitchFamily="34" charset="0"/>
            </a:endParaRPr>
          </a:p>
        </p:txBody>
      </p:sp>
      <p:sp>
        <p:nvSpPr>
          <p:cNvPr id="17" name="Rectangle 4"/>
          <p:cNvSpPr>
            <a:spLocks noChangeArrowheads="1"/>
          </p:cNvSpPr>
          <p:nvPr/>
        </p:nvSpPr>
        <p:spPr bwMode="auto">
          <a:xfrm>
            <a:off x="577850" y="5181601"/>
            <a:ext cx="9245601" cy="87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en-GB" sz="1700" b="0" dirty="0">
                <a:solidFill>
                  <a:prstClr val="black"/>
                </a:solidFill>
                <a:latin typeface="Arial" pitchFamily="34" charset="0"/>
              </a:rPr>
              <a:t>Alcohol </a:t>
            </a:r>
            <a:r>
              <a:rPr lang="en-US" sz="1700" b="0" dirty="0">
                <a:solidFill>
                  <a:prstClr val="black"/>
                </a:solidFill>
                <a:latin typeface="Arial" pitchFamily="34" charset="0"/>
              </a:rPr>
              <a:t>can lead to gastritis or damage to the pancreas. These can make it hard to digest food, absorb certain vitamins, and produce hormones that regulate metabolism. Alcohol contains calories, so the person may not feel hungry. They may not eat enough proper food to supply the body with essential nutrients.</a:t>
            </a:r>
            <a:endParaRPr lang="en-US" sz="1700" dirty="0">
              <a:solidFill>
                <a:prstClr val="black"/>
              </a:solidFill>
              <a:latin typeface="Arial" pitchFamily="34" charset="0"/>
            </a:endParaRPr>
          </a:p>
        </p:txBody>
      </p:sp>
      <p:sp>
        <p:nvSpPr>
          <p:cNvPr id="18" name="Rectangle 4"/>
          <p:cNvSpPr>
            <a:spLocks noChangeArrowheads="1"/>
          </p:cNvSpPr>
          <p:nvPr/>
        </p:nvSpPr>
        <p:spPr bwMode="auto">
          <a:xfrm>
            <a:off x="577850" y="6491288"/>
            <a:ext cx="9245601"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en-US" sz="1500" b="0" dirty="0">
                <a:solidFill>
                  <a:prstClr val="black"/>
                </a:solidFill>
                <a:latin typeface="Arial" pitchFamily="34" charset="0"/>
              </a:rPr>
              <a:t>Not breastfeeding, especially in the developing world, can lead to malnutrition in infants and children.</a:t>
            </a:r>
            <a:endParaRPr lang="en-US" sz="1500" dirty="0">
              <a:solidFill>
                <a:prstClr val="black"/>
              </a:solidFill>
              <a:latin typeface="Arial" pitchFamily="34" charset="0"/>
            </a:endParaRPr>
          </a:p>
        </p:txBody>
      </p:sp>
      <p:sp>
        <p:nvSpPr>
          <p:cNvPr id="19" name="Rectangle 4"/>
          <p:cNvSpPr>
            <a:spLocks noChangeArrowheads="1"/>
          </p:cNvSpPr>
          <p:nvPr/>
        </p:nvSpPr>
        <p:spPr bwMode="auto">
          <a:xfrm>
            <a:off x="247650" y="21336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Social and mobility problems</a:t>
            </a:r>
            <a:endParaRPr lang="en-GB" sz="2100" dirty="0">
              <a:solidFill>
                <a:prstClr val="black"/>
              </a:solidFill>
              <a:latin typeface="Arial" pitchFamily="34" charset="0"/>
            </a:endParaRPr>
          </a:p>
        </p:txBody>
      </p:sp>
      <p:sp>
        <p:nvSpPr>
          <p:cNvPr id="20" name="Rectangle 4"/>
          <p:cNvSpPr>
            <a:spLocks noChangeArrowheads="1"/>
          </p:cNvSpPr>
          <p:nvPr/>
        </p:nvSpPr>
        <p:spPr bwMode="auto">
          <a:xfrm>
            <a:off x="577850" y="3657601"/>
            <a:ext cx="92456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en-US" sz="1700" b="0" dirty="0">
                <a:solidFill>
                  <a:prstClr val="black"/>
                </a:solidFill>
                <a:latin typeface="Arial" pitchFamily="34" charset="0"/>
              </a:rPr>
              <a:t>If the body does not absorb nutrients efficiently, even a healthful diet may not prevent malnutrition. People with Crohn's disease or ulcerative colitis may need to have part of the small intestine removed to enable them to absorb nutrients. Celiac disease  may result in damage to the lining of the intestines and poor food absorption.</a:t>
            </a:r>
            <a:r>
              <a:rPr lang="cs-CZ" sz="1700" b="0" dirty="0">
                <a:solidFill>
                  <a:prstClr val="black"/>
                </a:solidFill>
                <a:latin typeface="Arial" pitchFamily="34" charset="0"/>
              </a:rPr>
              <a:t> </a:t>
            </a:r>
            <a:r>
              <a:rPr lang="en-US" sz="1700" b="0" dirty="0">
                <a:solidFill>
                  <a:prstClr val="black"/>
                </a:solidFill>
                <a:latin typeface="Arial" pitchFamily="34" charset="0"/>
              </a:rPr>
              <a:t>Persistent diarrhea, vomiting, or both can lead to a loss of vital nutrients</a:t>
            </a:r>
            <a:endParaRPr lang="cs-CZ" sz="1700" b="0" dirty="0">
              <a:solidFill>
                <a:prstClr val="black"/>
              </a:solidFill>
              <a:latin typeface="Arial" pitchFamily="34" charset="0"/>
            </a:endParaRPr>
          </a:p>
          <a:p>
            <a:pPr>
              <a:lnSpc>
                <a:spcPct val="90000"/>
              </a:lnSpc>
              <a:buClr>
                <a:srgbClr val="3399FF"/>
              </a:buClr>
              <a:buSzPct val="60000"/>
            </a:pPr>
            <a:endParaRPr lang="en-US" sz="1700" dirty="0">
              <a:solidFill>
                <a:prstClr val="black"/>
              </a:solidFill>
              <a:latin typeface="Arial" pitchFamily="34" charset="0"/>
            </a:endParaRPr>
          </a:p>
        </p:txBody>
      </p:sp>
    </p:spTree>
    <p:extLst>
      <p:ext uri="{BB962C8B-B14F-4D97-AF65-F5344CB8AC3E}">
        <p14:creationId xmlns:p14="http://schemas.microsoft.com/office/powerpoint/2010/main" val="2599335463"/>
      </p:ext>
    </p:extLst>
  </p:cSld>
  <p:clrMapOvr>
    <a:masterClrMapping/>
  </p:clrMapOvr>
  <p:transition spd="med">
    <p:pull dir="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76202"/>
            <a:ext cx="8997950" cy="304800"/>
          </a:xfrm>
        </p:spPr>
        <p:txBody>
          <a:bodyPr wrap="square" numCol="1" anchorCtr="0" compatLnSpc="1">
            <a:prstTxWarp prst="textNoShape">
              <a:avLst/>
            </a:prstTxWarp>
            <a:noAutofit/>
          </a:bodyPr>
          <a:lstStyle/>
          <a:p>
            <a:pPr eaLnBrk="1" hangingPunct="1">
              <a:lnSpc>
                <a:spcPct val="100000"/>
              </a:lnSpc>
            </a:pPr>
            <a:r>
              <a:rPr lang="en-GB" sz="1900" dirty="0">
                <a:effectLst>
                  <a:outerShdw blurRad="38100" dist="38100" dir="2700000" algn="tl">
                    <a:srgbClr val="C0C0C0"/>
                  </a:outerShdw>
                </a:effectLst>
                <a:latin typeface="Arial" pitchFamily="34" charset="0"/>
              </a:rPr>
              <a:t>Worldwide most frequent micronutrient deficiencies</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15</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330201" y="3810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dirty="0">
                <a:solidFill>
                  <a:prstClr val="black"/>
                </a:solidFill>
                <a:latin typeface="Arial" pitchFamily="34" charset="0"/>
              </a:rPr>
              <a:t>Iron deficiency</a:t>
            </a:r>
          </a:p>
        </p:txBody>
      </p:sp>
      <p:sp>
        <p:nvSpPr>
          <p:cNvPr id="77829" name="Line 2"/>
          <p:cNvSpPr>
            <a:spLocks noChangeShapeType="1"/>
          </p:cNvSpPr>
          <p:nvPr/>
        </p:nvSpPr>
        <p:spPr bwMode="auto">
          <a:xfrm>
            <a:off x="742949" y="3810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21" name="Rectangle 4"/>
          <p:cNvSpPr>
            <a:spLocks noChangeArrowheads="1"/>
          </p:cNvSpPr>
          <p:nvPr/>
        </p:nvSpPr>
        <p:spPr bwMode="auto">
          <a:xfrm>
            <a:off x="330201" y="37338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dirty="0">
                <a:solidFill>
                  <a:prstClr val="black"/>
                </a:solidFill>
                <a:latin typeface="Arial" pitchFamily="34" charset="0"/>
              </a:rPr>
              <a:t>Iodine</a:t>
            </a:r>
          </a:p>
        </p:txBody>
      </p:sp>
      <p:sp>
        <p:nvSpPr>
          <p:cNvPr id="15" name="Rectangle 4"/>
          <p:cNvSpPr>
            <a:spLocks noChangeArrowheads="1"/>
          </p:cNvSpPr>
          <p:nvPr/>
        </p:nvSpPr>
        <p:spPr bwMode="auto">
          <a:xfrm>
            <a:off x="247650" y="1562101"/>
            <a:ext cx="87503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dirty="0">
                <a:solidFill>
                  <a:prstClr val="black"/>
                </a:solidFill>
                <a:latin typeface="Arial" pitchFamily="34" charset="0"/>
              </a:rPr>
              <a:t>Vitamin A deficiency</a:t>
            </a:r>
          </a:p>
        </p:txBody>
      </p:sp>
      <p:sp>
        <p:nvSpPr>
          <p:cNvPr id="8" name="Rectangle 4"/>
          <p:cNvSpPr>
            <a:spLocks noChangeArrowheads="1"/>
          </p:cNvSpPr>
          <p:nvPr/>
        </p:nvSpPr>
        <p:spPr bwMode="auto">
          <a:xfrm>
            <a:off x="825500" y="685800"/>
            <a:ext cx="9039225" cy="91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The world's most widespread micronutrient deficit (2 billion people)</a:t>
            </a:r>
          </a:p>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Anaemia, reduced mental and physical performance, susceptibility to infections</a:t>
            </a:r>
          </a:p>
        </p:txBody>
      </p:sp>
      <p:sp>
        <p:nvSpPr>
          <p:cNvPr id="10" name="Rectangle 4"/>
          <p:cNvSpPr>
            <a:spLocks noChangeArrowheads="1"/>
          </p:cNvSpPr>
          <p:nvPr/>
        </p:nvSpPr>
        <p:spPr bwMode="auto">
          <a:xfrm>
            <a:off x="825500" y="1828800"/>
            <a:ext cx="9039225" cy="205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In adult individual pool for 2  years</a:t>
            </a:r>
          </a:p>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In developing countries, babies are born with small supplies and do not receive vitamin A by breastfeeding either</a:t>
            </a:r>
          </a:p>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First, reversible </a:t>
            </a:r>
            <a:r>
              <a:rPr lang="en-GB" sz="1900" b="0" dirty="0" smtClean="0">
                <a:solidFill>
                  <a:prstClr val="black"/>
                </a:solidFill>
                <a:latin typeface="Arial" pitchFamily="34" charset="0"/>
              </a:rPr>
              <a:t>night blindness</a:t>
            </a:r>
            <a:endParaRPr lang="en-GB" sz="1900" b="0" dirty="0">
              <a:solidFill>
                <a:prstClr val="black"/>
              </a:solidFill>
              <a:latin typeface="Arial" pitchFamily="34" charset="0"/>
            </a:endParaRPr>
          </a:p>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Later, irreversible blindness (annually 1.5 million children)</a:t>
            </a:r>
          </a:p>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Decrease in immune functions, pneumonias, infectious </a:t>
            </a:r>
            <a:r>
              <a:rPr lang="en-GB" sz="1900" b="0" dirty="0" err="1">
                <a:solidFill>
                  <a:prstClr val="black"/>
                </a:solidFill>
                <a:latin typeface="Arial" pitchFamily="34" charset="0"/>
              </a:rPr>
              <a:t>diarrhea</a:t>
            </a:r>
            <a:r>
              <a:rPr lang="en-GB" sz="1900" b="0" dirty="0">
                <a:solidFill>
                  <a:prstClr val="black"/>
                </a:solidFill>
                <a:latin typeface="Arial" pitchFamily="34" charset="0"/>
              </a:rPr>
              <a:t>, death</a:t>
            </a:r>
          </a:p>
          <a:p>
            <a:pPr marL="359173" indent="-359173">
              <a:lnSpc>
                <a:spcPct val="90000"/>
              </a:lnSpc>
              <a:spcBef>
                <a:spcPts val="0"/>
              </a:spcBef>
              <a:spcAft>
                <a:spcPts val="1258"/>
              </a:spcAft>
              <a:buClr>
                <a:srgbClr val="3399FF"/>
              </a:buClr>
              <a:buSzPct val="60000"/>
              <a:buFont typeface="Wingdings" panose="05000000000000000000" pitchFamily="2" charset="2"/>
              <a:buChar char="Ø"/>
            </a:pPr>
            <a:endParaRPr lang="en-GB" sz="1900" b="0" dirty="0">
              <a:solidFill>
                <a:prstClr val="black"/>
              </a:solidFill>
              <a:latin typeface="Arial" pitchFamily="34" charset="0"/>
            </a:endParaRPr>
          </a:p>
          <a:p>
            <a:pPr marL="359173" indent="-359173">
              <a:lnSpc>
                <a:spcPct val="90000"/>
              </a:lnSpc>
              <a:spcBef>
                <a:spcPts val="0"/>
              </a:spcBef>
              <a:spcAft>
                <a:spcPts val="1258"/>
              </a:spcAft>
              <a:buClr>
                <a:srgbClr val="3399FF"/>
              </a:buClr>
              <a:buSzPct val="60000"/>
              <a:buFont typeface="Wingdings" panose="05000000000000000000" pitchFamily="2" charset="2"/>
              <a:buChar char="Ø"/>
            </a:pPr>
            <a:endParaRPr lang="en-GB" sz="1900" b="0" dirty="0">
              <a:solidFill>
                <a:prstClr val="black"/>
              </a:solidFill>
              <a:latin typeface="Arial" pitchFamily="34" charset="0"/>
            </a:endParaRPr>
          </a:p>
        </p:txBody>
      </p:sp>
      <p:sp>
        <p:nvSpPr>
          <p:cNvPr id="11" name="Rectangle 4"/>
          <p:cNvSpPr>
            <a:spLocks noChangeArrowheads="1"/>
          </p:cNvSpPr>
          <p:nvPr/>
        </p:nvSpPr>
        <p:spPr bwMode="auto">
          <a:xfrm>
            <a:off x="825500" y="4022726"/>
            <a:ext cx="9039225"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The second most common deficit, very serious manifestations for the population</a:t>
            </a:r>
          </a:p>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The world’s most prevalent, yet easily preventable, cause of brain damage </a:t>
            </a:r>
          </a:p>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"Iodine Deficiency Disorders" (IDD) - </a:t>
            </a:r>
            <a:r>
              <a:rPr lang="en-GB" sz="1900" b="0" dirty="0" err="1">
                <a:solidFill>
                  <a:prstClr val="black"/>
                </a:solidFill>
                <a:latin typeface="Arial" pitchFamily="34" charset="0"/>
              </a:rPr>
              <a:t>goiter</a:t>
            </a:r>
            <a:r>
              <a:rPr lang="en-GB" sz="1900" b="0" dirty="0">
                <a:solidFill>
                  <a:prstClr val="black"/>
                </a:solidFill>
                <a:latin typeface="Arial" pitchFamily="34" charset="0"/>
              </a:rPr>
              <a:t>, hypothyroidism, retardation of psychomotor development, cretinism</a:t>
            </a:r>
          </a:p>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The best prevention: iodised salt</a:t>
            </a:r>
          </a:p>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Natural content in food outside marine products depends on the geological basement - mountain deficiency</a:t>
            </a:r>
          </a:p>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The urinary excretion shows the saturation (&lt;100 </a:t>
            </a:r>
            <a:r>
              <a:rPr lang="en-GB" sz="1900" b="0" dirty="0" err="1">
                <a:solidFill>
                  <a:prstClr val="black"/>
                </a:solidFill>
                <a:latin typeface="Arial" pitchFamily="34" charset="0"/>
              </a:rPr>
              <a:t>ug</a:t>
            </a:r>
            <a:r>
              <a:rPr lang="en-GB" sz="1900" b="0" dirty="0">
                <a:solidFill>
                  <a:prstClr val="black"/>
                </a:solidFill>
                <a:latin typeface="Arial" pitchFamily="34" charset="0"/>
              </a:rPr>
              <a:t> / l = deficiency)</a:t>
            </a:r>
          </a:p>
        </p:txBody>
      </p:sp>
    </p:spTree>
    <p:extLst>
      <p:ext uri="{BB962C8B-B14F-4D97-AF65-F5344CB8AC3E}">
        <p14:creationId xmlns:p14="http://schemas.microsoft.com/office/powerpoint/2010/main" val="1262869897"/>
      </p:ext>
    </p:extLst>
  </p:cSld>
  <p:clrMapOvr>
    <a:masterClrMapping/>
  </p:clrMapOvr>
  <p:transition spd="med">
    <p:pull dir="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76200"/>
            <a:ext cx="8997950" cy="381000"/>
          </a:xfrm>
        </p:spPr>
        <p:txBody>
          <a:bodyPr wrap="square" numCol="1" anchorCtr="0" compatLnSpc="1">
            <a:prstTxWarp prst="textNoShape">
              <a:avLst/>
            </a:prstTxWarp>
            <a:noAutofit/>
          </a:bodyPr>
          <a:lstStyle/>
          <a:p>
            <a:pPr eaLnBrk="1" hangingPunct="1">
              <a:lnSpc>
                <a:spcPct val="100000"/>
              </a:lnSpc>
            </a:pPr>
            <a:r>
              <a:rPr lang="en-GB" sz="1900" dirty="0">
                <a:effectLst>
                  <a:outerShdw blurRad="38100" dist="38100" dir="2700000" algn="tl">
                    <a:srgbClr val="C0C0C0"/>
                  </a:outerShdw>
                </a:effectLst>
                <a:latin typeface="Arial" pitchFamily="34" charset="0"/>
              </a:rPr>
              <a:t>The spectrum of iodine deficiency disorders, IDD</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16</a:t>
            </a:fld>
            <a:endParaRPr lang="cs-CZ" sz="1300" dirty="0">
              <a:solidFill>
                <a:prstClr val="black">
                  <a:lumMod val="65000"/>
                  <a:lumOff val="35000"/>
                </a:prstClr>
              </a:solidFill>
              <a:latin typeface="Century Gothic" pitchFamily="34" charset="0"/>
            </a:endParaRPr>
          </a:p>
        </p:txBody>
      </p:sp>
      <p:graphicFrame>
        <p:nvGraphicFramePr>
          <p:cNvPr id="2" name="Tabulka 1"/>
          <p:cNvGraphicFramePr>
            <a:graphicFrameLocks noGrp="1"/>
          </p:cNvGraphicFramePr>
          <p:nvPr>
            <p:extLst>
              <p:ext uri="{D42A27DB-BD31-4B8C-83A1-F6EECF244321}">
                <p14:modId xmlns:p14="http://schemas.microsoft.com/office/powerpoint/2010/main" val="2334783348"/>
              </p:ext>
            </p:extLst>
          </p:nvPr>
        </p:nvGraphicFramePr>
        <p:xfrm>
          <a:off x="247651" y="517527"/>
          <a:ext cx="9410700" cy="6188075"/>
        </p:xfrm>
        <a:graphic>
          <a:graphicData uri="http://schemas.openxmlformats.org/drawingml/2006/table">
            <a:tbl>
              <a:tblPr/>
              <a:tblGrid>
                <a:gridCol w="2311400"/>
                <a:gridCol w="7099300"/>
              </a:tblGrid>
              <a:tr h="1488273">
                <a:tc>
                  <a:txBody>
                    <a:bodyPr/>
                    <a:lstStyle/>
                    <a:p>
                      <a:r>
                        <a:rPr lang="cs-CZ" sz="1600" b="0" dirty="0">
                          <a:latin typeface="Arial" panose="020B0604020202020204" pitchFamily="34" charset="0"/>
                          <a:cs typeface="Arial" panose="020B0604020202020204" pitchFamily="34" charset="0"/>
                        </a:rPr>
                        <a:t>Fetus</a:t>
                      </a:r>
                    </a:p>
                  </a:txBody>
                  <a:tcPr marL="62066" marR="62066" marT="28646" marB="286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pPr>
                      <a:r>
                        <a:rPr lang="en-US" sz="1600" dirty="0">
                          <a:effectLst/>
                          <a:latin typeface="Arial" panose="020B0604020202020204" pitchFamily="34" charset="0"/>
                          <a:cs typeface="Arial" panose="020B0604020202020204" pitchFamily="34" charset="0"/>
                        </a:rPr>
                        <a:t>Miscarriage</a:t>
                      </a:r>
                    </a:p>
                    <a:p>
                      <a:pPr>
                        <a:lnSpc>
                          <a:spcPct val="110000"/>
                        </a:lnSpc>
                      </a:pPr>
                      <a:r>
                        <a:rPr lang="en-US" sz="1600" dirty="0">
                          <a:effectLst/>
                          <a:latin typeface="Arial" panose="020B0604020202020204" pitchFamily="34" charset="0"/>
                          <a:cs typeface="Arial" panose="020B0604020202020204" pitchFamily="34" charset="0"/>
                        </a:rPr>
                        <a:t>Stillbirths</a:t>
                      </a:r>
                    </a:p>
                    <a:p>
                      <a:pPr>
                        <a:lnSpc>
                          <a:spcPct val="110000"/>
                        </a:lnSpc>
                      </a:pPr>
                      <a:r>
                        <a:rPr lang="en-US" sz="1600" dirty="0">
                          <a:effectLst/>
                          <a:latin typeface="Arial" panose="020B0604020202020204" pitchFamily="34" charset="0"/>
                          <a:cs typeface="Arial" panose="020B0604020202020204" pitchFamily="34" charset="0"/>
                        </a:rPr>
                        <a:t>Congenital anomalies</a:t>
                      </a:r>
                    </a:p>
                    <a:p>
                      <a:pPr>
                        <a:lnSpc>
                          <a:spcPct val="110000"/>
                        </a:lnSpc>
                      </a:pPr>
                      <a:r>
                        <a:rPr lang="en-US" sz="1600" dirty="0">
                          <a:effectLst/>
                          <a:latin typeface="Arial" panose="020B0604020202020204" pitchFamily="34" charset="0"/>
                          <a:cs typeface="Arial" panose="020B0604020202020204" pitchFamily="34" charset="0"/>
                        </a:rPr>
                        <a:t>Increased perinatal morbidity and mortality</a:t>
                      </a:r>
                    </a:p>
                    <a:p>
                      <a:pPr>
                        <a:lnSpc>
                          <a:spcPct val="110000"/>
                        </a:lnSpc>
                      </a:pPr>
                      <a:r>
                        <a:rPr lang="en-US" sz="1600" dirty="0">
                          <a:effectLst/>
                          <a:latin typeface="Arial" panose="020B0604020202020204" pitchFamily="34" charset="0"/>
                          <a:cs typeface="Arial" panose="020B0604020202020204" pitchFamily="34" charset="0"/>
                        </a:rPr>
                        <a:t>Endemic cretinism</a:t>
                      </a:r>
                    </a:p>
                  </a:txBody>
                  <a:tcPr marL="62066" marR="62066" marT="28646" marB="286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53280">
                <a:tc>
                  <a:txBody>
                    <a:bodyPr/>
                    <a:lstStyle/>
                    <a:p>
                      <a:r>
                        <a:rPr lang="en-GB" sz="1600" b="0" noProof="0" dirty="0" smtClean="0">
                          <a:latin typeface="Arial" panose="020B0604020202020204" pitchFamily="34" charset="0"/>
                          <a:cs typeface="Arial" panose="020B0604020202020204" pitchFamily="34" charset="0"/>
                        </a:rPr>
                        <a:t>Neonate</a:t>
                      </a:r>
                      <a:endParaRPr lang="en-GB" sz="1600" b="0" noProof="0" dirty="0">
                        <a:latin typeface="Arial" panose="020B0604020202020204" pitchFamily="34" charset="0"/>
                        <a:cs typeface="Arial" panose="020B0604020202020204" pitchFamily="34" charset="0"/>
                      </a:endParaRPr>
                    </a:p>
                  </a:txBody>
                  <a:tcPr marL="62066" marR="62066" marT="28646" marB="286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0000"/>
                        </a:lnSpc>
                      </a:pPr>
                      <a:r>
                        <a:rPr lang="en-US" sz="1600" dirty="0">
                          <a:effectLst/>
                          <a:latin typeface="Arial" panose="020B0604020202020204" pitchFamily="34" charset="0"/>
                          <a:cs typeface="Arial" panose="020B0604020202020204" pitchFamily="34" charset="0"/>
                        </a:rPr>
                        <a:t>Neonatal goiter</a:t>
                      </a:r>
                    </a:p>
                    <a:p>
                      <a:pPr>
                        <a:lnSpc>
                          <a:spcPct val="110000"/>
                        </a:lnSpc>
                      </a:pPr>
                      <a:r>
                        <a:rPr lang="en-US" sz="1600" dirty="0">
                          <a:effectLst/>
                          <a:latin typeface="Arial" panose="020B0604020202020204" pitchFamily="34" charset="0"/>
                          <a:cs typeface="Arial" panose="020B0604020202020204" pitchFamily="34" charset="0"/>
                        </a:rPr>
                        <a:t>Neonatal hypothyroidism</a:t>
                      </a:r>
                    </a:p>
                    <a:p>
                      <a:pPr>
                        <a:lnSpc>
                          <a:spcPct val="110000"/>
                        </a:lnSpc>
                      </a:pPr>
                      <a:r>
                        <a:rPr lang="en-US" sz="1600" dirty="0">
                          <a:effectLst/>
                          <a:latin typeface="Arial" panose="020B0604020202020204" pitchFamily="34" charset="0"/>
                          <a:cs typeface="Arial" panose="020B0604020202020204" pitchFamily="34" charset="0"/>
                        </a:rPr>
                        <a:t>Endemic neurocognitive impairment</a:t>
                      </a:r>
                    </a:p>
                    <a:p>
                      <a:pPr>
                        <a:lnSpc>
                          <a:spcPct val="110000"/>
                        </a:lnSpc>
                      </a:pPr>
                      <a:r>
                        <a:rPr lang="en-US" sz="1600" dirty="0">
                          <a:effectLst/>
                          <a:latin typeface="Arial" panose="020B0604020202020204" pitchFamily="34" charset="0"/>
                          <a:cs typeface="Arial" panose="020B0604020202020204" pitchFamily="34" charset="0"/>
                        </a:rPr>
                        <a:t>Increased susceptibility of the thyroid gland to nuclear radiation</a:t>
                      </a:r>
                    </a:p>
                  </a:txBody>
                  <a:tcPr marL="62066" marR="62066" marT="28646" marB="286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88271">
                <a:tc>
                  <a:txBody>
                    <a:bodyPr/>
                    <a:lstStyle/>
                    <a:p>
                      <a:r>
                        <a:rPr lang="en-GB" sz="1600" b="0" noProof="0" dirty="0" smtClean="0">
                          <a:latin typeface="Arial" panose="020B0604020202020204" pitchFamily="34" charset="0"/>
                          <a:cs typeface="Arial" panose="020B0604020202020204" pitchFamily="34" charset="0"/>
                        </a:rPr>
                        <a:t>Child and adolescent</a:t>
                      </a:r>
                      <a:endParaRPr lang="en-GB" sz="1600" b="0" noProof="0" dirty="0">
                        <a:latin typeface="Arial" panose="020B0604020202020204" pitchFamily="34" charset="0"/>
                        <a:cs typeface="Arial" panose="020B0604020202020204" pitchFamily="34" charset="0"/>
                      </a:endParaRPr>
                    </a:p>
                  </a:txBody>
                  <a:tcPr marL="62066" marR="62066" marT="28646" marB="286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pPr>
                      <a:r>
                        <a:rPr lang="en-US" sz="1600" dirty="0">
                          <a:effectLst/>
                          <a:latin typeface="Arial" panose="020B0604020202020204" pitchFamily="34" charset="0"/>
                          <a:cs typeface="Arial" panose="020B0604020202020204" pitchFamily="34" charset="0"/>
                        </a:rPr>
                        <a:t>Goiter</a:t>
                      </a:r>
                    </a:p>
                    <a:p>
                      <a:pPr>
                        <a:lnSpc>
                          <a:spcPct val="110000"/>
                        </a:lnSpc>
                      </a:pPr>
                      <a:r>
                        <a:rPr lang="en-US" sz="1600" dirty="0">
                          <a:effectLst/>
                          <a:latin typeface="Arial" panose="020B0604020202020204" pitchFamily="34" charset="0"/>
                          <a:cs typeface="Arial" panose="020B0604020202020204" pitchFamily="34" charset="0"/>
                        </a:rPr>
                        <a:t>(Subclinical) hypothyroidism</a:t>
                      </a:r>
                    </a:p>
                    <a:p>
                      <a:pPr>
                        <a:lnSpc>
                          <a:spcPct val="110000"/>
                        </a:lnSpc>
                      </a:pPr>
                      <a:r>
                        <a:rPr lang="en-US" sz="1600" dirty="0">
                          <a:effectLst/>
                          <a:latin typeface="Arial" panose="020B0604020202020204" pitchFamily="34" charset="0"/>
                          <a:cs typeface="Arial" panose="020B0604020202020204" pitchFamily="34" charset="0"/>
                        </a:rPr>
                        <a:t>Impaired mental function</a:t>
                      </a:r>
                    </a:p>
                    <a:p>
                      <a:pPr>
                        <a:lnSpc>
                          <a:spcPct val="110000"/>
                        </a:lnSpc>
                      </a:pPr>
                      <a:r>
                        <a:rPr lang="en-US" sz="1600" dirty="0">
                          <a:effectLst/>
                          <a:latin typeface="Arial" panose="020B0604020202020204" pitchFamily="34" charset="0"/>
                          <a:cs typeface="Arial" panose="020B0604020202020204" pitchFamily="34" charset="0"/>
                        </a:rPr>
                        <a:t>Retarded physical development</a:t>
                      </a:r>
                    </a:p>
                    <a:p>
                      <a:pPr>
                        <a:lnSpc>
                          <a:spcPct val="110000"/>
                        </a:lnSpc>
                      </a:pPr>
                      <a:r>
                        <a:rPr lang="en-US" sz="1600" dirty="0">
                          <a:effectLst/>
                          <a:latin typeface="Arial" panose="020B0604020202020204" pitchFamily="34" charset="0"/>
                          <a:cs typeface="Arial" panose="020B0604020202020204" pitchFamily="34" charset="0"/>
                        </a:rPr>
                        <a:t>Increased susceptibility of the thyroid gland to nuclear radiation</a:t>
                      </a:r>
                    </a:p>
                  </a:txBody>
                  <a:tcPr marL="62066" marR="62066" marT="28646" marB="286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8251">
                <a:tc>
                  <a:txBody>
                    <a:bodyPr/>
                    <a:lstStyle/>
                    <a:p>
                      <a:r>
                        <a:rPr lang="en-GB" sz="1600" b="0" noProof="0" dirty="0" smtClean="0">
                          <a:latin typeface="Arial" panose="020B0604020202020204" pitchFamily="34" charset="0"/>
                          <a:cs typeface="Arial" panose="020B0604020202020204" pitchFamily="34" charset="0"/>
                        </a:rPr>
                        <a:t>Adult</a:t>
                      </a:r>
                      <a:endParaRPr lang="en-GB" sz="1600" b="0" noProof="0" dirty="0">
                        <a:latin typeface="Arial" panose="020B0604020202020204" pitchFamily="34" charset="0"/>
                        <a:cs typeface="Arial" panose="020B0604020202020204" pitchFamily="34" charset="0"/>
                      </a:endParaRPr>
                    </a:p>
                  </a:txBody>
                  <a:tcPr marL="62066" marR="62066" marT="28646" marB="286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pPr>
                      <a:r>
                        <a:rPr lang="en-US" sz="1600" dirty="0">
                          <a:effectLst/>
                          <a:latin typeface="Arial" panose="020B0604020202020204" pitchFamily="34" charset="0"/>
                          <a:cs typeface="Arial" panose="020B0604020202020204" pitchFamily="34" charset="0"/>
                        </a:rPr>
                        <a:t>Goiter with its complications</a:t>
                      </a:r>
                    </a:p>
                    <a:p>
                      <a:pPr>
                        <a:lnSpc>
                          <a:spcPct val="110000"/>
                        </a:lnSpc>
                      </a:pPr>
                      <a:r>
                        <a:rPr lang="en-US" sz="1600" dirty="0">
                          <a:effectLst/>
                          <a:latin typeface="Arial" panose="020B0604020202020204" pitchFamily="34" charset="0"/>
                          <a:cs typeface="Arial" panose="020B0604020202020204" pitchFamily="34" charset="0"/>
                        </a:rPr>
                        <a:t>Hypothyroidism</a:t>
                      </a:r>
                    </a:p>
                    <a:p>
                      <a:pPr>
                        <a:lnSpc>
                          <a:spcPct val="110000"/>
                        </a:lnSpc>
                      </a:pPr>
                      <a:r>
                        <a:rPr lang="en-US" sz="1600" dirty="0">
                          <a:effectLst/>
                          <a:latin typeface="Arial" panose="020B0604020202020204" pitchFamily="34" charset="0"/>
                          <a:cs typeface="Arial" panose="020B0604020202020204" pitchFamily="34" charset="0"/>
                        </a:rPr>
                        <a:t>Impaired mental function</a:t>
                      </a:r>
                    </a:p>
                    <a:p>
                      <a:pPr>
                        <a:lnSpc>
                          <a:spcPct val="110000"/>
                        </a:lnSpc>
                      </a:pPr>
                      <a:r>
                        <a:rPr lang="en-US" sz="1600" dirty="0">
                          <a:effectLst/>
                          <a:latin typeface="Arial" panose="020B0604020202020204" pitchFamily="34" charset="0"/>
                          <a:cs typeface="Arial" panose="020B0604020202020204" pitchFamily="34" charset="0"/>
                        </a:rPr>
                        <a:t>Spontaneous hyperthyroidism in the elderly</a:t>
                      </a:r>
                    </a:p>
                    <a:p>
                      <a:pPr>
                        <a:lnSpc>
                          <a:spcPct val="110000"/>
                        </a:lnSpc>
                      </a:pPr>
                      <a:r>
                        <a:rPr lang="en-US" sz="1600" dirty="0">
                          <a:effectLst/>
                          <a:latin typeface="Arial" panose="020B0604020202020204" pitchFamily="34" charset="0"/>
                          <a:cs typeface="Arial" panose="020B0604020202020204" pitchFamily="34" charset="0"/>
                        </a:rPr>
                        <a:t>Iodine-induced hyperthyroidism</a:t>
                      </a:r>
                    </a:p>
                    <a:p>
                      <a:pPr>
                        <a:lnSpc>
                          <a:spcPct val="110000"/>
                        </a:lnSpc>
                      </a:pPr>
                      <a:r>
                        <a:rPr lang="en-US" sz="1600" dirty="0">
                          <a:effectLst/>
                          <a:latin typeface="Arial" panose="020B0604020202020204" pitchFamily="34" charset="0"/>
                          <a:cs typeface="Arial" panose="020B0604020202020204" pitchFamily="34" charset="0"/>
                        </a:rPr>
                        <a:t>Increased susceptibility of the thyroid gland to nuclear radiation</a:t>
                      </a:r>
                    </a:p>
                  </a:txBody>
                  <a:tcPr marL="62066" marR="62066" marT="28646" marB="286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30538552"/>
      </p:ext>
    </p:extLst>
  </p:cSld>
  <p:clrMapOvr>
    <a:masterClrMapping/>
  </p:clrMapOvr>
  <p:transition spd="med">
    <p:pull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17</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41276" y="2133600"/>
            <a:ext cx="9947275" cy="34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cs-CZ" sz="14700" b="0" dirty="0">
                <a:solidFill>
                  <a:prstClr val="black"/>
                </a:solidFill>
                <a:latin typeface="Arial" pitchFamily="34" charset="0"/>
              </a:rPr>
              <a:t>METHODS</a:t>
            </a:r>
            <a:endParaRPr lang="cs-CZ" sz="14700" dirty="0">
              <a:solidFill>
                <a:prstClr val="black"/>
              </a:solidFill>
              <a:latin typeface="Arial" pitchFamily="34" charset="0"/>
            </a:endParaRPr>
          </a:p>
        </p:txBody>
      </p:sp>
    </p:spTree>
    <p:extLst>
      <p:ext uri="{BB962C8B-B14F-4D97-AF65-F5344CB8AC3E}">
        <p14:creationId xmlns:p14="http://schemas.microsoft.com/office/powerpoint/2010/main" val="906320406"/>
      </p:ext>
    </p:extLst>
  </p:cSld>
  <p:clrMapOvr>
    <a:masterClrMapping/>
  </p:clrMapOvr>
  <p:transition spd="med">
    <p:pull dir="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228601"/>
            <a:ext cx="8997950" cy="479612"/>
          </a:xfrm>
        </p:spPr>
        <p:txBody>
          <a:bodyPr wrap="square" numCol="1" anchorCtr="0" compatLnSpc="1">
            <a:prstTxWarp prst="textNoShape">
              <a:avLst/>
            </a:prstTxWarp>
            <a:noAutofit/>
          </a:bodyPr>
          <a:lstStyle/>
          <a:p>
            <a:pPr eaLnBrk="1" hangingPunct="1">
              <a:lnSpc>
                <a:spcPct val="100000"/>
              </a:lnSpc>
            </a:pPr>
            <a:r>
              <a:rPr lang="en-GB" sz="3000" dirty="0">
                <a:effectLst>
                  <a:outerShdw blurRad="38100" dist="38100" dir="2700000" algn="tl">
                    <a:srgbClr val="C0C0C0"/>
                  </a:outerShdw>
                </a:effectLst>
                <a:latin typeface="Arial" pitchFamily="34" charset="0"/>
              </a:rPr>
              <a:t>Methods, techniques</a:t>
            </a:r>
            <a:endParaRPr lang="en-GB" sz="30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18</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577851" y="2667000"/>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Anthropometry</a:t>
            </a:r>
            <a:endParaRPr lang="en-GB" sz="2100" dirty="0">
              <a:solidFill>
                <a:prstClr val="black"/>
              </a:solidFill>
              <a:latin typeface="Arial" pitchFamily="34" charset="0"/>
            </a:endParaRPr>
          </a:p>
        </p:txBody>
      </p:sp>
      <p:sp>
        <p:nvSpPr>
          <p:cNvPr id="77829" name="Line 2"/>
          <p:cNvSpPr>
            <a:spLocks noChangeShapeType="1"/>
          </p:cNvSpPr>
          <p:nvPr/>
        </p:nvSpPr>
        <p:spPr bwMode="auto">
          <a:xfrm>
            <a:off x="742949" y="7620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21" name="Rectangle 4"/>
          <p:cNvSpPr>
            <a:spLocks noChangeArrowheads="1"/>
          </p:cNvSpPr>
          <p:nvPr/>
        </p:nvSpPr>
        <p:spPr bwMode="auto">
          <a:xfrm>
            <a:off x="577851" y="18288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Physical, (clinical) examination – general appearance</a:t>
            </a:r>
            <a:endParaRPr lang="en-GB" sz="2100" dirty="0">
              <a:solidFill>
                <a:prstClr val="black"/>
              </a:solidFill>
              <a:latin typeface="Arial" pitchFamily="34" charset="0"/>
            </a:endParaRPr>
          </a:p>
        </p:txBody>
      </p:sp>
      <p:sp>
        <p:nvSpPr>
          <p:cNvPr id="13" name="Rectangle 4"/>
          <p:cNvSpPr>
            <a:spLocks noChangeArrowheads="1"/>
          </p:cNvSpPr>
          <p:nvPr/>
        </p:nvSpPr>
        <p:spPr bwMode="auto">
          <a:xfrm>
            <a:off x="577850" y="3429000"/>
            <a:ext cx="92868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Laboratory – biochemical and immunological examinations</a:t>
            </a:r>
            <a:endParaRPr lang="en-GB" sz="2100" dirty="0">
              <a:solidFill>
                <a:prstClr val="black"/>
              </a:solidFill>
              <a:latin typeface="Arial" pitchFamily="34" charset="0"/>
            </a:endParaRPr>
          </a:p>
        </p:txBody>
      </p:sp>
      <p:sp>
        <p:nvSpPr>
          <p:cNvPr id="14" name="Rectangle 4"/>
          <p:cNvSpPr>
            <a:spLocks noChangeArrowheads="1"/>
          </p:cNvSpPr>
          <p:nvPr/>
        </p:nvSpPr>
        <p:spPr bwMode="auto">
          <a:xfrm>
            <a:off x="577851" y="43434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cs-CZ" b="0" dirty="0" smtClean="0">
                <a:solidFill>
                  <a:prstClr val="black"/>
                </a:solidFill>
                <a:latin typeface="Arial" pitchFamily="34" charset="0"/>
              </a:rPr>
              <a:t>Dynamometry </a:t>
            </a:r>
            <a:r>
              <a:rPr lang="en-GB" b="0" dirty="0" smtClean="0">
                <a:solidFill>
                  <a:prstClr val="black"/>
                </a:solidFill>
                <a:latin typeface="Arial" pitchFamily="34" charset="0"/>
              </a:rPr>
              <a:t>tests</a:t>
            </a:r>
            <a:r>
              <a:rPr lang="cs-CZ" b="0" dirty="0" smtClean="0">
                <a:solidFill>
                  <a:prstClr val="black"/>
                </a:solidFill>
                <a:latin typeface="Arial" pitchFamily="34" charset="0"/>
              </a:rPr>
              <a:t> (</a:t>
            </a:r>
            <a:r>
              <a:rPr lang="en-GB" b="0" dirty="0" smtClean="0">
                <a:solidFill>
                  <a:prstClr val="black"/>
                </a:solidFill>
                <a:latin typeface="Arial" pitchFamily="34" charset="0"/>
              </a:rPr>
              <a:t>muscle strength)</a:t>
            </a:r>
            <a:r>
              <a:rPr lang="cs-CZ" b="0" dirty="0" smtClean="0">
                <a:solidFill>
                  <a:prstClr val="black"/>
                </a:solidFill>
                <a:latin typeface="Arial" pitchFamily="34" charset="0"/>
              </a:rPr>
              <a:t>*</a:t>
            </a:r>
            <a:endParaRPr lang="en-GB" sz="2100" dirty="0">
              <a:solidFill>
                <a:prstClr val="black"/>
              </a:solidFill>
              <a:latin typeface="Arial" pitchFamily="34" charset="0"/>
            </a:endParaRPr>
          </a:p>
        </p:txBody>
      </p:sp>
      <p:sp>
        <p:nvSpPr>
          <p:cNvPr id="15" name="Rectangle 4"/>
          <p:cNvSpPr>
            <a:spLocks noChangeArrowheads="1"/>
          </p:cNvSpPr>
          <p:nvPr/>
        </p:nvSpPr>
        <p:spPr bwMode="auto">
          <a:xfrm>
            <a:off x="577851" y="10668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History</a:t>
            </a:r>
            <a:endParaRPr lang="en-GB" sz="2100" dirty="0">
              <a:solidFill>
                <a:prstClr val="black"/>
              </a:solidFill>
              <a:latin typeface="Arial" pitchFamily="34" charset="0"/>
            </a:endParaRPr>
          </a:p>
        </p:txBody>
      </p:sp>
      <p:sp>
        <p:nvSpPr>
          <p:cNvPr id="10" name="Rectangle 4"/>
          <p:cNvSpPr>
            <a:spLocks noChangeArrowheads="1"/>
          </p:cNvSpPr>
          <p:nvPr/>
        </p:nvSpPr>
        <p:spPr bwMode="auto">
          <a:xfrm>
            <a:off x="577851" y="51816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Validated screening tests  </a:t>
            </a:r>
            <a:endParaRPr lang="en-GB" sz="2100" dirty="0">
              <a:solidFill>
                <a:prstClr val="black"/>
              </a:solidFill>
              <a:latin typeface="Arial" pitchFamily="34" charset="0"/>
            </a:endParaRPr>
          </a:p>
        </p:txBody>
      </p:sp>
      <p:sp>
        <p:nvSpPr>
          <p:cNvPr id="11" name="Rectangle 4"/>
          <p:cNvSpPr>
            <a:spLocks noChangeArrowheads="1"/>
          </p:cNvSpPr>
          <p:nvPr/>
        </p:nvSpPr>
        <p:spPr bwMode="auto">
          <a:xfrm>
            <a:off x="577851" y="59436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Children</a:t>
            </a:r>
            <a:endParaRPr lang="en-GB" sz="2100" dirty="0">
              <a:solidFill>
                <a:prstClr val="black"/>
              </a:solidFill>
              <a:latin typeface="Arial" pitchFamily="34" charset="0"/>
            </a:endParaRPr>
          </a:p>
        </p:txBody>
      </p:sp>
      <p:sp>
        <p:nvSpPr>
          <p:cNvPr id="12" name="Rectangle 4"/>
          <p:cNvSpPr>
            <a:spLocks noChangeArrowheads="1"/>
          </p:cNvSpPr>
          <p:nvPr/>
        </p:nvSpPr>
        <p:spPr bwMode="auto">
          <a:xfrm>
            <a:off x="7677150" y="4419600"/>
            <a:ext cx="2146301"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cs-CZ" sz="1700" b="0" dirty="0">
                <a:solidFill>
                  <a:prstClr val="black"/>
                </a:solidFill>
                <a:latin typeface="Arial" pitchFamily="34" charset="0"/>
              </a:rPr>
              <a:t>*</a:t>
            </a:r>
            <a:r>
              <a:rPr lang="en-GB" sz="1700" b="0" dirty="0">
                <a:solidFill>
                  <a:prstClr val="black"/>
                </a:solidFill>
                <a:latin typeface="Arial" pitchFamily="34" charset="0"/>
              </a:rPr>
              <a:t>Rather rare use</a:t>
            </a:r>
            <a:endParaRPr lang="en-GB" sz="1700" dirty="0">
              <a:solidFill>
                <a:prstClr val="black"/>
              </a:solidFill>
              <a:latin typeface="Arial" pitchFamily="34" charset="0"/>
            </a:endParaRPr>
          </a:p>
        </p:txBody>
      </p:sp>
    </p:spTree>
    <p:extLst>
      <p:ext uri="{BB962C8B-B14F-4D97-AF65-F5344CB8AC3E}">
        <p14:creationId xmlns:p14="http://schemas.microsoft.com/office/powerpoint/2010/main" val="3118439937"/>
      </p:ext>
    </p:extLst>
  </p:cSld>
  <p:clrMapOvr>
    <a:masterClrMapping/>
  </p:clrMapOvr>
  <p:transition spd="med">
    <p:pull dir="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152401"/>
            <a:ext cx="8997950" cy="479612"/>
          </a:xfrm>
        </p:spPr>
        <p:txBody>
          <a:bodyPr wrap="square" numCol="1" anchorCtr="0" compatLnSpc="1">
            <a:prstTxWarp prst="textNoShape">
              <a:avLst/>
            </a:prstTxWarp>
            <a:noAutofit/>
          </a:bodyPr>
          <a:lstStyle/>
          <a:p>
            <a:pPr eaLnBrk="1" hangingPunct="1">
              <a:lnSpc>
                <a:spcPct val="100000"/>
              </a:lnSpc>
            </a:pPr>
            <a:r>
              <a:rPr lang="en-GB" sz="3000" dirty="0">
                <a:effectLst>
                  <a:outerShdw blurRad="38100" dist="38100" dir="2700000" algn="tl">
                    <a:srgbClr val="C0C0C0"/>
                  </a:outerShdw>
                </a:effectLst>
                <a:latin typeface="Arial" pitchFamily="34" charset="0"/>
              </a:rPr>
              <a:t>History and Physical Examination</a:t>
            </a:r>
            <a:endParaRPr lang="en-GB" sz="30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19</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685799"/>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15" name="Rectangle 4"/>
          <p:cNvSpPr>
            <a:spLocks noChangeArrowheads="1"/>
          </p:cNvSpPr>
          <p:nvPr/>
        </p:nvSpPr>
        <p:spPr bwMode="auto">
          <a:xfrm>
            <a:off x="247652" y="838201"/>
            <a:ext cx="9312671" cy="251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10000"/>
              </a:lnSpc>
              <a:buClr>
                <a:srgbClr val="3399FF"/>
              </a:buClr>
              <a:buSzPct val="60000"/>
              <a:buFont typeface="Wingdings" pitchFamily="2" charset="2"/>
              <a:buChar char="n"/>
            </a:pPr>
            <a:r>
              <a:rPr lang="en-US" sz="2200" b="0" dirty="0">
                <a:solidFill>
                  <a:prstClr val="black"/>
                </a:solidFill>
                <a:latin typeface="Arial" pitchFamily="34" charset="0"/>
              </a:rPr>
              <a:t>Comprehensive nutritional assessment begins with a history and physical examination. History should consist of medical diagnoses, hospitalizations, changes in appetite, availability and preparation of food, medications, and details regarding weight change. Weight loss is perhaps the most validated parameter of nutritional status.   </a:t>
            </a:r>
            <a:endParaRPr lang="cs-CZ" sz="2200" dirty="0">
              <a:solidFill>
                <a:prstClr val="black"/>
              </a:solidFill>
              <a:latin typeface="Arial" pitchFamily="34" charset="0"/>
            </a:endParaRPr>
          </a:p>
        </p:txBody>
      </p:sp>
      <p:sp>
        <p:nvSpPr>
          <p:cNvPr id="3" name="Obdélník 2"/>
          <p:cNvSpPr/>
          <p:nvPr/>
        </p:nvSpPr>
        <p:spPr>
          <a:xfrm>
            <a:off x="330201" y="3616810"/>
            <a:ext cx="9245601" cy="2331173"/>
          </a:xfrm>
          <a:prstGeom prst="rect">
            <a:avLst/>
          </a:prstGeom>
        </p:spPr>
        <p:txBody>
          <a:bodyPr wrap="square" lIns="95779" tIns="47890" rIns="95779" bIns="47890">
            <a:spAutoFit/>
          </a:bodyPr>
          <a:lstStyle/>
          <a:p>
            <a:pPr marL="359173" indent="-359173">
              <a:lnSpc>
                <a:spcPct val="110000"/>
              </a:lnSpc>
              <a:buClr>
                <a:srgbClr val="3399FF"/>
              </a:buClr>
              <a:buSzPct val="60000"/>
              <a:buFont typeface="Wingdings" pitchFamily="2" charset="2"/>
              <a:buChar char="n"/>
            </a:pPr>
            <a:r>
              <a:rPr lang="en-US" sz="2200" b="0" dirty="0">
                <a:solidFill>
                  <a:prstClr val="black"/>
                </a:solidFill>
                <a:latin typeface="Arial" pitchFamily="34" charset="0"/>
              </a:rPr>
              <a:t>Following the history, a thorough physical examination may be performed. Attention should be directed toward findings of soft-tissue wasting, hydration status, evidence of vitamin and mineral deficiencies, height, weight, and body mass index (BMI). See </a:t>
            </a:r>
            <a:r>
              <a:rPr lang="cs-CZ" sz="2200" b="0" dirty="0">
                <a:solidFill>
                  <a:prstClr val="black"/>
                </a:solidFill>
                <a:latin typeface="Arial" pitchFamily="34" charset="0"/>
              </a:rPr>
              <a:t>t</a:t>
            </a:r>
            <a:r>
              <a:rPr lang="en-US" sz="2200" b="0" dirty="0">
                <a:solidFill>
                  <a:prstClr val="black"/>
                </a:solidFill>
                <a:latin typeface="Arial" pitchFamily="34" charset="0"/>
              </a:rPr>
              <a:t>able  for a description of physical examination findings and related nutrient deficiencies.</a:t>
            </a:r>
            <a:r>
              <a:rPr lang="cs-CZ" sz="2200" b="0" dirty="0">
                <a:solidFill>
                  <a:prstClr val="black"/>
                </a:solidFill>
                <a:latin typeface="Arial" pitchFamily="34" charset="0"/>
              </a:rPr>
              <a:t>   </a:t>
            </a:r>
            <a:endParaRPr lang="cs-CZ" sz="2200" dirty="0">
              <a:solidFill>
                <a:prstClr val="black"/>
              </a:solidFill>
              <a:latin typeface="Arial" pitchFamily="34" charset="0"/>
            </a:endParaRPr>
          </a:p>
        </p:txBody>
      </p:sp>
    </p:spTree>
    <p:extLst>
      <p:ext uri="{BB962C8B-B14F-4D97-AF65-F5344CB8AC3E}">
        <p14:creationId xmlns:p14="http://schemas.microsoft.com/office/powerpoint/2010/main" val="3762631433"/>
      </p:ext>
    </p:extLst>
  </p:cSld>
  <p:clrMapOvr>
    <a:masterClrMapping/>
  </p:clrMapOvr>
  <p:transition spd="med">
    <p:pull dir="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76201"/>
            <a:ext cx="8997950" cy="479612"/>
          </a:xfrm>
        </p:spPr>
        <p:txBody>
          <a:bodyPr wrap="square" numCol="1" anchorCtr="0" compatLnSpc="1">
            <a:prstTxWarp prst="textNoShape">
              <a:avLst/>
            </a:prstTxWarp>
            <a:noAutofit/>
          </a:bodyPr>
          <a:lstStyle/>
          <a:p>
            <a:pPr eaLnBrk="1" hangingPunct="1">
              <a:lnSpc>
                <a:spcPct val="100000"/>
              </a:lnSpc>
            </a:pPr>
            <a:r>
              <a:rPr lang="en-GB" sz="2500" dirty="0">
                <a:effectLst>
                  <a:outerShdw blurRad="38100" dist="38100" dir="2700000" algn="tl">
                    <a:srgbClr val="C0C0C0"/>
                  </a:outerShdw>
                </a:effectLst>
                <a:latin typeface="Arial" pitchFamily="34" charset="0"/>
              </a:rPr>
              <a:t>Outline, main points</a:t>
            </a:r>
            <a:endParaRPr lang="en-GB"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2</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577851" y="762001"/>
            <a:ext cx="875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b="0" dirty="0">
                <a:solidFill>
                  <a:prstClr val="black"/>
                </a:solidFill>
                <a:latin typeface="Arial" pitchFamily="34" charset="0"/>
              </a:rPr>
              <a:t>Background, basics, definitions, objectives, indications</a:t>
            </a:r>
            <a:endParaRPr lang="en-GB" sz="2100" dirty="0">
              <a:solidFill>
                <a:prstClr val="black"/>
              </a:solidFill>
              <a:latin typeface="Arial" pitchFamily="34" charset="0"/>
            </a:endParaRPr>
          </a:p>
        </p:txBody>
      </p:sp>
      <p:sp>
        <p:nvSpPr>
          <p:cNvPr id="77829" name="Line 2"/>
          <p:cNvSpPr>
            <a:spLocks noChangeShapeType="1"/>
          </p:cNvSpPr>
          <p:nvPr/>
        </p:nvSpPr>
        <p:spPr bwMode="auto">
          <a:xfrm>
            <a:off x="742949" y="609599"/>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13" name="Rectangle 4"/>
          <p:cNvSpPr>
            <a:spLocks noChangeArrowheads="1"/>
          </p:cNvSpPr>
          <p:nvPr/>
        </p:nvSpPr>
        <p:spPr bwMode="auto">
          <a:xfrm>
            <a:off x="577851" y="12192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b="0" dirty="0">
                <a:solidFill>
                  <a:prstClr val="black"/>
                </a:solidFill>
                <a:latin typeface="Arial" pitchFamily="34" charset="0"/>
              </a:rPr>
              <a:t>Malnutrition</a:t>
            </a:r>
            <a:endParaRPr lang="en-GB" sz="2100" dirty="0">
              <a:solidFill>
                <a:prstClr val="black"/>
              </a:solidFill>
              <a:latin typeface="Arial" pitchFamily="34" charset="0"/>
            </a:endParaRPr>
          </a:p>
        </p:txBody>
      </p:sp>
      <p:sp>
        <p:nvSpPr>
          <p:cNvPr id="9" name="Rectangle 4"/>
          <p:cNvSpPr>
            <a:spLocks noChangeArrowheads="1"/>
          </p:cNvSpPr>
          <p:nvPr/>
        </p:nvSpPr>
        <p:spPr bwMode="auto">
          <a:xfrm>
            <a:off x="495301" y="19812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en-GB" sz="1900" b="0" i="1" u="sng" dirty="0">
                <a:solidFill>
                  <a:prstClr val="black"/>
                </a:solidFill>
                <a:latin typeface="Arial" pitchFamily="34" charset="0"/>
              </a:rPr>
              <a:t>Techniques</a:t>
            </a:r>
            <a:r>
              <a:rPr lang="cs-CZ" sz="1900" b="0" i="1" u="sng" dirty="0">
                <a:solidFill>
                  <a:prstClr val="black"/>
                </a:solidFill>
                <a:latin typeface="Arial" pitchFamily="34" charset="0"/>
              </a:rPr>
              <a:t> </a:t>
            </a:r>
            <a:r>
              <a:rPr lang="en-GB" sz="1900" b="0" i="1" u="sng" dirty="0">
                <a:solidFill>
                  <a:prstClr val="black"/>
                </a:solidFill>
                <a:latin typeface="Arial" pitchFamily="34" charset="0"/>
              </a:rPr>
              <a:t>(in assessing nutritional status</a:t>
            </a:r>
            <a:r>
              <a:rPr lang="cs-CZ" sz="1900" b="0" i="1" u="sng" dirty="0">
                <a:solidFill>
                  <a:prstClr val="black"/>
                </a:solidFill>
                <a:latin typeface="Arial" pitchFamily="34" charset="0"/>
              </a:rPr>
              <a:t>)</a:t>
            </a:r>
            <a:r>
              <a:rPr lang="en-GB" sz="1900" b="0" u="sng" dirty="0">
                <a:solidFill>
                  <a:prstClr val="black"/>
                </a:solidFill>
                <a:latin typeface="Arial" pitchFamily="34" charset="0"/>
              </a:rPr>
              <a:t>:</a:t>
            </a:r>
            <a:endParaRPr lang="en-GB" sz="1900" u="sng" dirty="0">
              <a:solidFill>
                <a:prstClr val="black"/>
              </a:solidFill>
              <a:latin typeface="Arial" pitchFamily="34" charset="0"/>
            </a:endParaRPr>
          </a:p>
        </p:txBody>
      </p:sp>
      <p:sp>
        <p:nvSpPr>
          <p:cNvPr id="11" name="Rectangle 4"/>
          <p:cNvSpPr>
            <a:spLocks noChangeArrowheads="1"/>
          </p:cNvSpPr>
          <p:nvPr/>
        </p:nvSpPr>
        <p:spPr bwMode="auto">
          <a:xfrm>
            <a:off x="551434" y="28194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b="0" dirty="0">
                <a:solidFill>
                  <a:prstClr val="black"/>
                </a:solidFill>
                <a:latin typeface="Arial" pitchFamily="34" charset="0"/>
              </a:rPr>
              <a:t>Anthropometry</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12" name="Rectangle 4"/>
          <p:cNvSpPr>
            <a:spLocks noChangeArrowheads="1"/>
          </p:cNvSpPr>
          <p:nvPr/>
        </p:nvSpPr>
        <p:spPr bwMode="auto">
          <a:xfrm>
            <a:off x="577851" y="3276602"/>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b="0" dirty="0">
                <a:solidFill>
                  <a:prstClr val="black"/>
                </a:solidFill>
                <a:latin typeface="Arial" pitchFamily="34" charset="0"/>
              </a:rPr>
              <a:t>Physical (clinical) examination -  general appearance</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15" name="Rectangle 4"/>
          <p:cNvSpPr>
            <a:spLocks noChangeArrowheads="1"/>
          </p:cNvSpPr>
          <p:nvPr/>
        </p:nvSpPr>
        <p:spPr bwMode="auto">
          <a:xfrm>
            <a:off x="577851" y="2362201"/>
            <a:ext cx="875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b="0" dirty="0">
                <a:solidFill>
                  <a:prstClr val="black"/>
                </a:solidFill>
                <a:latin typeface="Arial" pitchFamily="34" charset="0"/>
              </a:rPr>
              <a:t>History</a:t>
            </a:r>
            <a:endParaRPr lang="en-GB" sz="2100" dirty="0">
              <a:solidFill>
                <a:prstClr val="black"/>
              </a:solidFill>
              <a:latin typeface="Arial" pitchFamily="34" charset="0"/>
            </a:endParaRPr>
          </a:p>
        </p:txBody>
      </p:sp>
      <p:sp>
        <p:nvSpPr>
          <p:cNvPr id="16" name="Rectangle 4"/>
          <p:cNvSpPr>
            <a:spLocks noChangeArrowheads="1"/>
          </p:cNvSpPr>
          <p:nvPr/>
        </p:nvSpPr>
        <p:spPr bwMode="auto">
          <a:xfrm>
            <a:off x="577851" y="3733802"/>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b="0" dirty="0">
                <a:solidFill>
                  <a:prstClr val="black"/>
                </a:solidFill>
                <a:latin typeface="Arial" pitchFamily="34" charset="0"/>
              </a:rPr>
              <a:t>Biochemical and immunological examinations</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17" name="Rectangle 4"/>
          <p:cNvSpPr>
            <a:spLocks noChangeArrowheads="1"/>
          </p:cNvSpPr>
          <p:nvPr/>
        </p:nvSpPr>
        <p:spPr bwMode="auto">
          <a:xfrm>
            <a:off x="577851" y="4191000"/>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b="0" dirty="0">
                <a:solidFill>
                  <a:prstClr val="black"/>
                </a:solidFill>
                <a:latin typeface="Arial" pitchFamily="34" charset="0"/>
              </a:rPr>
              <a:t>Dynamometry tests (muscle strength)</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18" name="Rectangle 4"/>
          <p:cNvSpPr>
            <a:spLocks noChangeArrowheads="1"/>
          </p:cNvSpPr>
          <p:nvPr/>
        </p:nvSpPr>
        <p:spPr bwMode="auto">
          <a:xfrm>
            <a:off x="577851" y="48006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b="0" dirty="0">
                <a:solidFill>
                  <a:prstClr val="black"/>
                </a:solidFill>
                <a:latin typeface="Arial" pitchFamily="34" charset="0"/>
              </a:rPr>
              <a:t>Validated screening tools</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19" name="Rectangle 4"/>
          <p:cNvSpPr>
            <a:spLocks noChangeArrowheads="1"/>
          </p:cNvSpPr>
          <p:nvPr/>
        </p:nvSpPr>
        <p:spPr bwMode="auto">
          <a:xfrm>
            <a:off x="660400" y="54864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b="0" dirty="0">
                <a:solidFill>
                  <a:prstClr val="black"/>
                </a:solidFill>
                <a:latin typeface="Arial" pitchFamily="34" charset="0"/>
              </a:rPr>
              <a:t>Children</a:t>
            </a:r>
            <a:r>
              <a:rPr lang="cs-CZ" sz="2100" b="0" dirty="0">
                <a:solidFill>
                  <a:prstClr val="black"/>
                </a:solidFill>
                <a:latin typeface="Arial" pitchFamily="34" charset="0"/>
              </a:rPr>
              <a:t> </a:t>
            </a:r>
            <a:r>
              <a:rPr lang="en-GB" sz="2100" b="0" dirty="0">
                <a:solidFill>
                  <a:prstClr val="black"/>
                </a:solidFill>
                <a:latin typeface="Arial" pitchFamily="34" charset="0"/>
              </a:rPr>
              <a:t>(specifics)</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Tree>
    <p:extLst>
      <p:ext uri="{BB962C8B-B14F-4D97-AF65-F5344CB8AC3E}">
        <p14:creationId xmlns:p14="http://schemas.microsoft.com/office/powerpoint/2010/main" val="3435798399"/>
      </p:ext>
    </p:extLst>
  </p:cSld>
  <p:clrMapOvr>
    <a:masterClrMapping/>
  </p:clrMapOvr>
  <p:transition spd="med">
    <p:pull dir="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152400"/>
            <a:ext cx="8997950" cy="381000"/>
          </a:xfrm>
        </p:spPr>
        <p:txBody>
          <a:bodyPr wrap="square" numCol="1" anchorCtr="0" compatLnSpc="1">
            <a:prstTxWarp prst="textNoShape">
              <a:avLst/>
            </a:prstTxWarp>
            <a:noAutofit/>
          </a:bodyPr>
          <a:lstStyle/>
          <a:p>
            <a:pPr eaLnBrk="1" hangingPunct="1">
              <a:lnSpc>
                <a:spcPct val="100000"/>
              </a:lnSpc>
            </a:pPr>
            <a:r>
              <a:rPr lang="en-GB" sz="2500" dirty="0">
                <a:effectLst>
                  <a:outerShdw blurRad="38100" dist="38100" dir="2700000" algn="tl">
                    <a:srgbClr val="C0C0C0"/>
                  </a:outerShdw>
                </a:effectLst>
                <a:latin typeface="Arial" pitchFamily="34" charset="0"/>
              </a:rPr>
              <a:t>History</a:t>
            </a:r>
            <a:endParaRPr lang="en-GB"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20</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577851" y="5105400"/>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sz="2200" b="0" dirty="0">
                <a:solidFill>
                  <a:prstClr val="black"/>
                </a:solidFill>
                <a:latin typeface="Arial" pitchFamily="34" charset="0"/>
              </a:rPr>
              <a:t>Chronic and current diseases of the examined person</a:t>
            </a:r>
            <a:endParaRPr lang="en-GB" sz="2100" dirty="0">
              <a:solidFill>
                <a:prstClr val="black"/>
              </a:solidFill>
              <a:latin typeface="Arial" pitchFamily="34" charset="0"/>
            </a:endParaRPr>
          </a:p>
        </p:txBody>
      </p:sp>
      <p:sp>
        <p:nvSpPr>
          <p:cNvPr id="77829" name="Line 2"/>
          <p:cNvSpPr>
            <a:spLocks noChangeShapeType="1"/>
          </p:cNvSpPr>
          <p:nvPr/>
        </p:nvSpPr>
        <p:spPr bwMode="auto">
          <a:xfrm>
            <a:off x="742949" y="685799"/>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7" name="Rectangle 4"/>
          <p:cNvSpPr>
            <a:spLocks noChangeArrowheads="1"/>
          </p:cNvSpPr>
          <p:nvPr/>
        </p:nvSpPr>
        <p:spPr bwMode="auto">
          <a:xfrm>
            <a:off x="742950" y="2438400"/>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sz="2200" b="0" dirty="0">
                <a:solidFill>
                  <a:srgbClr val="000000"/>
                </a:solidFill>
                <a:latin typeface="Arial"/>
                <a:ea typeface="Times New Roman"/>
                <a:cs typeface="Times New Roman"/>
              </a:rPr>
              <a:t>Dietary habits, possible alternative diets, social status</a:t>
            </a:r>
            <a:r>
              <a:rPr lang="en-GB" sz="2200" b="0" dirty="0" smtClean="0">
                <a:solidFill>
                  <a:srgbClr val="000000"/>
                </a:solidFill>
                <a:latin typeface="Arial"/>
                <a:ea typeface="Times New Roman"/>
                <a:cs typeface="Times New Roman"/>
              </a:rPr>
              <a:t>..</a:t>
            </a:r>
            <a:endParaRPr lang="cs-CZ" sz="2100" dirty="0">
              <a:solidFill>
                <a:prstClr val="black"/>
              </a:solidFill>
              <a:latin typeface="Arial" pitchFamily="34" charset="0"/>
            </a:endParaRPr>
          </a:p>
        </p:txBody>
      </p:sp>
      <p:sp>
        <p:nvSpPr>
          <p:cNvPr id="8" name="Rectangle 4"/>
          <p:cNvSpPr>
            <a:spLocks noChangeArrowheads="1"/>
          </p:cNvSpPr>
          <p:nvPr/>
        </p:nvSpPr>
        <p:spPr bwMode="auto">
          <a:xfrm>
            <a:off x="742950" y="3733800"/>
            <a:ext cx="87503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20000"/>
              </a:lnSpc>
              <a:buClr>
                <a:srgbClr val="3399FF"/>
              </a:buClr>
              <a:buSzPct val="75000"/>
              <a:buFont typeface="Wingdings" pitchFamily="2" charset="2"/>
              <a:buChar char="n"/>
            </a:pPr>
            <a:r>
              <a:rPr lang="en-GB" sz="2200" b="0" dirty="0">
                <a:solidFill>
                  <a:srgbClr val="000000"/>
                </a:solidFill>
                <a:latin typeface="Arial"/>
                <a:ea typeface="Times New Roman"/>
                <a:cs typeface="Times New Roman"/>
              </a:rPr>
              <a:t>Lifestyle – physical activity, alcohol… </a:t>
            </a:r>
            <a:endParaRPr lang="en-GB" sz="2200" b="0" dirty="0">
              <a:solidFill>
                <a:prstClr val="black"/>
              </a:solidFill>
              <a:latin typeface="Arial" pitchFamily="34" charset="0"/>
            </a:endParaRP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2" name="Obdélník 1"/>
          <p:cNvSpPr/>
          <p:nvPr/>
        </p:nvSpPr>
        <p:spPr>
          <a:xfrm>
            <a:off x="420491" y="769921"/>
            <a:ext cx="9065021" cy="1149311"/>
          </a:xfrm>
          <a:prstGeom prst="rect">
            <a:avLst/>
          </a:prstGeom>
        </p:spPr>
        <p:txBody>
          <a:bodyPr wrap="square" lIns="95779" tIns="47890" rIns="95779" bIns="47890">
            <a:spAutoFit/>
          </a:bodyPr>
          <a:lstStyle/>
          <a:p>
            <a:pPr>
              <a:lnSpc>
                <a:spcPct val="120000"/>
              </a:lnSpc>
            </a:pPr>
            <a:r>
              <a:rPr lang="en-US" sz="1900" b="0" i="1" dirty="0">
                <a:solidFill>
                  <a:srgbClr val="000000"/>
                </a:solidFill>
                <a:latin typeface="Arial"/>
                <a:ea typeface="Times New Roman"/>
                <a:cs typeface="Times New Roman"/>
              </a:rPr>
              <a:t>To a large extent, it overlaps with the „</a:t>
            </a:r>
            <a:r>
              <a:rPr lang="en-GB" sz="1900" b="0" i="1" dirty="0">
                <a:solidFill>
                  <a:srgbClr val="000000"/>
                </a:solidFill>
                <a:latin typeface="Arial"/>
                <a:ea typeface="Times New Roman"/>
                <a:cs typeface="Times New Roman"/>
              </a:rPr>
              <a:t>Dietary assessment" , or </a:t>
            </a:r>
            <a:r>
              <a:rPr lang="en-US" sz="1900" b="0" i="1" dirty="0">
                <a:solidFill>
                  <a:srgbClr val="000000"/>
                </a:solidFill>
                <a:latin typeface="Arial"/>
                <a:ea typeface="Times New Roman"/>
                <a:cs typeface="Times New Roman"/>
              </a:rPr>
              <a:t>"Nutritional history". Directly within the Nutritional </a:t>
            </a:r>
            <a:r>
              <a:rPr lang="en-GB" sz="1900" b="0" i="1" dirty="0">
                <a:solidFill>
                  <a:srgbClr val="000000"/>
                </a:solidFill>
                <a:latin typeface="Arial"/>
                <a:ea typeface="Times New Roman"/>
                <a:cs typeface="Times New Roman"/>
              </a:rPr>
              <a:t>Status assessment,</a:t>
            </a:r>
            <a:r>
              <a:rPr lang="en-US" sz="1900" b="0" i="1" dirty="0">
                <a:solidFill>
                  <a:srgbClr val="000000"/>
                </a:solidFill>
                <a:latin typeface="Arial"/>
                <a:ea typeface="Times New Roman"/>
                <a:cs typeface="Times New Roman"/>
              </a:rPr>
              <a:t>we focus especially on the factors that c</a:t>
            </a:r>
            <a:r>
              <a:rPr lang="en-GB" sz="1900" b="0" i="1" dirty="0">
                <a:solidFill>
                  <a:srgbClr val="000000"/>
                </a:solidFill>
                <a:latin typeface="Arial"/>
                <a:ea typeface="Times New Roman"/>
                <a:cs typeface="Times New Roman"/>
              </a:rPr>
              <a:t>an</a:t>
            </a:r>
            <a:r>
              <a:rPr lang="en-US" sz="1900" b="0" i="1" dirty="0">
                <a:solidFill>
                  <a:srgbClr val="000000"/>
                </a:solidFill>
                <a:latin typeface="Arial"/>
                <a:ea typeface="Times New Roman"/>
                <a:cs typeface="Times New Roman"/>
              </a:rPr>
              <a:t> influence the nutritional status:</a:t>
            </a:r>
            <a:endParaRPr lang="cs-CZ" sz="1900" b="0" i="1" dirty="0"/>
          </a:p>
        </p:txBody>
      </p:sp>
      <p:sp>
        <p:nvSpPr>
          <p:cNvPr id="3" name="Obdélník 2"/>
          <p:cNvSpPr/>
          <p:nvPr/>
        </p:nvSpPr>
        <p:spPr>
          <a:xfrm>
            <a:off x="1320801" y="5673937"/>
            <a:ext cx="8007350" cy="803063"/>
          </a:xfrm>
          <a:prstGeom prst="rect">
            <a:avLst/>
          </a:prstGeom>
        </p:spPr>
        <p:txBody>
          <a:bodyPr wrap="square" lIns="95779" tIns="47890" rIns="95779" bIns="47890">
            <a:spAutoFit/>
          </a:bodyPr>
          <a:lstStyle/>
          <a:p>
            <a:pPr marL="359173" indent="-359173" hangingPunct="0">
              <a:lnSpc>
                <a:spcPct val="90000"/>
              </a:lnSpc>
              <a:spcAft>
                <a:spcPts val="0"/>
              </a:spcAft>
              <a:buFont typeface="Symbol"/>
              <a:buChar char=""/>
            </a:pPr>
            <a:r>
              <a:rPr lang="en-GB" sz="1700" b="0" dirty="0">
                <a:solidFill>
                  <a:srgbClr val="000000"/>
                </a:solidFill>
                <a:latin typeface="Arial"/>
                <a:ea typeface="Times New Roman"/>
                <a:cs typeface="Times New Roman"/>
              </a:rPr>
              <a:t>Focus </a:t>
            </a:r>
            <a:r>
              <a:rPr lang="en-US" sz="1700" b="0" dirty="0">
                <a:solidFill>
                  <a:srgbClr val="000000"/>
                </a:solidFill>
                <a:latin typeface="Arial"/>
                <a:ea typeface="Times New Roman"/>
                <a:cs typeface="Times New Roman"/>
              </a:rPr>
              <a:t>on gastrointestinal problems</a:t>
            </a:r>
            <a:r>
              <a:rPr lang="cs-CZ" sz="1700" b="0" dirty="0">
                <a:solidFill>
                  <a:srgbClr val="000000"/>
                </a:solidFill>
                <a:latin typeface="Arial"/>
                <a:ea typeface="Times New Roman"/>
                <a:cs typeface="Times New Roman"/>
              </a:rPr>
              <a:t/>
            </a:r>
            <a:br>
              <a:rPr lang="cs-CZ" sz="1700" b="0" dirty="0">
                <a:solidFill>
                  <a:srgbClr val="000000"/>
                </a:solidFill>
                <a:latin typeface="Arial"/>
                <a:ea typeface="Times New Roman"/>
                <a:cs typeface="Times New Roman"/>
              </a:rPr>
            </a:br>
            <a:endParaRPr lang="cs-CZ" sz="1700" b="0" kern="150" dirty="0">
              <a:latin typeface="Calibri"/>
              <a:ea typeface="Times New Roman"/>
              <a:cs typeface="Times New Roman"/>
            </a:endParaRPr>
          </a:p>
          <a:p>
            <a:pPr marL="359173" indent="-359173" hangingPunct="0">
              <a:lnSpc>
                <a:spcPct val="90000"/>
              </a:lnSpc>
              <a:spcAft>
                <a:spcPts val="0"/>
              </a:spcAft>
              <a:buFont typeface="Symbol"/>
              <a:buChar char=""/>
            </a:pPr>
            <a:r>
              <a:rPr lang="en-GB" sz="1700" b="0" dirty="0">
                <a:solidFill>
                  <a:srgbClr val="000000"/>
                </a:solidFill>
                <a:latin typeface="Arial"/>
                <a:ea typeface="Times New Roman"/>
                <a:cs typeface="Times New Roman"/>
              </a:rPr>
              <a:t>Using drugs that can interact with the digestion and uptake of nutrients  </a:t>
            </a:r>
            <a:endParaRPr lang="en-GB" sz="1700" b="0" kern="150" dirty="0">
              <a:latin typeface="Calibri"/>
              <a:ea typeface="Times New Roman"/>
              <a:cs typeface="Times New Roman"/>
            </a:endParaRPr>
          </a:p>
        </p:txBody>
      </p:sp>
    </p:spTree>
    <p:extLst>
      <p:ext uri="{BB962C8B-B14F-4D97-AF65-F5344CB8AC3E}">
        <p14:creationId xmlns:p14="http://schemas.microsoft.com/office/powerpoint/2010/main" val="2220100535"/>
      </p:ext>
    </p:extLst>
  </p:cSld>
  <p:clrMapOvr>
    <a:masterClrMapping/>
  </p:clrMapOvr>
  <p:transition spd="med">
    <p:pull dir="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77850" y="0"/>
            <a:ext cx="8997950" cy="304800"/>
          </a:xfrm>
        </p:spPr>
        <p:txBody>
          <a:bodyPr wrap="square" numCol="1" anchorCtr="0" compatLnSpc="1">
            <a:prstTxWarp prst="textNoShape">
              <a:avLst/>
            </a:prstTxWarp>
            <a:noAutofit/>
          </a:bodyPr>
          <a:lstStyle/>
          <a:p>
            <a:pPr eaLnBrk="1" hangingPunct="1">
              <a:lnSpc>
                <a:spcPct val="100000"/>
              </a:lnSpc>
              <a:defRPr/>
            </a:pPr>
            <a:r>
              <a:rPr lang="en-GB" sz="1400" b="1" dirty="0" smtClean="0">
                <a:effectLst>
                  <a:outerShdw blurRad="38100" dist="38100" dir="2700000" algn="tl">
                    <a:srgbClr val="C0C0C0"/>
                  </a:outerShdw>
                </a:effectLst>
                <a:latin typeface="Arial" charset="0"/>
              </a:rPr>
              <a:t>Symptoms an</a:t>
            </a:r>
            <a:r>
              <a:rPr lang="cs-CZ" sz="1400" b="1" dirty="0" smtClean="0">
                <a:effectLst>
                  <a:outerShdw blurRad="38100" dist="38100" dir="2700000" algn="tl">
                    <a:srgbClr val="C0C0C0"/>
                  </a:outerShdw>
                </a:effectLst>
                <a:latin typeface="Arial" charset="0"/>
              </a:rPr>
              <a:t>d</a:t>
            </a:r>
            <a:r>
              <a:rPr lang="en-GB" sz="1400" b="1" dirty="0" smtClean="0">
                <a:effectLst>
                  <a:outerShdw blurRad="38100" dist="38100" dir="2700000" algn="tl">
                    <a:srgbClr val="C0C0C0"/>
                  </a:outerShdw>
                </a:effectLst>
                <a:latin typeface="Arial" charset="0"/>
              </a:rPr>
              <a:t> signs of undernutrition and micronutrient deficiency</a:t>
            </a:r>
            <a:endParaRPr lang="en-GB" sz="1400" b="1"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21</a:t>
            </a:fld>
            <a:endParaRPr lang="cs-CZ" sz="1300" dirty="0">
              <a:solidFill>
                <a:prstClr val="black">
                  <a:lumMod val="65000"/>
                  <a:lumOff val="35000"/>
                </a:prstClr>
              </a:solidFill>
              <a:latin typeface="Century Gothic" pitchFamily="34" charset="0"/>
            </a:endParaRPr>
          </a:p>
        </p:txBody>
      </p:sp>
      <p:pic>
        <p:nvPicPr>
          <p:cNvPr id="1028" name="Picture 4" descr="C:\Users\jfiala\Pictures\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3973"/>
            <a:ext cx="9402807" cy="6574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203515"/>
      </p:ext>
    </p:extLst>
  </p:cSld>
  <p:clrMapOvr>
    <a:masterClrMapping/>
  </p:clrMapOvr>
  <p:transition spd="med">
    <p:pull dir="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xmlns="" id="{ADF88BFF-74E3-4707-991F-4CF2F6C3E908}"/>
              </a:ext>
            </a:extLst>
          </p:cNvPr>
          <p:cNvSpPr>
            <a:spLocks noGrp="1"/>
          </p:cNvSpPr>
          <p:nvPr>
            <p:ph idx="1"/>
          </p:nvPr>
        </p:nvSpPr>
        <p:spPr>
          <a:xfrm>
            <a:off x="832104" y="1828800"/>
            <a:ext cx="7897559" cy="4023360"/>
          </a:xfrm>
        </p:spPr>
        <p:txBody>
          <a:bodyPr/>
          <a:lstStyle/>
          <a:p>
            <a:r>
              <a:rPr lang="cs-CZ" dirty="0" err="1" smtClean="0"/>
              <a:t>Nails</a:t>
            </a:r>
            <a:endParaRPr lang="cs-CZ" dirty="0" smtClean="0"/>
          </a:p>
          <a:p>
            <a:pPr lvl="1"/>
            <a:r>
              <a:rPr lang="cs-CZ" dirty="0" smtClean="0"/>
              <a:t>Anémie z nedostatku železa – suché, lomivé, ploché až lžičkovitého tvaru (</a:t>
            </a:r>
            <a:r>
              <a:rPr lang="cs-CZ" dirty="0" err="1" smtClean="0"/>
              <a:t>koilonychie</a:t>
            </a:r>
            <a:r>
              <a:rPr lang="cs-CZ" dirty="0" smtClean="0"/>
              <a:t>)</a:t>
            </a:r>
          </a:p>
          <a:p>
            <a:pPr lvl="1"/>
            <a:r>
              <a:rPr lang="cs-CZ" dirty="0" smtClean="0"/>
              <a:t>Nedostatek </a:t>
            </a:r>
            <a:r>
              <a:rPr lang="cs-CZ" dirty="0"/>
              <a:t>bílkovin – příčné bílé proužky</a:t>
            </a:r>
          </a:p>
        </p:txBody>
      </p:sp>
      <p:pic>
        <p:nvPicPr>
          <p:cNvPr id="20484" name="Picture 4" descr="Výsledek obrázku pro koilonychie">
            <a:extLst>
              <a:ext uri="{FF2B5EF4-FFF2-40B4-BE49-F238E27FC236}">
                <a16:creationId xmlns:a16="http://schemas.microsoft.com/office/drawing/2014/main" xmlns="" id="{8D109148-F631-496C-AC09-107CF1FA9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60" y="3690826"/>
            <a:ext cx="4769402" cy="2618535"/>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xmlns="" id="{6D4019C4-7A0C-4D6D-BB3F-50E49CDA4DBA}"/>
              </a:ext>
            </a:extLst>
          </p:cNvPr>
          <p:cNvSpPr/>
          <p:nvPr/>
        </p:nvSpPr>
        <p:spPr>
          <a:xfrm>
            <a:off x="420159" y="6309361"/>
            <a:ext cx="4953000" cy="461665"/>
          </a:xfrm>
          <a:prstGeom prst="rect">
            <a:avLst/>
          </a:prstGeom>
        </p:spPr>
        <p:txBody>
          <a:bodyPr>
            <a:spAutoFit/>
          </a:bodyPr>
          <a:lstStyle/>
          <a:p>
            <a:pPr defTabSz="457200" fontAlgn="auto">
              <a:spcBef>
                <a:spcPts val="0"/>
              </a:spcBef>
              <a:spcAft>
                <a:spcPts val="0"/>
              </a:spcAft>
            </a:pPr>
            <a:r>
              <a:rPr lang="cs-CZ" sz="1200" b="0" dirty="0">
                <a:solidFill>
                  <a:prstClr val="black"/>
                </a:solidFill>
                <a:latin typeface="Tw Cen MT" panose="020B0602020104020603"/>
              </a:rPr>
              <a:t>https://classconnection.s3.amazonaws.com/639/flashcards/1040639/png/screen_shot_2012-09-29_at_73928_pm1348962057890.png</a:t>
            </a:r>
          </a:p>
        </p:txBody>
      </p:sp>
      <p:pic>
        <p:nvPicPr>
          <p:cNvPr id="20486" name="Picture 6" descr="Close-up view of 4 fingers. White horizontal bands">
            <a:extLst>
              <a:ext uri="{FF2B5EF4-FFF2-40B4-BE49-F238E27FC236}">
                <a16:creationId xmlns:a16="http://schemas.microsoft.com/office/drawing/2014/main" xmlns="" id="{92ED458B-A608-4054-8ADE-5B59E0EFB7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4716" y="3385186"/>
            <a:ext cx="3921125" cy="292417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xmlns="" id="{B0E91BC8-E5D9-4CD7-B6D8-F1EDDA4B7AB2}"/>
              </a:ext>
            </a:extLst>
          </p:cNvPr>
          <p:cNvSpPr/>
          <p:nvPr/>
        </p:nvSpPr>
        <p:spPr>
          <a:xfrm>
            <a:off x="5564716" y="6309360"/>
            <a:ext cx="3921125"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https://img.medscapestatic.com/pi/meds/ckb/41/28841tn.jpg</a:t>
            </a:r>
          </a:p>
        </p:txBody>
      </p:sp>
      <p:sp>
        <p:nvSpPr>
          <p:cNvPr id="4" name="Nadpis 3"/>
          <p:cNvSpPr>
            <a:spLocks noGrp="1"/>
          </p:cNvSpPr>
          <p:nvPr>
            <p:ph type="title"/>
          </p:nvPr>
        </p:nvSpPr>
        <p:spPr>
          <a:xfrm>
            <a:off x="304799" y="304800"/>
            <a:ext cx="8915401" cy="761998"/>
          </a:xfrm>
        </p:spPr>
        <p:txBody>
          <a:bodyPr/>
          <a:lstStyle/>
          <a:p>
            <a:r>
              <a:rPr lang="cs-CZ" sz="4400" dirty="0" err="1" smtClean="0"/>
              <a:t>Nails</a:t>
            </a:r>
            <a:endParaRPr lang="en-GB" sz="4400" dirty="0"/>
          </a:p>
        </p:txBody>
      </p:sp>
    </p:spTree>
    <p:extLst>
      <p:ext uri="{BB962C8B-B14F-4D97-AF65-F5344CB8AC3E}">
        <p14:creationId xmlns:p14="http://schemas.microsoft.com/office/powerpoint/2010/main" val="526927240"/>
      </p:ext>
    </p:extLst>
  </p:cSld>
  <p:clrMapOvr>
    <a:masterClrMapping/>
  </p:clrMapOvr>
  <p:transition spd="med">
    <p:pull dir="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3DD34FE-BBDF-4CF6-A5EC-792FBE6450BA}"/>
              </a:ext>
            </a:extLst>
          </p:cNvPr>
          <p:cNvSpPr>
            <a:spLocks noGrp="1"/>
          </p:cNvSpPr>
          <p:nvPr>
            <p:ph type="title"/>
          </p:nvPr>
        </p:nvSpPr>
        <p:spPr>
          <a:xfrm>
            <a:off x="304800" y="3"/>
            <a:ext cx="8915401" cy="761998"/>
          </a:xfrm>
        </p:spPr>
        <p:txBody>
          <a:bodyPr/>
          <a:lstStyle/>
          <a:p>
            <a:r>
              <a:rPr lang="cs-CZ" dirty="0" err="1" smtClean="0"/>
              <a:t>Eyes</a:t>
            </a:r>
            <a:endParaRPr lang="cs-CZ" dirty="0"/>
          </a:p>
        </p:txBody>
      </p:sp>
      <p:sp>
        <p:nvSpPr>
          <p:cNvPr id="3" name="Zástupný symbol pro obsah 2">
            <a:extLst>
              <a:ext uri="{FF2B5EF4-FFF2-40B4-BE49-F238E27FC236}">
                <a16:creationId xmlns:a16="http://schemas.microsoft.com/office/drawing/2014/main" xmlns="" id="{4AFCBF72-8DEE-43FC-BB5A-52E59A9A5CE1}"/>
              </a:ext>
            </a:extLst>
          </p:cNvPr>
          <p:cNvSpPr>
            <a:spLocks noGrp="1"/>
          </p:cNvSpPr>
          <p:nvPr>
            <p:ph idx="1"/>
          </p:nvPr>
        </p:nvSpPr>
        <p:spPr>
          <a:xfrm>
            <a:off x="76200" y="533400"/>
            <a:ext cx="6791325" cy="3810000"/>
          </a:xfrm>
        </p:spPr>
        <p:txBody>
          <a:bodyPr>
            <a:normAutofit/>
          </a:bodyPr>
          <a:lstStyle/>
          <a:p>
            <a:r>
              <a:rPr lang="cs-CZ" dirty="0"/>
              <a:t>Oči</a:t>
            </a:r>
          </a:p>
          <a:p>
            <a:pPr lvl="1"/>
            <a:r>
              <a:rPr lang="cs-CZ" dirty="0"/>
              <a:t>Blefaritis – nedostatek riboflavinu, příp. vitamínu A</a:t>
            </a:r>
          </a:p>
          <a:p>
            <a:pPr lvl="1"/>
            <a:r>
              <a:rPr lang="cs-CZ" dirty="0"/>
              <a:t>Xeróza spojivek – nedostatek vitamínu A</a:t>
            </a:r>
          </a:p>
          <a:p>
            <a:pPr lvl="1"/>
            <a:r>
              <a:rPr lang="cs-CZ" dirty="0"/>
              <a:t>Korneální skleróza, </a:t>
            </a:r>
            <a:r>
              <a:rPr lang="cs-CZ" dirty="0" err="1"/>
              <a:t>keratomalacie</a:t>
            </a:r>
            <a:r>
              <a:rPr lang="cs-CZ" dirty="0"/>
              <a:t> – nedostatek vitamínu A</a:t>
            </a:r>
          </a:p>
          <a:p>
            <a:pPr lvl="1"/>
            <a:r>
              <a:rPr lang="cs-CZ" dirty="0" err="1"/>
              <a:t>Bitotovy</a:t>
            </a:r>
            <a:r>
              <a:rPr lang="cs-CZ" dirty="0"/>
              <a:t> skvrny – nedostatek vitamínu A</a:t>
            </a:r>
          </a:p>
          <a:p>
            <a:pPr lvl="1"/>
            <a:r>
              <a:rPr lang="cs-CZ" dirty="0"/>
              <a:t>Korneální vaskularizace – nedostatek riboflavinu nebo vitamínu A</a:t>
            </a:r>
          </a:p>
          <a:p>
            <a:pPr lvl="1"/>
            <a:r>
              <a:rPr lang="cs-CZ" dirty="0"/>
              <a:t>Angulární </a:t>
            </a:r>
            <a:r>
              <a:rPr lang="cs-CZ" dirty="0" err="1"/>
              <a:t>palpebritis</a:t>
            </a:r>
            <a:r>
              <a:rPr lang="cs-CZ" dirty="0"/>
              <a:t> – nedostatek riboflavinu, pyridoxinu, železa</a:t>
            </a:r>
          </a:p>
          <a:p>
            <a:pPr lvl="1"/>
            <a:r>
              <a:rPr lang="cs-CZ" dirty="0"/>
              <a:t>Šeroslepost – nedostatek vitaminu A, retinolu a </a:t>
            </a:r>
            <a:r>
              <a:rPr lang="el-GR" dirty="0"/>
              <a:t>β</a:t>
            </a:r>
            <a:r>
              <a:rPr lang="cs-CZ" dirty="0"/>
              <a:t>-karotenu</a:t>
            </a:r>
          </a:p>
        </p:txBody>
      </p:sp>
      <p:pic>
        <p:nvPicPr>
          <p:cNvPr id="21506" name="Picture 2" descr="Související obrázek">
            <a:extLst>
              <a:ext uri="{FF2B5EF4-FFF2-40B4-BE49-F238E27FC236}">
                <a16:creationId xmlns:a16="http://schemas.microsoft.com/office/drawing/2014/main" xmlns="" id="{92452FEB-9D89-4CFC-A8B2-238EC21F6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140" y="254000"/>
            <a:ext cx="2270125" cy="157162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xmlns="" id="{C251EF55-D837-493E-9DF7-29568C7EB175}"/>
              </a:ext>
            </a:extLst>
          </p:cNvPr>
          <p:cNvSpPr/>
          <p:nvPr/>
        </p:nvSpPr>
        <p:spPr>
          <a:xfrm>
            <a:off x="7381140" y="1825625"/>
            <a:ext cx="2270126" cy="830997"/>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https://upload.wikimedia.org/wikipedia/commons/thumb/3/34/Blepharitis.JPG/220px-Blepharitis.JPG</a:t>
            </a:r>
          </a:p>
        </p:txBody>
      </p:sp>
      <p:pic>
        <p:nvPicPr>
          <p:cNvPr id="21508" name="Picture 4" descr="Výsledek obrázku pro xerosis conjunctival">
            <a:extLst>
              <a:ext uri="{FF2B5EF4-FFF2-40B4-BE49-F238E27FC236}">
                <a16:creationId xmlns:a16="http://schemas.microsoft.com/office/drawing/2014/main" xmlns="" id="{F0445E51-4225-42DE-B0DF-8B32326E1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869" y="2696422"/>
            <a:ext cx="2527131" cy="1499616"/>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xmlns="" id="{5E165DD1-716A-476C-9675-404289DE2617}"/>
              </a:ext>
            </a:extLst>
          </p:cNvPr>
          <p:cNvSpPr/>
          <p:nvPr/>
        </p:nvSpPr>
        <p:spPr>
          <a:xfrm>
            <a:off x="7278511" y="4258986"/>
            <a:ext cx="2627490" cy="646331"/>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https://webeye.ophth.uiowa.edu/eyeforum/atlas/photos-earlier/xerosis-conjunctivae.jpg</a:t>
            </a:r>
          </a:p>
        </p:txBody>
      </p:sp>
      <p:pic>
        <p:nvPicPr>
          <p:cNvPr id="21510" name="Picture 6" descr="Výsledek obrázku pro corneal xerosis">
            <a:extLst>
              <a:ext uri="{FF2B5EF4-FFF2-40B4-BE49-F238E27FC236}">
                <a16:creationId xmlns:a16="http://schemas.microsoft.com/office/drawing/2014/main" xmlns="" id="{2E91AA40-650D-48C4-90CF-8AE97A5344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14" t="27798" r="3736" b="12684"/>
          <a:stretch/>
        </p:blipFill>
        <p:spPr bwMode="auto">
          <a:xfrm>
            <a:off x="175693" y="4415645"/>
            <a:ext cx="3404775" cy="1499616"/>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xmlns="" id="{E4486A5A-08B3-4834-9868-1CB4D720A15D}"/>
              </a:ext>
            </a:extLst>
          </p:cNvPr>
          <p:cNvSpPr/>
          <p:nvPr/>
        </p:nvSpPr>
        <p:spPr>
          <a:xfrm>
            <a:off x="175694" y="5980639"/>
            <a:ext cx="3624431" cy="646331"/>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https://image.slidesharecdn.com/problemsolvingexercise-vita-copy-160505054605/95/vitamin-a-and-its-deficiency-19-638.jpg?cb=1462427304</a:t>
            </a:r>
          </a:p>
        </p:txBody>
      </p:sp>
      <p:pic>
        <p:nvPicPr>
          <p:cNvPr id="21512" name="Picture 8" descr="Související obrázek">
            <a:extLst>
              <a:ext uri="{FF2B5EF4-FFF2-40B4-BE49-F238E27FC236}">
                <a16:creationId xmlns:a16="http://schemas.microsoft.com/office/drawing/2014/main" xmlns="" id="{17ABBA7B-6A0D-499B-839F-6CA813313F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0124" y="4360161"/>
            <a:ext cx="2325403" cy="1672781"/>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xmlns="" id="{AECB63DD-6E5E-4B8D-8915-39639033421A}"/>
              </a:ext>
            </a:extLst>
          </p:cNvPr>
          <p:cNvSpPr/>
          <p:nvPr/>
        </p:nvSpPr>
        <p:spPr>
          <a:xfrm>
            <a:off x="3776663" y="5990282"/>
            <a:ext cx="2325403" cy="769441"/>
          </a:xfrm>
          <a:prstGeom prst="rect">
            <a:avLst/>
          </a:prstGeom>
        </p:spPr>
        <p:txBody>
          <a:bodyPr wrap="square">
            <a:spAutoFit/>
          </a:bodyPr>
          <a:lstStyle/>
          <a:p>
            <a:pPr defTabSz="457200" fontAlgn="auto">
              <a:spcBef>
                <a:spcPts val="0"/>
              </a:spcBef>
              <a:spcAft>
                <a:spcPts val="0"/>
              </a:spcAft>
            </a:pPr>
            <a:r>
              <a:rPr lang="cs-CZ" sz="1100" b="0" dirty="0">
                <a:solidFill>
                  <a:prstClr val="black"/>
                </a:solidFill>
                <a:latin typeface="Tw Cen MT" panose="020B0602020104020603"/>
              </a:rPr>
              <a:t>https://openi.nlm.nih.gov/imgs/512/100/2873666/PMC2873666_jceh_23_72_004_f18.png?keywords=vitamin+a+deficiencies,bitot%27s+spots</a:t>
            </a:r>
          </a:p>
        </p:txBody>
      </p:sp>
      <p:pic>
        <p:nvPicPr>
          <p:cNvPr id="8" name="Obrázek 7">
            <a:extLst>
              <a:ext uri="{FF2B5EF4-FFF2-40B4-BE49-F238E27FC236}">
                <a16:creationId xmlns:a16="http://schemas.microsoft.com/office/drawing/2014/main" xmlns="" id="{69FCEB42-8501-49F6-A1E4-1AEFEDB90390}"/>
              </a:ext>
            </a:extLst>
          </p:cNvPr>
          <p:cNvPicPr>
            <a:picLocks noChangeAspect="1"/>
          </p:cNvPicPr>
          <p:nvPr/>
        </p:nvPicPr>
        <p:blipFill rotWithShape="1">
          <a:blip r:embed="rId6"/>
          <a:srcRect t="5158" b="5158"/>
          <a:stretch/>
        </p:blipFill>
        <p:spPr>
          <a:xfrm>
            <a:off x="6593936" y="4956413"/>
            <a:ext cx="2099179" cy="1303355"/>
          </a:xfrm>
          <a:prstGeom prst="rect">
            <a:avLst/>
          </a:prstGeom>
        </p:spPr>
      </p:pic>
      <p:sp>
        <p:nvSpPr>
          <p:cNvPr id="9" name="Obdélník 8">
            <a:extLst>
              <a:ext uri="{FF2B5EF4-FFF2-40B4-BE49-F238E27FC236}">
                <a16:creationId xmlns:a16="http://schemas.microsoft.com/office/drawing/2014/main" xmlns="" id="{46178155-C2D3-4688-A1D3-827CBC9825F1}"/>
              </a:ext>
            </a:extLst>
          </p:cNvPr>
          <p:cNvSpPr/>
          <p:nvPr/>
        </p:nvSpPr>
        <p:spPr>
          <a:xfrm>
            <a:off x="6480327" y="6258696"/>
            <a:ext cx="3425673" cy="646331"/>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http://3.bp.blogspot.com/-xl6WLqTk1uI/TriLOUllM6I/AAAAAAAAAJw/rU2PltJiqsc/s1600/corneal_neovascularization.jpg</a:t>
            </a:r>
          </a:p>
        </p:txBody>
      </p:sp>
    </p:spTree>
    <p:extLst>
      <p:ext uri="{BB962C8B-B14F-4D97-AF65-F5344CB8AC3E}">
        <p14:creationId xmlns:p14="http://schemas.microsoft.com/office/powerpoint/2010/main" val="3202976864"/>
      </p:ext>
    </p:extLst>
  </p:cSld>
  <p:clrMapOvr>
    <a:masterClrMapping/>
  </p:clrMapOvr>
  <p:transition spd="med">
    <p:pull dir="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EAE7243-5D15-4FA7-8C44-42AA374E95F9}"/>
              </a:ext>
            </a:extLst>
          </p:cNvPr>
          <p:cNvSpPr>
            <a:spLocks noGrp="1"/>
          </p:cNvSpPr>
          <p:nvPr>
            <p:ph type="title"/>
          </p:nvPr>
        </p:nvSpPr>
        <p:spPr>
          <a:xfrm>
            <a:off x="495301" y="76202"/>
            <a:ext cx="8915401" cy="1219198"/>
          </a:xfrm>
        </p:spPr>
        <p:txBody>
          <a:bodyPr/>
          <a:lstStyle/>
          <a:p>
            <a:r>
              <a:rPr lang="en-GB" sz="4800" dirty="0" smtClean="0"/>
              <a:t>Mouth, lips</a:t>
            </a:r>
            <a:endParaRPr lang="en-GB" sz="4800" dirty="0"/>
          </a:p>
        </p:txBody>
      </p:sp>
      <p:sp>
        <p:nvSpPr>
          <p:cNvPr id="3" name="Zástupný symbol pro obsah 2">
            <a:extLst>
              <a:ext uri="{FF2B5EF4-FFF2-40B4-BE49-F238E27FC236}">
                <a16:creationId xmlns:a16="http://schemas.microsoft.com/office/drawing/2014/main" xmlns="" id="{951F4CC3-25E4-4C12-AD1E-165195042FB1}"/>
              </a:ext>
            </a:extLst>
          </p:cNvPr>
          <p:cNvSpPr>
            <a:spLocks noGrp="1"/>
          </p:cNvSpPr>
          <p:nvPr>
            <p:ph idx="1"/>
          </p:nvPr>
        </p:nvSpPr>
        <p:spPr/>
        <p:txBody>
          <a:bodyPr/>
          <a:lstStyle/>
          <a:p>
            <a:r>
              <a:rPr lang="cs-CZ" dirty="0"/>
              <a:t>Rty</a:t>
            </a:r>
          </a:p>
          <a:p>
            <a:pPr lvl="1"/>
            <a:r>
              <a:rPr lang="cs-CZ" dirty="0"/>
              <a:t>Angulární </a:t>
            </a:r>
            <a:r>
              <a:rPr lang="cs-CZ" dirty="0" err="1"/>
              <a:t>stomatitis</a:t>
            </a:r>
            <a:r>
              <a:rPr lang="cs-CZ" dirty="0"/>
              <a:t> – nedostatek riboflavinu, pyridoxinu, železa</a:t>
            </a:r>
          </a:p>
          <a:p>
            <a:pPr lvl="1"/>
            <a:r>
              <a:rPr lang="cs-CZ" dirty="0"/>
              <a:t>Angulární jizvy – nedostatek riboflavinu, pyridoxinu</a:t>
            </a:r>
          </a:p>
          <a:p>
            <a:pPr lvl="1"/>
            <a:r>
              <a:rPr lang="cs-CZ" dirty="0" err="1"/>
              <a:t>Cheilitis</a:t>
            </a:r>
            <a:r>
              <a:rPr lang="cs-CZ" dirty="0"/>
              <a:t> – nedostatek riboflavinu</a:t>
            </a:r>
          </a:p>
        </p:txBody>
      </p:sp>
      <p:pic>
        <p:nvPicPr>
          <p:cNvPr id="22530" name="Picture 2" descr="Výsledek obrázku pro cheilitis">
            <a:extLst>
              <a:ext uri="{FF2B5EF4-FFF2-40B4-BE49-F238E27FC236}">
                <a16:creationId xmlns:a16="http://schemas.microsoft.com/office/drawing/2014/main" xmlns="" id="{EB1EE28D-F21A-4812-ACC2-AC1BFD03B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7604" y="3480815"/>
            <a:ext cx="6532596" cy="253898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xmlns="" id="{E0EE8996-793F-49DB-8559-3EFCC8506C5F}"/>
              </a:ext>
            </a:extLst>
          </p:cNvPr>
          <p:cNvSpPr/>
          <p:nvPr/>
        </p:nvSpPr>
        <p:spPr>
          <a:xfrm>
            <a:off x="3672106" y="6334780"/>
            <a:ext cx="5401789" cy="523220"/>
          </a:xfrm>
          <a:prstGeom prst="rect">
            <a:avLst/>
          </a:prstGeom>
        </p:spPr>
        <p:txBody>
          <a:bodyPr wrap="square">
            <a:spAutoFit/>
          </a:bodyPr>
          <a:lstStyle/>
          <a:p>
            <a:pPr defTabSz="457200" fontAlgn="auto">
              <a:spcBef>
                <a:spcPts val="0"/>
              </a:spcBef>
              <a:spcAft>
                <a:spcPts val="0"/>
              </a:spcAft>
            </a:pPr>
            <a:r>
              <a:rPr lang="cs-CZ" sz="1400" b="0" dirty="0">
                <a:solidFill>
                  <a:prstClr val="black"/>
                </a:solidFill>
                <a:latin typeface="Tw Cen MT" panose="020B0602020104020603"/>
              </a:rPr>
              <a:t>http://healthlifemedia.com/healthy/wp-content/uploads/2017/09/types-of-cheilitis.jpg</a:t>
            </a:r>
          </a:p>
        </p:txBody>
      </p:sp>
    </p:spTree>
    <p:extLst>
      <p:ext uri="{BB962C8B-B14F-4D97-AF65-F5344CB8AC3E}">
        <p14:creationId xmlns:p14="http://schemas.microsoft.com/office/powerpoint/2010/main" val="715803709"/>
      </p:ext>
    </p:extLst>
  </p:cSld>
  <p:clrMapOvr>
    <a:masterClrMapping/>
  </p:clrMapOvr>
  <p:transition spd="med">
    <p:pull dir="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E814416-6ABE-4185-B039-D8A5A9A4E2B4}"/>
              </a:ext>
            </a:extLst>
          </p:cNvPr>
          <p:cNvSpPr>
            <a:spLocks noGrp="1"/>
          </p:cNvSpPr>
          <p:nvPr>
            <p:ph type="title"/>
          </p:nvPr>
        </p:nvSpPr>
        <p:spPr>
          <a:xfrm>
            <a:off x="-76200" y="2"/>
            <a:ext cx="6172200" cy="1600199"/>
          </a:xfrm>
        </p:spPr>
        <p:txBody>
          <a:bodyPr/>
          <a:lstStyle/>
          <a:p>
            <a:r>
              <a:rPr lang="en-GB" sz="4800" dirty="0" smtClean="0"/>
              <a:t>Teeth, gums</a:t>
            </a:r>
            <a:endParaRPr lang="en-GB" sz="4800" dirty="0"/>
          </a:p>
        </p:txBody>
      </p:sp>
      <p:sp>
        <p:nvSpPr>
          <p:cNvPr id="3" name="Zástupný symbol pro obsah 2">
            <a:extLst>
              <a:ext uri="{FF2B5EF4-FFF2-40B4-BE49-F238E27FC236}">
                <a16:creationId xmlns:a16="http://schemas.microsoft.com/office/drawing/2014/main" xmlns="" id="{4E884573-8FE0-486C-B9A4-342019209BDE}"/>
              </a:ext>
            </a:extLst>
          </p:cNvPr>
          <p:cNvSpPr>
            <a:spLocks noGrp="1"/>
          </p:cNvSpPr>
          <p:nvPr>
            <p:ph idx="1"/>
          </p:nvPr>
        </p:nvSpPr>
        <p:spPr>
          <a:xfrm>
            <a:off x="681038" y="1825625"/>
            <a:ext cx="8543925" cy="4535418"/>
          </a:xfrm>
        </p:spPr>
        <p:txBody>
          <a:bodyPr>
            <a:normAutofit/>
          </a:bodyPr>
          <a:lstStyle/>
          <a:p>
            <a:r>
              <a:rPr lang="cs-CZ" dirty="0"/>
              <a:t>Dásně</a:t>
            </a:r>
          </a:p>
          <a:p>
            <a:pPr lvl="1"/>
            <a:r>
              <a:rPr lang="cs-CZ" dirty="0"/>
              <a:t>Gingivitis – nedostatek vitamínu C</a:t>
            </a:r>
          </a:p>
          <a:p>
            <a:r>
              <a:rPr lang="cs-CZ" dirty="0"/>
              <a:t>Jazyk</a:t>
            </a:r>
          </a:p>
          <a:p>
            <a:pPr lvl="1"/>
            <a:r>
              <a:rPr lang="cs-CZ" dirty="0"/>
              <a:t>Nedostatek riboflavinu, k. nikotinové, pyridoxinu, kobalaminu, k. listové a železa – akutní zánět, </a:t>
            </a:r>
            <a:r>
              <a:rPr lang="cs-CZ" dirty="0" err="1"/>
              <a:t>glossodynie</a:t>
            </a:r>
            <a:r>
              <a:rPr lang="cs-CZ" dirty="0"/>
              <a:t>, pukliny, vyhlazení povrchu jazyka</a:t>
            </a:r>
          </a:p>
          <a:p>
            <a:r>
              <a:rPr lang="cs-CZ" dirty="0"/>
              <a:t>Zuby</a:t>
            </a:r>
          </a:p>
          <a:p>
            <a:pPr lvl="1"/>
            <a:r>
              <a:rPr lang="cs-CZ" dirty="0"/>
              <a:t>Zubní kaz</a:t>
            </a:r>
          </a:p>
          <a:p>
            <a:pPr lvl="2"/>
            <a:r>
              <a:rPr lang="cs-CZ" dirty="0"/>
              <a:t>Nedostatek fluoru – zvýšená kazivost</a:t>
            </a:r>
          </a:p>
          <a:p>
            <a:pPr lvl="1"/>
            <a:r>
              <a:rPr lang="cs-CZ" dirty="0"/>
              <a:t>Skvrnitá sklovina</a:t>
            </a:r>
          </a:p>
          <a:p>
            <a:pPr lvl="2"/>
            <a:r>
              <a:rPr lang="cs-CZ" dirty="0"/>
              <a:t>Nadbytek fluoru</a:t>
            </a:r>
          </a:p>
          <a:p>
            <a:pPr lvl="1"/>
            <a:endParaRPr lang="cs-CZ" dirty="0"/>
          </a:p>
        </p:txBody>
      </p:sp>
      <p:pic>
        <p:nvPicPr>
          <p:cNvPr id="23554" name="Picture 2" descr="Výsledek obrázku pro gingivitis">
            <a:extLst>
              <a:ext uri="{FF2B5EF4-FFF2-40B4-BE49-F238E27FC236}">
                <a16:creationId xmlns:a16="http://schemas.microsoft.com/office/drawing/2014/main" xmlns="" id="{F3C7A48D-D932-4B5F-A3FD-CA431FB2F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2799" y="230187"/>
            <a:ext cx="3341966" cy="209622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xmlns="" id="{3772C3B6-783F-4CF7-AFA5-09240F9B6C55}"/>
              </a:ext>
            </a:extLst>
          </p:cNvPr>
          <p:cNvSpPr/>
          <p:nvPr/>
        </p:nvSpPr>
        <p:spPr>
          <a:xfrm>
            <a:off x="6283657" y="2285468"/>
            <a:ext cx="3341966"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https://images.onhealth.com/images/slideshow/dental-problems-s6-gingivitis.jpg</a:t>
            </a:r>
          </a:p>
        </p:txBody>
      </p:sp>
      <p:pic>
        <p:nvPicPr>
          <p:cNvPr id="23556" name="Picture 4" descr="Související obrázek">
            <a:extLst>
              <a:ext uri="{FF2B5EF4-FFF2-40B4-BE49-F238E27FC236}">
                <a16:creationId xmlns:a16="http://schemas.microsoft.com/office/drawing/2014/main" xmlns="" id="{EAB60DAF-57C5-4284-9CE8-23C462D60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149" y="3736875"/>
            <a:ext cx="5324475" cy="2654046"/>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xmlns="" id="{C9BE6E12-F3AC-4163-A659-5CD316E41231}"/>
              </a:ext>
            </a:extLst>
          </p:cNvPr>
          <p:cNvSpPr/>
          <p:nvPr/>
        </p:nvSpPr>
        <p:spPr>
          <a:xfrm>
            <a:off x="4301149" y="6361044"/>
            <a:ext cx="5324475"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https://upload.wikimedia.org/wikipedia/commons/thumb/4/4e/Dental_fluorosis_%28mild%29.png/300px-Dental_fluorosis_%28mild%29.png</a:t>
            </a:r>
          </a:p>
        </p:txBody>
      </p:sp>
    </p:spTree>
    <p:extLst>
      <p:ext uri="{BB962C8B-B14F-4D97-AF65-F5344CB8AC3E}">
        <p14:creationId xmlns:p14="http://schemas.microsoft.com/office/powerpoint/2010/main" val="2511369284"/>
      </p:ext>
    </p:extLst>
  </p:cSld>
  <p:clrMapOvr>
    <a:masterClrMapping/>
  </p:clrMapOvr>
  <p:transition spd="med">
    <p:pull dir="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EAE7243-5D15-4FA7-8C44-42AA374E95F9}"/>
              </a:ext>
            </a:extLst>
          </p:cNvPr>
          <p:cNvSpPr>
            <a:spLocks noGrp="1"/>
          </p:cNvSpPr>
          <p:nvPr>
            <p:ph type="title"/>
          </p:nvPr>
        </p:nvSpPr>
        <p:spPr>
          <a:xfrm>
            <a:off x="533400" y="2"/>
            <a:ext cx="5257800" cy="1600199"/>
          </a:xfrm>
        </p:spPr>
        <p:txBody>
          <a:bodyPr/>
          <a:lstStyle/>
          <a:p>
            <a:r>
              <a:rPr lang="cs-CZ" dirty="0" smtClean="0"/>
              <a:t>Skin</a:t>
            </a:r>
            <a:endParaRPr lang="cs-CZ" dirty="0"/>
          </a:p>
        </p:txBody>
      </p:sp>
      <p:sp>
        <p:nvSpPr>
          <p:cNvPr id="3" name="Zástupný symbol pro obsah 2">
            <a:extLst>
              <a:ext uri="{FF2B5EF4-FFF2-40B4-BE49-F238E27FC236}">
                <a16:creationId xmlns:a16="http://schemas.microsoft.com/office/drawing/2014/main" xmlns="" id="{951F4CC3-25E4-4C12-AD1E-165195042FB1}"/>
              </a:ext>
            </a:extLst>
          </p:cNvPr>
          <p:cNvSpPr>
            <a:spLocks noGrp="1"/>
          </p:cNvSpPr>
          <p:nvPr>
            <p:ph idx="1"/>
          </p:nvPr>
        </p:nvSpPr>
        <p:spPr/>
        <p:txBody>
          <a:bodyPr/>
          <a:lstStyle/>
          <a:p>
            <a:r>
              <a:rPr lang="cs-CZ" dirty="0"/>
              <a:t>Kůže</a:t>
            </a:r>
          </a:p>
          <a:p>
            <a:pPr lvl="1"/>
            <a:r>
              <a:rPr lang="cs-CZ" dirty="0"/>
              <a:t>Folikulární hyperkeratóza – nedostatek vitamínu A, nedostatek esenciálních mastných kyselin, nedostatek pyridoxinu</a:t>
            </a:r>
          </a:p>
          <a:p>
            <a:pPr lvl="1"/>
            <a:r>
              <a:rPr lang="cs-CZ" dirty="0" err="1"/>
              <a:t>Xeroderma</a:t>
            </a:r>
            <a:r>
              <a:rPr lang="cs-CZ" dirty="0"/>
              <a:t> – nedostatek vitamínu A</a:t>
            </a:r>
          </a:p>
          <a:p>
            <a:pPr lvl="1"/>
            <a:r>
              <a:rPr lang="cs-CZ" dirty="0" err="1"/>
              <a:t>Nasolabiální</a:t>
            </a:r>
            <a:r>
              <a:rPr lang="cs-CZ" dirty="0"/>
              <a:t> </a:t>
            </a:r>
            <a:r>
              <a:rPr lang="cs-CZ" dirty="0" err="1"/>
              <a:t>seborrhoea</a:t>
            </a:r>
            <a:r>
              <a:rPr lang="cs-CZ" dirty="0"/>
              <a:t> – nedostatek riboflavinu</a:t>
            </a:r>
          </a:p>
          <a:p>
            <a:pPr lvl="1"/>
            <a:r>
              <a:rPr lang="cs-CZ" dirty="0"/>
              <a:t>Folikulární petechie – avitaminóza C</a:t>
            </a:r>
          </a:p>
          <a:p>
            <a:pPr lvl="1"/>
            <a:r>
              <a:rPr lang="cs-CZ" dirty="0"/>
              <a:t>Petechiální hemorrhagie – avitaminózy C, K</a:t>
            </a:r>
          </a:p>
        </p:txBody>
      </p:sp>
      <p:pic>
        <p:nvPicPr>
          <p:cNvPr id="24578" name="Picture 2" descr="Výsledek obrázku pro follicular hyperkeratosis">
            <a:extLst>
              <a:ext uri="{FF2B5EF4-FFF2-40B4-BE49-F238E27FC236}">
                <a16:creationId xmlns:a16="http://schemas.microsoft.com/office/drawing/2014/main" xmlns="" id="{B1EF02AE-1E4A-4E86-B875-620A56CCCC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312" y="4444120"/>
            <a:ext cx="1633712" cy="196582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xmlns="" id="{17A3C299-0890-4F69-93BF-176048FB7383}"/>
              </a:ext>
            </a:extLst>
          </p:cNvPr>
          <p:cNvSpPr/>
          <p:nvPr/>
        </p:nvSpPr>
        <p:spPr>
          <a:xfrm>
            <a:off x="-11386" y="6396336"/>
            <a:ext cx="2575927" cy="430887"/>
          </a:xfrm>
          <a:prstGeom prst="rect">
            <a:avLst/>
          </a:prstGeom>
        </p:spPr>
        <p:txBody>
          <a:bodyPr wrap="square">
            <a:spAutoFit/>
          </a:bodyPr>
          <a:lstStyle/>
          <a:p>
            <a:pPr defTabSz="457200" fontAlgn="auto">
              <a:spcBef>
                <a:spcPts val="0"/>
              </a:spcBef>
              <a:spcAft>
                <a:spcPts val="0"/>
              </a:spcAft>
            </a:pPr>
            <a:r>
              <a:rPr lang="cs-CZ" sz="1100" b="0" dirty="0">
                <a:solidFill>
                  <a:prstClr val="black"/>
                </a:solidFill>
                <a:latin typeface="Tw Cen MT" panose="020B0602020104020603"/>
              </a:rPr>
              <a:t>https://jamanetwork.com/data/Journals/DERM/4687/dsk50017f2.png</a:t>
            </a:r>
          </a:p>
        </p:txBody>
      </p:sp>
      <p:pic>
        <p:nvPicPr>
          <p:cNvPr id="24580" name="Picture 4" descr="Seborrheic Dermatitis on Face">
            <a:extLst>
              <a:ext uri="{FF2B5EF4-FFF2-40B4-BE49-F238E27FC236}">
                <a16:creationId xmlns:a16="http://schemas.microsoft.com/office/drawing/2014/main" xmlns="" id="{64D0BAEE-74D2-45C7-A5B2-5B169A7AF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210" y="4444120"/>
            <a:ext cx="3789399" cy="1965824"/>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xmlns="" id="{A6CD929F-762D-47CE-A5B3-6A765204CAE4}"/>
              </a:ext>
            </a:extLst>
          </p:cNvPr>
          <p:cNvSpPr/>
          <p:nvPr/>
        </p:nvSpPr>
        <p:spPr>
          <a:xfrm>
            <a:off x="2433552" y="6409945"/>
            <a:ext cx="3789399" cy="430887"/>
          </a:xfrm>
          <a:prstGeom prst="rect">
            <a:avLst/>
          </a:prstGeom>
        </p:spPr>
        <p:txBody>
          <a:bodyPr wrap="square">
            <a:spAutoFit/>
          </a:bodyPr>
          <a:lstStyle/>
          <a:p>
            <a:pPr defTabSz="457200" fontAlgn="auto">
              <a:spcBef>
                <a:spcPts val="0"/>
              </a:spcBef>
              <a:spcAft>
                <a:spcPts val="0"/>
              </a:spcAft>
            </a:pPr>
            <a:r>
              <a:rPr lang="cs-CZ" sz="1100" b="0" dirty="0">
                <a:solidFill>
                  <a:prstClr val="black"/>
                </a:solidFill>
                <a:latin typeface="Tw Cen MT" panose="020B0602020104020603"/>
              </a:rPr>
              <a:t>https://noskinproblems.com/wp-content/uploads/2015/06/seborrheic-dermatitis-face.jpg</a:t>
            </a:r>
          </a:p>
        </p:txBody>
      </p:sp>
      <p:pic>
        <p:nvPicPr>
          <p:cNvPr id="24582" name="Picture 6" descr="Výsledek obrázku pro follicular petechiae">
            <a:extLst>
              <a:ext uri="{FF2B5EF4-FFF2-40B4-BE49-F238E27FC236}">
                <a16:creationId xmlns:a16="http://schemas.microsoft.com/office/drawing/2014/main" xmlns="" id="{7FA76A0F-C7A7-4E9A-AF28-61FC45D15C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56" t="21155" r="54478" b="18252"/>
          <a:stretch/>
        </p:blipFill>
        <p:spPr bwMode="auto">
          <a:xfrm>
            <a:off x="6758315" y="3122452"/>
            <a:ext cx="2814839" cy="330143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xmlns="" id="{2A064AB7-2A72-4CD5-A898-1A02DCC20B6E}"/>
              </a:ext>
            </a:extLst>
          </p:cNvPr>
          <p:cNvSpPr/>
          <p:nvPr/>
        </p:nvSpPr>
        <p:spPr>
          <a:xfrm>
            <a:off x="6371738" y="6423887"/>
            <a:ext cx="3534262" cy="430887"/>
          </a:xfrm>
          <a:prstGeom prst="rect">
            <a:avLst/>
          </a:prstGeom>
        </p:spPr>
        <p:txBody>
          <a:bodyPr wrap="square">
            <a:spAutoFit/>
          </a:bodyPr>
          <a:lstStyle/>
          <a:p>
            <a:pPr defTabSz="457200" fontAlgn="auto">
              <a:spcBef>
                <a:spcPts val="0"/>
              </a:spcBef>
              <a:spcAft>
                <a:spcPts val="0"/>
              </a:spcAft>
            </a:pPr>
            <a:r>
              <a:rPr lang="cs-CZ" sz="1100" b="0" dirty="0">
                <a:solidFill>
                  <a:prstClr val="black"/>
                </a:solidFill>
                <a:latin typeface="Tw Cen MT" panose="020B0602020104020603"/>
              </a:rPr>
              <a:t>http://slideplayer.com/1718407/7/images/10/Case+One%3A+Skin+Exam+Perifollicular+petechiae.jpg</a:t>
            </a:r>
          </a:p>
        </p:txBody>
      </p:sp>
      <p:pic>
        <p:nvPicPr>
          <p:cNvPr id="24586" name="Picture 10" descr="Výsledek obrázku pro petechial hemorrhaging">
            <a:extLst>
              <a:ext uri="{FF2B5EF4-FFF2-40B4-BE49-F238E27FC236}">
                <a16:creationId xmlns:a16="http://schemas.microsoft.com/office/drawing/2014/main" xmlns="" id="{11AE8B36-5061-4F46-9C3D-AE989CCDBD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1797" y="0"/>
            <a:ext cx="3149405" cy="1965824"/>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xmlns="" id="{CE4D8A74-749C-4112-B689-A12D73C0E584}"/>
              </a:ext>
            </a:extLst>
          </p:cNvPr>
          <p:cNvSpPr/>
          <p:nvPr/>
        </p:nvSpPr>
        <p:spPr>
          <a:xfrm>
            <a:off x="6664058" y="1950436"/>
            <a:ext cx="2949622"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http://www.uaz.edu.mx/histo/pathology/ed/ch_7/c7_rmsf_hand.jpg</a:t>
            </a:r>
          </a:p>
        </p:txBody>
      </p:sp>
    </p:spTree>
    <p:extLst>
      <p:ext uri="{BB962C8B-B14F-4D97-AF65-F5344CB8AC3E}">
        <p14:creationId xmlns:p14="http://schemas.microsoft.com/office/powerpoint/2010/main" val="2558349075"/>
      </p:ext>
    </p:extLst>
  </p:cSld>
  <p:clrMapOvr>
    <a:masterClrMapping/>
  </p:clrMapOvr>
  <p:transition spd="med">
    <p:pull dir="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EAE7243-5D15-4FA7-8C44-42AA374E95F9}"/>
              </a:ext>
            </a:extLst>
          </p:cNvPr>
          <p:cNvSpPr>
            <a:spLocks noGrp="1"/>
          </p:cNvSpPr>
          <p:nvPr>
            <p:ph type="title"/>
          </p:nvPr>
        </p:nvSpPr>
        <p:spPr>
          <a:xfrm>
            <a:off x="152400" y="2"/>
            <a:ext cx="7353302" cy="1600199"/>
          </a:xfrm>
        </p:spPr>
        <p:txBody>
          <a:bodyPr/>
          <a:lstStyle/>
          <a:p>
            <a:r>
              <a:rPr lang="cs-CZ" dirty="0" smtClean="0"/>
              <a:t>Skin</a:t>
            </a:r>
            <a:endParaRPr lang="cs-CZ" dirty="0"/>
          </a:p>
        </p:txBody>
      </p:sp>
      <p:sp>
        <p:nvSpPr>
          <p:cNvPr id="3" name="Zástupný symbol pro obsah 2">
            <a:extLst>
              <a:ext uri="{FF2B5EF4-FFF2-40B4-BE49-F238E27FC236}">
                <a16:creationId xmlns:a16="http://schemas.microsoft.com/office/drawing/2014/main" xmlns="" id="{951F4CC3-25E4-4C12-AD1E-165195042FB1}"/>
              </a:ext>
            </a:extLst>
          </p:cNvPr>
          <p:cNvSpPr>
            <a:spLocks noGrp="1"/>
          </p:cNvSpPr>
          <p:nvPr>
            <p:ph idx="1"/>
          </p:nvPr>
        </p:nvSpPr>
        <p:spPr/>
        <p:txBody>
          <a:bodyPr/>
          <a:lstStyle/>
          <a:p>
            <a:r>
              <a:rPr lang="cs-CZ" dirty="0"/>
              <a:t>Kůže</a:t>
            </a:r>
          </a:p>
          <a:p>
            <a:pPr lvl="1"/>
            <a:r>
              <a:rPr lang="cs-CZ" dirty="0"/>
              <a:t>Změny pigmentace</a:t>
            </a:r>
          </a:p>
          <a:p>
            <a:pPr lvl="2"/>
            <a:r>
              <a:rPr lang="cs-CZ" dirty="0"/>
              <a:t>Špinavě hnědé skvrny – chronická podvýživa</a:t>
            </a:r>
          </a:p>
          <a:p>
            <a:pPr lvl="2"/>
            <a:r>
              <a:rPr lang="cs-CZ" dirty="0"/>
              <a:t>Depigmentace – </a:t>
            </a:r>
            <a:r>
              <a:rPr lang="cs-CZ" dirty="0" err="1"/>
              <a:t>kwashiorkor</a:t>
            </a:r>
            <a:endParaRPr lang="cs-CZ" dirty="0"/>
          </a:p>
          <a:p>
            <a:pPr lvl="2"/>
            <a:r>
              <a:rPr lang="cs-CZ" dirty="0"/>
              <a:t>Erytém, svědění, pálení – puchýřky – hrubnutí kůže – pelagra</a:t>
            </a:r>
          </a:p>
          <a:p>
            <a:pPr lvl="2"/>
            <a:r>
              <a:rPr lang="cs-CZ" dirty="0"/>
              <a:t>Bledá kůže - chudokrevnost</a:t>
            </a:r>
          </a:p>
        </p:txBody>
      </p:sp>
      <p:pic>
        <p:nvPicPr>
          <p:cNvPr id="25602" name="Picture 2" descr="Výsledek obrázku pro kwashiorkor skin">
            <a:extLst>
              <a:ext uri="{FF2B5EF4-FFF2-40B4-BE49-F238E27FC236}">
                <a16:creationId xmlns:a16="http://schemas.microsoft.com/office/drawing/2014/main" xmlns="" id="{7909C75C-F788-4AC2-B316-118C19E46E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0115" y="150127"/>
            <a:ext cx="2239169" cy="279082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xmlns="" id="{DA7D5885-C8EF-4FFE-BC66-2623CFBF5DD9}"/>
              </a:ext>
            </a:extLst>
          </p:cNvPr>
          <p:cNvSpPr/>
          <p:nvPr/>
        </p:nvSpPr>
        <p:spPr>
          <a:xfrm>
            <a:off x="7362966" y="2914377"/>
            <a:ext cx="2376318"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https://www.med.uottawa.ca/sim/data/Images/Kwashiorkor.jpg</a:t>
            </a:r>
          </a:p>
        </p:txBody>
      </p:sp>
      <p:pic>
        <p:nvPicPr>
          <p:cNvPr id="25604" name="Picture 4" descr="Výsledek obrázku pro pellagra skin">
            <a:extLst>
              <a:ext uri="{FF2B5EF4-FFF2-40B4-BE49-F238E27FC236}">
                <a16:creationId xmlns:a16="http://schemas.microsoft.com/office/drawing/2014/main" xmlns="" id="{5881CBB8-4175-467F-B12B-5E9883432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5262" y="3840698"/>
            <a:ext cx="4024313" cy="2587942"/>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xmlns="" id="{59364A67-2355-44DC-BEEF-B983EFE72E9A}"/>
              </a:ext>
            </a:extLst>
          </p:cNvPr>
          <p:cNvSpPr/>
          <p:nvPr/>
        </p:nvSpPr>
        <p:spPr>
          <a:xfrm>
            <a:off x="5424544" y="6402107"/>
            <a:ext cx="3876845"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https://niacinreviews.com/wp-content/uploads/2016/10/Pellagra-300x209.jpg</a:t>
            </a:r>
          </a:p>
        </p:txBody>
      </p:sp>
    </p:spTree>
    <p:extLst>
      <p:ext uri="{BB962C8B-B14F-4D97-AF65-F5344CB8AC3E}">
        <p14:creationId xmlns:p14="http://schemas.microsoft.com/office/powerpoint/2010/main" val="2845132930"/>
      </p:ext>
    </p:extLst>
  </p:cSld>
  <p:clrMapOvr>
    <a:masterClrMapping/>
  </p:clrMapOvr>
  <p:transition spd="med">
    <p:pull dir="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xmlns="" id="{951F4CC3-25E4-4C12-AD1E-165195042FB1}"/>
              </a:ext>
            </a:extLst>
          </p:cNvPr>
          <p:cNvSpPr>
            <a:spLocks noGrp="1"/>
          </p:cNvSpPr>
          <p:nvPr>
            <p:ph idx="1"/>
          </p:nvPr>
        </p:nvSpPr>
        <p:spPr>
          <a:xfrm>
            <a:off x="832104" y="1767380"/>
            <a:ext cx="7897559" cy="4023360"/>
          </a:xfrm>
        </p:spPr>
        <p:txBody>
          <a:bodyPr/>
          <a:lstStyle/>
          <a:p>
            <a:r>
              <a:rPr lang="cs-CZ" dirty="0"/>
              <a:t>Kostra – nedostatek vitamínu D</a:t>
            </a:r>
          </a:p>
          <a:p>
            <a:pPr lvl="1"/>
            <a:r>
              <a:rPr lang="cs-CZ" dirty="0" err="1"/>
              <a:t>Craniotabes</a:t>
            </a:r>
            <a:endParaRPr lang="cs-CZ" dirty="0"/>
          </a:p>
          <a:p>
            <a:pPr lvl="1"/>
            <a:r>
              <a:rPr lang="cs-CZ" dirty="0"/>
              <a:t>Caput </a:t>
            </a:r>
            <a:r>
              <a:rPr lang="cs-CZ" dirty="0" err="1"/>
              <a:t>quadratum</a:t>
            </a:r>
            <a:endParaRPr lang="cs-CZ" dirty="0"/>
          </a:p>
          <a:p>
            <a:pPr lvl="1"/>
            <a:r>
              <a:rPr lang="cs-CZ" dirty="0"/>
              <a:t>Pozdní uzávěr velké fontanely</a:t>
            </a:r>
          </a:p>
          <a:p>
            <a:pPr lvl="1"/>
            <a:r>
              <a:rPr lang="cs-CZ" dirty="0"/>
              <a:t>Rachitický růženec</a:t>
            </a:r>
          </a:p>
          <a:p>
            <a:pPr lvl="1"/>
            <a:r>
              <a:rPr lang="cs-CZ" dirty="0" err="1"/>
              <a:t>Pectus</a:t>
            </a:r>
            <a:r>
              <a:rPr lang="cs-CZ" dirty="0"/>
              <a:t> </a:t>
            </a:r>
            <a:r>
              <a:rPr lang="cs-CZ" dirty="0" err="1"/>
              <a:t>carinatum</a:t>
            </a:r>
            <a:endParaRPr lang="cs-CZ" dirty="0"/>
          </a:p>
          <a:p>
            <a:pPr lvl="1"/>
            <a:r>
              <a:rPr lang="cs-CZ" dirty="0"/>
              <a:t>Harrisonova rýha</a:t>
            </a:r>
          </a:p>
          <a:p>
            <a:pPr lvl="1"/>
            <a:r>
              <a:rPr lang="cs-CZ" dirty="0"/>
              <a:t>Deformace dlouhých kostí</a:t>
            </a:r>
          </a:p>
          <a:p>
            <a:pPr lvl="1"/>
            <a:r>
              <a:rPr lang="cs-CZ" dirty="0"/>
              <a:t>Nohy do „X“ nebo do „O“</a:t>
            </a:r>
          </a:p>
        </p:txBody>
      </p:sp>
      <p:pic>
        <p:nvPicPr>
          <p:cNvPr id="26626" name="Picture 2" descr="Výsledek obrázku pro craniotabes">
            <a:extLst>
              <a:ext uri="{FF2B5EF4-FFF2-40B4-BE49-F238E27FC236}">
                <a16:creationId xmlns:a16="http://schemas.microsoft.com/office/drawing/2014/main" xmlns="" id="{1ECFBFA6-AF09-4A15-9053-0D52FC330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7658" y="1"/>
            <a:ext cx="3118341" cy="212563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xmlns="" id="{AAAC532D-818E-4006-A93C-C50B2C17600A}"/>
              </a:ext>
            </a:extLst>
          </p:cNvPr>
          <p:cNvSpPr/>
          <p:nvPr/>
        </p:nvSpPr>
        <p:spPr>
          <a:xfrm>
            <a:off x="6972594" y="2111090"/>
            <a:ext cx="2964407"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https://usercontent2.hubstatic.com/8761643_f520.jpg</a:t>
            </a:r>
          </a:p>
        </p:txBody>
      </p:sp>
      <p:pic>
        <p:nvPicPr>
          <p:cNvPr id="26628" name="Picture 4" descr="Související obrázek">
            <a:extLst>
              <a:ext uri="{FF2B5EF4-FFF2-40B4-BE49-F238E27FC236}">
                <a16:creationId xmlns:a16="http://schemas.microsoft.com/office/drawing/2014/main" xmlns="" id="{85B7B128-2BA4-435C-976C-F6B13B2DE5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64" t="24875" r="52911" b="30400"/>
          <a:stretch/>
        </p:blipFill>
        <p:spPr bwMode="auto">
          <a:xfrm>
            <a:off x="7157529" y="3159752"/>
            <a:ext cx="2749902" cy="2845256"/>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xmlns="" id="{897436E5-84B5-4D47-ACC3-30429739DBFA}"/>
              </a:ext>
            </a:extLst>
          </p:cNvPr>
          <p:cNvSpPr/>
          <p:nvPr/>
        </p:nvSpPr>
        <p:spPr>
          <a:xfrm>
            <a:off x="7156096" y="6055121"/>
            <a:ext cx="2749903"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http://slideplayer.com/10592260/36/images/20/caput+quadratum.jpg</a:t>
            </a:r>
          </a:p>
        </p:txBody>
      </p:sp>
      <p:pic>
        <p:nvPicPr>
          <p:cNvPr id="26630" name="Picture 6" descr="Výsledek obrázku pro rachitic rosary">
            <a:extLst>
              <a:ext uri="{FF2B5EF4-FFF2-40B4-BE49-F238E27FC236}">
                <a16:creationId xmlns:a16="http://schemas.microsoft.com/office/drawing/2014/main" xmlns="" id="{4F77E067-7A01-4BE3-87CB-2D1A6DCDF1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111" t="27400" r="18873" b="15891"/>
          <a:stretch/>
        </p:blipFill>
        <p:spPr bwMode="auto">
          <a:xfrm>
            <a:off x="-8631" y="4655462"/>
            <a:ext cx="2628134" cy="163903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xmlns="" id="{5DEBE43A-B866-4CA1-98BD-D4C1B30A6EAA}"/>
              </a:ext>
            </a:extLst>
          </p:cNvPr>
          <p:cNvSpPr/>
          <p:nvPr/>
        </p:nvSpPr>
        <p:spPr>
          <a:xfrm>
            <a:off x="0" y="6309360"/>
            <a:ext cx="3858905" cy="600164"/>
          </a:xfrm>
          <a:prstGeom prst="rect">
            <a:avLst/>
          </a:prstGeom>
        </p:spPr>
        <p:txBody>
          <a:bodyPr wrap="square">
            <a:spAutoFit/>
          </a:bodyPr>
          <a:lstStyle/>
          <a:p>
            <a:pPr defTabSz="457200" fontAlgn="auto">
              <a:spcBef>
                <a:spcPts val="0"/>
              </a:spcBef>
              <a:spcAft>
                <a:spcPts val="0"/>
              </a:spcAft>
            </a:pPr>
            <a:r>
              <a:rPr lang="cs-CZ" sz="1100" b="0" dirty="0">
                <a:solidFill>
                  <a:prstClr val="black"/>
                </a:solidFill>
                <a:latin typeface="Tw Cen MT" panose="020B0602020104020603"/>
              </a:rPr>
              <a:t>https://image.slidesharecdn.com/bonedemineralizationpblariff-150108110339-conversion-gate02/95/bone-demineralization-10-638.jpg?cb=1420720388</a:t>
            </a:r>
          </a:p>
        </p:txBody>
      </p:sp>
      <p:pic>
        <p:nvPicPr>
          <p:cNvPr id="26632" name="Picture 8" descr="Výsledek obrázku pro pectus carinatum">
            <a:extLst>
              <a:ext uri="{FF2B5EF4-FFF2-40B4-BE49-F238E27FC236}">
                <a16:creationId xmlns:a16="http://schemas.microsoft.com/office/drawing/2014/main" xmlns="" id="{84E14AE2-8B42-48DC-8845-1202B68F61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1849" y="4001724"/>
            <a:ext cx="2226148" cy="2845256"/>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xmlns="" id="{09981BEA-4060-415F-AF73-B38B7591E67B}"/>
              </a:ext>
            </a:extLst>
          </p:cNvPr>
          <p:cNvSpPr/>
          <p:nvPr/>
        </p:nvSpPr>
        <p:spPr>
          <a:xfrm rot="16200000">
            <a:off x="5174144" y="5118262"/>
            <a:ext cx="2845258" cy="646331"/>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http://www.orthokids.com.au/static/uploads/images/pectus-carinatum-patient-wfwwhgzwmqop.jpg</a:t>
            </a:r>
          </a:p>
        </p:txBody>
      </p:sp>
      <p:pic>
        <p:nvPicPr>
          <p:cNvPr id="26634" name="Picture 10" descr="Související obrázek">
            <a:extLst>
              <a:ext uri="{FF2B5EF4-FFF2-40B4-BE49-F238E27FC236}">
                <a16:creationId xmlns:a16="http://schemas.microsoft.com/office/drawing/2014/main" xmlns="" id="{09A15AB7-01D7-4BD0-A3A4-59FE46A7CF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252" t="50000" r="22360" b="9179"/>
          <a:stretch/>
        </p:blipFill>
        <p:spPr bwMode="auto">
          <a:xfrm>
            <a:off x="4858395" y="1433649"/>
            <a:ext cx="1797520" cy="1866331"/>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a:extLst>
              <a:ext uri="{FF2B5EF4-FFF2-40B4-BE49-F238E27FC236}">
                <a16:creationId xmlns:a16="http://schemas.microsoft.com/office/drawing/2014/main" xmlns="" id="{B4BD00E6-9958-46EC-8B49-8FE6BE2AD5EC}"/>
              </a:ext>
            </a:extLst>
          </p:cNvPr>
          <p:cNvSpPr/>
          <p:nvPr/>
        </p:nvSpPr>
        <p:spPr>
          <a:xfrm>
            <a:off x="4679596" y="3223747"/>
            <a:ext cx="2476500" cy="769441"/>
          </a:xfrm>
          <a:prstGeom prst="rect">
            <a:avLst/>
          </a:prstGeom>
        </p:spPr>
        <p:txBody>
          <a:bodyPr wrap="square">
            <a:spAutoFit/>
          </a:bodyPr>
          <a:lstStyle/>
          <a:p>
            <a:pPr defTabSz="457200" fontAlgn="auto">
              <a:spcBef>
                <a:spcPts val="0"/>
              </a:spcBef>
              <a:spcAft>
                <a:spcPts val="0"/>
              </a:spcAft>
            </a:pPr>
            <a:r>
              <a:rPr lang="cs-CZ" sz="1100" b="0" dirty="0">
                <a:solidFill>
                  <a:prstClr val="black"/>
                </a:solidFill>
                <a:latin typeface="Tw Cen MT" panose="020B0602020104020603"/>
              </a:rPr>
              <a:t>https://lh3.googleusercontent.com/-j4DAMWNSi1E/VyuFmVjt3BI/AAAAAAAABis/ww3CnqYmfno/s640/blogger-image-2107067516.jpg</a:t>
            </a:r>
          </a:p>
        </p:txBody>
      </p:sp>
      <p:sp>
        <p:nvSpPr>
          <p:cNvPr id="9" name="Nadpis 8"/>
          <p:cNvSpPr>
            <a:spLocks noGrp="1"/>
          </p:cNvSpPr>
          <p:nvPr>
            <p:ph type="title"/>
          </p:nvPr>
        </p:nvSpPr>
        <p:spPr>
          <a:xfrm>
            <a:off x="304800" y="76200"/>
            <a:ext cx="5334000" cy="914398"/>
          </a:xfrm>
        </p:spPr>
        <p:txBody>
          <a:bodyPr/>
          <a:lstStyle/>
          <a:p>
            <a:r>
              <a:rPr lang="en-GB" sz="4800" dirty="0" smtClean="0"/>
              <a:t>Bones, skeleton</a:t>
            </a:r>
            <a:endParaRPr lang="en-GB" sz="4800" dirty="0"/>
          </a:p>
        </p:txBody>
      </p:sp>
    </p:spTree>
    <p:extLst>
      <p:ext uri="{BB962C8B-B14F-4D97-AF65-F5344CB8AC3E}">
        <p14:creationId xmlns:p14="http://schemas.microsoft.com/office/powerpoint/2010/main" val="1964475363"/>
      </p:ext>
    </p:extLst>
  </p:cSld>
  <p:clrMapOvr>
    <a:masterClrMapping/>
  </p:clrMapOvr>
  <p:transition spd="med">
    <p:pull dir="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EAE7243-5D15-4FA7-8C44-42AA374E95F9}"/>
              </a:ext>
            </a:extLst>
          </p:cNvPr>
          <p:cNvSpPr>
            <a:spLocks noGrp="1"/>
          </p:cNvSpPr>
          <p:nvPr>
            <p:ph type="title"/>
          </p:nvPr>
        </p:nvSpPr>
        <p:spPr>
          <a:xfrm>
            <a:off x="495301" y="-152400"/>
            <a:ext cx="4686299" cy="1600199"/>
          </a:xfrm>
        </p:spPr>
        <p:txBody>
          <a:bodyPr/>
          <a:lstStyle/>
          <a:p>
            <a:r>
              <a:rPr lang="en-GB" sz="4800" dirty="0" smtClean="0"/>
              <a:t>Thyroid - goitre</a:t>
            </a:r>
            <a:endParaRPr lang="en-GB" sz="4800" dirty="0"/>
          </a:p>
        </p:txBody>
      </p:sp>
      <p:sp>
        <p:nvSpPr>
          <p:cNvPr id="3" name="Zástupný symbol pro obsah 2">
            <a:extLst>
              <a:ext uri="{FF2B5EF4-FFF2-40B4-BE49-F238E27FC236}">
                <a16:creationId xmlns:a16="http://schemas.microsoft.com/office/drawing/2014/main" xmlns="" id="{951F4CC3-25E4-4C12-AD1E-165195042FB1}"/>
              </a:ext>
            </a:extLst>
          </p:cNvPr>
          <p:cNvSpPr>
            <a:spLocks noGrp="1"/>
          </p:cNvSpPr>
          <p:nvPr>
            <p:ph idx="1"/>
          </p:nvPr>
        </p:nvSpPr>
        <p:spPr/>
        <p:txBody>
          <a:bodyPr/>
          <a:lstStyle/>
          <a:p>
            <a:r>
              <a:rPr lang="cs-CZ" dirty="0"/>
              <a:t>Žlázy</a:t>
            </a:r>
          </a:p>
          <a:p>
            <a:pPr lvl="1"/>
            <a:r>
              <a:rPr lang="cs-CZ" dirty="0"/>
              <a:t>Zvětšení příušních žláz – nedostatek kvalitních bílkovin</a:t>
            </a:r>
          </a:p>
          <a:p>
            <a:pPr lvl="1"/>
            <a:r>
              <a:rPr lang="cs-CZ"/>
              <a:t>Struma – nedostatek jódu</a:t>
            </a:r>
            <a:endParaRPr lang="cs-CZ" dirty="0"/>
          </a:p>
        </p:txBody>
      </p:sp>
      <p:pic>
        <p:nvPicPr>
          <p:cNvPr id="27650" name="Picture 2" descr="Výsledek obrázku pro struma">
            <a:extLst>
              <a:ext uri="{FF2B5EF4-FFF2-40B4-BE49-F238E27FC236}">
                <a16:creationId xmlns:a16="http://schemas.microsoft.com/office/drawing/2014/main" xmlns="" id="{2CF065ED-8BBA-479C-9605-BC18B9D7A4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999" y="3808750"/>
            <a:ext cx="4830696" cy="261297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xmlns="" id="{94900FF0-E5FC-4438-B5D7-5FDFC1CB88FA}"/>
              </a:ext>
            </a:extLst>
          </p:cNvPr>
          <p:cNvSpPr/>
          <p:nvPr/>
        </p:nvSpPr>
        <p:spPr>
          <a:xfrm>
            <a:off x="4861999" y="6435377"/>
            <a:ext cx="4953000" cy="276999"/>
          </a:xfrm>
          <a:prstGeom prst="rect">
            <a:avLst/>
          </a:prstGeom>
        </p:spPr>
        <p:txBody>
          <a:bodyPr>
            <a:spAutoFit/>
          </a:bodyPr>
          <a:lstStyle/>
          <a:p>
            <a:pPr defTabSz="457200" fontAlgn="auto">
              <a:spcBef>
                <a:spcPts val="0"/>
              </a:spcBef>
              <a:spcAft>
                <a:spcPts val="0"/>
              </a:spcAft>
            </a:pPr>
            <a:r>
              <a:rPr lang="cs-CZ" sz="1200" b="0" dirty="0">
                <a:solidFill>
                  <a:prstClr val="black"/>
                </a:solidFill>
                <a:latin typeface="Tw Cen MT" panose="020B0602020104020603"/>
              </a:rPr>
              <a:t>https://i.iinfo.cz/images/414/struma-vole-zvetsena-stitna-zlaza-2-thumb.jpg</a:t>
            </a:r>
          </a:p>
        </p:txBody>
      </p:sp>
      <p:pic>
        <p:nvPicPr>
          <p:cNvPr id="27652" name="Picture 4" descr="Výsledek obrázku pro parotitis">
            <a:extLst>
              <a:ext uri="{FF2B5EF4-FFF2-40B4-BE49-F238E27FC236}">
                <a16:creationId xmlns:a16="http://schemas.microsoft.com/office/drawing/2014/main" xmlns="" id="{31DB1C22-27CA-4D3F-8A5B-7BE3D0FF7B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48" r="4622"/>
          <a:stretch/>
        </p:blipFill>
        <p:spPr bwMode="auto">
          <a:xfrm>
            <a:off x="6710660" y="319671"/>
            <a:ext cx="2982035" cy="2259757"/>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xmlns="" id="{55C44EA9-0C26-49F2-9C8E-72DD372BC308}"/>
              </a:ext>
            </a:extLst>
          </p:cNvPr>
          <p:cNvSpPr/>
          <p:nvPr/>
        </p:nvSpPr>
        <p:spPr>
          <a:xfrm>
            <a:off x="6631184" y="2593076"/>
            <a:ext cx="3061511"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https://www.wikidoc.org/images/a/aa/Parotitis01.jpg</a:t>
            </a:r>
          </a:p>
        </p:txBody>
      </p:sp>
    </p:spTree>
    <p:extLst>
      <p:ext uri="{BB962C8B-B14F-4D97-AF65-F5344CB8AC3E}">
        <p14:creationId xmlns:p14="http://schemas.microsoft.com/office/powerpoint/2010/main" val="248673912"/>
      </p:ext>
    </p:extLst>
  </p:cSld>
  <p:clrMapOvr>
    <a:masterClrMapping/>
  </p:clrMapOvr>
  <p:transition spd="med">
    <p:pull dir="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76201"/>
            <a:ext cx="8997950" cy="479612"/>
          </a:xfrm>
        </p:spPr>
        <p:txBody>
          <a:bodyPr wrap="square" numCol="1" anchorCtr="0" compatLnSpc="1">
            <a:prstTxWarp prst="textNoShape">
              <a:avLst/>
            </a:prstTxWarp>
            <a:noAutofit/>
          </a:bodyPr>
          <a:lstStyle/>
          <a:p>
            <a:pPr eaLnBrk="1" hangingPunct="1">
              <a:lnSpc>
                <a:spcPct val="100000"/>
              </a:lnSpc>
            </a:pPr>
            <a:r>
              <a:rPr lang="en-GB" sz="3000" dirty="0">
                <a:effectLst>
                  <a:outerShdw blurRad="38100" dist="38100" dir="2700000" algn="tl">
                    <a:srgbClr val="C0C0C0"/>
                  </a:outerShdw>
                </a:effectLst>
                <a:latin typeface="Arial" pitchFamily="34" charset="0"/>
              </a:rPr>
              <a:t>Definitions, scope</a:t>
            </a:r>
            <a:endParaRPr lang="en-GB" sz="30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3</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330201" y="784414"/>
            <a:ext cx="8750300" cy="51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Nutritiona</a:t>
            </a:r>
            <a:r>
              <a:rPr lang="cs-CZ" b="0" dirty="0" smtClean="0">
                <a:solidFill>
                  <a:prstClr val="black"/>
                </a:solidFill>
                <a:latin typeface="Arial" pitchFamily="34" charset="0"/>
              </a:rPr>
              <a:t>l status:</a:t>
            </a:r>
            <a:endParaRPr lang="cs-CZ" sz="2100" dirty="0">
              <a:solidFill>
                <a:prstClr val="black"/>
              </a:solidFill>
              <a:latin typeface="Arial" pitchFamily="34" charset="0"/>
            </a:endParaRPr>
          </a:p>
        </p:txBody>
      </p:sp>
      <p:sp>
        <p:nvSpPr>
          <p:cNvPr id="77829" name="Line 2"/>
          <p:cNvSpPr>
            <a:spLocks noChangeShapeType="1"/>
          </p:cNvSpPr>
          <p:nvPr/>
        </p:nvSpPr>
        <p:spPr bwMode="auto">
          <a:xfrm>
            <a:off x="742949" y="609599"/>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16" name="Rectangle 4"/>
          <p:cNvSpPr>
            <a:spLocks noChangeArrowheads="1"/>
          </p:cNvSpPr>
          <p:nvPr/>
        </p:nvSpPr>
        <p:spPr bwMode="auto">
          <a:xfrm>
            <a:off x="825500" y="3810000"/>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cs-CZ" sz="1900" b="0" dirty="0">
                <a:solidFill>
                  <a:prstClr val="black"/>
                </a:solidFill>
                <a:latin typeface="Arial" pitchFamily="34" charset="0"/>
              </a:rPr>
              <a:t>- </a:t>
            </a:r>
            <a:r>
              <a:rPr lang="en-GB" sz="1900" b="0" dirty="0">
                <a:solidFill>
                  <a:prstClr val="black"/>
                </a:solidFill>
                <a:latin typeface="Arial" pitchFamily="34" charset="0"/>
              </a:rPr>
              <a:t>Nutritional status assessment</a:t>
            </a:r>
            <a:endParaRPr lang="cs-CZ" sz="1900" dirty="0">
              <a:solidFill>
                <a:prstClr val="black"/>
              </a:solidFill>
              <a:latin typeface="Arial" pitchFamily="34" charset="0"/>
            </a:endParaRPr>
          </a:p>
        </p:txBody>
      </p:sp>
      <p:sp>
        <p:nvSpPr>
          <p:cNvPr id="18" name="Rectangle 4"/>
          <p:cNvSpPr>
            <a:spLocks noChangeArrowheads="1"/>
          </p:cNvSpPr>
          <p:nvPr/>
        </p:nvSpPr>
        <p:spPr bwMode="auto">
          <a:xfrm>
            <a:off x="825500" y="31242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cs-CZ" sz="1900" b="0" dirty="0">
                <a:solidFill>
                  <a:prstClr val="black"/>
                </a:solidFill>
                <a:latin typeface="Arial" pitchFamily="34" charset="0"/>
              </a:rPr>
              <a:t>- </a:t>
            </a:r>
            <a:r>
              <a:rPr lang="en-GB" sz="1900" b="0" dirty="0">
                <a:solidFill>
                  <a:prstClr val="black"/>
                </a:solidFill>
                <a:latin typeface="Arial" pitchFamily="34" charset="0"/>
              </a:rPr>
              <a:t>Dietary assessment, </a:t>
            </a:r>
            <a:r>
              <a:rPr lang="cs-CZ" sz="1900" b="0" dirty="0">
                <a:solidFill>
                  <a:prstClr val="black"/>
                </a:solidFill>
                <a:latin typeface="Arial" pitchFamily="34" charset="0"/>
              </a:rPr>
              <a:t>(</a:t>
            </a:r>
            <a:r>
              <a:rPr lang="en-GB" sz="1900" b="0" dirty="0">
                <a:solidFill>
                  <a:prstClr val="black"/>
                </a:solidFill>
                <a:latin typeface="Arial" pitchFamily="34" charset="0"/>
              </a:rPr>
              <a:t>Food consumption, Dietary habits </a:t>
            </a:r>
            <a:r>
              <a:rPr lang="cs-CZ" sz="1900" b="0" dirty="0">
                <a:solidFill>
                  <a:prstClr val="black"/>
                </a:solidFill>
                <a:latin typeface="Arial" pitchFamily="34" charset="0"/>
              </a:rPr>
              <a:t>…)</a:t>
            </a:r>
            <a:endParaRPr lang="cs-CZ" sz="1900" dirty="0">
              <a:solidFill>
                <a:prstClr val="black"/>
              </a:solidFill>
              <a:latin typeface="Arial" pitchFamily="34" charset="0"/>
            </a:endParaRPr>
          </a:p>
        </p:txBody>
      </p:sp>
      <p:sp>
        <p:nvSpPr>
          <p:cNvPr id="19" name="Rectangle 4"/>
          <p:cNvSpPr>
            <a:spLocks noChangeArrowheads="1"/>
          </p:cNvSpPr>
          <p:nvPr/>
        </p:nvSpPr>
        <p:spPr bwMode="auto">
          <a:xfrm>
            <a:off x="577851" y="43434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Malnutrition</a:t>
            </a:r>
            <a:endParaRPr lang="en-GB" sz="2100" dirty="0">
              <a:solidFill>
                <a:prstClr val="black"/>
              </a:solidFill>
              <a:latin typeface="Arial" pitchFamily="34" charset="0"/>
            </a:endParaRPr>
          </a:p>
        </p:txBody>
      </p:sp>
      <p:sp>
        <p:nvSpPr>
          <p:cNvPr id="20" name="Rectangle 4"/>
          <p:cNvSpPr>
            <a:spLocks noChangeArrowheads="1"/>
          </p:cNvSpPr>
          <p:nvPr/>
        </p:nvSpPr>
        <p:spPr bwMode="auto">
          <a:xfrm>
            <a:off x="829038" y="1219201"/>
            <a:ext cx="9039225" cy="11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en-GB" b="0" dirty="0" smtClean="0">
                <a:solidFill>
                  <a:prstClr val="black"/>
                </a:solidFill>
                <a:latin typeface="Arial" pitchFamily="34" charset="0"/>
              </a:rPr>
              <a:t>- </a:t>
            </a:r>
            <a:r>
              <a:rPr lang="en-GB" sz="1900" b="0" dirty="0">
                <a:solidFill>
                  <a:prstClr val="black"/>
                </a:solidFill>
                <a:latin typeface="Arial" pitchFamily="34" charset="0"/>
              </a:rPr>
              <a:t>The resulting status of health and nutrition given and influenced by diet, dietary intake and uptake,  fa</a:t>
            </a:r>
            <a:r>
              <a:rPr lang="cs-CZ" sz="1900" b="0" dirty="0">
                <a:solidFill>
                  <a:prstClr val="black"/>
                </a:solidFill>
                <a:latin typeface="Arial" pitchFamily="34" charset="0"/>
              </a:rPr>
              <a:t>c</a:t>
            </a:r>
            <a:r>
              <a:rPr lang="en-GB" sz="1900" b="0" dirty="0">
                <a:solidFill>
                  <a:prstClr val="black"/>
                </a:solidFill>
                <a:latin typeface="Arial" pitchFamily="34" charset="0"/>
              </a:rPr>
              <a:t>tors influencing uptake (including  malfunctions and diseases), energy output, heredity, environmental factors, lifestyle (physical activity, smoking, alcohol…) </a:t>
            </a:r>
            <a:endParaRPr lang="en-GB" sz="1900" dirty="0">
              <a:solidFill>
                <a:prstClr val="black"/>
              </a:solidFill>
              <a:latin typeface="Arial" pitchFamily="34" charset="0"/>
            </a:endParaRPr>
          </a:p>
        </p:txBody>
      </p:sp>
      <p:sp>
        <p:nvSpPr>
          <p:cNvPr id="21" name="Rectangle 4"/>
          <p:cNvSpPr>
            <a:spLocks noChangeArrowheads="1"/>
          </p:cNvSpPr>
          <p:nvPr/>
        </p:nvSpPr>
        <p:spPr bwMode="auto">
          <a:xfrm>
            <a:off x="495301" y="2667000"/>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Nutritional assessment – differentiate: </a:t>
            </a:r>
            <a:endParaRPr lang="en-GB" sz="2100" dirty="0">
              <a:solidFill>
                <a:prstClr val="black"/>
              </a:solidFill>
              <a:latin typeface="Arial" pitchFamily="34" charset="0"/>
            </a:endParaRPr>
          </a:p>
        </p:txBody>
      </p:sp>
      <p:sp>
        <p:nvSpPr>
          <p:cNvPr id="13" name="Rectangle 4"/>
          <p:cNvSpPr>
            <a:spLocks noChangeArrowheads="1"/>
          </p:cNvSpPr>
          <p:nvPr/>
        </p:nvSpPr>
        <p:spPr bwMode="auto">
          <a:xfrm>
            <a:off x="908050" y="4800600"/>
            <a:ext cx="9039225" cy="13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cs-CZ" b="0" dirty="0" smtClean="0">
                <a:solidFill>
                  <a:prstClr val="black"/>
                </a:solidFill>
                <a:latin typeface="Arial" pitchFamily="34" charset="0"/>
              </a:rPr>
              <a:t>- </a:t>
            </a:r>
            <a:r>
              <a:rPr lang="en-GB" sz="1900" b="0" dirty="0">
                <a:solidFill>
                  <a:prstClr val="black"/>
                </a:solidFill>
                <a:latin typeface="Arial" pitchFamily="34" charset="0"/>
              </a:rPr>
              <a:t>Nutritional </a:t>
            </a:r>
            <a:r>
              <a:rPr lang="cs-CZ" sz="1900" b="0" dirty="0">
                <a:solidFill>
                  <a:prstClr val="black"/>
                </a:solidFill>
                <a:latin typeface="Arial" pitchFamily="34" charset="0"/>
              </a:rPr>
              <a:t>status</a:t>
            </a:r>
            <a:r>
              <a:rPr lang="en-US" sz="1900" b="0" dirty="0">
                <a:solidFill>
                  <a:prstClr val="black"/>
                </a:solidFill>
                <a:latin typeface="Arial" pitchFamily="34" charset="0"/>
              </a:rPr>
              <a:t>, which is characterized by </a:t>
            </a:r>
            <a:r>
              <a:rPr lang="en-US" sz="1900" b="0" dirty="0">
                <a:solidFill>
                  <a:schemeClr val="tx1"/>
                </a:solidFill>
                <a:latin typeface="Arial" pitchFamily="34" charset="0"/>
              </a:rPr>
              <a:t>a</a:t>
            </a:r>
            <a:r>
              <a:rPr lang="en-US" sz="1900" b="0" dirty="0">
                <a:solidFill>
                  <a:srgbClr val="FF0000"/>
                </a:solidFill>
                <a:latin typeface="Arial" pitchFamily="34" charset="0"/>
              </a:rPr>
              <a:t> deficit </a:t>
            </a:r>
            <a:r>
              <a:rPr lang="en-US" sz="1900" b="0" dirty="0">
                <a:solidFill>
                  <a:prstClr val="black"/>
                </a:solidFill>
                <a:latin typeface="Arial" pitchFamily="34" charset="0"/>
              </a:rPr>
              <a:t>or </a:t>
            </a:r>
            <a:r>
              <a:rPr lang="en-US" sz="1900" b="0" dirty="0">
                <a:solidFill>
                  <a:srgbClr val="FF0000"/>
                </a:solidFill>
                <a:latin typeface="Arial" pitchFamily="34" charset="0"/>
              </a:rPr>
              <a:t>excess</a:t>
            </a:r>
            <a:r>
              <a:rPr lang="en-US" sz="1900" b="0" dirty="0">
                <a:solidFill>
                  <a:prstClr val="black"/>
                </a:solidFill>
                <a:latin typeface="Arial" pitchFamily="34" charset="0"/>
              </a:rPr>
              <a:t> of </a:t>
            </a:r>
            <a:r>
              <a:rPr lang="en-US" sz="1900" b="0" dirty="0">
                <a:solidFill>
                  <a:srgbClr val="FF0000"/>
                </a:solidFill>
                <a:latin typeface="Arial" pitchFamily="34" charset="0"/>
              </a:rPr>
              <a:t>energy</a:t>
            </a:r>
            <a:r>
              <a:rPr lang="en-US" sz="1900" b="0" dirty="0">
                <a:solidFill>
                  <a:prstClr val="black"/>
                </a:solidFill>
                <a:latin typeface="Arial" pitchFamily="34" charset="0"/>
              </a:rPr>
              <a:t> or </a:t>
            </a:r>
            <a:r>
              <a:rPr lang="en-US" sz="1900" b="0" dirty="0">
                <a:solidFill>
                  <a:srgbClr val="FF0000"/>
                </a:solidFill>
                <a:latin typeface="Arial" pitchFamily="34" charset="0"/>
              </a:rPr>
              <a:t>individual nutrients</a:t>
            </a:r>
            <a:endParaRPr lang="cs-CZ" sz="1900" b="0" dirty="0">
              <a:solidFill>
                <a:srgbClr val="FF0000"/>
              </a:solidFill>
              <a:latin typeface="Arial" pitchFamily="34" charset="0"/>
            </a:endParaRPr>
          </a:p>
          <a:p>
            <a:pPr>
              <a:lnSpc>
                <a:spcPct val="90000"/>
              </a:lnSpc>
              <a:buClr>
                <a:srgbClr val="3399FF"/>
              </a:buClr>
              <a:buSzPct val="60000"/>
            </a:pPr>
            <a:endParaRPr lang="cs-CZ" sz="1900" b="0" dirty="0">
              <a:solidFill>
                <a:prstClr val="black"/>
              </a:solidFill>
              <a:latin typeface="Arial" pitchFamily="34" charset="0"/>
            </a:endParaRPr>
          </a:p>
          <a:p>
            <a:pPr>
              <a:lnSpc>
                <a:spcPct val="90000"/>
              </a:lnSpc>
              <a:buClr>
                <a:srgbClr val="3399FF"/>
              </a:buClr>
              <a:buSzPct val="60000"/>
            </a:pPr>
            <a:r>
              <a:rPr lang="cs-CZ" sz="1900" b="0" dirty="0">
                <a:solidFill>
                  <a:prstClr val="black"/>
                </a:solidFill>
                <a:latin typeface="Arial" pitchFamily="34" charset="0"/>
              </a:rPr>
              <a:t>- </a:t>
            </a:r>
            <a:r>
              <a:rPr lang="en-US" sz="1900" b="0" dirty="0">
                <a:solidFill>
                  <a:prstClr val="black"/>
                </a:solidFill>
                <a:latin typeface="Arial" pitchFamily="34" charset="0"/>
              </a:rPr>
              <a:t>This imbalance results in measurable changes in the tissues, the body's form, the functions of the organism, and the clinical condition of the individual</a:t>
            </a:r>
            <a:r>
              <a:rPr lang="cs-CZ" sz="1900" b="0" dirty="0">
                <a:solidFill>
                  <a:prstClr val="black"/>
                </a:solidFill>
                <a:latin typeface="Arial" pitchFamily="34" charset="0"/>
              </a:rPr>
              <a:t> </a:t>
            </a:r>
            <a:endParaRPr lang="cs-CZ" sz="1900" dirty="0">
              <a:solidFill>
                <a:prstClr val="black"/>
              </a:solidFill>
              <a:latin typeface="Arial" pitchFamily="34" charset="0"/>
            </a:endParaRPr>
          </a:p>
        </p:txBody>
      </p:sp>
      <p:sp>
        <p:nvSpPr>
          <p:cNvPr id="12" name="Rectangle 4"/>
          <p:cNvSpPr>
            <a:spLocks noChangeArrowheads="1"/>
          </p:cNvSpPr>
          <p:nvPr/>
        </p:nvSpPr>
        <p:spPr bwMode="auto">
          <a:xfrm>
            <a:off x="990600" y="3429000"/>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en-GB" sz="1900" b="0" dirty="0" err="1">
                <a:solidFill>
                  <a:prstClr val="black"/>
                </a:solidFill>
                <a:latin typeface="Arial" pitchFamily="34" charset="0"/>
              </a:rPr>
              <a:t>v.s</a:t>
            </a:r>
            <a:r>
              <a:rPr lang="en-GB" sz="1900" b="0" dirty="0">
                <a:solidFill>
                  <a:prstClr val="black"/>
                </a:solidFill>
                <a:latin typeface="Arial" pitchFamily="34" charset="0"/>
              </a:rPr>
              <a:t>.</a:t>
            </a:r>
            <a:endParaRPr lang="en-GB" sz="1900" dirty="0">
              <a:solidFill>
                <a:prstClr val="black"/>
              </a:solidFill>
              <a:latin typeface="Arial" pitchFamily="34" charset="0"/>
            </a:endParaRPr>
          </a:p>
        </p:txBody>
      </p:sp>
    </p:spTree>
    <p:extLst>
      <p:ext uri="{BB962C8B-B14F-4D97-AF65-F5344CB8AC3E}">
        <p14:creationId xmlns:p14="http://schemas.microsoft.com/office/powerpoint/2010/main" val="725903924"/>
      </p:ext>
    </p:extLst>
  </p:cSld>
  <p:clrMapOvr>
    <a:masterClrMapping/>
  </p:clrMapOvr>
  <p:transition spd="med">
    <p:pull dir="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30</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180579" y="2133600"/>
            <a:ext cx="9725421" cy="34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cs-CZ" sz="7900" b="0" dirty="0">
                <a:solidFill>
                  <a:prstClr val="black"/>
                </a:solidFill>
                <a:latin typeface="Arial" pitchFamily="34" charset="0"/>
              </a:rPr>
              <a:t>ANTHROPOMETRY</a:t>
            </a:r>
            <a:endParaRPr lang="cs-CZ" sz="7900" dirty="0">
              <a:solidFill>
                <a:prstClr val="black"/>
              </a:solidFill>
              <a:latin typeface="Arial" pitchFamily="34" charset="0"/>
            </a:endParaRPr>
          </a:p>
        </p:txBody>
      </p:sp>
    </p:spTree>
    <p:extLst>
      <p:ext uri="{BB962C8B-B14F-4D97-AF65-F5344CB8AC3E}">
        <p14:creationId xmlns:p14="http://schemas.microsoft.com/office/powerpoint/2010/main" val="3263773223"/>
      </p:ext>
    </p:extLst>
  </p:cSld>
  <p:clrMapOvr>
    <a:masterClrMapping/>
  </p:clrMapOvr>
  <p:transition spd="med">
    <p:pull dir="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1" y="152400"/>
            <a:ext cx="9823450" cy="381000"/>
          </a:xfrm>
        </p:spPr>
        <p:txBody>
          <a:bodyPr wrap="square" numCol="1" anchorCtr="0" compatLnSpc="1">
            <a:prstTxWarp prst="textNoShape">
              <a:avLst/>
            </a:prstTxWarp>
            <a:noAutofit/>
          </a:bodyPr>
          <a:lstStyle/>
          <a:p>
            <a:pPr eaLnBrk="1" hangingPunct="1">
              <a:lnSpc>
                <a:spcPct val="100000"/>
              </a:lnSpc>
            </a:pPr>
            <a:r>
              <a:rPr lang="en-GB" sz="1900" dirty="0">
                <a:effectLst>
                  <a:outerShdw blurRad="38100" dist="38100" dir="2700000" algn="tl">
                    <a:srgbClr val="C0C0C0"/>
                  </a:outerShdw>
                </a:effectLst>
                <a:latin typeface="Arial" pitchFamily="34" charset="0"/>
              </a:rPr>
              <a:t>Anthropometric (</a:t>
            </a:r>
            <a:r>
              <a:rPr lang="en-GB" sz="1900" dirty="0" err="1">
                <a:effectLst>
                  <a:outerShdw blurRad="38100" dist="38100" dir="2700000" algn="tl">
                    <a:srgbClr val="C0C0C0"/>
                  </a:outerShdw>
                </a:effectLst>
                <a:latin typeface="Arial" pitchFamily="34" charset="0"/>
              </a:rPr>
              <a:t>somatometric</a:t>
            </a:r>
            <a:r>
              <a:rPr lang="en-GB" sz="1900" dirty="0">
                <a:effectLst>
                  <a:outerShdw blurRad="38100" dist="38100" dir="2700000" algn="tl">
                    <a:srgbClr val="C0C0C0"/>
                  </a:outerShdw>
                </a:effectLst>
                <a:latin typeface="Arial" pitchFamily="34" charset="0"/>
              </a:rPr>
              <a:t>) measurements used in nutritional status assessment</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31</a:t>
            </a:fld>
            <a:endParaRPr lang="cs-CZ" sz="130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577851" y="1066799"/>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sz="1900" b="0" dirty="0">
                <a:solidFill>
                  <a:prstClr val="black"/>
                </a:solidFill>
                <a:latin typeface="Arial" pitchFamily="34" charset="0"/>
              </a:rPr>
              <a:t>Directly measured simple parameters</a:t>
            </a:r>
            <a:r>
              <a:rPr lang="cs-CZ" sz="1900" b="0" dirty="0">
                <a:solidFill>
                  <a:prstClr val="black"/>
                </a:solidFill>
                <a:latin typeface="Arial" pitchFamily="34" charset="0"/>
              </a:rPr>
              <a:t>: </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77829" name="Line 2"/>
          <p:cNvSpPr>
            <a:spLocks noChangeShapeType="1"/>
          </p:cNvSpPr>
          <p:nvPr/>
        </p:nvSpPr>
        <p:spPr bwMode="auto">
          <a:xfrm>
            <a:off x="742949" y="685799"/>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a:solidFill>
                <a:prstClr val="white"/>
              </a:solidFill>
            </a:endParaRPr>
          </a:p>
        </p:txBody>
      </p:sp>
      <p:sp>
        <p:nvSpPr>
          <p:cNvPr id="3" name="Obdélník 2"/>
          <p:cNvSpPr/>
          <p:nvPr/>
        </p:nvSpPr>
        <p:spPr>
          <a:xfrm>
            <a:off x="1320801" y="1371601"/>
            <a:ext cx="8007350" cy="2017241"/>
          </a:xfrm>
          <a:prstGeom prst="rect">
            <a:avLst/>
          </a:prstGeom>
        </p:spPr>
        <p:txBody>
          <a:bodyPr wrap="square" lIns="95779" tIns="47890" rIns="95779" bIns="47890">
            <a:spAutoFit/>
          </a:bodyPr>
          <a:lstStyle/>
          <a:p>
            <a:pPr marL="359173" indent="-359173" hangingPunct="0">
              <a:lnSpc>
                <a:spcPct val="130000"/>
              </a:lnSpc>
              <a:spcAft>
                <a:spcPts val="0"/>
              </a:spcAft>
              <a:buFont typeface="Symbol"/>
              <a:buChar char=""/>
            </a:pPr>
            <a:r>
              <a:rPr lang="en-GB" sz="1600" b="0" dirty="0">
                <a:solidFill>
                  <a:srgbClr val="000000"/>
                </a:solidFill>
                <a:latin typeface="Arial"/>
                <a:ea typeface="Times New Roman"/>
                <a:cs typeface="Times New Roman"/>
              </a:rPr>
              <a:t>Height</a:t>
            </a:r>
          </a:p>
          <a:p>
            <a:pPr marL="359173" indent="-359173" hangingPunct="0">
              <a:lnSpc>
                <a:spcPct val="130000"/>
              </a:lnSpc>
              <a:spcAft>
                <a:spcPts val="0"/>
              </a:spcAft>
              <a:buFont typeface="Symbol"/>
              <a:buChar char=""/>
            </a:pPr>
            <a:r>
              <a:rPr lang="en-GB" sz="1600" b="0" dirty="0">
                <a:solidFill>
                  <a:srgbClr val="000000"/>
                </a:solidFill>
                <a:latin typeface="Arial"/>
                <a:ea typeface="Times New Roman"/>
                <a:cs typeface="Times New Roman"/>
              </a:rPr>
              <a:t>Weight</a:t>
            </a:r>
          </a:p>
          <a:p>
            <a:pPr marL="359173" indent="-359173" hangingPunct="0">
              <a:lnSpc>
                <a:spcPct val="130000"/>
              </a:lnSpc>
              <a:spcAft>
                <a:spcPts val="0"/>
              </a:spcAft>
              <a:buFont typeface="Symbol"/>
              <a:buChar char=""/>
            </a:pPr>
            <a:r>
              <a:rPr lang="en-GB" sz="1600" b="0" dirty="0">
                <a:solidFill>
                  <a:srgbClr val="000000"/>
                </a:solidFill>
                <a:latin typeface="Arial"/>
                <a:ea typeface="Times New Roman"/>
                <a:cs typeface="Times New Roman"/>
              </a:rPr>
              <a:t>Waist</a:t>
            </a:r>
          </a:p>
          <a:p>
            <a:pPr marL="359173" indent="-359173" hangingPunct="0">
              <a:lnSpc>
                <a:spcPct val="130000"/>
              </a:lnSpc>
              <a:spcAft>
                <a:spcPts val="0"/>
              </a:spcAft>
              <a:buFont typeface="Symbol"/>
              <a:buChar char=""/>
            </a:pPr>
            <a:r>
              <a:rPr lang="en-GB" sz="1600" b="0" dirty="0">
                <a:solidFill>
                  <a:srgbClr val="000000"/>
                </a:solidFill>
                <a:latin typeface="Arial"/>
                <a:ea typeface="Times New Roman"/>
                <a:cs typeface="Times New Roman"/>
              </a:rPr>
              <a:t>Hip</a:t>
            </a:r>
          </a:p>
          <a:p>
            <a:pPr marL="359173" indent="-359173" hangingPunct="0">
              <a:lnSpc>
                <a:spcPct val="130000"/>
              </a:lnSpc>
              <a:spcAft>
                <a:spcPts val="0"/>
              </a:spcAft>
              <a:buFont typeface="Symbol"/>
              <a:buChar char=""/>
            </a:pPr>
            <a:r>
              <a:rPr lang="en-GB" sz="1600" b="0" dirty="0">
                <a:solidFill>
                  <a:srgbClr val="000000"/>
                </a:solidFill>
                <a:latin typeface="Arial"/>
                <a:ea typeface="Times New Roman"/>
                <a:cs typeface="Times New Roman"/>
              </a:rPr>
              <a:t>Arm (MUAC) </a:t>
            </a:r>
          </a:p>
          <a:p>
            <a:pPr marL="359173" indent="-359173" hangingPunct="0">
              <a:lnSpc>
                <a:spcPct val="130000"/>
              </a:lnSpc>
              <a:spcAft>
                <a:spcPts val="0"/>
              </a:spcAft>
              <a:buFont typeface="Symbol"/>
              <a:buChar char=""/>
            </a:pPr>
            <a:r>
              <a:rPr lang="en-GB" sz="1600" b="0" dirty="0">
                <a:solidFill>
                  <a:srgbClr val="000000"/>
                </a:solidFill>
                <a:latin typeface="Arial"/>
                <a:ea typeface="Times New Roman"/>
                <a:cs typeface="Times New Roman"/>
              </a:rPr>
              <a:t>Skinfolds  </a:t>
            </a:r>
            <a:endParaRPr lang="en-GB" sz="1600" b="0" kern="150" dirty="0">
              <a:latin typeface="Calibri"/>
              <a:ea typeface="Times New Roman"/>
              <a:cs typeface="Times New Roman"/>
            </a:endParaRPr>
          </a:p>
        </p:txBody>
      </p:sp>
      <p:sp>
        <p:nvSpPr>
          <p:cNvPr id="15" name="Rectangle 4"/>
          <p:cNvSpPr>
            <a:spLocks noChangeArrowheads="1"/>
          </p:cNvSpPr>
          <p:nvPr/>
        </p:nvSpPr>
        <p:spPr bwMode="auto">
          <a:xfrm>
            <a:off x="742950" y="34290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sz="1900" b="0" dirty="0">
                <a:solidFill>
                  <a:prstClr val="black"/>
                </a:solidFill>
                <a:latin typeface="Arial" pitchFamily="34" charset="0"/>
              </a:rPr>
              <a:t>Anthropometric indexes:  </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16" name="Rectangle 4"/>
          <p:cNvSpPr>
            <a:spLocks noChangeArrowheads="1"/>
          </p:cNvSpPr>
          <p:nvPr/>
        </p:nvSpPr>
        <p:spPr bwMode="auto">
          <a:xfrm>
            <a:off x="742950" y="44958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sz="1900" b="0" dirty="0">
                <a:solidFill>
                  <a:prstClr val="black"/>
                </a:solidFill>
                <a:latin typeface="Arial" pitchFamily="34" charset="0"/>
              </a:rPr>
              <a:t>Body composition analysis:  </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18" name="Obdélník 17"/>
          <p:cNvSpPr/>
          <p:nvPr/>
        </p:nvSpPr>
        <p:spPr>
          <a:xfrm>
            <a:off x="1320801" y="3758330"/>
            <a:ext cx="8007350" cy="736891"/>
          </a:xfrm>
          <a:prstGeom prst="rect">
            <a:avLst/>
          </a:prstGeom>
        </p:spPr>
        <p:txBody>
          <a:bodyPr wrap="square" lIns="95779" tIns="47890" rIns="95779" bIns="47890">
            <a:spAutoFit/>
          </a:bodyPr>
          <a:lstStyle/>
          <a:p>
            <a:pPr marL="359173" indent="-359173" hangingPunct="0">
              <a:lnSpc>
                <a:spcPct val="130000"/>
              </a:lnSpc>
              <a:spcAft>
                <a:spcPts val="0"/>
              </a:spcAft>
              <a:buFont typeface="Symbol"/>
              <a:buChar char=""/>
            </a:pPr>
            <a:r>
              <a:rPr lang="cs-CZ" sz="1600" b="0" dirty="0">
                <a:solidFill>
                  <a:srgbClr val="000000"/>
                </a:solidFill>
                <a:latin typeface="Arial"/>
                <a:ea typeface="Times New Roman"/>
                <a:cs typeface="Times New Roman"/>
              </a:rPr>
              <a:t>BMI</a:t>
            </a:r>
          </a:p>
          <a:p>
            <a:pPr marL="359173" indent="-359173" hangingPunct="0">
              <a:lnSpc>
                <a:spcPct val="130000"/>
              </a:lnSpc>
              <a:spcAft>
                <a:spcPts val="0"/>
              </a:spcAft>
              <a:buFont typeface="Symbol"/>
              <a:buChar char=""/>
            </a:pPr>
            <a:r>
              <a:rPr lang="cs-CZ" sz="1600" b="0" dirty="0">
                <a:solidFill>
                  <a:srgbClr val="000000"/>
                </a:solidFill>
                <a:latin typeface="Arial"/>
                <a:ea typeface="Times New Roman"/>
                <a:cs typeface="Times New Roman"/>
              </a:rPr>
              <a:t>WHR</a:t>
            </a:r>
          </a:p>
        </p:txBody>
      </p:sp>
      <p:sp>
        <p:nvSpPr>
          <p:cNvPr id="19" name="Obdélník 18"/>
          <p:cNvSpPr/>
          <p:nvPr/>
        </p:nvSpPr>
        <p:spPr>
          <a:xfrm>
            <a:off x="1320801" y="4888974"/>
            <a:ext cx="8007350" cy="2017241"/>
          </a:xfrm>
          <a:prstGeom prst="rect">
            <a:avLst/>
          </a:prstGeom>
        </p:spPr>
        <p:txBody>
          <a:bodyPr wrap="square" lIns="95779" tIns="47890" rIns="95779" bIns="47890">
            <a:spAutoFit/>
          </a:bodyPr>
          <a:lstStyle/>
          <a:p>
            <a:pPr marL="359173" indent="-359173" hangingPunct="0">
              <a:lnSpc>
                <a:spcPct val="130000"/>
              </a:lnSpc>
              <a:spcAft>
                <a:spcPts val="0"/>
              </a:spcAft>
              <a:buFont typeface="Symbol"/>
              <a:buChar char=""/>
            </a:pPr>
            <a:r>
              <a:rPr lang="en-GB" sz="1600" b="0" dirty="0">
                <a:solidFill>
                  <a:srgbClr val="000000"/>
                </a:solidFill>
                <a:latin typeface="Arial"/>
                <a:ea typeface="Times New Roman"/>
                <a:cs typeface="Times New Roman"/>
              </a:rPr>
              <a:t>BIA</a:t>
            </a:r>
          </a:p>
          <a:p>
            <a:pPr marL="359173" indent="-359173" hangingPunct="0">
              <a:lnSpc>
                <a:spcPct val="130000"/>
              </a:lnSpc>
              <a:spcAft>
                <a:spcPts val="0"/>
              </a:spcAft>
              <a:buFont typeface="Symbol"/>
              <a:buChar char=""/>
            </a:pPr>
            <a:r>
              <a:rPr lang="en-GB" sz="1600" b="0" dirty="0" err="1">
                <a:solidFill>
                  <a:srgbClr val="000000"/>
                </a:solidFill>
                <a:latin typeface="Arial"/>
                <a:ea typeface="Times New Roman"/>
                <a:cs typeface="Times New Roman"/>
              </a:rPr>
              <a:t>Hydrodensitometry</a:t>
            </a:r>
            <a:r>
              <a:rPr lang="en-GB" sz="1600" b="0" dirty="0">
                <a:solidFill>
                  <a:srgbClr val="000000"/>
                </a:solidFill>
                <a:latin typeface="Arial"/>
                <a:ea typeface="Times New Roman"/>
                <a:cs typeface="Times New Roman"/>
              </a:rPr>
              <a:t> (hydrostatic weighing)</a:t>
            </a:r>
          </a:p>
          <a:p>
            <a:pPr marL="359173" indent="-359173" hangingPunct="0">
              <a:lnSpc>
                <a:spcPct val="130000"/>
              </a:lnSpc>
              <a:spcAft>
                <a:spcPts val="0"/>
              </a:spcAft>
              <a:buFont typeface="Symbol"/>
              <a:buChar char=""/>
            </a:pPr>
            <a:r>
              <a:rPr lang="en-GB" sz="1600" b="0" dirty="0">
                <a:solidFill>
                  <a:srgbClr val="000000"/>
                </a:solidFill>
                <a:latin typeface="Arial"/>
                <a:ea typeface="Times New Roman"/>
                <a:cs typeface="Times New Roman"/>
              </a:rPr>
              <a:t>DEXA</a:t>
            </a:r>
          </a:p>
          <a:p>
            <a:pPr marL="359173" indent="-359173" hangingPunct="0">
              <a:lnSpc>
                <a:spcPct val="130000"/>
              </a:lnSpc>
              <a:spcAft>
                <a:spcPts val="0"/>
              </a:spcAft>
              <a:buFont typeface="Symbol"/>
              <a:buChar char=""/>
            </a:pPr>
            <a:r>
              <a:rPr lang="en-GB" sz="1600" b="0" dirty="0">
                <a:solidFill>
                  <a:srgbClr val="000000"/>
                </a:solidFill>
                <a:latin typeface="Arial"/>
                <a:ea typeface="Times New Roman"/>
                <a:cs typeface="Times New Roman"/>
              </a:rPr>
              <a:t>MRI</a:t>
            </a:r>
          </a:p>
          <a:p>
            <a:pPr marL="359173" indent="-359173" hangingPunct="0">
              <a:lnSpc>
                <a:spcPct val="130000"/>
              </a:lnSpc>
              <a:spcAft>
                <a:spcPts val="0"/>
              </a:spcAft>
              <a:buFont typeface="Symbol"/>
              <a:buChar char=""/>
            </a:pPr>
            <a:r>
              <a:rPr lang="en-GB" sz="1600" b="0" dirty="0">
                <a:solidFill>
                  <a:srgbClr val="000000"/>
                </a:solidFill>
                <a:latin typeface="Arial"/>
                <a:ea typeface="Times New Roman"/>
                <a:cs typeface="Times New Roman"/>
              </a:rPr>
              <a:t>Plethysmography (</a:t>
            </a:r>
            <a:r>
              <a:rPr lang="en-GB" sz="1600" b="0" dirty="0" err="1">
                <a:solidFill>
                  <a:srgbClr val="000000"/>
                </a:solidFill>
                <a:latin typeface="Arial"/>
                <a:ea typeface="Times New Roman"/>
                <a:cs typeface="Times New Roman"/>
              </a:rPr>
              <a:t>BodPod</a:t>
            </a:r>
            <a:r>
              <a:rPr lang="en-GB" sz="1600" b="0" dirty="0">
                <a:solidFill>
                  <a:srgbClr val="000000"/>
                </a:solidFill>
                <a:latin typeface="Arial"/>
                <a:ea typeface="Times New Roman"/>
                <a:cs typeface="Times New Roman"/>
              </a:rPr>
              <a:t>) (whole body air displacement plethysmography) </a:t>
            </a:r>
          </a:p>
          <a:p>
            <a:pPr marL="359173" indent="-359173" hangingPunct="0">
              <a:lnSpc>
                <a:spcPct val="130000"/>
              </a:lnSpc>
              <a:spcAft>
                <a:spcPts val="0"/>
              </a:spcAft>
              <a:buFont typeface="Symbol"/>
              <a:buChar char=""/>
            </a:pPr>
            <a:r>
              <a:rPr lang="en-GB" sz="1600" b="0" dirty="0">
                <a:solidFill>
                  <a:srgbClr val="000000"/>
                </a:solidFill>
                <a:latin typeface="Arial"/>
                <a:ea typeface="Times New Roman"/>
                <a:cs typeface="Times New Roman"/>
              </a:rPr>
              <a:t>3D-scanning</a:t>
            </a:r>
          </a:p>
        </p:txBody>
      </p:sp>
    </p:spTree>
    <p:extLst>
      <p:ext uri="{BB962C8B-B14F-4D97-AF65-F5344CB8AC3E}">
        <p14:creationId xmlns:p14="http://schemas.microsoft.com/office/powerpoint/2010/main" val="391986775"/>
      </p:ext>
    </p:extLst>
  </p:cSld>
  <p:clrMapOvr>
    <a:masterClrMapping/>
  </p:clrMapOvr>
  <p:transition spd="med">
    <p:pull dir="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rmAutofit fontScale="90000"/>
          </a:bodyPr>
          <a:lstStyle/>
          <a:p>
            <a:pPr eaLnBrk="1" hangingPunct="1">
              <a:lnSpc>
                <a:spcPts val="3561"/>
              </a:lnSpc>
              <a:defRPr/>
            </a:pPr>
            <a:r>
              <a:rPr lang="en-GB" sz="2600" dirty="0">
                <a:effectLst>
                  <a:outerShdw blurRad="38100" dist="38100" dir="2700000" algn="tl">
                    <a:srgbClr val="C0C0C0"/>
                  </a:outerShdw>
                </a:effectLst>
                <a:latin typeface="Arial" charset="0"/>
              </a:rPr>
              <a:t>Height</a:t>
            </a:r>
            <a:endParaRPr lang="en-GB" sz="26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32</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4572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pic>
        <p:nvPicPr>
          <p:cNvPr id="5127" name="Picture 7" descr="C:\Users\jfiala\Desktop\Media Gallery\výška - měření.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869" y="533400"/>
            <a:ext cx="3209131" cy="618172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jfiala\Desktop\Media Gallery\sec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550" y="762000"/>
            <a:ext cx="22400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C:\Users\jfiala\Desktop\Media Gallery\seca staiomet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533400"/>
            <a:ext cx="1682122" cy="61787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fiala\Desktop\VÝUKA\20 - Výuka jaro 2018\OPZ II\Beze jmé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666750"/>
            <a:ext cx="1763874" cy="38290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fiala\Desktop\VÝUKA\20 - Výuka jaro 2018\OPZ II\Beze jmé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3200400"/>
            <a:ext cx="1715200" cy="337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95964"/>
      </p:ext>
    </p:extLst>
  </p:cSld>
  <p:clrMapOvr>
    <a:masterClrMapping/>
  </p:clrMapOvr>
  <p:transition spd="med">
    <p:pull dir="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0"/>
            <a:ext cx="8997950" cy="380999"/>
          </a:xfrm>
        </p:spPr>
        <p:txBody>
          <a:bodyPr wrap="square" numCol="1" anchorCtr="0" compatLnSpc="1">
            <a:prstTxWarp prst="textNoShape">
              <a:avLst/>
            </a:prstTxWarp>
            <a:noAutofit/>
          </a:bodyPr>
          <a:lstStyle/>
          <a:p>
            <a:pPr eaLnBrk="1" hangingPunct="1">
              <a:lnSpc>
                <a:spcPts val="3561"/>
              </a:lnSpc>
              <a:defRPr/>
            </a:pPr>
            <a:r>
              <a:rPr lang="en-GB" sz="2000" dirty="0">
                <a:effectLst>
                  <a:outerShdw blurRad="38100" dist="38100" dir="2700000" algn="tl">
                    <a:srgbClr val="C0C0C0"/>
                  </a:outerShdw>
                </a:effectLst>
                <a:latin typeface="Arial" charset="0"/>
              </a:rPr>
              <a:t>Weight</a:t>
            </a:r>
            <a:endParaRPr lang="en-GB" sz="20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33</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3048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pic>
        <p:nvPicPr>
          <p:cNvPr id="7171" name="Picture 3" descr="C:\Users\jfiala\Desktop\Media Gallery\vá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5003" y="837239"/>
            <a:ext cx="1263622" cy="227662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jfiala\Desktop\Media Gallery\Beze jmé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648200"/>
            <a:ext cx="1383084" cy="22574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2406651" y="4495800"/>
            <a:ext cx="414654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sz="1600" b="0" dirty="0" smtClean="0">
                <a:solidFill>
                  <a:prstClr val="black"/>
                </a:solidFill>
                <a:latin typeface="Arial" pitchFamily="34" charset="0"/>
              </a:rPr>
              <a:t>Alternatives to weighing patients</a:t>
            </a:r>
            <a:r>
              <a:rPr lang="cs-CZ" sz="1900" b="0" dirty="0" smtClean="0">
                <a:solidFill>
                  <a:prstClr val="black"/>
                </a:solidFill>
                <a:latin typeface="Arial" pitchFamily="34" charset="0"/>
              </a:rPr>
              <a:t>:</a:t>
            </a:r>
            <a:endParaRPr lang="en-GB" sz="2100" dirty="0">
              <a:solidFill>
                <a:prstClr val="black"/>
              </a:solidFill>
              <a:latin typeface="Arial" pitchFamily="34" charset="0"/>
            </a:endParaRPr>
          </a:p>
        </p:txBody>
      </p:sp>
      <p:pic>
        <p:nvPicPr>
          <p:cNvPr id="2050" name="Picture 2" descr="C:\Users\jfiala\Pictures\personal-floor-sca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1447800"/>
            <a:ext cx="2117836"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fiala\Desktop\VÝUKA\20 - Výuka jaro 2018\OPZ II\Beze jmé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04800"/>
            <a:ext cx="5410200" cy="41969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fiala\Desktop\VÝUKA\20 - Výuka jaro 2018\OPZ II\Beze jmé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5396" y="4876801"/>
            <a:ext cx="6158204"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130154"/>
      </p:ext>
    </p:extLst>
  </p:cSld>
  <p:clrMapOvr>
    <a:masterClrMapping/>
  </p:clrMapOvr>
  <p:transition spd="med">
    <p:pull dir="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152401"/>
            <a:ext cx="8997950" cy="457200"/>
          </a:xfrm>
        </p:spPr>
        <p:txBody>
          <a:bodyPr wrap="square" numCol="1" anchorCtr="0" compatLnSpc="1">
            <a:prstTxWarp prst="textNoShape">
              <a:avLst/>
            </a:prstTxWarp>
            <a:noAutofit/>
          </a:bodyPr>
          <a:lstStyle/>
          <a:p>
            <a:pPr eaLnBrk="1" hangingPunct="1">
              <a:lnSpc>
                <a:spcPts val="3561"/>
              </a:lnSpc>
              <a:defRPr/>
            </a:pPr>
            <a:r>
              <a:rPr lang="cs-CZ" sz="3000" dirty="0">
                <a:effectLst>
                  <a:outerShdw blurRad="38100" dist="38100" dir="2700000" algn="tl">
                    <a:srgbClr val="C0C0C0"/>
                  </a:outerShdw>
                </a:effectLst>
                <a:latin typeface="Arial" charset="0"/>
              </a:rPr>
              <a:t>BMI</a:t>
            </a:r>
            <a:endParaRPr lang="en-GB" sz="30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34</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609599"/>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graphicFrame>
        <p:nvGraphicFramePr>
          <p:cNvPr id="2" name="Tabulka 1"/>
          <p:cNvGraphicFramePr>
            <a:graphicFrameLocks noGrp="1"/>
          </p:cNvGraphicFramePr>
          <p:nvPr>
            <p:extLst>
              <p:ext uri="{D42A27DB-BD31-4B8C-83A1-F6EECF244321}">
                <p14:modId xmlns:p14="http://schemas.microsoft.com/office/powerpoint/2010/main" val="4163758062"/>
              </p:ext>
            </p:extLst>
          </p:nvPr>
        </p:nvGraphicFramePr>
        <p:xfrm>
          <a:off x="495302" y="4014789"/>
          <a:ext cx="8750299" cy="1928812"/>
        </p:xfrm>
        <a:graphic>
          <a:graphicData uri="http://schemas.openxmlformats.org/drawingml/2006/table">
            <a:tbl>
              <a:tblPr firstRow="1" firstCol="1" bandRow="1">
                <a:tableStyleId>{5C22544A-7EE6-4342-B048-85BDC9FD1C3A}</a:tableStyleId>
              </a:tblPr>
              <a:tblGrid>
                <a:gridCol w="1878958"/>
                <a:gridCol w="1871170"/>
                <a:gridCol w="1696488"/>
                <a:gridCol w="1607503"/>
                <a:gridCol w="1696180"/>
              </a:tblGrid>
              <a:tr h="964406">
                <a:tc>
                  <a:txBody>
                    <a:bodyPr/>
                    <a:lstStyle/>
                    <a:p>
                      <a:pPr algn="ctr">
                        <a:lnSpc>
                          <a:spcPts val="2000"/>
                        </a:lnSpc>
                        <a:spcAft>
                          <a:spcPts val="0"/>
                        </a:spcAft>
                      </a:pPr>
                      <a:endParaRPr lang="cs-CZ" sz="1900" b="1" noProof="0" dirty="0" smtClean="0">
                        <a:effectLst/>
                        <a:latin typeface="Calibri" panose="020F0502020204030204" pitchFamily="34" charset="0"/>
                      </a:endParaRPr>
                    </a:p>
                    <a:p>
                      <a:pPr algn="ctr">
                        <a:lnSpc>
                          <a:spcPts val="2000"/>
                        </a:lnSpc>
                        <a:spcAft>
                          <a:spcPts val="0"/>
                        </a:spcAft>
                      </a:pPr>
                      <a:r>
                        <a:rPr lang="en-GB" sz="1900" b="1" noProof="0" dirty="0" smtClean="0">
                          <a:effectLst/>
                          <a:latin typeface="Calibri" panose="020F0502020204030204" pitchFamily="34" charset="0"/>
                        </a:rPr>
                        <a:t>Classification:</a:t>
                      </a:r>
                      <a:r>
                        <a:rPr lang="cs-CZ" sz="1900" b="1" dirty="0">
                          <a:effectLst/>
                          <a:latin typeface="Calibri" panose="020F0502020204030204" pitchFamily="34" charset="0"/>
                        </a:rPr>
                        <a:t> </a:t>
                      </a:r>
                      <a:endParaRPr lang="en-GB" sz="1900" b="1"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endParaRPr lang="cs-CZ" sz="1900" b="1" noProof="0" dirty="0" smtClean="0">
                        <a:effectLst/>
                        <a:latin typeface="Calibri" panose="020F0502020204030204" pitchFamily="34" charset="0"/>
                        <a:ea typeface="Calibri"/>
                        <a:cs typeface="Times New Roman"/>
                      </a:endParaRPr>
                    </a:p>
                    <a:p>
                      <a:pPr algn="ctr">
                        <a:lnSpc>
                          <a:spcPts val="2000"/>
                        </a:lnSpc>
                        <a:spcAft>
                          <a:spcPts val="0"/>
                        </a:spcAft>
                      </a:pPr>
                      <a:r>
                        <a:rPr lang="en-GB" sz="1900" b="1" noProof="0" dirty="0" smtClean="0">
                          <a:effectLst/>
                          <a:latin typeface="Calibri" panose="020F0502020204030204" pitchFamily="34" charset="0"/>
                          <a:ea typeface="Calibri"/>
                          <a:cs typeface="Times New Roman"/>
                        </a:rPr>
                        <a:t>Underweight</a:t>
                      </a:r>
                      <a:endParaRPr lang="en-GB" sz="1900" b="1" noProof="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endParaRPr lang="cs-CZ" sz="1900" b="1" noProof="0" dirty="0" smtClean="0">
                        <a:effectLst/>
                        <a:latin typeface="Calibri" panose="020F0502020204030204" pitchFamily="34" charset="0"/>
                        <a:ea typeface="Calibri"/>
                        <a:cs typeface="Times New Roman"/>
                      </a:endParaRPr>
                    </a:p>
                    <a:p>
                      <a:pPr algn="ctr">
                        <a:lnSpc>
                          <a:spcPts val="2000"/>
                        </a:lnSpc>
                        <a:spcAft>
                          <a:spcPts val="0"/>
                        </a:spcAft>
                      </a:pPr>
                      <a:r>
                        <a:rPr lang="en-GB" sz="1900" b="1" noProof="0" dirty="0" smtClean="0">
                          <a:effectLst/>
                          <a:latin typeface="Calibri" panose="020F0502020204030204" pitchFamily="34" charset="0"/>
                          <a:ea typeface="Calibri"/>
                          <a:cs typeface="Times New Roman"/>
                        </a:rPr>
                        <a:t>Normal range</a:t>
                      </a:r>
                      <a:endParaRPr lang="en-GB" sz="1900" b="1" noProof="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endParaRPr lang="cs-CZ" sz="1900" b="1" noProof="0" dirty="0" smtClean="0">
                        <a:effectLst/>
                        <a:latin typeface="Calibri" panose="020F0502020204030204" pitchFamily="34" charset="0"/>
                        <a:ea typeface="Calibri"/>
                        <a:cs typeface="Times New Roman"/>
                      </a:endParaRPr>
                    </a:p>
                    <a:p>
                      <a:pPr algn="ctr">
                        <a:lnSpc>
                          <a:spcPts val="2000"/>
                        </a:lnSpc>
                        <a:spcAft>
                          <a:spcPts val="0"/>
                        </a:spcAft>
                      </a:pPr>
                      <a:r>
                        <a:rPr lang="en-GB" sz="1900" b="1" noProof="0" dirty="0" smtClean="0">
                          <a:effectLst/>
                          <a:latin typeface="Calibri" panose="020F0502020204030204" pitchFamily="34" charset="0"/>
                          <a:ea typeface="Calibri"/>
                          <a:cs typeface="Times New Roman"/>
                        </a:rPr>
                        <a:t>Overweight</a:t>
                      </a:r>
                      <a:endParaRPr lang="en-GB" sz="1900" b="1" noProof="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endParaRPr lang="cs-CZ" sz="1900" b="1" noProof="0" dirty="0" smtClean="0">
                        <a:effectLst/>
                        <a:latin typeface="Calibri" panose="020F0502020204030204" pitchFamily="34" charset="0"/>
                        <a:ea typeface="Calibri"/>
                        <a:cs typeface="Times New Roman"/>
                      </a:endParaRPr>
                    </a:p>
                    <a:p>
                      <a:pPr algn="ctr">
                        <a:lnSpc>
                          <a:spcPts val="2000"/>
                        </a:lnSpc>
                        <a:spcAft>
                          <a:spcPts val="0"/>
                        </a:spcAft>
                      </a:pPr>
                      <a:r>
                        <a:rPr lang="cs-CZ" sz="1900" b="1" noProof="0" dirty="0" smtClean="0">
                          <a:effectLst/>
                          <a:latin typeface="Calibri" panose="020F0502020204030204" pitchFamily="34" charset="0"/>
                          <a:ea typeface="Calibri"/>
                          <a:cs typeface="Times New Roman"/>
                        </a:rPr>
                        <a:t>Obesity</a:t>
                      </a:r>
                      <a:endParaRPr lang="en-GB" sz="1900" b="1" noProof="0" dirty="0">
                        <a:effectLst/>
                        <a:latin typeface="Calibri" panose="020F0502020204030204" pitchFamily="34" charset="0"/>
                        <a:ea typeface="Calibri"/>
                        <a:cs typeface="Times New Roman"/>
                      </a:endParaRPr>
                    </a:p>
                  </a:txBody>
                  <a:tcPr marL="74295" marR="74295" marT="0" marB="0"/>
                </a:tc>
              </a:tr>
              <a:tr h="964406">
                <a:tc>
                  <a:txBody>
                    <a:bodyPr/>
                    <a:lstStyle/>
                    <a:p>
                      <a:pPr algn="ctr">
                        <a:lnSpc>
                          <a:spcPts val="2000"/>
                        </a:lnSpc>
                        <a:spcAft>
                          <a:spcPts val="0"/>
                        </a:spcAft>
                      </a:pPr>
                      <a:endParaRPr lang="cs-CZ" sz="1900" b="1" noProof="0" dirty="0" smtClean="0">
                        <a:effectLst/>
                        <a:latin typeface="Calibri" panose="020F0502020204030204" pitchFamily="34" charset="0"/>
                        <a:ea typeface="Calibri"/>
                        <a:cs typeface="Times New Roman"/>
                      </a:endParaRPr>
                    </a:p>
                    <a:p>
                      <a:pPr algn="ctr">
                        <a:lnSpc>
                          <a:spcPts val="2000"/>
                        </a:lnSpc>
                        <a:spcAft>
                          <a:spcPts val="0"/>
                        </a:spcAft>
                      </a:pPr>
                      <a:r>
                        <a:rPr lang="cs-CZ" sz="1900" b="1" noProof="0" dirty="0" smtClean="0">
                          <a:effectLst/>
                          <a:latin typeface="Calibri" panose="020F0502020204030204" pitchFamily="34" charset="0"/>
                          <a:ea typeface="Calibri"/>
                          <a:cs typeface="Times New Roman"/>
                        </a:rPr>
                        <a:t>BMI</a:t>
                      </a:r>
                      <a:endParaRPr lang="en-GB" sz="1900" b="1" noProof="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endParaRPr lang="cs-CZ" sz="1900" b="1" dirty="0" smtClean="0">
                        <a:effectLst/>
                        <a:latin typeface="Calibri" panose="020F0502020204030204" pitchFamily="34" charset="0"/>
                      </a:endParaRPr>
                    </a:p>
                    <a:p>
                      <a:pPr algn="ctr">
                        <a:lnSpc>
                          <a:spcPts val="2000"/>
                        </a:lnSpc>
                        <a:spcAft>
                          <a:spcPts val="0"/>
                        </a:spcAft>
                      </a:pPr>
                      <a:r>
                        <a:rPr lang="en-US" sz="2400" b="1" dirty="0" smtClean="0">
                          <a:effectLst/>
                          <a:latin typeface="Calibri" panose="020F0502020204030204" pitchFamily="34" charset="0"/>
                        </a:rPr>
                        <a:t>&lt;</a:t>
                      </a:r>
                      <a:r>
                        <a:rPr lang="cs-CZ" sz="2400" b="1" dirty="0" smtClean="0">
                          <a:effectLst/>
                          <a:latin typeface="Calibri" panose="020F0502020204030204" pitchFamily="34" charset="0"/>
                        </a:rPr>
                        <a:t> 18.5</a:t>
                      </a:r>
                      <a:endParaRPr lang="en-GB" sz="2400" b="1"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endParaRPr lang="cs-CZ" sz="1900" b="1" dirty="0" smtClean="0">
                        <a:effectLst/>
                        <a:latin typeface="Calibri" panose="020F0502020204030204" pitchFamily="34" charset="0"/>
                      </a:endParaRPr>
                    </a:p>
                    <a:p>
                      <a:pPr algn="ctr">
                        <a:lnSpc>
                          <a:spcPts val="2000"/>
                        </a:lnSpc>
                        <a:spcAft>
                          <a:spcPts val="0"/>
                        </a:spcAft>
                      </a:pPr>
                      <a:r>
                        <a:rPr lang="cs-CZ" sz="2400" b="1" dirty="0" smtClean="0">
                          <a:effectLst/>
                          <a:latin typeface="Calibri" panose="020F0502020204030204" pitchFamily="34" charset="0"/>
                        </a:rPr>
                        <a:t>18.5 – 24.9</a:t>
                      </a:r>
                      <a:endParaRPr lang="en-GB" sz="2400" b="1"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endParaRPr lang="cs-CZ" sz="1900" b="1" dirty="0" smtClean="0">
                        <a:effectLst/>
                        <a:latin typeface="Calibri" panose="020F0502020204030204" pitchFamily="34" charset="0"/>
                      </a:endParaRPr>
                    </a:p>
                    <a:p>
                      <a:pPr algn="ctr">
                        <a:lnSpc>
                          <a:spcPts val="2000"/>
                        </a:lnSpc>
                        <a:spcAft>
                          <a:spcPts val="0"/>
                        </a:spcAft>
                      </a:pPr>
                      <a:r>
                        <a:rPr lang="cs-CZ" sz="2400" b="1" dirty="0" smtClean="0">
                          <a:effectLst/>
                          <a:latin typeface="Calibri" panose="020F0502020204030204" pitchFamily="34" charset="0"/>
                        </a:rPr>
                        <a:t>25.0</a:t>
                      </a:r>
                      <a:r>
                        <a:rPr lang="en-US" sz="2400" b="1" dirty="0" smtClean="0">
                          <a:effectLst/>
                          <a:latin typeface="Calibri" panose="020F0502020204030204" pitchFamily="34" charset="0"/>
                        </a:rPr>
                        <a:t> </a:t>
                      </a:r>
                      <a:r>
                        <a:rPr lang="cs-CZ" sz="2400" b="1" dirty="0" smtClean="0">
                          <a:effectLst/>
                          <a:latin typeface="Calibri" panose="020F0502020204030204" pitchFamily="34" charset="0"/>
                        </a:rPr>
                        <a:t>-29.9</a:t>
                      </a:r>
                      <a:endParaRPr lang="en-GB" sz="2400" b="1" dirty="0">
                        <a:effectLst/>
                        <a:latin typeface="Calibri" panose="020F0502020204030204" pitchFamily="34" charset="0"/>
                        <a:ea typeface="Calibri"/>
                        <a:cs typeface="Times New Roman"/>
                      </a:endParaRPr>
                    </a:p>
                  </a:txBody>
                  <a:tcPr marL="74295" marR="74295" marT="0" marB="0"/>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cs-CZ" sz="1900" b="1" dirty="0" smtClean="0">
                        <a:effectLst/>
                        <a:latin typeface="Calibri" panose="020F0502020204030204" pitchFamily="34" charset="0"/>
                        <a:ea typeface="Calibri"/>
                        <a:cs typeface="Times New Roman"/>
                      </a:endParaRPr>
                    </a:p>
                    <a:p>
                      <a:pPr marL="0" marR="0" indent="0" algn="ctr" defTabSz="914400" rtl="0" eaLnBrk="1" fontAlgn="auto" latinLnBrk="0" hangingPunct="1">
                        <a:lnSpc>
                          <a:spcPts val="2000"/>
                        </a:lnSpc>
                        <a:spcBef>
                          <a:spcPts val="0"/>
                        </a:spcBef>
                        <a:spcAft>
                          <a:spcPts val="0"/>
                        </a:spcAft>
                        <a:buClrTx/>
                        <a:buSzTx/>
                        <a:buFontTx/>
                        <a:buNone/>
                        <a:tabLst/>
                        <a:defRPr/>
                      </a:pPr>
                      <a:r>
                        <a:rPr lang="cs-CZ" sz="2400" b="1" dirty="0" smtClean="0">
                          <a:effectLst/>
                          <a:latin typeface="Calibri" panose="020F0502020204030204" pitchFamily="34" charset="0"/>
                          <a:ea typeface="Calibri"/>
                          <a:cs typeface="Times New Roman"/>
                        </a:rPr>
                        <a:t>≥ 30.0</a:t>
                      </a:r>
                      <a:endParaRPr lang="en-GB" sz="2400" b="1" dirty="0">
                        <a:effectLst/>
                        <a:latin typeface="Calibri" panose="020F0502020204030204" pitchFamily="34" charset="0"/>
                        <a:ea typeface="Calibri"/>
                        <a:cs typeface="Times New Roman"/>
                      </a:endParaRPr>
                    </a:p>
                  </a:txBody>
                  <a:tcPr marL="74295" marR="74295" marT="0" marB="0"/>
                </a:tc>
              </a:tr>
            </a:tbl>
          </a:graphicData>
        </a:graphic>
      </p:graphicFrame>
      <p:sp>
        <p:nvSpPr>
          <p:cNvPr id="3" name="Rectangle 1"/>
          <p:cNvSpPr>
            <a:spLocks noChangeArrowheads="1"/>
          </p:cNvSpPr>
          <p:nvPr/>
        </p:nvSpPr>
        <p:spPr bwMode="auto">
          <a:xfrm>
            <a:off x="2620964" y="351543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sp>
        <p:nvSpPr>
          <p:cNvPr id="8" name="Rectangle 4"/>
          <p:cNvSpPr>
            <a:spLocks noChangeArrowheads="1"/>
          </p:cNvSpPr>
          <p:nvPr/>
        </p:nvSpPr>
        <p:spPr bwMode="auto">
          <a:xfrm>
            <a:off x="1733549" y="914401"/>
            <a:ext cx="652145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US" b="0" dirty="0" smtClean="0">
                <a:solidFill>
                  <a:prstClr val="black"/>
                </a:solidFill>
                <a:latin typeface="Arial" pitchFamily="34" charset="0"/>
              </a:rPr>
              <a:t>BMI </a:t>
            </a:r>
            <a:r>
              <a:rPr lang="en-US" b="0" dirty="0">
                <a:solidFill>
                  <a:prstClr val="black"/>
                </a:solidFill>
                <a:latin typeface="Arial" pitchFamily="34" charset="0"/>
              </a:rPr>
              <a:t>= weight (kg)</a:t>
            </a:r>
            <a:r>
              <a:rPr lang="cs-CZ" b="0" dirty="0">
                <a:solidFill>
                  <a:prstClr val="black"/>
                </a:solidFill>
                <a:latin typeface="Arial" pitchFamily="34" charset="0"/>
              </a:rPr>
              <a:t> </a:t>
            </a:r>
            <a:r>
              <a:rPr lang="en-US" b="0" dirty="0">
                <a:solidFill>
                  <a:prstClr val="black"/>
                </a:solidFill>
                <a:latin typeface="Arial" pitchFamily="34" charset="0"/>
              </a:rPr>
              <a:t>/</a:t>
            </a:r>
            <a:r>
              <a:rPr lang="cs-CZ" b="0" dirty="0">
                <a:solidFill>
                  <a:prstClr val="black"/>
                </a:solidFill>
                <a:latin typeface="Arial" pitchFamily="34" charset="0"/>
              </a:rPr>
              <a:t> </a:t>
            </a:r>
            <a:r>
              <a:rPr lang="en-US" b="0" dirty="0">
                <a:solidFill>
                  <a:prstClr val="black"/>
                </a:solidFill>
                <a:latin typeface="Arial" pitchFamily="34" charset="0"/>
              </a:rPr>
              <a:t>height</a:t>
            </a:r>
            <a:r>
              <a:rPr lang="en-US" b="0" baseline="30000" dirty="0">
                <a:solidFill>
                  <a:prstClr val="black"/>
                </a:solidFill>
                <a:latin typeface="Arial" pitchFamily="34" charset="0"/>
              </a:rPr>
              <a:t>2</a:t>
            </a:r>
            <a:r>
              <a:rPr lang="en-US" b="0" dirty="0">
                <a:solidFill>
                  <a:prstClr val="black"/>
                </a:solidFill>
                <a:latin typeface="Arial" pitchFamily="34" charset="0"/>
              </a:rPr>
              <a:t> (</a:t>
            </a:r>
            <a:r>
              <a:rPr lang="en-US" b="0" dirty="0" smtClean="0">
                <a:solidFill>
                  <a:prstClr val="black"/>
                </a:solidFill>
                <a:latin typeface="Arial" pitchFamily="34" charset="0"/>
              </a:rPr>
              <a:t>m</a:t>
            </a:r>
            <a:r>
              <a:rPr lang="en-US" b="0" baseline="30000" dirty="0" smtClean="0">
                <a:solidFill>
                  <a:prstClr val="black"/>
                </a:solidFill>
                <a:latin typeface="Arial" pitchFamily="34" charset="0"/>
              </a:rPr>
              <a:t>2</a:t>
            </a:r>
            <a:r>
              <a:rPr lang="en-US" b="0" dirty="0" smtClean="0">
                <a:solidFill>
                  <a:prstClr val="black"/>
                </a:solidFill>
                <a:latin typeface="Arial" pitchFamily="34" charset="0"/>
              </a:rPr>
              <a:t>)</a:t>
            </a:r>
            <a:r>
              <a:rPr lang="en-GB" b="0" dirty="0" smtClean="0">
                <a:solidFill>
                  <a:prstClr val="black"/>
                </a:solidFill>
                <a:latin typeface="Arial" pitchFamily="34" charset="0"/>
              </a:rPr>
              <a:t> </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480" y="2182813"/>
            <a:ext cx="6424773" cy="1246188"/>
          </a:xfrm>
          <a:prstGeom prst="rect">
            <a:avLst/>
          </a:prstGeom>
        </p:spPr>
      </p:pic>
    </p:spTree>
    <p:extLst>
      <p:ext uri="{BB962C8B-B14F-4D97-AF65-F5344CB8AC3E}">
        <p14:creationId xmlns:p14="http://schemas.microsoft.com/office/powerpoint/2010/main" val="2176106570"/>
      </p:ext>
    </p:extLst>
  </p:cSld>
  <p:clrMapOvr>
    <a:masterClrMapping/>
  </p:clrMapOvr>
  <p:transition spd="med">
    <p:pull dir="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0"/>
            <a:ext cx="8997950" cy="381000"/>
          </a:xfrm>
        </p:spPr>
        <p:txBody>
          <a:bodyPr wrap="square" numCol="1" anchorCtr="0" compatLnSpc="1">
            <a:prstTxWarp prst="textNoShape">
              <a:avLst/>
            </a:prstTxWarp>
            <a:noAutofit/>
          </a:bodyPr>
          <a:lstStyle/>
          <a:p>
            <a:pPr eaLnBrk="1" hangingPunct="1">
              <a:lnSpc>
                <a:spcPts val="3561"/>
              </a:lnSpc>
              <a:defRPr/>
            </a:pPr>
            <a:r>
              <a:rPr lang="en-GB" sz="1900" dirty="0">
                <a:effectLst>
                  <a:outerShdw blurRad="38100" dist="38100" dir="2700000" algn="tl">
                    <a:srgbClr val="C0C0C0"/>
                  </a:outerShdw>
                </a:effectLst>
                <a:latin typeface="Arial" charset="0"/>
              </a:rPr>
              <a:t>BMI – Diagnostic criteria (cut-offs</a:t>
            </a:r>
            <a:r>
              <a:rPr lang="cs-CZ" sz="1900" dirty="0">
                <a:effectLst>
                  <a:outerShdw blurRad="38100" dist="38100" dir="2700000" algn="tl">
                    <a:srgbClr val="C0C0C0"/>
                  </a:outerShdw>
                </a:effectLst>
                <a:latin typeface="Arial" charset="0"/>
              </a:rPr>
              <a:t>)</a:t>
            </a:r>
            <a:endParaRPr lang="cs-CZ"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35</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3810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583" y="457202"/>
            <a:ext cx="4993018" cy="6324600"/>
          </a:xfrm>
          <a:prstGeom prst="rect">
            <a:avLst/>
          </a:prstGeom>
        </p:spPr>
      </p:pic>
    </p:spTree>
    <p:extLst>
      <p:ext uri="{BB962C8B-B14F-4D97-AF65-F5344CB8AC3E}">
        <p14:creationId xmlns:p14="http://schemas.microsoft.com/office/powerpoint/2010/main" val="1759496333"/>
      </p:ext>
    </p:extLst>
  </p:cSld>
  <p:clrMapOvr>
    <a:masterClrMapping/>
  </p:clrMapOvr>
  <p:transition spd="med">
    <p:pull dir="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rmAutofit fontScale="90000"/>
          </a:bodyPr>
          <a:lstStyle/>
          <a:p>
            <a:pPr eaLnBrk="1" hangingPunct="1">
              <a:lnSpc>
                <a:spcPts val="3561"/>
              </a:lnSpc>
              <a:defRPr/>
            </a:pPr>
            <a:r>
              <a:rPr lang="en-GB" sz="2600" dirty="0">
                <a:effectLst>
                  <a:outerShdw blurRad="38100" dist="38100" dir="2700000" algn="tl">
                    <a:srgbClr val="C0C0C0"/>
                  </a:outerShdw>
                </a:effectLst>
                <a:latin typeface="Arial" charset="0"/>
              </a:rPr>
              <a:t>Circumferences</a:t>
            </a:r>
            <a:endParaRPr lang="en-GB" sz="26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36</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5334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
        <p:nvSpPr>
          <p:cNvPr id="3" name="Rectangle 1"/>
          <p:cNvSpPr>
            <a:spLocks noChangeArrowheads="1"/>
          </p:cNvSpPr>
          <p:nvPr/>
        </p:nvSpPr>
        <p:spPr bwMode="auto">
          <a:xfrm>
            <a:off x="2620964" y="351543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sp>
        <p:nvSpPr>
          <p:cNvPr id="8" name="Rectangle 4"/>
          <p:cNvSpPr>
            <a:spLocks noChangeArrowheads="1"/>
          </p:cNvSpPr>
          <p:nvPr/>
        </p:nvSpPr>
        <p:spPr bwMode="auto">
          <a:xfrm>
            <a:off x="495301" y="17526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b="0" dirty="0" smtClean="0">
                <a:solidFill>
                  <a:prstClr val="black"/>
                </a:solidFill>
                <a:latin typeface="Arial" pitchFamily="34" charset="0"/>
              </a:rPr>
              <a:t>Waist </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9" name="Rectangle 4"/>
          <p:cNvSpPr>
            <a:spLocks noChangeArrowheads="1"/>
          </p:cNvSpPr>
          <p:nvPr/>
        </p:nvSpPr>
        <p:spPr bwMode="auto">
          <a:xfrm>
            <a:off x="495301" y="23622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cs-CZ" b="0" dirty="0" smtClean="0">
                <a:solidFill>
                  <a:prstClr val="black"/>
                </a:solidFill>
                <a:latin typeface="Arial" pitchFamily="34" charset="0"/>
              </a:rPr>
              <a:t>Hip</a:t>
            </a:r>
            <a:r>
              <a:rPr lang="en-GB" b="0" dirty="0" smtClean="0">
                <a:solidFill>
                  <a:prstClr val="black"/>
                </a:solidFill>
                <a:latin typeface="Arial" pitchFamily="34" charset="0"/>
              </a:rPr>
              <a:t> </a:t>
            </a:r>
          </a:p>
          <a:p>
            <a:pPr marL="359173" indent="-359173">
              <a:lnSpc>
                <a:spcPct val="90000"/>
              </a:lnSpc>
              <a:buClr>
                <a:srgbClr val="3399FF"/>
              </a:buClr>
              <a:buSzPct val="60000"/>
              <a:buFont typeface="Wingdings" pitchFamily="2" charset="2"/>
              <a:buChar char="n"/>
            </a:pPr>
            <a:endParaRPr lang="cs-CZ" dirty="0">
              <a:solidFill>
                <a:prstClr val="black"/>
              </a:solidFill>
              <a:latin typeface="Arial" pitchFamily="34" charset="0"/>
            </a:endParaRPr>
          </a:p>
        </p:txBody>
      </p:sp>
      <p:sp>
        <p:nvSpPr>
          <p:cNvPr id="10" name="Rectangle 4"/>
          <p:cNvSpPr>
            <a:spLocks noChangeArrowheads="1"/>
          </p:cNvSpPr>
          <p:nvPr/>
        </p:nvSpPr>
        <p:spPr bwMode="auto">
          <a:xfrm>
            <a:off x="546100" y="29718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b="0" dirty="0" smtClean="0">
                <a:solidFill>
                  <a:prstClr val="black"/>
                </a:solidFill>
                <a:latin typeface="Arial" pitchFamily="34" charset="0"/>
              </a:rPr>
              <a:t>Arm</a:t>
            </a:r>
            <a:r>
              <a:rPr lang="en-GB" sz="1900" b="0" dirty="0">
                <a:solidFill>
                  <a:prstClr val="black"/>
                </a:solidFill>
                <a:latin typeface="Arial" pitchFamily="34" charset="0"/>
              </a:rPr>
              <a:t> </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pic>
        <p:nvPicPr>
          <p:cNvPr id="8194"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022" y="2438400"/>
            <a:ext cx="5161578" cy="43053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4"/>
          <p:cNvSpPr>
            <a:spLocks noChangeArrowheads="1"/>
          </p:cNvSpPr>
          <p:nvPr/>
        </p:nvSpPr>
        <p:spPr bwMode="auto">
          <a:xfrm>
            <a:off x="533400" y="36576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b="0" dirty="0" smtClean="0">
                <a:solidFill>
                  <a:prstClr val="black"/>
                </a:solidFill>
                <a:latin typeface="Arial" pitchFamily="34" charset="0"/>
              </a:rPr>
              <a:t>Cal</a:t>
            </a:r>
            <a:r>
              <a:rPr lang="cs-CZ" b="0" dirty="0" smtClean="0">
                <a:solidFill>
                  <a:prstClr val="black"/>
                </a:solidFill>
                <a:latin typeface="Arial" pitchFamily="34" charset="0"/>
              </a:rPr>
              <a:t>f</a:t>
            </a:r>
            <a:endParaRPr lang="en-GB" sz="1900" b="0" dirty="0">
              <a:solidFill>
                <a:prstClr val="black"/>
              </a:solidFill>
              <a:latin typeface="Arial" pitchFamily="34" charset="0"/>
            </a:endParaRP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13" name="Rectangle 4"/>
          <p:cNvSpPr>
            <a:spLocks noChangeArrowheads="1"/>
          </p:cNvSpPr>
          <p:nvPr/>
        </p:nvSpPr>
        <p:spPr bwMode="auto">
          <a:xfrm>
            <a:off x="76200" y="9144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75000"/>
            </a:pPr>
            <a:r>
              <a:rPr lang="en-GB" sz="2400" b="0" i="1" dirty="0" smtClean="0">
                <a:solidFill>
                  <a:prstClr val="black"/>
                </a:solidFill>
                <a:latin typeface="Arial" pitchFamily="34" charset="0"/>
              </a:rPr>
              <a:t>Possible circumferences in nutritional status assessment</a:t>
            </a:r>
            <a:r>
              <a:rPr lang="cs-CZ" sz="2400" b="0" dirty="0" smtClean="0">
                <a:solidFill>
                  <a:prstClr val="black"/>
                </a:solidFill>
                <a:latin typeface="Arial" pitchFamily="34" charset="0"/>
              </a:rPr>
              <a:t>:</a:t>
            </a:r>
            <a:endParaRPr lang="en-GB" sz="2400" b="0" dirty="0" smtClean="0">
              <a:solidFill>
                <a:prstClr val="black"/>
              </a:solidFill>
              <a:latin typeface="Arial" pitchFamily="34" charset="0"/>
            </a:endParaRPr>
          </a:p>
          <a:p>
            <a:pPr>
              <a:lnSpc>
                <a:spcPct val="90000"/>
              </a:lnSpc>
              <a:buClr>
                <a:srgbClr val="3399FF"/>
              </a:buClr>
              <a:buSzPct val="60000"/>
            </a:pPr>
            <a:endParaRPr lang="cs-CZ" sz="2100" dirty="0">
              <a:solidFill>
                <a:prstClr val="black"/>
              </a:solidFill>
              <a:latin typeface="Arial" pitchFamily="34" charset="0"/>
            </a:endParaRPr>
          </a:p>
        </p:txBody>
      </p:sp>
    </p:spTree>
    <p:extLst>
      <p:ext uri="{BB962C8B-B14F-4D97-AF65-F5344CB8AC3E}">
        <p14:creationId xmlns:p14="http://schemas.microsoft.com/office/powerpoint/2010/main" val="1985573310"/>
      </p:ext>
    </p:extLst>
  </p:cSld>
  <p:clrMapOvr>
    <a:masterClrMapping/>
  </p:clrMapOvr>
  <p:transition spd="med">
    <p:pull dir="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152401"/>
            <a:ext cx="8997950" cy="304800"/>
          </a:xfrm>
        </p:spPr>
        <p:txBody>
          <a:bodyPr wrap="square" numCol="1" anchorCtr="0" compatLnSpc="1">
            <a:prstTxWarp prst="textNoShape">
              <a:avLst/>
            </a:prstTxWarp>
            <a:noAutofit/>
          </a:bodyPr>
          <a:lstStyle/>
          <a:p>
            <a:pPr eaLnBrk="1" hangingPunct="1">
              <a:lnSpc>
                <a:spcPts val="3561"/>
              </a:lnSpc>
              <a:defRPr/>
            </a:pPr>
            <a:r>
              <a:rPr lang="en-GB" sz="2100" dirty="0">
                <a:effectLst>
                  <a:outerShdw blurRad="38100" dist="38100" dir="2700000" algn="tl">
                    <a:srgbClr val="C0C0C0"/>
                  </a:outerShdw>
                </a:effectLst>
                <a:latin typeface="Arial" charset="0"/>
              </a:rPr>
              <a:t>Circumferences – measuring sites:</a:t>
            </a:r>
            <a:endParaRPr lang="en-GB" sz="21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37</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3810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
        <p:nvSpPr>
          <p:cNvPr id="3" name="Rectangle 1"/>
          <p:cNvSpPr>
            <a:spLocks noChangeArrowheads="1"/>
          </p:cNvSpPr>
          <p:nvPr/>
        </p:nvSpPr>
        <p:spPr bwMode="auto">
          <a:xfrm>
            <a:off x="2620964" y="351543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sp>
        <p:nvSpPr>
          <p:cNvPr id="8" name="Rectangle 4"/>
          <p:cNvSpPr>
            <a:spLocks noChangeArrowheads="1"/>
          </p:cNvSpPr>
          <p:nvPr/>
        </p:nvSpPr>
        <p:spPr bwMode="auto">
          <a:xfrm>
            <a:off x="228600" y="4572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sz="1900" b="0" dirty="0">
                <a:solidFill>
                  <a:prstClr val="black"/>
                </a:solidFill>
                <a:latin typeface="Arial" pitchFamily="34" charset="0"/>
              </a:rPr>
              <a:t>Waist – taken in level of the umbilicus (navel)   </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10" name="Rectangle 4"/>
          <p:cNvSpPr>
            <a:spLocks noChangeArrowheads="1"/>
          </p:cNvSpPr>
          <p:nvPr/>
        </p:nvSpPr>
        <p:spPr bwMode="auto">
          <a:xfrm>
            <a:off x="228600" y="10668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sz="1900" b="0" dirty="0">
                <a:solidFill>
                  <a:prstClr val="black"/>
                </a:solidFill>
                <a:latin typeface="Arial" pitchFamily="34" charset="0"/>
              </a:rPr>
              <a:t>Arm – mid upper arm, relaxed </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pic>
        <p:nvPicPr>
          <p:cNvPr id="6146" name="Picture 2" descr="C:\Users\jfiala\Desktop\Media Gallery\měření obvidu gluteálníh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2229" y="4343401"/>
            <a:ext cx="1473771" cy="205739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jfiala\Desktop\Media Gallery\měření obvodu paž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1254" y="1143000"/>
            <a:ext cx="1748591" cy="2438402"/>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178596"/>
            <a:ext cx="2209800" cy="2936204"/>
          </a:xfrm>
          <a:prstGeom prst="rect">
            <a:avLst/>
          </a:prstGeom>
        </p:spPr>
      </p:pic>
      <p:sp>
        <p:nvSpPr>
          <p:cNvPr id="12" name="Rectangle 4"/>
          <p:cNvSpPr>
            <a:spLocks noChangeArrowheads="1"/>
          </p:cNvSpPr>
          <p:nvPr/>
        </p:nvSpPr>
        <p:spPr bwMode="auto">
          <a:xfrm>
            <a:off x="228600" y="7620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US" sz="1900" b="0" dirty="0">
                <a:solidFill>
                  <a:prstClr val="black"/>
                </a:solidFill>
                <a:latin typeface="Arial" pitchFamily="34" charset="0"/>
              </a:rPr>
              <a:t>Hip </a:t>
            </a:r>
            <a:r>
              <a:rPr lang="cs-CZ" sz="1900" b="0" dirty="0">
                <a:solidFill>
                  <a:prstClr val="black"/>
                </a:solidFill>
                <a:latin typeface="Arial" pitchFamily="34" charset="0"/>
              </a:rPr>
              <a:t> - </a:t>
            </a:r>
            <a:r>
              <a:rPr lang="en-US" sz="1900" b="0" dirty="0">
                <a:solidFill>
                  <a:prstClr val="black"/>
                </a:solidFill>
                <a:latin typeface="Arial" pitchFamily="34" charset="0"/>
              </a:rPr>
              <a:t>measurement is taken at the widest lateral extension of the hips </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pic>
        <p:nvPicPr>
          <p:cNvPr id="13" name="Picture 3" descr="C:\Users\jfiala\Desktop\Media Gallery\Beze jmén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014" y="3949390"/>
            <a:ext cx="5372586" cy="29086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jfiala\Desktop\Media Gallery\Beze jmé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1" y="1523999"/>
            <a:ext cx="4487029" cy="21859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Cov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8800" y="4155404"/>
            <a:ext cx="2573706" cy="2626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704219"/>
      </p:ext>
    </p:extLst>
  </p:cSld>
  <p:clrMapOvr>
    <a:masterClrMapping/>
  </p:clrMapOvr>
  <p:transition spd="med">
    <p:pull dir="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rmAutofit fontScale="90000"/>
          </a:bodyPr>
          <a:lstStyle/>
          <a:p>
            <a:pPr eaLnBrk="1" hangingPunct="1">
              <a:lnSpc>
                <a:spcPts val="3561"/>
              </a:lnSpc>
              <a:defRPr/>
            </a:pPr>
            <a:r>
              <a:rPr lang="en-GB" sz="2600" dirty="0">
                <a:effectLst>
                  <a:outerShdw blurRad="38100" dist="38100" dir="2700000" algn="tl">
                    <a:srgbClr val="C0C0C0"/>
                  </a:outerShdw>
                </a:effectLst>
                <a:latin typeface="Arial" charset="0"/>
              </a:rPr>
              <a:t>Waist circumference – diagnostic criteria</a:t>
            </a:r>
            <a:endParaRPr lang="en-GB" sz="26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38</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5334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graphicFrame>
        <p:nvGraphicFramePr>
          <p:cNvPr id="2" name="Tabulka 1"/>
          <p:cNvGraphicFramePr>
            <a:graphicFrameLocks noGrp="1"/>
          </p:cNvGraphicFramePr>
          <p:nvPr>
            <p:extLst>
              <p:ext uri="{D42A27DB-BD31-4B8C-83A1-F6EECF244321}">
                <p14:modId xmlns:p14="http://schemas.microsoft.com/office/powerpoint/2010/main" val="4237060971"/>
              </p:ext>
            </p:extLst>
          </p:nvPr>
        </p:nvGraphicFramePr>
        <p:xfrm>
          <a:off x="1403351" y="2057402"/>
          <a:ext cx="7016753" cy="2209800"/>
        </p:xfrm>
        <a:graphic>
          <a:graphicData uri="http://schemas.openxmlformats.org/drawingml/2006/table">
            <a:tbl>
              <a:tblPr firstRow="1" firstCol="1" bandRow="1">
                <a:tableStyleId>{5C22544A-7EE6-4342-B048-85BDC9FD1C3A}</a:tableStyleId>
              </a:tblPr>
              <a:tblGrid>
                <a:gridCol w="1869005"/>
                <a:gridCol w="1680839"/>
                <a:gridCol w="1779713"/>
                <a:gridCol w="1687196"/>
              </a:tblGrid>
              <a:tr h="736600">
                <a:tc>
                  <a:txBody>
                    <a:bodyPr/>
                    <a:lstStyle/>
                    <a:p>
                      <a:pPr algn="ctr">
                        <a:lnSpc>
                          <a:spcPts val="2000"/>
                        </a:lnSpc>
                        <a:spcAft>
                          <a:spcPts val="0"/>
                        </a:spcAft>
                      </a:pPr>
                      <a:r>
                        <a:rPr lang="cs-CZ" sz="1900" b="1" dirty="0">
                          <a:effectLst/>
                          <a:latin typeface="Calibri" panose="020F0502020204030204" pitchFamily="34" charset="0"/>
                        </a:rPr>
                        <a:t> </a:t>
                      </a:r>
                      <a:endParaRPr lang="en-GB" sz="1900" b="1"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cs-CZ" sz="1900" b="1" dirty="0" smtClean="0">
                          <a:effectLst/>
                          <a:latin typeface="Calibri" panose="020F0502020204030204" pitchFamily="34" charset="0"/>
                        </a:rPr>
                        <a:t>OK</a:t>
                      </a:r>
                      <a:endParaRPr lang="en-GB" sz="1900" b="1"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GB" sz="1900" b="1" noProof="0" dirty="0" smtClean="0">
                          <a:effectLst/>
                          <a:latin typeface="Calibri" panose="020F0502020204030204" pitchFamily="34" charset="0"/>
                          <a:ea typeface="Calibri"/>
                          <a:cs typeface="Times New Roman"/>
                        </a:rPr>
                        <a:t>Risk increased</a:t>
                      </a:r>
                      <a:endParaRPr lang="en-GB" sz="1900" b="1" noProof="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GB" sz="1900" b="1" noProof="0" dirty="0" smtClean="0">
                          <a:effectLst/>
                          <a:latin typeface="Calibri" panose="020F0502020204030204" pitchFamily="34" charset="0"/>
                        </a:rPr>
                        <a:t>Substantially increased</a:t>
                      </a:r>
                      <a:endParaRPr lang="en-GB" sz="1900" b="1" noProof="0" dirty="0">
                        <a:effectLst/>
                        <a:latin typeface="Calibri" panose="020F0502020204030204" pitchFamily="34" charset="0"/>
                        <a:ea typeface="Calibri"/>
                        <a:cs typeface="Times New Roman"/>
                      </a:endParaRPr>
                    </a:p>
                  </a:txBody>
                  <a:tcPr marL="74295" marR="74295" marT="0" marB="0"/>
                </a:tc>
              </a:tr>
              <a:tr h="736600">
                <a:tc>
                  <a:txBody>
                    <a:bodyPr/>
                    <a:lstStyle/>
                    <a:p>
                      <a:pPr algn="ctr">
                        <a:lnSpc>
                          <a:spcPts val="2000"/>
                        </a:lnSpc>
                        <a:spcAft>
                          <a:spcPts val="0"/>
                        </a:spcAft>
                      </a:pPr>
                      <a:r>
                        <a:rPr lang="en-GB" sz="1900" b="1" noProof="0" dirty="0" smtClean="0">
                          <a:effectLst/>
                          <a:latin typeface="Calibri" panose="020F0502020204030204" pitchFamily="34" charset="0"/>
                        </a:rPr>
                        <a:t>Men</a:t>
                      </a:r>
                      <a:endParaRPr lang="en-GB" sz="1900" b="1" noProof="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US" sz="1900" b="1" dirty="0" smtClean="0">
                          <a:effectLst/>
                          <a:latin typeface="Calibri" panose="020F0502020204030204" pitchFamily="34" charset="0"/>
                        </a:rPr>
                        <a:t>&lt;</a:t>
                      </a:r>
                      <a:r>
                        <a:rPr lang="cs-CZ" sz="1900" b="1" dirty="0" smtClean="0">
                          <a:effectLst/>
                          <a:latin typeface="Calibri" panose="020F0502020204030204" pitchFamily="34" charset="0"/>
                        </a:rPr>
                        <a:t> 9</a:t>
                      </a:r>
                      <a:r>
                        <a:rPr lang="en-US" sz="1900" b="1" dirty="0" smtClean="0">
                          <a:effectLst/>
                          <a:latin typeface="Calibri" panose="020F0502020204030204" pitchFamily="34" charset="0"/>
                        </a:rPr>
                        <a:t>4</a:t>
                      </a:r>
                      <a:endParaRPr lang="en-GB" sz="1900" b="1"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cs-CZ" sz="1900" b="1" dirty="0" smtClean="0">
                          <a:effectLst/>
                          <a:latin typeface="Calibri" panose="020F0502020204030204" pitchFamily="34" charset="0"/>
                        </a:rPr>
                        <a:t>94.1 </a:t>
                      </a:r>
                      <a:r>
                        <a:rPr lang="cs-CZ" sz="1900" b="1" dirty="0">
                          <a:effectLst/>
                          <a:latin typeface="Calibri" panose="020F0502020204030204" pitchFamily="34" charset="0"/>
                        </a:rPr>
                        <a:t>- </a:t>
                      </a:r>
                      <a:r>
                        <a:rPr lang="cs-CZ" sz="1900" b="1" dirty="0" smtClean="0">
                          <a:effectLst/>
                          <a:latin typeface="Calibri" panose="020F0502020204030204" pitchFamily="34" charset="0"/>
                        </a:rPr>
                        <a:t>10</a:t>
                      </a:r>
                      <a:r>
                        <a:rPr lang="en-US" sz="1900" b="1" dirty="0" smtClean="0">
                          <a:effectLst/>
                          <a:latin typeface="Calibri" panose="020F0502020204030204" pitchFamily="34" charset="0"/>
                        </a:rPr>
                        <a:t>2</a:t>
                      </a:r>
                      <a:endParaRPr lang="en-GB" sz="1900" b="1"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US" sz="1900" b="1" dirty="0">
                          <a:effectLst/>
                          <a:latin typeface="Calibri" panose="020F0502020204030204" pitchFamily="34" charset="0"/>
                        </a:rPr>
                        <a:t>&gt; </a:t>
                      </a:r>
                      <a:r>
                        <a:rPr lang="cs-CZ" sz="1900" b="1" dirty="0" smtClean="0">
                          <a:effectLst/>
                          <a:latin typeface="Calibri" panose="020F0502020204030204" pitchFamily="34" charset="0"/>
                        </a:rPr>
                        <a:t>102</a:t>
                      </a:r>
                      <a:endParaRPr lang="en-GB" sz="1900" b="1" dirty="0">
                        <a:effectLst/>
                        <a:latin typeface="Calibri" panose="020F0502020204030204" pitchFamily="34" charset="0"/>
                        <a:ea typeface="Calibri"/>
                        <a:cs typeface="Times New Roman"/>
                      </a:endParaRPr>
                    </a:p>
                  </a:txBody>
                  <a:tcPr marL="74295" marR="74295" marT="0" marB="0"/>
                </a:tc>
              </a:tr>
              <a:tr h="736600">
                <a:tc>
                  <a:txBody>
                    <a:bodyPr/>
                    <a:lstStyle/>
                    <a:p>
                      <a:pPr algn="ctr">
                        <a:lnSpc>
                          <a:spcPts val="2000"/>
                        </a:lnSpc>
                        <a:spcAft>
                          <a:spcPts val="0"/>
                        </a:spcAft>
                      </a:pPr>
                      <a:r>
                        <a:rPr lang="en-GB" sz="1900" b="1" noProof="0" dirty="0" smtClean="0">
                          <a:effectLst/>
                          <a:latin typeface="Calibri" panose="020F0502020204030204" pitchFamily="34" charset="0"/>
                        </a:rPr>
                        <a:t>Women</a:t>
                      </a:r>
                      <a:endParaRPr lang="en-GB" sz="1900" b="1" noProof="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US" sz="1900" b="1" dirty="0" smtClean="0">
                          <a:effectLst/>
                          <a:latin typeface="Calibri" panose="020F0502020204030204" pitchFamily="34" charset="0"/>
                        </a:rPr>
                        <a:t>&lt;</a:t>
                      </a:r>
                      <a:r>
                        <a:rPr lang="cs-CZ" sz="1900" b="1" dirty="0" smtClean="0">
                          <a:effectLst/>
                          <a:latin typeface="Calibri" panose="020F0502020204030204" pitchFamily="34" charset="0"/>
                        </a:rPr>
                        <a:t> </a:t>
                      </a:r>
                      <a:r>
                        <a:rPr lang="en-US" sz="1900" b="1" dirty="0" smtClean="0">
                          <a:effectLst/>
                          <a:latin typeface="Calibri" panose="020F0502020204030204" pitchFamily="34" charset="0"/>
                        </a:rPr>
                        <a:t>80</a:t>
                      </a:r>
                      <a:endParaRPr lang="en-GB" sz="1900" b="1"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cs-CZ" sz="1900" b="1" dirty="0" smtClean="0">
                          <a:effectLst/>
                          <a:latin typeface="Calibri" panose="020F0502020204030204" pitchFamily="34" charset="0"/>
                        </a:rPr>
                        <a:t>80.1 </a:t>
                      </a:r>
                      <a:r>
                        <a:rPr lang="cs-CZ" sz="1900" b="1" dirty="0">
                          <a:effectLst/>
                          <a:latin typeface="Calibri" panose="020F0502020204030204" pitchFamily="34" charset="0"/>
                        </a:rPr>
                        <a:t>- </a:t>
                      </a:r>
                      <a:r>
                        <a:rPr lang="cs-CZ" sz="1900" b="1" dirty="0" smtClean="0">
                          <a:effectLst/>
                          <a:latin typeface="Calibri" panose="020F0502020204030204" pitchFamily="34" charset="0"/>
                        </a:rPr>
                        <a:t>8</a:t>
                      </a:r>
                      <a:r>
                        <a:rPr lang="en-US" sz="1900" b="1" dirty="0" smtClean="0">
                          <a:effectLst/>
                          <a:latin typeface="Calibri" panose="020F0502020204030204" pitchFamily="34" charset="0"/>
                        </a:rPr>
                        <a:t>8</a:t>
                      </a:r>
                      <a:endParaRPr lang="en-GB" sz="1900" b="1"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US" sz="1900" b="1" dirty="0">
                          <a:effectLst/>
                          <a:latin typeface="Calibri" panose="020F0502020204030204" pitchFamily="34" charset="0"/>
                        </a:rPr>
                        <a:t>&gt; 88</a:t>
                      </a:r>
                      <a:endParaRPr lang="en-GB" sz="1900" b="1" dirty="0">
                        <a:effectLst/>
                        <a:latin typeface="Calibri" panose="020F0502020204030204" pitchFamily="34" charset="0"/>
                        <a:ea typeface="Calibri"/>
                        <a:cs typeface="Times New Roman"/>
                      </a:endParaRPr>
                    </a:p>
                  </a:txBody>
                  <a:tcPr marL="74295" marR="74295" marT="0" marB="0"/>
                </a:tc>
              </a:tr>
            </a:tbl>
          </a:graphicData>
        </a:graphic>
      </p:graphicFrame>
      <p:sp>
        <p:nvSpPr>
          <p:cNvPr id="3" name="Rectangle 1"/>
          <p:cNvSpPr>
            <a:spLocks noChangeArrowheads="1"/>
          </p:cNvSpPr>
          <p:nvPr/>
        </p:nvSpPr>
        <p:spPr bwMode="auto">
          <a:xfrm>
            <a:off x="2620964" y="351543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sp>
        <p:nvSpPr>
          <p:cNvPr id="8" name="Rectangle 4"/>
          <p:cNvSpPr>
            <a:spLocks noChangeArrowheads="1"/>
          </p:cNvSpPr>
          <p:nvPr/>
        </p:nvSpPr>
        <p:spPr bwMode="auto">
          <a:xfrm>
            <a:off x="577851" y="1295401"/>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sz="1900" b="0" dirty="0">
                <a:solidFill>
                  <a:prstClr val="black"/>
                </a:solidFill>
                <a:latin typeface="Arial" pitchFamily="34" charset="0"/>
              </a:rPr>
              <a:t>WHO – risk of metabolic complications: </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Tree>
    <p:extLst>
      <p:ext uri="{BB962C8B-B14F-4D97-AF65-F5344CB8AC3E}">
        <p14:creationId xmlns:p14="http://schemas.microsoft.com/office/powerpoint/2010/main" val="2132755741"/>
      </p:ext>
    </p:extLst>
  </p:cSld>
  <p:clrMapOvr>
    <a:masterClrMapping/>
  </p:clrMapOvr>
  <p:transition spd="med">
    <p:pull dir="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39</a:t>
            </a:fld>
            <a:endParaRPr lang="cs-CZ" sz="1300" dirty="0">
              <a:solidFill>
                <a:prstClr val="black">
                  <a:lumMod val="65000"/>
                  <a:lumOff val="35000"/>
                </a:prstClr>
              </a:solidFill>
              <a:latin typeface="Century Gothic" pitchFamily="34" charset="0"/>
            </a:endParaRPr>
          </a:p>
        </p:txBody>
      </p:sp>
      <p:pic>
        <p:nvPicPr>
          <p:cNvPr id="8" name="Picture 2" descr="C:\Users\jfiala\Desktop\VÝUKA\20 - Výuka jaro 2018\00 - příprava OPZ II\hodnocení výživového stavu\Media Gallery\zz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30663"/>
            <a:ext cx="7594601" cy="675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317417"/>
      </p:ext>
    </p:extLst>
  </p:cSld>
  <p:clrMapOvr>
    <a:masterClrMapping/>
  </p:clrMapOvr>
  <p:transition spd="med">
    <p:pull dir="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76200"/>
            <a:ext cx="8997950" cy="381000"/>
          </a:xfrm>
        </p:spPr>
        <p:txBody>
          <a:bodyPr wrap="square" numCol="1" anchorCtr="0" compatLnSpc="1">
            <a:prstTxWarp prst="textNoShape">
              <a:avLst/>
            </a:prstTxWarp>
            <a:noAutofit/>
          </a:bodyPr>
          <a:lstStyle/>
          <a:p>
            <a:pPr eaLnBrk="1" hangingPunct="1">
              <a:lnSpc>
                <a:spcPct val="100000"/>
              </a:lnSpc>
            </a:pPr>
            <a:r>
              <a:rPr lang="en-GB" sz="2100" dirty="0">
                <a:effectLst>
                  <a:outerShdw blurRad="38100" dist="38100" dir="2700000" algn="tl">
                    <a:srgbClr val="C0C0C0"/>
                  </a:outerShdw>
                </a:effectLst>
                <a:latin typeface="Arial" pitchFamily="34" charset="0"/>
              </a:rPr>
              <a:t>Malnutrition</a:t>
            </a:r>
            <a:endParaRPr lang="en-GB" sz="21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4</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4572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7" name="Obdélník 6"/>
          <p:cNvSpPr/>
          <p:nvPr/>
        </p:nvSpPr>
        <p:spPr>
          <a:xfrm>
            <a:off x="495301" y="533402"/>
            <a:ext cx="6356350" cy="359864"/>
          </a:xfrm>
          <a:prstGeom prst="rect">
            <a:avLst/>
          </a:prstGeom>
        </p:spPr>
        <p:txBody>
          <a:bodyPr wrap="square" lIns="95779" tIns="47890" rIns="95779" bIns="47890">
            <a:spAutoFit/>
          </a:bodyPr>
          <a:lstStyle/>
          <a:p>
            <a:pPr marL="283347" indent="-188898">
              <a:lnSpc>
                <a:spcPct val="90000"/>
              </a:lnSpc>
              <a:spcAft>
                <a:spcPts val="0"/>
              </a:spcAft>
            </a:pPr>
            <a:r>
              <a:rPr lang="en-GB" sz="1900" dirty="0">
                <a:solidFill>
                  <a:srgbClr val="000000"/>
                </a:solidFill>
                <a:latin typeface="Arial"/>
                <a:ea typeface="Times New Roman"/>
                <a:cs typeface="Times New Roman"/>
              </a:rPr>
              <a:t>Malnutrition by deficiency - undernutrition</a:t>
            </a:r>
            <a:endParaRPr lang="en-GB" sz="1900" dirty="0"/>
          </a:p>
        </p:txBody>
      </p:sp>
      <p:sp>
        <p:nvSpPr>
          <p:cNvPr id="8" name="Obdélník 7"/>
          <p:cNvSpPr/>
          <p:nvPr/>
        </p:nvSpPr>
        <p:spPr>
          <a:xfrm>
            <a:off x="660400" y="5638801"/>
            <a:ext cx="4698829" cy="359864"/>
          </a:xfrm>
          <a:prstGeom prst="rect">
            <a:avLst/>
          </a:prstGeom>
        </p:spPr>
        <p:txBody>
          <a:bodyPr wrap="none" lIns="95779" tIns="47890" rIns="95779" bIns="47890">
            <a:spAutoFit/>
          </a:bodyPr>
          <a:lstStyle/>
          <a:p>
            <a:pPr marL="283347" indent="-188898">
              <a:lnSpc>
                <a:spcPct val="90000"/>
              </a:lnSpc>
              <a:spcAft>
                <a:spcPts val="0"/>
              </a:spcAft>
            </a:pPr>
            <a:r>
              <a:rPr lang="en-GB" sz="1900" dirty="0">
                <a:solidFill>
                  <a:srgbClr val="000000"/>
                </a:solidFill>
                <a:latin typeface="Arial"/>
                <a:ea typeface="Times New Roman"/>
                <a:cs typeface="Times New Roman"/>
              </a:rPr>
              <a:t>Malnutritions by excess, overnutrition</a:t>
            </a:r>
            <a:endParaRPr lang="en-GB" sz="1900" dirty="0"/>
          </a:p>
        </p:txBody>
      </p:sp>
      <p:sp>
        <p:nvSpPr>
          <p:cNvPr id="9" name="Obdélník 8"/>
          <p:cNvSpPr/>
          <p:nvPr/>
        </p:nvSpPr>
        <p:spPr>
          <a:xfrm>
            <a:off x="1403351" y="914401"/>
            <a:ext cx="8007350" cy="332164"/>
          </a:xfrm>
          <a:prstGeom prst="rect">
            <a:avLst/>
          </a:prstGeom>
        </p:spPr>
        <p:txBody>
          <a:bodyPr wrap="square" lIns="95779" tIns="47890" rIns="95779" bIns="47890">
            <a:spAutoFit/>
          </a:bodyPr>
          <a:lstStyle/>
          <a:p>
            <a:pPr marL="359173" indent="-359173">
              <a:lnSpc>
                <a:spcPct val="90000"/>
              </a:lnSpc>
              <a:spcAft>
                <a:spcPts val="0"/>
              </a:spcAft>
              <a:buClr>
                <a:srgbClr val="0070C0"/>
              </a:buClr>
              <a:buFont typeface="Wingdings"/>
              <a:buChar char=""/>
              <a:tabLst>
                <a:tab pos="478898" algn="l"/>
              </a:tabLst>
            </a:pPr>
            <a:r>
              <a:rPr lang="en-GB" sz="1700" b="0" dirty="0">
                <a:solidFill>
                  <a:srgbClr val="000000"/>
                </a:solidFill>
                <a:latin typeface="Arial"/>
                <a:ea typeface="Times New Roman"/>
                <a:cs typeface="Times New Roman"/>
              </a:rPr>
              <a:t>Energy,  energy-protein deficiency malnutritions</a:t>
            </a:r>
            <a:r>
              <a:rPr lang="cs-CZ" sz="1700" b="0" dirty="0">
                <a:solidFill>
                  <a:srgbClr val="000000"/>
                </a:solidFill>
                <a:latin typeface="Arial"/>
                <a:ea typeface="Times New Roman"/>
                <a:cs typeface="Times New Roman"/>
              </a:rPr>
              <a:t>: </a:t>
            </a:r>
            <a:endParaRPr lang="cs-CZ" sz="1700" b="0" dirty="0"/>
          </a:p>
        </p:txBody>
      </p:sp>
      <p:sp>
        <p:nvSpPr>
          <p:cNvPr id="14" name="Obdélník 13"/>
          <p:cNvSpPr/>
          <p:nvPr/>
        </p:nvSpPr>
        <p:spPr>
          <a:xfrm>
            <a:off x="1568450" y="2743201"/>
            <a:ext cx="8007350" cy="332164"/>
          </a:xfrm>
          <a:prstGeom prst="rect">
            <a:avLst/>
          </a:prstGeom>
        </p:spPr>
        <p:txBody>
          <a:bodyPr wrap="square" lIns="95779" tIns="47890" rIns="95779" bIns="47890">
            <a:spAutoFit/>
          </a:bodyPr>
          <a:lstStyle/>
          <a:p>
            <a:pPr marL="359173" indent="-359173">
              <a:lnSpc>
                <a:spcPct val="90000"/>
              </a:lnSpc>
              <a:spcAft>
                <a:spcPts val="0"/>
              </a:spcAft>
              <a:buClr>
                <a:srgbClr val="0070C0"/>
              </a:buClr>
              <a:buFont typeface="Wingdings"/>
              <a:buChar char=""/>
              <a:tabLst>
                <a:tab pos="478898" algn="l"/>
              </a:tabLst>
            </a:pPr>
            <a:r>
              <a:rPr lang="en-GB" sz="1700" b="0" dirty="0">
                <a:solidFill>
                  <a:srgbClr val="000000"/>
                </a:solidFill>
                <a:latin typeface="Arial"/>
                <a:ea typeface="Times New Roman"/>
                <a:cs typeface="Times New Roman"/>
              </a:rPr>
              <a:t>Specific deficiencies </a:t>
            </a:r>
            <a:endParaRPr lang="en-GB" sz="1700" b="0" dirty="0"/>
          </a:p>
        </p:txBody>
      </p:sp>
      <p:sp>
        <p:nvSpPr>
          <p:cNvPr id="10" name="Obdélník 9"/>
          <p:cNvSpPr/>
          <p:nvPr/>
        </p:nvSpPr>
        <p:spPr>
          <a:xfrm>
            <a:off x="2476501" y="1219201"/>
            <a:ext cx="4953001" cy="1574043"/>
          </a:xfrm>
          <a:prstGeom prst="rect">
            <a:avLst/>
          </a:prstGeom>
        </p:spPr>
        <p:txBody>
          <a:bodyPr lIns="95779" tIns="47890" rIns="95779" bIns="47890">
            <a:spAutoFit/>
          </a:bodyPr>
          <a:lstStyle/>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Underweight</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Cachexia</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Marasmus</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Kwashiorkor</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Marasmic kwashiorkor</a:t>
            </a:r>
            <a:r>
              <a:rPr lang="cs-CZ" sz="1600" b="0" dirty="0">
                <a:solidFill>
                  <a:srgbClr val="000000"/>
                </a:solidFill>
                <a:latin typeface="Arial"/>
                <a:ea typeface="Times New Roman"/>
                <a:cs typeface="Times New Roman"/>
              </a:rPr>
              <a:t>   </a:t>
            </a:r>
            <a:endParaRPr lang="cs-CZ" sz="1600" b="0" kern="150" dirty="0">
              <a:latin typeface="Calibri"/>
              <a:ea typeface="Times New Roman"/>
              <a:cs typeface="Times New Roman"/>
            </a:endParaRPr>
          </a:p>
        </p:txBody>
      </p:sp>
      <p:sp>
        <p:nvSpPr>
          <p:cNvPr id="11" name="Obdélník 10"/>
          <p:cNvSpPr/>
          <p:nvPr/>
        </p:nvSpPr>
        <p:spPr>
          <a:xfrm>
            <a:off x="2476501" y="3048000"/>
            <a:ext cx="4953001" cy="2755905"/>
          </a:xfrm>
          <a:prstGeom prst="rect">
            <a:avLst/>
          </a:prstGeom>
        </p:spPr>
        <p:txBody>
          <a:bodyPr lIns="95779" tIns="47890" rIns="95779" bIns="47890">
            <a:spAutoFit/>
          </a:bodyPr>
          <a:lstStyle/>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Iodine deficiency - endemic goitre (Struma)</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Vit. A deficiency - xeroftalmia</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Nutritional anaemia</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Nutritional osteopenia</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B1 (Thiamine) deficiency - Beri beri</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B2 (Riboflavin) deficiency</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B3 (Niacin, vit. PP) - Pellagra</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Vit C deficiency) - Scurvy</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Sarcopenia</a:t>
            </a:r>
            <a:endParaRPr lang="en-GB" sz="1600" b="0" kern="150" dirty="0">
              <a:latin typeface="Calibri"/>
              <a:ea typeface="Times New Roman"/>
              <a:cs typeface="Times New Roman"/>
            </a:endParaRPr>
          </a:p>
        </p:txBody>
      </p:sp>
      <p:sp>
        <p:nvSpPr>
          <p:cNvPr id="13" name="Obdélník 12"/>
          <p:cNvSpPr/>
          <p:nvPr/>
        </p:nvSpPr>
        <p:spPr>
          <a:xfrm>
            <a:off x="2476501" y="5943600"/>
            <a:ext cx="4953001" cy="835379"/>
          </a:xfrm>
          <a:prstGeom prst="rect">
            <a:avLst/>
          </a:prstGeom>
        </p:spPr>
        <p:txBody>
          <a:bodyPr lIns="95779" tIns="47890" rIns="95779" bIns="47890">
            <a:spAutoFit/>
          </a:bodyPr>
          <a:lstStyle/>
          <a:p>
            <a:pPr marL="359173" indent="-359173" hangingPunct="0">
              <a:spcAft>
                <a:spcPts val="0"/>
              </a:spcAft>
              <a:buFont typeface="Symbol"/>
              <a:buChar char=""/>
            </a:pPr>
            <a:r>
              <a:rPr lang="en-GB" sz="1600" b="0" dirty="0">
                <a:solidFill>
                  <a:srgbClr val="000000"/>
                </a:solidFill>
                <a:latin typeface="Arial"/>
                <a:ea typeface="Times New Roman"/>
                <a:cs typeface="Times New Roman"/>
              </a:rPr>
              <a:t>Overweight</a:t>
            </a:r>
          </a:p>
          <a:p>
            <a:pPr marL="359173" indent="-359173" hangingPunct="0">
              <a:spcAft>
                <a:spcPts val="0"/>
              </a:spcAft>
              <a:buFont typeface="Symbol"/>
              <a:buChar char=""/>
            </a:pPr>
            <a:r>
              <a:rPr lang="en-GB" sz="1600" b="0" dirty="0">
                <a:solidFill>
                  <a:srgbClr val="000000"/>
                </a:solidFill>
                <a:latin typeface="Arial"/>
                <a:ea typeface="Calibri"/>
                <a:cs typeface="Times New Roman"/>
              </a:rPr>
              <a:t>Obesity</a:t>
            </a:r>
          </a:p>
          <a:p>
            <a:pPr marL="359173" indent="-359173" hangingPunct="0">
              <a:spcAft>
                <a:spcPts val="0"/>
              </a:spcAft>
              <a:buFont typeface="Symbol"/>
              <a:buChar char=""/>
            </a:pPr>
            <a:r>
              <a:rPr lang="en-GB" sz="1600" b="0" dirty="0">
                <a:solidFill>
                  <a:srgbClr val="000000"/>
                </a:solidFill>
                <a:latin typeface="Arial"/>
                <a:ea typeface="Calibri"/>
                <a:cs typeface="Times New Roman"/>
              </a:rPr>
              <a:t>Micronutrient excess</a:t>
            </a:r>
            <a:endParaRPr lang="en-GB" sz="1600" b="0" dirty="0"/>
          </a:p>
        </p:txBody>
      </p:sp>
    </p:spTree>
    <p:extLst>
      <p:ext uri="{BB962C8B-B14F-4D97-AF65-F5344CB8AC3E}">
        <p14:creationId xmlns:p14="http://schemas.microsoft.com/office/powerpoint/2010/main" val="1377556453"/>
      </p:ext>
    </p:extLst>
  </p:cSld>
  <p:clrMapOvr>
    <a:masterClrMapping/>
  </p:clrMapOvr>
  <p:transition spd="med">
    <p:pull dir="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49486"/>
            <a:ext cx="8997950" cy="304800"/>
          </a:xfrm>
        </p:spPr>
        <p:txBody>
          <a:bodyPr wrap="square" numCol="1" anchorCtr="0" compatLnSpc="1">
            <a:prstTxWarp prst="textNoShape">
              <a:avLst/>
            </a:prstTxWarp>
            <a:noAutofit/>
          </a:bodyPr>
          <a:lstStyle/>
          <a:p>
            <a:pPr eaLnBrk="1" hangingPunct="1">
              <a:lnSpc>
                <a:spcPts val="3561"/>
              </a:lnSpc>
              <a:defRPr/>
            </a:pPr>
            <a:r>
              <a:rPr lang="en-GB" sz="1900" dirty="0">
                <a:effectLst>
                  <a:outerShdw blurRad="38100" dist="38100" dir="2700000" algn="tl">
                    <a:srgbClr val="C0C0C0"/>
                  </a:outerShdw>
                </a:effectLst>
                <a:latin typeface="Arial" charset="0"/>
              </a:rPr>
              <a:t>Waist circumference – correlation with </a:t>
            </a:r>
            <a:r>
              <a:rPr lang="cs-CZ" sz="1900" dirty="0" err="1">
                <a:effectLst>
                  <a:outerShdw blurRad="38100" dist="38100" dir="2700000" algn="tl">
                    <a:srgbClr val="C0C0C0"/>
                  </a:outerShdw>
                </a:effectLst>
                <a:latin typeface="Arial" charset="0"/>
              </a:rPr>
              <a:t>abdominal</a:t>
            </a:r>
            <a:r>
              <a:rPr lang="en-GB" sz="1900" dirty="0">
                <a:effectLst>
                  <a:outerShdw blurRad="38100" dist="38100" dir="2700000" algn="tl">
                    <a:srgbClr val="C0C0C0"/>
                  </a:outerShdw>
                </a:effectLst>
                <a:latin typeface="Arial" charset="0"/>
              </a:rPr>
              <a:t> fat</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40</a:t>
            </a:fld>
            <a:endParaRPr lang="cs-CZ" sz="1300" dirty="0">
              <a:solidFill>
                <a:prstClr val="black">
                  <a:lumMod val="65000"/>
                  <a:lumOff val="35000"/>
                </a:prstClr>
              </a:solidFill>
              <a:latin typeface="Century Gothic" pitchFamily="34" charset="0"/>
            </a:endParaRPr>
          </a:p>
        </p:txBody>
      </p:sp>
      <p:sp>
        <p:nvSpPr>
          <p:cNvPr id="3" name="Obdélník 2"/>
          <p:cNvSpPr/>
          <p:nvPr/>
        </p:nvSpPr>
        <p:spPr>
          <a:xfrm>
            <a:off x="141772" y="6526591"/>
            <a:ext cx="9740899" cy="281381"/>
          </a:xfrm>
          <a:prstGeom prst="rect">
            <a:avLst/>
          </a:prstGeom>
        </p:spPr>
        <p:txBody>
          <a:bodyPr wrap="square" lIns="95779" tIns="47890" rIns="95779" bIns="47890">
            <a:spAutoFit/>
          </a:bodyPr>
          <a:lstStyle/>
          <a:p>
            <a:r>
              <a:rPr lang="en-GB" sz="1200" b="0" dirty="0" err="1">
                <a:solidFill>
                  <a:prstClr val="black"/>
                </a:solidFill>
                <a:latin typeface="Calibri" panose="020F0502020204030204" pitchFamily="34" charset="0"/>
              </a:rPr>
              <a:t>Després</a:t>
            </a:r>
            <a:r>
              <a:rPr lang="en-GB" sz="1200" b="0" dirty="0">
                <a:solidFill>
                  <a:prstClr val="black"/>
                </a:solidFill>
                <a:latin typeface="Calibri" panose="020F0502020204030204" pitchFamily="34" charset="0"/>
              </a:rPr>
              <a:t> J P, Lemieux I, </a:t>
            </a:r>
            <a:r>
              <a:rPr lang="en-GB" sz="1200" b="0" dirty="0" err="1">
                <a:solidFill>
                  <a:prstClr val="black"/>
                </a:solidFill>
                <a:latin typeface="Calibri" panose="020F0502020204030204" pitchFamily="34" charset="0"/>
              </a:rPr>
              <a:t>Prud'homme</a:t>
            </a:r>
            <a:r>
              <a:rPr lang="en-GB" sz="1200" b="0" dirty="0">
                <a:solidFill>
                  <a:prstClr val="black"/>
                </a:solidFill>
                <a:latin typeface="Calibri" panose="020F0502020204030204" pitchFamily="34" charset="0"/>
              </a:rPr>
              <a:t> D:</a:t>
            </a:r>
            <a:r>
              <a:rPr lang="cs-CZ" sz="1200" b="0" dirty="0">
                <a:solidFill>
                  <a:prstClr val="black"/>
                </a:solidFill>
                <a:latin typeface="Calibri" panose="020F0502020204030204" pitchFamily="34" charset="0"/>
              </a:rPr>
              <a:t> </a:t>
            </a:r>
            <a:r>
              <a:rPr lang="en-GB" sz="1200" b="0" dirty="0">
                <a:solidFill>
                  <a:prstClr val="black"/>
                </a:solidFill>
                <a:latin typeface="Calibri" panose="020F0502020204030204" pitchFamily="34" charset="0"/>
              </a:rPr>
              <a:t>Treatment of obesity: need to focus on high risk abdominally obese patients.</a:t>
            </a:r>
            <a:r>
              <a:rPr lang="cs-CZ" sz="1200" b="0" dirty="0">
                <a:solidFill>
                  <a:prstClr val="black"/>
                </a:solidFill>
                <a:latin typeface="Calibri" panose="020F0502020204030204" pitchFamily="34" charset="0"/>
              </a:rPr>
              <a:t> </a:t>
            </a:r>
            <a:r>
              <a:rPr lang="en-GB" sz="1200" b="0" dirty="0">
                <a:solidFill>
                  <a:prstClr val="black"/>
                </a:solidFill>
                <a:latin typeface="Calibri" panose="020F0502020204030204" pitchFamily="34" charset="0"/>
              </a:rPr>
              <a:t>BMJ. 2001 Mar 24;322(7288):716-20</a:t>
            </a:r>
            <a:r>
              <a:rPr lang="en-GB" sz="1200" b="0" dirty="0">
                <a:solidFill>
                  <a:prstClr val="white"/>
                </a:solidFill>
                <a:latin typeface="Calibri" panose="020F0502020204030204" pitchFamily="34" charset="0"/>
              </a:rPr>
              <a:t>.</a:t>
            </a:r>
          </a:p>
        </p:txBody>
      </p:sp>
      <p:pic>
        <p:nvPicPr>
          <p:cNvPr id="3074" name="Picture 2" descr="C:\Users\jfiala\Desktop\VÝUKA\13 - výuka podzim 2014\13 -  obezitologie\ob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9052" y="354286"/>
            <a:ext cx="4811832" cy="6172305"/>
          </a:xfrm>
          <a:prstGeom prst="rect">
            <a:avLst/>
          </a:prstGeom>
          <a:noFill/>
          <a:extLst>
            <a:ext uri="{909E8E84-426E-40DD-AFC4-6F175D3DCCD1}">
              <a14:hiddenFill xmlns:a14="http://schemas.microsoft.com/office/drawing/2010/main">
                <a:solidFill>
                  <a:srgbClr val="FFFFFF"/>
                </a:solidFill>
              </a14:hiddenFill>
            </a:ext>
          </a:extLst>
        </p:spPr>
      </p:pic>
      <p:sp>
        <p:nvSpPr>
          <p:cNvPr id="4102" name="Line 2"/>
          <p:cNvSpPr>
            <a:spLocks noChangeShapeType="1"/>
          </p:cNvSpPr>
          <p:nvPr/>
        </p:nvSpPr>
        <p:spPr bwMode="auto">
          <a:xfrm>
            <a:off x="577850" y="3048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Tree>
    <p:extLst>
      <p:ext uri="{BB962C8B-B14F-4D97-AF65-F5344CB8AC3E}">
        <p14:creationId xmlns:p14="http://schemas.microsoft.com/office/powerpoint/2010/main" val="2855594289"/>
      </p:ext>
    </p:extLst>
  </p:cSld>
  <p:clrMapOvr>
    <a:masterClrMapping/>
  </p:clrMapOvr>
  <p:transition spd="med">
    <p:pull dir="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41</a:t>
            </a:fld>
            <a:endParaRPr lang="cs-CZ" sz="1300" dirty="0">
              <a:solidFill>
                <a:prstClr val="black">
                  <a:lumMod val="65000"/>
                  <a:lumOff val="35000"/>
                </a:prstClr>
              </a:solidFill>
              <a:latin typeface="Century Gothic" pitchFamily="34" charset="0"/>
            </a:endParaRPr>
          </a:p>
        </p:txBody>
      </p:sp>
      <p:pic>
        <p:nvPicPr>
          <p:cNvPr id="5122" name="Picture 2" descr="Výsledek obrázku pro WH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1" y="4267200"/>
            <a:ext cx="3443668" cy="243839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Výsledek obrázku pro WH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8043" y="838200"/>
            <a:ext cx="19378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Výsledek obrázku pro WHR -  apple pear">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5352" y="2492330"/>
            <a:ext cx="5035550" cy="428947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Výsledek obrázku pro WHR -  apple pear">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1827" y="914401"/>
            <a:ext cx="4313523" cy="286683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2894972" y="56347"/>
            <a:ext cx="4018643" cy="496825"/>
          </a:xfrm>
          <a:prstGeom prst="rect">
            <a:avLst/>
          </a:prstGeom>
        </p:spPr>
        <p:txBody>
          <a:bodyPr wrap="none" lIns="95779" tIns="47890" rIns="95779" bIns="47890">
            <a:spAutoFit/>
          </a:bodyPr>
          <a:lstStyle/>
          <a:p>
            <a:r>
              <a:rPr lang="en-GB" sz="2600" b="0" dirty="0">
                <a:solidFill>
                  <a:srgbClr val="2F5897"/>
                </a:solidFill>
                <a:effectLst>
                  <a:outerShdw blurRad="38100" dist="38100" dir="2700000" algn="tl">
                    <a:srgbClr val="C0C0C0"/>
                  </a:outerShdw>
                </a:effectLst>
                <a:latin typeface="Arial" charset="0"/>
                <a:ea typeface="+mj-ea"/>
                <a:cs typeface="+mj-cs"/>
              </a:rPr>
              <a:t>WHR – Waist to Hip Ratio</a:t>
            </a:r>
            <a:endParaRPr lang="en-GB" dirty="0"/>
          </a:p>
        </p:txBody>
      </p:sp>
      <p:sp>
        <p:nvSpPr>
          <p:cNvPr id="12" name="Line 2"/>
          <p:cNvSpPr>
            <a:spLocks noChangeShapeType="1"/>
          </p:cNvSpPr>
          <p:nvPr/>
        </p:nvSpPr>
        <p:spPr bwMode="auto">
          <a:xfrm>
            <a:off x="412749" y="5334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Tree>
    <p:extLst>
      <p:ext uri="{BB962C8B-B14F-4D97-AF65-F5344CB8AC3E}">
        <p14:creationId xmlns:p14="http://schemas.microsoft.com/office/powerpoint/2010/main" val="143507493"/>
      </p:ext>
    </p:extLst>
  </p:cSld>
  <p:clrMapOvr>
    <a:masterClrMapping/>
  </p:clrMapOvr>
  <p:transition spd="med">
    <p:pull dir="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rmAutofit fontScale="90000"/>
          </a:bodyPr>
          <a:lstStyle/>
          <a:p>
            <a:pPr eaLnBrk="1" hangingPunct="1">
              <a:lnSpc>
                <a:spcPts val="3561"/>
              </a:lnSpc>
              <a:defRPr/>
            </a:pPr>
            <a:r>
              <a:rPr lang="en-US" sz="2600" dirty="0">
                <a:effectLst>
                  <a:outerShdw blurRad="38100" dist="38100" dir="2700000" algn="tl">
                    <a:srgbClr val="C0C0C0"/>
                  </a:outerShdw>
                </a:effectLst>
                <a:latin typeface="Arial" charset="0"/>
              </a:rPr>
              <a:t>WHR</a:t>
            </a:r>
            <a:r>
              <a:rPr lang="cs-CZ" sz="2600" dirty="0">
                <a:effectLst>
                  <a:outerShdw blurRad="38100" dist="38100" dir="2700000" algn="tl">
                    <a:srgbClr val="C0C0C0"/>
                  </a:outerShdw>
                </a:effectLst>
                <a:latin typeface="Arial" charset="0"/>
              </a:rPr>
              <a:t> – </a:t>
            </a:r>
            <a:r>
              <a:rPr lang="en-GB" sz="2600" dirty="0">
                <a:effectLst>
                  <a:outerShdw blurRad="38100" dist="38100" dir="2700000" algn="tl">
                    <a:srgbClr val="C0C0C0"/>
                  </a:outerShdw>
                </a:effectLst>
                <a:latin typeface="Arial" charset="0"/>
              </a:rPr>
              <a:t>diagnostic criteria</a:t>
            </a:r>
            <a:endParaRPr lang="en-GB" sz="26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42</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5334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
        <p:nvSpPr>
          <p:cNvPr id="3" name="Rectangle 1"/>
          <p:cNvSpPr>
            <a:spLocks noChangeArrowheads="1"/>
          </p:cNvSpPr>
          <p:nvPr/>
        </p:nvSpPr>
        <p:spPr bwMode="auto">
          <a:xfrm>
            <a:off x="2620964" y="351543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graphicFrame>
        <p:nvGraphicFramePr>
          <p:cNvPr id="4" name="Tabulka 3"/>
          <p:cNvGraphicFramePr>
            <a:graphicFrameLocks noGrp="1"/>
          </p:cNvGraphicFramePr>
          <p:nvPr>
            <p:extLst>
              <p:ext uri="{D42A27DB-BD31-4B8C-83A1-F6EECF244321}">
                <p14:modId xmlns:p14="http://schemas.microsoft.com/office/powerpoint/2010/main" val="4186424056"/>
              </p:ext>
            </p:extLst>
          </p:nvPr>
        </p:nvGraphicFramePr>
        <p:xfrm>
          <a:off x="1403351" y="838200"/>
          <a:ext cx="6356350" cy="2971801"/>
        </p:xfrm>
        <a:graphic>
          <a:graphicData uri="http://schemas.openxmlformats.org/drawingml/2006/table">
            <a:tbl>
              <a:tblPr firstRow="1" firstCol="1" bandRow="1">
                <a:tableStyleId>{5C22544A-7EE6-4342-B048-85BDC9FD1C3A}</a:tableStyleId>
              </a:tblPr>
              <a:tblGrid>
                <a:gridCol w="1487322"/>
                <a:gridCol w="1487322"/>
                <a:gridCol w="1690853"/>
                <a:gridCol w="1690853"/>
              </a:tblGrid>
              <a:tr h="1306311">
                <a:tc>
                  <a:txBody>
                    <a:bodyPr/>
                    <a:lstStyle/>
                    <a:p>
                      <a:pPr algn="ctr">
                        <a:lnSpc>
                          <a:spcPts val="2000"/>
                        </a:lnSpc>
                        <a:spcAft>
                          <a:spcPts val="0"/>
                        </a:spcAft>
                      </a:pPr>
                      <a:r>
                        <a:rPr lang="cs-CZ" sz="1700" dirty="0">
                          <a:effectLst/>
                          <a:latin typeface="Calibri" panose="020F0502020204030204" pitchFamily="34" charset="0"/>
                        </a:rPr>
                        <a:t> </a:t>
                      </a:r>
                      <a:endParaRPr lang="en-GB" sz="1700" dirty="0">
                        <a:effectLst/>
                        <a:latin typeface="Calibri" panose="020F0502020204030204" pitchFamily="34" charset="0"/>
                        <a:ea typeface="Calibri"/>
                        <a:cs typeface="Times New Roman"/>
                      </a:endParaRPr>
                    </a:p>
                  </a:txBody>
                  <a:tcPr marL="74295" marR="74295" marT="0" marB="0"/>
                </a:tc>
                <a:tc>
                  <a:txBody>
                    <a:bodyPr/>
                    <a:lstStyle/>
                    <a:p>
                      <a:pPr algn="ctr">
                        <a:lnSpc>
                          <a:spcPct val="115000"/>
                        </a:lnSpc>
                        <a:spcAft>
                          <a:spcPts val="0"/>
                        </a:spcAft>
                      </a:pPr>
                      <a:r>
                        <a:rPr lang="en-GB" sz="1700" noProof="0" dirty="0" smtClean="0">
                          <a:effectLst/>
                          <a:latin typeface="Calibri" panose="020F0502020204030204" pitchFamily="34" charset="0"/>
                        </a:rPr>
                        <a:t>Low risk</a:t>
                      </a:r>
                      <a:endParaRPr lang="en-GB" sz="1700" noProof="0" dirty="0">
                        <a:effectLst/>
                        <a:latin typeface="Calibri" panose="020F0502020204030204" pitchFamily="34" charset="0"/>
                        <a:ea typeface="Calibri"/>
                        <a:cs typeface="Times New Roman"/>
                      </a:endParaRPr>
                    </a:p>
                  </a:txBody>
                  <a:tcPr marL="74295" marR="74295" marT="0" marB="0"/>
                </a:tc>
                <a:tc>
                  <a:txBody>
                    <a:bodyPr/>
                    <a:lstStyle/>
                    <a:p>
                      <a:pPr algn="ctr">
                        <a:lnSpc>
                          <a:spcPct val="115000"/>
                        </a:lnSpc>
                        <a:spcAft>
                          <a:spcPts val="0"/>
                        </a:spcAft>
                      </a:pPr>
                      <a:r>
                        <a:rPr lang="en-GB" sz="1700" noProof="0" dirty="0" smtClean="0">
                          <a:effectLst/>
                          <a:latin typeface="Calibri" panose="020F0502020204030204" pitchFamily="34" charset="0"/>
                        </a:rPr>
                        <a:t>Moderate risk</a:t>
                      </a:r>
                      <a:endParaRPr lang="en-GB" sz="1700" noProof="0" dirty="0">
                        <a:effectLst/>
                        <a:latin typeface="Calibri" panose="020F0502020204030204" pitchFamily="34" charset="0"/>
                        <a:ea typeface="Calibri"/>
                        <a:cs typeface="Times New Roman"/>
                      </a:endParaRPr>
                    </a:p>
                  </a:txBody>
                  <a:tcPr marL="74295" marR="74295" marT="0" marB="0"/>
                </a:tc>
                <a:tc>
                  <a:txBody>
                    <a:bodyPr/>
                    <a:lstStyle/>
                    <a:p>
                      <a:pPr algn="ctr">
                        <a:lnSpc>
                          <a:spcPct val="115000"/>
                        </a:lnSpc>
                        <a:spcAft>
                          <a:spcPts val="0"/>
                        </a:spcAft>
                      </a:pPr>
                      <a:r>
                        <a:rPr lang="en-GB" sz="1700" noProof="0" dirty="0" smtClean="0">
                          <a:effectLst/>
                          <a:latin typeface="Calibri" panose="020F0502020204030204" pitchFamily="34" charset="0"/>
                        </a:rPr>
                        <a:t>High risk</a:t>
                      </a:r>
                      <a:endParaRPr lang="en-GB" sz="1700" noProof="0" dirty="0">
                        <a:effectLst/>
                        <a:latin typeface="Calibri" panose="020F0502020204030204" pitchFamily="34" charset="0"/>
                        <a:ea typeface="Calibri"/>
                        <a:cs typeface="Times New Roman"/>
                      </a:endParaRPr>
                    </a:p>
                  </a:txBody>
                  <a:tcPr marL="74295" marR="74295" marT="0" marB="0"/>
                </a:tc>
              </a:tr>
              <a:tr h="832745">
                <a:tc>
                  <a:txBody>
                    <a:bodyPr/>
                    <a:lstStyle/>
                    <a:p>
                      <a:pPr algn="ctr">
                        <a:lnSpc>
                          <a:spcPts val="2000"/>
                        </a:lnSpc>
                        <a:spcAft>
                          <a:spcPts val="0"/>
                        </a:spcAft>
                      </a:pPr>
                      <a:r>
                        <a:rPr lang="en-GB" sz="1700" noProof="0" dirty="0" smtClean="0">
                          <a:effectLst/>
                          <a:latin typeface="Calibri" panose="020F0502020204030204" pitchFamily="34" charset="0"/>
                        </a:rPr>
                        <a:t>Men</a:t>
                      </a:r>
                      <a:endParaRPr lang="en-GB" sz="1700" noProof="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US" sz="1900" dirty="0">
                          <a:effectLst/>
                          <a:latin typeface="Calibri" panose="020F0502020204030204" pitchFamily="34" charset="0"/>
                        </a:rPr>
                        <a:t>&lt; 0.95</a:t>
                      </a:r>
                      <a:endParaRPr lang="en-GB" sz="190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cs-CZ" sz="1900" dirty="0">
                          <a:effectLst/>
                          <a:latin typeface="Calibri" panose="020F0502020204030204" pitchFamily="34" charset="0"/>
                        </a:rPr>
                        <a:t>0.95 - 1.00</a:t>
                      </a:r>
                      <a:endParaRPr lang="en-GB" sz="190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cs-CZ" sz="1900" dirty="0">
                          <a:effectLst/>
                          <a:latin typeface="Calibri" panose="020F0502020204030204" pitchFamily="34" charset="0"/>
                        </a:rPr>
                        <a:t>&gt; 1.00</a:t>
                      </a:r>
                      <a:endParaRPr lang="en-GB" sz="1900" dirty="0">
                        <a:effectLst/>
                        <a:latin typeface="Calibri" panose="020F0502020204030204" pitchFamily="34" charset="0"/>
                        <a:ea typeface="Calibri"/>
                        <a:cs typeface="Times New Roman"/>
                      </a:endParaRPr>
                    </a:p>
                  </a:txBody>
                  <a:tcPr marL="74295" marR="74295" marT="0" marB="0"/>
                </a:tc>
              </a:tr>
              <a:tr h="832745">
                <a:tc>
                  <a:txBody>
                    <a:bodyPr/>
                    <a:lstStyle/>
                    <a:p>
                      <a:pPr algn="ctr">
                        <a:lnSpc>
                          <a:spcPts val="2000"/>
                        </a:lnSpc>
                        <a:spcAft>
                          <a:spcPts val="0"/>
                        </a:spcAft>
                      </a:pPr>
                      <a:r>
                        <a:rPr lang="en-GB" sz="1700" noProof="0" dirty="0" smtClean="0">
                          <a:effectLst/>
                          <a:latin typeface="Calibri" panose="020F0502020204030204" pitchFamily="34" charset="0"/>
                        </a:rPr>
                        <a:t>Women</a:t>
                      </a:r>
                      <a:endParaRPr lang="en-GB" sz="1700" noProof="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US" sz="1900">
                          <a:effectLst/>
                          <a:latin typeface="Calibri" panose="020F0502020204030204" pitchFamily="34" charset="0"/>
                        </a:rPr>
                        <a:t>&lt; 0.80</a:t>
                      </a:r>
                      <a:endParaRPr lang="en-GB" sz="190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US" sz="1900">
                          <a:effectLst/>
                          <a:latin typeface="Calibri" panose="020F0502020204030204" pitchFamily="34" charset="0"/>
                        </a:rPr>
                        <a:t>0.81 - 0.85</a:t>
                      </a:r>
                      <a:endParaRPr lang="en-GB" sz="190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US" sz="1900" dirty="0">
                          <a:effectLst/>
                          <a:latin typeface="Calibri" panose="020F0502020204030204" pitchFamily="34" charset="0"/>
                        </a:rPr>
                        <a:t>&gt; 0.85</a:t>
                      </a:r>
                      <a:endParaRPr lang="en-GB" sz="1900" dirty="0">
                        <a:effectLst/>
                        <a:latin typeface="Calibri" panose="020F0502020204030204" pitchFamily="34" charset="0"/>
                        <a:ea typeface="Calibri"/>
                        <a:cs typeface="Times New Roman"/>
                      </a:endParaRPr>
                    </a:p>
                  </a:txBody>
                  <a:tcPr marL="74295" marR="74295" marT="0" marB="0"/>
                </a:tc>
              </a:tr>
            </a:tbl>
          </a:graphicData>
        </a:graphic>
      </p:graphicFrame>
      <p:sp>
        <p:nvSpPr>
          <p:cNvPr id="5" name="Rectangle 1"/>
          <p:cNvSpPr>
            <a:spLocks noChangeArrowheads="1"/>
          </p:cNvSpPr>
          <p:nvPr/>
        </p:nvSpPr>
        <p:spPr bwMode="auto">
          <a:xfrm>
            <a:off x="3277925" y="3450350"/>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pic>
        <p:nvPicPr>
          <p:cNvPr id="8194" name="Picture 2" descr="C:\Users\jfiala\Desktop\VÝUKA\13 - výuka podzim 2014\13 -  obezitologie\obr 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4965" y="5486400"/>
            <a:ext cx="5800034" cy="102576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2454966" y="4233447"/>
            <a:ext cx="4953001" cy="358325"/>
          </a:xfrm>
          <a:prstGeom prst="rect">
            <a:avLst/>
          </a:prstGeom>
        </p:spPr>
        <p:txBody>
          <a:bodyPr lIns="95779" tIns="47890" rIns="95779" bIns="47890">
            <a:spAutoFit/>
          </a:bodyPr>
          <a:lstStyle/>
          <a:p>
            <a:pPr algn="ctr"/>
            <a:r>
              <a:rPr lang="en-GB" sz="1700" dirty="0">
                <a:solidFill>
                  <a:prstClr val="black"/>
                </a:solidFill>
              </a:rPr>
              <a:t>Ideal value (heal</a:t>
            </a:r>
            <a:r>
              <a:rPr lang="cs-CZ" sz="1700" dirty="0">
                <a:solidFill>
                  <a:prstClr val="black"/>
                </a:solidFill>
              </a:rPr>
              <a:t>t</a:t>
            </a:r>
            <a:r>
              <a:rPr lang="en-GB" sz="1700" dirty="0">
                <a:solidFill>
                  <a:prstClr val="black"/>
                </a:solidFill>
              </a:rPr>
              <a:t>h and fertility):   Men 0.9,   Women 0.7  </a:t>
            </a:r>
          </a:p>
        </p:txBody>
      </p:sp>
    </p:spTree>
    <p:extLst>
      <p:ext uri="{BB962C8B-B14F-4D97-AF65-F5344CB8AC3E}">
        <p14:creationId xmlns:p14="http://schemas.microsoft.com/office/powerpoint/2010/main" val="3252547469"/>
      </p:ext>
    </p:extLst>
  </p:cSld>
  <p:clrMapOvr>
    <a:masterClrMapping/>
  </p:clrMapOvr>
  <p:transition spd="med">
    <p:pull dir="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Autofit/>
          </a:bodyPr>
          <a:lstStyle/>
          <a:p>
            <a:pPr eaLnBrk="1" hangingPunct="1">
              <a:lnSpc>
                <a:spcPts val="3561"/>
              </a:lnSpc>
              <a:defRPr/>
            </a:pPr>
            <a:r>
              <a:rPr lang="cs-CZ" sz="1900" dirty="0">
                <a:effectLst>
                  <a:outerShdw blurRad="38100" dist="38100" dir="2700000" algn="tl">
                    <a:srgbClr val="C0C0C0"/>
                  </a:outerShdw>
                </a:effectLst>
                <a:latin typeface="Arial" charset="0"/>
              </a:rPr>
              <a:t>WHR </a:t>
            </a:r>
            <a:r>
              <a:rPr lang="en-GB" sz="1900" dirty="0">
                <a:effectLst>
                  <a:outerShdw blurRad="38100" dist="38100" dir="2700000" algn="tl">
                    <a:srgbClr val="C0C0C0"/>
                  </a:outerShdw>
                </a:effectLst>
                <a:latin typeface="Arial" charset="0"/>
              </a:rPr>
              <a:t>interpretation pitfalls</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43</a:t>
            </a:fld>
            <a:endParaRPr lang="cs-CZ" sz="1300" dirty="0">
              <a:solidFill>
                <a:prstClr val="black">
                  <a:lumMod val="65000"/>
                  <a:lumOff val="35000"/>
                </a:prstClr>
              </a:solidFill>
              <a:latin typeface="Century Gothic" pitchFamily="34" charset="0"/>
            </a:endParaRPr>
          </a:p>
        </p:txBody>
      </p:sp>
      <p:sp>
        <p:nvSpPr>
          <p:cNvPr id="3" name="Obdélník 2"/>
          <p:cNvSpPr/>
          <p:nvPr/>
        </p:nvSpPr>
        <p:spPr>
          <a:xfrm>
            <a:off x="1073152" y="6290589"/>
            <a:ext cx="8089901" cy="466047"/>
          </a:xfrm>
          <a:prstGeom prst="rect">
            <a:avLst/>
          </a:prstGeom>
        </p:spPr>
        <p:txBody>
          <a:bodyPr wrap="square" lIns="95779" tIns="47890" rIns="95779" bIns="47890">
            <a:spAutoFit/>
          </a:bodyPr>
          <a:lstStyle/>
          <a:p>
            <a:r>
              <a:rPr lang="en-GB" sz="1200" b="0" dirty="0" err="1">
                <a:solidFill>
                  <a:prstClr val="black"/>
                </a:solidFill>
                <a:latin typeface="Calibri" panose="020F0502020204030204" pitchFamily="34" charset="0"/>
              </a:rPr>
              <a:t>Després</a:t>
            </a:r>
            <a:r>
              <a:rPr lang="en-GB" sz="1200" b="0" dirty="0">
                <a:solidFill>
                  <a:prstClr val="black"/>
                </a:solidFill>
                <a:latin typeface="Calibri" panose="020F0502020204030204" pitchFamily="34" charset="0"/>
              </a:rPr>
              <a:t> J P, Lemieux I, </a:t>
            </a:r>
            <a:r>
              <a:rPr lang="en-GB" sz="1200" b="0" dirty="0" err="1">
                <a:solidFill>
                  <a:prstClr val="black"/>
                </a:solidFill>
                <a:latin typeface="Calibri" panose="020F0502020204030204" pitchFamily="34" charset="0"/>
              </a:rPr>
              <a:t>Prud'homme</a:t>
            </a:r>
            <a:r>
              <a:rPr lang="en-GB" sz="1200" b="0" dirty="0">
                <a:solidFill>
                  <a:prstClr val="black"/>
                </a:solidFill>
                <a:latin typeface="Calibri" panose="020F0502020204030204" pitchFamily="34" charset="0"/>
              </a:rPr>
              <a:t> D:</a:t>
            </a:r>
            <a:r>
              <a:rPr lang="cs-CZ" sz="1200" b="0" dirty="0">
                <a:solidFill>
                  <a:prstClr val="black"/>
                </a:solidFill>
                <a:latin typeface="Calibri" panose="020F0502020204030204" pitchFamily="34" charset="0"/>
              </a:rPr>
              <a:t> </a:t>
            </a:r>
            <a:r>
              <a:rPr lang="en-GB" sz="1200" b="0" dirty="0">
                <a:solidFill>
                  <a:prstClr val="black"/>
                </a:solidFill>
                <a:latin typeface="Calibri" panose="020F0502020204030204" pitchFamily="34" charset="0"/>
              </a:rPr>
              <a:t>Treatment of obesity: need to focus on high risk abdominally obese patients. </a:t>
            </a:r>
          </a:p>
          <a:p>
            <a:r>
              <a:rPr lang="en-GB" sz="1200" b="0" dirty="0">
                <a:solidFill>
                  <a:prstClr val="black"/>
                </a:solidFill>
                <a:latin typeface="Calibri" panose="020F0502020204030204" pitchFamily="34" charset="0"/>
              </a:rPr>
              <a:t>BMJ. 2001 Mar 24;322(7288):716-20</a:t>
            </a:r>
            <a:r>
              <a:rPr lang="en-GB" sz="1200" b="0" dirty="0">
                <a:solidFill>
                  <a:prstClr val="white"/>
                </a:solidFill>
                <a:latin typeface="Calibri" panose="020F0502020204030204" pitchFamily="34" charset="0"/>
              </a:rPr>
              <a:t>.</a:t>
            </a:r>
          </a:p>
        </p:txBody>
      </p:sp>
      <p:pic>
        <p:nvPicPr>
          <p:cNvPr id="2050" name="Picture 2" descr="C:\Users\jfiala\Desktop\VÝUKA\13 - výuka podzim 2014\13 -  obezitologie\obr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142" y="447361"/>
            <a:ext cx="6899640" cy="5721526"/>
          </a:xfrm>
          <a:prstGeom prst="rect">
            <a:avLst/>
          </a:prstGeom>
          <a:noFill/>
          <a:extLst>
            <a:ext uri="{909E8E84-426E-40DD-AFC4-6F175D3DCCD1}">
              <a14:hiddenFill xmlns:a14="http://schemas.microsoft.com/office/drawing/2010/main">
                <a:solidFill>
                  <a:srgbClr val="FFFFFF"/>
                </a:solidFill>
              </a14:hiddenFill>
            </a:ext>
          </a:extLst>
        </p:spPr>
      </p:pic>
      <p:sp>
        <p:nvSpPr>
          <p:cNvPr id="4102" name="Line 2"/>
          <p:cNvSpPr>
            <a:spLocks noChangeShapeType="1"/>
          </p:cNvSpPr>
          <p:nvPr/>
        </p:nvSpPr>
        <p:spPr bwMode="auto">
          <a:xfrm>
            <a:off x="577850" y="4572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Tree>
    <p:extLst>
      <p:ext uri="{BB962C8B-B14F-4D97-AF65-F5344CB8AC3E}">
        <p14:creationId xmlns:p14="http://schemas.microsoft.com/office/powerpoint/2010/main" val="4183543471"/>
      </p:ext>
    </p:extLst>
  </p:cSld>
  <p:clrMapOvr>
    <a:masterClrMapping/>
  </p:clrMapOvr>
  <p:transition spd="med">
    <p:pull dir="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Autofit/>
          </a:bodyPr>
          <a:lstStyle/>
          <a:p>
            <a:pPr eaLnBrk="1" hangingPunct="1">
              <a:lnSpc>
                <a:spcPts val="3561"/>
              </a:lnSpc>
              <a:defRPr/>
            </a:pPr>
            <a:r>
              <a:rPr lang="cs-CZ" sz="1900" dirty="0">
                <a:effectLst>
                  <a:outerShdw blurRad="38100" dist="38100" dir="2700000" algn="tl">
                    <a:srgbClr val="C0C0C0"/>
                  </a:outerShdw>
                </a:effectLst>
                <a:latin typeface="Arial" charset="0"/>
              </a:rPr>
              <a:t>WHR</a:t>
            </a:r>
            <a:endParaRPr lang="cs-CZ"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44</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4572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pic>
        <p:nvPicPr>
          <p:cNvPr id="1026" name="Picture 2" descr="C:\Users\jfiala\Desktop\VÝUKA\13 - výuka podzim 2014\13 -  obezitologie\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1" y="3452041"/>
            <a:ext cx="4016986" cy="332976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Výsledek obrázku pro WH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0651" y="685801"/>
            <a:ext cx="3693173" cy="2362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ýsledek obrázku pro WHR - waist to hip, masculine - feminin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4428" y="3962400"/>
            <a:ext cx="3383722" cy="23939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ouvisející obrázek">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2950" y="609600"/>
            <a:ext cx="3487718" cy="2924176"/>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577851" y="5926723"/>
            <a:ext cx="3797299" cy="358325"/>
          </a:xfrm>
          <a:prstGeom prst="rect">
            <a:avLst/>
          </a:prstGeom>
        </p:spPr>
        <p:txBody>
          <a:bodyPr wrap="square" lIns="95779" tIns="47890" rIns="95779" bIns="47890">
            <a:spAutoFit/>
          </a:bodyPr>
          <a:lstStyle/>
          <a:p>
            <a:pPr algn="ctr"/>
            <a:r>
              <a:rPr lang="cs-CZ" sz="1700" dirty="0" err="1">
                <a:solidFill>
                  <a:prstClr val="black"/>
                </a:solidFill>
              </a:rPr>
              <a:t>The</a:t>
            </a:r>
            <a:r>
              <a:rPr lang="cs-CZ" sz="1700" dirty="0">
                <a:solidFill>
                  <a:prstClr val="black"/>
                </a:solidFill>
              </a:rPr>
              <a:t> most </a:t>
            </a:r>
            <a:r>
              <a:rPr lang="cs-CZ" sz="1700" dirty="0" err="1">
                <a:solidFill>
                  <a:prstClr val="black"/>
                </a:solidFill>
              </a:rPr>
              <a:t>desirable</a:t>
            </a:r>
            <a:r>
              <a:rPr lang="cs-CZ" sz="1700" dirty="0">
                <a:solidFill>
                  <a:prstClr val="black"/>
                </a:solidFill>
              </a:rPr>
              <a:t> </a:t>
            </a:r>
            <a:r>
              <a:rPr lang="cs-CZ" sz="1700" dirty="0" err="1">
                <a:solidFill>
                  <a:prstClr val="black"/>
                </a:solidFill>
              </a:rPr>
              <a:t>between</a:t>
            </a:r>
            <a:r>
              <a:rPr lang="cs-CZ" sz="1700" dirty="0">
                <a:solidFill>
                  <a:prstClr val="black"/>
                </a:solidFill>
              </a:rPr>
              <a:t> 0.6 – 0.75</a:t>
            </a:r>
            <a:r>
              <a:rPr lang="en-GB" sz="1700" dirty="0">
                <a:solidFill>
                  <a:prstClr val="black"/>
                </a:solidFill>
              </a:rPr>
              <a:t>  </a:t>
            </a:r>
          </a:p>
        </p:txBody>
      </p:sp>
    </p:spTree>
    <p:extLst>
      <p:ext uri="{BB962C8B-B14F-4D97-AF65-F5344CB8AC3E}">
        <p14:creationId xmlns:p14="http://schemas.microsoft.com/office/powerpoint/2010/main" val="294856391"/>
      </p:ext>
    </p:extLst>
  </p:cSld>
  <p:clrMapOvr>
    <a:masterClrMapping/>
  </p:clrMapOvr>
  <p:transition spd="med">
    <p:pull dir="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Autofit/>
          </a:bodyPr>
          <a:lstStyle/>
          <a:p>
            <a:pPr eaLnBrk="1" hangingPunct="1">
              <a:lnSpc>
                <a:spcPts val="3561"/>
              </a:lnSpc>
              <a:defRPr/>
            </a:pPr>
            <a:r>
              <a:rPr lang="cs-CZ" sz="1900" dirty="0">
                <a:effectLst>
                  <a:outerShdw blurRad="38100" dist="38100" dir="2700000" algn="tl">
                    <a:srgbClr val="C0C0C0"/>
                  </a:outerShdw>
                </a:effectLst>
                <a:latin typeface="Arial" charset="0"/>
              </a:rPr>
              <a:t>Diagnostická kritéria - WHR</a:t>
            </a:r>
            <a:endParaRPr lang="cs-CZ"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45</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4572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pic>
        <p:nvPicPr>
          <p:cNvPr id="2050" name="Picture 2" descr="C:\Users\jfiala\Desktop\VÝUKA\13 - výuka podzim 2014\13 -  obezitologie\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8" y="145775"/>
            <a:ext cx="9769510" cy="6502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550794"/>
      </p:ext>
    </p:extLst>
  </p:cSld>
  <p:clrMapOvr>
    <a:masterClrMapping/>
  </p:clrMapOvr>
  <p:transition spd="med">
    <p:pull dir="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247651" y="76201"/>
            <a:ext cx="9575801" cy="609599"/>
          </a:xfrm>
        </p:spPr>
        <p:txBody>
          <a:bodyPr wrap="square" numCol="1" anchorCtr="0" compatLnSpc="1">
            <a:prstTxWarp prst="textNoShape">
              <a:avLst/>
            </a:prstTxWarp>
            <a:noAutofit/>
          </a:bodyPr>
          <a:lstStyle/>
          <a:p>
            <a:pPr eaLnBrk="1" hangingPunct="1">
              <a:lnSpc>
                <a:spcPct val="100000"/>
              </a:lnSpc>
              <a:defRPr/>
            </a:pPr>
            <a:r>
              <a:rPr lang="en-GB" sz="1700" dirty="0">
                <a:effectLst/>
                <a:latin typeface="Calibri" panose="020F0502020204030204" pitchFamily="34" charset="0"/>
              </a:rPr>
              <a:t>Classification of obesity developed by the National Heart, Lung and Blood Institute task force, along with the associated</a:t>
            </a:r>
            <a:r>
              <a:rPr lang="cs-CZ" sz="1700" dirty="0">
                <a:effectLst/>
                <a:latin typeface="Calibri" panose="020F0502020204030204" pitchFamily="34" charset="0"/>
              </a:rPr>
              <a:t> </a:t>
            </a:r>
            <a:r>
              <a:rPr lang="en-GB" sz="1700" dirty="0">
                <a:effectLst/>
                <a:latin typeface="Calibri" panose="020F0502020204030204" pitchFamily="34" charset="0"/>
              </a:rPr>
              <a:t>disease risk with increasing BMI, waist circumference and waist to hip ratio.</a:t>
            </a:r>
            <a:endParaRPr lang="en-GB" sz="1700" dirty="0">
              <a:effectLst>
                <a:outerShdw blurRad="38100" dist="38100" dir="2700000" algn="tl">
                  <a:srgbClr val="C0C0C0"/>
                </a:outerShdw>
              </a:effectLst>
              <a:latin typeface="Calibri" panose="020F0502020204030204" pitchFamily="34" charset="0"/>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46</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412749" y="7620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
        <p:nvSpPr>
          <p:cNvPr id="7" name="Obdélník 6"/>
          <p:cNvSpPr/>
          <p:nvPr/>
        </p:nvSpPr>
        <p:spPr>
          <a:xfrm>
            <a:off x="82551" y="6520191"/>
            <a:ext cx="9575801" cy="281381"/>
          </a:xfrm>
          <a:prstGeom prst="rect">
            <a:avLst/>
          </a:prstGeom>
        </p:spPr>
        <p:txBody>
          <a:bodyPr wrap="square" lIns="95779" tIns="47890" rIns="95779" bIns="47890">
            <a:spAutoFit/>
          </a:bodyPr>
          <a:lstStyle/>
          <a:p>
            <a:pPr algn="ctr"/>
            <a:r>
              <a:rPr lang="en-GB" sz="1200" b="0" dirty="0" err="1">
                <a:solidFill>
                  <a:prstClr val="black"/>
                </a:solidFill>
                <a:latin typeface="Calibri" panose="020F0502020204030204" pitchFamily="34" charset="0"/>
              </a:rPr>
              <a:t>Oliveros</a:t>
            </a:r>
            <a:r>
              <a:rPr lang="en-GB" sz="1200" b="0" dirty="0">
                <a:solidFill>
                  <a:prstClr val="black"/>
                </a:solidFill>
                <a:latin typeface="Calibri" panose="020F0502020204030204" pitchFamily="34" charset="0"/>
              </a:rPr>
              <a:t> E, Somers V, Sochor O, </a:t>
            </a:r>
            <a:r>
              <a:rPr lang="en-GB" sz="1200" b="0" dirty="0" err="1">
                <a:solidFill>
                  <a:prstClr val="black"/>
                </a:solidFill>
                <a:latin typeface="Calibri" panose="020F0502020204030204" pitchFamily="34" charset="0"/>
              </a:rPr>
              <a:t>Goel</a:t>
            </a:r>
            <a:r>
              <a:rPr lang="en-GB" sz="1200" b="0" dirty="0">
                <a:solidFill>
                  <a:prstClr val="black"/>
                </a:solidFill>
                <a:latin typeface="Calibri" panose="020F0502020204030204" pitchFamily="34" charset="0"/>
              </a:rPr>
              <a:t> K, Lopez-</a:t>
            </a:r>
            <a:r>
              <a:rPr lang="en-GB" sz="1200" b="0" dirty="0" err="1">
                <a:solidFill>
                  <a:prstClr val="black"/>
                </a:solidFill>
                <a:latin typeface="Calibri" panose="020F0502020204030204" pitchFamily="34" charset="0"/>
              </a:rPr>
              <a:t>Jimen</a:t>
            </a:r>
            <a:r>
              <a:rPr lang="cs-CZ" sz="1200" b="0" dirty="0">
                <a:solidFill>
                  <a:prstClr val="black"/>
                </a:solidFill>
                <a:latin typeface="Calibri" panose="020F0502020204030204" pitchFamily="34" charset="0"/>
              </a:rPr>
              <a:t>e</a:t>
            </a:r>
            <a:r>
              <a:rPr lang="en-GB" sz="1200" b="0" dirty="0">
                <a:solidFill>
                  <a:prstClr val="black"/>
                </a:solidFill>
                <a:latin typeface="Calibri" panose="020F0502020204030204" pitchFamily="34" charset="0"/>
              </a:rPr>
              <a:t>z F:</a:t>
            </a:r>
            <a:r>
              <a:rPr lang="cs-CZ" sz="1200" b="0" dirty="0">
                <a:solidFill>
                  <a:prstClr val="black"/>
                </a:solidFill>
                <a:latin typeface="Calibri" panose="020F0502020204030204" pitchFamily="34" charset="0"/>
              </a:rPr>
              <a:t> </a:t>
            </a:r>
            <a:r>
              <a:rPr lang="en-GB" sz="1200" b="0" dirty="0">
                <a:solidFill>
                  <a:prstClr val="black"/>
                </a:solidFill>
                <a:latin typeface="Calibri" panose="020F0502020204030204" pitchFamily="34" charset="0"/>
              </a:rPr>
              <a:t>The concept of normal weight obesity.</a:t>
            </a:r>
            <a:r>
              <a:rPr lang="cs-CZ" sz="1200" b="0" dirty="0">
                <a:solidFill>
                  <a:prstClr val="black"/>
                </a:solidFill>
                <a:latin typeface="Calibri" panose="020F0502020204030204" pitchFamily="34" charset="0"/>
              </a:rPr>
              <a:t> </a:t>
            </a:r>
            <a:r>
              <a:rPr lang="en-GB" sz="1200" b="0" dirty="0">
                <a:solidFill>
                  <a:prstClr val="black"/>
                </a:solidFill>
                <a:latin typeface="Calibri" panose="020F0502020204030204" pitchFamily="34" charset="0"/>
              </a:rPr>
              <a:t>Progress in </a:t>
            </a:r>
            <a:r>
              <a:rPr lang="en-GB" sz="1200" b="0" dirty="0" err="1">
                <a:solidFill>
                  <a:prstClr val="black"/>
                </a:solidFill>
                <a:latin typeface="Calibri" panose="020F0502020204030204" pitchFamily="34" charset="0"/>
              </a:rPr>
              <a:t>cardi</a:t>
            </a:r>
            <a:r>
              <a:rPr lang="cs-CZ" sz="1200" b="0" dirty="0">
                <a:solidFill>
                  <a:prstClr val="black"/>
                </a:solidFill>
                <a:latin typeface="Calibri" panose="020F0502020204030204" pitchFamily="34" charset="0"/>
              </a:rPr>
              <a:t>o</a:t>
            </a:r>
            <a:r>
              <a:rPr lang="en-GB" sz="1200" b="0" dirty="0">
                <a:solidFill>
                  <a:prstClr val="black"/>
                </a:solidFill>
                <a:latin typeface="Calibri" panose="020F0502020204030204" pitchFamily="34" charset="0"/>
              </a:rPr>
              <a:t>vas</a:t>
            </a:r>
            <a:r>
              <a:rPr lang="cs-CZ" sz="1200" b="0" dirty="0">
                <a:solidFill>
                  <a:prstClr val="black"/>
                </a:solidFill>
                <a:latin typeface="Calibri" panose="020F0502020204030204" pitchFamily="34" charset="0"/>
              </a:rPr>
              <a:t>c</a:t>
            </a:r>
            <a:r>
              <a:rPr lang="en-GB" sz="1200" b="0" dirty="0" err="1">
                <a:solidFill>
                  <a:prstClr val="black"/>
                </a:solidFill>
                <a:latin typeface="Calibri" panose="020F0502020204030204" pitchFamily="34" charset="0"/>
              </a:rPr>
              <a:t>ular</a:t>
            </a:r>
            <a:r>
              <a:rPr lang="en-GB" sz="1200" b="0" dirty="0">
                <a:solidFill>
                  <a:prstClr val="black"/>
                </a:solidFill>
                <a:latin typeface="Calibri" panose="020F0502020204030204" pitchFamily="34" charset="0"/>
              </a:rPr>
              <a:t> diseases, 2014, 56, 426-43</a:t>
            </a:r>
            <a:r>
              <a:rPr lang="en-GB" sz="1200" dirty="0">
                <a:solidFill>
                  <a:prstClr val="black"/>
                </a:solidFill>
                <a:latin typeface="Calibri" panose="020F0502020204030204" pitchFamily="34" charset="0"/>
              </a:rPr>
              <a:t>3</a:t>
            </a:r>
            <a:endParaRPr lang="en-GB" dirty="0">
              <a:solidFill>
                <a:prstClr val="white"/>
              </a:solidFill>
            </a:endParaRPr>
          </a:p>
        </p:txBody>
      </p:sp>
      <p:pic>
        <p:nvPicPr>
          <p:cNvPr id="11267" name="Picture 3" descr="C:\Users\jfiala\Desktop\VÝUKA\13 - výuka podzim 2014\13 -  obezitologie\obr. 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929" y="823025"/>
            <a:ext cx="8719346" cy="5749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776447"/>
      </p:ext>
    </p:extLst>
  </p:cSld>
  <p:clrMapOvr>
    <a:masterClrMapping/>
  </p:clrMapOvr>
  <p:transition spd="med">
    <p:pull dir="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47</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15480" y="1866900"/>
            <a:ext cx="9725421"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gn="ctr">
              <a:lnSpc>
                <a:spcPct val="90000"/>
              </a:lnSpc>
              <a:buClr>
                <a:srgbClr val="3399FF"/>
              </a:buClr>
              <a:buSzPct val="60000"/>
            </a:pPr>
            <a:r>
              <a:rPr lang="cs-CZ" sz="7900" b="0" dirty="0">
                <a:solidFill>
                  <a:prstClr val="black"/>
                </a:solidFill>
                <a:latin typeface="Arial" pitchFamily="34" charset="0"/>
              </a:rPr>
              <a:t> </a:t>
            </a:r>
            <a:r>
              <a:rPr lang="cs-CZ" sz="6300" b="0" dirty="0">
                <a:solidFill>
                  <a:prstClr val="black"/>
                </a:solidFill>
                <a:latin typeface="Arial" pitchFamily="34" charset="0"/>
              </a:rPr>
              <a:t>METABOLIC SYNDROM</a:t>
            </a:r>
            <a:endParaRPr lang="cs-CZ" sz="6300" dirty="0">
              <a:solidFill>
                <a:prstClr val="black"/>
              </a:solidFill>
              <a:latin typeface="Arial" pitchFamily="34" charset="0"/>
            </a:endParaRPr>
          </a:p>
        </p:txBody>
      </p:sp>
    </p:spTree>
    <p:extLst>
      <p:ext uri="{BB962C8B-B14F-4D97-AF65-F5344CB8AC3E}">
        <p14:creationId xmlns:p14="http://schemas.microsoft.com/office/powerpoint/2010/main" val="2962030379"/>
      </p:ext>
    </p:extLst>
  </p:cSld>
  <p:clrMapOvr>
    <a:masterClrMapping/>
  </p:clrMapOvr>
  <p:transition spd="med">
    <p:pull dir="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rmAutofit fontScale="90000"/>
          </a:bodyPr>
          <a:lstStyle/>
          <a:p>
            <a:pPr eaLnBrk="1" hangingPunct="1">
              <a:lnSpc>
                <a:spcPts val="3561"/>
              </a:lnSpc>
              <a:defRPr/>
            </a:pPr>
            <a:r>
              <a:rPr lang="en-GB" sz="2600" dirty="0">
                <a:effectLst>
                  <a:outerShdw blurRad="38100" dist="38100" dir="2700000" algn="tl">
                    <a:srgbClr val="C0C0C0"/>
                  </a:outerShdw>
                </a:effectLst>
                <a:latin typeface="Arial" charset="0"/>
              </a:rPr>
              <a:t>Metabolic syndrome</a:t>
            </a:r>
            <a:endParaRPr lang="en-GB" sz="26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48</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5334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
        <p:nvSpPr>
          <p:cNvPr id="3" name="Rectangle 1"/>
          <p:cNvSpPr>
            <a:spLocks noChangeArrowheads="1"/>
          </p:cNvSpPr>
          <p:nvPr/>
        </p:nvSpPr>
        <p:spPr bwMode="auto">
          <a:xfrm>
            <a:off x="2620964" y="351543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dirty="0">
              <a:solidFill>
                <a:prstClr val="black"/>
              </a:solidFill>
              <a:latin typeface="Arial" pitchFamily="34" charset="0"/>
              <a:cs typeface="Arial" pitchFamily="34" charset="0"/>
            </a:endParaRPr>
          </a:p>
        </p:txBody>
      </p:sp>
      <p:sp>
        <p:nvSpPr>
          <p:cNvPr id="5" name="Rectangle 1"/>
          <p:cNvSpPr>
            <a:spLocks noChangeArrowheads="1"/>
          </p:cNvSpPr>
          <p:nvPr/>
        </p:nvSpPr>
        <p:spPr bwMode="auto">
          <a:xfrm>
            <a:off x="3277925" y="3450350"/>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dirty="0">
              <a:solidFill>
                <a:prstClr val="black"/>
              </a:solidFill>
              <a:latin typeface="Arial" pitchFamily="34" charset="0"/>
              <a:cs typeface="Arial" pitchFamily="34" charset="0"/>
            </a:endParaRPr>
          </a:p>
        </p:txBody>
      </p:sp>
      <p:sp>
        <p:nvSpPr>
          <p:cNvPr id="10" name="Rectangle 4"/>
          <p:cNvSpPr>
            <a:spLocks noChangeArrowheads="1"/>
          </p:cNvSpPr>
          <p:nvPr/>
        </p:nvSpPr>
        <p:spPr bwMode="auto">
          <a:xfrm>
            <a:off x="495301" y="914401"/>
            <a:ext cx="87503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20000"/>
              </a:lnSpc>
              <a:spcAft>
                <a:spcPts val="0"/>
              </a:spcAft>
              <a:buClr>
                <a:srgbClr val="3399FF"/>
              </a:buClr>
              <a:buSzPct val="75000"/>
              <a:buFont typeface="Wingdings" pitchFamily="2" charset="2"/>
              <a:buChar char="n"/>
            </a:pPr>
            <a:r>
              <a:rPr lang="en-US" sz="1900" b="0" dirty="0">
                <a:solidFill>
                  <a:prstClr val="black"/>
                </a:solidFill>
                <a:latin typeface="Arial" pitchFamily="34" charset="0"/>
              </a:rPr>
              <a:t>Metabolic syndrome, sometimes known by other names, is a clustering of at least three of the five following medical conditions: abdominal obesity, high blood pressure, high blood sugar, high serum triglycerides and low high-density lipoprotein (HDL) levels.</a:t>
            </a:r>
          </a:p>
          <a:p>
            <a:pPr marL="359173" indent="-359173">
              <a:lnSpc>
                <a:spcPct val="120000"/>
              </a:lnSpc>
              <a:spcAft>
                <a:spcPts val="0"/>
              </a:spcAft>
              <a:buClr>
                <a:srgbClr val="3399FF"/>
              </a:buClr>
              <a:buSzPct val="75000"/>
              <a:buFont typeface="Wingdings" pitchFamily="2" charset="2"/>
              <a:buChar char="n"/>
            </a:pPr>
            <a:endParaRPr lang="en-US" sz="1900" b="0" dirty="0">
              <a:solidFill>
                <a:prstClr val="black"/>
              </a:solidFill>
              <a:latin typeface="Arial" pitchFamily="34" charset="0"/>
            </a:endParaRPr>
          </a:p>
          <a:p>
            <a:pPr marL="359173" indent="-359173">
              <a:lnSpc>
                <a:spcPct val="120000"/>
              </a:lnSpc>
              <a:spcAft>
                <a:spcPts val="0"/>
              </a:spcAft>
              <a:buClr>
                <a:srgbClr val="3399FF"/>
              </a:buClr>
              <a:buSzPct val="75000"/>
              <a:buFont typeface="Wingdings" pitchFamily="2" charset="2"/>
              <a:buChar char="n"/>
            </a:pPr>
            <a:r>
              <a:rPr lang="en-US" sz="1900" b="0" dirty="0">
                <a:solidFill>
                  <a:prstClr val="black"/>
                </a:solidFill>
                <a:latin typeface="Arial" pitchFamily="34" charset="0"/>
              </a:rPr>
              <a:t>Metabolic syndrome is associated with the risk of developing cardiovascular disease and type 2 diabetes.</a:t>
            </a:r>
            <a:endParaRPr lang="cs-CZ" sz="1900" b="0" dirty="0">
              <a:solidFill>
                <a:prstClr val="black"/>
              </a:solidFill>
              <a:latin typeface="Arial" pitchFamily="34" charset="0"/>
            </a:endParaRPr>
          </a:p>
          <a:p>
            <a:pPr marL="359173" indent="-359173">
              <a:lnSpc>
                <a:spcPct val="120000"/>
              </a:lnSpc>
              <a:spcAft>
                <a:spcPts val="0"/>
              </a:spcAft>
              <a:buClr>
                <a:srgbClr val="3399FF"/>
              </a:buClr>
              <a:buSzPct val="75000"/>
              <a:buFont typeface="Wingdings" pitchFamily="2" charset="2"/>
              <a:buChar char="n"/>
            </a:pPr>
            <a:endParaRPr lang="en-US" sz="1900" b="0" dirty="0">
              <a:solidFill>
                <a:prstClr val="black"/>
              </a:solidFill>
              <a:latin typeface="Arial" pitchFamily="34" charset="0"/>
            </a:endParaRPr>
          </a:p>
          <a:p>
            <a:pPr marL="359173" indent="-359173">
              <a:lnSpc>
                <a:spcPct val="120000"/>
              </a:lnSpc>
              <a:spcAft>
                <a:spcPts val="0"/>
              </a:spcAft>
              <a:buClr>
                <a:srgbClr val="3399FF"/>
              </a:buClr>
              <a:buSzPct val="75000"/>
              <a:buFont typeface="Wingdings" pitchFamily="2" charset="2"/>
              <a:buChar char="n"/>
            </a:pPr>
            <a:r>
              <a:rPr lang="en-US" sz="1900" b="0" dirty="0">
                <a:solidFill>
                  <a:prstClr val="black"/>
                </a:solidFill>
                <a:latin typeface="Arial" pitchFamily="34" charset="0"/>
              </a:rPr>
              <a:t>Insulin resistance, metabolic syndrome, and prediabetes are closely related to one another and have overlapping aspects.</a:t>
            </a:r>
          </a:p>
          <a:p>
            <a:pPr marL="359173" indent="-359173">
              <a:lnSpc>
                <a:spcPct val="120000"/>
              </a:lnSpc>
              <a:spcAft>
                <a:spcPts val="0"/>
              </a:spcAft>
              <a:buClr>
                <a:srgbClr val="3399FF"/>
              </a:buClr>
              <a:buSzPct val="75000"/>
              <a:buFont typeface="Wingdings" pitchFamily="2" charset="2"/>
              <a:buChar char="n"/>
            </a:pPr>
            <a:endParaRPr lang="en-US" sz="1900" b="0" dirty="0">
              <a:solidFill>
                <a:prstClr val="black"/>
              </a:solidFill>
              <a:latin typeface="Arial" pitchFamily="34" charset="0"/>
            </a:endParaRPr>
          </a:p>
          <a:p>
            <a:pPr marL="359173" indent="-359173">
              <a:lnSpc>
                <a:spcPct val="120000"/>
              </a:lnSpc>
              <a:spcAft>
                <a:spcPts val="0"/>
              </a:spcAft>
              <a:buClr>
                <a:srgbClr val="3399FF"/>
              </a:buClr>
              <a:buSzPct val="75000"/>
              <a:buFont typeface="Wingdings" pitchFamily="2" charset="2"/>
              <a:buChar char="n"/>
            </a:pPr>
            <a:r>
              <a:rPr lang="en-US" sz="1900" b="0" dirty="0">
                <a:solidFill>
                  <a:prstClr val="black"/>
                </a:solidFill>
                <a:latin typeface="Arial" pitchFamily="34" charset="0"/>
              </a:rPr>
              <a:t>The syndrome is thought to be caused by an underlying disorder of energy utilization and storage.</a:t>
            </a:r>
            <a:r>
              <a:rPr lang="en-GB" sz="1900" b="0" dirty="0">
                <a:solidFill>
                  <a:prstClr val="black"/>
                </a:solidFill>
                <a:latin typeface="Arial" pitchFamily="34" charset="0"/>
              </a:rPr>
              <a:t> </a:t>
            </a:r>
            <a:endParaRPr lang="cs-CZ" sz="2100" dirty="0">
              <a:solidFill>
                <a:prstClr val="black"/>
              </a:solidFill>
              <a:latin typeface="Arial" pitchFamily="34" charset="0"/>
            </a:endParaRPr>
          </a:p>
        </p:txBody>
      </p:sp>
    </p:spTree>
    <p:extLst>
      <p:ext uri="{BB962C8B-B14F-4D97-AF65-F5344CB8AC3E}">
        <p14:creationId xmlns:p14="http://schemas.microsoft.com/office/powerpoint/2010/main" val="2315803420"/>
      </p:ext>
    </p:extLst>
  </p:cSld>
  <p:clrMapOvr>
    <a:masterClrMapping/>
  </p:clrMapOvr>
  <p:transition spd="med">
    <p:pull dir="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49</a:t>
            </a:fld>
            <a:endParaRPr lang="cs-CZ" sz="1300" dirty="0">
              <a:solidFill>
                <a:prstClr val="black">
                  <a:lumMod val="65000"/>
                  <a:lumOff val="35000"/>
                </a:prstClr>
              </a:solidFill>
              <a:latin typeface="Century Gothic" pitchFamily="34" charset="0"/>
            </a:endParaRPr>
          </a:p>
        </p:txBody>
      </p:sp>
      <p:pic>
        <p:nvPicPr>
          <p:cNvPr id="2" name="Picture 2" descr="C:\Users\jfiala\Desktop\VÝUKA\20 - Výuka jaro 2018\00 - příprava OPZ II\hodnocení výživového stavu\Matabolic synsrom\mrtabolic syndrom criter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79" y="76201"/>
            <a:ext cx="9474468"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191416"/>
      </p:ext>
    </p:extLst>
  </p:cSld>
  <p:clrMapOvr>
    <a:masterClrMapping/>
  </p:clrMapOvr>
  <p:transition spd="med">
    <p:pull dir="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5</a:t>
            </a:fld>
            <a:endParaRPr lang="cs-CZ" sz="1300" dirty="0">
              <a:solidFill>
                <a:prstClr val="black">
                  <a:lumMod val="65000"/>
                  <a:lumOff val="35000"/>
                </a:prstClr>
              </a:solidFill>
              <a:latin typeface="Century Gothic" pitchFamily="34" charset="0"/>
            </a:endParaRPr>
          </a:p>
        </p:txBody>
      </p:sp>
      <p:pic>
        <p:nvPicPr>
          <p:cNvPr id="1031" name="Picture 7" descr="C:\Users\jfiala\Pictures\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91819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310479"/>
      </p:ext>
    </p:extLst>
  </p:cSld>
  <p:clrMapOvr>
    <a:masterClrMapping/>
  </p:clrMapOvr>
  <p:transition spd="med">
    <p:pull dir="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50</a:t>
            </a:fld>
            <a:endParaRPr lang="cs-CZ" sz="1300" dirty="0">
              <a:solidFill>
                <a:prstClr val="black">
                  <a:lumMod val="65000"/>
                  <a:lumOff val="35000"/>
                </a:prstClr>
              </a:solidFill>
              <a:latin typeface="Century Gothic" pitchFamily="34" charset="0"/>
            </a:endParaRPr>
          </a:p>
        </p:txBody>
      </p:sp>
      <p:pic>
        <p:nvPicPr>
          <p:cNvPr id="7170" name="Picture 2" descr="C:\Users\jfiala\Desktop\VÝUKA\20 - Výuka jaro 2018\00 - příprava OPZ II\hodnocení výživového stavu\Matabolic synsrom\waist circumfere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3" y="60294"/>
            <a:ext cx="7759699" cy="6797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259753"/>
      </p:ext>
    </p:extLst>
  </p:cSld>
  <p:clrMapOvr>
    <a:masterClrMapping/>
  </p:clrMapOvr>
  <p:transition spd="med">
    <p:pull dir="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51</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180579" y="1447800"/>
            <a:ext cx="9725421" cy="34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gn="ctr">
              <a:lnSpc>
                <a:spcPct val="90000"/>
              </a:lnSpc>
              <a:buClr>
                <a:srgbClr val="3399FF"/>
              </a:buClr>
              <a:buSzPct val="60000"/>
            </a:pPr>
            <a:r>
              <a:rPr lang="cs-CZ" sz="7900" b="0" dirty="0">
                <a:solidFill>
                  <a:prstClr val="black"/>
                </a:solidFill>
                <a:latin typeface="Arial" pitchFamily="34" charset="0"/>
              </a:rPr>
              <a:t> </a:t>
            </a:r>
            <a:r>
              <a:rPr lang="cs-CZ" sz="6900" b="0" dirty="0">
                <a:solidFill>
                  <a:prstClr val="black"/>
                </a:solidFill>
                <a:latin typeface="Arial" pitchFamily="34" charset="0"/>
              </a:rPr>
              <a:t>BODY FAT AND BODY COMPOSITION MAEASUREMENT</a:t>
            </a:r>
            <a:endParaRPr lang="cs-CZ" sz="6900" dirty="0">
              <a:solidFill>
                <a:prstClr val="black"/>
              </a:solidFill>
              <a:latin typeface="Arial" pitchFamily="34" charset="0"/>
            </a:endParaRPr>
          </a:p>
        </p:txBody>
      </p:sp>
    </p:spTree>
    <p:extLst>
      <p:ext uri="{BB962C8B-B14F-4D97-AF65-F5344CB8AC3E}">
        <p14:creationId xmlns:p14="http://schemas.microsoft.com/office/powerpoint/2010/main" val="1250887405"/>
      </p:ext>
    </p:extLst>
  </p:cSld>
  <p:clrMapOvr>
    <a:masterClrMapping/>
  </p:clrMapOvr>
  <p:transition spd="med">
    <p:pull dir="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52</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180579" y="2286000"/>
            <a:ext cx="9725421"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gn="ctr">
              <a:lnSpc>
                <a:spcPct val="90000"/>
              </a:lnSpc>
              <a:buClr>
                <a:srgbClr val="3399FF"/>
              </a:buClr>
              <a:buSzPct val="60000"/>
            </a:pPr>
            <a:r>
              <a:rPr lang="cs-CZ" sz="7900" b="0" dirty="0">
                <a:solidFill>
                  <a:prstClr val="black"/>
                </a:solidFill>
                <a:latin typeface="Arial" pitchFamily="34" charset="0"/>
              </a:rPr>
              <a:t> </a:t>
            </a:r>
            <a:r>
              <a:rPr lang="cs-CZ" sz="6900" b="0" dirty="0">
                <a:solidFill>
                  <a:prstClr val="black"/>
                </a:solidFill>
                <a:latin typeface="Arial" pitchFamily="34" charset="0"/>
              </a:rPr>
              <a:t>SKINFOLDS</a:t>
            </a:r>
            <a:endParaRPr lang="cs-CZ" sz="6900" dirty="0">
              <a:solidFill>
                <a:prstClr val="black"/>
              </a:solidFill>
              <a:latin typeface="Arial" pitchFamily="34" charset="0"/>
            </a:endParaRPr>
          </a:p>
        </p:txBody>
      </p:sp>
    </p:spTree>
    <p:extLst>
      <p:ext uri="{BB962C8B-B14F-4D97-AF65-F5344CB8AC3E}">
        <p14:creationId xmlns:p14="http://schemas.microsoft.com/office/powerpoint/2010/main" val="3012137230"/>
      </p:ext>
    </p:extLst>
  </p:cSld>
  <p:clrMapOvr>
    <a:masterClrMapping/>
  </p:clrMapOvr>
  <p:transition spd="med">
    <p:pull dir="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rmAutofit fontScale="90000"/>
          </a:bodyPr>
          <a:lstStyle/>
          <a:p>
            <a:pPr eaLnBrk="1" hangingPunct="1">
              <a:lnSpc>
                <a:spcPts val="3561"/>
              </a:lnSpc>
              <a:defRPr/>
            </a:pPr>
            <a:r>
              <a:rPr lang="en-GB" sz="2600" dirty="0">
                <a:effectLst>
                  <a:outerShdw blurRad="38100" dist="38100" dir="2700000" algn="tl">
                    <a:srgbClr val="C0C0C0"/>
                  </a:outerShdw>
                </a:effectLst>
                <a:latin typeface="Arial" charset="0"/>
              </a:rPr>
              <a:t>Skinfolds measurement</a:t>
            </a:r>
            <a:endParaRPr lang="en-GB" sz="26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53</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5334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
        <p:nvSpPr>
          <p:cNvPr id="3" name="Rectangle 1"/>
          <p:cNvSpPr>
            <a:spLocks noChangeArrowheads="1"/>
          </p:cNvSpPr>
          <p:nvPr/>
        </p:nvSpPr>
        <p:spPr bwMode="auto">
          <a:xfrm>
            <a:off x="2620964" y="351543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dirty="0">
              <a:solidFill>
                <a:prstClr val="black"/>
              </a:solidFill>
              <a:latin typeface="Arial" pitchFamily="34" charset="0"/>
              <a:cs typeface="Arial" pitchFamily="34" charset="0"/>
            </a:endParaRPr>
          </a:p>
        </p:txBody>
      </p:sp>
      <p:sp>
        <p:nvSpPr>
          <p:cNvPr id="8" name="Rectangle 4"/>
          <p:cNvSpPr>
            <a:spLocks noChangeArrowheads="1"/>
          </p:cNvSpPr>
          <p:nvPr/>
        </p:nvSpPr>
        <p:spPr bwMode="auto">
          <a:xfrm>
            <a:off x="412751" y="7620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sz="1900" b="0" dirty="0">
                <a:solidFill>
                  <a:prstClr val="black"/>
                </a:solidFill>
                <a:latin typeface="Arial" pitchFamily="34" charset="0"/>
              </a:rPr>
              <a:t>Several types od ca</a:t>
            </a:r>
            <a:r>
              <a:rPr lang="cs-CZ" sz="1900" b="0" dirty="0">
                <a:solidFill>
                  <a:prstClr val="black"/>
                </a:solidFill>
                <a:latin typeface="Arial" pitchFamily="34" charset="0"/>
              </a:rPr>
              <a:t>l</a:t>
            </a:r>
            <a:r>
              <a:rPr lang="en-GB" sz="1900" b="0" dirty="0" err="1">
                <a:solidFill>
                  <a:prstClr val="black"/>
                </a:solidFill>
                <a:latin typeface="Arial" pitchFamily="34" charset="0"/>
              </a:rPr>
              <a:t>ipers</a:t>
            </a:r>
            <a:endParaRPr lang="en-GB" sz="2100" dirty="0">
              <a:solidFill>
                <a:prstClr val="black"/>
              </a:solidFill>
              <a:latin typeface="Arial" pitchFamily="34" charset="0"/>
            </a:endParaRPr>
          </a:p>
        </p:txBody>
      </p:sp>
      <p:pic>
        <p:nvPicPr>
          <p:cNvPr id="8194" name="Picture 2" descr="C:\Users\jfiala\Desktop\VÝUKA\20 - Výuka jaro 2018\00 - příprava OPZ II\hodnocení výživového stavu\Media Gallery\268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133726"/>
            <a:ext cx="3312319" cy="349567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jfiala\Desktop\VÝUKA\20 - Výuka jaro 2018\00 - příprava OPZ II\hodnocení výživového stavu\Media Gallery\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5951" y="2739571"/>
            <a:ext cx="4127501" cy="411842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jfiala\Desktop\VÝUKA\20 - Výuka jaro 2018\00 - příprava OPZ II\hodnocení výživového stavu\Media Gallery\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2141" y="1762126"/>
            <a:ext cx="2759109" cy="3724276"/>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jfiala\Desktop\VÝUKA\20 - Výuka jaro 2018\00 - příprava OPZ II\hodnocení výživového stavu\Media Gallery\kaliper bes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2838" y="381001"/>
            <a:ext cx="2000614" cy="26574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4"/>
          <p:cNvSpPr>
            <a:spLocks noChangeArrowheads="1"/>
          </p:cNvSpPr>
          <p:nvPr/>
        </p:nvSpPr>
        <p:spPr bwMode="auto">
          <a:xfrm>
            <a:off x="6954840" y="1066799"/>
            <a:ext cx="8874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75000"/>
            </a:pPr>
            <a:r>
              <a:rPr lang="cs-CZ" sz="1900" b="0" dirty="0">
                <a:solidFill>
                  <a:prstClr val="black"/>
                </a:solidFill>
                <a:latin typeface="Arial" pitchFamily="34" charset="0"/>
              </a:rPr>
              <a:t>Best:</a:t>
            </a:r>
            <a:endParaRPr lang="en-GB" sz="2100" dirty="0">
              <a:solidFill>
                <a:prstClr val="black"/>
              </a:solidFill>
              <a:latin typeface="Arial" pitchFamily="34" charset="0"/>
            </a:endParaRPr>
          </a:p>
        </p:txBody>
      </p:sp>
      <p:sp>
        <p:nvSpPr>
          <p:cNvPr id="15" name="Rectangle 4"/>
          <p:cNvSpPr>
            <a:spLocks noChangeArrowheads="1"/>
          </p:cNvSpPr>
          <p:nvPr/>
        </p:nvSpPr>
        <p:spPr bwMode="auto">
          <a:xfrm>
            <a:off x="4457701" y="5715000"/>
            <a:ext cx="165100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75000"/>
            </a:pPr>
            <a:r>
              <a:rPr lang="cs-CZ" sz="1900" b="0" dirty="0" err="1">
                <a:solidFill>
                  <a:prstClr val="black"/>
                </a:solidFill>
                <a:latin typeface="Arial" pitchFamily="34" charset="0"/>
              </a:rPr>
              <a:t>Harpenden</a:t>
            </a:r>
            <a:r>
              <a:rPr lang="cs-CZ" sz="1900" b="0" dirty="0">
                <a:solidFill>
                  <a:prstClr val="black"/>
                </a:solidFill>
                <a:latin typeface="Arial" pitchFamily="34" charset="0"/>
              </a:rPr>
              <a:t>:</a:t>
            </a:r>
            <a:endParaRPr lang="en-GB" sz="2100" dirty="0">
              <a:solidFill>
                <a:prstClr val="black"/>
              </a:solidFill>
              <a:latin typeface="Arial" pitchFamily="34" charset="0"/>
            </a:endParaRPr>
          </a:p>
        </p:txBody>
      </p:sp>
    </p:spTree>
    <p:extLst>
      <p:ext uri="{BB962C8B-B14F-4D97-AF65-F5344CB8AC3E}">
        <p14:creationId xmlns:p14="http://schemas.microsoft.com/office/powerpoint/2010/main" val="2434306003"/>
      </p:ext>
    </p:extLst>
  </p:cSld>
  <p:clrMapOvr>
    <a:masterClrMapping/>
  </p:clrMapOvr>
  <p:transition spd="med">
    <p:pull dir="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0"/>
            <a:ext cx="8997950" cy="457200"/>
          </a:xfrm>
        </p:spPr>
        <p:txBody>
          <a:bodyPr wrap="square" numCol="1" anchorCtr="0" compatLnSpc="1">
            <a:prstTxWarp prst="textNoShape">
              <a:avLst/>
            </a:prstTxWarp>
            <a:normAutofit fontScale="90000"/>
          </a:bodyPr>
          <a:lstStyle/>
          <a:p>
            <a:pPr eaLnBrk="1" hangingPunct="1">
              <a:lnSpc>
                <a:spcPts val="3561"/>
              </a:lnSpc>
              <a:defRPr/>
            </a:pPr>
            <a:r>
              <a:rPr lang="en-GB" sz="2600" dirty="0">
                <a:effectLst>
                  <a:outerShdw blurRad="38100" dist="38100" dir="2700000" algn="tl">
                    <a:srgbClr val="C0C0C0"/>
                  </a:outerShdw>
                </a:effectLst>
                <a:latin typeface="Arial" charset="0"/>
              </a:rPr>
              <a:t>Skinfolds measurement</a:t>
            </a:r>
            <a:endParaRPr lang="en-GB" sz="26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54</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3810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
        <p:nvSpPr>
          <p:cNvPr id="3" name="Rectangle 1"/>
          <p:cNvSpPr>
            <a:spLocks noChangeArrowheads="1"/>
          </p:cNvSpPr>
          <p:nvPr/>
        </p:nvSpPr>
        <p:spPr bwMode="auto">
          <a:xfrm>
            <a:off x="2620964" y="351543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pic>
        <p:nvPicPr>
          <p:cNvPr id="9218" name="Picture 2" descr="C:\Users\jfiala\Desktop\VÝUKA\20 - Výuka jaro 2018\00 - příprava OPZ II\hodnocení výživového stavu\Media Gallery\řasy - měření - b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6240" y="571499"/>
            <a:ext cx="6028760" cy="323850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4"/>
          <p:cNvSpPr>
            <a:spLocks noChangeArrowheads="1"/>
          </p:cNvSpPr>
          <p:nvPr/>
        </p:nvSpPr>
        <p:spPr bwMode="auto">
          <a:xfrm>
            <a:off x="228600" y="533400"/>
            <a:ext cx="3568702" cy="47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sz="1700" b="0" dirty="0">
                <a:solidFill>
                  <a:prstClr val="black"/>
                </a:solidFill>
                <a:latin typeface="Arial" pitchFamily="34" charset="0"/>
              </a:rPr>
              <a:t>Measuring with Best </a:t>
            </a:r>
            <a:r>
              <a:rPr lang="en-GB" sz="1700" b="0" dirty="0" err="1" smtClean="0">
                <a:solidFill>
                  <a:prstClr val="black"/>
                </a:solidFill>
                <a:latin typeface="Arial" pitchFamily="34" charset="0"/>
              </a:rPr>
              <a:t>caliper</a:t>
            </a:r>
            <a:r>
              <a:rPr lang="cs-CZ" sz="1700" b="0" dirty="0" smtClean="0">
                <a:solidFill>
                  <a:prstClr val="black"/>
                </a:solidFill>
                <a:latin typeface="Arial" pitchFamily="34" charset="0"/>
              </a:rPr>
              <a:t>:</a:t>
            </a:r>
            <a:endParaRPr lang="en-GB" sz="1700" dirty="0">
              <a:solidFill>
                <a:prstClr val="black"/>
              </a:solidFill>
              <a:latin typeface="Arial" pitchFamily="34" charset="0"/>
            </a:endParaRPr>
          </a:p>
        </p:txBody>
      </p:sp>
      <p:pic>
        <p:nvPicPr>
          <p:cNvPr id="8" name="Picture 6" descr="C:\Users\jfiala\Desktop\VÝUKA\20 - Výuka jaro 2018\00 - příprava OPZ II\hodnocení výživového stavu\Media Gallery\zz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594" y="4133850"/>
            <a:ext cx="1929606" cy="26479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jfiala\Desktop\VÝUKA\20 - Výuka jaro 2018\00 - příprava OPZ II\hodnocení výživového stavu\Media Gallery\z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8432" y="4572000"/>
            <a:ext cx="308896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jfiala\Desktop\VÝUKA\20 - Výuka jaro 2018\00 - příprava OPZ II\hodnocení výživového stavu\Media Gallery\zz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4114800"/>
            <a:ext cx="1692275" cy="26288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p:cNvSpPr>
            <a:spLocks noChangeArrowheads="1"/>
          </p:cNvSpPr>
          <p:nvPr/>
        </p:nvSpPr>
        <p:spPr bwMode="auto">
          <a:xfrm>
            <a:off x="412752" y="3733800"/>
            <a:ext cx="18986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cs-CZ" sz="1700" b="0" dirty="0">
                <a:solidFill>
                  <a:prstClr val="black"/>
                </a:solidFill>
                <a:latin typeface="Arial" pitchFamily="34" charset="0"/>
              </a:rPr>
              <a:t>Triceps</a:t>
            </a:r>
            <a:endParaRPr lang="en-GB" sz="1700" dirty="0">
              <a:solidFill>
                <a:prstClr val="black"/>
              </a:solidFill>
              <a:latin typeface="Arial" pitchFamily="34" charset="0"/>
            </a:endParaRPr>
          </a:p>
        </p:txBody>
      </p:sp>
      <p:sp>
        <p:nvSpPr>
          <p:cNvPr id="12" name="Rectangle 4"/>
          <p:cNvSpPr>
            <a:spLocks noChangeArrowheads="1"/>
          </p:cNvSpPr>
          <p:nvPr/>
        </p:nvSpPr>
        <p:spPr bwMode="auto">
          <a:xfrm>
            <a:off x="3124200" y="3962400"/>
            <a:ext cx="247650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cs-CZ" sz="1700" b="0" dirty="0" err="1">
                <a:solidFill>
                  <a:prstClr val="black"/>
                </a:solidFill>
                <a:latin typeface="Arial" pitchFamily="34" charset="0"/>
              </a:rPr>
              <a:t>Supraspinal</a:t>
            </a:r>
            <a:endParaRPr lang="en-GB" sz="1700" dirty="0">
              <a:solidFill>
                <a:prstClr val="black"/>
              </a:solidFill>
              <a:latin typeface="Arial" pitchFamily="34" charset="0"/>
            </a:endParaRPr>
          </a:p>
        </p:txBody>
      </p:sp>
      <p:sp>
        <p:nvSpPr>
          <p:cNvPr id="14" name="Rectangle 4"/>
          <p:cNvSpPr>
            <a:spLocks noChangeArrowheads="1"/>
          </p:cNvSpPr>
          <p:nvPr/>
        </p:nvSpPr>
        <p:spPr bwMode="auto">
          <a:xfrm>
            <a:off x="6426201" y="4495800"/>
            <a:ext cx="264159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cs-CZ" sz="1700" b="0" dirty="0" err="1">
                <a:solidFill>
                  <a:prstClr val="black"/>
                </a:solidFill>
                <a:latin typeface="Arial" pitchFamily="34" charset="0"/>
              </a:rPr>
              <a:t>Subscapular</a:t>
            </a:r>
            <a:endParaRPr lang="en-GB" sz="1700" dirty="0">
              <a:solidFill>
                <a:prstClr val="black"/>
              </a:solidFill>
              <a:latin typeface="Arial" pitchFamily="34" charset="0"/>
            </a:endParaRPr>
          </a:p>
        </p:txBody>
      </p:sp>
    </p:spTree>
    <p:extLst>
      <p:ext uri="{BB962C8B-B14F-4D97-AF65-F5344CB8AC3E}">
        <p14:creationId xmlns:p14="http://schemas.microsoft.com/office/powerpoint/2010/main" val="1696471593"/>
      </p:ext>
    </p:extLst>
  </p:cSld>
  <p:clrMapOvr>
    <a:masterClrMapping/>
  </p:clrMapOvr>
  <p:transition spd="med">
    <p:pull dir="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55</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1" y="2286000"/>
            <a:ext cx="990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gn="ctr">
              <a:lnSpc>
                <a:spcPct val="90000"/>
              </a:lnSpc>
              <a:buClr>
                <a:srgbClr val="3399FF"/>
              </a:buClr>
              <a:buSzPct val="60000"/>
            </a:pPr>
            <a:r>
              <a:rPr lang="cs-CZ" sz="7900" b="0" dirty="0">
                <a:solidFill>
                  <a:prstClr val="black"/>
                </a:solidFill>
                <a:latin typeface="Arial" pitchFamily="34" charset="0"/>
              </a:rPr>
              <a:t> </a:t>
            </a:r>
            <a:r>
              <a:rPr lang="en-GB" sz="6300" b="0" dirty="0">
                <a:solidFill>
                  <a:prstClr val="black"/>
                </a:solidFill>
                <a:latin typeface="Arial" pitchFamily="34" charset="0"/>
              </a:rPr>
              <a:t>BIA - Bioelectrical impedance analysis</a:t>
            </a:r>
            <a:endParaRPr lang="en-GB" sz="6300" dirty="0">
              <a:solidFill>
                <a:prstClr val="black"/>
              </a:solidFill>
              <a:latin typeface="Arial" pitchFamily="34" charset="0"/>
            </a:endParaRPr>
          </a:p>
        </p:txBody>
      </p:sp>
    </p:spTree>
    <p:extLst>
      <p:ext uri="{BB962C8B-B14F-4D97-AF65-F5344CB8AC3E}">
        <p14:creationId xmlns:p14="http://schemas.microsoft.com/office/powerpoint/2010/main" val="603003881"/>
      </p:ext>
    </p:extLst>
  </p:cSld>
  <p:clrMapOvr>
    <a:masterClrMapping/>
  </p:clrMapOvr>
  <p:transition spd="med">
    <p:pull dir="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152401"/>
            <a:ext cx="8997950" cy="304800"/>
          </a:xfrm>
        </p:spPr>
        <p:txBody>
          <a:bodyPr wrap="square" numCol="1" anchorCtr="0" compatLnSpc="1">
            <a:prstTxWarp prst="textNoShape">
              <a:avLst/>
            </a:prstTxWarp>
            <a:noAutofit/>
          </a:bodyPr>
          <a:lstStyle/>
          <a:p>
            <a:pPr eaLnBrk="1" hangingPunct="1">
              <a:lnSpc>
                <a:spcPct val="100000"/>
              </a:lnSpc>
            </a:pPr>
            <a:r>
              <a:rPr lang="en-GB" sz="2100" dirty="0">
                <a:effectLst>
                  <a:outerShdw blurRad="38100" dist="38100" dir="2700000" algn="tl">
                    <a:srgbClr val="C0C0C0"/>
                  </a:outerShdw>
                </a:effectLst>
                <a:latin typeface="Arial" pitchFamily="34" charset="0"/>
              </a:rPr>
              <a:t>BIA – Bioelectrical </a:t>
            </a:r>
            <a:r>
              <a:rPr lang="cs-CZ" sz="2100" dirty="0">
                <a:effectLst>
                  <a:outerShdw blurRad="38100" dist="38100" dir="2700000" algn="tl">
                    <a:srgbClr val="C0C0C0"/>
                  </a:outerShdw>
                </a:effectLst>
                <a:latin typeface="Arial" pitchFamily="34" charset="0"/>
              </a:rPr>
              <a:t>impedance </a:t>
            </a:r>
            <a:r>
              <a:rPr lang="en-GB" sz="2100" dirty="0">
                <a:effectLst>
                  <a:outerShdw blurRad="38100" dist="38100" dir="2700000" algn="tl">
                    <a:srgbClr val="C0C0C0"/>
                  </a:outerShdw>
                </a:effectLst>
                <a:latin typeface="Arial" pitchFamily="34" charset="0"/>
              </a:rPr>
              <a:t>analysis</a:t>
            </a:r>
            <a:endParaRPr lang="en-GB" sz="21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56</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4572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11" name="Rectangle 4"/>
          <p:cNvSpPr>
            <a:spLocks noChangeArrowheads="1"/>
          </p:cNvSpPr>
          <p:nvPr/>
        </p:nvSpPr>
        <p:spPr bwMode="auto">
          <a:xfrm>
            <a:off x="165101" y="609601"/>
            <a:ext cx="9575801" cy="144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14000"/>
              </a:lnSpc>
              <a:buClr>
                <a:srgbClr val="3399FF"/>
              </a:buClr>
              <a:buSzPct val="60000"/>
              <a:buFont typeface="Wingdings" pitchFamily="2" charset="2"/>
              <a:buChar char="n"/>
            </a:pPr>
            <a:r>
              <a:rPr lang="cs-CZ" sz="1900" b="0" dirty="0">
                <a:solidFill>
                  <a:prstClr val="black"/>
                </a:solidFill>
                <a:latin typeface="Arial" pitchFamily="34" charset="0"/>
              </a:rPr>
              <a:t>BIA </a:t>
            </a:r>
            <a:r>
              <a:rPr lang="en-US" sz="1900" b="0" dirty="0">
                <a:solidFill>
                  <a:prstClr val="black"/>
                </a:solidFill>
                <a:latin typeface="Arial" pitchFamily="34" charset="0"/>
              </a:rPr>
              <a:t>actually determines the electrical impedance, or opposition to the flow of an electric current through body tissues which can then be used to estimate total body water (TBW), which can be used to estimate fat-free body mass and, by difference with body weight, body fat.</a:t>
            </a:r>
            <a:endParaRPr lang="cs-CZ" sz="1900" b="0" dirty="0">
              <a:solidFill>
                <a:prstClr val="black"/>
              </a:solidFill>
              <a:latin typeface="Arial" pitchFamily="34" charset="0"/>
            </a:endParaRPr>
          </a:p>
          <a:p>
            <a:pPr marL="359173" indent="-359173">
              <a:lnSpc>
                <a:spcPct val="114000"/>
              </a:lnSpc>
              <a:buClr>
                <a:srgbClr val="3399FF"/>
              </a:buClr>
              <a:buSzPct val="60000"/>
              <a:buFont typeface="Wingdings" pitchFamily="2" charset="2"/>
              <a:buChar char="n"/>
            </a:pPr>
            <a:endParaRPr lang="cs-CZ" b="0" dirty="0">
              <a:solidFill>
                <a:prstClr val="black"/>
              </a:solidFill>
              <a:latin typeface="Arial" pitchFamily="34" charset="0"/>
            </a:endParaRP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pic>
        <p:nvPicPr>
          <p:cNvPr id="11266" name="Picture 2" descr="Výsledek obrázku pro Bioelectrical impedance analy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1" y="2286002"/>
            <a:ext cx="30543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jfiala\Desktop\VÝUKA\20 - Výuka jaro 2018\00 - příprava OPZ II\hodnocení výživového stavu\Media Gallery\zz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676400"/>
            <a:ext cx="1238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jfiala\Desktop\VÝUKA\20 - Výuka jaro 2018\00 - příprava OPZ II\hodnocení výživového stavu\Media Gallery\zz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5875" y="1981200"/>
            <a:ext cx="1114425" cy="2038350"/>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Users\jfiala\Desktop\VÝUKA\20 - Výuka jaro 2018\00 - příprava OPZ II\hodnocení výživového stavu\Media Gallery\zz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00" y="5125324"/>
            <a:ext cx="1836738" cy="127547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Users\jfiala\Desktop\VÝUKA\20 - Výuka jaro 2018\00 - příprava OPZ II\hodnocení výživového stavu\Media Gallery\zzz.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1" y="4762501"/>
            <a:ext cx="1789216" cy="1638299"/>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C:\Users\jfiala\Desktop\VÝUKA\20 - Výuka jaro 2018\00 - příprava OPZ II\hodnocení výživového stavu\Media Gallery\zzz.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1920" y="4876801"/>
            <a:ext cx="3044031" cy="1628775"/>
          </a:xfrm>
          <a:prstGeom prst="rect">
            <a:avLst/>
          </a:prstGeom>
          <a:noFill/>
          <a:extLst>
            <a:ext uri="{909E8E84-426E-40DD-AFC4-6F175D3DCCD1}">
              <a14:hiddenFill xmlns:a14="http://schemas.microsoft.com/office/drawing/2010/main">
                <a:solidFill>
                  <a:srgbClr val="FFFFFF"/>
                </a:solidFill>
              </a14:hiddenFill>
            </a:ext>
          </a:extLst>
        </p:spPr>
      </p:pic>
      <p:pic>
        <p:nvPicPr>
          <p:cNvPr id="11273" name="Picture 9" descr="Výsledek obrázku pro BIA measurement bodystat">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84552" y="2085974"/>
            <a:ext cx="2032794" cy="2524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200761"/>
      </p:ext>
    </p:extLst>
  </p:cSld>
  <p:clrMapOvr>
    <a:masterClrMapping/>
  </p:clrMapOvr>
  <p:transition spd="med">
    <p:pull dir="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38098"/>
            <a:ext cx="8997950" cy="419099"/>
          </a:xfrm>
        </p:spPr>
        <p:txBody>
          <a:bodyPr wrap="square" numCol="1" anchorCtr="0" compatLnSpc="1">
            <a:prstTxWarp prst="textNoShape">
              <a:avLst/>
            </a:prstTxWarp>
            <a:noAutofit/>
          </a:bodyPr>
          <a:lstStyle/>
          <a:p>
            <a:pPr eaLnBrk="1" hangingPunct="1">
              <a:lnSpc>
                <a:spcPct val="100000"/>
              </a:lnSpc>
            </a:pPr>
            <a:r>
              <a:rPr lang="cs-CZ" sz="1900" dirty="0" err="1">
                <a:effectLst>
                  <a:outerShdw blurRad="38100" dist="38100" dir="2700000" algn="tl">
                    <a:srgbClr val="C0C0C0"/>
                  </a:outerShdw>
                </a:effectLst>
                <a:latin typeface="Arial" pitchFamily="34" charset="0"/>
              </a:rPr>
              <a:t>Inbody</a:t>
            </a:r>
            <a:r>
              <a:rPr lang="cs-CZ" sz="1900" dirty="0">
                <a:effectLst>
                  <a:outerShdw blurRad="38100" dist="38100" dir="2700000" algn="tl">
                    <a:srgbClr val="C0C0C0"/>
                  </a:outerShdw>
                </a:effectLst>
                <a:latin typeface="Arial" pitchFamily="34" charset="0"/>
              </a:rPr>
              <a:t> S10 </a:t>
            </a:r>
            <a:endParaRPr lang="cs-CZ"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57</a:t>
            </a:fld>
            <a:endParaRPr lang="cs-CZ" sz="1300">
              <a:solidFill>
                <a:prstClr val="black">
                  <a:lumMod val="65000"/>
                  <a:lumOff val="35000"/>
                </a:prstClr>
              </a:solidFill>
              <a:latin typeface="Century Gothic" pitchFamily="34" charset="0"/>
            </a:endParaRPr>
          </a:p>
        </p:txBody>
      </p:sp>
      <p:pic>
        <p:nvPicPr>
          <p:cNvPr id="8195" name="Picture 3" descr="C:\Users\jfiala\Desktop\VÝUKA\20 - Výuka jaro 2018\00 - příprava OPZ II\hodnocení výživového stavu\obrázky\inbodys10_seeingabov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3200" y="965263"/>
            <a:ext cx="3962401" cy="436873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jfiala\Desktop\VÝUKA\20 - Výuka jaro 2018\00 - příprava OPZ II\hodnocení výživového stavu\obrázky\inbody s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425" y="76202"/>
            <a:ext cx="3886725" cy="6697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282598"/>
      </p:ext>
    </p:extLst>
  </p:cSld>
  <p:clrMapOvr>
    <a:masterClrMapping/>
  </p:clrMapOvr>
  <p:transition spd="med">
    <p:pull dir="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76201"/>
            <a:ext cx="8997950" cy="419099"/>
          </a:xfrm>
        </p:spPr>
        <p:txBody>
          <a:bodyPr wrap="square" numCol="1" anchorCtr="0" compatLnSpc="1">
            <a:prstTxWarp prst="textNoShape">
              <a:avLst/>
            </a:prstTxWarp>
            <a:noAutofit/>
          </a:bodyPr>
          <a:lstStyle/>
          <a:p>
            <a:pPr eaLnBrk="1" hangingPunct="1">
              <a:lnSpc>
                <a:spcPct val="100000"/>
              </a:lnSpc>
            </a:pPr>
            <a:r>
              <a:rPr lang="cs-CZ" sz="2100" dirty="0" err="1">
                <a:effectLst>
                  <a:outerShdw blurRad="38100" dist="38100" dir="2700000" algn="tl">
                    <a:srgbClr val="C0C0C0"/>
                  </a:outerShdw>
                </a:effectLst>
                <a:latin typeface="Arial" pitchFamily="34" charset="0"/>
              </a:rPr>
              <a:t>Inbody</a:t>
            </a:r>
            <a:r>
              <a:rPr lang="cs-CZ" sz="2100" dirty="0">
                <a:effectLst>
                  <a:outerShdw blurRad="38100" dist="38100" dir="2700000" algn="tl">
                    <a:srgbClr val="C0C0C0"/>
                  </a:outerShdw>
                </a:effectLst>
                <a:latin typeface="Arial" pitchFamily="34" charset="0"/>
              </a:rPr>
              <a:t> S10 </a:t>
            </a:r>
            <a:endParaRPr lang="cs-CZ" sz="21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58</a:t>
            </a:fld>
            <a:endParaRPr lang="cs-CZ" sz="13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5334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a:solidFill>
                <a:prstClr val="white"/>
              </a:solidFill>
            </a:endParaRPr>
          </a:p>
        </p:txBody>
      </p:sp>
      <p:pic>
        <p:nvPicPr>
          <p:cNvPr id="9219" name="Picture 3" descr="C:\Users\jfiala\Desktop\VÝUKA\20 - Výuka jaro 2018\00 - příprava OPZ II\hodnocení výživového stavu\obrázky\inbodys10_postur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852954"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945757"/>
      </p:ext>
    </p:extLst>
  </p:cSld>
  <p:clrMapOvr>
    <a:masterClrMapping/>
  </p:clrMapOvr>
  <p:transition spd="med">
    <p:pull dir="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59</a:t>
            </a:fld>
            <a:endParaRPr lang="cs-CZ" sz="1300">
              <a:solidFill>
                <a:prstClr val="black">
                  <a:lumMod val="65000"/>
                  <a:lumOff val="35000"/>
                </a:prstClr>
              </a:solidFill>
              <a:latin typeface="Century Gothic" pitchFamily="34" charset="0"/>
            </a:endParaRPr>
          </a:p>
        </p:txBody>
      </p:sp>
      <p:pic>
        <p:nvPicPr>
          <p:cNvPr id="10242" name="Picture 2" descr="C:\Users\jfiala\Desktop\VÝUKA\20 - Výuka jaro 2018\00 - příprava OPZ II\hodnocení výživového stavu\obrázky\inbodys10_fo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99" y="533402"/>
            <a:ext cx="5752185" cy="56388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jfiala\Desktop\VÝUKA\20 - Výuka jaro 2018\00 - příprava OPZ II\hodnocení výživového stavu\obrázky\inbodys10_h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9158" y="131324"/>
            <a:ext cx="4006844" cy="6629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900676"/>
      </p:ext>
    </p:extLst>
  </p:cSld>
  <p:clrMapOvr>
    <a:masterClrMapping/>
  </p:clrMapOvr>
  <p:transition spd="med">
    <p:pull dir="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76201"/>
            <a:ext cx="8997950" cy="479612"/>
          </a:xfrm>
        </p:spPr>
        <p:txBody>
          <a:bodyPr wrap="square" numCol="1" anchorCtr="0" compatLnSpc="1">
            <a:prstTxWarp prst="textNoShape">
              <a:avLst/>
            </a:prstTxWarp>
            <a:noAutofit/>
          </a:bodyPr>
          <a:lstStyle/>
          <a:p>
            <a:pPr eaLnBrk="1" hangingPunct="1">
              <a:lnSpc>
                <a:spcPct val="100000"/>
              </a:lnSpc>
            </a:pPr>
            <a:r>
              <a:rPr lang="en-GB" sz="3000" dirty="0">
                <a:effectLst>
                  <a:outerShdw blurRad="38100" dist="38100" dir="2700000" algn="tl">
                    <a:srgbClr val="C0C0C0"/>
                  </a:outerShdw>
                </a:effectLst>
                <a:latin typeface="Arial" pitchFamily="34" charset="0"/>
              </a:rPr>
              <a:t>Burden of malnutrition</a:t>
            </a:r>
            <a:endParaRPr lang="en-GB" sz="30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6</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5334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a:solidFill>
                <a:prstClr val="white"/>
              </a:solidFill>
            </a:endParaRPr>
          </a:p>
        </p:txBody>
      </p:sp>
      <p:sp>
        <p:nvSpPr>
          <p:cNvPr id="20" name="Rectangle 4"/>
          <p:cNvSpPr>
            <a:spLocks noChangeArrowheads="1"/>
          </p:cNvSpPr>
          <p:nvPr/>
        </p:nvSpPr>
        <p:spPr bwMode="auto">
          <a:xfrm>
            <a:off x="495301" y="852489"/>
            <a:ext cx="9286875" cy="531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299311" indent="-299311">
              <a:lnSpc>
                <a:spcPct val="90000"/>
              </a:lnSpc>
              <a:buClr>
                <a:srgbClr val="3399FF"/>
              </a:buClr>
              <a:buSzPct val="60000"/>
              <a:buFont typeface="Wingdings" panose="05000000000000000000" pitchFamily="2" charset="2"/>
              <a:buChar char="q"/>
            </a:pPr>
            <a:r>
              <a:rPr lang="en-US" sz="1900" b="0" dirty="0">
                <a:solidFill>
                  <a:prstClr val="black"/>
                </a:solidFill>
                <a:latin typeface="Arial" pitchFamily="34" charset="0"/>
              </a:rPr>
              <a:t>Malnutrition affects people in every country.</a:t>
            </a:r>
            <a:endParaRPr lang="cs-CZ" sz="1900" b="0" dirty="0">
              <a:solidFill>
                <a:prstClr val="black"/>
              </a:solidFill>
              <a:latin typeface="Arial" pitchFamily="34" charset="0"/>
            </a:endParaRPr>
          </a:p>
          <a:p>
            <a:pPr>
              <a:lnSpc>
                <a:spcPct val="90000"/>
              </a:lnSpc>
              <a:buClr>
                <a:srgbClr val="3399FF"/>
              </a:buClr>
              <a:buSzPct val="60000"/>
            </a:pPr>
            <a:r>
              <a:rPr lang="en-US" sz="1000" b="0" dirty="0">
                <a:solidFill>
                  <a:prstClr val="black"/>
                </a:solidFill>
                <a:latin typeface="Arial" pitchFamily="34" charset="0"/>
              </a:rPr>
              <a:t> </a:t>
            </a:r>
            <a:endParaRPr lang="cs-CZ" sz="1000" b="0" dirty="0">
              <a:solidFill>
                <a:prstClr val="black"/>
              </a:solidFill>
              <a:latin typeface="Arial" pitchFamily="34" charset="0"/>
            </a:endParaRPr>
          </a:p>
          <a:p>
            <a:pPr marL="299311" indent="-299311">
              <a:lnSpc>
                <a:spcPct val="90000"/>
              </a:lnSpc>
              <a:buClr>
                <a:srgbClr val="3399FF"/>
              </a:buClr>
              <a:buSzPct val="60000"/>
              <a:buFont typeface="Wingdings" panose="05000000000000000000" pitchFamily="2" charset="2"/>
              <a:buChar char="q"/>
            </a:pPr>
            <a:r>
              <a:rPr lang="en-US" sz="1900" b="0" dirty="0">
                <a:solidFill>
                  <a:prstClr val="black"/>
                </a:solidFill>
                <a:latin typeface="Arial" pitchFamily="34" charset="0"/>
              </a:rPr>
              <a:t>Around 1.9 billion adults worldwide are </a:t>
            </a:r>
            <a:r>
              <a:rPr lang="en-US" sz="1900" b="0" dirty="0">
                <a:solidFill>
                  <a:srgbClr val="FF0066"/>
                </a:solidFill>
                <a:latin typeface="Arial" pitchFamily="34" charset="0"/>
              </a:rPr>
              <a:t>overweight</a:t>
            </a:r>
            <a:r>
              <a:rPr lang="en-US" sz="1900" b="0" dirty="0">
                <a:solidFill>
                  <a:prstClr val="black"/>
                </a:solidFill>
                <a:latin typeface="Arial" pitchFamily="34" charset="0"/>
              </a:rPr>
              <a:t>, while</a:t>
            </a:r>
            <a:r>
              <a:rPr lang="cs-CZ" sz="1900" b="0" dirty="0">
                <a:solidFill>
                  <a:prstClr val="black"/>
                </a:solidFill>
                <a:latin typeface="Arial" pitchFamily="34" charset="0"/>
              </a:rPr>
              <a:t> </a:t>
            </a:r>
            <a:r>
              <a:rPr lang="en-US" sz="1900" b="0" dirty="0">
                <a:solidFill>
                  <a:prstClr val="black"/>
                </a:solidFill>
                <a:latin typeface="Arial" pitchFamily="34" charset="0"/>
              </a:rPr>
              <a:t>462 million are </a:t>
            </a:r>
            <a:r>
              <a:rPr lang="en-US" sz="1900" b="0" dirty="0">
                <a:solidFill>
                  <a:srgbClr val="FF0000"/>
                </a:solidFill>
                <a:latin typeface="Arial" pitchFamily="34" charset="0"/>
              </a:rPr>
              <a:t>underweight</a:t>
            </a:r>
            <a:r>
              <a:rPr lang="en-US" sz="1900" b="0" dirty="0">
                <a:solidFill>
                  <a:prstClr val="black"/>
                </a:solidFill>
                <a:latin typeface="Arial" pitchFamily="34" charset="0"/>
              </a:rPr>
              <a:t>. </a:t>
            </a:r>
            <a:endParaRPr lang="cs-CZ" sz="1900" b="0" dirty="0">
              <a:solidFill>
                <a:prstClr val="black"/>
              </a:solidFill>
              <a:latin typeface="Arial" pitchFamily="34" charset="0"/>
            </a:endParaRPr>
          </a:p>
          <a:p>
            <a:pPr marL="299311" indent="-299311">
              <a:lnSpc>
                <a:spcPct val="90000"/>
              </a:lnSpc>
              <a:buClr>
                <a:srgbClr val="3399FF"/>
              </a:buClr>
              <a:buSzPct val="60000"/>
              <a:buFont typeface="Wingdings" panose="05000000000000000000" pitchFamily="2" charset="2"/>
              <a:buChar char="q"/>
            </a:pPr>
            <a:endParaRPr lang="cs-CZ" sz="1900" b="0" dirty="0">
              <a:solidFill>
                <a:prstClr val="black"/>
              </a:solidFill>
              <a:latin typeface="Arial" pitchFamily="34" charset="0"/>
            </a:endParaRPr>
          </a:p>
          <a:p>
            <a:pPr marL="299311" indent="-299311">
              <a:lnSpc>
                <a:spcPct val="90000"/>
              </a:lnSpc>
              <a:buClr>
                <a:srgbClr val="3399FF"/>
              </a:buClr>
              <a:buSzPct val="60000"/>
              <a:buFont typeface="Wingdings" panose="05000000000000000000" pitchFamily="2" charset="2"/>
              <a:buChar char="q"/>
            </a:pPr>
            <a:r>
              <a:rPr lang="en-US" sz="1900" b="0" dirty="0">
                <a:solidFill>
                  <a:prstClr val="black"/>
                </a:solidFill>
                <a:latin typeface="Arial" pitchFamily="34" charset="0"/>
              </a:rPr>
              <a:t>An estimated 41 million children under the age of 5 years are </a:t>
            </a:r>
            <a:r>
              <a:rPr lang="en-US" sz="1900" b="0" dirty="0">
                <a:solidFill>
                  <a:srgbClr val="FF0066"/>
                </a:solidFill>
                <a:latin typeface="Arial" pitchFamily="34" charset="0"/>
              </a:rPr>
              <a:t>overweight or obese</a:t>
            </a:r>
            <a:r>
              <a:rPr lang="en-US" sz="1900" b="0" dirty="0">
                <a:solidFill>
                  <a:prstClr val="black"/>
                </a:solidFill>
                <a:latin typeface="Arial" pitchFamily="34" charset="0"/>
              </a:rPr>
              <a:t>,</a:t>
            </a:r>
            <a:r>
              <a:rPr lang="cs-CZ" sz="1900" b="0" dirty="0">
                <a:solidFill>
                  <a:prstClr val="black"/>
                </a:solidFill>
                <a:latin typeface="Arial" pitchFamily="34" charset="0"/>
              </a:rPr>
              <a:t> </a:t>
            </a:r>
            <a:r>
              <a:rPr lang="en-US" sz="1900" b="0" dirty="0">
                <a:solidFill>
                  <a:prstClr val="black"/>
                </a:solidFill>
                <a:latin typeface="Arial" pitchFamily="34" charset="0"/>
              </a:rPr>
              <a:t> while some 159 million are </a:t>
            </a:r>
            <a:r>
              <a:rPr lang="en-US" sz="1900" b="0" dirty="0">
                <a:solidFill>
                  <a:srgbClr val="FF0000"/>
                </a:solidFill>
                <a:latin typeface="Arial" pitchFamily="34" charset="0"/>
              </a:rPr>
              <a:t>stunted</a:t>
            </a:r>
            <a:r>
              <a:rPr lang="en-US" sz="1900" b="0" dirty="0">
                <a:solidFill>
                  <a:prstClr val="black"/>
                </a:solidFill>
                <a:latin typeface="Arial" pitchFamily="34" charset="0"/>
              </a:rPr>
              <a:t> and 50 million are </a:t>
            </a:r>
            <a:r>
              <a:rPr lang="en-US" sz="1900" b="0" dirty="0">
                <a:solidFill>
                  <a:srgbClr val="FF0066"/>
                </a:solidFill>
                <a:latin typeface="Arial" pitchFamily="34" charset="0"/>
              </a:rPr>
              <a:t>wasted</a:t>
            </a:r>
            <a:r>
              <a:rPr lang="en-US" sz="1900" b="0" dirty="0">
                <a:solidFill>
                  <a:prstClr val="black"/>
                </a:solidFill>
                <a:latin typeface="Arial" pitchFamily="34" charset="0"/>
              </a:rPr>
              <a:t>.</a:t>
            </a:r>
            <a:endParaRPr lang="cs-CZ" sz="1900" b="0" dirty="0">
              <a:solidFill>
                <a:prstClr val="black"/>
              </a:solidFill>
              <a:latin typeface="Arial" pitchFamily="34" charset="0"/>
            </a:endParaRPr>
          </a:p>
          <a:p>
            <a:pPr marL="299311" indent="-299311">
              <a:lnSpc>
                <a:spcPct val="90000"/>
              </a:lnSpc>
              <a:buClr>
                <a:srgbClr val="3399FF"/>
              </a:buClr>
              <a:buSzPct val="60000"/>
              <a:buFont typeface="Wingdings" panose="05000000000000000000" pitchFamily="2" charset="2"/>
              <a:buChar char="q"/>
            </a:pPr>
            <a:endParaRPr lang="cs-CZ" sz="1900" b="0" dirty="0">
              <a:solidFill>
                <a:prstClr val="black"/>
              </a:solidFill>
              <a:latin typeface="Arial" pitchFamily="34" charset="0"/>
            </a:endParaRPr>
          </a:p>
          <a:p>
            <a:pPr marL="299311" indent="-299311">
              <a:lnSpc>
                <a:spcPct val="90000"/>
              </a:lnSpc>
              <a:buClr>
                <a:srgbClr val="3399FF"/>
              </a:buClr>
              <a:buSzPct val="60000"/>
              <a:buFont typeface="Wingdings" panose="05000000000000000000" pitchFamily="2" charset="2"/>
              <a:buChar char="q"/>
            </a:pPr>
            <a:r>
              <a:rPr lang="en-US" sz="1900" b="0" dirty="0">
                <a:solidFill>
                  <a:prstClr val="black"/>
                </a:solidFill>
                <a:latin typeface="Arial" pitchFamily="34" charset="0"/>
              </a:rPr>
              <a:t> Adding to this burden are the 528 million or 29% of women of reproductive age around the world affected by </a:t>
            </a:r>
            <a:r>
              <a:rPr lang="en-US" sz="1900" b="0" dirty="0" err="1">
                <a:solidFill>
                  <a:srgbClr val="FF0000"/>
                </a:solidFill>
                <a:latin typeface="Arial" pitchFamily="34" charset="0"/>
              </a:rPr>
              <a:t>anaemia</a:t>
            </a:r>
            <a:r>
              <a:rPr lang="en-US" sz="1900" b="0" dirty="0">
                <a:solidFill>
                  <a:prstClr val="black"/>
                </a:solidFill>
                <a:latin typeface="Arial" pitchFamily="34" charset="0"/>
              </a:rPr>
              <a:t>, for which approximately half would be amenable to iron supplementation.</a:t>
            </a:r>
            <a:endParaRPr lang="cs-CZ" sz="1900" b="0" dirty="0">
              <a:solidFill>
                <a:prstClr val="black"/>
              </a:solidFill>
              <a:latin typeface="Arial" pitchFamily="34" charset="0"/>
            </a:endParaRPr>
          </a:p>
          <a:p>
            <a:pPr marL="299311" indent="-299311">
              <a:lnSpc>
                <a:spcPct val="90000"/>
              </a:lnSpc>
              <a:buClr>
                <a:srgbClr val="3399FF"/>
              </a:buClr>
              <a:buSzPct val="60000"/>
              <a:buFont typeface="Wingdings" panose="05000000000000000000" pitchFamily="2" charset="2"/>
              <a:buChar char="q"/>
            </a:pPr>
            <a:endParaRPr lang="cs-CZ" sz="1900" b="0" dirty="0">
              <a:solidFill>
                <a:prstClr val="black"/>
              </a:solidFill>
              <a:latin typeface="Arial" pitchFamily="34" charset="0"/>
            </a:endParaRPr>
          </a:p>
          <a:p>
            <a:pPr marL="299311" indent="-299311">
              <a:lnSpc>
                <a:spcPct val="90000"/>
              </a:lnSpc>
              <a:buClr>
                <a:srgbClr val="3399FF"/>
              </a:buClr>
              <a:buSzPct val="60000"/>
              <a:buFont typeface="Wingdings" panose="05000000000000000000" pitchFamily="2" charset="2"/>
              <a:buChar char="q"/>
            </a:pPr>
            <a:r>
              <a:rPr lang="en-US" sz="1900" b="0" dirty="0">
                <a:solidFill>
                  <a:prstClr val="black"/>
                </a:solidFill>
                <a:latin typeface="Arial" pitchFamily="34" charset="0"/>
              </a:rPr>
              <a:t>Many families cannot afford or access enough nutritious foods like fresh fruit and vegetables, legumes, meat and milk, while foods and drinks high in fat, sugar and salt are cheaper and more readily available, leading to a rapid rise in the number of children and adults who are overweight and obese, </a:t>
            </a:r>
            <a:r>
              <a:rPr lang="en-US" sz="1900" b="0" dirty="0">
                <a:solidFill>
                  <a:srgbClr val="FF0000"/>
                </a:solidFill>
                <a:latin typeface="Arial" pitchFamily="34" charset="0"/>
              </a:rPr>
              <a:t>in poor as well as rich countries. </a:t>
            </a:r>
            <a:endParaRPr lang="cs-CZ" sz="1900" b="0" dirty="0">
              <a:solidFill>
                <a:srgbClr val="FF0000"/>
              </a:solidFill>
              <a:latin typeface="Arial" pitchFamily="34" charset="0"/>
            </a:endParaRPr>
          </a:p>
          <a:p>
            <a:pPr marL="299311" indent="-299311">
              <a:lnSpc>
                <a:spcPct val="90000"/>
              </a:lnSpc>
              <a:buClr>
                <a:srgbClr val="3399FF"/>
              </a:buClr>
              <a:buSzPct val="60000"/>
              <a:buFont typeface="Wingdings" panose="05000000000000000000" pitchFamily="2" charset="2"/>
              <a:buChar char="q"/>
            </a:pPr>
            <a:endParaRPr lang="cs-CZ" sz="1900" b="0" dirty="0">
              <a:solidFill>
                <a:prstClr val="black"/>
              </a:solidFill>
              <a:latin typeface="Arial" pitchFamily="34" charset="0"/>
            </a:endParaRPr>
          </a:p>
          <a:p>
            <a:pPr marL="299311" indent="-299311">
              <a:lnSpc>
                <a:spcPct val="90000"/>
              </a:lnSpc>
              <a:buClr>
                <a:srgbClr val="3399FF"/>
              </a:buClr>
              <a:buSzPct val="60000"/>
              <a:buFont typeface="Wingdings" panose="05000000000000000000" pitchFamily="2" charset="2"/>
              <a:buChar char="q"/>
            </a:pPr>
            <a:r>
              <a:rPr lang="en-US" sz="1900" b="0" dirty="0">
                <a:solidFill>
                  <a:prstClr val="black"/>
                </a:solidFill>
                <a:latin typeface="Arial" pitchFamily="34" charset="0"/>
              </a:rPr>
              <a:t>It is quite common to find undernutrition and overweight within the same community, household or even individual – </a:t>
            </a:r>
            <a:r>
              <a:rPr lang="en-US" sz="1900" b="0" dirty="0">
                <a:solidFill>
                  <a:srgbClr val="FF0000"/>
                </a:solidFill>
                <a:latin typeface="Arial" pitchFamily="34" charset="0"/>
              </a:rPr>
              <a:t>it is possible to be both overweight and micronutrient deficient</a:t>
            </a:r>
            <a:r>
              <a:rPr lang="en-US" sz="1900" b="0" dirty="0">
                <a:solidFill>
                  <a:prstClr val="black"/>
                </a:solidFill>
                <a:latin typeface="Arial" pitchFamily="34" charset="0"/>
              </a:rPr>
              <a:t>, for example. </a:t>
            </a:r>
            <a:endParaRPr lang="cs-CZ" sz="1900" b="0" dirty="0">
              <a:solidFill>
                <a:prstClr val="black"/>
              </a:solidFill>
              <a:latin typeface="Arial" pitchFamily="34" charset="0"/>
            </a:endParaRPr>
          </a:p>
          <a:p>
            <a:pPr marL="299311" indent="-299311">
              <a:lnSpc>
                <a:spcPct val="90000"/>
              </a:lnSpc>
              <a:buClr>
                <a:srgbClr val="3399FF"/>
              </a:buClr>
              <a:buSzPct val="60000"/>
              <a:buFontTx/>
              <a:buChar char="-"/>
            </a:pPr>
            <a:endParaRPr lang="cs-CZ" sz="1900" dirty="0">
              <a:solidFill>
                <a:prstClr val="black"/>
              </a:solidFill>
              <a:latin typeface="Arial" pitchFamily="34" charset="0"/>
            </a:endParaRPr>
          </a:p>
        </p:txBody>
      </p:sp>
    </p:spTree>
    <p:extLst>
      <p:ext uri="{BB962C8B-B14F-4D97-AF65-F5344CB8AC3E}">
        <p14:creationId xmlns:p14="http://schemas.microsoft.com/office/powerpoint/2010/main" val="2944904269"/>
      </p:ext>
    </p:extLst>
  </p:cSld>
  <p:clrMapOvr>
    <a:masterClrMapping/>
  </p:clrMapOvr>
  <p:transition spd="med">
    <p:pull dir="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60</a:t>
            </a:fld>
            <a:endParaRPr lang="cs-CZ" sz="130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82551" y="685799"/>
            <a:ext cx="346709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1700" b="0" dirty="0">
                <a:solidFill>
                  <a:prstClr val="black"/>
                </a:solidFill>
                <a:latin typeface="Arial" pitchFamily="34" charset="0"/>
              </a:rPr>
              <a:t>Body Composition</a:t>
            </a:r>
            <a:r>
              <a:rPr lang="cs-CZ" sz="1700" b="0" dirty="0">
                <a:solidFill>
                  <a:prstClr val="black"/>
                </a:solidFill>
                <a:latin typeface="Arial" pitchFamily="34" charset="0"/>
              </a:rPr>
              <a:t> </a:t>
            </a:r>
            <a:r>
              <a:rPr lang="en-GB" sz="1700" b="0" dirty="0">
                <a:solidFill>
                  <a:prstClr val="black"/>
                </a:solidFill>
                <a:latin typeface="Arial" pitchFamily="34" charset="0"/>
              </a:rPr>
              <a:t> Analysis</a:t>
            </a:r>
            <a:endParaRPr lang="en-GB" sz="1700" dirty="0">
              <a:solidFill>
                <a:prstClr val="black"/>
              </a:solidFill>
              <a:latin typeface="Arial" pitchFamily="34" charset="0"/>
            </a:endParaRPr>
          </a:p>
        </p:txBody>
      </p:sp>
      <p:pic>
        <p:nvPicPr>
          <p:cNvPr id="11266" name="Picture 2" descr="C:\Users\jfiala\Desktop\VÝUKA\20 - Výuka jaro 2018\00 - příprava OPZ II\hodnocení výživového stavu\obrázky\Global_s10_result.jpg"/>
          <p:cNvPicPr>
            <a:picLocks noChangeAspect="1" noChangeArrowheads="1"/>
          </p:cNvPicPr>
          <p:nvPr/>
        </p:nvPicPr>
        <p:blipFill rotWithShape="1">
          <a:blip r:embed="rId3">
            <a:extLst>
              <a:ext uri="{28A0092B-C50C-407E-A947-70E740481C1C}">
                <a14:useLocalDpi xmlns:a14="http://schemas.microsoft.com/office/drawing/2010/main" val="0"/>
              </a:ext>
            </a:extLst>
          </a:blip>
          <a:srcRect t="2501" b="3434"/>
          <a:stretch/>
        </p:blipFill>
        <p:spPr bwMode="auto">
          <a:xfrm>
            <a:off x="4023983" y="37199"/>
            <a:ext cx="5551820" cy="682080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p:cNvSpPr>
            <a:spLocks noChangeArrowheads="1"/>
          </p:cNvSpPr>
          <p:nvPr/>
        </p:nvSpPr>
        <p:spPr bwMode="auto">
          <a:xfrm>
            <a:off x="82550" y="1676401"/>
            <a:ext cx="371475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1700" b="0" dirty="0">
                <a:solidFill>
                  <a:prstClr val="black"/>
                </a:solidFill>
                <a:latin typeface="Arial" pitchFamily="34" charset="0"/>
              </a:rPr>
              <a:t>Muscle-Fat Analysis</a:t>
            </a:r>
            <a:endParaRPr lang="en-GB" sz="1700" dirty="0">
              <a:solidFill>
                <a:prstClr val="black"/>
              </a:solidFill>
              <a:latin typeface="Arial" pitchFamily="34" charset="0"/>
            </a:endParaRPr>
          </a:p>
        </p:txBody>
      </p:sp>
      <p:sp>
        <p:nvSpPr>
          <p:cNvPr id="11" name="Rectangle 4"/>
          <p:cNvSpPr>
            <a:spLocks noChangeArrowheads="1"/>
          </p:cNvSpPr>
          <p:nvPr/>
        </p:nvSpPr>
        <p:spPr bwMode="auto">
          <a:xfrm>
            <a:off x="82550" y="2819401"/>
            <a:ext cx="371475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1700" b="0" dirty="0">
                <a:solidFill>
                  <a:prstClr val="black"/>
                </a:solidFill>
                <a:latin typeface="Arial" pitchFamily="34" charset="0"/>
              </a:rPr>
              <a:t>Segmental Lean Analysis</a:t>
            </a:r>
            <a:endParaRPr lang="en-GB" sz="1700" dirty="0">
              <a:solidFill>
                <a:prstClr val="black"/>
              </a:solidFill>
              <a:latin typeface="Arial" pitchFamily="34" charset="0"/>
            </a:endParaRPr>
          </a:p>
        </p:txBody>
      </p:sp>
      <p:sp>
        <p:nvSpPr>
          <p:cNvPr id="12" name="Rectangle 4"/>
          <p:cNvSpPr>
            <a:spLocks noChangeArrowheads="1"/>
          </p:cNvSpPr>
          <p:nvPr/>
        </p:nvSpPr>
        <p:spPr bwMode="auto">
          <a:xfrm>
            <a:off x="165100" y="4038601"/>
            <a:ext cx="371475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1700" b="0" dirty="0">
                <a:solidFill>
                  <a:prstClr val="black"/>
                </a:solidFill>
                <a:latin typeface="Arial" pitchFamily="34" charset="0"/>
              </a:rPr>
              <a:t>Research Items</a:t>
            </a:r>
            <a:endParaRPr lang="en-GB" sz="1700" dirty="0">
              <a:solidFill>
                <a:prstClr val="black"/>
              </a:solidFill>
              <a:latin typeface="Arial" pitchFamily="34" charset="0"/>
            </a:endParaRPr>
          </a:p>
        </p:txBody>
      </p:sp>
    </p:spTree>
    <p:extLst>
      <p:ext uri="{BB962C8B-B14F-4D97-AF65-F5344CB8AC3E}">
        <p14:creationId xmlns:p14="http://schemas.microsoft.com/office/powerpoint/2010/main" val="2231130021"/>
      </p:ext>
    </p:extLst>
  </p:cSld>
  <p:clrMapOvr>
    <a:masterClrMapping/>
  </p:clrMapOvr>
  <p:transition spd="med">
    <p:pull dir="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61</a:t>
            </a:fld>
            <a:endParaRPr lang="cs-CZ" sz="1300">
              <a:solidFill>
                <a:prstClr val="black">
                  <a:lumMod val="65000"/>
                  <a:lumOff val="35000"/>
                </a:prstClr>
              </a:solidFill>
              <a:latin typeface="Century Gothic" pitchFamily="34" charset="0"/>
            </a:endParaRPr>
          </a:p>
        </p:txBody>
      </p:sp>
      <p:pic>
        <p:nvPicPr>
          <p:cNvPr id="13314" name="Picture 2" descr="C:\Users\jfiala\Desktop\VÝUKA\20 - Výuka jaro 2018\00 - příprava OPZ II\hodnocení výživového stavu\obrázky\Inbody - Body composition analys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8601"/>
            <a:ext cx="9906000" cy="1785224"/>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jfiala\Desktop\VÝUKA\20 - Výuka jaro 2018\00 - příprava OPZ II\hodnocení výživového stavu\obrázky\Inbody - Muscle fat analys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182638"/>
            <a:ext cx="9906000" cy="21607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jfiala\Desktop\VÝUKA\20 - Výuka jaro 2018\00 - příprava OPZ II\hodnocení výživového stavu\obrázky\Inbody Segmental lean analysi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616799"/>
            <a:ext cx="9823450" cy="2165002"/>
          </a:xfrm>
          <a:prstGeom prst="rect">
            <a:avLst/>
          </a:prstGeom>
          <a:noFill/>
          <a:extLst>
            <a:ext uri="{909E8E84-426E-40DD-AFC4-6F175D3DCCD1}">
              <a14:hiddenFill xmlns:a14="http://schemas.microsoft.com/office/drawing/2010/main">
                <a:solidFill>
                  <a:srgbClr val="FFFFFF"/>
                </a:solidFill>
              </a14:hiddenFill>
            </a:ext>
          </a:extLst>
        </p:spPr>
      </p:pic>
      <p:sp>
        <p:nvSpPr>
          <p:cNvPr id="1037315" name="Rectangle 3"/>
          <p:cNvSpPr>
            <a:spLocks noGrp="1" noChangeArrowheads="1"/>
          </p:cNvSpPr>
          <p:nvPr>
            <p:ph type="title" idx="4294967295"/>
          </p:nvPr>
        </p:nvSpPr>
        <p:spPr>
          <a:xfrm>
            <a:off x="495301" y="76201"/>
            <a:ext cx="8997950" cy="228599"/>
          </a:xfrm>
        </p:spPr>
        <p:txBody>
          <a:bodyPr wrap="square" numCol="1" anchorCtr="0" compatLnSpc="1">
            <a:prstTxWarp prst="textNoShape">
              <a:avLst/>
            </a:prstTxWarp>
            <a:noAutofit/>
          </a:bodyPr>
          <a:lstStyle/>
          <a:p>
            <a:pPr eaLnBrk="1" hangingPunct="1">
              <a:lnSpc>
                <a:spcPct val="100000"/>
              </a:lnSpc>
            </a:pPr>
            <a:r>
              <a:rPr lang="cs-CZ" sz="1300" dirty="0" err="1">
                <a:effectLst>
                  <a:outerShdw blurRad="38100" dist="38100" dir="2700000" algn="tl">
                    <a:srgbClr val="C0C0C0"/>
                  </a:outerShdw>
                </a:effectLst>
                <a:latin typeface="Arial" pitchFamily="34" charset="0"/>
              </a:rPr>
              <a:t>Inbody</a:t>
            </a:r>
            <a:r>
              <a:rPr lang="cs-CZ" sz="1300" dirty="0">
                <a:effectLst>
                  <a:outerShdw blurRad="38100" dist="38100" dir="2700000" algn="tl">
                    <a:srgbClr val="C0C0C0"/>
                  </a:outerShdw>
                </a:effectLst>
                <a:latin typeface="Arial" pitchFamily="34" charset="0"/>
              </a:rPr>
              <a:t> S10 </a:t>
            </a:r>
            <a:endParaRPr lang="cs-CZ" sz="1300" dirty="0">
              <a:effectLst>
                <a:outerShdw blurRad="38100" dist="38100" dir="2700000" algn="tl">
                  <a:srgbClr val="C0C0C0"/>
                </a:outerShdw>
              </a:effectLst>
            </a:endParaRPr>
          </a:p>
        </p:txBody>
      </p:sp>
    </p:spTree>
    <p:extLst>
      <p:ext uri="{BB962C8B-B14F-4D97-AF65-F5344CB8AC3E}">
        <p14:creationId xmlns:p14="http://schemas.microsoft.com/office/powerpoint/2010/main" val="163498966"/>
      </p:ext>
    </p:extLst>
  </p:cSld>
  <p:clrMapOvr>
    <a:masterClrMapping/>
  </p:clrMapOvr>
  <p:transition spd="med">
    <p:pull dir="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62</a:t>
            </a:fld>
            <a:endParaRPr lang="cs-CZ" sz="1300">
              <a:solidFill>
                <a:prstClr val="black">
                  <a:lumMod val="65000"/>
                  <a:lumOff val="35000"/>
                </a:prstClr>
              </a:solidFill>
              <a:latin typeface="Century Gothic" pitchFamily="34" charset="0"/>
            </a:endParaRPr>
          </a:p>
        </p:txBody>
      </p:sp>
      <p:pic>
        <p:nvPicPr>
          <p:cNvPr id="14340" name="Picture 4" descr="C:\Users\jfiala\Desktop\VÝUKA\20 - Výuka jaro 2018\00 - příprava OPZ II\hodnocení výživového stavu\obrázk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33402"/>
            <a:ext cx="9845475"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193688"/>
      </p:ext>
    </p:extLst>
  </p:cSld>
  <p:clrMapOvr>
    <a:masterClrMapping/>
  </p:clrMapOvr>
  <p:transition spd="med">
    <p:pull dir="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63</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180579" y="1905000"/>
            <a:ext cx="9725421"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gn="ctr">
              <a:lnSpc>
                <a:spcPct val="90000"/>
              </a:lnSpc>
              <a:buClr>
                <a:srgbClr val="3399FF"/>
              </a:buClr>
              <a:buSzPct val="60000"/>
            </a:pPr>
            <a:r>
              <a:rPr lang="cs-CZ" sz="7900" b="0" dirty="0">
                <a:solidFill>
                  <a:prstClr val="black"/>
                </a:solidFill>
                <a:latin typeface="Arial" pitchFamily="34" charset="0"/>
              </a:rPr>
              <a:t> OTHER TECHNIQUES</a:t>
            </a:r>
            <a:endParaRPr lang="cs-CZ" sz="6900" dirty="0">
              <a:solidFill>
                <a:prstClr val="black"/>
              </a:solidFill>
              <a:latin typeface="Arial" pitchFamily="34" charset="0"/>
            </a:endParaRPr>
          </a:p>
        </p:txBody>
      </p:sp>
    </p:spTree>
    <p:extLst>
      <p:ext uri="{BB962C8B-B14F-4D97-AF65-F5344CB8AC3E}">
        <p14:creationId xmlns:p14="http://schemas.microsoft.com/office/powerpoint/2010/main" val="3524715032"/>
      </p:ext>
    </p:extLst>
  </p:cSld>
  <p:clrMapOvr>
    <a:masterClrMapping/>
  </p:clrMapOvr>
  <p:transition spd="med">
    <p:pull dir="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Autofit/>
          </a:bodyPr>
          <a:lstStyle/>
          <a:p>
            <a:pPr eaLnBrk="1" hangingPunct="1">
              <a:lnSpc>
                <a:spcPts val="3561"/>
              </a:lnSpc>
              <a:defRPr/>
            </a:pPr>
            <a:r>
              <a:rPr lang="en-GB" sz="1900" dirty="0">
                <a:effectLst>
                  <a:outerShdw blurRad="38100" dist="38100" dir="2700000" algn="tl">
                    <a:srgbClr val="C0C0C0"/>
                  </a:outerShdw>
                </a:effectLst>
                <a:latin typeface="Arial" charset="0"/>
              </a:rPr>
              <a:t>Underwater weighing - </a:t>
            </a:r>
            <a:r>
              <a:rPr lang="en-GB" sz="1900" dirty="0" err="1">
                <a:effectLst>
                  <a:outerShdw blurRad="38100" dist="38100" dir="2700000" algn="tl">
                    <a:srgbClr val="C0C0C0"/>
                  </a:outerShdw>
                </a:effectLst>
                <a:latin typeface="Arial" charset="0"/>
              </a:rPr>
              <a:t>hydrodensitometry</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64</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4572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pic>
        <p:nvPicPr>
          <p:cNvPr id="9218" name="Picture 2" descr="C:\Users\jfiala\Desktop\Media Gallery\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667" y="990600"/>
            <a:ext cx="7435053"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962172"/>
      </p:ext>
    </p:extLst>
  </p:cSld>
  <p:clrMapOvr>
    <a:masterClrMapping/>
  </p:clrMapOvr>
  <p:transition spd="med">
    <p:pull dir="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Autofit/>
          </a:bodyPr>
          <a:lstStyle/>
          <a:p>
            <a:pPr eaLnBrk="1" hangingPunct="1">
              <a:lnSpc>
                <a:spcPts val="3561"/>
              </a:lnSpc>
              <a:defRPr/>
            </a:pPr>
            <a:r>
              <a:rPr lang="en-GB" sz="1900" dirty="0">
                <a:effectLst>
                  <a:outerShdw blurRad="38100" dist="38100" dir="2700000" algn="tl">
                    <a:srgbClr val="C0C0C0"/>
                  </a:outerShdw>
                </a:effectLst>
                <a:latin typeface="Arial" charset="0"/>
              </a:rPr>
              <a:t>DEXA – Dual  Energy X-ray Absorptiometry</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65</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4572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pic>
        <p:nvPicPr>
          <p:cNvPr id="8196" name="Picture 4" descr="Související obráze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0801" y="533400"/>
            <a:ext cx="7154331" cy="29718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can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8652" y="3502947"/>
            <a:ext cx="5917225" cy="3355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83202"/>
      </p:ext>
    </p:extLst>
  </p:cSld>
  <p:clrMapOvr>
    <a:masterClrMapping/>
  </p:clrMapOvr>
  <p:transition spd="med">
    <p:pull dir="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Autofit/>
          </a:bodyPr>
          <a:lstStyle/>
          <a:p>
            <a:pPr eaLnBrk="1" hangingPunct="1">
              <a:lnSpc>
                <a:spcPts val="3561"/>
              </a:lnSpc>
              <a:defRPr/>
            </a:pPr>
            <a:r>
              <a:rPr lang="en-GB" sz="1900" dirty="0">
                <a:effectLst>
                  <a:outerShdw blurRad="38100" dist="38100" dir="2700000" algn="tl">
                    <a:srgbClr val="C0C0C0"/>
                  </a:outerShdw>
                </a:effectLst>
                <a:latin typeface="Arial" charset="0"/>
              </a:rPr>
              <a:t>DEXA – Dual  Energy X-ray Absorptiometry</a:t>
            </a:r>
            <a:r>
              <a:rPr lang="cs-CZ" sz="1900" dirty="0">
                <a:effectLst>
                  <a:outerShdw blurRad="38100" dist="38100" dir="2700000" algn="tl">
                    <a:srgbClr val="C0C0C0"/>
                  </a:outerShdw>
                </a:effectLst>
                <a:latin typeface="Arial" charset="0"/>
              </a:rPr>
              <a:t> </a:t>
            </a:r>
            <a:r>
              <a:rPr lang="en-GB" sz="1900" dirty="0">
                <a:effectLst>
                  <a:outerShdw blurRad="38100" dist="38100" dir="2700000" algn="tl">
                    <a:srgbClr val="C0C0C0"/>
                  </a:outerShdw>
                </a:effectLst>
                <a:latin typeface="Arial" charset="0"/>
              </a:rPr>
              <a:t>- principle</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66</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5334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pic>
        <p:nvPicPr>
          <p:cNvPr id="15362" name="Picture 2" descr="C:\Users\jfiala\Desktop\Media Gallery\DEXA princi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1" y="1295402"/>
            <a:ext cx="8573603" cy="4267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272842"/>
      </p:ext>
    </p:extLst>
  </p:cSld>
  <p:clrMapOvr>
    <a:masterClrMapping/>
  </p:clrMapOvr>
  <p:transition spd="med">
    <p:pull dir="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Autofit/>
          </a:bodyPr>
          <a:lstStyle/>
          <a:p>
            <a:pPr eaLnBrk="1" hangingPunct="1">
              <a:lnSpc>
                <a:spcPts val="3561"/>
              </a:lnSpc>
              <a:defRPr/>
            </a:pPr>
            <a:r>
              <a:rPr lang="cs-CZ" sz="1900" dirty="0">
                <a:effectLst>
                  <a:outerShdw blurRad="38100" dist="38100" dir="2700000" algn="tl">
                    <a:srgbClr val="C0C0C0"/>
                  </a:outerShdw>
                </a:effectLst>
              </a:rPr>
              <a:t>DEXA – </a:t>
            </a:r>
            <a:r>
              <a:rPr lang="cs-CZ" sz="1900" dirty="0" err="1">
                <a:effectLst>
                  <a:outerShdw blurRad="38100" dist="38100" dir="2700000" algn="tl">
                    <a:srgbClr val="C0C0C0"/>
                  </a:outerShdw>
                </a:effectLst>
              </a:rPr>
              <a:t>Dual</a:t>
            </a:r>
            <a:r>
              <a:rPr lang="cs-CZ" sz="1900" dirty="0">
                <a:effectLst>
                  <a:outerShdw blurRad="38100" dist="38100" dir="2700000" algn="tl">
                    <a:srgbClr val="C0C0C0"/>
                  </a:outerShdw>
                </a:effectLst>
              </a:rPr>
              <a:t>  </a:t>
            </a:r>
            <a:r>
              <a:rPr lang="cs-CZ" sz="1900" dirty="0" err="1">
                <a:effectLst>
                  <a:outerShdw blurRad="38100" dist="38100" dir="2700000" algn="tl">
                    <a:srgbClr val="C0C0C0"/>
                  </a:outerShdw>
                </a:effectLst>
              </a:rPr>
              <a:t>Energy</a:t>
            </a:r>
            <a:r>
              <a:rPr lang="cs-CZ" sz="1900" dirty="0">
                <a:effectLst>
                  <a:outerShdw blurRad="38100" dist="38100" dir="2700000" algn="tl">
                    <a:srgbClr val="C0C0C0"/>
                  </a:outerShdw>
                </a:effectLst>
              </a:rPr>
              <a:t> X-</a:t>
            </a:r>
            <a:r>
              <a:rPr lang="cs-CZ" sz="1900" dirty="0" err="1">
                <a:effectLst>
                  <a:outerShdw blurRad="38100" dist="38100" dir="2700000" algn="tl">
                    <a:srgbClr val="C0C0C0"/>
                  </a:outerShdw>
                </a:effectLst>
              </a:rPr>
              <a:t>ray</a:t>
            </a:r>
            <a:r>
              <a:rPr lang="cs-CZ" sz="1900" dirty="0">
                <a:effectLst>
                  <a:outerShdw blurRad="38100" dist="38100" dir="2700000" algn="tl">
                    <a:srgbClr val="C0C0C0"/>
                  </a:outerShdw>
                </a:effectLst>
              </a:rPr>
              <a:t> </a:t>
            </a:r>
            <a:r>
              <a:rPr lang="cs-CZ" sz="1900" dirty="0" err="1">
                <a:effectLst>
                  <a:outerShdw blurRad="38100" dist="38100" dir="2700000" algn="tl">
                    <a:srgbClr val="C0C0C0"/>
                  </a:outerShdw>
                </a:effectLst>
              </a:rPr>
              <a:t>Absorptiometry</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67</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5334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pic>
        <p:nvPicPr>
          <p:cNvPr id="9218"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74" y="914401"/>
            <a:ext cx="9747026" cy="542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46852"/>
      </p:ext>
    </p:extLst>
  </p:cSld>
  <p:clrMapOvr>
    <a:masterClrMapping/>
  </p:clrMapOvr>
  <p:transition spd="med">
    <p:pull dir="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330200" y="2"/>
            <a:ext cx="8997950" cy="457200"/>
          </a:xfrm>
        </p:spPr>
        <p:txBody>
          <a:bodyPr wrap="square" numCol="1" anchorCtr="0" compatLnSpc="1">
            <a:prstTxWarp prst="textNoShape">
              <a:avLst/>
            </a:prstTxWarp>
            <a:noAutofit/>
          </a:bodyPr>
          <a:lstStyle/>
          <a:p>
            <a:pPr eaLnBrk="1" hangingPunct="1">
              <a:lnSpc>
                <a:spcPts val="3561"/>
              </a:lnSpc>
              <a:defRPr/>
            </a:pPr>
            <a:r>
              <a:rPr lang="en-GB" sz="1900" dirty="0" err="1">
                <a:effectLst>
                  <a:outerShdw blurRad="38100" dist="38100" dir="2700000" algn="tl">
                    <a:srgbClr val="C0C0C0"/>
                  </a:outerShdw>
                </a:effectLst>
                <a:latin typeface="Arial" pitchFamily="34" charset="0"/>
              </a:rPr>
              <a:t>BodPod</a:t>
            </a:r>
            <a:r>
              <a:rPr lang="en-GB" sz="1900" dirty="0">
                <a:effectLst>
                  <a:outerShdw blurRad="38100" dist="38100" dir="2700000" algn="tl">
                    <a:srgbClr val="C0C0C0"/>
                  </a:outerShdw>
                </a:effectLst>
                <a:latin typeface="Arial" pitchFamily="34" charset="0"/>
              </a:rPr>
              <a:t> –Air displacement plethysmography</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68</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5334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pic>
        <p:nvPicPr>
          <p:cNvPr id="7170" name="Picture 2" descr="C:\Users\jfiala\Desktop\Media Gallery\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 y="1143002"/>
            <a:ext cx="5188925" cy="4381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jfiala\Desktop\Media Gallery\bod-po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752" y="794792"/>
            <a:ext cx="4292600" cy="552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791179"/>
      </p:ext>
    </p:extLst>
  </p:cSld>
  <p:clrMapOvr>
    <a:masterClrMapping/>
  </p:clrMapOvr>
  <p:transition spd="med">
    <p:pull dir="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152401"/>
            <a:ext cx="8997950" cy="304800"/>
          </a:xfrm>
        </p:spPr>
        <p:txBody>
          <a:bodyPr wrap="square" numCol="1" anchorCtr="0" compatLnSpc="1">
            <a:prstTxWarp prst="textNoShape">
              <a:avLst/>
            </a:prstTxWarp>
            <a:noAutofit/>
          </a:bodyPr>
          <a:lstStyle/>
          <a:p>
            <a:pPr eaLnBrk="1" hangingPunct="1">
              <a:lnSpc>
                <a:spcPts val="3561"/>
              </a:lnSpc>
              <a:defRPr/>
            </a:pPr>
            <a:r>
              <a:rPr lang="en-GB" sz="1900" dirty="0">
                <a:effectLst>
                  <a:outerShdw blurRad="38100" dist="38100" dir="2700000" algn="tl">
                    <a:srgbClr val="C0C0C0"/>
                  </a:outerShdw>
                </a:effectLst>
                <a:latin typeface="Arial" charset="0"/>
              </a:rPr>
              <a:t>Body fat  - diagnostic criteria</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fontAlgn="auto">
              <a:spcBef>
                <a:spcPts val="0"/>
              </a:spcBef>
              <a:spcAft>
                <a:spcPts val="0"/>
              </a:spcAft>
              <a:defRPr/>
            </a:pPr>
            <a:fld id="{E6843FF2-0C69-4FD3-8103-5A02812BDED2}" type="slidenum">
              <a:rPr lang="cs-CZ" sz="1300" b="0">
                <a:solidFill>
                  <a:prstClr val="black">
                    <a:lumMod val="65000"/>
                    <a:lumOff val="35000"/>
                  </a:prstClr>
                </a:solidFill>
                <a:latin typeface="Century Gothic" pitchFamily="34" charset="0"/>
              </a:rPr>
              <a:pPr fontAlgn="auto">
                <a:spcBef>
                  <a:spcPts val="0"/>
                </a:spcBef>
                <a:spcAft>
                  <a:spcPts val="0"/>
                </a:spcAft>
                <a:defRPr/>
              </a:pPr>
              <a:t>69</a:t>
            </a:fld>
            <a:endParaRPr lang="cs-CZ" sz="1300" b="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3810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fontAlgn="auto">
              <a:spcBef>
                <a:spcPts val="0"/>
              </a:spcBef>
              <a:spcAft>
                <a:spcPts val="0"/>
              </a:spcAft>
            </a:pPr>
            <a:endParaRPr lang="cs-CZ" sz="1900" b="0" dirty="0">
              <a:solidFill>
                <a:prstClr val="white"/>
              </a:solidFill>
              <a:latin typeface="Palatino Linotype"/>
            </a:endParaRPr>
          </a:p>
        </p:txBody>
      </p:sp>
      <p:sp>
        <p:nvSpPr>
          <p:cNvPr id="2" name="Obdélník 1"/>
          <p:cNvSpPr/>
          <p:nvPr/>
        </p:nvSpPr>
        <p:spPr>
          <a:xfrm>
            <a:off x="154334" y="2209799"/>
            <a:ext cx="9575801" cy="219826"/>
          </a:xfrm>
          <a:prstGeom prst="rect">
            <a:avLst/>
          </a:prstGeom>
        </p:spPr>
        <p:txBody>
          <a:bodyPr wrap="square" lIns="95779" tIns="47890" rIns="95779" bIns="47890">
            <a:spAutoFit/>
          </a:bodyPr>
          <a:lstStyle/>
          <a:p>
            <a:pPr algn="ctr" fontAlgn="auto">
              <a:spcBef>
                <a:spcPts val="0"/>
              </a:spcBef>
              <a:spcAft>
                <a:spcPts val="0"/>
              </a:spcAft>
            </a:pPr>
            <a:r>
              <a:rPr lang="en-GB" sz="800" b="0" dirty="0" err="1">
                <a:solidFill>
                  <a:prstClr val="black"/>
                </a:solidFill>
                <a:latin typeface="Calibri" panose="020F0502020204030204" pitchFamily="34" charset="0"/>
              </a:rPr>
              <a:t>Oliveros</a:t>
            </a:r>
            <a:r>
              <a:rPr lang="en-GB" sz="800" b="0" dirty="0">
                <a:solidFill>
                  <a:prstClr val="black"/>
                </a:solidFill>
                <a:latin typeface="Calibri" panose="020F0502020204030204" pitchFamily="34" charset="0"/>
              </a:rPr>
              <a:t> E, Somers V, Sochor O, </a:t>
            </a:r>
            <a:r>
              <a:rPr lang="en-GB" sz="800" b="0" dirty="0" err="1">
                <a:solidFill>
                  <a:prstClr val="black"/>
                </a:solidFill>
                <a:latin typeface="Calibri" panose="020F0502020204030204" pitchFamily="34" charset="0"/>
              </a:rPr>
              <a:t>Goel</a:t>
            </a:r>
            <a:r>
              <a:rPr lang="en-GB" sz="800" b="0" dirty="0">
                <a:solidFill>
                  <a:prstClr val="black"/>
                </a:solidFill>
                <a:latin typeface="Calibri" panose="020F0502020204030204" pitchFamily="34" charset="0"/>
              </a:rPr>
              <a:t> K, Lopez-</a:t>
            </a:r>
            <a:r>
              <a:rPr lang="en-GB" sz="800" b="0" dirty="0" err="1">
                <a:solidFill>
                  <a:prstClr val="black"/>
                </a:solidFill>
                <a:latin typeface="Calibri" panose="020F0502020204030204" pitchFamily="34" charset="0"/>
              </a:rPr>
              <a:t>Jimen</a:t>
            </a:r>
            <a:r>
              <a:rPr lang="cs-CZ" sz="800" b="0" dirty="0">
                <a:solidFill>
                  <a:prstClr val="black"/>
                </a:solidFill>
                <a:latin typeface="Calibri" panose="020F0502020204030204" pitchFamily="34" charset="0"/>
              </a:rPr>
              <a:t>e</a:t>
            </a:r>
            <a:r>
              <a:rPr lang="en-GB" sz="800" b="0" dirty="0">
                <a:solidFill>
                  <a:prstClr val="black"/>
                </a:solidFill>
                <a:latin typeface="Calibri" panose="020F0502020204030204" pitchFamily="34" charset="0"/>
              </a:rPr>
              <a:t>z F:</a:t>
            </a:r>
            <a:r>
              <a:rPr lang="cs-CZ" sz="800" b="0" dirty="0">
                <a:solidFill>
                  <a:prstClr val="black"/>
                </a:solidFill>
                <a:latin typeface="Calibri" panose="020F0502020204030204" pitchFamily="34" charset="0"/>
              </a:rPr>
              <a:t> </a:t>
            </a:r>
            <a:r>
              <a:rPr lang="en-GB" sz="800" b="0" dirty="0">
                <a:solidFill>
                  <a:prstClr val="black"/>
                </a:solidFill>
                <a:latin typeface="Calibri" panose="020F0502020204030204" pitchFamily="34" charset="0"/>
              </a:rPr>
              <a:t>The concept of normal weight obesity.</a:t>
            </a:r>
            <a:r>
              <a:rPr lang="cs-CZ" sz="800" b="0" dirty="0">
                <a:solidFill>
                  <a:prstClr val="black"/>
                </a:solidFill>
                <a:latin typeface="Calibri" panose="020F0502020204030204" pitchFamily="34" charset="0"/>
              </a:rPr>
              <a:t> </a:t>
            </a:r>
            <a:r>
              <a:rPr lang="en-GB" sz="800" b="0" dirty="0">
                <a:solidFill>
                  <a:prstClr val="black"/>
                </a:solidFill>
                <a:latin typeface="Calibri" panose="020F0502020204030204" pitchFamily="34" charset="0"/>
              </a:rPr>
              <a:t>Progress in </a:t>
            </a:r>
            <a:r>
              <a:rPr lang="en-GB" sz="800" b="0" dirty="0" err="1">
                <a:solidFill>
                  <a:prstClr val="black"/>
                </a:solidFill>
                <a:latin typeface="Calibri" panose="020F0502020204030204" pitchFamily="34" charset="0"/>
              </a:rPr>
              <a:t>cardi</a:t>
            </a:r>
            <a:r>
              <a:rPr lang="cs-CZ" sz="800" b="0" dirty="0">
                <a:solidFill>
                  <a:prstClr val="black"/>
                </a:solidFill>
                <a:latin typeface="Calibri" panose="020F0502020204030204" pitchFamily="34" charset="0"/>
              </a:rPr>
              <a:t>o</a:t>
            </a:r>
            <a:r>
              <a:rPr lang="en-GB" sz="800" b="0" dirty="0">
                <a:solidFill>
                  <a:prstClr val="black"/>
                </a:solidFill>
                <a:latin typeface="Calibri" panose="020F0502020204030204" pitchFamily="34" charset="0"/>
              </a:rPr>
              <a:t>vas</a:t>
            </a:r>
            <a:r>
              <a:rPr lang="cs-CZ" sz="800" b="0" dirty="0">
                <a:solidFill>
                  <a:prstClr val="black"/>
                </a:solidFill>
                <a:latin typeface="Calibri" panose="020F0502020204030204" pitchFamily="34" charset="0"/>
              </a:rPr>
              <a:t>c</a:t>
            </a:r>
            <a:r>
              <a:rPr lang="en-GB" sz="800" b="0" dirty="0" err="1">
                <a:solidFill>
                  <a:prstClr val="black"/>
                </a:solidFill>
                <a:latin typeface="Calibri" panose="020F0502020204030204" pitchFamily="34" charset="0"/>
              </a:rPr>
              <a:t>ular</a:t>
            </a:r>
            <a:r>
              <a:rPr lang="en-GB" sz="800" b="0" dirty="0">
                <a:solidFill>
                  <a:prstClr val="black"/>
                </a:solidFill>
                <a:latin typeface="Calibri" panose="020F0502020204030204" pitchFamily="34" charset="0"/>
              </a:rPr>
              <a:t> diseases, 2014, 56, 426-433</a:t>
            </a:r>
            <a:endParaRPr lang="en-GB" sz="800" b="0" dirty="0">
              <a:solidFill>
                <a:prstClr val="black"/>
              </a:solidFill>
              <a:latin typeface="Palatino Linotype"/>
            </a:endParaRPr>
          </a:p>
        </p:txBody>
      </p:sp>
      <p:graphicFrame>
        <p:nvGraphicFramePr>
          <p:cNvPr id="3" name="Tabulka 2"/>
          <p:cNvGraphicFramePr>
            <a:graphicFrameLocks noGrp="1"/>
          </p:cNvGraphicFramePr>
          <p:nvPr>
            <p:extLst>
              <p:ext uri="{D42A27DB-BD31-4B8C-83A1-F6EECF244321}">
                <p14:modId xmlns:p14="http://schemas.microsoft.com/office/powerpoint/2010/main" val="2316352537"/>
              </p:ext>
            </p:extLst>
          </p:nvPr>
        </p:nvGraphicFramePr>
        <p:xfrm>
          <a:off x="2559050" y="508376"/>
          <a:ext cx="3997485" cy="1699195"/>
        </p:xfrm>
        <a:graphic>
          <a:graphicData uri="http://schemas.openxmlformats.org/drawingml/2006/table">
            <a:tbl>
              <a:tblPr firstRow="1" firstCol="1" bandRow="1">
                <a:tableStyleId>{5C22544A-7EE6-4342-B048-85BDC9FD1C3A}</a:tableStyleId>
              </a:tblPr>
              <a:tblGrid>
                <a:gridCol w="1332495"/>
                <a:gridCol w="1332495"/>
                <a:gridCol w="1332495"/>
              </a:tblGrid>
              <a:tr h="334348">
                <a:tc>
                  <a:txBody>
                    <a:bodyPr/>
                    <a:lstStyle/>
                    <a:p>
                      <a:pPr>
                        <a:lnSpc>
                          <a:spcPct val="115000"/>
                        </a:lnSpc>
                        <a:spcAft>
                          <a:spcPts val="0"/>
                        </a:spcAft>
                      </a:pPr>
                      <a:r>
                        <a:rPr lang="cs-CZ" sz="1700" b="1" dirty="0">
                          <a:effectLst/>
                        </a:rPr>
                        <a:t> </a:t>
                      </a:r>
                      <a:endParaRPr lang="en-GB" sz="1700" b="1" dirty="0">
                        <a:effectLst/>
                        <a:latin typeface="Calibri"/>
                        <a:ea typeface="Calibri"/>
                        <a:cs typeface="Times New Roman"/>
                      </a:endParaRPr>
                    </a:p>
                  </a:txBody>
                  <a:tcPr marL="74295" marR="74295" marT="0" marB="0"/>
                </a:tc>
                <a:tc>
                  <a:txBody>
                    <a:bodyPr/>
                    <a:lstStyle/>
                    <a:p>
                      <a:pPr>
                        <a:lnSpc>
                          <a:spcPct val="115000"/>
                        </a:lnSpc>
                        <a:spcAft>
                          <a:spcPts val="0"/>
                        </a:spcAft>
                      </a:pPr>
                      <a:r>
                        <a:rPr lang="en-GB" sz="1700" b="1" noProof="0" dirty="0" smtClean="0">
                          <a:effectLst/>
                        </a:rPr>
                        <a:t>Men</a:t>
                      </a:r>
                      <a:endParaRPr lang="en-GB" sz="1700" b="1" noProof="0" dirty="0">
                        <a:effectLst/>
                        <a:latin typeface="Calibri"/>
                        <a:ea typeface="Calibri"/>
                        <a:cs typeface="Times New Roman"/>
                      </a:endParaRPr>
                    </a:p>
                  </a:txBody>
                  <a:tcPr marL="74295" marR="74295" marT="0" marB="0"/>
                </a:tc>
                <a:tc>
                  <a:txBody>
                    <a:bodyPr/>
                    <a:lstStyle/>
                    <a:p>
                      <a:pPr algn="ctr">
                        <a:lnSpc>
                          <a:spcPct val="115000"/>
                        </a:lnSpc>
                        <a:spcAft>
                          <a:spcPts val="0"/>
                        </a:spcAft>
                      </a:pPr>
                      <a:r>
                        <a:rPr lang="en-GB" sz="1700" b="1" noProof="0" dirty="0" smtClean="0">
                          <a:effectLst/>
                        </a:rPr>
                        <a:t>Women</a:t>
                      </a:r>
                      <a:endParaRPr lang="en-GB" sz="1700" b="1" noProof="0" dirty="0">
                        <a:effectLst/>
                        <a:latin typeface="Calibri"/>
                        <a:ea typeface="Calibri"/>
                        <a:cs typeface="Times New Roman"/>
                      </a:endParaRPr>
                    </a:p>
                  </a:txBody>
                  <a:tcPr marL="74295" marR="74295" marT="0" marB="0"/>
                </a:tc>
              </a:tr>
              <a:tr h="454949">
                <a:tc>
                  <a:txBody>
                    <a:bodyPr/>
                    <a:lstStyle/>
                    <a:p>
                      <a:pPr algn="ctr">
                        <a:lnSpc>
                          <a:spcPct val="115000"/>
                        </a:lnSpc>
                        <a:spcAft>
                          <a:spcPts val="0"/>
                        </a:spcAft>
                      </a:pPr>
                      <a:r>
                        <a:rPr lang="en-US" sz="1700" b="1" dirty="0">
                          <a:effectLst/>
                        </a:rPr>
                        <a:t>Normal</a:t>
                      </a:r>
                      <a:endParaRPr lang="en-GB" sz="1700" b="1" dirty="0">
                        <a:effectLst/>
                        <a:latin typeface="Calibri"/>
                        <a:ea typeface="Calibri"/>
                        <a:cs typeface="Times New Roman"/>
                      </a:endParaRPr>
                    </a:p>
                  </a:txBody>
                  <a:tcPr marL="74295" marR="74295" marT="0" marB="0"/>
                </a:tc>
                <a:tc>
                  <a:txBody>
                    <a:bodyPr/>
                    <a:lstStyle/>
                    <a:p>
                      <a:pPr algn="ctr">
                        <a:lnSpc>
                          <a:spcPct val="115000"/>
                        </a:lnSpc>
                        <a:spcAft>
                          <a:spcPts val="0"/>
                        </a:spcAft>
                      </a:pPr>
                      <a:r>
                        <a:rPr lang="en-US" sz="1700" b="1" dirty="0">
                          <a:effectLst/>
                        </a:rPr>
                        <a:t>&lt; 20</a:t>
                      </a:r>
                      <a:endParaRPr lang="en-GB" sz="1700" b="1" dirty="0">
                        <a:effectLst/>
                        <a:latin typeface="Calibri"/>
                        <a:ea typeface="Calibri"/>
                        <a:cs typeface="Times New Roman"/>
                      </a:endParaRPr>
                    </a:p>
                  </a:txBody>
                  <a:tcPr marL="74295" marR="74295" marT="0" marB="0"/>
                </a:tc>
                <a:tc>
                  <a:txBody>
                    <a:bodyPr/>
                    <a:lstStyle/>
                    <a:p>
                      <a:pPr algn="ctr">
                        <a:lnSpc>
                          <a:spcPct val="115000"/>
                        </a:lnSpc>
                        <a:spcAft>
                          <a:spcPts val="0"/>
                        </a:spcAft>
                      </a:pPr>
                      <a:r>
                        <a:rPr lang="en-US" sz="1700" b="1" dirty="0">
                          <a:effectLst/>
                        </a:rPr>
                        <a:t>&lt; 30</a:t>
                      </a:r>
                      <a:endParaRPr lang="en-GB" sz="1700" b="1" dirty="0">
                        <a:effectLst/>
                        <a:latin typeface="Calibri"/>
                        <a:ea typeface="Calibri"/>
                        <a:cs typeface="Times New Roman"/>
                      </a:endParaRPr>
                    </a:p>
                  </a:txBody>
                  <a:tcPr marL="74295" marR="74295" marT="0" marB="0"/>
                </a:tc>
              </a:tr>
              <a:tr h="454949">
                <a:tc>
                  <a:txBody>
                    <a:bodyPr/>
                    <a:lstStyle/>
                    <a:p>
                      <a:pPr algn="ctr">
                        <a:lnSpc>
                          <a:spcPct val="115000"/>
                        </a:lnSpc>
                        <a:spcAft>
                          <a:spcPts val="0"/>
                        </a:spcAft>
                      </a:pPr>
                      <a:r>
                        <a:rPr lang="en-GB" sz="1700" b="1" noProof="0" dirty="0" smtClean="0">
                          <a:effectLst/>
                        </a:rPr>
                        <a:t>Overfat</a:t>
                      </a:r>
                      <a:endParaRPr lang="en-GB" sz="1700" b="1" noProof="0" dirty="0">
                        <a:effectLst/>
                        <a:latin typeface="Calibri"/>
                        <a:ea typeface="Calibri"/>
                        <a:cs typeface="Times New Roman"/>
                      </a:endParaRPr>
                    </a:p>
                  </a:txBody>
                  <a:tcPr marL="74295" marR="74295" marT="0" marB="0"/>
                </a:tc>
                <a:tc>
                  <a:txBody>
                    <a:bodyPr/>
                    <a:lstStyle/>
                    <a:p>
                      <a:pPr algn="ctr">
                        <a:lnSpc>
                          <a:spcPct val="115000"/>
                        </a:lnSpc>
                        <a:spcAft>
                          <a:spcPts val="0"/>
                        </a:spcAft>
                      </a:pPr>
                      <a:r>
                        <a:rPr lang="cs-CZ" sz="1700" b="1" dirty="0">
                          <a:effectLst/>
                        </a:rPr>
                        <a:t>20 - 25</a:t>
                      </a:r>
                      <a:endParaRPr lang="en-GB" sz="1700" b="1" dirty="0">
                        <a:effectLst/>
                        <a:latin typeface="Calibri"/>
                        <a:ea typeface="Calibri"/>
                        <a:cs typeface="Times New Roman"/>
                      </a:endParaRPr>
                    </a:p>
                  </a:txBody>
                  <a:tcPr marL="74295" marR="74295" marT="0" marB="0"/>
                </a:tc>
                <a:tc>
                  <a:txBody>
                    <a:bodyPr/>
                    <a:lstStyle/>
                    <a:p>
                      <a:pPr algn="ctr">
                        <a:lnSpc>
                          <a:spcPct val="115000"/>
                        </a:lnSpc>
                        <a:spcAft>
                          <a:spcPts val="0"/>
                        </a:spcAft>
                      </a:pPr>
                      <a:r>
                        <a:rPr lang="en-US" sz="1700" b="1" dirty="0">
                          <a:effectLst/>
                        </a:rPr>
                        <a:t>30 - 35</a:t>
                      </a:r>
                      <a:endParaRPr lang="en-GB" sz="1700" b="1" dirty="0">
                        <a:effectLst/>
                        <a:latin typeface="Calibri"/>
                        <a:ea typeface="Calibri"/>
                        <a:cs typeface="Times New Roman"/>
                      </a:endParaRPr>
                    </a:p>
                  </a:txBody>
                  <a:tcPr marL="74295" marR="74295" marT="0" marB="0"/>
                </a:tc>
              </a:tr>
              <a:tr h="454949">
                <a:tc>
                  <a:txBody>
                    <a:bodyPr/>
                    <a:lstStyle/>
                    <a:p>
                      <a:pPr algn="ctr">
                        <a:lnSpc>
                          <a:spcPct val="115000"/>
                        </a:lnSpc>
                        <a:spcAft>
                          <a:spcPts val="0"/>
                        </a:spcAft>
                      </a:pPr>
                      <a:r>
                        <a:rPr lang="en-US" sz="1700" b="1" dirty="0">
                          <a:effectLst/>
                        </a:rPr>
                        <a:t>Obesity</a:t>
                      </a:r>
                      <a:endParaRPr lang="en-GB" sz="1700" b="1" dirty="0">
                        <a:effectLst/>
                        <a:latin typeface="Calibri"/>
                        <a:ea typeface="Calibri"/>
                        <a:cs typeface="Times New Roman"/>
                      </a:endParaRPr>
                    </a:p>
                  </a:txBody>
                  <a:tcPr marL="74295" marR="74295" marT="0" marB="0"/>
                </a:tc>
                <a:tc>
                  <a:txBody>
                    <a:bodyPr/>
                    <a:lstStyle/>
                    <a:p>
                      <a:pPr algn="ctr">
                        <a:lnSpc>
                          <a:spcPct val="115000"/>
                        </a:lnSpc>
                        <a:spcAft>
                          <a:spcPts val="0"/>
                        </a:spcAft>
                      </a:pPr>
                      <a:r>
                        <a:rPr lang="en-US" sz="1700" b="1" dirty="0">
                          <a:effectLst/>
                        </a:rPr>
                        <a:t>&gt; 25</a:t>
                      </a:r>
                      <a:endParaRPr lang="en-GB" sz="1700" b="1" dirty="0">
                        <a:effectLst/>
                        <a:latin typeface="Calibri"/>
                        <a:ea typeface="Calibri"/>
                        <a:cs typeface="Times New Roman"/>
                      </a:endParaRPr>
                    </a:p>
                  </a:txBody>
                  <a:tcPr marL="74295" marR="74295" marT="0" marB="0"/>
                </a:tc>
                <a:tc>
                  <a:txBody>
                    <a:bodyPr/>
                    <a:lstStyle/>
                    <a:p>
                      <a:pPr algn="ctr">
                        <a:lnSpc>
                          <a:spcPct val="115000"/>
                        </a:lnSpc>
                        <a:spcAft>
                          <a:spcPts val="0"/>
                        </a:spcAft>
                      </a:pPr>
                      <a:r>
                        <a:rPr lang="en-US" sz="1700" b="1" dirty="0">
                          <a:effectLst/>
                        </a:rPr>
                        <a:t>&gt; 35</a:t>
                      </a:r>
                      <a:endParaRPr lang="en-GB" sz="1700" b="1" dirty="0">
                        <a:effectLst/>
                        <a:latin typeface="Calibri"/>
                        <a:ea typeface="Calibri"/>
                        <a:cs typeface="Times New Roman"/>
                      </a:endParaRPr>
                    </a:p>
                  </a:txBody>
                  <a:tcPr marL="74295" marR="74295" marT="0" marB="0"/>
                </a:tc>
              </a:tr>
            </a:tbl>
          </a:graphicData>
        </a:graphic>
      </p:graphicFrame>
      <p:sp>
        <p:nvSpPr>
          <p:cNvPr id="4" name="Obdélník 3"/>
          <p:cNvSpPr/>
          <p:nvPr/>
        </p:nvSpPr>
        <p:spPr>
          <a:xfrm>
            <a:off x="82551" y="2664026"/>
            <a:ext cx="9782175" cy="327548"/>
          </a:xfrm>
          <a:prstGeom prst="rect">
            <a:avLst/>
          </a:prstGeom>
        </p:spPr>
        <p:txBody>
          <a:bodyPr wrap="square" lIns="95779" tIns="47890" rIns="95779" bIns="47890">
            <a:spAutoFit/>
          </a:bodyPr>
          <a:lstStyle/>
          <a:p>
            <a:pPr fontAlgn="auto">
              <a:spcBef>
                <a:spcPts val="0"/>
              </a:spcBef>
              <a:spcAft>
                <a:spcPts val="0"/>
              </a:spcAft>
            </a:pPr>
            <a:r>
              <a:rPr lang="en-GB" sz="1500" i="1" dirty="0">
                <a:solidFill>
                  <a:prstClr val="black"/>
                </a:solidFill>
                <a:latin typeface="Palatino Linotype"/>
              </a:rPr>
              <a:t>Biospace</a:t>
            </a:r>
            <a:r>
              <a:rPr lang="en-GB" sz="1500" dirty="0">
                <a:solidFill>
                  <a:prstClr val="black"/>
                </a:solidFill>
                <a:latin typeface="Palatino Linotype"/>
              </a:rPr>
              <a:t>:  </a:t>
            </a:r>
            <a:r>
              <a:rPr lang="en-GB" sz="1500" dirty="0">
                <a:solidFill>
                  <a:prstClr val="black"/>
                </a:solidFill>
                <a:latin typeface="Arial" panose="020B0604020202020204" pitchFamily="34" charset="0"/>
                <a:cs typeface="Arial" panose="020B0604020202020204" pitchFamily="34" charset="0"/>
              </a:rPr>
              <a:t>Standard body fat percent is 15 % (range 10 - 20)  for men  and 23 % (range 18 - 28)  for women</a:t>
            </a:r>
          </a:p>
        </p:txBody>
      </p:sp>
      <p:pic>
        <p:nvPicPr>
          <p:cNvPr id="4097" name="Picture 1" descr="C:\Users\jfiala\Desktop\VÝUKA\13 - výuka podzim 2014\13 -  obezitologie\obr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06" y="4521744"/>
            <a:ext cx="6923046" cy="22600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ulka 8"/>
          <p:cNvGraphicFramePr>
            <a:graphicFrameLocks noGrp="1"/>
          </p:cNvGraphicFramePr>
          <p:nvPr>
            <p:extLst>
              <p:ext uri="{D42A27DB-BD31-4B8C-83A1-F6EECF244321}">
                <p14:modId xmlns:p14="http://schemas.microsoft.com/office/powerpoint/2010/main" val="1676481995"/>
              </p:ext>
            </p:extLst>
          </p:nvPr>
        </p:nvGraphicFramePr>
        <p:xfrm>
          <a:off x="2971800" y="3627570"/>
          <a:ext cx="4622799" cy="800552"/>
        </p:xfrm>
        <a:graphic>
          <a:graphicData uri="http://schemas.openxmlformats.org/drawingml/2006/table">
            <a:tbl>
              <a:tblPr firstRow="1" firstCol="1" bandRow="1">
                <a:tableStyleId>{5C22544A-7EE6-4342-B048-85BDC9FD1C3A}</a:tableStyleId>
              </a:tblPr>
              <a:tblGrid>
                <a:gridCol w="1283978"/>
                <a:gridCol w="1060920"/>
                <a:gridCol w="1164960"/>
                <a:gridCol w="1112941"/>
              </a:tblGrid>
              <a:tr h="198547">
                <a:tc>
                  <a:txBody>
                    <a:bodyPr/>
                    <a:lstStyle/>
                    <a:p>
                      <a:pPr>
                        <a:lnSpc>
                          <a:spcPct val="107000"/>
                        </a:lnSpc>
                        <a:spcAft>
                          <a:spcPts val="0"/>
                        </a:spcAft>
                      </a:pPr>
                      <a:r>
                        <a:rPr lang="en-GB" sz="1200" dirty="0">
                          <a:effectLst/>
                          <a:latin typeface="Palatino Linotype" panose="02040502050505030304" pitchFamily="18" charset="0"/>
                          <a:cs typeface="Arial" panose="020B0604020202020204" pitchFamily="34" charset="0"/>
                        </a:rPr>
                        <a:t>Category</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cs-CZ" sz="1200" dirty="0">
                          <a:effectLst/>
                          <a:latin typeface="Palatino Linotype" panose="02040502050505030304" pitchFamily="18" charset="0"/>
                          <a:cs typeface="Arial" panose="020B0604020202020204" pitchFamily="34" charset="0"/>
                        </a:rPr>
                        <a:t>OK</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en-GB" sz="1200" dirty="0">
                          <a:effectLst/>
                          <a:latin typeface="Palatino Linotype" panose="02040502050505030304" pitchFamily="18" charset="0"/>
                          <a:cs typeface="Arial" panose="020B0604020202020204" pitchFamily="34" charset="0"/>
                        </a:rPr>
                        <a:t>Overweight</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cs-CZ" sz="1200" dirty="0">
                          <a:effectLst/>
                          <a:latin typeface="Palatino Linotype" panose="02040502050505030304" pitchFamily="18" charset="0"/>
                          <a:cs typeface="Arial" panose="020B0604020202020204" pitchFamily="34" charset="0"/>
                        </a:rPr>
                        <a:t>Obesity</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r>
              <a:tr h="198547">
                <a:tc>
                  <a:txBody>
                    <a:bodyPr/>
                    <a:lstStyle/>
                    <a:p>
                      <a:pPr>
                        <a:lnSpc>
                          <a:spcPct val="107000"/>
                        </a:lnSpc>
                        <a:spcAft>
                          <a:spcPts val="0"/>
                        </a:spcAft>
                      </a:pPr>
                      <a:r>
                        <a:rPr lang="en-GB" sz="1200" dirty="0">
                          <a:effectLst/>
                          <a:latin typeface="Palatino Linotype" panose="02040502050505030304" pitchFamily="18" charset="0"/>
                          <a:cs typeface="Arial" panose="020B0604020202020204" pitchFamily="34" charset="0"/>
                        </a:rPr>
                        <a:t>BMI</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en-US" sz="1200" dirty="0">
                          <a:effectLst/>
                          <a:latin typeface="Palatino Linotype" panose="02040502050505030304" pitchFamily="18" charset="0"/>
                          <a:cs typeface="Arial" panose="020B0604020202020204" pitchFamily="34" charset="0"/>
                        </a:rPr>
                        <a:t>&lt; 25</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cs-CZ" sz="1200" dirty="0">
                          <a:effectLst/>
                          <a:latin typeface="Palatino Linotype" panose="02040502050505030304" pitchFamily="18" charset="0"/>
                          <a:cs typeface="Arial" panose="020B0604020202020204" pitchFamily="34" charset="0"/>
                        </a:rPr>
                        <a:t>25 – 30</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en-US" sz="1200" dirty="0">
                          <a:effectLst/>
                          <a:latin typeface="Palatino Linotype" panose="02040502050505030304" pitchFamily="18" charset="0"/>
                          <a:cs typeface="Arial" panose="020B0604020202020204" pitchFamily="34" charset="0"/>
                        </a:rPr>
                        <a:t>&gt; 30</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r>
              <a:tr h="198547">
                <a:tc>
                  <a:txBody>
                    <a:bodyPr/>
                    <a:lstStyle/>
                    <a:p>
                      <a:pPr>
                        <a:lnSpc>
                          <a:spcPct val="107000"/>
                        </a:lnSpc>
                        <a:spcAft>
                          <a:spcPts val="0"/>
                        </a:spcAft>
                      </a:pPr>
                      <a:r>
                        <a:rPr lang="en-GB" sz="1200" dirty="0">
                          <a:effectLst/>
                          <a:latin typeface="Palatino Linotype" panose="02040502050505030304" pitchFamily="18" charset="0"/>
                          <a:cs typeface="Arial" panose="020B0604020202020204" pitchFamily="34" charset="0"/>
                        </a:rPr>
                        <a:t>PBF males</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en-US" sz="1200" dirty="0">
                          <a:effectLst/>
                          <a:latin typeface="Palatino Linotype" panose="02040502050505030304" pitchFamily="18" charset="0"/>
                          <a:cs typeface="Arial" panose="020B0604020202020204" pitchFamily="34" charset="0"/>
                        </a:rPr>
                        <a:t>&lt; 20 </a:t>
                      </a:r>
                      <a:r>
                        <a:rPr lang="cs-CZ" sz="1200" dirty="0">
                          <a:effectLst/>
                          <a:latin typeface="Palatino Linotype" panose="02040502050505030304" pitchFamily="18" charset="0"/>
                          <a:cs typeface="Arial" panose="020B0604020202020204" pitchFamily="34" charset="0"/>
                        </a:rPr>
                        <a:t>%</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cs-CZ" sz="1200" dirty="0">
                          <a:effectLst/>
                          <a:latin typeface="Palatino Linotype" panose="02040502050505030304" pitchFamily="18" charset="0"/>
                          <a:cs typeface="Arial" panose="020B0604020202020204" pitchFamily="34" charset="0"/>
                        </a:rPr>
                        <a:t>20 – 25 %</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en-US" sz="1200" dirty="0">
                          <a:effectLst/>
                          <a:latin typeface="Palatino Linotype" panose="02040502050505030304" pitchFamily="18" charset="0"/>
                          <a:cs typeface="Arial" panose="020B0604020202020204" pitchFamily="34" charset="0"/>
                        </a:rPr>
                        <a:t>&gt;  25 %</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r>
              <a:tr h="204911">
                <a:tc>
                  <a:txBody>
                    <a:bodyPr/>
                    <a:lstStyle/>
                    <a:p>
                      <a:pPr>
                        <a:lnSpc>
                          <a:spcPct val="107000"/>
                        </a:lnSpc>
                        <a:spcAft>
                          <a:spcPts val="0"/>
                        </a:spcAft>
                      </a:pPr>
                      <a:r>
                        <a:rPr lang="en-GB" sz="1200" dirty="0">
                          <a:effectLst/>
                          <a:latin typeface="Palatino Linotype" panose="02040502050505030304" pitchFamily="18" charset="0"/>
                          <a:cs typeface="Arial" panose="020B0604020202020204" pitchFamily="34" charset="0"/>
                        </a:rPr>
                        <a:t>PBF females</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cs-CZ" sz="1200" dirty="0">
                          <a:effectLst/>
                          <a:latin typeface="Palatino Linotype" panose="02040502050505030304" pitchFamily="18" charset="0"/>
                          <a:cs typeface="Arial" panose="020B0604020202020204" pitchFamily="34" charset="0"/>
                        </a:rPr>
                        <a:t>&lt; 32 %</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cs-CZ" sz="1200" dirty="0">
                          <a:effectLst/>
                          <a:latin typeface="Palatino Linotype" panose="02040502050505030304" pitchFamily="18" charset="0"/>
                          <a:cs typeface="Arial" panose="020B0604020202020204" pitchFamily="34" charset="0"/>
                        </a:rPr>
                        <a:t>32 – 38 %</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en-US" sz="1200" dirty="0">
                          <a:effectLst/>
                          <a:latin typeface="Palatino Linotype" panose="02040502050505030304" pitchFamily="18" charset="0"/>
                          <a:cs typeface="Arial" panose="020B0604020202020204" pitchFamily="34" charset="0"/>
                        </a:rPr>
                        <a:t>&gt;  38 %</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r>
            </a:tbl>
          </a:graphicData>
        </a:graphic>
      </p:graphicFrame>
      <p:sp>
        <p:nvSpPr>
          <p:cNvPr id="11" name="Rectangle 4"/>
          <p:cNvSpPr>
            <a:spLocks noChangeArrowheads="1"/>
          </p:cNvSpPr>
          <p:nvPr/>
        </p:nvSpPr>
        <p:spPr bwMode="auto">
          <a:xfrm>
            <a:off x="825500" y="3314701"/>
            <a:ext cx="635635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75000"/>
            </a:pPr>
            <a:r>
              <a:rPr lang="cs-CZ" sz="1300" dirty="0" err="1">
                <a:solidFill>
                  <a:prstClr val="black"/>
                </a:solidFill>
                <a:latin typeface="Arial" pitchFamily="34" charset="0"/>
              </a:rPr>
              <a:t>Measured</a:t>
            </a:r>
            <a:r>
              <a:rPr lang="cs-CZ" sz="1300" dirty="0">
                <a:solidFill>
                  <a:prstClr val="black"/>
                </a:solidFill>
                <a:latin typeface="Arial" pitchFamily="34" charset="0"/>
              </a:rPr>
              <a:t> </a:t>
            </a:r>
            <a:r>
              <a:rPr lang="en-US" sz="1300" dirty="0">
                <a:solidFill>
                  <a:prstClr val="black"/>
                </a:solidFill>
                <a:latin typeface="Arial" pitchFamily="34" charset="0"/>
              </a:rPr>
              <a:t>PBF corresponding to BMI cut-offs</a:t>
            </a:r>
            <a:r>
              <a:rPr lang="cs-CZ" sz="1300" dirty="0">
                <a:solidFill>
                  <a:prstClr val="black"/>
                </a:solidFill>
                <a:latin typeface="Arial" pitchFamily="34" charset="0"/>
              </a:rPr>
              <a:t>: </a:t>
            </a:r>
            <a:r>
              <a:rPr lang="cs-CZ" sz="800" dirty="0">
                <a:solidFill>
                  <a:prstClr val="black"/>
                </a:solidFill>
                <a:latin typeface="Arial" pitchFamily="34" charset="0"/>
              </a:rPr>
              <a:t>(</a:t>
            </a:r>
            <a:r>
              <a:rPr lang="cs-CZ" sz="800" dirty="0" err="1">
                <a:solidFill>
                  <a:prstClr val="black"/>
                </a:solidFill>
                <a:latin typeface="Arial" pitchFamily="34" charset="0"/>
              </a:rPr>
              <a:t>Galagher</a:t>
            </a:r>
            <a:r>
              <a:rPr lang="cs-CZ" sz="800" dirty="0">
                <a:solidFill>
                  <a:prstClr val="black"/>
                </a:solidFill>
                <a:latin typeface="Arial" pitchFamily="34" charset="0"/>
              </a:rPr>
              <a:t> et al.)</a:t>
            </a:r>
          </a:p>
        </p:txBody>
      </p:sp>
      <p:pic>
        <p:nvPicPr>
          <p:cNvPr id="7170" name="Picture 2" descr="C:\Users\jfiala\Desktop\VÝUKA\20 - Výuka jaro 2018\00 - příprava OPZ II\hodnocení výživového stavu\Media Gallery\zz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5755" y="5453061"/>
            <a:ext cx="2517697" cy="1328739"/>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jfiala\Desktop\VÝUKA\20 - Výuka jaro 2018\00 - příprava OPZ II\hodnocení výživového stavu\Media Gallery\zz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8301" y="5193725"/>
            <a:ext cx="4421585" cy="216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933773"/>
      </p:ext>
    </p:extLst>
  </p:cSld>
  <p:clrMapOvr>
    <a:masterClrMapping/>
  </p:clrMapOvr>
  <p:transition spd="med">
    <p:pull dir="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7</a:t>
            </a:fld>
            <a:endParaRPr lang="cs-CZ" sz="1300" dirty="0">
              <a:solidFill>
                <a:prstClr val="black">
                  <a:lumMod val="65000"/>
                  <a:lumOff val="35000"/>
                </a:prstClr>
              </a:solidFill>
              <a:latin typeface="Century Gothic" pitchFamily="34" charset="0"/>
            </a:endParaRPr>
          </a:p>
        </p:txBody>
      </p:sp>
      <p:pic>
        <p:nvPicPr>
          <p:cNvPr id="9218"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150" y="65746"/>
            <a:ext cx="7986711" cy="6792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997923"/>
      </p:ext>
    </p:extLst>
  </p:cSld>
  <p:clrMapOvr>
    <a:masterClrMapping/>
  </p:clrMapOvr>
  <p:transition spd="med">
    <p:pull dir="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76201"/>
            <a:ext cx="8997950" cy="479612"/>
          </a:xfrm>
        </p:spPr>
        <p:txBody>
          <a:bodyPr wrap="square" numCol="1" anchorCtr="0" compatLnSpc="1">
            <a:prstTxWarp prst="textNoShape">
              <a:avLst/>
            </a:prstTxWarp>
            <a:noAutofit/>
          </a:bodyPr>
          <a:lstStyle/>
          <a:p>
            <a:pPr eaLnBrk="1" hangingPunct="1">
              <a:lnSpc>
                <a:spcPct val="100000"/>
              </a:lnSpc>
            </a:pPr>
            <a:r>
              <a:rPr lang="en-GB" sz="2500" dirty="0">
                <a:effectLst>
                  <a:outerShdw blurRad="38100" dist="38100" dir="2700000" algn="tl">
                    <a:srgbClr val="C0C0C0"/>
                  </a:outerShdw>
                </a:effectLst>
                <a:latin typeface="Arial" pitchFamily="34" charset="0"/>
              </a:rPr>
              <a:t>The health impact of obesity, NWO</a:t>
            </a:r>
            <a:endParaRPr lang="en-GB"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70</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609599"/>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11" name="Rectangle 4"/>
          <p:cNvSpPr>
            <a:spLocks noChangeArrowheads="1"/>
          </p:cNvSpPr>
          <p:nvPr/>
        </p:nvSpPr>
        <p:spPr bwMode="auto">
          <a:xfrm>
            <a:off x="165101" y="1295401"/>
            <a:ext cx="9575801"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14000"/>
              </a:lnSpc>
              <a:buClr>
                <a:srgbClr val="3399FF"/>
              </a:buClr>
              <a:buSzPct val="60000"/>
              <a:buFont typeface="Wingdings" pitchFamily="2" charset="2"/>
              <a:buChar char="n"/>
            </a:pPr>
            <a:r>
              <a:rPr lang="en-GB" b="0" dirty="0" smtClean="0">
                <a:solidFill>
                  <a:prstClr val="black"/>
                </a:solidFill>
                <a:latin typeface="Arial" pitchFamily="34" charset="0"/>
              </a:rPr>
              <a:t>Condition „</a:t>
            </a:r>
            <a:r>
              <a:rPr lang="en-GB" dirty="0" smtClean="0">
                <a:solidFill>
                  <a:prstClr val="black"/>
                </a:solidFill>
                <a:latin typeface="Arial" pitchFamily="34" charset="0"/>
              </a:rPr>
              <a:t>fit fat</a:t>
            </a:r>
            <a:r>
              <a:rPr lang="en-GB" b="0" dirty="0" smtClean="0">
                <a:solidFill>
                  <a:prstClr val="black"/>
                </a:solidFill>
                <a:latin typeface="Arial" pitchFamily="34" charset="0"/>
              </a:rPr>
              <a:t>“ is better (healthier</a:t>
            </a:r>
            <a:r>
              <a:rPr lang="cs-CZ" b="0" dirty="0" smtClean="0">
                <a:solidFill>
                  <a:prstClr val="black"/>
                </a:solidFill>
                <a:latin typeface="Arial" pitchFamily="34" charset="0"/>
              </a:rPr>
              <a:t>)</a:t>
            </a:r>
            <a:r>
              <a:rPr lang="en-GB" b="0" dirty="0" smtClean="0">
                <a:solidFill>
                  <a:prstClr val="black"/>
                </a:solidFill>
                <a:latin typeface="Arial" pitchFamily="34" charset="0"/>
              </a:rPr>
              <a:t> than „</a:t>
            </a:r>
            <a:r>
              <a:rPr lang="en-GB" dirty="0" smtClean="0">
                <a:solidFill>
                  <a:prstClr val="black"/>
                </a:solidFill>
                <a:latin typeface="Arial" pitchFamily="34" charset="0"/>
              </a:rPr>
              <a:t>unfit </a:t>
            </a:r>
            <a:r>
              <a:rPr lang="en-GB" dirty="0" err="1" smtClean="0">
                <a:solidFill>
                  <a:prstClr val="black"/>
                </a:solidFill>
                <a:latin typeface="Arial" pitchFamily="34" charset="0"/>
              </a:rPr>
              <a:t>unfat</a:t>
            </a:r>
            <a:r>
              <a:rPr lang="cs-CZ" b="0" dirty="0" smtClean="0">
                <a:solidFill>
                  <a:prstClr val="black"/>
                </a:solidFill>
                <a:latin typeface="Arial" pitchFamily="34" charset="0"/>
              </a:rPr>
              <a:t>“ </a:t>
            </a:r>
          </a:p>
          <a:p>
            <a:pPr marL="359173" indent="-359173">
              <a:lnSpc>
                <a:spcPct val="114000"/>
              </a:lnSpc>
              <a:buClr>
                <a:srgbClr val="3399FF"/>
              </a:buClr>
              <a:buSzPct val="60000"/>
              <a:buFont typeface="Wingdings" pitchFamily="2" charset="2"/>
              <a:buChar char="n"/>
            </a:pPr>
            <a:endParaRPr lang="cs-CZ" b="0" dirty="0">
              <a:solidFill>
                <a:prstClr val="black"/>
              </a:solidFill>
              <a:latin typeface="Arial" pitchFamily="34" charset="0"/>
            </a:endParaRPr>
          </a:p>
          <a:p>
            <a:pPr marL="359173" indent="-359173">
              <a:lnSpc>
                <a:spcPct val="114000"/>
              </a:lnSpc>
              <a:buClr>
                <a:srgbClr val="3399FF"/>
              </a:buClr>
              <a:buSzPct val="60000"/>
              <a:buFont typeface="Wingdings" pitchFamily="2" charset="2"/>
              <a:buChar char="n"/>
            </a:pPr>
            <a:r>
              <a:rPr lang="en-GB" b="0" dirty="0" smtClean="0">
                <a:solidFill>
                  <a:prstClr val="black"/>
                </a:solidFill>
                <a:latin typeface="Arial" pitchFamily="34" charset="0"/>
              </a:rPr>
              <a:t>The most important is the ratio between fat an</a:t>
            </a:r>
            <a:r>
              <a:rPr lang="cs-CZ" b="0" dirty="0" smtClean="0">
                <a:solidFill>
                  <a:prstClr val="black"/>
                </a:solidFill>
                <a:latin typeface="Arial" pitchFamily="34" charset="0"/>
              </a:rPr>
              <a:t>d</a:t>
            </a:r>
            <a:r>
              <a:rPr lang="en-GB" b="0" dirty="0" smtClean="0">
                <a:solidFill>
                  <a:prstClr val="black"/>
                </a:solidFill>
                <a:latin typeface="Arial" pitchFamily="34" charset="0"/>
              </a:rPr>
              <a:t> muscle tissue</a:t>
            </a:r>
          </a:p>
          <a:p>
            <a:pPr marL="359173" indent="-359173">
              <a:lnSpc>
                <a:spcPct val="114000"/>
              </a:lnSpc>
              <a:buClr>
                <a:srgbClr val="3399FF"/>
              </a:buClr>
              <a:buSzPct val="60000"/>
              <a:buFont typeface="Wingdings" pitchFamily="2" charset="2"/>
              <a:buChar char="n"/>
            </a:pPr>
            <a:endParaRPr lang="cs-CZ" b="0" dirty="0">
              <a:solidFill>
                <a:prstClr val="black"/>
              </a:solidFill>
              <a:latin typeface="Arial" pitchFamily="34" charset="0"/>
            </a:endParaRPr>
          </a:p>
          <a:p>
            <a:pPr marL="359173" indent="-359173">
              <a:lnSpc>
                <a:spcPct val="114000"/>
              </a:lnSpc>
              <a:buClr>
                <a:srgbClr val="3399FF"/>
              </a:buClr>
              <a:buSzPct val="60000"/>
              <a:buFont typeface="Wingdings" pitchFamily="2" charset="2"/>
              <a:buChar char="n"/>
            </a:pPr>
            <a:r>
              <a:rPr lang="en-GB" b="0" dirty="0" smtClean="0">
                <a:solidFill>
                  <a:prstClr val="black"/>
                </a:solidFill>
                <a:latin typeface="Arial" pitchFamily="34" charset="0"/>
              </a:rPr>
              <a:t>NWO  (Normal Weight Obesity) – increased fat in normal BMI, it poses metabolic and health risk. Diagnosis is often missed!</a:t>
            </a:r>
          </a:p>
          <a:p>
            <a:pPr marL="359173" indent="-359173">
              <a:lnSpc>
                <a:spcPct val="114000"/>
              </a:lnSpc>
              <a:buClr>
                <a:srgbClr val="3399FF"/>
              </a:buClr>
              <a:buSzPct val="60000"/>
              <a:buFont typeface="Wingdings" pitchFamily="2" charset="2"/>
              <a:buChar char="n"/>
            </a:pPr>
            <a:endParaRPr lang="cs-CZ" sz="2100" dirty="0">
              <a:solidFill>
                <a:prstClr val="black"/>
              </a:solidFill>
              <a:latin typeface="Arial" pitchFamily="34" charset="0"/>
            </a:endParaRPr>
          </a:p>
        </p:txBody>
      </p:sp>
    </p:spTree>
    <p:extLst>
      <p:ext uri="{BB962C8B-B14F-4D97-AF65-F5344CB8AC3E}">
        <p14:creationId xmlns:p14="http://schemas.microsoft.com/office/powerpoint/2010/main" val="68831697"/>
      </p:ext>
    </p:extLst>
  </p:cSld>
  <p:clrMapOvr>
    <a:masterClrMapping/>
  </p:clrMapOvr>
  <p:transition spd="med">
    <p:pull dir="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71</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180579" y="2133600"/>
            <a:ext cx="9725421" cy="34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cs-CZ" sz="7900" b="0" dirty="0">
                <a:solidFill>
                  <a:prstClr val="black"/>
                </a:solidFill>
                <a:latin typeface="Arial" pitchFamily="34" charset="0"/>
              </a:rPr>
              <a:t> </a:t>
            </a:r>
            <a:r>
              <a:rPr lang="cs-CZ" sz="10100" b="0" dirty="0">
                <a:solidFill>
                  <a:prstClr val="black"/>
                </a:solidFill>
                <a:latin typeface="Arial" pitchFamily="34" charset="0"/>
              </a:rPr>
              <a:t>LABORATORY</a:t>
            </a:r>
            <a:endParaRPr lang="cs-CZ" sz="10100" dirty="0">
              <a:solidFill>
                <a:prstClr val="black"/>
              </a:solidFill>
              <a:latin typeface="Arial" pitchFamily="34" charset="0"/>
            </a:endParaRPr>
          </a:p>
        </p:txBody>
      </p:sp>
    </p:spTree>
    <p:extLst>
      <p:ext uri="{BB962C8B-B14F-4D97-AF65-F5344CB8AC3E}">
        <p14:creationId xmlns:p14="http://schemas.microsoft.com/office/powerpoint/2010/main" val="3003936157"/>
      </p:ext>
    </p:extLst>
  </p:cSld>
  <p:clrMapOvr>
    <a:masterClrMapping/>
  </p:clrMapOvr>
  <p:transition spd="med">
    <p:pull dir="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114301"/>
            <a:ext cx="8997950" cy="495301"/>
          </a:xfrm>
        </p:spPr>
        <p:txBody>
          <a:bodyPr wrap="square" numCol="1" anchorCtr="0" compatLnSpc="1">
            <a:prstTxWarp prst="textNoShape">
              <a:avLst/>
            </a:prstTxWarp>
            <a:noAutofit/>
          </a:bodyPr>
          <a:lstStyle/>
          <a:p>
            <a:pPr eaLnBrk="1" hangingPunct="1">
              <a:lnSpc>
                <a:spcPct val="100000"/>
              </a:lnSpc>
            </a:pPr>
            <a:r>
              <a:rPr lang="cs-CZ" sz="2500" dirty="0">
                <a:effectLst>
                  <a:outerShdw blurRad="38100" dist="38100" dir="2700000" algn="tl">
                    <a:srgbClr val="C0C0C0"/>
                  </a:outerShdw>
                </a:effectLst>
                <a:latin typeface="Arial" pitchFamily="34" charset="0"/>
              </a:rPr>
              <a:t>H</a:t>
            </a:r>
            <a:r>
              <a:rPr lang="en-US" sz="2500" dirty="0">
                <a:effectLst>
                  <a:outerShdw blurRad="38100" dist="38100" dir="2700000" algn="tl">
                    <a:srgbClr val="C0C0C0"/>
                  </a:outerShdw>
                </a:effectLst>
                <a:latin typeface="Arial" pitchFamily="34" charset="0"/>
              </a:rPr>
              <a:t>xx</a:t>
            </a:r>
            <a:endParaRPr lang="cs-CZ"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72</a:t>
            </a:fld>
            <a:endParaRPr lang="cs-CZ" sz="13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685799"/>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a:solidFill>
                <a:prstClr val="white"/>
              </a:solidFill>
            </a:endParaRPr>
          </a:p>
        </p:txBody>
      </p:sp>
      <p:pic>
        <p:nvPicPr>
          <p:cNvPr id="24578"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89" y="1014412"/>
            <a:ext cx="8629910" cy="523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358775"/>
      </p:ext>
    </p:extLst>
  </p:cSld>
  <p:clrMapOvr>
    <a:masterClrMapping/>
  </p:clrMapOvr>
  <p:transition spd="med">
    <p:pull dir="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rmAutofit fontScale="90000"/>
          </a:bodyPr>
          <a:lstStyle/>
          <a:p>
            <a:pPr eaLnBrk="1" hangingPunct="1">
              <a:lnSpc>
                <a:spcPts val="3561"/>
              </a:lnSpc>
              <a:defRPr/>
            </a:pPr>
            <a:r>
              <a:rPr lang="en-GB" sz="2600" dirty="0">
                <a:effectLst>
                  <a:outerShdw blurRad="38100" dist="38100" dir="2700000" algn="tl">
                    <a:srgbClr val="C0C0C0"/>
                  </a:outerShdw>
                </a:effectLst>
                <a:latin typeface="Arial" charset="0"/>
              </a:rPr>
              <a:t>Biochemical examinations – serum proteins</a:t>
            </a:r>
            <a:endParaRPr lang="en-GB" sz="26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73</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5334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
        <p:nvSpPr>
          <p:cNvPr id="3" name="Rectangle 1"/>
          <p:cNvSpPr>
            <a:spLocks noChangeArrowheads="1"/>
          </p:cNvSpPr>
          <p:nvPr/>
        </p:nvSpPr>
        <p:spPr bwMode="auto">
          <a:xfrm>
            <a:off x="2620964" y="351543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graphicFrame>
        <p:nvGraphicFramePr>
          <p:cNvPr id="4" name="Tabulka 3"/>
          <p:cNvGraphicFramePr>
            <a:graphicFrameLocks noGrp="1"/>
          </p:cNvGraphicFramePr>
          <p:nvPr>
            <p:extLst>
              <p:ext uri="{D42A27DB-BD31-4B8C-83A1-F6EECF244321}">
                <p14:modId xmlns:p14="http://schemas.microsoft.com/office/powerpoint/2010/main" val="2703622442"/>
              </p:ext>
            </p:extLst>
          </p:nvPr>
        </p:nvGraphicFramePr>
        <p:xfrm>
          <a:off x="1898653" y="1471612"/>
          <a:ext cx="6368820" cy="3286297"/>
        </p:xfrm>
        <a:graphic>
          <a:graphicData uri="http://schemas.openxmlformats.org/drawingml/2006/table">
            <a:tbl>
              <a:tblPr firstRow="1" firstCol="1" bandRow="1">
                <a:tableStyleId>{5C22544A-7EE6-4342-B048-85BDC9FD1C3A}</a:tableStyleId>
              </a:tblPr>
              <a:tblGrid>
                <a:gridCol w="1514713"/>
                <a:gridCol w="1649702"/>
                <a:gridCol w="1534263"/>
                <a:gridCol w="1670142"/>
              </a:tblGrid>
              <a:tr h="1128367">
                <a:tc>
                  <a:txBody>
                    <a:bodyPr/>
                    <a:lstStyle/>
                    <a:p>
                      <a:pPr algn="ctr">
                        <a:lnSpc>
                          <a:spcPts val="2000"/>
                        </a:lnSpc>
                        <a:spcAft>
                          <a:spcPts val="0"/>
                        </a:spcAft>
                      </a:pPr>
                      <a:r>
                        <a:rPr lang="cs-CZ" sz="1700" dirty="0">
                          <a:effectLst/>
                          <a:latin typeface="Calibri" panose="020F0502020204030204" pitchFamily="34" charset="0"/>
                        </a:rPr>
                        <a:t> </a:t>
                      </a:r>
                      <a:endParaRPr lang="en-GB" sz="1700" dirty="0">
                        <a:effectLst/>
                        <a:latin typeface="Calibri" panose="020F0502020204030204" pitchFamily="34" charset="0"/>
                        <a:ea typeface="Calibri"/>
                        <a:cs typeface="Times New Roman"/>
                      </a:endParaRPr>
                    </a:p>
                  </a:txBody>
                  <a:tcPr marL="74295" marR="74295" marT="0" marB="0"/>
                </a:tc>
                <a:tc>
                  <a:txBody>
                    <a:bodyPr/>
                    <a:lstStyle/>
                    <a:p>
                      <a:pPr algn="ctr">
                        <a:lnSpc>
                          <a:spcPct val="115000"/>
                        </a:lnSpc>
                        <a:spcAft>
                          <a:spcPts val="0"/>
                        </a:spcAft>
                      </a:pPr>
                      <a:r>
                        <a:rPr lang="en-GB" sz="1700" noProof="0" dirty="0" smtClean="0">
                          <a:effectLst/>
                          <a:latin typeface="Calibri" panose="020F0502020204030204" pitchFamily="34" charset="0"/>
                        </a:rPr>
                        <a:t>Normal</a:t>
                      </a:r>
                    </a:p>
                    <a:p>
                      <a:pPr marL="0" marR="0" indent="0" algn="ctr" defTabSz="914400" rtl="0" eaLnBrk="1" fontAlgn="auto" latinLnBrk="0" hangingPunct="1">
                        <a:lnSpc>
                          <a:spcPct val="115000"/>
                        </a:lnSpc>
                        <a:spcBef>
                          <a:spcPts val="0"/>
                        </a:spcBef>
                        <a:spcAft>
                          <a:spcPts val="0"/>
                        </a:spcAft>
                        <a:buClrTx/>
                        <a:buSzTx/>
                        <a:buFontTx/>
                        <a:buNone/>
                        <a:tabLst/>
                        <a:defRPr/>
                      </a:pPr>
                      <a:r>
                        <a:rPr lang="en-US" sz="1700" noProof="0" dirty="0" smtClean="0">
                          <a:effectLst/>
                          <a:latin typeface="Calibri" panose="020F0502020204030204" pitchFamily="34" charset="0"/>
                          <a:ea typeface="Calibri"/>
                          <a:cs typeface="Times New Roman"/>
                        </a:rPr>
                        <a:t>[g</a:t>
                      </a:r>
                      <a:r>
                        <a:rPr lang="cs-CZ" sz="1700" noProof="0" dirty="0" smtClean="0">
                          <a:effectLst/>
                          <a:latin typeface="Calibri" panose="020F0502020204030204" pitchFamily="34" charset="0"/>
                          <a:ea typeface="Calibri"/>
                          <a:cs typeface="Times New Roman"/>
                        </a:rPr>
                        <a:t>/l</a:t>
                      </a:r>
                      <a:r>
                        <a:rPr lang="en-US" sz="1700" noProof="0" dirty="0" smtClean="0">
                          <a:effectLst/>
                          <a:latin typeface="Calibri" panose="020F0502020204030204" pitchFamily="34" charset="0"/>
                          <a:ea typeface="Calibri"/>
                          <a:cs typeface="Times New Roman"/>
                        </a:rPr>
                        <a:t>]</a:t>
                      </a:r>
                      <a:endParaRPr lang="en-GB" sz="1700" noProof="0" dirty="0" smtClean="0">
                        <a:effectLst/>
                        <a:latin typeface="Calibri" panose="020F0502020204030204" pitchFamily="34" charset="0"/>
                        <a:ea typeface="Calibri"/>
                        <a:cs typeface="Times New Roman"/>
                      </a:endParaRPr>
                    </a:p>
                    <a:p>
                      <a:pPr algn="ctr">
                        <a:lnSpc>
                          <a:spcPct val="115000"/>
                        </a:lnSpc>
                        <a:spcAft>
                          <a:spcPts val="0"/>
                        </a:spcAft>
                      </a:pPr>
                      <a:endParaRPr lang="en-GB" sz="1700" noProof="0" dirty="0">
                        <a:effectLst/>
                        <a:latin typeface="Calibri" panose="020F0502020204030204" pitchFamily="34" charset="0"/>
                        <a:ea typeface="Calibri"/>
                        <a:cs typeface="Times New Roman"/>
                      </a:endParaRPr>
                    </a:p>
                  </a:txBody>
                  <a:tcPr marL="74295" marR="74295" marT="0" marB="0"/>
                </a:tc>
                <a:tc>
                  <a:txBody>
                    <a:bodyPr/>
                    <a:lstStyle/>
                    <a:p>
                      <a:pPr algn="ctr">
                        <a:lnSpc>
                          <a:spcPct val="115000"/>
                        </a:lnSpc>
                        <a:spcAft>
                          <a:spcPts val="0"/>
                        </a:spcAft>
                      </a:pPr>
                      <a:r>
                        <a:rPr lang="en-GB" sz="1700" noProof="0" dirty="0" smtClean="0">
                          <a:effectLst/>
                          <a:latin typeface="Calibri" panose="020F0502020204030204" pitchFamily="34" charset="0"/>
                        </a:rPr>
                        <a:t>Heavy deficiency</a:t>
                      </a:r>
                      <a:endParaRPr lang="cs-CZ" sz="1700" noProof="0" dirty="0" smtClean="0">
                        <a:effectLst/>
                        <a:latin typeface="Calibri" panose="020F0502020204030204" pitchFamily="34" charset="0"/>
                      </a:endParaRPr>
                    </a:p>
                    <a:p>
                      <a:pPr algn="ctr">
                        <a:lnSpc>
                          <a:spcPct val="115000"/>
                        </a:lnSpc>
                        <a:spcAft>
                          <a:spcPts val="0"/>
                        </a:spcAft>
                      </a:pPr>
                      <a:r>
                        <a:rPr lang="en-US" sz="1700" noProof="0" dirty="0" smtClean="0">
                          <a:effectLst/>
                          <a:latin typeface="Calibri" panose="020F0502020204030204" pitchFamily="34" charset="0"/>
                          <a:ea typeface="Calibri"/>
                          <a:cs typeface="Times New Roman"/>
                        </a:rPr>
                        <a:t>[g</a:t>
                      </a:r>
                      <a:r>
                        <a:rPr lang="cs-CZ" sz="1700" noProof="0" dirty="0" smtClean="0">
                          <a:effectLst/>
                          <a:latin typeface="Calibri" panose="020F0502020204030204" pitchFamily="34" charset="0"/>
                          <a:ea typeface="Calibri"/>
                          <a:cs typeface="Times New Roman"/>
                        </a:rPr>
                        <a:t>/l</a:t>
                      </a:r>
                      <a:r>
                        <a:rPr lang="en-US" sz="1700" noProof="0" dirty="0" smtClean="0">
                          <a:effectLst/>
                          <a:latin typeface="Calibri" panose="020F0502020204030204" pitchFamily="34" charset="0"/>
                          <a:ea typeface="Calibri"/>
                          <a:cs typeface="Times New Roman"/>
                        </a:rPr>
                        <a:t>]</a:t>
                      </a:r>
                      <a:endParaRPr lang="en-GB" sz="1700" noProof="0" dirty="0">
                        <a:effectLst/>
                        <a:latin typeface="Calibri" panose="020F0502020204030204" pitchFamily="34" charset="0"/>
                        <a:ea typeface="Calibri"/>
                        <a:cs typeface="Times New Roman"/>
                      </a:endParaRPr>
                    </a:p>
                  </a:txBody>
                  <a:tcPr marL="74295" marR="74295" marT="0" marB="0"/>
                </a:tc>
                <a:tc>
                  <a:txBody>
                    <a:bodyPr/>
                    <a:lstStyle/>
                    <a:p>
                      <a:pPr algn="ctr">
                        <a:lnSpc>
                          <a:spcPct val="115000"/>
                        </a:lnSpc>
                        <a:spcAft>
                          <a:spcPts val="0"/>
                        </a:spcAft>
                      </a:pPr>
                      <a:r>
                        <a:rPr lang="cs-CZ" sz="1700" noProof="0" dirty="0" smtClean="0">
                          <a:effectLst/>
                          <a:latin typeface="Calibri" panose="020F0502020204030204" pitchFamily="34" charset="0"/>
                          <a:ea typeface="Calibri"/>
                          <a:cs typeface="Times New Roman"/>
                        </a:rPr>
                        <a:t>Halftime</a:t>
                      </a:r>
                      <a:endParaRPr lang="en-GB" sz="1700" noProof="0" dirty="0">
                        <a:effectLst/>
                        <a:latin typeface="Calibri" panose="020F0502020204030204" pitchFamily="34" charset="0"/>
                        <a:ea typeface="Calibri"/>
                        <a:cs typeface="Times New Roman"/>
                      </a:endParaRPr>
                    </a:p>
                  </a:txBody>
                  <a:tcPr marL="74295" marR="74295" marT="0" marB="0"/>
                </a:tc>
              </a:tr>
              <a:tr h="719310">
                <a:tc>
                  <a:txBody>
                    <a:bodyPr/>
                    <a:lstStyle/>
                    <a:p>
                      <a:pPr algn="ctr">
                        <a:lnSpc>
                          <a:spcPts val="2000"/>
                        </a:lnSpc>
                        <a:spcAft>
                          <a:spcPts val="0"/>
                        </a:spcAft>
                      </a:pPr>
                      <a:r>
                        <a:rPr lang="cs-CZ" sz="1700" noProof="0" dirty="0" smtClean="0">
                          <a:effectLst/>
                          <a:latin typeface="Calibri" panose="020F0502020204030204" pitchFamily="34" charset="0"/>
                          <a:ea typeface="Calibri"/>
                          <a:cs typeface="Times New Roman"/>
                        </a:rPr>
                        <a:t>Albumin</a:t>
                      </a:r>
                      <a:endParaRPr lang="en-GB" sz="1700" noProof="0" dirty="0">
                        <a:effectLst/>
                        <a:latin typeface="Calibri" panose="020F0502020204030204" pitchFamily="34" charset="0"/>
                        <a:ea typeface="Calibri"/>
                        <a:cs typeface="Times New Roman"/>
                      </a:endParaRPr>
                    </a:p>
                  </a:txBody>
                  <a:tcPr marL="74295" marR="74295" marT="0" marB="0"/>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cs-CZ" sz="1900" dirty="0" smtClean="0">
                          <a:effectLst/>
                          <a:latin typeface="Calibri" panose="020F0502020204030204" pitchFamily="34" charset="0"/>
                        </a:rPr>
                        <a:t>&gt; 32</a:t>
                      </a:r>
                      <a:endParaRPr lang="en-GB" sz="1900" dirty="0">
                        <a:effectLst/>
                        <a:latin typeface="Calibri" panose="020F0502020204030204" pitchFamily="34" charset="0"/>
                        <a:ea typeface="Calibri"/>
                        <a:cs typeface="Times New Roman"/>
                      </a:endParaRPr>
                    </a:p>
                  </a:txBody>
                  <a:tcPr marL="74295" marR="74295" marT="0" marB="0"/>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sz="1900" dirty="0" smtClean="0">
                          <a:effectLst/>
                          <a:latin typeface="Calibri" panose="020F0502020204030204" pitchFamily="34" charset="0"/>
                        </a:rPr>
                        <a:t>&lt; </a:t>
                      </a:r>
                      <a:r>
                        <a:rPr lang="cs-CZ" sz="1900" dirty="0" smtClean="0">
                          <a:effectLst/>
                          <a:latin typeface="Calibri" panose="020F0502020204030204" pitchFamily="34" charset="0"/>
                        </a:rPr>
                        <a:t>2</a:t>
                      </a:r>
                      <a:r>
                        <a:rPr lang="en-US" sz="1900" dirty="0" smtClean="0">
                          <a:effectLst/>
                          <a:latin typeface="Calibri" panose="020F0502020204030204" pitchFamily="34" charset="0"/>
                        </a:rPr>
                        <a:t>1</a:t>
                      </a:r>
                      <a:endParaRPr lang="en-GB" sz="1900" dirty="0" smtClean="0">
                        <a:effectLst/>
                        <a:latin typeface="Calibri" panose="020F0502020204030204" pitchFamily="34" charset="0"/>
                        <a:ea typeface="Calibri"/>
                        <a:cs typeface="Times New Roman"/>
                      </a:endParaRPr>
                    </a:p>
                    <a:p>
                      <a:pPr algn="ctr">
                        <a:lnSpc>
                          <a:spcPts val="2000"/>
                        </a:lnSpc>
                        <a:spcAft>
                          <a:spcPts val="0"/>
                        </a:spcAft>
                      </a:pPr>
                      <a:endParaRPr lang="en-GB" sz="190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GB" sz="1900" noProof="0" dirty="0" smtClean="0">
                          <a:effectLst/>
                          <a:latin typeface="Calibri" panose="020F0502020204030204" pitchFamily="34" charset="0"/>
                          <a:ea typeface="Calibri"/>
                          <a:cs typeface="Times New Roman"/>
                        </a:rPr>
                        <a:t>20 days</a:t>
                      </a:r>
                      <a:endParaRPr lang="en-GB" sz="1900" noProof="0" dirty="0">
                        <a:effectLst/>
                        <a:latin typeface="Calibri" panose="020F0502020204030204" pitchFamily="34" charset="0"/>
                        <a:ea typeface="Calibri"/>
                        <a:cs typeface="Times New Roman"/>
                      </a:endParaRPr>
                    </a:p>
                  </a:txBody>
                  <a:tcPr marL="74295" marR="74295" marT="0" marB="0"/>
                </a:tc>
              </a:tr>
              <a:tr h="719310">
                <a:tc>
                  <a:txBody>
                    <a:bodyPr/>
                    <a:lstStyle/>
                    <a:p>
                      <a:pPr algn="ctr">
                        <a:lnSpc>
                          <a:spcPts val="2000"/>
                        </a:lnSpc>
                        <a:spcAft>
                          <a:spcPts val="0"/>
                        </a:spcAft>
                      </a:pPr>
                      <a:r>
                        <a:rPr lang="cs-CZ" sz="1700" noProof="0" dirty="0" smtClean="0">
                          <a:effectLst/>
                          <a:latin typeface="Calibri" panose="020F0502020204030204" pitchFamily="34" charset="0"/>
                        </a:rPr>
                        <a:t>Transferin</a:t>
                      </a:r>
                      <a:endParaRPr lang="en-GB" sz="1700" noProof="0" dirty="0">
                        <a:effectLst/>
                        <a:latin typeface="Calibri" panose="020F0502020204030204" pitchFamily="34" charset="0"/>
                        <a:ea typeface="Calibri"/>
                        <a:cs typeface="Times New Roman"/>
                      </a:endParaRPr>
                    </a:p>
                  </a:txBody>
                  <a:tcPr marL="74295" marR="74295" marT="0" marB="0"/>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cs-CZ" sz="1900" dirty="0" smtClean="0">
                          <a:effectLst/>
                          <a:latin typeface="Calibri" panose="020F0502020204030204" pitchFamily="34" charset="0"/>
                        </a:rPr>
                        <a:t>&gt; 2</a:t>
                      </a:r>
                      <a:endParaRPr lang="en-GB" sz="1900" dirty="0" smtClean="0">
                        <a:effectLst/>
                        <a:latin typeface="Calibri" panose="020F0502020204030204" pitchFamily="34" charset="0"/>
                        <a:ea typeface="Calibri"/>
                        <a:cs typeface="Times New Roman"/>
                      </a:endParaRPr>
                    </a:p>
                    <a:p>
                      <a:pPr algn="ctr">
                        <a:lnSpc>
                          <a:spcPts val="2000"/>
                        </a:lnSpc>
                        <a:spcAft>
                          <a:spcPts val="0"/>
                        </a:spcAft>
                      </a:pPr>
                      <a:endParaRPr lang="en-GB" sz="1900" dirty="0">
                        <a:effectLst/>
                        <a:latin typeface="Calibri" panose="020F0502020204030204" pitchFamily="34" charset="0"/>
                        <a:ea typeface="Calibri"/>
                        <a:cs typeface="Times New Roman"/>
                      </a:endParaRPr>
                    </a:p>
                  </a:txBody>
                  <a:tcPr marL="74295" marR="74295" marT="0" marB="0"/>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sz="1900" dirty="0" smtClean="0">
                          <a:effectLst/>
                          <a:latin typeface="Calibri" panose="020F0502020204030204" pitchFamily="34" charset="0"/>
                        </a:rPr>
                        <a:t>&lt; 1</a:t>
                      </a:r>
                      <a:endParaRPr lang="en-GB" sz="1900" dirty="0" smtClean="0">
                        <a:effectLst/>
                        <a:latin typeface="Calibri" panose="020F0502020204030204" pitchFamily="34" charset="0"/>
                        <a:ea typeface="Calibri"/>
                        <a:cs typeface="Times New Roman"/>
                      </a:endParaRPr>
                    </a:p>
                    <a:p>
                      <a:pPr algn="ctr">
                        <a:lnSpc>
                          <a:spcPts val="2000"/>
                        </a:lnSpc>
                        <a:spcAft>
                          <a:spcPts val="0"/>
                        </a:spcAft>
                      </a:pPr>
                      <a:endParaRPr lang="en-GB" sz="190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GB" sz="1900" noProof="0" dirty="0" smtClean="0">
                          <a:effectLst/>
                          <a:latin typeface="Calibri" panose="020F0502020204030204" pitchFamily="34" charset="0"/>
                          <a:ea typeface="Calibri"/>
                          <a:cs typeface="Times New Roman"/>
                        </a:rPr>
                        <a:t>8-10 days</a:t>
                      </a:r>
                      <a:endParaRPr lang="en-GB" sz="1900" noProof="0" dirty="0">
                        <a:effectLst/>
                        <a:latin typeface="Calibri" panose="020F0502020204030204" pitchFamily="34" charset="0"/>
                        <a:ea typeface="Calibri"/>
                        <a:cs typeface="Times New Roman"/>
                      </a:endParaRPr>
                    </a:p>
                  </a:txBody>
                  <a:tcPr marL="74295" marR="74295" marT="0" marB="0"/>
                </a:tc>
              </a:tr>
              <a:tr h="719310">
                <a:tc>
                  <a:txBody>
                    <a:bodyPr/>
                    <a:lstStyle/>
                    <a:p>
                      <a:pPr algn="ctr">
                        <a:lnSpc>
                          <a:spcPts val="2000"/>
                        </a:lnSpc>
                        <a:spcAft>
                          <a:spcPts val="0"/>
                        </a:spcAft>
                      </a:pPr>
                      <a:r>
                        <a:rPr lang="en-GB" sz="1700" noProof="0" dirty="0" err="1" smtClean="0">
                          <a:effectLst/>
                          <a:latin typeface="Calibri" panose="020F0502020204030204" pitchFamily="34" charset="0"/>
                          <a:ea typeface="Calibri"/>
                          <a:cs typeface="Times New Roman"/>
                        </a:rPr>
                        <a:t>Prealbumin</a:t>
                      </a:r>
                      <a:endParaRPr lang="en-GB" sz="1700" noProof="0" dirty="0">
                        <a:effectLst/>
                        <a:latin typeface="Calibri" panose="020F0502020204030204" pitchFamily="34" charset="0"/>
                        <a:ea typeface="Calibri"/>
                        <a:cs typeface="Times New Roman"/>
                      </a:endParaRPr>
                    </a:p>
                  </a:txBody>
                  <a:tcPr marL="74295" marR="74295" marT="0" marB="0"/>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cs-CZ" sz="1900" dirty="0" smtClean="0">
                          <a:effectLst/>
                          <a:latin typeface="Calibri" panose="020F0502020204030204" pitchFamily="34" charset="0"/>
                        </a:rPr>
                        <a:t>&gt; 0.2</a:t>
                      </a:r>
                      <a:endParaRPr lang="en-GB" sz="1900" dirty="0" smtClean="0">
                        <a:effectLst/>
                        <a:latin typeface="Calibri" panose="020F0502020204030204" pitchFamily="34" charset="0"/>
                        <a:ea typeface="Calibri"/>
                        <a:cs typeface="Times New Roman"/>
                      </a:endParaRPr>
                    </a:p>
                    <a:p>
                      <a:pPr algn="ctr">
                        <a:lnSpc>
                          <a:spcPts val="2000"/>
                        </a:lnSpc>
                        <a:spcAft>
                          <a:spcPts val="0"/>
                        </a:spcAft>
                      </a:pPr>
                      <a:endParaRPr lang="en-GB" sz="1900" dirty="0">
                        <a:effectLst/>
                        <a:latin typeface="Calibri" panose="020F0502020204030204" pitchFamily="34" charset="0"/>
                        <a:ea typeface="Calibri"/>
                        <a:cs typeface="Times New Roman"/>
                      </a:endParaRPr>
                    </a:p>
                  </a:txBody>
                  <a:tcPr marL="74295" marR="74295" marT="0" marB="0"/>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sz="1900" dirty="0" smtClean="0">
                          <a:effectLst/>
                          <a:latin typeface="Calibri" panose="020F0502020204030204" pitchFamily="34" charset="0"/>
                        </a:rPr>
                        <a:t>&lt; 0.1</a:t>
                      </a:r>
                      <a:endParaRPr lang="en-GB" sz="1900" dirty="0" smtClean="0">
                        <a:effectLst/>
                        <a:latin typeface="Calibri" panose="020F0502020204030204" pitchFamily="34" charset="0"/>
                        <a:ea typeface="Calibri"/>
                        <a:cs typeface="Times New Roman"/>
                      </a:endParaRPr>
                    </a:p>
                    <a:p>
                      <a:pPr algn="ctr">
                        <a:lnSpc>
                          <a:spcPts val="2000"/>
                        </a:lnSpc>
                        <a:spcAft>
                          <a:spcPts val="0"/>
                        </a:spcAft>
                      </a:pPr>
                      <a:endParaRPr lang="en-GB" sz="190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GB" sz="1900" noProof="0" dirty="0" smtClean="0">
                          <a:effectLst/>
                          <a:latin typeface="Calibri" panose="020F0502020204030204" pitchFamily="34" charset="0"/>
                          <a:ea typeface="Calibri"/>
                          <a:cs typeface="Times New Roman"/>
                        </a:rPr>
                        <a:t>2 days</a:t>
                      </a:r>
                      <a:endParaRPr lang="en-GB" sz="1900" noProof="0" dirty="0">
                        <a:effectLst/>
                        <a:latin typeface="Calibri" panose="020F0502020204030204" pitchFamily="34" charset="0"/>
                        <a:ea typeface="Calibri"/>
                        <a:cs typeface="Times New Roman"/>
                      </a:endParaRPr>
                    </a:p>
                  </a:txBody>
                  <a:tcPr marL="74295" marR="74295" marT="0" marB="0"/>
                </a:tc>
              </a:tr>
            </a:tbl>
          </a:graphicData>
        </a:graphic>
      </p:graphicFrame>
      <p:sp>
        <p:nvSpPr>
          <p:cNvPr id="5" name="Rectangle 1"/>
          <p:cNvSpPr>
            <a:spLocks noChangeArrowheads="1"/>
          </p:cNvSpPr>
          <p:nvPr/>
        </p:nvSpPr>
        <p:spPr bwMode="auto">
          <a:xfrm>
            <a:off x="3467101" y="343111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371810164"/>
      </p:ext>
    </p:extLst>
  </p:cSld>
  <p:clrMapOvr>
    <a:masterClrMapping/>
  </p:clrMapOvr>
  <p:transition spd="med">
    <p:pull dir="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74</a:t>
            </a:fld>
            <a:endParaRPr lang="cs-CZ" sz="1300" dirty="0">
              <a:solidFill>
                <a:prstClr val="black">
                  <a:lumMod val="65000"/>
                  <a:lumOff val="35000"/>
                </a:prstClr>
              </a:solidFill>
              <a:latin typeface="Century Gothic" pitchFamily="34" charset="0"/>
            </a:endParaRPr>
          </a:p>
        </p:txBody>
      </p:sp>
      <p:sp>
        <p:nvSpPr>
          <p:cNvPr id="3" name="Rectangle 1"/>
          <p:cNvSpPr>
            <a:spLocks noChangeArrowheads="1"/>
          </p:cNvSpPr>
          <p:nvPr/>
        </p:nvSpPr>
        <p:spPr bwMode="auto">
          <a:xfrm>
            <a:off x="2620964" y="351543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sp>
        <p:nvSpPr>
          <p:cNvPr id="5" name="Rectangle 1"/>
          <p:cNvSpPr>
            <a:spLocks noChangeArrowheads="1"/>
          </p:cNvSpPr>
          <p:nvPr/>
        </p:nvSpPr>
        <p:spPr bwMode="auto">
          <a:xfrm>
            <a:off x="3467101" y="343111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pic>
        <p:nvPicPr>
          <p:cNvPr id="6146"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 y="304800"/>
            <a:ext cx="9777076"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804293"/>
      </p:ext>
    </p:extLst>
  </p:cSld>
  <p:clrMapOvr>
    <a:masterClrMapping/>
  </p:clrMapOvr>
  <p:transition spd="med">
    <p:pull dir="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190501"/>
            <a:ext cx="8997950" cy="342900"/>
          </a:xfrm>
        </p:spPr>
        <p:txBody>
          <a:bodyPr wrap="square" numCol="1" anchorCtr="0" compatLnSpc="1">
            <a:prstTxWarp prst="textNoShape">
              <a:avLst/>
            </a:prstTxWarp>
            <a:noAutofit/>
          </a:bodyPr>
          <a:lstStyle/>
          <a:p>
            <a:pPr eaLnBrk="1" hangingPunct="1">
              <a:lnSpc>
                <a:spcPct val="100000"/>
              </a:lnSpc>
            </a:pPr>
            <a:r>
              <a:rPr lang="en-GB" sz="1900" dirty="0">
                <a:effectLst>
                  <a:outerShdw blurRad="38100" dist="38100" dir="2700000" algn="tl">
                    <a:srgbClr val="C0C0C0"/>
                  </a:outerShdw>
                </a:effectLst>
                <a:latin typeface="Arial" pitchFamily="34" charset="0"/>
              </a:rPr>
              <a:t>Pros and cons of serum nutritional markers </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75</a:t>
            </a:fld>
            <a:endParaRPr lang="cs-CZ" sz="13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609599"/>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a:solidFill>
                <a:prstClr val="white"/>
              </a:solidFill>
            </a:endParaRPr>
          </a:p>
        </p:txBody>
      </p:sp>
      <p:pic>
        <p:nvPicPr>
          <p:cNvPr id="25602"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1" y="1524002"/>
            <a:ext cx="9841071" cy="3819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571161"/>
      </p:ext>
    </p:extLst>
  </p:cSld>
  <p:clrMapOvr>
    <a:masterClrMapping/>
  </p:clrMapOvr>
  <p:transition spd="med">
    <p:pull dir="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266700"/>
            <a:ext cx="8997950" cy="190500"/>
          </a:xfrm>
        </p:spPr>
        <p:txBody>
          <a:bodyPr wrap="square" numCol="1" anchorCtr="0" compatLnSpc="1">
            <a:prstTxWarp prst="textNoShape">
              <a:avLst/>
            </a:prstTxWarp>
            <a:noAutofit/>
          </a:bodyPr>
          <a:lstStyle/>
          <a:p>
            <a:pPr eaLnBrk="1" hangingPunct="1">
              <a:lnSpc>
                <a:spcPct val="100000"/>
              </a:lnSpc>
            </a:pPr>
            <a:r>
              <a:rPr lang="en-US" sz="2500" dirty="0">
                <a:effectLst>
                  <a:outerShdw blurRad="38100" dist="38100" dir="2700000" algn="tl">
                    <a:srgbClr val="C0C0C0"/>
                  </a:outerShdw>
                </a:effectLst>
                <a:latin typeface="Arial" pitchFamily="34" charset="0"/>
              </a:rPr>
              <a:t>ccc</a:t>
            </a:r>
            <a:endParaRPr lang="cs-CZ"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76</a:t>
            </a:fld>
            <a:endParaRPr lang="cs-CZ" sz="13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5334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a:solidFill>
                <a:prstClr val="white"/>
              </a:solidFill>
            </a:endParaRPr>
          </a:p>
        </p:txBody>
      </p:sp>
      <p:pic>
        <p:nvPicPr>
          <p:cNvPr id="27650"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35" y="762001"/>
            <a:ext cx="9832367" cy="567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731905"/>
      </p:ext>
    </p:extLst>
  </p:cSld>
  <p:clrMapOvr>
    <a:masterClrMapping/>
  </p:clrMapOvr>
  <p:transition spd="med">
    <p:pull dir="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114300"/>
            <a:ext cx="8997950" cy="342900"/>
          </a:xfrm>
        </p:spPr>
        <p:txBody>
          <a:bodyPr wrap="square" numCol="1" anchorCtr="0" compatLnSpc="1">
            <a:prstTxWarp prst="textNoShape">
              <a:avLst/>
            </a:prstTxWarp>
            <a:noAutofit/>
          </a:bodyPr>
          <a:lstStyle/>
          <a:p>
            <a:pPr eaLnBrk="1" hangingPunct="1">
              <a:lnSpc>
                <a:spcPct val="100000"/>
              </a:lnSpc>
            </a:pPr>
            <a:r>
              <a:rPr lang="en-US" sz="2500" dirty="0">
                <a:effectLst>
                  <a:outerShdw blurRad="38100" dist="38100" dir="2700000" algn="tl">
                    <a:srgbClr val="C0C0C0"/>
                  </a:outerShdw>
                </a:effectLst>
                <a:latin typeface="Arial" pitchFamily="34" charset="0"/>
              </a:rPr>
              <a:t>Nitrogen balance/ </a:t>
            </a:r>
            <a:endParaRPr lang="cs-CZ"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77</a:t>
            </a:fld>
            <a:endParaRPr lang="cs-CZ" sz="13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5334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a:solidFill>
                <a:prstClr val="white"/>
              </a:solidFill>
            </a:endParaRPr>
          </a:p>
        </p:txBody>
      </p:sp>
      <p:pic>
        <p:nvPicPr>
          <p:cNvPr id="26626"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50" y="685802"/>
            <a:ext cx="9621651" cy="555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863482"/>
      </p:ext>
    </p:extLst>
  </p:cSld>
  <p:clrMapOvr>
    <a:masterClrMapping/>
  </p:clrMapOvr>
  <p:transition spd="med">
    <p:pull dir="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78</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98030" y="1524001"/>
            <a:ext cx="9725421" cy="34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gn="ctr">
              <a:lnSpc>
                <a:spcPct val="90000"/>
              </a:lnSpc>
              <a:buClr>
                <a:srgbClr val="3399FF"/>
              </a:buClr>
              <a:buSzPct val="60000"/>
            </a:pPr>
            <a:r>
              <a:rPr lang="cs-CZ" sz="7900" b="0" dirty="0">
                <a:solidFill>
                  <a:prstClr val="black"/>
                </a:solidFill>
                <a:latin typeface="Arial" pitchFamily="34" charset="0"/>
              </a:rPr>
              <a:t> </a:t>
            </a:r>
            <a:r>
              <a:rPr lang="cs-CZ" sz="13600" b="0" dirty="0">
                <a:solidFill>
                  <a:prstClr val="black"/>
                </a:solidFill>
                <a:latin typeface="Arial" pitchFamily="34" charset="0"/>
              </a:rPr>
              <a:t>CHILDREN</a:t>
            </a:r>
            <a:endParaRPr lang="cs-CZ" sz="13600" dirty="0">
              <a:solidFill>
                <a:prstClr val="black"/>
              </a:solidFill>
              <a:latin typeface="Arial" pitchFamily="34" charset="0"/>
            </a:endParaRPr>
          </a:p>
        </p:txBody>
      </p:sp>
    </p:spTree>
    <p:extLst>
      <p:ext uri="{BB962C8B-B14F-4D97-AF65-F5344CB8AC3E}">
        <p14:creationId xmlns:p14="http://schemas.microsoft.com/office/powerpoint/2010/main" val="2934044679"/>
      </p:ext>
    </p:extLst>
  </p:cSld>
  <p:clrMapOvr>
    <a:masterClrMapping/>
  </p:clrMapOvr>
  <p:transition spd="med">
    <p:pull dir="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114301"/>
            <a:ext cx="8997950" cy="495301"/>
          </a:xfrm>
        </p:spPr>
        <p:txBody>
          <a:bodyPr wrap="square" numCol="1" anchorCtr="0" compatLnSpc="1">
            <a:prstTxWarp prst="textNoShape">
              <a:avLst/>
            </a:prstTxWarp>
            <a:noAutofit/>
          </a:bodyPr>
          <a:lstStyle/>
          <a:p>
            <a:pPr eaLnBrk="1" hangingPunct="1">
              <a:lnSpc>
                <a:spcPct val="100000"/>
              </a:lnSpc>
            </a:pPr>
            <a:r>
              <a:rPr lang="en-GB" sz="2500" dirty="0">
                <a:effectLst>
                  <a:outerShdw blurRad="38100" dist="38100" dir="2700000" algn="tl">
                    <a:srgbClr val="C0C0C0"/>
                  </a:outerShdw>
                </a:effectLst>
                <a:latin typeface="Arial" pitchFamily="34" charset="0"/>
              </a:rPr>
              <a:t>Children types of malnutrition</a:t>
            </a:r>
            <a:endParaRPr lang="en-GB"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79</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660400" y="12192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Stunting – low height for age</a:t>
            </a:r>
            <a:endParaRPr lang="en-GB" sz="2100" dirty="0">
              <a:solidFill>
                <a:prstClr val="black"/>
              </a:solidFill>
              <a:latin typeface="Arial" pitchFamily="34" charset="0"/>
            </a:endParaRPr>
          </a:p>
        </p:txBody>
      </p:sp>
      <p:sp>
        <p:nvSpPr>
          <p:cNvPr id="77829" name="Line 2"/>
          <p:cNvSpPr>
            <a:spLocks noChangeShapeType="1"/>
          </p:cNvSpPr>
          <p:nvPr/>
        </p:nvSpPr>
        <p:spPr bwMode="auto">
          <a:xfrm>
            <a:off x="742949" y="7620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77830" name="Rectangle 4"/>
          <p:cNvSpPr>
            <a:spLocks noChangeArrowheads="1"/>
          </p:cNvSpPr>
          <p:nvPr/>
        </p:nvSpPr>
        <p:spPr bwMode="auto">
          <a:xfrm>
            <a:off x="660401" y="2514601"/>
            <a:ext cx="9163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10000"/>
              </a:lnSpc>
              <a:buClr>
                <a:srgbClr val="3399FF"/>
              </a:buClr>
              <a:buSzPct val="60000"/>
              <a:buFont typeface="Wingdings" pitchFamily="2" charset="2"/>
              <a:buChar char="n"/>
            </a:pPr>
            <a:r>
              <a:rPr lang="cs-CZ" b="0" dirty="0" smtClean="0">
                <a:solidFill>
                  <a:prstClr val="black"/>
                </a:solidFill>
                <a:latin typeface="Arial" pitchFamily="34" charset="0"/>
              </a:rPr>
              <a:t>Marasmus – </a:t>
            </a:r>
            <a:r>
              <a:rPr lang="en-GB" b="0" dirty="0" smtClean="0">
                <a:solidFill>
                  <a:prstClr val="black"/>
                </a:solidFill>
                <a:latin typeface="Arial" pitchFamily="34" charset="0"/>
              </a:rPr>
              <a:t>severe deficiency in almost all nutrients</a:t>
            </a:r>
            <a:endParaRPr lang="en-GB" sz="2100" dirty="0">
              <a:solidFill>
                <a:prstClr val="black"/>
              </a:solidFill>
              <a:latin typeface="Arial" pitchFamily="34" charset="0"/>
            </a:endParaRPr>
          </a:p>
        </p:txBody>
      </p:sp>
      <p:sp>
        <p:nvSpPr>
          <p:cNvPr id="77831" name="Rectangle 4"/>
          <p:cNvSpPr>
            <a:spLocks noChangeArrowheads="1"/>
          </p:cNvSpPr>
          <p:nvPr/>
        </p:nvSpPr>
        <p:spPr bwMode="auto">
          <a:xfrm>
            <a:off x="660400" y="1828801"/>
            <a:ext cx="8750300" cy="685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US" b="0" dirty="0" smtClean="0">
                <a:solidFill>
                  <a:prstClr val="black"/>
                </a:solidFill>
                <a:latin typeface="Arial" pitchFamily="34" charset="0"/>
              </a:rPr>
              <a:t>Wasting – low weight for height   </a:t>
            </a:r>
            <a:r>
              <a:rPr lang="en-US" sz="3000" b="0" dirty="0">
                <a:solidFill>
                  <a:prstClr val="black"/>
                </a:solidFill>
                <a:latin typeface="Arial" pitchFamily="34" charset="0"/>
              </a:rPr>
              <a:t> </a:t>
            </a:r>
            <a:endParaRPr lang="en-US" sz="2100" dirty="0">
              <a:solidFill>
                <a:prstClr val="black"/>
              </a:solidFill>
              <a:latin typeface="Arial" pitchFamily="34" charset="0"/>
            </a:endParaRPr>
          </a:p>
        </p:txBody>
      </p:sp>
      <p:sp>
        <p:nvSpPr>
          <p:cNvPr id="15" name="Rectangle 4"/>
          <p:cNvSpPr>
            <a:spLocks noChangeArrowheads="1"/>
          </p:cNvSpPr>
          <p:nvPr/>
        </p:nvSpPr>
        <p:spPr bwMode="auto">
          <a:xfrm>
            <a:off x="660401" y="3429000"/>
            <a:ext cx="9163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10000"/>
              </a:lnSpc>
              <a:buClr>
                <a:srgbClr val="3399FF"/>
              </a:buClr>
              <a:buSzPct val="60000"/>
              <a:buFont typeface="Wingdings" pitchFamily="2" charset="2"/>
              <a:buChar char="n"/>
            </a:pPr>
            <a:r>
              <a:rPr lang="en-GB" b="0" dirty="0" smtClean="0">
                <a:solidFill>
                  <a:prstClr val="black"/>
                </a:solidFill>
                <a:latin typeface="Arial" pitchFamily="34" charset="0"/>
              </a:rPr>
              <a:t>Kwashiorkor – low proteins intake, adequate calories </a:t>
            </a:r>
            <a:r>
              <a:rPr lang="en-GB" b="0" dirty="0" smtClean="0">
                <a:solidFill>
                  <a:prstClr val="black"/>
                </a:solidFill>
                <a:latin typeface="Arial" pitchFamily="34" charset="0"/>
                <a:sym typeface="Symbol"/>
              </a:rPr>
              <a:t> oedemas</a:t>
            </a:r>
            <a:r>
              <a:rPr lang="en-GB" b="0" dirty="0" smtClean="0">
                <a:solidFill>
                  <a:prstClr val="black"/>
                </a:solidFill>
                <a:latin typeface="Arial" pitchFamily="34" charset="0"/>
              </a:rPr>
              <a:t> </a:t>
            </a:r>
            <a:endParaRPr lang="en-GB" sz="2100" dirty="0">
              <a:solidFill>
                <a:prstClr val="black"/>
              </a:solidFill>
              <a:latin typeface="Arial" pitchFamily="34" charset="0"/>
            </a:endParaRPr>
          </a:p>
        </p:txBody>
      </p:sp>
      <p:sp>
        <p:nvSpPr>
          <p:cNvPr id="16" name="Rectangle 4"/>
          <p:cNvSpPr>
            <a:spLocks noChangeArrowheads="1"/>
          </p:cNvSpPr>
          <p:nvPr/>
        </p:nvSpPr>
        <p:spPr bwMode="auto">
          <a:xfrm>
            <a:off x="660401" y="4800601"/>
            <a:ext cx="9163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10000"/>
              </a:lnSpc>
              <a:buClr>
                <a:srgbClr val="3399FF"/>
              </a:buClr>
              <a:buSzPct val="60000"/>
              <a:buFont typeface="Wingdings" pitchFamily="2" charset="2"/>
              <a:buChar char="n"/>
            </a:pPr>
            <a:r>
              <a:rPr lang="en-US" b="0" dirty="0" smtClean="0">
                <a:solidFill>
                  <a:prstClr val="black"/>
                </a:solidFill>
                <a:latin typeface="Arial" pitchFamily="34" charset="0"/>
              </a:rPr>
              <a:t>Overweigh</a:t>
            </a:r>
            <a:r>
              <a:rPr lang="cs-CZ" b="0" dirty="0" smtClean="0">
                <a:solidFill>
                  <a:prstClr val="black"/>
                </a:solidFill>
                <a:latin typeface="Arial" pitchFamily="34" charset="0"/>
              </a:rPr>
              <a:t>t</a:t>
            </a:r>
            <a:endParaRPr lang="en-GB" sz="2100" dirty="0">
              <a:solidFill>
                <a:prstClr val="black"/>
              </a:solidFill>
              <a:latin typeface="Arial" pitchFamily="34" charset="0"/>
            </a:endParaRPr>
          </a:p>
        </p:txBody>
      </p:sp>
    </p:spTree>
    <p:extLst>
      <p:ext uri="{BB962C8B-B14F-4D97-AF65-F5344CB8AC3E}">
        <p14:creationId xmlns:p14="http://schemas.microsoft.com/office/powerpoint/2010/main" val="1078450646"/>
      </p:ext>
    </p:extLst>
  </p:cSld>
  <p:clrMapOvr>
    <a:masterClrMapping/>
  </p:clrMapOvr>
  <p:transition spd="med">
    <p:pull dir="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8</a:t>
            </a:fld>
            <a:endParaRPr lang="cs-CZ" sz="1300" dirty="0">
              <a:solidFill>
                <a:prstClr val="black">
                  <a:lumMod val="65000"/>
                  <a:lumOff val="35000"/>
                </a:prstClr>
              </a:solidFill>
              <a:latin typeface="Century Gothic" pitchFamily="34" charset="0"/>
            </a:endParaRPr>
          </a:p>
        </p:txBody>
      </p:sp>
      <p:pic>
        <p:nvPicPr>
          <p:cNvPr id="5122" name="Picture 2" descr="http://www.who.int/entity/nutrition/double-burden-malnutrition/doubleburdenmalnutrition_infographic_WHA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2" y="13413"/>
            <a:ext cx="9245601" cy="6844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627593"/>
      </p:ext>
    </p:extLst>
  </p:cSld>
  <p:clrMapOvr>
    <a:masterClrMapping/>
  </p:clrMapOvr>
  <p:transition spd="med">
    <p:pull dir="ru"/>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80</a:t>
            </a:fld>
            <a:endParaRPr lang="cs-CZ" sz="1300" dirty="0">
              <a:solidFill>
                <a:prstClr val="black">
                  <a:lumMod val="65000"/>
                  <a:lumOff val="35000"/>
                </a:prstClr>
              </a:solidFill>
              <a:latin typeface="Century Gothic" pitchFamily="34" charset="0"/>
            </a:endParaRPr>
          </a:p>
        </p:txBody>
      </p:sp>
      <p:pic>
        <p:nvPicPr>
          <p:cNvPr id="6146" name="Picture 2" descr="http://www.validnutrition.org/wp-content/uploads/2017/07/malnutrition-Ch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2" y="221088"/>
            <a:ext cx="9740899" cy="6332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571800"/>
      </p:ext>
    </p:extLst>
  </p:cSld>
  <p:clrMapOvr>
    <a:masterClrMapping/>
  </p:clrMapOvr>
  <p:transition spd="med">
    <p:pull dir="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114301"/>
            <a:ext cx="8997950" cy="495301"/>
          </a:xfrm>
        </p:spPr>
        <p:txBody>
          <a:bodyPr wrap="square" numCol="1" anchorCtr="0" compatLnSpc="1">
            <a:prstTxWarp prst="textNoShape">
              <a:avLst/>
            </a:prstTxWarp>
            <a:noAutofit/>
          </a:bodyPr>
          <a:lstStyle/>
          <a:p>
            <a:pPr eaLnBrk="1" hangingPunct="1">
              <a:lnSpc>
                <a:spcPct val="100000"/>
              </a:lnSpc>
            </a:pPr>
            <a:r>
              <a:rPr lang="en-US" sz="2500" dirty="0">
                <a:effectLst>
                  <a:outerShdw blurRad="38100" dist="38100" dir="2700000" algn="tl">
                    <a:srgbClr val="C0C0C0"/>
                  </a:outerShdw>
                </a:effectLst>
                <a:latin typeface="Arial" pitchFamily="34" charset="0"/>
              </a:rPr>
              <a:t>Definitions</a:t>
            </a:r>
            <a:endParaRPr lang="en-US"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81</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7620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1" y="1066801"/>
            <a:ext cx="8700881" cy="5130151"/>
          </a:xfrm>
          <a:prstGeom prst="rect">
            <a:avLst/>
          </a:prstGeom>
        </p:spPr>
      </p:pic>
    </p:spTree>
    <p:extLst>
      <p:ext uri="{BB962C8B-B14F-4D97-AF65-F5344CB8AC3E}">
        <p14:creationId xmlns:p14="http://schemas.microsoft.com/office/powerpoint/2010/main" val="4107421108"/>
      </p:ext>
    </p:extLst>
  </p:cSld>
  <p:clrMapOvr>
    <a:masterClrMapping/>
  </p:clrMapOvr>
  <p:transition spd="med">
    <p:pull dir="r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165100" y="152401"/>
            <a:ext cx="9395221" cy="152400"/>
          </a:xfrm>
        </p:spPr>
        <p:txBody>
          <a:bodyPr wrap="square" numCol="1" anchorCtr="0" compatLnSpc="1">
            <a:prstTxWarp prst="textNoShape">
              <a:avLst/>
            </a:prstTxWarp>
            <a:noAutofit/>
          </a:bodyPr>
          <a:lstStyle/>
          <a:p>
            <a:pPr eaLnBrk="1" hangingPunct="1">
              <a:lnSpc>
                <a:spcPct val="100000"/>
              </a:lnSpc>
            </a:pPr>
            <a:r>
              <a:rPr lang="en-GB" sz="1500" dirty="0">
                <a:effectLst>
                  <a:outerShdw blurRad="38100" dist="38100" dir="2700000" algn="tl">
                    <a:srgbClr val="C0C0C0"/>
                  </a:outerShdw>
                </a:effectLst>
                <a:latin typeface="Arial" pitchFamily="34" charset="0"/>
              </a:rPr>
              <a:t>Nutritional status assessment in children – BMI percentiles </a:t>
            </a:r>
            <a:endParaRPr lang="en-GB" sz="1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82</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3048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pic>
        <p:nvPicPr>
          <p:cNvPr id="5" name="Obrázek 4" descr="C:\Users\jfiala\Desktop\VÝUKA\20 - Výuka jaro 2018\00 - příprava OPZ II\hodnocení výživového stavu\obrázky\děti - BMI 0-18r - chlapci.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1"/>
            <a:ext cx="4953001" cy="6476999"/>
          </a:xfrm>
          <a:prstGeom prst="rect">
            <a:avLst/>
          </a:prstGeom>
          <a:noFill/>
          <a:ln>
            <a:noFill/>
          </a:ln>
        </p:spPr>
      </p:pic>
      <p:pic>
        <p:nvPicPr>
          <p:cNvPr id="7" name="Obrázek 6" descr="C:\Users\jfiala\Desktop\VÝUKA\20 - Výuka jaro 2018\00 - příprava OPZ II\hodnocení výživového stavu\obrázky\děti BMI 0-18 r - dívky.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2999" y="381000"/>
            <a:ext cx="4953001" cy="6477001"/>
          </a:xfrm>
          <a:prstGeom prst="rect">
            <a:avLst/>
          </a:prstGeom>
          <a:noFill/>
          <a:ln>
            <a:noFill/>
          </a:ln>
        </p:spPr>
      </p:pic>
    </p:spTree>
    <p:extLst>
      <p:ext uri="{BB962C8B-B14F-4D97-AF65-F5344CB8AC3E}">
        <p14:creationId xmlns:p14="http://schemas.microsoft.com/office/powerpoint/2010/main" val="3318608835"/>
      </p:ext>
    </p:extLst>
  </p:cSld>
  <p:clrMapOvr>
    <a:masterClrMapping/>
  </p:clrMapOvr>
  <p:transition spd="med">
    <p:pull dir="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114300"/>
            <a:ext cx="8997950" cy="342900"/>
          </a:xfrm>
        </p:spPr>
        <p:txBody>
          <a:bodyPr wrap="square" numCol="1" anchorCtr="0" compatLnSpc="1">
            <a:prstTxWarp prst="textNoShape">
              <a:avLst/>
            </a:prstTxWarp>
            <a:noAutofit/>
          </a:bodyPr>
          <a:lstStyle/>
          <a:p>
            <a:pPr eaLnBrk="1" hangingPunct="1">
              <a:lnSpc>
                <a:spcPct val="100000"/>
              </a:lnSpc>
            </a:pPr>
            <a:r>
              <a:rPr lang="cs-CZ" sz="2500" dirty="0">
                <a:effectLst>
                  <a:outerShdw blurRad="38100" dist="38100" dir="2700000" algn="tl">
                    <a:srgbClr val="C0C0C0"/>
                  </a:outerShdw>
                </a:effectLst>
                <a:latin typeface="Arial" pitchFamily="34" charset="0"/>
              </a:rPr>
              <a:t>Hodnocení výživového stav dětí</a:t>
            </a:r>
            <a:endParaRPr lang="cs-CZ"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83</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5334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pic>
        <p:nvPicPr>
          <p:cNvPr id="5" name="Obrázek 4" descr="C:\Users\jfiala\Desktop\VÝUKA\20 - Výuka jaro 2018\00 - příprava OPZ II\hodnocení výživového stavu\obrázky\děti - BMI - percentilové grafy - hodnocení.jpg"/>
          <p:cNvPicPr/>
          <p:nvPr/>
        </p:nvPicPr>
        <p:blipFill>
          <a:blip r:embed="rId3">
            <a:extLst>
              <a:ext uri="{28A0092B-C50C-407E-A947-70E740481C1C}">
                <a14:useLocalDpi xmlns:a14="http://schemas.microsoft.com/office/drawing/2010/main" val="0"/>
              </a:ext>
            </a:extLst>
          </a:blip>
          <a:srcRect/>
          <a:stretch>
            <a:fillRect/>
          </a:stretch>
        </p:blipFill>
        <p:spPr bwMode="auto">
          <a:xfrm>
            <a:off x="330202" y="838200"/>
            <a:ext cx="9493250" cy="5410201"/>
          </a:xfrm>
          <a:prstGeom prst="rect">
            <a:avLst/>
          </a:prstGeom>
          <a:noFill/>
          <a:ln>
            <a:noFill/>
          </a:ln>
        </p:spPr>
      </p:pic>
    </p:spTree>
    <p:extLst>
      <p:ext uri="{BB962C8B-B14F-4D97-AF65-F5344CB8AC3E}">
        <p14:creationId xmlns:p14="http://schemas.microsoft.com/office/powerpoint/2010/main" val="152817658"/>
      </p:ext>
    </p:extLst>
  </p:cSld>
  <p:clrMapOvr>
    <a:masterClrMapping/>
  </p:clrMapOvr>
  <p:transition spd="med">
    <p:pull dir="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114300"/>
            <a:ext cx="8997950" cy="342900"/>
          </a:xfrm>
        </p:spPr>
        <p:txBody>
          <a:bodyPr wrap="square" numCol="1" anchorCtr="0" compatLnSpc="1">
            <a:prstTxWarp prst="textNoShape">
              <a:avLst/>
            </a:prstTxWarp>
            <a:noAutofit/>
          </a:bodyPr>
          <a:lstStyle/>
          <a:p>
            <a:pPr eaLnBrk="1" hangingPunct="1">
              <a:lnSpc>
                <a:spcPct val="100000"/>
              </a:lnSpc>
            </a:pPr>
            <a:r>
              <a:rPr lang="en-GB" sz="2500" dirty="0">
                <a:effectLst>
                  <a:outerShdw blurRad="38100" dist="38100" dir="2700000" algn="tl">
                    <a:srgbClr val="C0C0C0"/>
                  </a:outerShdw>
                </a:effectLst>
                <a:latin typeface="Arial" pitchFamily="34" charset="0"/>
              </a:rPr>
              <a:t> Application  </a:t>
            </a:r>
            <a:r>
              <a:rPr lang="cs-CZ" sz="2500" dirty="0">
                <a:effectLst>
                  <a:outerShdw blurRad="38100" dist="38100" dir="2700000" algn="tl">
                    <a:srgbClr val="C0C0C0"/>
                  </a:outerShdw>
                </a:effectLst>
                <a:latin typeface="Arial" pitchFamily="34" charset="0"/>
              </a:rPr>
              <a:t>Rust.cz</a:t>
            </a:r>
            <a:endParaRPr lang="cs-CZ"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84</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5334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pic>
        <p:nvPicPr>
          <p:cNvPr id="7" name="Obrázek 6" descr="C:\Users\jfiala\Desktop\VÝUKA\20 - Výuka jaro 2018\00 - příprava OPZ II\hodnocení výživového stavu\obrázky\Beze jména.jpg"/>
          <p:cNvPicPr/>
          <p:nvPr/>
        </p:nvPicPr>
        <p:blipFill>
          <a:blip r:embed="rId3">
            <a:extLst>
              <a:ext uri="{28A0092B-C50C-407E-A947-70E740481C1C}">
                <a14:useLocalDpi xmlns:a14="http://schemas.microsoft.com/office/drawing/2010/main" val="0"/>
              </a:ext>
            </a:extLst>
          </a:blip>
          <a:srcRect/>
          <a:stretch>
            <a:fillRect/>
          </a:stretch>
        </p:blipFill>
        <p:spPr bwMode="auto">
          <a:xfrm>
            <a:off x="2146300" y="990600"/>
            <a:ext cx="6026150" cy="5638799"/>
          </a:xfrm>
          <a:prstGeom prst="rect">
            <a:avLst/>
          </a:prstGeom>
          <a:noFill/>
          <a:ln>
            <a:noFill/>
          </a:ln>
        </p:spPr>
      </p:pic>
    </p:spTree>
    <p:extLst>
      <p:ext uri="{BB962C8B-B14F-4D97-AF65-F5344CB8AC3E}">
        <p14:creationId xmlns:p14="http://schemas.microsoft.com/office/powerpoint/2010/main" val="2223969446"/>
      </p:ext>
    </p:extLst>
  </p:cSld>
  <p:clrMapOvr>
    <a:masterClrMapping/>
  </p:clrMapOvr>
  <p:transition spd="med">
    <p:pull dir="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114302"/>
            <a:ext cx="8997950" cy="133349"/>
          </a:xfrm>
        </p:spPr>
        <p:txBody>
          <a:bodyPr wrap="square" numCol="1" anchorCtr="0" compatLnSpc="1">
            <a:prstTxWarp prst="textNoShape">
              <a:avLst/>
            </a:prstTxWarp>
            <a:noAutofit/>
          </a:bodyPr>
          <a:lstStyle/>
          <a:p>
            <a:pPr eaLnBrk="1" hangingPunct="1">
              <a:lnSpc>
                <a:spcPct val="100000"/>
              </a:lnSpc>
            </a:pPr>
            <a:r>
              <a:rPr lang="cs-CZ" sz="1700" dirty="0">
                <a:effectLst>
                  <a:outerShdw blurRad="38100" dist="38100" dir="2700000" algn="tl">
                    <a:srgbClr val="C0C0C0"/>
                  </a:outerShdw>
                </a:effectLst>
                <a:latin typeface="Arial" pitchFamily="34" charset="0"/>
              </a:rPr>
              <a:t>Hodnocení výživového stav dětí</a:t>
            </a:r>
            <a:endParaRPr lang="cs-CZ" sz="17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85</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228599"/>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pic>
        <p:nvPicPr>
          <p:cNvPr id="7" name="Obrázek 6" descr="C:\Users\jfiala\Desktop\VÝUKA\20 - Výuka jaro 2018\00 - příprava OPZ II\hodnocení výživového stavu\obrázky\Beze jména.jpg"/>
          <p:cNvPicPr/>
          <p:nvPr/>
        </p:nvPicPr>
        <p:blipFill>
          <a:blip r:embed="rId3">
            <a:extLst>
              <a:ext uri="{28A0092B-C50C-407E-A947-70E740481C1C}">
                <a14:useLocalDpi xmlns:a14="http://schemas.microsoft.com/office/drawing/2010/main" val="0"/>
              </a:ext>
            </a:extLst>
          </a:blip>
          <a:srcRect/>
          <a:stretch>
            <a:fillRect/>
          </a:stretch>
        </p:blipFill>
        <p:spPr bwMode="auto">
          <a:xfrm>
            <a:off x="165100" y="209551"/>
            <a:ext cx="9493250" cy="6648450"/>
          </a:xfrm>
          <a:prstGeom prst="rect">
            <a:avLst/>
          </a:prstGeom>
          <a:noFill/>
          <a:ln>
            <a:noFill/>
          </a:ln>
        </p:spPr>
      </p:pic>
    </p:spTree>
    <p:extLst>
      <p:ext uri="{BB962C8B-B14F-4D97-AF65-F5344CB8AC3E}">
        <p14:creationId xmlns:p14="http://schemas.microsoft.com/office/powerpoint/2010/main" val="73643894"/>
      </p:ext>
    </p:extLst>
  </p:cSld>
  <p:clrMapOvr>
    <a:masterClrMapping/>
  </p:clrMapOvr>
  <p:transition spd="med">
    <p:pull dir="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114300"/>
            <a:ext cx="8997950" cy="342900"/>
          </a:xfrm>
        </p:spPr>
        <p:txBody>
          <a:bodyPr wrap="square" numCol="1" anchorCtr="0" compatLnSpc="1">
            <a:prstTxWarp prst="textNoShape">
              <a:avLst/>
            </a:prstTxWarp>
            <a:noAutofit/>
          </a:bodyPr>
          <a:lstStyle/>
          <a:p>
            <a:pPr eaLnBrk="1" hangingPunct="1">
              <a:lnSpc>
                <a:spcPct val="100000"/>
              </a:lnSpc>
            </a:pPr>
            <a:r>
              <a:rPr lang="cs-CZ" sz="2500" dirty="0">
                <a:effectLst>
                  <a:outerShdw blurRad="38100" dist="38100" dir="2700000" algn="tl">
                    <a:srgbClr val="C0C0C0"/>
                  </a:outerShdw>
                </a:effectLst>
                <a:latin typeface="Arial" pitchFamily="34" charset="0"/>
              </a:rPr>
              <a:t>Z  -  </a:t>
            </a:r>
            <a:r>
              <a:rPr lang="cs-CZ" sz="2500" dirty="0" err="1">
                <a:effectLst>
                  <a:outerShdw blurRad="38100" dist="38100" dir="2700000" algn="tl">
                    <a:srgbClr val="C0C0C0"/>
                  </a:outerShdw>
                </a:effectLst>
                <a:latin typeface="Arial" pitchFamily="34" charset="0"/>
              </a:rPr>
              <a:t>score</a:t>
            </a:r>
            <a:endParaRPr lang="cs-CZ"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86</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5334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7" name="Rectangle 4"/>
          <p:cNvSpPr>
            <a:spLocks noChangeArrowheads="1"/>
          </p:cNvSpPr>
          <p:nvPr/>
        </p:nvSpPr>
        <p:spPr bwMode="auto">
          <a:xfrm>
            <a:off x="577851" y="1524001"/>
            <a:ext cx="87503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50000"/>
              </a:lnSpc>
              <a:buClr>
                <a:srgbClr val="3399FF"/>
              </a:buClr>
              <a:buSzPct val="75000"/>
              <a:buFont typeface="Wingdings" pitchFamily="2" charset="2"/>
              <a:buChar char="n"/>
            </a:pPr>
            <a:r>
              <a:rPr lang="en-GB" b="0" dirty="0" smtClean="0">
                <a:solidFill>
                  <a:prstClr val="black"/>
                </a:solidFill>
                <a:latin typeface="Arial" pitchFamily="34" charset="0"/>
              </a:rPr>
              <a:t>The difference between the measured value and  the 50. percentile, expressed in units of SD.   </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Tree>
    <p:extLst>
      <p:ext uri="{BB962C8B-B14F-4D97-AF65-F5344CB8AC3E}">
        <p14:creationId xmlns:p14="http://schemas.microsoft.com/office/powerpoint/2010/main" val="437328767"/>
      </p:ext>
    </p:extLst>
  </p:cSld>
  <p:clrMapOvr>
    <a:masterClrMapping/>
  </p:clrMapOvr>
  <p:transition spd="med">
    <p:pull dir="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114301"/>
            <a:ext cx="8997950" cy="266700"/>
          </a:xfrm>
        </p:spPr>
        <p:txBody>
          <a:bodyPr wrap="square" numCol="1" anchorCtr="0" compatLnSpc="1">
            <a:prstTxWarp prst="textNoShape">
              <a:avLst/>
            </a:prstTxWarp>
            <a:noAutofit/>
          </a:bodyPr>
          <a:lstStyle/>
          <a:p>
            <a:pPr eaLnBrk="1" hangingPunct="1">
              <a:lnSpc>
                <a:spcPct val="100000"/>
              </a:lnSpc>
            </a:pPr>
            <a:r>
              <a:rPr lang="cs-CZ" sz="1900" dirty="0">
                <a:effectLst>
                  <a:outerShdw blurRad="38100" dist="38100" dir="2700000" algn="tl">
                    <a:srgbClr val="C0C0C0"/>
                  </a:outerShdw>
                </a:effectLst>
                <a:latin typeface="Arial" pitchFamily="34" charset="0"/>
              </a:rPr>
              <a:t>Z  -  </a:t>
            </a:r>
            <a:r>
              <a:rPr lang="cs-CZ" sz="1900" dirty="0" err="1">
                <a:effectLst>
                  <a:outerShdw blurRad="38100" dist="38100" dir="2700000" algn="tl">
                    <a:srgbClr val="C0C0C0"/>
                  </a:outerShdw>
                </a:effectLst>
                <a:latin typeface="Arial" pitchFamily="34" charset="0"/>
              </a:rPr>
              <a:t>score</a:t>
            </a:r>
            <a:r>
              <a:rPr lang="cs-CZ" sz="1900" dirty="0">
                <a:effectLst>
                  <a:outerShdw blurRad="38100" dist="38100" dir="2700000" algn="tl">
                    <a:srgbClr val="C0C0C0"/>
                  </a:outerShdw>
                </a:effectLst>
                <a:latin typeface="Arial" pitchFamily="34" charset="0"/>
              </a:rPr>
              <a:t> (WHO)</a:t>
            </a:r>
            <a:endParaRPr lang="cs-CZ"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87</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3048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7" name="Rectangle 4"/>
          <p:cNvSpPr>
            <a:spLocks noChangeArrowheads="1"/>
          </p:cNvSpPr>
          <p:nvPr/>
        </p:nvSpPr>
        <p:spPr bwMode="auto">
          <a:xfrm>
            <a:off x="165100" y="381001"/>
            <a:ext cx="9493250" cy="634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US" sz="1900" b="0" dirty="0">
                <a:solidFill>
                  <a:prstClr val="black"/>
                </a:solidFill>
                <a:latin typeface="Arial" pitchFamily="34" charset="0"/>
              </a:rPr>
              <a:t> </a:t>
            </a:r>
            <a:r>
              <a:rPr lang="en-US" sz="1500" b="0" dirty="0">
                <a:solidFill>
                  <a:prstClr val="black"/>
                </a:solidFill>
                <a:latin typeface="Arial" pitchFamily="34" charset="0"/>
              </a:rPr>
              <a:t>There are three different systems by which a child or a group of children can be compared to the reference population: Z-scores (standard deviation scores), percentiles, and percent of median. For population-based assessment—including surveys and nutritional surveillance—the Z-score is widely recognized as the best system for analysis and presentation of anthropometric data because of its advantages compared to the other methods (5). At the individual level, however, although there is substantial recognition that Z-score is the most appropriate descriptor of malnutrition, health and nutrition centers (e.g. supplementary feeding </a:t>
            </a:r>
            <a:r>
              <a:rPr lang="en-US" sz="1500" b="0" dirty="0" err="1">
                <a:solidFill>
                  <a:prstClr val="black"/>
                </a:solidFill>
                <a:latin typeface="Arial" pitchFamily="34" charset="0"/>
              </a:rPr>
              <a:t>programmes</a:t>
            </a:r>
            <a:r>
              <a:rPr lang="en-US" sz="1500" b="0" dirty="0">
                <a:solidFill>
                  <a:prstClr val="black"/>
                </a:solidFill>
                <a:latin typeface="Arial" pitchFamily="34" charset="0"/>
              </a:rPr>
              <a:t> in refugee camps) have been in practice reluctant to adopt its use for individual assessment. A detailed description of the three systems, including a discussion of their strengths and weaknesses, can be found elsewhere (5, 14).</a:t>
            </a:r>
          </a:p>
          <a:p>
            <a:pPr marL="359173" indent="-359173">
              <a:lnSpc>
                <a:spcPct val="90000"/>
              </a:lnSpc>
              <a:buClr>
                <a:srgbClr val="3399FF"/>
              </a:buClr>
              <a:buSzPct val="75000"/>
              <a:buFont typeface="Wingdings" pitchFamily="2" charset="2"/>
              <a:buChar char="n"/>
            </a:pPr>
            <a:endParaRPr lang="en-US" sz="1500" b="0" dirty="0">
              <a:solidFill>
                <a:prstClr val="black"/>
              </a:solidFill>
              <a:latin typeface="Arial" pitchFamily="34" charset="0"/>
            </a:endParaRPr>
          </a:p>
          <a:p>
            <a:pPr marL="359173" indent="-359173">
              <a:lnSpc>
                <a:spcPct val="90000"/>
              </a:lnSpc>
              <a:buClr>
                <a:srgbClr val="3399FF"/>
              </a:buClr>
              <a:buSzPct val="75000"/>
              <a:buFont typeface="Wingdings" pitchFamily="2" charset="2"/>
              <a:buChar char="n"/>
            </a:pPr>
            <a:r>
              <a:rPr lang="en-US" sz="1500" b="0" dirty="0">
                <a:solidFill>
                  <a:prstClr val="black"/>
                </a:solidFill>
                <a:latin typeface="Arial" pitchFamily="34" charset="0"/>
              </a:rPr>
              <a:t>In this database, weight-for-height, height-for-age and weight-for-age are interpreted by using the Z-score classification system. The Z-score system expresses the anthropometric value as a number of standard deviations or Z-scores below or above the reference mean or median value. A fixed Z-score interval implies a fixed height or weight difference for children of a given age. For population-based uses, a major advantage is that a group of Z-scores can be subjected to summary statistics such as the mean and standard deviation. The formula for calculating the Z-score is (5):</a:t>
            </a:r>
          </a:p>
          <a:p>
            <a:pPr marL="359173" indent="-359173">
              <a:lnSpc>
                <a:spcPct val="90000"/>
              </a:lnSpc>
              <a:buClr>
                <a:srgbClr val="3399FF"/>
              </a:buClr>
              <a:buSzPct val="75000"/>
              <a:buFont typeface="Wingdings" pitchFamily="2" charset="2"/>
              <a:buChar char="n"/>
            </a:pPr>
            <a:endParaRPr lang="en-US" sz="1500" b="0" dirty="0">
              <a:solidFill>
                <a:prstClr val="black"/>
              </a:solidFill>
              <a:latin typeface="Arial" pitchFamily="34" charset="0"/>
            </a:endParaRPr>
          </a:p>
          <a:p>
            <a:pPr marL="359173" indent="-359173">
              <a:lnSpc>
                <a:spcPct val="90000"/>
              </a:lnSpc>
              <a:buClr>
                <a:srgbClr val="3399FF"/>
              </a:buClr>
              <a:buSzPct val="75000"/>
              <a:buFont typeface="Wingdings" pitchFamily="2" charset="2"/>
              <a:buChar char="n"/>
            </a:pPr>
            <a:r>
              <a:rPr lang="en-US" sz="1500" b="0" dirty="0">
                <a:solidFill>
                  <a:prstClr val="black"/>
                </a:solidFill>
                <a:latin typeface="Arial" pitchFamily="34" charset="0"/>
              </a:rPr>
              <a:t>Z-score (or SD-score) = (observed value - median value of the reference population) / standard deviation value of reference population</a:t>
            </a:r>
          </a:p>
          <a:p>
            <a:pPr marL="359173" indent="-359173">
              <a:lnSpc>
                <a:spcPct val="90000"/>
              </a:lnSpc>
              <a:buClr>
                <a:srgbClr val="3399FF"/>
              </a:buClr>
              <a:buSzPct val="75000"/>
              <a:buFont typeface="Wingdings" pitchFamily="2" charset="2"/>
              <a:buChar char="n"/>
            </a:pPr>
            <a:endParaRPr lang="en-US" sz="1500" b="0" dirty="0">
              <a:solidFill>
                <a:prstClr val="black"/>
              </a:solidFill>
              <a:latin typeface="Arial" pitchFamily="34" charset="0"/>
            </a:endParaRPr>
          </a:p>
          <a:p>
            <a:pPr marL="359173" indent="-359173">
              <a:lnSpc>
                <a:spcPct val="90000"/>
              </a:lnSpc>
              <a:buClr>
                <a:srgbClr val="3399FF"/>
              </a:buClr>
              <a:buSzPct val="75000"/>
              <a:buFont typeface="Wingdings" pitchFamily="2" charset="2"/>
              <a:buChar char="n"/>
            </a:pPr>
            <a:r>
              <a:rPr lang="en-US" sz="1500" b="0" dirty="0">
                <a:solidFill>
                  <a:prstClr val="black"/>
                </a:solidFill>
                <a:latin typeface="Arial" pitchFamily="34" charset="0"/>
              </a:rPr>
              <a:t>Interpreting the results in terms of Z-scores has several advantages:</a:t>
            </a:r>
          </a:p>
          <a:p>
            <a:pPr marL="359173" indent="-359173">
              <a:lnSpc>
                <a:spcPct val="90000"/>
              </a:lnSpc>
              <a:buClr>
                <a:srgbClr val="3399FF"/>
              </a:buClr>
              <a:buSzPct val="75000"/>
              <a:buFont typeface="Wingdings" pitchFamily="2" charset="2"/>
              <a:buChar char="n"/>
            </a:pPr>
            <a:r>
              <a:rPr lang="en-US" sz="1500" b="0" dirty="0">
                <a:solidFill>
                  <a:prstClr val="black"/>
                </a:solidFill>
                <a:latin typeface="Arial" pitchFamily="34" charset="0"/>
              </a:rPr>
              <a:t>The Z-score scale is linear and therefore a fixed interval of Z-scores has a fixed height difference in cm, or weight difference in kg, for all children of the same age. For example, on the height-for-age distribution for a 36-month-old boy, the distance from a Z-score of -2 to a Z-score of -1 is 3.8 cm. The same difference is found between a Z-score of 0 and a Z-score of +1 on the same distribution. In other words, Z-scores have the same statistical relation to the distribution of the reference around the mean at all ages, which makes results comparable across ages groups and indicators.</a:t>
            </a:r>
          </a:p>
          <a:p>
            <a:pPr marL="359173" indent="-359173">
              <a:lnSpc>
                <a:spcPct val="90000"/>
              </a:lnSpc>
              <a:buClr>
                <a:srgbClr val="3399FF"/>
              </a:buClr>
              <a:buSzPct val="75000"/>
              <a:buFont typeface="Wingdings" pitchFamily="2" charset="2"/>
              <a:buChar char="n"/>
            </a:pPr>
            <a:r>
              <a:rPr lang="en-US" sz="1500" b="0" dirty="0">
                <a:solidFill>
                  <a:prstClr val="black"/>
                </a:solidFill>
                <a:latin typeface="Arial" pitchFamily="34" charset="0"/>
              </a:rPr>
              <a:t>Z-scores are also sex-independent, thus permitting the evaluation of children's growth status by combining sex and age groups.</a:t>
            </a:r>
          </a:p>
          <a:p>
            <a:pPr marL="359173" indent="-359173">
              <a:lnSpc>
                <a:spcPct val="90000"/>
              </a:lnSpc>
              <a:buClr>
                <a:srgbClr val="3399FF"/>
              </a:buClr>
              <a:buSzPct val="75000"/>
              <a:buFont typeface="Wingdings" pitchFamily="2" charset="2"/>
              <a:buChar char="n"/>
            </a:pPr>
            <a:r>
              <a:rPr lang="en-US" sz="1500" b="0" dirty="0">
                <a:solidFill>
                  <a:prstClr val="black"/>
                </a:solidFill>
                <a:latin typeface="Arial" pitchFamily="34" charset="0"/>
              </a:rPr>
              <a:t>These characteristics of Z-scores allow further computation of summary statistics such as means, standard deviations, and standard error to classify a population's growth status</a:t>
            </a:r>
            <a:r>
              <a:rPr lang="en-US" sz="1400" b="0" dirty="0">
                <a:solidFill>
                  <a:prstClr val="black"/>
                </a:solidFill>
                <a:latin typeface="Arial" pitchFamily="34" charset="0"/>
              </a:rPr>
              <a:t>.</a:t>
            </a:r>
            <a:endParaRPr lang="cs-CZ" sz="2100" dirty="0">
              <a:solidFill>
                <a:prstClr val="black"/>
              </a:solidFill>
              <a:latin typeface="Arial" pitchFamily="34" charset="0"/>
            </a:endParaRPr>
          </a:p>
        </p:txBody>
      </p:sp>
    </p:spTree>
    <p:extLst>
      <p:ext uri="{BB962C8B-B14F-4D97-AF65-F5344CB8AC3E}">
        <p14:creationId xmlns:p14="http://schemas.microsoft.com/office/powerpoint/2010/main" val="3372033321"/>
      </p:ext>
    </p:extLst>
  </p:cSld>
  <p:clrMapOvr>
    <a:masterClrMapping/>
  </p:clrMapOvr>
  <p:transition spd="med">
    <p:pull dir="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38100"/>
            <a:ext cx="8997950" cy="342900"/>
          </a:xfrm>
        </p:spPr>
        <p:txBody>
          <a:bodyPr wrap="square" numCol="1" anchorCtr="0" compatLnSpc="1">
            <a:prstTxWarp prst="textNoShape">
              <a:avLst/>
            </a:prstTxWarp>
            <a:noAutofit/>
          </a:bodyPr>
          <a:lstStyle/>
          <a:p>
            <a:pPr eaLnBrk="1" hangingPunct="1">
              <a:lnSpc>
                <a:spcPct val="100000"/>
              </a:lnSpc>
            </a:pPr>
            <a:r>
              <a:rPr lang="en-US" sz="1900" dirty="0">
                <a:effectLst>
                  <a:outerShdw blurRad="38100" dist="38100" dir="2700000" algn="tl">
                    <a:srgbClr val="C0C0C0"/>
                  </a:outerShdw>
                </a:effectLst>
                <a:latin typeface="Arial" pitchFamily="34" charset="0"/>
              </a:rPr>
              <a:t>MID-UPPER ARM CIRCUMFERENCE (MUAC) MEASURING TAPES</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88</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3810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2" name="Obdélník 1"/>
          <p:cNvSpPr/>
          <p:nvPr/>
        </p:nvSpPr>
        <p:spPr>
          <a:xfrm>
            <a:off x="82551" y="3048002"/>
            <a:ext cx="9823450" cy="3312980"/>
          </a:xfrm>
          <a:prstGeom prst="rect">
            <a:avLst/>
          </a:prstGeom>
        </p:spPr>
        <p:txBody>
          <a:bodyPr wrap="square" lIns="95779" tIns="47890" rIns="95779" bIns="47890">
            <a:spAutoFit/>
          </a:bodyPr>
          <a:lstStyle/>
          <a:p>
            <a:r>
              <a:rPr lang="en-US" sz="1900" b="0" dirty="0">
                <a:solidFill>
                  <a:schemeClr val="tx1"/>
                </a:solidFill>
                <a:latin typeface="Calibri" panose="020F0502020204030204" pitchFamily="34" charset="0"/>
              </a:rPr>
              <a:t>An accurate way to measure fat-free mass is to measure the Mid Upper Arm Circumference (MUAC). The MUAC is the circumference of the upper arm at the midway between the shoulder tip and the elbow tip on the left arm. A low reading indicates a loss of muscle mass.</a:t>
            </a:r>
          </a:p>
          <a:p>
            <a:r>
              <a:rPr lang="en-US" sz="1900" b="0" dirty="0">
                <a:solidFill>
                  <a:schemeClr val="tx1"/>
                </a:solidFill>
                <a:latin typeface="Calibri" panose="020F0502020204030204" pitchFamily="34" charset="0"/>
              </a:rPr>
              <a:t>MUAC is a good screening tool in determining the risk of mortality among children, and people living with HIV/AIDS. MUAC is the only anthropometric measure for assessing nutritional status among pregnant women. It is also very simple for use in screening a large number of people, especially during community level screening for community-based nutrition interventions or during emergency situations.</a:t>
            </a:r>
          </a:p>
          <a:p>
            <a:r>
              <a:rPr lang="en-US" sz="1900" b="0" dirty="0">
                <a:solidFill>
                  <a:schemeClr val="tx1"/>
                </a:solidFill>
                <a:latin typeface="Calibri" panose="020F0502020204030204" pitchFamily="34" charset="0"/>
              </a:rPr>
              <a:t>MUAC is therefore used as a screening tool for community based nutrition </a:t>
            </a:r>
            <a:r>
              <a:rPr lang="en-US" sz="1900" b="0" dirty="0" err="1">
                <a:solidFill>
                  <a:schemeClr val="tx1"/>
                </a:solidFill>
                <a:latin typeface="Calibri" panose="020F0502020204030204" pitchFamily="34" charset="0"/>
              </a:rPr>
              <a:t>programmes</a:t>
            </a:r>
            <a:r>
              <a:rPr lang="en-US" sz="1900" b="0" dirty="0">
                <a:solidFill>
                  <a:schemeClr val="tx1"/>
                </a:solidFill>
                <a:latin typeface="Calibri" panose="020F0502020204030204" pitchFamily="34" charset="0"/>
              </a:rPr>
              <a:t>. MUAC</a:t>
            </a:r>
            <a:r>
              <a:rPr lang="cs-CZ" sz="1900" b="0" dirty="0">
                <a:solidFill>
                  <a:schemeClr val="tx1"/>
                </a:solidFill>
                <a:latin typeface="Calibri" panose="020F0502020204030204" pitchFamily="34" charset="0"/>
              </a:rPr>
              <a:t> </a:t>
            </a:r>
            <a:r>
              <a:rPr lang="en-US" sz="1900" b="0" dirty="0">
                <a:solidFill>
                  <a:schemeClr val="tx1"/>
                </a:solidFill>
                <a:latin typeface="Calibri" panose="020F0502020204030204" pitchFamily="34" charset="0"/>
              </a:rPr>
              <a:t> is also used for screening target children and pregnant women for severe acute malnutrition (SAM) and moderate acute malnutrition (MAM).</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0207" y="533401"/>
            <a:ext cx="3436144" cy="213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4254751"/>
      </p:ext>
    </p:extLst>
  </p:cSld>
  <p:clrMapOvr>
    <a:masterClrMapping/>
  </p:clrMapOvr>
  <p:transition spd="med">
    <p:pull dir="r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38100"/>
            <a:ext cx="8997950" cy="342900"/>
          </a:xfrm>
        </p:spPr>
        <p:txBody>
          <a:bodyPr wrap="square" numCol="1" anchorCtr="0" compatLnSpc="1">
            <a:prstTxWarp prst="textNoShape">
              <a:avLst/>
            </a:prstTxWarp>
            <a:noAutofit/>
          </a:bodyPr>
          <a:lstStyle/>
          <a:p>
            <a:pPr eaLnBrk="1" hangingPunct="1">
              <a:lnSpc>
                <a:spcPct val="100000"/>
              </a:lnSpc>
            </a:pPr>
            <a:r>
              <a:rPr lang="en-US" sz="1900" dirty="0">
                <a:effectLst>
                  <a:outerShdw blurRad="38100" dist="38100" dir="2700000" algn="tl">
                    <a:srgbClr val="C0C0C0"/>
                  </a:outerShdw>
                </a:effectLst>
                <a:latin typeface="Arial" pitchFamily="34" charset="0"/>
              </a:rPr>
              <a:t>MID-UPPER ARM CIRCUMFERENCE (MUAC) MEASURING TAPES</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89</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3810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pic>
        <p:nvPicPr>
          <p:cNvPr id="6146"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2" y="3711192"/>
            <a:ext cx="9740899" cy="307060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jfiala\Desktop\Media Gallery\Beze jmé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1" y="1780403"/>
            <a:ext cx="9575801" cy="80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961867"/>
      </p:ext>
    </p:extLst>
  </p:cSld>
  <p:clrMapOvr>
    <a:masterClrMapping/>
  </p:clrMapOvr>
  <p:transition spd="med">
    <p:pull dir="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76201"/>
            <a:ext cx="8997950" cy="457200"/>
          </a:xfrm>
        </p:spPr>
        <p:txBody>
          <a:bodyPr wrap="square" numCol="1" anchorCtr="0" compatLnSpc="1">
            <a:prstTxWarp prst="textNoShape">
              <a:avLst/>
            </a:prstTxWarp>
            <a:noAutofit/>
          </a:bodyPr>
          <a:lstStyle/>
          <a:p>
            <a:pPr eaLnBrk="1" hangingPunct="1">
              <a:lnSpc>
                <a:spcPct val="100000"/>
              </a:lnSpc>
            </a:pPr>
            <a:r>
              <a:rPr lang="en-GB" sz="2500" dirty="0">
                <a:effectLst>
                  <a:outerShdw blurRad="38100" dist="38100" dir="2700000" algn="tl">
                    <a:srgbClr val="C0C0C0"/>
                  </a:outerShdw>
                </a:effectLst>
                <a:latin typeface="Arial" pitchFamily="34" charset="0"/>
              </a:rPr>
              <a:t>Types of Protein-Energy Malnutrition </a:t>
            </a:r>
            <a:r>
              <a:rPr lang="cs-CZ" sz="2500" dirty="0">
                <a:effectLst>
                  <a:outerShdw blurRad="38100" dist="38100" dir="2700000" algn="tl">
                    <a:srgbClr val="C0C0C0"/>
                  </a:outerShdw>
                </a:effectLst>
                <a:latin typeface="Arial" pitchFamily="34" charset="0"/>
              </a:rPr>
              <a:t>(PEM)</a:t>
            </a:r>
            <a:endParaRPr lang="en-GB"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9</a:t>
            </a:fld>
            <a:endParaRPr lang="cs-CZ" sz="13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5334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a:solidFill>
                <a:prstClr val="white"/>
              </a:solidFill>
            </a:endParaRPr>
          </a:p>
        </p:txBody>
      </p:sp>
      <p:sp>
        <p:nvSpPr>
          <p:cNvPr id="11" name="Rectangle 4"/>
          <p:cNvSpPr>
            <a:spLocks noChangeArrowheads="1"/>
          </p:cNvSpPr>
          <p:nvPr/>
        </p:nvSpPr>
        <p:spPr bwMode="auto">
          <a:xfrm>
            <a:off x="165100" y="685801"/>
            <a:ext cx="923012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Underweight </a:t>
            </a:r>
            <a:r>
              <a:rPr lang="en-GB" sz="1700" b="0" dirty="0">
                <a:solidFill>
                  <a:prstClr val="black"/>
                </a:solidFill>
                <a:latin typeface="Arial" pitchFamily="34" charset="0"/>
              </a:rPr>
              <a:t>- adults low BMI, children low weight for age</a:t>
            </a:r>
          </a:p>
        </p:txBody>
      </p:sp>
      <p:sp>
        <p:nvSpPr>
          <p:cNvPr id="7" name="Rectangle 4"/>
          <p:cNvSpPr>
            <a:spLocks noChangeArrowheads="1"/>
          </p:cNvSpPr>
          <p:nvPr/>
        </p:nvSpPr>
        <p:spPr bwMode="auto">
          <a:xfrm>
            <a:off x="247651" y="1600200"/>
            <a:ext cx="9575801" cy="6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Wasting</a:t>
            </a:r>
            <a:r>
              <a:rPr lang="cs-CZ" sz="2200" b="0" dirty="0">
                <a:solidFill>
                  <a:prstClr val="black"/>
                </a:solidFill>
                <a:latin typeface="Arial" pitchFamily="34" charset="0"/>
              </a:rPr>
              <a:t> </a:t>
            </a:r>
            <a:r>
              <a:rPr lang="cs-CZ" sz="1700" b="0" dirty="0">
                <a:solidFill>
                  <a:prstClr val="black"/>
                </a:solidFill>
                <a:latin typeface="Arial" pitchFamily="34" charset="0"/>
              </a:rPr>
              <a:t>– </a:t>
            </a:r>
            <a:r>
              <a:rPr lang="en-GB" sz="1700" b="0" dirty="0">
                <a:solidFill>
                  <a:prstClr val="black"/>
                </a:solidFill>
                <a:latin typeface="Arial" pitchFamily="34" charset="0"/>
              </a:rPr>
              <a:t>gradual loss of body mass (getting thinner). In children: Low weight for height</a:t>
            </a:r>
            <a:r>
              <a:rPr lang="cs-CZ" sz="1700" b="0" dirty="0">
                <a:solidFill>
                  <a:prstClr val="black"/>
                </a:solidFill>
                <a:latin typeface="Arial" pitchFamily="34" charset="0"/>
              </a:rPr>
              <a:t>. </a:t>
            </a:r>
            <a:endParaRPr lang="en-GB" sz="1700" b="0" dirty="0">
              <a:solidFill>
                <a:prstClr val="black"/>
              </a:solidFill>
              <a:latin typeface="Arial" pitchFamily="34" charset="0"/>
            </a:endParaRPr>
          </a:p>
        </p:txBody>
      </p:sp>
      <p:sp>
        <p:nvSpPr>
          <p:cNvPr id="8" name="Rectangle 4"/>
          <p:cNvSpPr>
            <a:spLocks noChangeArrowheads="1"/>
          </p:cNvSpPr>
          <p:nvPr/>
        </p:nvSpPr>
        <p:spPr bwMode="auto">
          <a:xfrm>
            <a:off x="263128" y="2057401"/>
            <a:ext cx="9230122" cy="6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Stunting </a:t>
            </a:r>
            <a:r>
              <a:rPr lang="cs-CZ" sz="2200" b="0" dirty="0">
                <a:solidFill>
                  <a:prstClr val="black"/>
                </a:solidFill>
                <a:latin typeface="Arial" pitchFamily="34" charset="0"/>
              </a:rPr>
              <a:t>– </a:t>
            </a:r>
            <a:r>
              <a:rPr lang="en-GB" sz="1700" b="0" dirty="0">
                <a:solidFill>
                  <a:prstClr val="black"/>
                </a:solidFill>
                <a:latin typeface="Arial" pitchFamily="34" charset="0"/>
              </a:rPr>
              <a:t>low height for age</a:t>
            </a:r>
          </a:p>
        </p:txBody>
      </p:sp>
      <p:sp>
        <p:nvSpPr>
          <p:cNvPr id="9" name="Rectangle 4"/>
          <p:cNvSpPr>
            <a:spLocks noChangeArrowheads="1"/>
          </p:cNvSpPr>
          <p:nvPr/>
        </p:nvSpPr>
        <p:spPr bwMode="auto">
          <a:xfrm>
            <a:off x="247649" y="2590801"/>
            <a:ext cx="9230122" cy="6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Kwashiorkor – </a:t>
            </a:r>
            <a:r>
              <a:rPr lang="en-GB" sz="1700" b="0" dirty="0" err="1">
                <a:solidFill>
                  <a:prstClr val="black"/>
                </a:solidFill>
                <a:latin typeface="Arial" pitchFamily="34" charset="0"/>
              </a:rPr>
              <a:t>edematous</a:t>
            </a:r>
            <a:r>
              <a:rPr lang="en-GB" sz="1700" b="0" dirty="0">
                <a:solidFill>
                  <a:prstClr val="black"/>
                </a:solidFill>
                <a:latin typeface="Arial" pitchFamily="34" charset="0"/>
              </a:rPr>
              <a:t> PEM by protein deficiency</a:t>
            </a:r>
          </a:p>
        </p:txBody>
      </p:sp>
      <p:sp>
        <p:nvSpPr>
          <p:cNvPr id="10" name="Rectangle 4"/>
          <p:cNvSpPr>
            <a:spLocks noChangeArrowheads="1"/>
          </p:cNvSpPr>
          <p:nvPr/>
        </p:nvSpPr>
        <p:spPr bwMode="auto">
          <a:xfrm>
            <a:off x="247649" y="3200401"/>
            <a:ext cx="9230122" cy="6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Marasmus – </a:t>
            </a:r>
            <a:r>
              <a:rPr lang="en-GB" sz="1700" b="0" dirty="0">
                <a:solidFill>
                  <a:prstClr val="black"/>
                </a:solidFill>
                <a:latin typeface="Arial" pitchFamily="34" charset="0"/>
              </a:rPr>
              <a:t>severe wasting due to energy deficiency </a:t>
            </a:r>
          </a:p>
        </p:txBody>
      </p:sp>
      <p:sp>
        <p:nvSpPr>
          <p:cNvPr id="12" name="Rectangle 4"/>
          <p:cNvSpPr>
            <a:spLocks noChangeArrowheads="1"/>
          </p:cNvSpPr>
          <p:nvPr/>
        </p:nvSpPr>
        <p:spPr bwMode="auto">
          <a:xfrm>
            <a:off x="247649" y="3810002"/>
            <a:ext cx="9230122" cy="6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20000"/>
              </a:lnSpc>
              <a:buClr>
                <a:srgbClr val="3399FF"/>
              </a:buClr>
              <a:buSzPct val="60000"/>
              <a:buFont typeface="Wingdings" pitchFamily="2" charset="2"/>
              <a:buChar char="n"/>
            </a:pPr>
            <a:r>
              <a:rPr lang="en-GB" sz="2200" b="0" dirty="0" err="1">
                <a:solidFill>
                  <a:prstClr val="black"/>
                </a:solidFill>
                <a:latin typeface="Arial" pitchFamily="34" charset="0"/>
              </a:rPr>
              <a:t>Marasmic</a:t>
            </a:r>
            <a:r>
              <a:rPr lang="en-GB" sz="2200" b="0" dirty="0">
                <a:solidFill>
                  <a:prstClr val="black"/>
                </a:solidFill>
                <a:latin typeface="Arial" pitchFamily="34" charset="0"/>
              </a:rPr>
              <a:t> kwashiorkor</a:t>
            </a:r>
            <a:endParaRPr lang="en-GB" b="0" dirty="0" smtClean="0">
              <a:solidFill>
                <a:prstClr val="black"/>
              </a:solidFill>
              <a:latin typeface="Arial" pitchFamily="34" charset="0"/>
            </a:endParaRPr>
          </a:p>
        </p:txBody>
      </p:sp>
      <p:sp>
        <p:nvSpPr>
          <p:cNvPr id="13" name="Rectangle 4"/>
          <p:cNvSpPr>
            <a:spLocks noChangeArrowheads="1"/>
          </p:cNvSpPr>
          <p:nvPr/>
        </p:nvSpPr>
        <p:spPr bwMode="auto">
          <a:xfrm>
            <a:off x="247649" y="4419601"/>
            <a:ext cx="9230122" cy="6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Cachexia –</a:t>
            </a:r>
            <a:r>
              <a:rPr lang="en-GB" sz="1700" b="0" dirty="0">
                <a:solidFill>
                  <a:prstClr val="black"/>
                </a:solidFill>
                <a:latin typeface="Arial" pitchFamily="34" charset="0"/>
              </a:rPr>
              <a:t>associated with inflammatory or neoplastic condition</a:t>
            </a:r>
          </a:p>
        </p:txBody>
      </p:sp>
      <p:sp>
        <p:nvSpPr>
          <p:cNvPr id="14" name="Rectangle 4"/>
          <p:cNvSpPr>
            <a:spLocks noChangeArrowheads="1"/>
          </p:cNvSpPr>
          <p:nvPr/>
        </p:nvSpPr>
        <p:spPr bwMode="auto">
          <a:xfrm>
            <a:off x="247649" y="5029202"/>
            <a:ext cx="9230122" cy="6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Sarcopenia </a:t>
            </a:r>
            <a:r>
              <a:rPr lang="en-GB" sz="1700" b="0" dirty="0">
                <a:solidFill>
                  <a:prstClr val="black"/>
                </a:solidFill>
                <a:latin typeface="Arial" pitchFamily="34" charset="0"/>
              </a:rPr>
              <a:t>- skeletal muscle wasting by ageing</a:t>
            </a:r>
          </a:p>
        </p:txBody>
      </p:sp>
      <p:sp>
        <p:nvSpPr>
          <p:cNvPr id="15" name="Rectangle 4"/>
          <p:cNvSpPr>
            <a:spLocks noChangeArrowheads="1"/>
          </p:cNvSpPr>
          <p:nvPr/>
        </p:nvSpPr>
        <p:spPr bwMode="auto">
          <a:xfrm>
            <a:off x="165100" y="1143001"/>
            <a:ext cx="9230122" cy="6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Starvation </a:t>
            </a:r>
            <a:r>
              <a:rPr lang="en-GB" sz="1700" b="0" dirty="0">
                <a:solidFill>
                  <a:prstClr val="black"/>
                </a:solidFill>
                <a:latin typeface="Arial" pitchFamily="34" charset="0"/>
              </a:rPr>
              <a:t>–</a:t>
            </a:r>
            <a:r>
              <a:rPr lang="en-GB" sz="2200" b="0" dirty="0">
                <a:solidFill>
                  <a:prstClr val="black"/>
                </a:solidFill>
                <a:latin typeface="Arial" pitchFamily="34" charset="0"/>
              </a:rPr>
              <a:t> </a:t>
            </a:r>
            <a:r>
              <a:rPr lang="en-GB" sz="1700" b="0" dirty="0">
                <a:solidFill>
                  <a:prstClr val="black"/>
                </a:solidFill>
                <a:latin typeface="Arial" pitchFamily="34" charset="0"/>
              </a:rPr>
              <a:t>pure caloric deficiency, conserve lean mass, increase fat metabolism</a:t>
            </a:r>
          </a:p>
        </p:txBody>
      </p:sp>
      <p:sp>
        <p:nvSpPr>
          <p:cNvPr id="16" name="Rectangle 4"/>
          <p:cNvSpPr>
            <a:spLocks noChangeArrowheads="1"/>
          </p:cNvSpPr>
          <p:nvPr/>
        </p:nvSpPr>
        <p:spPr bwMode="auto">
          <a:xfrm>
            <a:off x="593328" y="5697538"/>
            <a:ext cx="9230122"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120000"/>
              </a:lnSpc>
              <a:buClr>
                <a:srgbClr val="3399FF"/>
              </a:buClr>
              <a:buSzPct val="60000"/>
            </a:pPr>
            <a:r>
              <a:rPr lang="en-GB" sz="1900" b="0" dirty="0">
                <a:solidFill>
                  <a:prstClr val="black"/>
                </a:solidFill>
                <a:latin typeface="Times New Roman" panose="02020603050405020304" pitchFamily="18" charset="0"/>
                <a:cs typeface="Times New Roman" panose="02020603050405020304" pitchFamily="18" charset="0"/>
              </a:rPr>
              <a:t>The most common:</a:t>
            </a:r>
          </a:p>
          <a:p>
            <a:pPr>
              <a:lnSpc>
                <a:spcPct val="120000"/>
              </a:lnSpc>
              <a:buClr>
                <a:srgbClr val="3399FF"/>
              </a:buClr>
              <a:buSzPct val="60000"/>
            </a:pPr>
            <a:r>
              <a:rPr lang="en-GB" sz="1900" b="0" dirty="0">
                <a:solidFill>
                  <a:prstClr val="black"/>
                </a:solidFill>
                <a:latin typeface="Times New Roman" panose="02020603050405020304" pitchFamily="18" charset="0"/>
                <a:cs typeface="Times New Roman" panose="02020603050405020304" pitchFamily="18" charset="0"/>
              </a:rPr>
              <a:t>For infants – Marasmus , for older infants: Kwashiorkor</a:t>
            </a:r>
          </a:p>
          <a:p>
            <a:pPr>
              <a:lnSpc>
                <a:spcPct val="120000"/>
              </a:lnSpc>
              <a:buClr>
                <a:srgbClr val="3399FF"/>
              </a:buClr>
              <a:buSzPct val="60000"/>
            </a:pPr>
            <a:r>
              <a:rPr lang="en-GB" sz="1900" b="0" dirty="0">
                <a:solidFill>
                  <a:prstClr val="black"/>
                </a:solidFill>
                <a:latin typeface="Times New Roman" panose="02020603050405020304" pitchFamily="18" charset="0"/>
                <a:cs typeface="Times New Roman" panose="02020603050405020304" pitchFamily="18" charset="0"/>
              </a:rPr>
              <a:t> For elderly: Sarcopenia and cachexia</a:t>
            </a:r>
            <a:r>
              <a:rPr lang="cs-CZ" sz="1900" b="0" dirty="0">
                <a:solidFill>
                  <a:prstClr val="black"/>
                </a:solidFill>
                <a:latin typeface="Times New Roman" panose="02020603050405020304" pitchFamily="18" charset="0"/>
                <a:cs typeface="Times New Roman" panose="02020603050405020304" pitchFamily="18" charset="0"/>
              </a:rPr>
              <a:t> </a:t>
            </a:r>
            <a:r>
              <a:rPr lang="en-GB" sz="1900" b="0" dirty="0">
                <a:solidFill>
                  <a:prstClr val="black"/>
                </a:solidFill>
                <a:latin typeface="Times New Roman" panose="02020603050405020304" pitchFamily="18" charset="0"/>
                <a:cs typeface="Times New Roman" panose="02020603050405020304" pitchFamily="18" charset="0"/>
              </a:rPr>
              <a:t>(regarding undernutrition)</a:t>
            </a:r>
          </a:p>
        </p:txBody>
      </p:sp>
    </p:spTree>
    <p:extLst>
      <p:ext uri="{BB962C8B-B14F-4D97-AF65-F5344CB8AC3E}">
        <p14:creationId xmlns:p14="http://schemas.microsoft.com/office/powerpoint/2010/main" val="547700924"/>
      </p:ext>
    </p:extLst>
  </p:cSld>
  <p:clrMapOvr>
    <a:masterClrMapping/>
  </p:clrMapOvr>
  <p:transition spd="med">
    <p:pull dir="ru"/>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38100"/>
            <a:ext cx="8997950" cy="342900"/>
          </a:xfrm>
        </p:spPr>
        <p:txBody>
          <a:bodyPr wrap="square" numCol="1" anchorCtr="0" compatLnSpc="1">
            <a:prstTxWarp prst="textNoShape">
              <a:avLst/>
            </a:prstTxWarp>
            <a:noAutofit/>
          </a:bodyPr>
          <a:lstStyle/>
          <a:p>
            <a:pPr eaLnBrk="1" hangingPunct="1">
              <a:lnSpc>
                <a:spcPct val="100000"/>
              </a:lnSpc>
            </a:pPr>
            <a:r>
              <a:rPr lang="cs-CZ" sz="1900" dirty="0">
                <a:effectLst>
                  <a:outerShdw blurRad="38100" dist="38100" dir="2700000" algn="tl">
                    <a:srgbClr val="C0C0C0"/>
                  </a:outerShdw>
                </a:effectLst>
                <a:latin typeface="Arial" pitchFamily="34" charset="0"/>
              </a:rPr>
              <a:t>MUAC in </a:t>
            </a:r>
            <a:r>
              <a:rPr lang="en-GB" sz="1900" dirty="0">
                <a:effectLst>
                  <a:outerShdw blurRad="38100" dist="38100" dir="2700000" algn="tl">
                    <a:srgbClr val="C0C0C0"/>
                  </a:outerShdw>
                </a:effectLst>
                <a:latin typeface="Arial" pitchFamily="34" charset="0"/>
              </a:rPr>
              <a:t>children</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90</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3810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403" y="457201"/>
            <a:ext cx="4622799" cy="532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487" y="6232528"/>
            <a:ext cx="8245113" cy="77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50890"/>
      </p:ext>
    </p:extLst>
  </p:cSld>
  <p:clrMapOvr>
    <a:masterClrMapping/>
  </p:clrMapOvr>
  <p:transition spd="med">
    <p:pull dir="ru"/>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76200"/>
            <a:ext cx="8997950" cy="342899"/>
          </a:xfrm>
        </p:spPr>
        <p:txBody>
          <a:bodyPr wrap="square" numCol="1" anchorCtr="0" compatLnSpc="1">
            <a:prstTxWarp prst="textNoShape">
              <a:avLst/>
            </a:prstTxWarp>
            <a:noAutofit/>
          </a:bodyPr>
          <a:lstStyle/>
          <a:p>
            <a:pPr eaLnBrk="1" hangingPunct="1">
              <a:lnSpc>
                <a:spcPct val="100000"/>
              </a:lnSpc>
            </a:pPr>
            <a:r>
              <a:rPr lang="en-GB" sz="2000" dirty="0" smtClean="0">
                <a:effectLst>
                  <a:outerShdw blurRad="38100" dist="38100" dir="2700000" algn="tl">
                    <a:srgbClr val="C0C0C0"/>
                  </a:outerShdw>
                </a:effectLst>
                <a:latin typeface="Arial" pitchFamily="34" charset="0"/>
              </a:rPr>
              <a:t>Arm and Calf circumferences cut-offs</a:t>
            </a:r>
            <a:endParaRPr lang="en-GB" sz="20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91</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533400" y="533400"/>
            <a:ext cx="875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cs-CZ" sz="2200" i="1" dirty="0" err="1" smtClean="0">
                <a:solidFill>
                  <a:prstClr val="black"/>
                </a:solidFill>
                <a:latin typeface="Arial" pitchFamily="34" charset="0"/>
              </a:rPr>
              <a:t>Arm</a:t>
            </a:r>
            <a:r>
              <a:rPr lang="cs-CZ" sz="2200" i="1" dirty="0" smtClean="0">
                <a:solidFill>
                  <a:prstClr val="black"/>
                </a:solidFill>
                <a:latin typeface="Arial" pitchFamily="34" charset="0"/>
              </a:rPr>
              <a:t> (AC, MAC, MUAC):  </a:t>
            </a:r>
            <a:endParaRPr lang="en-GB" sz="2200" i="1" dirty="0">
              <a:solidFill>
                <a:prstClr val="black"/>
              </a:solidFill>
              <a:latin typeface="Arial" pitchFamily="34" charset="0"/>
            </a:endParaRPr>
          </a:p>
        </p:txBody>
      </p:sp>
      <p:sp>
        <p:nvSpPr>
          <p:cNvPr id="77829" name="Line 2"/>
          <p:cNvSpPr>
            <a:spLocks noChangeShapeType="1"/>
          </p:cNvSpPr>
          <p:nvPr/>
        </p:nvSpPr>
        <p:spPr bwMode="auto">
          <a:xfrm>
            <a:off x="742949" y="4572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10" name="Rectangle 4"/>
          <p:cNvSpPr>
            <a:spLocks noChangeArrowheads="1"/>
          </p:cNvSpPr>
          <p:nvPr/>
        </p:nvSpPr>
        <p:spPr bwMode="auto">
          <a:xfrm>
            <a:off x="927100" y="9906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cs-CZ" sz="2200" b="0" dirty="0" err="1" smtClean="0">
                <a:solidFill>
                  <a:prstClr val="black"/>
                </a:solidFill>
                <a:latin typeface="Arial" pitchFamily="34" charset="0"/>
              </a:rPr>
              <a:t>Children</a:t>
            </a:r>
            <a:r>
              <a:rPr lang="cs-CZ" sz="2200" b="0" dirty="0" smtClean="0">
                <a:solidFill>
                  <a:prstClr val="black"/>
                </a:solidFill>
                <a:latin typeface="Arial" pitchFamily="34" charset="0"/>
              </a:rPr>
              <a:t>:</a:t>
            </a:r>
            <a:endParaRPr lang="en-GB" sz="2200" dirty="0">
              <a:solidFill>
                <a:prstClr val="black"/>
              </a:solidFill>
              <a:latin typeface="Arial" pitchFamily="34" charset="0"/>
            </a:endParaRPr>
          </a:p>
        </p:txBody>
      </p:sp>
      <p:sp>
        <p:nvSpPr>
          <p:cNvPr id="2" name="Obdélník 1"/>
          <p:cNvSpPr/>
          <p:nvPr/>
        </p:nvSpPr>
        <p:spPr>
          <a:xfrm>
            <a:off x="552450" y="5029200"/>
            <a:ext cx="9277350" cy="738664"/>
          </a:xfrm>
          <a:prstGeom prst="rect">
            <a:avLst/>
          </a:prstGeom>
        </p:spPr>
        <p:txBody>
          <a:bodyPr wrap="square">
            <a:spAutoFit/>
          </a:bodyPr>
          <a:lstStyle/>
          <a:p>
            <a:r>
              <a:rPr lang="en-US" sz="1400" b="0" dirty="0">
                <a:solidFill>
                  <a:schemeClr val="tx1"/>
                </a:solidFill>
              </a:rPr>
              <a:t>Mid-arm and calf circumferences (MAC and CC) are better than body mass index (BMI) in predicting health status and mortality risk in institutionalized elderly Taiwanese.</a:t>
            </a:r>
          </a:p>
          <a:p>
            <a:r>
              <a:rPr lang="en-US" sz="1400" b="0" dirty="0" smtClean="0">
                <a:solidFill>
                  <a:schemeClr val="tx1"/>
                </a:solidFill>
              </a:rPr>
              <a:t>Arch </a:t>
            </a:r>
            <a:r>
              <a:rPr lang="en-US" sz="1400" b="0" dirty="0" err="1">
                <a:solidFill>
                  <a:schemeClr val="tx1"/>
                </a:solidFill>
              </a:rPr>
              <a:t>Gerontol</a:t>
            </a:r>
            <a:r>
              <a:rPr lang="en-US" sz="1400" b="0" dirty="0">
                <a:solidFill>
                  <a:schemeClr val="tx1"/>
                </a:solidFill>
              </a:rPr>
              <a:t> </a:t>
            </a:r>
            <a:r>
              <a:rPr lang="en-US" sz="1400" b="0" dirty="0" err="1">
                <a:solidFill>
                  <a:schemeClr val="tx1"/>
                </a:solidFill>
              </a:rPr>
              <a:t>Geriatr</a:t>
            </a:r>
            <a:r>
              <a:rPr lang="en-US" sz="1400" b="0" dirty="0">
                <a:solidFill>
                  <a:schemeClr val="tx1"/>
                </a:solidFill>
              </a:rPr>
              <a:t>. 2012 May-Jun;54(3):</a:t>
            </a:r>
            <a:r>
              <a:rPr lang="en-US" sz="1400" b="0" dirty="0" smtClean="0">
                <a:solidFill>
                  <a:schemeClr val="tx1"/>
                </a:solidFill>
              </a:rPr>
              <a:t>443-7.</a:t>
            </a:r>
            <a:endParaRPr lang="en-US" sz="1200" b="0" dirty="0">
              <a:solidFill>
                <a:schemeClr val="tx1"/>
              </a:solidFill>
            </a:endParaRPr>
          </a:p>
        </p:txBody>
      </p:sp>
      <p:sp>
        <p:nvSpPr>
          <p:cNvPr id="12" name="Rectangle 4"/>
          <p:cNvSpPr>
            <a:spLocks noChangeArrowheads="1"/>
          </p:cNvSpPr>
          <p:nvPr/>
        </p:nvSpPr>
        <p:spPr bwMode="auto">
          <a:xfrm>
            <a:off x="2590800" y="1066800"/>
            <a:ext cx="70675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10000"/>
              </a:lnSpc>
              <a:buClr>
                <a:srgbClr val="3399FF"/>
              </a:buClr>
              <a:buSzPct val="60000"/>
              <a:buFont typeface="Wingdings" panose="05000000000000000000" pitchFamily="2" charset="2"/>
              <a:buChar char="Ø"/>
            </a:pPr>
            <a:r>
              <a:rPr lang="en-US" sz="2000" b="0" dirty="0" smtClean="0">
                <a:solidFill>
                  <a:prstClr val="black"/>
                </a:solidFill>
                <a:latin typeface="Arial" pitchFamily="34" charset="0"/>
              </a:rPr>
              <a:t>&lt;11</a:t>
            </a:r>
            <a:r>
              <a:rPr lang="cs-CZ" sz="2000" b="0" dirty="0" smtClean="0">
                <a:solidFill>
                  <a:prstClr val="black"/>
                </a:solidFill>
                <a:latin typeface="Arial" pitchFamily="34" charset="0"/>
              </a:rPr>
              <a:t>.5</a:t>
            </a:r>
            <a:r>
              <a:rPr lang="en-US" sz="2000" b="0" dirty="0" smtClean="0">
                <a:solidFill>
                  <a:prstClr val="black"/>
                </a:solidFill>
                <a:latin typeface="Arial" pitchFamily="34" charset="0"/>
              </a:rPr>
              <a:t> cm </a:t>
            </a:r>
            <a:r>
              <a:rPr lang="cs-CZ" sz="2000" b="0" dirty="0" smtClean="0">
                <a:solidFill>
                  <a:prstClr val="black"/>
                </a:solidFill>
                <a:latin typeface="Arial" pitchFamily="34" charset="0"/>
              </a:rPr>
              <a:t>–</a:t>
            </a:r>
            <a:r>
              <a:rPr lang="en-US" sz="2000" b="0" dirty="0" smtClean="0">
                <a:solidFill>
                  <a:prstClr val="black"/>
                </a:solidFill>
                <a:latin typeface="Arial" pitchFamily="34" charset="0"/>
              </a:rPr>
              <a:t> severe</a:t>
            </a:r>
            <a:r>
              <a:rPr lang="cs-CZ" sz="2000" b="0" dirty="0">
                <a:solidFill>
                  <a:prstClr val="black"/>
                </a:solidFill>
                <a:latin typeface="Arial" pitchFamily="34" charset="0"/>
              </a:rPr>
              <a:t> </a:t>
            </a:r>
            <a:r>
              <a:rPr lang="cs-CZ" sz="2000" b="0" dirty="0" err="1" smtClean="0">
                <a:solidFill>
                  <a:prstClr val="black"/>
                </a:solidFill>
                <a:latin typeface="Arial" pitchFamily="34" charset="0"/>
              </a:rPr>
              <a:t>malnutrition</a:t>
            </a:r>
            <a:r>
              <a:rPr lang="cs-CZ" sz="2000" b="0" dirty="0" smtClean="0">
                <a:solidFill>
                  <a:prstClr val="black"/>
                </a:solidFill>
                <a:latin typeface="Arial" pitchFamily="34" charset="0"/>
              </a:rPr>
              <a:t> (severe </a:t>
            </a:r>
            <a:r>
              <a:rPr lang="cs-CZ" sz="2000" b="0" dirty="0" err="1" smtClean="0">
                <a:solidFill>
                  <a:prstClr val="black"/>
                </a:solidFill>
                <a:latin typeface="Arial" pitchFamily="34" charset="0"/>
              </a:rPr>
              <a:t>wasting</a:t>
            </a:r>
            <a:r>
              <a:rPr lang="cs-CZ" sz="2000" b="0" dirty="0" smtClean="0">
                <a:solidFill>
                  <a:prstClr val="black"/>
                </a:solidFill>
                <a:latin typeface="Arial" pitchFamily="34" charset="0"/>
              </a:rPr>
              <a:t>)</a:t>
            </a:r>
          </a:p>
          <a:p>
            <a:pPr marL="359173" indent="-359173">
              <a:lnSpc>
                <a:spcPct val="110000"/>
              </a:lnSpc>
              <a:buClr>
                <a:srgbClr val="3399FF"/>
              </a:buClr>
              <a:buSzPct val="60000"/>
              <a:buFont typeface="Wingdings" panose="05000000000000000000" pitchFamily="2" charset="2"/>
              <a:buChar char="Ø"/>
            </a:pPr>
            <a:r>
              <a:rPr lang="cs-CZ" sz="2000" b="0" dirty="0" smtClean="0">
                <a:solidFill>
                  <a:prstClr val="black"/>
                </a:solidFill>
                <a:latin typeface="Arial" pitchFamily="34" charset="0"/>
              </a:rPr>
              <a:t>11.5 </a:t>
            </a:r>
            <a:r>
              <a:rPr lang="cs-CZ" sz="2000" b="0" dirty="0">
                <a:solidFill>
                  <a:prstClr val="black"/>
                </a:solidFill>
                <a:latin typeface="Arial" pitchFamily="34" charset="0"/>
              </a:rPr>
              <a:t>– 12.5 – </a:t>
            </a:r>
            <a:r>
              <a:rPr lang="cs-CZ" sz="2000" b="0" dirty="0" err="1">
                <a:solidFill>
                  <a:prstClr val="black"/>
                </a:solidFill>
                <a:latin typeface="Arial" pitchFamily="34" charset="0"/>
              </a:rPr>
              <a:t>yelow</a:t>
            </a:r>
            <a:r>
              <a:rPr lang="cs-CZ" sz="2000" b="0" dirty="0">
                <a:solidFill>
                  <a:prstClr val="black"/>
                </a:solidFill>
                <a:latin typeface="Arial" pitchFamily="34" charset="0"/>
              </a:rPr>
              <a:t> </a:t>
            </a:r>
            <a:r>
              <a:rPr lang="cs-CZ" sz="2000" b="0" dirty="0" err="1" smtClean="0">
                <a:solidFill>
                  <a:prstClr val="black"/>
                </a:solidFill>
                <a:latin typeface="Arial" pitchFamily="34" charset="0"/>
              </a:rPr>
              <a:t>range</a:t>
            </a:r>
            <a:endParaRPr lang="en-GB" sz="2000" dirty="0">
              <a:solidFill>
                <a:prstClr val="black"/>
              </a:solidFill>
              <a:latin typeface="Arial" pitchFamily="34" charset="0"/>
            </a:endParaRPr>
          </a:p>
        </p:txBody>
      </p:sp>
      <p:sp>
        <p:nvSpPr>
          <p:cNvPr id="3" name="Obdélník 2"/>
          <p:cNvSpPr/>
          <p:nvPr/>
        </p:nvSpPr>
        <p:spPr>
          <a:xfrm>
            <a:off x="533400" y="6172200"/>
            <a:ext cx="8722520" cy="523220"/>
          </a:xfrm>
          <a:prstGeom prst="rect">
            <a:avLst/>
          </a:prstGeom>
        </p:spPr>
        <p:txBody>
          <a:bodyPr wrap="square">
            <a:spAutoFit/>
          </a:bodyPr>
          <a:lstStyle/>
          <a:p>
            <a:r>
              <a:rPr lang="cs-CZ" sz="1400" b="0" dirty="0" err="1">
                <a:solidFill>
                  <a:schemeClr val="tx1"/>
                </a:solidFill>
              </a:rPr>
              <a:t>Mid-arm</a:t>
            </a:r>
            <a:r>
              <a:rPr lang="cs-CZ" sz="1400" b="0" dirty="0">
                <a:solidFill>
                  <a:schemeClr val="tx1"/>
                </a:solidFill>
              </a:rPr>
              <a:t> and </a:t>
            </a:r>
            <a:r>
              <a:rPr lang="cs-CZ" sz="1400" b="0" dirty="0" err="1">
                <a:solidFill>
                  <a:schemeClr val="tx1"/>
                </a:solidFill>
              </a:rPr>
              <a:t>calf</a:t>
            </a:r>
            <a:r>
              <a:rPr lang="cs-CZ" sz="1400" b="0" dirty="0">
                <a:solidFill>
                  <a:schemeClr val="tx1"/>
                </a:solidFill>
              </a:rPr>
              <a:t> </a:t>
            </a:r>
            <a:r>
              <a:rPr lang="cs-CZ" sz="1400" b="0" dirty="0" err="1">
                <a:solidFill>
                  <a:schemeClr val="tx1"/>
                </a:solidFill>
              </a:rPr>
              <a:t>circumferences</a:t>
            </a:r>
            <a:r>
              <a:rPr lang="cs-CZ" sz="1400" b="0" dirty="0">
                <a:solidFill>
                  <a:schemeClr val="tx1"/>
                </a:solidFill>
              </a:rPr>
              <a:t> are </a:t>
            </a:r>
            <a:r>
              <a:rPr lang="cs-CZ" sz="1400" b="0" dirty="0" err="1">
                <a:solidFill>
                  <a:schemeClr val="tx1"/>
                </a:solidFill>
              </a:rPr>
              <a:t>stronger</a:t>
            </a:r>
            <a:r>
              <a:rPr lang="cs-CZ" sz="1400" b="0" dirty="0">
                <a:solidFill>
                  <a:schemeClr val="tx1"/>
                </a:solidFill>
              </a:rPr>
              <a:t> mortality </a:t>
            </a:r>
            <a:r>
              <a:rPr lang="cs-CZ" sz="1400" b="0" dirty="0" err="1">
                <a:solidFill>
                  <a:schemeClr val="tx1"/>
                </a:solidFill>
              </a:rPr>
              <a:t>predictors</a:t>
            </a:r>
            <a:r>
              <a:rPr lang="cs-CZ" sz="1400" b="0" dirty="0">
                <a:solidFill>
                  <a:schemeClr val="tx1"/>
                </a:solidFill>
              </a:rPr>
              <a:t> </a:t>
            </a:r>
            <a:r>
              <a:rPr lang="cs-CZ" sz="1400" b="0" dirty="0" err="1">
                <a:solidFill>
                  <a:schemeClr val="tx1"/>
                </a:solidFill>
              </a:rPr>
              <a:t>than</a:t>
            </a:r>
            <a:r>
              <a:rPr lang="cs-CZ" sz="1400" b="0" dirty="0">
                <a:solidFill>
                  <a:schemeClr val="tx1"/>
                </a:solidFill>
              </a:rPr>
              <a:t> body </a:t>
            </a:r>
            <a:r>
              <a:rPr lang="cs-CZ" sz="1400" b="0" dirty="0" err="1">
                <a:solidFill>
                  <a:schemeClr val="tx1"/>
                </a:solidFill>
              </a:rPr>
              <a:t>mass</a:t>
            </a:r>
            <a:r>
              <a:rPr lang="cs-CZ" sz="1400" b="0" dirty="0">
                <a:solidFill>
                  <a:schemeClr val="tx1"/>
                </a:solidFill>
              </a:rPr>
              <a:t> index </a:t>
            </a:r>
            <a:r>
              <a:rPr lang="cs-CZ" sz="1400" b="0" dirty="0" err="1">
                <a:solidFill>
                  <a:schemeClr val="tx1"/>
                </a:solidFill>
              </a:rPr>
              <a:t>for</a:t>
            </a:r>
            <a:r>
              <a:rPr lang="cs-CZ" sz="1400" b="0" dirty="0">
                <a:solidFill>
                  <a:schemeClr val="tx1"/>
                </a:solidFill>
              </a:rPr>
              <a:t> </a:t>
            </a:r>
            <a:r>
              <a:rPr lang="cs-CZ" sz="1400" b="0" dirty="0" err="1">
                <a:solidFill>
                  <a:schemeClr val="tx1"/>
                </a:solidFill>
              </a:rPr>
              <a:t>patients</a:t>
            </a:r>
            <a:r>
              <a:rPr lang="cs-CZ" sz="1400" b="0" dirty="0">
                <a:solidFill>
                  <a:schemeClr val="tx1"/>
                </a:solidFill>
              </a:rPr>
              <a:t> </a:t>
            </a:r>
            <a:r>
              <a:rPr lang="cs-CZ" sz="1400" b="0" dirty="0" err="1">
                <a:solidFill>
                  <a:schemeClr val="tx1"/>
                </a:solidFill>
              </a:rPr>
              <a:t>with</a:t>
            </a:r>
            <a:r>
              <a:rPr lang="cs-CZ" sz="1400" b="0" dirty="0">
                <a:solidFill>
                  <a:schemeClr val="tx1"/>
                </a:solidFill>
              </a:rPr>
              <a:t> </a:t>
            </a:r>
            <a:r>
              <a:rPr lang="cs-CZ" sz="1400" b="0" dirty="0" err="1">
                <a:solidFill>
                  <a:schemeClr val="tx1"/>
                </a:solidFill>
              </a:rPr>
              <a:t>chronic</a:t>
            </a:r>
            <a:r>
              <a:rPr lang="cs-CZ" sz="1400" b="0" dirty="0">
                <a:solidFill>
                  <a:schemeClr val="tx1"/>
                </a:solidFill>
              </a:rPr>
              <a:t> </a:t>
            </a:r>
            <a:r>
              <a:rPr lang="cs-CZ" sz="1400" b="0" dirty="0" err="1">
                <a:solidFill>
                  <a:schemeClr val="tx1"/>
                </a:solidFill>
              </a:rPr>
              <a:t>obstructive</a:t>
            </a:r>
            <a:r>
              <a:rPr lang="cs-CZ" sz="1400" b="0" dirty="0">
                <a:solidFill>
                  <a:schemeClr val="tx1"/>
                </a:solidFill>
              </a:rPr>
              <a:t> </a:t>
            </a:r>
            <a:r>
              <a:rPr lang="cs-CZ" sz="1400" b="0" dirty="0" err="1">
                <a:solidFill>
                  <a:schemeClr val="tx1"/>
                </a:solidFill>
              </a:rPr>
              <a:t>pulmonary</a:t>
            </a:r>
            <a:r>
              <a:rPr lang="cs-CZ" sz="1400" b="0" dirty="0">
                <a:solidFill>
                  <a:schemeClr val="tx1"/>
                </a:solidFill>
              </a:rPr>
              <a:t> </a:t>
            </a:r>
            <a:r>
              <a:rPr lang="cs-CZ" sz="1400" b="0" dirty="0" err="1">
                <a:solidFill>
                  <a:schemeClr val="tx1"/>
                </a:solidFill>
              </a:rPr>
              <a:t>diseaseInt</a:t>
            </a:r>
            <a:r>
              <a:rPr lang="cs-CZ" sz="1400" b="0" dirty="0">
                <a:solidFill>
                  <a:schemeClr val="tx1"/>
                </a:solidFill>
              </a:rPr>
              <a:t> J </a:t>
            </a:r>
            <a:r>
              <a:rPr lang="cs-CZ" sz="1400" b="0" dirty="0" err="1">
                <a:solidFill>
                  <a:schemeClr val="tx1"/>
                </a:solidFill>
              </a:rPr>
              <a:t>Chron</a:t>
            </a:r>
            <a:r>
              <a:rPr lang="cs-CZ" sz="1400" b="0" dirty="0">
                <a:solidFill>
                  <a:schemeClr val="tx1"/>
                </a:solidFill>
              </a:rPr>
              <a:t> </a:t>
            </a:r>
            <a:r>
              <a:rPr lang="cs-CZ" sz="1400" b="0" dirty="0" err="1">
                <a:solidFill>
                  <a:schemeClr val="tx1"/>
                </a:solidFill>
              </a:rPr>
              <a:t>Obstruct</a:t>
            </a:r>
            <a:r>
              <a:rPr lang="cs-CZ" sz="1400" b="0" dirty="0">
                <a:solidFill>
                  <a:schemeClr val="tx1"/>
                </a:solidFill>
              </a:rPr>
              <a:t> </a:t>
            </a:r>
            <a:r>
              <a:rPr lang="cs-CZ" sz="1400" b="0" dirty="0" err="1">
                <a:solidFill>
                  <a:schemeClr val="tx1"/>
                </a:solidFill>
              </a:rPr>
              <a:t>Pulmon</a:t>
            </a:r>
            <a:r>
              <a:rPr lang="cs-CZ" sz="1400" b="0" dirty="0">
                <a:solidFill>
                  <a:schemeClr val="tx1"/>
                </a:solidFill>
              </a:rPr>
              <a:t> Dis. </a:t>
            </a:r>
            <a:r>
              <a:rPr lang="cs-CZ" sz="1400" b="0" dirty="0" smtClean="0">
                <a:solidFill>
                  <a:schemeClr val="tx1"/>
                </a:solidFill>
              </a:rPr>
              <a:t> </a:t>
            </a:r>
            <a:r>
              <a:rPr lang="cs-CZ" sz="1400" b="0" dirty="0">
                <a:solidFill>
                  <a:schemeClr val="tx1"/>
                </a:solidFill>
              </a:rPr>
              <a:t>2016; 11: 2075–2080. </a:t>
            </a:r>
          </a:p>
        </p:txBody>
      </p:sp>
      <p:sp>
        <p:nvSpPr>
          <p:cNvPr id="17" name="Rectangle 4"/>
          <p:cNvSpPr>
            <a:spLocks noChangeArrowheads="1"/>
          </p:cNvSpPr>
          <p:nvPr/>
        </p:nvSpPr>
        <p:spPr bwMode="auto">
          <a:xfrm>
            <a:off x="927100" y="19050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cs-CZ" sz="2200" b="0" dirty="0" err="1" smtClean="0">
                <a:solidFill>
                  <a:prstClr val="black"/>
                </a:solidFill>
                <a:latin typeface="Arial" pitchFamily="34" charset="0"/>
              </a:rPr>
              <a:t>Adults</a:t>
            </a:r>
            <a:r>
              <a:rPr lang="cs-CZ" sz="2200" b="0" dirty="0" smtClean="0">
                <a:solidFill>
                  <a:prstClr val="black"/>
                </a:solidFill>
                <a:latin typeface="Arial" pitchFamily="34" charset="0"/>
              </a:rPr>
              <a:t>:</a:t>
            </a:r>
            <a:endParaRPr lang="en-GB" sz="2200" dirty="0">
              <a:solidFill>
                <a:prstClr val="black"/>
              </a:solidFill>
              <a:latin typeface="Arial" pitchFamily="34" charset="0"/>
            </a:endParaRPr>
          </a:p>
        </p:txBody>
      </p:sp>
      <p:sp>
        <p:nvSpPr>
          <p:cNvPr id="18" name="Rectangle 4"/>
          <p:cNvSpPr>
            <a:spLocks noChangeArrowheads="1"/>
          </p:cNvSpPr>
          <p:nvPr/>
        </p:nvSpPr>
        <p:spPr bwMode="auto">
          <a:xfrm>
            <a:off x="6629400" y="2209800"/>
            <a:ext cx="24066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10000"/>
              </a:lnSpc>
              <a:buClr>
                <a:srgbClr val="3399FF"/>
              </a:buClr>
              <a:buSzPct val="60000"/>
              <a:buFont typeface="Wingdings" panose="05000000000000000000" pitchFamily="2" charset="2"/>
              <a:buChar char="Ø"/>
            </a:pPr>
            <a:r>
              <a:rPr lang="en-US" sz="2000" b="0" dirty="0" smtClean="0">
                <a:solidFill>
                  <a:prstClr val="black"/>
                </a:solidFill>
                <a:latin typeface="Arial" pitchFamily="34" charset="0"/>
              </a:rPr>
              <a:t>&lt;</a:t>
            </a:r>
            <a:r>
              <a:rPr lang="cs-CZ" sz="2000" b="0" dirty="0" smtClean="0">
                <a:solidFill>
                  <a:prstClr val="black"/>
                </a:solidFill>
                <a:latin typeface="Arial" pitchFamily="34" charset="0"/>
              </a:rPr>
              <a:t> 21</a:t>
            </a:r>
            <a:r>
              <a:rPr lang="en-US" sz="2000" b="0" dirty="0" smtClean="0">
                <a:solidFill>
                  <a:prstClr val="black"/>
                </a:solidFill>
                <a:latin typeface="Arial" pitchFamily="34" charset="0"/>
              </a:rPr>
              <a:t> cm </a:t>
            </a:r>
            <a:r>
              <a:rPr lang="cs-CZ" sz="2000" b="0" dirty="0" smtClean="0">
                <a:solidFill>
                  <a:prstClr val="black"/>
                </a:solidFill>
                <a:latin typeface="Arial" pitchFamily="34" charset="0"/>
              </a:rPr>
              <a:t>–</a:t>
            </a:r>
            <a:r>
              <a:rPr lang="en-US" sz="2000" b="0" dirty="0" smtClean="0">
                <a:solidFill>
                  <a:prstClr val="black"/>
                </a:solidFill>
                <a:latin typeface="Arial" pitchFamily="34" charset="0"/>
              </a:rPr>
              <a:t> </a:t>
            </a:r>
            <a:r>
              <a:rPr lang="cs-CZ" sz="2000" b="0" dirty="0" err="1" smtClean="0">
                <a:solidFill>
                  <a:prstClr val="black"/>
                </a:solidFill>
                <a:latin typeface="Arial" pitchFamily="34" charset="0"/>
              </a:rPr>
              <a:t>red</a:t>
            </a:r>
            <a:endParaRPr lang="cs-CZ" sz="2000" b="0" dirty="0" smtClean="0">
              <a:solidFill>
                <a:prstClr val="black"/>
              </a:solidFill>
              <a:latin typeface="Arial" pitchFamily="34" charset="0"/>
            </a:endParaRPr>
          </a:p>
          <a:p>
            <a:pPr marL="359173" indent="-359173">
              <a:lnSpc>
                <a:spcPct val="110000"/>
              </a:lnSpc>
              <a:buClr>
                <a:srgbClr val="3399FF"/>
              </a:buClr>
              <a:buSzPct val="60000"/>
              <a:buFont typeface="Wingdings" panose="05000000000000000000" pitchFamily="2" charset="2"/>
              <a:buChar char="Ø"/>
            </a:pPr>
            <a:r>
              <a:rPr lang="cs-CZ" sz="2000" b="0" dirty="0" smtClean="0">
                <a:solidFill>
                  <a:prstClr val="black"/>
                </a:solidFill>
                <a:latin typeface="Arial" pitchFamily="34" charset="0"/>
              </a:rPr>
              <a:t>21 </a:t>
            </a:r>
            <a:r>
              <a:rPr lang="cs-CZ" sz="2000" b="0" dirty="0">
                <a:solidFill>
                  <a:prstClr val="black"/>
                </a:solidFill>
                <a:latin typeface="Arial" pitchFamily="34" charset="0"/>
              </a:rPr>
              <a:t>– </a:t>
            </a:r>
            <a:r>
              <a:rPr lang="cs-CZ" sz="2000" b="0" dirty="0" smtClean="0">
                <a:solidFill>
                  <a:prstClr val="black"/>
                </a:solidFill>
                <a:latin typeface="Arial" pitchFamily="34" charset="0"/>
              </a:rPr>
              <a:t>23 </a:t>
            </a:r>
            <a:r>
              <a:rPr lang="cs-CZ" sz="2000" b="0" dirty="0">
                <a:solidFill>
                  <a:prstClr val="black"/>
                </a:solidFill>
                <a:latin typeface="Arial" pitchFamily="34" charset="0"/>
              </a:rPr>
              <a:t>– </a:t>
            </a:r>
            <a:r>
              <a:rPr lang="cs-CZ" sz="2000" b="0" dirty="0" err="1" smtClean="0">
                <a:solidFill>
                  <a:prstClr val="black"/>
                </a:solidFill>
                <a:latin typeface="Arial" pitchFamily="34" charset="0"/>
              </a:rPr>
              <a:t>yelow</a:t>
            </a:r>
            <a:endParaRPr lang="en-GB" sz="2000" dirty="0">
              <a:solidFill>
                <a:prstClr val="black"/>
              </a:solidFill>
              <a:latin typeface="Arial" pitchFamily="34" charset="0"/>
            </a:endParaRPr>
          </a:p>
        </p:txBody>
      </p:sp>
      <p:sp>
        <p:nvSpPr>
          <p:cNvPr id="19" name="Rectangle 4"/>
          <p:cNvSpPr>
            <a:spLocks noChangeArrowheads="1"/>
          </p:cNvSpPr>
          <p:nvPr/>
        </p:nvSpPr>
        <p:spPr bwMode="auto">
          <a:xfrm>
            <a:off x="533400" y="3352800"/>
            <a:ext cx="875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cs-CZ" sz="2200" i="1" dirty="0" err="1" smtClean="0">
                <a:solidFill>
                  <a:prstClr val="black"/>
                </a:solidFill>
                <a:latin typeface="Arial" pitchFamily="34" charset="0"/>
              </a:rPr>
              <a:t>Calf</a:t>
            </a:r>
            <a:r>
              <a:rPr lang="cs-CZ" sz="2200" i="1" dirty="0" smtClean="0">
                <a:solidFill>
                  <a:prstClr val="black"/>
                </a:solidFill>
                <a:latin typeface="Arial" pitchFamily="34" charset="0"/>
              </a:rPr>
              <a:t> (CC):  </a:t>
            </a:r>
            <a:endParaRPr lang="en-GB" sz="2200" i="1" dirty="0">
              <a:solidFill>
                <a:prstClr val="black"/>
              </a:solidFill>
              <a:latin typeface="Arial" pitchFamily="34" charset="0"/>
            </a:endParaRPr>
          </a:p>
        </p:txBody>
      </p:sp>
      <p:sp>
        <p:nvSpPr>
          <p:cNvPr id="5" name="Obdélník 4"/>
          <p:cNvSpPr/>
          <p:nvPr/>
        </p:nvSpPr>
        <p:spPr>
          <a:xfrm>
            <a:off x="2476500" y="3505200"/>
            <a:ext cx="4953000" cy="769441"/>
          </a:xfrm>
          <a:prstGeom prst="rect">
            <a:avLst/>
          </a:prstGeom>
        </p:spPr>
        <p:txBody>
          <a:bodyPr>
            <a:spAutoFit/>
          </a:bodyPr>
          <a:lstStyle/>
          <a:p>
            <a:pPr marL="359173" lvl="0" indent="-359173">
              <a:lnSpc>
                <a:spcPct val="110000"/>
              </a:lnSpc>
              <a:buClr>
                <a:srgbClr val="3399FF"/>
              </a:buClr>
              <a:buSzPct val="60000"/>
              <a:buFont typeface="Wingdings" panose="05000000000000000000" pitchFamily="2" charset="2"/>
              <a:buChar char="Ø"/>
            </a:pPr>
            <a:r>
              <a:rPr lang="en-US" sz="2000" b="0" dirty="0" smtClean="0">
                <a:solidFill>
                  <a:prstClr val="black"/>
                </a:solidFill>
                <a:latin typeface="Arial" pitchFamily="34" charset="0"/>
              </a:rPr>
              <a:t>&lt;</a:t>
            </a:r>
            <a:r>
              <a:rPr lang="cs-CZ" sz="2000" b="0" dirty="0" smtClean="0">
                <a:solidFill>
                  <a:prstClr val="black"/>
                </a:solidFill>
                <a:latin typeface="Arial" pitchFamily="34" charset="0"/>
              </a:rPr>
              <a:t> 31</a:t>
            </a:r>
            <a:r>
              <a:rPr lang="en-US" sz="2000" b="0" dirty="0" smtClean="0">
                <a:solidFill>
                  <a:prstClr val="black"/>
                </a:solidFill>
                <a:latin typeface="Arial" pitchFamily="34" charset="0"/>
              </a:rPr>
              <a:t> </a:t>
            </a:r>
            <a:r>
              <a:rPr lang="en-US" sz="2000" b="0" dirty="0">
                <a:solidFill>
                  <a:prstClr val="black"/>
                </a:solidFill>
                <a:latin typeface="Arial" pitchFamily="34" charset="0"/>
              </a:rPr>
              <a:t>cm </a:t>
            </a:r>
            <a:r>
              <a:rPr lang="cs-CZ" sz="2000" b="0" dirty="0">
                <a:solidFill>
                  <a:prstClr val="black"/>
                </a:solidFill>
                <a:latin typeface="Arial" pitchFamily="34" charset="0"/>
              </a:rPr>
              <a:t>–</a:t>
            </a:r>
            <a:r>
              <a:rPr lang="en-US" sz="2000" b="0" dirty="0">
                <a:solidFill>
                  <a:prstClr val="black"/>
                </a:solidFill>
                <a:latin typeface="Arial" pitchFamily="34" charset="0"/>
              </a:rPr>
              <a:t> </a:t>
            </a:r>
            <a:r>
              <a:rPr lang="cs-CZ" sz="2000" b="0" dirty="0" err="1" smtClean="0">
                <a:solidFill>
                  <a:prstClr val="black"/>
                </a:solidFill>
                <a:latin typeface="Arial" pitchFamily="34" charset="0"/>
              </a:rPr>
              <a:t>manutrition</a:t>
            </a:r>
            <a:endParaRPr lang="cs-CZ" sz="2000" b="0" dirty="0" smtClean="0">
              <a:solidFill>
                <a:prstClr val="black"/>
              </a:solidFill>
              <a:latin typeface="Arial" pitchFamily="34" charset="0"/>
            </a:endParaRPr>
          </a:p>
          <a:p>
            <a:pPr marL="359173" lvl="0" indent="-359173">
              <a:lnSpc>
                <a:spcPct val="110000"/>
              </a:lnSpc>
              <a:buClr>
                <a:srgbClr val="3399FF"/>
              </a:buClr>
              <a:buSzPct val="60000"/>
              <a:buFont typeface="Wingdings" panose="05000000000000000000" pitchFamily="2" charset="2"/>
              <a:buChar char="Ø"/>
            </a:pPr>
            <a:r>
              <a:rPr lang="en-GB" sz="2000" b="0" dirty="0" smtClean="0">
                <a:solidFill>
                  <a:prstClr val="black"/>
                </a:solidFill>
                <a:latin typeface="Arial" pitchFamily="34" charset="0"/>
              </a:rPr>
              <a:t>&gt; 31 </a:t>
            </a:r>
            <a:r>
              <a:rPr lang="cs-CZ" sz="2000" b="0" dirty="0" smtClean="0">
                <a:solidFill>
                  <a:prstClr val="black"/>
                </a:solidFill>
                <a:latin typeface="Arial" pitchFamily="34" charset="0"/>
              </a:rPr>
              <a:t>-</a:t>
            </a:r>
            <a:r>
              <a:rPr lang="en-GB" sz="2000" b="0" dirty="0" smtClean="0">
                <a:solidFill>
                  <a:prstClr val="black"/>
                </a:solidFill>
                <a:latin typeface="Arial" pitchFamily="34" charset="0"/>
              </a:rPr>
              <a:t> OK</a:t>
            </a:r>
            <a:endParaRPr lang="cs-CZ" sz="2000" b="0" dirty="0">
              <a:solidFill>
                <a:prstClr val="black"/>
              </a:solidFill>
              <a:latin typeface="Arial" pitchFamily="34" charset="0"/>
            </a:endParaRPr>
          </a:p>
        </p:txBody>
      </p:sp>
      <p:sp>
        <p:nvSpPr>
          <p:cNvPr id="21" name="Rectangle 4"/>
          <p:cNvSpPr>
            <a:spLocks noChangeArrowheads="1"/>
          </p:cNvSpPr>
          <p:nvPr/>
        </p:nvSpPr>
        <p:spPr bwMode="auto">
          <a:xfrm>
            <a:off x="2438400" y="1981200"/>
            <a:ext cx="3686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10000"/>
              </a:lnSpc>
              <a:buClr>
                <a:srgbClr val="3399FF"/>
              </a:buClr>
              <a:buSzPct val="60000"/>
              <a:buFont typeface="Wingdings" panose="05000000000000000000" pitchFamily="2" charset="2"/>
              <a:buChar char="Ø"/>
            </a:pPr>
            <a:r>
              <a:rPr lang="en-GB" sz="2000" b="0" dirty="0" smtClean="0">
                <a:solidFill>
                  <a:prstClr val="black"/>
                </a:solidFill>
                <a:latin typeface="Arial" pitchFamily="34" charset="0"/>
              </a:rPr>
              <a:t>LOW MAC = </a:t>
            </a:r>
            <a:r>
              <a:rPr lang="en-US" sz="2000" b="0" dirty="0" smtClean="0">
                <a:solidFill>
                  <a:prstClr val="black"/>
                </a:solidFill>
                <a:latin typeface="Arial" pitchFamily="34" charset="0"/>
              </a:rPr>
              <a:t>&lt; 24 </a:t>
            </a:r>
            <a:endParaRPr lang="en-GB" sz="2000" b="0" dirty="0">
              <a:solidFill>
                <a:prstClr val="black"/>
              </a:solidFill>
              <a:latin typeface="Arial" pitchFamily="34" charset="0"/>
            </a:endParaRPr>
          </a:p>
        </p:txBody>
      </p:sp>
      <p:sp>
        <p:nvSpPr>
          <p:cNvPr id="22" name="Rectangle 4"/>
          <p:cNvSpPr>
            <a:spLocks noChangeArrowheads="1"/>
          </p:cNvSpPr>
          <p:nvPr/>
        </p:nvSpPr>
        <p:spPr bwMode="auto">
          <a:xfrm>
            <a:off x="7156450" y="1905000"/>
            <a:ext cx="17589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en-US" sz="1800" b="0" dirty="0" smtClean="0">
                <a:solidFill>
                  <a:prstClr val="black"/>
                </a:solidFill>
                <a:latin typeface="Arial" pitchFamily="34" charset="0"/>
              </a:rPr>
              <a:t>UNICEF</a:t>
            </a:r>
            <a:r>
              <a:rPr lang="cs-CZ" sz="1800" b="0" dirty="0" smtClean="0">
                <a:solidFill>
                  <a:prstClr val="black"/>
                </a:solidFill>
                <a:latin typeface="Arial" pitchFamily="34" charset="0"/>
              </a:rPr>
              <a:t>:</a:t>
            </a:r>
            <a:endParaRPr lang="en-GB" sz="1800" dirty="0">
              <a:solidFill>
                <a:prstClr val="black"/>
              </a:solidFill>
              <a:latin typeface="Arial" pitchFamily="34" charset="0"/>
            </a:endParaRPr>
          </a:p>
        </p:txBody>
      </p:sp>
    </p:spTree>
    <p:extLst>
      <p:ext uri="{BB962C8B-B14F-4D97-AF65-F5344CB8AC3E}">
        <p14:creationId xmlns:p14="http://schemas.microsoft.com/office/powerpoint/2010/main" val="1181448916"/>
      </p:ext>
    </p:extLst>
  </p:cSld>
  <p:clrMapOvr>
    <a:masterClrMapping/>
  </p:clrMapOvr>
  <p:transition spd="med">
    <p:pull dir="ru"/>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92</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82550" y="1524001"/>
            <a:ext cx="9725421" cy="34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gn="ctr">
              <a:lnSpc>
                <a:spcPct val="90000"/>
              </a:lnSpc>
              <a:buClr>
                <a:srgbClr val="3399FF"/>
              </a:buClr>
              <a:buSzPct val="60000"/>
            </a:pPr>
            <a:r>
              <a:rPr lang="cs-CZ" sz="7900" b="0" dirty="0">
                <a:solidFill>
                  <a:prstClr val="black"/>
                </a:solidFill>
                <a:latin typeface="Arial" pitchFamily="34" charset="0"/>
              </a:rPr>
              <a:t> </a:t>
            </a:r>
            <a:r>
              <a:rPr lang="en-GB" sz="14700" b="0" dirty="0">
                <a:solidFill>
                  <a:prstClr val="black"/>
                </a:solidFill>
                <a:latin typeface="Arial" pitchFamily="34" charset="0"/>
              </a:rPr>
              <a:t>Screening tests</a:t>
            </a:r>
            <a:endParaRPr lang="en-GB" sz="14700" dirty="0">
              <a:solidFill>
                <a:prstClr val="black"/>
              </a:solidFill>
              <a:latin typeface="Arial" pitchFamily="34" charset="0"/>
            </a:endParaRPr>
          </a:p>
        </p:txBody>
      </p:sp>
    </p:spTree>
    <p:extLst>
      <p:ext uri="{BB962C8B-B14F-4D97-AF65-F5344CB8AC3E}">
        <p14:creationId xmlns:p14="http://schemas.microsoft.com/office/powerpoint/2010/main" val="3918421367"/>
      </p:ext>
    </p:extLst>
  </p:cSld>
  <p:clrMapOvr>
    <a:masterClrMapping/>
  </p:clrMapOvr>
  <p:transition spd="med">
    <p:pull dir="r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114301"/>
            <a:ext cx="8997950" cy="495301"/>
          </a:xfrm>
        </p:spPr>
        <p:txBody>
          <a:bodyPr wrap="square" numCol="1" anchorCtr="0" compatLnSpc="1">
            <a:prstTxWarp prst="textNoShape">
              <a:avLst/>
            </a:prstTxWarp>
            <a:noAutofit/>
          </a:bodyPr>
          <a:lstStyle/>
          <a:p>
            <a:pPr eaLnBrk="1" hangingPunct="1">
              <a:lnSpc>
                <a:spcPct val="100000"/>
              </a:lnSpc>
            </a:pPr>
            <a:r>
              <a:rPr lang="en-GB" sz="2500" dirty="0">
                <a:effectLst>
                  <a:outerShdw blurRad="38100" dist="38100" dir="2700000" algn="tl">
                    <a:srgbClr val="C0C0C0"/>
                  </a:outerShdw>
                </a:effectLst>
                <a:latin typeface="Arial" pitchFamily="34" charset="0"/>
              </a:rPr>
              <a:t>Validated screening test </a:t>
            </a:r>
            <a:endParaRPr lang="en-GB"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93</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660400" y="12192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cs-CZ" b="0" dirty="0" smtClean="0">
                <a:solidFill>
                  <a:prstClr val="black"/>
                </a:solidFill>
                <a:latin typeface="Arial" pitchFamily="34" charset="0"/>
              </a:rPr>
              <a:t>MNA – </a:t>
            </a:r>
            <a:r>
              <a:rPr lang="en-GB" b="0" dirty="0" smtClean="0">
                <a:solidFill>
                  <a:prstClr val="black"/>
                </a:solidFill>
                <a:latin typeface="Arial" pitchFamily="34" charset="0"/>
              </a:rPr>
              <a:t>Mini Nutritional Assessment</a:t>
            </a:r>
            <a:endParaRPr lang="en-GB" sz="2100" dirty="0">
              <a:solidFill>
                <a:prstClr val="black"/>
              </a:solidFill>
              <a:latin typeface="Arial" pitchFamily="34" charset="0"/>
            </a:endParaRPr>
          </a:p>
        </p:txBody>
      </p:sp>
      <p:sp>
        <p:nvSpPr>
          <p:cNvPr id="77829" name="Line 2"/>
          <p:cNvSpPr>
            <a:spLocks noChangeShapeType="1"/>
          </p:cNvSpPr>
          <p:nvPr/>
        </p:nvSpPr>
        <p:spPr bwMode="auto">
          <a:xfrm>
            <a:off x="742949" y="7620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77830" name="Rectangle 4"/>
          <p:cNvSpPr>
            <a:spLocks noChangeArrowheads="1"/>
          </p:cNvSpPr>
          <p:nvPr/>
        </p:nvSpPr>
        <p:spPr bwMode="auto">
          <a:xfrm>
            <a:off x="660401" y="2514601"/>
            <a:ext cx="9163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10000"/>
              </a:lnSpc>
              <a:buClr>
                <a:srgbClr val="3399FF"/>
              </a:buClr>
              <a:buSzPct val="60000"/>
              <a:buFont typeface="Wingdings" pitchFamily="2" charset="2"/>
              <a:buChar char="n"/>
            </a:pPr>
            <a:r>
              <a:rPr lang="cs-CZ" b="0" dirty="0" smtClean="0">
                <a:solidFill>
                  <a:prstClr val="black"/>
                </a:solidFill>
                <a:latin typeface="Arial" pitchFamily="34" charset="0"/>
              </a:rPr>
              <a:t>SGA – </a:t>
            </a:r>
            <a:r>
              <a:rPr lang="en-GB" b="0" dirty="0" smtClean="0">
                <a:solidFill>
                  <a:prstClr val="black"/>
                </a:solidFill>
                <a:latin typeface="Arial" pitchFamily="34" charset="0"/>
              </a:rPr>
              <a:t>Subjective Global Assessment</a:t>
            </a:r>
            <a:endParaRPr lang="en-GB" sz="2100" dirty="0">
              <a:solidFill>
                <a:prstClr val="black"/>
              </a:solidFill>
              <a:latin typeface="Arial" pitchFamily="34" charset="0"/>
            </a:endParaRPr>
          </a:p>
        </p:txBody>
      </p:sp>
      <p:sp>
        <p:nvSpPr>
          <p:cNvPr id="77831" name="Rectangle 4"/>
          <p:cNvSpPr>
            <a:spLocks noChangeArrowheads="1"/>
          </p:cNvSpPr>
          <p:nvPr/>
        </p:nvSpPr>
        <p:spPr bwMode="auto">
          <a:xfrm>
            <a:off x="660400" y="1828801"/>
            <a:ext cx="8750300" cy="685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cs-CZ" b="0" dirty="0" smtClean="0">
                <a:solidFill>
                  <a:prstClr val="black"/>
                </a:solidFill>
                <a:latin typeface="Arial" pitchFamily="34" charset="0"/>
              </a:rPr>
              <a:t>MNA-SF (</a:t>
            </a:r>
            <a:r>
              <a:rPr lang="en-GB" b="0" dirty="0" smtClean="0">
                <a:solidFill>
                  <a:prstClr val="black"/>
                </a:solidFill>
                <a:latin typeface="Arial" pitchFamily="34" charset="0"/>
              </a:rPr>
              <a:t>Short Form)    </a:t>
            </a:r>
            <a:r>
              <a:rPr lang="en-GB" sz="3000" b="0" dirty="0">
                <a:solidFill>
                  <a:prstClr val="black"/>
                </a:solidFill>
                <a:latin typeface="Arial" pitchFamily="34" charset="0"/>
              </a:rPr>
              <a:t> </a:t>
            </a:r>
            <a:endParaRPr lang="en-GB" sz="2100" dirty="0">
              <a:solidFill>
                <a:prstClr val="black"/>
              </a:solidFill>
              <a:latin typeface="Arial" pitchFamily="34" charset="0"/>
            </a:endParaRPr>
          </a:p>
        </p:txBody>
      </p:sp>
      <p:sp>
        <p:nvSpPr>
          <p:cNvPr id="77832" name="Rectangle 4"/>
          <p:cNvSpPr>
            <a:spLocks noChangeArrowheads="1"/>
          </p:cNvSpPr>
          <p:nvPr/>
        </p:nvSpPr>
        <p:spPr bwMode="auto">
          <a:xfrm>
            <a:off x="660400" y="5029202"/>
            <a:ext cx="8997950" cy="6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10000"/>
              </a:lnSpc>
              <a:buClr>
                <a:srgbClr val="3399FF"/>
              </a:buClr>
              <a:buSzPct val="60000"/>
              <a:buFont typeface="Wingdings" pitchFamily="2" charset="2"/>
              <a:buChar char="n"/>
            </a:pPr>
            <a:r>
              <a:rPr lang="en-GB" b="0" dirty="0" smtClean="0">
                <a:solidFill>
                  <a:prstClr val="black"/>
                </a:solidFill>
                <a:latin typeface="Arial" pitchFamily="34" charset="0"/>
              </a:rPr>
              <a:t>Nottingham questionnaire</a:t>
            </a:r>
            <a:endParaRPr lang="en-GB" sz="2100" dirty="0">
              <a:solidFill>
                <a:prstClr val="black"/>
              </a:solidFill>
              <a:latin typeface="Arial" pitchFamily="34" charset="0"/>
            </a:endParaRPr>
          </a:p>
        </p:txBody>
      </p:sp>
      <p:sp>
        <p:nvSpPr>
          <p:cNvPr id="12" name="Rectangle 4"/>
          <p:cNvSpPr>
            <a:spLocks noChangeArrowheads="1"/>
          </p:cNvSpPr>
          <p:nvPr/>
        </p:nvSpPr>
        <p:spPr bwMode="auto">
          <a:xfrm>
            <a:off x="660401" y="3124201"/>
            <a:ext cx="9163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10000"/>
              </a:lnSpc>
              <a:buClr>
                <a:srgbClr val="3399FF"/>
              </a:buClr>
              <a:buSzPct val="60000"/>
              <a:buFont typeface="Wingdings" pitchFamily="2" charset="2"/>
              <a:buChar char="n"/>
            </a:pPr>
            <a:r>
              <a:rPr lang="cs-CZ" b="0" dirty="0" smtClean="0">
                <a:solidFill>
                  <a:prstClr val="black"/>
                </a:solidFill>
                <a:latin typeface="Arial" pitchFamily="34" charset="0"/>
              </a:rPr>
              <a:t>PG-SGA </a:t>
            </a:r>
            <a:r>
              <a:rPr lang="en-GB" b="0" dirty="0" smtClean="0">
                <a:solidFill>
                  <a:prstClr val="black"/>
                </a:solidFill>
                <a:latin typeface="Arial" pitchFamily="34" charset="0"/>
              </a:rPr>
              <a:t>(Patient Generated)</a:t>
            </a:r>
            <a:endParaRPr lang="en-GB" sz="2100" dirty="0">
              <a:solidFill>
                <a:prstClr val="black"/>
              </a:solidFill>
              <a:latin typeface="Arial" pitchFamily="34" charset="0"/>
            </a:endParaRPr>
          </a:p>
        </p:txBody>
      </p:sp>
      <p:sp>
        <p:nvSpPr>
          <p:cNvPr id="13" name="Rectangle 4"/>
          <p:cNvSpPr>
            <a:spLocks noChangeArrowheads="1"/>
          </p:cNvSpPr>
          <p:nvPr/>
        </p:nvSpPr>
        <p:spPr bwMode="auto">
          <a:xfrm>
            <a:off x="660401" y="3810000"/>
            <a:ext cx="9163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10000"/>
              </a:lnSpc>
              <a:buClr>
                <a:srgbClr val="3399FF"/>
              </a:buClr>
              <a:buSzPct val="60000"/>
              <a:buFont typeface="Wingdings" pitchFamily="2" charset="2"/>
              <a:buChar char="n"/>
            </a:pPr>
            <a:r>
              <a:rPr lang="cs-CZ" b="0" dirty="0" smtClean="0">
                <a:solidFill>
                  <a:prstClr val="black"/>
                </a:solidFill>
                <a:latin typeface="Arial" pitchFamily="34" charset="0"/>
              </a:rPr>
              <a:t>NRS </a:t>
            </a:r>
            <a:r>
              <a:rPr lang="en-US" b="0" dirty="0" smtClean="0">
                <a:solidFill>
                  <a:prstClr val="black"/>
                </a:solidFill>
                <a:latin typeface="Arial" pitchFamily="34" charset="0"/>
              </a:rPr>
              <a:t>– Nutritional Risk Screening</a:t>
            </a:r>
            <a:endParaRPr lang="en-US" sz="2100" dirty="0">
              <a:solidFill>
                <a:prstClr val="black"/>
              </a:solidFill>
              <a:latin typeface="Arial" pitchFamily="34" charset="0"/>
            </a:endParaRPr>
          </a:p>
        </p:txBody>
      </p:sp>
      <p:sp>
        <p:nvSpPr>
          <p:cNvPr id="14" name="Rectangle 4"/>
          <p:cNvSpPr>
            <a:spLocks noChangeArrowheads="1"/>
          </p:cNvSpPr>
          <p:nvPr/>
        </p:nvSpPr>
        <p:spPr bwMode="auto">
          <a:xfrm>
            <a:off x="660401" y="4419600"/>
            <a:ext cx="9163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10000"/>
              </a:lnSpc>
              <a:buClr>
                <a:srgbClr val="3399FF"/>
              </a:buClr>
              <a:buSzPct val="60000"/>
              <a:buFont typeface="Wingdings" pitchFamily="2" charset="2"/>
              <a:buChar char="n"/>
            </a:pPr>
            <a:r>
              <a:rPr lang="cs-CZ" b="0" dirty="0" smtClean="0">
                <a:solidFill>
                  <a:prstClr val="black"/>
                </a:solidFill>
                <a:latin typeface="Arial" pitchFamily="34" charset="0"/>
              </a:rPr>
              <a:t>MUST – </a:t>
            </a:r>
            <a:r>
              <a:rPr lang="en-GB" b="0" dirty="0" smtClean="0">
                <a:solidFill>
                  <a:prstClr val="black"/>
                </a:solidFill>
                <a:latin typeface="Arial" pitchFamily="34" charset="0"/>
              </a:rPr>
              <a:t>Malnutrition Universal Screening Tool</a:t>
            </a:r>
            <a:endParaRPr lang="en-GB" sz="2100" dirty="0">
              <a:solidFill>
                <a:prstClr val="black"/>
              </a:solidFill>
              <a:latin typeface="Arial" pitchFamily="34" charset="0"/>
            </a:endParaRPr>
          </a:p>
        </p:txBody>
      </p:sp>
    </p:spTree>
    <p:extLst>
      <p:ext uri="{BB962C8B-B14F-4D97-AF65-F5344CB8AC3E}">
        <p14:creationId xmlns:p14="http://schemas.microsoft.com/office/powerpoint/2010/main" val="819360018"/>
      </p:ext>
    </p:extLst>
  </p:cSld>
  <p:clrMapOvr>
    <a:masterClrMapping/>
  </p:clrMapOvr>
  <p:transition spd="med">
    <p:pull dir="ru"/>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114301"/>
            <a:ext cx="8997950" cy="495301"/>
          </a:xfrm>
        </p:spPr>
        <p:txBody>
          <a:bodyPr wrap="square" numCol="1" anchorCtr="0" compatLnSpc="1">
            <a:prstTxWarp prst="textNoShape">
              <a:avLst/>
            </a:prstTxWarp>
            <a:noAutofit/>
          </a:bodyPr>
          <a:lstStyle/>
          <a:p>
            <a:pPr eaLnBrk="1" hangingPunct="1">
              <a:lnSpc>
                <a:spcPct val="100000"/>
              </a:lnSpc>
            </a:pPr>
            <a:r>
              <a:rPr lang="en-GB" sz="2500" dirty="0">
                <a:effectLst>
                  <a:outerShdw blurRad="38100" dist="38100" dir="2700000" algn="tl">
                    <a:srgbClr val="C0C0C0"/>
                  </a:outerShdw>
                </a:effectLst>
                <a:latin typeface="Arial" pitchFamily="34" charset="0"/>
              </a:rPr>
              <a:t>Validated screening test </a:t>
            </a:r>
            <a:endParaRPr lang="en-GB"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94</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7620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pic>
        <p:nvPicPr>
          <p:cNvPr id="12290"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1" y="1981201"/>
            <a:ext cx="9823450" cy="2942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426438"/>
      </p:ext>
    </p:extLst>
  </p:cSld>
  <p:clrMapOvr>
    <a:masterClrMapping/>
  </p:clrMapOvr>
  <p:transition spd="med">
    <p:pull dir="ru"/>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Autofit/>
          </a:bodyPr>
          <a:lstStyle/>
          <a:p>
            <a:pPr eaLnBrk="1" hangingPunct="1">
              <a:lnSpc>
                <a:spcPts val="3561"/>
              </a:lnSpc>
            </a:pPr>
            <a:r>
              <a:rPr lang="cs-CZ" sz="3000" dirty="0">
                <a:effectLst>
                  <a:outerShdw blurRad="38100" dist="38100" dir="2700000" algn="tl">
                    <a:srgbClr val="C0C0C0"/>
                  </a:outerShdw>
                </a:effectLst>
                <a:latin typeface="Arial" pitchFamily="34" charset="0"/>
              </a:rPr>
              <a:t>MNA – Mini </a:t>
            </a:r>
            <a:r>
              <a:rPr lang="cs-CZ" sz="3000" dirty="0" err="1">
                <a:effectLst>
                  <a:outerShdw blurRad="38100" dist="38100" dir="2700000" algn="tl">
                    <a:srgbClr val="C0C0C0"/>
                  </a:outerShdw>
                </a:effectLst>
                <a:latin typeface="Arial" pitchFamily="34" charset="0"/>
              </a:rPr>
              <a:t>Nutritional</a:t>
            </a:r>
            <a:r>
              <a:rPr lang="cs-CZ" sz="3000" dirty="0">
                <a:effectLst>
                  <a:outerShdw blurRad="38100" dist="38100" dir="2700000" algn="tl">
                    <a:srgbClr val="C0C0C0"/>
                  </a:outerShdw>
                </a:effectLst>
                <a:latin typeface="Arial" pitchFamily="34" charset="0"/>
              </a:rPr>
              <a:t> </a:t>
            </a:r>
            <a:r>
              <a:rPr lang="cs-CZ" sz="3000" dirty="0" err="1">
                <a:effectLst>
                  <a:outerShdw blurRad="38100" dist="38100" dir="2700000" algn="tl">
                    <a:srgbClr val="C0C0C0"/>
                  </a:outerShdw>
                </a:effectLst>
                <a:latin typeface="Arial" pitchFamily="34" charset="0"/>
              </a:rPr>
              <a:t>assessment</a:t>
            </a:r>
            <a:endParaRPr lang="cs-CZ" sz="30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95</a:t>
            </a:fld>
            <a:endParaRPr lang="cs-CZ" sz="13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577850" y="4572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a:solidFill>
                <a:prstClr val="white"/>
              </a:solidFill>
            </a:endParaRPr>
          </a:p>
        </p:txBody>
      </p:sp>
      <p:sp>
        <p:nvSpPr>
          <p:cNvPr id="2" name="Obdélník 1"/>
          <p:cNvSpPr/>
          <p:nvPr/>
        </p:nvSpPr>
        <p:spPr>
          <a:xfrm>
            <a:off x="742950" y="2260295"/>
            <a:ext cx="6191249" cy="1468886"/>
          </a:xfrm>
          <a:prstGeom prst="rect">
            <a:avLst/>
          </a:prstGeom>
        </p:spPr>
        <p:txBody>
          <a:bodyPr wrap="square" lIns="95779" tIns="47890" rIns="95779" bIns="47890">
            <a:spAutoFit/>
          </a:bodyPr>
          <a:lstStyle/>
          <a:p>
            <a:pPr marL="359173" indent="-359173">
              <a:lnSpc>
                <a:spcPct val="90000"/>
              </a:lnSpc>
              <a:spcAft>
                <a:spcPts val="1258"/>
              </a:spcAft>
              <a:buClr>
                <a:srgbClr val="3399FF"/>
              </a:buClr>
              <a:buSzPct val="60000"/>
              <a:buFont typeface="Wingdings" pitchFamily="2" charset="2"/>
              <a:buChar char="n"/>
            </a:pPr>
            <a:r>
              <a:rPr lang="en-GB" b="0" dirty="0" smtClean="0">
                <a:solidFill>
                  <a:prstClr val="black"/>
                </a:solidFill>
                <a:latin typeface="Arial" pitchFamily="34" charset="0"/>
              </a:rPr>
              <a:t>Sensitivity: 98.9 % </a:t>
            </a:r>
          </a:p>
          <a:p>
            <a:pPr marL="359173" indent="-359173">
              <a:lnSpc>
                <a:spcPct val="90000"/>
              </a:lnSpc>
              <a:spcAft>
                <a:spcPts val="1258"/>
              </a:spcAft>
              <a:buClr>
                <a:srgbClr val="3399FF"/>
              </a:buClr>
              <a:buSzPct val="60000"/>
              <a:buFont typeface="Wingdings" pitchFamily="2" charset="2"/>
              <a:buChar char="n"/>
            </a:pPr>
            <a:r>
              <a:rPr lang="en-GB" b="0" dirty="0" err="1" smtClean="0">
                <a:solidFill>
                  <a:prstClr val="black"/>
                </a:solidFill>
                <a:latin typeface="Arial" pitchFamily="34" charset="0"/>
              </a:rPr>
              <a:t>Specifity</a:t>
            </a:r>
            <a:r>
              <a:rPr lang="en-GB" b="0" dirty="0" smtClean="0">
                <a:solidFill>
                  <a:prstClr val="black"/>
                </a:solidFill>
                <a:latin typeface="Arial" pitchFamily="34" charset="0"/>
              </a:rPr>
              <a:t>: 94.3 %</a:t>
            </a:r>
          </a:p>
          <a:p>
            <a:pPr marL="359173" indent="-359173">
              <a:lnSpc>
                <a:spcPct val="90000"/>
              </a:lnSpc>
              <a:spcAft>
                <a:spcPts val="1258"/>
              </a:spcAft>
              <a:buClr>
                <a:srgbClr val="3399FF"/>
              </a:buClr>
              <a:buSzPct val="60000"/>
              <a:buFont typeface="Wingdings" pitchFamily="2" charset="2"/>
              <a:buChar char="n"/>
            </a:pPr>
            <a:r>
              <a:rPr lang="en-GB" b="0" dirty="0" smtClean="0">
                <a:solidFill>
                  <a:prstClr val="black"/>
                </a:solidFill>
                <a:latin typeface="Arial" pitchFamily="34" charset="0"/>
              </a:rPr>
              <a:t>Diagnostic accuracy: 97.2 %</a:t>
            </a:r>
            <a:endParaRPr lang="en-GB" b="0" dirty="0">
              <a:solidFill>
                <a:prstClr val="black"/>
              </a:solidFill>
              <a:latin typeface="Arial" pitchFamily="34" charset="0"/>
            </a:endParaRPr>
          </a:p>
        </p:txBody>
      </p:sp>
    </p:spTree>
    <p:extLst>
      <p:ext uri="{BB962C8B-B14F-4D97-AF65-F5344CB8AC3E}">
        <p14:creationId xmlns:p14="http://schemas.microsoft.com/office/powerpoint/2010/main" val="3082124692"/>
      </p:ext>
    </p:extLst>
  </p:cSld>
  <p:clrMapOvr>
    <a:masterClrMapping/>
  </p:clrMapOvr>
  <p:transition spd="med">
    <p:pull dir="ru"/>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96</a:t>
            </a:fld>
            <a:endParaRPr lang="cs-CZ" sz="1300">
              <a:solidFill>
                <a:prstClr val="black">
                  <a:lumMod val="65000"/>
                  <a:lumOff val="35000"/>
                </a:prstClr>
              </a:solidFill>
              <a:latin typeface="Century Gothic"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1600" y="16463"/>
            <a:ext cx="4633950" cy="6841538"/>
          </a:xfrm>
          <a:prstGeom prst="rect">
            <a:avLst/>
          </a:prstGeom>
        </p:spPr>
      </p:pic>
    </p:spTree>
    <p:extLst>
      <p:ext uri="{BB962C8B-B14F-4D97-AF65-F5344CB8AC3E}">
        <p14:creationId xmlns:p14="http://schemas.microsoft.com/office/powerpoint/2010/main" val="626968678"/>
      </p:ext>
    </p:extLst>
  </p:cSld>
  <p:clrMapOvr>
    <a:masterClrMapping/>
  </p:clrMapOvr>
  <p:transition spd="med">
    <p:pull dir="ru"/>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97</a:t>
            </a:fld>
            <a:endParaRPr lang="cs-CZ" sz="1300">
              <a:solidFill>
                <a:prstClr val="black">
                  <a:lumMod val="65000"/>
                  <a:lumOff val="35000"/>
                </a:prstClr>
              </a:solidFill>
              <a:latin typeface="Century Gothic" pitchFamily="34" charset="0"/>
            </a:endParaRP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49" y="76202"/>
            <a:ext cx="5200650" cy="2054522"/>
          </a:xfrm>
          <a:prstGeom prst="rect">
            <a:avLst/>
          </a:prstGeom>
        </p:spPr>
      </p:pic>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271254"/>
            <a:ext cx="5089080" cy="4434348"/>
          </a:xfrm>
          <a:prstGeom prst="rect">
            <a:avLst/>
          </a:prstGeom>
        </p:spPr>
      </p:pic>
      <p:pic>
        <p:nvPicPr>
          <p:cNvPr id="10" name="Obráze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0651" y="228353"/>
            <a:ext cx="4849465" cy="6629648"/>
          </a:xfrm>
          <a:prstGeom prst="rect">
            <a:avLst/>
          </a:prstGeom>
        </p:spPr>
      </p:pic>
    </p:spTree>
    <p:extLst>
      <p:ext uri="{BB962C8B-B14F-4D97-AF65-F5344CB8AC3E}">
        <p14:creationId xmlns:p14="http://schemas.microsoft.com/office/powerpoint/2010/main" val="3381203274"/>
      </p:ext>
    </p:extLst>
  </p:cSld>
  <p:clrMapOvr>
    <a:masterClrMapping/>
  </p:clrMapOvr>
  <p:transition spd="med">
    <p:pull dir="ru"/>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98</a:t>
            </a:fld>
            <a:endParaRPr lang="cs-CZ" sz="1300">
              <a:solidFill>
                <a:prstClr val="black">
                  <a:lumMod val="65000"/>
                  <a:lumOff val="35000"/>
                </a:prstClr>
              </a:solidFill>
              <a:latin typeface="Century Gothic"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4129" y="1"/>
            <a:ext cx="6855518" cy="6820422"/>
          </a:xfrm>
          <a:prstGeom prst="rect">
            <a:avLst/>
          </a:prstGeom>
        </p:spPr>
      </p:pic>
    </p:spTree>
    <p:extLst>
      <p:ext uri="{BB962C8B-B14F-4D97-AF65-F5344CB8AC3E}">
        <p14:creationId xmlns:p14="http://schemas.microsoft.com/office/powerpoint/2010/main" val="180774680"/>
      </p:ext>
    </p:extLst>
  </p:cSld>
  <p:clrMapOvr>
    <a:masterClrMapping/>
  </p:clrMapOvr>
  <p:transition spd="med">
    <p:pull dir="r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152401"/>
            <a:ext cx="8997950" cy="228599"/>
          </a:xfrm>
        </p:spPr>
        <p:txBody>
          <a:bodyPr wrap="square" numCol="1" anchorCtr="0" compatLnSpc="1">
            <a:prstTxWarp prst="textNoShape">
              <a:avLst/>
            </a:prstTxWarp>
            <a:noAutofit/>
          </a:bodyPr>
          <a:lstStyle/>
          <a:p>
            <a:pPr eaLnBrk="1" hangingPunct="1">
              <a:lnSpc>
                <a:spcPts val="3561"/>
              </a:lnSpc>
            </a:pPr>
            <a:r>
              <a:rPr lang="en-US" sz="1600" dirty="0">
                <a:effectLst>
                  <a:outerShdw blurRad="38100" dist="38100" dir="2700000" algn="tl">
                    <a:srgbClr val="C0C0C0"/>
                  </a:outerShdw>
                </a:effectLst>
                <a:latin typeface="Arial" pitchFamily="34" charset="0"/>
              </a:rPr>
              <a:t>MNA – Mini Nutritional Assessment</a:t>
            </a:r>
            <a:endParaRPr lang="en-US" sz="16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99</a:t>
            </a:fld>
            <a:endParaRPr lang="cs-CZ" sz="13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577850" y="3048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a:solidFill>
                <a:prstClr val="white"/>
              </a:solidFill>
            </a:endParaRPr>
          </a:p>
        </p:txBody>
      </p:sp>
      <p:sp>
        <p:nvSpPr>
          <p:cNvPr id="2" name="Obdélník 1"/>
          <p:cNvSpPr/>
          <p:nvPr/>
        </p:nvSpPr>
        <p:spPr>
          <a:xfrm>
            <a:off x="914400" y="304800"/>
            <a:ext cx="8502652" cy="6636967"/>
          </a:xfrm>
          <a:prstGeom prst="rect">
            <a:avLst/>
          </a:prstGeom>
        </p:spPr>
        <p:txBody>
          <a:bodyPr wrap="square" lIns="95779" tIns="47890" rIns="95779" bIns="47890">
            <a:spAutoFit/>
          </a:bodyPr>
          <a:lstStyle/>
          <a:p>
            <a:r>
              <a:rPr lang="en-US" sz="1700" dirty="0">
                <a:solidFill>
                  <a:schemeClr val="tx1"/>
                </a:solidFill>
              </a:rPr>
              <a:t>Screening:</a:t>
            </a:r>
          </a:p>
          <a:p>
            <a:r>
              <a:rPr lang="en-US" sz="500" dirty="0">
                <a:solidFill>
                  <a:schemeClr val="tx2"/>
                </a:solidFill>
              </a:rPr>
              <a:t> </a:t>
            </a:r>
          </a:p>
          <a:p>
            <a:pPr marL="299311" indent="-299311" hangingPunct="0">
              <a:buClr>
                <a:srgbClr val="00B0F0"/>
              </a:buClr>
              <a:buFont typeface="Wingdings" panose="05000000000000000000" pitchFamily="2" charset="2"/>
              <a:buChar char="§"/>
            </a:pPr>
            <a:r>
              <a:rPr lang="en-US" sz="1600" dirty="0">
                <a:solidFill>
                  <a:schemeClr val="tx2"/>
                </a:solidFill>
              </a:rPr>
              <a:t>Food intake decline over the past 3 months due to loss of appetite, digestive problems </a:t>
            </a:r>
          </a:p>
          <a:p>
            <a:pPr marL="299311" indent="-299311" hangingPunct="0">
              <a:buClr>
                <a:srgbClr val="00B0F0"/>
              </a:buClr>
              <a:buFont typeface="Wingdings" panose="05000000000000000000" pitchFamily="2" charset="2"/>
              <a:buChar char="§"/>
            </a:pPr>
            <a:r>
              <a:rPr lang="en-US" sz="1600" dirty="0">
                <a:solidFill>
                  <a:schemeClr val="tx2"/>
                </a:solidFill>
              </a:rPr>
              <a:t>Weight loss during the la</a:t>
            </a:r>
            <a:r>
              <a:rPr lang="cs-CZ" sz="1600" dirty="0">
                <a:solidFill>
                  <a:schemeClr val="tx2"/>
                </a:solidFill>
              </a:rPr>
              <a:t>s</a:t>
            </a:r>
            <a:r>
              <a:rPr lang="en-US" sz="1600" dirty="0">
                <a:solidFill>
                  <a:schemeClr val="tx2"/>
                </a:solidFill>
              </a:rPr>
              <a:t>t 3 months</a:t>
            </a:r>
          </a:p>
          <a:p>
            <a:pPr marL="299311" indent="-299311" hangingPunct="0">
              <a:buClr>
                <a:srgbClr val="00B0F0"/>
              </a:buClr>
              <a:buFont typeface="Wingdings" panose="05000000000000000000" pitchFamily="2" charset="2"/>
              <a:buChar char="§"/>
            </a:pPr>
            <a:r>
              <a:rPr lang="cs-CZ" sz="1600" dirty="0">
                <a:solidFill>
                  <a:schemeClr val="tx2"/>
                </a:solidFill>
              </a:rPr>
              <a:t>Mobility</a:t>
            </a:r>
          </a:p>
          <a:p>
            <a:pPr marL="299311" indent="-299311" hangingPunct="0">
              <a:buClr>
                <a:srgbClr val="00B0F0"/>
              </a:buClr>
              <a:buFont typeface="Wingdings" panose="05000000000000000000" pitchFamily="2" charset="2"/>
              <a:buChar char="§"/>
            </a:pPr>
            <a:r>
              <a:rPr lang="en-US" sz="1600" dirty="0">
                <a:solidFill>
                  <a:schemeClr val="tx2"/>
                </a:solidFill>
              </a:rPr>
              <a:t>Psychological stress or acute disease in the past 3 months</a:t>
            </a:r>
          </a:p>
          <a:p>
            <a:pPr marL="299311" indent="-299311" hangingPunct="0">
              <a:buClr>
                <a:srgbClr val="00B0F0"/>
              </a:buClr>
              <a:buFont typeface="Wingdings" panose="05000000000000000000" pitchFamily="2" charset="2"/>
              <a:buChar char="§"/>
            </a:pPr>
            <a:r>
              <a:rPr lang="en-US" sz="1600" dirty="0">
                <a:solidFill>
                  <a:schemeClr val="tx2"/>
                </a:solidFill>
              </a:rPr>
              <a:t>Neuropsychological problems (dementia or depression)</a:t>
            </a:r>
          </a:p>
          <a:p>
            <a:pPr marL="299311" indent="-299311" hangingPunct="0">
              <a:buClr>
                <a:srgbClr val="00B0F0"/>
              </a:buClr>
              <a:buFont typeface="Wingdings" panose="05000000000000000000" pitchFamily="2" charset="2"/>
              <a:buChar char="§"/>
            </a:pPr>
            <a:r>
              <a:rPr lang="cs-CZ" sz="1600" dirty="0">
                <a:solidFill>
                  <a:schemeClr val="tx2"/>
                </a:solidFill>
              </a:rPr>
              <a:t>BMI </a:t>
            </a:r>
            <a:r>
              <a:rPr lang="cs-CZ" sz="1300" b="0" dirty="0">
                <a:solidFill>
                  <a:schemeClr val="tx2"/>
                </a:solidFill>
              </a:rPr>
              <a:t>(</a:t>
            </a:r>
            <a:r>
              <a:rPr lang="en-US" sz="1300" b="0" dirty="0">
                <a:solidFill>
                  <a:schemeClr val="tx2"/>
                </a:solidFill>
              </a:rPr>
              <a:t>&lt;19, 19-20.9, 21</a:t>
            </a:r>
            <a:r>
              <a:rPr lang="cs-CZ" sz="1300" b="0" dirty="0">
                <a:solidFill>
                  <a:schemeClr val="tx2"/>
                </a:solidFill>
              </a:rPr>
              <a:t>-</a:t>
            </a:r>
            <a:r>
              <a:rPr lang="en-US" sz="1300" b="0" dirty="0">
                <a:solidFill>
                  <a:schemeClr val="tx2"/>
                </a:solidFill>
              </a:rPr>
              <a:t>22.9, ≥23</a:t>
            </a:r>
            <a:r>
              <a:rPr lang="en-US" sz="1300" dirty="0">
                <a:solidFill>
                  <a:schemeClr val="tx2"/>
                </a:solidFill>
              </a:rPr>
              <a:t>)</a:t>
            </a:r>
            <a:endParaRPr lang="cs-CZ" sz="1300" dirty="0">
              <a:solidFill>
                <a:schemeClr val="tx2"/>
              </a:solidFill>
            </a:endParaRPr>
          </a:p>
          <a:p>
            <a:pPr lvl="0" hangingPunct="0">
              <a:buClr>
                <a:srgbClr val="00B0F0"/>
              </a:buClr>
            </a:pPr>
            <a:endParaRPr lang="en-US" sz="500" dirty="0">
              <a:solidFill>
                <a:schemeClr val="tx2"/>
              </a:solidFill>
            </a:endParaRPr>
          </a:p>
          <a:p>
            <a:pPr lvl="0" hangingPunct="0">
              <a:buClr>
                <a:srgbClr val="00B0F0"/>
              </a:buClr>
            </a:pPr>
            <a:r>
              <a:rPr lang="cs-CZ" sz="1500" dirty="0">
                <a:solidFill>
                  <a:schemeClr val="tx2"/>
                </a:solidFill>
              </a:rPr>
              <a:t>------------------------------------------------------------------------------------------------------------------------------</a:t>
            </a:r>
          </a:p>
          <a:p>
            <a:pPr>
              <a:buClr>
                <a:srgbClr val="00B0F0"/>
              </a:buClr>
            </a:pPr>
            <a:r>
              <a:rPr lang="en-US" sz="1700" dirty="0">
                <a:solidFill>
                  <a:schemeClr val="tx1"/>
                </a:solidFill>
              </a:rPr>
              <a:t>Assessment:</a:t>
            </a:r>
          </a:p>
          <a:p>
            <a:r>
              <a:rPr lang="en-US" sz="600" dirty="0">
                <a:solidFill>
                  <a:schemeClr val="tx2"/>
                </a:solidFill>
              </a:rPr>
              <a:t> </a:t>
            </a:r>
            <a:r>
              <a:rPr lang="en-US" sz="1500" b="0" i="1" dirty="0">
                <a:solidFill>
                  <a:schemeClr val="tx2"/>
                </a:solidFill>
              </a:rPr>
              <a:t>Generally:</a:t>
            </a:r>
          </a:p>
          <a:p>
            <a:pPr marL="299311" indent="-299311" hangingPunct="0">
              <a:buClr>
                <a:srgbClr val="00B0F0"/>
              </a:buClr>
              <a:buFont typeface="Wingdings" panose="05000000000000000000" pitchFamily="2" charset="2"/>
              <a:buChar char="§"/>
            </a:pPr>
            <a:r>
              <a:rPr lang="en-US" sz="1600" dirty="0">
                <a:solidFill>
                  <a:schemeClr val="tx2"/>
                </a:solidFill>
              </a:rPr>
              <a:t>Self-sufficiency – lives independently?</a:t>
            </a:r>
          </a:p>
          <a:p>
            <a:pPr marL="299311" indent="-299311" hangingPunct="0">
              <a:buClr>
                <a:srgbClr val="00B0F0"/>
              </a:buClr>
              <a:buFont typeface="Wingdings" panose="05000000000000000000" pitchFamily="2" charset="2"/>
              <a:buChar char="§"/>
            </a:pPr>
            <a:r>
              <a:rPr lang="en-US" sz="1600" dirty="0">
                <a:solidFill>
                  <a:schemeClr val="tx2"/>
                </a:solidFill>
              </a:rPr>
              <a:t>Drugs – more than 3 prescription drugs per day</a:t>
            </a:r>
          </a:p>
          <a:p>
            <a:pPr marL="299311" indent="-299311" hangingPunct="0">
              <a:buClr>
                <a:srgbClr val="00B0F0"/>
              </a:buClr>
              <a:buFont typeface="Wingdings" panose="05000000000000000000" pitchFamily="2" charset="2"/>
              <a:buChar char="§"/>
            </a:pPr>
            <a:r>
              <a:rPr lang="en-US" sz="1600" dirty="0">
                <a:solidFill>
                  <a:schemeClr val="tx2"/>
                </a:solidFill>
              </a:rPr>
              <a:t>Skin defects – pressure sores or skin ulcers</a:t>
            </a:r>
          </a:p>
          <a:p>
            <a:r>
              <a:rPr lang="cs-CZ" sz="600" dirty="0">
                <a:solidFill>
                  <a:schemeClr val="tx2"/>
                </a:solidFill>
              </a:rPr>
              <a:t> </a:t>
            </a:r>
          </a:p>
          <a:p>
            <a:r>
              <a:rPr lang="cs-CZ" sz="1500" b="0" i="1" dirty="0">
                <a:solidFill>
                  <a:schemeClr val="tx2"/>
                </a:solidFill>
              </a:rPr>
              <a:t>Diet:</a:t>
            </a:r>
          </a:p>
          <a:p>
            <a:pPr marL="299311" indent="-299311" hangingPunct="0">
              <a:buClr>
                <a:srgbClr val="00B0F0"/>
              </a:buClr>
              <a:buFont typeface="Wingdings" panose="05000000000000000000" pitchFamily="2" charset="2"/>
              <a:buChar char="§"/>
            </a:pPr>
            <a:r>
              <a:rPr lang="en-US" sz="1600" dirty="0">
                <a:solidFill>
                  <a:schemeClr val="tx2"/>
                </a:solidFill>
              </a:rPr>
              <a:t>How many full meals daily</a:t>
            </a:r>
          </a:p>
          <a:p>
            <a:pPr marL="299311" indent="-299311" hangingPunct="0">
              <a:buClr>
                <a:srgbClr val="00B0F0"/>
              </a:buClr>
              <a:buFont typeface="Wingdings" panose="05000000000000000000" pitchFamily="2" charset="2"/>
              <a:buChar char="§"/>
            </a:pPr>
            <a:r>
              <a:rPr lang="en-US" sz="1600" dirty="0">
                <a:solidFill>
                  <a:schemeClr val="tx2"/>
                </a:solidFill>
              </a:rPr>
              <a:t>Markers for protein intake</a:t>
            </a:r>
          </a:p>
          <a:p>
            <a:pPr marL="299311" indent="-299311" hangingPunct="0">
              <a:buClr>
                <a:srgbClr val="00B0F0"/>
              </a:buClr>
              <a:buFont typeface="Wingdings" panose="05000000000000000000" pitchFamily="2" charset="2"/>
              <a:buChar char="§"/>
            </a:pPr>
            <a:r>
              <a:rPr lang="en-US" sz="1600" dirty="0">
                <a:solidFill>
                  <a:schemeClr val="tx2"/>
                </a:solidFill>
              </a:rPr>
              <a:t>Fruits or vegetable – two or more servings per day?</a:t>
            </a:r>
          </a:p>
          <a:p>
            <a:pPr marL="299311" indent="-299311" hangingPunct="0">
              <a:buClr>
                <a:srgbClr val="00B0F0"/>
              </a:buClr>
              <a:buFont typeface="Wingdings" panose="05000000000000000000" pitchFamily="2" charset="2"/>
              <a:buChar char="§"/>
            </a:pPr>
            <a:r>
              <a:rPr lang="en-US" sz="1600" dirty="0">
                <a:solidFill>
                  <a:schemeClr val="tx2"/>
                </a:solidFill>
              </a:rPr>
              <a:t>How much fluid per day?</a:t>
            </a:r>
          </a:p>
          <a:p>
            <a:pPr marL="299311" indent="-299311" hangingPunct="0">
              <a:buClr>
                <a:srgbClr val="00B0F0"/>
              </a:buClr>
              <a:buFont typeface="Wingdings" panose="05000000000000000000" pitchFamily="2" charset="2"/>
              <a:buChar char="§"/>
            </a:pPr>
            <a:r>
              <a:rPr lang="en-US" sz="1600" dirty="0">
                <a:solidFill>
                  <a:schemeClr val="tx2"/>
                </a:solidFill>
              </a:rPr>
              <a:t>Mode of feeding – self-sufficiency?</a:t>
            </a:r>
            <a:r>
              <a:rPr lang="en-US" sz="1300" b="0" dirty="0">
                <a:solidFill>
                  <a:schemeClr val="tx2"/>
                </a:solidFill>
              </a:rPr>
              <a:t>)</a:t>
            </a:r>
          </a:p>
          <a:p>
            <a:r>
              <a:rPr lang="cs-CZ" sz="600" i="1" dirty="0">
                <a:solidFill>
                  <a:schemeClr val="tx2"/>
                </a:solidFill>
              </a:rPr>
              <a:t> </a:t>
            </a:r>
            <a:endParaRPr lang="cs-CZ" sz="600" dirty="0">
              <a:solidFill>
                <a:schemeClr val="tx2"/>
              </a:solidFill>
            </a:endParaRPr>
          </a:p>
          <a:p>
            <a:r>
              <a:rPr lang="en-US" sz="1500" b="0" i="1" dirty="0">
                <a:solidFill>
                  <a:schemeClr val="tx2"/>
                </a:solidFill>
              </a:rPr>
              <a:t>Self view:</a:t>
            </a:r>
          </a:p>
          <a:p>
            <a:pPr marL="299311" indent="-299311" hangingPunct="0">
              <a:buClr>
                <a:srgbClr val="00B0F0"/>
              </a:buClr>
              <a:buFont typeface="Wingdings" panose="05000000000000000000" pitchFamily="2" charset="2"/>
              <a:buChar char="§"/>
            </a:pPr>
            <a:r>
              <a:rPr lang="en-US" sz="1600" dirty="0">
                <a:solidFill>
                  <a:schemeClr val="tx2"/>
                </a:solidFill>
              </a:rPr>
              <a:t>S</a:t>
            </a:r>
            <a:r>
              <a:rPr lang="cs-CZ" sz="1600" dirty="0">
                <a:solidFill>
                  <a:schemeClr val="tx2"/>
                </a:solidFill>
              </a:rPr>
              <a:t>e</a:t>
            </a:r>
            <a:r>
              <a:rPr lang="en-US" sz="1600" dirty="0">
                <a:solidFill>
                  <a:schemeClr val="tx2"/>
                </a:solidFill>
              </a:rPr>
              <a:t>lf view of nutritional status</a:t>
            </a:r>
          </a:p>
          <a:p>
            <a:pPr marL="299311" indent="-299311" hangingPunct="0">
              <a:buClr>
                <a:srgbClr val="00B0F0"/>
              </a:buClr>
              <a:buFont typeface="Wingdings" panose="05000000000000000000" pitchFamily="2" charset="2"/>
              <a:buChar char="§"/>
            </a:pPr>
            <a:r>
              <a:rPr lang="en-US" sz="1600" dirty="0">
                <a:solidFill>
                  <a:schemeClr val="tx2"/>
                </a:solidFill>
              </a:rPr>
              <a:t>Self view of his/her nutritional status in comparison with other people</a:t>
            </a:r>
          </a:p>
          <a:p>
            <a:r>
              <a:rPr lang="cs-CZ" sz="600" i="1" dirty="0">
                <a:solidFill>
                  <a:schemeClr val="tx2"/>
                </a:solidFill>
              </a:rPr>
              <a:t> </a:t>
            </a:r>
            <a:endParaRPr lang="cs-CZ" sz="600" dirty="0">
              <a:solidFill>
                <a:schemeClr val="tx2"/>
              </a:solidFill>
            </a:endParaRPr>
          </a:p>
          <a:p>
            <a:r>
              <a:rPr lang="en-US" sz="1500" b="0" i="1" dirty="0">
                <a:solidFill>
                  <a:schemeClr val="tx2"/>
                </a:solidFill>
              </a:rPr>
              <a:t>Anthropometry – 2 circumference:</a:t>
            </a:r>
          </a:p>
          <a:p>
            <a:pPr marL="299311" indent="-299311" hangingPunct="0">
              <a:buClr>
                <a:srgbClr val="00B0F0"/>
              </a:buClr>
              <a:buFont typeface="Wingdings" panose="05000000000000000000" pitchFamily="2" charset="2"/>
              <a:buChar char="§"/>
            </a:pPr>
            <a:r>
              <a:rPr lang="en-US" sz="1600" dirty="0">
                <a:solidFill>
                  <a:schemeClr val="tx2"/>
                </a:solidFill>
              </a:rPr>
              <a:t>Arm circumference</a:t>
            </a:r>
            <a:r>
              <a:rPr lang="cs-CZ" sz="1600" dirty="0">
                <a:solidFill>
                  <a:schemeClr val="tx2"/>
                </a:solidFill>
              </a:rPr>
              <a:t>s</a:t>
            </a:r>
            <a:r>
              <a:rPr lang="en-US" sz="1600" dirty="0">
                <a:solidFill>
                  <a:schemeClr val="tx2"/>
                </a:solidFill>
              </a:rPr>
              <a:t> </a:t>
            </a:r>
            <a:r>
              <a:rPr lang="en-US" sz="1300" b="0" dirty="0">
                <a:solidFill>
                  <a:schemeClr val="tx2"/>
                </a:solidFill>
              </a:rPr>
              <a:t>(&lt;21, 21-21.9, ≥22)</a:t>
            </a:r>
          </a:p>
          <a:p>
            <a:pPr marL="299311" indent="-299311" hangingPunct="0">
              <a:buClr>
                <a:srgbClr val="00B0F0"/>
              </a:buClr>
              <a:buFont typeface="Wingdings" panose="05000000000000000000" pitchFamily="2" charset="2"/>
              <a:buChar char="§"/>
            </a:pPr>
            <a:r>
              <a:rPr lang="en-US" sz="1600" dirty="0">
                <a:solidFill>
                  <a:schemeClr val="tx2"/>
                </a:solidFill>
              </a:rPr>
              <a:t>Calf circumference </a:t>
            </a:r>
            <a:r>
              <a:rPr lang="en-US" sz="1300" b="0" dirty="0">
                <a:solidFill>
                  <a:schemeClr val="tx2"/>
                </a:solidFill>
              </a:rPr>
              <a:t>(&lt;31, ≥31)</a:t>
            </a:r>
          </a:p>
        </p:txBody>
      </p:sp>
      <p:sp>
        <p:nvSpPr>
          <p:cNvPr id="3" name="TextovéPole 2"/>
          <p:cNvSpPr txBox="1"/>
          <p:nvPr/>
        </p:nvSpPr>
        <p:spPr>
          <a:xfrm>
            <a:off x="7264401" y="1363414"/>
            <a:ext cx="2393950" cy="912323"/>
          </a:xfrm>
          <a:prstGeom prst="rect">
            <a:avLst/>
          </a:prstGeom>
          <a:noFill/>
        </p:spPr>
        <p:txBody>
          <a:bodyPr wrap="square" lIns="95779" tIns="47890" rIns="95779" bIns="47890" rtlCol="0">
            <a:spAutoFit/>
          </a:bodyPr>
          <a:lstStyle/>
          <a:p>
            <a:r>
              <a:rPr lang="en-US" sz="1200" b="0" i="1" u="sng" dirty="0">
                <a:solidFill>
                  <a:schemeClr val="tx1"/>
                </a:solidFill>
                <a:latin typeface="Arial" panose="020B0604020202020204" pitchFamily="34" charset="0"/>
                <a:cs typeface="Arial" panose="020B0604020202020204" pitchFamily="34" charset="0"/>
              </a:rPr>
              <a:t>Screening score</a:t>
            </a:r>
            <a:r>
              <a:rPr lang="en-US" sz="1200" i="1" u="sng" dirty="0">
                <a:solidFill>
                  <a:schemeClr val="tx1"/>
                </a:solidFill>
                <a:latin typeface="Arial" panose="020B0604020202020204" pitchFamily="34" charset="0"/>
                <a:cs typeface="Arial" panose="020B0604020202020204" pitchFamily="34" charset="0"/>
              </a:rPr>
              <a:t>:</a:t>
            </a:r>
          </a:p>
          <a:p>
            <a:endParaRPr lang="cs-CZ" sz="500" i="1" u="sng" dirty="0">
              <a:solidFill>
                <a:schemeClr val="tx1"/>
              </a:solidFill>
              <a:latin typeface="Arial" panose="020B0604020202020204" pitchFamily="34" charset="0"/>
              <a:cs typeface="Arial" panose="020B0604020202020204" pitchFamily="34" charset="0"/>
            </a:endParaRPr>
          </a:p>
          <a:p>
            <a:r>
              <a:rPr lang="cs-CZ" sz="1200" b="0" dirty="0">
                <a:solidFill>
                  <a:schemeClr val="tx1"/>
                </a:solidFill>
                <a:latin typeface="Arial" panose="020B0604020202020204" pitchFamily="34" charset="0"/>
                <a:cs typeface="Arial" panose="020B0604020202020204" pitchFamily="34" charset="0"/>
              </a:rPr>
              <a:t>0-7:  </a:t>
            </a:r>
            <a:r>
              <a:rPr lang="en-US" sz="1200" b="0" dirty="0">
                <a:solidFill>
                  <a:schemeClr val="tx1"/>
                </a:solidFill>
                <a:latin typeface="Arial" panose="020B0604020202020204" pitchFamily="34" charset="0"/>
                <a:cs typeface="Arial" panose="020B0604020202020204" pitchFamily="34" charset="0"/>
              </a:rPr>
              <a:t>Malnourished</a:t>
            </a:r>
          </a:p>
          <a:p>
            <a:r>
              <a:rPr lang="en-US" sz="1200" b="0" dirty="0">
                <a:solidFill>
                  <a:schemeClr val="tx1"/>
                </a:solidFill>
                <a:latin typeface="Arial" panose="020B0604020202020204" pitchFamily="34" charset="0"/>
                <a:cs typeface="Arial" panose="020B0604020202020204" pitchFamily="34" charset="0"/>
              </a:rPr>
              <a:t>8-11: At risk of malnutrition</a:t>
            </a:r>
          </a:p>
          <a:p>
            <a:r>
              <a:rPr lang="en-US" sz="1200" b="0" dirty="0">
                <a:solidFill>
                  <a:schemeClr val="tx1"/>
                </a:solidFill>
                <a:latin typeface="Arial" panose="020B0604020202020204" pitchFamily="34" charset="0"/>
                <a:cs typeface="Arial" panose="020B0604020202020204" pitchFamily="34" charset="0"/>
              </a:rPr>
              <a:t>12-14: Normal nutritional status</a:t>
            </a:r>
            <a:endParaRPr lang="en-US" sz="1200" b="0" dirty="0">
              <a:solidFill>
                <a:schemeClr val="tx1"/>
              </a:solidFill>
            </a:endParaRPr>
          </a:p>
        </p:txBody>
      </p:sp>
      <p:sp>
        <p:nvSpPr>
          <p:cNvPr id="8" name="TextovéPole 7"/>
          <p:cNvSpPr txBox="1"/>
          <p:nvPr/>
        </p:nvSpPr>
        <p:spPr>
          <a:xfrm>
            <a:off x="7099301" y="5562600"/>
            <a:ext cx="2641599" cy="1281655"/>
          </a:xfrm>
          <a:prstGeom prst="rect">
            <a:avLst/>
          </a:prstGeom>
          <a:noFill/>
        </p:spPr>
        <p:txBody>
          <a:bodyPr wrap="square" lIns="95779" tIns="47890" rIns="95779" bIns="47890" rtlCol="0">
            <a:spAutoFit/>
          </a:bodyPr>
          <a:lstStyle/>
          <a:p>
            <a:r>
              <a:rPr lang="en-US" sz="1200" b="0" i="1" u="sng" dirty="0">
                <a:solidFill>
                  <a:schemeClr val="tx1"/>
                </a:solidFill>
                <a:latin typeface="Arial" panose="020B0604020202020204" pitchFamily="34" charset="0"/>
                <a:cs typeface="Arial" panose="020B0604020202020204" pitchFamily="34" charset="0"/>
              </a:rPr>
              <a:t>Total assessment – Malnutrition Indicator Score  (Screening score + Assessment score)</a:t>
            </a:r>
            <a:r>
              <a:rPr lang="en-US" sz="1200" i="1" u="sng" dirty="0">
                <a:solidFill>
                  <a:schemeClr val="tx1"/>
                </a:solidFill>
                <a:latin typeface="Arial" panose="020B0604020202020204" pitchFamily="34" charset="0"/>
                <a:cs typeface="Arial" panose="020B0604020202020204" pitchFamily="34" charset="0"/>
              </a:rPr>
              <a:t>:</a:t>
            </a:r>
          </a:p>
          <a:p>
            <a:endParaRPr lang="en-US" sz="500" i="1" u="sng" dirty="0">
              <a:solidFill>
                <a:schemeClr val="tx1"/>
              </a:solidFill>
              <a:latin typeface="Arial" panose="020B0604020202020204" pitchFamily="34" charset="0"/>
              <a:cs typeface="Arial" panose="020B0604020202020204" pitchFamily="34" charset="0"/>
            </a:endParaRPr>
          </a:p>
          <a:p>
            <a:r>
              <a:rPr lang="en-US" sz="1200" b="0" dirty="0">
                <a:solidFill>
                  <a:schemeClr val="tx1"/>
                </a:solidFill>
                <a:latin typeface="Arial" panose="020B0604020202020204" pitchFamily="34" charset="0"/>
                <a:cs typeface="Arial" panose="020B0604020202020204" pitchFamily="34" charset="0"/>
              </a:rPr>
              <a:t>&lt;17:  Malnourished</a:t>
            </a:r>
          </a:p>
          <a:p>
            <a:r>
              <a:rPr lang="en-US" sz="1200" b="0" dirty="0">
                <a:solidFill>
                  <a:schemeClr val="tx1"/>
                </a:solidFill>
                <a:latin typeface="Arial" panose="020B0604020202020204" pitchFamily="34" charset="0"/>
                <a:cs typeface="Arial" panose="020B0604020202020204" pitchFamily="34" charset="0"/>
              </a:rPr>
              <a:t>17-23.5: At risk of malnutrition</a:t>
            </a:r>
          </a:p>
          <a:p>
            <a:r>
              <a:rPr lang="en-US" sz="1200" b="0" dirty="0">
                <a:solidFill>
                  <a:schemeClr val="tx1"/>
                </a:solidFill>
                <a:latin typeface="Arial" panose="020B0604020202020204" pitchFamily="34" charset="0"/>
                <a:cs typeface="Arial" panose="020B0604020202020204" pitchFamily="34" charset="0"/>
              </a:rPr>
              <a:t>24-30: Normal nutritional status</a:t>
            </a:r>
            <a:endParaRPr lang="en-US" sz="1200" b="0" dirty="0">
              <a:solidFill>
                <a:schemeClr val="tx1"/>
              </a:solidFill>
            </a:endParaRPr>
          </a:p>
        </p:txBody>
      </p:sp>
    </p:spTree>
    <p:extLst>
      <p:ext uri="{BB962C8B-B14F-4D97-AF65-F5344CB8AC3E}">
        <p14:creationId xmlns:p14="http://schemas.microsoft.com/office/powerpoint/2010/main" val="721032512"/>
      </p:ext>
    </p:extLst>
  </p:cSld>
  <p:clrMapOvr>
    <a:masterClrMapping/>
  </p:clrMapOvr>
  <p:transition spd="med">
    <p:pull dir="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3_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4_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2_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29993</TotalTime>
  <Words>4021</Words>
  <Application>Microsoft Office PowerPoint</Application>
  <PresentationFormat>A4 (210 x 297 mm)</PresentationFormat>
  <Paragraphs>792</Paragraphs>
  <Slides>109</Slides>
  <Notes>102</Notes>
  <HiddenSlides>0</HiddenSlides>
  <MMClips>0</MMClips>
  <ScaleCrop>false</ScaleCrop>
  <HeadingPairs>
    <vt:vector size="4" baseType="variant">
      <vt:variant>
        <vt:lpstr>Motiv</vt:lpstr>
      </vt:variant>
      <vt:variant>
        <vt:i4>5</vt:i4>
      </vt:variant>
      <vt:variant>
        <vt:lpstr>Nadpisy snímků</vt:lpstr>
      </vt:variant>
      <vt:variant>
        <vt:i4>109</vt:i4>
      </vt:variant>
    </vt:vector>
  </HeadingPairs>
  <TitlesOfParts>
    <vt:vector size="114" baseType="lpstr">
      <vt:lpstr>Exekutivní</vt:lpstr>
      <vt:lpstr>1_Exekutivní</vt:lpstr>
      <vt:lpstr>3_Exekutivní</vt:lpstr>
      <vt:lpstr>4_Exekutivní</vt:lpstr>
      <vt:lpstr>2_Exekutivní</vt:lpstr>
      <vt:lpstr>Nutritional Status Assessment</vt:lpstr>
      <vt:lpstr>Outline, main points</vt:lpstr>
      <vt:lpstr>Definitions, scope</vt:lpstr>
      <vt:lpstr>Malnutrition</vt:lpstr>
      <vt:lpstr>Prezentace aplikace PowerPoint</vt:lpstr>
      <vt:lpstr>Burden of malnutrition</vt:lpstr>
      <vt:lpstr>Prezentace aplikace PowerPoint</vt:lpstr>
      <vt:lpstr>Prezentace aplikace PowerPoint</vt:lpstr>
      <vt:lpstr>Types of Protein-Energy Malnutrition (PEM)</vt:lpstr>
      <vt:lpstr>Prezentace aplikace PowerPoint</vt:lpstr>
      <vt:lpstr>Marasmus vs Kwashiorkor</vt:lpstr>
      <vt:lpstr>Prezentace aplikace PowerPoint</vt:lpstr>
      <vt:lpstr>Malnutrition - symptoms</vt:lpstr>
      <vt:lpstr>Malnutrition - causes</vt:lpstr>
      <vt:lpstr>Worldwide most frequent micronutrient deficiencies</vt:lpstr>
      <vt:lpstr>The spectrum of iodine deficiency disorders, IDD</vt:lpstr>
      <vt:lpstr>Prezentace aplikace PowerPoint</vt:lpstr>
      <vt:lpstr>Methods, techniques</vt:lpstr>
      <vt:lpstr>History and Physical Examination</vt:lpstr>
      <vt:lpstr>History</vt:lpstr>
      <vt:lpstr>Symptoms and signs of undernutrition and micronutrient deficiency</vt:lpstr>
      <vt:lpstr>Nails</vt:lpstr>
      <vt:lpstr>Eyes</vt:lpstr>
      <vt:lpstr>Mouth, lips</vt:lpstr>
      <vt:lpstr>Teeth, gums</vt:lpstr>
      <vt:lpstr>Skin</vt:lpstr>
      <vt:lpstr>Skin</vt:lpstr>
      <vt:lpstr>Bones, skeleton</vt:lpstr>
      <vt:lpstr>Thyroid - goitre</vt:lpstr>
      <vt:lpstr>Prezentace aplikace PowerPoint</vt:lpstr>
      <vt:lpstr>Anthropometric (somatometric) measurements used in nutritional status assessment</vt:lpstr>
      <vt:lpstr>Height</vt:lpstr>
      <vt:lpstr>Weight</vt:lpstr>
      <vt:lpstr>BMI</vt:lpstr>
      <vt:lpstr>BMI – Diagnostic criteria (cut-offs)</vt:lpstr>
      <vt:lpstr>Circumferences</vt:lpstr>
      <vt:lpstr>Circumferences – measuring sites:</vt:lpstr>
      <vt:lpstr>Waist circumference – diagnostic criteria</vt:lpstr>
      <vt:lpstr>Prezentace aplikace PowerPoint</vt:lpstr>
      <vt:lpstr>Waist circumference – correlation with abdominal fat</vt:lpstr>
      <vt:lpstr>Prezentace aplikace PowerPoint</vt:lpstr>
      <vt:lpstr>WHR – diagnostic criteria</vt:lpstr>
      <vt:lpstr>WHR interpretation pitfalls</vt:lpstr>
      <vt:lpstr>WHR</vt:lpstr>
      <vt:lpstr>Diagnostická kritéria - WHR</vt:lpstr>
      <vt:lpstr>Classification of obesity developed by the National Heart, Lung and Blood Institute task force, along with the associated disease risk with increasing BMI, waist circumference and waist to hip ratio.</vt:lpstr>
      <vt:lpstr>Prezentace aplikace PowerPoint</vt:lpstr>
      <vt:lpstr>Metabolic syndrome</vt:lpstr>
      <vt:lpstr>Prezentace aplikace PowerPoint</vt:lpstr>
      <vt:lpstr>Prezentace aplikace PowerPoint</vt:lpstr>
      <vt:lpstr>Prezentace aplikace PowerPoint</vt:lpstr>
      <vt:lpstr>Prezentace aplikace PowerPoint</vt:lpstr>
      <vt:lpstr>Skinfolds measurement</vt:lpstr>
      <vt:lpstr>Skinfolds measurement</vt:lpstr>
      <vt:lpstr>Prezentace aplikace PowerPoint</vt:lpstr>
      <vt:lpstr>BIA – Bioelectrical impedance analysis</vt:lpstr>
      <vt:lpstr>Inbody S10 </vt:lpstr>
      <vt:lpstr>Inbody S10 </vt:lpstr>
      <vt:lpstr>Prezentace aplikace PowerPoint</vt:lpstr>
      <vt:lpstr>Prezentace aplikace PowerPoint</vt:lpstr>
      <vt:lpstr>Inbody S10 </vt:lpstr>
      <vt:lpstr>Prezentace aplikace PowerPoint</vt:lpstr>
      <vt:lpstr>Prezentace aplikace PowerPoint</vt:lpstr>
      <vt:lpstr>Underwater weighing - hydrodensitometry</vt:lpstr>
      <vt:lpstr>DEXA – Dual  Energy X-ray Absorptiometry</vt:lpstr>
      <vt:lpstr>DEXA – Dual  Energy X-ray Absorptiometry - principle</vt:lpstr>
      <vt:lpstr>DEXA – Dual  Energy X-ray Absorptiometry</vt:lpstr>
      <vt:lpstr>BodPod –Air displacement plethysmography</vt:lpstr>
      <vt:lpstr>Body fat  - diagnostic criteria</vt:lpstr>
      <vt:lpstr>The health impact of obesity, NWO</vt:lpstr>
      <vt:lpstr>Prezentace aplikace PowerPoint</vt:lpstr>
      <vt:lpstr>Hxx</vt:lpstr>
      <vt:lpstr>Biochemical examinations – serum proteins</vt:lpstr>
      <vt:lpstr>Prezentace aplikace PowerPoint</vt:lpstr>
      <vt:lpstr>Pros and cons of serum nutritional markers </vt:lpstr>
      <vt:lpstr>ccc</vt:lpstr>
      <vt:lpstr>Nitrogen balance/ </vt:lpstr>
      <vt:lpstr>Prezentace aplikace PowerPoint</vt:lpstr>
      <vt:lpstr>Children types of malnutrition</vt:lpstr>
      <vt:lpstr>Prezentace aplikace PowerPoint</vt:lpstr>
      <vt:lpstr>Definitions</vt:lpstr>
      <vt:lpstr>Nutritional status assessment in children – BMI percentiles </vt:lpstr>
      <vt:lpstr>Hodnocení výživového stav dětí</vt:lpstr>
      <vt:lpstr> Application  Rust.cz</vt:lpstr>
      <vt:lpstr>Hodnocení výživového stav dětí</vt:lpstr>
      <vt:lpstr>Z  -  score</vt:lpstr>
      <vt:lpstr>Z  -  score (WHO)</vt:lpstr>
      <vt:lpstr>MID-UPPER ARM CIRCUMFERENCE (MUAC) MEASURING TAPES</vt:lpstr>
      <vt:lpstr>MID-UPPER ARM CIRCUMFERENCE (MUAC) MEASURING TAPES</vt:lpstr>
      <vt:lpstr>MUAC in children</vt:lpstr>
      <vt:lpstr>Arm and Calf circumferences cut-offs</vt:lpstr>
      <vt:lpstr>Prezentace aplikace PowerPoint</vt:lpstr>
      <vt:lpstr>Validated screening test </vt:lpstr>
      <vt:lpstr>Validated screening test </vt:lpstr>
      <vt:lpstr>MNA – Mini Nutritional assessment</vt:lpstr>
      <vt:lpstr>Prezentace aplikace PowerPoint</vt:lpstr>
      <vt:lpstr>Prezentace aplikace PowerPoint</vt:lpstr>
      <vt:lpstr>Prezentace aplikace PowerPoint</vt:lpstr>
      <vt:lpstr>MNA – Mini Nutritional Assessment</vt:lpstr>
      <vt:lpstr>MNA - SF</vt:lpstr>
      <vt:lpstr>MNA - SF</vt:lpstr>
      <vt:lpstr>Prezentace aplikace PowerPoint</vt:lpstr>
      <vt:lpstr>SGA – Subjective Global Assessment</vt:lpstr>
      <vt:lpstr>Prezentace aplikace PowerPoint</vt:lpstr>
      <vt:lpstr>SGA – Subjective Global Assessment Guidance for Body Composition</vt:lpstr>
      <vt:lpstr>SGA – Subjective Global Assessment</vt:lpstr>
      <vt:lpstr>NRS 2002  - Nutritional Risk Screening</vt:lpstr>
      <vt:lpstr>MUST – Malnutrition Universal Screening Tool</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Fiala</dc:creator>
  <cp:lastModifiedBy>jfiala</cp:lastModifiedBy>
  <cp:revision>1409</cp:revision>
  <cp:lastPrinted>2018-03-16T10:07:08Z</cp:lastPrinted>
  <dcterms:created xsi:type="dcterms:W3CDTF">1601-01-01T00:00:00Z</dcterms:created>
  <dcterms:modified xsi:type="dcterms:W3CDTF">2018-03-26T08:21:46Z</dcterms:modified>
</cp:coreProperties>
</file>