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tags/tag8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39"/>
  </p:notesMasterIdLst>
  <p:sldIdLst>
    <p:sldId id="256" r:id="rId2"/>
    <p:sldId id="257" r:id="rId3"/>
    <p:sldId id="259" r:id="rId4"/>
    <p:sldId id="258" r:id="rId5"/>
    <p:sldId id="290" r:id="rId6"/>
    <p:sldId id="291" r:id="rId7"/>
    <p:sldId id="292" r:id="rId8"/>
    <p:sldId id="260" r:id="rId9"/>
    <p:sldId id="286" r:id="rId10"/>
    <p:sldId id="285" r:id="rId11"/>
    <p:sldId id="288" r:id="rId12"/>
    <p:sldId id="261" r:id="rId13"/>
    <p:sldId id="265" r:id="rId14"/>
    <p:sldId id="282" r:id="rId15"/>
    <p:sldId id="283" r:id="rId16"/>
    <p:sldId id="284" r:id="rId17"/>
    <p:sldId id="263" r:id="rId18"/>
    <p:sldId id="264" r:id="rId19"/>
    <p:sldId id="270" r:id="rId20"/>
    <p:sldId id="269" r:id="rId21"/>
    <p:sldId id="262" r:id="rId22"/>
    <p:sldId id="271" r:id="rId23"/>
    <p:sldId id="273" r:id="rId24"/>
    <p:sldId id="272" r:id="rId25"/>
    <p:sldId id="289" r:id="rId26"/>
    <p:sldId id="274" r:id="rId27"/>
    <p:sldId id="275" r:id="rId28"/>
    <p:sldId id="276" r:id="rId29"/>
    <p:sldId id="277" r:id="rId30"/>
    <p:sldId id="278" r:id="rId31"/>
    <p:sldId id="287" r:id="rId32"/>
    <p:sldId id="279" r:id="rId33"/>
    <p:sldId id="281" r:id="rId34"/>
    <p:sldId id="268" r:id="rId35"/>
    <p:sldId id="266" r:id="rId36"/>
    <p:sldId id="267" r:id="rId37"/>
    <p:sldId id="280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92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AAD49-D57B-4C6F-917B-D8F58254A5B5}" type="datetimeFigureOut">
              <a:rPr lang="cs-CZ" smtClean="0"/>
              <a:t>02.05.2018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854E2-D677-42BD-A27A-ED7D7D0751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8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 smtClean="0"/>
              <a:t>Obrázek - zdroj: ČTK/AP http://magazin.ceskenoviny.cz/zpravy/koureni-a-rakovina-aneb-nejde-jen-o-plice/1165944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854E2-D677-42BD-A27A-ED7D7D0751A4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568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První za 2h, maximum po 24-48h, doba trvání 3 týdny – 3 měsíce, ve vlnách, nejčastější příčina relapsu. Minnesotská škála abstinenčních příznaků – 15 bodů, podle intenzity výběr léčby.</a:t>
            </a:r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395A471-B692-4FF8-82FA-CFFC098824E3}" type="slidenum">
              <a:rPr lang="cs-CZ" altLang="cs-CZ" smtClean="0"/>
              <a:pPr/>
              <a:t>23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74028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79BEBC7-8824-401B-9943-B7EEECFCEEBA}" type="slidenum">
              <a:rPr lang="cs-CZ" altLang="cs-CZ" smtClean="0"/>
              <a:pPr/>
              <a:t>24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17817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dirty="0" smtClean="0"/>
              <a:t>Mimořádně důležitá – týká se všech lékařů i ostatního zdravotnického personálu – autorita, důvěra pacienta, znalosti, příležitost ovlivnit pacienta! Program 5A – u nás někdy zjednodušován na 4A – vynechání prostředního bodu</a:t>
            </a:r>
          </a:p>
          <a:p>
            <a:r>
              <a:rPr lang="cs-CZ" altLang="cs-CZ" dirty="0" smtClean="0"/>
              <a:t>První tři body – každý!!! Lékař, další dva – specialisté v centrech</a:t>
            </a:r>
          </a:p>
          <a:p>
            <a:r>
              <a:rPr lang="cs-CZ" altLang="cs-CZ" dirty="0" smtClean="0"/>
              <a:t>ASK – odběr kuřácké anamnézy – vždy se ptát, vždy vyjádřit nesouhlas s kouřením, ne až při klinické manifestaci následků kouření</a:t>
            </a:r>
          </a:p>
          <a:p>
            <a:r>
              <a:rPr lang="cs-CZ" altLang="cs-CZ" dirty="0" smtClean="0"/>
              <a:t>ADVICE – personifikovat riziko – na základě zdravotního stavu, rodinné anamnézy, sociálního postavení</a:t>
            </a:r>
          </a:p>
          <a:p>
            <a:r>
              <a:rPr lang="cs-CZ" altLang="cs-CZ" dirty="0" smtClean="0"/>
              <a:t>ASSESS – zvážit, co dál, zda pacient chce odvykat, jestli je schopen sám, zda půjde do specializovaného centra…</a:t>
            </a:r>
          </a:p>
          <a:p>
            <a:r>
              <a:rPr lang="cs-CZ" altLang="cs-CZ" dirty="0" smtClean="0"/>
              <a:t>ASSIST – stanovení intenzity závislosti, volba vhodné metody a doplňkové terapie, příprava na den D, …</a:t>
            </a:r>
          </a:p>
          <a:p>
            <a:r>
              <a:rPr lang="cs-CZ" altLang="cs-CZ" dirty="0" smtClean="0"/>
              <a:t>ARRANGE… - sledování nejméně po dobu 1 roku, zpočátku časté kontroly (2 týdny) – podpora motivace, překonání nejkrizovějšího období, příprava na život bez cigarety</a:t>
            </a:r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BE59A18-29B1-4DA9-A5CF-6CD1AEAABA60}" type="slidenum">
              <a:rPr lang="cs-CZ" altLang="cs-CZ" smtClean="0"/>
              <a:pPr/>
              <a:t>26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054315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614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6B096-E45D-470E-8B8C-867AD6AC0EBF}" type="slidenum">
              <a:rPr lang="cs-CZ" altLang="cs-CZ" smtClean="0"/>
              <a:pPr/>
              <a:t>27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78652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5181F3E-411E-4A2A-A876-EFA521B25281}" type="slidenum">
              <a:rPr lang="cs-CZ" altLang="cs-CZ" smtClean="0"/>
              <a:pPr/>
              <a:t>28</a:t>
            </a:fld>
            <a:endParaRPr lang="cs-CZ" altLang="cs-CZ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>
                <a:sym typeface="Wingdings" pitchFamily="2" charset="2"/>
              </a:rPr>
              <a:t>Problematika podávání NNT v těhotenství: N prochází placentou – neuroteratogen, narušení vývoje dopaminergního a serotonergního systému = ADHD, poruchy chování, pozornosti, nižší porodní hmotnost,…</a:t>
            </a:r>
          </a:p>
          <a:p>
            <a:pPr eaLnBrk="1" hangingPunct="1"/>
            <a:r>
              <a:rPr lang="cs-CZ" altLang="cs-CZ" smtClean="0">
                <a:sym typeface="Wingdings" pitchFamily="2" charset="2"/>
              </a:rPr>
              <a:t>Dlouhodobě – N se metablizuje na NNK (nitrosamin..) – nejpotentnější plicní karcinogen, promotor karcinogeneze i ostatních (dětských!) nádorů</a:t>
            </a:r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71775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mtClean="0"/>
              <a:t>Žvýkačky – nejstarší forma NNT – od 60. let američtí námořníci v ponorkách. Vstřebávání v alkalickém ph dutiny ústní – rozžvýkat, 2-3min nechat, nepolykat, celk. doba 30-45min</a:t>
            </a:r>
          </a:p>
          <a:p>
            <a:r>
              <a:rPr lang="cs-CZ" altLang="cs-CZ" smtClean="0"/>
              <a:t>Náplasti – i nejslabší pro kuřáky od 10 cig./den!</a:t>
            </a: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AE35196-946F-4948-A972-B640D3CC99C4}" type="slidenum">
              <a:rPr lang="cs-CZ" altLang="cs-CZ" smtClean="0"/>
              <a:pPr/>
              <a:t>29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269591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4C241DA-FB1F-450A-BAEF-8810868D887F}" type="slidenum">
              <a:rPr lang="cs-CZ" altLang="cs-CZ">
                <a:latin typeface="Times New Roman" pitchFamily="18" charset="0"/>
              </a:rPr>
              <a:pPr>
                <a:spcBef>
                  <a:spcPct val="0"/>
                </a:spcBef>
              </a:pPr>
              <a:t>35</a:t>
            </a:fld>
            <a:endParaRPr lang="cs-CZ" alt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609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98A3943-E9D9-4689-BCAE-9F54743D39B2}" type="slidenum">
              <a:rPr lang="cs-CZ" altLang="cs-CZ">
                <a:latin typeface="Times New Roman" pitchFamily="18" charset="0"/>
              </a:rPr>
              <a:pPr>
                <a:spcBef>
                  <a:spcPct val="0"/>
                </a:spcBef>
              </a:pPr>
              <a:t>36</a:t>
            </a:fld>
            <a:endParaRPr lang="cs-CZ" alt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38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i="1" u="sng" dirty="0" smtClean="0">
                <a:latin typeface="Arial" charset="0"/>
              </a:rPr>
              <a:t>Nicotiana tabacum</a:t>
            </a:r>
            <a:r>
              <a:rPr lang="cs-CZ" altLang="cs-CZ" dirty="0" smtClean="0">
                <a:latin typeface="Arial" charset="0"/>
              </a:rPr>
              <a:t> – tabák viržinský; původ Mexiko, pravděpodobně kříženec planých druhů </a:t>
            </a:r>
            <a:r>
              <a:rPr lang="cs-CZ" altLang="cs-CZ" i="1" dirty="0" smtClean="0">
                <a:latin typeface="Arial" charset="0"/>
              </a:rPr>
              <a:t>N. sylvestris </a:t>
            </a:r>
            <a:r>
              <a:rPr lang="cs-CZ" altLang="cs-CZ" dirty="0" smtClean="0">
                <a:latin typeface="Arial" charset="0"/>
              </a:rPr>
              <a:t>a </a:t>
            </a:r>
            <a:r>
              <a:rPr lang="cs-CZ" altLang="cs-CZ" i="1" dirty="0" smtClean="0">
                <a:latin typeface="Arial" charset="0"/>
              </a:rPr>
              <a:t>N. tomentosa. </a:t>
            </a:r>
            <a:r>
              <a:rPr lang="cs-CZ" altLang="cs-CZ" dirty="0" smtClean="0">
                <a:latin typeface="Arial" charset="0"/>
              </a:rPr>
              <a:t> </a:t>
            </a:r>
          </a:p>
          <a:p>
            <a:r>
              <a:rPr lang="cs-CZ" altLang="cs-CZ" i="1" u="sng" dirty="0" smtClean="0">
                <a:latin typeface="Arial" charset="0"/>
              </a:rPr>
              <a:t>Nicotiana rustica </a:t>
            </a:r>
            <a:r>
              <a:rPr lang="cs-CZ" altLang="cs-CZ" u="sng" dirty="0" smtClean="0">
                <a:latin typeface="Arial" charset="0"/>
              </a:rPr>
              <a:t>L.</a:t>
            </a:r>
            <a:r>
              <a:rPr lang="cs-CZ" altLang="cs-CZ" dirty="0" smtClean="0">
                <a:latin typeface="Arial" charset="0"/>
              </a:rPr>
              <a:t> – tabák selský – lidově Machorka, jeden z původních botanických druhů. </a:t>
            </a:r>
            <a:endParaRPr lang="cs-CZ" altLang="cs-CZ" dirty="0" smtClean="0"/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DA9F1955-5818-459A-911B-7ED09D098722}" type="slidenum">
              <a:rPr lang="cs-CZ" altLang="cs-CZ" sz="1200"/>
              <a:pPr/>
              <a:t>3</a:t>
            </a:fld>
            <a:endParaRPr lang="cs-CZ" altLang="cs-CZ" sz="1200" dirty="0"/>
          </a:p>
        </p:txBody>
      </p:sp>
    </p:spTree>
    <p:extLst>
      <p:ext uri="{BB962C8B-B14F-4D97-AF65-F5344CB8AC3E}">
        <p14:creationId xmlns:p14="http://schemas.microsoft.com/office/powerpoint/2010/main" val="598204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Solanaceae</a:t>
            </a:r>
            <a:r>
              <a:rPr lang="cs-CZ" dirty="0" smtClean="0"/>
              <a:t>: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potatoes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eggplant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tomatoes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peppers</a:t>
            </a:r>
            <a:r>
              <a:rPr lang="cs-CZ" baseline="0" dirty="0" smtClean="0"/>
              <a:t>… , but </a:t>
            </a:r>
            <a:r>
              <a:rPr lang="cs-CZ" baseline="0" dirty="0" err="1" smtClean="0"/>
              <a:t>rich</a:t>
            </a:r>
            <a:r>
              <a:rPr lang="cs-CZ" baseline="0" dirty="0" smtClean="0"/>
              <a:t> of </a:t>
            </a:r>
            <a:r>
              <a:rPr lang="cs-CZ" baseline="0" dirty="0" err="1" smtClean="0"/>
              <a:t>nicotine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tobacco </a:t>
            </a:r>
            <a:r>
              <a:rPr lang="cs-CZ" baseline="0" dirty="0" err="1" smtClean="0"/>
              <a:t>only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854E2-D677-42BD-A27A-ED7D7D0751A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783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 smtClean="0"/>
              <a:t>Obrázek - zdroj: https://en.wikipedia.org/wiki/Heat-not-burn_tobacco_product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854E2-D677-42BD-A27A-ED7D7D0751A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474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BAAD8B5-9FF4-4080-AFC5-D3971FB25DFB}" type="slidenum">
              <a:rPr lang="cs-CZ" altLang="cs-CZ">
                <a:latin typeface="Times New Roman" pitchFamily="18" charset="0"/>
              </a:rPr>
              <a:pPr/>
              <a:t>10</a:t>
            </a:fld>
            <a:endParaRPr lang="cs-CZ" alt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043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 smtClean="0"/>
              <a:t>Obrázek: </a:t>
            </a:r>
            <a:r>
              <a:rPr lang="cs-CZ" sz="1200" dirty="0" smtClean="0"/>
              <a:t>Zdroj: http://allfunnyiffo.blogspot.cz/2013/02/funny-animals-smoking-best-photos-and.html</a:t>
            </a:r>
          </a:p>
          <a:p>
            <a:endParaRPr lang="cs-CZ" altLang="cs-CZ" dirty="0" smtClean="0"/>
          </a:p>
        </p:txBody>
      </p:sp>
      <p:sp>
        <p:nvSpPr>
          <p:cNvPr id="665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735F2FA3-ED37-4F1D-8FDD-B3583C75EB5F}" type="slidenum">
              <a:rPr lang="cs-CZ" altLang="cs-CZ" sz="1200"/>
              <a:pPr/>
              <a:t>17</a:t>
            </a:fld>
            <a:endParaRPr lang="cs-CZ" altLang="cs-CZ" sz="1200" dirty="0"/>
          </a:p>
        </p:txBody>
      </p:sp>
    </p:spTree>
    <p:extLst>
      <p:ext uri="{BB962C8B-B14F-4D97-AF65-F5344CB8AC3E}">
        <p14:creationId xmlns:p14="http://schemas.microsoft.com/office/powerpoint/2010/main" val="634725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09804DE-2B97-4D4C-9BB7-28FFF3014508}" type="slidenum">
              <a:rPr lang="cs-CZ" altLang="cs-CZ" smtClean="0"/>
              <a:pPr/>
              <a:t>19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64324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8CC1A2A-172B-477F-A01F-63759D579ABA}" type="slidenum">
              <a:rPr lang="cs-CZ" altLang="cs-CZ" smtClean="0"/>
              <a:pPr/>
              <a:t>20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68127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i="1" dirty="0" err="1" smtClean="0"/>
              <a:t>Durazzo</a:t>
            </a:r>
            <a:r>
              <a:rPr lang="cs-CZ" altLang="cs-CZ" i="1" dirty="0" smtClean="0"/>
              <a:t> TC et al., </a:t>
            </a:r>
            <a:r>
              <a:rPr lang="cs-CZ" altLang="cs-CZ" i="1" dirty="0" err="1" smtClean="0"/>
              <a:t>Drug</a:t>
            </a:r>
            <a:r>
              <a:rPr lang="cs-CZ" altLang="cs-CZ" i="1" dirty="0" smtClean="0"/>
              <a:t> </a:t>
            </a:r>
            <a:r>
              <a:rPr lang="cs-CZ" altLang="cs-CZ" i="1" dirty="0" err="1" smtClean="0"/>
              <a:t>Alcohol</a:t>
            </a:r>
            <a:r>
              <a:rPr lang="cs-CZ" altLang="cs-CZ" i="1" dirty="0" smtClean="0"/>
              <a:t> </a:t>
            </a:r>
            <a:r>
              <a:rPr lang="cs-CZ" altLang="cs-CZ" i="1" dirty="0" err="1" smtClean="0"/>
              <a:t>Depend</a:t>
            </a:r>
            <a:r>
              <a:rPr lang="cs-CZ" altLang="cs-CZ" i="1" dirty="0" smtClean="0"/>
              <a:t> 2011;doi:10.1016/j.drugalcdep.2011.09.019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854E2-D677-42BD-A27A-ED7D7D0751A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658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925F-80A9-4977-B7FC-18B7DDAE1F34}" type="datetimeFigureOut">
              <a:rPr lang="cs-CZ" smtClean="0"/>
              <a:t>02.05.2018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BA1B-F449-48DC-9297-A3E363826569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925F-80A9-4977-B7FC-18B7DDAE1F34}" type="datetimeFigureOut">
              <a:rPr lang="cs-CZ" smtClean="0"/>
              <a:t>02.05.2018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BA1B-F449-48DC-9297-A3E3638265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925F-80A9-4977-B7FC-18B7DDAE1F34}" type="datetimeFigureOut">
              <a:rPr lang="cs-CZ" smtClean="0"/>
              <a:t>02.05.2018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BA1B-F449-48DC-9297-A3E3638265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925F-80A9-4977-B7FC-18B7DDAE1F34}" type="datetimeFigureOut">
              <a:rPr lang="cs-CZ" smtClean="0"/>
              <a:t>02.05.2018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BA1B-F449-48DC-9297-A3E3638265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925F-80A9-4977-B7FC-18B7DDAE1F34}" type="datetimeFigureOut">
              <a:rPr lang="cs-CZ" smtClean="0"/>
              <a:t>02.05.2018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BA1B-F449-48DC-9297-A3E363826569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925F-80A9-4977-B7FC-18B7DDAE1F34}" type="datetimeFigureOut">
              <a:rPr lang="cs-CZ" smtClean="0"/>
              <a:t>02.05.2018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BA1B-F449-48DC-9297-A3E3638265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925F-80A9-4977-B7FC-18B7DDAE1F34}" type="datetimeFigureOut">
              <a:rPr lang="cs-CZ" smtClean="0"/>
              <a:t>02.05.2018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BA1B-F449-48DC-9297-A3E363826569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925F-80A9-4977-B7FC-18B7DDAE1F34}" type="datetimeFigureOut">
              <a:rPr lang="cs-CZ" smtClean="0"/>
              <a:t>02.05.2018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BA1B-F449-48DC-9297-A3E3638265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925F-80A9-4977-B7FC-18B7DDAE1F34}" type="datetimeFigureOut">
              <a:rPr lang="cs-CZ" smtClean="0"/>
              <a:t>02.05.2018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BA1B-F449-48DC-9297-A3E3638265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925F-80A9-4977-B7FC-18B7DDAE1F34}" type="datetimeFigureOut">
              <a:rPr lang="cs-CZ" smtClean="0"/>
              <a:t>02.05.2018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BA1B-F449-48DC-9297-A3E36382656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925F-80A9-4977-B7FC-18B7DDAE1F34}" type="datetimeFigureOut">
              <a:rPr lang="cs-CZ" smtClean="0"/>
              <a:t>02.05.2018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BA1B-F449-48DC-9297-A3E3638265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939925F-80A9-4977-B7FC-18B7DDAE1F34}" type="datetimeFigureOut">
              <a:rPr lang="cs-CZ" smtClean="0"/>
              <a:t>02.05.2018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1E5BA1B-F449-48DC-9297-A3E36382656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aris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en.wikipedia.org/wiki/Jean_Nico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n.wikipedia.org/wiki/Portugal" TargetMode="External"/><Relationship Id="rId5" Type="http://schemas.openxmlformats.org/officeDocument/2006/relationships/hyperlink" Target="https://en.wikipedia.org/wiki/France" TargetMode="Externa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Smoking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cap="none" dirty="0" smtClean="0"/>
              <a:t>Ochrana a podpora zdraví II. – cvičení (aVLOZ0642c)</a:t>
            </a:r>
            <a:endParaRPr lang="cs-CZ" cap="none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3573016"/>
            <a:ext cx="7918648" cy="252028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Mgr. Jana Fialová, Ph.D</a:t>
            </a:r>
            <a:r>
              <a:rPr lang="cs-CZ" dirty="0" smtClean="0"/>
              <a:t>.</a:t>
            </a:r>
          </a:p>
          <a:p>
            <a:pPr algn="ctr"/>
            <a:r>
              <a:rPr lang="cs-CZ" dirty="0" smtClean="0"/>
              <a:t>Doc. Ing. Martin Krsek, CSc., </a:t>
            </a:r>
            <a:r>
              <a:rPr lang="cs-CZ" dirty="0" err="1" smtClean="0"/>
              <a:t>MSc</a:t>
            </a:r>
            <a:r>
              <a:rPr lang="cs-CZ" smtClean="0"/>
              <a:t>.</a:t>
            </a:r>
            <a:endParaRPr lang="cs-CZ" dirty="0" smtClean="0"/>
          </a:p>
          <a:p>
            <a:pPr algn="ctr"/>
            <a:r>
              <a:rPr lang="cs-CZ" dirty="0" smtClean="0"/>
              <a:t>Ústav ochrany a podpory zdraví</a:t>
            </a:r>
          </a:p>
          <a:p>
            <a:pPr algn="ctr"/>
            <a:r>
              <a:rPr lang="cs-CZ" dirty="0" smtClean="0"/>
              <a:t>Lékařská fakulta</a:t>
            </a:r>
          </a:p>
          <a:p>
            <a:pPr algn="ctr"/>
            <a:r>
              <a:rPr lang="cs-CZ" dirty="0" smtClean="0"/>
              <a:t>Masarykova univerzita</a:t>
            </a:r>
          </a:p>
          <a:p>
            <a:pPr algn="ctr"/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517232"/>
            <a:ext cx="7318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750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/>
              <a:t>The most famous components of tobacco smoke</a:t>
            </a:r>
            <a:endParaRPr lang="cs-CZ" dirty="0"/>
          </a:p>
        </p:txBody>
      </p:sp>
      <p:sp>
        <p:nvSpPr>
          <p:cNvPr id="1741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484785"/>
            <a:ext cx="8504238" cy="511256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dirty="0"/>
              <a:t>Carbon monoxide (CO) - toxic gas; preferential binding to hemoglobin molecules - decreases the amount of </a:t>
            </a:r>
            <a:r>
              <a:rPr lang="en-US" sz="1800" dirty="0" smtClean="0"/>
              <a:t>oxygen</a:t>
            </a:r>
            <a:r>
              <a:rPr lang="cs-CZ" sz="1800" dirty="0" smtClean="0"/>
              <a:t> </a:t>
            </a:r>
            <a:r>
              <a:rPr lang="en-US" sz="1800" dirty="0" smtClean="0"/>
              <a:t>transfer</a:t>
            </a:r>
            <a:r>
              <a:rPr lang="cs-CZ" sz="1800" dirty="0" err="1" smtClean="0"/>
              <a:t>red</a:t>
            </a:r>
            <a:r>
              <a:rPr lang="cs-CZ" sz="1800" dirty="0" smtClean="0"/>
              <a:t> by </a:t>
            </a:r>
            <a:r>
              <a:rPr lang="cs-CZ" sz="1800" dirty="0" err="1" smtClean="0"/>
              <a:t>blood</a:t>
            </a:r>
            <a:r>
              <a:rPr lang="en-US" sz="1800" dirty="0" smtClean="0"/>
              <a:t>, </a:t>
            </a:r>
            <a:r>
              <a:rPr lang="en-US" sz="1800" dirty="0"/>
              <a:t>significantly lower overall oxygenation of the organism. The main component of exhaust gases.</a:t>
            </a:r>
          </a:p>
          <a:p>
            <a:pPr>
              <a:defRPr/>
            </a:pPr>
            <a:r>
              <a:rPr lang="en-US" sz="1800" dirty="0"/>
              <a:t>Nitrogen dioxide (NO</a:t>
            </a:r>
            <a:r>
              <a:rPr lang="en-US" sz="1800" baseline="-25000" dirty="0"/>
              <a:t>2</a:t>
            </a:r>
            <a:r>
              <a:rPr lang="en-US" sz="1800" dirty="0"/>
              <a:t>) - highly toxic gas, airway inflammation - from light </a:t>
            </a:r>
            <a:r>
              <a:rPr lang="cs-CZ" sz="1800" dirty="0" err="1" smtClean="0"/>
              <a:t>forms</a:t>
            </a:r>
            <a:r>
              <a:rPr lang="cs-CZ" sz="1800" dirty="0" smtClean="0"/>
              <a:t> </a:t>
            </a:r>
            <a:r>
              <a:rPr lang="en-US" sz="1800" dirty="0" smtClean="0"/>
              <a:t>to </a:t>
            </a:r>
            <a:r>
              <a:rPr lang="en-US" sz="1800" dirty="0"/>
              <a:t>lung edema. </a:t>
            </a:r>
            <a:r>
              <a:rPr lang="cs-CZ" sz="1800" dirty="0" smtClean="0"/>
              <a:t>I</a:t>
            </a:r>
            <a:r>
              <a:rPr lang="en-US" sz="1800" dirty="0" err="1" smtClean="0"/>
              <a:t>nvolved</a:t>
            </a:r>
            <a:r>
              <a:rPr lang="en-US" sz="1800" dirty="0" smtClean="0"/>
              <a:t> </a:t>
            </a:r>
            <a:r>
              <a:rPr lang="en-US" sz="1800" dirty="0"/>
              <a:t>in the formation of acid rains and the formation of photochemical smog.</a:t>
            </a:r>
          </a:p>
          <a:p>
            <a:pPr>
              <a:defRPr/>
            </a:pPr>
            <a:r>
              <a:rPr lang="en-US" sz="1800" dirty="0"/>
              <a:t>Nitric oxide (NO) - toxic gas, corrosive in the presence of </a:t>
            </a:r>
            <a:r>
              <a:rPr lang="en-US" sz="1800" dirty="0" smtClean="0"/>
              <a:t>moisture</a:t>
            </a:r>
            <a:r>
              <a:rPr lang="en-US" sz="1800" dirty="0"/>
              <a:t>. In the human body it is formed in the cardiovascular and nervous system, it affects the vasodilatation, the signal </a:t>
            </a:r>
            <a:r>
              <a:rPr lang="en-US" sz="1800" dirty="0" smtClean="0"/>
              <a:t>molecule</a:t>
            </a:r>
            <a:r>
              <a:rPr lang="cs-CZ" sz="1800" dirty="0" smtClean="0"/>
              <a:t>s</a:t>
            </a:r>
            <a:r>
              <a:rPr lang="en-US" sz="1800" dirty="0" smtClean="0"/>
              <a:t>, </a:t>
            </a:r>
            <a:r>
              <a:rPr lang="en-US" sz="1800" dirty="0"/>
              <a:t>the neurotransmitter function; in medicine, use in the release of smooth muscle </a:t>
            </a:r>
            <a:r>
              <a:rPr lang="en-US" sz="1800" dirty="0" smtClean="0"/>
              <a:t>cramps</a:t>
            </a:r>
            <a:r>
              <a:rPr lang="cs-CZ" sz="1800" dirty="0" smtClean="0"/>
              <a:t>, </a:t>
            </a:r>
            <a:r>
              <a:rPr lang="en-US" sz="1800" dirty="0" smtClean="0"/>
              <a:t>during </a:t>
            </a:r>
            <a:r>
              <a:rPr lang="en-US" sz="1800" dirty="0"/>
              <a:t>asthma. At higher doses - heart weakness. Releases in exhaust gases and </a:t>
            </a:r>
            <a:r>
              <a:rPr lang="cs-CZ" sz="1800" dirty="0" smtClean="0"/>
              <a:t>co-</a:t>
            </a:r>
            <a:r>
              <a:rPr lang="cs-CZ" sz="1800" dirty="0" err="1" smtClean="0"/>
              <a:t>operate</a:t>
            </a:r>
            <a:r>
              <a:rPr lang="cs-CZ" sz="1800" dirty="0" smtClean="0"/>
              <a:t> </a:t>
            </a:r>
            <a:r>
              <a:rPr lang="en-US" sz="1800" dirty="0" smtClean="0"/>
              <a:t>in </a:t>
            </a:r>
            <a:r>
              <a:rPr lang="en-US" sz="1800" dirty="0"/>
              <a:t>acid rain</a:t>
            </a:r>
            <a:r>
              <a:rPr lang="en-US" sz="1800" dirty="0" smtClean="0"/>
              <a:t>.</a:t>
            </a:r>
            <a:r>
              <a:rPr lang="cs-CZ" sz="1800" dirty="0" smtClean="0"/>
              <a:t> </a:t>
            </a:r>
            <a:endParaRPr lang="en-US" sz="1800" dirty="0"/>
          </a:p>
          <a:p>
            <a:pPr>
              <a:defRPr/>
            </a:pPr>
            <a:r>
              <a:rPr lang="en-US" sz="1800" dirty="0" smtClean="0"/>
              <a:t>Ta</a:t>
            </a:r>
            <a:r>
              <a:rPr lang="cs-CZ" sz="1800" dirty="0" smtClean="0"/>
              <a:t>r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cs-CZ" sz="1800" dirty="0" smtClean="0"/>
              <a:t>a</a:t>
            </a:r>
            <a:r>
              <a:rPr lang="en-US" sz="1800" dirty="0" smtClean="0"/>
              <a:t> </a:t>
            </a:r>
            <a:r>
              <a:rPr lang="en-US" sz="1800" dirty="0"/>
              <a:t>mixture of chemicals (predominantly toxic and cancer-causing) such as polycyclic aromatic hydrocarbons (PAHs) or aromatic amines; has a dense oily or greasy consistency. In tobacco smoke it is dispersed in the form of an aerosol, 90% of which is deposited in the lungs of the smoker, 10% returns with exhaled smoke back to the atmosphere in its immediate vicinity.</a:t>
            </a:r>
          </a:p>
          <a:p>
            <a:pPr>
              <a:defRPr/>
            </a:pPr>
            <a:endParaRPr lang="cs-CZ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150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most famous components of tobacco smoke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472339"/>
            <a:ext cx="7056784" cy="493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84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err="1" smtClean="0"/>
              <a:t>Health</a:t>
            </a:r>
            <a:r>
              <a:rPr lang="cs-CZ" dirty="0" smtClean="0"/>
              <a:t> c</a:t>
            </a:r>
            <a:r>
              <a:rPr lang="en-US" dirty="0" err="1" smtClean="0"/>
              <a:t>onsequences</a:t>
            </a:r>
            <a:r>
              <a:rPr lang="en-US" dirty="0" smtClean="0"/>
              <a:t> </a:t>
            </a:r>
            <a:r>
              <a:rPr lang="en-US" dirty="0"/>
              <a:t>of inhalation of tobacco smoke</a:t>
            </a:r>
            <a:endParaRPr lang="cs-CZ" dirty="0"/>
          </a:p>
        </p:txBody>
      </p:sp>
      <p:sp>
        <p:nvSpPr>
          <p:cNvPr id="2048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78155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en-US" altLang="cs-CZ" dirty="0"/>
              <a:t>It is </a:t>
            </a:r>
            <a:r>
              <a:rPr lang="en-US" altLang="cs-CZ" dirty="0" smtClean="0"/>
              <a:t>involved </a:t>
            </a:r>
            <a:r>
              <a:rPr lang="en-US" altLang="cs-CZ" dirty="0"/>
              <a:t>in </a:t>
            </a:r>
            <a:r>
              <a:rPr lang="cs-CZ" altLang="cs-CZ" dirty="0" err="1" smtClean="0"/>
              <a:t>origin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en-US" altLang="cs-CZ" dirty="0" smtClean="0"/>
              <a:t>about </a:t>
            </a:r>
            <a:r>
              <a:rPr lang="en-US" altLang="cs-CZ" dirty="0"/>
              <a:t>25 diseases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altLang="cs-CZ" dirty="0"/>
              <a:t>Increased morbidity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altLang="cs-CZ" dirty="0"/>
              <a:t>Premature mortality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altLang="cs-CZ" dirty="0"/>
              <a:t>50% of smokers die as a result of smoking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altLang="cs-CZ" dirty="0"/>
              <a:t>Half of them, </a:t>
            </a:r>
            <a:r>
              <a:rPr lang="en-US" altLang="cs-CZ" dirty="0" err="1"/>
              <a:t>ie</a:t>
            </a:r>
            <a:r>
              <a:rPr lang="en-US" altLang="cs-CZ" dirty="0"/>
              <a:t> 25% die prematurely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altLang="cs-CZ" dirty="0"/>
              <a:t>Differences in mortality among smokers and non-smokers are statistically significant after 20 years of smoking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altLang="cs-CZ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en-US" altLang="cs-CZ" dirty="0"/>
              <a:t>WHO: SMOKING IS THE MOST IMPORTANT </a:t>
            </a:r>
            <a:r>
              <a:rPr lang="en-US" altLang="cs-CZ" dirty="0" smtClean="0"/>
              <a:t>PREVENTA</a:t>
            </a:r>
            <a:r>
              <a:rPr lang="cs-CZ" altLang="cs-CZ" dirty="0" smtClean="0"/>
              <a:t>BLE</a:t>
            </a:r>
            <a:r>
              <a:rPr lang="en-US" altLang="cs-CZ" dirty="0" smtClean="0"/>
              <a:t> </a:t>
            </a:r>
            <a:r>
              <a:rPr lang="en-US" altLang="cs-CZ" dirty="0"/>
              <a:t>(!) CAUSE OF DEATH IN THE WORLD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cs-CZ" altLang="cs-CZ" dirty="0" smtClean="0"/>
          </a:p>
          <a:p>
            <a:pPr marL="0" indent="0">
              <a:buFont typeface="Wingdings 2" pitchFamily="18" charset="2"/>
              <a:buNone/>
              <a:defRPr/>
            </a:pPr>
            <a:endParaRPr lang="cs-CZ" altLang="cs-CZ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44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3800" dirty="0"/>
              <a:t>The British Doctors' </a:t>
            </a:r>
            <a:r>
              <a:rPr lang="cs-CZ" sz="3800" dirty="0" smtClean="0"/>
              <a:t>Study 1951 - 2001</a:t>
            </a:r>
            <a:endParaRPr lang="cs-CZ" sz="3800" dirty="0"/>
          </a:p>
        </p:txBody>
      </p:sp>
      <p:graphicFrame>
        <p:nvGraphicFramePr>
          <p:cNvPr id="28675" name="Zástupný symbol pro obsah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619250" y="1916113"/>
          <a:ext cx="5754688" cy="253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dokument" r:id="rId4" imgW="5754624" imgH="2529840" progId="Word.Document.8">
                  <p:embed/>
                </p:oleObj>
              </mc:Choice>
              <mc:Fallback>
                <p:oleObj name="dokument" r:id="rId4" imgW="5754624" imgH="2529840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916113"/>
                        <a:ext cx="5754688" cy="253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Obdélník 3"/>
          <p:cNvSpPr>
            <a:spLocks noChangeArrowheads="1"/>
          </p:cNvSpPr>
          <p:nvPr/>
        </p:nvSpPr>
        <p:spPr bwMode="auto">
          <a:xfrm>
            <a:off x="419100" y="4816475"/>
            <a:ext cx="84963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B587C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4E8542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604878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4878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4878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4878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4878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cs-CZ" sz="1800" dirty="0">
                <a:solidFill>
                  <a:srgbClr val="000000"/>
                </a:solidFill>
                <a:latin typeface="Times New Roman" pitchFamily="18" charset="0"/>
              </a:rPr>
              <a:t>The longest prospective study - addressed </a:t>
            </a:r>
            <a:r>
              <a:rPr lang="en-US" altLang="cs-CZ" sz="1800" dirty="0" smtClean="0">
                <a:solidFill>
                  <a:srgbClr val="000000"/>
                </a:solidFill>
                <a:latin typeface="Times New Roman" pitchFamily="18" charset="0"/>
              </a:rPr>
              <a:t>more </a:t>
            </a:r>
            <a:r>
              <a:rPr lang="en-US" altLang="cs-CZ" sz="1800" dirty="0">
                <a:solidFill>
                  <a:srgbClr val="000000"/>
                </a:solidFill>
                <a:latin typeface="Times New Roman" pitchFamily="18" charset="0"/>
              </a:rPr>
              <a:t>than 34,000 British doctors (more than 2/3 </a:t>
            </a:r>
            <a:r>
              <a:rPr lang="cs-CZ" altLang="cs-CZ" sz="1800" dirty="0" err="1" smtClean="0">
                <a:solidFill>
                  <a:srgbClr val="000000"/>
                </a:solidFill>
                <a:latin typeface="Times New Roman" pitchFamily="18" charset="0"/>
              </a:rPr>
              <a:t>get</a:t>
            </a:r>
            <a:r>
              <a:rPr lang="cs-CZ" altLang="cs-CZ" sz="1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cs-CZ" sz="1800" dirty="0" smtClean="0">
                <a:solidFill>
                  <a:srgbClr val="000000"/>
                </a:solidFill>
                <a:latin typeface="Times New Roman" pitchFamily="18" charset="0"/>
              </a:rPr>
              <a:t>involved</a:t>
            </a:r>
            <a:r>
              <a:rPr lang="en-US" altLang="cs-CZ" sz="1800" dirty="0">
                <a:solidFill>
                  <a:srgbClr val="000000"/>
                </a:solidFill>
                <a:latin typeface="Times New Roman" pitchFamily="18" charset="0"/>
              </a:rPr>
              <a:t>). Basic hypothesis - "Smoking is a major cause of lung cancer". In 1951-1971, the difference in </a:t>
            </a:r>
            <a:r>
              <a:rPr lang="cs-CZ" altLang="cs-CZ" sz="1800" dirty="0" err="1" smtClean="0">
                <a:solidFill>
                  <a:srgbClr val="000000"/>
                </a:solidFill>
                <a:latin typeface="Times New Roman" pitchFamily="18" charset="0"/>
              </a:rPr>
              <a:t>life</a:t>
            </a:r>
            <a:r>
              <a:rPr lang="cs-CZ" altLang="cs-CZ" sz="1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cs-CZ" altLang="cs-CZ" sz="1800" dirty="0" err="1" smtClean="0">
                <a:solidFill>
                  <a:srgbClr val="000000"/>
                </a:solidFill>
                <a:latin typeface="Times New Roman" pitchFamily="18" charset="0"/>
              </a:rPr>
              <a:t>span</a:t>
            </a:r>
            <a:r>
              <a:rPr lang="cs-CZ" altLang="cs-CZ" sz="1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cs-CZ" altLang="cs-CZ" sz="1800" dirty="0" err="1" smtClean="0">
                <a:solidFill>
                  <a:srgbClr val="000000"/>
                </a:solidFill>
                <a:latin typeface="Times New Roman" pitchFamily="18" charset="0"/>
              </a:rPr>
              <a:t>of</a:t>
            </a:r>
            <a:r>
              <a:rPr lang="cs-CZ" altLang="cs-CZ" sz="1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cs-CZ" sz="1800" dirty="0" smtClean="0">
                <a:solidFill>
                  <a:srgbClr val="000000"/>
                </a:solidFill>
                <a:latin typeface="Times New Roman" pitchFamily="18" charset="0"/>
              </a:rPr>
              <a:t>smokers </a:t>
            </a:r>
            <a:r>
              <a:rPr lang="en-US" altLang="cs-CZ" sz="1800" dirty="0">
                <a:solidFill>
                  <a:srgbClr val="000000"/>
                </a:solidFill>
                <a:latin typeface="Times New Roman" pitchFamily="18" charset="0"/>
              </a:rPr>
              <a:t>and non-smokers was 5 years, after another 20 years 8 years, and the latest study found a 10-year loss of life for British doctors-smokers as compared to lifetime non-smokers.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8177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34400" cy="758825"/>
          </a:xfrm>
        </p:spPr>
        <p:txBody>
          <a:bodyPr/>
          <a:lstStyle/>
          <a:p>
            <a:r>
              <a:rPr lang="cs-CZ" altLang="cs-CZ" dirty="0" smtClean="0"/>
              <a:t>WHO: </a:t>
            </a:r>
            <a:r>
              <a:rPr lang="cs-CZ" altLang="cs-CZ" dirty="0" err="1" smtClean="0"/>
              <a:t>Global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pandemic</a:t>
            </a:r>
            <a:endParaRPr lang="cs-CZ" alt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3095625" cy="4249737"/>
          </a:xfrm>
        </p:spPr>
        <p:txBody>
          <a:bodyPr>
            <a:normAutofit fontScale="92500"/>
          </a:bodyPr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cs-CZ" altLang="cs-CZ" dirty="0" err="1" smtClean="0"/>
              <a:t>Smokers</a:t>
            </a:r>
            <a:r>
              <a:rPr lang="cs-CZ" altLang="cs-CZ" dirty="0" smtClean="0"/>
              <a:t> mortality:</a:t>
            </a:r>
          </a:p>
          <a:p>
            <a:pPr marL="0" indent="0" eaLnBrk="1" hangingPunct="1">
              <a:buNone/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dirty="0"/>
              <a:t>C</a:t>
            </a:r>
            <a:r>
              <a:rPr lang="cs-CZ" altLang="cs-CZ" dirty="0" smtClean="0"/>
              <a:t>VD </a:t>
            </a:r>
            <a:r>
              <a:rPr lang="cs-CZ" altLang="cs-CZ" sz="1900" dirty="0" smtClean="0"/>
              <a:t>(</a:t>
            </a:r>
            <a:r>
              <a:rPr lang="cs-CZ" altLang="cs-CZ" sz="1900" dirty="0" err="1" smtClean="0"/>
              <a:t>cardiovascular</a:t>
            </a:r>
            <a:r>
              <a:rPr lang="cs-CZ" altLang="cs-CZ" sz="1900" dirty="0" smtClean="0"/>
              <a:t> d.)</a:t>
            </a:r>
            <a:r>
              <a:rPr lang="cs-CZ" altLang="cs-CZ" dirty="0" smtClean="0"/>
              <a:t> 1,69 </a:t>
            </a:r>
            <a:r>
              <a:rPr lang="cs-CZ" altLang="cs-CZ" dirty="0"/>
              <a:t>mil/rok</a:t>
            </a:r>
          </a:p>
          <a:p>
            <a:pPr>
              <a:defRPr/>
            </a:pPr>
            <a:r>
              <a:rPr lang="cs-CZ" altLang="cs-CZ" dirty="0" smtClean="0"/>
              <a:t>CHOPD </a:t>
            </a:r>
            <a:r>
              <a:rPr lang="cs-CZ" altLang="cs-CZ" sz="1500" dirty="0" smtClean="0"/>
              <a:t>(</a:t>
            </a:r>
            <a:r>
              <a:rPr lang="cs-CZ" sz="1500" dirty="0" err="1"/>
              <a:t>Chronic</a:t>
            </a:r>
            <a:r>
              <a:rPr lang="cs-CZ" sz="1500" dirty="0"/>
              <a:t> </a:t>
            </a:r>
            <a:r>
              <a:rPr lang="cs-CZ" sz="1500" dirty="0" err="1"/>
              <a:t>Obstructive</a:t>
            </a:r>
            <a:r>
              <a:rPr lang="cs-CZ" sz="1500" dirty="0"/>
              <a:t> </a:t>
            </a:r>
            <a:r>
              <a:rPr lang="cs-CZ" sz="1500" dirty="0" err="1"/>
              <a:t>Pulmonary</a:t>
            </a:r>
            <a:r>
              <a:rPr lang="cs-CZ" sz="1500" dirty="0"/>
              <a:t> </a:t>
            </a:r>
            <a:r>
              <a:rPr lang="cs-CZ" sz="1500" dirty="0" err="1" smtClean="0"/>
              <a:t>Disease</a:t>
            </a:r>
            <a:r>
              <a:rPr lang="cs-CZ" sz="1500" dirty="0" smtClean="0"/>
              <a:t>) </a:t>
            </a:r>
            <a:r>
              <a:rPr lang="cs-CZ" altLang="cs-CZ" dirty="0" smtClean="0"/>
              <a:t> 970 </a:t>
            </a:r>
            <a:r>
              <a:rPr lang="cs-CZ" altLang="cs-CZ" dirty="0"/>
              <a:t>tisíc/rok</a:t>
            </a:r>
          </a:p>
          <a:p>
            <a:pPr eaLnBrk="1" hangingPunct="1">
              <a:defRPr/>
            </a:pPr>
            <a:r>
              <a:rPr lang="cs-CZ" altLang="cs-CZ" dirty="0" err="1" smtClean="0"/>
              <a:t>Lung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cancer</a:t>
            </a:r>
            <a:r>
              <a:rPr lang="cs-CZ" altLang="cs-CZ" dirty="0" smtClean="0"/>
              <a:t>  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 850 </a:t>
            </a:r>
            <a:r>
              <a:rPr lang="cs-CZ" altLang="cs-CZ" dirty="0"/>
              <a:t>tisíc/rok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cs-CZ" dirty="0"/>
          </a:p>
        </p:txBody>
      </p:sp>
      <p:pic>
        <p:nvPicPr>
          <p:cNvPr id="2765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1773238"/>
            <a:ext cx="5203825" cy="3887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541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Another</a:t>
            </a:r>
            <a:r>
              <a:rPr lang="cs-CZ" dirty="0"/>
              <a:t> smoking-</a:t>
            </a:r>
            <a:r>
              <a:rPr lang="cs-CZ" dirty="0" err="1"/>
              <a:t>related</a:t>
            </a:r>
            <a:r>
              <a:rPr lang="cs-CZ" dirty="0"/>
              <a:t> </a:t>
            </a:r>
            <a:r>
              <a:rPr lang="cs-CZ" dirty="0" err="1"/>
              <a:t>illness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Autofit/>
          </a:bodyPr>
          <a:lstStyle/>
          <a:p>
            <a:r>
              <a:rPr lang="cs-CZ" sz="2200" dirty="0" smtClean="0"/>
              <a:t>Ca of </a:t>
            </a:r>
            <a:r>
              <a:rPr lang="cs-CZ" sz="2200" dirty="0" err="1"/>
              <a:t>throat</a:t>
            </a:r>
            <a:r>
              <a:rPr lang="cs-CZ" sz="2200" dirty="0"/>
              <a:t>, </a:t>
            </a:r>
            <a:r>
              <a:rPr lang="cs-CZ" sz="2200" dirty="0" err="1"/>
              <a:t>mouth</a:t>
            </a:r>
            <a:r>
              <a:rPr lang="cs-CZ" sz="2200" dirty="0"/>
              <a:t> and larynx, </a:t>
            </a:r>
            <a:r>
              <a:rPr lang="cs-CZ" sz="2200" dirty="0" smtClean="0"/>
              <a:t>Ca </a:t>
            </a:r>
            <a:r>
              <a:rPr lang="cs-CZ" sz="2200" dirty="0" err="1" smtClean="0"/>
              <a:t>of</a:t>
            </a:r>
            <a:r>
              <a:rPr lang="cs-CZ" sz="2200" dirty="0" smtClean="0"/>
              <a:t> </a:t>
            </a:r>
            <a:r>
              <a:rPr lang="cs-CZ" sz="2200" dirty="0" err="1"/>
              <a:t>intestines</a:t>
            </a:r>
            <a:r>
              <a:rPr lang="cs-CZ" sz="2200" dirty="0"/>
              <a:t> and </a:t>
            </a:r>
            <a:r>
              <a:rPr lang="cs-CZ" sz="2200" dirty="0" err="1"/>
              <a:t>rectum</a:t>
            </a:r>
            <a:r>
              <a:rPr lang="cs-CZ" sz="2200" dirty="0"/>
              <a:t>, Ca </a:t>
            </a:r>
            <a:r>
              <a:rPr lang="cs-CZ" sz="2200" dirty="0" err="1" smtClean="0"/>
              <a:t>of</a:t>
            </a:r>
            <a:r>
              <a:rPr lang="cs-CZ" sz="2200" dirty="0" smtClean="0"/>
              <a:t> </a:t>
            </a:r>
            <a:r>
              <a:rPr lang="cs-CZ" sz="2200" dirty="0" err="1" smtClean="0"/>
              <a:t>urinary</a:t>
            </a:r>
            <a:r>
              <a:rPr lang="cs-CZ" sz="2200" dirty="0" smtClean="0"/>
              <a:t> </a:t>
            </a:r>
            <a:r>
              <a:rPr lang="cs-CZ" sz="2200" dirty="0" err="1"/>
              <a:t>tract</a:t>
            </a:r>
            <a:r>
              <a:rPr lang="cs-CZ" sz="2200" dirty="0"/>
              <a:t>, Ca </a:t>
            </a:r>
            <a:r>
              <a:rPr lang="cs-CZ" sz="2200" dirty="0" err="1" smtClean="0"/>
              <a:t>of</a:t>
            </a:r>
            <a:r>
              <a:rPr lang="cs-CZ" sz="2200" dirty="0" smtClean="0"/>
              <a:t> </a:t>
            </a:r>
            <a:r>
              <a:rPr lang="cs-CZ" sz="2200" dirty="0" err="1" smtClean="0"/>
              <a:t>breast</a:t>
            </a:r>
            <a:r>
              <a:rPr lang="cs-CZ" sz="2200" dirty="0" smtClean="0"/>
              <a:t> </a:t>
            </a:r>
            <a:r>
              <a:rPr lang="cs-CZ" sz="2200" dirty="0"/>
              <a:t>and cervix</a:t>
            </a:r>
          </a:p>
          <a:p>
            <a:r>
              <a:rPr lang="cs-CZ" sz="2200" dirty="0" err="1"/>
              <a:t>Reproductive</a:t>
            </a:r>
            <a:r>
              <a:rPr lang="cs-CZ" sz="2200" dirty="0"/>
              <a:t> </a:t>
            </a:r>
            <a:r>
              <a:rPr lang="cs-CZ" sz="2200" dirty="0" err="1"/>
              <a:t>health</a:t>
            </a:r>
            <a:endParaRPr lang="cs-CZ" sz="2200" dirty="0"/>
          </a:p>
          <a:p>
            <a:r>
              <a:rPr lang="cs-CZ" sz="2200" dirty="0" err="1"/>
              <a:t>Dental</a:t>
            </a:r>
            <a:r>
              <a:rPr lang="cs-CZ" sz="2200" dirty="0"/>
              <a:t> </a:t>
            </a:r>
            <a:r>
              <a:rPr lang="cs-CZ" sz="2200" dirty="0" err="1"/>
              <a:t>health</a:t>
            </a:r>
            <a:endParaRPr lang="cs-CZ" sz="2200" dirty="0"/>
          </a:p>
          <a:p>
            <a:r>
              <a:rPr lang="cs-CZ" sz="2200" dirty="0" err="1"/>
              <a:t>Ulcer</a:t>
            </a:r>
            <a:r>
              <a:rPr lang="cs-CZ" sz="2200" dirty="0"/>
              <a:t> </a:t>
            </a:r>
            <a:r>
              <a:rPr lang="cs-CZ" sz="2200" dirty="0" err="1"/>
              <a:t>disease</a:t>
            </a:r>
            <a:r>
              <a:rPr lang="cs-CZ" sz="2200" dirty="0"/>
              <a:t> of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stomach</a:t>
            </a:r>
            <a:r>
              <a:rPr lang="cs-CZ" sz="2200" dirty="0"/>
              <a:t> and duodenum</a:t>
            </a:r>
          </a:p>
          <a:p>
            <a:r>
              <a:rPr lang="cs-CZ" sz="2200" dirty="0" err="1"/>
              <a:t>Intestinal</a:t>
            </a:r>
            <a:r>
              <a:rPr lang="cs-CZ" sz="2200" dirty="0"/>
              <a:t> </a:t>
            </a:r>
            <a:r>
              <a:rPr lang="cs-CZ" sz="2200" dirty="0" err="1"/>
              <a:t>polyps</a:t>
            </a:r>
            <a:r>
              <a:rPr lang="cs-CZ" sz="2200" dirty="0"/>
              <a:t>, </a:t>
            </a:r>
            <a:r>
              <a:rPr lang="cs-CZ" sz="2200" dirty="0" err="1"/>
              <a:t>Crohn's</a:t>
            </a:r>
            <a:r>
              <a:rPr lang="cs-CZ" sz="2200" dirty="0"/>
              <a:t> </a:t>
            </a:r>
            <a:r>
              <a:rPr lang="cs-CZ" sz="2200" dirty="0" err="1"/>
              <a:t>disease</a:t>
            </a:r>
            <a:endParaRPr lang="cs-CZ" sz="2200" dirty="0"/>
          </a:p>
          <a:p>
            <a:r>
              <a:rPr lang="cs-CZ" sz="2200" dirty="0" err="1"/>
              <a:t>Immune</a:t>
            </a:r>
            <a:r>
              <a:rPr lang="cs-CZ" sz="2200" dirty="0"/>
              <a:t> </a:t>
            </a:r>
            <a:r>
              <a:rPr lang="cs-CZ" sz="2200" dirty="0" err="1"/>
              <a:t>disorders</a:t>
            </a:r>
            <a:endParaRPr lang="cs-CZ" sz="2200" dirty="0"/>
          </a:p>
          <a:p>
            <a:r>
              <a:rPr lang="cs-CZ" sz="2200" dirty="0" err="1"/>
              <a:t>Macular</a:t>
            </a:r>
            <a:r>
              <a:rPr lang="cs-CZ" sz="2200" dirty="0"/>
              <a:t> </a:t>
            </a:r>
            <a:r>
              <a:rPr lang="cs-CZ" sz="2200" dirty="0" err="1"/>
              <a:t>degeneration</a:t>
            </a:r>
            <a:r>
              <a:rPr lang="cs-CZ" sz="2200" dirty="0"/>
              <a:t> of </a:t>
            </a:r>
            <a:r>
              <a:rPr lang="cs-CZ" sz="2200" dirty="0" err="1"/>
              <a:t>the</a:t>
            </a:r>
            <a:r>
              <a:rPr lang="cs-CZ" sz="2200" dirty="0"/>
              <a:t> retina and </a:t>
            </a:r>
            <a:r>
              <a:rPr lang="cs-CZ" sz="2200" dirty="0" err="1"/>
              <a:t>cataracts</a:t>
            </a:r>
            <a:endParaRPr lang="cs-CZ" sz="2200" dirty="0"/>
          </a:p>
          <a:p>
            <a:r>
              <a:rPr lang="cs-CZ" sz="2200" dirty="0" err="1"/>
              <a:t>Hyposmia</a:t>
            </a:r>
            <a:r>
              <a:rPr lang="cs-CZ" sz="2200" dirty="0"/>
              <a:t>, </a:t>
            </a:r>
            <a:r>
              <a:rPr lang="cs-CZ" sz="2200" dirty="0" err="1"/>
              <a:t>earlier</a:t>
            </a:r>
            <a:r>
              <a:rPr lang="cs-CZ" sz="2200" dirty="0"/>
              <a:t> </a:t>
            </a:r>
            <a:r>
              <a:rPr lang="cs-CZ" sz="2200" dirty="0" err="1"/>
              <a:t>presbyakusia</a:t>
            </a:r>
            <a:endParaRPr lang="cs-CZ" sz="2200" dirty="0"/>
          </a:p>
          <a:p>
            <a:r>
              <a:rPr lang="cs-CZ" sz="2200" dirty="0" err="1"/>
              <a:t>Psychiatric</a:t>
            </a:r>
            <a:r>
              <a:rPr lang="cs-CZ" sz="2200" dirty="0"/>
              <a:t> </a:t>
            </a:r>
            <a:r>
              <a:rPr lang="cs-CZ" sz="2200" dirty="0" err="1" smtClean="0"/>
              <a:t>disorders</a:t>
            </a:r>
            <a:endParaRPr lang="cs-CZ" sz="2200" dirty="0" smtClean="0"/>
          </a:p>
          <a:p>
            <a:r>
              <a:rPr lang="en-US" sz="2000" dirty="0"/>
              <a:t>Worsening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en-US" sz="2000" dirty="0" smtClean="0"/>
              <a:t>healing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en-US" sz="2000" dirty="0" smtClean="0"/>
              <a:t>wound</a:t>
            </a:r>
            <a:r>
              <a:rPr lang="cs-CZ" sz="2000" dirty="0" smtClean="0"/>
              <a:t>s and</a:t>
            </a:r>
            <a:r>
              <a:rPr lang="en-US" sz="2000" dirty="0" smtClean="0"/>
              <a:t> </a:t>
            </a:r>
            <a:r>
              <a:rPr lang="en-US" sz="2000" dirty="0"/>
              <a:t>skin lesions, increased wrinkle formation</a:t>
            </a:r>
            <a:endParaRPr lang="cs-CZ" sz="2200" dirty="0"/>
          </a:p>
          <a:p>
            <a:r>
              <a:rPr lang="cs-CZ" sz="2200" dirty="0" smtClean="0"/>
              <a:t>Psoriasis</a:t>
            </a:r>
            <a:endParaRPr lang="cs-CZ" sz="2200" dirty="0"/>
          </a:p>
          <a:p>
            <a:r>
              <a:rPr lang="cs-CZ" sz="2200" dirty="0"/>
              <a:t>Tremor</a:t>
            </a:r>
          </a:p>
        </p:txBody>
      </p:sp>
    </p:spTree>
    <p:extLst>
      <p:ext uri="{BB962C8B-B14F-4D97-AF65-F5344CB8AC3E}">
        <p14:creationId xmlns:p14="http://schemas.microsoft.com/office/powerpoint/2010/main" val="2666268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34400" cy="12959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/>
              <a:t>S</a:t>
            </a:r>
            <a:r>
              <a:rPr lang="en-US" dirty="0" err="1" smtClean="0"/>
              <a:t>moking</a:t>
            </a:r>
            <a:r>
              <a:rPr lang="en-US" dirty="0" smtClean="0"/>
              <a:t> </a:t>
            </a:r>
            <a:r>
              <a:rPr lang="en-US" dirty="0"/>
              <a:t>during pregnancy and prenatal exposure to tobacco smoke</a:t>
            </a:r>
            <a:endParaRPr lang="cs-CZ" dirty="0"/>
          </a:p>
        </p:txBody>
      </p:sp>
      <p:sp>
        <p:nvSpPr>
          <p:cNvPr id="2867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2276872"/>
            <a:ext cx="8504238" cy="403316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cs-CZ" dirty="0" err="1"/>
              <a:t>Intrauterine</a:t>
            </a:r>
            <a:r>
              <a:rPr lang="cs-CZ" dirty="0"/>
              <a:t> </a:t>
            </a:r>
            <a:r>
              <a:rPr lang="cs-CZ" dirty="0" err="1"/>
              <a:t>retardation</a:t>
            </a:r>
            <a:r>
              <a:rPr lang="cs-CZ" dirty="0"/>
              <a:t> (</a:t>
            </a:r>
            <a:r>
              <a:rPr lang="cs-CZ" dirty="0" err="1"/>
              <a:t>lower</a:t>
            </a:r>
            <a:r>
              <a:rPr lang="cs-CZ" dirty="0"/>
              <a:t> </a:t>
            </a:r>
            <a:r>
              <a:rPr lang="cs-CZ" dirty="0" err="1"/>
              <a:t>birth</a:t>
            </a:r>
            <a:r>
              <a:rPr lang="cs-CZ" dirty="0"/>
              <a:t> </a:t>
            </a:r>
            <a:r>
              <a:rPr lang="cs-CZ" dirty="0" err="1"/>
              <a:t>weight</a:t>
            </a:r>
            <a:r>
              <a:rPr lang="cs-CZ" dirty="0"/>
              <a:t> and </a:t>
            </a:r>
            <a:r>
              <a:rPr lang="cs-CZ" dirty="0" err="1"/>
              <a:t>length</a:t>
            </a:r>
            <a:r>
              <a:rPr lang="cs-CZ" dirty="0"/>
              <a:t>, </a:t>
            </a:r>
            <a:r>
              <a:rPr lang="cs-CZ" dirty="0" err="1"/>
              <a:t>smaller</a:t>
            </a:r>
            <a:r>
              <a:rPr lang="cs-CZ" dirty="0"/>
              <a:t> </a:t>
            </a:r>
            <a:r>
              <a:rPr lang="cs-CZ" dirty="0" err="1"/>
              <a:t>head</a:t>
            </a:r>
            <a:r>
              <a:rPr lang="cs-CZ" dirty="0"/>
              <a:t> and </a:t>
            </a:r>
            <a:r>
              <a:rPr lang="cs-CZ" dirty="0" err="1"/>
              <a:t>chest</a:t>
            </a:r>
            <a:r>
              <a:rPr lang="cs-CZ" dirty="0"/>
              <a:t> </a:t>
            </a:r>
            <a:r>
              <a:rPr lang="cs-CZ" dirty="0" err="1"/>
              <a:t>circumference</a:t>
            </a:r>
            <a:r>
              <a:rPr lang="cs-CZ" dirty="0"/>
              <a:t>)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dirty="0"/>
              <a:t>More </a:t>
            </a:r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birth</a:t>
            </a:r>
            <a:r>
              <a:rPr lang="cs-CZ" dirty="0"/>
              <a:t> </a:t>
            </a:r>
            <a:r>
              <a:rPr lang="cs-CZ" dirty="0" err="1"/>
              <a:t>defects</a:t>
            </a:r>
            <a:endParaRPr lang="cs-CZ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withdrawal</a:t>
            </a:r>
            <a:r>
              <a:rPr lang="cs-CZ" dirty="0"/>
              <a:t> </a:t>
            </a:r>
            <a:r>
              <a:rPr lang="cs-CZ" dirty="0" err="1"/>
              <a:t>symptoms</a:t>
            </a:r>
            <a:r>
              <a:rPr lang="cs-CZ" dirty="0"/>
              <a:t> of </a:t>
            </a:r>
            <a:r>
              <a:rPr lang="cs-CZ" dirty="0" err="1"/>
              <a:t>children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childbirth</a:t>
            </a:r>
            <a:endParaRPr lang="cs-CZ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cs-CZ" dirty="0" err="1" smtClean="0"/>
              <a:t>Sudden</a:t>
            </a:r>
            <a:r>
              <a:rPr lang="cs-CZ" dirty="0" smtClean="0"/>
              <a:t> Infant </a:t>
            </a:r>
            <a:r>
              <a:rPr lang="cs-CZ" dirty="0" err="1"/>
              <a:t>Death</a:t>
            </a:r>
            <a:r>
              <a:rPr lang="cs-CZ" dirty="0"/>
              <a:t> Syndrome - SIDS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dirty="0" err="1"/>
              <a:t>Behavioral</a:t>
            </a:r>
            <a:r>
              <a:rPr lang="cs-CZ" dirty="0"/>
              <a:t> </a:t>
            </a:r>
            <a:r>
              <a:rPr lang="cs-CZ" dirty="0" err="1"/>
              <a:t>Disorders</a:t>
            </a:r>
            <a:r>
              <a:rPr lang="cs-CZ" dirty="0"/>
              <a:t>, </a:t>
            </a:r>
            <a:r>
              <a:rPr lang="cs-CZ" dirty="0" err="1"/>
              <a:t>Socialization</a:t>
            </a:r>
            <a:r>
              <a:rPr lang="cs-CZ" dirty="0"/>
              <a:t>, </a:t>
            </a:r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 smtClean="0"/>
              <a:t>difficulties</a:t>
            </a:r>
            <a:r>
              <a:rPr lang="cs-CZ" dirty="0" smtClean="0"/>
              <a:t> - </a:t>
            </a:r>
            <a:r>
              <a:rPr lang="cs-CZ" dirty="0"/>
              <a:t>ADHD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dirty="0" smtClean="0"/>
              <a:t>CVD </a:t>
            </a:r>
            <a:r>
              <a:rPr lang="cs-CZ" dirty="0" err="1"/>
              <a:t>programming</a:t>
            </a:r>
            <a:r>
              <a:rPr lang="cs-CZ" dirty="0"/>
              <a:t> (obesity, </a:t>
            </a:r>
            <a:r>
              <a:rPr lang="cs-CZ" dirty="0" err="1"/>
              <a:t>irreversible</a:t>
            </a:r>
            <a:r>
              <a:rPr lang="cs-CZ" dirty="0"/>
              <a:t> </a:t>
            </a:r>
            <a:r>
              <a:rPr lang="cs-CZ" dirty="0" err="1"/>
              <a:t>changes</a:t>
            </a:r>
            <a:r>
              <a:rPr lang="cs-CZ" dirty="0"/>
              <a:t> in </a:t>
            </a:r>
            <a:r>
              <a:rPr lang="cs-CZ" dirty="0" err="1"/>
              <a:t>serum</a:t>
            </a:r>
            <a:r>
              <a:rPr lang="cs-CZ" dirty="0"/>
              <a:t> lipid </a:t>
            </a:r>
            <a:r>
              <a:rPr lang="cs-CZ" dirty="0" err="1"/>
              <a:t>spectrum</a:t>
            </a:r>
            <a:r>
              <a:rPr lang="cs-CZ" dirty="0"/>
              <a:t>)</a:t>
            </a:r>
            <a:endParaRPr lang="cs-CZ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262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301625" y="476672"/>
            <a:ext cx="8534400" cy="792088"/>
          </a:xfrm>
        </p:spPr>
        <p:txBody>
          <a:bodyPr>
            <a:normAutofit/>
          </a:bodyPr>
          <a:lstStyle/>
          <a:p>
            <a:r>
              <a:rPr lang="cs-CZ" altLang="cs-CZ" dirty="0" err="1"/>
              <a:t>Active</a:t>
            </a:r>
            <a:r>
              <a:rPr lang="cs-CZ" altLang="cs-CZ" dirty="0"/>
              <a:t> and </a:t>
            </a:r>
            <a:r>
              <a:rPr lang="cs-CZ" altLang="cs-CZ" dirty="0" err="1"/>
              <a:t>passive</a:t>
            </a:r>
            <a:r>
              <a:rPr lang="cs-CZ" altLang="cs-CZ" dirty="0"/>
              <a:t> smoking</a:t>
            </a:r>
            <a:endParaRPr lang="cs-CZ" altLang="cs-CZ" dirty="0" smtClean="0"/>
          </a:p>
        </p:txBody>
      </p:sp>
      <p:sp>
        <p:nvSpPr>
          <p:cNvPr id="15363" name="Zástupný symbol pro obsah 2"/>
          <p:cNvSpPr>
            <a:spLocks noGrp="1"/>
          </p:cNvSpPr>
          <p:nvPr>
            <p:ph sz="half" idx="1"/>
          </p:nvPr>
        </p:nvSpPr>
        <p:spPr>
          <a:xfrm>
            <a:off x="301625" y="1340768"/>
            <a:ext cx="4038600" cy="5112568"/>
          </a:xfrm>
        </p:spPr>
        <p:txBody>
          <a:bodyPr>
            <a:normAutofit/>
          </a:bodyPr>
          <a:lstStyle/>
          <a:p>
            <a:pPr>
              <a:buFontTx/>
              <a:buChar char="-"/>
              <a:defRPr/>
            </a:pPr>
            <a:r>
              <a:rPr lang="en-US" sz="2400" dirty="0"/>
              <a:t>Active - "Voluntarily"</a:t>
            </a:r>
          </a:p>
          <a:p>
            <a:pPr>
              <a:buFontTx/>
              <a:buChar char="-"/>
              <a:defRPr/>
            </a:pPr>
            <a:r>
              <a:rPr lang="en-US" sz="2400" dirty="0"/>
              <a:t>First-hand smoke</a:t>
            </a:r>
          </a:p>
          <a:p>
            <a:pPr>
              <a:buFontTx/>
              <a:buChar char="-"/>
              <a:defRPr/>
            </a:pPr>
            <a:r>
              <a:rPr lang="en-US" sz="2400" dirty="0"/>
              <a:t>Main stream</a:t>
            </a:r>
          </a:p>
          <a:p>
            <a:pPr>
              <a:buFontTx/>
              <a:buChar char="-"/>
              <a:defRPr/>
            </a:pPr>
            <a:r>
              <a:rPr lang="en-US" sz="2400" dirty="0"/>
              <a:t>Temperature 800-900 ° C</a:t>
            </a:r>
          </a:p>
          <a:p>
            <a:pPr>
              <a:buFontTx/>
              <a:buChar char="-"/>
              <a:defRPr/>
            </a:pPr>
            <a:r>
              <a:rPr lang="en-US" sz="2400" dirty="0"/>
              <a:t>O</a:t>
            </a:r>
            <a:r>
              <a:rPr lang="en-US" sz="2400" baseline="-25000" dirty="0"/>
              <a:t>2</a:t>
            </a:r>
            <a:r>
              <a:rPr lang="en-US" sz="2400" dirty="0"/>
              <a:t> content around 16%</a:t>
            </a:r>
          </a:p>
          <a:p>
            <a:pPr eaLnBrk="1" hangingPunct="1">
              <a:buFontTx/>
              <a:buChar char="-"/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 smtClean="0"/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cs-CZ" dirty="0"/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cs-CZ" dirty="0"/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cs-CZ" dirty="0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797425" y="1340768"/>
            <a:ext cx="4038600" cy="504055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2200" dirty="0" err="1"/>
              <a:t>Passively</a:t>
            </a:r>
            <a:r>
              <a:rPr lang="cs-CZ" sz="2200" dirty="0"/>
              <a:t> - </a:t>
            </a:r>
            <a:r>
              <a:rPr lang="cs-CZ" sz="2200" dirty="0" err="1"/>
              <a:t>involuntarily</a:t>
            </a:r>
            <a:endParaRPr lang="cs-CZ" sz="2200" dirty="0"/>
          </a:p>
          <a:p>
            <a:pPr>
              <a:defRPr/>
            </a:pPr>
            <a:r>
              <a:rPr lang="cs-CZ" sz="2200" dirty="0"/>
              <a:t>Second-hand smoke (</a:t>
            </a:r>
            <a:r>
              <a:rPr lang="cs-CZ" sz="2200" dirty="0" err="1"/>
              <a:t>environmental</a:t>
            </a:r>
            <a:r>
              <a:rPr lang="cs-CZ" sz="2200" dirty="0"/>
              <a:t> tobacco smoke)</a:t>
            </a:r>
          </a:p>
          <a:p>
            <a:pPr>
              <a:defRPr/>
            </a:pPr>
            <a:endParaRPr lang="cs-CZ" sz="2200" dirty="0"/>
          </a:p>
          <a:p>
            <a:pPr>
              <a:defRPr/>
            </a:pPr>
            <a:r>
              <a:rPr lang="cs-CZ" sz="2200" dirty="0" err="1"/>
              <a:t>Side</a:t>
            </a:r>
            <a:r>
              <a:rPr lang="cs-CZ" sz="2200" dirty="0"/>
              <a:t> </a:t>
            </a:r>
            <a:r>
              <a:rPr lang="cs-CZ" sz="2200" dirty="0" err="1"/>
              <a:t>stream</a:t>
            </a:r>
            <a:endParaRPr lang="cs-CZ" sz="2200" dirty="0"/>
          </a:p>
          <a:p>
            <a:pPr>
              <a:defRPr/>
            </a:pPr>
            <a:r>
              <a:rPr lang="cs-CZ" sz="2200" dirty="0" err="1"/>
              <a:t>Temperature</a:t>
            </a:r>
            <a:r>
              <a:rPr lang="cs-CZ" sz="2200" dirty="0"/>
              <a:t> 600 ° C</a:t>
            </a:r>
          </a:p>
          <a:p>
            <a:pPr>
              <a:defRPr/>
            </a:pP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content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smtClean="0"/>
              <a:t>O</a:t>
            </a:r>
            <a:r>
              <a:rPr lang="cs-CZ" sz="2200" baseline="-25000" dirty="0" smtClean="0"/>
              <a:t>2</a:t>
            </a:r>
            <a:r>
              <a:rPr lang="cs-CZ" sz="2200" dirty="0" smtClean="0"/>
              <a:t> </a:t>
            </a:r>
            <a:r>
              <a:rPr lang="cs-CZ" sz="2200" dirty="0" err="1" smtClean="0"/>
              <a:t>about</a:t>
            </a:r>
            <a:r>
              <a:rPr lang="cs-CZ" sz="2200" dirty="0" smtClean="0"/>
              <a:t> </a:t>
            </a:r>
            <a:r>
              <a:rPr lang="cs-CZ" sz="2200" dirty="0"/>
              <a:t>2%</a:t>
            </a:r>
          </a:p>
          <a:p>
            <a:pPr>
              <a:defRPr/>
            </a:pPr>
            <a:r>
              <a:rPr lang="cs-CZ" sz="2200" dirty="0" err="1"/>
              <a:t>Higher</a:t>
            </a:r>
            <a:r>
              <a:rPr lang="cs-CZ" sz="2200" dirty="0"/>
              <a:t> </a:t>
            </a:r>
            <a:r>
              <a:rPr lang="cs-CZ" sz="2200" dirty="0" err="1"/>
              <a:t>content</a:t>
            </a:r>
            <a:r>
              <a:rPr lang="cs-CZ" sz="2200" dirty="0"/>
              <a:t> of </a:t>
            </a:r>
            <a:r>
              <a:rPr lang="cs-CZ" sz="2200" dirty="0" err="1"/>
              <a:t>some</a:t>
            </a:r>
            <a:r>
              <a:rPr lang="cs-CZ" sz="2200" dirty="0"/>
              <a:t> </a:t>
            </a:r>
            <a:r>
              <a:rPr lang="cs-CZ" sz="2200" dirty="0" err="1"/>
              <a:t>chemicals</a:t>
            </a:r>
            <a:r>
              <a:rPr lang="cs-CZ" sz="2200" dirty="0"/>
              <a:t> (acetone, </a:t>
            </a:r>
            <a:r>
              <a:rPr lang="cs-CZ" sz="2200" dirty="0" err="1"/>
              <a:t>acrolein</a:t>
            </a:r>
            <a:r>
              <a:rPr lang="cs-CZ" sz="2200" dirty="0"/>
              <a:t>, formaldehyde, </a:t>
            </a:r>
            <a:r>
              <a:rPr lang="cs-CZ" sz="2200" dirty="0" err="1"/>
              <a:t>ammonia</a:t>
            </a:r>
            <a:r>
              <a:rPr lang="cs-CZ" sz="2200" dirty="0"/>
              <a:t>, </a:t>
            </a:r>
            <a:r>
              <a:rPr lang="cs-CZ" sz="2200" dirty="0" err="1"/>
              <a:t>cadmium</a:t>
            </a:r>
            <a:r>
              <a:rPr lang="cs-CZ" sz="2200" dirty="0"/>
              <a:t>, CO, </a:t>
            </a:r>
            <a:r>
              <a:rPr lang="cs-CZ" sz="2200" dirty="0" err="1"/>
              <a:t>naphthalene</a:t>
            </a:r>
            <a:r>
              <a:rPr lang="cs-CZ" sz="2200" dirty="0"/>
              <a:t>, toluene, polonium 210 ...)</a:t>
            </a:r>
          </a:p>
        </p:txBody>
      </p:sp>
      <p:pic>
        <p:nvPicPr>
          <p:cNvPr id="45061" name="Picture 4" descr="C:\Users\Mgr. Fialová\Desktop\Kouření\Kouření obrázky\Funny Animals Smoking c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309721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818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 err="1" smtClean="0"/>
              <a:t>Residual</a:t>
            </a:r>
            <a:r>
              <a:rPr lang="cs-CZ" dirty="0" smtClean="0"/>
              <a:t> </a:t>
            </a:r>
            <a:r>
              <a:rPr lang="cs-CZ" dirty="0" err="1" smtClean="0"/>
              <a:t>smoke</a:t>
            </a:r>
            <a:r>
              <a:rPr lang="cs-CZ" dirty="0" smtClean="0"/>
              <a:t>: </a:t>
            </a:r>
            <a:r>
              <a:rPr lang="cs-CZ" dirty="0"/>
              <a:t>T</a:t>
            </a:r>
            <a:r>
              <a:rPr lang="cs-CZ" dirty="0" smtClean="0"/>
              <a:t>hird-hand smoke</a:t>
            </a:r>
            <a:endParaRPr lang="cs-CZ" dirty="0"/>
          </a:p>
        </p:txBody>
      </p:sp>
      <p:sp>
        <p:nvSpPr>
          <p:cNvPr id="4608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700807"/>
            <a:ext cx="8504238" cy="4536505"/>
          </a:xfrm>
        </p:spPr>
        <p:txBody>
          <a:bodyPr>
            <a:normAutofit fontScale="92500"/>
          </a:bodyPr>
          <a:lstStyle/>
          <a:p>
            <a:r>
              <a:rPr lang="en-US" altLang="cs-CZ" dirty="0"/>
              <a:t>The form of passive smoking - "third-hand"</a:t>
            </a:r>
          </a:p>
          <a:p>
            <a:r>
              <a:rPr lang="en-US" altLang="cs-CZ" dirty="0"/>
              <a:t>Specific smoking product: </a:t>
            </a:r>
            <a:r>
              <a:rPr lang="en-US" altLang="cs-CZ" dirty="0" smtClean="0"/>
              <a:t>residues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en-US" altLang="cs-CZ" dirty="0"/>
              <a:t>nicotine and other chemicals from smoke and products </a:t>
            </a:r>
            <a:r>
              <a:rPr lang="cs-CZ" altLang="cs-CZ" dirty="0" err="1" smtClean="0"/>
              <a:t>of</a:t>
            </a:r>
            <a:r>
              <a:rPr lang="en-US" altLang="cs-CZ" dirty="0" smtClean="0"/>
              <a:t> </a:t>
            </a:r>
            <a:r>
              <a:rPr lang="en-US" altLang="cs-CZ" dirty="0"/>
              <a:t>their interaction with other substances in the (polluted) environment (ozone, nitric acid) + fine dust (from the environment, from combustion of cigarettes)</a:t>
            </a:r>
          </a:p>
          <a:p>
            <a:r>
              <a:rPr lang="en-US" altLang="cs-CZ" dirty="0"/>
              <a:t>Persistent toxic and carcinogenic substances - nitrosamines</a:t>
            </a:r>
          </a:p>
          <a:p>
            <a:r>
              <a:rPr lang="en-US" altLang="cs-CZ" dirty="0"/>
              <a:t>Contamination of surfaces in </a:t>
            </a:r>
            <a:r>
              <a:rPr lang="en-US" altLang="cs-CZ" dirty="0" smtClean="0"/>
              <a:t>interiors</a:t>
            </a:r>
            <a:r>
              <a:rPr lang="cs-CZ" altLang="cs-CZ" dirty="0" smtClean="0"/>
              <a:t> </a:t>
            </a:r>
            <a:endParaRPr lang="en-US" altLang="cs-CZ" dirty="0"/>
          </a:p>
          <a:p>
            <a:r>
              <a:rPr lang="en-US" altLang="cs-CZ" dirty="0"/>
              <a:t>Furniture, textiles, </a:t>
            </a:r>
            <a:r>
              <a:rPr lang="cs-CZ" altLang="cs-CZ" dirty="0" err="1" smtClean="0"/>
              <a:t>objects</a:t>
            </a:r>
            <a:r>
              <a:rPr lang="cs-CZ" altLang="cs-CZ" dirty="0" smtClean="0"/>
              <a:t> </a:t>
            </a:r>
            <a:r>
              <a:rPr lang="en-US" altLang="cs-CZ" dirty="0" smtClean="0"/>
              <a:t>in </a:t>
            </a:r>
            <a:r>
              <a:rPr lang="cs-CZ" altLang="cs-CZ" dirty="0" err="1" smtClean="0"/>
              <a:t>houses</a:t>
            </a:r>
            <a:r>
              <a:rPr lang="cs-CZ" altLang="cs-CZ" dirty="0" smtClean="0"/>
              <a:t> </a:t>
            </a:r>
            <a:r>
              <a:rPr lang="en-US" altLang="cs-CZ" dirty="0" smtClean="0"/>
              <a:t>and </a:t>
            </a:r>
            <a:r>
              <a:rPr lang="en-US" altLang="cs-CZ" dirty="0"/>
              <a:t>cars</a:t>
            </a:r>
          </a:p>
          <a:p>
            <a:endParaRPr lang="en-US" altLang="cs-CZ" dirty="0"/>
          </a:p>
          <a:p>
            <a:r>
              <a:rPr lang="en-US" altLang="cs-CZ" dirty="0"/>
              <a:t>The most vulnerable group </a:t>
            </a:r>
            <a:r>
              <a:rPr lang="en-US" altLang="cs-CZ" dirty="0" smtClean="0"/>
              <a:t>– children</a:t>
            </a:r>
            <a:r>
              <a:rPr lang="cs-CZ" altLang="cs-CZ" dirty="0" smtClean="0"/>
              <a:t> (</a:t>
            </a:r>
            <a:r>
              <a:rPr lang="en-US" dirty="0"/>
              <a:t>immature biological structures, faster breathing frequency, lower breath zone, specific habits - climbing on four, licking hands ...)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879892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cs-CZ" altLang="cs-CZ" dirty="0" smtClean="0"/>
              <a:t>Prevalence of tobacco smoking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381000" y="1556792"/>
            <a:ext cx="8229600" cy="49503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altLang="cs-CZ" sz="2800" dirty="0"/>
              <a:t>In the Czech Republic:</a:t>
            </a:r>
          </a:p>
          <a:p>
            <a:pPr marL="0" indent="0">
              <a:buNone/>
              <a:defRPr/>
            </a:pPr>
            <a:r>
              <a:rPr lang="en-US" altLang="cs-CZ" sz="2800" dirty="0"/>
              <a:t>The overall prevalence of cigarette smoking over the past 15 years: about 30%</a:t>
            </a:r>
          </a:p>
          <a:p>
            <a:pPr marL="0" indent="0">
              <a:buNone/>
              <a:defRPr/>
            </a:pPr>
            <a:r>
              <a:rPr lang="en-US" altLang="cs-CZ" sz="2800" dirty="0"/>
              <a:t>By gender male 36%, women 26%</a:t>
            </a:r>
          </a:p>
          <a:p>
            <a:pPr marL="0" indent="0">
              <a:buNone/>
              <a:defRPr/>
            </a:pPr>
            <a:r>
              <a:rPr lang="en-US" altLang="cs-CZ" sz="2800" dirty="0"/>
              <a:t>By age </a:t>
            </a:r>
            <a:r>
              <a:rPr lang="cs-CZ" altLang="cs-CZ" sz="2800" dirty="0" smtClean="0"/>
              <a:t>- </a:t>
            </a:r>
            <a:r>
              <a:rPr lang="en-US" altLang="cs-CZ" sz="2800" dirty="0" smtClean="0"/>
              <a:t>under </a:t>
            </a:r>
            <a:r>
              <a:rPr lang="en-US" altLang="cs-CZ" sz="2800" dirty="0"/>
              <a:t>15: up to 33%, 15-24 years: 43%, 25-44 years: 33%, 45-64 years: 28%, over 65: 20%</a:t>
            </a:r>
          </a:p>
          <a:p>
            <a:pPr marL="0" indent="0">
              <a:buNone/>
              <a:defRPr/>
            </a:pPr>
            <a:r>
              <a:rPr lang="en-US" altLang="cs-CZ" sz="2800" dirty="0"/>
              <a:t>Use of tobacco products other than cigarettes around 2 - 2.5%; e-cigarettes 1.7%</a:t>
            </a:r>
          </a:p>
          <a:p>
            <a:pPr marL="0" indent="0">
              <a:buNone/>
              <a:defRPr/>
            </a:pPr>
            <a:r>
              <a:rPr lang="en-US" altLang="cs-CZ" sz="2200" dirty="0"/>
              <a:t>Source: SZÚ 2013: Use of tobacco and alcohol in the Czech Republic in 2012</a:t>
            </a:r>
          </a:p>
          <a:p>
            <a:pPr marL="0" indent="0">
              <a:buNone/>
              <a:defRPr/>
            </a:pPr>
            <a:r>
              <a:rPr lang="en-US" altLang="cs-CZ" sz="2800" dirty="0"/>
              <a:t>In the world:</a:t>
            </a:r>
          </a:p>
          <a:p>
            <a:pPr marL="0" indent="0">
              <a:buNone/>
              <a:defRPr/>
            </a:pPr>
            <a:r>
              <a:rPr lang="en-US" altLang="cs-CZ" sz="2800" dirty="0"/>
              <a:t>http://www.who.int/gho/tobacco/use/en/</a:t>
            </a:r>
          </a:p>
          <a:p>
            <a:pPr marL="0" indent="0" eaLnBrk="1" hangingPunct="1">
              <a:buNone/>
              <a:defRPr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15827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Smoking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cs-CZ" dirty="0" smtClean="0"/>
              <a:t>Inhalation of tobacco smoke, most </a:t>
            </a:r>
            <a:r>
              <a:rPr lang="cs-CZ" dirty="0" err="1" smtClean="0"/>
              <a:t>effective</a:t>
            </a:r>
            <a:r>
              <a:rPr lang="cs-CZ" dirty="0" smtClean="0"/>
              <a:t> </a:t>
            </a:r>
            <a:r>
              <a:rPr lang="cs-CZ" dirty="0" err="1" smtClean="0"/>
              <a:t>way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intoxication</a:t>
            </a:r>
            <a:r>
              <a:rPr lang="cs-CZ" dirty="0" smtClean="0"/>
              <a:t> </a:t>
            </a:r>
            <a:r>
              <a:rPr lang="cs-CZ" dirty="0"/>
              <a:t>by</a:t>
            </a:r>
            <a:r>
              <a:rPr lang="cs-CZ" dirty="0" smtClean="0"/>
              <a:t> </a:t>
            </a:r>
            <a:r>
              <a:rPr lang="cs-CZ" dirty="0" err="1" smtClean="0"/>
              <a:t>nicotine</a:t>
            </a:r>
            <a:endParaRPr lang="en-US" dirty="0" smtClean="0"/>
          </a:p>
          <a:p>
            <a:pPr>
              <a:defRPr/>
            </a:pPr>
            <a:r>
              <a:rPr lang="cs-CZ" dirty="0" smtClean="0"/>
              <a:t>1 </a:t>
            </a:r>
            <a:r>
              <a:rPr lang="cs-CZ" dirty="0" err="1" smtClean="0"/>
              <a:t>cigarette</a:t>
            </a:r>
            <a:r>
              <a:rPr lang="cs-CZ" dirty="0" smtClean="0"/>
              <a:t> </a:t>
            </a:r>
            <a:r>
              <a:rPr lang="cs-CZ" dirty="0"/>
              <a:t>1 </a:t>
            </a:r>
            <a:r>
              <a:rPr lang="cs-CZ" dirty="0" smtClean="0"/>
              <a:t>- 3 mg of </a:t>
            </a:r>
            <a:r>
              <a:rPr lang="cs-CZ" dirty="0" err="1" smtClean="0"/>
              <a:t>nicotine</a:t>
            </a:r>
            <a:r>
              <a:rPr lang="cs-CZ" dirty="0" smtClean="0"/>
              <a:t>, </a:t>
            </a:r>
            <a:r>
              <a:rPr lang="cs-CZ" dirty="0"/>
              <a:t>1 </a:t>
            </a:r>
            <a:r>
              <a:rPr lang="cs-CZ" dirty="0" err="1" smtClean="0"/>
              <a:t>cigar</a:t>
            </a:r>
            <a:r>
              <a:rPr lang="cs-CZ" dirty="0" smtClean="0"/>
              <a:t> </a:t>
            </a:r>
            <a:r>
              <a:rPr lang="cs-CZ" dirty="0"/>
              <a:t>cca </a:t>
            </a:r>
            <a:r>
              <a:rPr lang="cs-CZ" dirty="0" smtClean="0"/>
              <a:t>10 mg of </a:t>
            </a:r>
            <a:r>
              <a:rPr lang="cs-CZ" dirty="0" err="1" smtClean="0"/>
              <a:t>nicotine</a:t>
            </a:r>
            <a:endParaRPr lang="cs-CZ" dirty="0"/>
          </a:p>
          <a:p>
            <a:pPr>
              <a:defRPr/>
            </a:pPr>
            <a:r>
              <a:rPr lang="en-GB" dirty="0"/>
              <a:t>Inhaling into mouth only </a:t>
            </a:r>
            <a:r>
              <a:rPr lang="cs-CZ" dirty="0" smtClean="0"/>
              <a:t>-  </a:t>
            </a:r>
            <a:r>
              <a:rPr lang="en-GB" dirty="0"/>
              <a:t>absorbs 5% of </a:t>
            </a:r>
            <a:r>
              <a:rPr lang="en-GB" dirty="0" smtClean="0"/>
              <a:t>nicotine</a:t>
            </a:r>
            <a:r>
              <a:rPr lang="cs-CZ" dirty="0" smtClean="0"/>
              <a:t>, </a:t>
            </a:r>
            <a:r>
              <a:rPr lang="cs-CZ" dirty="0" err="1" smtClean="0"/>
              <a:t>deep</a:t>
            </a:r>
            <a:r>
              <a:rPr lang="cs-CZ" dirty="0" smtClean="0"/>
              <a:t> </a:t>
            </a:r>
            <a:r>
              <a:rPr lang="cs-CZ" dirty="0" err="1" smtClean="0"/>
              <a:t>inhalation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err="1" smtClean="0"/>
              <a:t>absorbs</a:t>
            </a:r>
            <a:r>
              <a:rPr lang="cs-CZ" dirty="0" smtClean="0"/>
              <a:t> 70%, very </a:t>
            </a:r>
            <a:r>
              <a:rPr lang="cs-CZ" dirty="0" err="1" smtClean="0"/>
              <a:t>deep</a:t>
            </a:r>
            <a:r>
              <a:rPr lang="cs-CZ" dirty="0" smtClean="0"/>
              <a:t> </a:t>
            </a:r>
            <a:r>
              <a:rPr lang="cs-CZ" dirty="0" err="1" smtClean="0"/>
              <a:t>inhalation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en-GB" dirty="0" smtClean="0"/>
              <a:t>holding </a:t>
            </a:r>
            <a:r>
              <a:rPr lang="en-GB" dirty="0"/>
              <a:t>breath </a:t>
            </a:r>
            <a:r>
              <a:rPr lang="cs-CZ" dirty="0" smtClean="0"/>
              <a:t>-  </a:t>
            </a:r>
            <a:r>
              <a:rPr lang="cs-CZ" dirty="0"/>
              <a:t>95% </a:t>
            </a:r>
            <a:r>
              <a:rPr lang="cs-CZ" dirty="0" smtClean="0"/>
              <a:t>of </a:t>
            </a:r>
            <a:r>
              <a:rPr lang="cs-CZ" dirty="0" err="1" smtClean="0"/>
              <a:t>nicotine</a:t>
            </a:r>
            <a:endParaRPr lang="cs-CZ" dirty="0" smtClean="0"/>
          </a:p>
          <a:p>
            <a:pPr>
              <a:defRPr/>
            </a:pPr>
            <a:r>
              <a:rPr lang="cs-CZ" dirty="0" err="1" smtClean="0"/>
              <a:t>Tobacco</a:t>
            </a:r>
            <a:r>
              <a:rPr lang="cs-CZ" dirty="0" smtClean="0"/>
              <a:t> </a:t>
            </a:r>
            <a:r>
              <a:rPr lang="cs-CZ" dirty="0" err="1" smtClean="0"/>
              <a:t>products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smoking (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nicotine-rich</a:t>
            </a:r>
            <a:r>
              <a:rPr lang="cs-CZ" dirty="0" smtClean="0"/>
              <a:t> </a:t>
            </a:r>
            <a:r>
              <a:rPr lang="cs-CZ" dirty="0" err="1" smtClean="0"/>
              <a:t>leaves</a:t>
            </a:r>
            <a:r>
              <a:rPr lang="cs-CZ" dirty="0" smtClean="0"/>
              <a:t> of a </a:t>
            </a:r>
            <a:r>
              <a:rPr lang="cs-CZ" dirty="0"/>
              <a:t>t</a:t>
            </a:r>
            <a:r>
              <a:rPr lang="cs-CZ" dirty="0" smtClean="0"/>
              <a:t>obacco plant) :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u="sng" dirty="0" err="1" smtClean="0"/>
              <a:t>cigarette</a:t>
            </a:r>
            <a:r>
              <a:rPr lang="cs-CZ" dirty="0" smtClean="0"/>
              <a:t>,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dirty="0" err="1" smtClean="0"/>
              <a:t>cigar</a:t>
            </a:r>
            <a:r>
              <a:rPr lang="cs-CZ" dirty="0" smtClean="0"/>
              <a:t> and </a:t>
            </a:r>
            <a:r>
              <a:rPr lang="cs-CZ" dirty="0" err="1" smtClean="0"/>
              <a:t>cigarillos</a:t>
            </a:r>
            <a:r>
              <a:rPr lang="cs-CZ" dirty="0" smtClean="0"/>
              <a:t>,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dirty="0" err="1" smtClean="0"/>
              <a:t>pipe</a:t>
            </a:r>
            <a:r>
              <a:rPr lang="cs-CZ" dirty="0" smtClean="0"/>
              <a:t> tobacco,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dirty="0" err="1"/>
              <a:t>w</a:t>
            </a:r>
            <a:r>
              <a:rPr lang="cs-CZ" dirty="0" err="1" smtClean="0"/>
              <a:t>ater</a:t>
            </a:r>
            <a:r>
              <a:rPr lang="cs-CZ" dirty="0" smtClean="0"/>
              <a:t> </a:t>
            </a:r>
            <a:r>
              <a:rPr lang="cs-CZ" dirty="0" err="1" smtClean="0"/>
              <a:t>pipe</a:t>
            </a:r>
            <a:r>
              <a:rPr lang="cs-CZ" dirty="0" smtClean="0"/>
              <a:t> tobacco</a:t>
            </a:r>
          </a:p>
        </p:txBody>
      </p:sp>
      <p:pic>
        <p:nvPicPr>
          <p:cNvPr id="6" name="Picture 5" descr="C:\Users\Mgr. Fialová\Desktop\Kouření\Kouření obrázky\inhalace tabákového kouře_files\1307128495_kouren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23750"/>
            <a:ext cx="24495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9" y="4869160"/>
            <a:ext cx="2949968" cy="160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0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r>
              <a:rPr lang="en-US" altLang="cs-CZ" dirty="0"/>
              <a:t>Definition of smoking by WHO</a:t>
            </a:r>
            <a:endParaRPr lang="cs-CZ" altLang="cs-CZ" dirty="0" smtClean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381000" y="1628800"/>
            <a:ext cx="8229600" cy="5000600"/>
          </a:xfrm>
        </p:spPr>
        <p:txBody>
          <a:bodyPr/>
          <a:lstStyle/>
          <a:p>
            <a:pPr>
              <a:defRPr/>
            </a:pPr>
            <a:r>
              <a:rPr lang="en-US" altLang="cs-CZ" dirty="0"/>
              <a:t>Regular smoker - at least 1 cigarette / day</a:t>
            </a:r>
          </a:p>
          <a:p>
            <a:pPr>
              <a:defRPr/>
            </a:pPr>
            <a:r>
              <a:rPr lang="en-US" altLang="cs-CZ" dirty="0"/>
              <a:t>Occasional smoker - less than 1 cigarette / day</a:t>
            </a:r>
          </a:p>
          <a:p>
            <a:pPr>
              <a:defRPr/>
            </a:pPr>
            <a:r>
              <a:rPr lang="en-US" altLang="cs-CZ" dirty="0"/>
              <a:t>Former smoker - at the time of the study </a:t>
            </a:r>
            <a:r>
              <a:rPr lang="en-US" altLang="cs-CZ" dirty="0" smtClean="0"/>
              <a:t>he</a:t>
            </a:r>
            <a:r>
              <a:rPr lang="cs-CZ" altLang="cs-CZ" dirty="0" smtClean="0"/>
              <a:t>/</a:t>
            </a:r>
            <a:r>
              <a:rPr lang="cs-CZ" altLang="cs-CZ" dirty="0" err="1" smtClean="0"/>
              <a:t>she</a:t>
            </a:r>
            <a:r>
              <a:rPr lang="en-US" altLang="cs-CZ" dirty="0" smtClean="0"/>
              <a:t> </a:t>
            </a:r>
            <a:r>
              <a:rPr lang="en-US" altLang="cs-CZ" dirty="0"/>
              <a:t>has not smoked for at least 6 months, smoked more than 100 cigarettes during </a:t>
            </a:r>
            <a:r>
              <a:rPr lang="en-US" altLang="cs-CZ" dirty="0" smtClean="0"/>
              <a:t>his</a:t>
            </a:r>
            <a:r>
              <a:rPr lang="cs-CZ" altLang="cs-CZ" dirty="0" smtClean="0"/>
              <a:t>/her</a:t>
            </a:r>
            <a:r>
              <a:rPr lang="en-US" altLang="cs-CZ" dirty="0" smtClean="0"/>
              <a:t> </a:t>
            </a:r>
            <a:r>
              <a:rPr lang="en-US" altLang="cs-CZ" dirty="0"/>
              <a:t>life / was a regular smoker for more than 6 months</a:t>
            </a:r>
          </a:p>
          <a:p>
            <a:pPr>
              <a:defRPr/>
            </a:pPr>
            <a:r>
              <a:rPr lang="en-US" altLang="cs-CZ" dirty="0"/>
              <a:t>Non-smoker - He has not smoked more than 100 cigarettes in his lifetime</a:t>
            </a:r>
          </a:p>
          <a:p>
            <a:pPr>
              <a:defRPr/>
            </a:pPr>
            <a:endParaRPr lang="en-US" altLang="cs-CZ" dirty="0"/>
          </a:p>
          <a:p>
            <a:pPr>
              <a:defRPr/>
            </a:pPr>
            <a:endParaRPr lang="en-US" altLang="cs-CZ" dirty="0"/>
          </a:p>
          <a:p>
            <a:pPr>
              <a:defRPr/>
            </a:pPr>
            <a:r>
              <a:rPr lang="en-US" altLang="cs-CZ" dirty="0"/>
              <a:t>Defined by the International Union Against Cancer (UICC) in Lyon 1976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17615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Tobacco abuse and </a:t>
            </a:r>
            <a:r>
              <a:rPr lang="cs-CZ" dirty="0" err="1" smtClean="0"/>
              <a:t>addiction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Nicotine addiction - Dg. F17 according to the International Classification List of Diseases: "Mental and behavioral disorders caused by the use of tobacco"</a:t>
            </a:r>
          </a:p>
          <a:p>
            <a:r>
              <a:rPr lang="en-US" dirty="0"/>
              <a:t>In children and adolescents - rapid development of physical dependence (brain development not complete: limbic structures = emotional component of behavior, frontal cortex = cognitive component, proven cognitive deficit in adulthood)</a:t>
            </a:r>
          </a:p>
          <a:p>
            <a:r>
              <a:rPr lang="cs-CZ" dirty="0" err="1" smtClean="0"/>
              <a:t>Consequences</a:t>
            </a:r>
            <a:r>
              <a:rPr lang="cs-CZ" dirty="0" smtClean="0"/>
              <a:t> a</a:t>
            </a:r>
            <a:r>
              <a:rPr lang="en-US" dirty="0" smtClean="0"/>
              <a:t>t </a:t>
            </a:r>
            <a:r>
              <a:rPr lang="en-US" dirty="0"/>
              <a:t>the age of 30-60: Reduction of audio-verbal learning, reduction of visual spatial memory, reduction of cognitive abilities, reduction of </a:t>
            </a:r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en-US" dirty="0" smtClean="0"/>
              <a:t>performance</a:t>
            </a:r>
            <a:r>
              <a:rPr lang="en-US" dirty="0"/>
              <a:t>, reduction of general intelligence, reduction of postural stability and motor dexterity.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960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455968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origin and development of the disease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stages of disease development:</a:t>
            </a:r>
            <a:br>
              <a:rPr lang="en-US" dirty="0"/>
            </a:br>
            <a:r>
              <a:rPr lang="cs-CZ" dirty="0" smtClean="0"/>
              <a:t>- </a:t>
            </a:r>
            <a:r>
              <a:rPr lang="en-US" dirty="0" smtClean="0"/>
              <a:t>Psychosocial stimuli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- </a:t>
            </a:r>
            <a:r>
              <a:rPr lang="en-US" dirty="0" smtClean="0"/>
              <a:t>Strengthening </a:t>
            </a:r>
            <a:r>
              <a:rPr lang="en-US" dirty="0"/>
              <a:t>"psychic </a:t>
            </a:r>
            <a:r>
              <a:rPr lang="en-US" dirty="0" smtClean="0"/>
              <a:t>addiction„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- </a:t>
            </a:r>
            <a:r>
              <a:rPr lang="en-US" dirty="0" smtClean="0"/>
              <a:t>Syndrome </a:t>
            </a:r>
            <a:r>
              <a:rPr lang="en-US" dirty="0"/>
              <a:t>of addiction - in 60-80% of smokers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Addiction syndrome - </a:t>
            </a:r>
            <a:r>
              <a:rPr lang="cs-CZ" dirty="0" smtClean="0"/>
              <a:t>a</a:t>
            </a:r>
            <a:r>
              <a:rPr lang="en-US" dirty="0" smtClean="0"/>
              <a:t> </a:t>
            </a:r>
            <a:r>
              <a:rPr lang="en-US" dirty="0"/>
              <a:t>set of behavioral, cognitive and physiological phenomena that develops after repeated use of the substance, and which typically includes </a:t>
            </a:r>
            <a:r>
              <a:rPr lang="en-US" dirty="0" err="1"/>
              <a:t>i.c</a:t>
            </a:r>
            <a:r>
              <a:rPr lang="en-US" dirty="0"/>
              <a:t>. so-called </a:t>
            </a:r>
            <a:r>
              <a:rPr lang="en-US" b="1" dirty="0"/>
              <a:t>withdrawal symptoms</a:t>
            </a:r>
            <a:r>
              <a:rPr lang="en-US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3128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 err="1"/>
              <a:t>Withdrawal</a:t>
            </a:r>
            <a:r>
              <a:rPr lang="cs-CZ" altLang="cs-CZ" dirty="0"/>
              <a:t> </a:t>
            </a:r>
            <a:r>
              <a:rPr lang="cs-CZ" altLang="cs-CZ" dirty="0" err="1" smtClean="0"/>
              <a:t>symptoms</a:t>
            </a:r>
            <a:endParaRPr lang="cs-CZ" altLang="cs-CZ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28800"/>
            <a:ext cx="8229600" cy="4813995"/>
          </a:xfrm>
        </p:spPr>
        <p:txBody>
          <a:bodyPr/>
          <a:lstStyle/>
          <a:p>
            <a:r>
              <a:rPr lang="cs-CZ" dirty="0" err="1" smtClean="0"/>
              <a:t>craving</a:t>
            </a:r>
            <a:r>
              <a:rPr lang="cs-CZ" dirty="0" smtClean="0"/>
              <a:t> </a:t>
            </a:r>
            <a:r>
              <a:rPr lang="cs-CZ" dirty="0"/>
              <a:t>- </a:t>
            </a:r>
            <a:r>
              <a:rPr lang="cs-CZ" dirty="0" err="1"/>
              <a:t>craving</a:t>
            </a:r>
            <a:r>
              <a:rPr lang="cs-CZ" dirty="0"/>
              <a:t>, </a:t>
            </a:r>
            <a:r>
              <a:rPr lang="cs-CZ" dirty="0" err="1"/>
              <a:t>urge</a:t>
            </a:r>
            <a:r>
              <a:rPr lang="cs-CZ" dirty="0"/>
              <a:t>, </a:t>
            </a:r>
            <a:r>
              <a:rPr lang="cs-CZ" dirty="0" err="1" smtClean="0"/>
              <a:t>desire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mood</a:t>
            </a:r>
            <a:r>
              <a:rPr lang="cs-CZ" dirty="0"/>
              <a:t>, </a:t>
            </a:r>
            <a:r>
              <a:rPr lang="cs-CZ" dirty="0" err="1"/>
              <a:t>depression</a:t>
            </a:r>
            <a:r>
              <a:rPr lang="cs-CZ" dirty="0"/>
              <a:t>, </a:t>
            </a:r>
            <a:r>
              <a:rPr lang="cs-CZ" dirty="0" err="1"/>
              <a:t>irritability</a:t>
            </a:r>
            <a:r>
              <a:rPr lang="cs-CZ" dirty="0"/>
              <a:t> to </a:t>
            </a:r>
            <a:r>
              <a:rPr lang="cs-CZ" dirty="0" err="1"/>
              <a:t>aggression</a:t>
            </a:r>
            <a:r>
              <a:rPr lang="cs-CZ" dirty="0"/>
              <a:t>, </a:t>
            </a:r>
            <a:r>
              <a:rPr lang="cs-CZ" dirty="0" err="1"/>
              <a:t>anger</a:t>
            </a:r>
            <a:r>
              <a:rPr lang="cs-CZ" dirty="0"/>
              <a:t>, </a:t>
            </a:r>
            <a:r>
              <a:rPr lang="cs-CZ" dirty="0" err="1"/>
              <a:t>frustration</a:t>
            </a:r>
            <a:r>
              <a:rPr lang="cs-CZ" dirty="0"/>
              <a:t>, </a:t>
            </a:r>
            <a:r>
              <a:rPr lang="cs-CZ" dirty="0" err="1"/>
              <a:t>anxiety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insomnia</a:t>
            </a:r>
            <a:r>
              <a:rPr lang="cs-CZ" dirty="0"/>
              <a:t>, </a:t>
            </a:r>
            <a:r>
              <a:rPr lang="cs-CZ" dirty="0" err="1"/>
              <a:t>fatigue</a:t>
            </a:r>
            <a:r>
              <a:rPr lang="cs-CZ" dirty="0"/>
              <a:t>, </a:t>
            </a:r>
            <a:r>
              <a:rPr lang="cs-CZ" dirty="0" err="1"/>
              <a:t>headaches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increased</a:t>
            </a:r>
            <a:r>
              <a:rPr lang="cs-CZ" dirty="0"/>
              <a:t> </a:t>
            </a:r>
            <a:r>
              <a:rPr lang="cs-CZ" dirty="0" err="1"/>
              <a:t>appetite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nausea</a:t>
            </a:r>
            <a:r>
              <a:rPr lang="cs-CZ" dirty="0"/>
              <a:t>, </a:t>
            </a:r>
            <a:r>
              <a:rPr lang="cs-CZ" dirty="0" err="1"/>
              <a:t>constipation</a:t>
            </a:r>
            <a:r>
              <a:rPr lang="cs-CZ" dirty="0"/>
              <a:t>, flatulence</a:t>
            </a:r>
            <a:br>
              <a:rPr lang="cs-CZ" dirty="0"/>
            </a:br>
            <a:r>
              <a:rPr lang="cs-CZ" dirty="0" err="1"/>
              <a:t>decrease</a:t>
            </a:r>
            <a:r>
              <a:rPr lang="cs-CZ" dirty="0"/>
              <a:t> in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/>
              <a:t>, </a:t>
            </a:r>
            <a:r>
              <a:rPr lang="cs-CZ" dirty="0" err="1"/>
              <a:t>dizziness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less</a:t>
            </a:r>
            <a:r>
              <a:rPr lang="cs-CZ" dirty="0"/>
              <a:t> </a:t>
            </a:r>
            <a:r>
              <a:rPr lang="cs-CZ" dirty="0" err="1"/>
              <a:t>ability</a:t>
            </a:r>
            <a:r>
              <a:rPr lang="cs-CZ" dirty="0"/>
              <a:t> to </a:t>
            </a:r>
            <a:r>
              <a:rPr lang="cs-CZ" dirty="0" err="1"/>
              <a:t>concentrate</a:t>
            </a:r>
            <a:r>
              <a:rPr lang="cs-CZ" dirty="0"/>
              <a:t> and </a:t>
            </a:r>
            <a:r>
              <a:rPr lang="cs-CZ" dirty="0" err="1"/>
              <a:t>manage</a:t>
            </a:r>
            <a:r>
              <a:rPr lang="cs-CZ" dirty="0"/>
              <a:t> </a:t>
            </a:r>
            <a:r>
              <a:rPr lang="cs-CZ" dirty="0" err="1"/>
              <a:t>stressful</a:t>
            </a:r>
            <a:r>
              <a:rPr lang="cs-CZ" dirty="0"/>
              <a:t> </a:t>
            </a:r>
            <a:r>
              <a:rPr lang="cs-CZ" dirty="0" err="1"/>
              <a:t>situations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062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66800"/>
          </a:xfrm>
        </p:spPr>
        <p:txBody>
          <a:bodyPr/>
          <a:lstStyle/>
          <a:p>
            <a:r>
              <a:rPr lang="cs-CZ" dirty="0" err="1"/>
              <a:t>Diagnosis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addiction</a:t>
            </a:r>
            <a:endParaRPr lang="cs-CZ" altLang="cs-CZ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28800"/>
            <a:ext cx="8229600" cy="4968552"/>
          </a:xfrm>
        </p:spPr>
        <p:txBody>
          <a:bodyPr>
            <a:normAutofit/>
          </a:bodyPr>
          <a:lstStyle/>
          <a:p>
            <a:r>
              <a:rPr lang="en-US" dirty="0"/>
              <a:t>In the Czech Republic, it is </a:t>
            </a:r>
            <a:r>
              <a:rPr lang="en-US" dirty="0" smtClean="0"/>
              <a:t>underestimated </a:t>
            </a:r>
            <a:r>
              <a:rPr lang="en-US" dirty="0"/>
              <a:t>- in hospitalized patients only 1.5% </a:t>
            </a:r>
            <a:r>
              <a:rPr lang="cs-CZ" dirty="0" err="1" smtClean="0"/>
              <a:t>diagnosed</a:t>
            </a:r>
            <a:r>
              <a:rPr lang="cs-CZ" dirty="0" smtClean="0"/>
              <a:t> </a:t>
            </a:r>
            <a:r>
              <a:rPr lang="en-US" dirty="0" smtClean="0"/>
              <a:t>with </a:t>
            </a:r>
            <a:r>
              <a:rPr lang="en-US" dirty="0"/>
              <a:t>Dg. </a:t>
            </a:r>
            <a:r>
              <a:rPr lang="en-US" dirty="0" smtClean="0"/>
              <a:t>F17</a:t>
            </a:r>
            <a:endParaRPr lang="cs-CZ" dirty="0" smtClean="0"/>
          </a:p>
          <a:p>
            <a:r>
              <a:rPr lang="en-US" dirty="0" smtClean="0"/>
              <a:t>In </a:t>
            </a:r>
            <a:r>
              <a:rPr lang="en-US" dirty="0"/>
              <a:t>general, the diagnosis of </a:t>
            </a:r>
            <a:r>
              <a:rPr lang="en-US" dirty="0" err="1" smtClean="0"/>
              <a:t>tobac</a:t>
            </a:r>
            <a:r>
              <a:rPr lang="cs-CZ" dirty="0" err="1" smtClean="0"/>
              <a:t>ism</a:t>
            </a:r>
            <a:r>
              <a:rPr lang="en-US" dirty="0" smtClean="0"/>
              <a:t> </a:t>
            </a:r>
            <a:r>
              <a:rPr lang="en-US" dirty="0"/>
              <a:t>is also mentioned in the Czech legislation: Act No. 65/2017 Coll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 smtClean="0"/>
              <a:t>Diagnosis </a:t>
            </a:r>
            <a:r>
              <a:rPr lang="en-US" dirty="0"/>
              <a:t>in practice: the procedure is not </a:t>
            </a:r>
            <a:r>
              <a:rPr lang="cs-CZ" dirty="0" err="1" smtClean="0"/>
              <a:t>well</a:t>
            </a:r>
            <a:r>
              <a:rPr lang="cs-CZ" dirty="0" smtClean="0"/>
              <a:t> </a:t>
            </a:r>
            <a:r>
              <a:rPr lang="cs-CZ" dirty="0" err="1" smtClean="0"/>
              <a:t>defined</a:t>
            </a:r>
            <a:r>
              <a:rPr lang="en-US" dirty="0" smtClean="0"/>
              <a:t>, </a:t>
            </a:r>
            <a:r>
              <a:rPr lang="en-US" dirty="0"/>
              <a:t>recommended </a:t>
            </a:r>
            <a:r>
              <a:rPr lang="en-US" dirty="0" smtClean="0"/>
              <a:t>combination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en-US" dirty="0" smtClean="0"/>
              <a:t> </a:t>
            </a:r>
            <a:r>
              <a:rPr lang="en-US" dirty="0"/>
              <a:t>assessment of typical </a:t>
            </a:r>
            <a:r>
              <a:rPr lang="cs-CZ" dirty="0" err="1" smtClean="0"/>
              <a:t>addiction</a:t>
            </a:r>
            <a:r>
              <a:rPr lang="cs-CZ" dirty="0" smtClean="0"/>
              <a:t> </a:t>
            </a:r>
            <a:r>
              <a:rPr lang="en-US" dirty="0" smtClean="0"/>
              <a:t>traits </a:t>
            </a:r>
            <a:r>
              <a:rPr lang="en-US" dirty="0"/>
              <a:t>(</a:t>
            </a:r>
            <a:r>
              <a:rPr lang="en-US" dirty="0" err="1"/>
              <a:t>eg</a:t>
            </a:r>
            <a:r>
              <a:rPr lang="en-US" dirty="0"/>
              <a:t> by the American Psychiatric Society using tobacco more than a year + min. 2 positive responses for typical dependencies) and assessment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degree of addiction </a:t>
            </a:r>
            <a:r>
              <a:rPr lang="en-US" dirty="0" smtClean="0"/>
              <a:t>-</a:t>
            </a:r>
            <a:r>
              <a:rPr lang="cs-CZ" dirty="0" smtClean="0"/>
              <a:t> </a:t>
            </a:r>
            <a:r>
              <a:rPr lang="en-US" dirty="0" err="1" smtClean="0"/>
              <a:t>Fagerström</a:t>
            </a:r>
            <a:r>
              <a:rPr lang="en-US" dirty="0" smtClean="0"/>
              <a:t> </a:t>
            </a:r>
            <a:r>
              <a:rPr lang="en-US" dirty="0"/>
              <a:t>test and Minnesota's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withdrawal </a:t>
            </a:r>
            <a:r>
              <a:rPr lang="en-US" dirty="0" smtClean="0"/>
              <a:t>symptoms</a:t>
            </a:r>
            <a:r>
              <a:rPr lang="cs-CZ" dirty="0"/>
              <a:t> (https://www.ncbi.nlm.nih.gov/</a:t>
            </a:r>
            <a:r>
              <a:rPr lang="cs-CZ" dirty="0" err="1"/>
              <a:t>pmc</a:t>
            </a:r>
            <a:r>
              <a:rPr lang="cs-CZ" dirty="0"/>
              <a:t>/</a:t>
            </a:r>
            <a:r>
              <a:rPr lang="cs-CZ" dirty="0" err="1"/>
              <a:t>articles</a:t>
            </a:r>
            <a:r>
              <a:rPr lang="cs-CZ" dirty="0"/>
              <a:t>/PMC2527730</a:t>
            </a:r>
            <a:r>
              <a:rPr lang="cs-CZ" dirty="0" smtClean="0"/>
              <a:t>/)</a:t>
            </a:r>
            <a:endParaRPr lang="cs-CZ" altLang="cs-CZ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Fagerstrom</a:t>
            </a:r>
            <a:r>
              <a:rPr lang="en-US" dirty="0"/>
              <a:t> Test of Nicotine Dependence</a:t>
            </a:r>
            <a:br>
              <a:rPr lang="en-US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/>
              <a:t>1</a:t>
            </a:r>
            <a:r>
              <a:rPr lang="en-US" b="1" dirty="0"/>
              <a:t>. How soon after you wake up do you smoke your first cigarette?</a:t>
            </a:r>
          </a:p>
          <a:p>
            <a:r>
              <a:rPr lang="en-US" b="1" dirty="0"/>
              <a:t>After 60 minutes 	0</a:t>
            </a:r>
          </a:p>
          <a:p>
            <a:r>
              <a:rPr lang="en-US" b="1" dirty="0"/>
              <a:t>31-60 minutes 	1</a:t>
            </a:r>
          </a:p>
          <a:p>
            <a:r>
              <a:rPr lang="en-US" b="1" dirty="0"/>
              <a:t>6-30 minutes 	2</a:t>
            </a:r>
          </a:p>
          <a:p>
            <a:r>
              <a:rPr lang="en-US" b="1" dirty="0"/>
              <a:t>Within 5 minutes 	3</a:t>
            </a:r>
          </a:p>
          <a:p>
            <a:r>
              <a:rPr lang="en-US" b="1" dirty="0"/>
              <a:t>2. Do you find it difficult to refrain from smoking in places where it is forbidden?</a:t>
            </a:r>
          </a:p>
          <a:p>
            <a:r>
              <a:rPr lang="en-US" b="1" dirty="0"/>
              <a:t>No 	0</a:t>
            </a:r>
          </a:p>
          <a:p>
            <a:r>
              <a:rPr lang="en-US" b="1" dirty="0"/>
              <a:t>Yes 	1</a:t>
            </a:r>
          </a:p>
          <a:p>
            <a:r>
              <a:rPr lang="en-US" b="1" dirty="0"/>
              <a:t>3. Which cigarette would you hate most to give up?</a:t>
            </a:r>
          </a:p>
          <a:p>
            <a:r>
              <a:rPr lang="en-US" b="1" dirty="0"/>
              <a:t>The first in the morning 	1</a:t>
            </a:r>
          </a:p>
          <a:p>
            <a:r>
              <a:rPr lang="en-US" b="1" dirty="0"/>
              <a:t>Any other 	0</a:t>
            </a:r>
          </a:p>
          <a:p>
            <a:r>
              <a:rPr lang="en-US" b="1" dirty="0"/>
              <a:t>4. How many cigarettes per day do you smoke?</a:t>
            </a:r>
          </a:p>
          <a:p>
            <a:r>
              <a:rPr lang="en-US" b="1" dirty="0"/>
              <a:t>10 or less 	0</a:t>
            </a:r>
          </a:p>
          <a:p>
            <a:r>
              <a:rPr lang="en-US" b="1" dirty="0"/>
              <a:t>11-20 	</a:t>
            </a:r>
            <a:r>
              <a:rPr lang="cs-CZ" b="1" dirty="0" smtClean="0"/>
              <a:t>	</a:t>
            </a:r>
            <a:r>
              <a:rPr lang="en-US" b="1" dirty="0" smtClean="0"/>
              <a:t>1</a:t>
            </a:r>
            <a:endParaRPr lang="en-US" b="1" dirty="0"/>
          </a:p>
          <a:p>
            <a:r>
              <a:rPr lang="en-US" b="1" dirty="0"/>
              <a:t>21-30 	</a:t>
            </a:r>
            <a:r>
              <a:rPr lang="cs-CZ" b="1" dirty="0" smtClean="0"/>
              <a:t>	</a:t>
            </a:r>
            <a:r>
              <a:rPr lang="en-US" b="1" dirty="0" smtClean="0"/>
              <a:t>2</a:t>
            </a:r>
            <a:endParaRPr lang="en-US" b="1" dirty="0"/>
          </a:p>
          <a:p>
            <a:r>
              <a:rPr lang="en-US" b="1" dirty="0"/>
              <a:t>31 or more 	3</a:t>
            </a:r>
          </a:p>
          <a:p>
            <a:r>
              <a:rPr lang="en-US" b="1" dirty="0"/>
              <a:t>5. Do you smoke more frequently during the first hours after awakening than during the rest of the day?</a:t>
            </a:r>
          </a:p>
          <a:p>
            <a:r>
              <a:rPr lang="en-US" b="1" dirty="0"/>
              <a:t>No 	0</a:t>
            </a:r>
          </a:p>
          <a:p>
            <a:r>
              <a:rPr lang="en-US" b="1" dirty="0"/>
              <a:t>Yes 	1</a:t>
            </a:r>
          </a:p>
          <a:p>
            <a:r>
              <a:rPr lang="en-US" b="1" dirty="0"/>
              <a:t>6. Do you smoke even if you are so ill that you are in bed most of the day?</a:t>
            </a:r>
          </a:p>
          <a:p>
            <a:r>
              <a:rPr lang="en-US" b="1" dirty="0"/>
              <a:t>No 	0</a:t>
            </a:r>
          </a:p>
          <a:p>
            <a:r>
              <a:rPr lang="en-US" b="1" dirty="0"/>
              <a:t>Yes 	1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252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712967" cy="1368152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dirty="0" smtClean="0"/>
              <a:t>Program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5 </a:t>
            </a:r>
            <a:r>
              <a:rPr lang="cs-CZ" altLang="cs-CZ" dirty="0" err="1" smtClean="0"/>
              <a:t>A‘s</a:t>
            </a:r>
            <a:r>
              <a:rPr lang="cs-CZ" altLang="cs-CZ" dirty="0" smtClean="0"/>
              <a:t> for Smoking </a:t>
            </a:r>
            <a:r>
              <a:rPr lang="cs-CZ" altLang="cs-CZ" dirty="0" err="1" smtClean="0"/>
              <a:t>Cessation</a:t>
            </a:r>
            <a:r>
              <a:rPr lang="cs-CZ" altLang="cs-CZ" dirty="0" smtClean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814739"/>
          </a:xfrm>
        </p:spPr>
        <p:txBody>
          <a:bodyPr>
            <a:normAutofit/>
          </a:bodyPr>
          <a:lstStyle/>
          <a:p>
            <a:r>
              <a:rPr lang="cs-CZ" altLang="cs-CZ" sz="2800" dirty="0" err="1" smtClean="0"/>
              <a:t>Ask</a:t>
            </a:r>
            <a:r>
              <a:rPr lang="cs-CZ" altLang="cs-CZ" sz="2800" dirty="0" smtClean="0"/>
              <a:t> </a:t>
            </a:r>
            <a:endParaRPr lang="cs-CZ" altLang="cs-CZ" sz="2800" dirty="0"/>
          </a:p>
          <a:p>
            <a:r>
              <a:rPr lang="cs-CZ" altLang="cs-CZ" sz="2800" dirty="0" err="1" smtClean="0"/>
              <a:t>Advice</a:t>
            </a:r>
            <a:r>
              <a:rPr lang="cs-CZ" altLang="cs-CZ" sz="2800" dirty="0" smtClean="0"/>
              <a:t> </a:t>
            </a:r>
          </a:p>
          <a:p>
            <a:r>
              <a:rPr lang="cs-CZ" altLang="cs-CZ" sz="2800" dirty="0" err="1" smtClean="0"/>
              <a:t>Assess</a:t>
            </a:r>
            <a:r>
              <a:rPr lang="cs-CZ" altLang="cs-CZ" sz="2800" dirty="0" smtClean="0"/>
              <a:t> (</a:t>
            </a:r>
            <a:r>
              <a:rPr lang="en-US" sz="2800" dirty="0"/>
              <a:t>Assess the willingness to stop, or </a:t>
            </a:r>
            <a:r>
              <a:rPr lang="cs-CZ" sz="2800" dirty="0" smtClean="0"/>
              <a:t>to </a:t>
            </a:r>
            <a:r>
              <a:rPr lang="en-US" sz="2800" dirty="0" smtClean="0"/>
              <a:t>motivate</a:t>
            </a:r>
            <a:r>
              <a:rPr lang="cs-CZ" altLang="cs-CZ" sz="2800" dirty="0" smtClean="0"/>
              <a:t>)</a:t>
            </a:r>
          </a:p>
          <a:p>
            <a:r>
              <a:rPr lang="cs-CZ" altLang="cs-CZ" sz="2800" dirty="0" err="1" smtClean="0"/>
              <a:t>Assist</a:t>
            </a:r>
            <a:r>
              <a:rPr lang="cs-CZ" altLang="cs-CZ" sz="2800" dirty="0" smtClean="0"/>
              <a:t> (</a:t>
            </a:r>
            <a:r>
              <a:rPr lang="cs-CZ" altLang="cs-CZ" sz="2800" dirty="0" err="1" smtClean="0"/>
              <a:t>Help</a:t>
            </a:r>
            <a:r>
              <a:rPr lang="cs-CZ" altLang="cs-CZ" sz="2800" dirty="0" smtClean="0"/>
              <a:t> – NRT - </a:t>
            </a:r>
            <a:r>
              <a:rPr lang="cs-CZ" sz="2800" dirty="0" err="1"/>
              <a:t>nicotine</a:t>
            </a:r>
            <a:r>
              <a:rPr lang="cs-CZ" sz="2800" dirty="0"/>
              <a:t> </a:t>
            </a:r>
            <a:r>
              <a:rPr lang="cs-CZ" sz="2800" dirty="0" err="1" smtClean="0"/>
              <a:t>replacement</a:t>
            </a:r>
            <a:r>
              <a:rPr lang="cs-CZ" sz="2800" dirty="0" smtClean="0"/>
              <a:t> </a:t>
            </a:r>
            <a:r>
              <a:rPr lang="cs-CZ" sz="2800" dirty="0" err="1" smtClean="0"/>
              <a:t>therapy</a:t>
            </a:r>
            <a:r>
              <a:rPr lang="cs-CZ" sz="2800" dirty="0" smtClean="0"/>
              <a:t>, </a:t>
            </a:r>
            <a:r>
              <a:rPr lang="cs-CZ" altLang="cs-CZ" sz="2800" dirty="0" smtClean="0"/>
              <a:t>centre)</a:t>
            </a:r>
          </a:p>
          <a:p>
            <a:r>
              <a:rPr lang="cs-CZ" altLang="cs-CZ" sz="2800" dirty="0" smtClean="0"/>
              <a:t>Arrange follow up (</a:t>
            </a:r>
            <a:r>
              <a:rPr lang="cs-CZ" sz="2800" dirty="0"/>
              <a:t>Schedule </a:t>
            </a:r>
            <a:r>
              <a:rPr lang="cs-CZ" sz="2800" dirty="0" err="1"/>
              <a:t>checks</a:t>
            </a:r>
            <a:r>
              <a:rPr lang="cs-CZ" altLang="cs-CZ" sz="2800" dirty="0" smtClean="0"/>
              <a:t>)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98" y="5322713"/>
            <a:ext cx="7239000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4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554832"/>
          </a:xfrm>
        </p:spPr>
        <p:txBody>
          <a:bodyPr>
            <a:normAutofit fontScale="90000"/>
          </a:bodyPr>
          <a:lstStyle/>
          <a:p>
            <a:r>
              <a:rPr lang="en-US" altLang="cs-CZ" dirty="0"/>
              <a:t>Treatment of the physical component </a:t>
            </a:r>
            <a:r>
              <a:rPr lang="en-US" altLang="cs-CZ" dirty="0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en-US" altLang="cs-CZ" dirty="0" smtClean="0"/>
              <a:t>addiction</a:t>
            </a:r>
            <a:r>
              <a:rPr lang="en-US" altLang="cs-CZ" dirty="0"/>
              <a:t>: minimizing withdrawal symptoms</a:t>
            </a:r>
            <a:endParaRPr lang="cs-CZ" altLang="cs-CZ" dirty="0" smtClean="0"/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363272" cy="3993307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cs-CZ" sz="2800" dirty="0"/>
              <a:t>S</a:t>
            </a:r>
            <a:r>
              <a:rPr lang="en-GB" sz="2800" dirty="0" err="1" smtClean="0"/>
              <a:t>ubstitutional</a:t>
            </a:r>
            <a:r>
              <a:rPr lang="en-GB" sz="2800" dirty="0" smtClean="0"/>
              <a:t> </a:t>
            </a:r>
            <a:r>
              <a:rPr lang="cs-CZ" sz="2800" dirty="0" smtClean="0"/>
              <a:t>- </a:t>
            </a:r>
            <a:r>
              <a:rPr lang="cs-CZ" altLang="cs-CZ" sz="2800" dirty="0" err="1" smtClean="0"/>
              <a:t>Nicotine</a:t>
            </a:r>
            <a:r>
              <a:rPr lang="cs-CZ" altLang="cs-CZ" sz="2800" dirty="0" smtClean="0"/>
              <a:t> </a:t>
            </a:r>
            <a:r>
              <a:rPr lang="cs-CZ" altLang="cs-CZ" sz="2800" dirty="0" err="1"/>
              <a:t>replacement</a:t>
            </a:r>
            <a:r>
              <a:rPr lang="cs-CZ" altLang="cs-CZ" sz="2800" dirty="0"/>
              <a:t> </a:t>
            </a:r>
            <a:r>
              <a:rPr lang="cs-CZ" altLang="cs-CZ" sz="2800" dirty="0" err="1"/>
              <a:t>therapy</a:t>
            </a:r>
            <a:r>
              <a:rPr lang="cs-CZ" altLang="cs-CZ" sz="2800" dirty="0"/>
              <a:t> (</a:t>
            </a:r>
            <a:r>
              <a:rPr lang="cs-CZ" altLang="cs-CZ" sz="2800" dirty="0" smtClean="0"/>
              <a:t>NNT</a:t>
            </a:r>
            <a:r>
              <a:rPr lang="cs-CZ" altLang="cs-CZ" sz="2800" dirty="0"/>
              <a:t>) </a:t>
            </a:r>
            <a:r>
              <a:rPr lang="cs-CZ" altLang="cs-CZ" sz="2800" dirty="0" err="1" smtClean="0"/>
              <a:t>Pharmacotherapeutical</a:t>
            </a:r>
            <a:r>
              <a:rPr lang="cs-CZ" altLang="cs-CZ" sz="2800" dirty="0" smtClean="0"/>
              <a:t> </a:t>
            </a:r>
            <a:r>
              <a:rPr lang="cs-CZ" altLang="cs-CZ" sz="2800" dirty="0"/>
              <a:t>- </a:t>
            </a:r>
            <a:r>
              <a:rPr lang="cs-CZ" altLang="cs-CZ" sz="2800" dirty="0" err="1"/>
              <a:t>Bupropion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Varenicline</a:t>
            </a:r>
            <a:endParaRPr lang="cs-CZ" altLang="cs-CZ" sz="2800" dirty="0"/>
          </a:p>
          <a:p>
            <a:pPr marL="0" indent="0">
              <a:buFontTx/>
              <a:buNone/>
              <a:defRPr/>
            </a:pPr>
            <a:r>
              <a:rPr lang="cs-CZ" altLang="cs-CZ" sz="2800" dirty="0" err="1"/>
              <a:t>Behavioral</a:t>
            </a:r>
            <a:r>
              <a:rPr lang="cs-CZ" altLang="cs-CZ" sz="2800" dirty="0"/>
              <a:t> (</a:t>
            </a:r>
            <a:r>
              <a:rPr lang="cs-CZ" altLang="cs-CZ" sz="2800" dirty="0" err="1"/>
              <a:t>psychotherapy</a:t>
            </a:r>
            <a:r>
              <a:rPr lang="cs-CZ" altLang="cs-CZ" sz="2800" dirty="0"/>
              <a:t>)</a:t>
            </a:r>
          </a:p>
          <a:p>
            <a:pPr marL="0" indent="0">
              <a:buFontTx/>
              <a:buNone/>
              <a:defRPr/>
            </a:pPr>
            <a:r>
              <a:rPr lang="cs-CZ" altLang="cs-CZ" sz="2800" dirty="0" err="1"/>
              <a:t>Alternative</a:t>
            </a:r>
            <a:r>
              <a:rPr lang="cs-CZ" altLang="cs-CZ" sz="2800" dirty="0"/>
              <a:t> (</a:t>
            </a:r>
            <a:r>
              <a:rPr lang="cs-CZ" altLang="cs-CZ" sz="2800" dirty="0" err="1"/>
              <a:t>lack</a:t>
            </a:r>
            <a:r>
              <a:rPr lang="cs-CZ" altLang="cs-CZ" sz="2800" dirty="0"/>
              <a:t> of evidence of </a:t>
            </a:r>
            <a:r>
              <a:rPr lang="cs-CZ" altLang="cs-CZ" sz="2800" dirty="0" err="1"/>
              <a:t>efficacy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according</a:t>
            </a:r>
            <a:r>
              <a:rPr lang="cs-CZ" altLang="cs-CZ" sz="2800" dirty="0"/>
              <a:t> to EBM </a:t>
            </a:r>
            <a:r>
              <a:rPr lang="cs-CZ" altLang="cs-CZ" sz="2800" dirty="0" err="1"/>
              <a:t>can</a:t>
            </a:r>
            <a:r>
              <a:rPr lang="cs-CZ" altLang="cs-CZ" sz="2800" dirty="0"/>
              <a:t> not </a:t>
            </a:r>
            <a:r>
              <a:rPr lang="cs-CZ" altLang="cs-CZ" sz="2800" dirty="0" err="1"/>
              <a:t>be</a:t>
            </a:r>
            <a:r>
              <a:rPr lang="cs-CZ" altLang="cs-CZ" sz="2800" dirty="0"/>
              <a:t> </a:t>
            </a:r>
            <a:r>
              <a:rPr lang="cs-CZ" altLang="cs-CZ" sz="2800" dirty="0" err="1"/>
              <a:t>recommended</a:t>
            </a:r>
            <a:r>
              <a:rPr lang="cs-CZ" altLang="cs-CZ" sz="2800" dirty="0"/>
              <a:t> as </a:t>
            </a:r>
            <a:r>
              <a:rPr lang="cs-CZ" altLang="cs-CZ" sz="2800" dirty="0" err="1"/>
              <a:t>an</a:t>
            </a:r>
            <a:r>
              <a:rPr lang="cs-CZ" altLang="cs-CZ" sz="2800" dirty="0"/>
              <a:t> </a:t>
            </a:r>
            <a:r>
              <a:rPr lang="cs-CZ" altLang="cs-CZ" sz="2800" dirty="0" err="1"/>
              <a:t>effective</a:t>
            </a:r>
            <a:r>
              <a:rPr lang="cs-CZ" altLang="cs-CZ" sz="2800" dirty="0"/>
              <a:t> </a:t>
            </a:r>
            <a:r>
              <a:rPr lang="cs-CZ" altLang="cs-CZ" sz="2800" dirty="0" err="1"/>
              <a:t>treatment</a:t>
            </a:r>
            <a:r>
              <a:rPr lang="cs-CZ" altLang="cs-CZ" sz="2800" dirty="0"/>
              <a:t> </a:t>
            </a:r>
            <a:r>
              <a:rPr lang="cs-CZ" altLang="cs-CZ" sz="2800" dirty="0" err="1"/>
              <a:t>option</a:t>
            </a:r>
            <a:r>
              <a:rPr lang="cs-CZ" altLang="cs-CZ" sz="2800" dirty="0"/>
              <a:t>)</a:t>
            </a: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1582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080120"/>
          </a:xfrm>
        </p:spPr>
        <p:txBody>
          <a:bodyPr/>
          <a:lstStyle/>
          <a:p>
            <a:pPr eaLnBrk="1" hangingPunct="1"/>
            <a:r>
              <a:rPr lang="cs-CZ" altLang="cs-CZ" dirty="0" err="1" smtClean="0"/>
              <a:t>Nicotine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replacement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therapy</a:t>
            </a:r>
            <a:r>
              <a:rPr lang="cs-CZ" altLang="cs-CZ" dirty="0" smtClean="0"/>
              <a:t> NRT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435280" cy="4878363"/>
          </a:xfrm>
        </p:spPr>
        <p:txBody>
          <a:bodyPr>
            <a:normAutofit/>
          </a:bodyPr>
          <a:lstStyle/>
          <a:p>
            <a:r>
              <a:rPr lang="cs-CZ" i="1" dirty="0" smtClean="0"/>
              <a:t>m</a:t>
            </a:r>
            <a:r>
              <a:rPr lang="en-US" i="1" dirty="0" err="1" smtClean="0"/>
              <a:t>inimizes</a:t>
            </a:r>
            <a:r>
              <a:rPr lang="en-US" i="1" dirty="0" smtClean="0"/>
              <a:t> </a:t>
            </a:r>
            <a:r>
              <a:rPr lang="en-US" i="1" dirty="0"/>
              <a:t>withdrawal </a:t>
            </a:r>
            <a:r>
              <a:rPr lang="en-US" i="1" dirty="0" smtClean="0"/>
              <a:t>symptoms</a:t>
            </a:r>
            <a:endParaRPr lang="cs-CZ" i="1" dirty="0" smtClean="0"/>
          </a:p>
          <a:p>
            <a:r>
              <a:rPr lang="cs-CZ" dirty="0"/>
              <a:t>C</a:t>
            </a:r>
            <a:r>
              <a:rPr lang="en-US" dirty="0" smtClean="0"/>
              <a:t>I </a:t>
            </a:r>
            <a:r>
              <a:rPr lang="en-US" dirty="0"/>
              <a:t>(relative): </a:t>
            </a:r>
            <a:r>
              <a:rPr lang="cs-CZ" dirty="0" smtClean="0"/>
              <a:t>C</a:t>
            </a:r>
            <a:r>
              <a:rPr lang="en-US" dirty="0" smtClean="0"/>
              <a:t>V </a:t>
            </a:r>
            <a:r>
              <a:rPr lang="en-US" dirty="0"/>
              <a:t>disease, pregnancy, childhood - even in these cases always healthier than </a:t>
            </a:r>
            <a:r>
              <a:rPr lang="en-US" dirty="0" smtClean="0"/>
              <a:t>smoking</a:t>
            </a:r>
            <a:endParaRPr lang="cs-CZ" dirty="0" smtClean="0"/>
          </a:p>
          <a:p>
            <a:r>
              <a:rPr lang="en-US" dirty="0" smtClean="0"/>
              <a:t>N</a:t>
            </a:r>
            <a:r>
              <a:rPr lang="cs-CZ" dirty="0" smtClean="0"/>
              <a:t>E</a:t>
            </a:r>
            <a:r>
              <a:rPr lang="en-US" dirty="0" smtClean="0"/>
              <a:t>: </a:t>
            </a:r>
            <a:r>
              <a:rPr lang="en-US" dirty="0"/>
              <a:t>throat burns, hiccups, indigestion, nausea, </a:t>
            </a:r>
            <a:r>
              <a:rPr lang="cs-CZ" dirty="0" smtClean="0"/>
              <a:t>p</a:t>
            </a:r>
            <a:r>
              <a:rPr lang="en-US" dirty="0" err="1" smtClean="0"/>
              <a:t>alpitations</a:t>
            </a:r>
            <a:r>
              <a:rPr lang="en-US" dirty="0"/>
              <a:t>, </a:t>
            </a:r>
            <a:r>
              <a:rPr lang="en-US" dirty="0" smtClean="0"/>
              <a:t>headache</a:t>
            </a:r>
            <a:endParaRPr lang="cs-CZ" dirty="0" smtClean="0"/>
          </a:p>
          <a:p>
            <a:r>
              <a:rPr lang="en-US" dirty="0" smtClean="0"/>
              <a:t>Dosage</a:t>
            </a:r>
            <a:r>
              <a:rPr lang="en-US" dirty="0"/>
              <a:t>: Individual setting, about 3 months to </a:t>
            </a:r>
            <a:r>
              <a:rPr lang="cs-CZ" dirty="0" err="1" smtClean="0"/>
              <a:t>stay</a:t>
            </a:r>
            <a:r>
              <a:rPr lang="cs-CZ" dirty="0" smtClean="0"/>
              <a:t> </a:t>
            </a:r>
            <a:r>
              <a:rPr lang="en-US" dirty="0" smtClean="0"/>
              <a:t>at </a:t>
            </a:r>
            <a:r>
              <a:rPr lang="en-US" dirty="0"/>
              <a:t>the starting dose, </a:t>
            </a:r>
            <a:r>
              <a:rPr lang="cs-CZ" dirty="0" err="1" smtClean="0"/>
              <a:t>fur</a:t>
            </a:r>
            <a:r>
              <a:rPr lang="en-US" dirty="0" err="1" smtClean="0"/>
              <a:t>ther</a:t>
            </a:r>
            <a:r>
              <a:rPr lang="en-US" dirty="0" smtClean="0"/>
              <a:t> </a:t>
            </a:r>
            <a:r>
              <a:rPr lang="en-US" dirty="0"/>
              <a:t>3 months </a:t>
            </a:r>
            <a:r>
              <a:rPr lang="cs-CZ" dirty="0" smtClean="0"/>
              <a:t>- </a:t>
            </a:r>
            <a:r>
              <a:rPr lang="en-US" dirty="0" smtClean="0"/>
              <a:t>of </a:t>
            </a:r>
            <a:r>
              <a:rPr lang="en-US" dirty="0"/>
              <a:t>gradual dose </a:t>
            </a:r>
            <a:r>
              <a:rPr lang="en-US" dirty="0" smtClean="0"/>
              <a:t>reduction</a:t>
            </a:r>
            <a:r>
              <a:rPr lang="en-US" dirty="0"/>
              <a:t> after 2 weeks </a:t>
            </a:r>
            <a:endParaRPr lang="cs-CZ" altLang="cs-CZ" dirty="0" smtClean="0">
              <a:solidFill>
                <a:srgbClr val="FF6600"/>
              </a:solidFill>
            </a:endParaRPr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99588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/>
          <a:lstStyle/>
          <a:p>
            <a:r>
              <a:rPr lang="cs-CZ" dirty="0" err="1"/>
              <a:t>Forms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smtClean="0"/>
              <a:t>NRT</a:t>
            </a:r>
            <a:endParaRPr lang="cs-CZ" altLang="cs-CZ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29600" cy="5030019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cs-CZ" sz="2800" dirty="0" err="1"/>
              <a:t>Chewing</a:t>
            </a:r>
            <a:r>
              <a:rPr lang="cs-CZ" sz="2800" dirty="0"/>
              <a:t> </a:t>
            </a:r>
            <a:r>
              <a:rPr lang="cs-CZ" sz="2800" dirty="0" err="1" smtClean="0"/>
              <a:t>gums</a:t>
            </a:r>
            <a:r>
              <a:rPr lang="cs-CZ" sz="2800" dirty="0" smtClean="0"/>
              <a:t> </a:t>
            </a:r>
            <a:r>
              <a:rPr lang="cs-CZ" sz="2800" dirty="0"/>
              <a:t>2 mg, 4 mg (260, -)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right</a:t>
            </a:r>
            <a:r>
              <a:rPr lang="cs-CZ" sz="2800" dirty="0"/>
              <a:t> </a:t>
            </a:r>
            <a:r>
              <a:rPr lang="cs-CZ" sz="2800" dirty="0" err="1"/>
              <a:t>technique</a:t>
            </a:r>
            <a:r>
              <a:rPr lang="cs-CZ" sz="2800" dirty="0"/>
              <a:t> </a:t>
            </a:r>
            <a:r>
              <a:rPr lang="cs-CZ" sz="2800" dirty="0" smtClean="0"/>
              <a:t>!!!</a:t>
            </a:r>
          </a:p>
          <a:p>
            <a:pPr>
              <a:lnSpc>
                <a:spcPct val="80000"/>
              </a:lnSpc>
              <a:defRPr/>
            </a:pPr>
            <a:r>
              <a:rPr lang="cs-CZ" sz="2800" dirty="0" err="1" smtClean="0"/>
              <a:t>Nicorette</a:t>
            </a:r>
            <a:r>
              <a:rPr lang="cs-CZ" sz="2800" dirty="0" smtClean="0"/>
              <a:t> </a:t>
            </a:r>
            <a:r>
              <a:rPr lang="cs-CZ" sz="2800" dirty="0" err="1" smtClean="0"/>
              <a:t>plaster</a:t>
            </a:r>
            <a:r>
              <a:rPr lang="cs-CZ" sz="2800" dirty="0" smtClean="0"/>
              <a:t> </a:t>
            </a:r>
            <a:r>
              <a:rPr lang="cs-CZ" sz="2800" dirty="0"/>
              <a:t>5, 10, 15 mg, 16h (570, -)</a:t>
            </a:r>
            <a:br>
              <a:rPr lang="cs-CZ" sz="2800" dirty="0"/>
            </a:br>
            <a:r>
              <a:rPr lang="cs-CZ" sz="2800" dirty="0"/>
              <a:t>                   </a:t>
            </a:r>
            <a:r>
              <a:rPr lang="cs-CZ" sz="2800" dirty="0" err="1"/>
              <a:t>Niquitin</a:t>
            </a:r>
            <a:r>
              <a:rPr lang="cs-CZ" sz="2800" dirty="0"/>
              <a:t> CQ 7, 14, 21mg, 24h (460, </a:t>
            </a:r>
            <a:r>
              <a:rPr lang="cs-CZ" sz="2800" dirty="0" smtClean="0"/>
              <a:t>-)</a:t>
            </a:r>
          </a:p>
          <a:p>
            <a:pPr>
              <a:lnSpc>
                <a:spcPct val="80000"/>
              </a:lnSpc>
              <a:defRPr/>
            </a:pPr>
            <a:r>
              <a:rPr lang="cs-CZ" sz="2800" dirty="0" err="1" smtClean="0"/>
              <a:t>Inhaler</a:t>
            </a:r>
            <a:r>
              <a:rPr lang="cs-CZ" sz="2800" dirty="0" smtClean="0"/>
              <a:t> </a:t>
            </a:r>
            <a:r>
              <a:rPr lang="cs-CZ" sz="2800" dirty="0"/>
              <a:t>10, 15 mg (360 - 400, </a:t>
            </a:r>
            <a:r>
              <a:rPr lang="cs-CZ" sz="2800" dirty="0" smtClean="0"/>
              <a:t>-)</a:t>
            </a:r>
          </a:p>
          <a:p>
            <a:pPr>
              <a:lnSpc>
                <a:spcPct val="80000"/>
              </a:lnSpc>
              <a:defRPr/>
            </a:pPr>
            <a:r>
              <a:rPr lang="cs-CZ" sz="2800" dirty="0" err="1" smtClean="0"/>
              <a:t>Sublingual</a:t>
            </a:r>
            <a:r>
              <a:rPr lang="cs-CZ" sz="2800" dirty="0" smtClean="0"/>
              <a:t> </a:t>
            </a:r>
            <a:r>
              <a:rPr lang="cs-CZ" sz="2800" dirty="0" err="1"/>
              <a:t>tablets</a:t>
            </a:r>
            <a:r>
              <a:rPr lang="cs-CZ" sz="2800" dirty="0"/>
              <a:t>: 2 </a:t>
            </a:r>
            <a:r>
              <a:rPr lang="cs-CZ" sz="2800" dirty="0" smtClean="0"/>
              <a:t>mg</a:t>
            </a:r>
          </a:p>
          <a:p>
            <a:pPr>
              <a:lnSpc>
                <a:spcPct val="80000"/>
              </a:lnSpc>
              <a:defRPr/>
            </a:pPr>
            <a:r>
              <a:rPr lang="cs-CZ" sz="2800" dirty="0" smtClean="0"/>
              <a:t>Oral </a:t>
            </a:r>
            <a:r>
              <a:rPr lang="cs-CZ" sz="2800" dirty="0" err="1"/>
              <a:t>spray</a:t>
            </a:r>
            <a:r>
              <a:rPr lang="cs-CZ" sz="2800" dirty="0"/>
              <a:t> 1 dose </a:t>
            </a:r>
            <a:r>
              <a:rPr lang="cs-CZ" sz="2800" dirty="0" smtClean="0"/>
              <a:t>1 mg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nicotine</a:t>
            </a:r>
            <a:r>
              <a:rPr lang="cs-CZ" sz="2800" dirty="0" smtClean="0"/>
              <a:t>, </a:t>
            </a:r>
            <a:r>
              <a:rPr lang="cs-CZ" sz="2800" dirty="0" err="1"/>
              <a:t>pack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150 mg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solution</a:t>
            </a:r>
            <a:r>
              <a:rPr lang="cs-CZ" sz="2800" dirty="0"/>
              <a:t> (370, </a:t>
            </a:r>
            <a:r>
              <a:rPr lang="cs-CZ" sz="2800" dirty="0" smtClean="0"/>
              <a:t>-)</a:t>
            </a:r>
          </a:p>
          <a:p>
            <a:pPr>
              <a:lnSpc>
                <a:spcPct val="80000"/>
              </a:lnSpc>
              <a:defRPr/>
            </a:pPr>
            <a:r>
              <a:rPr lang="cs-CZ" sz="2800" dirty="0" err="1" smtClean="0"/>
              <a:t>Pastilles</a:t>
            </a:r>
            <a:r>
              <a:rPr lang="cs-CZ" sz="2800" dirty="0" smtClean="0"/>
              <a:t> </a:t>
            </a:r>
            <a:r>
              <a:rPr lang="cs-CZ" sz="2800" dirty="0"/>
              <a:t>1.5 mg, 4 </a:t>
            </a:r>
            <a:r>
              <a:rPr lang="cs-CZ" sz="2800" dirty="0" smtClean="0"/>
              <a:t>mg</a:t>
            </a:r>
          </a:p>
          <a:p>
            <a:pPr>
              <a:lnSpc>
                <a:spcPct val="80000"/>
              </a:lnSpc>
              <a:defRPr/>
            </a:pPr>
            <a:r>
              <a:rPr lang="cs-CZ" sz="2800" dirty="0" err="1" smtClean="0"/>
              <a:t>Orodispersible</a:t>
            </a:r>
            <a:r>
              <a:rPr lang="cs-CZ" sz="2800" dirty="0" smtClean="0"/>
              <a:t> </a:t>
            </a:r>
            <a:r>
              <a:rPr lang="cs-CZ" sz="2800" dirty="0"/>
              <a:t>film</a:t>
            </a:r>
            <a:br>
              <a:rPr lang="cs-CZ" sz="2800" dirty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err="1"/>
              <a:t>They</a:t>
            </a:r>
            <a:r>
              <a:rPr lang="cs-CZ" sz="2800" dirty="0"/>
              <a:t> </a:t>
            </a:r>
            <a:r>
              <a:rPr lang="cs-CZ" sz="2800" dirty="0" err="1"/>
              <a:t>differ</a:t>
            </a:r>
            <a:r>
              <a:rPr lang="cs-CZ" sz="2800" dirty="0"/>
              <a:t> in </a:t>
            </a:r>
            <a:r>
              <a:rPr lang="cs-CZ" sz="2800" dirty="0" err="1"/>
              <a:t>pharmacokinetics</a:t>
            </a:r>
            <a:r>
              <a:rPr lang="cs-CZ" sz="2800" dirty="0"/>
              <a:t>,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possibility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combining</a:t>
            </a:r>
            <a:r>
              <a:rPr lang="cs-CZ" sz="2800" dirty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continuously</a:t>
            </a:r>
            <a:r>
              <a:rPr lang="cs-CZ" sz="2800" dirty="0" smtClean="0"/>
              <a:t> </a:t>
            </a:r>
            <a:r>
              <a:rPr lang="cs-CZ" sz="2800" dirty="0" err="1"/>
              <a:t>acting</a:t>
            </a:r>
            <a:r>
              <a:rPr lang="cs-CZ" sz="2800" dirty="0"/>
              <a:t> </a:t>
            </a:r>
            <a:r>
              <a:rPr lang="cs-CZ" sz="2800" dirty="0" err="1" smtClean="0"/>
              <a:t>patches</a:t>
            </a:r>
            <a:r>
              <a:rPr lang="cs-CZ" sz="2800" dirty="0" smtClean="0"/>
              <a:t>/</a:t>
            </a:r>
            <a:r>
              <a:rPr lang="cs-CZ" sz="2800" dirty="0" err="1" smtClean="0"/>
              <a:t>plasters</a:t>
            </a:r>
            <a:r>
              <a:rPr lang="cs-CZ" sz="2800" dirty="0" smtClean="0"/>
              <a:t>  </a:t>
            </a:r>
            <a:r>
              <a:rPr lang="cs-CZ" sz="2800" dirty="0" err="1"/>
              <a:t>with</a:t>
            </a:r>
            <a:r>
              <a:rPr lang="cs-CZ" sz="2800" dirty="0"/>
              <a:t> </a:t>
            </a:r>
            <a:r>
              <a:rPr lang="cs-CZ" sz="2800" dirty="0" err="1"/>
              <a:t>other</a:t>
            </a:r>
            <a:r>
              <a:rPr lang="cs-CZ" sz="2800" dirty="0"/>
              <a:t> </a:t>
            </a:r>
            <a:r>
              <a:rPr lang="cs-CZ" sz="2800" dirty="0" err="1" smtClean="0"/>
              <a:t>forms</a:t>
            </a:r>
            <a:r>
              <a:rPr lang="cs-CZ" sz="2800" dirty="0" smtClean="0"/>
              <a:t> </a:t>
            </a:r>
            <a:r>
              <a:rPr lang="cs-CZ" sz="2800" dirty="0" err="1" smtClean="0"/>
              <a:t>influencing</a:t>
            </a:r>
            <a:r>
              <a:rPr lang="cs-CZ" sz="2800" dirty="0" smtClean="0"/>
              <a:t> </a:t>
            </a:r>
            <a:r>
              <a:rPr lang="cs-CZ" sz="2800" dirty="0" err="1"/>
              <a:t>peaks</a:t>
            </a:r>
            <a:r>
              <a:rPr lang="cs-CZ" sz="2800" dirty="0"/>
              <a:t>.</a:t>
            </a:r>
            <a:endParaRPr lang="cs-CZ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</p:spPr>
        <p:txBody>
          <a:bodyPr/>
          <a:lstStyle/>
          <a:p>
            <a:pPr>
              <a:defRPr/>
            </a:pPr>
            <a:r>
              <a:rPr lang="cs-CZ" i="1" dirty="0"/>
              <a:t>Nicotiana tabacum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</p:spPr>
        <p:txBody>
          <a:bodyPr/>
          <a:lstStyle/>
          <a:p>
            <a:pPr>
              <a:defRPr/>
            </a:pPr>
            <a:r>
              <a:rPr lang="cs-CZ" i="1" dirty="0" smtClean="0"/>
              <a:t>Nicotiana rustica</a:t>
            </a:r>
            <a:r>
              <a:rPr lang="cs-CZ" dirty="0" smtClean="0"/>
              <a:t> L.</a:t>
            </a:r>
            <a:endParaRPr lang="cs-CZ" dirty="0"/>
          </a:p>
        </p:txBody>
      </p:sp>
      <p:sp>
        <p:nvSpPr>
          <p:cNvPr id="1946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Tobacco </a:t>
            </a:r>
            <a:r>
              <a:rPr lang="cs-CZ" altLang="cs-CZ" dirty="0" err="1" smtClean="0"/>
              <a:t>plants</a:t>
            </a:r>
            <a:endParaRPr lang="cs-CZ" altLang="cs-CZ" dirty="0" smtClean="0"/>
          </a:p>
        </p:txBody>
      </p:sp>
      <p:pic>
        <p:nvPicPr>
          <p:cNvPr id="19461" name="Picture 4" descr="C:\Users\Mgr. Fialová\Desktop\Kouření\Kouření obrázky\Nicotiana_tabacum_Blanco1.36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6138" y="2471738"/>
            <a:ext cx="2952750" cy="3817937"/>
          </a:xfrm>
          <a:noFill/>
        </p:spPr>
      </p:pic>
      <p:pic>
        <p:nvPicPr>
          <p:cNvPr id="19462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2100" y="2471738"/>
            <a:ext cx="2895600" cy="3821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7504" y="6453336"/>
            <a:ext cx="900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5" tooltip="France"/>
              </a:rPr>
              <a:t>French</a:t>
            </a:r>
            <a:r>
              <a:rPr lang="en-US" sz="1600" dirty="0"/>
              <a:t> ambassador in </a:t>
            </a:r>
            <a:r>
              <a:rPr lang="en-US" sz="1600" dirty="0">
                <a:hlinkClick r:id="rId6" tooltip="Portugal"/>
              </a:rPr>
              <a:t>Portugal</a:t>
            </a:r>
            <a:r>
              <a:rPr lang="en-US" sz="1600" dirty="0"/>
              <a:t>, </a:t>
            </a:r>
            <a:r>
              <a:rPr lang="en-US" sz="1600" dirty="0">
                <a:hlinkClick r:id="rId7" tooltip="Jean Nicot"/>
              </a:rPr>
              <a:t>Jean </a:t>
            </a:r>
            <a:r>
              <a:rPr lang="en-US" sz="1600" dirty="0" err="1">
                <a:hlinkClick r:id="rId7" tooltip="Jean Nicot"/>
              </a:rPr>
              <a:t>Nicot</a:t>
            </a:r>
            <a:r>
              <a:rPr lang="en-US" sz="1600" dirty="0">
                <a:hlinkClick r:id="rId7" tooltip="Jean Nicot"/>
              </a:rPr>
              <a:t> de </a:t>
            </a:r>
            <a:r>
              <a:rPr lang="en-US" sz="1600" dirty="0" err="1" smtClean="0">
                <a:hlinkClick r:id="rId7" tooltip="Jean Nicot"/>
              </a:rPr>
              <a:t>Villemain</a:t>
            </a:r>
            <a:r>
              <a:rPr lang="en-US" sz="1600" dirty="0" smtClean="0"/>
              <a:t> </a:t>
            </a:r>
            <a:r>
              <a:rPr lang="en-US" sz="1600" dirty="0"/>
              <a:t>sent tobacco and seeds to </a:t>
            </a:r>
            <a:r>
              <a:rPr lang="en-US" sz="1600" dirty="0">
                <a:hlinkClick r:id="rId8" tooltip="Paris"/>
              </a:rPr>
              <a:t>Paris</a:t>
            </a:r>
            <a:r>
              <a:rPr lang="en-US" sz="1600" dirty="0"/>
              <a:t> in 1560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33140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Farmakotherapy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reduces the intensity of withdrawal symptoms similar to </a:t>
            </a:r>
            <a:r>
              <a:rPr lang="en-US" dirty="0" smtClean="0"/>
              <a:t>N</a:t>
            </a:r>
            <a:r>
              <a:rPr lang="cs-CZ" dirty="0" smtClean="0"/>
              <a:t>R</a:t>
            </a:r>
            <a:r>
              <a:rPr lang="en-US" dirty="0" smtClean="0"/>
              <a:t>T</a:t>
            </a:r>
            <a:r>
              <a:rPr lang="en-US" dirty="0"/>
              <a:t>, </a:t>
            </a:r>
            <a:r>
              <a:rPr lang="cs-CZ" dirty="0" smtClean="0"/>
              <a:t>but </a:t>
            </a:r>
            <a:r>
              <a:rPr lang="en-US" dirty="0" smtClean="0"/>
              <a:t>without </a:t>
            </a:r>
            <a:r>
              <a:rPr lang="en-US" dirty="0"/>
              <a:t>nicotine</a:t>
            </a:r>
          </a:p>
          <a:p>
            <a:r>
              <a:rPr lang="en-US" dirty="0"/>
              <a:t>The need for long-term treatment: at least 3-6 months, individually and much longer</a:t>
            </a:r>
          </a:p>
          <a:p>
            <a:r>
              <a:rPr lang="en-US" dirty="0"/>
              <a:t>Mostly good tolerance, beware of interaction with drugs used in psychiatry</a:t>
            </a:r>
          </a:p>
          <a:p>
            <a:endParaRPr lang="en-US" dirty="0"/>
          </a:p>
          <a:p>
            <a:r>
              <a:rPr lang="en-US" dirty="0"/>
              <a:t>Bupropion</a:t>
            </a:r>
          </a:p>
          <a:p>
            <a:r>
              <a:rPr lang="en-US" dirty="0" err="1"/>
              <a:t>Vareniclin</a:t>
            </a:r>
            <a:endParaRPr lang="en-US" dirty="0"/>
          </a:p>
          <a:p>
            <a:r>
              <a:rPr lang="en-US" dirty="0" err="1"/>
              <a:t>Cytisin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Combination options with NRT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5492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Combined</a:t>
            </a:r>
            <a:r>
              <a:rPr lang="cs-CZ" dirty="0"/>
              <a:t> </a:t>
            </a:r>
            <a:r>
              <a:rPr lang="cs-CZ" dirty="0" err="1"/>
              <a:t>treatment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cs-CZ" dirty="0" smtClean="0"/>
              <a:t>R</a:t>
            </a:r>
            <a:r>
              <a:rPr lang="en-US" dirty="0" smtClean="0"/>
              <a:t>T </a:t>
            </a:r>
            <a:r>
              <a:rPr lang="en-US" dirty="0"/>
              <a:t>- different forms </a:t>
            </a:r>
            <a:r>
              <a:rPr lang="cs-CZ" dirty="0" err="1" smtClean="0"/>
              <a:t>combined</a:t>
            </a:r>
            <a:r>
              <a:rPr lang="cs-CZ" dirty="0" smtClean="0"/>
              <a:t> </a:t>
            </a:r>
            <a:r>
              <a:rPr lang="en-US" dirty="0" smtClean="0"/>
              <a:t>among themselves</a:t>
            </a:r>
            <a:endParaRPr lang="cs-CZ" dirty="0" smtClean="0"/>
          </a:p>
          <a:p>
            <a:r>
              <a:rPr lang="en-US" dirty="0" smtClean="0"/>
              <a:t>Bupropion </a:t>
            </a:r>
            <a:r>
              <a:rPr lang="en-US" dirty="0"/>
              <a:t>+ </a:t>
            </a:r>
            <a:r>
              <a:rPr lang="en-US" dirty="0" smtClean="0"/>
              <a:t>N</a:t>
            </a:r>
            <a:r>
              <a:rPr lang="cs-CZ" dirty="0" smtClean="0"/>
              <a:t>R</a:t>
            </a:r>
            <a:r>
              <a:rPr lang="en-US" dirty="0" smtClean="0"/>
              <a:t>T</a:t>
            </a:r>
            <a:endParaRPr lang="cs-CZ" dirty="0" smtClean="0"/>
          </a:p>
          <a:p>
            <a:r>
              <a:rPr lang="en-US" dirty="0" err="1" smtClean="0"/>
              <a:t>Varenicline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N</a:t>
            </a:r>
            <a:r>
              <a:rPr lang="cs-CZ" dirty="0" smtClean="0"/>
              <a:t>R</a:t>
            </a:r>
            <a:r>
              <a:rPr lang="en-US" dirty="0" smtClean="0"/>
              <a:t>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All the above mentioned ideally combine with behavioral psychotherapy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2320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524000"/>
          </a:xfrm>
        </p:spPr>
        <p:txBody>
          <a:bodyPr/>
          <a:lstStyle/>
          <a:p>
            <a:r>
              <a:rPr lang="cs-CZ" altLang="cs-CZ" dirty="0" err="1"/>
              <a:t>Treatment</a:t>
            </a:r>
            <a:r>
              <a:rPr lang="cs-CZ" altLang="cs-CZ" dirty="0"/>
              <a:t> of </a:t>
            </a:r>
            <a:r>
              <a:rPr lang="cs-CZ" altLang="cs-CZ" dirty="0" err="1"/>
              <a:t>behavioral</a:t>
            </a:r>
            <a:r>
              <a:rPr lang="cs-CZ" altLang="cs-CZ" dirty="0"/>
              <a:t> </a:t>
            </a:r>
            <a:r>
              <a:rPr lang="cs-CZ" altLang="cs-CZ" dirty="0" err="1"/>
              <a:t>addiction</a:t>
            </a:r>
            <a:endParaRPr lang="cs-CZ" altLang="cs-CZ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4191000"/>
          </a:xfrm>
        </p:spPr>
        <p:txBody>
          <a:bodyPr>
            <a:normAutofit lnSpcReduction="10000"/>
          </a:bodyPr>
          <a:lstStyle/>
          <a:p>
            <a:r>
              <a:rPr lang="en-US" altLang="cs-CZ" dirty="0"/>
              <a:t>An integral and necessary part of the </a:t>
            </a:r>
            <a:r>
              <a:rPr lang="en-US" altLang="cs-CZ" dirty="0" smtClean="0"/>
              <a:t>curing</a:t>
            </a:r>
            <a:r>
              <a:rPr lang="cs-CZ" altLang="cs-CZ" dirty="0" smtClean="0"/>
              <a:t>/</a:t>
            </a:r>
            <a:r>
              <a:rPr lang="cs-CZ" dirty="0" err="1" smtClean="0"/>
              <a:t>cessation</a:t>
            </a:r>
            <a:r>
              <a:rPr lang="cs-CZ" dirty="0" smtClean="0"/>
              <a:t> </a:t>
            </a:r>
            <a:r>
              <a:rPr lang="en-US" altLang="cs-CZ" dirty="0" smtClean="0"/>
              <a:t>process </a:t>
            </a:r>
            <a:r>
              <a:rPr lang="en-US" altLang="cs-CZ" dirty="0"/>
              <a:t>!!!</a:t>
            </a:r>
          </a:p>
          <a:p>
            <a:r>
              <a:rPr lang="en-US" altLang="cs-CZ" dirty="0"/>
              <a:t>Psychosocial complex approach</a:t>
            </a:r>
          </a:p>
          <a:p>
            <a:r>
              <a:rPr lang="en-US" altLang="cs-CZ" dirty="0"/>
              <a:t>Advice - should be provided by an expert - trained </a:t>
            </a:r>
            <a:r>
              <a:rPr lang="en-US" altLang="cs-CZ" dirty="0" smtClean="0"/>
              <a:t>specialist</a:t>
            </a:r>
            <a:endParaRPr lang="cs-CZ" altLang="cs-CZ" dirty="0" smtClean="0"/>
          </a:p>
          <a:p>
            <a:r>
              <a:rPr lang="en-US" dirty="0"/>
              <a:t>Not yet </a:t>
            </a:r>
            <a:r>
              <a:rPr lang="cs-CZ" dirty="0" smtClean="0"/>
              <a:t>so </a:t>
            </a:r>
            <a:r>
              <a:rPr lang="en-US" dirty="0" smtClean="0"/>
              <a:t>available </a:t>
            </a:r>
            <a:r>
              <a:rPr lang="en-US" dirty="0"/>
              <a:t>in the Czech Republic</a:t>
            </a:r>
            <a:endParaRPr lang="cs-CZ" altLang="cs-CZ" dirty="0"/>
          </a:p>
          <a:p>
            <a:endParaRPr lang="cs-CZ" altLang="cs-CZ" dirty="0" smtClean="0"/>
          </a:p>
          <a:p>
            <a:r>
              <a:rPr lang="cs-CZ" b="1" dirty="0"/>
              <a:t>Network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available</a:t>
            </a:r>
            <a:r>
              <a:rPr lang="cs-CZ" b="1" dirty="0"/>
              <a:t> </a:t>
            </a:r>
            <a:r>
              <a:rPr lang="cs-CZ" b="1" dirty="0" err="1"/>
              <a:t>services</a:t>
            </a:r>
            <a:r>
              <a:rPr lang="cs-CZ" dirty="0"/>
              <a:t>:</a:t>
            </a:r>
            <a:endParaRPr lang="en-US" altLang="cs-CZ" dirty="0"/>
          </a:p>
          <a:p>
            <a:r>
              <a:rPr lang="en-US" altLang="cs-CZ" dirty="0"/>
              <a:t>Smoking cessation counseling</a:t>
            </a:r>
          </a:p>
          <a:p>
            <a:r>
              <a:rPr lang="en-US" altLang="cs-CZ" dirty="0"/>
              <a:t>Smoking cessation centers</a:t>
            </a:r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06723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/>
          <a:lstStyle/>
          <a:p>
            <a:r>
              <a:rPr lang="cs-CZ" dirty="0" err="1" smtClean="0"/>
              <a:t>Harm</a:t>
            </a:r>
            <a:r>
              <a:rPr lang="cs-CZ" dirty="0" smtClean="0"/>
              <a:t> </a:t>
            </a:r>
            <a:r>
              <a:rPr lang="cs-CZ" dirty="0" err="1" smtClean="0"/>
              <a:t>reduction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Efforts to reduce the health risks of smoking</a:t>
            </a:r>
          </a:p>
          <a:p>
            <a:r>
              <a:rPr lang="en-US" dirty="0" smtClean="0"/>
              <a:t>Can </a:t>
            </a:r>
            <a:r>
              <a:rPr lang="en-US" dirty="0"/>
              <a:t>not talk about "healthier" smoking, it's just a reduction </a:t>
            </a:r>
            <a:r>
              <a:rPr lang="cs-CZ" dirty="0" err="1" smtClean="0"/>
              <a:t>of</a:t>
            </a:r>
            <a:r>
              <a:rPr lang="en-US" dirty="0" smtClean="0"/>
              <a:t> </a:t>
            </a:r>
            <a:r>
              <a:rPr lang="en-US" dirty="0"/>
              <a:t>toxicity</a:t>
            </a:r>
          </a:p>
          <a:p>
            <a:r>
              <a:rPr lang="en-US" dirty="0"/>
              <a:t>Apply </a:t>
            </a:r>
            <a:r>
              <a:rPr lang="en-US" dirty="0" err="1" smtClean="0"/>
              <a:t>th</a:t>
            </a:r>
            <a:r>
              <a:rPr lang="cs-CZ" dirty="0" err="1" smtClean="0"/>
              <a:t>is</a:t>
            </a:r>
            <a:r>
              <a:rPr lang="en-US" dirty="0" smtClean="0"/>
              <a:t> a</a:t>
            </a:r>
            <a:r>
              <a:rPr lang="cs-CZ" dirty="0" err="1" smtClean="0"/>
              <a:t>pproach</a:t>
            </a:r>
            <a:r>
              <a:rPr lang="en-US" dirty="0" smtClean="0"/>
              <a:t> </a:t>
            </a:r>
            <a:r>
              <a:rPr lang="en-US" dirty="0"/>
              <a:t>only after </a:t>
            </a:r>
            <a:r>
              <a:rPr lang="cs-CZ" dirty="0" err="1" smtClean="0"/>
              <a:t>failure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verified</a:t>
            </a:r>
            <a:r>
              <a:rPr lang="cs-CZ" dirty="0" smtClean="0"/>
              <a:t> </a:t>
            </a:r>
            <a:r>
              <a:rPr lang="en-US" dirty="0" smtClean="0"/>
              <a:t>methods </a:t>
            </a:r>
            <a:endParaRPr lang="en-US" dirty="0"/>
          </a:p>
          <a:p>
            <a:r>
              <a:rPr lang="en-US" dirty="0"/>
              <a:t>Principle: Permanent reduction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number of smoked cigarettes (most commonly </a:t>
            </a:r>
            <a:r>
              <a:rPr lang="en-US" dirty="0" smtClean="0"/>
              <a:t>N</a:t>
            </a:r>
            <a:r>
              <a:rPr lang="cs-CZ" dirty="0" smtClean="0"/>
              <a:t>R</a:t>
            </a:r>
            <a:r>
              <a:rPr lang="en-US" dirty="0" smtClean="0"/>
              <a:t>T </a:t>
            </a:r>
            <a:r>
              <a:rPr lang="en-US" dirty="0"/>
              <a:t>or </a:t>
            </a:r>
            <a:r>
              <a:rPr lang="cs-CZ" dirty="0" err="1" smtClean="0"/>
              <a:t>pharmaco</a:t>
            </a:r>
            <a:r>
              <a:rPr lang="en-US" dirty="0" smtClean="0"/>
              <a:t>therapy</a:t>
            </a:r>
            <a:r>
              <a:rPr lang="en-US" dirty="0"/>
              <a:t>)</a:t>
            </a:r>
          </a:p>
          <a:p>
            <a:r>
              <a:rPr lang="en-US" dirty="0"/>
              <a:t>E-cigarettes, vaporizers: Recommended as harm reduction products or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en-US" dirty="0" smtClean="0"/>
              <a:t>smoking </a:t>
            </a:r>
            <a:r>
              <a:rPr lang="en-US" dirty="0"/>
              <a:t>cessation, but many experts disagree</a:t>
            </a:r>
          </a:p>
          <a:p>
            <a:r>
              <a:rPr lang="en-US" dirty="0"/>
              <a:t>Current lifestyle change (nutrition, movement, etc.)</a:t>
            </a:r>
          </a:p>
          <a:p>
            <a:r>
              <a:rPr lang="en-US" dirty="0"/>
              <a:t>It is absolutely necessary to reject the </a:t>
            </a:r>
            <a:r>
              <a:rPr lang="en-US" dirty="0" smtClean="0"/>
              <a:t>hookah</a:t>
            </a:r>
            <a:r>
              <a:rPr lang="cs-CZ" dirty="0" smtClean="0"/>
              <a:t>/</a:t>
            </a:r>
            <a:r>
              <a:rPr lang="cs-CZ" dirty="0" err="1" smtClean="0"/>
              <a:t>water</a:t>
            </a:r>
            <a:r>
              <a:rPr lang="cs-CZ" dirty="0" smtClean="0"/>
              <a:t> </a:t>
            </a:r>
            <a:r>
              <a:rPr lang="cs-CZ" dirty="0" err="1" smtClean="0"/>
              <a:t>pipe</a:t>
            </a:r>
            <a:r>
              <a:rPr lang="en-US" dirty="0" smtClean="0"/>
              <a:t> </a:t>
            </a:r>
            <a:r>
              <a:rPr lang="en-US" dirty="0"/>
              <a:t>as a means of HR, the harmfulness for active and passive smokers similar to the cigarette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179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cs-CZ" altLang="cs-CZ" dirty="0" err="1"/>
              <a:t>Prevention</a:t>
            </a:r>
            <a:r>
              <a:rPr lang="cs-CZ" altLang="cs-CZ" dirty="0"/>
              <a:t> of smoking</a:t>
            </a:r>
            <a:endParaRPr lang="cs-CZ" alt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7260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cs-CZ" b="1" dirty="0"/>
              <a:t>Comprehensive approach:</a:t>
            </a:r>
          </a:p>
          <a:p>
            <a:pPr>
              <a:defRPr/>
            </a:pPr>
            <a:r>
              <a:rPr lang="en-US" altLang="cs-CZ" b="1" dirty="0"/>
              <a:t>Changing attitudes and viewing the </a:t>
            </a:r>
            <a:r>
              <a:rPr lang="cs-CZ" altLang="cs-CZ" b="1" dirty="0" smtClean="0"/>
              <a:t>society </a:t>
            </a:r>
            <a:r>
              <a:rPr lang="en-US" altLang="cs-CZ" b="1" dirty="0" smtClean="0"/>
              <a:t>on </a:t>
            </a:r>
            <a:r>
              <a:rPr lang="en-US" altLang="cs-CZ" b="1" dirty="0"/>
              <a:t>smoking</a:t>
            </a:r>
          </a:p>
          <a:p>
            <a:pPr>
              <a:defRPr/>
            </a:pPr>
            <a:r>
              <a:rPr lang="en-US" altLang="cs-CZ" b="1" dirty="0"/>
              <a:t>Education, information, </a:t>
            </a:r>
            <a:r>
              <a:rPr lang="cs-CZ" altLang="cs-CZ" b="1" dirty="0" err="1" smtClean="0"/>
              <a:t>enlightenment</a:t>
            </a:r>
            <a:endParaRPr lang="en-US" altLang="cs-CZ" b="1" u="sng" dirty="0"/>
          </a:p>
          <a:p>
            <a:pPr>
              <a:defRPr/>
            </a:pPr>
            <a:r>
              <a:rPr lang="en-US" altLang="cs-CZ" b="1" dirty="0" smtClean="0"/>
              <a:t>availability </a:t>
            </a:r>
            <a:r>
              <a:rPr lang="cs-CZ" altLang="cs-CZ" b="1" dirty="0" err="1" smtClean="0"/>
              <a:t>of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tobacco</a:t>
            </a:r>
            <a:r>
              <a:rPr lang="cs-CZ" altLang="cs-CZ" b="1" dirty="0" smtClean="0"/>
              <a:t> </a:t>
            </a:r>
            <a:r>
              <a:rPr lang="en-US" altLang="cs-CZ" b="1" dirty="0" smtClean="0"/>
              <a:t>for </a:t>
            </a:r>
            <a:r>
              <a:rPr lang="en-US" altLang="cs-CZ" b="1" dirty="0"/>
              <a:t>children and teenagers</a:t>
            </a:r>
          </a:p>
          <a:p>
            <a:pPr marL="0" indent="0">
              <a:buNone/>
              <a:defRPr/>
            </a:pPr>
            <a:r>
              <a:rPr lang="cs-CZ" altLang="cs-CZ" b="1" dirty="0" smtClean="0"/>
              <a:t>  </a:t>
            </a:r>
            <a:r>
              <a:rPr lang="en-US" altLang="cs-CZ" b="1" dirty="0" smtClean="0"/>
              <a:t>(</a:t>
            </a:r>
            <a:r>
              <a:rPr lang="en-US" altLang="cs-CZ" b="1" dirty="0"/>
              <a:t>legislation and its enforceability, economic </a:t>
            </a:r>
            <a:r>
              <a:rPr lang="cs-CZ" altLang="cs-CZ" b="1" dirty="0" smtClean="0"/>
              <a:t>  </a:t>
            </a:r>
          </a:p>
          <a:p>
            <a:pPr marL="0" indent="0">
              <a:buNone/>
              <a:defRPr/>
            </a:pPr>
            <a:r>
              <a:rPr lang="cs-CZ" altLang="cs-CZ" b="1" dirty="0"/>
              <a:t> </a:t>
            </a:r>
            <a:r>
              <a:rPr lang="cs-CZ" altLang="cs-CZ" b="1" dirty="0" smtClean="0"/>
              <a:t> </a:t>
            </a:r>
            <a:r>
              <a:rPr lang="en-US" altLang="cs-CZ" b="1" dirty="0" smtClean="0"/>
              <a:t>instruments</a:t>
            </a:r>
            <a:r>
              <a:rPr lang="en-US" altLang="cs-CZ" b="1" dirty="0"/>
              <a:t>, ...)</a:t>
            </a:r>
          </a:p>
          <a:p>
            <a:pPr>
              <a:defRPr/>
            </a:pPr>
            <a:r>
              <a:rPr lang="en-US" altLang="cs-CZ" b="1" dirty="0"/>
              <a:t>Beware of the opposite effect, especially among young people </a:t>
            </a:r>
            <a:r>
              <a:rPr lang="en-US" altLang="cs-CZ" b="1" dirty="0" smtClean="0"/>
              <a:t>!!!</a:t>
            </a:r>
            <a:endParaRPr lang="cs-CZ" altLang="cs-CZ" b="1" dirty="0" smtClean="0"/>
          </a:p>
          <a:p>
            <a:pPr>
              <a:defRPr/>
            </a:pPr>
            <a:r>
              <a:rPr lang="en-US" b="1" dirty="0" smtClean="0"/>
              <a:t>Sol</a:t>
            </a:r>
            <a:r>
              <a:rPr lang="cs-CZ" b="1" dirty="0" smtClean="0"/>
              <a:t>v</a:t>
            </a:r>
            <a:r>
              <a:rPr lang="en-US" b="1" dirty="0" smtClean="0"/>
              <a:t>in</a:t>
            </a:r>
            <a:r>
              <a:rPr lang="cs-CZ" b="1" dirty="0" smtClean="0"/>
              <a:t>g </a:t>
            </a:r>
            <a:r>
              <a:rPr lang="cs-CZ" b="1" dirty="0" err="1" smtClean="0"/>
              <a:t>problem</a:t>
            </a:r>
            <a:r>
              <a:rPr lang="cs-CZ" b="1" dirty="0" smtClean="0"/>
              <a:t> </a:t>
            </a:r>
            <a:r>
              <a:rPr lang="en-US" b="1" dirty="0" smtClean="0"/>
              <a:t>o</a:t>
            </a:r>
            <a:r>
              <a:rPr lang="cs-CZ" b="1" dirty="0" smtClean="0"/>
              <a:t>f</a:t>
            </a:r>
            <a:r>
              <a:rPr lang="en-US" b="1" dirty="0" smtClean="0"/>
              <a:t> </a:t>
            </a:r>
            <a:r>
              <a:rPr lang="en-US" b="1" dirty="0"/>
              <a:t>smoking with other forms of risky behavior</a:t>
            </a:r>
            <a:endParaRPr lang="en-US" altLang="cs-CZ" b="1" dirty="0"/>
          </a:p>
          <a:p>
            <a:pPr>
              <a:defRPr/>
            </a:pPr>
            <a:r>
              <a:rPr lang="en-US" altLang="cs-CZ" b="1" dirty="0"/>
              <a:t>Necessary part of prevention - helping to quit smoking</a:t>
            </a:r>
            <a:endParaRPr lang="cs-CZ" altLang="cs-CZ" b="1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556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534400" cy="936104"/>
          </a:xfrm>
        </p:spPr>
        <p:txBody>
          <a:bodyPr>
            <a:noAutofit/>
          </a:bodyPr>
          <a:lstStyle/>
          <a:p>
            <a:r>
              <a:rPr lang="cs-CZ" altLang="cs-CZ" dirty="0" err="1" smtClean="0"/>
              <a:t>Legislation</a:t>
            </a:r>
            <a:r>
              <a:rPr lang="cs-CZ" altLang="cs-CZ" dirty="0" smtClean="0"/>
              <a:t> </a:t>
            </a:r>
            <a:r>
              <a:rPr lang="cs-CZ" altLang="cs-CZ" dirty="0"/>
              <a:t>in </a:t>
            </a:r>
            <a:r>
              <a:rPr lang="cs-CZ" altLang="cs-CZ" dirty="0" err="1"/>
              <a:t>prevention</a:t>
            </a:r>
            <a:endParaRPr lang="cs-CZ" altLang="cs-CZ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4213" y="1484784"/>
            <a:ext cx="7772400" cy="4835054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  <a:defRPr/>
            </a:pPr>
            <a:r>
              <a:rPr lang="en-US" altLang="cs-CZ" sz="2800" dirty="0" smtClean="0"/>
              <a:t>Smoking restriction</a:t>
            </a:r>
            <a:endParaRPr lang="cs-CZ" altLang="cs-CZ" sz="2800" dirty="0" smtClean="0"/>
          </a:p>
          <a:p>
            <a:pPr>
              <a:buFontTx/>
              <a:buChar char="-"/>
              <a:defRPr/>
            </a:pPr>
            <a:r>
              <a:rPr lang="en-US" altLang="cs-CZ" sz="2800" dirty="0" smtClean="0"/>
              <a:t>Restrictions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of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advertisement</a:t>
            </a:r>
            <a:endParaRPr lang="cs-CZ" altLang="cs-CZ" sz="2800" dirty="0" smtClean="0"/>
          </a:p>
          <a:p>
            <a:pPr>
              <a:buFontTx/>
              <a:buChar char="-"/>
              <a:defRPr/>
            </a:pPr>
            <a:r>
              <a:rPr lang="en-US" altLang="cs-CZ" sz="2800" dirty="0" smtClean="0"/>
              <a:t>Terms </a:t>
            </a:r>
            <a:r>
              <a:rPr lang="en-US" altLang="cs-CZ" sz="2800" dirty="0"/>
              <a:t>and rules of production and </a:t>
            </a:r>
            <a:r>
              <a:rPr lang="en-US" altLang="cs-CZ" sz="2800" dirty="0" smtClean="0"/>
              <a:t>distribution</a:t>
            </a:r>
            <a:endParaRPr lang="cs-CZ" altLang="cs-CZ" sz="2800" dirty="0" smtClean="0"/>
          </a:p>
          <a:p>
            <a:pPr marL="0" indent="0">
              <a:buNone/>
              <a:defRPr/>
            </a:pPr>
            <a:r>
              <a:rPr lang="cs-CZ" altLang="cs-CZ" sz="2800" dirty="0"/>
              <a:t> </a:t>
            </a:r>
            <a:r>
              <a:rPr lang="cs-CZ" altLang="cs-CZ" sz="2800" dirty="0" smtClean="0"/>
              <a:t> </a:t>
            </a:r>
            <a:r>
              <a:rPr lang="en-US" altLang="cs-CZ" sz="2800" dirty="0" smtClean="0"/>
              <a:t>of </a:t>
            </a:r>
            <a:r>
              <a:rPr lang="en-US" altLang="cs-CZ" sz="2800" dirty="0"/>
              <a:t>tobacco </a:t>
            </a:r>
            <a:r>
              <a:rPr lang="en-US" altLang="cs-CZ" sz="2800" dirty="0" smtClean="0"/>
              <a:t>products</a:t>
            </a:r>
            <a:endParaRPr lang="cs-CZ" altLang="cs-CZ" sz="2800" dirty="0" smtClean="0"/>
          </a:p>
          <a:p>
            <a:pPr marL="0" indent="0">
              <a:buNone/>
              <a:defRPr/>
            </a:pPr>
            <a:r>
              <a:rPr lang="cs-CZ" sz="2800" dirty="0" smtClean="0"/>
              <a:t>- </a:t>
            </a:r>
            <a:r>
              <a:rPr lang="en-GB" sz="2800" dirty="0" smtClean="0"/>
              <a:t>Conditions </a:t>
            </a:r>
            <a:r>
              <a:rPr lang="en-GB" sz="2800" dirty="0"/>
              <a:t>of labelling and warning </a:t>
            </a:r>
            <a:endParaRPr lang="cs-CZ" sz="2800" dirty="0"/>
          </a:p>
          <a:p>
            <a:pPr marL="0" indent="0">
              <a:buNone/>
              <a:defRPr/>
            </a:pPr>
            <a:r>
              <a:rPr lang="cs-CZ" altLang="cs-CZ" sz="2800" dirty="0" smtClean="0"/>
              <a:t>- </a:t>
            </a:r>
            <a:r>
              <a:rPr lang="en-US" altLang="cs-CZ" sz="2800" dirty="0" smtClean="0"/>
              <a:t>Act </a:t>
            </a:r>
            <a:r>
              <a:rPr lang="en-US" altLang="cs-CZ" sz="2800" dirty="0"/>
              <a:t>No. 65/2017 Coll., On the protection of health against harmful effects of addictive substances</a:t>
            </a:r>
          </a:p>
          <a:p>
            <a:pPr marL="0" indent="0">
              <a:buNone/>
              <a:defRPr/>
            </a:pPr>
            <a:r>
              <a:rPr lang="cs-CZ" altLang="cs-CZ" sz="2800" dirty="0" smtClean="0"/>
              <a:t>- </a:t>
            </a:r>
            <a:r>
              <a:rPr lang="en-US" altLang="cs-CZ" sz="2800" dirty="0" smtClean="0"/>
              <a:t>Decree </a:t>
            </a:r>
            <a:r>
              <a:rPr lang="en-US" altLang="cs-CZ" sz="2800" dirty="0"/>
              <a:t>No. 37/2017 Coll., On e-cigarettes ...</a:t>
            </a:r>
          </a:p>
          <a:p>
            <a:pPr marL="0" indent="0">
              <a:buNone/>
              <a:defRPr/>
            </a:pPr>
            <a:r>
              <a:rPr lang="cs-CZ" altLang="cs-CZ" sz="2800" dirty="0" smtClean="0"/>
              <a:t>- </a:t>
            </a:r>
            <a:r>
              <a:rPr lang="en-US" altLang="cs-CZ" sz="2800" dirty="0" smtClean="0"/>
              <a:t>Differences </a:t>
            </a:r>
            <a:r>
              <a:rPr lang="en-US" altLang="cs-CZ" sz="2800" dirty="0"/>
              <a:t>between countries, including within the EU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cs-CZ" altLang="cs-CZ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24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67408"/>
          </a:xfrm>
        </p:spPr>
        <p:txBody>
          <a:bodyPr>
            <a:noAutofit/>
          </a:bodyPr>
          <a:lstStyle/>
          <a:p>
            <a:r>
              <a:rPr lang="en-US" altLang="cs-CZ" dirty="0"/>
              <a:t>Economic and social aspects of smoking</a:t>
            </a:r>
            <a:endParaRPr lang="cs-CZ" altLang="cs-CZ" dirty="0" smtClean="0"/>
          </a:p>
        </p:txBody>
      </p:sp>
      <p:sp>
        <p:nvSpPr>
          <p:cNvPr id="450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482013" cy="47102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cs-CZ" sz="2800" dirty="0"/>
              <a:t>High spending on health care</a:t>
            </a:r>
          </a:p>
          <a:p>
            <a:pPr>
              <a:defRPr/>
            </a:pPr>
            <a:r>
              <a:rPr lang="en-US" altLang="cs-CZ" sz="2800" dirty="0"/>
              <a:t>Receipt of finance from the taxation of tobacco products into the state budget</a:t>
            </a:r>
          </a:p>
          <a:p>
            <a:pPr>
              <a:defRPr/>
            </a:pPr>
            <a:r>
              <a:rPr lang="en-US" altLang="cs-CZ" sz="2800" dirty="0"/>
              <a:t>Problems: strong tobacco lobbies (?), Non-transparent transfers of funds (?) - no clear arguments</a:t>
            </a:r>
          </a:p>
          <a:p>
            <a:pPr>
              <a:defRPr/>
            </a:pPr>
            <a:r>
              <a:rPr lang="en-US" altLang="cs-CZ" sz="2800" dirty="0"/>
              <a:t>The tendency of smoking in the socially weaker groups</a:t>
            </a:r>
            <a:r>
              <a:rPr lang="en-US" altLang="cs-CZ" sz="2800" dirty="0" smtClean="0"/>
              <a:t>,</a:t>
            </a:r>
            <a:r>
              <a:rPr lang="en-GB" sz="2800" dirty="0"/>
              <a:t> </a:t>
            </a:r>
            <a:r>
              <a:rPr lang="cs-CZ" sz="2800" dirty="0" smtClean="0"/>
              <a:t>g</a:t>
            </a:r>
            <a:r>
              <a:rPr lang="en-GB" sz="2800" dirty="0" err="1" smtClean="0"/>
              <a:t>etting</a:t>
            </a:r>
            <a:r>
              <a:rPr lang="en-GB" sz="2800" dirty="0" smtClean="0"/>
              <a:t> poorer</a:t>
            </a:r>
            <a:r>
              <a:rPr lang="cs-CZ" sz="2800" dirty="0" smtClean="0"/>
              <a:t>, </a:t>
            </a:r>
            <a:r>
              <a:rPr lang="en-US" altLang="cs-CZ" sz="2800" dirty="0" smtClean="0"/>
              <a:t>the </a:t>
            </a:r>
            <a:r>
              <a:rPr lang="en-US" altLang="cs-CZ" sz="2800" dirty="0"/>
              <a:t>vicious circle, the economic and social interdependence - the connection to the social and health system</a:t>
            </a:r>
          </a:p>
          <a:p>
            <a:pPr eaLnBrk="1" hangingPunct="1">
              <a:defRPr/>
            </a:pPr>
            <a:endParaRPr lang="cs-CZ" altLang="cs-CZ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797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b="1" dirty="0" err="1">
                <a:solidFill>
                  <a:schemeClr val="tx1"/>
                </a:solidFill>
              </a:rPr>
              <a:t>Thanks</a:t>
            </a:r>
            <a:r>
              <a:rPr lang="cs-CZ" altLang="cs-CZ" b="1" dirty="0">
                <a:solidFill>
                  <a:schemeClr val="tx1"/>
                </a:solidFill>
              </a:rPr>
              <a:t> </a:t>
            </a:r>
            <a:r>
              <a:rPr lang="cs-CZ" altLang="cs-CZ" b="1" dirty="0" err="1">
                <a:solidFill>
                  <a:schemeClr val="tx1"/>
                </a:solidFill>
              </a:rPr>
              <a:t>for</a:t>
            </a:r>
            <a:r>
              <a:rPr lang="cs-CZ" altLang="cs-CZ" b="1" dirty="0">
                <a:solidFill>
                  <a:schemeClr val="tx1"/>
                </a:solidFill>
              </a:rPr>
              <a:t> </a:t>
            </a:r>
            <a:r>
              <a:rPr lang="cs-CZ" altLang="cs-CZ" b="1" dirty="0" err="1">
                <a:solidFill>
                  <a:schemeClr val="tx1"/>
                </a:solidFill>
              </a:rPr>
              <a:t>your</a:t>
            </a:r>
            <a:r>
              <a:rPr lang="cs-CZ" altLang="cs-CZ" b="1" dirty="0">
                <a:solidFill>
                  <a:schemeClr val="tx1"/>
                </a:solidFill>
              </a:rPr>
              <a:t> </a:t>
            </a:r>
            <a:r>
              <a:rPr lang="cs-CZ" altLang="cs-CZ" b="1" dirty="0" err="1">
                <a:solidFill>
                  <a:schemeClr val="tx1"/>
                </a:solidFill>
              </a:rPr>
              <a:t>attention</a:t>
            </a:r>
            <a:r>
              <a:rPr lang="cs-CZ" altLang="cs-CZ" b="1" dirty="0" smtClean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40963" name="Picture 4" descr="E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6096000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05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Nicotine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cs-CZ" dirty="0"/>
              <a:t>P</a:t>
            </a:r>
            <a:r>
              <a:rPr lang="cs-CZ" dirty="0" smtClean="0"/>
              <a:t>lant alkaloid (</a:t>
            </a:r>
            <a:r>
              <a:rPr lang="cs-CZ" dirty="0" err="1" smtClean="0"/>
              <a:t>from</a:t>
            </a:r>
            <a:r>
              <a:rPr lang="cs-CZ" dirty="0" smtClean="0"/>
              <a:t> plant </a:t>
            </a:r>
            <a:r>
              <a:rPr lang="cs-CZ" dirty="0" err="1" smtClean="0"/>
              <a:t>family</a:t>
            </a:r>
            <a:r>
              <a:rPr lang="cs-CZ" dirty="0" smtClean="0"/>
              <a:t> </a:t>
            </a:r>
            <a:r>
              <a:rPr lang="cs-CZ" dirty="0" err="1" smtClean="0"/>
              <a:t>Solanaceae</a:t>
            </a:r>
            <a:r>
              <a:rPr lang="cs-CZ" dirty="0" smtClean="0"/>
              <a:t>)</a:t>
            </a:r>
            <a:endParaRPr lang="cs-CZ" dirty="0"/>
          </a:p>
          <a:p>
            <a:pPr>
              <a:defRPr/>
            </a:pP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lethal</a:t>
            </a:r>
            <a:r>
              <a:rPr lang="cs-CZ" dirty="0" smtClean="0"/>
              <a:t> dose - cca </a:t>
            </a:r>
            <a:r>
              <a:rPr lang="cs-CZ" dirty="0"/>
              <a:t>60 mg</a:t>
            </a:r>
          </a:p>
          <a:p>
            <a:pPr>
              <a:defRPr/>
            </a:pPr>
            <a:r>
              <a:rPr lang="cs-CZ" dirty="0" err="1" smtClean="0"/>
              <a:t>Stimulating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r>
              <a:rPr lang="cs-CZ" dirty="0" smtClean="0"/>
              <a:t> in </a:t>
            </a:r>
            <a:r>
              <a:rPr lang="cs-CZ" dirty="0" err="1" smtClean="0"/>
              <a:t>nervous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endParaRPr lang="cs-CZ" dirty="0"/>
          </a:p>
          <a:p>
            <a:pPr>
              <a:defRPr/>
            </a:pPr>
            <a:r>
              <a:rPr lang="cs-CZ" dirty="0" err="1" smtClean="0"/>
              <a:t>Increase</a:t>
            </a:r>
            <a:r>
              <a:rPr lang="cs-CZ" dirty="0" smtClean="0"/>
              <a:t> </a:t>
            </a:r>
            <a:r>
              <a:rPr lang="cs-CZ" dirty="0"/>
              <a:t>digestive </a:t>
            </a:r>
            <a:r>
              <a:rPr lang="cs-CZ" dirty="0" err="1"/>
              <a:t>tract</a:t>
            </a:r>
            <a:r>
              <a:rPr lang="cs-CZ" dirty="0"/>
              <a:t> </a:t>
            </a:r>
            <a:r>
              <a:rPr lang="cs-CZ" dirty="0" err="1"/>
              <a:t>activity</a:t>
            </a:r>
            <a:r>
              <a:rPr lang="cs-CZ" dirty="0"/>
              <a:t>, </a:t>
            </a:r>
            <a:r>
              <a:rPr lang="cs-CZ" dirty="0" err="1" smtClean="0"/>
              <a:t>increase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, </a:t>
            </a:r>
            <a:r>
              <a:rPr lang="cs-CZ" dirty="0" err="1"/>
              <a:t>cardiac</a:t>
            </a:r>
            <a:r>
              <a:rPr lang="cs-CZ" dirty="0"/>
              <a:t> </a:t>
            </a:r>
            <a:r>
              <a:rPr lang="cs-CZ" dirty="0" err="1"/>
              <a:t>acceleration</a:t>
            </a:r>
            <a:r>
              <a:rPr lang="cs-CZ" dirty="0"/>
              <a:t>, </a:t>
            </a:r>
            <a:r>
              <a:rPr lang="cs-CZ" dirty="0" err="1"/>
              <a:t>vasoconstrictor</a:t>
            </a:r>
            <a:r>
              <a:rPr lang="cs-CZ" dirty="0"/>
              <a:t> </a:t>
            </a:r>
            <a:r>
              <a:rPr lang="cs-CZ" dirty="0" err="1"/>
              <a:t>effects</a:t>
            </a:r>
            <a:r>
              <a:rPr lang="cs-CZ" dirty="0"/>
              <a:t>, </a:t>
            </a:r>
            <a:r>
              <a:rPr lang="cs-CZ" dirty="0" err="1"/>
              <a:t>related</a:t>
            </a:r>
            <a:r>
              <a:rPr lang="cs-CZ" dirty="0"/>
              <a:t> </a:t>
            </a:r>
            <a:r>
              <a:rPr lang="cs-CZ" dirty="0" err="1"/>
              <a:t>tissue</a:t>
            </a:r>
            <a:r>
              <a:rPr lang="cs-CZ" dirty="0"/>
              <a:t> and organ </a:t>
            </a:r>
            <a:r>
              <a:rPr lang="cs-CZ" dirty="0" err="1"/>
              <a:t>hypoxia</a:t>
            </a:r>
            <a:endParaRPr lang="cs-CZ" dirty="0"/>
          </a:p>
          <a:p>
            <a:pPr>
              <a:defRPr/>
            </a:pP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a </a:t>
            </a:r>
            <a:r>
              <a:rPr lang="cs-CZ" dirty="0" err="1"/>
              <a:t>carcinogen</a:t>
            </a:r>
            <a:r>
              <a:rPr lang="cs-CZ" dirty="0"/>
              <a:t> </a:t>
            </a:r>
            <a:r>
              <a:rPr lang="cs-CZ" dirty="0" err="1"/>
              <a:t>itself</a:t>
            </a:r>
            <a:endParaRPr lang="cs-CZ" dirty="0"/>
          </a:p>
          <a:p>
            <a:pPr>
              <a:defRPr/>
            </a:pP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metabolites</a:t>
            </a:r>
            <a:r>
              <a:rPr lang="cs-CZ" dirty="0"/>
              <a:t> do</a:t>
            </a:r>
          </a:p>
          <a:p>
            <a:pPr>
              <a:defRPr/>
            </a:pPr>
            <a:r>
              <a:rPr lang="cs-CZ" dirty="0" err="1"/>
              <a:t>E.g</a:t>
            </a:r>
            <a:r>
              <a:rPr lang="cs-CZ" dirty="0"/>
              <a:t>. NNK - </a:t>
            </a:r>
            <a:r>
              <a:rPr lang="cs-CZ" dirty="0" err="1"/>
              <a:t>nicotine-nitrosamine</a:t>
            </a:r>
            <a:r>
              <a:rPr lang="cs-CZ" dirty="0"/>
              <a:t> ketone: a </a:t>
            </a:r>
            <a:r>
              <a:rPr lang="cs-CZ" dirty="0" err="1"/>
              <a:t>strong</a:t>
            </a:r>
            <a:r>
              <a:rPr lang="cs-CZ" dirty="0"/>
              <a:t> mutagen and a </a:t>
            </a:r>
            <a:r>
              <a:rPr lang="cs-CZ" dirty="0" err="1"/>
              <a:t>carcinogen</a:t>
            </a:r>
            <a:r>
              <a:rPr lang="cs-CZ" dirty="0"/>
              <a:t> </a:t>
            </a:r>
            <a:r>
              <a:rPr lang="cs-CZ" dirty="0" err="1"/>
              <a:t>present</a:t>
            </a:r>
            <a:r>
              <a:rPr lang="cs-CZ" dirty="0"/>
              <a:t> in tobacco smoke, </a:t>
            </a:r>
            <a:r>
              <a:rPr lang="cs-CZ" dirty="0" err="1"/>
              <a:t>naturally</a:t>
            </a:r>
            <a:r>
              <a:rPr lang="cs-CZ" dirty="0"/>
              <a:t> </a:t>
            </a:r>
            <a:r>
              <a:rPr lang="cs-CZ" dirty="0" err="1"/>
              <a:t>occurring</a:t>
            </a:r>
            <a:r>
              <a:rPr lang="cs-CZ" dirty="0"/>
              <a:t> in tobacco </a:t>
            </a:r>
            <a:r>
              <a:rPr lang="cs-CZ" dirty="0" err="1"/>
              <a:t>leaves</a:t>
            </a:r>
            <a:r>
              <a:rPr lang="cs-CZ" dirty="0"/>
              <a:t> of </a:t>
            </a:r>
            <a:r>
              <a:rPr lang="cs-CZ" dirty="0" err="1"/>
              <a:t>industrially</a:t>
            </a:r>
            <a:r>
              <a:rPr lang="cs-CZ" dirty="0"/>
              <a:t> </a:t>
            </a:r>
            <a:r>
              <a:rPr lang="cs-CZ" dirty="0" err="1"/>
              <a:t>treated</a:t>
            </a:r>
            <a:r>
              <a:rPr lang="cs-CZ" dirty="0"/>
              <a:t> tobacco </a:t>
            </a:r>
            <a:r>
              <a:rPr lang="cs-CZ" dirty="0" err="1"/>
              <a:t>crops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presence of </a:t>
            </a:r>
            <a:r>
              <a:rPr lang="cs-CZ" dirty="0" err="1"/>
              <a:t>light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620687"/>
            <a:ext cx="1691729" cy="174719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300790" y="2259416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cs-CZ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cs-CZ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cs-CZ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cs-CZ" baseline="-25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313" y="385762"/>
            <a:ext cx="15335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87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Side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nicotine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37" y="1600200"/>
            <a:ext cx="4548126" cy="4876800"/>
          </a:xfrm>
        </p:spPr>
      </p:pic>
    </p:spTree>
    <p:extLst>
      <p:ext uri="{BB962C8B-B14F-4D97-AF65-F5344CB8AC3E}">
        <p14:creationId xmlns:p14="http://schemas.microsoft.com/office/powerpoint/2010/main" val="557996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Effect of nicotine on dopaminergic </a:t>
            </a:r>
            <a:r>
              <a:rPr lang="en-US" dirty="0" smtClean="0"/>
              <a:t>neurons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082" y="1600200"/>
            <a:ext cx="5105836" cy="4876800"/>
          </a:xfrm>
        </p:spPr>
      </p:pic>
    </p:spTree>
    <p:extLst>
      <p:ext uri="{BB962C8B-B14F-4D97-AF65-F5344CB8AC3E}">
        <p14:creationId xmlns:p14="http://schemas.microsoft.com/office/powerpoint/2010/main" val="1240114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Urinary metabolites of nicotine, quantified as average percentage of total urinary nicotine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60" y="2124780"/>
            <a:ext cx="5416079" cy="4400564"/>
          </a:xfrm>
        </p:spPr>
      </p:pic>
    </p:spTree>
    <p:extLst>
      <p:ext uri="{BB962C8B-B14F-4D97-AF65-F5344CB8AC3E}">
        <p14:creationId xmlns:p14="http://schemas.microsoft.com/office/powerpoint/2010/main" val="1918596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Smokeless</a:t>
            </a:r>
            <a:r>
              <a:rPr lang="cs-CZ" dirty="0" smtClean="0"/>
              <a:t> use of </a:t>
            </a:r>
            <a:r>
              <a:rPr lang="cs-CZ" dirty="0" err="1" smtClean="0"/>
              <a:t>nicotine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 err="1" smtClean="0"/>
              <a:t>Electronic</a:t>
            </a:r>
            <a:r>
              <a:rPr lang="cs-CZ" dirty="0" smtClean="0"/>
              <a:t> </a:t>
            </a:r>
            <a:r>
              <a:rPr lang="cs-CZ" dirty="0" err="1" smtClean="0"/>
              <a:t>cigarettes</a:t>
            </a:r>
            <a:r>
              <a:rPr lang="cs-CZ" dirty="0" smtClean="0"/>
              <a:t>, </a:t>
            </a:r>
            <a:r>
              <a:rPr lang="cs-CZ" dirty="0" err="1" smtClean="0"/>
              <a:t>electronic</a:t>
            </a:r>
            <a:r>
              <a:rPr lang="cs-CZ" dirty="0" smtClean="0"/>
              <a:t> </a:t>
            </a:r>
            <a:r>
              <a:rPr lang="cs-CZ" dirty="0" err="1" smtClean="0"/>
              <a:t>pipe</a:t>
            </a:r>
            <a:r>
              <a:rPr lang="cs-CZ" dirty="0" smtClean="0"/>
              <a:t> (nikotin </a:t>
            </a:r>
            <a:r>
              <a:rPr lang="cs-CZ" dirty="0" err="1" smtClean="0"/>
              <a:t>liquid</a:t>
            </a:r>
            <a:r>
              <a:rPr lang="cs-CZ" dirty="0" smtClean="0"/>
              <a:t>)</a:t>
            </a:r>
          </a:p>
          <a:p>
            <a:pPr marL="0" indent="0">
              <a:buNone/>
              <a:defRPr/>
            </a:pPr>
            <a:endParaRPr lang="cs-CZ" dirty="0" smtClean="0"/>
          </a:p>
          <a:p>
            <a:pPr marL="0" indent="0">
              <a:buNone/>
              <a:defRPr/>
            </a:pPr>
            <a:r>
              <a:rPr lang="cs-CZ" dirty="0" smtClean="0"/>
              <a:t>- </a:t>
            </a:r>
            <a:r>
              <a:rPr lang="cs-CZ" dirty="0"/>
              <a:t>IQOS + </a:t>
            </a:r>
            <a:r>
              <a:rPr lang="cs-CZ" dirty="0" err="1"/>
              <a:t>Heets</a:t>
            </a:r>
            <a:r>
              <a:rPr lang="cs-CZ" dirty="0"/>
              <a:t> (Marlboro) </a:t>
            </a:r>
          </a:p>
          <a:p>
            <a:pPr marL="0" indent="0">
              <a:buNone/>
              <a:defRPr/>
            </a:pPr>
            <a:r>
              <a:rPr lang="cs-CZ" dirty="0" smtClean="0"/>
              <a:t>       (</a:t>
            </a:r>
            <a:r>
              <a:rPr lang="cs-CZ" dirty="0" err="1" smtClean="0"/>
              <a:t>tobbaco</a:t>
            </a:r>
            <a:r>
              <a:rPr lang="cs-CZ" dirty="0" smtClean="0"/>
              <a:t> </a:t>
            </a:r>
            <a:r>
              <a:rPr lang="cs-CZ" dirty="0" err="1" smtClean="0"/>
              <a:t>inside</a:t>
            </a:r>
            <a:r>
              <a:rPr lang="cs-CZ" dirty="0" smtClean="0"/>
              <a:t>)</a:t>
            </a:r>
          </a:p>
          <a:p>
            <a:pPr marL="0" indent="0">
              <a:buNone/>
              <a:defRPr/>
            </a:pPr>
            <a:endParaRPr lang="cs-CZ" dirty="0" smtClean="0"/>
          </a:p>
          <a:p>
            <a:pPr>
              <a:defRPr/>
            </a:pPr>
            <a:r>
              <a:rPr lang="cs-CZ" dirty="0" err="1"/>
              <a:t>S</a:t>
            </a:r>
            <a:r>
              <a:rPr lang="cs-CZ" dirty="0" err="1" smtClean="0"/>
              <a:t>mokeless</a:t>
            </a:r>
            <a:r>
              <a:rPr lang="cs-CZ" dirty="0" smtClean="0"/>
              <a:t> </a:t>
            </a:r>
            <a:r>
              <a:rPr lang="cs-CZ" dirty="0" err="1" smtClean="0"/>
              <a:t>tobbaco</a:t>
            </a:r>
            <a:r>
              <a:rPr lang="cs-CZ" dirty="0"/>
              <a:t> </a:t>
            </a:r>
            <a:r>
              <a:rPr lang="cs-CZ" dirty="0" err="1" smtClean="0"/>
              <a:t>products</a:t>
            </a:r>
            <a:r>
              <a:rPr lang="cs-CZ" dirty="0" smtClean="0"/>
              <a:t>: </a:t>
            </a:r>
            <a:endParaRPr lang="cs-CZ" dirty="0"/>
          </a:p>
          <a:p>
            <a:pPr>
              <a:buFontTx/>
              <a:buChar char="-"/>
              <a:defRPr/>
            </a:pPr>
            <a:r>
              <a:rPr lang="cs-CZ" dirty="0" smtClean="0"/>
              <a:t>oral, </a:t>
            </a:r>
            <a:r>
              <a:rPr lang="cs-CZ" dirty="0" err="1" smtClean="0"/>
              <a:t>chewing</a:t>
            </a:r>
            <a:r>
              <a:rPr lang="cs-CZ" dirty="0" smtClean="0"/>
              <a:t>, </a:t>
            </a:r>
            <a:r>
              <a:rPr lang="cs-CZ" dirty="0" err="1" smtClean="0"/>
              <a:t>snuff</a:t>
            </a:r>
            <a:r>
              <a:rPr lang="cs-CZ" dirty="0" smtClean="0"/>
              <a:t> </a:t>
            </a:r>
            <a:r>
              <a:rPr lang="cs-CZ" dirty="0" err="1" smtClean="0"/>
              <a:t>tobacco</a:t>
            </a:r>
            <a:r>
              <a:rPr lang="cs-CZ" dirty="0" smtClean="0"/>
              <a:t> </a:t>
            </a:r>
          </a:p>
          <a:p>
            <a:pPr marL="0" indent="0"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(</a:t>
            </a:r>
            <a:r>
              <a:rPr lang="cs-CZ" dirty="0" err="1" smtClean="0"/>
              <a:t>like</a:t>
            </a:r>
            <a:r>
              <a:rPr lang="cs-CZ" dirty="0" smtClean="0"/>
              <a:t> a </a:t>
            </a:r>
            <a:r>
              <a:rPr lang="cs-CZ" dirty="0" err="1" smtClean="0"/>
              <a:t>Snus</a:t>
            </a:r>
            <a:r>
              <a:rPr lang="cs-CZ" dirty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dipping</a:t>
            </a:r>
            <a:r>
              <a:rPr lang="cs-CZ" dirty="0" smtClean="0"/>
              <a:t> tobacco)</a:t>
            </a:r>
            <a:endParaRPr lang="cs-CZ" dirty="0"/>
          </a:p>
          <a:p>
            <a:pPr marL="0" indent="0">
              <a:buNone/>
              <a:defRPr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Picture 6" descr="C:\Users\Mgr. Fialová\Desktop\IQOS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15206"/>
            <a:ext cx="2843808" cy="236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5131652"/>
            <a:ext cx="2305158" cy="17263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0222" y="2206150"/>
            <a:ext cx="3595516" cy="240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00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/>
          <a:lstStyle/>
          <a:p>
            <a:pPr algn="ctr">
              <a:defRPr/>
            </a:pPr>
            <a:r>
              <a:rPr lang="cs-CZ" sz="3200" dirty="0" smtClean="0"/>
              <a:t>Tobacco smoke</a:t>
            </a:r>
            <a:endParaRPr lang="cs-CZ" sz="3200" dirty="0"/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340768"/>
            <a:ext cx="8504238" cy="5400600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sz="3200" b="1" dirty="0"/>
              <a:t>Approximately 1500 different chemicals are detected in the smoke of pipe and cigar tobacco, </a:t>
            </a:r>
            <a:r>
              <a:rPr lang="en-US" sz="3200" b="1" dirty="0" smtClean="0"/>
              <a:t>in </a:t>
            </a:r>
            <a:r>
              <a:rPr lang="en-US" sz="3200" b="1" dirty="0"/>
              <a:t>cigarette smoke even more than 5000, of which:</a:t>
            </a:r>
          </a:p>
          <a:p>
            <a:pPr>
              <a:defRPr/>
            </a:pPr>
            <a:r>
              <a:rPr lang="en-US" sz="3200" b="1" dirty="0"/>
              <a:t>Over 30 of them are contaminants of polluted air</a:t>
            </a:r>
          </a:p>
          <a:p>
            <a:pPr>
              <a:defRPr/>
            </a:pPr>
            <a:r>
              <a:rPr lang="en-US" sz="3200" b="1" dirty="0"/>
              <a:t>Approximately 70 of these are </a:t>
            </a:r>
            <a:r>
              <a:rPr lang="cs-CZ" sz="3200" b="1" dirty="0" err="1" smtClean="0"/>
              <a:t>considered</a:t>
            </a:r>
            <a:r>
              <a:rPr lang="cs-CZ" sz="3200" b="1" dirty="0" smtClean="0"/>
              <a:t> as </a:t>
            </a:r>
            <a:r>
              <a:rPr lang="en-US" sz="3200" b="1" dirty="0" smtClean="0"/>
              <a:t>human </a:t>
            </a:r>
            <a:r>
              <a:rPr lang="en-US" sz="3200" b="1" dirty="0"/>
              <a:t>carcinogens</a:t>
            </a:r>
            <a:endParaRPr lang="cs-CZ" sz="3200" b="1" dirty="0" smtClean="0"/>
          </a:p>
          <a:p>
            <a:pPr>
              <a:defRPr/>
            </a:pPr>
            <a:r>
              <a:rPr lang="cs-CZ" sz="3200" b="1" dirty="0" smtClean="0">
                <a:solidFill>
                  <a:schemeClr val="tx2"/>
                </a:solidFill>
              </a:rPr>
              <a:t>WHO: Tobacco smoke </a:t>
            </a:r>
            <a:r>
              <a:rPr lang="cs-CZ" sz="3200" b="1" dirty="0" err="1" smtClean="0">
                <a:solidFill>
                  <a:schemeClr val="tx2"/>
                </a:solidFill>
              </a:rPr>
              <a:t>is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</a:rPr>
              <a:t>human</a:t>
            </a:r>
            <a:r>
              <a:rPr lang="cs-CZ" sz="3200" b="1" dirty="0">
                <a:solidFill>
                  <a:schemeClr val="tx2"/>
                </a:solidFill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</a:rPr>
              <a:t>carcinogenic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</a:rPr>
              <a:t>mixture</a:t>
            </a:r>
            <a:endParaRPr lang="cs-CZ" sz="3200" b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dirty="0"/>
              <a:t>A - arsenic - a toxic element, used since ancient times as a rat </a:t>
            </a:r>
            <a:r>
              <a:rPr lang="en-US" dirty="0" smtClean="0"/>
              <a:t>poison</a:t>
            </a:r>
            <a:r>
              <a:rPr lang="cs-CZ" dirty="0" smtClean="0"/>
              <a:t> (</a:t>
            </a:r>
            <a:r>
              <a:rPr lang="cs-CZ" dirty="0" err="1" smtClean="0"/>
              <a:t>soil</a:t>
            </a:r>
            <a:r>
              <a:rPr lang="cs-CZ" dirty="0" smtClean="0"/>
              <a:t>, </a:t>
            </a:r>
            <a:r>
              <a:rPr lang="cs-CZ" dirty="0" err="1" smtClean="0"/>
              <a:t>pesticides</a:t>
            </a:r>
            <a:r>
              <a:rPr lang="cs-CZ" dirty="0" smtClean="0"/>
              <a:t>)</a:t>
            </a:r>
            <a:endParaRPr lang="en-US" dirty="0"/>
          </a:p>
          <a:p>
            <a:pPr>
              <a:defRPr/>
            </a:pPr>
            <a:r>
              <a:rPr lang="en-US" dirty="0"/>
              <a:t>B - Benzene - carcinogenic, naturally occurring in oil, </a:t>
            </a:r>
            <a:r>
              <a:rPr lang="en-US" dirty="0" err="1"/>
              <a:t>benzopyrene</a:t>
            </a:r>
            <a:r>
              <a:rPr lang="en-US" dirty="0"/>
              <a:t> - a highly carcinogenic and mutagenic substance, a typical product of incomplete </a:t>
            </a:r>
            <a:r>
              <a:rPr lang="en-US" dirty="0" smtClean="0"/>
              <a:t>combustion</a:t>
            </a:r>
            <a:r>
              <a:rPr lang="cs-CZ" dirty="0" smtClean="0"/>
              <a:t> (1/2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exposure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cig</a:t>
            </a:r>
            <a:r>
              <a:rPr lang="cs-CZ" dirty="0" smtClean="0"/>
              <a:t>.)</a:t>
            </a:r>
            <a:endParaRPr lang="en-US" dirty="0"/>
          </a:p>
          <a:p>
            <a:pPr>
              <a:defRPr/>
            </a:pPr>
            <a:r>
              <a:rPr lang="en-US" dirty="0"/>
              <a:t>D - dioxins (a group of the strongest known poisons), DDT (a very effective insecticide, </a:t>
            </a:r>
            <a:r>
              <a:rPr lang="en-US" dirty="0" smtClean="0"/>
              <a:t>used </a:t>
            </a:r>
            <a:r>
              <a:rPr lang="en-US" dirty="0"/>
              <a:t>to kill harmful </a:t>
            </a:r>
            <a:r>
              <a:rPr lang="en-US" dirty="0" smtClean="0"/>
              <a:t>insects</a:t>
            </a:r>
            <a:r>
              <a:rPr lang="cs-CZ" dirty="0" smtClean="0"/>
              <a:t> </a:t>
            </a:r>
            <a:r>
              <a:rPr lang="en-US" dirty="0"/>
              <a:t>until the late 1960s , then banned in most countries) - both highly persistent</a:t>
            </a:r>
          </a:p>
          <a:p>
            <a:pPr>
              <a:defRPr/>
            </a:pPr>
            <a:r>
              <a:rPr lang="en-US" dirty="0"/>
              <a:t>F - Formaldehyde - formerly used as an insecticide to kill moths, as a disinfectant and sterilizing agent, as a part of chipboard adhesives or in the manufacture of carpets</a:t>
            </a:r>
          </a:p>
          <a:p>
            <a:pPr>
              <a:defRPr/>
            </a:pPr>
            <a:r>
              <a:rPr lang="en-US" dirty="0"/>
              <a:t>K - cadmium - heavy metal, strongly cumulative </a:t>
            </a:r>
            <a:r>
              <a:rPr lang="cs-CZ" dirty="0" err="1" smtClean="0"/>
              <a:t>mainly</a:t>
            </a:r>
            <a:r>
              <a:rPr lang="en-US" dirty="0" smtClean="0"/>
              <a:t> </a:t>
            </a:r>
            <a:r>
              <a:rPr lang="en-US" dirty="0"/>
              <a:t>in kidneys, chemically similar to Zn - blockages and changes in </a:t>
            </a:r>
            <a:r>
              <a:rPr lang="en-US" dirty="0" smtClean="0"/>
              <a:t>biochemistry </a:t>
            </a:r>
            <a:r>
              <a:rPr lang="en-US" dirty="0"/>
              <a:t>cycles (insulin cycle</a:t>
            </a:r>
            <a:r>
              <a:rPr lang="en-US" dirty="0" smtClean="0"/>
              <a:t>)</a:t>
            </a:r>
            <a:endParaRPr lang="cs-CZ" dirty="0" smtClean="0"/>
          </a:p>
          <a:p>
            <a:pPr marL="0" indent="0">
              <a:buNone/>
              <a:defRPr/>
            </a:pPr>
            <a:r>
              <a:rPr lang="cs-CZ" dirty="0" smtClean="0"/>
              <a:t>-  </a:t>
            </a:r>
            <a:r>
              <a:rPr lang="en-US" dirty="0" smtClean="0"/>
              <a:t>hydrogen </a:t>
            </a:r>
            <a:r>
              <a:rPr lang="en-US" dirty="0"/>
              <a:t>cyanide - one of the most </a:t>
            </a:r>
            <a:r>
              <a:rPr lang="cs-CZ" dirty="0" err="1" smtClean="0"/>
              <a:t>poisonous</a:t>
            </a:r>
            <a:r>
              <a:rPr lang="cs-CZ" dirty="0" smtClean="0"/>
              <a:t> </a:t>
            </a:r>
            <a:r>
              <a:rPr lang="en-US" dirty="0" smtClean="0"/>
              <a:t>gases </a:t>
            </a:r>
            <a:r>
              <a:rPr lang="en-US" dirty="0"/>
              <a:t>(used in gas chambers during </a:t>
            </a:r>
            <a:r>
              <a:rPr lang="en-US" dirty="0" smtClean="0"/>
              <a:t>WW</a:t>
            </a:r>
            <a:r>
              <a:rPr lang="cs-CZ" dirty="0" smtClean="0"/>
              <a:t> </a:t>
            </a:r>
            <a:r>
              <a:rPr lang="en-US" dirty="0" smtClean="0"/>
              <a:t>II</a:t>
            </a:r>
            <a:r>
              <a:rPr lang="en-US" dirty="0"/>
              <a:t>, as </a:t>
            </a:r>
            <a:endParaRPr lang="cs-CZ" dirty="0" smtClean="0"/>
          </a:p>
          <a:p>
            <a:pPr marL="0" indent="0"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en-US" dirty="0" smtClean="0"/>
              <a:t>well </a:t>
            </a:r>
            <a:r>
              <a:rPr lang="en-US" dirty="0"/>
              <a:t>as a mouse poison)</a:t>
            </a:r>
          </a:p>
          <a:p>
            <a:pPr>
              <a:defRPr/>
            </a:pPr>
            <a:r>
              <a:rPr lang="en-US" dirty="0"/>
              <a:t>N - nickel - a highly toxic element, highly teratogenic</a:t>
            </a:r>
          </a:p>
          <a:p>
            <a:pPr>
              <a:defRPr/>
            </a:pPr>
            <a:r>
              <a:rPr lang="en-US" dirty="0"/>
              <a:t>O - Lead - a toxic element, especially dangerous for children - causes slowing of mental development and behavioral disorders</a:t>
            </a:r>
          </a:p>
          <a:p>
            <a:pPr>
              <a:defRPr/>
            </a:pPr>
            <a:r>
              <a:rPr lang="en-US" dirty="0"/>
              <a:t>TSNA - Tobacco-specific nitrosamines - a group of highly cancer-causing substances that are </a:t>
            </a:r>
            <a:r>
              <a:rPr lang="en-US" dirty="0" smtClean="0"/>
              <a:t>present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en-US" dirty="0" smtClean="0"/>
              <a:t> </a:t>
            </a:r>
            <a:r>
              <a:rPr lang="en-US" dirty="0"/>
              <a:t>in tobacco products, are involved in many types of cancer, can damage reproductive </a:t>
            </a:r>
            <a:r>
              <a:rPr lang="en-US" dirty="0" smtClean="0"/>
              <a:t>organs</a:t>
            </a:r>
            <a:r>
              <a:rPr lang="cs-CZ" dirty="0" smtClean="0"/>
              <a:t> (nitrite + AA)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409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8791</TotalTime>
  <Words>2801</Words>
  <Application>Microsoft Office PowerPoint</Application>
  <PresentationFormat>Předvádění na obrazovce (4:3)</PresentationFormat>
  <Paragraphs>298</Paragraphs>
  <Slides>37</Slides>
  <Notes>17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4" baseType="lpstr">
      <vt:lpstr>Arial</vt:lpstr>
      <vt:lpstr>Calibri</vt:lpstr>
      <vt:lpstr>Times New Roman</vt:lpstr>
      <vt:lpstr>Wingdings</vt:lpstr>
      <vt:lpstr>Wingdings 2</vt:lpstr>
      <vt:lpstr>Přehlednost</vt:lpstr>
      <vt:lpstr>dokument</vt:lpstr>
      <vt:lpstr>Smoking  Ochrana a podpora zdraví II. – cvičení (aVLOZ0642c)</vt:lpstr>
      <vt:lpstr>Smoking </vt:lpstr>
      <vt:lpstr>Tobacco plants</vt:lpstr>
      <vt:lpstr>Nicotine</vt:lpstr>
      <vt:lpstr>Side effects of nicotine</vt:lpstr>
      <vt:lpstr>Effect of nicotine on dopaminergic neurons</vt:lpstr>
      <vt:lpstr>Urinary metabolites of nicotine, quantified as average percentage of total urinary nicotine</vt:lpstr>
      <vt:lpstr>Smokeless use of nicotine</vt:lpstr>
      <vt:lpstr>Tobacco smoke</vt:lpstr>
      <vt:lpstr>The most famous components of tobacco smoke</vt:lpstr>
      <vt:lpstr>The most famous components of tobacco smoke</vt:lpstr>
      <vt:lpstr>Health consequences of inhalation of tobacco smoke</vt:lpstr>
      <vt:lpstr>The British Doctors' Study 1951 - 2001</vt:lpstr>
      <vt:lpstr>WHO: Global pandemic</vt:lpstr>
      <vt:lpstr>Another smoking-related illness</vt:lpstr>
      <vt:lpstr>Smoking during pregnancy and prenatal exposure to tobacco smoke</vt:lpstr>
      <vt:lpstr>Active and passive smoking</vt:lpstr>
      <vt:lpstr>Residual smoke: Third-hand smoke</vt:lpstr>
      <vt:lpstr>Prevalence of tobacco smoking</vt:lpstr>
      <vt:lpstr>Definition of smoking by WHO</vt:lpstr>
      <vt:lpstr>Tobacco abuse and addiction</vt:lpstr>
      <vt:lpstr>The origin and development of the disease</vt:lpstr>
      <vt:lpstr>Withdrawal symptoms</vt:lpstr>
      <vt:lpstr>Diagnosis of addiction</vt:lpstr>
      <vt:lpstr>Fagerstrom Test of Nicotine Dependence </vt:lpstr>
      <vt:lpstr>Program of 5 A‘s for Smoking Cessation </vt:lpstr>
      <vt:lpstr>Treatment of the physical component of the addiction: minimizing withdrawal symptoms</vt:lpstr>
      <vt:lpstr>Nicotine replacement therapy NRT</vt:lpstr>
      <vt:lpstr>Forms of NRT</vt:lpstr>
      <vt:lpstr>Farmakotherapy</vt:lpstr>
      <vt:lpstr>Combined treatment</vt:lpstr>
      <vt:lpstr>Treatment of behavioral addiction</vt:lpstr>
      <vt:lpstr>Harm reduction</vt:lpstr>
      <vt:lpstr>Prevention of smoking</vt:lpstr>
      <vt:lpstr>Legislation in prevention</vt:lpstr>
      <vt:lpstr>Economic and social aspects of smoking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KUŘÁCTVÍ  Ochrana a podpora zdraví II. – cvičení (VLOZ0642c)</dc:title>
  <dc:creator>Jana</dc:creator>
  <cp:lastModifiedBy>Martin Krsek</cp:lastModifiedBy>
  <cp:revision>85</cp:revision>
  <dcterms:created xsi:type="dcterms:W3CDTF">2018-01-27T17:06:53Z</dcterms:created>
  <dcterms:modified xsi:type="dcterms:W3CDTF">2018-05-02T08:56:24Z</dcterms:modified>
</cp:coreProperties>
</file>