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38" r:id="rId45"/>
    <p:sldId id="339" r:id="rId46"/>
    <p:sldId id="341" r:id="rId47"/>
    <p:sldId id="299" r:id="rId48"/>
    <p:sldId id="300" r:id="rId49"/>
    <p:sldId id="301" r:id="rId50"/>
    <p:sldId id="302" r:id="rId51"/>
    <p:sldId id="303" r:id="rId52"/>
    <p:sldId id="304" r:id="rId53"/>
    <p:sldId id="305" r:id="rId54"/>
    <p:sldId id="306" r:id="rId55"/>
    <p:sldId id="307" r:id="rId56"/>
    <p:sldId id="308" r:id="rId57"/>
    <p:sldId id="342" r:id="rId58"/>
    <p:sldId id="309" r:id="rId59"/>
    <p:sldId id="310" r:id="rId60"/>
    <p:sldId id="311" r:id="rId61"/>
    <p:sldId id="312" r:id="rId62"/>
    <p:sldId id="313" r:id="rId63"/>
    <p:sldId id="332" r:id="rId64"/>
    <p:sldId id="335" r:id="rId65"/>
    <p:sldId id="336" r:id="rId66"/>
    <p:sldId id="337"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14" r:id="rId83"/>
    <p:sldId id="315" r:id="rId84"/>
    <p:sldId id="334" r:id="rId85"/>
    <p:sldId id="333" r:id="rId8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5" autoAdjust="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4700820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Cvičení – poznávání vzorků obilovin</a:t>
            </a:r>
          </a:p>
        </p:txBody>
      </p:sp>
    </p:spTree>
    <p:extLst>
      <p:ext uri="{BB962C8B-B14F-4D97-AF65-F5344CB8AC3E}">
        <p14:creationId xmlns:p14="http://schemas.microsoft.com/office/powerpoint/2010/main" val="227749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381000" y="685800"/>
            <a:ext cx="6096000" cy="3429000"/>
          </a:xfrm>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pPr>
              <a:defRPr>
                <a:latin typeface="Garamond"/>
                <a:ea typeface="Garamond"/>
                <a:cs typeface="Garamond"/>
                <a:sym typeface="Garamond"/>
              </a:defRPr>
            </a:pPr>
            <a:r>
              <a:t>atopický ekzém, chronickými gastrointestinálními obtížemi a neprospíváním</a:t>
            </a:r>
          </a:p>
          <a:p>
            <a:pPr>
              <a:defRPr>
                <a:latin typeface="Garamond"/>
                <a:ea typeface="Garamond"/>
                <a:cs typeface="Garamond"/>
                <a:sym typeface="Garamond"/>
              </a:defRPr>
            </a:pPr>
            <a:r>
              <a:t>děti s alergií na kravské mléko zprostředkovanou IgE protilátkami mají větší riziko vývoje dalších potravinových alergií, průduškového astmatu, alergické rýmy a zánětu spojivek do věku 10 let</a:t>
            </a:r>
          </a:p>
        </p:txBody>
      </p:sp>
    </p:spTree>
    <p:extLst>
      <p:ext uri="{BB962C8B-B14F-4D97-AF65-F5344CB8AC3E}">
        <p14:creationId xmlns:p14="http://schemas.microsoft.com/office/powerpoint/2010/main" val="275194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381000" y="685800"/>
            <a:ext cx="6096000" cy="3429000"/>
          </a:xfrm>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pPr>
              <a:defRPr>
                <a:latin typeface="Garamond"/>
                <a:ea typeface="Garamond"/>
                <a:cs typeface="Garamond"/>
                <a:sym typeface="Garamond"/>
              </a:defRPr>
            </a:pPr>
            <a:r>
              <a:t>atopický ekzém, chronickými gastrointestinálními obtížemi a neprospíváním</a:t>
            </a:r>
          </a:p>
          <a:p>
            <a:pPr>
              <a:defRPr>
                <a:latin typeface="Garamond"/>
                <a:ea typeface="Garamond"/>
                <a:cs typeface="Garamond"/>
                <a:sym typeface="Garamond"/>
              </a:defRPr>
            </a:pPr>
            <a:r>
              <a:t>děti s alergií na kravské mléko zprostředkovanou IgE protilátkami mají větší riziko vývoje dalších potravinových alergií, průduškového astmatu, alergické rýmy a zánětu spojivek do věku 10 let</a:t>
            </a:r>
          </a:p>
        </p:txBody>
      </p:sp>
    </p:spTree>
    <p:extLst>
      <p:ext uri="{BB962C8B-B14F-4D97-AF65-F5344CB8AC3E}">
        <p14:creationId xmlns:p14="http://schemas.microsoft.com/office/powerpoint/2010/main" val="122699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381000" y="685800"/>
            <a:ext cx="6096000" cy="3429000"/>
          </a:xfrm>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r>
              <a:rPr dirty="0" err="1"/>
              <a:t>Alergen</a:t>
            </a:r>
            <a:r>
              <a:rPr dirty="0"/>
              <a:t> – </a:t>
            </a:r>
            <a:r>
              <a:rPr dirty="0" err="1"/>
              <a:t>spouštěč</a:t>
            </a:r>
            <a:r>
              <a:rPr dirty="0"/>
              <a:t> </a:t>
            </a:r>
            <a:r>
              <a:rPr dirty="0" err="1"/>
              <a:t>alergické</a:t>
            </a:r>
            <a:r>
              <a:rPr dirty="0"/>
              <a:t> </a:t>
            </a:r>
            <a:r>
              <a:rPr dirty="0" err="1"/>
              <a:t>reakce</a:t>
            </a:r>
            <a:r>
              <a:rPr dirty="0"/>
              <a:t>.</a:t>
            </a:r>
            <a:r>
              <a:rPr dirty="0">
                <a:latin typeface="Garamond"/>
                <a:ea typeface="Garamond"/>
                <a:cs typeface="Garamond"/>
                <a:sym typeface="Garamond"/>
              </a:rPr>
              <a:t> </a:t>
            </a:r>
          </a:p>
          <a:p>
            <a:pPr>
              <a:defRPr>
                <a:latin typeface="Garamond"/>
                <a:ea typeface="Garamond"/>
                <a:cs typeface="Garamond"/>
                <a:sym typeface="Garamond"/>
              </a:defRPr>
            </a:pPr>
            <a:r>
              <a:rPr dirty="0" err="1"/>
              <a:t>atopický</a:t>
            </a:r>
            <a:r>
              <a:rPr dirty="0"/>
              <a:t> </a:t>
            </a:r>
            <a:r>
              <a:rPr dirty="0" err="1"/>
              <a:t>ekzém</a:t>
            </a:r>
            <a:r>
              <a:rPr dirty="0"/>
              <a:t>, </a:t>
            </a:r>
            <a:r>
              <a:rPr dirty="0" err="1"/>
              <a:t>chronickými</a:t>
            </a:r>
            <a:r>
              <a:rPr dirty="0"/>
              <a:t> </a:t>
            </a:r>
            <a:r>
              <a:rPr dirty="0" err="1"/>
              <a:t>gastrointestinálními</a:t>
            </a:r>
            <a:r>
              <a:rPr dirty="0"/>
              <a:t> </a:t>
            </a:r>
            <a:r>
              <a:rPr dirty="0" err="1"/>
              <a:t>obtížemi</a:t>
            </a:r>
            <a:r>
              <a:rPr dirty="0"/>
              <a:t> a </a:t>
            </a:r>
            <a:r>
              <a:rPr dirty="0" err="1"/>
              <a:t>neprospíváním</a:t>
            </a:r>
            <a:endParaRPr dirty="0"/>
          </a:p>
          <a:p>
            <a:pPr>
              <a:defRPr>
                <a:latin typeface="Garamond"/>
                <a:ea typeface="Garamond"/>
                <a:cs typeface="Garamond"/>
                <a:sym typeface="Garamond"/>
              </a:defRPr>
            </a:pPr>
            <a:r>
              <a:rPr dirty="0" err="1"/>
              <a:t>děti</a:t>
            </a:r>
            <a:r>
              <a:rPr dirty="0"/>
              <a:t> s </a:t>
            </a:r>
            <a:r>
              <a:rPr dirty="0" err="1"/>
              <a:t>alergií</a:t>
            </a:r>
            <a:r>
              <a:rPr dirty="0"/>
              <a:t> </a:t>
            </a:r>
            <a:r>
              <a:rPr dirty="0" err="1"/>
              <a:t>na</a:t>
            </a:r>
            <a:r>
              <a:rPr dirty="0"/>
              <a:t> </a:t>
            </a:r>
            <a:r>
              <a:rPr dirty="0" err="1"/>
              <a:t>kravské</a:t>
            </a:r>
            <a:r>
              <a:rPr dirty="0"/>
              <a:t> </a:t>
            </a:r>
            <a:r>
              <a:rPr dirty="0" err="1"/>
              <a:t>mléko</a:t>
            </a:r>
            <a:r>
              <a:rPr dirty="0"/>
              <a:t> </a:t>
            </a:r>
            <a:r>
              <a:rPr dirty="0" err="1"/>
              <a:t>zprostředkovanou</a:t>
            </a:r>
            <a:r>
              <a:rPr dirty="0"/>
              <a:t> </a:t>
            </a:r>
            <a:r>
              <a:rPr dirty="0" err="1"/>
              <a:t>IgE</a:t>
            </a:r>
            <a:r>
              <a:rPr dirty="0"/>
              <a:t> </a:t>
            </a:r>
            <a:r>
              <a:rPr dirty="0" err="1"/>
              <a:t>protilátkami</a:t>
            </a:r>
            <a:r>
              <a:rPr dirty="0"/>
              <a:t> </a:t>
            </a:r>
            <a:r>
              <a:rPr dirty="0" err="1"/>
              <a:t>mají</a:t>
            </a:r>
            <a:r>
              <a:rPr dirty="0"/>
              <a:t> </a:t>
            </a:r>
            <a:r>
              <a:rPr dirty="0" err="1"/>
              <a:t>větší</a:t>
            </a:r>
            <a:r>
              <a:rPr dirty="0"/>
              <a:t> </a:t>
            </a:r>
            <a:r>
              <a:rPr dirty="0" err="1"/>
              <a:t>riziko</a:t>
            </a:r>
            <a:r>
              <a:rPr dirty="0"/>
              <a:t> </a:t>
            </a:r>
            <a:r>
              <a:rPr dirty="0" err="1"/>
              <a:t>vývoje</a:t>
            </a:r>
            <a:r>
              <a:rPr dirty="0"/>
              <a:t> </a:t>
            </a:r>
            <a:r>
              <a:rPr dirty="0" err="1"/>
              <a:t>dalších</a:t>
            </a:r>
            <a:r>
              <a:rPr dirty="0"/>
              <a:t> </a:t>
            </a:r>
            <a:r>
              <a:rPr dirty="0" err="1"/>
              <a:t>potravinových</a:t>
            </a:r>
            <a:r>
              <a:rPr dirty="0"/>
              <a:t> </a:t>
            </a:r>
            <a:r>
              <a:rPr dirty="0" err="1"/>
              <a:t>alergií</a:t>
            </a:r>
            <a:r>
              <a:rPr dirty="0"/>
              <a:t>, </a:t>
            </a:r>
            <a:r>
              <a:rPr dirty="0" err="1"/>
              <a:t>průduškového</a:t>
            </a:r>
            <a:r>
              <a:rPr dirty="0"/>
              <a:t> </a:t>
            </a:r>
            <a:r>
              <a:rPr dirty="0" err="1"/>
              <a:t>astmatu</a:t>
            </a:r>
            <a:r>
              <a:rPr dirty="0"/>
              <a:t>, </a:t>
            </a:r>
            <a:r>
              <a:rPr dirty="0" err="1"/>
              <a:t>alergické</a:t>
            </a:r>
            <a:r>
              <a:rPr dirty="0"/>
              <a:t> </a:t>
            </a:r>
            <a:r>
              <a:rPr dirty="0" err="1"/>
              <a:t>rýmy</a:t>
            </a:r>
            <a:r>
              <a:rPr dirty="0"/>
              <a:t> a </a:t>
            </a:r>
            <a:r>
              <a:rPr dirty="0" err="1"/>
              <a:t>zánětu</a:t>
            </a:r>
            <a:r>
              <a:rPr dirty="0"/>
              <a:t> </a:t>
            </a:r>
            <a:r>
              <a:rPr dirty="0" err="1"/>
              <a:t>spojivek</a:t>
            </a:r>
            <a:r>
              <a:rPr dirty="0"/>
              <a:t> do </a:t>
            </a:r>
            <a:r>
              <a:rPr dirty="0" err="1"/>
              <a:t>věku</a:t>
            </a:r>
            <a:r>
              <a:rPr dirty="0"/>
              <a:t> 10 let</a:t>
            </a:r>
          </a:p>
        </p:txBody>
      </p:sp>
    </p:spTree>
    <p:extLst>
      <p:ext uri="{BB962C8B-B14F-4D97-AF65-F5344CB8AC3E}">
        <p14:creationId xmlns:p14="http://schemas.microsoft.com/office/powerpoint/2010/main" val="53595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381000" y="685800"/>
            <a:ext cx="6096000" cy="3429000"/>
          </a:xfrm>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Alergen – spouštěč alergické reakce.</a:t>
            </a:r>
            <a:r>
              <a:rPr>
                <a:latin typeface="Garamond"/>
                <a:ea typeface="Garamond"/>
                <a:cs typeface="Garamond"/>
                <a:sym typeface="Garamond"/>
              </a:rPr>
              <a:t> </a:t>
            </a:r>
          </a:p>
          <a:p>
            <a:pPr>
              <a:defRPr>
                <a:latin typeface="Garamond"/>
                <a:ea typeface="Garamond"/>
                <a:cs typeface="Garamond"/>
                <a:sym typeface="Garamond"/>
              </a:defRPr>
            </a:pPr>
            <a:r>
              <a:t>atopický ekzém, chronickými gastrointestinálními obtížemi a neprospíváním</a:t>
            </a:r>
          </a:p>
          <a:p>
            <a:pPr>
              <a:defRPr>
                <a:latin typeface="Garamond"/>
                <a:ea typeface="Garamond"/>
                <a:cs typeface="Garamond"/>
                <a:sym typeface="Garamond"/>
              </a:defRPr>
            </a:pPr>
            <a:r>
              <a:t>děti s alergií na kravské mléko zprostředkovanou IgE protilátkami mají větší riziko vývoje dalších potravinových alergií, průduškového astmatu, alergické rýmy a zánětu spojivek do věku 10 let</a:t>
            </a:r>
          </a:p>
        </p:txBody>
      </p:sp>
    </p:spTree>
    <p:extLst>
      <p:ext uri="{BB962C8B-B14F-4D97-AF65-F5344CB8AC3E}">
        <p14:creationId xmlns:p14="http://schemas.microsoft.com/office/powerpoint/2010/main" val="369921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p>
            <a:pPr>
              <a:defRPr>
                <a:latin typeface="Garamond"/>
                <a:ea typeface="Garamond"/>
                <a:cs typeface="Garamond"/>
                <a:sym typeface="Garamond"/>
              </a:defRPr>
            </a:pPr>
            <a:r>
              <a:t>atopický ekzém, chronickými gastrointestinálními obtížemi a neprospíváním</a:t>
            </a:r>
          </a:p>
          <a:p>
            <a:pPr>
              <a:defRPr>
                <a:latin typeface="Garamond"/>
                <a:ea typeface="Garamond"/>
                <a:cs typeface="Garamond"/>
                <a:sym typeface="Garamond"/>
              </a:defRPr>
            </a:pPr>
            <a:r>
              <a:t>děti s alergií na kravské mléko zprostředkovanou IgE protilátkami mají větší riziko vývoje dalších potravinových alergií, průduškového astmatu, alergické rýmy a zánětu spojivek do věku 10 let</a:t>
            </a:r>
          </a:p>
        </p:txBody>
      </p:sp>
    </p:spTree>
    <p:extLst>
      <p:ext uri="{BB962C8B-B14F-4D97-AF65-F5344CB8AC3E}">
        <p14:creationId xmlns:p14="http://schemas.microsoft.com/office/powerpoint/2010/main" val="420324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t>sójové ● rýžové ● ovesné ● špaldové ● mandlové ● kokosové a další </a:t>
            </a:r>
          </a:p>
        </p:txBody>
      </p:sp>
    </p:spTree>
    <p:extLst>
      <p:ext uri="{BB962C8B-B14F-4D97-AF65-F5344CB8AC3E}">
        <p14:creationId xmlns:p14="http://schemas.microsoft.com/office/powerpoint/2010/main" val="2012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t>sójové ● rýžové ● ovesné ● špaldové ● mandlové ● kokosové a další </a:t>
            </a:r>
          </a:p>
        </p:txBody>
      </p:sp>
    </p:spTree>
    <p:extLst>
      <p:ext uri="{BB962C8B-B14F-4D97-AF65-F5344CB8AC3E}">
        <p14:creationId xmlns:p14="http://schemas.microsoft.com/office/powerpoint/2010/main" val="178773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11" name="Text názvu"/>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 názvu</a:t>
            </a:r>
          </a:p>
        </p:txBody>
      </p:sp>
      <p:sp>
        <p:nvSpPr>
          <p:cNvPr id="12" name="Text úrovně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 úrovně 1</a:t>
            </a:r>
          </a:p>
          <a:p>
            <a:pPr lvl="1"/>
            <a:r>
              <a:t>Text úrovně 2</a:t>
            </a:r>
          </a:p>
          <a:p>
            <a:pPr lvl="2"/>
            <a:r>
              <a:t>Text úrovně 3</a:t>
            </a:r>
          </a:p>
          <a:p>
            <a:pPr lvl="3"/>
            <a:r>
              <a:t>Text úrovně 4</a:t>
            </a:r>
          </a:p>
          <a:p>
            <a:pPr lvl="4"/>
            <a:r>
              <a:t>Text úrovně 5</a:t>
            </a:r>
          </a:p>
        </p:txBody>
      </p:sp>
      <p:sp>
        <p:nvSpPr>
          <p:cNvPr id="1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svislý text">
    <p:spTree>
      <p:nvGrpSpPr>
        <p:cNvPr id="1" name=""/>
        <p:cNvGrpSpPr/>
        <p:nvPr/>
      </p:nvGrpSpPr>
      <p:grpSpPr>
        <a:xfrm>
          <a:off x="0" y="0"/>
          <a:ext cx="0" cy="0"/>
          <a:chOff x="0" y="0"/>
          <a:chExt cx="0" cy="0"/>
        </a:xfrm>
      </p:grpSpPr>
      <p:sp>
        <p:nvSpPr>
          <p:cNvPr id="92" name="Text názvu"/>
          <p:cNvSpPr txBox="1">
            <a:spLocks noGrp="1"/>
          </p:cNvSpPr>
          <p:nvPr>
            <p:ph type="title"/>
          </p:nvPr>
        </p:nvSpPr>
        <p:spPr>
          <a:prstGeom prst="rect">
            <a:avLst/>
          </a:prstGeom>
        </p:spPr>
        <p:txBody>
          <a:bodyPr/>
          <a:lstStyle/>
          <a:p>
            <a:r>
              <a:t>Text názvu</a:t>
            </a:r>
          </a:p>
        </p:txBody>
      </p:sp>
      <p:sp>
        <p:nvSpPr>
          <p:cNvPr id="93" name="Text úrovně 1…"/>
          <p:cNvSpPr txBox="1">
            <a:spLocks noGrp="1"/>
          </p:cNvSpPr>
          <p:nvPr>
            <p:ph type="body" idx="1"/>
          </p:nvPr>
        </p:nvSpPr>
        <p:spPr>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9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vislý nadpis a text">
    <p:spTree>
      <p:nvGrpSpPr>
        <p:cNvPr id="1" name=""/>
        <p:cNvGrpSpPr/>
        <p:nvPr/>
      </p:nvGrpSpPr>
      <p:grpSpPr>
        <a:xfrm>
          <a:off x="0" y="0"/>
          <a:ext cx="0" cy="0"/>
          <a:chOff x="0" y="0"/>
          <a:chExt cx="0" cy="0"/>
        </a:xfrm>
      </p:grpSpPr>
      <p:sp>
        <p:nvSpPr>
          <p:cNvPr id="101" name="Text názvu"/>
          <p:cNvSpPr txBox="1">
            <a:spLocks noGrp="1"/>
          </p:cNvSpPr>
          <p:nvPr>
            <p:ph type="title"/>
          </p:nvPr>
        </p:nvSpPr>
        <p:spPr>
          <a:xfrm>
            <a:off x="8724900" y="365125"/>
            <a:ext cx="2628900" cy="5811838"/>
          </a:xfrm>
          <a:prstGeom prst="rect">
            <a:avLst/>
          </a:prstGeom>
        </p:spPr>
        <p:txBody>
          <a:bodyPr/>
          <a:lstStyle/>
          <a:p>
            <a:r>
              <a:t>Text názvu</a:t>
            </a:r>
          </a:p>
        </p:txBody>
      </p:sp>
      <p:sp>
        <p:nvSpPr>
          <p:cNvPr id="102" name="Text úrovně 1…"/>
          <p:cNvSpPr txBox="1">
            <a:spLocks noGrp="1"/>
          </p:cNvSpPr>
          <p:nvPr>
            <p:ph type="body" idx="1"/>
          </p:nvPr>
        </p:nvSpPr>
        <p:spPr>
          <a:xfrm>
            <a:off x="838200" y="365125"/>
            <a:ext cx="7734300" cy="5811838"/>
          </a:xfrm>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10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20" name="Text názvu"/>
          <p:cNvSpPr txBox="1">
            <a:spLocks noGrp="1"/>
          </p:cNvSpPr>
          <p:nvPr>
            <p:ph type="title"/>
          </p:nvPr>
        </p:nvSpPr>
        <p:spPr>
          <a:prstGeom prst="rect">
            <a:avLst/>
          </a:prstGeom>
        </p:spPr>
        <p:txBody>
          <a:bodyPr/>
          <a:lstStyle/>
          <a:p>
            <a:r>
              <a:t>Text názvu</a:t>
            </a:r>
          </a:p>
        </p:txBody>
      </p:sp>
      <p:sp>
        <p:nvSpPr>
          <p:cNvPr id="21" name="Text úrovně 1…"/>
          <p:cNvSpPr txBox="1">
            <a:spLocks noGrp="1"/>
          </p:cNvSpPr>
          <p:nvPr>
            <p:ph type="body" idx="1"/>
          </p:nvPr>
        </p:nvSpPr>
        <p:spPr>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22"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Záhlaví části">
    <p:spTree>
      <p:nvGrpSpPr>
        <p:cNvPr id="1" name=""/>
        <p:cNvGrpSpPr/>
        <p:nvPr/>
      </p:nvGrpSpPr>
      <p:grpSpPr>
        <a:xfrm>
          <a:off x="0" y="0"/>
          <a:ext cx="0" cy="0"/>
          <a:chOff x="0" y="0"/>
          <a:chExt cx="0" cy="0"/>
        </a:xfrm>
      </p:grpSpPr>
      <p:sp>
        <p:nvSpPr>
          <p:cNvPr id="29" name="Text názvu"/>
          <p:cNvSpPr txBox="1">
            <a:spLocks noGrp="1"/>
          </p:cNvSpPr>
          <p:nvPr>
            <p:ph type="title"/>
          </p:nvPr>
        </p:nvSpPr>
        <p:spPr>
          <a:xfrm>
            <a:off x="831850" y="1709738"/>
            <a:ext cx="10515600" cy="2852737"/>
          </a:xfrm>
          <a:prstGeom prst="rect">
            <a:avLst/>
          </a:prstGeom>
        </p:spPr>
        <p:txBody>
          <a:bodyPr anchor="b"/>
          <a:lstStyle>
            <a:lvl1pPr>
              <a:defRPr sz="6000"/>
            </a:lvl1pPr>
          </a:lstStyle>
          <a:p>
            <a:r>
              <a:t>Text názvu</a:t>
            </a:r>
          </a:p>
        </p:txBody>
      </p:sp>
      <p:sp>
        <p:nvSpPr>
          <p:cNvPr id="30" name="Text úrovně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 úrovně 1</a:t>
            </a:r>
          </a:p>
          <a:p>
            <a:pPr lvl="1"/>
            <a:r>
              <a:t>Text úrovně 2</a:t>
            </a:r>
          </a:p>
          <a:p>
            <a:pPr lvl="2"/>
            <a:r>
              <a:t>Text úrovně 3</a:t>
            </a:r>
          </a:p>
          <a:p>
            <a:pPr lvl="3"/>
            <a:r>
              <a:t>Text úrovně 4</a:t>
            </a:r>
          </a:p>
          <a:p>
            <a:pPr lvl="4"/>
            <a:r>
              <a:t>Text úrovně 5</a:t>
            </a:r>
          </a:p>
        </p:txBody>
      </p:sp>
      <p:sp>
        <p:nvSpPr>
          <p:cNvPr id="3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38" name="Text názvu"/>
          <p:cNvSpPr txBox="1">
            <a:spLocks noGrp="1"/>
          </p:cNvSpPr>
          <p:nvPr>
            <p:ph type="title"/>
          </p:nvPr>
        </p:nvSpPr>
        <p:spPr>
          <a:prstGeom prst="rect">
            <a:avLst/>
          </a:prstGeom>
        </p:spPr>
        <p:txBody>
          <a:bodyPr/>
          <a:lstStyle/>
          <a:p>
            <a:r>
              <a:t>Text názvu</a:t>
            </a:r>
          </a:p>
        </p:txBody>
      </p:sp>
      <p:sp>
        <p:nvSpPr>
          <p:cNvPr id="39" name="Text úrovně 1…"/>
          <p:cNvSpPr txBox="1">
            <a:spLocks noGrp="1"/>
          </p:cNvSpPr>
          <p:nvPr>
            <p:ph type="body" sz="half" idx="1"/>
          </p:nvPr>
        </p:nvSpPr>
        <p:spPr>
          <a:xfrm>
            <a:off x="838200" y="1825625"/>
            <a:ext cx="5181600" cy="4351338"/>
          </a:xfrm>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4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ání">
    <p:spTree>
      <p:nvGrpSpPr>
        <p:cNvPr id="1" name=""/>
        <p:cNvGrpSpPr/>
        <p:nvPr/>
      </p:nvGrpSpPr>
      <p:grpSpPr>
        <a:xfrm>
          <a:off x="0" y="0"/>
          <a:ext cx="0" cy="0"/>
          <a:chOff x="0" y="0"/>
          <a:chExt cx="0" cy="0"/>
        </a:xfrm>
      </p:grpSpPr>
      <p:sp>
        <p:nvSpPr>
          <p:cNvPr id="47" name="Text názvu"/>
          <p:cNvSpPr txBox="1">
            <a:spLocks noGrp="1"/>
          </p:cNvSpPr>
          <p:nvPr>
            <p:ph type="title"/>
          </p:nvPr>
        </p:nvSpPr>
        <p:spPr>
          <a:xfrm>
            <a:off x="839787" y="365125"/>
            <a:ext cx="10515601" cy="1325563"/>
          </a:xfrm>
          <a:prstGeom prst="rect">
            <a:avLst/>
          </a:prstGeom>
        </p:spPr>
        <p:txBody>
          <a:bodyPr/>
          <a:lstStyle/>
          <a:p>
            <a:r>
              <a:t>Text názvu</a:t>
            </a:r>
          </a:p>
        </p:txBody>
      </p:sp>
      <p:sp>
        <p:nvSpPr>
          <p:cNvPr id="48" name="Text úrovně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 úrovně 1</a:t>
            </a:r>
          </a:p>
          <a:p>
            <a:pPr lvl="1"/>
            <a:r>
              <a:t>Text úrovně 2</a:t>
            </a:r>
          </a:p>
          <a:p>
            <a:pPr lvl="2"/>
            <a:r>
              <a:t>Text úrovně 3</a:t>
            </a:r>
          </a:p>
          <a:p>
            <a:pPr lvl="3"/>
            <a:r>
              <a:t>Text úrovně 4</a:t>
            </a:r>
          </a:p>
          <a:p>
            <a:pPr lvl="4"/>
            <a:r>
              <a:t>Text úrovně 5</a:t>
            </a:r>
          </a:p>
        </p:txBody>
      </p:sp>
      <p:sp>
        <p:nvSpPr>
          <p:cNvPr id="49" name="Zástupný symbol pro text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Jenom nadpis">
    <p:spTree>
      <p:nvGrpSpPr>
        <p:cNvPr id="1" name=""/>
        <p:cNvGrpSpPr/>
        <p:nvPr/>
      </p:nvGrpSpPr>
      <p:grpSpPr>
        <a:xfrm>
          <a:off x="0" y="0"/>
          <a:ext cx="0" cy="0"/>
          <a:chOff x="0" y="0"/>
          <a:chExt cx="0" cy="0"/>
        </a:xfrm>
      </p:grpSpPr>
      <p:sp>
        <p:nvSpPr>
          <p:cNvPr id="57" name="Text názvu"/>
          <p:cNvSpPr txBox="1">
            <a:spLocks noGrp="1"/>
          </p:cNvSpPr>
          <p:nvPr>
            <p:ph type="title"/>
          </p:nvPr>
        </p:nvSpPr>
        <p:spPr>
          <a:prstGeom prst="rect">
            <a:avLst/>
          </a:prstGeom>
        </p:spPr>
        <p:txBody>
          <a:bodyPr/>
          <a:lstStyle/>
          <a:p>
            <a:r>
              <a:t>Text názvu</a:t>
            </a:r>
          </a:p>
        </p:txBody>
      </p:sp>
      <p:sp>
        <p:nvSpPr>
          <p:cNvPr id="58"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ý">
    <p:spTree>
      <p:nvGrpSpPr>
        <p:cNvPr id="1" name=""/>
        <p:cNvGrpSpPr/>
        <p:nvPr/>
      </p:nvGrpSpPr>
      <p:grpSpPr>
        <a:xfrm>
          <a:off x="0" y="0"/>
          <a:ext cx="0" cy="0"/>
          <a:chOff x="0" y="0"/>
          <a:chExt cx="0" cy="0"/>
        </a:xfrm>
      </p:grpSpPr>
      <p:sp>
        <p:nvSpPr>
          <p:cNvPr id="6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titulkem">
    <p:spTree>
      <p:nvGrpSpPr>
        <p:cNvPr id="1" name=""/>
        <p:cNvGrpSpPr/>
        <p:nvPr/>
      </p:nvGrpSpPr>
      <p:grpSpPr>
        <a:xfrm>
          <a:off x="0" y="0"/>
          <a:ext cx="0" cy="0"/>
          <a:chOff x="0" y="0"/>
          <a:chExt cx="0" cy="0"/>
        </a:xfrm>
      </p:grpSpPr>
      <p:sp>
        <p:nvSpPr>
          <p:cNvPr id="72" name="Text názvu"/>
          <p:cNvSpPr txBox="1">
            <a:spLocks noGrp="1"/>
          </p:cNvSpPr>
          <p:nvPr>
            <p:ph type="title"/>
          </p:nvPr>
        </p:nvSpPr>
        <p:spPr>
          <a:xfrm>
            <a:off x="839787" y="457200"/>
            <a:ext cx="3932239" cy="1600200"/>
          </a:xfrm>
          <a:prstGeom prst="rect">
            <a:avLst/>
          </a:prstGeom>
        </p:spPr>
        <p:txBody>
          <a:bodyPr anchor="b"/>
          <a:lstStyle>
            <a:lvl1pPr>
              <a:defRPr sz="3200"/>
            </a:lvl1pPr>
          </a:lstStyle>
          <a:p>
            <a:r>
              <a:t>Text názvu</a:t>
            </a:r>
          </a:p>
        </p:txBody>
      </p:sp>
      <p:sp>
        <p:nvSpPr>
          <p:cNvPr id="73" name="Text úrovně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 úrovně 1</a:t>
            </a:r>
          </a:p>
          <a:p>
            <a:pPr lvl="1"/>
            <a:r>
              <a:t>Text úrovně 2</a:t>
            </a:r>
          </a:p>
          <a:p>
            <a:pPr lvl="2"/>
            <a:r>
              <a:t>Text úrovně 3</a:t>
            </a:r>
          </a:p>
          <a:p>
            <a:pPr lvl="3"/>
            <a:r>
              <a:t>Text úrovně 4</a:t>
            </a:r>
          </a:p>
          <a:p>
            <a:pPr lvl="4"/>
            <a:r>
              <a:t>Text úrovně 5</a:t>
            </a:r>
          </a:p>
        </p:txBody>
      </p:sp>
      <p:sp>
        <p:nvSpPr>
          <p:cNvPr id="74" name="Zástupný symbol pro text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ek s titulkem">
    <p:spTree>
      <p:nvGrpSpPr>
        <p:cNvPr id="1" name=""/>
        <p:cNvGrpSpPr/>
        <p:nvPr/>
      </p:nvGrpSpPr>
      <p:grpSpPr>
        <a:xfrm>
          <a:off x="0" y="0"/>
          <a:ext cx="0" cy="0"/>
          <a:chOff x="0" y="0"/>
          <a:chExt cx="0" cy="0"/>
        </a:xfrm>
      </p:grpSpPr>
      <p:sp>
        <p:nvSpPr>
          <p:cNvPr id="82" name="Text názvu"/>
          <p:cNvSpPr txBox="1">
            <a:spLocks noGrp="1"/>
          </p:cNvSpPr>
          <p:nvPr>
            <p:ph type="title"/>
          </p:nvPr>
        </p:nvSpPr>
        <p:spPr>
          <a:xfrm>
            <a:off x="839787" y="457200"/>
            <a:ext cx="3932239" cy="1600200"/>
          </a:xfrm>
          <a:prstGeom prst="rect">
            <a:avLst/>
          </a:prstGeom>
        </p:spPr>
        <p:txBody>
          <a:bodyPr anchor="b"/>
          <a:lstStyle>
            <a:lvl1pPr>
              <a:defRPr sz="3200"/>
            </a:lvl1pPr>
          </a:lstStyle>
          <a:p>
            <a:r>
              <a:t>Text názvu</a:t>
            </a:r>
          </a:p>
        </p:txBody>
      </p:sp>
      <p:sp>
        <p:nvSpPr>
          <p:cNvPr id="83" name="Zástupný symbol pro obrázek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Text úrovně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 úrovně 1</a:t>
            </a:r>
          </a:p>
          <a:p>
            <a:pPr lvl="1"/>
            <a:r>
              <a:t>Text úrovně 2</a:t>
            </a:r>
          </a:p>
          <a:p>
            <a:pPr lvl="2"/>
            <a:r>
              <a:t>Text úrovně 3</a:t>
            </a:r>
          </a:p>
          <a:p>
            <a:pPr lvl="3"/>
            <a:r>
              <a:t>Text úrovně 4</a:t>
            </a:r>
          </a:p>
          <a:p>
            <a:pPr lvl="4"/>
            <a:r>
              <a:t>Text úrovně 5</a:t>
            </a:r>
          </a:p>
        </p:txBody>
      </p:sp>
      <p:sp>
        <p:nvSpPr>
          <p:cNvPr id="8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názvu"/>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Text názvu</a:t>
            </a:r>
          </a:p>
        </p:txBody>
      </p:sp>
      <p:sp>
        <p:nvSpPr>
          <p:cNvPr id="3" name="Text úrovně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Text úrovně 1</a:t>
            </a:r>
          </a:p>
          <a:p>
            <a:pPr lvl="1"/>
            <a:r>
              <a:t>Text úrovně 2</a:t>
            </a:r>
          </a:p>
          <a:p>
            <a:pPr lvl="2"/>
            <a:r>
              <a:t>Text úrovně 3</a:t>
            </a:r>
          </a:p>
          <a:p>
            <a:pPr lvl="3"/>
            <a:r>
              <a:t>Text úrovně 4</a:t>
            </a:r>
          </a:p>
          <a:p>
            <a:pPr lvl="4"/>
            <a:r>
              <a:t>Text úrovně 5</a:t>
            </a:r>
          </a:p>
        </p:txBody>
      </p:sp>
      <p:sp>
        <p:nvSpPr>
          <p:cNvPr id="4" name="Číslo snímku"/>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youtube.com/watch?v=-7YBTX7vnVc"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Nadpis 1"/>
          <p:cNvSpPr txBox="1">
            <a:spLocks noGrp="1"/>
          </p:cNvSpPr>
          <p:nvPr>
            <p:ph type="ctrTitle"/>
          </p:nvPr>
        </p:nvSpPr>
        <p:spPr>
          <a:xfrm>
            <a:off x="981307" y="1122362"/>
            <a:ext cx="10281425" cy="2387601"/>
          </a:xfrm>
          <a:prstGeom prst="rect">
            <a:avLst/>
          </a:prstGeom>
        </p:spPr>
        <p:txBody>
          <a:bodyPr>
            <a:normAutofit fontScale="90000"/>
          </a:bodyPr>
          <a:lstStyle/>
          <a:p>
            <a:pPr defTabSz="859536">
              <a:defRPr sz="5076"/>
            </a:pPr>
            <a:r>
              <a:rPr lang="en-US" dirty="0">
                <a:solidFill>
                  <a:schemeClr val="tx1"/>
                </a:solidFill>
                <a:latin typeface="+mn-ea"/>
                <a:cs typeface="+mn-ea"/>
              </a:rPr>
              <a:t/>
            </a:r>
            <a:br>
              <a:rPr lang="en-US" dirty="0">
                <a:solidFill>
                  <a:schemeClr val="tx1"/>
                </a:solidFill>
                <a:latin typeface="+mn-ea"/>
                <a:cs typeface="+mn-ea"/>
              </a:rPr>
            </a:br>
            <a:r>
              <a:rPr sz="5050" dirty="0"/>
              <a:t>Therapeutic Diets in </a:t>
            </a:r>
            <a:r>
              <a:rPr lang="en-US" sz="5050" dirty="0"/>
              <a:t>School </a:t>
            </a:r>
            <a:r>
              <a:rPr lang="cs-CZ" sz="5050" dirty="0"/>
              <a:t>Food </a:t>
            </a:r>
            <a:r>
              <a:rPr lang="en-US" sz="5050" dirty="0"/>
              <a:t>Service</a:t>
            </a:r>
            <a:r>
              <a:rPr sz="5050" dirty="0"/>
              <a:t>,</a:t>
            </a:r>
            <a:r>
              <a:rPr lang="en-US" dirty="0">
                <a:solidFill>
                  <a:schemeClr val="tx1"/>
                </a:solidFill>
                <a:latin typeface="+mn-ea"/>
                <a:cs typeface="+mn-ea"/>
              </a:rPr>
              <a:t/>
            </a:r>
            <a:br>
              <a:rPr lang="en-US" dirty="0">
                <a:solidFill>
                  <a:schemeClr val="tx1"/>
                </a:solidFill>
                <a:latin typeface="+mn-ea"/>
                <a:cs typeface="+mn-ea"/>
              </a:rPr>
            </a:br>
            <a:r>
              <a:rPr sz="5050" dirty="0"/>
              <a:t>Most Common Therapeutic Diets</a:t>
            </a:r>
            <a:r>
              <a:rPr lang="cs-CZ" sz="5050" dirty="0"/>
              <a:t> </a:t>
            </a:r>
            <a:endParaRPr dirty="0"/>
          </a:p>
        </p:txBody>
      </p:sp>
      <p:sp>
        <p:nvSpPr>
          <p:cNvPr id="113" name="Podnadpis 2"/>
          <p:cNvSpPr txBox="1">
            <a:spLocks noGrp="1"/>
          </p:cNvSpPr>
          <p:nvPr>
            <p:ph type="subTitle" sz="quarter" idx="1"/>
          </p:nvPr>
        </p:nvSpPr>
        <p:spPr>
          <a:xfrm>
            <a:off x="1524000" y="3602037"/>
            <a:ext cx="9144000" cy="1655762"/>
          </a:xfrm>
          <a:prstGeom prst="rect">
            <a:avLst/>
          </a:prstGeom>
        </p:spPr>
        <p:txBody>
          <a:bodyPr lIns="45719" rIns="45719" anchor="t">
            <a:normAutofit/>
          </a:bodyPr>
          <a:lstStyle/>
          <a:p>
            <a:r>
              <a:rPr dirty="0"/>
              <a:t>2018</a:t>
            </a:r>
            <a:endParaRPr lang="cs-CZ" dirty="0"/>
          </a:p>
          <a:p>
            <a:r>
              <a:rPr lang="en-US" b="1" dirty="0">
                <a:solidFill>
                  <a:schemeClr val="accent6">
                    <a:lumMod val="75000"/>
                  </a:schemeClr>
                </a:solidFill>
              </a:rPr>
              <a:t>Mgr. </a:t>
            </a:r>
            <a:r>
              <a:rPr lang="en-US" b="1" dirty="0" err="1">
                <a:solidFill>
                  <a:schemeClr val="accent6">
                    <a:lumMod val="75000"/>
                  </a:schemeClr>
                </a:solidFill>
              </a:rPr>
              <a:t>Zlata</a:t>
            </a:r>
            <a:r>
              <a:rPr lang="en-US" b="1" dirty="0">
                <a:solidFill>
                  <a:schemeClr val="accent6">
                    <a:lumMod val="75000"/>
                  </a:schemeClr>
                </a:solidFill>
              </a:rPr>
              <a:t> </a:t>
            </a:r>
            <a:r>
              <a:rPr lang="en-US" b="1" dirty="0" err="1">
                <a:solidFill>
                  <a:schemeClr val="accent6">
                    <a:lumMod val="75000"/>
                  </a:schemeClr>
                </a:solidFill>
              </a:rPr>
              <a:t>Kapounov</a:t>
            </a:r>
            <a:r>
              <a:rPr lang="cs-CZ" b="1" dirty="0">
                <a:solidFill>
                  <a:schemeClr val="accent6">
                    <a:lumMod val="75000"/>
                  </a:schemeClr>
                </a:solidFill>
              </a:rPr>
              <a:t>á, </a:t>
            </a:r>
            <a:r>
              <a:rPr lang="cs-CZ" b="1" dirty="0" err="1">
                <a:solidFill>
                  <a:schemeClr val="accent6">
                    <a:lumMod val="75000"/>
                  </a:schemeClr>
                </a:solidFill>
              </a:rPr>
              <a:t>Ph</a:t>
            </a:r>
            <a:r>
              <a:rPr lang="cs-CZ" b="1" dirty="0">
                <a:solidFill>
                  <a:schemeClr val="accent6">
                    <a:lumMod val="75000"/>
                  </a:schemeClr>
                </a:solidFill>
              </a:rPr>
              <a:t>. D., </a:t>
            </a:r>
            <a:r>
              <a:rPr lang="en-US" b="1" dirty="0">
                <a:solidFill>
                  <a:schemeClr val="accent6">
                    <a:lumMod val="75000"/>
                  </a:schemeClr>
                </a:solidFill>
              </a:rPr>
              <a:t>Mgr. Aleksandra </a:t>
            </a:r>
            <a:r>
              <a:rPr lang="en-US" b="1" dirty="0" err="1">
                <a:solidFill>
                  <a:schemeClr val="accent6">
                    <a:lumMod val="75000"/>
                  </a:schemeClr>
                </a:solidFill>
              </a:rPr>
              <a:t>Nikoli</a:t>
            </a:r>
            <a:r>
              <a:rPr lang="x-none" b="1" dirty="0">
                <a:solidFill>
                  <a:schemeClr val="accent6">
                    <a:lumMod val="75000"/>
                  </a:schemeClr>
                </a:solidFill>
              </a:rPr>
              <a:t>ć</a:t>
            </a:r>
            <a:r>
              <a:rPr lang="cs-CZ" b="1" dirty="0">
                <a:solidFill>
                  <a:schemeClr val="accent6">
                    <a:lumMod val="75000"/>
                  </a:schemeClr>
                </a:solidFill>
              </a:rPr>
              <a:t>, Mgr. </a:t>
            </a:r>
            <a:r>
              <a:rPr lang="cs-CZ" b="1">
                <a:solidFill>
                  <a:schemeClr val="accent6">
                    <a:lumMod val="75000"/>
                  </a:schemeClr>
                </a:solidFill>
              </a:rPr>
              <a:t>Veronika Volavá</a:t>
            </a:r>
            <a:r>
              <a:rPr lang="cs-CZ" b="1" dirty="0">
                <a:solidFill>
                  <a:schemeClr val="accent6">
                    <a:lumMod val="75000"/>
                  </a:schemeClr>
                </a:solidFill>
              </a:rPr>
              <a:t>, Bc. </a:t>
            </a:r>
            <a:r>
              <a:rPr lang="cs-CZ" b="1" dirty="0" err="1">
                <a:solidFill>
                  <a:schemeClr val="accent6">
                    <a:lumMod val="75000"/>
                  </a:schemeClr>
                </a:solidFill>
              </a:rPr>
              <a:t>Iuliia</a:t>
            </a:r>
            <a:r>
              <a:rPr lang="cs-CZ" b="1" dirty="0">
                <a:solidFill>
                  <a:schemeClr val="accent6">
                    <a:lumMod val="75000"/>
                  </a:schemeClr>
                </a:solidFill>
              </a:rPr>
              <a:t> Pavlovská, Bc. Petra </a:t>
            </a:r>
            <a:r>
              <a:rPr lang="cs-CZ" b="1" dirty="0" err="1">
                <a:solidFill>
                  <a:schemeClr val="accent6">
                    <a:lumMod val="75000"/>
                  </a:schemeClr>
                </a:solidFill>
              </a:rPr>
              <a:t>Ferenčuhová</a:t>
            </a:r>
            <a:r>
              <a:rPr lang="en-US" b="1" dirty="0">
                <a:solidFill>
                  <a:schemeClr val="accent6">
                    <a:lumMod val="75000"/>
                  </a:schemeClr>
                </a:solidFill>
              </a:rPr>
              <a:t> </a:t>
            </a:r>
            <a:endParaRPr lang="cs-CZ" b="1" dirty="0">
              <a:solidFill>
                <a:schemeClr val="accent6">
                  <a:lumMod val="75000"/>
                </a:schemeClr>
              </a:solidFill>
            </a:endParaRP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Zástupný symbol pro obsah 3"/>
          <p:cNvSpPr txBox="1">
            <a:spLocks noGrp="1"/>
          </p:cNvSpPr>
          <p:nvPr>
            <p:ph type="body" idx="1"/>
          </p:nvPr>
        </p:nvSpPr>
        <p:spPr>
          <a:xfrm>
            <a:off x="838200" y="532261"/>
            <a:ext cx="10598624" cy="6186311"/>
          </a:xfrm>
          <a:prstGeom prst="rect">
            <a:avLst/>
          </a:prstGeom>
        </p:spPr>
        <p:txBody>
          <a:bodyPr lIns="45719" rIns="45719" anchor="t">
            <a:normAutofit/>
          </a:bodyPr>
          <a:lstStyle/>
          <a:p>
            <a:pPr marL="200660" indent="-200660" defTabSz="804672">
              <a:lnSpc>
                <a:spcPct val="100000"/>
              </a:lnSpc>
              <a:spcBef>
                <a:spcPts val="0"/>
              </a:spcBef>
              <a:buSzTx/>
              <a:buNone/>
              <a:defRPr sz="1936"/>
            </a:pPr>
            <a:r>
              <a:rPr sz="1900" dirty="0"/>
              <a:t>Article. I</a:t>
            </a:r>
            <a:endParaRPr lang="cs-CZ" sz="1900" dirty="0"/>
          </a:p>
          <a:p>
            <a:pPr marL="200660" indent="-200660" defTabSz="804672">
              <a:lnSpc>
                <a:spcPct val="100000"/>
              </a:lnSpc>
              <a:spcBef>
                <a:spcPts val="0"/>
              </a:spcBef>
              <a:buSzTx/>
              <a:buNone/>
              <a:defRPr sz="1936"/>
            </a:pPr>
            <a:endParaRPr/>
          </a:p>
          <a:p>
            <a:pPr marL="200660" indent="-200660" defTabSz="804672">
              <a:lnSpc>
                <a:spcPct val="100000"/>
              </a:lnSpc>
              <a:spcBef>
                <a:spcPts val="0"/>
              </a:spcBef>
              <a:buSzTx/>
              <a:buNone/>
              <a:defRPr sz="1936"/>
            </a:pPr>
            <a:r>
              <a:rPr sz="1900" dirty="0"/>
              <a:t>Decree no. 107/2005 Coll., on </a:t>
            </a:r>
            <a:r>
              <a:rPr lang="en-US" sz="1900" dirty="0"/>
              <a:t>School </a:t>
            </a:r>
            <a:r>
              <a:rPr lang="cs-CZ" sz="1900" dirty="0"/>
              <a:t>Food </a:t>
            </a:r>
            <a:r>
              <a:rPr lang="en-US" sz="1900" dirty="0"/>
              <a:t>Service</a:t>
            </a:r>
            <a:r>
              <a:rPr sz="1900" dirty="0"/>
              <a:t>, as amended by the decree no. 107/2008 Coll., decree no. 463/2011 Coll. and decree no. 17/2015 Coll., takes the following wording:</a:t>
            </a:r>
          </a:p>
          <a:p>
            <a:pPr marL="0" indent="0" defTabSz="804672">
              <a:lnSpc>
                <a:spcPct val="100000"/>
              </a:lnSpc>
              <a:spcBef>
                <a:spcPts val="0"/>
              </a:spcBef>
              <a:buSzTx/>
              <a:buFontTx/>
              <a:buNone/>
              <a:defRPr sz="1936"/>
            </a:pPr>
            <a:endParaRPr/>
          </a:p>
          <a:p>
            <a:pPr marL="0" indent="0" defTabSz="804672">
              <a:lnSpc>
                <a:spcPct val="100000"/>
              </a:lnSpc>
              <a:spcBef>
                <a:spcPts val="0"/>
              </a:spcBef>
              <a:buSzTx/>
              <a:buFontTx/>
              <a:buNone/>
              <a:defRPr sz="1936"/>
            </a:pPr>
            <a:r>
              <a:rPr sz="1900" dirty="0"/>
              <a:t>§ 2 section 5 including footnotes no. 9 and 10 says:„(5) When providing therapeutic diet meals the food service provider uses </a:t>
            </a:r>
            <a:r>
              <a:rPr sz="1900" b="1" dirty="0">
                <a:solidFill>
                  <a:srgbClr val="FF0000"/>
                </a:solidFill>
              </a:rPr>
              <a:t>recipes approved by a:</a:t>
            </a:r>
          </a:p>
          <a:p>
            <a:pPr marL="0" indent="0" defTabSz="804672">
              <a:lnSpc>
                <a:spcPct val="100000"/>
              </a:lnSpc>
              <a:spcBef>
                <a:spcPts val="0"/>
              </a:spcBef>
              <a:buSzTx/>
              <a:buFontTx/>
              <a:buNone/>
              <a:defRPr sz="1936" b="1"/>
            </a:pPr>
            <a:r>
              <a:rPr sz="1900" dirty="0"/>
              <a:t>a)</a:t>
            </a:r>
            <a:r>
              <a:rPr sz="1900" b="0" dirty="0"/>
              <a:t> </a:t>
            </a:r>
            <a:r>
              <a:rPr sz="1900" dirty="0"/>
              <a:t>dietitian</a:t>
            </a:r>
            <a:r>
              <a:rPr sz="1900" baseline="29727" dirty="0">
                <a:latin typeface="Arial"/>
                <a:ea typeface="Arial"/>
                <a:cs typeface="Arial"/>
                <a:sym typeface="Arial"/>
              </a:rPr>
              <a:t>9</a:t>
            </a:r>
            <a:r>
              <a:rPr sz="1900" b="0" dirty="0"/>
              <a:t>,</a:t>
            </a:r>
          </a:p>
          <a:p>
            <a:pPr marL="0" indent="0" defTabSz="804672">
              <a:lnSpc>
                <a:spcPct val="100000"/>
              </a:lnSpc>
              <a:spcBef>
                <a:spcPts val="0"/>
              </a:spcBef>
              <a:buSzTx/>
              <a:buFontTx/>
              <a:buNone/>
              <a:defRPr sz="1936" b="1"/>
            </a:pPr>
            <a:r>
              <a:rPr sz="1900" dirty="0"/>
              <a:t>b)</a:t>
            </a:r>
            <a:r>
              <a:rPr sz="1900" b="0" dirty="0"/>
              <a:t> </a:t>
            </a:r>
            <a:r>
              <a:rPr sz="1900" dirty="0"/>
              <a:t>medical practitioner with specialization (in)</a:t>
            </a:r>
            <a:r>
              <a:rPr sz="1900" b="0" baseline="29727" dirty="0">
                <a:latin typeface="Arial"/>
                <a:ea typeface="Arial"/>
                <a:cs typeface="Arial"/>
                <a:sym typeface="Arial"/>
              </a:rPr>
              <a:t>10</a:t>
            </a:r>
            <a:r>
              <a:rPr sz="1900" b="0" dirty="0"/>
              <a:t>:</a:t>
            </a:r>
          </a:p>
          <a:p>
            <a:pPr marL="0" indent="0" defTabSz="804672">
              <a:lnSpc>
                <a:spcPct val="100000"/>
              </a:lnSpc>
              <a:spcBef>
                <a:spcPts val="0"/>
              </a:spcBef>
              <a:buSzTx/>
              <a:buNone/>
              <a:defRPr sz="1936"/>
            </a:pPr>
            <a:r>
              <a:rPr lang="cs-CZ" sz="1900" dirty="0"/>
              <a:t> </a:t>
            </a:r>
            <a:r>
              <a:rPr sz="1900" dirty="0"/>
              <a:t> 1. general practitioner for children and adolescents</a:t>
            </a:r>
          </a:p>
          <a:p>
            <a:pPr marL="0" indent="0" defTabSz="804672">
              <a:lnSpc>
                <a:spcPct val="100000"/>
              </a:lnSpc>
              <a:spcBef>
                <a:spcPts val="0"/>
              </a:spcBef>
              <a:buSzTx/>
              <a:buNone/>
              <a:defRPr sz="1936"/>
            </a:pPr>
            <a:r>
              <a:rPr lang="cs-CZ" sz="1900" dirty="0"/>
              <a:t> </a:t>
            </a:r>
            <a:r>
              <a:rPr sz="1900" dirty="0"/>
              <a:t> 2. </a:t>
            </a:r>
            <a:r>
              <a:rPr sz="1900" dirty="0" err="1"/>
              <a:t>pediatry</a:t>
            </a:r>
            <a:r>
              <a:rPr sz="1900" dirty="0"/>
              <a:t>,</a:t>
            </a:r>
          </a:p>
          <a:p>
            <a:pPr marL="0" indent="0" defTabSz="804672">
              <a:lnSpc>
                <a:spcPct val="100000"/>
              </a:lnSpc>
              <a:spcBef>
                <a:spcPts val="0"/>
              </a:spcBef>
              <a:buSzTx/>
              <a:buNone/>
              <a:defRPr sz="1936"/>
            </a:pPr>
            <a:r>
              <a:rPr lang="cs-CZ" sz="1900" dirty="0"/>
              <a:t> </a:t>
            </a:r>
            <a:r>
              <a:rPr sz="1900" dirty="0"/>
              <a:t> 3. internal medicine,</a:t>
            </a:r>
          </a:p>
          <a:p>
            <a:pPr marL="0" indent="0" defTabSz="804672">
              <a:lnSpc>
                <a:spcPct val="100000"/>
              </a:lnSpc>
              <a:spcBef>
                <a:spcPts val="0"/>
              </a:spcBef>
              <a:buSzTx/>
              <a:buNone/>
              <a:defRPr sz="1936"/>
            </a:pPr>
            <a:r>
              <a:rPr lang="cs-CZ" sz="1900" dirty="0"/>
              <a:t> </a:t>
            </a:r>
            <a:r>
              <a:rPr sz="1900" dirty="0"/>
              <a:t> 4. general practitioner,</a:t>
            </a:r>
          </a:p>
          <a:p>
            <a:pPr marL="0" indent="0" defTabSz="804672">
              <a:lnSpc>
                <a:spcPct val="100000"/>
              </a:lnSpc>
              <a:spcBef>
                <a:spcPts val="0"/>
              </a:spcBef>
              <a:buSzTx/>
              <a:buNone/>
              <a:defRPr sz="1936"/>
            </a:pPr>
            <a:r>
              <a:rPr lang="cs-CZ" sz="1900" dirty="0"/>
              <a:t> </a:t>
            </a:r>
            <a:r>
              <a:rPr sz="1900" dirty="0"/>
              <a:t> 5. endocrinology and diabetology, or</a:t>
            </a:r>
          </a:p>
          <a:p>
            <a:pPr marL="0" indent="0" defTabSz="804672">
              <a:lnSpc>
                <a:spcPct val="100000"/>
              </a:lnSpc>
              <a:spcBef>
                <a:spcPts val="0"/>
              </a:spcBef>
              <a:buSzTx/>
              <a:buNone/>
              <a:defRPr sz="1936"/>
            </a:pPr>
            <a:r>
              <a:rPr lang="cs-CZ" sz="1900" dirty="0"/>
              <a:t> </a:t>
            </a:r>
            <a:r>
              <a:rPr sz="1900" dirty="0"/>
              <a:t> 6. gastroenterology, or</a:t>
            </a:r>
          </a:p>
          <a:p>
            <a:pPr marL="0" indent="0" defTabSz="804672">
              <a:lnSpc>
                <a:spcPct val="100000"/>
              </a:lnSpc>
              <a:spcBef>
                <a:spcPts val="0"/>
              </a:spcBef>
              <a:buSzTx/>
              <a:buFontTx/>
              <a:buNone/>
              <a:defRPr sz="1936" b="1"/>
            </a:pPr>
            <a:r>
              <a:rPr sz="1900" dirty="0"/>
              <a:t>c) medical practitioner with specific qualification in</a:t>
            </a:r>
            <a:r>
              <a:rPr sz="1900" baseline="29727" dirty="0">
                <a:latin typeface="Arial"/>
                <a:ea typeface="Arial"/>
                <a:cs typeface="Arial"/>
                <a:sym typeface="Arial"/>
              </a:rPr>
              <a:t>10</a:t>
            </a:r>
            <a:r>
              <a:rPr sz="1900" dirty="0"/>
              <a:t>:</a:t>
            </a:r>
            <a:endParaRPr sz="1900" b="0" dirty="0"/>
          </a:p>
          <a:p>
            <a:pPr marL="0" indent="0" defTabSz="804672">
              <a:lnSpc>
                <a:spcPct val="100000"/>
              </a:lnSpc>
              <a:spcBef>
                <a:spcPts val="0"/>
              </a:spcBef>
              <a:buSzTx/>
              <a:buNone/>
              <a:defRPr sz="1936"/>
            </a:pPr>
            <a:r>
              <a:rPr lang="cs-CZ" sz="1900" dirty="0"/>
              <a:t> </a:t>
            </a:r>
            <a:r>
              <a:rPr sz="1900" dirty="0"/>
              <a:t> 1. hygiene of children and adolescents,</a:t>
            </a:r>
          </a:p>
          <a:p>
            <a:pPr marL="0" indent="0" defTabSz="804672">
              <a:lnSpc>
                <a:spcPct val="100000"/>
              </a:lnSpc>
              <a:spcBef>
                <a:spcPts val="0"/>
              </a:spcBef>
              <a:buSzTx/>
              <a:buNone/>
              <a:defRPr sz="1936"/>
            </a:pPr>
            <a:r>
              <a:rPr lang="cs-CZ" sz="1900" dirty="0"/>
              <a:t> </a:t>
            </a:r>
            <a:r>
              <a:rPr sz="1900" dirty="0"/>
              <a:t> 2. hygiene of nutrition and articles of daily use,</a:t>
            </a:r>
          </a:p>
          <a:p>
            <a:pPr marL="0" indent="0" defTabSz="804672">
              <a:lnSpc>
                <a:spcPct val="100000"/>
              </a:lnSpc>
              <a:spcBef>
                <a:spcPts val="0"/>
              </a:spcBef>
              <a:buSzTx/>
              <a:buNone/>
              <a:defRPr sz="1936"/>
            </a:pPr>
            <a:r>
              <a:rPr lang="cs-CZ" sz="1900" dirty="0"/>
              <a:t> </a:t>
            </a:r>
            <a:r>
              <a:rPr sz="1900" dirty="0"/>
              <a:t> 3. endocrinology and diabetology for children, or</a:t>
            </a:r>
          </a:p>
          <a:p>
            <a:pPr marL="0" indent="0" defTabSz="804672">
              <a:lnSpc>
                <a:spcPct val="100000"/>
              </a:lnSpc>
              <a:spcBef>
                <a:spcPts val="0"/>
              </a:spcBef>
              <a:buSzTx/>
              <a:buNone/>
              <a:defRPr sz="1936"/>
            </a:pPr>
            <a:r>
              <a:rPr lang="cs-CZ" sz="1900" dirty="0"/>
              <a:t> </a:t>
            </a:r>
            <a:r>
              <a:rPr sz="1900" dirty="0"/>
              <a:t> 4. gastroenterology and hepatology for children”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Nadpis 1"/>
          <p:cNvSpPr txBox="1">
            <a:spLocks noGrp="1"/>
          </p:cNvSpPr>
          <p:nvPr>
            <p:ph type="title"/>
          </p:nvPr>
        </p:nvSpPr>
        <p:spPr>
          <a:prstGeom prst="rect">
            <a:avLst/>
          </a:prstGeom>
        </p:spPr>
        <p:txBody>
          <a:bodyPr/>
          <a:lstStyle/>
          <a:p>
            <a:pPr defTabSz="877823">
              <a:defRPr sz="4224"/>
            </a:pPr>
            <a:r>
              <a:rPr sz="4200" dirty="0"/>
              <a:t>THE FUTURE</a:t>
            </a:r>
            <a:r>
              <a:rPr lang="en-US" dirty="0">
                <a:solidFill>
                  <a:schemeClr val="tx1"/>
                </a:solidFill>
              </a:rPr>
              <a:t/>
            </a:r>
            <a:br>
              <a:rPr lang="en-US" dirty="0">
                <a:solidFill>
                  <a:schemeClr val="tx1"/>
                </a:solidFill>
              </a:rPr>
            </a:br>
            <a:r>
              <a:rPr lang="en-US" sz="4200" dirty="0"/>
              <a:t>SCHOOL </a:t>
            </a:r>
            <a:r>
              <a:rPr lang="cs-CZ" sz="4200" dirty="0"/>
              <a:t>FOOD </a:t>
            </a:r>
            <a:r>
              <a:rPr lang="en-US" sz="4200" dirty="0"/>
              <a:t>SERVICE</a:t>
            </a:r>
            <a:r>
              <a:rPr sz="4200" dirty="0"/>
              <a:t>ACTIONS</a:t>
            </a:r>
          </a:p>
        </p:txBody>
      </p:sp>
      <p:sp>
        <p:nvSpPr>
          <p:cNvPr id="146" name="Zástupný symbol pro obsah 2"/>
          <p:cNvSpPr txBox="1">
            <a:spLocks noGrp="1"/>
          </p:cNvSpPr>
          <p:nvPr>
            <p:ph type="body" idx="1"/>
          </p:nvPr>
        </p:nvSpPr>
        <p:spPr>
          <a:prstGeom prst="rect">
            <a:avLst/>
          </a:prstGeom>
        </p:spPr>
        <p:txBody>
          <a:bodyPr lIns="45719" rIns="45719" anchor="t">
            <a:normAutofit/>
          </a:bodyPr>
          <a:lstStyle/>
          <a:p>
            <a:pPr marL="226060" indent="-226060" defTabSz="905255">
              <a:lnSpc>
                <a:spcPct val="81000"/>
              </a:lnSpc>
              <a:spcBef>
                <a:spcPts val="900"/>
              </a:spcBef>
              <a:buSzTx/>
              <a:buNone/>
              <a:defRPr sz="2772" u="sng"/>
            </a:pPr>
            <a:r>
              <a:rPr sz="2750" dirty="0"/>
              <a:t>Despite all obstacles:</a:t>
            </a:r>
            <a:endParaRPr lang="cs-CZ" sz="2750" dirty="0"/>
          </a:p>
          <a:p>
            <a:pPr defTabSz="905255">
              <a:lnSpc>
                <a:spcPct val="81000"/>
              </a:lnSpc>
              <a:spcBef>
                <a:spcPts val="900"/>
              </a:spcBef>
              <a:defRPr sz="2772"/>
            </a:pPr>
            <a:r>
              <a:rPr sz="2750" dirty="0"/>
              <a:t>the </a:t>
            </a:r>
            <a:r>
              <a:rPr lang="en-GB" sz="2750" dirty="0"/>
              <a:t>School Food Service</a:t>
            </a:r>
            <a:r>
              <a:rPr sz="2750" dirty="0"/>
              <a:t> continuously tries to raise public awareness of healthy nutrition</a:t>
            </a:r>
          </a:p>
          <a:p>
            <a:pPr marL="226060" indent="-226060" defTabSz="905255">
              <a:lnSpc>
                <a:spcPct val="81000"/>
              </a:lnSpc>
              <a:spcBef>
                <a:spcPts val="900"/>
              </a:spcBef>
              <a:defRPr sz="2772"/>
            </a:pPr>
            <a:r>
              <a:rPr sz="2750" dirty="0"/>
              <a:t>a lot of conferences and lectures for school lunchrooms employees take place in Brno and other Czech cities</a:t>
            </a:r>
          </a:p>
          <a:p>
            <a:pPr marL="226060" indent="-226060" defTabSz="905255">
              <a:lnSpc>
                <a:spcPct val="81000"/>
              </a:lnSpc>
              <a:spcBef>
                <a:spcPts val="900"/>
              </a:spcBef>
              <a:defRPr sz="2772"/>
            </a:pPr>
            <a:r>
              <a:rPr sz="2750" dirty="0"/>
              <a:t>a largely publicized contest for the </a:t>
            </a:r>
            <a:r>
              <a:rPr sz="2750" b="1" dirty="0"/>
              <a:t>Best school lunch </a:t>
            </a:r>
            <a:r>
              <a:rPr sz="2750" dirty="0"/>
              <a:t>is organized every year</a:t>
            </a:r>
          </a:p>
          <a:p>
            <a:pPr marL="226060" indent="-226060" defTabSz="905255">
              <a:lnSpc>
                <a:spcPct val="81000"/>
              </a:lnSpc>
              <a:spcBef>
                <a:spcPts val="900"/>
              </a:spcBef>
              <a:defRPr sz="2772"/>
            </a:pPr>
            <a:r>
              <a:rPr sz="2750" dirty="0"/>
              <a:t>children in the whole country are encouraged to taste new healthy meals in a modern and attractive way - the school lunchrooms organize thematic days such as Days of Thai, Norwegian or Spanish cuisine.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Nadpis 1"/>
          <p:cNvSpPr txBox="1">
            <a:spLocks noGrp="1"/>
          </p:cNvSpPr>
          <p:nvPr>
            <p:ph type="ctrTitle"/>
          </p:nvPr>
        </p:nvSpPr>
        <p:spPr>
          <a:xfrm>
            <a:off x="1524000" y="1122362"/>
            <a:ext cx="9144000" cy="3859070"/>
          </a:xfrm>
          <a:prstGeom prst="rect">
            <a:avLst/>
          </a:prstGeom>
        </p:spPr>
        <p:txBody>
          <a:bodyPr anchor="ctr"/>
          <a:lstStyle/>
          <a:p>
            <a:r>
              <a:t>THERAPEUTIC DIETS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Nadpis 1"/>
          <p:cNvSpPr txBox="1">
            <a:spLocks noGrp="1"/>
          </p:cNvSpPr>
          <p:nvPr>
            <p:ph type="title"/>
          </p:nvPr>
        </p:nvSpPr>
        <p:spPr>
          <a:xfrm>
            <a:off x="239348" y="1062855"/>
            <a:ext cx="11233250" cy="709962"/>
          </a:xfrm>
          <a:prstGeom prst="rect">
            <a:avLst/>
          </a:prstGeom>
        </p:spPr>
        <p:txBody>
          <a:bodyPr/>
          <a:lstStyle>
            <a:lvl1pPr>
              <a:defRPr sz="3600" b="1">
                <a:ln w="1905">
                  <a:solidFill>
                    <a:srgbClr val="FF66CC"/>
                  </a:solidFill>
                </a:ln>
                <a:effectLst>
                  <a:outerShdw blurRad="38100" dist="38100" dir="2700000" rotWithShape="0">
                    <a:srgbClr val="000000">
                      <a:alpha val="43137"/>
                    </a:srgbClr>
                  </a:outerShdw>
                </a:effectLst>
                <a:latin typeface="Candara"/>
                <a:ea typeface="Candara"/>
                <a:cs typeface="Candara"/>
                <a:sym typeface="Candara"/>
              </a:defRPr>
            </a:lvl1pPr>
          </a:lstStyle>
          <a:p>
            <a:r>
              <a:rPr dirty="0"/>
              <a:t>THERAPEUTIC DIETS IN SCHOOL</a:t>
            </a:r>
            <a:r>
              <a:rPr lang="cs-CZ" dirty="0"/>
              <a:t> FOOD SERVICE</a:t>
            </a:r>
          </a:p>
        </p:txBody>
      </p:sp>
      <p:sp>
        <p:nvSpPr>
          <p:cNvPr id="151" name="Zástupný symbol pro obsah 2"/>
          <p:cNvSpPr txBox="1">
            <a:spLocks noGrp="1"/>
          </p:cNvSpPr>
          <p:nvPr>
            <p:ph type="body" idx="1"/>
          </p:nvPr>
        </p:nvSpPr>
        <p:spPr>
          <a:xfrm>
            <a:off x="838200" y="1825625"/>
            <a:ext cx="10730408" cy="4351338"/>
          </a:xfrm>
          <a:prstGeom prst="rect">
            <a:avLst/>
          </a:prstGeom>
        </p:spPr>
        <p:txBody>
          <a:bodyPr/>
          <a:lstStyle/>
          <a:p>
            <a:pPr marL="259772" lvl="1" indent="-259772">
              <a:lnSpc>
                <a:spcPct val="88000"/>
              </a:lnSpc>
              <a:buClr>
                <a:srgbClr val="00B0F0"/>
              </a:buClr>
              <a:defRPr sz="2200"/>
            </a:pPr>
            <a:r>
              <a:rPr sz="2500"/>
              <a:t>Colaboration with a registered dietitian or, newly, with a </a:t>
            </a:r>
            <a:r>
              <a:rPr sz="2500" b="1"/>
              <a:t>medical practitioner with specialized qualification or with specific specialized qualification </a:t>
            </a:r>
          </a:p>
          <a:p>
            <a:pPr marL="228600" lvl="1" indent="-228600">
              <a:lnSpc>
                <a:spcPct val="88000"/>
              </a:lnSpc>
              <a:buClr>
                <a:srgbClr val="00B0F0"/>
              </a:buClr>
              <a:defRPr sz="2500"/>
            </a:pPr>
            <a:r>
              <a:t>Diets which will be prepared.</a:t>
            </a:r>
            <a:endParaRPr sz="2200"/>
          </a:p>
          <a:p>
            <a:pPr marL="201168" lvl="1" indent="-201168">
              <a:lnSpc>
                <a:spcPct val="88000"/>
              </a:lnSpc>
              <a:buClr>
                <a:srgbClr val="00B0F0"/>
              </a:buClr>
              <a:defRPr sz="2500"/>
            </a:pPr>
            <a:r>
              <a:rPr sz="2200"/>
              <a:t>R</a:t>
            </a:r>
            <a:r>
              <a:t>ecipes and technical procedures for those diets.</a:t>
            </a:r>
            <a:endParaRPr sz="2200"/>
          </a:p>
          <a:p>
            <a:pPr marL="228600" lvl="1" indent="-228600">
              <a:lnSpc>
                <a:spcPct val="88000"/>
              </a:lnSpc>
              <a:buClr>
                <a:srgbClr val="00B0F0"/>
              </a:buClr>
              <a:defRPr sz="2500"/>
            </a:pPr>
            <a:r>
              <a:t>Menus.</a:t>
            </a:r>
            <a:endParaRPr sz="2200"/>
          </a:p>
          <a:p>
            <a:pPr marL="228600" lvl="1" indent="-228600">
              <a:lnSpc>
                <a:spcPct val="88000"/>
              </a:lnSpc>
              <a:buClr>
                <a:srgbClr val="00B0F0"/>
              </a:buClr>
              <a:defRPr sz="2500"/>
            </a:pPr>
            <a:r>
              <a:t>Personal, technical, spatial equipment.</a:t>
            </a:r>
            <a:endParaRPr sz="2200"/>
          </a:p>
          <a:p>
            <a:pPr marL="228600" lvl="1" indent="-228600">
              <a:lnSpc>
                <a:spcPct val="88000"/>
              </a:lnSpc>
              <a:buClr>
                <a:srgbClr val="00B0F0"/>
              </a:buClr>
              <a:defRPr sz="2500"/>
            </a:pPr>
            <a:r>
              <a:t>Medical certificate from the boarder.</a:t>
            </a:r>
            <a:endParaRPr sz="2200"/>
          </a:p>
          <a:p>
            <a:pPr marL="228600" lvl="1" indent="-228600">
              <a:lnSpc>
                <a:spcPct val="88000"/>
              </a:lnSpc>
              <a:buClr>
                <a:srgbClr val="00B0F0"/>
              </a:buClr>
              <a:defRPr sz="2500"/>
            </a:pPr>
            <a:r>
              <a:t>Staff training.</a:t>
            </a:r>
            <a:endParaRPr sz="2200"/>
          </a:p>
          <a:p>
            <a:pPr marL="228600" lvl="1" indent="-228600">
              <a:lnSpc>
                <a:spcPct val="88000"/>
              </a:lnSpc>
              <a:buClr>
                <a:srgbClr val="00B0F0"/>
              </a:buClr>
              <a:defRPr sz="2500"/>
            </a:pPr>
            <a:r>
              <a:t>Therapeutic diets introduction.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Nadpis 1"/>
          <p:cNvSpPr txBox="1">
            <a:spLocks noGrp="1"/>
          </p:cNvSpPr>
          <p:nvPr>
            <p:ph type="title"/>
          </p:nvPr>
        </p:nvSpPr>
        <p:spPr>
          <a:xfrm>
            <a:off x="239348" y="1062855"/>
            <a:ext cx="11233250" cy="709962"/>
          </a:xfrm>
          <a:prstGeom prst="rect">
            <a:avLst/>
          </a:prstGeom>
        </p:spPr>
        <p:txBody>
          <a:bodyPr/>
          <a:lstStyle>
            <a:lvl1pPr>
              <a:defRPr sz="3600" b="1">
                <a:ln w="1905">
                  <a:solidFill>
                    <a:srgbClr val="FF66CC"/>
                  </a:solidFill>
                </a:ln>
                <a:solidFill>
                  <a:srgbClr val="262626"/>
                </a:solidFill>
                <a:effectLst>
                  <a:outerShdw blurRad="50800" dist="38100" dir="2700000" rotWithShape="0">
                    <a:srgbClr val="000000">
                      <a:alpha val="40000"/>
                    </a:srgbClr>
                  </a:outerShdw>
                </a:effectLst>
                <a:latin typeface="Candara"/>
                <a:ea typeface="Candara"/>
                <a:cs typeface="Candara"/>
                <a:sym typeface="Candara"/>
              </a:defRPr>
            </a:lvl1pPr>
          </a:lstStyle>
          <a:p>
            <a:r>
              <a:t>THERAPEUTIC DIETS FOR CHILDREN</a:t>
            </a:r>
          </a:p>
        </p:txBody>
      </p:sp>
      <p:sp>
        <p:nvSpPr>
          <p:cNvPr id="154" name="Zástupný symbol pro obsah 2"/>
          <p:cNvSpPr txBox="1">
            <a:spLocks noGrp="1"/>
          </p:cNvSpPr>
          <p:nvPr>
            <p:ph type="body" idx="1"/>
          </p:nvPr>
        </p:nvSpPr>
        <p:spPr>
          <a:xfrm>
            <a:off x="838200" y="1825625"/>
            <a:ext cx="10730408" cy="4351338"/>
          </a:xfrm>
          <a:prstGeom prst="rect">
            <a:avLst/>
          </a:prstGeom>
        </p:spPr>
        <p:txBody>
          <a:bodyPr lIns="45719" rIns="45719" anchor="t">
            <a:normAutofit/>
          </a:bodyPr>
          <a:lstStyle/>
          <a:p>
            <a:pPr marL="228600" lvl="1" indent="-228600">
              <a:lnSpc>
                <a:spcPct val="110000"/>
              </a:lnSpc>
              <a:buClr>
                <a:srgbClr val="00B0F0"/>
              </a:buClr>
            </a:pPr>
            <a:r>
              <a:rPr dirty="0"/>
              <a:t>Most common therapeutic diets in childhood:</a:t>
            </a:r>
            <a:endParaRPr sz="2400" dirty="0"/>
          </a:p>
          <a:p>
            <a:pPr marL="685800" lvl="2" indent="-228600">
              <a:lnSpc>
                <a:spcPct val="110000"/>
              </a:lnSpc>
              <a:buClr>
                <a:srgbClr val="00B0F0"/>
              </a:buClr>
              <a:defRPr sz="2400"/>
            </a:pPr>
            <a:endParaRPr sz="2400" dirty="0"/>
          </a:p>
          <a:p>
            <a:pPr marL="685800" lvl="2" indent="-228600">
              <a:lnSpc>
                <a:spcPct val="110000"/>
              </a:lnSpc>
              <a:buClr>
                <a:srgbClr val="00B0F0"/>
              </a:buClr>
              <a:defRPr sz="2400"/>
            </a:pPr>
            <a:r>
              <a:rPr dirty="0"/>
              <a:t>Gluten-free diet</a:t>
            </a:r>
            <a:endParaRPr sz="2000" dirty="0"/>
          </a:p>
          <a:p>
            <a:pPr marL="685800" lvl="2" indent="-228600">
              <a:lnSpc>
                <a:spcPct val="110000"/>
              </a:lnSpc>
              <a:buClr>
                <a:srgbClr val="00B0F0"/>
              </a:buClr>
              <a:defRPr sz="2400"/>
            </a:pPr>
            <a:r>
              <a:rPr lang="cs-CZ" sz="2400" dirty="0" err="1"/>
              <a:t>Dairy</a:t>
            </a:r>
            <a:r>
              <a:rPr lang="cs-CZ" sz="2400" dirty="0"/>
              <a:t>-free </a:t>
            </a:r>
            <a:r>
              <a:rPr lang="cs-CZ" sz="2400" dirty="0" err="1"/>
              <a:t>or</a:t>
            </a:r>
            <a:r>
              <a:rPr lang="cs-CZ" sz="2400" dirty="0"/>
              <a:t> </a:t>
            </a:r>
            <a:r>
              <a:rPr lang="cs-CZ" sz="2400" dirty="0" err="1"/>
              <a:t>milk</a:t>
            </a:r>
            <a:r>
              <a:rPr lang="cs-CZ" sz="2400" dirty="0"/>
              <a:t>-free diet</a:t>
            </a:r>
          </a:p>
          <a:p>
            <a:pPr marL="1179195" lvl="3" indent="-228600">
              <a:lnSpc>
                <a:spcPct val="110000"/>
              </a:lnSpc>
              <a:buClr>
                <a:srgbClr val="00B0F0"/>
              </a:buClr>
              <a:defRPr sz="2400"/>
            </a:pPr>
            <a:r>
              <a:rPr lang="cs-CZ" sz="2400" dirty="0" err="1"/>
              <a:t>Diets</a:t>
            </a:r>
            <a:r>
              <a:rPr lang="cs-CZ" sz="2400" dirty="0"/>
              <a:t> in </a:t>
            </a:r>
            <a:r>
              <a:rPr lang="cs-CZ" sz="2400" dirty="0" err="1"/>
              <a:t>other</a:t>
            </a:r>
            <a:r>
              <a:rPr lang="cs-CZ" sz="2400" dirty="0"/>
              <a:t> food </a:t>
            </a:r>
            <a:r>
              <a:rPr lang="cs-CZ" sz="2400" dirty="0" err="1"/>
              <a:t>allergies</a:t>
            </a:r>
            <a:r>
              <a:rPr lang="cs-CZ" sz="2400" dirty="0"/>
              <a:t> and </a:t>
            </a:r>
            <a:r>
              <a:rPr lang="cs-CZ" sz="2400" dirty="0" err="1"/>
              <a:t>intolerances</a:t>
            </a:r>
          </a:p>
          <a:p>
            <a:pPr marL="666750" lvl="2" indent="-209550">
              <a:lnSpc>
                <a:spcPct val="110000"/>
              </a:lnSpc>
              <a:buClr>
                <a:srgbClr val="00B0F0"/>
              </a:buClr>
              <a:defRPr sz="2400"/>
            </a:pPr>
            <a:r>
              <a:rPr sz="2400" dirty="0"/>
              <a:t>Bland diet</a:t>
            </a:r>
          </a:p>
          <a:p>
            <a:pPr marL="666750" lvl="2" indent="-209550">
              <a:lnSpc>
                <a:spcPct val="110000"/>
              </a:lnSpc>
              <a:buClr>
                <a:srgbClr val="00B0F0"/>
              </a:buClr>
              <a:defRPr sz="2400"/>
            </a:pPr>
            <a:r>
              <a:rPr lang="cs-CZ" sz="2400" dirty="0" err="1"/>
              <a:t>Diabetic</a:t>
            </a:r>
            <a:r>
              <a:rPr lang="cs-CZ" sz="2400" dirty="0"/>
              <a:t> diet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4">
                                            <p:txEl>
                                              <p:pRg st="2" end="2"/>
                                            </p:txEl>
                                          </p:spTgt>
                                        </p:tgtEl>
                                        <p:attrNameLst>
                                          <p:attrName>style.visibility</p:attrName>
                                        </p:attrNameLst>
                                      </p:cBhvr>
                                      <p:to>
                                        <p:strVal val="visible"/>
                                      </p:to>
                                    </p:set>
                                    <p:animEffect transition="in" filter="dissolve">
                                      <p:cBhvr>
                                        <p:cTn id="7" dur="2000"/>
                                        <p:tgtEl>
                                          <p:spTgt spid="154">
                                            <p:txEl>
                                              <p:pRg st="2" end="2"/>
                                            </p:txEl>
                                          </p:spTgt>
                                        </p:tgtEl>
                                      </p:cBhvr>
                                    </p:animEffect>
                                  </p:childTnLst>
                                </p:cTn>
                              </p:par>
                            </p:childTnLst>
                          </p:cTn>
                        </p:par>
                        <p:par>
                          <p:cTn id="8" fill="hold">
                            <p:stCondLst>
                              <p:cond delay="2000"/>
                            </p:stCondLst>
                            <p:childTnLst>
                              <p:par>
                                <p:cTn id="9" presetID="9" presetClass="entr" fill="hold" grpId="1" nodeType="afterEffect">
                                  <p:stCondLst>
                                    <p:cond delay="0"/>
                                  </p:stCondLst>
                                  <p:iterate>
                                    <p:tmAbs val="0"/>
                                  </p:iterate>
                                  <p:childTnLst>
                                    <p:set>
                                      <p:cBhvr>
                                        <p:cTn id="10" fill="hold"/>
                                        <p:tgtEl>
                                          <p:spTgt spid="154">
                                            <p:txEl>
                                              <p:pRg st="3" end="3"/>
                                            </p:txEl>
                                          </p:spTgt>
                                        </p:tgtEl>
                                        <p:attrNameLst>
                                          <p:attrName>style.visibility</p:attrName>
                                        </p:attrNameLst>
                                      </p:cBhvr>
                                      <p:to>
                                        <p:strVal val="visible"/>
                                      </p:to>
                                    </p:set>
                                    <p:animEffect transition="in" filter="dissolve">
                                      <p:cBhvr>
                                        <p:cTn id="11" dur="2000"/>
                                        <p:tgtEl>
                                          <p:spTgt spid="154">
                                            <p:txEl>
                                              <p:pRg st="3" end="3"/>
                                            </p:txEl>
                                          </p:spTgt>
                                        </p:tgtEl>
                                      </p:cBhvr>
                                    </p:animEffect>
                                  </p:childTnLst>
                                </p:cTn>
                              </p:par>
                            </p:childTnLst>
                          </p:cTn>
                        </p:par>
                        <p:par>
                          <p:cTn id="12" fill="hold">
                            <p:stCondLst>
                              <p:cond delay="4000"/>
                            </p:stCondLst>
                            <p:childTnLst>
                              <p:par>
                                <p:cTn id="13" presetID="9" presetClass="entr" fill="hold" grpId="1" nodeType="afterEffect">
                                  <p:stCondLst>
                                    <p:cond delay="0"/>
                                  </p:stCondLst>
                                  <p:iterate>
                                    <p:tmAbs val="0"/>
                                  </p:iterate>
                                  <p:childTnLst>
                                    <p:set>
                                      <p:cBhvr>
                                        <p:cTn id="14" fill="hold"/>
                                        <p:tgtEl>
                                          <p:spTgt spid="154">
                                            <p:txEl>
                                              <p:pRg st="4" end="4"/>
                                            </p:txEl>
                                          </p:spTgt>
                                        </p:tgtEl>
                                        <p:attrNameLst>
                                          <p:attrName>style.visibility</p:attrName>
                                        </p:attrNameLst>
                                      </p:cBhvr>
                                      <p:to>
                                        <p:strVal val="visible"/>
                                      </p:to>
                                    </p:set>
                                    <p:animEffect transition="in" filter="dissolve">
                                      <p:cBhvr>
                                        <p:cTn id="15" dur="2000"/>
                                        <p:tgtEl>
                                          <p:spTgt spid="154">
                                            <p:txEl>
                                              <p:pRg st="4" end="4"/>
                                            </p:txEl>
                                          </p:spTgt>
                                        </p:tgtEl>
                                      </p:cBhvr>
                                    </p:animEffect>
                                  </p:childTnLst>
                                </p:cTn>
                              </p:par>
                            </p:childTnLst>
                          </p:cTn>
                        </p:par>
                        <p:par>
                          <p:cTn id="16" fill="hold">
                            <p:stCondLst>
                              <p:cond delay="6000"/>
                            </p:stCondLst>
                            <p:childTnLst>
                              <p:par>
                                <p:cTn id="17" presetID="9" presetClass="entr" fill="hold" grpId="1" nodeType="afterEffect">
                                  <p:stCondLst>
                                    <p:cond delay="0"/>
                                  </p:stCondLst>
                                  <p:iterate>
                                    <p:tmAbs val="0"/>
                                  </p:iterate>
                                  <p:childTnLst>
                                    <p:set>
                                      <p:cBhvr>
                                        <p:cTn id="18" fill="hold"/>
                                        <p:tgtEl>
                                          <p:spTgt spid="154">
                                            <p:txEl>
                                              <p:pRg st="5" end="5"/>
                                            </p:txEl>
                                          </p:spTgt>
                                        </p:tgtEl>
                                        <p:attrNameLst>
                                          <p:attrName>style.visibility</p:attrName>
                                        </p:attrNameLst>
                                      </p:cBhvr>
                                      <p:to>
                                        <p:strVal val="visible"/>
                                      </p:to>
                                    </p:set>
                                    <p:animEffect transition="in" filter="dissolve">
                                      <p:cBhvr>
                                        <p:cTn id="19" dur="2000"/>
                                        <p:tgtEl>
                                          <p:spTgt spid="154">
                                            <p:txEl>
                                              <p:pRg st="5" end="5"/>
                                            </p:txEl>
                                          </p:spTgt>
                                        </p:tgtEl>
                                      </p:cBhvr>
                                    </p:animEffect>
                                  </p:childTnLst>
                                </p:cTn>
                              </p:par>
                            </p:childTnLst>
                          </p:cTn>
                        </p:par>
                        <p:par>
                          <p:cTn id="20" fill="hold">
                            <p:stCondLst>
                              <p:cond delay="8000"/>
                            </p:stCondLst>
                            <p:childTnLst>
                              <p:par>
                                <p:cTn id="21" presetID="9" presetClass="entr" fill="hold" grpId="1" nodeType="afterEffect">
                                  <p:stCondLst>
                                    <p:cond delay="0"/>
                                  </p:stCondLst>
                                  <p:iterate>
                                    <p:tmAbs val="0"/>
                                  </p:iterate>
                                  <p:childTnLst>
                                    <p:set>
                                      <p:cBhvr>
                                        <p:cTn id="22" fill="hold"/>
                                        <p:tgtEl>
                                          <p:spTgt spid="154">
                                            <p:txEl>
                                              <p:pRg st="6" end="6"/>
                                            </p:txEl>
                                          </p:spTgt>
                                        </p:tgtEl>
                                        <p:attrNameLst>
                                          <p:attrName>style.visibility</p:attrName>
                                        </p:attrNameLst>
                                      </p:cBhvr>
                                      <p:to>
                                        <p:strVal val="visible"/>
                                      </p:to>
                                    </p:set>
                                    <p:animEffect transition="in" filter="dissolve">
                                      <p:cBhvr>
                                        <p:cTn id="23" dur="2000"/>
                                        <p:tgtEl>
                                          <p:spTgt spid="1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Nadpis 1"/>
          <p:cNvSpPr txBox="1">
            <a:spLocks noGrp="1"/>
          </p:cNvSpPr>
          <p:nvPr>
            <p:ph type="title"/>
          </p:nvPr>
        </p:nvSpPr>
        <p:spPr>
          <a:xfrm>
            <a:off x="838200" y="339725"/>
            <a:ext cx="8851107" cy="1991536"/>
          </a:xfrm>
          <a:prstGeom prst="rect">
            <a:avLst/>
          </a:prstGeom>
        </p:spPr>
        <p:txBody>
          <a:bodyPr/>
          <a:lstStyle>
            <a:lvl1pPr algn="ctr"/>
          </a:lstStyle>
          <a:p>
            <a:r>
              <a:t>GLUTEN-FREE DIET</a:t>
            </a:r>
          </a:p>
        </p:txBody>
      </p:sp>
      <p:pic>
        <p:nvPicPr>
          <p:cNvPr id="157" name="Picture 2" descr="Picture 2"/>
          <p:cNvPicPr>
            <a:picLocks noChangeAspect="1"/>
          </p:cNvPicPr>
          <p:nvPr/>
        </p:nvPicPr>
        <p:blipFill>
          <a:blip r:embed="rId2">
            <a:extLst/>
          </a:blip>
          <a:stretch>
            <a:fillRect/>
          </a:stretch>
        </p:blipFill>
        <p:spPr>
          <a:xfrm>
            <a:off x="3013503" y="2737601"/>
            <a:ext cx="4500501" cy="216024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Nadpis 1"/>
          <p:cNvSpPr txBox="1">
            <a:spLocks noGrp="1"/>
          </p:cNvSpPr>
          <p:nvPr>
            <p:ph type="title"/>
          </p:nvPr>
        </p:nvSpPr>
        <p:spPr>
          <a:xfrm>
            <a:off x="838200" y="365125"/>
            <a:ext cx="8736658" cy="1004492"/>
          </a:xfrm>
          <a:prstGeom prst="rect">
            <a:avLst/>
          </a:prstGeom>
        </p:spPr>
        <p:txBody>
          <a:bodyPr/>
          <a:lstStyle/>
          <a:p>
            <a:pPr defTabSz="896111">
              <a:defRPr sz="4312" b="1">
                <a:ln w="1829">
                  <a:solidFill>
                    <a:srgbClr val="FF66CC"/>
                  </a:solidFill>
                </a:ln>
                <a:solidFill>
                  <a:srgbClr val="262626"/>
                </a:solidFill>
                <a:effectLst>
                  <a:outerShdw blurRad="49784" dist="37338" dir="2700000" rotWithShape="0">
                    <a:srgbClr val="000000">
                      <a:alpha val="40000"/>
                    </a:srgbClr>
                  </a:outerShdw>
                </a:effectLst>
                <a:latin typeface="Candara"/>
                <a:ea typeface="Candara"/>
                <a:cs typeface="Candara"/>
                <a:sym typeface="Candara"/>
              </a:defRPr>
            </a:pPr>
            <a:r>
              <a:t>Diseases caused by gluten</a:t>
            </a:r>
            <a:br/>
            <a:r>
              <a:rPr sz="2156">
                <a:ln>
                  <a:noFill/>
                </a:ln>
                <a:solidFill>
                  <a:srgbClr val="000000"/>
                </a:solidFill>
                <a:latin typeface="Segoe UI"/>
                <a:ea typeface="Segoe UI"/>
                <a:cs typeface="Segoe UI"/>
                <a:sym typeface="Segoe UI"/>
              </a:rPr>
              <a:t>pathogenesis</a:t>
            </a:r>
          </a:p>
        </p:txBody>
      </p:sp>
      <p:pic>
        <p:nvPicPr>
          <p:cNvPr id="160" name="Picture 2" descr="Picture 2"/>
          <p:cNvPicPr>
            <a:picLocks noChangeAspect="1"/>
          </p:cNvPicPr>
          <p:nvPr/>
        </p:nvPicPr>
        <p:blipFill>
          <a:blip r:embed="rId2">
            <a:extLst/>
          </a:blip>
          <a:srcRect b="4123"/>
          <a:stretch>
            <a:fillRect/>
          </a:stretch>
        </p:blipFill>
        <p:spPr>
          <a:xfrm>
            <a:off x="7974003" y="269779"/>
            <a:ext cx="3504602" cy="4351339"/>
          </a:xfrm>
          <a:prstGeom prst="rect">
            <a:avLst/>
          </a:prstGeom>
          <a:ln w="12700">
            <a:miter lim="400000"/>
          </a:ln>
        </p:spPr>
      </p:pic>
      <p:sp>
        <p:nvSpPr>
          <p:cNvPr id="161" name="Obdélník 4"/>
          <p:cNvSpPr txBox="1"/>
          <p:nvPr/>
        </p:nvSpPr>
        <p:spPr>
          <a:xfrm>
            <a:off x="987187" y="1572511"/>
            <a:ext cx="6096001" cy="476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u="sng">
                <a:solidFill>
                  <a:srgbClr val="0070C0"/>
                </a:solidFill>
              </a:defRPr>
            </a:pPr>
            <a:r>
              <a:rPr dirty="0"/>
              <a:t>Autoimmune</a:t>
            </a:r>
          </a:p>
          <a:p>
            <a:pPr lvl="1">
              <a:defRPr sz="2000"/>
            </a:pPr>
            <a:r>
              <a:rPr dirty="0"/>
              <a:t>Celiac disease</a:t>
            </a:r>
          </a:p>
          <a:p>
            <a:pPr lvl="2">
              <a:defRPr sz="1600"/>
            </a:pPr>
            <a:r>
              <a:rPr dirty="0"/>
              <a:t>Symptomatic</a:t>
            </a:r>
          </a:p>
          <a:p>
            <a:pPr lvl="2">
              <a:defRPr sz="1600"/>
            </a:pPr>
            <a:r>
              <a:rPr dirty="0"/>
              <a:t>Silent</a:t>
            </a:r>
          </a:p>
          <a:p>
            <a:pPr lvl="2">
              <a:defRPr sz="1600"/>
            </a:pPr>
            <a:r>
              <a:rPr dirty="0"/>
              <a:t>Latent</a:t>
            </a:r>
          </a:p>
          <a:p>
            <a:pPr lvl="1">
              <a:defRPr sz="1600"/>
            </a:pPr>
            <a:r>
              <a:rPr dirty="0"/>
              <a:t>Dermatitis herpetiformis (</a:t>
            </a:r>
            <a:r>
              <a:rPr dirty="0" err="1"/>
              <a:t>Duhring</a:t>
            </a:r>
            <a:r>
              <a:rPr dirty="0"/>
              <a:t>)</a:t>
            </a:r>
          </a:p>
          <a:p>
            <a:pPr lvl="1">
              <a:defRPr sz="1600"/>
            </a:pPr>
            <a:r>
              <a:rPr dirty="0"/>
              <a:t>Gluten ataxia</a:t>
            </a:r>
          </a:p>
          <a:p>
            <a:pPr>
              <a:defRPr sz="2400" b="1" u="sng">
                <a:solidFill>
                  <a:srgbClr val="0070C0"/>
                </a:solidFill>
              </a:defRPr>
            </a:pPr>
            <a:r>
              <a:rPr dirty="0"/>
              <a:t>Allergic</a:t>
            </a:r>
          </a:p>
          <a:p>
            <a:pPr lvl="1">
              <a:defRPr sz="2000"/>
            </a:pPr>
            <a:r>
              <a:rPr dirty="0"/>
              <a:t>Wheat allergy</a:t>
            </a:r>
          </a:p>
          <a:p>
            <a:pPr lvl="2">
              <a:defRPr sz="1600"/>
            </a:pPr>
            <a:r>
              <a:rPr dirty="0"/>
              <a:t>WDEIA (Wheat-dependent exercise-induced anaphylaxis)</a:t>
            </a:r>
          </a:p>
          <a:p>
            <a:pPr lvl="2">
              <a:defRPr sz="1600"/>
            </a:pPr>
            <a:r>
              <a:rPr dirty="0"/>
              <a:t>Food allergy</a:t>
            </a:r>
          </a:p>
          <a:p>
            <a:pPr lvl="2">
              <a:defRPr sz="1600"/>
            </a:pPr>
            <a:r>
              <a:rPr dirty="0"/>
              <a:t>Respiratory allergy </a:t>
            </a:r>
          </a:p>
          <a:p>
            <a:pPr lvl="2">
              <a:defRPr sz="1600"/>
            </a:pPr>
            <a:r>
              <a:rPr dirty="0"/>
              <a:t>Contact </a:t>
            </a:r>
            <a:r>
              <a:rPr dirty="0" err="1"/>
              <a:t>urtcaria</a:t>
            </a:r>
            <a:endParaRPr dirty="0"/>
          </a:p>
          <a:p>
            <a:pPr lvl="2">
              <a:defRPr sz="1600"/>
            </a:pPr>
            <a:r>
              <a:rPr dirty="0" err="1"/>
              <a:t>Baker΄s</a:t>
            </a:r>
            <a:r>
              <a:rPr dirty="0"/>
              <a:t> asthma – occupational asthma afflicting bakers, caused by breathing in wheat flour</a:t>
            </a:r>
          </a:p>
          <a:p>
            <a:pPr>
              <a:defRPr sz="2400" b="1" u="sng">
                <a:solidFill>
                  <a:srgbClr val="0070C0"/>
                </a:solidFill>
              </a:defRPr>
            </a:pPr>
            <a:r>
              <a:rPr dirty="0"/>
              <a:t>Non-autoimmune non-allergic</a:t>
            </a:r>
          </a:p>
          <a:p>
            <a:pPr lvl="1">
              <a:defRPr sz="2000"/>
            </a:pPr>
            <a:r>
              <a:rPr dirty="0"/>
              <a:t>Non-celiac gluten sensitivity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Nadpis 1"/>
          <p:cNvSpPr txBox="1">
            <a:spLocks noGrp="1"/>
          </p:cNvSpPr>
          <p:nvPr>
            <p:ph type="title"/>
          </p:nvPr>
        </p:nvSpPr>
        <p:spPr>
          <a:xfrm>
            <a:off x="239347" y="1062855"/>
            <a:ext cx="11606911" cy="709962"/>
          </a:xfrm>
          <a:prstGeom prst="rect">
            <a:avLst/>
          </a:prstGeom>
        </p:spPr>
        <p:txBody>
          <a:bodyPr/>
          <a:lstStyle>
            <a:lvl1pPr defTabSz="850391">
              <a:defRPr sz="3348" b="1">
                <a:ln w="1647">
                  <a:solidFill>
                    <a:srgbClr val="FF66CC"/>
                  </a:solidFill>
                </a:ln>
                <a:solidFill>
                  <a:srgbClr val="262626"/>
                </a:solidFill>
                <a:effectLst>
                  <a:outerShdw blurRad="47244" dist="35433" dir="2700000" rotWithShape="0">
                    <a:srgbClr val="000000">
                      <a:alpha val="40000"/>
                    </a:srgbClr>
                  </a:outerShdw>
                </a:effectLst>
                <a:latin typeface="Candara"/>
                <a:ea typeface="Candara"/>
                <a:cs typeface="Candara"/>
                <a:sym typeface="Candara"/>
              </a:defRPr>
            </a:lvl1pPr>
          </a:lstStyle>
          <a:p>
            <a:r>
              <a:t>CELIAC DISEASE = CELIAC SPRUE = GLUTEN ENTEROPATHY</a:t>
            </a:r>
          </a:p>
        </p:txBody>
      </p:sp>
      <p:sp>
        <p:nvSpPr>
          <p:cNvPr id="164" name="Zástupný symbol pro obsah 2"/>
          <p:cNvSpPr txBox="1">
            <a:spLocks noGrp="1"/>
          </p:cNvSpPr>
          <p:nvPr>
            <p:ph type="body" idx="1"/>
          </p:nvPr>
        </p:nvSpPr>
        <p:spPr>
          <a:xfrm>
            <a:off x="623391" y="1844824"/>
            <a:ext cx="11137239" cy="4351338"/>
          </a:xfrm>
          <a:prstGeom prst="rect">
            <a:avLst/>
          </a:prstGeom>
        </p:spPr>
        <p:txBody>
          <a:bodyPr/>
          <a:lstStyle/>
          <a:p>
            <a:pPr marL="178199" indent="-226313" defTabSz="905255">
              <a:lnSpc>
                <a:spcPct val="100000"/>
              </a:lnSpc>
              <a:spcBef>
                <a:spcPts val="500"/>
              </a:spcBef>
              <a:buClr>
                <a:srgbClr val="00B0F0"/>
              </a:buClr>
              <a:defRPr sz="2772"/>
            </a:pPr>
            <a:r>
              <a:rPr dirty="0"/>
              <a:t>Impaired tolerance of the protein gliadin</a:t>
            </a:r>
          </a:p>
          <a:p>
            <a:pPr marL="178199" indent="-226313" defTabSz="905255">
              <a:lnSpc>
                <a:spcPct val="100000"/>
              </a:lnSpc>
              <a:spcBef>
                <a:spcPts val="500"/>
              </a:spcBef>
              <a:buClr>
                <a:srgbClr val="00B0F0"/>
              </a:buClr>
              <a:defRPr sz="2772"/>
            </a:pPr>
            <a:r>
              <a:rPr dirty="0"/>
              <a:t>Subtotal villus atrophy accompanied </a:t>
            </a:r>
            <a:r>
              <a:rPr lang="cs-CZ" dirty="0"/>
              <a:t>by</a:t>
            </a:r>
            <a:r>
              <a:rPr dirty="0"/>
              <a:t> enzyme deficiency</a:t>
            </a:r>
          </a:p>
          <a:p>
            <a:pPr marL="178199" indent="-226313" defTabSz="905255">
              <a:lnSpc>
                <a:spcPct val="100000"/>
              </a:lnSpc>
              <a:spcBef>
                <a:spcPts val="500"/>
              </a:spcBef>
              <a:buClr>
                <a:srgbClr val="00B0F0"/>
              </a:buClr>
              <a:defRPr sz="2772"/>
            </a:pPr>
            <a:r>
              <a:rPr dirty="0"/>
              <a:t>20-30 % active clinical form, other in adulthood</a:t>
            </a:r>
          </a:p>
          <a:p>
            <a:pPr marL="0" indent="0" defTabSz="905255">
              <a:lnSpc>
                <a:spcPct val="100000"/>
              </a:lnSpc>
              <a:spcBef>
                <a:spcPts val="500"/>
              </a:spcBef>
              <a:buSzTx/>
              <a:buFontTx/>
              <a:buNone/>
              <a:defRPr sz="2772"/>
            </a:pPr>
            <a:endParaRPr dirty="0"/>
          </a:p>
          <a:p>
            <a:pPr marL="178199" indent="-226313" defTabSz="905255">
              <a:lnSpc>
                <a:spcPct val="100000"/>
              </a:lnSpc>
              <a:spcBef>
                <a:spcPts val="500"/>
              </a:spcBef>
              <a:buClr>
                <a:srgbClr val="00B0F0"/>
              </a:buClr>
              <a:defRPr sz="2772"/>
            </a:pPr>
            <a:r>
              <a:rPr dirty="0"/>
              <a:t>Diagnosis </a:t>
            </a:r>
          </a:p>
          <a:p>
            <a:pPr marL="630828" lvl="1" indent="-226313" defTabSz="905255">
              <a:lnSpc>
                <a:spcPct val="100000"/>
              </a:lnSpc>
              <a:spcBef>
                <a:spcPts val="500"/>
              </a:spcBef>
              <a:buClr>
                <a:srgbClr val="00B0F0"/>
              </a:buClr>
              <a:defRPr sz="2376"/>
            </a:pPr>
            <a:r>
              <a:rPr dirty="0"/>
              <a:t>1. </a:t>
            </a:r>
            <a:r>
              <a:rPr dirty="0" err="1"/>
              <a:t>enterobiopsy</a:t>
            </a:r>
            <a:r>
              <a:rPr dirty="0"/>
              <a:t> of small intestine</a:t>
            </a:r>
          </a:p>
          <a:p>
            <a:pPr marL="630828" lvl="1" indent="-226313" defTabSz="905255">
              <a:lnSpc>
                <a:spcPct val="100000"/>
              </a:lnSpc>
              <a:spcBef>
                <a:spcPts val="500"/>
              </a:spcBef>
              <a:buClr>
                <a:srgbClr val="00B0F0"/>
              </a:buClr>
              <a:defRPr sz="2376"/>
            </a:pPr>
            <a:r>
              <a:rPr dirty="0"/>
              <a:t>2. positive autoantibodies – against gliadin, endomysium and tissue transglutaminase</a:t>
            </a:r>
          </a:p>
          <a:p>
            <a:pPr marL="178199" indent="-226313" defTabSz="905255">
              <a:lnSpc>
                <a:spcPct val="100000"/>
              </a:lnSpc>
              <a:spcBef>
                <a:spcPts val="500"/>
              </a:spcBef>
              <a:buClr>
                <a:srgbClr val="00B0F0"/>
              </a:buClr>
              <a:defRPr sz="2772"/>
            </a:pPr>
            <a:r>
              <a:rPr dirty="0"/>
              <a:t>Gluten-free diet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Nadpis 1"/>
          <p:cNvSpPr txBox="1">
            <a:spLocks noGrp="1"/>
          </p:cNvSpPr>
          <p:nvPr>
            <p:ph type="title"/>
          </p:nvPr>
        </p:nvSpPr>
        <p:spPr>
          <a:xfrm>
            <a:off x="239349" y="1052737"/>
            <a:ext cx="10515601" cy="709961"/>
          </a:xfrm>
          <a:prstGeom prst="rect">
            <a:avLst/>
          </a:prstGeom>
        </p:spPr>
        <p:txBody>
          <a:bodyPr/>
          <a:lstStyle>
            <a:lvl1pPr>
              <a:defRPr sz="3600" b="1">
                <a:ln w="1905">
                  <a:solidFill>
                    <a:srgbClr val="FF66CC"/>
                  </a:solidFill>
                </a:ln>
                <a:solidFill>
                  <a:srgbClr val="262626"/>
                </a:solidFill>
                <a:effectLst>
                  <a:outerShdw blurRad="50800" dist="38100" dir="2700000" rotWithShape="0">
                    <a:srgbClr val="000000">
                      <a:alpha val="40000"/>
                    </a:srgbClr>
                  </a:outerShdw>
                </a:effectLst>
                <a:latin typeface="Candara"/>
                <a:ea typeface="Candara"/>
                <a:cs typeface="Candara"/>
                <a:sym typeface="Candara"/>
              </a:defRPr>
            </a:lvl1pPr>
          </a:lstStyle>
          <a:p>
            <a:r>
              <a:t>GLUTEN-FREE DIET</a:t>
            </a:r>
          </a:p>
        </p:txBody>
      </p:sp>
      <p:sp>
        <p:nvSpPr>
          <p:cNvPr id="167" name="Zástupný symbol pro obsah 2"/>
          <p:cNvSpPr txBox="1">
            <a:spLocks noGrp="1"/>
          </p:cNvSpPr>
          <p:nvPr>
            <p:ph type="body" idx="1"/>
          </p:nvPr>
        </p:nvSpPr>
        <p:spPr>
          <a:prstGeom prst="rect">
            <a:avLst/>
          </a:prstGeom>
        </p:spPr>
        <p:txBody>
          <a:bodyPr/>
          <a:lstStyle/>
          <a:p>
            <a:pPr>
              <a:buSzTx/>
              <a:buNone/>
              <a:defRPr>
                <a:effectLst>
                  <a:outerShdw blurRad="38100" dist="38100" dir="2700000" rotWithShape="0">
                    <a:srgbClr val="000000">
                      <a:alpha val="43137"/>
                    </a:srgbClr>
                  </a:outerShdw>
                </a:effectLst>
              </a:defRPr>
            </a:pPr>
            <a:r>
              <a:t>Goal:</a:t>
            </a:r>
          </a:p>
          <a:p>
            <a:pPr>
              <a:buClr>
                <a:srgbClr val="00B0F0"/>
              </a:buClr>
              <a:defRPr sz="2400"/>
            </a:pPr>
            <a:r>
              <a:t>to reduce the amount of gluten in the diet as much as possible</a:t>
            </a:r>
          </a:p>
          <a:p>
            <a:pPr>
              <a:buClr>
                <a:srgbClr val="00B0F0"/>
              </a:buClr>
              <a:defRPr sz="500"/>
            </a:pPr>
            <a:endParaRPr/>
          </a:p>
          <a:p>
            <a:pPr>
              <a:buSzTx/>
              <a:buNone/>
              <a:defRPr sz="2400"/>
            </a:pPr>
            <a:r>
              <a:rPr>
                <a:latin typeface="Wingdings 3"/>
                <a:ea typeface="Wingdings 3"/>
                <a:cs typeface="Wingdings 3"/>
                <a:sym typeface="Wingdings 3"/>
              </a:rPr>
              <a:t>	 </a:t>
            </a:r>
            <a:r>
              <a:t>elimination of all food containg gluten from the diet</a:t>
            </a:r>
          </a:p>
          <a:p>
            <a:endParaRPr sz="2400"/>
          </a:p>
          <a:p>
            <a:pPr>
              <a:buSzTx/>
              <a:buNone/>
              <a:defRPr>
                <a:effectLst>
                  <a:outerShdw blurRad="38100" dist="38100" dir="2700000" rotWithShape="0">
                    <a:srgbClr val="000000">
                      <a:alpha val="43137"/>
                    </a:srgbClr>
                  </a:outerShdw>
                </a:effectLst>
              </a:defRPr>
            </a:pPr>
            <a:r>
              <a:t>Adherence to gluten-free diet is imperative:</a:t>
            </a:r>
          </a:p>
          <a:p>
            <a:pPr marL="228600" lvl="1" indent="-228600">
              <a:buClr>
                <a:srgbClr val="00B0F0"/>
              </a:buClr>
              <a:defRPr sz="2400"/>
            </a:pPr>
            <a:r>
              <a:t>for people with celiac disease</a:t>
            </a:r>
          </a:p>
          <a:p>
            <a:pPr marL="228600" lvl="1" indent="-228600">
              <a:buClr>
                <a:srgbClr val="00B0F0"/>
              </a:buClr>
              <a:defRPr sz="2400"/>
            </a:pPr>
            <a:r>
              <a:t>for people with gluten (wheat) allergy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Nadpis 1"/>
          <p:cNvSpPr txBox="1">
            <a:spLocks noGrp="1"/>
          </p:cNvSpPr>
          <p:nvPr>
            <p:ph type="title"/>
          </p:nvPr>
        </p:nvSpPr>
        <p:spPr>
          <a:xfrm>
            <a:off x="239349" y="1052737"/>
            <a:ext cx="10515601" cy="709961"/>
          </a:xfrm>
          <a:prstGeom prst="rect">
            <a:avLst/>
          </a:prstGeom>
        </p:spPr>
        <p:txBody>
          <a:bodyPr/>
          <a:lstStyle>
            <a:lvl1pPr>
              <a:defRPr sz="3600" b="1">
                <a:ln w="1905">
                  <a:solidFill>
                    <a:srgbClr val="FF66CC"/>
                  </a:solidFill>
                </a:ln>
                <a:solidFill>
                  <a:srgbClr val="262626"/>
                </a:solidFill>
                <a:effectLst>
                  <a:outerShdw blurRad="50800" dist="38100" dir="2700000" rotWithShape="0">
                    <a:srgbClr val="000000">
                      <a:alpha val="40000"/>
                    </a:srgbClr>
                  </a:outerShdw>
                </a:effectLst>
                <a:latin typeface="Candara"/>
                <a:ea typeface="Candara"/>
                <a:cs typeface="Candara"/>
                <a:sym typeface="Candara"/>
              </a:defRPr>
            </a:lvl1pPr>
          </a:lstStyle>
          <a:p>
            <a:r>
              <a:t>CELIAC DISEASE x GLUTEN (WHEAT) ALLERGY</a:t>
            </a:r>
          </a:p>
        </p:txBody>
      </p:sp>
      <p:sp>
        <p:nvSpPr>
          <p:cNvPr id="170" name="Zástupný symbol pro obsah 2"/>
          <p:cNvSpPr txBox="1">
            <a:spLocks noGrp="1"/>
          </p:cNvSpPr>
          <p:nvPr>
            <p:ph type="body" idx="1"/>
          </p:nvPr>
        </p:nvSpPr>
        <p:spPr>
          <a:xfrm>
            <a:off x="527381" y="1825625"/>
            <a:ext cx="11137239" cy="4351338"/>
          </a:xfrm>
          <a:prstGeom prst="rect">
            <a:avLst/>
          </a:prstGeom>
        </p:spPr>
        <p:txBody>
          <a:bodyPr/>
          <a:lstStyle/>
          <a:p>
            <a:pPr marL="196596" indent="-196596" defTabSz="786384">
              <a:lnSpc>
                <a:spcPct val="88000"/>
              </a:lnSpc>
              <a:spcBef>
                <a:spcPts val="800"/>
              </a:spcBef>
              <a:buSzTx/>
              <a:buNone/>
              <a:defRPr sz="2838" u="sng">
                <a:effectLst>
                  <a:outerShdw blurRad="32766" dist="32766" dir="2700000" rotWithShape="0">
                    <a:srgbClr val="000000">
                      <a:alpha val="43137"/>
                    </a:srgbClr>
                  </a:outerShdw>
                </a:effectLst>
              </a:defRPr>
            </a:pPr>
            <a:r>
              <a:rPr dirty="0"/>
              <a:t>Celiac disease</a:t>
            </a:r>
            <a:r>
              <a:rPr sz="2666" u="none" dirty="0"/>
              <a:t> - </a:t>
            </a:r>
            <a:r>
              <a:rPr sz="2408" u="none" dirty="0"/>
              <a:t>lifelong disease caused by gluten intolerance</a:t>
            </a:r>
            <a:endParaRPr sz="1118" dirty="0"/>
          </a:p>
          <a:p>
            <a:pPr marL="196596" indent="-196596" defTabSz="786384">
              <a:lnSpc>
                <a:spcPct val="88000"/>
              </a:lnSpc>
              <a:spcBef>
                <a:spcPts val="800"/>
              </a:spcBef>
              <a:buSzTx/>
              <a:buNone/>
              <a:defRPr sz="3268"/>
            </a:pPr>
            <a:endParaRPr sz="1118" dirty="0"/>
          </a:p>
          <a:p>
            <a:pPr marL="196596" indent="-196596" defTabSz="786384">
              <a:lnSpc>
                <a:spcPct val="72000"/>
              </a:lnSpc>
              <a:spcBef>
                <a:spcPts val="1500"/>
              </a:spcBef>
              <a:buSzTx/>
              <a:buNone/>
              <a:defRPr sz="2064"/>
            </a:pPr>
            <a:r>
              <a:rPr dirty="0"/>
              <a:t>   		</a:t>
            </a:r>
            <a:r>
              <a:rPr sz="2838" dirty="0">
                <a:latin typeface="Wingdings 3"/>
                <a:ea typeface="Wingdings 3"/>
                <a:cs typeface="Wingdings 3"/>
                <a:sym typeface="Wingdings 3"/>
              </a:rPr>
              <a:t> </a:t>
            </a:r>
            <a:r>
              <a:rPr sz="2838" u="sng" dirty="0">
                <a:effectLst>
                  <a:outerShdw blurRad="32766" dist="32766" dir="2700000" rotWithShape="0">
                    <a:srgbClr val="000000">
                      <a:alpha val="43137"/>
                    </a:srgbClr>
                  </a:outerShdw>
                </a:effectLst>
              </a:rPr>
              <a:t>lifelong adherence to gluten-free diet</a:t>
            </a:r>
            <a:endParaRPr sz="4386" u="sng" dirty="0">
              <a:effectLst>
                <a:outerShdw blurRad="32766" dist="32766" dir="2700000" rotWithShape="0">
                  <a:srgbClr val="000000">
                    <a:alpha val="43137"/>
                  </a:srgbClr>
                </a:outerShdw>
              </a:effectLst>
            </a:endParaRPr>
          </a:p>
          <a:p>
            <a:pPr marL="196596" indent="-196596" defTabSz="786384">
              <a:lnSpc>
                <a:spcPct val="72000"/>
              </a:lnSpc>
              <a:spcBef>
                <a:spcPts val="800"/>
              </a:spcBef>
              <a:defRPr sz="1290"/>
            </a:pPr>
            <a:endParaRPr sz="4386" u="sng" dirty="0">
              <a:effectLst>
                <a:outerShdw blurRad="32766" dist="32766" dir="2700000" rotWithShape="0">
                  <a:srgbClr val="000000">
                    <a:alpha val="43137"/>
                  </a:srgbClr>
                </a:outerShdw>
              </a:effectLst>
            </a:endParaRPr>
          </a:p>
          <a:p>
            <a:pPr marL="0" lvl="1" indent="196596" defTabSz="786384">
              <a:lnSpc>
                <a:spcPct val="72000"/>
              </a:lnSpc>
              <a:spcBef>
                <a:spcPts val="0"/>
              </a:spcBef>
              <a:buSzTx/>
              <a:buFontTx/>
              <a:buNone/>
              <a:defRPr sz="5160"/>
            </a:pPr>
            <a:endParaRPr sz="4386" u="sng" dirty="0">
              <a:effectLst>
                <a:outerShdw blurRad="32766" dist="32766" dir="2700000" rotWithShape="0">
                  <a:srgbClr val="000000">
                    <a:alpha val="43137"/>
                  </a:srgbClr>
                </a:outerShdw>
              </a:effectLst>
            </a:endParaRPr>
          </a:p>
          <a:p>
            <a:pPr marL="235915" lvl="1" indent="-196596" defTabSz="786384">
              <a:lnSpc>
                <a:spcPct val="72000"/>
              </a:lnSpc>
              <a:spcBef>
                <a:spcPts val="0"/>
              </a:spcBef>
              <a:buClr>
                <a:srgbClr val="00B0F0"/>
              </a:buClr>
              <a:defRPr sz="2408"/>
            </a:pPr>
            <a:r>
              <a:rPr dirty="0"/>
              <a:t>people with celiac disease may commonly tolerate approx. 20 mg </a:t>
            </a:r>
            <a:r>
              <a:rPr lang="cs-CZ" dirty="0" err="1"/>
              <a:t>of</a:t>
            </a:r>
            <a:r>
              <a:rPr lang="cs-CZ" dirty="0"/>
              <a:t> </a:t>
            </a:r>
            <a:r>
              <a:rPr dirty="0"/>
              <a:t>gluten - vary significantly from person to person</a:t>
            </a:r>
            <a:endParaRPr sz="946" dirty="0"/>
          </a:p>
          <a:p>
            <a:pPr marL="196596" lvl="2" indent="-196596" defTabSz="786384">
              <a:lnSpc>
                <a:spcPct val="88000"/>
              </a:lnSpc>
              <a:spcBef>
                <a:spcPts val="800"/>
              </a:spcBef>
              <a:buClr>
                <a:srgbClr val="00B0F0"/>
              </a:buClr>
              <a:defRPr sz="688"/>
            </a:pPr>
            <a:endParaRPr sz="946" dirty="0"/>
          </a:p>
          <a:p>
            <a:pPr marL="196596" lvl="2" indent="-196596" defTabSz="786384">
              <a:lnSpc>
                <a:spcPct val="72000"/>
              </a:lnSpc>
              <a:spcBef>
                <a:spcPts val="0"/>
              </a:spcBef>
              <a:buClr>
                <a:srgbClr val="00B0F0"/>
              </a:buClr>
              <a:defRPr sz="2408"/>
            </a:pPr>
            <a:r>
              <a:rPr dirty="0"/>
              <a:t>people with celiac disease should not exceed the total of 20-50 mg gluten daily. However, in most sensitive individuals histologic changes were observed after consumption of only 10 mg gluten / day.</a:t>
            </a:r>
            <a:br>
              <a:rPr dirty="0"/>
            </a:b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Nadpis 1"/>
          <p:cNvSpPr txBox="1">
            <a:spLocks noGrp="1"/>
          </p:cNvSpPr>
          <p:nvPr>
            <p:ph type="title"/>
          </p:nvPr>
        </p:nvSpPr>
        <p:spPr>
          <a:prstGeom prst="rect">
            <a:avLst/>
          </a:prstGeom>
        </p:spPr>
        <p:txBody>
          <a:bodyPr/>
          <a:lstStyle/>
          <a:p>
            <a:r>
              <a:t> Outline of the seminar:</a:t>
            </a:r>
          </a:p>
        </p:txBody>
      </p:sp>
      <p:sp>
        <p:nvSpPr>
          <p:cNvPr id="116" name="Zástupný symbol pro obsah 2"/>
          <p:cNvSpPr txBox="1">
            <a:spLocks noGrp="1"/>
          </p:cNvSpPr>
          <p:nvPr>
            <p:ph type="body" idx="1"/>
          </p:nvPr>
        </p:nvSpPr>
        <p:spPr>
          <a:prstGeom prst="rect">
            <a:avLst/>
          </a:prstGeom>
        </p:spPr>
        <p:txBody>
          <a:bodyPr lIns="45719" rIns="45719" anchor="t">
            <a:normAutofit/>
          </a:bodyPr>
          <a:lstStyle/>
          <a:p>
            <a:r>
              <a:rPr lang="en-US" dirty="0"/>
              <a:t>School </a:t>
            </a:r>
            <a:r>
              <a:rPr lang="cs-CZ" dirty="0"/>
              <a:t>Food</a:t>
            </a:r>
            <a:r>
              <a:rPr lang="en-US" dirty="0"/>
              <a:t> Service </a:t>
            </a:r>
            <a:r>
              <a:rPr lang="cs-CZ" dirty="0"/>
              <a:t>- </a:t>
            </a:r>
            <a:r>
              <a:rPr dirty="0"/>
              <a:t>School meals</a:t>
            </a:r>
          </a:p>
          <a:p>
            <a:r>
              <a:rPr dirty="0"/>
              <a:t>Legislation</a:t>
            </a:r>
          </a:p>
          <a:p>
            <a:r>
              <a:rPr dirty="0"/>
              <a:t>Therapeutic diets</a:t>
            </a:r>
          </a:p>
          <a:p>
            <a:pPr marL="0" indent="0">
              <a:buNone/>
            </a:pPr>
            <a:endParaRPr lang="cs-CZ" dirty="0"/>
          </a:p>
          <a:p>
            <a:r>
              <a:rPr dirty="0"/>
              <a:t>Vegetarian and other unconventional diets</a:t>
            </a:r>
            <a:r>
              <a:rPr lang="cs-CZ" dirty="0"/>
              <a:t> (2nd </a:t>
            </a:r>
            <a:r>
              <a:rPr lang="en-GB" dirty="0"/>
              <a:t>Seminar</a:t>
            </a:r>
            <a:r>
              <a:rPr lang="cs-CZ" dirty="0"/>
              <a:t>)</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Nadpis 1"/>
          <p:cNvSpPr txBox="1">
            <a:spLocks noGrp="1"/>
          </p:cNvSpPr>
          <p:nvPr>
            <p:ph type="title"/>
          </p:nvPr>
        </p:nvSpPr>
        <p:spPr>
          <a:xfrm>
            <a:off x="838200" y="976537"/>
            <a:ext cx="10515600" cy="709961"/>
          </a:xfrm>
          <a:prstGeom prst="rect">
            <a:avLst/>
          </a:prstGeom>
        </p:spPr>
        <p:txBody>
          <a:bodyPr/>
          <a:lstStyle>
            <a:lvl1pPr>
              <a:defRPr sz="3600" b="1">
                <a:ln w="1905">
                  <a:solidFill>
                    <a:srgbClr val="FF66CC"/>
                  </a:solidFill>
                </a:ln>
                <a:solidFill>
                  <a:srgbClr val="262626"/>
                </a:solidFill>
                <a:effectLst>
                  <a:outerShdw blurRad="50800" dist="38100" dir="2700000" rotWithShape="0">
                    <a:srgbClr val="000000">
                      <a:alpha val="40000"/>
                    </a:srgbClr>
                  </a:outerShdw>
                </a:effectLst>
                <a:latin typeface="Candara"/>
                <a:ea typeface="Candara"/>
                <a:cs typeface="Candara"/>
                <a:sym typeface="Candara"/>
              </a:defRPr>
            </a:lvl1pPr>
          </a:lstStyle>
          <a:p>
            <a:r>
              <a:t>CELIAC DISEASE x GLUTEN (WHEAT) ALLERGY</a:t>
            </a:r>
          </a:p>
        </p:txBody>
      </p:sp>
      <p:sp>
        <p:nvSpPr>
          <p:cNvPr id="173" name="Zástupný symbol pro obsah 2"/>
          <p:cNvSpPr txBox="1">
            <a:spLocks noGrp="1"/>
          </p:cNvSpPr>
          <p:nvPr>
            <p:ph type="body" idx="1"/>
          </p:nvPr>
        </p:nvSpPr>
        <p:spPr>
          <a:xfrm>
            <a:off x="597991" y="2352824"/>
            <a:ext cx="11306208" cy="3257849"/>
          </a:xfrm>
          <a:prstGeom prst="rect">
            <a:avLst/>
          </a:prstGeom>
        </p:spPr>
        <p:txBody>
          <a:bodyPr lIns="45719" rIns="45719" anchor="t">
            <a:normAutofit/>
          </a:bodyPr>
          <a:lstStyle/>
          <a:p>
            <a:pPr>
              <a:lnSpc>
                <a:spcPct val="110000"/>
              </a:lnSpc>
              <a:buSzTx/>
              <a:buNone/>
              <a:defRPr u="sng">
                <a:effectLst>
                  <a:outerShdw blurRad="38100" dist="38100" dir="2700000" rotWithShape="0">
                    <a:srgbClr val="000000">
                      <a:alpha val="43137"/>
                    </a:srgbClr>
                  </a:outerShdw>
                </a:effectLst>
              </a:defRPr>
            </a:pPr>
            <a:r>
              <a:rPr dirty="0"/>
              <a:t>Gluten</a:t>
            </a:r>
            <a:r>
              <a:rPr lang="cs-CZ" dirty="0"/>
              <a:t> </a:t>
            </a:r>
            <a:r>
              <a:rPr lang="en-GB" dirty="0"/>
              <a:t>(wheat)</a:t>
            </a:r>
            <a:r>
              <a:rPr dirty="0"/>
              <a:t> allergy</a:t>
            </a:r>
          </a:p>
          <a:p>
            <a:pPr>
              <a:lnSpc>
                <a:spcPct val="110000"/>
              </a:lnSpc>
              <a:buSzTx/>
              <a:buNone/>
              <a:defRPr sz="2400" u="sng">
                <a:effectLst>
                  <a:outerShdw blurRad="38100" dist="38100" dir="2700000" rotWithShape="0">
                    <a:srgbClr val="000000">
                      <a:alpha val="43137"/>
                    </a:srgbClr>
                  </a:outerShdw>
                </a:effectLst>
              </a:defRPr>
            </a:pPr>
            <a:endParaRPr dirty="0"/>
          </a:p>
          <a:p>
            <a:pPr>
              <a:spcBef>
                <a:spcPts val="0"/>
              </a:spcBef>
              <a:buClr>
                <a:srgbClr val="00B0F0"/>
              </a:buClr>
              <a:defRPr sz="2500"/>
            </a:pPr>
            <a:r>
              <a:rPr dirty="0"/>
              <a:t>disease caused by an excessive immune system reaction</a:t>
            </a:r>
          </a:p>
          <a:p>
            <a:pPr>
              <a:spcBef>
                <a:spcPts val="0"/>
              </a:spcBef>
              <a:buClr>
                <a:srgbClr val="00B0F0"/>
              </a:buClr>
              <a:defRPr sz="2500"/>
            </a:pPr>
            <a:endParaRPr dirty="0"/>
          </a:p>
          <a:p>
            <a:pPr>
              <a:spcBef>
                <a:spcPts val="0"/>
              </a:spcBef>
              <a:buClr>
                <a:srgbClr val="00B0F0"/>
              </a:buClr>
              <a:defRPr sz="2500"/>
            </a:pPr>
            <a:r>
              <a:rPr dirty="0"/>
              <a:t>symptoms may appear even after consumption of traces of gluten</a:t>
            </a:r>
          </a:p>
          <a:p>
            <a:pPr>
              <a:spcBef>
                <a:spcPts val="0"/>
              </a:spcBef>
              <a:buClr>
                <a:srgbClr val="00B0F0"/>
              </a:buClr>
              <a:defRPr sz="2500"/>
            </a:pPr>
            <a:endParaRPr dirty="0"/>
          </a:p>
          <a:p>
            <a:pPr>
              <a:spcBef>
                <a:spcPts val="0"/>
              </a:spcBef>
              <a:buClr>
                <a:srgbClr val="00B0F0"/>
              </a:buClr>
              <a:defRPr sz="2500"/>
            </a:pPr>
            <a:r>
              <a:rPr dirty="0"/>
              <a:t>risk of meal contamination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Nadpis 1"/>
          <p:cNvSpPr txBox="1">
            <a:spLocks noGrp="1"/>
          </p:cNvSpPr>
          <p:nvPr>
            <p:ph type="title"/>
          </p:nvPr>
        </p:nvSpPr>
        <p:spPr>
          <a:xfrm>
            <a:off x="239349" y="1052737"/>
            <a:ext cx="10515601" cy="709961"/>
          </a:xfrm>
          <a:prstGeom prst="rect">
            <a:avLst/>
          </a:prstGeom>
        </p:spPr>
        <p:txBody>
          <a:bodyPr/>
          <a:lstStyle>
            <a:lvl1pPr>
              <a:defRPr sz="3600" b="1">
                <a:ln w="1905">
                  <a:solidFill>
                    <a:srgbClr val="FF66CC"/>
                  </a:solidFill>
                </a:ln>
                <a:solidFill>
                  <a:srgbClr val="262626"/>
                </a:solidFill>
                <a:effectLst>
                  <a:outerShdw blurRad="50800" dist="38100" dir="2700000" rotWithShape="0">
                    <a:srgbClr val="000000">
                      <a:alpha val="40000"/>
                    </a:srgbClr>
                  </a:outerShdw>
                </a:effectLst>
                <a:latin typeface="Candara"/>
                <a:ea typeface="Candara"/>
                <a:cs typeface="Candara"/>
                <a:sym typeface="Candara"/>
              </a:defRPr>
            </a:lvl1pPr>
          </a:lstStyle>
          <a:p>
            <a:r>
              <a:t>WHAT IS GLUTEN ?</a:t>
            </a:r>
          </a:p>
        </p:txBody>
      </p:sp>
      <p:sp>
        <p:nvSpPr>
          <p:cNvPr id="176" name="Zástupný symbol pro obsah 2"/>
          <p:cNvSpPr txBox="1">
            <a:spLocks noGrp="1"/>
          </p:cNvSpPr>
          <p:nvPr>
            <p:ph type="body" idx="1"/>
          </p:nvPr>
        </p:nvSpPr>
        <p:spPr>
          <a:xfrm>
            <a:off x="623391" y="1844824"/>
            <a:ext cx="11137239" cy="4351338"/>
          </a:xfrm>
          <a:prstGeom prst="rect">
            <a:avLst/>
          </a:prstGeom>
        </p:spPr>
        <p:txBody>
          <a:bodyPr/>
          <a:lstStyle/>
          <a:p>
            <a:pPr>
              <a:lnSpc>
                <a:spcPct val="110000"/>
              </a:lnSpc>
              <a:buSzTx/>
              <a:buNone/>
              <a:defRPr sz="2400"/>
            </a:pPr>
            <a:endParaRPr dirty="0"/>
          </a:p>
          <a:p>
            <a:pPr>
              <a:lnSpc>
                <a:spcPct val="110000"/>
              </a:lnSpc>
              <a:buClr>
                <a:srgbClr val="00B0F0"/>
              </a:buClr>
              <a:defRPr sz="2400"/>
            </a:pPr>
            <a:r>
              <a:rPr dirty="0"/>
              <a:t>protein fraction</a:t>
            </a:r>
          </a:p>
          <a:p>
            <a:pPr>
              <a:lnSpc>
                <a:spcPct val="110000"/>
              </a:lnSpc>
              <a:buClr>
                <a:srgbClr val="00B0F0"/>
              </a:buClr>
              <a:defRPr sz="2400"/>
            </a:pPr>
            <a:r>
              <a:rPr dirty="0"/>
              <a:t>appears in the inner part of the grain of some cereals</a:t>
            </a:r>
          </a:p>
          <a:p>
            <a:pPr marL="228600" lvl="1" indent="228600">
              <a:lnSpc>
                <a:spcPct val="110000"/>
              </a:lnSpc>
              <a:spcBef>
                <a:spcPts val="500"/>
              </a:spcBef>
              <a:buSzTx/>
              <a:buNone/>
            </a:pPr>
            <a:r>
              <a:rPr dirty="0">
                <a:latin typeface="Wingdings 3"/>
                <a:ea typeface="Wingdings 3"/>
                <a:cs typeface="Wingdings 3"/>
                <a:sym typeface="Wingdings 3"/>
              </a:rPr>
              <a:t> </a:t>
            </a:r>
            <a:r>
              <a:rPr dirty="0"/>
              <a:t>wheat an</a:t>
            </a:r>
            <a:r>
              <a:rPr lang="cs-CZ" dirty="0"/>
              <a:t>d</a:t>
            </a:r>
            <a:r>
              <a:rPr dirty="0"/>
              <a:t> its cultivars, rye, triticale, barley, oats </a:t>
            </a:r>
            <a:endParaRPr sz="2400" dirty="0"/>
          </a:p>
          <a:p>
            <a:pPr marL="685800" lvl="1" indent="-228600">
              <a:lnSpc>
                <a:spcPct val="110000"/>
              </a:lnSpc>
              <a:spcBef>
                <a:spcPts val="500"/>
              </a:spcBef>
              <a:buClr>
                <a:srgbClr val="00B0F0"/>
              </a:buClr>
              <a:defRPr sz="2200"/>
            </a:pPr>
            <a:endParaRPr sz="2400" dirty="0"/>
          </a:p>
          <a:p>
            <a:pPr>
              <a:lnSpc>
                <a:spcPct val="110000"/>
              </a:lnSpc>
              <a:buClr>
                <a:srgbClr val="00B0F0"/>
              </a:buClr>
              <a:defRPr sz="2400"/>
            </a:pPr>
            <a:r>
              <a:rPr dirty="0"/>
              <a:t>significant for bakery products structure (crumb)</a:t>
            </a:r>
          </a:p>
        </p:txBody>
      </p:sp>
      <p:pic>
        <p:nvPicPr>
          <p:cNvPr id="177" name="Picture 2" descr="Picture 2"/>
          <p:cNvPicPr>
            <a:picLocks noChangeAspect="1"/>
          </p:cNvPicPr>
          <p:nvPr/>
        </p:nvPicPr>
        <p:blipFill>
          <a:blip r:embed="rId2">
            <a:extLst/>
          </a:blip>
          <a:stretch>
            <a:fillRect/>
          </a:stretch>
        </p:blipFill>
        <p:spPr>
          <a:xfrm>
            <a:off x="7920203" y="1196751"/>
            <a:ext cx="4005065" cy="200253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Nadpis 1"/>
          <p:cNvSpPr txBox="1">
            <a:spLocks noGrp="1"/>
          </p:cNvSpPr>
          <p:nvPr>
            <p:ph type="title"/>
          </p:nvPr>
        </p:nvSpPr>
        <p:spPr>
          <a:xfrm>
            <a:off x="623391" y="332656"/>
            <a:ext cx="10972801" cy="1143001"/>
          </a:xfrm>
          <a:prstGeom prst="rect">
            <a:avLst/>
          </a:prstGeom>
        </p:spPr>
        <p:txBody>
          <a:bodyPr/>
          <a:lstStyle>
            <a:lvl1pPr>
              <a:defRPr sz="6000" cap="all">
                <a:ln w="9000">
                  <a:solidFill>
                    <a:srgbClr val="BA8C00"/>
                  </a:solidFill>
                </a:ln>
                <a:solidFill>
                  <a:srgbClr val="7B5C00"/>
                </a:solidFill>
              </a:defRPr>
            </a:lvl1pPr>
          </a:lstStyle>
          <a:p>
            <a:r>
              <a:t>GLUTEN</a:t>
            </a:r>
          </a:p>
        </p:txBody>
      </p:sp>
      <p:sp>
        <p:nvSpPr>
          <p:cNvPr id="180" name="Zástupný symbol pro obsah 2"/>
          <p:cNvSpPr txBox="1">
            <a:spLocks noGrp="1"/>
          </p:cNvSpPr>
          <p:nvPr>
            <p:ph type="body" idx="1"/>
          </p:nvPr>
        </p:nvSpPr>
        <p:spPr>
          <a:xfrm>
            <a:off x="609600" y="1628799"/>
            <a:ext cx="10972800" cy="4896546"/>
          </a:xfrm>
          <a:prstGeom prst="rect">
            <a:avLst/>
          </a:prstGeom>
        </p:spPr>
        <p:txBody>
          <a:bodyPr/>
          <a:lstStyle/>
          <a:p>
            <a:pPr marL="341495" indent="-237707" defTabSz="850391">
              <a:lnSpc>
                <a:spcPct val="72000"/>
              </a:lnSpc>
              <a:spcBef>
                <a:spcPts val="900"/>
              </a:spcBef>
              <a:buSzPct val="75000"/>
              <a:buBlip>
                <a:blip r:embed="rId2"/>
              </a:buBlip>
              <a:defRPr sz="2046"/>
            </a:pPr>
            <a:r>
              <a:t>gluten – protein fraction</a:t>
            </a:r>
            <a:endParaRPr sz="1953"/>
          </a:p>
          <a:p>
            <a:pPr marL="330691" indent="-226903" defTabSz="850391">
              <a:lnSpc>
                <a:spcPct val="72000"/>
              </a:lnSpc>
              <a:spcBef>
                <a:spcPts val="900"/>
              </a:spcBef>
              <a:buSzPct val="75000"/>
              <a:buBlip>
                <a:blip r:embed="rId2"/>
              </a:buBlip>
              <a:defRPr sz="2046"/>
            </a:pPr>
            <a:r>
              <a:rPr sz="1953"/>
              <a:t>mixture of water-insoluble proteins</a:t>
            </a:r>
          </a:p>
          <a:p>
            <a:pPr marL="713542" lvl="1" indent="-237707" defTabSz="850391">
              <a:lnSpc>
                <a:spcPct val="72000"/>
              </a:lnSpc>
              <a:spcBef>
                <a:spcPts val="400"/>
              </a:spcBef>
              <a:buSzPct val="75000"/>
              <a:buBlip>
                <a:blip r:embed="rId2"/>
              </a:buBlip>
              <a:defRPr sz="1581" b="1"/>
            </a:pPr>
            <a:r>
              <a:t> glutenins</a:t>
            </a:r>
            <a:r>
              <a:rPr b="0"/>
              <a:t> + </a:t>
            </a:r>
            <a:r>
              <a:t>prolamins</a:t>
            </a:r>
            <a:r>
              <a:rPr b="0"/>
              <a:t> (40-50 %) – different toxicity </a:t>
            </a:r>
            <a:endParaRPr sz="1674"/>
          </a:p>
          <a:p>
            <a:pPr marL="0" lvl="1" indent="475834" defTabSz="850391">
              <a:lnSpc>
                <a:spcPct val="72000"/>
              </a:lnSpc>
              <a:spcBef>
                <a:spcPts val="400"/>
              </a:spcBef>
              <a:buSzTx/>
              <a:buNone/>
              <a:defRPr sz="2139"/>
            </a:pPr>
            <a:endParaRPr sz="1674"/>
          </a:p>
          <a:p>
            <a:pPr marL="341495" indent="-237707" defTabSz="850391">
              <a:lnSpc>
                <a:spcPct val="72000"/>
              </a:lnSpc>
              <a:spcBef>
                <a:spcPts val="900"/>
              </a:spcBef>
              <a:buSzPct val="75000"/>
              <a:buBlip>
                <a:blip r:embed="rId2"/>
              </a:buBlip>
              <a:defRPr sz="2046"/>
            </a:pPr>
            <a:r>
              <a:t>swells in water, is responsible for dough elasticity and extensibility, gives structure to baked goods. Products made with high-gluten flour have bigger volume and keep their shape better.</a:t>
            </a:r>
            <a:endParaRPr sz="1953"/>
          </a:p>
          <a:p>
            <a:pPr marL="341495" indent="-237707" defTabSz="850391">
              <a:lnSpc>
                <a:spcPct val="72000"/>
              </a:lnSpc>
              <a:spcBef>
                <a:spcPts val="900"/>
              </a:spcBef>
              <a:buSzPct val="75000"/>
              <a:buBlip>
                <a:blip r:embed="rId2"/>
              </a:buBlip>
              <a:defRPr sz="2139"/>
            </a:pPr>
            <a:endParaRPr sz="1953"/>
          </a:p>
          <a:p>
            <a:pPr marL="237707" indent="-133919" defTabSz="850391">
              <a:lnSpc>
                <a:spcPct val="72000"/>
              </a:lnSpc>
              <a:spcBef>
                <a:spcPts val="900"/>
              </a:spcBef>
              <a:buSzTx/>
              <a:buNone/>
              <a:defRPr sz="2046" b="1"/>
            </a:pPr>
            <a:r>
              <a:t>Prolamins – </a:t>
            </a:r>
            <a:r>
              <a:rPr b="0"/>
              <a:t>responsible for development of celiac disease</a:t>
            </a:r>
            <a:endParaRPr sz="2697"/>
          </a:p>
          <a:p>
            <a:pPr marL="341495" indent="-237707" defTabSz="850391">
              <a:lnSpc>
                <a:spcPct val="72000"/>
              </a:lnSpc>
              <a:spcBef>
                <a:spcPts val="900"/>
              </a:spcBef>
              <a:buSzPct val="75000"/>
              <a:buBlip>
                <a:blip r:embed="rId2"/>
              </a:buBlip>
              <a:defRPr sz="1767"/>
            </a:pPr>
            <a:r>
              <a:t>wheat </a:t>
            </a:r>
            <a:r>
              <a:rPr>
                <a:latin typeface="Wingdings 3"/>
                <a:ea typeface="Wingdings 3"/>
                <a:cs typeface="Wingdings 3"/>
                <a:sym typeface="Wingdings 3"/>
              </a:rPr>
              <a:t></a:t>
            </a:r>
            <a:r>
              <a:rPr b="1"/>
              <a:t> </a:t>
            </a:r>
            <a:r>
              <a:t> gliadins, rye </a:t>
            </a:r>
            <a:r>
              <a:rPr>
                <a:latin typeface="Wingdings 3"/>
                <a:ea typeface="Wingdings 3"/>
                <a:cs typeface="Wingdings 3"/>
                <a:sym typeface="Wingdings 3"/>
              </a:rPr>
              <a:t></a:t>
            </a:r>
            <a:r>
              <a:t> secalins, barley </a:t>
            </a:r>
            <a:r>
              <a:rPr>
                <a:latin typeface="Wingdings 3"/>
                <a:ea typeface="Wingdings 3"/>
                <a:cs typeface="Wingdings 3"/>
                <a:sym typeface="Wingdings 3"/>
              </a:rPr>
              <a:t></a:t>
            </a:r>
            <a:r>
              <a:t> hordeins</a:t>
            </a:r>
            <a:endParaRPr sz="2325"/>
          </a:p>
          <a:p>
            <a:pPr marL="713542" lvl="1" indent="-237707" defTabSz="850391">
              <a:lnSpc>
                <a:spcPct val="72000"/>
              </a:lnSpc>
              <a:spcBef>
                <a:spcPts val="400"/>
              </a:spcBef>
              <a:buSzPct val="75000"/>
              <a:buBlip>
                <a:blip r:embed="rId2"/>
              </a:buBlip>
              <a:defRPr sz="1581"/>
            </a:pPr>
            <a:r>
              <a:t>contain high amount of glutamine and proline, ß-helix</a:t>
            </a:r>
            <a:endParaRPr sz="1674"/>
          </a:p>
          <a:p>
            <a:pPr marL="713542" lvl="1" indent="-237707" defTabSz="850391">
              <a:lnSpc>
                <a:spcPct val="72000"/>
              </a:lnSpc>
              <a:spcBef>
                <a:spcPts val="400"/>
              </a:spcBef>
              <a:buSzPct val="75000"/>
              <a:buBlip>
                <a:blip r:embed="rId2"/>
              </a:buBlip>
              <a:defRPr sz="744"/>
            </a:pPr>
            <a:endParaRPr sz="1674"/>
          </a:p>
          <a:p>
            <a:pPr marL="341495" indent="-237707" defTabSz="850391">
              <a:lnSpc>
                <a:spcPct val="72000"/>
              </a:lnSpc>
              <a:spcBef>
                <a:spcPts val="900"/>
              </a:spcBef>
              <a:buSzPct val="75000"/>
              <a:buBlip>
                <a:blip r:embed="rId2"/>
              </a:buBlip>
              <a:defRPr sz="1767"/>
            </a:pPr>
            <a:r>
              <a:t>oats </a:t>
            </a:r>
            <a:r>
              <a:rPr>
                <a:latin typeface="Wingdings 3"/>
                <a:ea typeface="Wingdings 3"/>
                <a:cs typeface="Wingdings 3"/>
                <a:sym typeface="Wingdings 3"/>
              </a:rPr>
              <a:t></a:t>
            </a:r>
            <a:r>
              <a:t> avenins</a:t>
            </a:r>
            <a:endParaRPr sz="2325"/>
          </a:p>
          <a:p>
            <a:pPr marL="713542" lvl="1" indent="-237707" defTabSz="850391">
              <a:lnSpc>
                <a:spcPct val="72000"/>
              </a:lnSpc>
              <a:spcBef>
                <a:spcPts val="400"/>
              </a:spcBef>
              <a:buSzPct val="75000"/>
              <a:buBlip>
                <a:blip r:embed="rId2"/>
              </a:buBlip>
              <a:defRPr sz="1581"/>
            </a:pPr>
            <a:r>
              <a:t>contain moderate amount of glutamine and low amount of proline</a:t>
            </a:r>
            <a:endParaRPr sz="1674"/>
          </a:p>
          <a:p>
            <a:pPr marL="713542" lvl="1" indent="-237707" defTabSz="850391">
              <a:lnSpc>
                <a:spcPct val="72000"/>
              </a:lnSpc>
              <a:spcBef>
                <a:spcPts val="400"/>
              </a:spcBef>
              <a:buSzPct val="75000"/>
              <a:buBlip>
                <a:blip r:embed="rId2"/>
              </a:buBlip>
              <a:defRPr sz="2139"/>
            </a:pPr>
            <a:endParaRPr sz="1674"/>
          </a:p>
          <a:p>
            <a:pPr marL="341495" indent="-237707" defTabSz="850391">
              <a:lnSpc>
                <a:spcPct val="72000"/>
              </a:lnSpc>
              <a:spcBef>
                <a:spcPts val="900"/>
              </a:spcBef>
              <a:buSzPct val="75000"/>
              <a:buBlip>
                <a:blip r:embed="rId2"/>
              </a:buBlip>
              <a:defRPr sz="1767"/>
            </a:pPr>
            <a:r>
              <a:t>regarding the celiac disease the following amino acids sequences are described as significant - toxic</a:t>
            </a:r>
            <a:endParaRPr sz="1953"/>
          </a:p>
          <a:p>
            <a:pPr marL="713542" lvl="1" indent="-237707" defTabSz="850391">
              <a:lnSpc>
                <a:spcPct val="72000"/>
              </a:lnSpc>
              <a:spcBef>
                <a:spcPts val="400"/>
              </a:spcBef>
              <a:buSzPct val="75000"/>
              <a:buBlip>
                <a:blip r:embed="rId2"/>
              </a:buBlip>
              <a:defRPr sz="1581"/>
            </a:pPr>
            <a:r>
              <a:t>proline-serine-proline-glutamine</a:t>
            </a:r>
            <a:endParaRPr sz="2139"/>
          </a:p>
          <a:p>
            <a:pPr marL="713542" lvl="1" indent="-237707" defTabSz="850391">
              <a:lnSpc>
                <a:spcPct val="72000"/>
              </a:lnSpc>
              <a:spcBef>
                <a:spcPts val="400"/>
              </a:spcBef>
              <a:buSzPct val="75000"/>
              <a:buBlip>
                <a:blip r:embed="rId2"/>
              </a:buBlip>
              <a:defRPr sz="1581"/>
            </a:pPr>
            <a:r>
              <a:t>glutamine-glutamine-glutamine-proline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Nadpis 1"/>
          <p:cNvSpPr txBox="1">
            <a:spLocks noGrp="1"/>
          </p:cNvSpPr>
          <p:nvPr>
            <p:ph type="title"/>
          </p:nvPr>
        </p:nvSpPr>
        <p:spPr>
          <a:prstGeom prst="rect">
            <a:avLst/>
          </a:prstGeom>
        </p:spPr>
        <p:txBody>
          <a:bodyPr/>
          <a:lstStyle>
            <a:lvl1pPr>
              <a:defRPr cap="all">
                <a:ln w="9000">
                  <a:solidFill>
                    <a:srgbClr val="BA8C00"/>
                  </a:solidFill>
                </a:ln>
                <a:solidFill>
                  <a:srgbClr val="7B5C00"/>
                </a:solidFill>
              </a:defRPr>
            </a:lvl1pPr>
          </a:lstStyle>
          <a:p>
            <a:r>
              <a:t>GLUTEN</a:t>
            </a:r>
          </a:p>
        </p:txBody>
      </p:sp>
      <p:sp>
        <p:nvSpPr>
          <p:cNvPr id="183" name="Zástupný symbol pro obsah 2"/>
          <p:cNvSpPr txBox="1">
            <a:spLocks noGrp="1"/>
          </p:cNvSpPr>
          <p:nvPr>
            <p:ph type="body" idx="1"/>
          </p:nvPr>
        </p:nvSpPr>
        <p:spPr>
          <a:prstGeom prst="rect">
            <a:avLst/>
          </a:prstGeom>
        </p:spPr>
        <p:txBody>
          <a:bodyPr/>
          <a:lstStyle/>
          <a:p>
            <a:pPr>
              <a:defRPr>
                <a:solidFill>
                  <a:srgbClr val="FF0000"/>
                </a:solidFill>
              </a:defRPr>
            </a:pPr>
            <a:r>
              <a:t>wheat, rye, barley, </a:t>
            </a:r>
            <a:r>
              <a:rPr>
                <a:solidFill>
                  <a:srgbClr val="00B050"/>
                </a:solidFill>
              </a:rPr>
              <a:t>oats (?)</a:t>
            </a:r>
          </a:p>
        </p:txBody>
      </p:sp>
      <p:pic>
        <p:nvPicPr>
          <p:cNvPr id="184" name="Picture 2" descr="Picture 2"/>
          <p:cNvPicPr>
            <a:picLocks noChangeAspect="1"/>
          </p:cNvPicPr>
          <p:nvPr/>
        </p:nvPicPr>
        <p:blipFill>
          <a:blip r:embed="rId2">
            <a:extLst/>
          </a:blip>
          <a:srcRect t="17070" b="55668"/>
          <a:stretch>
            <a:fillRect/>
          </a:stretch>
        </p:blipFill>
        <p:spPr>
          <a:xfrm>
            <a:off x="823893" y="2410044"/>
            <a:ext cx="5253257" cy="2340030"/>
          </a:xfrm>
          <a:prstGeom prst="rect">
            <a:avLst/>
          </a:prstGeom>
          <a:ln w="12700">
            <a:miter lim="400000"/>
          </a:ln>
        </p:spPr>
      </p:pic>
      <p:pic>
        <p:nvPicPr>
          <p:cNvPr id="185" name="Obrázek 3" descr="Obrázek 3"/>
          <p:cNvPicPr>
            <a:picLocks noChangeAspect="1"/>
          </p:cNvPicPr>
          <p:nvPr/>
        </p:nvPicPr>
        <p:blipFill>
          <a:blip r:embed="rId3">
            <a:extLst/>
          </a:blip>
          <a:stretch>
            <a:fillRect/>
          </a:stretch>
        </p:blipFill>
        <p:spPr>
          <a:xfrm>
            <a:off x="6479176" y="2809301"/>
            <a:ext cx="5563255" cy="3475953"/>
          </a:xfrm>
          <a:prstGeom prst="rect">
            <a:avLst/>
          </a:prstGeom>
          <a:ln w="12700">
            <a:miter lim="400000"/>
          </a:ln>
        </p:spPr>
      </p:pic>
      <p:sp>
        <p:nvSpPr>
          <p:cNvPr id="186" name="Obdélník 7"/>
          <p:cNvSpPr txBox="1"/>
          <p:nvPr/>
        </p:nvSpPr>
        <p:spPr>
          <a:xfrm>
            <a:off x="304011" y="5014913"/>
            <a:ext cx="6684164"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a:defRPr sz="2400" b="1"/>
            </a:pPr>
            <a:r>
              <a:rPr lang="cs-CZ" dirty="0"/>
              <a:t>                                </a:t>
            </a:r>
            <a:r>
              <a:rPr dirty="0"/>
              <a:t> Gluten-free </a:t>
            </a:r>
            <a:r>
              <a:rPr b="0" dirty="0"/>
              <a:t>	</a:t>
            </a:r>
          </a:p>
          <a:p>
            <a:pPr>
              <a:defRPr sz="2400"/>
            </a:pPr>
            <a:r>
              <a:rPr lang="cs-CZ" dirty="0" err="1"/>
              <a:t>Cereals</a:t>
            </a:r>
            <a:r>
              <a:rPr lang="cs-CZ" dirty="0"/>
              <a:t>:             rice</a:t>
            </a:r>
            <a:r>
              <a:rPr dirty="0"/>
              <a:t>, </a:t>
            </a:r>
            <a:r>
              <a:rPr dirty="0" err="1"/>
              <a:t>corn</a:t>
            </a:r>
            <a:r>
              <a:rPr dirty="0"/>
              <a:t>, </a:t>
            </a:r>
            <a:r>
              <a:rPr dirty="0" err="1"/>
              <a:t>millet</a:t>
            </a:r>
            <a:r>
              <a:rPr dirty="0"/>
              <a:t>, </a:t>
            </a:r>
            <a:r>
              <a:rPr lang="en-US" dirty="0">
                <a:solidFill>
                  <a:schemeClr val="tx1"/>
                </a:solidFill>
              </a:rPr>
              <a:t>sorghum</a:t>
            </a:r>
            <a:br>
              <a:rPr lang="en-US" dirty="0">
                <a:solidFill>
                  <a:schemeClr val="tx1"/>
                </a:solidFill>
              </a:rPr>
            </a:br>
            <a:r>
              <a:rPr lang="en-US" dirty="0" err="1"/>
              <a:t>Pseudocereals</a:t>
            </a:r>
            <a:r>
              <a:rPr lang="en-US" dirty="0"/>
              <a:t>: buckwheat, amaranth</a:t>
            </a:r>
            <a:r>
              <a:rPr dirty="0"/>
              <a:t>, quinoa,</a:t>
            </a:r>
            <a:r>
              <a:rPr lang="cs-CZ" dirty="0"/>
              <a:t> </a:t>
            </a:r>
          </a:p>
          <a:p>
            <a:pPr>
              <a:defRPr sz="2400"/>
            </a:pPr>
            <a:r>
              <a:rPr lang="cs-CZ" dirty="0"/>
              <a:t>                               </a:t>
            </a:r>
            <a:r>
              <a:rPr lang="cs-CZ" dirty="0" err="1"/>
              <a:t>Canihua</a:t>
            </a:r>
            <a:r>
              <a:rPr lang="cs-CZ" dirty="0"/>
              <a:t>, </a:t>
            </a:r>
            <a:r>
              <a:rPr dirty="0" err="1"/>
              <a:t>teff</a:t>
            </a:r>
            <a:endParaRPr dirty="0" err="1">
              <a:solidFill>
                <a:schemeClr val="tx1"/>
              </a:solidFill>
            </a:endParaRPr>
          </a:p>
        </p:txBody>
      </p:sp>
      <p:pic>
        <p:nvPicPr>
          <p:cNvPr id="187" name="Snímek obrazovky 2018-02-04 v 23.48.33.png" descr="Snímek obrazovky 2018-02-04 v 23.48.33.png"/>
          <p:cNvPicPr>
            <a:picLocks noChangeAspect="1"/>
          </p:cNvPicPr>
          <p:nvPr/>
        </p:nvPicPr>
        <p:blipFill>
          <a:blip r:embed="rId4">
            <a:extLst/>
          </a:blip>
          <a:stretch>
            <a:fillRect/>
          </a:stretch>
        </p:blipFill>
        <p:spPr>
          <a:xfrm>
            <a:off x="6449890" y="171747"/>
            <a:ext cx="5621828" cy="2406353"/>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Nadpis 1"/>
          <p:cNvSpPr txBox="1">
            <a:spLocks noGrp="1"/>
          </p:cNvSpPr>
          <p:nvPr>
            <p:ph type="title"/>
          </p:nvPr>
        </p:nvSpPr>
        <p:spPr>
          <a:xfrm>
            <a:off x="284922" y="1062855"/>
            <a:ext cx="10515601" cy="709962"/>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GLUTEN-FREE DIET</a:t>
            </a:r>
          </a:p>
        </p:txBody>
      </p:sp>
      <p:sp>
        <p:nvSpPr>
          <p:cNvPr id="190" name="Zástupný symbol pro obsah 2"/>
          <p:cNvSpPr txBox="1">
            <a:spLocks noGrp="1"/>
          </p:cNvSpPr>
          <p:nvPr>
            <p:ph type="body" idx="1"/>
          </p:nvPr>
        </p:nvSpPr>
        <p:spPr>
          <a:xfrm>
            <a:off x="623391" y="1844824"/>
            <a:ext cx="11137239" cy="4351338"/>
          </a:xfrm>
          <a:prstGeom prst="rect">
            <a:avLst/>
          </a:prstGeom>
        </p:spPr>
        <p:txBody>
          <a:bodyPr/>
          <a:lstStyle/>
          <a:p>
            <a:pPr marL="228600" lvl="1" indent="-228600">
              <a:lnSpc>
                <a:spcPct val="110000"/>
              </a:lnSpc>
              <a:buSzTx/>
              <a:buNone/>
              <a:defRPr sz="2000"/>
            </a:pPr>
            <a:endParaRPr/>
          </a:p>
          <a:p>
            <a:pPr marL="228600" lvl="1" indent="-228600">
              <a:lnSpc>
                <a:spcPct val="110000"/>
              </a:lnSpc>
              <a:buSzTx/>
              <a:buNone/>
            </a:pPr>
            <a:r>
              <a:rPr>
                <a:latin typeface="Wingdings 3"/>
                <a:ea typeface="Wingdings 3"/>
                <a:cs typeface="Wingdings 3"/>
                <a:sym typeface="Wingdings 3"/>
              </a:rPr>
              <a:t>  </a:t>
            </a:r>
            <a:r>
              <a:t>elimination of wheat, rye, triticale, barley, oats</a:t>
            </a:r>
            <a:r>
              <a:rPr>
                <a:solidFill>
                  <a:srgbClr val="FF0000"/>
                </a:solidFill>
              </a:rPr>
              <a:t/>
            </a:r>
            <a:br>
              <a:rPr>
                <a:solidFill>
                  <a:srgbClr val="FF0000"/>
                </a:solidFill>
              </a:rPr>
            </a:br>
            <a:r>
              <a:t>and any products made from these cereals from the diet</a:t>
            </a:r>
            <a:endParaRPr sz="2400"/>
          </a:p>
        </p:txBody>
      </p:sp>
      <p:pic>
        <p:nvPicPr>
          <p:cNvPr id="191" name="Picture 2" descr="Picture 2"/>
          <p:cNvPicPr>
            <a:picLocks noChangeAspect="1"/>
          </p:cNvPicPr>
          <p:nvPr/>
        </p:nvPicPr>
        <p:blipFill>
          <a:blip r:embed="rId2">
            <a:extLst/>
          </a:blip>
          <a:stretch>
            <a:fillRect/>
          </a:stretch>
        </p:blipFill>
        <p:spPr>
          <a:xfrm>
            <a:off x="4090977" y="3638803"/>
            <a:ext cx="4394089" cy="2382338"/>
          </a:xfrm>
          <a:prstGeom prst="rect">
            <a:avLst/>
          </a:prstGeom>
          <a:ln w="12700">
            <a:miter lim="400000"/>
          </a:ln>
        </p:spPr>
      </p:pic>
      <p:sp>
        <p:nvSpPr>
          <p:cNvPr id="192" name="Přímá spojovací čára 5"/>
          <p:cNvSpPr/>
          <p:nvPr/>
        </p:nvSpPr>
        <p:spPr>
          <a:xfrm>
            <a:off x="3935760" y="3569831"/>
            <a:ext cx="4704524" cy="2520281"/>
          </a:xfrm>
          <a:prstGeom prst="line">
            <a:avLst/>
          </a:prstGeom>
          <a:ln w="63500">
            <a:solidFill>
              <a:srgbClr val="FF0000"/>
            </a:solidFill>
            <a:miter/>
          </a:ln>
        </p:spPr>
        <p:txBody>
          <a:bodyPr lIns="45719" rIns="45719"/>
          <a:lstStyle/>
          <a:p>
            <a:endParaRPr/>
          </a:p>
        </p:txBody>
      </p:sp>
      <p:sp>
        <p:nvSpPr>
          <p:cNvPr id="193" name="Přímá spojovací čára 10"/>
          <p:cNvSpPr/>
          <p:nvPr/>
        </p:nvSpPr>
        <p:spPr>
          <a:xfrm flipV="1">
            <a:off x="3887754" y="3569831"/>
            <a:ext cx="4800534" cy="2520281"/>
          </a:xfrm>
          <a:prstGeom prst="line">
            <a:avLst/>
          </a:prstGeom>
          <a:ln w="63500">
            <a:solidFill>
              <a:srgbClr val="FF0000"/>
            </a:solidFill>
            <a:miter/>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iterate>
                                    <p:tmAbs val="0"/>
                                  </p:iterate>
                                  <p:childTnLst>
                                    <p:set>
                                      <p:cBhvr>
                                        <p:cTn id="6" fill="hold"/>
                                        <p:tgtEl>
                                          <p:spTgt spid="192"/>
                                        </p:tgtEl>
                                        <p:attrNameLst>
                                          <p:attrName>style.visibility</p:attrName>
                                        </p:attrNameLst>
                                      </p:cBhvr>
                                      <p:to>
                                        <p:strVal val="visible"/>
                                      </p:to>
                                    </p:set>
                                    <p:anim calcmode="lin" valueType="num">
                                      <p:cBhvr>
                                        <p:cTn id="7" dur="500" fill="hold"/>
                                        <p:tgtEl>
                                          <p:spTgt spid="192"/>
                                        </p:tgtEl>
                                        <p:attrNameLst>
                                          <p:attrName>ppt_w</p:attrName>
                                        </p:attrNameLst>
                                      </p:cBhvr>
                                      <p:tavLst>
                                        <p:tav tm="0">
                                          <p:val>
                                            <p:fltVal val="0"/>
                                          </p:val>
                                        </p:tav>
                                        <p:tav tm="100000">
                                          <p:val>
                                            <p:strVal val="#ppt_w"/>
                                          </p:val>
                                        </p:tav>
                                      </p:tavLst>
                                    </p:anim>
                                    <p:anim calcmode="lin" valueType="num">
                                      <p:cBhvr>
                                        <p:cTn id="8" dur="500" fill="hold"/>
                                        <p:tgtEl>
                                          <p:spTgt spid="1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Nadpis 1"/>
          <p:cNvSpPr txBox="1">
            <a:spLocks noGrp="1"/>
          </p:cNvSpPr>
          <p:nvPr>
            <p:ph type="title"/>
          </p:nvPr>
        </p:nvSpPr>
        <p:spPr>
          <a:xfrm>
            <a:off x="284922" y="1062855"/>
            <a:ext cx="10515601" cy="709962"/>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GLUTEN-FREE DIET</a:t>
            </a:r>
          </a:p>
        </p:txBody>
      </p:sp>
      <p:sp>
        <p:nvSpPr>
          <p:cNvPr id="196" name="Zástupný symbol pro obsah 2"/>
          <p:cNvSpPr txBox="1">
            <a:spLocks noGrp="1"/>
          </p:cNvSpPr>
          <p:nvPr>
            <p:ph type="body" idx="1"/>
          </p:nvPr>
        </p:nvSpPr>
        <p:spPr>
          <a:xfrm>
            <a:off x="623391" y="1844824"/>
            <a:ext cx="11137239" cy="4351338"/>
          </a:xfrm>
          <a:prstGeom prst="rect">
            <a:avLst/>
          </a:prstGeom>
        </p:spPr>
        <p:txBody>
          <a:bodyPr/>
          <a:lstStyle/>
          <a:p>
            <a:pPr marL="228600" lvl="1" indent="-228600">
              <a:lnSpc>
                <a:spcPct val="110000"/>
              </a:lnSpc>
              <a:buSzTx/>
              <a:buNone/>
              <a:defRPr sz="2000"/>
            </a:pPr>
            <a:endParaRPr/>
          </a:p>
          <a:p>
            <a:pPr marL="228600" lvl="1" indent="-228600">
              <a:lnSpc>
                <a:spcPct val="110000"/>
              </a:lnSpc>
              <a:buSzTx/>
              <a:buNone/>
            </a:pPr>
            <a:r>
              <a:rPr>
                <a:latin typeface="Wingdings 3"/>
                <a:ea typeface="Wingdings 3"/>
                <a:cs typeface="Wingdings 3"/>
                <a:sym typeface="Wingdings 3"/>
              </a:rPr>
              <a:t> </a:t>
            </a:r>
            <a:r>
              <a:t>elimination of wheat, rye, triticale, barley, </a:t>
            </a:r>
            <a:r>
              <a:rPr>
                <a:solidFill>
                  <a:srgbClr val="FF0000"/>
                </a:solidFill>
              </a:rPr>
              <a:t>oats (?) </a:t>
            </a:r>
            <a:br>
              <a:rPr>
                <a:solidFill>
                  <a:srgbClr val="FF0000"/>
                </a:solidFill>
              </a:rPr>
            </a:br>
            <a:r>
              <a:t>and any products made from these cereals from diet</a:t>
            </a:r>
            <a:endParaRPr sz="2400"/>
          </a:p>
          <a:p>
            <a:pPr marL="228600" lvl="1" indent="-228600">
              <a:lnSpc>
                <a:spcPct val="110000"/>
              </a:lnSpc>
              <a:buSzTx/>
              <a:buNone/>
            </a:pPr>
            <a:endParaRPr sz="2400"/>
          </a:p>
          <a:p>
            <a:pPr marL="228600" lvl="1" indent="-228600">
              <a:lnSpc>
                <a:spcPct val="110000"/>
              </a:lnSpc>
              <a:buClr>
                <a:srgbClr val="00B0F0"/>
              </a:buClr>
              <a:defRPr sz="2200"/>
            </a:pPr>
            <a:r>
              <a:t>Most people with gluten intolerance can eat oats without experiencing negative effects on their health. However, there is a high risk of contamination with wheat, rye or barley!!! </a:t>
            </a:r>
            <a:br/>
            <a:r>
              <a:t>According to Canadian Celiac Association the safe dose of oats is 70 g for adults and 25 g for children.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Nadpis 1"/>
          <p:cNvSpPr txBox="1">
            <a:spLocks noGrp="1"/>
          </p:cNvSpPr>
          <p:nvPr>
            <p:ph type="title"/>
          </p:nvPr>
        </p:nvSpPr>
        <p:spPr>
          <a:xfrm>
            <a:off x="335360" y="1062855"/>
            <a:ext cx="10515601" cy="709962"/>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MAIN GLUTEN SOURCES</a:t>
            </a:r>
          </a:p>
        </p:txBody>
      </p:sp>
      <p:sp>
        <p:nvSpPr>
          <p:cNvPr id="199" name="Zástupný symbol pro obsah 2"/>
          <p:cNvSpPr txBox="1">
            <a:spLocks noGrp="1"/>
          </p:cNvSpPr>
          <p:nvPr>
            <p:ph type="body" idx="1"/>
          </p:nvPr>
        </p:nvSpPr>
        <p:spPr>
          <a:xfrm>
            <a:off x="623391" y="1844824"/>
            <a:ext cx="11137239" cy="4351338"/>
          </a:xfrm>
          <a:prstGeom prst="rect">
            <a:avLst/>
          </a:prstGeom>
        </p:spPr>
        <p:txBody>
          <a:bodyPr/>
          <a:lstStyle/>
          <a:p>
            <a:pPr>
              <a:lnSpc>
                <a:spcPct val="110000"/>
              </a:lnSpc>
              <a:buClr>
                <a:srgbClr val="00B0F0"/>
              </a:buClr>
              <a:defRPr sz="2400"/>
            </a:pPr>
            <a:endParaRPr/>
          </a:p>
          <a:p>
            <a:pPr>
              <a:lnSpc>
                <a:spcPct val="110000"/>
              </a:lnSpc>
              <a:buClr>
                <a:srgbClr val="00B0F0"/>
              </a:buClr>
              <a:defRPr sz="2400"/>
            </a:pPr>
            <a:r>
              <a:t>flour, starch</a:t>
            </a:r>
          </a:p>
          <a:p>
            <a:pPr>
              <a:lnSpc>
                <a:spcPct val="110000"/>
              </a:lnSpc>
              <a:buClr>
                <a:srgbClr val="00B0F0"/>
              </a:buClr>
              <a:defRPr sz="2400"/>
            </a:pPr>
            <a:r>
              <a:t>bread, baked products, breadcrumbs, crackers, biscuits, wafers</a:t>
            </a:r>
          </a:p>
          <a:p>
            <a:pPr>
              <a:lnSpc>
                <a:spcPct val="110000"/>
              </a:lnSpc>
              <a:buClr>
                <a:srgbClr val="00B0F0"/>
              </a:buClr>
              <a:defRPr sz="2400"/>
            </a:pPr>
            <a:r>
              <a:t>pasta,  dumplings  </a:t>
            </a:r>
          </a:p>
          <a:p>
            <a:pPr>
              <a:lnSpc>
                <a:spcPct val="110000"/>
              </a:lnSpc>
              <a:buClr>
                <a:srgbClr val="00B0F0"/>
              </a:buClr>
              <a:defRPr sz="2400"/>
            </a:pPr>
            <a:r>
              <a:t>hulled barley,  pearl barley, oats, muesli, breakfast cereals, puffed grains</a:t>
            </a:r>
          </a:p>
          <a:p>
            <a:pPr>
              <a:lnSpc>
                <a:spcPct val="110000"/>
              </a:lnSpc>
              <a:buClr>
                <a:srgbClr val="00B0F0"/>
              </a:buClr>
              <a:defRPr sz="2400"/>
            </a:pPr>
            <a:r>
              <a:t>products containing malt</a:t>
            </a:r>
          </a:p>
        </p:txBody>
      </p:sp>
      <p:pic>
        <p:nvPicPr>
          <p:cNvPr id="200" name="Picture 2" descr="Picture 2"/>
          <p:cNvPicPr>
            <a:picLocks noChangeAspect="1"/>
          </p:cNvPicPr>
          <p:nvPr/>
        </p:nvPicPr>
        <p:blipFill>
          <a:blip r:embed="rId2">
            <a:extLst/>
          </a:blip>
          <a:stretch>
            <a:fillRect/>
          </a:stretch>
        </p:blipFill>
        <p:spPr>
          <a:xfrm>
            <a:off x="6699353" y="608199"/>
            <a:ext cx="1276351" cy="171450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Nadpis 1"/>
          <p:cNvSpPr txBox="1">
            <a:spLocks noGrp="1"/>
          </p:cNvSpPr>
          <p:nvPr>
            <p:ph type="title"/>
          </p:nvPr>
        </p:nvSpPr>
        <p:spPr>
          <a:xfrm>
            <a:off x="335360" y="1062855"/>
            <a:ext cx="10515601" cy="709962"/>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POSSIBLE GLUTEN RESOURCES</a:t>
            </a:r>
          </a:p>
        </p:txBody>
      </p:sp>
      <p:sp>
        <p:nvSpPr>
          <p:cNvPr id="203" name="Zástupný symbol pro obsah 2"/>
          <p:cNvSpPr txBox="1">
            <a:spLocks noGrp="1"/>
          </p:cNvSpPr>
          <p:nvPr>
            <p:ph type="body" idx="1"/>
          </p:nvPr>
        </p:nvSpPr>
        <p:spPr>
          <a:xfrm>
            <a:off x="623391" y="1844824"/>
            <a:ext cx="11137239" cy="4351338"/>
          </a:xfrm>
          <a:prstGeom prst="rect">
            <a:avLst/>
          </a:prstGeom>
        </p:spPr>
        <p:txBody>
          <a:bodyPr/>
          <a:lstStyle/>
          <a:p>
            <a:pPr>
              <a:lnSpc>
                <a:spcPct val="88000"/>
              </a:lnSpc>
              <a:buClr>
                <a:srgbClr val="00B0F0"/>
              </a:buClr>
              <a:defRPr sz="2400"/>
            </a:pPr>
            <a:r>
              <a:t>products where flour or starch made of gluten-containing cereals may be added</a:t>
            </a:r>
            <a:endParaRPr sz="700"/>
          </a:p>
          <a:p>
            <a:pPr marL="1005839" lvl="3" indent="-228600">
              <a:lnSpc>
                <a:spcPct val="96000"/>
              </a:lnSpc>
              <a:spcBef>
                <a:spcPts val="400"/>
              </a:spcBef>
              <a:buClr>
                <a:schemeClr val="accent1"/>
              </a:buClr>
              <a:defRPr sz="1200"/>
            </a:pPr>
            <a:endParaRPr sz="700"/>
          </a:p>
          <a:p>
            <a:pPr marL="1005839" lvl="3" indent="-228600">
              <a:lnSpc>
                <a:spcPct val="96000"/>
              </a:lnSpc>
              <a:spcBef>
                <a:spcPts val="400"/>
              </a:spcBef>
              <a:buClr>
                <a:schemeClr val="accent1"/>
              </a:buClr>
              <a:defRPr sz="1900"/>
            </a:pPr>
            <a:r>
              <a:t>instant products</a:t>
            </a:r>
            <a:endParaRPr sz="400"/>
          </a:p>
          <a:p>
            <a:pPr marL="1005839" lvl="3" indent="-228600">
              <a:lnSpc>
                <a:spcPct val="96000"/>
              </a:lnSpc>
              <a:spcBef>
                <a:spcPts val="400"/>
              </a:spcBef>
              <a:buClr>
                <a:schemeClr val="accent1"/>
              </a:buClr>
              <a:defRPr sz="1900"/>
            </a:pPr>
            <a:r>
              <a:t>meat products</a:t>
            </a:r>
            <a:endParaRPr sz="400"/>
          </a:p>
          <a:p>
            <a:pPr marL="1005839" lvl="3" indent="-228600">
              <a:lnSpc>
                <a:spcPct val="96000"/>
              </a:lnSpc>
              <a:spcBef>
                <a:spcPts val="400"/>
              </a:spcBef>
              <a:buClr>
                <a:schemeClr val="accent1"/>
              </a:buClr>
              <a:defRPr sz="1900"/>
            </a:pPr>
            <a:r>
              <a:t>dairy products</a:t>
            </a:r>
            <a:endParaRPr sz="400"/>
          </a:p>
          <a:p>
            <a:pPr marL="1005839" lvl="3" indent="-228600">
              <a:lnSpc>
                <a:spcPct val="96000"/>
              </a:lnSpc>
              <a:spcBef>
                <a:spcPts val="400"/>
              </a:spcBef>
              <a:buClr>
                <a:schemeClr val="accent1"/>
              </a:buClr>
              <a:defRPr sz="1900"/>
            </a:pPr>
            <a:r>
              <a:t>ketchup, mustard, mayo, tartar sauce</a:t>
            </a:r>
            <a:endParaRPr sz="400"/>
          </a:p>
          <a:p>
            <a:pPr marL="1005839" lvl="3" indent="-228600">
              <a:lnSpc>
                <a:spcPct val="96000"/>
              </a:lnSpc>
              <a:spcBef>
                <a:spcPts val="400"/>
              </a:spcBef>
              <a:buClr>
                <a:schemeClr val="accent1"/>
              </a:buClr>
              <a:defRPr sz="1900"/>
            </a:pPr>
            <a:r>
              <a:t>soya sauce</a:t>
            </a:r>
            <a:endParaRPr sz="400"/>
          </a:p>
          <a:p>
            <a:pPr marL="1005839" lvl="3" indent="-228600">
              <a:lnSpc>
                <a:spcPct val="96000"/>
              </a:lnSpc>
              <a:spcBef>
                <a:spcPts val="400"/>
              </a:spcBef>
              <a:buClr>
                <a:schemeClr val="accent1"/>
              </a:buClr>
              <a:defRPr sz="1900"/>
            </a:pPr>
            <a:r>
              <a:t>sweets</a:t>
            </a:r>
            <a:endParaRPr sz="400"/>
          </a:p>
          <a:p>
            <a:pPr marL="1005839" lvl="3" indent="-228600">
              <a:lnSpc>
                <a:spcPct val="96000"/>
              </a:lnSpc>
              <a:spcBef>
                <a:spcPts val="400"/>
              </a:spcBef>
              <a:buClr>
                <a:schemeClr val="accent1"/>
              </a:buClr>
              <a:defRPr sz="1900"/>
            </a:pPr>
            <a:r>
              <a:t>ice-cream</a:t>
            </a:r>
            <a:endParaRPr sz="400"/>
          </a:p>
          <a:p>
            <a:pPr marL="1005839" lvl="3" indent="-228600">
              <a:lnSpc>
                <a:spcPct val="96000"/>
              </a:lnSpc>
              <a:spcBef>
                <a:spcPts val="400"/>
              </a:spcBef>
              <a:buClr>
                <a:schemeClr val="accent1"/>
              </a:buClr>
              <a:defRPr sz="1900"/>
            </a:pPr>
            <a:r>
              <a:t>fruit and vegetable spreads</a:t>
            </a:r>
            <a:endParaRPr sz="400"/>
          </a:p>
          <a:p>
            <a:pPr marL="1005839" lvl="3" indent="-228600">
              <a:lnSpc>
                <a:spcPct val="96000"/>
              </a:lnSpc>
              <a:spcBef>
                <a:spcPts val="400"/>
              </a:spcBef>
              <a:buClr>
                <a:schemeClr val="accent1"/>
              </a:buClr>
              <a:defRPr sz="1900"/>
            </a:pPr>
            <a:r>
              <a:t>mixed spices</a:t>
            </a:r>
            <a:endParaRPr sz="400"/>
          </a:p>
          <a:p>
            <a:pPr marL="1005839" lvl="3" indent="-228600">
              <a:lnSpc>
                <a:spcPct val="96000"/>
              </a:lnSpc>
              <a:spcBef>
                <a:spcPts val="400"/>
              </a:spcBef>
              <a:buClr>
                <a:schemeClr val="accent1"/>
              </a:buClr>
              <a:defRPr sz="1900"/>
            </a:pPr>
            <a:r>
              <a:t>baking powder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Nadpis 1"/>
          <p:cNvSpPr txBox="1">
            <a:spLocks noGrp="1"/>
          </p:cNvSpPr>
          <p:nvPr>
            <p:ph type="title"/>
          </p:nvPr>
        </p:nvSpPr>
        <p:spPr>
          <a:xfrm>
            <a:off x="284922" y="1052737"/>
            <a:ext cx="10515601" cy="709961"/>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GLUTEN CEREALS SUBSTITUTES</a:t>
            </a:r>
          </a:p>
        </p:txBody>
      </p:sp>
      <p:sp>
        <p:nvSpPr>
          <p:cNvPr id="206" name="Zástupný symbol pro obsah 2"/>
          <p:cNvSpPr txBox="1">
            <a:spLocks noGrp="1"/>
          </p:cNvSpPr>
          <p:nvPr>
            <p:ph type="body" idx="1"/>
          </p:nvPr>
        </p:nvSpPr>
        <p:spPr>
          <a:xfrm>
            <a:off x="623391" y="1844824"/>
            <a:ext cx="11137239" cy="4351338"/>
          </a:xfrm>
          <a:prstGeom prst="rect">
            <a:avLst/>
          </a:prstGeom>
        </p:spPr>
        <p:txBody>
          <a:bodyPr/>
          <a:lstStyle/>
          <a:p>
            <a:pPr>
              <a:lnSpc>
                <a:spcPct val="110000"/>
              </a:lnSpc>
              <a:buClr>
                <a:srgbClr val="00B0F0"/>
              </a:buClr>
              <a:defRPr sz="2200" b="1"/>
            </a:pPr>
            <a:r>
              <a:t>Common</a:t>
            </a:r>
          </a:p>
          <a:p>
            <a:pPr marL="685800" lvl="1" indent="-228600">
              <a:lnSpc>
                <a:spcPct val="110000"/>
              </a:lnSpc>
              <a:spcBef>
                <a:spcPts val="500"/>
              </a:spcBef>
              <a:buClr>
                <a:srgbClr val="00B0F0"/>
              </a:buClr>
              <a:defRPr sz="2000"/>
            </a:pPr>
            <a:r>
              <a:t>rice, corn, </a:t>
            </a:r>
            <a:endParaRPr sz="2400"/>
          </a:p>
          <a:p>
            <a:pPr marL="685800" lvl="1" indent="-228600">
              <a:lnSpc>
                <a:spcPct val="110000"/>
              </a:lnSpc>
              <a:spcBef>
                <a:spcPts val="500"/>
              </a:spcBef>
              <a:buClr>
                <a:srgbClr val="00B0F0"/>
              </a:buClr>
              <a:defRPr sz="2000"/>
            </a:pPr>
            <a:r>
              <a:t>millet, buckwheat, </a:t>
            </a:r>
            <a:endParaRPr sz="2400"/>
          </a:p>
          <a:p>
            <a:pPr marL="685800" lvl="1" indent="-228600">
              <a:lnSpc>
                <a:spcPct val="110000"/>
              </a:lnSpc>
              <a:spcBef>
                <a:spcPts val="500"/>
              </a:spcBef>
              <a:buClr>
                <a:srgbClr val="00B0F0"/>
              </a:buClr>
              <a:defRPr sz="2000"/>
            </a:pPr>
            <a:r>
              <a:t>quinoa, amaranth</a:t>
            </a:r>
            <a:endParaRPr sz="2400"/>
          </a:p>
          <a:p>
            <a:pPr>
              <a:lnSpc>
                <a:spcPct val="110000"/>
              </a:lnSpc>
              <a:buClr>
                <a:srgbClr val="00B0F0"/>
              </a:buClr>
              <a:defRPr sz="2400" b="1"/>
            </a:pPr>
            <a:endParaRPr sz="2400"/>
          </a:p>
          <a:p>
            <a:pPr>
              <a:lnSpc>
                <a:spcPct val="110000"/>
              </a:lnSpc>
              <a:buClr>
                <a:srgbClr val="00B0F0"/>
              </a:buClr>
              <a:defRPr sz="2200" b="1"/>
            </a:pPr>
            <a:r>
              <a:t>Less known</a:t>
            </a:r>
          </a:p>
          <a:p>
            <a:pPr marL="685800" lvl="1" indent="-228600">
              <a:lnSpc>
                <a:spcPct val="110000"/>
              </a:lnSpc>
              <a:spcBef>
                <a:spcPts val="500"/>
              </a:spcBef>
              <a:buClr>
                <a:srgbClr val="00B0F0"/>
              </a:buClr>
              <a:defRPr sz="2000"/>
            </a:pPr>
            <a:r>
              <a:t>sorghum,</a:t>
            </a:r>
            <a:endParaRPr sz="2400"/>
          </a:p>
          <a:p>
            <a:pPr marL="685800" lvl="1" indent="-228600">
              <a:lnSpc>
                <a:spcPct val="110000"/>
              </a:lnSpc>
              <a:spcBef>
                <a:spcPts val="500"/>
              </a:spcBef>
              <a:buClr>
                <a:srgbClr val="00B0F0"/>
              </a:buClr>
              <a:defRPr sz="2000"/>
            </a:pPr>
            <a:r>
              <a:t>teff (eragrostis tef),</a:t>
            </a:r>
            <a:endParaRPr sz="2400"/>
          </a:p>
          <a:p>
            <a:pPr marL="685800" lvl="1" indent="-228600">
              <a:lnSpc>
                <a:spcPct val="110000"/>
              </a:lnSpc>
              <a:spcBef>
                <a:spcPts val="500"/>
              </a:spcBef>
              <a:buClr>
                <a:srgbClr val="00B0F0"/>
              </a:buClr>
              <a:defRPr sz="2000"/>
            </a:pPr>
            <a:r>
              <a:t>manioc,</a:t>
            </a:r>
            <a:endParaRPr sz="2400"/>
          </a:p>
          <a:p>
            <a:pPr marL="685800" lvl="1" indent="-228600">
              <a:lnSpc>
                <a:spcPct val="110000"/>
              </a:lnSpc>
              <a:spcBef>
                <a:spcPts val="500"/>
              </a:spcBef>
              <a:buClr>
                <a:srgbClr val="00B0F0"/>
              </a:buClr>
              <a:defRPr sz="2000"/>
            </a:pPr>
            <a:r>
              <a:t>chestnut flour, hemp flour, pumpkin flour, flaxseed flour etc…</a:t>
            </a:r>
          </a:p>
        </p:txBody>
      </p:sp>
      <p:pic>
        <p:nvPicPr>
          <p:cNvPr id="207" name="Picture 2" descr="Picture 2"/>
          <p:cNvPicPr>
            <a:picLocks noChangeAspect="1"/>
          </p:cNvPicPr>
          <p:nvPr/>
        </p:nvPicPr>
        <p:blipFill>
          <a:blip r:embed="rId3">
            <a:extLst/>
          </a:blip>
          <a:stretch>
            <a:fillRect/>
          </a:stretch>
        </p:blipFill>
        <p:spPr>
          <a:xfrm>
            <a:off x="7272559" y="935745"/>
            <a:ext cx="1276351" cy="171450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Nadpis 1"/>
          <p:cNvSpPr txBox="1">
            <a:spLocks noGrp="1"/>
          </p:cNvSpPr>
          <p:nvPr>
            <p:ph type="title"/>
          </p:nvPr>
        </p:nvSpPr>
        <p:spPr>
          <a:xfrm>
            <a:off x="380932" y="1062855"/>
            <a:ext cx="10515601" cy="709962"/>
          </a:xfrm>
          <a:prstGeom prst="rect">
            <a:avLst/>
          </a:prstGeom>
        </p:spPr>
        <p:txBody>
          <a:bodyPr/>
          <a:lstStyle>
            <a:lvl1pPr defTabSz="886968">
              <a:defRPr sz="3492" b="1">
                <a:ln w="1792">
                  <a:solidFill>
                    <a:srgbClr val="FF66CC"/>
                  </a:solidFill>
                </a:ln>
                <a:effectLst>
                  <a:outerShdw blurRad="49276" dist="36957" dir="2700000" rotWithShape="0">
                    <a:srgbClr val="000000">
                      <a:alpha val="40000"/>
                    </a:srgbClr>
                  </a:outerShdw>
                </a:effectLst>
                <a:latin typeface="Candara"/>
                <a:ea typeface="Candara"/>
                <a:cs typeface="Candara"/>
                <a:sym typeface="Candara"/>
              </a:defRPr>
            </a:lvl1pPr>
          </a:lstStyle>
          <a:p>
            <a:r>
              <a:t>PRINCIPLES OF A THERAPEUTIC DIET PREPARATION</a:t>
            </a:r>
          </a:p>
        </p:txBody>
      </p:sp>
      <p:sp>
        <p:nvSpPr>
          <p:cNvPr id="210" name="Zástupný symbol pro obsah 2"/>
          <p:cNvSpPr txBox="1">
            <a:spLocks noGrp="1"/>
          </p:cNvSpPr>
          <p:nvPr>
            <p:ph type="body" idx="1"/>
          </p:nvPr>
        </p:nvSpPr>
        <p:spPr>
          <a:xfrm>
            <a:off x="623391" y="1844824"/>
            <a:ext cx="11137239" cy="4351338"/>
          </a:xfrm>
          <a:prstGeom prst="rect">
            <a:avLst/>
          </a:prstGeom>
        </p:spPr>
        <p:txBody>
          <a:bodyPr/>
          <a:lstStyle/>
          <a:p>
            <a:pPr>
              <a:lnSpc>
                <a:spcPct val="81000"/>
              </a:lnSpc>
              <a:buClr>
                <a:srgbClr val="00B0F0"/>
              </a:buClr>
              <a:defRPr sz="2400"/>
            </a:pPr>
            <a:r>
              <a:rPr dirty="0"/>
              <a:t>is not different from other meals, only gluten-free ingredients are used,</a:t>
            </a:r>
          </a:p>
          <a:p>
            <a:pPr>
              <a:lnSpc>
                <a:spcPct val="81000"/>
              </a:lnSpc>
              <a:buClr>
                <a:srgbClr val="00B0F0"/>
              </a:buClr>
              <a:defRPr sz="2400"/>
            </a:pPr>
            <a:r>
              <a:rPr dirty="0"/>
              <a:t>all cooking methods are usually allowed,</a:t>
            </a:r>
          </a:p>
          <a:p>
            <a:pPr>
              <a:lnSpc>
                <a:spcPct val="81000"/>
              </a:lnSpc>
              <a:buClr>
                <a:srgbClr val="00B0F0"/>
              </a:buClr>
              <a:defRPr sz="2400"/>
            </a:pPr>
            <a:r>
              <a:rPr dirty="0"/>
              <a:t>preparation separated in time or spatial</a:t>
            </a:r>
            <a:r>
              <a:rPr lang="cs-CZ" dirty="0"/>
              <a:t>l</a:t>
            </a:r>
            <a:r>
              <a:rPr dirty="0"/>
              <a:t>y,</a:t>
            </a:r>
          </a:p>
          <a:p>
            <a:pPr>
              <a:lnSpc>
                <a:spcPct val="81000"/>
              </a:lnSpc>
              <a:buClr>
                <a:srgbClr val="00B0F0"/>
              </a:buClr>
              <a:defRPr sz="2400"/>
            </a:pPr>
            <a:r>
              <a:rPr dirty="0"/>
              <a:t>it is necessary to clean all surfaces, cutting boards and utensils after gluten-containing foods have been handled, especially if flour has been used. There may be special set of dishes reserved for GF diet,</a:t>
            </a:r>
          </a:p>
          <a:p>
            <a:pPr>
              <a:lnSpc>
                <a:spcPct val="81000"/>
              </a:lnSpc>
              <a:buClr>
                <a:srgbClr val="00B0F0"/>
              </a:buClr>
              <a:defRPr sz="2400"/>
            </a:pPr>
            <a:r>
              <a:rPr dirty="0"/>
              <a:t>gluten-free side dishes must be prepared separately,</a:t>
            </a:r>
          </a:p>
          <a:p>
            <a:pPr>
              <a:lnSpc>
                <a:spcPct val="81000"/>
              </a:lnSpc>
              <a:buClr>
                <a:srgbClr val="00B0F0"/>
              </a:buClr>
              <a:defRPr sz="2400"/>
            </a:pPr>
            <a:r>
              <a:rPr dirty="0"/>
              <a:t>never fry gluten-free foods in oil where gluten foods have been previously prepared,</a:t>
            </a:r>
          </a:p>
          <a:p>
            <a:pPr>
              <a:lnSpc>
                <a:spcPct val="81000"/>
              </a:lnSpc>
              <a:buClr>
                <a:srgbClr val="00B0F0"/>
              </a:buClr>
              <a:defRPr sz="2400"/>
            </a:pPr>
            <a:r>
              <a:rPr dirty="0"/>
              <a:t>for common foods such as jam, butter, mustard etc. clean utensils (spoons, knives) must always be used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Nadpis 1"/>
          <p:cNvSpPr txBox="1">
            <a:spLocks noGrp="1"/>
          </p:cNvSpPr>
          <p:nvPr>
            <p:ph type="title"/>
          </p:nvPr>
        </p:nvSpPr>
        <p:spPr>
          <a:prstGeom prst="rect">
            <a:avLst/>
          </a:prstGeom>
        </p:spPr>
        <p:txBody>
          <a:bodyPr/>
          <a:lstStyle>
            <a:lvl1pPr algn="ctr"/>
          </a:lstStyle>
          <a:p>
            <a:pPr algn="l"/>
            <a:r>
              <a:rPr lang="en-US" dirty="0"/>
              <a:t>SCHOOL </a:t>
            </a:r>
            <a:r>
              <a:rPr lang="cs-CZ" dirty="0"/>
              <a:t>FOOD </a:t>
            </a:r>
            <a:r>
              <a:rPr lang="en-US" dirty="0"/>
              <a:t>SERVICE</a:t>
            </a:r>
            <a:r>
              <a:rPr lang="cs-CZ" dirty="0"/>
              <a:t> </a:t>
            </a:r>
            <a:r>
              <a:rPr dirty="0"/>
              <a:t>IMPORTANCE AND PURPOSE</a:t>
            </a:r>
            <a:endParaRPr lang="cs-CZ" dirty="0">
              <a:solidFill>
                <a:schemeClr val="tx1"/>
              </a:solidFill>
            </a:endParaRPr>
          </a:p>
        </p:txBody>
      </p:sp>
      <p:sp>
        <p:nvSpPr>
          <p:cNvPr id="119" name="Zástupný symbol pro obsah 2"/>
          <p:cNvSpPr txBox="1">
            <a:spLocks noGrp="1"/>
          </p:cNvSpPr>
          <p:nvPr>
            <p:ph type="body" idx="1"/>
          </p:nvPr>
        </p:nvSpPr>
        <p:spPr>
          <a:prstGeom prst="rect">
            <a:avLst/>
          </a:prstGeom>
        </p:spPr>
        <p:txBody>
          <a:bodyPr lIns="45719" rIns="45719" anchor="t">
            <a:normAutofit/>
          </a:bodyPr>
          <a:lstStyle/>
          <a:p>
            <a:pPr>
              <a:lnSpc>
                <a:spcPct val="81000"/>
              </a:lnSpc>
              <a:defRPr sz="2500"/>
            </a:pPr>
            <a:r>
              <a:rPr dirty="0"/>
              <a:t>The main purpose of</a:t>
            </a:r>
            <a:r>
              <a:rPr lang="cs-CZ" dirty="0"/>
              <a:t> </a:t>
            </a:r>
            <a:r>
              <a:rPr lang="en-US" dirty="0"/>
              <a:t>School </a:t>
            </a:r>
            <a:r>
              <a:rPr lang="cs-CZ" dirty="0"/>
              <a:t>Food </a:t>
            </a:r>
            <a:r>
              <a:rPr lang="en-US" dirty="0"/>
              <a:t> Service</a:t>
            </a:r>
            <a:r>
              <a:rPr lang="cs-CZ" dirty="0"/>
              <a:t> </a:t>
            </a:r>
            <a:r>
              <a:rPr dirty="0"/>
              <a:t>is to ensure high-quality meals for children during the time they spend at school:</a:t>
            </a:r>
            <a:r>
              <a:rPr lang="cs-CZ" dirty="0"/>
              <a:t> </a:t>
            </a:r>
            <a:endParaRPr dirty="0"/>
          </a:p>
          <a:p>
            <a:pPr>
              <a:lnSpc>
                <a:spcPct val="81000"/>
              </a:lnSpc>
              <a:defRPr sz="2500" b="1"/>
            </a:pPr>
            <a:r>
              <a:rPr dirty="0"/>
              <a:t>Traditional satiating role </a:t>
            </a:r>
            <a:r>
              <a:rPr b="0" dirty="0"/>
              <a:t>(35 % daily energy requirements, 60 % for </a:t>
            </a:r>
            <a:r>
              <a:rPr b="0" dirty="0" err="1"/>
              <a:t>kindergarden</a:t>
            </a:r>
            <a:r>
              <a:rPr b="0" dirty="0"/>
              <a:t>)</a:t>
            </a:r>
          </a:p>
          <a:p>
            <a:pPr>
              <a:lnSpc>
                <a:spcPct val="81000"/>
              </a:lnSpc>
              <a:defRPr sz="2500" b="1"/>
            </a:pPr>
            <a:r>
              <a:rPr dirty="0"/>
              <a:t>Health supporting role </a:t>
            </a:r>
            <a:r>
              <a:rPr b="0" dirty="0"/>
              <a:t>(norms – recommended consumer basket for school meals, hygienic standards - food safety – nutritional value of meals served corresponding to dietary guidelines)</a:t>
            </a:r>
          </a:p>
          <a:p>
            <a:pPr>
              <a:lnSpc>
                <a:spcPct val="81000"/>
              </a:lnSpc>
              <a:defRPr sz="2500"/>
            </a:pPr>
            <a:r>
              <a:rPr b="1" dirty="0"/>
              <a:t>Educational role - </a:t>
            </a:r>
            <a:r>
              <a:rPr dirty="0"/>
              <a:t>encouraging children to eat a healthy and varied diet (dining etiquette, new meals, good example of a healthy lifestyle)</a:t>
            </a:r>
          </a:p>
          <a:p>
            <a:pPr>
              <a:lnSpc>
                <a:spcPct val="81000"/>
              </a:lnSpc>
              <a:defRPr sz="2500"/>
            </a:pPr>
            <a:r>
              <a:rPr dirty="0"/>
              <a:t>We must teach children to eat well so that they could keep that pattern in their further life and be protected from “lifestyle“ diseases.</a:t>
            </a:r>
            <a:r>
              <a:rPr lang="cs-CZ" dirty="0"/>
              <a:t> </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Nadpis 1"/>
          <p:cNvSpPr txBox="1">
            <a:spLocks noGrp="1"/>
          </p:cNvSpPr>
          <p:nvPr>
            <p:ph type="title"/>
          </p:nvPr>
        </p:nvSpPr>
        <p:spPr>
          <a:xfrm>
            <a:off x="550601" y="875316"/>
            <a:ext cx="9290248" cy="709961"/>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GLUTEN ON FOOD LABELS</a:t>
            </a:r>
          </a:p>
        </p:txBody>
      </p:sp>
      <p:sp>
        <p:nvSpPr>
          <p:cNvPr id="213" name="Zástupný symbol pro obsah 2"/>
          <p:cNvSpPr txBox="1">
            <a:spLocks noGrp="1"/>
          </p:cNvSpPr>
          <p:nvPr>
            <p:ph type="body" idx="1"/>
          </p:nvPr>
        </p:nvSpPr>
        <p:spPr>
          <a:xfrm>
            <a:off x="623391" y="1844824"/>
            <a:ext cx="11137239" cy="4351338"/>
          </a:xfrm>
          <a:prstGeom prst="rect">
            <a:avLst/>
          </a:prstGeom>
        </p:spPr>
        <p:txBody>
          <a:bodyPr/>
          <a:lstStyle/>
          <a:p>
            <a:pPr>
              <a:buSzTx/>
              <a:buNone/>
              <a:defRPr sz="2300">
                <a:effectLst>
                  <a:outerShdw blurRad="38100" dist="38100" dir="2700000" rotWithShape="0">
                    <a:srgbClr val="000000">
                      <a:alpha val="43137"/>
                    </a:srgbClr>
                  </a:outerShdw>
                </a:effectLst>
              </a:defRPr>
            </a:pPr>
            <a:r>
              <a:rPr dirty="0"/>
              <a:t>Regulation (EC) No. 41/2009 defines:</a:t>
            </a:r>
          </a:p>
          <a:p>
            <a:pPr>
              <a:defRPr sz="1000"/>
            </a:pPr>
            <a:endParaRPr dirty="0"/>
          </a:p>
          <a:p>
            <a:pPr marL="685800" lvl="1" indent="-228600">
              <a:lnSpc>
                <a:spcPct val="80000"/>
              </a:lnSpc>
              <a:spcBef>
                <a:spcPts val="500"/>
              </a:spcBef>
              <a:buClr>
                <a:srgbClr val="00B0F0"/>
              </a:buClr>
              <a:defRPr sz="2400"/>
            </a:pPr>
            <a:r>
              <a:rPr dirty="0"/>
              <a:t>products may bear the term ‘</a:t>
            </a:r>
            <a:r>
              <a:rPr b="1" dirty="0"/>
              <a:t>GLUTEN-FREE</a:t>
            </a:r>
            <a:r>
              <a:rPr dirty="0"/>
              <a:t>’ if the gluten content does not exceed 20 mg/kg </a:t>
            </a:r>
            <a:r>
              <a:rPr lang="cs-CZ" dirty="0" err="1"/>
              <a:t>of</a:t>
            </a:r>
            <a:r>
              <a:rPr dirty="0"/>
              <a:t> the food as sold to the final consumer. </a:t>
            </a:r>
            <a:endParaRPr dirty="0">
              <a:effectLst>
                <a:outerShdw blurRad="38100" dist="38100" dir="2700000" rotWithShape="0">
                  <a:srgbClr val="000000">
                    <a:alpha val="43137"/>
                  </a:srgbClr>
                </a:outerShdw>
              </a:effectLst>
            </a:endParaRPr>
          </a:p>
          <a:p>
            <a:pPr marL="685800" lvl="1" indent="-228600">
              <a:lnSpc>
                <a:spcPct val="80000"/>
              </a:lnSpc>
              <a:spcBef>
                <a:spcPts val="500"/>
              </a:spcBef>
              <a:buClr>
                <a:srgbClr val="00B0F0"/>
              </a:buClr>
              <a:defRPr sz="2400"/>
            </a:pPr>
            <a:r>
              <a:rPr dirty="0"/>
              <a:t>products shall bear the term </a:t>
            </a:r>
            <a:r>
              <a:rPr b="1" dirty="0"/>
              <a:t>„VERY LOW GLUTEN“ </a:t>
            </a:r>
            <a:r>
              <a:rPr dirty="0"/>
              <a:t>if they do not contain a level of gluten exceeding 100 mg/kg </a:t>
            </a:r>
            <a:r>
              <a:rPr lang="cs-CZ" dirty="0" err="1"/>
              <a:t>of</a:t>
            </a:r>
            <a:r>
              <a:rPr dirty="0"/>
              <a:t> the food as sold to the final consumer. </a:t>
            </a:r>
            <a:endParaRPr dirty="0">
              <a:effectLst>
                <a:outerShdw blurRad="38100" dist="38100" dir="2700000" rotWithShape="0">
                  <a:srgbClr val="000000">
                    <a:alpha val="43137"/>
                  </a:srgbClr>
                </a:outerShdw>
              </a:effectLst>
            </a:endParaRPr>
          </a:p>
          <a:p>
            <a:pPr>
              <a:buClr>
                <a:srgbClr val="00B0F0"/>
              </a:buClr>
              <a:defRPr sz="1100"/>
            </a:pPr>
            <a:endParaRPr dirty="0">
              <a:effectLst>
                <a:outerShdw blurRad="38100" dist="38100" dir="2700000" rotWithShape="0">
                  <a:srgbClr val="000000">
                    <a:alpha val="43137"/>
                  </a:srgbClr>
                </a:outerShdw>
              </a:effectLst>
            </a:endParaRPr>
          </a:p>
          <a:p>
            <a:pPr marL="228600" lvl="1" indent="-457200">
              <a:lnSpc>
                <a:spcPct val="140000"/>
              </a:lnSpc>
              <a:spcBef>
                <a:spcPts val="800"/>
              </a:spcBef>
              <a:buSzTx/>
              <a:buNone/>
              <a:defRPr sz="2300"/>
            </a:pPr>
            <a:r>
              <a:rPr dirty="0"/>
              <a:t>Labelling „GLUTEN-FREE“  or  „VERY LOW GLUTEN“:</a:t>
            </a:r>
            <a:endParaRPr sz="2400" dirty="0"/>
          </a:p>
          <a:p>
            <a:pPr marL="685800" lvl="1" indent="-228600">
              <a:lnSpc>
                <a:spcPct val="80000"/>
              </a:lnSpc>
              <a:spcBef>
                <a:spcPts val="500"/>
              </a:spcBef>
              <a:buClr>
                <a:srgbClr val="00B0F0"/>
              </a:buClr>
              <a:defRPr sz="2200"/>
            </a:pPr>
            <a:r>
              <a:rPr dirty="0"/>
              <a:t>shall appear in proximity to the name under which the food is sold. </a:t>
            </a:r>
            <a:endParaRPr sz="2400" dirty="0"/>
          </a:p>
          <a:p>
            <a:pPr marL="685800" lvl="1" indent="-228600">
              <a:lnSpc>
                <a:spcPct val="80000"/>
              </a:lnSpc>
              <a:spcBef>
                <a:spcPts val="500"/>
              </a:spcBef>
              <a:buClr>
                <a:srgbClr val="00B0F0"/>
              </a:buClr>
              <a:defRPr sz="2200"/>
            </a:pPr>
            <a:r>
              <a:rPr dirty="0"/>
              <a:t>the use of ‘no gluten containing ingredients’ (NGCI) and similar factual statements other than the ones mentioned in the Regulation, cannot be used in any food labelling.</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Nadpis 1"/>
          <p:cNvSpPr txBox="1">
            <a:spLocks noGrp="1"/>
          </p:cNvSpPr>
          <p:nvPr>
            <p:ph type="title"/>
          </p:nvPr>
        </p:nvSpPr>
        <p:spPr>
          <a:xfrm>
            <a:off x="550601" y="875316"/>
            <a:ext cx="9290248" cy="709961"/>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GLUTEN ON FOOD LABELS</a:t>
            </a:r>
          </a:p>
        </p:txBody>
      </p:sp>
      <p:sp>
        <p:nvSpPr>
          <p:cNvPr id="216" name="Zástupný symbol pro obsah 2"/>
          <p:cNvSpPr txBox="1">
            <a:spLocks noGrp="1"/>
          </p:cNvSpPr>
          <p:nvPr>
            <p:ph type="body" idx="1"/>
          </p:nvPr>
        </p:nvSpPr>
        <p:spPr>
          <a:xfrm>
            <a:off x="623391" y="1653755"/>
            <a:ext cx="11137239" cy="4351338"/>
          </a:xfrm>
          <a:prstGeom prst="rect">
            <a:avLst/>
          </a:prstGeom>
        </p:spPr>
        <p:txBody>
          <a:bodyPr/>
          <a:lstStyle/>
          <a:p>
            <a:pPr marL="210311" indent="-210311" defTabSz="841247">
              <a:spcBef>
                <a:spcPts val="900"/>
              </a:spcBef>
              <a:buClr>
                <a:srgbClr val="00B0F0"/>
              </a:buClr>
              <a:defRPr sz="1012"/>
            </a:pPr>
            <a:endParaRPr/>
          </a:p>
          <a:p>
            <a:pPr marL="0" lvl="1" indent="102672" defTabSz="841247">
              <a:spcBef>
                <a:spcPts val="700"/>
              </a:spcBef>
              <a:buSzTx/>
              <a:buNone/>
              <a:defRPr sz="2116"/>
            </a:pPr>
            <a:r>
              <a:t>Regulation (EC) No. 41/2009 of 20 January 2009 concerning the composition and labelling of foodstuffs suitable for people intolerant to gluten.</a:t>
            </a:r>
          </a:p>
          <a:p>
            <a:pPr marL="0" lvl="1" indent="102672" defTabSz="841247">
              <a:spcBef>
                <a:spcPts val="700"/>
              </a:spcBef>
              <a:buSzTx/>
              <a:buNone/>
              <a:defRPr sz="2116"/>
            </a:pPr>
            <a:endParaRPr sz="2208"/>
          </a:p>
          <a:p>
            <a:pPr marL="705870" lvl="2" indent="-235151" defTabSz="841247">
              <a:spcBef>
                <a:spcPts val="700"/>
              </a:spcBef>
              <a:buSzPct val="75000"/>
              <a:buBlip>
                <a:blip r:embed="rId2"/>
              </a:buBlip>
              <a:defRPr sz="1840"/>
            </a:pPr>
            <a:r>
              <a:t>v</a:t>
            </a:r>
            <a:r>
              <a:rPr sz="1932"/>
              <a:t>alid since 1/1/2012</a:t>
            </a:r>
          </a:p>
          <a:p>
            <a:pPr marL="705870" lvl="2" indent="-235151" defTabSz="841247">
              <a:spcBef>
                <a:spcPts val="700"/>
              </a:spcBef>
              <a:buSzPct val="75000"/>
              <a:buBlip>
                <a:blip r:embed="rId2"/>
              </a:buBlip>
              <a:defRPr sz="1932"/>
            </a:pPr>
            <a:r>
              <a:t>since 1/1/2012 only foodstuffs that comply with the provisions of the Regulation may be placed on the market</a:t>
            </a:r>
          </a:p>
          <a:p>
            <a:pPr marL="705870" lvl="2" indent="-235151" defTabSz="841247">
              <a:spcBef>
                <a:spcPts val="700"/>
              </a:spcBef>
              <a:buSzPct val="75000"/>
              <a:buBlip>
                <a:blip r:embed="rId2"/>
              </a:buBlip>
              <a:defRPr sz="1932"/>
            </a:pPr>
            <a:r>
              <a:t>the Regulation </a:t>
            </a:r>
            <a:r>
              <a:rPr b="1" u="sng"/>
              <a:t>makes the gluten labelling unified</a:t>
            </a:r>
          </a:p>
          <a:p>
            <a:pPr marL="705870" lvl="2" indent="-235151" defTabSz="841247">
              <a:spcBef>
                <a:spcPts val="700"/>
              </a:spcBef>
              <a:buSzPct val="75000"/>
              <a:buBlip>
                <a:blip r:embed="rId2"/>
              </a:buBlip>
              <a:defRPr sz="1932"/>
            </a:pPr>
            <a:r>
              <a:t>it defines unified </a:t>
            </a:r>
            <a:r>
              <a:rPr b="1"/>
              <a:t>European rules </a:t>
            </a:r>
            <a:r>
              <a:t>for</a:t>
            </a:r>
            <a:r>
              <a:rPr b="1"/>
              <a:t> </a:t>
            </a:r>
            <a:r>
              <a:t>the composition and labelling regarding gluten</a:t>
            </a:r>
          </a:p>
          <a:p>
            <a:pPr marL="705870" lvl="2" indent="-235151" defTabSz="841247">
              <a:spcBef>
                <a:spcPts val="700"/>
              </a:spcBef>
              <a:buSzPct val="75000"/>
              <a:buBlip>
                <a:blip r:embed="rId2"/>
              </a:buBlip>
              <a:defRPr sz="1932"/>
            </a:pPr>
            <a:r>
              <a:t>it replaces previous national requirements defined by the Decree of Ministry of Health No. 54/2004 Coll. on Foodstuffs Intended for Particular Nutritional Uses and on the Method of Their Use</a:t>
            </a:r>
          </a:p>
          <a:p>
            <a:pPr marL="705870" lvl="2" indent="-235151" defTabSz="841247">
              <a:spcBef>
                <a:spcPts val="700"/>
              </a:spcBef>
              <a:buSzPct val="75000"/>
              <a:buBlip>
                <a:blip r:embed="rId2"/>
              </a:buBlip>
              <a:defRPr sz="1932"/>
            </a:pPr>
            <a:r>
              <a:t>it aims to classify foods on the market according to their gluten content so that consumers can choose products corresponding to their needs and sensitivity.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Nadpis 1"/>
          <p:cNvSpPr txBox="1">
            <a:spLocks noGrp="1"/>
          </p:cNvSpPr>
          <p:nvPr>
            <p:ph type="title"/>
          </p:nvPr>
        </p:nvSpPr>
        <p:spPr>
          <a:xfrm>
            <a:off x="550599" y="630543"/>
            <a:ext cx="10217485" cy="954734"/>
          </a:xfrm>
          <a:prstGeom prst="rect">
            <a:avLst/>
          </a:prstGeom>
        </p:spPr>
        <p:txBody>
          <a:bodyPr/>
          <a:lstStyle/>
          <a:p>
            <a:pPr defTabSz="795527">
              <a:defRPr sz="3132" b="1">
                <a:ln w="1441">
                  <a:solidFill>
                    <a:srgbClr val="FF66CC"/>
                  </a:solidFill>
                </a:ln>
                <a:effectLst>
                  <a:outerShdw blurRad="44196" dist="33147" dir="2700000" rotWithShape="0">
                    <a:srgbClr val="000000">
                      <a:alpha val="40000"/>
                    </a:srgbClr>
                  </a:outerShdw>
                </a:effectLst>
                <a:latin typeface="Candara"/>
                <a:ea typeface="Candara"/>
                <a:cs typeface="Candara"/>
                <a:sym typeface="Candara"/>
              </a:defRPr>
            </a:pPr>
            <a:r>
              <a:t>GLUTEN ON FOOD LABELS</a:t>
            </a:r>
            <a:br/>
            <a:r>
              <a:t>                                    …gluten-free diet and OATS</a:t>
            </a:r>
          </a:p>
        </p:txBody>
      </p:sp>
      <p:sp>
        <p:nvSpPr>
          <p:cNvPr id="219" name="Zástupný symbol pro obsah 2"/>
          <p:cNvSpPr txBox="1">
            <a:spLocks noGrp="1"/>
          </p:cNvSpPr>
          <p:nvPr>
            <p:ph type="body" idx="1"/>
          </p:nvPr>
        </p:nvSpPr>
        <p:spPr>
          <a:xfrm>
            <a:off x="623393" y="1844823"/>
            <a:ext cx="11018148" cy="4337614"/>
          </a:xfrm>
          <a:prstGeom prst="rect">
            <a:avLst/>
          </a:prstGeom>
        </p:spPr>
        <p:txBody>
          <a:bodyPr/>
          <a:lstStyle/>
          <a:p>
            <a:pPr marL="212597" indent="-212597" defTabSz="850391">
              <a:spcBef>
                <a:spcPts val="900"/>
              </a:spcBef>
              <a:buClr>
                <a:srgbClr val="00B0F0"/>
              </a:buClr>
              <a:defRPr sz="1023"/>
            </a:pPr>
            <a:endParaRPr/>
          </a:p>
          <a:p>
            <a:pPr marL="341495" lvl="1" indent="-237707" defTabSz="850391">
              <a:lnSpc>
                <a:spcPct val="100000"/>
              </a:lnSpc>
              <a:spcBef>
                <a:spcPts val="300"/>
              </a:spcBef>
              <a:buSzPct val="75000"/>
              <a:buBlip>
                <a:blip r:embed="rId2"/>
              </a:buBlip>
              <a:defRPr sz="1860"/>
            </a:pPr>
            <a:r>
              <a:t>toxic sequences of amino acids in oats were found to be much less frequent</a:t>
            </a:r>
            <a:br/>
            <a:r>
              <a:rPr>
                <a:latin typeface="Wingdings 3"/>
                <a:ea typeface="Wingdings 3"/>
                <a:cs typeface="Wingdings 3"/>
                <a:sym typeface="Wingdings 3"/>
              </a:rPr>
              <a:t> </a:t>
            </a:r>
            <a:r>
              <a:t>low or no toxicity</a:t>
            </a:r>
            <a:endParaRPr sz="2232"/>
          </a:p>
          <a:p>
            <a:pPr marL="341495" lvl="1" indent="-237707" defTabSz="850391">
              <a:lnSpc>
                <a:spcPct val="100000"/>
              </a:lnSpc>
              <a:spcBef>
                <a:spcPts val="300"/>
              </a:spcBef>
              <a:buSzPct val="75000"/>
              <a:buBlip>
                <a:blip r:embed="rId2"/>
              </a:buBlip>
              <a:defRPr sz="1860"/>
            </a:pPr>
            <a:r>
              <a:t>studies did not confirm any significant alterations in gut mucosa in patients after longterm oats consumption</a:t>
            </a:r>
            <a:endParaRPr sz="2232"/>
          </a:p>
          <a:p>
            <a:pPr marL="341495" lvl="1" indent="-237707" defTabSz="850391">
              <a:lnSpc>
                <a:spcPct val="100000"/>
              </a:lnSpc>
              <a:spcBef>
                <a:spcPts val="300"/>
              </a:spcBef>
              <a:buSzPct val="75000"/>
              <a:buBlip>
                <a:blip r:embed="rId2"/>
              </a:buBlip>
              <a:defRPr sz="1860"/>
            </a:pPr>
            <a:r>
              <a:t>some studies point at higher incidence of antibodies against avenin in some patients </a:t>
            </a:r>
            <a:br/>
            <a:r>
              <a:t>(5 % of celiacs is oat-sensitive)</a:t>
            </a:r>
            <a:endParaRPr sz="2232"/>
          </a:p>
          <a:p>
            <a:pPr marL="341495" lvl="1" indent="-237707" defTabSz="850391">
              <a:lnSpc>
                <a:spcPct val="100000"/>
              </a:lnSpc>
              <a:spcBef>
                <a:spcPts val="300"/>
              </a:spcBef>
              <a:buSzPct val="75000"/>
              <a:buBlip>
                <a:blip r:embed="rId2"/>
              </a:buBlip>
              <a:defRPr sz="1860"/>
            </a:pPr>
            <a:r>
              <a:t>the main danger lies in the risk of possible contamination with wheat, rye or barley </a:t>
            </a:r>
          </a:p>
          <a:p>
            <a:pPr marL="341495" lvl="1" indent="-237707" defTabSz="850391">
              <a:lnSpc>
                <a:spcPct val="100000"/>
              </a:lnSpc>
              <a:spcBef>
                <a:spcPts val="300"/>
              </a:spcBef>
              <a:buSzPct val="75000"/>
              <a:buBlip>
                <a:blip r:embed="rId2"/>
              </a:buBlip>
              <a:defRPr sz="1860"/>
            </a:pPr>
            <a:r>
              <a:t>Codex Comittee on Nutrition and Foods for Special Dietary Uses</a:t>
            </a:r>
          </a:p>
          <a:p>
            <a:pPr marL="713542" lvl="2" indent="-237707" defTabSz="850391">
              <a:lnSpc>
                <a:spcPct val="100000"/>
              </a:lnSpc>
              <a:spcBef>
                <a:spcPts val="300"/>
              </a:spcBef>
              <a:buSzPct val="75000"/>
              <a:buBlip>
                <a:blip r:embed="rId2"/>
              </a:buBlip>
              <a:defRPr sz="1674"/>
            </a:pPr>
            <a:r>
              <a:t>suggestion of final standard for gluten-free foodstuffs</a:t>
            </a:r>
            <a:endParaRPr sz="1860"/>
          </a:p>
          <a:p>
            <a:pPr marL="713542" lvl="2" indent="-237707" defTabSz="850391">
              <a:lnSpc>
                <a:spcPct val="100000"/>
              </a:lnSpc>
              <a:spcBef>
                <a:spcPts val="300"/>
              </a:spcBef>
              <a:buSzPct val="75000"/>
              <a:buBlip>
                <a:blip r:embed="rId2"/>
              </a:buBlip>
              <a:defRPr sz="1674"/>
            </a:pPr>
            <a:r>
              <a:t>oats is not globally forbidden for people with celiac disease, however it might be forbidden by national legislation</a:t>
            </a:r>
            <a:endParaRPr sz="1860"/>
          </a:p>
          <a:p>
            <a:pPr marL="341495" lvl="1" indent="-237707" defTabSz="850391">
              <a:lnSpc>
                <a:spcPct val="100000"/>
              </a:lnSpc>
              <a:spcBef>
                <a:spcPts val="300"/>
              </a:spcBef>
              <a:buSzPct val="75000"/>
              <a:buBlip>
                <a:blip r:embed="rId2"/>
              </a:buBlip>
              <a:defRPr sz="1860" b="1">
                <a:solidFill>
                  <a:srgbClr val="0070C0"/>
                </a:solidFill>
              </a:defRPr>
            </a:pPr>
            <a:r>
              <a:t>According to the Regulation EC No. 41/2009</a:t>
            </a:r>
            <a:endParaRPr sz="2232"/>
          </a:p>
          <a:p>
            <a:pPr marL="713542" lvl="2" indent="-237707" defTabSz="850391">
              <a:lnSpc>
                <a:spcPct val="100000"/>
              </a:lnSpc>
              <a:spcBef>
                <a:spcPts val="0"/>
              </a:spcBef>
              <a:buSzPct val="75000"/>
              <a:buBlip>
                <a:blip r:embed="rId2"/>
              </a:buBlip>
              <a:defRPr sz="1860" b="1">
                <a:solidFill>
                  <a:srgbClr val="0070C0"/>
                </a:solidFill>
              </a:defRPr>
            </a:pPr>
            <a:r>
              <a:t>Oats contained in foodstuffs for people intolerant to gluten must have been specially produced, prepared and/or processed in a way to avoid contamination by wheat, rye, barley, or their crossbred varieties and the gluten content of such oats must not exceed 20 mg/kg.  </a:t>
            </a:r>
          </a:p>
        </p:txBody>
      </p:sp>
      <p:pic>
        <p:nvPicPr>
          <p:cNvPr id="220" name="Picture 2" descr="Picture 2"/>
          <p:cNvPicPr>
            <a:picLocks noChangeAspect="1"/>
          </p:cNvPicPr>
          <p:nvPr/>
        </p:nvPicPr>
        <p:blipFill>
          <a:blip r:embed="rId3">
            <a:extLst/>
          </a:blip>
          <a:stretch>
            <a:fillRect/>
          </a:stretch>
        </p:blipFill>
        <p:spPr>
          <a:xfrm>
            <a:off x="10316899" y="91605"/>
            <a:ext cx="1803071" cy="1693129"/>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Nadpis 1"/>
          <p:cNvSpPr txBox="1">
            <a:spLocks noGrp="1"/>
          </p:cNvSpPr>
          <p:nvPr>
            <p:ph type="title"/>
          </p:nvPr>
        </p:nvSpPr>
        <p:spPr>
          <a:prstGeom prst="rect">
            <a:avLst/>
          </a:prstGeom>
        </p:spPr>
        <p:txBody>
          <a:bodyPr/>
          <a:lstStyle>
            <a:lvl1pPr>
              <a:defRPr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                 …gluten-free diet and OATS</a:t>
            </a:r>
          </a:p>
        </p:txBody>
      </p:sp>
      <p:sp>
        <p:nvSpPr>
          <p:cNvPr id="223" name="Zástupný symbol pro obsah 2"/>
          <p:cNvSpPr txBox="1">
            <a:spLocks noGrp="1"/>
          </p:cNvSpPr>
          <p:nvPr>
            <p:ph type="body" idx="1"/>
          </p:nvPr>
        </p:nvSpPr>
        <p:spPr>
          <a:prstGeom prst="rect">
            <a:avLst/>
          </a:prstGeom>
        </p:spPr>
        <p:txBody>
          <a:bodyPr/>
          <a:lstStyle/>
          <a:p>
            <a:r>
              <a:t>Most people with intolerance to gluten can include </a:t>
            </a:r>
            <a:r>
              <a:rPr b="1"/>
              <a:t>oats</a:t>
            </a:r>
            <a:r>
              <a:t> in their diet without adverse effect on their health. This is an issue of ongoing study and investigation by the scientific community. However, a major concern is the </a:t>
            </a:r>
            <a:r>
              <a:rPr b="1"/>
              <a:t>contamination</a:t>
            </a:r>
            <a:r>
              <a:t> of oats with wheat, rye or barley that can occur during grain harvesting, transport, storage and processing. Therefore, the risk of gluten contamination in products containing oats should be taken into consideration with regard to the relevant information provided on those food products by food business operators.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Nadpis 1"/>
          <p:cNvSpPr txBox="1">
            <a:spLocks noGrp="1"/>
          </p:cNvSpPr>
          <p:nvPr>
            <p:ph type="title"/>
          </p:nvPr>
        </p:nvSpPr>
        <p:spPr>
          <a:xfrm>
            <a:off x="533730" y="493369"/>
            <a:ext cx="9290248" cy="709961"/>
          </a:xfrm>
          <a:prstGeom prst="rect">
            <a:avLst/>
          </a:prstGeom>
        </p:spPr>
        <p:txBody>
          <a:bodyPr/>
          <a:lstStyle>
            <a:lvl1pPr>
              <a:defRPr sz="3400" b="1">
                <a:ln w="2313">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GLUTEN ON FOOD LABELS</a:t>
            </a:r>
          </a:p>
        </p:txBody>
      </p:sp>
      <p:sp>
        <p:nvSpPr>
          <p:cNvPr id="226" name="Zástupný symbol pro obsah 2"/>
          <p:cNvSpPr txBox="1">
            <a:spLocks noGrp="1"/>
          </p:cNvSpPr>
          <p:nvPr>
            <p:ph type="body" idx="1"/>
          </p:nvPr>
        </p:nvSpPr>
        <p:spPr>
          <a:xfrm>
            <a:off x="623391" y="1844824"/>
            <a:ext cx="11137239" cy="4351338"/>
          </a:xfrm>
          <a:prstGeom prst="rect">
            <a:avLst/>
          </a:prstGeom>
        </p:spPr>
        <p:txBody>
          <a:bodyPr/>
          <a:lstStyle/>
          <a:p>
            <a:pPr>
              <a:lnSpc>
                <a:spcPct val="72000"/>
              </a:lnSpc>
              <a:buSzTx/>
              <a:buNone/>
              <a:defRPr sz="1900">
                <a:effectLst>
                  <a:outerShdw blurRad="38100" dist="38100" dir="2700000" rotWithShape="0">
                    <a:srgbClr val="000000">
                      <a:alpha val="43137"/>
                    </a:srgbClr>
                  </a:outerShdw>
                </a:effectLst>
              </a:defRPr>
            </a:pPr>
            <a:r>
              <a:t>Other statements -  voluntary labelling</a:t>
            </a:r>
          </a:p>
          <a:p>
            <a:pPr marL="42862" lvl="1" indent="-271462">
              <a:lnSpc>
                <a:spcPct val="104000"/>
              </a:lnSpc>
              <a:spcBef>
                <a:spcPts val="800"/>
              </a:spcBef>
              <a:buClr>
                <a:schemeClr val="accent1"/>
              </a:buClr>
              <a:defRPr sz="1600"/>
            </a:pPr>
            <a:r>
              <a:rPr sz="1900"/>
              <a:t> </a:t>
            </a:r>
            <a:r>
              <a:t>May be used provided they do not mislead consumers and they must always be accompanied by the terms defined in the Regulation  (EC) No. 41/2009, i.e. ”gluten-free“ or “very low gluten.“</a:t>
            </a:r>
          </a:p>
          <a:p>
            <a:pPr marL="0" lvl="1" indent="-228600">
              <a:lnSpc>
                <a:spcPct val="104000"/>
              </a:lnSpc>
              <a:spcBef>
                <a:spcPts val="800"/>
              </a:spcBef>
              <a:buClr>
                <a:schemeClr val="accent1"/>
              </a:buClr>
              <a:defRPr sz="1600"/>
            </a:pPr>
            <a:r>
              <a:t> Statement „suitable for people intolerant to gluten’ or ‘suitable for celiacs’</a:t>
            </a:r>
          </a:p>
          <a:p>
            <a:pPr marL="0" lvl="1" indent="-228600">
              <a:lnSpc>
                <a:spcPct val="104000"/>
              </a:lnSpc>
              <a:spcBef>
                <a:spcPts val="800"/>
              </a:spcBef>
              <a:buClr>
                <a:schemeClr val="accent1"/>
              </a:buClr>
              <a:defRPr sz="1600"/>
            </a:pPr>
            <a:r>
              <a:t> the Crossed Grain symbol</a:t>
            </a:r>
          </a:p>
          <a:p>
            <a:pPr marL="367199" lvl="1" indent="-255599">
              <a:lnSpc>
                <a:spcPct val="72000"/>
              </a:lnSpc>
              <a:spcBef>
                <a:spcPts val="800"/>
              </a:spcBef>
              <a:buSzPct val="75000"/>
              <a:buBlip>
                <a:blip r:embed="rId2"/>
              </a:buBlip>
              <a:defRPr sz="700">
                <a:effectLst>
                  <a:outerShdw blurRad="38100" dist="38100" dir="2700000" rotWithShape="0">
                    <a:srgbClr val="000000">
                      <a:alpha val="43137"/>
                    </a:srgbClr>
                  </a:outerShdw>
                </a:effectLst>
              </a:defRPr>
            </a:pPr>
            <a:endParaRPr/>
          </a:p>
          <a:p>
            <a:pPr>
              <a:lnSpc>
                <a:spcPct val="72000"/>
              </a:lnSpc>
              <a:buSzTx/>
              <a:buNone/>
              <a:defRPr sz="1900">
                <a:effectLst>
                  <a:outerShdw blurRad="38100" dist="38100" dir="2700000" rotWithShape="0">
                    <a:srgbClr val="000000">
                      <a:alpha val="43137"/>
                    </a:srgbClr>
                  </a:outerShdw>
                </a:effectLst>
              </a:defRPr>
            </a:pPr>
            <a:endParaRPr sz="700"/>
          </a:p>
          <a:p>
            <a:pPr>
              <a:lnSpc>
                <a:spcPct val="72000"/>
              </a:lnSpc>
              <a:buSzTx/>
              <a:buNone/>
              <a:defRPr sz="1900">
                <a:effectLst>
                  <a:outerShdw blurRad="38100" dist="38100" dir="2700000" rotWithShape="0">
                    <a:srgbClr val="000000">
                      <a:alpha val="43137"/>
                    </a:srgbClr>
                  </a:outerShdw>
                </a:effectLst>
              </a:defRPr>
            </a:pPr>
            <a:endParaRPr sz="700"/>
          </a:p>
          <a:p>
            <a:pPr>
              <a:lnSpc>
                <a:spcPct val="72000"/>
              </a:lnSpc>
              <a:buSzTx/>
              <a:buNone/>
              <a:defRPr sz="1900">
                <a:effectLst>
                  <a:outerShdw blurRad="38100" dist="38100" dir="2700000" rotWithShape="0">
                    <a:srgbClr val="000000">
                      <a:alpha val="43137"/>
                    </a:srgbClr>
                  </a:outerShdw>
                </a:effectLst>
              </a:defRPr>
            </a:pPr>
            <a:endParaRPr sz="700"/>
          </a:p>
          <a:p>
            <a:pPr>
              <a:lnSpc>
                <a:spcPct val="72000"/>
              </a:lnSpc>
              <a:buSzTx/>
              <a:buNone/>
              <a:defRPr sz="1900">
                <a:effectLst>
                  <a:outerShdw blurRad="38100" dist="38100" dir="2700000" rotWithShape="0">
                    <a:srgbClr val="000000">
                      <a:alpha val="43137"/>
                    </a:srgbClr>
                  </a:outerShdw>
                </a:effectLst>
              </a:defRPr>
            </a:pPr>
            <a:r>
              <a:t>So called advisory statement - „may contain traces of gluten“</a:t>
            </a:r>
          </a:p>
          <a:p>
            <a:pPr marL="42862" lvl="1" indent="-271462">
              <a:lnSpc>
                <a:spcPct val="104000"/>
              </a:lnSpc>
              <a:spcBef>
                <a:spcPts val="800"/>
              </a:spcBef>
              <a:buClr>
                <a:schemeClr val="accent1"/>
              </a:buClr>
              <a:defRPr sz="1600"/>
            </a:pPr>
            <a:r>
              <a:rPr sz="1900"/>
              <a:t> </a:t>
            </a:r>
            <a:r>
              <a:t>the allergenic part was not used in the product but it might be present in the foodstuff due to unintentional contamination during processing</a:t>
            </a:r>
          </a:p>
          <a:p>
            <a:pPr marL="0" lvl="1" indent="-228600">
              <a:lnSpc>
                <a:spcPct val="104000"/>
              </a:lnSpc>
              <a:spcBef>
                <a:spcPts val="800"/>
              </a:spcBef>
              <a:buClr>
                <a:schemeClr val="accent1"/>
              </a:buClr>
              <a:defRPr sz="1600"/>
            </a:pPr>
            <a:r>
              <a:t> the use of advisory statement has to be well-grounded, e.g. based on risks analysis, production devices screening or final inspection</a:t>
            </a:r>
          </a:p>
        </p:txBody>
      </p:sp>
      <p:pic>
        <p:nvPicPr>
          <p:cNvPr id="227" name="Picture 2" descr="Picture 2"/>
          <p:cNvPicPr>
            <a:picLocks/>
          </p:cNvPicPr>
          <p:nvPr/>
        </p:nvPicPr>
        <p:blipFill>
          <a:blip r:embed="rId3">
            <a:extLst/>
          </a:blip>
          <a:stretch>
            <a:fillRect/>
          </a:stretch>
        </p:blipFill>
        <p:spPr>
          <a:xfrm>
            <a:off x="8677085" y="2672264"/>
            <a:ext cx="1671737" cy="1610459"/>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Nadpis 1"/>
          <p:cNvSpPr txBox="1">
            <a:spLocks noGrp="1"/>
          </p:cNvSpPr>
          <p:nvPr>
            <p:ph type="title"/>
          </p:nvPr>
        </p:nvSpPr>
        <p:spPr>
          <a:prstGeom prst="rect">
            <a:avLst/>
          </a:prstGeom>
        </p:spPr>
        <p:txBody>
          <a:bodyPr/>
          <a:lstStyle>
            <a:lvl1pPr>
              <a:defRPr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Foodstuffs for specific nutritional uses</a:t>
            </a:r>
          </a:p>
        </p:txBody>
      </p:sp>
      <p:sp>
        <p:nvSpPr>
          <p:cNvPr id="230" name="Zástupný symbol pro obsah 2"/>
          <p:cNvSpPr txBox="1">
            <a:spLocks noGrp="1"/>
          </p:cNvSpPr>
          <p:nvPr>
            <p:ph type="body" idx="1"/>
          </p:nvPr>
        </p:nvSpPr>
        <p:spPr>
          <a:xfrm>
            <a:off x="838200" y="1533525"/>
            <a:ext cx="10515600" cy="4351338"/>
          </a:xfrm>
          <a:prstGeom prst="rect">
            <a:avLst/>
          </a:prstGeom>
        </p:spPr>
        <p:txBody>
          <a:bodyPr/>
          <a:lstStyle/>
          <a:p>
            <a:pPr>
              <a:lnSpc>
                <a:spcPct val="81000"/>
              </a:lnSpc>
              <a:defRPr sz="2500"/>
            </a:pPr>
            <a:endParaRPr/>
          </a:p>
          <a:p>
            <a:pPr>
              <a:lnSpc>
                <a:spcPct val="81000"/>
              </a:lnSpc>
              <a:defRPr sz="2500"/>
            </a:pPr>
            <a:r>
              <a:t>Certain foods have been specially produced, prepared and/or processed to reduce the gluten content of one or more gluten-containing ingredients or to substitute the gluten-containing ingredients with other ingredients naturally free of gluten. Other foods are made exclusively from ingredients that are naturally free of gluten.</a:t>
            </a:r>
          </a:p>
          <a:p>
            <a:pPr>
              <a:lnSpc>
                <a:spcPct val="81000"/>
              </a:lnSpc>
              <a:defRPr sz="2500"/>
            </a:pPr>
            <a:r>
              <a:t>The removal of gluten from gluten-containing grains presents considerable technical difficulties and economic constraints and therefore the manufacture of totally gluten-free food when using such grains is difficult. Consequently, many foods especially processed to reduce the gluten content of one or more gluten-containing ingredients on the market may contain low residual amounts of gluten.</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ectangle 2"/>
          <p:cNvSpPr txBox="1">
            <a:spLocks noGrp="1"/>
          </p:cNvSpPr>
          <p:nvPr>
            <p:ph type="title"/>
          </p:nvPr>
        </p:nvSpPr>
        <p:spPr>
          <a:prstGeom prst="rect">
            <a:avLst/>
          </a:prstGeom>
        </p:spPr>
        <p:txBody>
          <a:bodyPr/>
          <a:lstStyle>
            <a:lvl1pPr>
              <a:defRPr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GLUTEN FREE</a:t>
            </a:r>
          </a:p>
        </p:txBody>
      </p:sp>
      <p:sp>
        <p:nvSpPr>
          <p:cNvPr id="233" name="Rectangle 3"/>
          <p:cNvSpPr txBox="1">
            <a:spLocks noGrp="1"/>
          </p:cNvSpPr>
          <p:nvPr>
            <p:ph type="body" idx="1"/>
          </p:nvPr>
        </p:nvSpPr>
        <p:spPr>
          <a:prstGeom prst="rect">
            <a:avLst/>
          </a:prstGeom>
        </p:spPr>
        <p:txBody>
          <a:bodyPr/>
          <a:lstStyle/>
          <a:p>
            <a:pPr marL="228599" indent="-228599">
              <a:lnSpc>
                <a:spcPct val="80000"/>
              </a:lnSpc>
              <a:defRPr sz="2400"/>
            </a:pPr>
            <a:r>
              <a:t>In collaboration with the European Food Safety Authority (EFSA), the European Commission has developed a list of ingredients that do not have to be labelled as being from a gluten containing cereal. In this case, the grain has been processed to remove gluten and it has been proved there are no more allergenic residues. In case of cereals, these ingredients are defined in the Decree No. 113/2005 Coll.:</a:t>
            </a:r>
          </a:p>
          <a:p>
            <a:pPr marL="0" indent="0">
              <a:lnSpc>
                <a:spcPct val="80000"/>
              </a:lnSpc>
              <a:buSzTx/>
              <a:buFontTx/>
              <a:buNone/>
              <a:defRPr sz="2400"/>
            </a:pPr>
            <a:endParaRPr/>
          </a:p>
          <a:p>
            <a:pPr marL="228599" indent="-228599">
              <a:lnSpc>
                <a:spcPct val="80000"/>
              </a:lnSpc>
              <a:defRPr sz="2400" b="1"/>
            </a:pPr>
            <a:r>
              <a:t>glucose syrups derived from wheat or barley including dextrose</a:t>
            </a:r>
          </a:p>
          <a:p>
            <a:pPr marL="228599" indent="-228599">
              <a:lnSpc>
                <a:spcPct val="80000"/>
              </a:lnSpc>
              <a:defRPr sz="2400" b="1"/>
            </a:pPr>
            <a:r>
              <a:t>wheat based maltodextrins</a:t>
            </a:r>
          </a:p>
          <a:p>
            <a:pPr marL="228599" indent="-228599">
              <a:lnSpc>
                <a:spcPct val="80000"/>
              </a:lnSpc>
              <a:defRPr sz="2400" b="1"/>
            </a:pPr>
            <a:r>
              <a:t>distilled ingredients made from cereals that contain gluten e.g. alcoholic spirits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Nadpis 1"/>
          <p:cNvSpPr txBox="1">
            <a:spLocks noGrp="1"/>
          </p:cNvSpPr>
          <p:nvPr>
            <p:ph type="title"/>
          </p:nvPr>
        </p:nvSpPr>
        <p:spPr>
          <a:prstGeom prst="rect">
            <a:avLst/>
          </a:prstGeom>
        </p:spPr>
        <p:txBody>
          <a:bodyPr/>
          <a:lstStyle>
            <a:lvl1pPr>
              <a:defRPr sz="2700">
                <a:solidFill>
                  <a:srgbClr val="FF33CC"/>
                </a:solidFill>
                <a:effectLst>
                  <a:outerShdw blurRad="38100" dist="38100" dir="2700000" rotWithShape="0">
                    <a:srgbClr val="000000">
                      <a:alpha val="43137"/>
                    </a:srgbClr>
                  </a:outerShdw>
                </a:effectLst>
                <a:latin typeface="Candara"/>
                <a:ea typeface="Candara"/>
                <a:cs typeface="Candara"/>
                <a:sym typeface="Candara"/>
              </a:defRPr>
            </a:lvl1pPr>
          </a:lstStyle>
          <a:p>
            <a:r>
              <a:t>Regulation No. 828/2014 on the Requirements for the Provision of Information to Consumers on the Absence or Reduced Presence of Gluten in Food</a:t>
            </a:r>
          </a:p>
        </p:txBody>
      </p:sp>
      <p:sp>
        <p:nvSpPr>
          <p:cNvPr id="236" name="Zástupný symbol pro obsah 2"/>
          <p:cNvSpPr txBox="1">
            <a:spLocks noGrp="1"/>
          </p:cNvSpPr>
          <p:nvPr>
            <p:ph type="body" idx="1"/>
          </p:nvPr>
        </p:nvSpPr>
        <p:spPr>
          <a:prstGeom prst="rect">
            <a:avLst/>
          </a:prstGeom>
        </p:spPr>
        <p:txBody>
          <a:bodyPr/>
          <a:lstStyle/>
          <a:p>
            <a:pPr>
              <a:lnSpc>
                <a:spcPct val="72000"/>
              </a:lnSpc>
              <a:defRPr sz="2500"/>
            </a:pPr>
            <a:r>
              <a:rPr dirty="0"/>
              <a:t>In case the allergen was not added to a food intentionally as an ingredient and the package bears the advisory statement „</a:t>
            </a:r>
            <a:r>
              <a:rPr i="1" dirty="0"/>
              <a:t>May contain traces of…</a:t>
            </a:r>
            <a:r>
              <a:rPr dirty="0"/>
              <a:t>“, then the amount of the allergen should not be detectable by a certified labo</a:t>
            </a:r>
            <a:r>
              <a:rPr lang="en-US" dirty="0"/>
              <a:t>r</a:t>
            </a:r>
            <a:r>
              <a:rPr dirty="0"/>
              <a:t>atory method (</a:t>
            </a:r>
            <a:r>
              <a:rPr b="1" dirty="0">
                <a:solidFill>
                  <a:srgbClr val="FF0000"/>
                </a:solidFill>
              </a:rPr>
              <a:t>the given foodstuff will be considered as allergen free</a:t>
            </a:r>
            <a:r>
              <a:rPr dirty="0">
                <a:solidFill>
                  <a:schemeClr val="tx1"/>
                </a:solidFill>
              </a:rPr>
              <a:t>)</a:t>
            </a:r>
            <a:r>
              <a:rPr dirty="0"/>
              <a:t>. </a:t>
            </a:r>
          </a:p>
          <a:p>
            <a:pPr>
              <a:lnSpc>
                <a:spcPct val="72000"/>
              </a:lnSpc>
              <a:defRPr sz="2500"/>
            </a:pPr>
            <a:r>
              <a:rPr dirty="0"/>
              <a:t>Tolerance is not defined by any legal regulation. If the amount of the allergen in a food is at borderline of detection or lightly higher (e.g. for inspection purpose SZPI considers as lightly higher values higher at most 10 times), it can be accounted as trace amount and the statement is convenient.. </a:t>
            </a:r>
          </a:p>
          <a:p>
            <a:pPr>
              <a:lnSpc>
                <a:spcPct val="72000"/>
              </a:lnSpc>
              <a:defRPr sz="2500"/>
            </a:pPr>
            <a:r>
              <a:rPr dirty="0"/>
              <a:t>The advisory statement „</a:t>
            </a:r>
            <a:r>
              <a:rPr i="1" dirty="0"/>
              <a:t>May contain traces of…</a:t>
            </a:r>
            <a:r>
              <a:rPr dirty="0"/>
              <a:t>“ cannot be used </a:t>
            </a:r>
            <a:r>
              <a:rPr b="1" dirty="0">
                <a:solidFill>
                  <a:srgbClr val="FF0000"/>
                </a:solidFill>
              </a:rPr>
              <a:t>freely.</a:t>
            </a:r>
            <a:r>
              <a:rPr dirty="0"/>
              <a:t> The producer must verify the HACCP record, analyses, tests for allergens etc. in the enterprise where the food is produced.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Zástupný symbol pro obsah 2"/>
          <p:cNvSpPr txBox="1">
            <a:spLocks noGrp="1"/>
          </p:cNvSpPr>
          <p:nvPr>
            <p:ph type="body" idx="1"/>
          </p:nvPr>
        </p:nvSpPr>
        <p:spPr>
          <a:xfrm>
            <a:off x="838200" y="987425"/>
            <a:ext cx="10515600" cy="4351338"/>
          </a:xfrm>
          <a:prstGeom prst="rect">
            <a:avLst/>
          </a:prstGeom>
        </p:spPr>
        <p:txBody>
          <a:bodyPr/>
          <a:lstStyle>
            <a:lvl1pPr algn="ctr">
              <a:buSzTx/>
              <a:buNone/>
              <a:defRPr sz="6600"/>
            </a:lvl1pPr>
          </a:lstStyle>
          <a:p>
            <a:r>
              <a:t>Application</a:t>
            </a:r>
          </a:p>
        </p:txBody>
      </p:sp>
      <p:pic>
        <p:nvPicPr>
          <p:cNvPr id="239" name="Picture 2" descr="Picture 2"/>
          <p:cNvPicPr>
            <a:picLocks noChangeAspect="1"/>
          </p:cNvPicPr>
          <p:nvPr/>
        </p:nvPicPr>
        <p:blipFill>
          <a:blip r:embed="rId2">
            <a:extLst/>
          </a:blip>
          <a:stretch>
            <a:fillRect/>
          </a:stretch>
        </p:blipFill>
        <p:spPr>
          <a:xfrm>
            <a:off x="3717640" y="2937135"/>
            <a:ext cx="3324605" cy="2490246"/>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Nadpis 1"/>
          <p:cNvSpPr txBox="1">
            <a:spLocks noGrp="1"/>
          </p:cNvSpPr>
          <p:nvPr>
            <p:ph type="title"/>
          </p:nvPr>
        </p:nvSpPr>
        <p:spPr>
          <a:xfrm>
            <a:off x="380932" y="1052737"/>
            <a:ext cx="10515601" cy="709961"/>
          </a:xfrm>
          <a:prstGeom prst="rect">
            <a:avLst/>
          </a:prstGeom>
        </p:spPr>
        <p:txBody>
          <a:bodyPr/>
          <a:lstStyle/>
          <a:p>
            <a:pPr defTabSz="868680">
              <a:defRPr sz="3420" b="1">
                <a:ln w="1719">
                  <a:solidFill>
                    <a:srgbClr val="FF66CC"/>
                  </a:solidFill>
                </a:ln>
                <a:effectLst>
                  <a:outerShdw blurRad="48260" dist="36195" dir="2700000" rotWithShape="0">
                    <a:srgbClr val="000000">
                      <a:alpha val="40000"/>
                    </a:srgbClr>
                  </a:outerShdw>
                </a:effectLst>
                <a:latin typeface="Candara"/>
                <a:ea typeface="Candara"/>
                <a:cs typeface="Candara"/>
                <a:sym typeface="Candara"/>
              </a:defRPr>
            </a:pPr>
            <a:r>
              <a:rPr sz="3400" dirty="0"/>
              <a:t>MENU</a:t>
            </a:r>
            <a:r>
              <a:rPr lang="cs-CZ" sz="3400" dirty="0"/>
              <a:t> </a:t>
            </a:r>
            <a:r>
              <a:rPr sz="3400" dirty="0"/>
              <a:t> gluten-free (GF) diet - </a:t>
            </a:r>
            <a:r>
              <a:rPr sz="3400" cap="all" dirty="0"/>
              <a:t>practical </a:t>
            </a:r>
            <a:r>
              <a:rPr lang="en-US" sz="3400" cap="all" dirty="0"/>
              <a:t>exercise</a:t>
            </a:r>
            <a:endParaRPr lang="en-US" cap="all" dirty="0"/>
          </a:p>
        </p:txBody>
      </p:sp>
      <p:sp>
        <p:nvSpPr>
          <p:cNvPr id="242" name="Zástupný symbol pro obsah 2"/>
          <p:cNvSpPr txBox="1">
            <a:spLocks noGrp="1"/>
          </p:cNvSpPr>
          <p:nvPr>
            <p:ph type="body" idx="1"/>
          </p:nvPr>
        </p:nvSpPr>
        <p:spPr>
          <a:xfrm>
            <a:off x="760048" y="1891432"/>
            <a:ext cx="11952653" cy="4464497"/>
          </a:xfrm>
          <a:prstGeom prst="rect">
            <a:avLst/>
          </a:prstGeom>
        </p:spPr>
        <p:txBody>
          <a:bodyPr lIns="45719" rIns="45719" anchor="t">
            <a:normAutofit/>
          </a:bodyPr>
          <a:lstStyle/>
          <a:p>
            <a:pPr marL="223520" indent="-223520" defTabSz="896111">
              <a:lnSpc>
                <a:spcPct val="81000"/>
              </a:lnSpc>
              <a:spcBef>
                <a:spcPts val="900"/>
              </a:spcBef>
              <a:buSzTx/>
              <a:buNone/>
              <a:defRPr sz="2156"/>
            </a:pPr>
            <a:r>
              <a:rPr sz="2150" dirty="0"/>
              <a:t>TASK:</a:t>
            </a:r>
            <a:r>
              <a:rPr lang="cs-CZ" sz="2150" dirty="0"/>
              <a:t> </a:t>
            </a:r>
            <a:endParaRPr lang="cs-CZ" sz="2450" dirty="0"/>
          </a:p>
          <a:p>
            <a:pPr marL="447675" indent="-447675" defTabSz="896111">
              <a:lnSpc>
                <a:spcPct val="81000"/>
              </a:lnSpc>
              <a:spcBef>
                <a:spcPts val="900"/>
              </a:spcBef>
              <a:buFontTx/>
              <a:buAutoNum type="arabicPeriod"/>
              <a:defRPr sz="2156" u="sng"/>
            </a:pPr>
            <a:r>
              <a:rPr sz="2150" dirty="0"/>
              <a:t>Highlight those foods in the </a:t>
            </a:r>
            <a:r>
              <a:rPr lang="cs-CZ" sz="2150" dirty="0" err="1"/>
              <a:t>meal</a:t>
            </a:r>
            <a:r>
              <a:rPr lang="cs-CZ" sz="2150" dirty="0"/>
              <a:t> </a:t>
            </a:r>
            <a:r>
              <a:rPr lang="cs-CZ" sz="2150" dirty="0" err="1"/>
              <a:t>plan</a:t>
            </a:r>
            <a:r>
              <a:rPr sz="2150" dirty="0"/>
              <a:t> that are not suitable for a GF diet</a:t>
            </a:r>
          </a:p>
          <a:p>
            <a:pPr marL="447675" indent="-447675" defTabSz="896111">
              <a:lnSpc>
                <a:spcPct val="81000"/>
              </a:lnSpc>
              <a:spcBef>
                <a:spcPts val="900"/>
              </a:spcBef>
              <a:buFontTx/>
              <a:buAutoNum type="arabicPeriod"/>
              <a:defRPr sz="2156" u="sng"/>
            </a:pPr>
            <a:r>
              <a:rPr sz="2150" dirty="0"/>
              <a:t>Modify the </a:t>
            </a:r>
            <a:r>
              <a:rPr lang="cs-CZ" sz="2150" dirty="0" err="1"/>
              <a:t>meal</a:t>
            </a:r>
            <a:r>
              <a:rPr lang="cs-CZ" sz="2150" dirty="0"/>
              <a:t> </a:t>
            </a:r>
            <a:r>
              <a:rPr lang="cs-CZ" sz="2150" dirty="0" err="1"/>
              <a:t>plan</a:t>
            </a:r>
            <a:r>
              <a:rPr sz="2150" dirty="0"/>
              <a:t>, substitute unsuitable foods with foods for a GF diet.</a:t>
            </a:r>
            <a:r>
              <a:rPr lang="cs-CZ" sz="2150" dirty="0"/>
              <a:t> </a:t>
            </a:r>
            <a:endParaRPr sz="2450" dirty="0"/>
          </a:p>
          <a:p>
            <a:pPr marL="223520" indent="-223520" defTabSz="896111">
              <a:lnSpc>
                <a:spcPct val="81000"/>
              </a:lnSpc>
              <a:spcBef>
                <a:spcPts val="900"/>
              </a:spcBef>
              <a:buSzTx/>
              <a:buNone/>
              <a:defRPr sz="2352"/>
            </a:pPr>
            <a:endParaRPr sz="2450" dirty="0"/>
          </a:p>
          <a:p>
            <a:pPr marL="223520" indent="-223520" defTabSz="896111">
              <a:lnSpc>
                <a:spcPct val="81000"/>
              </a:lnSpc>
              <a:spcBef>
                <a:spcPts val="900"/>
              </a:spcBef>
              <a:buSzTx/>
              <a:buNone/>
              <a:defRPr sz="2156"/>
            </a:pPr>
            <a:r>
              <a:rPr sz="2350" dirty="0"/>
              <a:t>B</a:t>
            </a:r>
            <a:r>
              <a:rPr sz="2150" dirty="0"/>
              <a:t>:</a:t>
            </a:r>
            <a:r>
              <a:rPr lang="cs-CZ" sz="2150" dirty="0"/>
              <a:t>           </a:t>
            </a:r>
            <a:r>
              <a:rPr sz="2350" dirty="0" err="1"/>
              <a:t>Wholewheat</a:t>
            </a:r>
            <a:r>
              <a:rPr sz="2350" dirty="0"/>
              <a:t> roll, vegetable margarine, ham, </a:t>
            </a:r>
            <a:r>
              <a:rPr lang="en-US" dirty="0">
                <a:solidFill>
                  <a:schemeClr val="tx1"/>
                </a:solidFill>
              </a:rPr>
              <a:t/>
            </a:r>
            <a:br>
              <a:rPr lang="en-US" dirty="0">
                <a:solidFill>
                  <a:schemeClr val="tx1"/>
                </a:solidFill>
              </a:rPr>
            </a:br>
            <a:r>
              <a:rPr lang="cs-CZ" sz="2350" dirty="0"/>
              <a:t>         </a:t>
            </a:r>
            <a:r>
              <a:rPr sz="2350" dirty="0"/>
              <a:t> tomato, coffee substitute with milk</a:t>
            </a:r>
          </a:p>
          <a:p>
            <a:pPr marL="223520" indent="-223520" defTabSz="896111">
              <a:lnSpc>
                <a:spcPct val="81000"/>
              </a:lnSpc>
              <a:spcBef>
                <a:spcPts val="900"/>
              </a:spcBef>
              <a:buSzTx/>
              <a:buNone/>
              <a:defRPr sz="2352"/>
            </a:pPr>
            <a:r>
              <a:rPr sz="2350" dirty="0"/>
              <a:t>Snack:</a:t>
            </a:r>
            <a:r>
              <a:rPr lang="cs-CZ" sz="2350" dirty="0"/>
              <a:t>  	</a:t>
            </a:r>
            <a:r>
              <a:rPr sz="2350" dirty="0"/>
              <a:t>Fruit yogurt with puffs</a:t>
            </a:r>
          </a:p>
          <a:p>
            <a:pPr marL="223520" indent="-223520" defTabSz="896111">
              <a:lnSpc>
                <a:spcPct val="81000"/>
              </a:lnSpc>
              <a:spcBef>
                <a:spcPts val="900"/>
              </a:spcBef>
              <a:buSzTx/>
              <a:buNone/>
              <a:defRPr sz="2352"/>
            </a:pPr>
            <a:r>
              <a:rPr sz="2500" dirty="0"/>
              <a:t>L</a:t>
            </a:r>
            <a:r>
              <a:rPr sz="2350" dirty="0"/>
              <a:t>:</a:t>
            </a:r>
            <a:r>
              <a:rPr lang="cs-CZ" sz="2350" dirty="0"/>
              <a:t>          </a:t>
            </a:r>
            <a:r>
              <a:rPr sz="2350" dirty="0"/>
              <a:t>Soup with </a:t>
            </a:r>
            <a:r>
              <a:rPr lang="cs-CZ" sz="2350" dirty="0" err="1"/>
              <a:t>couscous</a:t>
            </a:r>
            <a:r>
              <a:rPr lang="cs-CZ" sz="2350" dirty="0"/>
              <a:t>,</a:t>
            </a:r>
            <a:endParaRPr sz="2350" dirty="0"/>
          </a:p>
          <a:p>
            <a:pPr marL="223520" indent="-223520" defTabSz="896111">
              <a:lnSpc>
                <a:spcPct val="81000"/>
              </a:lnSpc>
              <a:spcBef>
                <a:spcPts val="900"/>
              </a:spcBef>
              <a:buSzTx/>
              <a:buNone/>
              <a:defRPr sz="2352"/>
            </a:pPr>
            <a:r>
              <a:rPr lang="cs-CZ" sz="2350" dirty="0"/>
              <a:t>              </a:t>
            </a:r>
            <a:r>
              <a:rPr lang="cs-CZ" sz="2350" dirty="0" err="1"/>
              <a:t>Spag</a:t>
            </a:r>
            <a:r>
              <a:rPr lang="en-US" sz="2350" dirty="0"/>
              <a:t>h</a:t>
            </a:r>
            <a:r>
              <a:rPr lang="cs-CZ" sz="2350" dirty="0" err="1"/>
              <a:t>etti</a:t>
            </a:r>
            <a:r>
              <a:rPr sz="2350" dirty="0"/>
              <a:t> with chicken, cream and broccoli</a:t>
            </a:r>
          </a:p>
          <a:p>
            <a:pPr marL="223520" indent="-223520" defTabSz="896111">
              <a:lnSpc>
                <a:spcPct val="81000"/>
              </a:lnSpc>
              <a:spcBef>
                <a:spcPts val="900"/>
              </a:spcBef>
              <a:buSzTx/>
              <a:buNone/>
              <a:defRPr sz="2352"/>
            </a:pPr>
            <a:r>
              <a:rPr sz="2350" dirty="0"/>
              <a:t>Snack:</a:t>
            </a:r>
            <a:r>
              <a:rPr lang="cs-CZ" sz="2350" dirty="0"/>
              <a:t>   </a:t>
            </a:r>
            <a:r>
              <a:rPr lang="en-GB" sz="2350" dirty="0"/>
              <a:t>Spelt roll with butter, salmon, cheese and </a:t>
            </a:r>
            <a:r>
              <a:rPr lang="en-GB" sz="2350" dirty="0" err="1"/>
              <a:t>rucola</a:t>
            </a:r>
            <a:r>
              <a:rPr lang="en-GB" sz="2350" dirty="0"/>
              <a:t> salad</a:t>
            </a:r>
          </a:p>
          <a:p>
            <a:pPr marL="223520" indent="-223520" defTabSz="896111">
              <a:lnSpc>
                <a:spcPct val="81000"/>
              </a:lnSpc>
              <a:spcBef>
                <a:spcPts val="900"/>
              </a:spcBef>
              <a:buSzTx/>
              <a:buNone/>
              <a:defRPr sz="2352"/>
            </a:pPr>
            <a:r>
              <a:rPr sz="2450" dirty="0"/>
              <a:t>D</a:t>
            </a:r>
            <a:r>
              <a:rPr sz="2350" dirty="0"/>
              <a:t>:</a:t>
            </a:r>
            <a:r>
              <a:rPr lang="cs-CZ" sz="2350" dirty="0"/>
              <a:t>     </a:t>
            </a:r>
            <a:r>
              <a:rPr sz="2350" dirty="0"/>
              <a:t> </a:t>
            </a:r>
            <a:r>
              <a:rPr lang="cs-CZ" sz="2350" dirty="0"/>
              <a:t>    </a:t>
            </a:r>
            <a:r>
              <a:rPr sz="2350" dirty="0"/>
              <a:t>Scrambled cauliflower with eggs, bread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Nadpis 1"/>
          <p:cNvSpPr txBox="1">
            <a:spLocks noGrp="1"/>
          </p:cNvSpPr>
          <p:nvPr>
            <p:ph type="title"/>
          </p:nvPr>
        </p:nvSpPr>
        <p:spPr>
          <a:xfrm>
            <a:off x="523875" y="365125"/>
            <a:ext cx="10515600" cy="1325563"/>
          </a:xfrm>
          <a:prstGeom prst="rect">
            <a:avLst/>
          </a:prstGeom>
        </p:spPr>
        <p:txBody>
          <a:bodyPr/>
          <a:lstStyle/>
          <a:p>
            <a:pPr defTabSz="877823">
              <a:defRPr sz="4224"/>
            </a:pPr>
            <a:r>
              <a:rPr sz="4200" dirty="0"/>
              <a:t>HISTORY OF </a:t>
            </a:r>
            <a:r>
              <a:rPr lang="en-US" sz="4200" dirty="0"/>
              <a:t>SCHOOL </a:t>
            </a:r>
            <a:r>
              <a:rPr lang="cs-CZ" sz="4200" dirty="0"/>
              <a:t>FOOD </a:t>
            </a:r>
            <a:r>
              <a:rPr lang="en-US" sz="4200" dirty="0"/>
              <a:t>SERVICE</a:t>
            </a:r>
            <a:endParaRPr dirty="0"/>
          </a:p>
          <a:p>
            <a:pPr defTabSz="877823">
              <a:defRPr sz="4224"/>
            </a:pPr>
            <a:r>
              <a:rPr sz="4200" dirty="0"/>
              <a:t>IN THE CZECH REPUBLIC</a:t>
            </a:r>
          </a:p>
        </p:txBody>
      </p:sp>
      <p:sp>
        <p:nvSpPr>
          <p:cNvPr id="122" name="Zástupný symbol pro obsah 2"/>
          <p:cNvSpPr txBox="1">
            <a:spLocks noGrp="1"/>
          </p:cNvSpPr>
          <p:nvPr>
            <p:ph type="body" idx="1"/>
          </p:nvPr>
        </p:nvSpPr>
        <p:spPr>
          <a:prstGeom prst="rect">
            <a:avLst/>
          </a:prstGeom>
        </p:spPr>
        <p:txBody>
          <a:bodyPr lIns="45719" rIns="45719" anchor="t">
            <a:normAutofit/>
          </a:bodyPr>
          <a:lstStyle/>
          <a:p>
            <a:pPr marL="0" indent="0" algn="just">
              <a:buSzTx/>
              <a:buNone/>
            </a:pPr>
            <a:endParaRPr/>
          </a:p>
          <a:p>
            <a:pPr marL="0" indent="0" algn="just">
              <a:buSzTx/>
              <a:buNone/>
            </a:pPr>
            <a:endParaRPr/>
          </a:p>
          <a:p>
            <a:pPr marL="0" indent="0">
              <a:buSzTx/>
              <a:buNone/>
            </a:pPr>
            <a:r>
              <a:rPr dirty="0"/>
              <a:t>There is a longtime tradition of</a:t>
            </a:r>
            <a:r>
              <a:rPr lang="cs-CZ" dirty="0"/>
              <a:t> </a:t>
            </a:r>
            <a:r>
              <a:rPr lang="en-US" dirty="0"/>
              <a:t>School </a:t>
            </a:r>
            <a:r>
              <a:rPr lang="cs-CZ" dirty="0"/>
              <a:t>Food </a:t>
            </a:r>
            <a:r>
              <a:rPr lang="en-US" dirty="0"/>
              <a:t>Service</a:t>
            </a:r>
            <a:r>
              <a:rPr lang="cs-CZ" dirty="0"/>
              <a:t> </a:t>
            </a:r>
            <a:r>
              <a:rPr dirty="0"/>
              <a:t>in the Czech Republic. Their roots go back to the year 1946.</a:t>
            </a:r>
          </a:p>
          <a:p>
            <a:pPr marL="0" indent="0">
              <a:buSzTx/>
              <a:buNone/>
            </a:pPr>
            <a:r>
              <a:rPr dirty="0"/>
              <a:t>At that time the inhabitants of most European countries, devastated by the World War II, tried to rectify the war consequences – rebuild homes, renew industry, revive school system, culture, healthcare… to make people’s lives easier and meaningful again.</a:t>
            </a:r>
          </a:p>
        </p:txBody>
      </p:sp>
      <p:pic>
        <p:nvPicPr>
          <p:cNvPr id="123" name="Obrázek 3" descr="Obrázek 3"/>
          <p:cNvPicPr>
            <a:picLocks noChangeAspect="1"/>
          </p:cNvPicPr>
          <p:nvPr/>
        </p:nvPicPr>
        <p:blipFill>
          <a:blip r:embed="rId2">
            <a:extLst/>
          </a:blip>
          <a:stretch>
            <a:fillRect/>
          </a:stretch>
        </p:blipFill>
        <p:spPr>
          <a:xfrm>
            <a:off x="8505825" y="559219"/>
            <a:ext cx="3494059" cy="2252984"/>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Nadpis 1"/>
          <p:cNvSpPr txBox="1">
            <a:spLocks noGrp="1"/>
          </p:cNvSpPr>
          <p:nvPr>
            <p:ph type="title"/>
          </p:nvPr>
        </p:nvSpPr>
        <p:spPr>
          <a:xfrm>
            <a:off x="431371" y="1071936"/>
            <a:ext cx="10995653" cy="772890"/>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lang="en-US" dirty="0"/>
              <a:t>MENU  gluten-free (GF) diet - </a:t>
            </a:r>
            <a:r>
              <a:rPr lang="en-US" cap="all" dirty="0"/>
              <a:t>practical exercise</a:t>
            </a:r>
            <a:endParaRPr dirty="0"/>
          </a:p>
        </p:txBody>
      </p:sp>
      <p:sp>
        <p:nvSpPr>
          <p:cNvPr id="245" name="Zástupný symbol pro obsah 2"/>
          <p:cNvSpPr txBox="1">
            <a:spLocks noGrp="1"/>
          </p:cNvSpPr>
          <p:nvPr>
            <p:ph type="body" sz="half" idx="1"/>
          </p:nvPr>
        </p:nvSpPr>
        <p:spPr>
          <a:xfrm>
            <a:off x="420637" y="1825625"/>
            <a:ext cx="5271593" cy="4665217"/>
          </a:xfrm>
          <a:prstGeom prst="rect">
            <a:avLst/>
          </a:prstGeom>
        </p:spPr>
        <p:txBody>
          <a:bodyPr lIns="45719" rIns="45719" anchor="t">
            <a:normAutofit/>
          </a:bodyPr>
          <a:lstStyle/>
          <a:p>
            <a:pPr marL="0" indent="0">
              <a:spcBef>
                <a:spcPts val="1900"/>
              </a:spcBef>
              <a:buSzTx/>
              <a:buFontTx/>
              <a:buNone/>
              <a:defRPr sz="1000"/>
            </a:pPr>
            <a:endParaRPr dirty="0"/>
          </a:p>
          <a:p>
            <a:pPr>
              <a:lnSpc>
                <a:spcPct val="81000"/>
              </a:lnSpc>
              <a:spcBef>
                <a:spcPts val="1900"/>
              </a:spcBef>
              <a:buSzTx/>
              <a:buFontTx/>
              <a:buNone/>
              <a:defRPr sz="2200"/>
            </a:pPr>
            <a:r>
              <a:rPr sz="2400" dirty="0"/>
              <a:t>B</a:t>
            </a:r>
            <a:r>
              <a:rPr dirty="0"/>
              <a:t>:	</a:t>
            </a:r>
            <a:r>
              <a:rPr sz="2400" dirty="0" err="1"/>
              <a:t>Wholewheat</a:t>
            </a:r>
            <a:r>
              <a:rPr sz="2400" dirty="0"/>
              <a:t> roll, vegetable margarine, ham slice, tomato, coffee substitute with milk</a:t>
            </a:r>
            <a:endParaRPr sz="2500" dirty="0"/>
          </a:p>
          <a:p>
            <a:pPr>
              <a:lnSpc>
                <a:spcPct val="81000"/>
              </a:lnSpc>
              <a:spcBef>
                <a:spcPts val="1900"/>
              </a:spcBef>
              <a:buSzTx/>
              <a:buFontTx/>
              <a:buNone/>
              <a:defRPr sz="2400"/>
            </a:pPr>
            <a:r>
              <a:rPr dirty="0"/>
              <a:t>Snack:  Fruit yogurt with puffs</a:t>
            </a:r>
            <a:endParaRPr sz="2600" dirty="0"/>
          </a:p>
          <a:p>
            <a:pPr>
              <a:lnSpc>
                <a:spcPct val="81000"/>
              </a:lnSpc>
              <a:spcBef>
                <a:spcPts val="1900"/>
              </a:spcBef>
              <a:buSzTx/>
              <a:buFontTx/>
              <a:buNone/>
              <a:defRPr sz="2400"/>
            </a:pPr>
            <a:r>
              <a:rPr sz="2600" dirty="0"/>
              <a:t>L</a:t>
            </a:r>
            <a:r>
              <a:rPr dirty="0"/>
              <a:t>:</a:t>
            </a:r>
            <a:r>
              <a:rPr lang="cs-CZ" dirty="0"/>
              <a:t>   	</a:t>
            </a:r>
            <a:r>
              <a:rPr dirty="0"/>
              <a:t>Soup with </a:t>
            </a:r>
            <a:r>
              <a:rPr lang="cs-CZ" dirty="0" err="1"/>
              <a:t>couscous</a:t>
            </a:r>
            <a:r>
              <a:rPr dirty="0"/>
              <a:t>, </a:t>
            </a:r>
            <a:r>
              <a:rPr lang="sk-SK" dirty="0" err="1"/>
              <a:t>Spaghetti</a:t>
            </a:r>
            <a:r>
              <a:rPr dirty="0"/>
              <a:t> with chicken, cream and broccoli</a:t>
            </a:r>
            <a:endParaRPr sz="2500" dirty="0"/>
          </a:p>
          <a:p>
            <a:pPr>
              <a:lnSpc>
                <a:spcPct val="81000"/>
              </a:lnSpc>
              <a:spcBef>
                <a:spcPts val="1900"/>
              </a:spcBef>
              <a:buSzTx/>
              <a:buNone/>
              <a:defRPr sz="2400"/>
            </a:pPr>
            <a:r>
              <a:rPr dirty="0"/>
              <a:t>Snack:</a:t>
            </a:r>
            <a:r>
              <a:rPr lang="cs-CZ" dirty="0"/>
              <a:t> </a:t>
            </a:r>
            <a:r>
              <a:rPr dirty="0"/>
              <a:t> </a:t>
            </a:r>
            <a:r>
              <a:rPr lang="en-GB" dirty="0"/>
              <a:t>Spelt roll with butter, salmon,      cheese</a:t>
            </a:r>
            <a:r>
              <a:rPr lang="en-GB" sz="2400" dirty="0"/>
              <a:t> and </a:t>
            </a:r>
            <a:r>
              <a:rPr lang="en-GB" sz="2400" dirty="0" err="1"/>
              <a:t>rucola</a:t>
            </a:r>
            <a:r>
              <a:rPr lang="en-GB" sz="2400" dirty="0"/>
              <a:t> salad</a:t>
            </a:r>
            <a:endParaRPr sz="2500" dirty="0"/>
          </a:p>
          <a:p>
            <a:pPr>
              <a:lnSpc>
                <a:spcPct val="81000"/>
              </a:lnSpc>
              <a:spcBef>
                <a:spcPts val="1900"/>
              </a:spcBef>
              <a:buSzTx/>
              <a:buFontTx/>
              <a:buNone/>
              <a:defRPr sz="2400"/>
            </a:pPr>
            <a:r>
              <a:rPr sz="2500" dirty="0"/>
              <a:t>D</a:t>
            </a:r>
            <a:r>
              <a:rPr dirty="0"/>
              <a:t>:         Scrambled cauliflower with eggs, bread</a:t>
            </a:r>
          </a:p>
        </p:txBody>
      </p:sp>
      <p:sp>
        <p:nvSpPr>
          <p:cNvPr id="246" name="Zástupný symbol pro obsah 2"/>
          <p:cNvSpPr txBox="1"/>
          <p:nvPr/>
        </p:nvSpPr>
        <p:spPr>
          <a:xfrm>
            <a:off x="6376937" y="1825625"/>
            <a:ext cx="5271593" cy="466521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rmAutofit/>
          </a:bodyPr>
          <a:lstStyle/>
          <a:p>
            <a:pPr>
              <a:lnSpc>
                <a:spcPct val="90000"/>
              </a:lnSpc>
              <a:spcBef>
                <a:spcPts val="1900"/>
              </a:spcBef>
              <a:defRPr sz="1000"/>
            </a:pPr>
            <a:endParaRPr dirty="0"/>
          </a:p>
          <a:p>
            <a:pPr marL="228600" indent="-228600">
              <a:lnSpc>
                <a:spcPct val="81000"/>
              </a:lnSpc>
              <a:spcBef>
                <a:spcPts val="1900"/>
              </a:spcBef>
              <a:defRPr sz="2200"/>
            </a:pPr>
            <a:r>
              <a:rPr sz="2400" dirty="0"/>
              <a:t>B</a:t>
            </a:r>
            <a:r>
              <a:rPr dirty="0"/>
              <a:t>:	</a:t>
            </a:r>
            <a:r>
              <a:rPr sz="2400" dirty="0" err="1">
                <a:solidFill>
                  <a:srgbClr val="FF4F41"/>
                </a:solidFill>
              </a:rPr>
              <a:t>Wholewheat</a:t>
            </a:r>
            <a:r>
              <a:rPr sz="2400" dirty="0"/>
              <a:t> roll, vegetable margarine, </a:t>
            </a:r>
            <a:r>
              <a:rPr lang="cs-CZ" sz="2400" dirty="0"/>
              <a:t>ham</a:t>
            </a:r>
            <a:r>
              <a:rPr sz="2400" dirty="0"/>
              <a:t>, tomato, </a:t>
            </a:r>
            <a:r>
              <a:rPr sz="2400" dirty="0">
                <a:solidFill>
                  <a:srgbClr val="FF4F41"/>
                </a:solidFill>
              </a:rPr>
              <a:t>coffee substitute</a:t>
            </a:r>
            <a:r>
              <a:rPr sz="2400" dirty="0"/>
              <a:t> with milk</a:t>
            </a:r>
            <a:endParaRPr sz="2500" dirty="0"/>
          </a:p>
          <a:p>
            <a:pPr marL="228600" indent="-228600">
              <a:lnSpc>
                <a:spcPct val="81000"/>
              </a:lnSpc>
              <a:spcBef>
                <a:spcPts val="1900"/>
              </a:spcBef>
              <a:defRPr sz="2400"/>
            </a:pPr>
            <a:r>
              <a:rPr dirty="0"/>
              <a:t>Snack:</a:t>
            </a:r>
            <a:r>
              <a:rPr lang="cs-CZ" dirty="0"/>
              <a:t> </a:t>
            </a:r>
            <a:r>
              <a:rPr dirty="0"/>
              <a:t> Fruit yogurt with </a:t>
            </a:r>
            <a:r>
              <a:rPr dirty="0">
                <a:solidFill>
                  <a:srgbClr val="FF4F41"/>
                </a:solidFill>
              </a:rPr>
              <a:t>puffs</a:t>
            </a:r>
            <a:endParaRPr sz="2600" dirty="0"/>
          </a:p>
          <a:p>
            <a:pPr marL="228600" indent="-228600">
              <a:lnSpc>
                <a:spcPct val="81000"/>
              </a:lnSpc>
              <a:spcBef>
                <a:spcPts val="1900"/>
              </a:spcBef>
              <a:defRPr sz="2400"/>
            </a:pPr>
            <a:r>
              <a:rPr sz="2600" dirty="0"/>
              <a:t>L</a:t>
            </a:r>
            <a:r>
              <a:rPr dirty="0"/>
              <a:t>:</a:t>
            </a:r>
            <a:r>
              <a:rPr lang="cs-CZ" dirty="0"/>
              <a:t>   	</a:t>
            </a:r>
            <a:r>
              <a:rPr dirty="0"/>
              <a:t>Soup with </a:t>
            </a:r>
            <a:r>
              <a:rPr lang="cs-CZ" dirty="0" err="1">
                <a:solidFill>
                  <a:srgbClr val="FF4F41"/>
                </a:solidFill>
              </a:rPr>
              <a:t>couscous</a:t>
            </a:r>
            <a:r>
              <a:rPr lang="cs-CZ" dirty="0">
                <a:solidFill>
                  <a:srgbClr val="FF4F41"/>
                </a:solidFill>
              </a:rPr>
              <a:t>, </a:t>
            </a:r>
            <a:r>
              <a:rPr lang="en-US" dirty="0">
                <a:solidFill>
                  <a:srgbClr val="FF4F41"/>
                </a:solidFill>
              </a:rPr>
              <a:t>Spaghetti</a:t>
            </a:r>
            <a:r>
              <a:rPr dirty="0"/>
              <a:t> with chicken, cream and broccoli</a:t>
            </a:r>
            <a:endParaRPr sz="2500" dirty="0"/>
          </a:p>
          <a:p>
            <a:pPr marL="228600" indent="-228600">
              <a:lnSpc>
                <a:spcPct val="81000"/>
              </a:lnSpc>
              <a:spcBef>
                <a:spcPts val="1900"/>
              </a:spcBef>
              <a:defRPr sz="2400"/>
            </a:pPr>
            <a:r>
              <a:rPr dirty="0"/>
              <a:t>Snack:</a:t>
            </a:r>
            <a:r>
              <a:rPr lang="cs-CZ" dirty="0"/>
              <a:t> </a:t>
            </a:r>
            <a:r>
              <a:rPr dirty="0"/>
              <a:t> </a:t>
            </a:r>
            <a:r>
              <a:rPr lang="en-GB" dirty="0">
                <a:solidFill>
                  <a:srgbClr val="FF0000"/>
                </a:solidFill>
              </a:rPr>
              <a:t>Spelt </a:t>
            </a:r>
            <a:r>
              <a:rPr lang="en-GB" dirty="0"/>
              <a:t>roll</a:t>
            </a:r>
            <a:r>
              <a:rPr lang="en-GB" dirty="0">
                <a:solidFill>
                  <a:srgbClr val="FF0000"/>
                </a:solidFill>
              </a:rPr>
              <a:t> </a:t>
            </a:r>
            <a:r>
              <a:rPr lang="en-GB" dirty="0"/>
              <a:t>with butter, salmon, cheese</a:t>
            </a:r>
            <a:r>
              <a:rPr lang="en-GB" sz="2400" dirty="0"/>
              <a:t> and </a:t>
            </a:r>
            <a:r>
              <a:rPr lang="en-GB" sz="2400" dirty="0" err="1"/>
              <a:t>rucola</a:t>
            </a:r>
            <a:r>
              <a:rPr lang="en-GB" sz="2400" dirty="0"/>
              <a:t> salad</a:t>
            </a:r>
            <a:endParaRPr sz="2500" dirty="0"/>
          </a:p>
          <a:p>
            <a:pPr marL="228600" indent="-228600">
              <a:lnSpc>
                <a:spcPct val="81000"/>
              </a:lnSpc>
              <a:spcBef>
                <a:spcPts val="1900"/>
              </a:spcBef>
              <a:defRPr sz="2400"/>
            </a:pPr>
            <a:r>
              <a:rPr sz="2500" dirty="0"/>
              <a:t>D</a:t>
            </a:r>
            <a:r>
              <a:rPr dirty="0"/>
              <a:t>:</a:t>
            </a:r>
            <a:r>
              <a:rPr lang="cs-CZ" dirty="0"/>
              <a:t>        </a:t>
            </a:r>
            <a:r>
              <a:rPr dirty="0"/>
              <a:t> Scrambled cauliflower with eggs, </a:t>
            </a:r>
            <a:r>
              <a:rPr dirty="0">
                <a:solidFill>
                  <a:srgbClr val="FF4F41"/>
                </a:solidFill>
              </a:rPr>
              <a:t>bread</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Nadpis 1"/>
          <p:cNvSpPr txBox="1"/>
          <p:nvPr/>
        </p:nvSpPr>
        <p:spPr>
          <a:xfrm>
            <a:off x="431371" y="1162915"/>
            <a:ext cx="10995653" cy="5909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lang="en-US" dirty="0"/>
              <a:t>MENU  gluten-free (GF) diet - </a:t>
            </a:r>
            <a:r>
              <a:rPr lang="en-US" cap="all" dirty="0"/>
              <a:t>practical exercise</a:t>
            </a:r>
            <a:endParaRPr dirty="0"/>
          </a:p>
        </p:txBody>
      </p:sp>
      <p:sp>
        <p:nvSpPr>
          <p:cNvPr id="249" name="Zástupný symbol pro obsah 2"/>
          <p:cNvSpPr txBox="1"/>
          <p:nvPr/>
        </p:nvSpPr>
        <p:spPr>
          <a:xfrm>
            <a:off x="382537" y="1825625"/>
            <a:ext cx="5271593" cy="466521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rmAutofit/>
          </a:bodyPr>
          <a:lstStyle/>
          <a:p>
            <a:pPr>
              <a:lnSpc>
                <a:spcPct val="90000"/>
              </a:lnSpc>
              <a:spcBef>
                <a:spcPts val="1900"/>
              </a:spcBef>
              <a:defRPr sz="1000"/>
            </a:pPr>
            <a:endParaRPr dirty="0"/>
          </a:p>
          <a:p>
            <a:pPr marL="228600" indent="-228600">
              <a:lnSpc>
                <a:spcPct val="81000"/>
              </a:lnSpc>
              <a:spcBef>
                <a:spcPts val="1900"/>
              </a:spcBef>
              <a:defRPr sz="2200"/>
            </a:pPr>
            <a:r>
              <a:rPr sz="2400" dirty="0"/>
              <a:t>B</a:t>
            </a:r>
            <a:r>
              <a:rPr dirty="0"/>
              <a:t>:	</a:t>
            </a:r>
            <a:r>
              <a:rPr lang="en-US" sz="2400" dirty="0" err="1">
                <a:solidFill>
                  <a:srgbClr val="FF0000"/>
                </a:solidFill>
              </a:rPr>
              <a:t>Wholewheat</a:t>
            </a:r>
            <a:r>
              <a:rPr lang="en-US" sz="2400" dirty="0"/>
              <a:t> roll, vegetable margarine, </a:t>
            </a:r>
            <a:r>
              <a:rPr lang="cs-CZ" sz="2400" dirty="0"/>
              <a:t>ham</a:t>
            </a:r>
            <a:r>
              <a:rPr lang="en-US" sz="2400" dirty="0"/>
              <a:t>, tomato, </a:t>
            </a:r>
            <a:r>
              <a:rPr lang="en-US" sz="2400" dirty="0">
                <a:solidFill>
                  <a:srgbClr val="FF0000"/>
                </a:solidFill>
              </a:rPr>
              <a:t>coffee substitute</a:t>
            </a:r>
            <a:r>
              <a:rPr lang="en-US" sz="2400" dirty="0"/>
              <a:t> with milk</a:t>
            </a:r>
          </a:p>
          <a:p>
            <a:pPr marL="228600" indent="-228600">
              <a:lnSpc>
                <a:spcPct val="81000"/>
              </a:lnSpc>
              <a:spcBef>
                <a:spcPts val="1900"/>
              </a:spcBef>
              <a:defRPr sz="2400"/>
            </a:pPr>
            <a:r>
              <a:rPr dirty="0"/>
              <a:t>Snack:</a:t>
            </a:r>
            <a:r>
              <a:rPr lang="cs-CZ" dirty="0"/>
              <a:t> </a:t>
            </a:r>
            <a:r>
              <a:rPr dirty="0"/>
              <a:t> Fruit yogurt with </a:t>
            </a:r>
            <a:r>
              <a:rPr dirty="0">
                <a:solidFill>
                  <a:srgbClr val="FF4F41"/>
                </a:solidFill>
              </a:rPr>
              <a:t>puffs</a:t>
            </a:r>
            <a:endParaRPr sz="2600" dirty="0"/>
          </a:p>
          <a:p>
            <a:pPr marL="228600" indent="-228600">
              <a:lnSpc>
                <a:spcPct val="81000"/>
              </a:lnSpc>
              <a:spcBef>
                <a:spcPts val="1900"/>
              </a:spcBef>
              <a:defRPr sz="2400"/>
            </a:pPr>
            <a:r>
              <a:rPr sz="2600" dirty="0"/>
              <a:t>L</a:t>
            </a:r>
            <a:r>
              <a:rPr dirty="0"/>
              <a:t>:</a:t>
            </a:r>
            <a:r>
              <a:rPr lang="cs-CZ" dirty="0"/>
              <a:t>   	</a:t>
            </a:r>
            <a:r>
              <a:rPr dirty="0"/>
              <a:t>Soup with </a:t>
            </a:r>
            <a:r>
              <a:rPr lang="cs-CZ" dirty="0" err="1">
                <a:solidFill>
                  <a:srgbClr val="FF4F41"/>
                </a:solidFill>
              </a:rPr>
              <a:t>couscous</a:t>
            </a:r>
            <a:r>
              <a:rPr dirty="0"/>
              <a:t>, </a:t>
            </a:r>
            <a:r>
              <a:rPr lang="sk-SK" dirty="0" err="1">
                <a:solidFill>
                  <a:srgbClr val="FF4F41"/>
                </a:solidFill>
              </a:rPr>
              <a:t>Spaghetti</a:t>
            </a:r>
            <a:r>
              <a:rPr dirty="0"/>
              <a:t> with chicken, cream and broccoli</a:t>
            </a:r>
            <a:endParaRPr sz="2500" dirty="0"/>
          </a:p>
          <a:p>
            <a:pPr marL="228600" indent="-228600">
              <a:lnSpc>
                <a:spcPct val="81000"/>
              </a:lnSpc>
              <a:spcBef>
                <a:spcPts val="1900"/>
              </a:spcBef>
              <a:defRPr sz="2400"/>
            </a:pPr>
            <a:r>
              <a:rPr dirty="0"/>
              <a:t>Snack:</a:t>
            </a:r>
            <a:r>
              <a:rPr lang="cs-CZ" dirty="0"/>
              <a:t> </a:t>
            </a:r>
            <a:r>
              <a:rPr dirty="0"/>
              <a:t> </a:t>
            </a:r>
            <a:r>
              <a:rPr lang="en-GB" dirty="0">
                <a:solidFill>
                  <a:srgbClr val="FF0000"/>
                </a:solidFill>
              </a:rPr>
              <a:t>Spelt</a:t>
            </a:r>
            <a:r>
              <a:rPr lang="en-GB" dirty="0"/>
              <a:t> roll with butter, salmon, cheese</a:t>
            </a:r>
            <a:r>
              <a:rPr lang="en-GB" sz="2400" dirty="0"/>
              <a:t> and </a:t>
            </a:r>
            <a:r>
              <a:rPr lang="en-GB" sz="2400" dirty="0" err="1"/>
              <a:t>rucola</a:t>
            </a:r>
            <a:r>
              <a:rPr lang="en-GB" sz="2400" dirty="0"/>
              <a:t> salad</a:t>
            </a:r>
            <a:endParaRPr sz="2500" dirty="0"/>
          </a:p>
          <a:p>
            <a:pPr marL="228600" indent="-228600">
              <a:lnSpc>
                <a:spcPct val="81000"/>
              </a:lnSpc>
              <a:spcBef>
                <a:spcPts val="1900"/>
              </a:spcBef>
              <a:defRPr sz="2400"/>
            </a:pPr>
            <a:r>
              <a:rPr sz="2500" dirty="0"/>
              <a:t>D</a:t>
            </a:r>
            <a:r>
              <a:rPr dirty="0"/>
              <a:t>:</a:t>
            </a:r>
            <a:r>
              <a:rPr lang="cs-CZ" dirty="0"/>
              <a:t>        </a:t>
            </a:r>
            <a:r>
              <a:rPr dirty="0"/>
              <a:t> Scrambled cauliflower with eggs, </a:t>
            </a:r>
            <a:r>
              <a:rPr dirty="0">
                <a:solidFill>
                  <a:srgbClr val="FF4F41"/>
                </a:solidFill>
              </a:rPr>
              <a:t>bread</a:t>
            </a:r>
          </a:p>
        </p:txBody>
      </p:sp>
      <p:sp>
        <p:nvSpPr>
          <p:cNvPr id="250" name="Zástupný symbol pro obsah 2"/>
          <p:cNvSpPr txBox="1"/>
          <p:nvPr/>
        </p:nvSpPr>
        <p:spPr>
          <a:xfrm>
            <a:off x="6215260" y="1825625"/>
            <a:ext cx="5445970" cy="466521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rmAutofit/>
          </a:bodyPr>
          <a:lstStyle/>
          <a:p>
            <a:pPr>
              <a:lnSpc>
                <a:spcPct val="90000"/>
              </a:lnSpc>
              <a:spcBef>
                <a:spcPts val="1900"/>
              </a:spcBef>
              <a:defRPr sz="1000"/>
            </a:pPr>
            <a:endParaRPr dirty="0"/>
          </a:p>
          <a:p>
            <a:pPr marL="228600" indent="-228600">
              <a:lnSpc>
                <a:spcPct val="81000"/>
              </a:lnSpc>
              <a:spcBef>
                <a:spcPts val="1900"/>
              </a:spcBef>
              <a:defRPr sz="2200"/>
            </a:pPr>
            <a:r>
              <a:rPr sz="2400" dirty="0"/>
              <a:t>B</a:t>
            </a:r>
            <a:r>
              <a:rPr dirty="0"/>
              <a:t>:	</a:t>
            </a:r>
            <a:r>
              <a:rPr sz="2400" dirty="0"/>
              <a:t>Gluten-free roll, vegetable margarine, ham, tomato, </a:t>
            </a:r>
            <a:r>
              <a:rPr lang="cs-CZ" sz="2400" dirty="0" err="1"/>
              <a:t>tea</a:t>
            </a:r>
            <a:r>
              <a:rPr lang="cs-CZ" sz="2400" dirty="0"/>
              <a:t> </a:t>
            </a:r>
            <a:r>
              <a:rPr lang="cs-CZ" sz="2400" dirty="0" err="1"/>
              <a:t>or</a:t>
            </a:r>
            <a:r>
              <a:rPr sz="2400" dirty="0"/>
              <a:t> milk</a:t>
            </a:r>
            <a:endParaRPr sz="2500" dirty="0"/>
          </a:p>
          <a:p>
            <a:pPr marL="228600" indent="-228600">
              <a:lnSpc>
                <a:spcPct val="81000"/>
              </a:lnSpc>
              <a:spcBef>
                <a:spcPts val="1900"/>
              </a:spcBef>
              <a:defRPr sz="2400"/>
            </a:pPr>
            <a:r>
              <a:rPr dirty="0"/>
              <a:t>Snack:</a:t>
            </a:r>
            <a:r>
              <a:rPr lang="cs-CZ" dirty="0"/>
              <a:t> </a:t>
            </a:r>
            <a:r>
              <a:rPr dirty="0"/>
              <a:t> Plain yogurt with fruit and GF muesli</a:t>
            </a:r>
            <a:endParaRPr sz="2600" dirty="0"/>
          </a:p>
          <a:p>
            <a:pPr marL="228600" indent="-228600">
              <a:lnSpc>
                <a:spcPct val="81000"/>
              </a:lnSpc>
              <a:spcBef>
                <a:spcPts val="1900"/>
              </a:spcBef>
              <a:defRPr sz="2400"/>
            </a:pPr>
            <a:r>
              <a:rPr sz="2600" dirty="0"/>
              <a:t>L</a:t>
            </a:r>
            <a:r>
              <a:rPr dirty="0"/>
              <a:t>:</a:t>
            </a:r>
            <a:r>
              <a:rPr lang="cs-CZ" dirty="0"/>
              <a:t>   	</a:t>
            </a:r>
            <a:r>
              <a:rPr dirty="0"/>
              <a:t>Soup with millet, Corn </a:t>
            </a:r>
            <a:r>
              <a:rPr lang="sk-SK" dirty="0" err="1"/>
              <a:t>spaghetti</a:t>
            </a:r>
            <a:r>
              <a:rPr dirty="0"/>
              <a:t> with chicken, cream and broccoli</a:t>
            </a:r>
            <a:endParaRPr sz="2500" dirty="0"/>
          </a:p>
          <a:p>
            <a:pPr marL="228600" indent="-228600">
              <a:lnSpc>
                <a:spcPct val="81000"/>
              </a:lnSpc>
              <a:spcBef>
                <a:spcPts val="1900"/>
              </a:spcBef>
              <a:defRPr sz="2400"/>
            </a:pPr>
            <a:r>
              <a:rPr dirty="0"/>
              <a:t>Snack:</a:t>
            </a:r>
            <a:r>
              <a:rPr lang="cs-CZ" dirty="0"/>
              <a:t> </a:t>
            </a:r>
            <a:r>
              <a:rPr dirty="0"/>
              <a:t> GF roll</a:t>
            </a:r>
            <a:r>
              <a:rPr lang="en-GB" dirty="0"/>
              <a:t>with butter, salmon, cheese and </a:t>
            </a:r>
            <a:r>
              <a:rPr lang="en-GB" dirty="0" err="1"/>
              <a:t>rucola</a:t>
            </a:r>
            <a:r>
              <a:rPr lang="en-GB" dirty="0"/>
              <a:t> salad</a:t>
            </a:r>
            <a:endParaRPr sz="2500" dirty="0"/>
          </a:p>
          <a:p>
            <a:pPr marL="228600" indent="-228600">
              <a:lnSpc>
                <a:spcPct val="81000"/>
              </a:lnSpc>
              <a:spcBef>
                <a:spcPts val="1900"/>
              </a:spcBef>
              <a:defRPr sz="2400"/>
            </a:pPr>
            <a:r>
              <a:rPr sz="2500" dirty="0"/>
              <a:t>D</a:t>
            </a:r>
            <a:r>
              <a:rPr dirty="0"/>
              <a:t>:</a:t>
            </a:r>
            <a:r>
              <a:rPr lang="cs-CZ" dirty="0"/>
              <a:t>        </a:t>
            </a:r>
            <a:r>
              <a:rPr dirty="0"/>
              <a:t> Scrambled cauliflower with eggs, GF bread</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Nadpis 1"/>
          <p:cNvSpPr txBox="1">
            <a:spLocks noGrp="1"/>
          </p:cNvSpPr>
          <p:nvPr>
            <p:ph type="ctrTitle"/>
          </p:nvPr>
        </p:nvSpPr>
        <p:spPr>
          <a:xfrm>
            <a:off x="914400" y="1122362"/>
            <a:ext cx="10363200" cy="2882702"/>
          </a:xfrm>
          <a:prstGeom prst="rect">
            <a:avLst/>
          </a:prstGeom>
        </p:spPr>
        <p:txBody>
          <a:bodyPr/>
          <a:lstStyle/>
          <a:p>
            <a:pPr>
              <a:defRPr sz="54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pPr>
            <a:r>
              <a:rPr lang="cs-CZ" dirty="0"/>
              <a:t>FOOD ALLERGY </a:t>
            </a:r>
            <a:r>
              <a:rPr dirty="0"/>
              <a:t>AND </a:t>
            </a:r>
            <a:r>
              <a:rPr lang="cs-CZ" dirty="0"/>
              <a:t>INTOLERANCE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Nadpis 1"/>
          <p:cNvSpPr txBox="1">
            <a:spLocks noGrp="1"/>
          </p:cNvSpPr>
          <p:nvPr>
            <p:ph type="title"/>
          </p:nvPr>
        </p:nvSpPr>
        <p:spPr>
          <a:xfrm>
            <a:off x="476943" y="1062855"/>
            <a:ext cx="10515601" cy="709962"/>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lang="cs-CZ" dirty="0"/>
              <a:t>FOOD ALLERGY </a:t>
            </a:r>
            <a:r>
              <a:rPr lang="en-US" dirty="0"/>
              <a:t>AND </a:t>
            </a:r>
            <a:r>
              <a:rPr lang="cs-CZ" dirty="0"/>
              <a:t>INTOLERANCE</a:t>
            </a:r>
            <a:endParaRPr lang="cs-CZ" dirty="0">
              <a:solidFill>
                <a:schemeClr val="tx1"/>
              </a:solidFill>
            </a:endParaRPr>
          </a:p>
        </p:txBody>
      </p:sp>
      <p:sp>
        <p:nvSpPr>
          <p:cNvPr id="255" name="Zástupný symbol pro obsah 2"/>
          <p:cNvSpPr txBox="1">
            <a:spLocks noGrp="1"/>
          </p:cNvSpPr>
          <p:nvPr>
            <p:ph type="body" idx="1"/>
          </p:nvPr>
        </p:nvSpPr>
        <p:spPr>
          <a:xfrm>
            <a:off x="623391" y="1844824"/>
            <a:ext cx="11137239" cy="4351338"/>
          </a:xfrm>
          <a:prstGeom prst="rect">
            <a:avLst/>
          </a:prstGeom>
        </p:spPr>
        <p:txBody>
          <a:bodyPr lIns="45719" rIns="45719" anchor="t">
            <a:normAutofit/>
          </a:bodyPr>
          <a:lstStyle/>
          <a:p>
            <a:pPr>
              <a:buSzTx/>
              <a:buNone/>
              <a:defRPr sz="2000"/>
            </a:pPr>
            <a:endParaRPr dirty="0"/>
          </a:p>
          <a:p>
            <a:pPr>
              <a:buSzTx/>
              <a:buNone/>
              <a:defRPr sz="2400">
                <a:effectLst>
                  <a:outerShdw blurRad="38100" dist="38100" dir="2700000" rotWithShape="0">
                    <a:srgbClr val="000000">
                      <a:alpha val="43137"/>
                    </a:srgbClr>
                  </a:outerShdw>
                </a:effectLst>
              </a:defRPr>
            </a:pPr>
            <a:r>
              <a:rPr dirty="0"/>
              <a:t>Food allergy </a:t>
            </a:r>
          </a:p>
          <a:p>
            <a:pPr marL="685800" lvl="1" indent="-228600">
              <a:spcBef>
                <a:spcPts val="500"/>
              </a:spcBef>
              <a:buClr>
                <a:srgbClr val="00B0F0"/>
              </a:buClr>
              <a:defRPr sz="2200"/>
            </a:pPr>
            <a:r>
              <a:rPr dirty="0"/>
              <a:t>is an abnormal immune response to food </a:t>
            </a:r>
            <a:r>
              <a:rPr dirty="0">
                <a:latin typeface="Wingdings 3"/>
                <a:ea typeface="Wingdings 3"/>
                <a:cs typeface="Wingdings 3"/>
                <a:sym typeface="Wingdings 3"/>
              </a:rPr>
              <a:t></a:t>
            </a:r>
            <a:r>
              <a:rPr dirty="0"/>
              <a:t> the immune system excessively reacts to food allergens, which would not represent any danger for an individual under normal conditions </a:t>
            </a:r>
            <a:endParaRPr sz="2400" dirty="0"/>
          </a:p>
          <a:p>
            <a:pPr marL="685800" lvl="1" indent="-228600">
              <a:spcBef>
                <a:spcPts val="500"/>
              </a:spcBef>
              <a:buClr>
                <a:srgbClr val="00B0F0"/>
              </a:buClr>
              <a:defRPr sz="2200"/>
            </a:pPr>
            <a:r>
              <a:rPr dirty="0"/>
              <a:t>more frequent in children</a:t>
            </a:r>
            <a:endParaRPr sz="2400" dirty="0"/>
          </a:p>
          <a:p>
            <a:pPr marL="685800" lvl="1" indent="-228600">
              <a:spcBef>
                <a:spcPts val="500"/>
              </a:spcBef>
              <a:buClr>
                <a:srgbClr val="00B0F0"/>
              </a:buClr>
              <a:defRPr sz="2200"/>
            </a:pPr>
            <a:r>
              <a:rPr dirty="0"/>
              <a:t>in central Europe the typical allergies are to milk, eggs, fruits of temperate zone, nuts, poppy seeds and root vegetables</a:t>
            </a:r>
            <a:endParaRPr lang="en-US" dirty="0"/>
          </a:p>
          <a:p>
            <a:pPr marL="685800" lvl="1" indent="-228600">
              <a:spcBef>
                <a:spcPts val="500"/>
              </a:spcBef>
              <a:buClr>
                <a:srgbClr val="00B0F0"/>
              </a:buClr>
              <a:defRPr sz="2200"/>
            </a:pPr>
            <a:endParaRPr lang="cs-CZ" dirty="0"/>
          </a:p>
          <a:p>
            <a:pPr marL="0" indent="-38100">
              <a:spcBef>
                <a:spcPts val="500"/>
              </a:spcBef>
              <a:buClr>
                <a:srgbClr val="00B0F0"/>
              </a:buClr>
              <a:buNone/>
              <a:defRPr sz="2200"/>
            </a:pPr>
            <a:r>
              <a:rPr lang="cs-CZ" sz="2400" dirty="0">
                <a:effectLst>
                  <a:outerShdw blurRad="38100" dist="38100" dir="2700000" algn="tl">
                    <a:srgbClr val="000000">
                      <a:alpha val="43137"/>
                    </a:srgbClr>
                  </a:outerShdw>
                </a:effectLst>
              </a:rPr>
              <a:t>Food intolerance </a:t>
            </a:r>
          </a:p>
          <a:p>
            <a:pPr lvl="1">
              <a:spcBef>
                <a:spcPts val="500"/>
              </a:spcBef>
              <a:buClr>
                <a:srgbClr val="00B0F0"/>
              </a:buClr>
              <a:defRPr sz="2200"/>
            </a:pPr>
            <a:r>
              <a:rPr lang="en-US" sz="2400" dirty="0"/>
              <a:t>Might be caused by partial or complete deficiency of certain enzyme.</a:t>
            </a:r>
            <a:endParaRPr lang="en-US" sz="2400" dirty="0">
              <a:effectLst>
                <a:outerShdw blurRad="38100" dist="38100" dir="2700000" algn="tl">
                  <a:srgbClr val="000000">
                    <a:alpha val="43137"/>
                  </a:srgbClr>
                </a:outerShdw>
              </a:effectLst>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xmlns="" id="{D4DA30F3-CDBE-4946-9431-61E04BFF67C6}"/>
              </a:ext>
            </a:extLst>
          </p:cNvPr>
          <p:cNvSpPr>
            <a:spLocks noGrp="1"/>
          </p:cNvSpPr>
          <p:nvPr>
            <p:ph type="body" idx="1"/>
          </p:nvPr>
        </p:nvSpPr>
        <p:spPr>
          <a:xfrm>
            <a:off x="369570" y="1094105"/>
            <a:ext cx="10515600" cy="4351338"/>
          </a:xfrm>
        </p:spPr>
        <p:txBody>
          <a:bodyPr lIns="45719" rIns="45719" anchor="t">
            <a:noAutofit/>
          </a:bodyPr>
          <a:lstStyle/>
          <a:p>
            <a:pPr>
              <a:lnSpc>
                <a:spcPct val="100000"/>
              </a:lnSpc>
              <a:buNone/>
            </a:pPr>
            <a:r>
              <a:rPr lang="cs-CZ" b="1" dirty="0">
                <a:solidFill>
                  <a:schemeClr val="tx1"/>
                </a:solidFill>
              </a:rPr>
              <a:t>F</a:t>
            </a:r>
            <a:r>
              <a:rPr lang="cs-CZ" sz="2000" b="1" dirty="0">
                <a:solidFill>
                  <a:schemeClr val="tx1"/>
                </a:solidFill>
              </a:rPr>
              <a:t>ood </a:t>
            </a:r>
            <a:r>
              <a:rPr lang="cs-CZ" sz="2000" b="1" dirty="0" err="1">
                <a:solidFill>
                  <a:schemeClr val="tx1"/>
                </a:solidFill>
              </a:rPr>
              <a:t>ingredients</a:t>
            </a:r>
            <a:r>
              <a:rPr lang="cs-CZ" sz="2000" b="1" dirty="0">
                <a:solidFill>
                  <a:schemeClr val="tx1"/>
                </a:solidFill>
              </a:rPr>
              <a:t> </a:t>
            </a:r>
            <a:r>
              <a:rPr lang="cs-CZ" sz="2000" b="1" dirty="0" err="1">
                <a:solidFill>
                  <a:schemeClr val="tx1"/>
                </a:solidFill>
              </a:rPr>
              <a:t>that</a:t>
            </a:r>
            <a:r>
              <a:rPr lang="cs-CZ" sz="2000" b="1" dirty="0">
                <a:solidFill>
                  <a:schemeClr val="tx1"/>
                </a:solidFill>
              </a:rPr>
              <a:t> </a:t>
            </a:r>
            <a:r>
              <a:rPr lang="cs-CZ" sz="2000" b="1" dirty="0" err="1">
                <a:solidFill>
                  <a:schemeClr val="tx1"/>
                </a:solidFill>
              </a:rPr>
              <a:t>must</a:t>
            </a:r>
            <a:r>
              <a:rPr lang="cs-CZ" sz="2000" b="1" dirty="0">
                <a:solidFill>
                  <a:schemeClr val="tx1"/>
                </a:solidFill>
              </a:rPr>
              <a:t> </a:t>
            </a:r>
            <a:r>
              <a:rPr lang="cs-CZ" sz="2000" b="1" dirty="0" err="1">
                <a:solidFill>
                  <a:schemeClr val="tx1"/>
                </a:solidFill>
              </a:rPr>
              <a:t>be</a:t>
            </a:r>
            <a:r>
              <a:rPr lang="cs-CZ" sz="2000" b="1" dirty="0">
                <a:solidFill>
                  <a:schemeClr val="tx1"/>
                </a:solidFill>
              </a:rPr>
              <a:t> </a:t>
            </a:r>
            <a:r>
              <a:rPr lang="cs-CZ" sz="2000" b="1" dirty="0" err="1">
                <a:solidFill>
                  <a:schemeClr val="tx1"/>
                </a:solidFill>
              </a:rPr>
              <a:t>declared</a:t>
            </a:r>
            <a:r>
              <a:rPr lang="cs-CZ" sz="2000" b="1" dirty="0">
                <a:solidFill>
                  <a:schemeClr val="tx1"/>
                </a:solidFill>
              </a:rPr>
              <a:t> as </a:t>
            </a:r>
            <a:r>
              <a:rPr lang="cs-CZ" sz="2000" b="1" dirty="0" err="1">
                <a:solidFill>
                  <a:schemeClr val="tx1"/>
                </a:solidFill>
              </a:rPr>
              <a:t>allergens</a:t>
            </a:r>
            <a:r>
              <a:rPr lang="cs-CZ" sz="2000" b="1" dirty="0">
                <a:solidFill>
                  <a:schemeClr val="tx1"/>
                </a:solidFill>
              </a:rPr>
              <a:t> in </a:t>
            </a:r>
            <a:r>
              <a:rPr lang="cs-CZ" sz="2000" b="1" dirty="0" err="1">
                <a:solidFill>
                  <a:schemeClr val="tx1"/>
                </a:solidFill>
              </a:rPr>
              <a:t>the</a:t>
            </a:r>
            <a:r>
              <a:rPr lang="cs-CZ" sz="2000" b="1" dirty="0">
                <a:solidFill>
                  <a:schemeClr val="tx1"/>
                </a:solidFill>
              </a:rPr>
              <a:t> EU</a:t>
            </a:r>
            <a:r>
              <a:rPr lang="en-US" dirty="0">
                <a:solidFill>
                  <a:schemeClr val="tx1"/>
                </a:solidFill>
                <a:latin typeface="+mn-ea"/>
                <a:cs typeface="+mn-ea"/>
              </a:rPr>
              <a:t/>
            </a:r>
            <a:br>
              <a:rPr lang="en-US" dirty="0">
                <a:solidFill>
                  <a:schemeClr val="tx1"/>
                </a:solidFill>
                <a:latin typeface="+mn-ea"/>
                <a:cs typeface="+mn-ea"/>
              </a:rPr>
            </a:br>
            <a:r>
              <a:rPr lang="en-US" dirty="0">
                <a:solidFill>
                  <a:schemeClr val="tx1"/>
                </a:solidFill>
                <a:latin typeface="+mn-ea"/>
                <a:cs typeface="+mn-ea"/>
              </a:rPr>
              <a:t/>
            </a:r>
            <a:br>
              <a:rPr lang="en-US" dirty="0">
                <a:solidFill>
                  <a:schemeClr val="tx1"/>
                </a:solidFill>
                <a:latin typeface="+mn-ea"/>
                <a:cs typeface="+mn-ea"/>
              </a:rPr>
            </a:br>
            <a:r>
              <a:rPr lang="cs-CZ" sz="2000" b="1" dirty="0">
                <a:solidFill>
                  <a:schemeClr val="tx1"/>
                </a:solidFill>
              </a:rPr>
              <a:t>1. </a:t>
            </a:r>
            <a:r>
              <a:rPr lang="cs-CZ" sz="2000" b="1" dirty="0" err="1">
                <a:solidFill>
                  <a:schemeClr val="tx1"/>
                </a:solidFill>
              </a:rPr>
              <a:t>Cereals</a:t>
            </a:r>
            <a:r>
              <a:rPr lang="cs-CZ" sz="2000" b="1" dirty="0">
                <a:solidFill>
                  <a:schemeClr val="tx1"/>
                </a:solidFill>
              </a:rPr>
              <a:t> </a:t>
            </a:r>
            <a:r>
              <a:rPr lang="cs-CZ" sz="2000" b="1" dirty="0" err="1">
                <a:solidFill>
                  <a:schemeClr val="tx1"/>
                </a:solidFill>
              </a:rPr>
              <a:t>containing</a:t>
            </a:r>
            <a:r>
              <a:rPr lang="cs-CZ" sz="2000" b="1" dirty="0">
                <a:solidFill>
                  <a:schemeClr val="tx1"/>
                </a:solidFill>
              </a:rPr>
              <a:t> gluten</a:t>
            </a:r>
            <a:r>
              <a:rPr lang="cs-CZ" sz="2000" dirty="0">
                <a:solidFill>
                  <a:schemeClr val="tx1"/>
                </a:solidFill>
              </a:rPr>
              <a:t>, </a:t>
            </a:r>
            <a:r>
              <a:rPr lang="cs-CZ" sz="2000" dirty="0" err="1">
                <a:solidFill>
                  <a:schemeClr val="tx1"/>
                </a:solidFill>
              </a:rPr>
              <a:t>namely</a:t>
            </a:r>
            <a:r>
              <a:rPr lang="cs-CZ" sz="2000" dirty="0">
                <a:solidFill>
                  <a:schemeClr val="tx1"/>
                </a:solidFill>
              </a:rPr>
              <a:t>: </a:t>
            </a:r>
            <a:r>
              <a:rPr lang="cs-CZ" sz="2000" dirty="0" err="1">
                <a:solidFill>
                  <a:schemeClr val="tx1"/>
                </a:solidFill>
              </a:rPr>
              <a:t>wheat</a:t>
            </a:r>
            <a:r>
              <a:rPr lang="cs-CZ" sz="2000" dirty="0">
                <a:solidFill>
                  <a:schemeClr val="tx1"/>
                </a:solidFill>
              </a:rPr>
              <a:t> (such as </a:t>
            </a:r>
            <a:r>
              <a:rPr lang="cs-CZ" sz="2000" dirty="0" err="1">
                <a:solidFill>
                  <a:schemeClr val="tx1"/>
                </a:solidFill>
              </a:rPr>
              <a:t>spelt</a:t>
            </a:r>
            <a:r>
              <a:rPr lang="cs-CZ" sz="2000" dirty="0">
                <a:solidFill>
                  <a:schemeClr val="tx1"/>
                </a:solidFill>
              </a:rPr>
              <a:t> and</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 </a:t>
            </a:r>
            <a:r>
              <a:rPr lang="cs-CZ" sz="2000" dirty="0" err="1">
                <a:solidFill>
                  <a:schemeClr val="tx1"/>
                </a:solidFill>
              </a:rPr>
              <a:t>khorasan</a:t>
            </a:r>
            <a:r>
              <a:rPr lang="cs-CZ" sz="2000" dirty="0">
                <a:solidFill>
                  <a:schemeClr val="tx1"/>
                </a:solidFill>
              </a:rPr>
              <a:t> </a:t>
            </a:r>
            <a:r>
              <a:rPr lang="cs-CZ" sz="2000" dirty="0" err="1">
                <a:solidFill>
                  <a:schemeClr val="tx1"/>
                </a:solidFill>
              </a:rPr>
              <a:t>wheat</a:t>
            </a:r>
            <a:r>
              <a:rPr lang="cs-CZ" sz="2000" dirty="0">
                <a:solidFill>
                  <a:schemeClr val="tx1"/>
                </a:solidFill>
              </a:rPr>
              <a:t>), </a:t>
            </a:r>
            <a:r>
              <a:rPr lang="cs-CZ" sz="2000" dirty="0" err="1">
                <a:solidFill>
                  <a:schemeClr val="tx1"/>
                </a:solidFill>
              </a:rPr>
              <a:t>rye</a:t>
            </a:r>
            <a:r>
              <a:rPr lang="cs-CZ" sz="2000" dirty="0">
                <a:solidFill>
                  <a:schemeClr val="tx1"/>
                </a:solidFill>
              </a:rPr>
              <a:t>, </a:t>
            </a:r>
            <a:r>
              <a:rPr lang="cs-CZ" sz="2000" dirty="0" err="1">
                <a:solidFill>
                  <a:schemeClr val="tx1"/>
                </a:solidFill>
              </a:rPr>
              <a:t>barley</a:t>
            </a:r>
            <a:r>
              <a:rPr lang="cs-CZ" sz="2000" dirty="0">
                <a:solidFill>
                  <a:schemeClr val="tx1"/>
                </a:solidFill>
              </a:rPr>
              <a:t>, </a:t>
            </a:r>
            <a:r>
              <a:rPr lang="cs-CZ" sz="2000" dirty="0" err="1">
                <a:solidFill>
                  <a:schemeClr val="tx1"/>
                </a:solidFill>
              </a:rPr>
              <a:t>oats</a:t>
            </a:r>
            <a:r>
              <a:rPr lang="cs-CZ" sz="2000" dirty="0">
                <a:solidFill>
                  <a:schemeClr val="tx1"/>
                </a:solidFill>
              </a:rPr>
              <a:t> </a:t>
            </a:r>
            <a:r>
              <a:rPr lang="cs-CZ" sz="2000" dirty="0" err="1">
                <a:solidFill>
                  <a:schemeClr val="tx1"/>
                </a:solidFill>
              </a:rPr>
              <a:t>or</a:t>
            </a:r>
            <a:r>
              <a:rPr lang="cs-CZ" sz="2000" dirty="0">
                <a:solidFill>
                  <a:schemeClr val="tx1"/>
                </a:solidFill>
              </a:rPr>
              <a:t> </a:t>
            </a:r>
            <a:r>
              <a:rPr lang="cs-CZ" sz="2000" dirty="0" err="1">
                <a:solidFill>
                  <a:schemeClr val="tx1"/>
                </a:solidFill>
              </a:rPr>
              <a:t>their</a:t>
            </a:r>
            <a:r>
              <a:rPr lang="cs-CZ" sz="2000" dirty="0">
                <a:solidFill>
                  <a:schemeClr val="tx1"/>
                </a:solidFill>
              </a:rPr>
              <a:t> </a:t>
            </a:r>
            <a:r>
              <a:rPr lang="cs-CZ" sz="2000" dirty="0" err="1">
                <a:solidFill>
                  <a:schemeClr val="tx1"/>
                </a:solidFill>
              </a:rPr>
              <a:t>hybridised</a:t>
            </a:r>
            <a:r>
              <a:rPr lang="cs-CZ" sz="2000" dirty="0">
                <a:solidFill>
                  <a:schemeClr val="tx1"/>
                </a:solidFill>
              </a:rPr>
              <a:t> </a:t>
            </a:r>
            <a:r>
              <a:rPr lang="cs-CZ" sz="2000" dirty="0" err="1">
                <a:solidFill>
                  <a:schemeClr val="tx1"/>
                </a:solidFill>
              </a:rPr>
              <a:t>strains</a:t>
            </a:r>
            <a:r>
              <a:rPr lang="cs-CZ" sz="2000" dirty="0">
                <a:solidFill>
                  <a:schemeClr val="tx1"/>
                </a:solidFill>
              </a:rPr>
              <a:t>,</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 and </a:t>
            </a:r>
            <a:r>
              <a:rPr lang="cs-CZ" sz="2000" dirty="0" err="1">
                <a:solidFill>
                  <a:schemeClr val="tx1"/>
                </a:solidFill>
              </a:rPr>
              <a:t>products</a:t>
            </a:r>
            <a:r>
              <a:rPr lang="cs-CZ" sz="2000" dirty="0">
                <a:solidFill>
                  <a:schemeClr val="tx1"/>
                </a:solidFill>
              </a:rPr>
              <a:t> </a:t>
            </a:r>
            <a:r>
              <a:rPr lang="cs-CZ" sz="2000" dirty="0" err="1">
                <a:solidFill>
                  <a:schemeClr val="tx1"/>
                </a:solidFill>
              </a:rPr>
              <a:t>thereof</a:t>
            </a:r>
            <a:r>
              <a:rPr lang="cs-CZ" sz="2000" dirty="0">
                <a:solidFill>
                  <a:schemeClr val="tx1"/>
                </a:solidFill>
              </a:rPr>
              <a:t>, </a:t>
            </a:r>
            <a:r>
              <a:rPr lang="cs-CZ" sz="2000" dirty="0" err="1">
                <a:solidFill>
                  <a:schemeClr val="tx1"/>
                </a:solidFill>
              </a:rPr>
              <a:t>except</a:t>
            </a:r>
            <a:r>
              <a:rPr lang="cs-CZ" sz="2000" dirty="0">
                <a:solidFill>
                  <a:schemeClr val="tx1"/>
                </a:solidFill>
              </a:rPr>
              <a:t>:</a:t>
            </a:r>
            <a:r>
              <a:rPr lang="en-US" dirty="0">
                <a:solidFill>
                  <a:schemeClr val="tx1"/>
                </a:solidFill>
                <a:latin typeface="+mn-ea"/>
                <a:cs typeface="+mn-ea"/>
              </a:rPr>
              <a:t/>
            </a:r>
            <a:br>
              <a:rPr lang="en-US" dirty="0">
                <a:solidFill>
                  <a:schemeClr val="tx1"/>
                </a:solidFill>
                <a:latin typeface="+mn-ea"/>
                <a:cs typeface="+mn-ea"/>
              </a:rPr>
            </a:b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(a) </a:t>
            </a:r>
            <a:r>
              <a:rPr lang="cs-CZ" sz="2000" dirty="0" err="1">
                <a:solidFill>
                  <a:schemeClr val="tx1"/>
                </a:solidFill>
              </a:rPr>
              <a:t>wheat</a:t>
            </a:r>
            <a:r>
              <a:rPr lang="cs-CZ" sz="2000" dirty="0">
                <a:solidFill>
                  <a:schemeClr val="tx1"/>
                </a:solidFill>
              </a:rPr>
              <a:t> </a:t>
            </a:r>
            <a:r>
              <a:rPr lang="cs-CZ" sz="2000" dirty="0" err="1">
                <a:solidFill>
                  <a:schemeClr val="tx1"/>
                </a:solidFill>
              </a:rPr>
              <a:t>based</a:t>
            </a:r>
            <a:r>
              <a:rPr lang="cs-CZ" sz="2000" dirty="0">
                <a:solidFill>
                  <a:schemeClr val="tx1"/>
                </a:solidFill>
              </a:rPr>
              <a:t> </a:t>
            </a:r>
            <a:r>
              <a:rPr lang="cs-CZ" sz="2000" dirty="0" err="1">
                <a:solidFill>
                  <a:schemeClr val="tx1"/>
                </a:solidFill>
              </a:rPr>
              <a:t>glucose</a:t>
            </a:r>
            <a:r>
              <a:rPr lang="cs-CZ" sz="2000" dirty="0">
                <a:solidFill>
                  <a:schemeClr val="tx1"/>
                </a:solidFill>
              </a:rPr>
              <a:t> </a:t>
            </a:r>
            <a:r>
              <a:rPr lang="cs-CZ" sz="2000" dirty="0" err="1">
                <a:solidFill>
                  <a:schemeClr val="tx1"/>
                </a:solidFill>
              </a:rPr>
              <a:t>syrups</a:t>
            </a:r>
            <a:r>
              <a:rPr lang="cs-CZ" sz="2000" dirty="0">
                <a:solidFill>
                  <a:schemeClr val="tx1"/>
                </a:solidFill>
              </a:rPr>
              <a:t> </a:t>
            </a:r>
            <a:r>
              <a:rPr lang="cs-CZ" sz="2000" dirty="0" err="1">
                <a:solidFill>
                  <a:schemeClr val="tx1"/>
                </a:solidFill>
              </a:rPr>
              <a:t>including</a:t>
            </a:r>
            <a:r>
              <a:rPr lang="cs-CZ" sz="2000" dirty="0">
                <a:solidFill>
                  <a:schemeClr val="tx1"/>
                </a:solidFill>
              </a:rPr>
              <a:t> </a:t>
            </a:r>
            <a:r>
              <a:rPr lang="cs-CZ" sz="2000" dirty="0" err="1">
                <a:solidFill>
                  <a:schemeClr val="tx1"/>
                </a:solidFill>
              </a:rPr>
              <a:t>dextrose</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 (b) </a:t>
            </a:r>
            <a:r>
              <a:rPr lang="cs-CZ" sz="2000" dirty="0" err="1">
                <a:solidFill>
                  <a:schemeClr val="tx1"/>
                </a:solidFill>
              </a:rPr>
              <a:t>wheat</a:t>
            </a:r>
            <a:r>
              <a:rPr lang="cs-CZ" sz="2000" dirty="0">
                <a:solidFill>
                  <a:schemeClr val="tx1"/>
                </a:solidFill>
              </a:rPr>
              <a:t> </a:t>
            </a:r>
            <a:r>
              <a:rPr lang="cs-CZ" sz="2000" dirty="0" err="1">
                <a:solidFill>
                  <a:schemeClr val="tx1"/>
                </a:solidFill>
              </a:rPr>
              <a:t>based</a:t>
            </a:r>
            <a:r>
              <a:rPr lang="cs-CZ" sz="2000" dirty="0">
                <a:solidFill>
                  <a:schemeClr val="tx1"/>
                </a:solidFill>
              </a:rPr>
              <a:t> </a:t>
            </a:r>
            <a:r>
              <a:rPr lang="cs-CZ" sz="2000" dirty="0" err="1">
                <a:solidFill>
                  <a:schemeClr val="tx1"/>
                </a:solidFill>
              </a:rPr>
              <a:t>maltodextrins</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 (c) </a:t>
            </a:r>
            <a:r>
              <a:rPr lang="cs-CZ" sz="2000" dirty="0" err="1">
                <a:solidFill>
                  <a:schemeClr val="tx1"/>
                </a:solidFill>
              </a:rPr>
              <a:t>glucose</a:t>
            </a:r>
            <a:r>
              <a:rPr lang="cs-CZ" sz="2000" dirty="0">
                <a:solidFill>
                  <a:schemeClr val="tx1"/>
                </a:solidFill>
              </a:rPr>
              <a:t> </a:t>
            </a:r>
            <a:r>
              <a:rPr lang="cs-CZ" sz="2000" dirty="0" err="1">
                <a:solidFill>
                  <a:schemeClr val="tx1"/>
                </a:solidFill>
              </a:rPr>
              <a:t>syrups</a:t>
            </a:r>
            <a:r>
              <a:rPr lang="cs-CZ" sz="2000" dirty="0">
                <a:solidFill>
                  <a:schemeClr val="tx1"/>
                </a:solidFill>
              </a:rPr>
              <a:t> </a:t>
            </a:r>
            <a:r>
              <a:rPr lang="cs-CZ" sz="2000" dirty="0" err="1">
                <a:solidFill>
                  <a:schemeClr val="tx1"/>
                </a:solidFill>
              </a:rPr>
              <a:t>based</a:t>
            </a:r>
            <a:r>
              <a:rPr lang="cs-CZ" sz="2000" dirty="0">
                <a:solidFill>
                  <a:schemeClr val="tx1"/>
                </a:solidFill>
              </a:rPr>
              <a:t> on </a:t>
            </a:r>
            <a:r>
              <a:rPr lang="cs-CZ" sz="2000" dirty="0" err="1">
                <a:solidFill>
                  <a:schemeClr val="tx1"/>
                </a:solidFill>
              </a:rPr>
              <a:t>barley</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 (d) </a:t>
            </a:r>
            <a:r>
              <a:rPr lang="cs-CZ" sz="2000" dirty="0" err="1">
                <a:solidFill>
                  <a:schemeClr val="tx1"/>
                </a:solidFill>
              </a:rPr>
              <a:t>cereals</a:t>
            </a:r>
            <a:r>
              <a:rPr lang="cs-CZ" sz="2000" dirty="0">
                <a:solidFill>
                  <a:schemeClr val="tx1"/>
                </a:solidFill>
              </a:rPr>
              <a:t> </a:t>
            </a:r>
            <a:r>
              <a:rPr lang="cs-CZ" sz="2000" dirty="0" err="1">
                <a:solidFill>
                  <a:schemeClr val="tx1"/>
                </a:solidFill>
              </a:rPr>
              <a:t>used</a:t>
            </a:r>
            <a:r>
              <a:rPr lang="cs-CZ" sz="2000" dirty="0">
                <a:solidFill>
                  <a:schemeClr val="tx1"/>
                </a:solidFill>
              </a:rPr>
              <a:t> </a:t>
            </a:r>
            <a:r>
              <a:rPr lang="cs-CZ" sz="2000" dirty="0" err="1">
                <a:solidFill>
                  <a:schemeClr val="tx1"/>
                </a:solidFill>
              </a:rPr>
              <a:t>for</a:t>
            </a:r>
            <a:r>
              <a:rPr lang="cs-CZ" sz="2000" dirty="0">
                <a:solidFill>
                  <a:schemeClr val="tx1"/>
                </a:solidFill>
              </a:rPr>
              <a:t> </a:t>
            </a:r>
            <a:r>
              <a:rPr lang="cs-CZ" sz="2000" dirty="0" err="1">
                <a:solidFill>
                  <a:schemeClr val="tx1"/>
                </a:solidFill>
              </a:rPr>
              <a:t>making</a:t>
            </a:r>
            <a:r>
              <a:rPr lang="cs-CZ" sz="2000" dirty="0">
                <a:solidFill>
                  <a:schemeClr val="tx1"/>
                </a:solidFill>
              </a:rPr>
              <a:t> </a:t>
            </a:r>
            <a:r>
              <a:rPr lang="cs-CZ" sz="2000" dirty="0" err="1">
                <a:solidFill>
                  <a:schemeClr val="tx1"/>
                </a:solidFill>
              </a:rPr>
              <a:t>alcoholic</a:t>
            </a:r>
            <a:r>
              <a:rPr lang="cs-CZ" sz="2000" dirty="0">
                <a:solidFill>
                  <a:schemeClr val="tx1"/>
                </a:solidFill>
              </a:rPr>
              <a:t> </a:t>
            </a:r>
            <a:r>
              <a:rPr lang="cs-CZ" sz="2000" dirty="0" err="1">
                <a:solidFill>
                  <a:schemeClr val="tx1"/>
                </a:solidFill>
              </a:rPr>
              <a:t>distillates</a:t>
            </a:r>
            <a:r>
              <a:rPr lang="cs-CZ" sz="2000" dirty="0">
                <a:solidFill>
                  <a:schemeClr val="tx1"/>
                </a:solidFill>
              </a:rPr>
              <a:t> </a:t>
            </a:r>
            <a:r>
              <a:rPr lang="cs-CZ" sz="2000" dirty="0" err="1">
                <a:solidFill>
                  <a:schemeClr val="tx1"/>
                </a:solidFill>
              </a:rPr>
              <a:t>including</a:t>
            </a:r>
            <a:r>
              <a:rPr lang="cs-CZ" sz="2000" dirty="0">
                <a:solidFill>
                  <a:schemeClr val="tx1"/>
                </a:solidFill>
              </a:rPr>
              <a:t> </a:t>
            </a:r>
            <a:r>
              <a:rPr lang="cs-CZ" sz="2000" dirty="0" err="1">
                <a:solidFill>
                  <a:schemeClr val="tx1"/>
                </a:solidFill>
              </a:rPr>
              <a:t>ethyl</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 </a:t>
            </a:r>
            <a:r>
              <a:rPr lang="cs-CZ" sz="2000" dirty="0" err="1">
                <a:solidFill>
                  <a:schemeClr val="tx1"/>
                </a:solidFill>
              </a:rPr>
              <a:t>alcohol</a:t>
            </a:r>
            <a:r>
              <a:rPr lang="cs-CZ" sz="2000" dirty="0">
                <a:solidFill>
                  <a:schemeClr val="tx1"/>
                </a:solidFill>
              </a:rPr>
              <a:t> </a:t>
            </a:r>
            <a:r>
              <a:rPr lang="cs-CZ" sz="2000" dirty="0" err="1">
                <a:solidFill>
                  <a:schemeClr val="tx1"/>
                </a:solidFill>
              </a:rPr>
              <a:t>of</a:t>
            </a:r>
            <a:r>
              <a:rPr lang="cs-CZ" sz="2000" dirty="0">
                <a:solidFill>
                  <a:schemeClr val="tx1"/>
                </a:solidFill>
              </a:rPr>
              <a:t> </a:t>
            </a:r>
            <a:r>
              <a:rPr lang="cs-CZ" sz="2000" dirty="0" err="1">
                <a:solidFill>
                  <a:schemeClr val="tx1"/>
                </a:solidFill>
              </a:rPr>
              <a:t>agricultural</a:t>
            </a:r>
            <a:r>
              <a:rPr lang="cs-CZ" sz="2000" dirty="0">
                <a:solidFill>
                  <a:schemeClr val="tx1"/>
                </a:solidFill>
              </a:rPr>
              <a:t> </a:t>
            </a:r>
            <a:r>
              <a:rPr lang="cs-CZ" sz="2000" dirty="0" err="1">
                <a:solidFill>
                  <a:schemeClr val="tx1"/>
                </a:solidFill>
              </a:rPr>
              <a:t>origin</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 </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2. </a:t>
            </a:r>
            <a:r>
              <a:rPr lang="cs-CZ" sz="2000" b="1" dirty="0" err="1">
                <a:solidFill>
                  <a:schemeClr val="tx1"/>
                </a:solidFill>
              </a:rPr>
              <a:t>Crustaceans</a:t>
            </a:r>
            <a:r>
              <a:rPr lang="cs-CZ" sz="2000" dirty="0">
                <a:solidFill>
                  <a:schemeClr val="tx1"/>
                </a:solidFill>
              </a:rPr>
              <a:t> and </a:t>
            </a:r>
            <a:r>
              <a:rPr lang="cs-CZ" sz="2000" dirty="0" err="1">
                <a:solidFill>
                  <a:schemeClr val="tx1"/>
                </a:solidFill>
              </a:rPr>
              <a:t>products</a:t>
            </a:r>
            <a:r>
              <a:rPr lang="cs-CZ" sz="2000" dirty="0">
                <a:solidFill>
                  <a:schemeClr val="tx1"/>
                </a:solidFill>
              </a:rPr>
              <a:t> </a:t>
            </a:r>
            <a:r>
              <a:rPr lang="cs-CZ" sz="2000" dirty="0" err="1">
                <a:solidFill>
                  <a:schemeClr val="tx1"/>
                </a:solidFill>
              </a:rPr>
              <a:t>thereof</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3. </a:t>
            </a:r>
            <a:r>
              <a:rPr lang="cs-CZ" sz="2000" b="1" dirty="0" err="1">
                <a:solidFill>
                  <a:schemeClr val="tx1"/>
                </a:solidFill>
              </a:rPr>
              <a:t>Eggs</a:t>
            </a:r>
            <a:r>
              <a:rPr lang="cs-CZ" sz="2000" dirty="0">
                <a:solidFill>
                  <a:schemeClr val="tx1"/>
                </a:solidFill>
              </a:rPr>
              <a:t> and </a:t>
            </a:r>
            <a:r>
              <a:rPr lang="cs-CZ" sz="2000" dirty="0" err="1">
                <a:solidFill>
                  <a:schemeClr val="tx1"/>
                </a:solidFill>
              </a:rPr>
              <a:t>products</a:t>
            </a:r>
            <a:r>
              <a:rPr lang="cs-CZ" sz="2000" dirty="0">
                <a:solidFill>
                  <a:schemeClr val="tx1"/>
                </a:solidFill>
              </a:rPr>
              <a:t> </a:t>
            </a:r>
            <a:r>
              <a:rPr lang="cs-CZ" sz="2000" dirty="0" err="1">
                <a:solidFill>
                  <a:schemeClr val="tx1"/>
                </a:solidFill>
              </a:rPr>
              <a:t>thereof</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4. </a:t>
            </a:r>
            <a:r>
              <a:rPr lang="cs-CZ" sz="2000" b="1" dirty="0" err="1">
                <a:solidFill>
                  <a:schemeClr val="tx1"/>
                </a:solidFill>
              </a:rPr>
              <a:t>Fish</a:t>
            </a:r>
            <a:r>
              <a:rPr lang="cs-CZ" sz="2000" dirty="0">
                <a:solidFill>
                  <a:schemeClr val="tx1"/>
                </a:solidFill>
              </a:rPr>
              <a:t> and </a:t>
            </a:r>
            <a:r>
              <a:rPr lang="cs-CZ" sz="2000" dirty="0" err="1">
                <a:solidFill>
                  <a:schemeClr val="tx1"/>
                </a:solidFill>
              </a:rPr>
              <a:t>products</a:t>
            </a:r>
            <a:r>
              <a:rPr lang="cs-CZ" sz="2000" dirty="0">
                <a:solidFill>
                  <a:schemeClr val="tx1"/>
                </a:solidFill>
              </a:rPr>
              <a:t> </a:t>
            </a:r>
            <a:r>
              <a:rPr lang="cs-CZ" sz="2000" dirty="0" err="1">
                <a:solidFill>
                  <a:schemeClr val="tx1"/>
                </a:solidFill>
              </a:rPr>
              <a:t>thereof</a:t>
            </a:r>
            <a:r>
              <a:rPr lang="cs-CZ" sz="2000" dirty="0">
                <a:solidFill>
                  <a:schemeClr val="tx1"/>
                </a:solidFill>
              </a:rPr>
              <a:t>, </a:t>
            </a:r>
            <a:r>
              <a:rPr lang="cs-CZ" sz="2000" dirty="0" err="1">
                <a:solidFill>
                  <a:schemeClr val="tx1"/>
                </a:solidFill>
              </a:rPr>
              <a:t>except</a:t>
            </a:r>
            <a:r>
              <a:rPr lang="cs-CZ" sz="2000" dirty="0">
                <a:solidFill>
                  <a:schemeClr val="tx1"/>
                </a:solidFill>
              </a:rPr>
              <a:t>:</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(a) </a:t>
            </a:r>
            <a:r>
              <a:rPr lang="cs-CZ" sz="2000" dirty="0" err="1">
                <a:solidFill>
                  <a:schemeClr val="tx1"/>
                </a:solidFill>
              </a:rPr>
              <a:t>fish</a:t>
            </a:r>
            <a:r>
              <a:rPr lang="cs-CZ" sz="2000" dirty="0">
                <a:solidFill>
                  <a:schemeClr val="tx1"/>
                </a:solidFill>
              </a:rPr>
              <a:t> </a:t>
            </a:r>
            <a:r>
              <a:rPr lang="cs-CZ" sz="2000" dirty="0" err="1">
                <a:solidFill>
                  <a:schemeClr val="tx1"/>
                </a:solidFill>
              </a:rPr>
              <a:t>gelatine</a:t>
            </a:r>
            <a:r>
              <a:rPr lang="cs-CZ" sz="2000" dirty="0">
                <a:solidFill>
                  <a:schemeClr val="tx1"/>
                </a:solidFill>
              </a:rPr>
              <a:t> </a:t>
            </a:r>
            <a:r>
              <a:rPr lang="cs-CZ" sz="2000" dirty="0" err="1">
                <a:solidFill>
                  <a:schemeClr val="tx1"/>
                </a:solidFill>
              </a:rPr>
              <a:t>used</a:t>
            </a:r>
            <a:r>
              <a:rPr lang="cs-CZ" sz="2000" dirty="0">
                <a:solidFill>
                  <a:schemeClr val="tx1"/>
                </a:solidFill>
              </a:rPr>
              <a:t> as </a:t>
            </a:r>
            <a:r>
              <a:rPr lang="cs-CZ" sz="2000" dirty="0" err="1">
                <a:solidFill>
                  <a:schemeClr val="tx1"/>
                </a:solidFill>
              </a:rPr>
              <a:t>carrier</a:t>
            </a:r>
            <a:r>
              <a:rPr lang="cs-CZ" sz="2000" dirty="0">
                <a:solidFill>
                  <a:schemeClr val="tx1"/>
                </a:solidFill>
              </a:rPr>
              <a:t> </a:t>
            </a:r>
            <a:r>
              <a:rPr lang="cs-CZ" sz="2000" dirty="0" err="1">
                <a:solidFill>
                  <a:schemeClr val="tx1"/>
                </a:solidFill>
              </a:rPr>
              <a:t>for</a:t>
            </a:r>
            <a:r>
              <a:rPr lang="cs-CZ" sz="2000" dirty="0">
                <a:solidFill>
                  <a:schemeClr val="tx1"/>
                </a:solidFill>
              </a:rPr>
              <a:t> vitamin </a:t>
            </a:r>
            <a:r>
              <a:rPr lang="cs-CZ" sz="2000" dirty="0" err="1">
                <a:solidFill>
                  <a:schemeClr val="tx1"/>
                </a:solidFill>
              </a:rPr>
              <a:t>or</a:t>
            </a:r>
            <a:r>
              <a:rPr lang="cs-CZ" sz="2000" dirty="0">
                <a:solidFill>
                  <a:schemeClr val="tx1"/>
                </a:solidFill>
              </a:rPr>
              <a:t> </a:t>
            </a:r>
            <a:r>
              <a:rPr lang="cs-CZ" sz="2000" dirty="0" err="1">
                <a:solidFill>
                  <a:schemeClr val="tx1"/>
                </a:solidFill>
              </a:rPr>
              <a:t>carotenoid</a:t>
            </a:r>
            <a:r>
              <a:rPr lang="cs-CZ" sz="2000" dirty="0">
                <a:solidFill>
                  <a:schemeClr val="tx1"/>
                </a:solidFill>
              </a:rPr>
              <a:t> </a:t>
            </a:r>
            <a:r>
              <a:rPr lang="cs-CZ" sz="2000" dirty="0" err="1">
                <a:solidFill>
                  <a:schemeClr val="tx1"/>
                </a:solidFill>
              </a:rPr>
              <a:t>preparations</a:t>
            </a:r>
            <a:r>
              <a:rPr lang="en-US" dirty="0">
                <a:solidFill>
                  <a:schemeClr val="tx1"/>
                </a:solidFill>
                <a:latin typeface="+mn-ea"/>
                <a:cs typeface="+mn-ea"/>
              </a:rPr>
              <a:t/>
            </a:r>
            <a:br>
              <a:rPr lang="en-US" dirty="0">
                <a:solidFill>
                  <a:schemeClr val="tx1"/>
                </a:solidFill>
                <a:latin typeface="+mn-ea"/>
                <a:cs typeface="+mn-ea"/>
              </a:rPr>
            </a:br>
            <a:r>
              <a:rPr lang="cs-CZ" sz="2000" dirty="0">
                <a:solidFill>
                  <a:schemeClr val="tx1"/>
                </a:solidFill>
              </a:rPr>
              <a:t> (b) </a:t>
            </a:r>
            <a:r>
              <a:rPr lang="cs-CZ" sz="2000" dirty="0" err="1">
                <a:solidFill>
                  <a:schemeClr val="tx1"/>
                </a:solidFill>
              </a:rPr>
              <a:t>fish</a:t>
            </a:r>
            <a:r>
              <a:rPr lang="cs-CZ" sz="2000" dirty="0">
                <a:solidFill>
                  <a:schemeClr val="tx1"/>
                </a:solidFill>
              </a:rPr>
              <a:t> </a:t>
            </a:r>
            <a:r>
              <a:rPr lang="cs-CZ" sz="2000" dirty="0" err="1">
                <a:solidFill>
                  <a:schemeClr val="tx1"/>
                </a:solidFill>
              </a:rPr>
              <a:t>gelatine</a:t>
            </a:r>
            <a:r>
              <a:rPr lang="cs-CZ" sz="2000" dirty="0">
                <a:solidFill>
                  <a:schemeClr val="tx1"/>
                </a:solidFill>
              </a:rPr>
              <a:t> </a:t>
            </a:r>
            <a:r>
              <a:rPr lang="cs-CZ" sz="2000" dirty="0" err="1">
                <a:solidFill>
                  <a:schemeClr val="tx1"/>
                </a:solidFill>
              </a:rPr>
              <a:t>or</a:t>
            </a:r>
            <a:r>
              <a:rPr lang="cs-CZ" sz="2000" dirty="0">
                <a:solidFill>
                  <a:schemeClr val="tx1"/>
                </a:solidFill>
              </a:rPr>
              <a:t> </a:t>
            </a:r>
            <a:r>
              <a:rPr lang="cs-CZ" sz="2000" dirty="0" err="1">
                <a:solidFill>
                  <a:schemeClr val="tx1"/>
                </a:solidFill>
              </a:rPr>
              <a:t>Isinglass</a:t>
            </a:r>
            <a:r>
              <a:rPr lang="cs-CZ" sz="2000" dirty="0">
                <a:solidFill>
                  <a:schemeClr val="tx1"/>
                </a:solidFill>
              </a:rPr>
              <a:t> </a:t>
            </a:r>
            <a:r>
              <a:rPr lang="cs-CZ" sz="2000" dirty="0" err="1">
                <a:solidFill>
                  <a:schemeClr val="tx1"/>
                </a:solidFill>
              </a:rPr>
              <a:t>used</a:t>
            </a:r>
            <a:r>
              <a:rPr lang="cs-CZ" sz="2000" dirty="0">
                <a:solidFill>
                  <a:schemeClr val="tx1"/>
                </a:solidFill>
              </a:rPr>
              <a:t> as </a:t>
            </a:r>
            <a:r>
              <a:rPr lang="cs-CZ" sz="2000" dirty="0" err="1">
                <a:solidFill>
                  <a:schemeClr val="tx1"/>
                </a:solidFill>
              </a:rPr>
              <a:t>fining</a:t>
            </a:r>
            <a:r>
              <a:rPr lang="cs-CZ" sz="2000" dirty="0">
                <a:solidFill>
                  <a:schemeClr val="tx1"/>
                </a:solidFill>
              </a:rPr>
              <a:t> agent in </a:t>
            </a:r>
            <a:r>
              <a:rPr lang="cs-CZ" sz="2000" dirty="0" err="1">
                <a:solidFill>
                  <a:schemeClr val="tx1"/>
                </a:solidFill>
              </a:rPr>
              <a:t>beer</a:t>
            </a:r>
            <a:r>
              <a:rPr lang="cs-CZ" sz="2000" dirty="0">
                <a:solidFill>
                  <a:schemeClr val="tx1"/>
                </a:solidFill>
              </a:rPr>
              <a:t> and </a:t>
            </a:r>
            <a:r>
              <a:rPr lang="cs-CZ" sz="2000" dirty="0" err="1">
                <a:solidFill>
                  <a:schemeClr val="tx1"/>
                </a:solidFill>
              </a:rPr>
              <a:t>wine</a:t>
            </a:r>
            <a:r>
              <a:rPr lang="en-US" dirty="0">
                <a:solidFill>
                  <a:schemeClr val="tx1"/>
                </a:solidFill>
                <a:latin typeface="+mn-ea"/>
                <a:cs typeface="+mn-ea"/>
              </a:rPr>
              <a:t/>
            </a:r>
            <a:br>
              <a:rPr lang="en-US" dirty="0">
                <a:solidFill>
                  <a:schemeClr val="tx1"/>
                </a:solidFill>
                <a:latin typeface="+mn-ea"/>
                <a:cs typeface="+mn-ea"/>
              </a:rPr>
            </a:br>
            <a:r>
              <a:rPr lang="en-US" dirty="0">
                <a:solidFill>
                  <a:schemeClr val="tx1"/>
                </a:solidFill>
                <a:latin typeface="+mn-ea"/>
                <a:cs typeface="+mn-ea"/>
              </a:rPr>
              <a:t/>
            </a:r>
            <a:br>
              <a:rPr lang="en-US" dirty="0">
                <a:solidFill>
                  <a:schemeClr val="tx1"/>
                </a:solidFill>
                <a:latin typeface="+mn-ea"/>
                <a:cs typeface="+mn-ea"/>
              </a:rPr>
            </a:br>
            <a:endParaRPr lang="cs-CZ" b="1" dirty="0"/>
          </a:p>
        </p:txBody>
      </p:sp>
      <p:sp>
        <p:nvSpPr>
          <p:cNvPr id="5" name="Nadpis 1">
            <a:extLst>
              <a:ext uri="{FF2B5EF4-FFF2-40B4-BE49-F238E27FC236}">
                <a16:creationId xmlns:a16="http://schemas.microsoft.com/office/drawing/2014/main" xmlns="" id="{300BAFB9-DEF9-4817-A790-E37DFA67D99A}"/>
              </a:ext>
            </a:extLst>
          </p:cNvPr>
          <p:cNvSpPr txBox="1"/>
          <p:nvPr/>
        </p:nvSpPr>
        <p:spPr>
          <a:xfrm>
            <a:off x="552450" y="295275"/>
            <a:ext cx="10995025" cy="7017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nSpc>
                <a:spcPct val="90000"/>
              </a:lnSpc>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lang="en-US" sz="4400" cap="all" dirty="0" err="1"/>
              <a:t>aLLERGENS</a:t>
            </a:r>
            <a:r>
              <a:rPr lang="en-US" sz="4400" cap="all" dirty="0"/>
              <a:t> 1</a:t>
            </a:r>
            <a:endParaRPr sz="4400" dirty="0"/>
          </a:p>
        </p:txBody>
      </p:sp>
      <p:pic>
        <p:nvPicPr>
          <p:cNvPr id="6" name="Obrázek 6">
            <a:extLst>
              <a:ext uri="{FF2B5EF4-FFF2-40B4-BE49-F238E27FC236}">
                <a16:creationId xmlns:a16="http://schemas.microsoft.com/office/drawing/2014/main" xmlns="" id="{FBB0096E-E7CC-467C-87F2-2A32FA66C5EF}"/>
              </a:ext>
            </a:extLst>
          </p:cNvPr>
          <p:cNvPicPr>
            <a:picLocks noChangeAspect="1"/>
          </p:cNvPicPr>
          <p:nvPr/>
        </p:nvPicPr>
        <p:blipFill>
          <a:blip r:embed="rId2"/>
          <a:stretch>
            <a:fillRect/>
          </a:stretch>
        </p:blipFill>
        <p:spPr>
          <a:xfrm>
            <a:off x="7724775" y="0"/>
            <a:ext cx="4507693" cy="6352222"/>
          </a:xfrm>
          <a:prstGeom prst="rect">
            <a:avLst/>
          </a:prstGeom>
        </p:spPr>
      </p:pic>
    </p:spTree>
    <p:extLst>
      <p:ext uri="{BB962C8B-B14F-4D97-AF65-F5344CB8AC3E}">
        <p14:creationId xmlns:p14="http://schemas.microsoft.com/office/powerpoint/2010/main" val="251090352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xmlns="" id="{D4DA30F3-CDBE-4946-9431-61E04BFF67C6}"/>
              </a:ext>
            </a:extLst>
          </p:cNvPr>
          <p:cNvSpPr>
            <a:spLocks noGrp="1"/>
          </p:cNvSpPr>
          <p:nvPr>
            <p:ph type="body" idx="1"/>
          </p:nvPr>
        </p:nvSpPr>
        <p:spPr>
          <a:xfrm>
            <a:off x="247650" y="647520"/>
            <a:ext cx="10515600" cy="4351338"/>
          </a:xfrm>
        </p:spPr>
        <p:txBody>
          <a:bodyPr lIns="45719" rIns="45719" anchor="t">
            <a:noAutofit/>
          </a:bodyPr>
          <a:lstStyle/>
          <a:p>
            <a:pPr>
              <a:lnSpc>
                <a:spcPct val="100000"/>
              </a:lnSpc>
              <a:buNone/>
            </a:pPr>
            <a:endParaRPr lang="cs-CZ"/>
          </a:p>
          <a:p>
            <a:pPr>
              <a:buNone/>
            </a:pPr>
            <a:r>
              <a:rPr lang="cs-CZ" sz="1100" dirty="0">
                <a:solidFill>
                  <a:srgbClr val="FFFFFF"/>
                </a:solidFill>
              </a:rPr>
              <a:t>5. </a:t>
            </a:r>
            <a:r>
              <a:rPr lang="cs-CZ" sz="1200" b="1" dirty="0">
                <a:solidFill>
                  <a:srgbClr val="FFFFFF"/>
                </a:solidFill>
              </a:rPr>
              <a:t>P</a:t>
            </a:r>
            <a:r>
              <a:rPr lang="cs-CZ" sz="2000" dirty="0"/>
              <a:t>5. </a:t>
            </a:r>
            <a:r>
              <a:rPr lang="cs-CZ" sz="2000" b="1" dirty="0" err="1"/>
              <a:t>Peanuts</a:t>
            </a:r>
            <a:r>
              <a:rPr lang="cs-CZ" sz="2000" dirty="0"/>
              <a:t> and </a:t>
            </a:r>
            <a:r>
              <a:rPr lang="cs-CZ" sz="2000" dirty="0" err="1"/>
              <a:t>products</a:t>
            </a:r>
            <a:r>
              <a:rPr lang="cs-CZ" sz="2000" dirty="0"/>
              <a:t> </a:t>
            </a:r>
            <a:r>
              <a:rPr lang="cs-CZ" sz="2000" dirty="0" err="1"/>
              <a:t>thereof</a:t>
            </a:r>
            <a:r>
              <a:rPr lang="en-US" dirty="0">
                <a:solidFill>
                  <a:schemeClr val="tx1"/>
                </a:solidFill>
              </a:rPr>
              <a:t/>
            </a:r>
            <a:br>
              <a:rPr lang="en-US" dirty="0">
                <a:solidFill>
                  <a:schemeClr val="tx1"/>
                </a:solidFill>
              </a:rPr>
            </a:br>
            <a:r>
              <a:rPr lang="cs-CZ" sz="2000" dirty="0"/>
              <a:t> </a:t>
            </a:r>
            <a:r>
              <a:rPr lang="en-US" dirty="0">
                <a:solidFill>
                  <a:schemeClr val="tx1"/>
                </a:solidFill>
              </a:rPr>
              <a:t/>
            </a:r>
            <a:br>
              <a:rPr lang="en-US" dirty="0">
                <a:solidFill>
                  <a:schemeClr val="tx1"/>
                </a:solidFill>
              </a:rPr>
            </a:br>
            <a:r>
              <a:rPr lang="cs-CZ" sz="2000" dirty="0"/>
              <a:t>6. </a:t>
            </a:r>
            <a:r>
              <a:rPr lang="cs-CZ" sz="2000" b="1" dirty="0" err="1"/>
              <a:t>Soybeans</a:t>
            </a:r>
            <a:r>
              <a:rPr lang="cs-CZ" sz="2000" dirty="0"/>
              <a:t> and </a:t>
            </a:r>
            <a:r>
              <a:rPr lang="cs-CZ" sz="2000" dirty="0" err="1"/>
              <a:t>products</a:t>
            </a:r>
            <a:r>
              <a:rPr lang="cs-CZ" sz="2000" dirty="0"/>
              <a:t> </a:t>
            </a:r>
            <a:r>
              <a:rPr lang="cs-CZ" sz="2000" dirty="0" err="1"/>
              <a:t>thereof</a:t>
            </a:r>
            <a:r>
              <a:rPr lang="cs-CZ" sz="2000" dirty="0"/>
              <a:t>, </a:t>
            </a:r>
            <a:r>
              <a:rPr lang="cs-CZ" sz="2000" dirty="0" err="1"/>
              <a:t>except</a:t>
            </a:r>
            <a:r>
              <a:rPr lang="cs-CZ" sz="2000" dirty="0"/>
              <a:t>:</a:t>
            </a:r>
            <a:r>
              <a:rPr lang="en-US" dirty="0">
                <a:solidFill>
                  <a:schemeClr val="tx1"/>
                </a:solidFill>
              </a:rPr>
              <a:t/>
            </a:r>
            <a:br>
              <a:rPr lang="en-US" dirty="0">
                <a:solidFill>
                  <a:schemeClr val="tx1"/>
                </a:solidFill>
              </a:rPr>
            </a:br>
            <a:r>
              <a:rPr lang="cs-CZ" sz="2000" dirty="0"/>
              <a:t> </a:t>
            </a:r>
            <a:r>
              <a:rPr lang="en-US" dirty="0">
                <a:solidFill>
                  <a:schemeClr val="tx1"/>
                </a:solidFill>
              </a:rPr>
              <a:t/>
            </a:r>
            <a:br>
              <a:rPr lang="en-US" dirty="0">
                <a:solidFill>
                  <a:schemeClr val="tx1"/>
                </a:solidFill>
              </a:rPr>
            </a:br>
            <a:r>
              <a:rPr lang="cs-CZ" sz="2000" dirty="0"/>
              <a:t>(a) </a:t>
            </a:r>
            <a:r>
              <a:rPr lang="cs-CZ" sz="2000" dirty="0" err="1"/>
              <a:t>fully</a:t>
            </a:r>
            <a:r>
              <a:rPr lang="cs-CZ" sz="2000" dirty="0"/>
              <a:t> </a:t>
            </a:r>
            <a:r>
              <a:rPr lang="cs-CZ" sz="2000" dirty="0" err="1"/>
              <a:t>refined</a:t>
            </a:r>
            <a:r>
              <a:rPr lang="cs-CZ" sz="2000" dirty="0"/>
              <a:t> </a:t>
            </a:r>
            <a:r>
              <a:rPr lang="cs-CZ" sz="2000" dirty="0" err="1"/>
              <a:t>soybean</a:t>
            </a:r>
            <a:r>
              <a:rPr lang="cs-CZ" sz="2000" dirty="0"/>
              <a:t> </a:t>
            </a:r>
            <a:r>
              <a:rPr lang="cs-CZ" sz="2000" dirty="0" err="1"/>
              <a:t>oil</a:t>
            </a:r>
            <a:r>
              <a:rPr lang="cs-CZ" sz="2000" dirty="0"/>
              <a:t> and fat</a:t>
            </a:r>
            <a:r>
              <a:rPr lang="en-US" dirty="0">
                <a:solidFill>
                  <a:schemeClr val="tx1"/>
                </a:solidFill>
              </a:rPr>
              <a:t/>
            </a:r>
            <a:br>
              <a:rPr lang="en-US" dirty="0">
                <a:solidFill>
                  <a:schemeClr val="tx1"/>
                </a:solidFill>
              </a:rPr>
            </a:br>
            <a:r>
              <a:rPr lang="cs-CZ" sz="2000" dirty="0"/>
              <a:t> (b) natural </a:t>
            </a:r>
            <a:r>
              <a:rPr lang="cs-CZ" sz="2000" dirty="0" err="1"/>
              <a:t>mixed</a:t>
            </a:r>
            <a:r>
              <a:rPr lang="cs-CZ" sz="2000" dirty="0"/>
              <a:t> </a:t>
            </a:r>
            <a:r>
              <a:rPr lang="cs-CZ" sz="2000" dirty="0" err="1"/>
              <a:t>tocopherols</a:t>
            </a:r>
            <a:r>
              <a:rPr lang="cs-CZ" sz="2000" dirty="0"/>
              <a:t> (E306), natural D-</a:t>
            </a:r>
            <a:r>
              <a:rPr lang="cs-CZ" sz="2000" dirty="0" err="1"/>
              <a:t>alpha</a:t>
            </a:r>
            <a:r>
              <a:rPr lang="cs-CZ" sz="2000" dirty="0"/>
              <a:t> </a:t>
            </a:r>
            <a:r>
              <a:rPr lang="cs-CZ" sz="2000" dirty="0" err="1"/>
              <a:t>tocopherol</a:t>
            </a:r>
            <a:r>
              <a:rPr lang="cs-CZ" sz="2000" dirty="0"/>
              <a:t>, natural</a:t>
            </a:r>
            <a:r>
              <a:rPr lang="en-US" dirty="0">
                <a:solidFill>
                  <a:schemeClr val="tx1"/>
                </a:solidFill>
              </a:rPr>
              <a:t/>
            </a:r>
            <a:br>
              <a:rPr lang="en-US" dirty="0">
                <a:solidFill>
                  <a:schemeClr val="tx1"/>
                </a:solidFill>
              </a:rPr>
            </a:br>
            <a:r>
              <a:rPr lang="cs-CZ" sz="2000" dirty="0"/>
              <a:t> D-</a:t>
            </a:r>
            <a:r>
              <a:rPr lang="cs-CZ" sz="2000" dirty="0" err="1"/>
              <a:t>alpha</a:t>
            </a:r>
            <a:r>
              <a:rPr lang="cs-CZ" sz="2000" dirty="0"/>
              <a:t> </a:t>
            </a:r>
            <a:r>
              <a:rPr lang="cs-CZ" sz="2000" dirty="0" err="1"/>
              <a:t>tocopherol</a:t>
            </a:r>
            <a:r>
              <a:rPr lang="cs-CZ" sz="2000" dirty="0"/>
              <a:t> </a:t>
            </a:r>
            <a:r>
              <a:rPr lang="cs-CZ" sz="2000" dirty="0" err="1"/>
              <a:t>acetate</a:t>
            </a:r>
            <a:r>
              <a:rPr lang="cs-CZ" sz="2000" dirty="0"/>
              <a:t>, and natural D-</a:t>
            </a:r>
            <a:r>
              <a:rPr lang="cs-CZ" sz="2000" dirty="0" err="1"/>
              <a:t>alpha</a:t>
            </a:r>
            <a:r>
              <a:rPr lang="cs-CZ" sz="2000" dirty="0"/>
              <a:t> </a:t>
            </a:r>
            <a:r>
              <a:rPr lang="cs-CZ" sz="2000" dirty="0" err="1"/>
              <a:t>tocopherol</a:t>
            </a:r>
            <a:r>
              <a:rPr lang="cs-CZ" sz="2000" dirty="0"/>
              <a:t> </a:t>
            </a:r>
            <a:r>
              <a:rPr lang="cs-CZ" sz="2000" dirty="0" err="1"/>
              <a:t>succinate</a:t>
            </a:r>
            <a:r>
              <a:rPr lang="en-US" dirty="0">
                <a:solidFill>
                  <a:schemeClr val="tx1"/>
                </a:solidFill>
              </a:rPr>
              <a:t/>
            </a:r>
            <a:br>
              <a:rPr lang="en-US" dirty="0">
                <a:solidFill>
                  <a:schemeClr val="tx1"/>
                </a:solidFill>
              </a:rPr>
            </a:br>
            <a:r>
              <a:rPr lang="cs-CZ" sz="2000" dirty="0"/>
              <a:t> </a:t>
            </a:r>
            <a:r>
              <a:rPr lang="cs-CZ" sz="2000" dirty="0" err="1"/>
              <a:t>from</a:t>
            </a:r>
            <a:r>
              <a:rPr lang="cs-CZ" sz="2000" dirty="0"/>
              <a:t> </a:t>
            </a:r>
            <a:r>
              <a:rPr lang="cs-CZ" sz="2000" dirty="0" err="1"/>
              <a:t>soybean</a:t>
            </a:r>
            <a:r>
              <a:rPr lang="cs-CZ" sz="2000" dirty="0"/>
              <a:t> </a:t>
            </a:r>
            <a:r>
              <a:rPr lang="cs-CZ" sz="2000" dirty="0" err="1"/>
              <a:t>sources</a:t>
            </a:r>
            <a:r>
              <a:rPr lang="en-US" dirty="0">
                <a:solidFill>
                  <a:schemeClr val="tx1"/>
                </a:solidFill>
              </a:rPr>
              <a:t/>
            </a:r>
            <a:br>
              <a:rPr lang="en-US" dirty="0">
                <a:solidFill>
                  <a:schemeClr val="tx1"/>
                </a:solidFill>
              </a:rPr>
            </a:br>
            <a:r>
              <a:rPr lang="cs-CZ" sz="2000" dirty="0"/>
              <a:t> (c) </a:t>
            </a:r>
            <a:r>
              <a:rPr lang="cs-CZ" sz="2000" err="1"/>
              <a:t>vegetable</a:t>
            </a:r>
            <a:r>
              <a:rPr lang="cs-CZ" sz="2000" dirty="0"/>
              <a:t> </a:t>
            </a:r>
            <a:r>
              <a:rPr lang="cs-CZ" sz="2000" err="1"/>
              <a:t>oils</a:t>
            </a:r>
            <a:r>
              <a:rPr lang="cs-CZ" sz="2000" dirty="0"/>
              <a:t> </a:t>
            </a:r>
            <a:r>
              <a:rPr lang="cs-CZ" sz="2000" err="1"/>
              <a:t>derived</a:t>
            </a:r>
            <a:r>
              <a:rPr lang="cs-CZ" sz="2000" dirty="0"/>
              <a:t> </a:t>
            </a:r>
            <a:r>
              <a:rPr lang="cs-CZ" sz="2000" err="1"/>
              <a:t>phytosterols</a:t>
            </a:r>
            <a:r>
              <a:rPr lang="cs-CZ" sz="2000" dirty="0"/>
              <a:t> and </a:t>
            </a:r>
            <a:r>
              <a:rPr lang="cs-CZ" sz="2000" err="1"/>
              <a:t>phytosterol</a:t>
            </a:r>
            <a:r>
              <a:rPr lang="cs-CZ" sz="2000" dirty="0"/>
              <a:t> </a:t>
            </a:r>
            <a:r>
              <a:rPr lang="cs-CZ" sz="2000" err="1"/>
              <a:t>esters</a:t>
            </a:r>
            <a:r>
              <a:rPr lang="cs-CZ" sz="2000" dirty="0"/>
              <a:t> </a:t>
            </a:r>
            <a:r>
              <a:rPr lang="cs-CZ" sz="2000" err="1"/>
              <a:t>from</a:t>
            </a:r>
            <a:r>
              <a:rPr lang="en-US" dirty="0">
                <a:solidFill>
                  <a:schemeClr val="tx1"/>
                </a:solidFill>
              </a:rPr>
              <a:t/>
            </a:r>
            <a:br>
              <a:rPr lang="en-US" dirty="0">
                <a:solidFill>
                  <a:schemeClr val="tx1"/>
                </a:solidFill>
              </a:rPr>
            </a:br>
            <a:r>
              <a:rPr lang="cs-CZ" sz="2000" dirty="0"/>
              <a:t> </a:t>
            </a:r>
            <a:r>
              <a:rPr lang="cs-CZ" sz="2000" dirty="0" err="1"/>
              <a:t>soybean</a:t>
            </a:r>
            <a:r>
              <a:rPr lang="cs-CZ" sz="2000" dirty="0"/>
              <a:t> </a:t>
            </a:r>
            <a:r>
              <a:rPr lang="cs-CZ" sz="2000" dirty="0" err="1"/>
              <a:t>sources</a:t>
            </a:r>
            <a:r>
              <a:rPr lang="en-US" dirty="0">
                <a:solidFill>
                  <a:schemeClr val="tx1"/>
                </a:solidFill>
              </a:rPr>
              <a:t/>
            </a:r>
            <a:br>
              <a:rPr lang="en-US" dirty="0">
                <a:solidFill>
                  <a:schemeClr val="tx1"/>
                </a:solidFill>
              </a:rPr>
            </a:br>
            <a:r>
              <a:rPr lang="cs-CZ" sz="2000" dirty="0"/>
              <a:t> (d) plant </a:t>
            </a:r>
            <a:r>
              <a:rPr lang="cs-CZ" sz="2000" dirty="0" err="1"/>
              <a:t>stanol</a:t>
            </a:r>
            <a:r>
              <a:rPr lang="cs-CZ" sz="2000" dirty="0"/>
              <a:t> ester </a:t>
            </a:r>
            <a:r>
              <a:rPr lang="cs-CZ" sz="2000" dirty="0" err="1"/>
              <a:t>produced</a:t>
            </a:r>
            <a:r>
              <a:rPr lang="cs-CZ" sz="2000" dirty="0"/>
              <a:t> </a:t>
            </a:r>
            <a:r>
              <a:rPr lang="cs-CZ" sz="2000" dirty="0" err="1"/>
              <a:t>from</a:t>
            </a:r>
            <a:r>
              <a:rPr lang="cs-CZ" sz="2000" dirty="0"/>
              <a:t> </a:t>
            </a:r>
            <a:r>
              <a:rPr lang="cs-CZ" sz="2000" dirty="0" err="1"/>
              <a:t>vegetable</a:t>
            </a:r>
            <a:r>
              <a:rPr lang="cs-CZ" sz="2000" dirty="0"/>
              <a:t> </a:t>
            </a:r>
            <a:r>
              <a:rPr lang="cs-CZ" sz="2000" dirty="0" err="1"/>
              <a:t>oil</a:t>
            </a:r>
            <a:r>
              <a:rPr lang="cs-CZ" sz="2000" dirty="0"/>
              <a:t> </a:t>
            </a:r>
            <a:r>
              <a:rPr lang="cs-CZ" sz="2000" dirty="0" err="1"/>
              <a:t>sterols</a:t>
            </a:r>
            <a:r>
              <a:rPr lang="cs-CZ" sz="2000" dirty="0"/>
              <a:t> </a:t>
            </a:r>
            <a:r>
              <a:rPr lang="cs-CZ" sz="2000" dirty="0" err="1"/>
              <a:t>from</a:t>
            </a:r>
            <a:r>
              <a:rPr lang="en-US" dirty="0">
                <a:solidFill>
                  <a:schemeClr val="tx1"/>
                </a:solidFill>
              </a:rPr>
              <a:t/>
            </a:r>
            <a:br>
              <a:rPr lang="en-US" dirty="0">
                <a:solidFill>
                  <a:schemeClr val="tx1"/>
                </a:solidFill>
              </a:rPr>
            </a:br>
            <a:r>
              <a:rPr lang="cs-CZ" sz="2000" dirty="0"/>
              <a:t> </a:t>
            </a:r>
            <a:r>
              <a:rPr lang="cs-CZ" sz="2000" dirty="0" err="1"/>
              <a:t>soybean</a:t>
            </a:r>
            <a:r>
              <a:rPr lang="cs-CZ" sz="2000" dirty="0"/>
              <a:t> </a:t>
            </a:r>
            <a:r>
              <a:rPr lang="cs-CZ" sz="2000" dirty="0" err="1"/>
              <a:t>sources</a:t>
            </a:r>
            <a:r>
              <a:rPr lang="en-US" dirty="0">
                <a:solidFill>
                  <a:schemeClr val="tx1"/>
                </a:solidFill>
              </a:rPr>
              <a:t/>
            </a:r>
            <a:br>
              <a:rPr lang="en-US" dirty="0">
                <a:solidFill>
                  <a:schemeClr val="tx1"/>
                </a:solidFill>
              </a:rPr>
            </a:br>
            <a:r>
              <a:rPr lang="cs-CZ" sz="2000" dirty="0"/>
              <a:t> </a:t>
            </a:r>
            <a:r>
              <a:rPr lang="en-US" dirty="0">
                <a:solidFill>
                  <a:schemeClr val="tx1"/>
                </a:solidFill>
              </a:rPr>
              <a:t/>
            </a:r>
            <a:br>
              <a:rPr lang="en-US" dirty="0">
                <a:solidFill>
                  <a:schemeClr val="tx1"/>
                </a:solidFill>
              </a:rPr>
            </a:br>
            <a:r>
              <a:rPr lang="cs-CZ" sz="2000" dirty="0"/>
              <a:t>7. </a:t>
            </a:r>
            <a:r>
              <a:rPr lang="cs-CZ" sz="2000" b="1" dirty="0" err="1"/>
              <a:t>Milk</a:t>
            </a:r>
            <a:r>
              <a:rPr lang="cs-CZ" sz="2000" dirty="0"/>
              <a:t> and </a:t>
            </a:r>
            <a:r>
              <a:rPr lang="cs-CZ" sz="2000" dirty="0" err="1"/>
              <a:t>products</a:t>
            </a:r>
            <a:r>
              <a:rPr lang="cs-CZ" sz="2000" dirty="0"/>
              <a:t> </a:t>
            </a:r>
            <a:r>
              <a:rPr lang="cs-CZ" sz="2000" dirty="0" err="1"/>
              <a:t>thereof</a:t>
            </a:r>
            <a:r>
              <a:rPr lang="cs-CZ" sz="2000" dirty="0"/>
              <a:t> (</a:t>
            </a:r>
            <a:r>
              <a:rPr lang="cs-CZ" sz="2000" dirty="0" err="1"/>
              <a:t>including</a:t>
            </a:r>
            <a:r>
              <a:rPr lang="cs-CZ" sz="2000" dirty="0"/>
              <a:t> </a:t>
            </a:r>
            <a:r>
              <a:rPr lang="cs-CZ" sz="2000" dirty="0" err="1"/>
              <a:t>lactose</a:t>
            </a:r>
            <a:r>
              <a:rPr lang="cs-CZ" sz="2000" dirty="0"/>
              <a:t>), </a:t>
            </a:r>
            <a:r>
              <a:rPr lang="cs-CZ" sz="2000" dirty="0" err="1"/>
              <a:t>except</a:t>
            </a:r>
            <a:r>
              <a:rPr lang="cs-CZ" sz="2000" dirty="0"/>
              <a:t>:</a:t>
            </a:r>
            <a:r>
              <a:rPr lang="en-US" dirty="0">
                <a:solidFill>
                  <a:schemeClr val="tx1"/>
                </a:solidFill>
              </a:rPr>
              <a:t/>
            </a:r>
            <a:br>
              <a:rPr lang="en-US" dirty="0">
                <a:solidFill>
                  <a:schemeClr val="tx1"/>
                </a:solidFill>
              </a:rPr>
            </a:br>
            <a:r>
              <a:rPr lang="cs-CZ" sz="2000" dirty="0"/>
              <a:t> </a:t>
            </a:r>
            <a:r>
              <a:rPr lang="en-US" dirty="0">
                <a:solidFill>
                  <a:schemeClr val="tx1"/>
                </a:solidFill>
              </a:rPr>
              <a:t/>
            </a:r>
            <a:br>
              <a:rPr lang="en-US" dirty="0">
                <a:solidFill>
                  <a:schemeClr val="tx1"/>
                </a:solidFill>
              </a:rPr>
            </a:br>
            <a:r>
              <a:rPr lang="cs-CZ" sz="2000" dirty="0"/>
              <a:t>(a) </a:t>
            </a:r>
            <a:r>
              <a:rPr lang="cs-CZ" sz="2000" dirty="0" err="1"/>
              <a:t>whey</a:t>
            </a:r>
            <a:r>
              <a:rPr lang="cs-CZ" sz="2000" dirty="0"/>
              <a:t> </a:t>
            </a:r>
            <a:r>
              <a:rPr lang="cs-CZ" sz="2000" dirty="0" err="1"/>
              <a:t>used</a:t>
            </a:r>
            <a:r>
              <a:rPr lang="cs-CZ" sz="2000" dirty="0"/>
              <a:t> </a:t>
            </a:r>
            <a:r>
              <a:rPr lang="cs-CZ" sz="2000" dirty="0" err="1"/>
              <a:t>for</a:t>
            </a:r>
            <a:r>
              <a:rPr lang="cs-CZ" sz="2000" dirty="0"/>
              <a:t> </a:t>
            </a:r>
            <a:r>
              <a:rPr lang="cs-CZ" sz="2000" dirty="0" err="1"/>
              <a:t>making</a:t>
            </a:r>
            <a:r>
              <a:rPr lang="cs-CZ" sz="2000" dirty="0"/>
              <a:t> </a:t>
            </a:r>
            <a:r>
              <a:rPr lang="cs-CZ" sz="2000" dirty="0" err="1"/>
              <a:t>alcoholic</a:t>
            </a:r>
            <a:r>
              <a:rPr lang="cs-CZ" sz="2000" dirty="0"/>
              <a:t> </a:t>
            </a:r>
            <a:r>
              <a:rPr lang="cs-CZ" sz="2000" dirty="0" err="1"/>
              <a:t>distillates</a:t>
            </a:r>
            <a:r>
              <a:rPr lang="cs-CZ" sz="2000" dirty="0"/>
              <a:t> </a:t>
            </a:r>
            <a:r>
              <a:rPr lang="cs-CZ" sz="2000" dirty="0" err="1"/>
              <a:t>including</a:t>
            </a:r>
            <a:r>
              <a:rPr lang="cs-CZ" sz="2000" dirty="0"/>
              <a:t> </a:t>
            </a:r>
            <a:r>
              <a:rPr lang="cs-CZ" sz="2000" dirty="0" err="1"/>
              <a:t>ethyl</a:t>
            </a:r>
            <a:r>
              <a:rPr lang="en-US" dirty="0">
                <a:solidFill>
                  <a:schemeClr val="tx1"/>
                </a:solidFill>
              </a:rPr>
              <a:t/>
            </a:r>
            <a:br>
              <a:rPr lang="en-US" dirty="0">
                <a:solidFill>
                  <a:schemeClr val="tx1"/>
                </a:solidFill>
              </a:rPr>
            </a:br>
            <a:r>
              <a:rPr lang="cs-CZ" sz="2000" dirty="0"/>
              <a:t> </a:t>
            </a:r>
            <a:r>
              <a:rPr lang="cs-CZ" sz="2000" dirty="0" err="1"/>
              <a:t>alcohol</a:t>
            </a:r>
            <a:r>
              <a:rPr lang="cs-CZ" sz="2000" dirty="0"/>
              <a:t> </a:t>
            </a:r>
            <a:r>
              <a:rPr lang="cs-CZ" sz="2000" dirty="0" err="1"/>
              <a:t>of</a:t>
            </a:r>
            <a:r>
              <a:rPr lang="cs-CZ" sz="2000" dirty="0"/>
              <a:t> </a:t>
            </a:r>
            <a:r>
              <a:rPr lang="cs-CZ" sz="2000" dirty="0" err="1"/>
              <a:t>agricultural</a:t>
            </a:r>
            <a:r>
              <a:rPr lang="cs-CZ" sz="2000" dirty="0"/>
              <a:t> </a:t>
            </a:r>
            <a:r>
              <a:rPr lang="cs-CZ" sz="2000" dirty="0" err="1"/>
              <a:t>origin</a:t>
            </a:r>
            <a:r>
              <a:rPr lang="en-US" dirty="0">
                <a:solidFill>
                  <a:schemeClr val="tx1"/>
                </a:solidFill>
              </a:rPr>
              <a:t/>
            </a:r>
            <a:br>
              <a:rPr lang="en-US" dirty="0">
                <a:solidFill>
                  <a:schemeClr val="tx1"/>
                </a:solidFill>
              </a:rPr>
            </a:br>
            <a:r>
              <a:rPr lang="cs-CZ" sz="2000" dirty="0"/>
              <a:t> (b) </a:t>
            </a:r>
            <a:r>
              <a:rPr lang="cs-CZ" sz="2000" dirty="0" err="1"/>
              <a:t>lactitol</a:t>
            </a:r>
            <a:r>
              <a:rPr lang="en-US" dirty="0">
                <a:solidFill>
                  <a:schemeClr val="tx1"/>
                </a:solidFill>
              </a:rPr>
              <a:t/>
            </a:r>
            <a:br>
              <a:rPr lang="en-US" dirty="0">
                <a:solidFill>
                  <a:schemeClr val="tx1"/>
                </a:solidFill>
              </a:rPr>
            </a:br>
            <a:endParaRPr lang="cs-CZ" b="1"/>
          </a:p>
        </p:txBody>
      </p:sp>
      <p:sp>
        <p:nvSpPr>
          <p:cNvPr id="5" name="Nadpis 1">
            <a:extLst>
              <a:ext uri="{FF2B5EF4-FFF2-40B4-BE49-F238E27FC236}">
                <a16:creationId xmlns:a16="http://schemas.microsoft.com/office/drawing/2014/main" xmlns="" id="{300BAFB9-DEF9-4817-A790-E37DFA67D99A}"/>
              </a:ext>
            </a:extLst>
          </p:cNvPr>
          <p:cNvSpPr txBox="1"/>
          <p:nvPr/>
        </p:nvSpPr>
        <p:spPr>
          <a:xfrm>
            <a:off x="552450" y="295275"/>
            <a:ext cx="10995025" cy="7017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nSpc>
                <a:spcPct val="90000"/>
              </a:lnSpc>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lang="en-US" sz="4400" cap="all" dirty="0" err="1"/>
              <a:t>aLLERGENS</a:t>
            </a:r>
            <a:r>
              <a:rPr lang="en-US" sz="4400" cap="all" dirty="0"/>
              <a:t> 2</a:t>
            </a:r>
            <a:endParaRPr sz="4400" dirty="0"/>
          </a:p>
        </p:txBody>
      </p:sp>
      <p:pic>
        <p:nvPicPr>
          <p:cNvPr id="6" name="Obrázek 6">
            <a:extLst>
              <a:ext uri="{FF2B5EF4-FFF2-40B4-BE49-F238E27FC236}">
                <a16:creationId xmlns:a16="http://schemas.microsoft.com/office/drawing/2014/main" xmlns="" id="{FBB0096E-E7CC-467C-87F2-2A32FA66C5EF}"/>
              </a:ext>
            </a:extLst>
          </p:cNvPr>
          <p:cNvPicPr>
            <a:picLocks noChangeAspect="1"/>
          </p:cNvPicPr>
          <p:nvPr/>
        </p:nvPicPr>
        <p:blipFill>
          <a:blip r:embed="rId2"/>
          <a:stretch>
            <a:fillRect/>
          </a:stretch>
        </p:blipFill>
        <p:spPr>
          <a:xfrm>
            <a:off x="7724775" y="0"/>
            <a:ext cx="4507693" cy="6352222"/>
          </a:xfrm>
          <a:prstGeom prst="rect">
            <a:avLst/>
          </a:prstGeom>
        </p:spPr>
      </p:pic>
    </p:spTree>
    <p:extLst>
      <p:ext uri="{BB962C8B-B14F-4D97-AF65-F5344CB8AC3E}">
        <p14:creationId xmlns:p14="http://schemas.microsoft.com/office/powerpoint/2010/main" val="254552908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xmlns="" id="{D4DA30F3-CDBE-4946-9431-61E04BFF67C6}"/>
              </a:ext>
            </a:extLst>
          </p:cNvPr>
          <p:cNvSpPr>
            <a:spLocks noGrp="1"/>
          </p:cNvSpPr>
          <p:nvPr>
            <p:ph type="body" idx="1"/>
          </p:nvPr>
        </p:nvSpPr>
        <p:spPr>
          <a:xfrm>
            <a:off x="247650" y="647700"/>
            <a:ext cx="10515600" cy="5985128"/>
          </a:xfrm>
        </p:spPr>
        <p:txBody>
          <a:bodyPr lIns="45719" rIns="45719" anchor="t">
            <a:noAutofit/>
          </a:bodyPr>
          <a:lstStyle/>
          <a:p>
            <a:pPr>
              <a:lnSpc>
                <a:spcPct val="100000"/>
              </a:lnSpc>
              <a:buNone/>
            </a:pPr>
            <a:endParaRPr lang="cs-CZ" sz="2000" dirty="0"/>
          </a:p>
          <a:p>
            <a:pPr>
              <a:lnSpc>
                <a:spcPct val="100000"/>
              </a:lnSpc>
              <a:buNone/>
            </a:pPr>
            <a:r>
              <a:rPr lang="cs-CZ" sz="2000" dirty="0"/>
              <a:t>8. </a:t>
            </a:r>
            <a:r>
              <a:rPr lang="cs-CZ" sz="2000" b="1" dirty="0" err="1"/>
              <a:t>Nuts</a:t>
            </a:r>
            <a:r>
              <a:rPr lang="cs-CZ" sz="2000" dirty="0"/>
              <a:t>, </a:t>
            </a:r>
            <a:r>
              <a:rPr lang="cs-CZ" sz="2000" dirty="0" err="1"/>
              <a:t>namely</a:t>
            </a:r>
            <a:r>
              <a:rPr lang="cs-CZ" sz="2000" dirty="0"/>
              <a:t>: </a:t>
            </a:r>
            <a:r>
              <a:rPr lang="cs-CZ" sz="2000" dirty="0" err="1"/>
              <a:t>almonds</a:t>
            </a:r>
            <a:r>
              <a:rPr lang="cs-CZ" sz="2000" dirty="0"/>
              <a:t> (</a:t>
            </a:r>
            <a:r>
              <a:rPr lang="cs-CZ" sz="2000" i="1" dirty="0"/>
              <a:t>Amygdalus </a:t>
            </a:r>
            <a:r>
              <a:rPr lang="cs-CZ" sz="2000" i="1" dirty="0" err="1"/>
              <a:t>communis</a:t>
            </a:r>
            <a:r>
              <a:rPr lang="cs-CZ" sz="2000" dirty="0"/>
              <a:t> L.), </a:t>
            </a:r>
            <a:r>
              <a:rPr lang="cs-CZ" sz="2000" dirty="0" err="1"/>
              <a:t>hazelnuts</a:t>
            </a:r>
            <a:r>
              <a:rPr lang="en-US" dirty="0">
                <a:solidFill>
                  <a:schemeClr val="tx1"/>
                </a:solidFill>
                <a:latin typeface="+mn-ea"/>
                <a:cs typeface="+mn-ea"/>
              </a:rPr>
              <a:t/>
            </a:r>
            <a:br>
              <a:rPr lang="en-US" dirty="0">
                <a:solidFill>
                  <a:schemeClr val="tx1"/>
                </a:solidFill>
                <a:latin typeface="+mn-ea"/>
                <a:cs typeface="+mn-ea"/>
              </a:rPr>
            </a:br>
            <a:r>
              <a:rPr lang="cs-CZ" sz="2000" dirty="0"/>
              <a:t> (</a:t>
            </a:r>
            <a:r>
              <a:rPr lang="cs-CZ" sz="2000" i="1" dirty="0" err="1"/>
              <a:t>Corylus</a:t>
            </a:r>
            <a:r>
              <a:rPr lang="cs-CZ" sz="2000" i="1" dirty="0"/>
              <a:t> </a:t>
            </a:r>
            <a:r>
              <a:rPr lang="cs-CZ" sz="2000" i="1" dirty="0" err="1"/>
              <a:t>avellana</a:t>
            </a:r>
            <a:r>
              <a:rPr lang="cs-CZ" sz="2000" dirty="0"/>
              <a:t>), </a:t>
            </a:r>
            <a:r>
              <a:rPr lang="cs-CZ" sz="2000" dirty="0" err="1"/>
              <a:t>walnuts</a:t>
            </a:r>
            <a:r>
              <a:rPr lang="cs-CZ" sz="2000" dirty="0"/>
              <a:t> (</a:t>
            </a:r>
            <a:r>
              <a:rPr lang="cs-CZ" sz="2000" i="1" dirty="0" err="1"/>
              <a:t>Juglans</a:t>
            </a:r>
            <a:r>
              <a:rPr lang="cs-CZ" sz="2000" i="1" dirty="0"/>
              <a:t> </a:t>
            </a:r>
            <a:r>
              <a:rPr lang="cs-CZ" sz="2000" i="1" dirty="0" err="1"/>
              <a:t>regia</a:t>
            </a:r>
            <a:r>
              <a:rPr lang="cs-CZ" sz="2000" dirty="0"/>
              <a:t>), </a:t>
            </a:r>
            <a:r>
              <a:rPr lang="cs-CZ" sz="2000" dirty="0" err="1"/>
              <a:t>cashews</a:t>
            </a:r>
            <a:r>
              <a:rPr lang="cs-CZ" sz="2000" dirty="0"/>
              <a:t> (</a:t>
            </a:r>
            <a:r>
              <a:rPr lang="cs-CZ" sz="2000" i="1" dirty="0" err="1"/>
              <a:t>Anacardium</a:t>
            </a:r>
            <a:r>
              <a:rPr lang="en-US" dirty="0">
                <a:solidFill>
                  <a:schemeClr val="tx1"/>
                </a:solidFill>
                <a:latin typeface="+mn-ea"/>
                <a:cs typeface="+mn-ea"/>
              </a:rPr>
              <a:t/>
            </a:r>
            <a:br>
              <a:rPr lang="en-US" dirty="0">
                <a:solidFill>
                  <a:schemeClr val="tx1"/>
                </a:solidFill>
                <a:latin typeface="+mn-ea"/>
                <a:cs typeface="+mn-ea"/>
              </a:rPr>
            </a:br>
            <a:r>
              <a:rPr lang="cs-CZ" sz="2000" i="1" dirty="0"/>
              <a:t> </a:t>
            </a:r>
            <a:r>
              <a:rPr lang="cs-CZ" sz="2000" i="1" dirty="0" err="1"/>
              <a:t>occidentale</a:t>
            </a:r>
            <a:r>
              <a:rPr lang="cs-CZ" sz="2000" dirty="0"/>
              <a:t>), </a:t>
            </a:r>
            <a:r>
              <a:rPr lang="cs-CZ" sz="2000" dirty="0" err="1"/>
              <a:t>pecan</a:t>
            </a:r>
            <a:r>
              <a:rPr lang="cs-CZ" sz="2000" dirty="0"/>
              <a:t> </a:t>
            </a:r>
            <a:r>
              <a:rPr lang="cs-CZ" sz="2000" dirty="0" err="1"/>
              <a:t>nuts</a:t>
            </a:r>
            <a:r>
              <a:rPr lang="cs-CZ" sz="2000" dirty="0"/>
              <a:t> (</a:t>
            </a:r>
            <a:r>
              <a:rPr lang="cs-CZ" sz="2000" i="1" dirty="0" err="1"/>
              <a:t>Carya</a:t>
            </a:r>
            <a:r>
              <a:rPr lang="cs-CZ" sz="2000" i="1" dirty="0"/>
              <a:t> </a:t>
            </a:r>
            <a:r>
              <a:rPr lang="cs-CZ" sz="2000" i="1" dirty="0" err="1"/>
              <a:t>illinoinensis</a:t>
            </a:r>
            <a:r>
              <a:rPr lang="cs-CZ" sz="2000" dirty="0"/>
              <a:t> (</a:t>
            </a:r>
            <a:r>
              <a:rPr lang="cs-CZ" sz="2000" dirty="0" err="1"/>
              <a:t>Wangenh</a:t>
            </a:r>
            <a:r>
              <a:rPr lang="cs-CZ" sz="2000" dirty="0"/>
              <a:t>.) K. Koch),</a:t>
            </a:r>
            <a:r>
              <a:rPr lang="en-US" dirty="0">
                <a:solidFill>
                  <a:schemeClr val="tx1"/>
                </a:solidFill>
                <a:latin typeface="+mn-ea"/>
                <a:cs typeface="+mn-ea"/>
              </a:rPr>
              <a:t/>
            </a:r>
            <a:br>
              <a:rPr lang="en-US" dirty="0">
                <a:solidFill>
                  <a:schemeClr val="tx1"/>
                </a:solidFill>
                <a:latin typeface="+mn-ea"/>
                <a:cs typeface="+mn-ea"/>
              </a:rPr>
            </a:br>
            <a:r>
              <a:rPr lang="cs-CZ" sz="2000" dirty="0"/>
              <a:t> </a:t>
            </a:r>
            <a:r>
              <a:rPr lang="cs-CZ" sz="2000" dirty="0" err="1"/>
              <a:t>Brazil</a:t>
            </a:r>
            <a:r>
              <a:rPr lang="cs-CZ" sz="2000" dirty="0"/>
              <a:t> </a:t>
            </a:r>
            <a:r>
              <a:rPr lang="cs-CZ" sz="2000" dirty="0" err="1"/>
              <a:t>nuts</a:t>
            </a:r>
            <a:r>
              <a:rPr lang="cs-CZ" sz="2000" dirty="0"/>
              <a:t> (</a:t>
            </a:r>
            <a:r>
              <a:rPr lang="cs-CZ" sz="2000" i="1" dirty="0" err="1"/>
              <a:t>Bertholletia</a:t>
            </a:r>
            <a:r>
              <a:rPr lang="cs-CZ" sz="2000" i="1" dirty="0"/>
              <a:t> </a:t>
            </a:r>
            <a:r>
              <a:rPr lang="cs-CZ" sz="2000" i="1" dirty="0" err="1"/>
              <a:t>excelsa</a:t>
            </a:r>
            <a:r>
              <a:rPr lang="cs-CZ" sz="2000" dirty="0"/>
              <a:t>), </a:t>
            </a:r>
            <a:r>
              <a:rPr lang="cs-CZ" sz="2000" dirty="0" err="1"/>
              <a:t>pistachio</a:t>
            </a:r>
            <a:r>
              <a:rPr lang="cs-CZ" sz="2000" dirty="0"/>
              <a:t> </a:t>
            </a:r>
            <a:r>
              <a:rPr lang="cs-CZ" sz="2000" dirty="0" err="1"/>
              <a:t>nuts</a:t>
            </a:r>
            <a:r>
              <a:rPr lang="cs-CZ" sz="2000" dirty="0"/>
              <a:t> (</a:t>
            </a:r>
            <a:r>
              <a:rPr lang="cs-CZ" sz="2000" i="1" dirty="0" err="1"/>
              <a:t>Pistacia</a:t>
            </a:r>
            <a:r>
              <a:rPr lang="cs-CZ" sz="2000" i="1" dirty="0"/>
              <a:t> vera</a:t>
            </a:r>
            <a:r>
              <a:rPr lang="cs-CZ" sz="2000" dirty="0"/>
              <a:t>),</a:t>
            </a:r>
            <a:r>
              <a:rPr lang="en-US" dirty="0">
                <a:solidFill>
                  <a:schemeClr val="tx1"/>
                </a:solidFill>
                <a:latin typeface="+mn-ea"/>
                <a:cs typeface="+mn-ea"/>
              </a:rPr>
              <a:t/>
            </a:r>
            <a:br>
              <a:rPr lang="en-US" dirty="0">
                <a:solidFill>
                  <a:schemeClr val="tx1"/>
                </a:solidFill>
                <a:latin typeface="+mn-ea"/>
                <a:cs typeface="+mn-ea"/>
              </a:rPr>
            </a:br>
            <a:r>
              <a:rPr lang="cs-CZ" sz="2000" dirty="0"/>
              <a:t> </a:t>
            </a:r>
            <a:r>
              <a:rPr lang="cs-CZ" sz="2000" dirty="0" err="1"/>
              <a:t>macadamia</a:t>
            </a:r>
            <a:r>
              <a:rPr lang="cs-CZ" sz="2000" dirty="0"/>
              <a:t> </a:t>
            </a:r>
            <a:r>
              <a:rPr lang="cs-CZ" sz="2000" dirty="0" err="1"/>
              <a:t>or</a:t>
            </a:r>
            <a:r>
              <a:rPr lang="cs-CZ" sz="2000" dirty="0"/>
              <a:t> </a:t>
            </a:r>
            <a:r>
              <a:rPr lang="cs-CZ" sz="2000" dirty="0" err="1"/>
              <a:t>Queensland</a:t>
            </a:r>
            <a:r>
              <a:rPr lang="cs-CZ" sz="2000" dirty="0"/>
              <a:t> </a:t>
            </a:r>
            <a:r>
              <a:rPr lang="cs-CZ" sz="2000" dirty="0" err="1"/>
              <a:t>nuts</a:t>
            </a:r>
            <a:r>
              <a:rPr lang="cs-CZ" sz="2000" dirty="0"/>
              <a:t> (</a:t>
            </a:r>
            <a:r>
              <a:rPr lang="cs-CZ" sz="2000" i="1" dirty="0" err="1"/>
              <a:t>Macadamia</a:t>
            </a:r>
            <a:r>
              <a:rPr lang="cs-CZ" sz="2000" i="1" dirty="0"/>
              <a:t> </a:t>
            </a:r>
            <a:r>
              <a:rPr lang="cs-CZ" sz="2000" i="1" dirty="0" err="1"/>
              <a:t>ternifolia</a:t>
            </a:r>
            <a:r>
              <a:rPr lang="cs-CZ" sz="2000" dirty="0"/>
              <a:t>), and </a:t>
            </a:r>
            <a:r>
              <a:rPr lang="cs-CZ" sz="2000" dirty="0" err="1"/>
              <a:t>products</a:t>
            </a:r>
            <a:r>
              <a:rPr lang="en-US" dirty="0">
                <a:solidFill>
                  <a:schemeClr val="tx1"/>
                </a:solidFill>
                <a:latin typeface="+mn-ea"/>
                <a:cs typeface="+mn-ea"/>
              </a:rPr>
              <a:t/>
            </a:r>
            <a:br>
              <a:rPr lang="en-US" dirty="0">
                <a:solidFill>
                  <a:schemeClr val="tx1"/>
                </a:solidFill>
                <a:latin typeface="+mn-ea"/>
                <a:cs typeface="+mn-ea"/>
              </a:rPr>
            </a:br>
            <a:r>
              <a:rPr lang="cs-CZ" sz="2000" dirty="0"/>
              <a:t> </a:t>
            </a:r>
            <a:r>
              <a:rPr lang="cs-CZ" sz="2000" dirty="0" err="1"/>
              <a:t>thereof</a:t>
            </a:r>
            <a:r>
              <a:rPr lang="cs-CZ" sz="2000" dirty="0"/>
              <a:t>, </a:t>
            </a:r>
            <a:r>
              <a:rPr lang="cs-CZ" sz="2000" dirty="0" err="1"/>
              <a:t>except</a:t>
            </a:r>
            <a:r>
              <a:rPr lang="cs-CZ" sz="2000" dirty="0"/>
              <a:t> </a:t>
            </a:r>
            <a:r>
              <a:rPr lang="cs-CZ" sz="2000" dirty="0" err="1"/>
              <a:t>for</a:t>
            </a:r>
            <a:r>
              <a:rPr lang="cs-CZ" sz="2000" dirty="0"/>
              <a:t> </a:t>
            </a:r>
            <a:r>
              <a:rPr lang="cs-CZ" sz="2000" dirty="0" err="1"/>
              <a:t>nuts</a:t>
            </a:r>
            <a:r>
              <a:rPr lang="cs-CZ" sz="2000" dirty="0"/>
              <a:t> </a:t>
            </a:r>
            <a:r>
              <a:rPr lang="cs-CZ" sz="2000" dirty="0" err="1"/>
              <a:t>used</a:t>
            </a:r>
            <a:r>
              <a:rPr lang="cs-CZ" sz="2000" dirty="0"/>
              <a:t> </a:t>
            </a:r>
            <a:r>
              <a:rPr lang="cs-CZ" sz="2000" dirty="0" err="1"/>
              <a:t>for</a:t>
            </a:r>
            <a:r>
              <a:rPr lang="cs-CZ" sz="2000" dirty="0"/>
              <a:t> </a:t>
            </a:r>
            <a:r>
              <a:rPr lang="cs-CZ" sz="2000" dirty="0" err="1"/>
              <a:t>making</a:t>
            </a:r>
            <a:r>
              <a:rPr lang="cs-CZ" sz="2000" dirty="0"/>
              <a:t> </a:t>
            </a:r>
            <a:r>
              <a:rPr lang="cs-CZ" sz="2000" dirty="0" err="1"/>
              <a:t>alcoholic</a:t>
            </a:r>
            <a:r>
              <a:rPr lang="cs-CZ" sz="2000" dirty="0"/>
              <a:t> </a:t>
            </a:r>
            <a:r>
              <a:rPr lang="cs-CZ" sz="2000" dirty="0" err="1"/>
              <a:t>distillates</a:t>
            </a:r>
            <a:r>
              <a:rPr lang="cs-CZ" sz="2000" dirty="0"/>
              <a:t> </a:t>
            </a:r>
            <a:r>
              <a:rPr lang="cs-CZ" sz="2000" dirty="0" err="1"/>
              <a:t>including</a:t>
            </a:r>
            <a:r>
              <a:rPr lang="en-US" dirty="0">
                <a:solidFill>
                  <a:schemeClr val="tx1"/>
                </a:solidFill>
                <a:latin typeface="+mn-ea"/>
                <a:cs typeface="+mn-ea"/>
              </a:rPr>
              <a:t/>
            </a:r>
            <a:br>
              <a:rPr lang="en-US" dirty="0">
                <a:solidFill>
                  <a:schemeClr val="tx1"/>
                </a:solidFill>
                <a:latin typeface="+mn-ea"/>
                <a:cs typeface="+mn-ea"/>
              </a:rPr>
            </a:br>
            <a:r>
              <a:rPr lang="cs-CZ" sz="2000" dirty="0"/>
              <a:t> </a:t>
            </a:r>
            <a:r>
              <a:rPr lang="cs-CZ" sz="2000" dirty="0" err="1"/>
              <a:t>ethyl</a:t>
            </a:r>
            <a:r>
              <a:rPr lang="cs-CZ" sz="2000" dirty="0"/>
              <a:t> </a:t>
            </a:r>
            <a:r>
              <a:rPr lang="cs-CZ" sz="2000" dirty="0" err="1"/>
              <a:t>alcohol</a:t>
            </a:r>
            <a:r>
              <a:rPr lang="cs-CZ" sz="2000" dirty="0"/>
              <a:t> </a:t>
            </a:r>
            <a:r>
              <a:rPr lang="cs-CZ" sz="2000" dirty="0" err="1"/>
              <a:t>of</a:t>
            </a:r>
            <a:r>
              <a:rPr lang="cs-CZ" sz="2000" dirty="0"/>
              <a:t> </a:t>
            </a:r>
            <a:r>
              <a:rPr lang="cs-CZ" sz="2000" dirty="0" err="1"/>
              <a:t>agricultural</a:t>
            </a:r>
            <a:r>
              <a:rPr lang="cs-CZ" sz="2000" dirty="0"/>
              <a:t> </a:t>
            </a:r>
            <a:r>
              <a:rPr lang="cs-CZ" sz="2000" dirty="0" err="1"/>
              <a:t>origin</a:t>
            </a:r>
            <a:endParaRPr lang="cs-CZ" sz="4400" b="1" dirty="0" err="1"/>
          </a:p>
          <a:p>
            <a:pPr>
              <a:lnSpc>
                <a:spcPct val="100000"/>
              </a:lnSpc>
              <a:buNone/>
            </a:pPr>
            <a:r>
              <a:rPr lang="cs-CZ" sz="2000" dirty="0"/>
              <a:t>9. </a:t>
            </a:r>
            <a:r>
              <a:rPr lang="cs-CZ" sz="2000" b="1" dirty="0"/>
              <a:t>Celery</a:t>
            </a:r>
            <a:r>
              <a:rPr lang="cs-CZ" sz="2000" dirty="0"/>
              <a:t> and </a:t>
            </a:r>
            <a:r>
              <a:rPr lang="cs-CZ" sz="2000" dirty="0" err="1"/>
              <a:t>products</a:t>
            </a:r>
            <a:r>
              <a:rPr lang="cs-CZ" sz="2000" dirty="0"/>
              <a:t> </a:t>
            </a:r>
            <a:r>
              <a:rPr lang="cs-CZ" sz="2000" dirty="0" err="1"/>
              <a:t>thereof</a:t>
            </a:r>
            <a:endParaRPr lang="cs-CZ" sz="4400" b="1" dirty="0" err="1"/>
          </a:p>
          <a:p>
            <a:pPr>
              <a:lnSpc>
                <a:spcPct val="100000"/>
              </a:lnSpc>
              <a:buNone/>
            </a:pPr>
            <a:r>
              <a:rPr lang="cs-CZ" sz="2000" dirty="0"/>
              <a:t>10. </a:t>
            </a:r>
            <a:r>
              <a:rPr lang="cs-CZ" sz="2000" b="1" dirty="0" err="1"/>
              <a:t>Mustard</a:t>
            </a:r>
            <a:r>
              <a:rPr lang="cs-CZ" sz="2000" dirty="0"/>
              <a:t> and </a:t>
            </a:r>
            <a:r>
              <a:rPr lang="cs-CZ" sz="2000" dirty="0" err="1"/>
              <a:t>products</a:t>
            </a:r>
            <a:r>
              <a:rPr lang="cs-CZ" sz="2000" dirty="0"/>
              <a:t> </a:t>
            </a:r>
            <a:r>
              <a:rPr lang="cs-CZ" sz="2000" dirty="0" err="1"/>
              <a:t>thereof</a:t>
            </a:r>
            <a:endParaRPr lang="cs-CZ" sz="4400" b="1" dirty="0" err="1"/>
          </a:p>
          <a:p>
            <a:pPr>
              <a:lnSpc>
                <a:spcPct val="100000"/>
              </a:lnSpc>
              <a:buNone/>
            </a:pPr>
            <a:r>
              <a:rPr lang="cs-CZ" sz="2000" dirty="0"/>
              <a:t>11. </a:t>
            </a:r>
            <a:r>
              <a:rPr lang="cs-CZ" sz="2000" b="1" dirty="0" err="1"/>
              <a:t>Sesame</a:t>
            </a:r>
            <a:r>
              <a:rPr lang="cs-CZ" sz="2000" b="1" dirty="0"/>
              <a:t> </a:t>
            </a:r>
            <a:r>
              <a:rPr lang="cs-CZ" sz="2000" b="1" dirty="0" err="1"/>
              <a:t>seeds</a:t>
            </a:r>
            <a:r>
              <a:rPr lang="cs-CZ" sz="2000" dirty="0"/>
              <a:t> and </a:t>
            </a:r>
            <a:r>
              <a:rPr lang="cs-CZ" sz="2000" dirty="0" err="1"/>
              <a:t>products</a:t>
            </a:r>
            <a:r>
              <a:rPr lang="cs-CZ" sz="2000" dirty="0"/>
              <a:t> </a:t>
            </a:r>
            <a:r>
              <a:rPr lang="cs-CZ" sz="2000" dirty="0" err="1"/>
              <a:t>thereof</a:t>
            </a:r>
            <a:endParaRPr lang="cs-CZ" sz="4400" b="1" dirty="0" err="1"/>
          </a:p>
          <a:p>
            <a:pPr>
              <a:lnSpc>
                <a:spcPct val="100000"/>
              </a:lnSpc>
              <a:buNone/>
            </a:pPr>
            <a:r>
              <a:rPr lang="cs-CZ" sz="2000" dirty="0"/>
              <a:t>12. </a:t>
            </a:r>
            <a:r>
              <a:rPr lang="cs-CZ" sz="2000" b="1" dirty="0" err="1"/>
              <a:t>Sulphur</a:t>
            </a:r>
            <a:r>
              <a:rPr lang="cs-CZ" sz="2000" b="1" dirty="0"/>
              <a:t> dioxide and </a:t>
            </a:r>
            <a:r>
              <a:rPr lang="cs-CZ" sz="2000" b="1" dirty="0" err="1"/>
              <a:t>sulphites</a:t>
            </a:r>
            <a:r>
              <a:rPr lang="cs-CZ" sz="2000" dirty="0"/>
              <a:t> </a:t>
            </a:r>
            <a:r>
              <a:rPr lang="cs-CZ" sz="2000" dirty="0" err="1"/>
              <a:t>at</a:t>
            </a:r>
            <a:r>
              <a:rPr lang="cs-CZ" sz="2000" dirty="0"/>
              <a:t> </a:t>
            </a:r>
            <a:r>
              <a:rPr lang="cs-CZ" sz="2000" dirty="0" err="1"/>
              <a:t>concentrations</a:t>
            </a:r>
            <a:r>
              <a:rPr lang="cs-CZ" sz="2000" dirty="0"/>
              <a:t> </a:t>
            </a:r>
            <a:r>
              <a:rPr lang="cs-CZ" sz="2000" dirty="0" err="1"/>
              <a:t>of</a:t>
            </a:r>
            <a:r>
              <a:rPr lang="cs-CZ" sz="2000" dirty="0"/>
              <a:t> more </a:t>
            </a:r>
            <a:r>
              <a:rPr lang="cs-CZ" sz="2000" dirty="0" err="1"/>
              <a:t>than</a:t>
            </a:r>
            <a:r>
              <a:rPr lang="en-US" dirty="0">
                <a:solidFill>
                  <a:schemeClr val="tx1"/>
                </a:solidFill>
                <a:latin typeface="+mn-ea"/>
                <a:cs typeface="+mn-ea"/>
              </a:rPr>
              <a:t/>
            </a:r>
            <a:br>
              <a:rPr lang="en-US" dirty="0">
                <a:solidFill>
                  <a:schemeClr val="tx1"/>
                </a:solidFill>
                <a:latin typeface="+mn-ea"/>
                <a:cs typeface="+mn-ea"/>
              </a:rPr>
            </a:br>
            <a:r>
              <a:rPr lang="cs-CZ" sz="2000" dirty="0"/>
              <a:t> 10 mg/kg </a:t>
            </a:r>
            <a:r>
              <a:rPr lang="cs-CZ" sz="2000" dirty="0" err="1"/>
              <a:t>or</a:t>
            </a:r>
            <a:r>
              <a:rPr lang="cs-CZ" sz="2000" dirty="0"/>
              <a:t> 10 mg/litre in </a:t>
            </a:r>
            <a:r>
              <a:rPr lang="cs-CZ" sz="2000" dirty="0" err="1"/>
              <a:t>terms</a:t>
            </a:r>
            <a:r>
              <a:rPr lang="cs-CZ" sz="2000" dirty="0"/>
              <a:t> </a:t>
            </a:r>
            <a:r>
              <a:rPr lang="cs-CZ" sz="2000" dirty="0" err="1"/>
              <a:t>of</a:t>
            </a:r>
            <a:r>
              <a:rPr lang="cs-CZ" sz="2000" dirty="0"/>
              <a:t> </a:t>
            </a:r>
            <a:r>
              <a:rPr lang="cs-CZ" sz="2000" dirty="0" err="1"/>
              <a:t>the</a:t>
            </a:r>
            <a:r>
              <a:rPr lang="cs-CZ" sz="2000" dirty="0"/>
              <a:t> </a:t>
            </a:r>
            <a:r>
              <a:rPr lang="cs-CZ" sz="2000" dirty="0" err="1"/>
              <a:t>total</a:t>
            </a:r>
            <a:r>
              <a:rPr lang="cs-CZ" sz="2000" dirty="0"/>
              <a:t> SO2 </a:t>
            </a:r>
            <a:r>
              <a:rPr lang="cs-CZ" sz="2000" dirty="0" err="1"/>
              <a:t>which</a:t>
            </a:r>
            <a:r>
              <a:rPr lang="cs-CZ" sz="2000" dirty="0"/>
              <a:t> are to </a:t>
            </a:r>
            <a:r>
              <a:rPr lang="cs-CZ" sz="2000" dirty="0" err="1"/>
              <a:t>be</a:t>
            </a:r>
            <a:r>
              <a:rPr lang="en-US" dirty="0">
                <a:solidFill>
                  <a:schemeClr val="tx1"/>
                </a:solidFill>
                <a:latin typeface="+mn-ea"/>
                <a:cs typeface="+mn-ea"/>
              </a:rPr>
              <a:t/>
            </a:r>
            <a:br>
              <a:rPr lang="en-US" dirty="0">
                <a:solidFill>
                  <a:schemeClr val="tx1"/>
                </a:solidFill>
                <a:latin typeface="+mn-ea"/>
                <a:cs typeface="+mn-ea"/>
              </a:rPr>
            </a:br>
            <a:r>
              <a:rPr lang="cs-CZ" sz="2000" dirty="0"/>
              <a:t> </a:t>
            </a:r>
            <a:r>
              <a:rPr lang="cs-CZ" sz="2000" dirty="0" err="1"/>
              <a:t>calculated</a:t>
            </a:r>
            <a:r>
              <a:rPr lang="cs-CZ" sz="2000" dirty="0"/>
              <a:t> </a:t>
            </a:r>
            <a:r>
              <a:rPr lang="cs-CZ" sz="2000" dirty="0" err="1"/>
              <a:t>for</a:t>
            </a:r>
            <a:r>
              <a:rPr lang="cs-CZ" sz="2000" dirty="0"/>
              <a:t> </a:t>
            </a:r>
            <a:r>
              <a:rPr lang="cs-CZ" sz="2000" dirty="0" err="1"/>
              <a:t>products</a:t>
            </a:r>
            <a:r>
              <a:rPr lang="cs-CZ" sz="2000" dirty="0"/>
              <a:t> as </a:t>
            </a:r>
            <a:r>
              <a:rPr lang="cs-CZ" sz="2000" dirty="0" err="1"/>
              <a:t>proposed</a:t>
            </a:r>
            <a:r>
              <a:rPr lang="cs-CZ" sz="2000" dirty="0"/>
              <a:t> </a:t>
            </a:r>
            <a:r>
              <a:rPr lang="cs-CZ" sz="2000" dirty="0" err="1"/>
              <a:t>ready</a:t>
            </a:r>
            <a:r>
              <a:rPr lang="cs-CZ" sz="2000" dirty="0"/>
              <a:t> </a:t>
            </a:r>
            <a:r>
              <a:rPr lang="cs-CZ" sz="2000" dirty="0" err="1"/>
              <a:t>for</a:t>
            </a:r>
            <a:r>
              <a:rPr lang="cs-CZ" sz="2000" dirty="0"/>
              <a:t> </a:t>
            </a:r>
            <a:r>
              <a:rPr lang="cs-CZ" sz="2000" dirty="0" err="1"/>
              <a:t>consumption</a:t>
            </a:r>
            <a:r>
              <a:rPr lang="cs-CZ" sz="2000" dirty="0"/>
              <a:t> </a:t>
            </a:r>
            <a:r>
              <a:rPr lang="cs-CZ" sz="2000" dirty="0" err="1"/>
              <a:t>or</a:t>
            </a:r>
            <a:r>
              <a:rPr lang="cs-CZ" sz="2000" dirty="0"/>
              <a:t> as</a:t>
            </a:r>
            <a:r>
              <a:rPr lang="en-US" dirty="0">
                <a:solidFill>
                  <a:schemeClr val="tx1"/>
                </a:solidFill>
                <a:latin typeface="+mn-ea"/>
                <a:cs typeface="+mn-ea"/>
              </a:rPr>
              <a:t/>
            </a:r>
            <a:br>
              <a:rPr lang="en-US" dirty="0">
                <a:solidFill>
                  <a:schemeClr val="tx1"/>
                </a:solidFill>
                <a:latin typeface="+mn-ea"/>
                <a:cs typeface="+mn-ea"/>
              </a:rPr>
            </a:br>
            <a:r>
              <a:rPr lang="cs-CZ" sz="2000" dirty="0"/>
              <a:t> </a:t>
            </a:r>
            <a:r>
              <a:rPr lang="cs-CZ" sz="2000" dirty="0" err="1"/>
              <a:t>reconstituted</a:t>
            </a:r>
            <a:r>
              <a:rPr lang="cs-CZ" sz="2000" dirty="0"/>
              <a:t> </a:t>
            </a:r>
            <a:r>
              <a:rPr lang="cs-CZ" sz="2000" dirty="0" err="1"/>
              <a:t>according</a:t>
            </a:r>
            <a:r>
              <a:rPr lang="cs-CZ" sz="2000" dirty="0"/>
              <a:t> to </a:t>
            </a:r>
            <a:r>
              <a:rPr lang="cs-CZ" sz="2000" dirty="0" err="1"/>
              <a:t>the</a:t>
            </a:r>
            <a:r>
              <a:rPr lang="cs-CZ" sz="2000" dirty="0"/>
              <a:t> </a:t>
            </a:r>
            <a:r>
              <a:rPr lang="cs-CZ" sz="2000" dirty="0" err="1"/>
              <a:t>instructions</a:t>
            </a:r>
            <a:r>
              <a:rPr lang="cs-CZ" sz="2000" dirty="0"/>
              <a:t> </a:t>
            </a:r>
            <a:r>
              <a:rPr lang="cs-CZ" sz="2000" dirty="0" err="1"/>
              <a:t>of</a:t>
            </a:r>
            <a:r>
              <a:rPr lang="cs-CZ" sz="2000" dirty="0"/>
              <a:t> </a:t>
            </a:r>
            <a:r>
              <a:rPr lang="cs-CZ" sz="2000" dirty="0" err="1"/>
              <a:t>the</a:t>
            </a:r>
            <a:r>
              <a:rPr lang="cs-CZ" sz="2000" dirty="0"/>
              <a:t> </a:t>
            </a:r>
            <a:r>
              <a:rPr lang="cs-CZ" sz="2000" dirty="0" err="1"/>
              <a:t>manufacturers</a:t>
            </a:r>
            <a:endParaRPr lang="cs-CZ" sz="4400" b="1" dirty="0" err="1"/>
          </a:p>
          <a:p>
            <a:pPr>
              <a:lnSpc>
                <a:spcPct val="100000"/>
              </a:lnSpc>
              <a:buNone/>
            </a:pPr>
            <a:r>
              <a:rPr lang="cs-CZ" sz="2000" dirty="0"/>
              <a:t>13. </a:t>
            </a:r>
            <a:r>
              <a:rPr lang="cs-CZ" sz="2000" b="1" dirty="0"/>
              <a:t>Lupin</a:t>
            </a:r>
            <a:r>
              <a:rPr lang="cs-CZ" sz="2000" dirty="0"/>
              <a:t> and </a:t>
            </a:r>
            <a:r>
              <a:rPr lang="cs-CZ" sz="2000" dirty="0" err="1"/>
              <a:t>products</a:t>
            </a:r>
            <a:r>
              <a:rPr lang="cs-CZ" sz="2000" dirty="0"/>
              <a:t> </a:t>
            </a:r>
            <a:r>
              <a:rPr lang="cs-CZ" sz="2000" dirty="0" err="1"/>
              <a:t>thereof</a:t>
            </a:r>
            <a:endParaRPr lang="cs-CZ" sz="4400" b="1" dirty="0" err="1"/>
          </a:p>
          <a:p>
            <a:pPr>
              <a:lnSpc>
                <a:spcPct val="100000"/>
              </a:lnSpc>
              <a:buNone/>
            </a:pPr>
            <a:r>
              <a:rPr lang="cs-CZ" sz="2000" dirty="0"/>
              <a:t>14. </a:t>
            </a:r>
            <a:r>
              <a:rPr lang="cs-CZ" sz="2000" b="1" dirty="0" err="1"/>
              <a:t>Molluscs</a:t>
            </a:r>
            <a:r>
              <a:rPr lang="cs-CZ" sz="2000" dirty="0"/>
              <a:t> and products thereof </a:t>
            </a:r>
            <a:endParaRPr lang="cs-CZ" sz="4400" b="1"/>
          </a:p>
          <a:p>
            <a:pPr>
              <a:buNone/>
            </a:pPr>
            <a:r>
              <a:rPr lang="en-US" dirty="0">
                <a:solidFill>
                  <a:schemeClr val="tx1"/>
                </a:solidFill>
                <a:latin typeface="+mn-ea"/>
                <a:cs typeface="+mn-ea"/>
              </a:rPr>
              <a:t/>
            </a:r>
            <a:br>
              <a:rPr lang="en-US" dirty="0">
                <a:solidFill>
                  <a:schemeClr val="tx1"/>
                </a:solidFill>
                <a:latin typeface="+mn-ea"/>
                <a:cs typeface="+mn-ea"/>
              </a:rPr>
            </a:br>
            <a:endParaRPr lang="cs-CZ" b="1"/>
          </a:p>
        </p:txBody>
      </p:sp>
      <p:sp>
        <p:nvSpPr>
          <p:cNvPr id="5" name="Nadpis 1">
            <a:extLst>
              <a:ext uri="{FF2B5EF4-FFF2-40B4-BE49-F238E27FC236}">
                <a16:creationId xmlns:a16="http://schemas.microsoft.com/office/drawing/2014/main" xmlns="" id="{300BAFB9-DEF9-4817-A790-E37DFA67D99A}"/>
              </a:ext>
            </a:extLst>
          </p:cNvPr>
          <p:cNvSpPr txBox="1"/>
          <p:nvPr/>
        </p:nvSpPr>
        <p:spPr>
          <a:xfrm>
            <a:off x="552450" y="295275"/>
            <a:ext cx="10995025" cy="7017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lnSpc>
                <a:spcPct val="90000"/>
              </a:lnSpc>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lang="en-US" sz="4400" cap="all" dirty="0" err="1"/>
              <a:t>aLLERGENS</a:t>
            </a:r>
            <a:r>
              <a:rPr lang="en-US" sz="4400" cap="all" dirty="0"/>
              <a:t> 3</a:t>
            </a:r>
            <a:endParaRPr sz="4400" dirty="0"/>
          </a:p>
        </p:txBody>
      </p:sp>
      <p:pic>
        <p:nvPicPr>
          <p:cNvPr id="6" name="Obrázek 6">
            <a:extLst>
              <a:ext uri="{FF2B5EF4-FFF2-40B4-BE49-F238E27FC236}">
                <a16:creationId xmlns:a16="http://schemas.microsoft.com/office/drawing/2014/main" xmlns="" id="{FBB0096E-E7CC-467C-87F2-2A32FA66C5EF}"/>
              </a:ext>
            </a:extLst>
          </p:cNvPr>
          <p:cNvPicPr>
            <a:picLocks noChangeAspect="1"/>
          </p:cNvPicPr>
          <p:nvPr/>
        </p:nvPicPr>
        <p:blipFill>
          <a:blip r:embed="rId2"/>
          <a:stretch>
            <a:fillRect/>
          </a:stretch>
        </p:blipFill>
        <p:spPr>
          <a:xfrm>
            <a:off x="7877175" y="0"/>
            <a:ext cx="4507693" cy="6352222"/>
          </a:xfrm>
          <a:prstGeom prst="rect">
            <a:avLst/>
          </a:prstGeom>
        </p:spPr>
      </p:pic>
    </p:spTree>
    <p:extLst>
      <p:ext uri="{BB962C8B-B14F-4D97-AF65-F5344CB8AC3E}">
        <p14:creationId xmlns:p14="http://schemas.microsoft.com/office/powerpoint/2010/main" val="166064556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Nadpis 1"/>
          <p:cNvSpPr txBox="1">
            <a:spLocks noGrp="1"/>
          </p:cNvSpPr>
          <p:nvPr>
            <p:ph type="title"/>
          </p:nvPr>
        </p:nvSpPr>
        <p:spPr>
          <a:xfrm>
            <a:off x="476943" y="1052737"/>
            <a:ext cx="10515601" cy="709961"/>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lang="cs-CZ" dirty="0"/>
              <a:t>FOOD ALLERGY </a:t>
            </a:r>
            <a:r>
              <a:rPr lang="en-US" dirty="0"/>
              <a:t>AND </a:t>
            </a:r>
            <a:r>
              <a:rPr lang="cs-CZ" dirty="0"/>
              <a:t>INTOLERANCE</a:t>
            </a:r>
            <a:endParaRPr lang="cs-CZ" dirty="0">
              <a:solidFill>
                <a:schemeClr val="tx1"/>
              </a:solidFill>
            </a:endParaRPr>
          </a:p>
        </p:txBody>
      </p:sp>
      <p:sp>
        <p:nvSpPr>
          <p:cNvPr id="258" name="Zástupný symbol pro obsah 2"/>
          <p:cNvSpPr txBox="1">
            <a:spLocks noGrp="1"/>
          </p:cNvSpPr>
          <p:nvPr>
            <p:ph type="body" idx="1"/>
          </p:nvPr>
        </p:nvSpPr>
        <p:spPr>
          <a:xfrm>
            <a:off x="623391" y="1844824"/>
            <a:ext cx="11137239" cy="4351338"/>
          </a:xfrm>
          <a:prstGeom prst="rect">
            <a:avLst/>
          </a:prstGeom>
        </p:spPr>
        <p:txBody>
          <a:bodyPr lIns="45719" rIns="45719" anchor="t">
            <a:normAutofit/>
          </a:bodyPr>
          <a:lstStyle/>
          <a:p>
            <a:pPr>
              <a:buClr>
                <a:srgbClr val="00B0F0"/>
              </a:buClr>
              <a:defRPr sz="2400"/>
            </a:pPr>
            <a:r>
              <a:rPr dirty="0"/>
              <a:t>Diets for people with food allergies are very individual.</a:t>
            </a:r>
          </a:p>
          <a:p>
            <a:pPr>
              <a:buClr>
                <a:srgbClr val="00B0F0"/>
              </a:buClr>
              <a:defRPr sz="2400"/>
            </a:pPr>
            <a:r>
              <a:rPr dirty="0"/>
              <a:t>They depend on the allergic reaction trigger - the allergen.</a:t>
            </a:r>
          </a:p>
          <a:p>
            <a:pPr>
              <a:buClr>
                <a:srgbClr val="00B0F0"/>
              </a:buClr>
              <a:defRPr sz="2400"/>
            </a:pPr>
            <a:r>
              <a:rPr dirty="0"/>
              <a:t>A narrow </a:t>
            </a:r>
            <a:r>
              <a:rPr dirty="0" err="1"/>
              <a:t>colaboration</a:t>
            </a:r>
            <a:r>
              <a:rPr dirty="0"/>
              <a:t> with the parents of the child with a food allergy is necessary.</a:t>
            </a:r>
          </a:p>
          <a:p>
            <a:pPr>
              <a:buSzTx/>
              <a:defRPr sz="2400"/>
            </a:pPr>
            <a:r>
              <a:rPr lang="cs-CZ" dirty="0" err="1"/>
              <a:t>Elimination</a:t>
            </a:r>
            <a:r>
              <a:rPr lang="cs-CZ" dirty="0"/>
              <a:t> </a:t>
            </a:r>
            <a:r>
              <a:rPr lang="cs-CZ" dirty="0" err="1"/>
              <a:t>diets</a:t>
            </a:r>
            <a:r>
              <a:rPr lang="cs-CZ" dirty="0"/>
              <a:t> are </a:t>
            </a:r>
            <a:r>
              <a:rPr lang="cs-CZ" dirty="0" err="1"/>
              <a:t>used</a:t>
            </a:r>
            <a:r>
              <a:rPr lang="cs-CZ" dirty="0"/>
              <a:t> to </a:t>
            </a:r>
            <a:r>
              <a:rPr lang="cs-CZ" dirty="0" err="1"/>
              <a:t>treat</a:t>
            </a:r>
            <a:r>
              <a:rPr lang="cs-CZ" dirty="0"/>
              <a:t> food </a:t>
            </a:r>
            <a:r>
              <a:rPr lang="cs-CZ" dirty="0" err="1"/>
              <a:t>allergies</a:t>
            </a:r>
            <a:r>
              <a:rPr lang="cs-CZ" dirty="0"/>
              <a:t> and </a:t>
            </a:r>
            <a:r>
              <a:rPr lang="cs-CZ" dirty="0" err="1"/>
              <a:t>intolerances</a:t>
            </a:r>
            <a:endParaRPr dirty="0" err="1"/>
          </a:p>
          <a:p>
            <a:pPr>
              <a:buSzTx/>
              <a:buNone/>
              <a:defRPr sz="2400">
                <a:effectLst>
                  <a:outerShdw blurRad="38100" dist="38100" dir="2700000" rotWithShape="0">
                    <a:srgbClr val="000000">
                      <a:alpha val="43137"/>
                    </a:srgbClr>
                  </a:outerShdw>
                </a:effectLst>
              </a:defRPr>
            </a:pPr>
            <a:endParaRPr lang="cs-CZ"/>
          </a:p>
          <a:p>
            <a:pPr>
              <a:buSzTx/>
              <a:buNone/>
              <a:defRPr sz="2400">
                <a:effectLst>
                  <a:outerShdw blurRad="38100" dist="38100" dir="2700000" rotWithShape="0">
                    <a:srgbClr val="000000">
                      <a:alpha val="43137"/>
                    </a:srgbClr>
                  </a:outerShdw>
                </a:effectLst>
              </a:defRPr>
            </a:pPr>
            <a:r>
              <a:rPr dirty="0"/>
              <a:t>Main principles for meal preparation:</a:t>
            </a:r>
          </a:p>
          <a:p>
            <a:pPr>
              <a:buClr>
                <a:srgbClr val="00B0F0"/>
              </a:buClr>
              <a:defRPr sz="2400"/>
            </a:pPr>
            <a:r>
              <a:rPr dirty="0"/>
              <a:t>Meals must be prepared separately, and only with cookware and utensils designated for the given diet</a:t>
            </a:r>
          </a:p>
          <a:p>
            <a:pPr>
              <a:buClr>
                <a:srgbClr val="00B0F0"/>
              </a:buClr>
              <a:defRPr sz="2400"/>
            </a:pPr>
            <a:r>
              <a:rPr dirty="0"/>
              <a:t>Attention must be paid to possible contamination during preparation, cooking and storing.</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Zástupný symbol pro obsah 2"/>
          <p:cNvSpPr txBox="1">
            <a:spLocks noGrp="1"/>
          </p:cNvSpPr>
          <p:nvPr>
            <p:ph type="body" idx="1"/>
          </p:nvPr>
        </p:nvSpPr>
        <p:spPr>
          <a:xfrm>
            <a:off x="623391" y="1844824"/>
            <a:ext cx="11137239" cy="4351338"/>
          </a:xfrm>
          <a:prstGeom prst="rect">
            <a:avLst/>
          </a:prstGeom>
        </p:spPr>
        <p:txBody>
          <a:bodyPr/>
          <a:lstStyle/>
          <a:p>
            <a:pPr>
              <a:buClr>
                <a:srgbClr val="00B0F0"/>
              </a:buClr>
              <a:defRPr sz="2400"/>
            </a:pPr>
            <a:endParaRPr/>
          </a:p>
          <a:p>
            <a:pPr>
              <a:buClr>
                <a:srgbClr val="00B0F0"/>
              </a:buClr>
              <a:defRPr sz="2400"/>
            </a:pPr>
            <a:r>
              <a:t>reaction to one of proteins contained in cow’s milk</a:t>
            </a:r>
          </a:p>
          <a:p>
            <a:pPr>
              <a:buClr>
                <a:srgbClr val="00B0F0"/>
              </a:buClr>
              <a:defRPr sz="2400"/>
            </a:pPr>
            <a:endParaRPr sz="1000"/>
          </a:p>
          <a:p>
            <a:pPr>
              <a:buClr>
                <a:srgbClr val="00B0F0"/>
              </a:buClr>
              <a:defRPr sz="2400"/>
            </a:pPr>
            <a:r>
              <a:t>3-5 % of children in the Czech Republic , mainly under 3 years of age</a:t>
            </a:r>
          </a:p>
          <a:p>
            <a:pPr>
              <a:buClr>
                <a:srgbClr val="00B0F0"/>
              </a:buClr>
              <a:defRPr sz="1000"/>
            </a:pPr>
            <a:endParaRPr/>
          </a:p>
          <a:p>
            <a:pPr>
              <a:buClr>
                <a:srgbClr val="00B0F0"/>
              </a:buClr>
              <a:defRPr sz="2400"/>
            </a:pPr>
            <a:r>
              <a:t>GI symptoms in about 60% of children, 50-60% skin reactions, 1/3 respiratory symptoms</a:t>
            </a:r>
          </a:p>
          <a:p>
            <a:pPr>
              <a:buClr>
                <a:srgbClr val="00B0F0"/>
              </a:buClr>
              <a:defRPr sz="1000"/>
            </a:pPr>
            <a:endParaRPr/>
          </a:p>
          <a:p>
            <a:pPr>
              <a:buClr>
                <a:srgbClr val="00B0F0"/>
              </a:buClr>
              <a:defRPr sz="2400"/>
            </a:pPr>
            <a:r>
              <a:t>more than 80 % of allergic infants can tolerate cow’s milk before 3 years of age </a:t>
            </a:r>
          </a:p>
        </p:txBody>
      </p:sp>
      <p:sp>
        <p:nvSpPr>
          <p:cNvPr id="261" name="Nadpis 1"/>
          <p:cNvSpPr txBox="1"/>
          <p:nvPr/>
        </p:nvSpPr>
        <p:spPr>
          <a:xfrm>
            <a:off x="1498881" y="1230805"/>
            <a:ext cx="9386259"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COW’S MILK PROTEIN ALLERGY</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Zástupný symbol pro obsah 2"/>
          <p:cNvSpPr txBox="1">
            <a:spLocks noGrp="1"/>
          </p:cNvSpPr>
          <p:nvPr>
            <p:ph type="body" idx="1"/>
          </p:nvPr>
        </p:nvSpPr>
        <p:spPr>
          <a:xfrm>
            <a:off x="623391" y="1844824"/>
            <a:ext cx="11137239" cy="4351338"/>
          </a:xfrm>
          <a:prstGeom prst="rect">
            <a:avLst/>
          </a:prstGeom>
        </p:spPr>
        <p:txBody>
          <a:bodyPr lIns="45719" rIns="45719" anchor="t">
            <a:normAutofit/>
          </a:bodyPr>
          <a:lstStyle/>
          <a:p>
            <a:pPr>
              <a:lnSpc>
                <a:spcPct val="100000"/>
              </a:lnSpc>
              <a:buClr>
                <a:srgbClr val="00B0F0"/>
              </a:buClr>
              <a:defRPr sz="2400"/>
            </a:pPr>
            <a:endParaRPr dirty="0"/>
          </a:p>
          <a:p>
            <a:pPr>
              <a:lnSpc>
                <a:spcPct val="100000"/>
              </a:lnSpc>
              <a:buClr>
                <a:srgbClr val="00B0F0"/>
              </a:buClr>
              <a:defRPr sz="2400"/>
            </a:pPr>
            <a:r>
              <a:rPr dirty="0"/>
              <a:t>abnormal immune response to milk and products that contain milk</a:t>
            </a:r>
          </a:p>
          <a:p>
            <a:pPr>
              <a:lnSpc>
                <a:spcPct val="100000"/>
              </a:lnSpc>
              <a:buClr>
                <a:srgbClr val="00B0F0"/>
              </a:buClr>
              <a:defRPr sz="2400"/>
            </a:pPr>
            <a:endParaRPr sz="800" dirty="0"/>
          </a:p>
          <a:p>
            <a:pPr>
              <a:lnSpc>
                <a:spcPct val="100000"/>
              </a:lnSpc>
              <a:buClr>
                <a:srgbClr val="00B0F0"/>
              </a:buClr>
              <a:defRPr sz="2400"/>
            </a:pPr>
            <a:r>
              <a:rPr dirty="0"/>
              <a:t>allergy is linked to the </a:t>
            </a:r>
            <a:r>
              <a:rPr b="1" dirty="0"/>
              <a:t>proteins</a:t>
            </a:r>
            <a:r>
              <a:rPr dirty="0"/>
              <a:t> </a:t>
            </a:r>
            <a:r>
              <a:rPr b="1" dirty="0"/>
              <a:t>lactoglobulin, lactalbumin and casein</a:t>
            </a:r>
          </a:p>
          <a:p>
            <a:pPr>
              <a:lnSpc>
                <a:spcPct val="100000"/>
              </a:lnSpc>
              <a:buClr>
                <a:srgbClr val="00B0F0"/>
              </a:buClr>
              <a:defRPr sz="800" b="1"/>
            </a:pPr>
            <a:endParaRPr b="1" dirty="0"/>
          </a:p>
          <a:p>
            <a:pPr>
              <a:lnSpc>
                <a:spcPct val="100000"/>
              </a:lnSpc>
              <a:buClr>
                <a:srgbClr val="00B0F0"/>
              </a:buClr>
              <a:defRPr sz="2400"/>
            </a:pPr>
            <a:r>
              <a:rPr dirty="0"/>
              <a:t>symptoms: </a:t>
            </a:r>
            <a:r>
              <a:rPr dirty="0" err="1"/>
              <a:t>dyspnoea</a:t>
            </a:r>
            <a:r>
              <a:rPr dirty="0"/>
              <a:t>, </a:t>
            </a:r>
            <a:r>
              <a:rPr lang="cs-CZ" dirty="0" err="1"/>
              <a:t>vomiting</a:t>
            </a:r>
            <a:r>
              <a:rPr dirty="0"/>
              <a:t>, urticaria, GI problems, </a:t>
            </a:r>
            <a:r>
              <a:rPr lang="cs-CZ" dirty="0" err="1"/>
              <a:t>anaphylaxis</a:t>
            </a:r>
            <a:r>
              <a:rPr dirty="0"/>
              <a:t> (serious, life-threatening reaction)</a:t>
            </a:r>
          </a:p>
          <a:p>
            <a:pPr>
              <a:lnSpc>
                <a:spcPct val="100000"/>
              </a:lnSpc>
              <a:buClr>
                <a:srgbClr val="00B0F0"/>
              </a:buClr>
              <a:defRPr sz="800"/>
            </a:pPr>
            <a:endParaRPr dirty="0"/>
          </a:p>
          <a:p>
            <a:pPr>
              <a:lnSpc>
                <a:spcPct val="100000"/>
              </a:lnSpc>
              <a:buClr>
                <a:srgbClr val="00B0F0"/>
              </a:buClr>
              <a:defRPr sz="2400"/>
            </a:pPr>
            <a:r>
              <a:rPr dirty="0"/>
              <a:t>treatment: </a:t>
            </a:r>
            <a:r>
              <a:rPr lang="cs-CZ" dirty="0" err="1"/>
              <a:t>dairy</a:t>
            </a:r>
            <a:r>
              <a:rPr lang="cs-CZ" dirty="0"/>
              <a:t>-free</a:t>
            </a:r>
            <a:r>
              <a:rPr dirty="0"/>
              <a:t> diet </a:t>
            </a:r>
          </a:p>
        </p:txBody>
      </p:sp>
      <p:sp>
        <p:nvSpPr>
          <p:cNvPr id="266" name="Nadpis 1"/>
          <p:cNvSpPr txBox="1"/>
          <p:nvPr/>
        </p:nvSpPr>
        <p:spPr>
          <a:xfrm>
            <a:off x="1498881" y="1230805"/>
            <a:ext cx="9386259"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COW’S MILK PROTEIN ALLERGY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Nadpis 1"/>
          <p:cNvSpPr txBox="1">
            <a:spLocks noGrp="1"/>
          </p:cNvSpPr>
          <p:nvPr>
            <p:ph type="title"/>
          </p:nvPr>
        </p:nvSpPr>
        <p:spPr>
          <a:xfrm>
            <a:off x="734553" y="365125"/>
            <a:ext cx="10619247" cy="1325563"/>
          </a:xfrm>
          <a:prstGeom prst="rect">
            <a:avLst/>
          </a:prstGeom>
        </p:spPr>
        <p:txBody>
          <a:bodyPr>
            <a:normAutofit/>
          </a:bodyPr>
          <a:lstStyle/>
          <a:p>
            <a:pPr defTabSz="877823">
              <a:defRPr sz="4224"/>
            </a:pPr>
            <a:r>
              <a:rPr sz="4200" dirty="0"/>
              <a:t>HISTORY OF </a:t>
            </a:r>
            <a:r>
              <a:rPr lang="en-US" sz="4200" dirty="0"/>
              <a:t>SCHOOL </a:t>
            </a:r>
            <a:r>
              <a:rPr lang="cs-CZ" sz="4200" dirty="0"/>
              <a:t>FOOD </a:t>
            </a:r>
            <a:r>
              <a:rPr lang="en-US" sz="4200" dirty="0"/>
              <a:t>SERVICE</a:t>
            </a:r>
          </a:p>
          <a:p>
            <a:pPr defTabSz="877823">
              <a:defRPr sz="4224"/>
            </a:pPr>
            <a:r>
              <a:rPr sz="4200" dirty="0"/>
              <a:t>IN THE CZECH REPUBLIC</a:t>
            </a:r>
          </a:p>
        </p:txBody>
      </p:sp>
      <p:sp>
        <p:nvSpPr>
          <p:cNvPr id="126" name="Zástupný symbol pro obsah 2"/>
          <p:cNvSpPr txBox="1">
            <a:spLocks noGrp="1"/>
          </p:cNvSpPr>
          <p:nvPr>
            <p:ph type="body" idx="1"/>
          </p:nvPr>
        </p:nvSpPr>
        <p:spPr>
          <a:xfrm>
            <a:off x="838200" y="2096734"/>
            <a:ext cx="10515600" cy="4351338"/>
          </a:xfrm>
          <a:prstGeom prst="rect">
            <a:avLst/>
          </a:prstGeom>
        </p:spPr>
        <p:txBody>
          <a:bodyPr lIns="45719" rIns="45719" anchor="t">
            <a:normAutofit/>
          </a:bodyPr>
          <a:lstStyle/>
          <a:p>
            <a:pPr marL="0" indent="0" defTabSz="905255">
              <a:spcBef>
                <a:spcPts val="900"/>
              </a:spcBef>
              <a:buSzTx/>
              <a:buNone/>
              <a:defRPr sz="2772"/>
            </a:pPr>
            <a:endParaRPr dirty="0"/>
          </a:p>
          <a:p>
            <a:pPr marL="0" indent="0" defTabSz="905255">
              <a:spcBef>
                <a:spcPts val="900"/>
              </a:spcBef>
              <a:buSzTx/>
              <a:buNone/>
              <a:defRPr sz="2772"/>
            </a:pPr>
            <a:r>
              <a:rPr dirty="0"/>
              <a:t>Later, as more and more women - mothers - went to work, the institution of School Food Service (school meals) gained in importance. </a:t>
            </a:r>
          </a:p>
          <a:p>
            <a:pPr marL="0" indent="0" defTabSz="905255">
              <a:spcBef>
                <a:spcPts val="900"/>
              </a:spcBef>
              <a:buSzTx/>
              <a:buNone/>
              <a:defRPr sz="2772"/>
            </a:pPr>
            <a:r>
              <a:rPr sz="2750" dirty="0"/>
              <a:t>At the beginning it was just an initiative of a few schools. Later the responsibility was taken over by municipalities and in 1960 a government resolution charged the Ministry of Education to supervise </a:t>
            </a:r>
            <a:r>
              <a:rPr lang="en-US" sz="2750" dirty="0"/>
              <a:t>School </a:t>
            </a:r>
            <a:r>
              <a:rPr lang="cs-CZ" sz="2750" dirty="0"/>
              <a:t>Food </a:t>
            </a:r>
            <a:r>
              <a:rPr lang="en-US" sz="2750" dirty="0"/>
              <a:t>Service</a:t>
            </a:r>
            <a:r>
              <a:rPr sz="2750" dirty="0"/>
              <a:t>.</a:t>
            </a:r>
          </a:p>
          <a:p>
            <a:pPr marL="0" indent="0" defTabSz="905255">
              <a:spcBef>
                <a:spcPts val="900"/>
              </a:spcBef>
              <a:buSzTx/>
              <a:buNone/>
              <a:defRPr sz="2772"/>
            </a:pPr>
            <a:r>
              <a:rPr sz="2750" dirty="0"/>
              <a:t>The popularity of</a:t>
            </a:r>
            <a:r>
              <a:rPr lang="cs-CZ" sz="2750" dirty="0"/>
              <a:t> </a:t>
            </a:r>
            <a:r>
              <a:rPr lang="en-US" sz="2750" dirty="0"/>
              <a:t>School </a:t>
            </a:r>
            <a:r>
              <a:rPr lang="cs-CZ" sz="2750" dirty="0"/>
              <a:t>Food </a:t>
            </a:r>
            <a:r>
              <a:rPr lang="en-US" sz="2750" dirty="0"/>
              <a:t>Service</a:t>
            </a:r>
            <a:r>
              <a:rPr lang="cs-CZ" sz="2750" dirty="0"/>
              <a:t> </a:t>
            </a:r>
            <a:r>
              <a:rPr sz="2750" dirty="0"/>
              <a:t>increased dramatically and in the 1970s it was able to procure school meals to all children interested, which represented a large majority.</a:t>
            </a:r>
          </a:p>
        </p:txBody>
      </p:sp>
      <p:pic>
        <p:nvPicPr>
          <p:cNvPr id="127" name="Obrázek 3" descr="Obrázek 3"/>
          <p:cNvPicPr>
            <a:picLocks noChangeAspect="1"/>
          </p:cNvPicPr>
          <p:nvPr/>
        </p:nvPicPr>
        <p:blipFill>
          <a:blip r:embed="rId2">
            <a:extLst/>
          </a:blip>
          <a:stretch>
            <a:fillRect/>
          </a:stretch>
        </p:blipFill>
        <p:spPr>
          <a:xfrm>
            <a:off x="8648700" y="180975"/>
            <a:ext cx="3333105" cy="2305588"/>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Nadpis 1"/>
          <p:cNvSpPr txBox="1">
            <a:spLocks noGrp="1"/>
          </p:cNvSpPr>
          <p:nvPr>
            <p:ph type="title"/>
          </p:nvPr>
        </p:nvSpPr>
        <p:spPr>
          <a:xfrm>
            <a:off x="1740181" y="769145"/>
            <a:ext cx="9386259" cy="709961"/>
          </a:xfrm>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COW’S MILK PROTEIN ALLERGY</a:t>
            </a:r>
          </a:p>
        </p:txBody>
      </p:sp>
      <p:sp>
        <p:nvSpPr>
          <p:cNvPr id="271" name="Zástupný symbol pro obsah 2"/>
          <p:cNvSpPr txBox="1">
            <a:spLocks noGrp="1"/>
          </p:cNvSpPr>
          <p:nvPr>
            <p:ph type="body" idx="1"/>
          </p:nvPr>
        </p:nvSpPr>
        <p:spPr>
          <a:xfrm>
            <a:off x="623391" y="1844824"/>
            <a:ext cx="11137239" cy="4351338"/>
          </a:xfrm>
          <a:prstGeom prst="rect">
            <a:avLst/>
          </a:prstGeom>
        </p:spPr>
        <p:txBody>
          <a:bodyPr/>
          <a:lstStyle/>
          <a:p>
            <a:pPr>
              <a:lnSpc>
                <a:spcPct val="100000"/>
              </a:lnSpc>
              <a:spcBef>
                <a:spcPts val="0"/>
              </a:spcBef>
              <a:buSzTx/>
              <a:buNone/>
              <a:defRPr sz="2000">
                <a:effectLst>
                  <a:outerShdw blurRad="38100" dist="38100" dir="2700000" rotWithShape="0">
                    <a:srgbClr val="000000">
                      <a:alpha val="43137"/>
                    </a:srgbClr>
                  </a:outerShdw>
                </a:effectLst>
              </a:defRPr>
            </a:pPr>
            <a:r>
              <a:rPr dirty="0"/>
              <a:t>Whey proteins</a:t>
            </a:r>
          </a:p>
          <a:p>
            <a:pPr marL="228600" lvl="1" indent="-228600">
              <a:lnSpc>
                <a:spcPct val="100000"/>
              </a:lnSpc>
              <a:spcBef>
                <a:spcPts val="0"/>
              </a:spcBef>
              <a:buClr>
                <a:srgbClr val="00B0F0"/>
              </a:buClr>
              <a:defRPr sz="2000"/>
            </a:pPr>
            <a:r>
              <a:rPr dirty="0" err="1"/>
              <a:t>alfa-lactalbumin</a:t>
            </a:r>
            <a:r>
              <a:rPr dirty="0"/>
              <a:t>, beta-la</a:t>
            </a:r>
            <a:r>
              <a:rPr lang="cs-CZ" dirty="0"/>
              <a:t>k</a:t>
            </a:r>
            <a:r>
              <a:rPr dirty="0" err="1"/>
              <a:t>toglobulin</a:t>
            </a:r>
            <a:r>
              <a:rPr lang="cs-CZ" dirty="0"/>
              <a:t>, </a:t>
            </a:r>
            <a:r>
              <a:rPr lang="cs-CZ" dirty="0" err="1"/>
              <a:t>milk</a:t>
            </a:r>
            <a:r>
              <a:rPr lang="cs-CZ" dirty="0"/>
              <a:t> </a:t>
            </a:r>
            <a:r>
              <a:rPr lang="cs-CZ" dirty="0" err="1"/>
              <a:t>serum</a:t>
            </a:r>
            <a:r>
              <a:rPr lang="cs-CZ" dirty="0"/>
              <a:t> albumin</a:t>
            </a:r>
            <a:endParaRPr sz="2400" dirty="0"/>
          </a:p>
          <a:p>
            <a:pPr>
              <a:lnSpc>
                <a:spcPct val="100000"/>
              </a:lnSpc>
              <a:spcBef>
                <a:spcPts val="0"/>
              </a:spcBef>
              <a:buClr>
                <a:srgbClr val="00B0F0"/>
              </a:buClr>
              <a:defRPr sz="2000"/>
            </a:pPr>
            <a:r>
              <a:rPr dirty="0"/>
              <a:t>whey protein allergy is the most common in children under 3 years of age</a:t>
            </a:r>
          </a:p>
          <a:p>
            <a:pPr marL="685800" lvl="1" indent="-228600">
              <a:lnSpc>
                <a:spcPct val="100000"/>
              </a:lnSpc>
              <a:spcBef>
                <a:spcPts val="0"/>
              </a:spcBef>
              <a:buClr>
                <a:srgbClr val="00B0F0"/>
              </a:buClr>
              <a:defRPr sz="1000"/>
            </a:pPr>
            <a:endParaRPr dirty="0"/>
          </a:p>
          <a:p>
            <a:pPr marL="228600" lvl="1" indent="-228600">
              <a:lnSpc>
                <a:spcPct val="100000"/>
              </a:lnSpc>
              <a:spcBef>
                <a:spcPts val="0"/>
              </a:spcBef>
              <a:buSzTx/>
              <a:buNone/>
              <a:defRPr sz="2000">
                <a:effectLst>
                  <a:outerShdw blurRad="38100" dist="38100" dir="2700000" rotWithShape="0">
                    <a:srgbClr val="000000">
                      <a:alpha val="43137"/>
                    </a:srgbClr>
                  </a:outerShdw>
                </a:effectLst>
              </a:defRPr>
            </a:pPr>
            <a:r>
              <a:rPr dirty="0"/>
              <a:t>Casein</a:t>
            </a:r>
            <a:endParaRPr sz="2400" dirty="0"/>
          </a:p>
          <a:p>
            <a:pPr marL="228600" lvl="1" indent="-228600">
              <a:lnSpc>
                <a:spcPct val="100000"/>
              </a:lnSpc>
              <a:spcBef>
                <a:spcPts val="0"/>
              </a:spcBef>
              <a:buClr>
                <a:srgbClr val="00B0F0"/>
              </a:buClr>
              <a:defRPr sz="2000"/>
            </a:pPr>
            <a:r>
              <a:rPr dirty="0"/>
              <a:t>allergy to casein is less common in young children</a:t>
            </a:r>
            <a:endParaRPr sz="2400" dirty="0"/>
          </a:p>
          <a:p>
            <a:pPr marL="228600" lvl="1" indent="-228600">
              <a:lnSpc>
                <a:spcPct val="100000"/>
              </a:lnSpc>
              <a:spcBef>
                <a:spcPts val="0"/>
              </a:spcBef>
              <a:buClr>
                <a:srgbClr val="00B0F0"/>
              </a:buClr>
              <a:defRPr sz="2000"/>
            </a:pPr>
            <a:r>
              <a:rPr dirty="0"/>
              <a:t>caseins often resist to heat and proteolytic enzymes in GIT</a:t>
            </a:r>
            <a:endParaRPr sz="2400" dirty="0"/>
          </a:p>
          <a:p>
            <a:pPr marL="228600" lvl="1" indent="-228600">
              <a:lnSpc>
                <a:spcPct val="100000"/>
              </a:lnSpc>
              <a:spcBef>
                <a:spcPts val="0"/>
              </a:spcBef>
              <a:buClr>
                <a:srgbClr val="00B0F0"/>
              </a:buClr>
              <a:defRPr sz="2000"/>
            </a:pPr>
            <a:r>
              <a:rPr dirty="0"/>
              <a:t>it is often a sign of a coming allergy later in age, usually a respiratory allergy</a:t>
            </a:r>
            <a:endParaRPr sz="2400" dirty="0"/>
          </a:p>
          <a:p>
            <a:pPr marL="685800" lvl="1" indent="-228600">
              <a:lnSpc>
                <a:spcPct val="100000"/>
              </a:lnSpc>
              <a:spcBef>
                <a:spcPts val="0"/>
              </a:spcBef>
              <a:buClr>
                <a:srgbClr val="00B0F0"/>
              </a:buClr>
              <a:defRPr sz="1000"/>
            </a:pPr>
            <a:endParaRPr sz="2400" dirty="0"/>
          </a:p>
          <a:p>
            <a:pPr marL="228600" lvl="1" indent="-228600">
              <a:lnSpc>
                <a:spcPct val="100000"/>
              </a:lnSpc>
              <a:spcBef>
                <a:spcPts val="0"/>
              </a:spcBef>
              <a:buSzTx/>
              <a:buNone/>
              <a:defRPr sz="2000">
                <a:effectLst>
                  <a:outerShdw blurRad="38100" dist="38100" dir="2700000" rotWithShape="0">
                    <a:srgbClr val="000000">
                      <a:alpha val="43137"/>
                    </a:srgbClr>
                  </a:outerShdw>
                </a:effectLst>
              </a:defRPr>
            </a:pPr>
            <a:r>
              <a:rPr dirty="0"/>
              <a:t>Other proteins</a:t>
            </a:r>
            <a:endParaRPr sz="2400" dirty="0"/>
          </a:p>
          <a:p>
            <a:pPr marL="228600" lvl="1" indent="-228600">
              <a:lnSpc>
                <a:spcPct val="100000"/>
              </a:lnSpc>
              <a:spcBef>
                <a:spcPts val="0"/>
              </a:spcBef>
              <a:buClr>
                <a:srgbClr val="00B0F0"/>
              </a:buClr>
              <a:defRPr sz="2000"/>
            </a:pPr>
            <a:r>
              <a:rPr dirty="0" err="1"/>
              <a:t>gamaglobulins</a:t>
            </a:r>
            <a:r>
              <a:rPr dirty="0"/>
              <a:t>, </a:t>
            </a:r>
            <a:r>
              <a:rPr dirty="0" err="1"/>
              <a:t>lactoferin</a:t>
            </a:r>
            <a:r>
              <a:rPr dirty="0"/>
              <a:t> </a:t>
            </a:r>
            <a:endParaRPr lang="cs-CZ" dirty="0"/>
          </a:p>
          <a:p>
            <a:pPr marL="228600" lvl="1" indent="-228600">
              <a:lnSpc>
                <a:spcPct val="100000"/>
              </a:lnSpc>
              <a:spcBef>
                <a:spcPts val="0"/>
              </a:spcBef>
              <a:buClr>
                <a:srgbClr val="00B0F0"/>
              </a:buClr>
              <a:defRPr sz="2000"/>
            </a:pPr>
            <a:r>
              <a:rPr dirty="0"/>
              <a:t>in adults, allergy to serum proteins is more common, e.g. to bovine serum albumin,</a:t>
            </a:r>
            <a:br>
              <a:rPr dirty="0"/>
            </a:br>
            <a:r>
              <a:rPr dirty="0"/>
              <a:t>crossed allergies - the patient may react not only to cow’s milk but also to beef</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Nadpis 1"/>
          <p:cNvSpPr txBox="1">
            <a:spLocks noGrp="1"/>
          </p:cNvSpPr>
          <p:nvPr>
            <p:ph type="title"/>
          </p:nvPr>
        </p:nvSpPr>
        <p:spPr>
          <a:xfrm>
            <a:off x="1608138" y="819254"/>
            <a:ext cx="9386887" cy="865084"/>
          </a:xfrm>
          <a:prstGeom prst="rect">
            <a:avLst/>
          </a:prstGeom>
        </p:spPr>
        <p:txBody>
          <a:bodyPr>
            <a:normAutofit/>
          </a:bodyPr>
          <a:lstStyle/>
          <a:p>
            <a:pPr defTabSz="694944">
              <a:defRPr sz="2128" b="1">
                <a:ln w="1100">
                  <a:solidFill>
                    <a:srgbClr val="FF66CC"/>
                  </a:solidFill>
                </a:ln>
                <a:effectLst>
                  <a:outerShdw blurRad="38608" dist="28956" dir="2700000" rotWithShape="0">
                    <a:srgbClr val="000000">
                      <a:alpha val="40000"/>
                    </a:srgbClr>
                  </a:outerShdw>
                </a:effectLst>
                <a:latin typeface="Candara"/>
                <a:ea typeface="Candara"/>
                <a:cs typeface="Candara"/>
                <a:sym typeface="Candara"/>
              </a:defRPr>
            </a:pPr>
            <a:r>
              <a:rPr sz="2800" dirty="0"/>
              <a:t>LACTOSE INTOLERANCE</a:t>
            </a:r>
            <a:r>
              <a:rPr lang="en-US" dirty="0">
                <a:solidFill>
                  <a:schemeClr val="tx1"/>
                </a:solidFill>
              </a:rPr>
              <a:t/>
            </a:r>
            <a:br>
              <a:rPr lang="en-US" dirty="0">
                <a:solidFill>
                  <a:schemeClr val="tx1"/>
                </a:solidFill>
              </a:rPr>
            </a:br>
            <a:r>
              <a:rPr sz="2400" dirty="0"/>
              <a:t>(</a:t>
            </a:r>
            <a:r>
              <a:rPr sz="2400" dirty="0" err="1"/>
              <a:t>hypolactasia</a:t>
            </a:r>
            <a:r>
              <a:rPr sz="2400" dirty="0"/>
              <a:t>, non-persistent lactose intolerance)</a:t>
            </a:r>
            <a:r>
              <a:rPr lang="cs-CZ" sz="2400" dirty="0"/>
              <a:t> </a:t>
            </a:r>
            <a:endParaRPr lang="cs-CZ" sz="2400" b="0">
              <a:latin typeface="+mn-lt"/>
              <a:ea typeface="+mn-ea"/>
              <a:cs typeface="+mn-cs"/>
            </a:endParaRPr>
          </a:p>
        </p:txBody>
      </p:sp>
      <p:sp>
        <p:nvSpPr>
          <p:cNvPr id="276" name="Zástupný symbol pro obsah 2"/>
          <p:cNvSpPr txBox="1">
            <a:spLocks noGrp="1"/>
          </p:cNvSpPr>
          <p:nvPr>
            <p:ph type="body" sz="half" idx="1"/>
          </p:nvPr>
        </p:nvSpPr>
        <p:spPr>
          <a:xfrm>
            <a:off x="623392" y="1844824"/>
            <a:ext cx="6568980" cy="4351338"/>
          </a:xfrm>
          <a:prstGeom prst="rect">
            <a:avLst/>
          </a:prstGeom>
        </p:spPr>
        <p:txBody>
          <a:bodyPr/>
          <a:lstStyle/>
          <a:p>
            <a:pPr>
              <a:defRPr sz="2400"/>
            </a:pPr>
            <a:r>
              <a:rPr dirty="0"/>
              <a:t>Primary lactose intolerance is a genetically given reduction of gut lactase</a:t>
            </a:r>
            <a:br>
              <a:rPr dirty="0"/>
            </a:br>
            <a:r>
              <a:rPr dirty="0"/>
              <a:t>lactose tolerance = mutation of the gene for lactase (a variable gene)</a:t>
            </a:r>
          </a:p>
          <a:p>
            <a:pPr>
              <a:defRPr sz="2400"/>
            </a:pPr>
            <a:r>
              <a:rPr dirty="0"/>
              <a:t>Sec</a:t>
            </a:r>
            <a:r>
              <a:rPr lang="cs-CZ" dirty="0"/>
              <a:t>o</a:t>
            </a:r>
            <a:r>
              <a:rPr dirty="0" err="1"/>
              <a:t>ndary</a:t>
            </a:r>
            <a:r>
              <a:rPr dirty="0"/>
              <a:t> lactose intolerance may develop as a consequence of a small intestine infection, inflammatory gut disease or malnutrition </a:t>
            </a:r>
          </a:p>
          <a:p>
            <a:pPr>
              <a:defRPr sz="2400"/>
            </a:pPr>
            <a:r>
              <a:rPr dirty="0"/>
              <a:t>Symptoms: abdominal bloating, flatulence, cramps, diarrhea after consumption of lactose</a:t>
            </a:r>
          </a:p>
          <a:p>
            <a:pPr>
              <a:defRPr sz="2400"/>
            </a:pPr>
            <a:r>
              <a:rPr dirty="0"/>
              <a:t>Treatment: Lactose-free or Low-lactose diet</a:t>
            </a:r>
          </a:p>
        </p:txBody>
      </p:sp>
      <p:graphicFrame>
        <p:nvGraphicFramePr>
          <p:cNvPr id="277" name="Table 3"/>
          <p:cNvGraphicFramePr/>
          <p:nvPr/>
        </p:nvGraphicFramePr>
        <p:xfrm>
          <a:off x="7738994" y="1876468"/>
          <a:ext cx="3520409" cy="1412643"/>
        </p:xfrm>
        <a:graphic>
          <a:graphicData uri="http://schemas.openxmlformats.org/drawingml/2006/table">
            <a:tbl>
              <a:tblPr>
                <a:tableStyleId>{4C3C2611-4C71-4FC5-86AE-919BDF0F9419}</a:tableStyleId>
              </a:tblPr>
              <a:tblGrid>
                <a:gridCol w="1760061">
                  <a:extLst>
                    <a:ext uri="{9D8B030D-6E8A-4147-A177-3AD203B41FA5}">
                      <a16:colId xmlns:a16="http://schemas.microsoft.com/office/drawing/2014/main" xmlns="" val="20000"/>
                    </a:ext>
                  </a:extLst>
                </a:gridCol>
                <a:gridCol w="1760348">
                  <a:extLst>
                    <a:ext uri="{9D8B030D-6E8A-4147-A177-3AD203B41FA5}">
                      <a16:colId xmlns:a16="http://schemas.microsoft.com/office/drawing/2014/main" xmlns="" val="20001"/>
                    </a:ext>
                  </a:extLst>
                </a:gridCol>
              </a:tblGrid>
              <a:tr h="353022">
                <a:tc>
                  <a:txBody>
                    <a:bodyPr/>
                    <a:lstStyle/>
                    <a:p>
                      <a:pPr algn="ctr">
                        <a:defRPr sz="1600">
                          <a:latin typeface="Arial"/>
                          <a:ea typeface="Arial"/>
                          <a:cs typeface="Arial"/>
                          <a:sym typeface="Arial"/>
                        </a:defRPr>
                      </a:pPr>
                      <a:r>
                        <a:t>ASIANS</a:t>
                      </a:r>
                    </a:p>
                  </a:txBody>
                  <a:tcPr marL="41476" marR="41476" marT="41476" marB="41476" anchor="ctr" horzOverflow="overflow">
                    <a:lnL w="12700">
                      <a:miter lim="400000"/>
                    </a:lnL>
                    <a:lnR w="12700">
                      <a:miter lim="400000"/>
                    </a:lnR>
                    <a:lnT w="12700">
                      <a:miter lim="400000"/>
                    </a:lnT>
                    <a:lnB w="12700">
                      <a:miter lim="400000"/>
                    </a:lnB>
                    <a:noFill/>
                  </a:tcPr>
                </a:tc>
                <a:tc>
                  <a:txBody>
                    <a:bodyPr/>
                    <a:lstStyle/>
                    <a:p>
                      <a:pPr algn="ctr">
                        <a:defRPr sz="1800"/>
                      </a:pPr>
                      <a:r>
                        <a:rPr sz="1600">
                          <a:latin typeface="Arial"/>
                          <a:ea typeface="Arial"/>
                          <a:cs typeface="Arial"/>
                          <a:sym typeface="Arial"/>
                        </a:rPr>
                        <a:t>98 %</a:t>
                      </a:r>
                    </a:p>
                  </a:txBody>
                  <a:tcPr marL="41476" marR="41476" marT="41476" marB="41476"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xmlns="" val="10000"/>
                  </a:ext>
                </a:extLst>
              </a:tr>
              <a:tr h="353022">
                <a:tc>
                  <a:txBody>
                    <a:bodyPr/>
                    <a:lstStyle/>
                    <a:p>
                      <a:pPr algn="ctr">
                        <a:defRPr sz="1600">
                          <a:latin typeface="Arial"/>
                          <a:ea typeface="Arial"/>
                          <a:cs typeface="Arial"/>
                          <a:sym typeface="Arial"/>
                        </a:defRPr>
                      </a:pPr>
                      <a:r>
                        <a:t>AFRICANS</a:t>
                      </a:r>
                    </a:p>
                  </a:txBody>
                  <a:tcPr marL="41476" marR="41476" marT="41476" marB="41476" anchor="ctr" horzOverflow="overflow">
                    <a:lnL w="12700">
                      <a:miter lim="400000"/>
                    </a:lnL>
                    <a:lnR w="12700">
                      <a:miter lim="400000"/>
                    </a:lnR>
                    <a:lnT w="12700">
                      <a:miter lim="400000"/>
                    </a:lnT>
                    <a:lnB w="12700">
                      <a:miter lim="400000"/>
                    </a:lnB>
                    <a:noFill/>
                  </a:tcPr>
                </a:tc>
                <a:tc>
                  <a:txBody>
                    <a:bodyPr/>
                    <a:lstStyle/>
                    <a:p>
                      <a:pPr algn="ctr">
                        <a:defRPr sz="1800"/>
                      </a:pPr>
                      <a:r>
                        <a:rPr sz="1600">
                          <a:latin typeface="Arial"/>
                          <a:ea typeface="Arial"/>
                          <a:cs typeface="Arial"/>
                          <a:sym typeface="Arial"/>
                        </a:rPr>
                        <a:t>78 %</a:t>
                      </a:r>
                    </a:p>
                  </a:txBody>
                  <a:tcPr marL="41476" marR="41476" marT="41476" marB="41476"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xmlns="" val="10001"/>
                  </a:ext>
                </a:extLst>
              </a:tr>
              <a:tr h="353022">
                <a:tc>
                  <a:txBody>
                    <a:bodyPr/>
                    <a:lstStyle/>
                    <a:p>
                      <a:pPr algn="ctr">
                        <a:defRPr sz="1800"/>
                      </a:pPr>
                      <a:r>
                        <a:rPr sz="1600">
                          <a:latin typeface="Arial"/>
                          <a:ea typeface="Arial"/>
                          <a:cs typeface="Arial"/>
                          <a:sym typeface="Arial"/>
                        </a:rPr>
                        <a:t>CZECHS</a:t>
                      </a:r>
                    </a:p>
                  </a:txBody>
                  <a:tcPr marL="41476" marR="41476" marT="41476" marB="41476" anchor="ctr" horzOverflow="overflow">
                    <a:lnL w="12700">
                      <a:miter lim="400000"/>
                    </a:lnL>
                    <a:lnR w="12700">
                      <a:miter lim="400000"/>
                    </a:lnR>
                    <a:lnT w="12700">
                      <a:miter lim="400000"/>
                    </a:lnT>
                    <a:lnB w="12700">
                      <a:miter lim="400000"/>
                    </a:lnB>
                    <a:noFill/>
                  </a:tcPr>
                </a:tc>
                <a:tc>
                  <a:txBody>
                    <a:bodyPr/>
                    <a:lstStyle/>
                    <a:p>
                      <a:pPr algn="ctr">
                        <a:defRPr sz="1800"/>
                      </a:pPr>
                      <a:r>
                        <a:rPr sz="1600">
                          <a:latin typeface="Arial"/>
                          <a:ea typeface="Arial"/>
                          <a:cs typeface="Arial"/>
                          <a:sym typeface="Arial"/>
                        </a:rPr>
                        <a:t>6–20 %</a:t>
                      </a:r>
                    </a:p>
                  </a:txBody>
                  <a:tcPr marL="41476" marR="41476" marT="41476" marB="41476"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xmlns="" val="10002"/>
                  </a:ext>
                </a:extLst>
              </a:tr>
              <a:tr h="353577">
                <a:tc>
                  <a:txBody>
                    <a:bodyPr/>
                    <a:lstStyle/>
                    <a:p>
                      <a:pPr algn="ctr">
                        <a:defRPr sz="1600">
                          <a:latin typeface="Arial"/>
                          <a:ea typeface="Arial"/>
                          <a:cs typeface="Arial"/>
                          <a:sym typeface="Arial"/>
                        </a:defRPr>
                      </a:pPr>
                      <a:r>
                        <a:t>SCANDINAVIANS</a:t>
                      </a:r>
                    </a:p>
                  </a:txBody>
                  <a:tcPr marL="41476" marR="41476" marT="41476" marB="41476" anchor="ctr" horzOverflow="overflow">
                    <a:lnL w="12700">
                      <a:miter lim="400000"/>
                    </a:lnL>
                    <a:lnR w="12700">
                      <a:miter lim="400000"/>
                    </a:lnR>
                    <a:lnT w="12700">
                      <a:miter lim="400000"/>
                    </a:lnT>
                    <a:lnB w="12700">
                      <a:miter lim="400000"/>
                    </a:lnB>
                    <a:noFill/>
                  </a:tcPr>
                </a:tc>
                <a:tc>
                  <a:txBody>
                    <a:bodyPr/>
                    <a:lstStyle/>
                    <a:p>
                      <a:pPr algn="ctr">
                        <a:defRPr sz="1800"/>
                      </a:pPr>
                      <a:r>
                        <a:rPr sz="1600">
                          <a:latin typeface="Arial"/>
                          <a:ea typeface="Arial"/>
                          <a:cs typeface="Arial"/>
                          <a:sym typeface="Arial"/>
                        </a:rPr>
                        <a:t>10 %</a:t>
                      </a:r>
                    </a:p>
                  </a:txBody>
                  <a:tcPr marL="41476" marR="41476" marT="41476" marB="41476"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xmlns="" val="10003"/>
                  </a:ext>
                </a:extLst>
              </a:tr>
            </a:tbl>
          </a:graphicData>
        </a:graphic>
      </p:graphicFrame>
      <p:pic>
        <p:nvPicPr>
          <p:cNvPr id="278" name="Obrázek 5" descr="Obrázek 5"/>
          <p:cNvPicPr>
            <a:picLocks noChangeAspect="1"/>
          </p:cNvPicPr>
          <p:nvPr/>
        </p:nvPicPr>
        <p:blipFill>
          <a:blip r:embed="rId3">
            <a:extLst/>
          </a:blip>
          <a:stretch>
            <a:fillRect/>
          </a:stretch>
        </p:blipFill>
        <p:spPr>
          <a:xfrm>
            <a:off x="7438029" y="3466531"/>
            <a:ext cx="4435523" cy="2988861"/>
          </a:xfrm>
          <a:prstGeom prst="rect">
            <a:avLst/>
          </a:prstGeom>
          <a:ln w="12700">
            <a:miter lim="400000"/>
          </a:ln>
        </p:spPr>
      </p:pic>
      <p:grpSp>
        <p:nvGrpSpPr>
          <p:cNvPr id="281" name="Elipsa 7"/>
          <p:cNvGrpSpPr/>
          <p:nvPr/>
        </p:nvGrpSpPr>
        <p:grpSpPr>
          <a:xfrm>
            <a:off x="218364" y="135493"/>
            <a:ext cx="805219" cy="1107441"/>
            <a:chOff x="0" y="0"/>
            <a:chExt cx="805218" cy="1107439"/>
          </a:xfrm>
        </p:grpSpPr>
        <p:sp>
          <p:nvSpPr>
            <p:cNvPr id="279" name="Ovál"/>
            <p:cNvSpPr/>
            <p:nvPr/>
          </p:nvSpPr>
          <p:spPr>
            <a:xfrm>
              <a:off x="0" y="137464"/>
              <a:ext cx="805219" cy="832513"/>
            </a:xfrm>
            <a:prstGeom prst="ellipse">
              <a:avLst/>
            </a:prstGeom>
            <a:noFill/>
            <a:ln w="28575" cap="flat">
              <a:solidFill>
                <a:srgbClr val="FF0000"/>
              </a:solidFill>
              <a:prstDash val="solid"/>
              <a:miter lim="800000"/>
            </a:ln>
            <a:effectLst/>
          </p:spPr>
          <p:txBody>
            <a:bodyPr wrap="square" lIns="45719" tIns="45719" rIns="45719" bIns="45719" numCol="1" anchor="ctr">
              <a:noAutofit/>
            </a:bodyPr>
            <a:lstStyle/>
            <a:p>
              <a:pPr algn="ctr">
                <a:defRPr sz="6600">
                  <a:solidFill>
                    <a:srgbClr val="FFFFFF"/>
                  </a:solidFill>
                </a:defRPr>
              </a:pPr>
              <a:endParaRPr/>
            </a:p>
          </p:txBody>
        </p:sp>
        <p:sp>
          <p:nvSpPr>
            <p:cNvPr id="280" name="!"/>
            <p:cNvSpPr txBox="1"/>
            <p:nvPr/>
          </p:nvSpPr>
          <p:spPr>
            <a:xfrm>
              <a:off x="117920" y="-1"/>
              <a:ext cx="569378" cy="11074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6600" b="1">
                  <a:solidFill>
                    <a:srgbClr val="FF0000"/>
                  </a:solidFill>
                  <a:latin typeface="Bodoni MT Black"/>
                  <a:ea typeface="Bodoni MT Black"/>
                  <a:cs typeface="Bodoni MT Black"/>
                  <a:sym typeface="Bodoni MT Black"/>
                </a:defRPr>
              </a:lvl1pPr>
            </a:lstStyle>
            <a:p>
              <a:r>
                <a:t>!</a:t>
              </a:r>
            </a:p>
          </p:txBody>
        </p:sp>
      </p:gr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Zástupný symbol pro obsah 2"/>
          <p:cNvSpPr txBox="1">
            <a:spLocks noGrp="1"/>
          </p:cNvSpPr>
          <p:nvPr>
            <p:ph type="body" idx="1"/>
          </p:nvPr>
        </p:nvSpPr>
        <p:spPr>
          <a:xfrm>
            <a:off x="623391" y="1844824"/>
            <a:ext cx="11137239" cy="4351338"/>
          </a:xfrm>
          <a:prstGeom prst="rect">
            <a:avLst/>
          </a:prstGeom>
        </p:spPr>
        <p:txBody>
          <a:bodyPr lIns="45719" rIns="45719" anchor="t">
            <a:normAutofit lnSpcReduction="10000"/>
          </a:bodyPr>
          <a:lstStyle/>
          <a:p>
            <a:pPr>
              <a:lnSpc>
                <a:spcPct val="100000"/>
              </a:lnSpc>
              <a:spcBef>
                <a:spcPts val="0"/>
              </a:spcBef>
              <a:buSzTx/>
              <a:buNone/>
              <a:defRPr sz="2400">
                <a:effectLst>
                  <a:outerShdw blurRad="38100" dist="38100" dir="2700000" rotWithShape="0">
                    <a:srgbClr val="000000">
                      <a:alpha val="43137"/>
                    </a:srgbClr>
                  </a:outerShdw>
                </a:effectLst>
              </a:defRPr>
            </a:pPr>
            <a:r>
              <a:rPr dirty="0"/>
              <a:t>Treatment:</a:t>
            </a:r>
          </a:p>
          <a:p>
            <a:pPr marL="685800" lvl="1" indent="-228600">
              <a:lnSpc>
                <a:spcPct val="100000"/>
              </a:lnSpc>
              <a:spcBef>
                <a:spcPts val="0"/>
              </a:spcBef>
              <a:buClr>
                <a:srgbClr val="00B0F0"/>
              </a:buClr>
              <a:defRPr sz="2500"/>
            </a:pPr>
            <a:r>
              <a:rPr dirty="0"/>
              <a:t>elimination of milk and dairy from the diet</a:t>
            </a:r>
            <a:endParaRPr sz="2400" dirty="0"/>
          </a:p>
          <a:p>
            <a:pPr marL="685800" lvl="1" indent="-228600">
              <a:lnSpc>
                <a:spcPct val="100000"/>
              </a:lnSpc>
              <a:spcBef>
                <a:spcPts val="0"/>
              </a:spcBef>
              <a:buClr>
                <a:srgbClr val="00B0F0"/>
              </a:buClr>
              <a:defRPr sz="1000"/>
            </a:pPr>
            <a:endParaRPr sz="2400" dirty="0"/>
          </a:p>
          <a:p>
            <a:pPr marL="685800" lvl="1" indent="-228600">
              <a:lnSpc>
                <a:spcPct val="100000"/>
              </a:lnSpc>
              <a:spcBef>
                <a:spcPts val="0"/>
              </a:spcBef>
              <a:buClr>
                <a:srgbClr val="00B0F0"/>
              </a:buClr>
              <a:defRPr sz="2500"/>
            </a:pPr>
            <a:r>
              <a:rPr dirty="0"/>
              <a:t>elimination of any foods containing milk and dairy</a:t>
            </a:r>
            <a:endParaRPr sz="2400" dirty="0"/>
          </a:p>
          <a:p>
            <a:pPr marL="685800" lvl="1" indent="-228600">
              <a:lnSpc>
                <a:spcPct val="100000"/>
              </a:lnSpc>
              <a:spcBef>
                <a:spcPts val="0"/>
              </a:spcBef>
              <a:buClr>
                <a:srgbClr val="00B0F0"/>
              </a:buClr>
              <a:defRPr sz="1000"/>
            </a:pPr>
            <a:endParaRPr sz="2400" dirty="0"/>
          </a:p>
          <a:p>
            <a:pPr marL="685800" lvl="1" indent="-228600">
              <a:lnSpc>
                <a:spcPct val="100000"/>
              </a:lnSpc>
              <a:spcBef>
                <a:spcPts val="0"/>
              </a:spcBef>
              <a:buClr>
                <a:srgbClr val="00B0F0"/>
              </a:buClr>
              <a:defRPr sz="2500"/>
            </a:pPr>
            <a:r>
              <a:rPr dirty="0"/>
              <a:t>elimination of foods </a:t>
            </a:r>
            <a:r>
              <a:rPr lang="en-US" dirty="0"/>
              <a:t>containing</a:t>
            </a:r>
            <a:r>
              <a:rPr dirty="0"/>
              <a:t> milk proteins</a:t>
            </a:r>
            <a:endParaRPr sz="2400" dirty="0"/>
          </a:p>
          <a:p>
            <a:pPr marL="685800" lvl="1" indent="-228600">
              <a:lnSpc>
                <a:spcPct val="100000"/>
              </a:lnSpc>
              <a:spcBef>
                <a:spcPts val="0"/>
              </a:spcBef>
              <a:buClr>
                <a:srgbClr val="00B0F0"/>
              </a:buClr>
              <a:defRPr sz="2200"/>
            </a:pPr>
            <a:endParaRPr sz="2400" dirty="0"/>
          </a:p>
          <a:p>
            <a:pPr marL="685800" lvl="1" indent="-228600">
              <a:lnSpc>
                <a:spcPct val="100000"/>
              </a:lnSpc>
              <a:spcBef>
                <a:spcPts val="0"/>
              </a:spcBef>
              <a:buClr>
                <a:srgbClr val="00B0F0"/>
              </a:buClr>
              <a:defRPr sz="2200"/>
            </a:pPr>
            <a:endParaRPr sz="2400" dirty="0"/>
          </a:p>
          <a:p>
            <a:pPr>
              <a:lnSpc>
                <a:spcPct val="100000"/>
              </a:lnSpc>
              <a:spcBef>
                <a:spcPts val="0"/>
              </a:spcBef>
              <a:buClr>
                <a:srgbClr val="00B0F0"/>
              </a:buClr>
              <a:defRPr sz="2200"/>
            </a:pPr>
            <a:endParaRPr sz="2400" dirty="0"/>
          </a:p>
          <a:p>
            <a:pPr>
              <a:lnSpc>
                <a:spcPct val="100000"/>
              </a:lnSpc>
              <a:spcBef>
                <a:spcPts val="0"/>
              </a:spcBef>
              <a:buClr>
                <a:srgbClr val="00B0F0"/>
              </a:buClr>
              <a:defRPr sz="2200"/>
            </a:pPr>
            <a:endParaRPr sz="2400" dirty="0"/>
          </a:p>
          <a:p>
            <a:pPr>
              <a:lnSpc>
                <a:spcPct val="100000"/>
              </a:lnSpc>
              <a:spcBef>
                <a:spcPts val="0"/>
              </a:spcBef>
              <a:buClr>
                <a:srgbClr val="00B0F0"/>
              </a:buClr>
              <a:defRPr sz="2200"/>
            </a:pPr>
            <a:endParaRPr sz="2400" dirty="0"/>
          </a:p>
          <a:p>
            <a:pPr marL="628650" indent="-177800">
              <a:lnSpc>
                <a:spcPct val="100000"/>
              </a:lnSpc>
              <a:spcBef>
                <a:spcPts val="0"/>
              </a:spcBef>
              <a:buClr>
                <a:srgbClr val="00B0F0"/>
              </a:buClr>
              <a:tabLst>
                <a:tab pos="444500" algn="l"/>
              </a:tabLst>
              <a:defRPr sz="2200"/>
            </a:pPr>
            <a:r>
              <a:rPr lang="cs-CZ" dirty="0"/>
              <a:t> </a:t>
            </a:r>
            <a:r>
              <a:rPr dirty="0"/>
              <a:t> But what about butter?</a:t>
            </a:r>
          </a:p>
        </p:txBody>
      </p:sp>
      <p:pic>
        <p:nvPicPr>
          <p:cNvPr id="286" name="Picture 2" descr="Picture 2"/>
          <p:cNvPicPr>
            <a:picLocks noChangeAspect="1"/>
          </p:cNvPicPr>
          <p:nvPr/>
        </p:nvPicPr>
        <p:blipFill>
          <a:blip r:embed="rId2">
            <a:extLst/>
          </a:blip>
          <a:stretch>
            <a:fillRect/>
          </a:stretch>
        </p:blipFill>
        <p:spPr>
          <a:xfrm>
            <a:off x="4559829" y="4112169"/>
            <a:ext cx="3456385" cy="2055561"/>
          </a:xfrm>
          <a:prstGeom prst="rect">
            <a:avLst/>
          </a:prstGeom>
          <a:ln w="12700">
            <a:miter lim="400000"/>
          </a:ln>
        </p:spPr>
      </p:pic>
      <p:sp>
        <p:nvSpPr>
          <p:cNvPr id="287" name="Symbol „Zákaz“ 4"/>
          <p:cNvSpPr/>
          <p:nvPr/>
        </p:nvSpPr>
        <p:spPr>
          <a:xfrm>
            <a:off x="4751851" y="4131836"/>
            <a:ext cx="3072343" cy="20162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29" y="14719"/>
                </a:moveTo>
                <a:lnTo>
                  <a:pt x="17429" y="14719"/>
                </a:lnTo>
                <a:cubicBezTo>
                  <a:pt x="20040" y="11684"/>
                  <a:pt x="19189" y="7469"/>
                  <a:pt x="15528" y="5304"/>
                </a:cubicBezTo>
                <a:cubicBezTo>
                  <a:pt x="13003" y="3812"/>
                  <a:pt x="9676" y="3638"/>
                  <a:pt x="6945" y="4855"/>
                </a:cubicBezTo>
                <a:close/>
                <a:moveTo>
                  <a:pt x="4171" y="6881"/>
                </a:moveTo>
                <a:lnTo>
                  <a:pt x="4171" y="6881"/>
                </a:lnTo>
                <a:cubicBezTo>
                  <a:pt x="1560" y="9916"/>
                  <a:pt x="2411" y="14131"/>
                  <a:pt x="6072" y="16296"/>
                </a:cubicBezTo>
                <a:cubicBezTo>
                  <a:pt x="8597" y="17788"/>
                  <a:pt x="11924" y="17962"/>
                  <a:pt x="14655" y="16745"/>
                </a:cubicBezTo>
                <a:close/>
              </a:path>
            </a:pathLst>
          </a:custGeom>
          <a:solidFill>
            <a:srgbClr val="FF0000">
              <a:alpha val="85000"/>
            </a:srgbClr>
          </a:solidFill>
          <a:ln w="12700">
            <a:solidFill>
              <a:srgbClr val="42719B"/>
            </a:solidFill>
            <a:miter/>
          </a:ln>
        </p:spPr>
        <p:txBody>
          <a:bodyPr lIns="45719" rIns="45719" anchor="ctr"/>
          <a:lstStyle/>
          <a:p>
            <a:pPr algn="ctr"/>
            <a:endParaRPr/>
          </a:p>
        </p:txBody>
      </p:sp>
      <p:sp>
        <p:nvSpPr>
          <p:cNvPr id="288" name="Nadpis 1"/>
          <p:cNvSpPr txBox="1"/>
          <p:nvPr/>
        </p:nvSpPr>
        <p:spPr>
          <a:xfrm>
            <a:off x="1402870" y="684705"/>
            <a:ext cx="9386260" cy="497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COW’S MILK PROTEIN ALLERGY</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Zástupný symbol pro obsah 2"/>
          <p:cNvSpPr txBox="1">
            <a:spLocks noGrp="1"/>
          </p:cNvSpPr>
          <p:nvPr>
            <p:ph type="body" idx="1"/>
          </p:nvPr>
        </p:nvSpPr>
        <p:spPr>
          <a:xfrm>
            <a:off x="623391" y="1844824"/>
            <a:ext cx="11137239" cy="4351338"/>
          </a:xfrm>
          <a:prstGeom prst="rect">
            <a:avLst/>
          </a:prstGeom>
        </p:spPr>
        <p:txBody>
          <a:bodyPr/>
          <a:lstStyle/>
          <a:p>
            <a:pPr>
              <a:lnSpc>
                <a:spcPct val="100000"/>
              </a:lnSpc>
              <a:spcBef>
                <a:spcPts val="0"/>
              </a:spcBef>
              <a:buSzTx/>
              <a:buNone/>
              <a:defRPr sz="2600">
                <a:effectLst>
                  <a:outerShdw blurRad="38100" dist="38100" dir="2700000" rotWithShape="0">
                    <a:srgbClr val="000000">
                      <a:alpha val="43137"/>
                    </a:srgbClr>
                  </a:outerShdw>
                </a:effectLst>
              </a:defRPr>
            </a:pPr>
            <a:r>
              <a:t>Milk protein, where you may not expect it…</a:t>
            </a:r>
          </a:p>
          <a:p>
            <a:pPr>
              <a:lnSpc>
                <a:spcPct val="100000"/>
              </a:lnSpc>
              <a:spcBef>
                <a:spcPts val="0"/>
              </a:spcBef>
              <a:buSzTx/>
              <a:buNone/>
              <a:defRPr sz="1000">
                <a:effectLst>
                  <a:outerShdw blurRad="38100" dist="38100" dir="2700000" rotWithShape="0">
                    <a:srgbClr val="000000">
                      <a:alpha val="43137"/>
                    </a:srgbClr>
                  </a:outerShdw>
                </a:effectLst>
              </a:defRPr>
            </a:pPr>
            <a:endParaRPr/>
          </a:p>
          <a:p>
            <a:pPr marL="685800" lvl="1" indent="-228600">
              <a:lnSpc>
                <a:spcPct val="100000"/>
              </a:lnSpc>
              <a:spcBef>
                <a:spcPts val="600"/>
              </a:spcBef>
              <a:buClr>
                <a:srgbClr val="00B0F0"/>
              </a:buClr>
              <a:defRPr sz="2500"/>
            </a:pPr>
            <a:r>
              <a:t>Sweet and savoury bakery products</a:t>
            </a:r>
            <a:endParaRPr sz="2400"/>
          </a:p>
          <a:p>
            <a:pPr marL="685800" lvl="1" indent="-228600">
              <a:lnSpc>
                <a:spcPct val="100000"/>
              </a:lnSpc>
              <a:spcBef>
                <a:spcPts val="600"/>
              </a:spcBef>
              <a:buClr>
                <a:srgbClr val="00B0F0"/>
              </a:buClr>
              <a:defRPr sz="2500"/>
            </a:pPr>
            <a:r>
              <a:t>Wafers with filling</a:t>
            </a:r>
            <a:endParaRPr sz="2400"/>
          </a:p>
          <a:p>
            <a:pPr marL="685800" lvl="1" indent="-228600">
              <a:lnSpc>
                <a:spcPct val="100000"/>
              </a:lnSpc>
              <a:spcBef>
                <a:spcPts val="600"/>
              </a:spcBef>
              <a:buClr>
                <a:srgbClr val="00B0F0"/>
              </a:buClr>
              <a:defRPr sz="2500"/>
            </a:pPr>
            <a:r>
              <a:t>Chocolate, frostings</a:t>
            </a:r>
            <a:endParaRPr sz="2400"/>
          </a:p>
          <a:p>
            <a:pPr marL="685800" lvl="1" indent="-228600">
              <a:lnSpc>
                <a:spcPct val="100000"/>
              </a:lnSpc>
              <a:spcBef>
                <a:spcPts val="600"/>
              </a:spcBef>
              <a:buClr>
                <a:srgbClr val="00B0F0"/>
              </a:buClr>
              <a:defRPr sz="2500"/>
            </a:pPr>
            <a:r>
              <a:t>Energy bars</a:t>
            </a:r>
            <a:endParaRPr sz="2400"/>
          </a:p>
          <a:p>
            <a:pPr marL="685800" lvl="1" indent="-228600">
              <a:lnSpc>
                <a:spcPct val="100000"/>
              </a:lnSpc>
              <a:spcBef>
                <a:spcPts val="600"/>
              </a:spcBef>
              <a:buClr>
                <a:srgbClr val="00B0F0"/>
              </a:buClr>
              <a:defRPr sz="2500"/>
            </a:pPr>
            <a:r>
              <a:t>Smoked meats</a:t>
            </a:r>
            <a:endParaRPr sz="2400"/>
          </a:p>
          <a:p>
            <a:pPr marL="685800" lvl="1" indent="-228600">
              <a:lnSpc>
                <a:spcPct val="100000"/>
              </a:lnSpc>
              <a:spcBef>
                <a:spcPts val="600"/>
              </a:spcBef>
              <a:buClr>
                <a:srgbClr val="00B0F0"/>
              </a:buClr>
              <a:defRPr sz="2500"/>
            </a:pPr>
            <a:r>
              <a:t>Margarines („with butter aroma“)</a:t>
            </a:r>
            <a:endParaRPr sz="2400"/>
          </a:p>
          <a:p>
            <a:pPr marL="685800" lvl="1" indent="-228600">
              <a:lnSpc>
                <a:spcPct val="100000"/>
              </a:lnSpc>
              <a:spcBef>
                <a:spcPts val="600"/>
              </a:spcBef>
              <a:buClr>
                <a:srgbClr val="00B0F0"/>
              </a:buClr>
              <a:defRPr sz="2500"/>
            </a:pPr>
            <a:r>
              <a:t>Instant foods</a:t>
            </a:r>
          </a:p>
        </p:txBody>
      </p:sp>
      <p:sp>
        <p:nvSpPr>
          <p:cNvPr id="291" name="Nadpis 1"/>
          <p:cNvSpPr txBox="1">
            <a:spLocks noGrp="1"/>
          </p:cNvSpPr>
          <p:nvPr>
            <p:ph type="title"/>
          </p:nvPr>
        </p:nvSpPr>
        <p:spPr>
          <a:xfrm>
            <a:off x="1498881" y="1124745"/>
            <a:ext cx="9386259" cy="709961"/>
          </a:xfrm>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COW’S MILK PROTEIN ALLERGY</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Zástupný symbol pro obsah 2"/>
          <p:cNvSpPr txBox="1">
            <a:spLocks noGrp="1"/>
          </p:cNvSpPr>
          <p:nvPr>
            <p:ph type="body" idx="1"/>
          </p:nvPr>
        </p:nvSpPr>
        <p:spPr>
          <a:xfrm>
            <a:off x="623391" y="1844824"/>
            <a:ext cx="11137239" cy="4351338"/>
          </a:xfrm>
          <a:prstGeom prst="rect">
            <a:avLst/>
          </a:prstGeom>
        </p:spPr>
        <p:txBody>
          <a:bodyPr/>
          <a:lstStyle/>
          <a:p>
            <a:pPr>
              <a:buClr>
                <a:srgbClr val="00B0F0"/>
              </a:buClr>
              <a:defRPr sz="2400"/>
            </a:pPr>
            <a:r>
              <a:t>Crossed reactions to goat and sheep milk are quite common.</a:t>
            </a:r>
          </a:p>
          <a:p>
            <a:pPr>
              <a:buClr>
                <a:srgbClr val="00B0F0"/>
              </a:buClr>
              <a:defRPr sz="1000"/>
            </a:pPr>
            <a:endParaRPr/>
          </a:p>
          <a:p>
            <a:pPr>
              <a:buClr>
                <a:srgbClr val="00B0F0"/>
              </a:buClr>
              <a:defRPr sz="1000"/>
            </a:pPr>
            <a:endParaRPr/>
          </a:p>
          <a:p>
            <a:pPr>
              <a:buClr>
                <a:srgbClr val="00B0F0"/>
              </a:buClr>
              <a:defRPr sz="1000"/>
            </a:pPr>
            <a:endParaRPr/>
          </a:p>
          <a:p>
            <a:pPr>
              <a:buClr>
                <a:srgbClr val="00B0F0"/>
              </a:buClr>
              <a:defRPr sz="1000"/>
            </a:pPr>
            <a:endParaRPr/>
          </a:p>
          <a:p>
            <a:pPr>
              <a:buClr>
                <a:srgbClr val="00B0F0"/>
              </a:buClr>
              <a:defRPr sz="1000"/>
            </a:pPr>
            <a:endParaRPr/>
          </a:p>
          <a:p>
            <a:pPr>
              <a:buClr>
                <a:srgbClr val="00B0F0"/>
              </a:buClr>
              <a:defRPr sz="2400"/>
            </a:pPr>
            <a:endParaRPr/>
          </a:p>
          <a:p>
            <a:pPr>
              <a:buClr>
                <a:srgbClr val="00B0F0"/>
              </a:buClr>
              <a:defRPr sz="2400"/>
            </a:pPr>
            <a:r>
              <a:t>Crossed reaction between casein and soy protein may also happen.</a:t>
            </a:r>
          </a:p>
        </p:txBody>
      </p:sp>
      <p:pic>
        <p:nvPicPr>
          <p:cNvPr id="294" name="Picture 2" descr="Picture 2"/>
          <p:cNvPicPr>
            <a:picLocks noChangeAspect="1"/>
          </p:cNvPicPr>
          <p:nvPr/>
        </p:nvPicPr>
        <p:blipFill>
          <a:blip r:embed="rId3">
            <a:extLst/>
          </a:blip>
          <a:stretch>
            <a:fillRect/>
          </a:stretch>
        </p:blipFill>
        <p:spPr>
          <a:xfrm>
            <a:off x="3076587" y="2277034"/>
            <a:ext cx="2274667" cy="2020263"/>
          </a:xfrm>
          <a:prstGeom prst="rect">
            <a:avLst/>
          </a:prstGeom>
          <a:ln w="12700">
            <a:miter lim="400000"/>
          </a:ln>
        </p:spPr>
      </p:pic>
      <p:pic>
        <p:nvPicPr>
          <p:cNvPr id="295" name="Picture 4" descr="Picture 4"/>
          <p:cNvPicPr>
            <a:picLocks noChangeAspect="1"/>
          </p:cNvPicPr>
          <p:nvPr/>
        </p:nvPicPr>
        <p:blipFill>
          <a:blip r:embed="rId4">
            <a:extLst/>
          </a:blip>
          <a:stretch>
            <a:fillRect/>
          </a:stretch>
        </p:blipFill>
        <p:spPr>
          <a:xfrm>
            <a:off x="6384032" y="2418568"/>
            <a:ext cx="2470677" cy="1737195"/>
          </a:xfrm>
          <a:prstGeom prst="rect">
            <a:avLst/>
          </a:prstGeom>
          <a:ln w="12700">
            <a:miter lim="400000"/>
          </a:ln>
        </p:spPr>
      </p:pic>
      <p:sp>
        <p:nvSpPr>
          <p:cNvPr id="296" name="Symbol „Zákaz“ 5"/>
          <p:cNvSpPr/>
          <p:nvPr/>
        </p:nvSpPr>
        <p:spPr>
          <a:xfrm>
            <a:off x="3205807" y="2547392"/>
            <a:ext cx="2016225" cy="13681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91" y="14677"/>
                </a:moveTo>
                <a:cubicBezTo>
                  <a:pt x="19945" y="11626"/>
                  <a:pt x="19065" y="7416"/>
                  <a:pt x="15425" y="5275"/>
                </a:cubicBezTo>
                <a:cubicBezTo>
                  <a:pt x="12931" y="3808"/>
                  <a:pt x="9663" y="3646"/>
                  <a:pt x="6981" y="4858"/>
                </a:cubicBezTo>
                <a:close/>
                <a:moveTo>
                  <a:pt x="4209" y="6923"/>
                </a:moveTo>
                <a:lnTo>
                  <a:pt x="4209" y="6923"/>
                </a:lnTo>
                <a:cubicBezTo>
                  <a:pt x="1655" y="9974"/>
                  <a:pt x="2535" y="14184"/>
                  <a:pt x="6175" y="16325"/>
                </a:cubicBezTo>
                <a:cubicBezTo>
                  <a:pt x="8669" y="17792"/>
                  <a:pt x="11937" y="17954"/>
                  <a:pt x="14619" y="16742"/>
                </a:cubicBezTo>
                <a:close/>
              </a:path>
            </a:pathLst>
          </a:custGeom>
          <a:solidFill>
            <a:srgbClr val="FF0000">
              <a:alpha val="85000"/>
            </a:srgbClr>
          </a:solidFill>
          <a:ln w="12700">
            <a:solidFill>
              <a:srgbClr val="42719B"/>
            </a:solidFill>
            <a:miter/>
          </a:ln>
        </p:spPr>
        <p:txBody>
          <a:bodyPr lIns="45719" rIns="45719" anchor="ctr"/>
          <a:lstStyle/>
          <a:p>
            <a:pPr algn="ctr"/>
            <a:endParaRPr/>
          </a:p>
        </p:txBody>
      </p:sp>
      <p:sp>
        <p:nvSpPr>
          <p:cNvPr id="297" name="Symbol „Zákaz“ 6"/>
          <p:cNvSpPr/>
          <p:nvPr/>
        </p:nvSpPr>
        <p:spPr>
          <a:xfrm>
            <a:off x="6723077" y="2479321"/>
            <a:ext cx="2016225" cy="13681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91" y="14677"/>
                </a:moveTo>
                <a:cubicBezTo>
                  <a:pt x="19945" y="11626"/>
                  <a:pt x="19065" y="7416"/>
                  <a:pt x="15425" y="5275"/>
                </a:cubicBezTo>
                <a:cubicBezTo>
                  <a:pt x="12931" y="3808"/>
                  <a:pt x="9663" y="3646"/>
                  <a:pt x="6981" y="4858"/>
                </a:cubicBezTo>
                <a:close/>
                <a:moveTo>
                  <a:pt x="4209" y="6923"/>
                </a:moveTo>
                <a:lnTo>
                  <a:pt x="4209" y="6923"/>
                </a:lnTo>
                <a:cubicBezTo>
                  <a:pt x="1655" y="9974"/>
                  <a:pt x="2535" y="14184"/>
                  <a:pt x="6175" y="16325"/>
                </a:cubicBezTo>
                <a:cubicBezTo>
                  <a:pt x="8669" y="17792"/>
                  <a:pt x="11937" y="17954"/>
                  <a:pt x="14619" y="16742"/>
                </a:cubicBezTo>
                <a:close/>
              </a:path>
            </a:pathLst>
          </a:custGeom>
          <a:solidFill>
            <a:srgbClr val="FF0000">
              <a:alpha val="85000"/>
            </a:srgbClr>
          </a:solidFill>
          <a:ln w="12700">
            <a:solidFill>
              <a:srgbClr val="42719B"/>
            </a:solidFill>
            <a:miter/>
          </a:ln>
        </p:spPr>
        <p:txBody>
          <a:bodyPr lIns="45719" rIns="45719" anchor="ctr"/>
          <a:lstStyle/>
          <a:p>
            <a:pPr algn="ctr"/>
            <a:endParaRPr/>
          </a:p>
        </p:txBody>
      </p:sp>
      <p:pic>
        <p:nvPicPr>
          <p:cNvPr id="298" name="Picture 6" descr="Picture 6"/>
          <p:cNvPicPr>
            <a:picLocks noChangeAspect="1"/>
          </p:cNvPicPr>
          <p:nvPr/>
        </p:nvPicPr>
        <p:blipFill>
          <a:blip r:embed="rId5">
            <a:extLst/>
          </a:blip>
          <a:stretch>
            <a:fillRect/>
          </a:stretch>
        </p:blipFill>
        <p:spPr>
          <a:xfrm>
            <a:off x="5212167" y="4828009"/>
            <a:ext cx="1555908" cy="1288635"/>
          </a:xfrm>
          <a:prstGeom prst="rect">
            <a:avLst/>
          </a:prstGeom>
          <a:ln w="12700">
            <a:miter lim="400000"/>
          </a:ln>
        </p:spPr>
      </p:pic>
      <p:pic>
        <p:nvPicPr>
          <p:cNvPr id="299" name="Picture 2" descr="Picture 2"/>
          <p:cNvPicPr>
            <a:picLocks noChangeAspect="1"/>
          </p:cNvPicPr>
          <p:nvPr/>
        </p:nvPicPr>
        <p:blipFill>
          <a:blip r:embed="rId6">
            <a:extLst/>
          </a:blip>
          <a:stretch>
            <a:fillRect/>
          </a:stretch>
        </p:blipFill>
        <p:spPr>
          <a:xfrm>
            <a:off x="5490345" y="4650144"/>
            <a:ext cx="1211310" cy="1703405"/>
          </a:xfrm>
          <a:prstGeom prst="rect">
            <a:avLst/>
          </a:prstGeom>
          <a:ln w="12700">
            <a:miter lim="400000"/>
          </a:ln>
        </p:spPr>
      </p:pic>
      <p:sp>
        <p:nvSpPr>
          <p:cNvPr id="300" name="Nadpis 1"/>
          <p:cNvSpPr txBox="1">
            <a:spLocks noGrp="1"/>
          </p:cNvSpPr>
          <p:nvPr>
            <p:ph type="title"/>
          </p:nvPr>
        </p:nvSpPr>
        <p:spPr>
          <a:xfrm>
            <a:off x="1498881" y="788824"/>
            <a:ext cx="9386259" cy="709962"/>
          </a:xfrm>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COW’S MILK PROTEIN ALLERGY</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Zástupný symbol pro obsah 2"/>
          <p:cNvSpPr txBox="1">
            <a:spLocks noGrp="1"/>
          </p:cNvSpPr>
          <p:nvPr>
            <p:ph type="body" idx="1"/>
          </p:nvPr>
        </p:nvSpPr>
        <p:spPr>
          <a:xfrm>
            <a:off x="623391" y="1844824"/>
            <a:ext cx="11137239" cy="4351338"/>
          </a:xfrm>
          <a:prstGeom prst="rect">
            <a:avLst/>
          </a:prstGeom>
        </p:spPr>
        <p:txBody>
          <a:bodyPr/>
          <a:lstStyle/>
          <a:p>
            <a:pPr>
              <a:buClr>
                <a:srgbClr val="00B0F0"/>
              </a:buClr>
              <a:defRPr sz="2400"/>
            </a:pPr>
            <a:endParaRPr/>
          </a:p>
          <a:p>
            <a:pPr>
              <a:buClr>
                <a:srgbClr val="00B0F0"/>
              </a:buClr>
              <a:defRPr sz="2400"/>
            </a:pPr>
            <a:r>
              <a:t>And what about heat-treated milk?</a:t>
            </a:r>
          </a:p>
          <a:p>
            <a:pPr>
              <a:buClr>
                <a:srgbClr val="00B0F0"/>
              </a:buClr>
              <a:defRPr sz="2400"/>
            </a:pPr>
            <a:endParaRPr/>
          </a:p>
          <a:p>
            <a:pPr>
              <a:buClr>
                <a:srgbClr val="00B0F0"/>
              </a:buClr>
              <a:defRPr sz="2400"/>
            </a:pPr>
            <a:endParaRPr/>
          </a:p>
          <a:p>
            <a:pPr marL="238539" indent="-238539">
              <a:buClr>
                <a:srgbClr val="00B0F0"/>
              </a:buClr>
              <a:defRPr sz="2300"/>
            </a:pPr>
            <a:r>
              <a:rPr sz="2400"/>
              <a:t>It does not have any significant effect and may not reduce the allergenic potential</a:t>
            </a:r>
            <a:r>
              <a:t>!</a:t>
            </a:r>
          </a:p>
          <a:p>
            <a:pPr>
              <a:buClr>
                <a:srgbClr val="00B0F0"/>
              </a:buClr>
              <a:defRPr sz="2300"/>
            </a:pPr>
            <a:r>
              <a:t>Casein is heat resistant.</a:t>
            </a:r>
          </a:p>
        </p:txBody>
      </p:sp>
      <p:pic>
        <p:nvPicPr>
          <p:cNvPr id="305" name="Picture 2" descr="Picture 2"/>
          <p:cNvPicPr>
            <a:picLocks noChangeAspect="1"/>
          </p:cNvPicPr>
          <p:nvPr/>
        </p:nvPicPr>
        <p:blipFill>
          <a:blip r:embed="rId2">
            <a:extLst/>
          </a:blip>
          <a:stretch>
            <a:fillRect/>
          </a:stretch>
        </p:blipFill>
        <p:spPr>
          <a:xfrm>
            <a:off x="8294058" y="1800455"/>
            <a:ext cx="1701801" cy="1714501"/>
          </a:xfrm>
          <a:prstGeom prst="rect">
            <a:avLst/>
          </a:prstGeom>
          <a:ln w="12700">
            <a:miter lim="400000"/>
          </a:ln>
        </p:spPr>
      </p:pic>
      <p:pic>
        <p:nvPicPr>
          <p:cNvPr id="306" name="Picture 4" descr="Picture 4"/>
          <p:cNvPicPr>
            <a:picLocks noChangeAspect="1"/>
          </p:cNvPicPr>
          <p:nvPr/>
        </p:nvPicPr>
        <p:blipFill>
          <a:blip r:embed="rId3">
            <a:extLst/>
          </a:blip>
          <a:stretch>
            <a:fillRect/>
          </a:stretch>
        </p:blipFill>
        <p:spPr>
          <a:xfrm>
            <a:off x="5039883" y="4141934"/>
            <a:ext cx="1920214" cy="1963855"/>
          </a:xfrm>
          <a:prstGeom prst="rect">
            <a:avLst/>
          </a:prstGeom>
          <a:ln w="12700">
            <a:miter lim="400000"/>
          </a:ln>
        </p:spPr>
      </p:pic>
      <p:sp>
        <p:nvSpPr>
          <p:cNvPr id="307" name="Nadpis 1"/>
          <p:cNvSpPr txBox="1">
            <a:spLocks noGrp="1"/>
          </p:cNvSpPr>
          <p:nvPr>
            <p:ph type="title"/>
          </p:nvPr>
        </p:nvSpPr>
        <p:spPr>
          <a:xfrm>
            <a:off x="1498881" y="1124745"/>
            <a:ext cx="9386259" cy="709961"/>
          </a:xfrm>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COW’S MILK PROTEIN ALLERGY</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Zástupný symbol pro obsah 2"/>
          <p:cNvSpPr txBox="1">
            <a:spLocks noGrp="1"/>
          </p:cNvSpPr>
          <p:nvPr>
            <p:ph type="body" idx="1"/>
          </p:nvPr>
        </p:nvSpPr>
        <p:spPr>
          <a:xfrm>
            <a:off x="623391" y="1844824"/>
            <a:ext cx="11137239" cy="4351338"/>
          </a:xfrm>
          <a:prstGeom prst="rect">
            <a:avLst/>
          </a:prstGeom>
        </p:spPr>
        <p:txBody>
          <a:bodyPr/>
          <a:lstStyle/>
          <a:p>
            <a:pPr>
              <a:buClr>
                <a:srgbClr val="00B0F0"/>
              </a:buClr>
              <a:defRPr sz="2400"/>
            </a:pPr>
            <a:r>
              <a:t>Milk substitutes:</a:t>
            </a:r>
          </a:p>
          <a:p>
            <a:pPr marL="685800" lvl="1" indent="-228600">
              <a:spcBef>
                <a:spcPts val="500"/>
              </a:spcBef>
              <a:buClr>
                <a:srgbClr val="00B0F0"/>
              </a:buClr>
              <a:defRPr sz="2000"/>
            </a:pPr>
            <a:r>
              <a:t>Plant-based drinks</a:t>
            </a:r>
            <a:endParaRPr sz="2400"/>
          </a:p>
          <a:p>
            <a:pPr marL="685800" lvl="1" indent="-228600">
              <a:spcBef>
                <a:spcPts val="500"/>
              </a:spcBef>
              <a:buClr>
                <a:srgbClr val="00B0F0"/>
              </a:buClr>
              <a:defRPr sz="2000"/>
            </a:pPr>
            <a:endParaRPr sz="2400"/>
          </a:p>
          <a:p>
            <a:pPr>
              <a:buClr>
                <a:srgbClr val="00B0F0"/>
              </a:buClr>
              <a:defRPr sz="2400"/>
            </a:pPr>
            <a:r>
              <a:t>Dairy substitutes:</a:t>
            </a:r>
          </a:p>
          <a:p>
            <a:pPr marL="685800" lvl="1" indent="-228600">
              <a:spcBef>
                <a:spcPts val="500"/>
              </a:spcBef>
              <a:buClr>
                <a:srgbClr val="00B0F0"/>
              </a:buClr>
              <a:defRPr sz="2000"/>
            </a:pPr>
            <a:r>
              <a:t>Butter substitutes – vegetable oils, some margarines</a:t>
            </a:r>
            <a:endParaRPr sz="2400"/>
          </a:p>
          <a:p>
            <a:pPr marL="685800" lvl="1" indent="-228600">
              <a:spcBef>
                <a:spcPts val="500"/>
              </a:spcBef>
              <a:buClr>
                <a:srgbClr val="00B0F0"/>
              </a:buClr>
              <a:defRPr sz="2000"/>
            </a:pPr>
            <a:r>
              <a:t>Cream substitutes – plant-based substitutes of cream, rice  drink thickened with rice flour or starch</a:t>
            </a:r>
            <a:endParaRPr sz="2400"/>
          </a:p>
          <a:p>
            <a:pPr marL="685800" lvl="1" indent="-228600">
              <a:spcBef>
                <a:spcPts val="500"/>
              </a:spcBef>
              <a:buClr>
                <a:srgbClr val="00B0F0"/>
              </a:buClr>
              <a:defRPr sz="2000"/>
            </a:pPr>
            <a:r>
              <a:t>Yogurt substitutes – plant-based desserts (rice, oat, alternatively soy)</a:t>
            </a:r>
            <a:endParaRPr sz="2400"/>
          </a:p>
          <a:p>
            <a:pPr marL="685800" lvl="1" indent="-228600">
              <a:spcBef>
                <a:spcPts val="500"/>
              </a:spcBef>
              <a:buClr>
                <a:srgbClr val="00B0F0"/>
              </a:buClr>
              <a:defRPr sz="2000"/>
            </a:pPr>
            <a:r>
              <a:t>Proccessed cheese substitutes – vegetable and legumes spreads (tofu)</a:t>
            </a:r>
            <a:endParaRPr sz="2400"/>
          </a:p>
          <a:p>
            <a:pPr>
              <a:buClr>
                <a:srgbClr val="00B0F0"/>
              </a:buClr>
              <a:defRPr sz="2400"/>
            </a:pPr>
            <a:endParaRPr sz="2400"/>
          </a:p>
          <a:p>
            <a:pPr>
              <a:buClr>
                <a:srgbClr val="00B0F0"/>
              </a:buClr>
              <a:defRPr sz="2400"/>
            </a:pPr>
            <a:r>
              <a:t>It is necessary to watch sufficient calcium intake !</a:t>
            </a:r>
          </a:p>
        </p:txBody>
      </p:sp>
      <p:sp>
        <p:nvSpPr>
          <p:cNvPr id="310" name="Nadpis 1"/>
          <p:cNvSpPr txBox="1">
            <a:spLocks noGrp="1"/>
          </p:cNvSpPr>
          <p:nvPr>
            <p:ph type="title"/>
          </p:nvPr>
        </p:nvSpPr>
        <p:spPr>
          <a:xfrm>
            <a:off x="1498881" y="781845"/>
            <a:ext cx="9386259" cy="709961"/>
          </a:xfrm>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COW’S MILK PROTEIN ALLERGY</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Zástupný symbol pro obsah 2"/>
          <p:cNvSpPr txBox="1">
            <a:spLocks noGrp="1"/>
          </p:cNvSpPr>
          <p:nvPr>
            <p:ph type="body" idx="1"/>
          </p:nvPr>
        </p:nvSpPr>
        <p:spPr>
          <a:xfrm>
            <a:off x="623391" y="1844824"/>
            <a:ext cx="11137239" cy="4351338"/>
          </a:xfrm>
          <a:prstGeom prst="rect">
            <a:avLst/>
          </a:prstGeom>
        </p:spPr>
        <p:txBody>
          <a:bodyPr lIns="45719" rIns="45719" anchor="t">
            <a:normAutofit/>
          </a:bodyPr>
          <a:lstStyle/>
          <a:p>
            <a:pPr lvl="1">
              <a:spcBef>
                <a:spcPts val="500"/>
              </a:spcBef>
              <a:buClr>
                <a:srgbClr val="00B0F0"/>
              </a:buClr>
              <a:defRPr sz="2400"/>
            </a:pPr>
            <a:r>
              <a:rPr lang="en-US" dirty="0"/>
              <a:t>calcium absorption from vegetables such as broccoli, cauliflower and kale is </a:t>
            </a:r>
            <a:r>
              <a:rPr lang="en-US" b="1" dirty="0"/>
              <a:t>higher</a:t>
            </a:r>
            <a:r>
              <a:rPr lang="en-US" dirty="0"/>
              <a:t> than from milk and </a:t>
            </a:r>
            <a:r>
              <a:rPr lang="en-US" err="1"/>
              <a:t>diary</a:t>
            </a:r>
            <a:r>
              <a:rPr lang="en-US" dirty="0"/>
              <a:t> products </a:t>
            </a:r>
            <a:endParaRPr lang="cs-CZ"/>
          </a:p>
          <a:p>
            <a:pPr marL="685800" lvl="1" indent="-228600">
              <a:spcBef>
                <a:spcPts val="500"/>
              </a:spcBef>
              <a:buClr>
                <a:srgbClr val="00B0F0"/>
              </a:buClr>
              <a:defRPr sz="2000"/>
            </a:pPr>
            <a:endParaRPr sz="2000" dirty="0"/>
          </a:p>
          <a:p>
            <a:pPr>
              <a:buClr>
                <a:srgbClr val="00B0F0"/>
              </a:buClr>
              <a:defRPr sz="2400"/>
            </a:pPr>
            <a:endParaRPr sz="2400"/>
          </a:p>
          <a:p>
            <a:pPr marL="0" indent="0">
              <a:buClr>
                <a:srgbClr val="00B0F0"/>
              </a:buClr>
              <a:buNone/>
              <a:defRPr sz="2400"/>
            </a:pPr>
            <a:endParaRPr dirty="0"/>
          </a:p>
        </p:txBody>
      </p:sp>
      <p:sp>
        <p:nvSpPr>
          <p:cNvPr id="310" name="Nadpis 1"/>
          <p:cNvSpPr txBox="1">
            <a:spLocks noGrp="1"/>
          </p:cNvSpPr>
          <p:nvPr>
            <p:ph type="title"/>
          </p:nvPr>
        </p:nvSpPr>
        <p:spPr>
          <a:xfrm>
            <a:off x="1498881" y="781845"/>
            <a:ext cx="9386259" cy="709961"/>
          </a:xfrm>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dirty="0"/>
              <a:t>COW’S MILK PROTEIN ALLERGY</a:t>
            </a:r>
            <a:r>
              <a:rPr lang="cs-CZ" dirty="0"/>
              <a:t> – and </a:t>
            </a:r>
            <a:r>
              <a:rPr lang="cs-CZ" dirty="0" err="1"/>
              <a:t>calcium</a:t>
            </a:r>
            <a:r>
              <a:rPr lang="cs-CZ" dirty="0"/>
              <a:t> </a:t>
            </a:r>
            <a:r>
              <a:rPr lang="cs-CZ" dirty="0" err="1"/>
              <a:t>absorption</a:t>
            </a:r>
            <a:endParaRPr dirty="0" err="1"/>
          </a:p>
        </p:txBody>
      </p:sp>
      <p:pic>
        <p:nvPicPr>
          <p:cNvPr id="2" name="Obrázek 2" descr="Obsah obrázku jídlo, talíř, stůl, interiér&#10;&#10;Popis vygenerovaný s velmi vysokou mírou spolehlivosti">
            <a:extLst>
              <a:ext uri="{FF2B5EF4-FFF2-40B4-BE49-F238E27FC236}">
                <a16:creationId xmlns:a16="http://schemas.microsoft.com/office/drawing/2014/main" xmlns="" id="{05562E90-6C61-45C7-9548-4549D0FF7272}"/>
              </a:ext>
            </a:extLst>
          </p:cNvPr>
          <p:cNvPicPr>
            <a:picLocks noChangeAspect="1"/>
          </p:cNvPicPr>
          <p:nvPr/>
        </p:nvPicPr>
        <p:blipFill>
          <a:blip r:embed="rId3"/>
          <a:stretch>
            <a:fillRect/>
          </a:stretch>
        </p:blipFill>
        <p:spPr>
          <a:xfrm>
            <a:off x="4162425" y="2990850"/>
            <a:ext cx="3897745" cy="2612051"/>
          </a:xfrm>
          <a:prstGeom prst="rect">
            <a:avLst/>
          </a:prstGeom>
        </p:spPr>
      </p:pic>
    </p:spTree>
    <p:extLst>
      <p:ext uri="{BB962C8B-B14F-4D97-AF65-F5344CB8AC3E}">
        <p14:creationId xmlns:p14="http://schemas.microsoft.com/office/powerpoint/2010/main" val="207162303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Nadpis 1"/>
          <p:cNvSpPr txBox="1">
            <a:spLocks noGrp="1"/>
          </p:cNvSpPr>
          <p:nvPr>
            <p:ph type="title"/>
          </p:nvPr>
        </p:nvSpPr>
        <p:spPr>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DAIRY-FREE DIET AT SCHOOL FOOD SERVICE</a:t>
            </a:r>
          </a:p>
        </p:txBody>
      </p:sp>
      <p:pic>
        <p:nvPicPr>
          <p:cNvPr id="315" name="obrázek 5" descr="obrázek 5"/>
          <p:cNvPicPr>
            <a:picLocks noChangeAspect="1"/>
          </p:cNvPicPr>
          <p:nvPr/>
        </p:nvPicPr>
        <p:blipFill>
          <a:blip r:embed="rId2">
            <a:extLst/>
          </a:blip>
          <a:srcRect l="696"/>
          <a:stretch>
            <a:fillRect/>
          </a:stretch>
        </p:blipFill>
        <p:spPr>
          <a:xfrm>
            <a:off x="2647664" y="1179085"/>
            <a:ext cx="9107450" cy="5678915"/>
          </a:xfrm>
          <a:prstGeom prst="rect">
            <a:avLst/>
          </a:prstGeom>
          <a:ln w="12700">
            <a:miter lim="400000"/>
          </a:ln>
        </p:spPr>
      </p:pic>
      <p:sp>
        <p:nvSpPr>
          <p:cNvPr id="316" name="TextovéPole 4"/>
          <p:cNvSpPr txBox="1"/>
          <p:nvPr/>
        </p:nvSpPr>
        <p:spPr>
          <a:xfrm>
            <a:off x="197089" y="2176779"/>
            <a:ext cx="2976623" cy="2301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b="1"/>
            </a:pPr>
            <a:r>
              <a:t>Food pyramid for children</a:t>
            </a:r>
          </a:p>
          <a:p>
            <a:pPr>
              <a:defRPr sz="1600" b="1"/>
            </a:pPr>
            <a:r>
              <a:t>taken from the project called Physical Activity and Nutrition. Highlighted are rich, non-dairy resources of calcium (left) as well as hidden sources of milk (right), which must be watched out for in dairy-free diet</a:t>
            </a:r>
          </a:p>
        </p:txBody>
      </p:sp>
      <p:sp>
        <p:nvSpPr>
          <p:cNvPr id="317" name="Good calcium sources"/>
          <p:cNvSpPr txBox="1"/>
          <p:nvPr/>
        </p:nvSpPr>
        <p:spPr>
          <a:xfrm>
            <a:off x="2737272" y="1627384"/>
            <a:ext cx="2199530" cy="3708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2600"/>
                </a:solidFill>
              </a:defRPr>
            </a:lvl1pPr>
          </a:lstStyle>
          <a:p>
            <a:r>
              <a:t>Good calcium sources</a:t>
            </a:r>
          </a:p>
        </p:txBody>
      </p:sp>
      <p:sp>
        <p:nvSpPr>
          <p:cNvPr id="318" name="Hidden milk in foods !"/>
          <p:cNvSpPr txBox="1"/>
          <p:nvPr/>
        </p:nvSpPr>
        <p:spPr>
          <a:xfrm>
            <a:off x="8884072" y="1627384"/>
            <a:ext cx="2199530" cy="3708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2600"/>
                </a:solidFill>
              </a:defRPr>
            </a:lvl1pPr>
          </a:lstStyle>
          <a:p>
            <a:r>
              <a:t>Hidden milk in foods !</a:t>
            </a:r>
          </a:p>
        </p:txBody>
      </p:sp>
      <p:sp>
        <p:nvSpPr>
          <p:cNvPr id="319" name="Eating a balanced diet without dairy?"/>
          <p:cNvSpPr txBox="1"/>
          <p:nvPr/>
        </p:nvSpPr>
        <p:spPr>
          <a:xfrm>
            <a:off x="4569855" y="1233684"/>
            <a:ext cx="4805907" cy="4343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b="1">
                <a:solidFill>
                  <a:srgbClr val="0B2954"/>
                </a:solidFill>
              </a:defRPr>
            </a:lvl1pPr>
          </a:lstStyle>
          <a:p>
            <a:r>
              <a:t>Eating a balanced diet without dairy?</a:t>
            </a:r>
          </a:p>
        </p:txBody>
      </p:sp>
      <p:sp>
        <p:nvSpPr>
          <p:cNvPr id="320" name="cakes"/>
          <p:cNvSpPr txBox="1"/>
          <p:nvPr/>
        </p:nvSpPr>
        <p:spPr>
          <a:xfrm>
            <a:off x="8242722" y="2519679"/>
            <a:ext cx="397519"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cakes</a:t>
            </a:r>
          </a:p>
        </p:txBody>
      </p:sp>
      <p:sp>
        <p:nvSpPr>
          <p:cNvPr id="321" name="chocolate"/>
          <p:cNvSpPr txBox="1"/>
          <p:nvPr/>
        </p:nvSpPr>
        <p:spPr>
          <a:xfrm>
            <a:off x="8331623" y="2722879"/>
            <a:ext cx="583032"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chocolate</a:t>
            </a:r>
          </a:p>
        </p:txBody>
      </p:sp>
      <p:sp>
        <p:nvSpPr>
          <p:cNvPr id="322" name="frostings"/>
          <p:cNvSpPr txBox="1"/>
          <p:nvPr/>
        </p:nvSpPr>
        <p:spPr>
          <a:xfrm>
            <a:off x="8591973" y="2392679"/>
            <a:ext cx="583032"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frostings</a:t>
            </a:r>
          </a:p>
        </p:txBody>
      </p:sp>
      <p:sp>
        <p:nvSpPr>
          <p:cNvPr id="323" name="sweets"/>
          <p:cNvSpPr txBox="1"/>
          <p:nvPr/>
        </p:nvSpPr>
        <p:spPr>
          <a:xfrm>
            <a:off x="8833273" y="2589529"/>
            <a:ext cx="5179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sweets</a:t>
            </a:r>
          </a:p>
        </p:txBody>
      </p:sp>
      <p:sp>
        <p:nvSpPr>
          <p:cNvPr id="324" name="spreads"/>
          <p:cNvSpPr txBox="1"/>
          <p:nvPr/>
        </p:nvSpPr>
        <p:spPr>
          <a:xfrm>
            <a:off x="9882660" y="3040379"/>
            <a:ext cx="6512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spreads</a:t>
            </a:r>
          </a:p>
        </p:txBody>
      </p:sp>
      <p:sp>
        <p:nvSpPr>
          <p:cNvPr id="325" name="sauces"/>
          <p:cNvSpPr txBox="1"/>
          <p:nvPr/>
        </p:nvSpPr>
        <p:spPr>
          <a:xfrm>
            <a:off x="10079510" y="3211829"/>
            <a:ext cx="6512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sauces</a:t>
            </a:r>
          </a:p>
        </p:txBody>
      </p:sp>
      <p:sp>
        <p:nvSpPr>
          <p:cNvPr id="326" name="soups"/>
          <p:cNvSpPr txBox="1"/>
          <p:nvPr/>
        </p:nvSpPr>
        <p:spPr>
          <a:xfrm>
            <a:off x="10079510" y="3902958"/>
            <a:ext cx="6512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soups</a:t>
            </a:r>
          </a:p>
        </p:txBody>
      </p:sp>
      <p:sp>
        <p:nvSpPr>
          <p:cNvPr id="327" name="juice"/>
          <p:cNvSpPr txBox="1"/>
          <p:nvPr/>
        </p:nvSpPr>
        <p:spPr>
          <a:xfrm>
            <a:off x="10327160" y="4125208"/>
            <a:ext cx="6512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juice</a:t>
            </a:r>
          </a:p>
        </p:txBody>
      </p:sp>
      <p:sp>
        <p:nvSpPr>
          <p:cNvPr id="328" name="bakery products"/>
          <p:cNvSpPr txBox="1"/>
          <p:nvPr/>
        </p:nvSpPr>
        <p:spPr>
          <a:xfrm>
            <a:off x="10022360" y="4765536"/>
            <a:ext cx="8671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bakery products</a:t>
            </a:r>
          </a:p>
        </p:txBody>
      </p:sp>
      <p:sp>
        <p:nvSpPr>
          <p:cNvPr id="329" name="porridge"/>
          <p:cNvSpPr txBox="1"/>
          <p:nvPr/>
        </p:nvSpPr>
        <p:spPr>
          <a:xfrm>
            <a:off x="10219210" y="4964111"/>
            <a:ext cx="6512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porridge</a:t>
            </a:r>
          </a:p>
        </p:txBody>
      </p:sp>
      <p:sp>
        <p:nvSpPr>
          <p:cNvPr id="330" name="instant drinks"/>
          <p:cNvSpPr txBox="1"/>
          <p:nvPr/>
        </p:nvSpPr>
        <p:spPr>
          <a:xfrm>
            <a:off x="10111260" y="5730736"/>
            <a:ext cx="8671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instant drinks</a:t>
            </a:r>
          </a:p>
        </p:txBody>
      </p:sp>
      <p:sp>
        <p:nvSpPr>
          <p:cNvPr id="331" name="smoothies"/>
          <p:cNvSpPr txBox="1"/>
          <p:nvPr/>
        </p:nvSpPr>
        <p:spPr>
          <a:xfrm>
            <a:off x="10346210" y="5954393"/>
            <a:ext cx="867145" cy="2311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smoothies</a:t>
            </a:r>
          </a:p>
        </p:txBody>
      </p:sp>
      <p:sp>
        <p:nvSpPr>
          <p:cNvPr id="332" name="PLANT-BASED DRINK + Ca"/>
          <p:cNvSpPr txBox="1"/>
          <p:nvPr/>
        </p:nvSpPr>
        <p:spPr>
          <a:xfrm>
            <a:off x="6688610" y="5673586"/>
            <a:ext cx="729529" cy="3454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800"/>
            </a:lvl1pPr>
          </a:lstStyle>
          <a:p>
            <a:r>
              <a:t>PLANT-BASED DRINK + Ca</a:t>
            </a:r>
          </a:p>
        </p:txBody>
      </p:sp>
      <p:sp>
        <p:nvSpPr>
          <p:cNvPr id="333" name="Poppy seeds, Almonds, Sardines with bones, Beans"/>
          <p:cNvSpPr txBox="1"/>
          <p:nvPr/>
        </p:nvSpPr>
        <p:spPr>
          <a:xfrm>
            <a:off x="4400972" y="3287472"/>
            <a:ext cx="729530" cy="6502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Poppy seeds, Almonds, Sardines with bones, Beans</a:t>
            </a:r>
          </a:p>
        </p:txBody>
      </p:sp>
      <p:sp>
        <p:nvSpPr>
          <p:cNvPr id="334" name="Broccoli…"/>
          <p:cNvSpPr txBox="1"/>
          <p:nvPr/>
        </p:nvSpPr>
        <p:spPr>
          <a:xfrm>
            <a:off x="3804072" y="4138372"/>
            <a:ext cx="729529" cy="6502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a:pPr>
            <a:r>
              <a:t>Broccoli</a:t>
            </a:r>
          </a:p>
          <a:p>
            <a:pPr>
              <a:defRPr sz="900"/>
            </a:pPr>
            <a:r>
              <a:t>Wild cabbage</a:t>
            </a:r>
          </a:p>
          <a:p>
            <a:pPr>
              <a:defRPr sz="900"/>
            </a:pPr>
            <a:r>
              <a:t>Green beans</a:t>
            </a:r>
          </a:p>
          <a:p>
            <a:pPr>
              <a:defRPr sz="900"/>
            </a:pPr>
            <a:r>
              <a:t>Celery root</a:t>
            </a:r>
          </a:p>
        </p:txBody>
      </p:sp>
      <p:sp>
        <p:nvSpPr>
          <p:cNvPr id="335" name="Whole grains…"/>
          <p:cNvSpPr txBox="1"/>
          <p:nvPr/>
        </p:nvSpPr>
        <p:spPr>
          <a:xfrm>
            <a:off x="3283372" y="5047476"/>
            <a:ext cx="583033" cy="5105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a:pPr>
            <a:r>
              <a:t>Whole grains</a:t>
            </a:r>
          </a:p>
          <a:p>
            <a:pPr>
              <a:defRPr sz="900"/>
            </a:pPr>
            <a:r>
              <a:t>Oats</a:t>
            </a:r>
          </a:p>
        </p:txBody>
      </p:sp>
      <p:sp>
        <p:nvSpPr>
          <p:cNvPr id="336" name="Water with higher calcium content"/>
          <p:cNvSpPr txBox="1"/>
          <p:nvPr/>
        </p:nvSpPr>
        <p:spPr>
          <a:xfrm>
            <a:off x="2912511" y="5867680"/>
            <a:ext cx="651246" cy="6502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r>
              <a:t>Water with higher calcium content</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Nadpis 1"/>
          <p:cNvSpPr txBox="1">
            <a:spLocks noGrp="1"/>
          </p:cNvSpPr>
          <p:nvPr>
            <p:ph type="title"/>
          </p:nvPr>
        </p:nvSpPr>
        <p:spPr>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lang="cs-CZ" dirty="0"/>
              <a:t>DAIRY</a:t>
            </a:r>
            <a:r>
              <a:rPr dirty="0"/>
              <a:t>-FREE DIET AT SCHOOL FOOD SERVICE</a:t>
            </a:r>
          </a:p>
        </p:txBody>
      </p:sp>
      <p:sp>
        <p:nvSpPr>
          <p:cNvPr id="339" name="TextovéPole 4"/>
          <p:cNvSpPr txBox="1"/>
          <p:nvPr/>
        </p:nvSpPr>
        <p:spPr>
          <a:xfrm>
            <a:off x="332095" y="2239722"/>
            <a:ext cx="2451905" cy="157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b="1"/>
            </a:pPr>
            <a:r>
              <a:t>Food pyramid for children</a:t>
            </a:r>
          </a:p>
          <a:p>
            <a:pPr>
              <a:defRPr sz="1600" b="1"/>
            </a:pPr>
            <a:r>
              <a:t>taken from the project called Physical Activity and Nutrition and modified for a dairy-free diet</a:t>
            </a:r>
          </a:p>
        </p:txBody>
      </p:sp>
      <p:pic>
        <p:nvPicPr>
          <p:cNvPr id="340" name="obrázek 2" descr="obrázek 2"/>
          <p:cNvPicPr>
            <a:picLocks noChangeAspect="1"/>
          </p:cNvPicPr>
          <p:nvPr/>
        </p:nvPicPr>
        <p:blipFill>
          <a:blip r:embed="rId2">
            <a:extLst/>
          </a:blip>
          <a:stretch>
            <a:fillRect/>
          </a:stretch>
        </p:blipFill>
        <p:spPr>
          <a:xfrm>
            <a:off x="3125335" y="1364773"/>
            <a:ext cx="8093125" cy="530609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Nadpis 1"/>
          <p:cNvSpPr txBox="1">
            <a:spLocks noGrp="1"/>
          </p:cNvSpPr>
          <p:nvPr>
            <p:ph type="title"/>
          </p:nvPr>
        </p:nvSpPr>
        <p:spPr>
          <a:xfrm>
            <a:off x="981075" y="323850"/>
            <a:ext cx="10515600" cy="1325563"/>
          </a:xfrm>
          <a:prstGeom prst="rect">
            <a:avLst/>
          </a:prstGeom>
        </p:spPr>
        <p:txBody>
          <a:bodyPr/>
          <a:lstStyle>
            <a:lvl1pPr algn="ctr"/>
          </a:lstStyle>
          <a:p>
            <a:r>
              <a:rPr lang="en-US" dirty="0"/>
              <a:t>SCHOOL </a:t>
            </a:r>
            <a:r>
              <a:rPr lang="cs-CZ" dirty="0"/>
              <a:t>FOOD </a:t>
            </a:r>
            <a:r>
              <a:rPr lang="en-US" dirty="0"/>
              <a:t>SERVICE</a:t>
            </a:r>
            <a:r>
              <a:rPr lang="cs-CZ" dirty="0"/>
              <a:t> </a:t>
            </a:r>
            <a:r>
              <a:rPr dirty="0"/>
              <a:t>IN NUMBERS (2015)</a:t>
            </a:r>
            <a:endParaRPr lang="cs-CZ" dirty="0">
              <a:solidFill>
                <a:schemeClr val="tx1"/>
              </a:solidFill>
            </a:endParaRPr>
          </a:p>
        </p:txBody>
      </p:sp>
      <p:sp>
        <p:nvSpPr>
          <p:cNvPr id="130" name="Zástupný symbol pro obsah 5"/>
          <p:cNvSpPr txBox="1">
            <a:spLocks noGrp="1"/>
          </p:cNvSpPr>
          <p:nvPr>
            <p:ph type="body" idx="1"/>
          </p:nvPr>
        </p:nvSpPr>
        <p:spPr>
          <a:prstGeom prst="rect">
            <a:avLst/>
          </a:prstGeom>
        </p:spPr>
        <p:txBody>
          <a:bodyPr/>
          <a:lstStyle/>
          <a:p>
            <a:pPr marL="0" indent="0">
              <a:lnSpc>
                <a:spcPct val="72000"/>
              </a:lnSpc>
              <a:buSzTx/>
              <a:buNone/>
              <a:defRPr sz="2500" b="1" u="sng"/>
            </a:pPr>
            <a:r>
              <a:rPr dirty="0"/>
              <a:t>About 1 733 686 school meals are served daily</a:t>
            </a:r>
            <a:r>
              <a:rPr u="none" dirty="0"/>
              <a:t>:</a:t>
            </a:r>
          </a:p>
          <a:p>
            <a:pPr>
              <a:lnSpc>
                <a:spcPct val="72000"/>
              </a:lnSpc>
              <a:defRPr sz="2500" b="1"/>
            </a:pPr>
            <a:r>
              <a:rPr dirty="0"/>
              <a:t>1 379 778 meals for children</a:t>
            </a:r>
          </a:p>
          <a:p>
            <a:pPr>
              <a:lnSpc>
                <a:spcPct val="72000"/>
              </a:lnSpc>
              <a:defRPr sz="2500" b="1"/>
            </a:pPr>
            <a:r>
              <a:rPr dirty="0"/>
              <a:t>194 590 meals for school employees</a:t>
            </a:r>
          </a:p>
          <a:p>
            <a:pPr>
              <a:lnSpc>
                <a:spcPct val="72000"/>
              </a:lnSpc>
              <a:defRPr sz="2500" b="1"/>
            </a:pPr>
            <a:r>
              <a:rPr dirty="0"/>
              <a:t>159 318  meals for outsiders</a:t>
            </a:r>
          </a:p>
          <a:p>
            <a:pPr marL="0" indent="0">
              <a:lnSpc>
                <a:spcPct val="72000"/>
              </a:lnSpc>
              <a:buSzTx/>
              <a:buNone/>
              <a:defRPr sz="2500" b="1"/>
            </a:pPr>
            <a:endParaRPr dirty="0"/>
          </a:p>
          <a:p>
            <a:pPr marL="0" indent="0">
              <a:lnSpc>
                <a:spcPct val="72000"/>
              </a:lnSpc>
              <a:buSzTx/>
              <a:buNone/>
              <a:defRPr sz="2500" b="1" u="sng"/>
            </a:pPr>
            <a:r>
              <a:rPr dirty="0"/>
              <a:t>Meals are daily made:</a:t>
            </a:r>
          </a:p>
          <a:p>
            <a:pPr>
              <a:lnSpc>
                <a:spcPct val="72000"/>
              </a:lnSpc>
              <a:defRPr sz="2500" b="1"/>
            </a:pPr>
            <a:r>
              <a:rPr dirty="0"/>
              <a:t>in 8 454   school lunchrooms </a:t>
            </a:r>
          </a:p>
          <a:p>
            <a:pPr>
              <a:lnSpc>
                <a:spcPct val="72000"/>
              </a:lnSpc>
              <a:defRPr sz="2500" b="1"/>
            </a:pPr>
            <a:r>
              <a:rPr dirty="0"/>
              <a:t>by 6 678    school lunchrooms managers </a:t>
            </a:r>
          </a:p>
          <a:p>
            <a:pPr>
              <a:lnSpc>
                <a:spcPct val="72000"/>
              </a:lnSpc>
              <a:defRPr sz="2500" b="1"/>
            </a:pPr>
            <a:r>
              <a:rPr dirty="0"/>
              <a:t>by 26 893   cooks and other employees in the kitchen</a:t>
            </a:r>
          </a:p>
          <a:p>
            <a:pPr>
              <a:lnSpc>
                <a:spcPct val="72000"/>
              </a:lnSpc>
              <a:defRPr sz="2500" b="1"/>
            </a:pPr>
            <a:r>
              <a:rPr dirty="0"/>
              <a:t>by 33 759   people in total</a:t>
            </a:r>
          </a:p>
        </p:txBody>
      </p:sp>
      <p:pic>
        <p:nvPicPr>
          <p:cNvPr id="131" name="Obrázek 7" descr="Obrázek 7"/>
          <p:cNvPicPr>
            <a:picLocks noChangeAspect="1"/>
          </p:cNvPicPr>
          <p:nvPr/>
        </p:nvPicPr>
        <p:blipFill>
          <a:blip r:embed="rId2">
            <a:extLst/>
          </a:blip>
          <a:stretch>
            <a:fillRect/>
          </a:stretch>
        </p:blipFill>
        <p:spPr>
          <a:xfrm>
            <a:off x="7243061" y="1770309"/>
            <a:ext cx="4426912" cy="3317382"/>
          </a:xfrm>
          <a:prstGeom prst="rect">
            <a:avLst/>
          </a:prstGeom>
          <a:ln w="127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Nadpis 1"/>
          <p:cNvSpPr txBox="1">
            <a:spLocks noGrp="1"/>
          </p:cNvSpPr>
          <p:nvPr>
            <p:ph type="title"/>
          </p:nvPr>
        </p:nvSpPr>
        <p:spPr>
          <a:prstGeom prst="rect">
            <a:avLst/>
          </a:prstGeom>
        </p:spPr>
        <p:txBody>
          <a:bodyPr/>
          <a:lstStyle>
            <a:lvl1pPr>
              <a:defRPr sz="32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GUIDELINES FOR DAIRY-FREE AND LOW-LACTOSE DIET</a:t>
            </a:r>
          </a:p>
        </p:txBody>
      </p:sp>
      <p:graphicFrame>
        <p:nvGraphicFramePr>
          <p:cNvPr id="343" name="Zástupný symbol pro obsah 3"/>
          <p:cNvGraphicFramePr/>
          <p:nvPr/>
        </p:nvGraphicFramePr>
        <p:xfrm>
          <a:off x="968991" y="1629155"/>
          <a:ext cx="4817659" cy="4788408"/>
        </p:xfrm>
        <a:graphic>
          <a:graphicData uri="http://schemas.openxmlformats.org/drawingml/2006/table">
            <a:tbl>
              <a:tblPr>
                <a:tableStyleId>{4C3C2611-4C71-4FC5-86AE-919BDF0F9419}</a:tableStyleId>
              </a:tblPr>
              <a:tblGrid>
                <a:gridCol w="2441255">
                  <a:extLst>
                    <a:ext uri="{9D8B030D-6E8A-4147-A177-3AD203B41FA5}">
                      <a16:colId xmlns:a16="http://schemas.microsoft.com/office/drawing/2014/main" xmlns="" val="20000"/>
                    </a:ext>
                  </a:extLst>
                </a:gridCol>
                <a:gridCol w="2376404">
                  <a:extLst>
                    <a:ext uri="{9D8B030D-6E8A-4147-A177-3AD203B41FA5}">
                      <a16:colId xmlns:a16="http://schemas.microsoft.com/office/drawing/2014/main" xmlns="" val="20001"/>
                    </a:ext>
                  </a:extLst>
                </a:gridCol>
              </a:tblGrid>
              <a:tr h="241529">
                <a:tc>
                  <a:txBody>
                    <a:bodyPr/>
                    <a:lstStyle/>
                    <a:p>
                      <a:pPr algn="l">
                        <a:lnSpc>
                          <a:spcPct val="115000"/>
                        </a:lnSpc>
                        <a:defRPr sz="1800"/>
                      </a:pPr>
                      <a:r>
                        <a:rPr sz="1400" b="1" i="1"/>
                        <a:t>General guidelines for individuals with low lactose diet: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BE5F1"/>
                    </a:solidFill>
                  </a:tcPr>
                </a:tc>
                <a:tc>
                  <a:txBody>
                    <a:bodyPr/>
                    <a:lstStyle/>
                    <a:p>
                      <a:pPr algn="l">
                        <a:lnSpc>
                          <a:spcPct val="115000"/>
                        </a:lnSpc>
                        <a:defRPr sz="1800"/>
                      </a:pPr>
                      <a:r>
                        <a:rPr sz="1400" b="1" i="1"/>
                        <a:t>General guidelines for a dairy-free diet: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BE5F1"/>
                    </a:solidFill>
                  </a:tcPr>
                </a:tc>
                <a:extLst>
                  <a:ext uri="{0D108BD9-81ED-4DB2-BD59-A6C34878D82A}">
                    <a16:rowId xmlns:a16="http://schemas.microsoft.com/office/drawing/2014/main" xmlns="" val="10000"/>
                  </a:ext>
                </a:extLst>
              </a:tr>
              <a:tr h="4109808">
                <a:tc>
                  <a:txBody>
                    <a:bodyPr/>
                    <a:lstStyle/>
                    <a:p>
                      <a:pPr marL="177800" indent="-177800" algn="l">
                        <a:buSzPct val="100000"/>
                        <a:buChar char="➢"/>
                        <a:defRPr sz="1400" i="1">
                          <a:latin typeface="Times New Roman"/>
                          <a:ea typeface="Times New Roman"/>
                          <a:cs typeface="Times New Roman"/>
                          <a:sym typeface="Times New Roman"/>
                        </a:defRPr>
                      </a:pPr>
                      <a:r>
                        <a:t>remove all sources of lactose from the diet (completely in galaktosemia, small amounts may be tolerated in lactose intolerance)</a:t>
                      </a:r>
                      <a:endParaRPr sz="1600"/>
                    </a:p>
                    <a:p>
                      <a:pPr marL="177800" indent="-177800" algn="l">
                        <a:buSzPct val="100000"/>
                        <a:buChar char="➢"/>
                        <a:defRPr sz="1600" i="1">
                          <a:latin typeface="Times New Roman"/>
                          <a:ea typeface="Times New Roman"/>
                          <a:cs typeface="Times New Roman"/>
                          <a:sym typeface="Times New Roman"/>
                        </a:defRPr>
                      </a:pPr>
                      <a:r>
                        <a:t> </a:t>
                      </a:r>
                      <a:r>
                        <a:rPr sz="1400"/>
                        <a:t>individual tolerance observation, alternatively lactose intake may be spread into smaller portions throughout the day</a:t>
                      </a:r>
                    </a:p>
                    <a:p>
                      <a:pPr marL="177800" indent="-177800" algn="l">
                        <a:buSzPct val="100000"/>
                        <a:buChar char="➢"/>
                        <a:defRPr sz="1400" i="1">
                          <a:latin typeface="Times New Roman"/>
                          <a:ea typeface="Times New Roman"/>
                          <a:cs typeface="Times New Roman"/>
                          <a:sym typeface="Times New Roman"/>
                        </a:defRPr>
                      </a:pPr>
                      <a:r>
                        <a:t>emphasis on adequate protein intake (sufficient consumption of varied rich protein sources = meat, eggs, pulses, nuts, seeds)</a:t>
                      </a:r>
                      <a:endParaRPr sz="1600"/>
                    </a:p>
                    <a:p>
                      <a:pPr marL="177800" indent="-177800" algn="l">
                        <a:buSzPct val="100000"/>
                        <a:buChar char="➢"/>
                        <a:defRPr sz="1400" i="1">
                          <a:latin typeface="Times New Roman"/>
                          <a:ea typeface="Times New Roman"/>
                          <a:cs typeface="Times New Roman"/>
                          <a:sym typeface="Times New Roman"/>
                        </a:defRPr>
                      </a:pPr>
                      <a:r>
                        <a:t>emphasis on adequate calcium intake (sufficient consumption of varied rich calcium sources = brassicaceous vegetables. poppy seeds, almonds, pulses)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177800" indent="-177800" algn="l">
                        <a:buSzPct val="100000"/>
                        <a:buChar char="➢"/>
                        <a:defRPr sz="1400" i="1">
                          <a:latin typeface="Times New Roman"/>
                          <a:ea typeface="Times New Roman"/>
                          <a:cs typeface="Times New Roman"/>
                          <a:sym typeface="Times New Roman"/>
                        </a:defRPr>
                      </a:pPr>
                      <a:r>
                        <a:t>remove all sources of milk and dairy from the diet (incl. hidden sources)</a:t>
                      </a:r>
                      <a:endParaRPr sz="1600"/>
                    </a:p>
                    <a:p>
                      <a:pPr marL="177800" indent="-177800" algn="l">
                        <a:buSzPct val="100000"/>
                        <a:buChar char="➢"/>
                        <a:defRPr sz="1400" i="1">
                          <a:latin typeface="Times New Roman"/>
                          <a:ea typeface="Times New Roman"/>
                          <a:cs typeface="Times New Roman"/>
                          <a:sym typeface="Times New Roman"/>
                        </a:defRPr>
                      </a:pPr>
                      <a:r>
                        <a:t>check ingredients on food packages</a:t>
                      </a:r>
                      <a:endParaRPr sz="1600"/>
                    </a:p>
                    <a:p>
                      <a:pPr marL="177800" indent="-177800" algn="l">
                        <a:buSzPct val="100000"/>
                        <a:buChar char="➢"/>
                        <a:defRPr sz="1400" i="1">
                          <a:latin typeface="Times New Roman"/>
                          <a:ea typeface="Times New Roman"/>
                          <a:cs typeface="Times New Roman"/>
                          <a:sym typeface="Times New Roman"/>
                        </a:defRPr>
                      </a:pPr>
                      <a:r>
                        <a:t>emphasis on adequate protein intake (sufficient consumption of varied rich protein sources = meat, eggs, pulses, nuts, seeds)</a:t>
                      </a:r>
                      <a:endParaRPr sz="1600"/>
                    </a:p>
                    <a:p>
                      <a:pPr marL="177800" indent="-177800" algn="l">
                        <a:buSzPct val="100000"/>
                        <a:buChar char="➢"/>
                        <a:defRPr sz="1400" i="1">
                          <a:latin typeface="Times New Roman"/>
                          <a:ea typeface="Times New Roman"/>
                          <a:cs typeface="Times New Roman"/>
                          <a:sym typeface="Times New Roman"/>
                        </a:defRPr>
                      </a:pPr>
                      <a:r>
                        <a:t>emphasis on adequate calcium intake (sufficient consumption of varied rich calcium sources = brassicaceous vegetables. poppy seeds, almonds, pulses)  with regard to their bioavailability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bl>
          </a:graphicData>
        </a:graphic>
      </p:graphicFrame>
      <p:graphicFrame>
        <p:nvGraphicFramePr>
          <p:cNvPr id="344" name="Zástupný symbol pro obsah 3"/>
          <p:cNvGraphicFramePr/>
          <p:nvPr/>
        </p:nvGraphicFramePr>
        <p:xfrm>
          <a:off x="6660108" y="1697395"/>
          <a:ext cx="5104262" cy="4845900"/>
        </p:xfrm>
        <a:graphic>
          <a:graphicData uri="http://schemas.openxmlformats.org/drawingml/2006/table">
            <a:tbl>
              <a:tblPr>
                <a:tableStyleId>{4C3C2611-4C71-4FC5-86AE-919BDF0F9419}</a:tableStyleId>
              </a:tblPr>
              <a:tblGrid>
                <a:gridCol w="2538163">
                  <a:extLst>
                    <a:ext uri="{9D8B030D-6E8A-4147-A177-3AD203B41FA5}">
                      <a16:colId xmlns:a16="http://schemas.microsoft.com/office/drawing/2014/main" xmlns="" val="20000"/>
                    </a:ext>
                  </a:extLst>
                </a:gridCol>
                <a:gridCol w="2566099">
                  <a:extLst>
                    <a:ext uri="{9D8B030D-6E8A-4147-A177-3AD203B41FA5}">
                      <a16:colId xmlns:a16="http://schemas.microsoft.com/office/drawing/2014/main" xmlns="" val="20001"/>
                    </a:ext>
                  </a:extLst>
                </a:gridCol>
              </a:tblGrid>
              <a:tr h="241529">
                <a:tc>
                  <a:txBody>
                    <a:bodyPr/>
                    <a:lstStyle/>
                    <a:p>
                      <a:pPr algn="l">
                        <a:lnSpc>
                          <a:spcPct val="115000"/>
                        </a:lnSpc>
                        <a:defRPr sz="1800"/>
                      </a:pPr>
                      <a:r>
                        <a:rPr sz="1400" b="1" i="1"/>
                        <a:t>General guidelines for individuals with low lactose diet: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BE5F1"/>
                    </a:solidFill>
                  </a:tcPr>
                </a:tc>
                <a:tc>
                  <a:txBody>
                    <a:bodyPr/>
                    <a:lstStyle/>
                    <a:p>
                      <a:pPr algn="l">
                        <a:lnSpc>
                          <a:spcPct val="115000"/>
                        </a:lnSpc>
                        <a:defRPr sz="1800"/>
                      </a:pPr>
                      <a:r>
                        <a:rPr sz="1400" b="1" i="1"/>
                        <a:t>General guidelines for a dairy-free diet: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DBE5F1"/>
                    </a:solidFill>
                  </a:tcPr>
                </a:tc>
                <a:extLst>
                  <a:ext uri="{0D108BD9-81ED-4DB2-BD59-A6C34878D82A}">
                    <a16:rowId xmlns:a16="http://schemas.microsoft.com/office/drawing/2014/main" xmlns="" val="10000"/>
                  </a:ext>
                </a:extLst>
              </a:tr>
              <a:tr h="4109808">
                <a:tc>
                  <a:txBody>
                    <a:bodyPr/>
                    <a:lstStyle/>
                    <a:p>
                      <a:pPr marL="177800" indent="-177800" algn="l">
                        <a:buSzPct val="100000"/>
                        <a:buChar char="➢"/>
                        <a:defRPr sz="1400" i="1">
                          <a:latin typeface="Times New Roman"/>
                          <a:ea typeface="Times New Roman"/>
                          <a:cs typeface="Times New Roman"/>
                          <a:sym typeface="Times New Roman"/>
                        </a:defRPr>
                      </a:pPr>
                      <a:r>
                        <a:t>emphasis on adequate iodine intake (use of iodised salt, consumption of fish and seefood)</a:t>
                      </a:r>
                      <a:endParaRPr sz="1600"/>
                    </a:p>
                    <a:p>
                      <a:pPr marL="177800" indent="-177800" algn="l">
                        <a:buSzPct val="100000"/>
                        <a:buChar char="➢"/>
                        <a:defRPr sz="1400" i="1">
                          <a:latin typeface="Times New Roman"/>
                          <a:ea typeface="Times New Roman"/>
                          <a:cs typeface="Times New Roman"/>
                          <a:sym typeface="Times New Roman"/>
                        </a:defRPr>
                      </a:pPr>
                      <a:r>
                        <a:t>in lactose intolerance dairy may be substituted with specially modified lactose-free products (for preserving high nutrient content), low-lactose dairy are highly recommended if tolerated (individual tolerance must be obeserved)</a:t>
                      </a:r>
                    </a:p>
                    <a:p>
                      <a:pPr marL="177800" indent="-177800" algn="l">
                        <a:buSzPct val="100000"/>
                        <a:buChar char="➢"/>
                        <a:defRPr sz="1400" i="1">
                          <a:latin typeface="Times New Roman"/>
                          <a:ea typeface="Times New Roman"/>
                          <a:cs typeface="Times New Roman"/>
                          <a:sym typeface="Times New Roman"/>
                        </a:defRPr>
                      </a:pPr>
                      <a:r>
                        <a:t>effort to avoid unnecessary elimination of low lactose products (butter, hard cheese)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177800" indent="-177800" algn="l">
                        <a:buSzPct val="100000"/>
                        <a:buChar char="➢"/>
                        <a:defRPr sz="1400" i="1">
                          <a:latin typeface="Times New Roman"/>
                          <a:ea typeface="Times New Roman"/>
                          <a:cs typeface="Times New Roman"/>
                          <a:sym typeface="Times New Roman"/>
                        </a:defRPr>
                      </a:pPr>
                      <a:r>
                        <a:t>emphasis on adequate iodine intake (use of iodised salt, consumption of fish and seefood)</a:t>
                      </a:r>
                      <a:endParaRPr sz="1600"/>
                    </a:p>
                    <a:p>
                      <a:pPr marL="177800" indent="-177800" algn="l">
                        <a:buSzPct val="100000"/>
                        <a:buChar char="➢"/>
                        <a:defRPr sz="1400" i="1">
                          <a:latin typeface="Times New Roman"/>
                          <a:ea typeface="Times New Roman"/>
                          <a:cs typeface="Times New Roman"/>
                          <a:sym typeface="Times New Roman"/>
                        </a:defRPr>
                      </a:pPr>
                      <a:r>
                        <a:t>if dairy are substituted with plant-based foods, foods enriched with calcium and vitamin D are prefered (frequent consumption of soy products by children is not recommended)</a:t>
                      </a:r>
                      <a:endParaRPr sz="1600"/>
                    </a:p>
                    <a:p>
                      <a:pPr marL="177800" indent="-177800" algn="l">
                        <a:spcBef>
                          <a:spcPts val="600"/>
                        </a:spcBef>
                        <a:buSzPct val="100000"/>
                        <a:buChar char="➢"/>
                        <a:defRPr sz="1400" i="1">
                          <a:latin typeface="Times New Roman"/>
                          <a:ea typeface="Times New Roman"/>
                          <a:cs typeface="Times New Roman"/>
                          <a:sym typeface="Times New Roman"/>
                        </a:defRPr>
                      </a:pPr>
                      <a:r>
                        <a:t>supplementation with calcium (ideally together with vitamin D) if intake from natural sources is not adequate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bl>
          </a:graphicData>
        </a:graphic>
      </p:graphicFrame>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Nadpis 1"/>
          <p:cNvSpPr txBox="1">
            <a:spLocks noGrp="1"/>
          </p:cNvSpPr>
          <p:nvPr>
            <p:ph type="title"/>
          </p:nvPr>
        </p:nvSpPr>
        <p:spPr>
          <a:xfrm>
            <a:off x="330200" y="174625"/>
            <a:ext cx="10415687" cy="707629"/>
          </a:xfrm>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DAIRY-FREE DIET IN SCHOOL FOOD SERVICE</a:t>
            </a:r>
          </a:p>
        </p:txBody>
      </p:sp>
      <p:sp>
        <p:nvSpPr>
          <p:cNvPr id="347" name="TextovéPole 4"/>
          <p:cNvSpPr txBox="1"/>
          <p:nvPr/>
        </p:nvSpPr>
        <p:spPr>
          <a:xfrm>
            <a:off x="332096" y="2239722"/>
            <a:ext cx="2834185" cy="701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pPr>
              <a:defRPr sz="1600" b="0"/>
            </a:pPr>
            <a:r>
              <a:rPr sz="2000" b="1"/>
              <a:t>Examples of “elevenses” for preschool children</a:t>
            </a:r>
          </a:p>
        </p:txBody>
      </p:sp>
      <p:graphicFrame>
        <p:nvGraphicFramePr>
          <p:cNvPr id="348" name="Tabulka 5"/>
          <p:cNvGraphicFramePr/>
          <p:nvPr>
            <p:extLst>
              <p:ext uri="{D42A27DB-BD31-4B8C-83A1-F6EECF244321}">
                <p14:modId xmlns:p14="http://schemas.microsoft.com/office/powerpoint/2010/main" val="1613283645"/>
              </p:ext>
            </p:extLst>
          </p:nvPr>
        </p:nvGraphicFramePr>
        <p:xfrm>
          <a:off x="3634475" y="817035"/>
          <a:ext cx="7792870" cy="5646583"/>
        </p:xfrm>
        <a:graphic>
          <a:graphicData uri="http://schemas.openxmlformats.org/drawingml/2006/table">
            <a:tbl>
              <a:tblPr>
                <a:tableStyleId>{4C3C2611-4C71-4FC5-86AE-919BDF0F9419}</a:tableStyleId>
              </a:tblPr>
              <a:tblGrid>
                <a:gridCol w="1281060">
                  <a:extLst>
                    <a:ext uri="{9D8B030D-6E8A-4147-A177-3AD203B41FA5}">
                      <a16:colId xmlns:a16="http://schemas.microsoft.com/office/drawing/2014/main" xmlns="" val="20000"/>
                    </a:ext>
                  </a:extLst>
                </a:gridCol>
                <a:gridCol w="1823977">
                  <a:extLst>
                    <a:ext uri="{9D8B030D-6E8A-4147-A177-3AD203B41FA5}">
                      <a16:colId xmlns:a16="http://schemas.microsoft.com/office/drawing/2014/main" xmlns="" val="20001"/>
                    </a:ext>
                  </a:extLst>
                </a:gridCol>
                <a:gridCol w="913766">
                  <a:extLst>
                    <a:ext uri="{9D8B030D-6E8A-4147-A177-3AD203B41FA5}">
                      <a16:colId xmlns:a16="http://schemas.microsoft.com/office/drawing/2014/main" xmlns="" val="20002"/>
                    </a:ext>
                  </a:extLst>
                </a:gridCol>
                <a:gridCol w="1875335">
                  <a:extLst>
                    <a:ext uri="{9D8B030D-6E8A-4147-A177-3AD203B41FA5}">
                      <a16:colId xmlns:a16="http://schemas.microsoft.com/office/drawing/2014/main" xmlns="" val="20003"/>
                    </a:ext>
                  </a:extLst>
                </a:gridCol>
                <a:gridCol w="847855">
                  <a:extLst>
                    <a:ext uri="{9D8B030D-6E8A-4147-A177-3AD203B41FA5}">
                      <a16:colId xmlns:a16="http://schemas.microsoft.com/office/drawing/2014/main" xmlns="" val="20004"/>
                    </a:ext>
                  </a:extLst>
                </a:gridCol>
                <a:gridCol w="1050877">
                  <a:extLst>
                    <a:ext uri="{9D8B030D-6E8A-4147-A177-3AD203B41FA5}">
                      <a16:colId xmlns:a16="http://schemas.microsoft.com/office/drawing/2014/main" xmlns="" val="20005"/>
                    </a:ext>
                  </a:extLst>
                </a:gridCol>
              </a:tblGrid>
              <a:tr h="167091">
                <a:tc gridSpan="6">
                  <a:txBody>
                    <a:bodyPr/>
                    <a:lstStyle/>
                    <a:p>
                      <a:pPr algn="ctr">
                        <a:lnSpc>
                          <a:spcPct val="115000"/>
                        </a:lnSpc>
                        <a:defRPr sz="1800"/>
                      </a:pPr>
                      <a:r>
                        <a:rPr sz="1600" b="1" i="1" dirty="0"/>
                        <a:t>Dairy-free </a:t>
                      </a:r>
                      <a:r>
                        <a:rPr sz="1600" b="1" i="1" dirty="0" err="1"/>
                        <a:t>elevenses</a:t>
                      </a:r>
                      <a:r>
                        <a:rPr sz="1600" b="1" i="1" dirty="0"/>
                        <a:t> in the </a:t>
                      </a:r>
                      <a:r>
                        <a:rPr sz="1600" b="1" i="1" dirty="0" err="1"/>
                        <a:t>kindergarden</a:t>
                      </a:r>
                      <a:endParaRPr sz="1600" b="1" i="1" dirty="0"/>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B6DDE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0"/>
                  </a:ext>
                </a:extLst>
              </a:tr>
              <a:tr h="245527">
                <a:tc>
                  <a:txBody>
                    <a:bodyPr/>
                    <a:lstStyle/>
                    <a:p>
                      <a:pPr algn="ctr">
                        <a:lnSpc>
                          <a:spcPct val="115000"/>
                        </a:lnSpc>
                        <a:defRPr sz="1800"/>
                      </a:pPr>
                      <a:r>
                        <a:rPr sz="1200" b="1"/>
                        <a:t>Recipe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200" b="1"/>
                        <a:t>Ingredients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200" b="1"/>
                        <a:t>Quantity (g)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200" b="1"/>
                        <a:t>Instructions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200" b="1"/>
                        <a:t>Protein (g)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200" b="1"/>
                        <a:t>Calcium (mg)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336730">
                <a:tc>
                  <a:txBody>
                    <a:bodyPr/>
                    <a:lstStyle/>
                    <a:p>
                      <a:pPr algn="l">
                        <a:defRPr sz="1800"/>
                      </a:pPr>
                      <a:r>
                        <a:rPr sz="1400" b="1" i="1"/>
                        <a:t>Wholemeal roll with radish spread</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1400" dirty="0" err="1"/>
                        <a:t>wholemeal</a:t>
                      </a:r>
                      <a:r>
                        <a:rPr sz="1400" dirty="0"/>
                        <a:t> roll
</a:t>
                      </a:r>
                      <a:r>
                        <a:rPr sz="1400" dirty="0" err="1"/>
                        <a:t>redishes</a:t>
                      </a:r>
                      <a:r>
                        <a:rPr lang="en-US" sz="1400" dirty="0"/>
                        <a:t>, </a:t>
                      </a:r>
                    </a:p>
                    <a:p>
                      <a:pPr algn="l">
                        <a:defRPr sz="1800"/>
                      </a:pPr>
                      <a:r>
                        <a:rPr sz="1400" dirty="0"/>
                        <a:t>egg</a:t>
                      </a:r>
                      <a:r>
                        <a:rPr lang="en-US" sz="1400" dirty="0"/>
                        <a:t>, </a:t>
                      </a:r>
                    </a:p>
                    <a:p>
                      <a:pPr algn="l">
                        <a:defRPr sz="1800"/>
                      </a:pPr>
                      <a:r>
                        <a:rPr sz="1400" dirty="0"/>
                        <a:t>potato</a:t>
                      </a:r>
                      <a:r>
                        <a:rPr lang="en-US" sz="1400" dirty="0"/>
                        <a:t>, </a:t>
                      </a:r>
                    </a:p>
                    <a:p>
                      <a:pPr algn="l">
                        <a:defRPr sz="1800"/>
                      </a:pPr>
                      <a:r>
                        <a:rPr sz="1400" dirty="0"/>
                        <a:t>margarine</a:t>
                      </a:r>
                      <a:r>
                        <a:rPr lang="en-US" sz="1400" dirty="0"/>
                        <a:t>,</a:t>
                      </a:r>
                    </a:p>
                    <a:p>
                      <a:pPr algn="l">
                        <a:defRPr sz="1800"/>
                      </a:pPr>
                      <a:r>
                        <a:rPr lang="en-US" sz="1400" dirty="0"/>
                        <a:t> </a:t>
                      </a:r>
                      <a:r>
                        <a:rPr sz="1400" dirty="0"/>
                        <a:t>mustard</a:t>
                      </a:r>
                      <a:r>
                        <a:rPr lang="en-US" sz="1400" dirty="0"/>
                        <a:t>, </a:t>
                      </a:r>
                    </a:p>
                    <a:p>
                      <a:pPr algn="l">
                        <a:defRPr sz="1800"/>
                      </a:pPr>
                      <a:r>
                        <a:rPr sz="1400" dirty="0"/>
                        <a:t>onion</a:t>
                      </a:r>
                      <a:r>
                        <a:rPr lang="en-US" sz="1400" dirty="0"/>
                        <a:t>, </a:t>
                      </a:r>
                    </a:p>
                    <a:p>
                      <a:pPr algn="l">
                        <a:defRPr sz="1800"/>
                      </a:pPr>
                      <a:r>
                        <a:rPr sz="1400" dirty="0"/>
                        <a:t>orange juice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dirty="0"/>
                        <a:t>25</a:t>
                      </a:r>
                      <a:endParaRPr lang="en-US" sz="1400" dirty="0"/>
                    </a:p>
                    <a:p>
                      <a:pPr algn="ctr">
                        <a:defRPr sz="1800"/>
                      </a:pPr>
                      <a:r>
                        <a:rPr sz="1400" dirty="0"/>
                        <a:t>15</a:t>
                      </a:r>
                      <a:endParaRPr lang="en-US" sz="1400" dirty="0"/>
                    </a:p>
                    <a:p>
                      <a:pPr algn="ctr">
                        <a:defRPr sz="1800"/>
                      </a:pPr>
                      <a:r>
                        <a:rPr sz="1400" dirty="0"/>
                        <a:t>14</a:t>
                      </a:r>
                      <a:endParaRPr lang="en-US" sz="1400" dirty="0"/>
                    </a:p>
                    <a:p>
                      <a:pPr algn="ctr">
                        <a:defRPr sz="1800"/>
                      </a:pPr>
                      <a:r>
                        <a:rPr sz="1400" dirty="0"/>
                        <a:t>30</a:t>
                      </a:r>
                      <a:endParaRPr lang="en-US" sz="1400" dirty="0"/>
                    </a:p>
                    <a:p>
                      <a:pPr algn="ctr">
                        <a:defRPr sz="1800"/>
                      </a:pPr>
                      <a:r>
                        <a:rPr sz="1400" dirty="0"/>
                        <a:t>14</a:t>
                      </a:r>
                      <a:endParaRPr lang="en-US" sz="1400" dirty="0"/>
                    </a:p>
                    <a:p>
                      <a:pPr algn="ctr">
                        <a:defRPr sz="1800"/>
                      </a:pPr>
                      <a:r>
                        <a:rPr sz="1400" dirty="0"/>
                        <a:t>3</a:t>
                      </a:r>
                      <a:endParaRPr lang="en-US" sz="1400" dirty="0"/>
                    </a:p>
                    <a:p>
                      <a:pPr algn="ctr">
                        <a:defRPr sz="1800"/>
                      </a:pPr>
                      <a:r>
                        <a:rPr sz="1400" dirty="0"/>
                        <a:t>3</a:t>
                      </a:r>
                      <a:endParaRPr lang="en-US" sz="1400" dirty="0"/>
                    </a:p>
                    <a:p>
                      <a:pPr algn="ctr">
                        <a:defRPr sz="1800"/>
                      </a:pPr>
                      <a:r>
                        <a:rPr sz="1400" dirty="0"/>
                        <a:t>100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1400"/>
                        <a:t>Cook the potatoes and the eggs, peel, mix together and mash. Mix in the remaining ingredients putting some radishes aside for decoration. Serve with orange juice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t>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t>31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835456">
                <a:tc>
                  <a:txBody>
                    <a:bodyPr/>
                    <a:lstStyle/>
                    <a:p>
                      <a:pPr algn="l">
                        <a:defRPr sz="1800"/>
                      </a:pPr>
                      <a:r>
                        <a:rPr sz="1400" b="1" i="1"/>
                        <a:t>Sweet bread with poppy seed spread and banana</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400"/>
                      </a:pPr>
                      <a:r>
                        <a:rPr dirty="0"/>
                        <a:t>sweet bread (</a:t>
                      </a:r>
                      <a:r>
                        <a:rPr dirty="0" err="1"/>
                        <a:t>vanocka</a:t>
                      </a:r>
                      <a:r>
                        <a:rPr dirty="0"/>
                        <a:t>)*</a:t>
                      </a:r>
                      <a:br>
                        <a:rPr dirty="0"/>
                      </a:br>
                      <a:r>
                        <a:rPr dirty="0"/>
                        <a:t>poppy seeds</a:t>
                      </a:r>
                      <a:br>
                        <a:rPr dirty="0"/>
                      </a:br>
                      <a:r>
                        <a:rPr dirty="0"/>
                        <a:t>honey</a:t>
                      </a:r>
                      <a:br>
                        <a:rPr dirty="0"/>
                      </a:br>
                      <a:r>
                        <a:rPr dirty="0"/>
                        <a:t>apple</a:t>
                      </a:r>
                      <a:br>
                        <a:rPr dirty="0"/>
                      </a:br>
                      <a:r>
                        <a:rPr dirty="0"/>
                        <a:t>banana</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dirty="0"/>
                        <a:t>25</a:t>
                      </a:r>
                      <a:endParaRPr lang="en-US" sz="1400" dirty="0"/>
                    </a:p>
                    <a:p>
                      <a:pPr algn="ctr">
                        <a:defRPr sz="1800"/>
                      </a:pPr>
                      <a:r>
                        <a:rPr sz="1400" dirty="0"/>
                        <a:t>18</a:t>
                      </a:r>
                      <a:endParaRPr lang="en-US" sz="1400" dirty="0"/>
                    </a:p>
                    <a:p>
                      <a:pPr algn="ctr">
                        <a:defRPr sz="1800"/>
                      </a:pPr>
                      <a:r>
                        <a:rPr sz="1400" dirty="0"/>
                        <a:t>4</a:t>
                      </a:r>
                      <a:endParaRPr lang="en-US" sz="1400" dirty="0"/>
                    </a:p>
                    <a:p>
                      <a:pPr algn="ctr">
                        <a:defRPr sz="1800"/>
                      </a:pPr>
                      <a:r>
                        <a:rPr sz="1400" dirty="0"/>
                        <a:t>30</a:t>
                      </a:r>
                      <a:endParaRPr lang="en-US" sz="1400" dirty="0"/>
                    </a:p>
                    <a:p>
                      <a:pPr algn="ctr">
                        <a:defRPr sz="1800"/>
                      </a:pPr>
                      <a:r>
                        <a:rPr sz="1400" dirty="0"/>
                        <a:t>25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1400" dirty="0"/>
                        <a:t>Cook the ground poppy seeds in water. Mix with honey and grated apples. Spread on slices of sweet bread and serve with banana round slices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t>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t>271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r h="1670912">
                <a:tc>
                  <a:txBody>
                    <a:bodyPr/>
                    <a:lstStyle/>
                    <a:p>
                      <a:pPr algn="l">
                        <a:defRPr sz="1800"/>
                      </a:pPr>
                      <a:r>
                        <a:rPr sz="1400" b="1" i="1"/>
                        <a:t>Mixed vegetable salad with sunflower seeds and a roll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1400" dirty="0"/>
                        <a:t>Chinese cabbage</a:t>
                      </a:r>
                      <a:endParaRPr lang="en-US" sz="1400" dirty="0"/>
                    </a:p>
                    <a:p>
                      <a:pPr algn="l">
                        <a:defRPr sz="1800"/>
                      </a:pPr>
                      <a:r>
                        <a:rPr lang="sk-SK" sz="1400" dirty="0"/>
                        <a:t>T</a:t>
                      </a:r>
                      <a:r>
                        <a:rPr sz="1400" dirty="0" err="1"/>
                        <a:t>omato</a:t>
                      </a:r>
                      <a:endParaRPr lang="en-US" sz="1400" dirty="0"/>
                    </a:p>
                    <a:p>
                      <a:pPr algn="l">
                        <a:defRPr sz="1800"/>
                      </a:pPr>
                      <a:r>
                        <a:rPr lang="sk-SK" sz="1400" dirty="0"/>
                        <a:t>C</a:t>
                      </a:r>
                      <a:r>
                        <a:rPr sz="1400" dirty="0" err="1"/>
                        <a:t>ucumber</a:t>
                      </a:r>
                      <a:endParaRPr lang="en-US" sz="1400" dirty="0"/>
                    </a:p>
                    <a:p>
                      <a:pPr algn="l">
                        <a:defRPr sz="1800"/>
                      </a:pPr>
                      <a:r>
                        <a:rPr sz="1400" dirty="0"/>
                        <a:t>bell pepper</a:t>
                      </a:r>
                      <a:endParaRPr lang="en-US" sz="1400" dirty="0"/>
                    </a:p>
                    <a:p>
                      <a:pPr algn="l">
                        <a:defRPr sz="1800"/>
                      </a:pPr>
                      <a:r>
                        <a:rPr sz="1400" dirty="0"/>
                        <a:t>sunflower oil</a:t>
                      </a:r>
                      <a:endParaRPr lang="en-US" sz="1400" dirty="0"/>
                    </a:p>
                    <a:p>
                      <a:pPr algn="l">
                        <a:defRPr sz="1800"/>
                      </a:pPr>
                      <a:r>
                        <a:rPr sz="1400" dirty="0"/>
                        <a:t>apple cider vinegar</a:t>
                      </a:r>
                      <a:endParaRPr lang="en-US" sz="1400" dirty="0"/>
                    </a:p>
                    <a:p>
                      <a:pPr algn="l">
                        <a:defRPr sz="1800"/>
                      </a:pPr>
                      <a:r>
                        <a:rPr lang="sk-SK" sz="1400" dirty="0"/>
                        <a:t>S</a:t>
                      </a:r>
                      <a:r>
                        <a:rPr sz="1400" dirty="0" err="1"/>
                        <a:t>ugar</a:t>
                      </a:r>
                      <a:endParaRPr lang="en-US" sz="1400" dirty="0"/>
                    </a:p>
                    <a:p>
                      <a:pPr algn="l">
                        <a:defRPr sz="1800"/>
                      </a:pPr>
                      <a:r>
                        <a:rPr sz="1400" dirty="0"/>
                        <a:t>sunflower seeds</a:t>
                      </a:r>
                      <a:endParaRPr lang="en-US" sz="1400" dirty="0"/>
                    </a:p>
                    <a:p>
                      <a:pPr algn="l">
                        <a:defRPr sz="1800"/>
                      </a:pPr>
                      <a:r>
                        <a:rPr sz="1400" dirty="0"/>
                        <a:t>salt
roll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dirty="0"/>
                        <a:t>20</a:t>
                      </a:r>
                      <a:endParaRPr lang="en-US" sz="1400" dirty="0"/>
                    </a:p>
                    <a:p>
                      <a:pPr algn="ctr">
                        <a:defRPr sz="1800"/>
                      </a:pPr>
                      <a:r>
                        <a:rPr sz="1400" dirty="0"/>
                        <a:t>4</a:t>
                      </a:r>
                      <a:r>
                        <a:rPr lang="en-US" sz="1400" dirty="0"/>
                        <a:t>0</a:t>
                      </a:r>
                    </a:p>
                    <a:p>
                      <a:pPr algn="ctr">
                        <a:defRPr sz="1800"/>
                      </a:pPr>
                      <a:r>
                        <a:rPr sz="1400" dirty="0"/>
                        <a:t>40</a:t>
                      </a:r>
                      <a:endParaRPr lang="en-US" sz="1400" dirty="0"/>
                    </a:p>
                    <a:p>
                      <a:pPr algn="ctr">
                        <a:defRPr sz="1800"/>
                      </a:pPr>
                      <a:r>
                        <a:rPr sz="1400" dirty="0"/>
                        <a:t>30</a:t>
                      </a:r>
                      <a:endParaRPr lang="en-US" sz="1400" dirty="0"/>
                    </a:p>
                    <a:p>
                      <a:pPr algn="ctr">
                        <a:defRPr sz="1800"/>
                      </a:pPr>
                      <a:r>
                        <a:rPr sz="1400" dirty="0"/>
                        <a:t>4</a:t>
                      </a:r>
                      <a:endParaRPr lang="en-US" sz="1400" dirty="0"/>
                    </a:p>
                    <a:p>
                      <a:pPr algn="ctr">
                        <a:defRPr sz="1800"/>
                      </a:pPr>
                      <a:r>
                        <a:rPr sz="1400" dirty="0"/>
                        <a:t>5</a:t>
                      </a:r>
                      <a:endParaRPr lang="en-US" sz="1400" dirty="0"/>
                    </a:p>
                    <a:p>
                      <a:pPr algn="ctr">
                        <a:defRPr sz="1800"/>
                      </a:pPr>
                      <a:r>
                        <a:rPr sz="1400" dirty="0"/>
                        <a:t>3</a:t>
                      </a:r>
                      <a:endParaRPr lang="en-US" sz="1400" dirty="0"/>
                    </a:p>
                    <a:p>
                      <a:pPr algn="ctr">
                        <a:defRPr sz="1800"/>
                      </a:pPr>
                      <a:r>
                        <a:rPr sz="1400" dirty="0"/>
                        <a:t>10</a:t>
                      </a:r>
                      <a:endParaRPr lang="en-US" sz="1400" dirty="0"/>
                    </a:p>
                    <a:p>
                      <a:pPr algn="ctr">
                        <a:defRPr sz="1800"/>
                      </a:pPr>
                      <a:endParaRPr lang="en-US" sz="1400" dirty="0"/>
                    </a:p>
                    <a:p>
                      <a:pPr algn="ctr">
                        <a:defRPr sz="1800"/>
                      </a:pPr>
                      <a:r>
                        <a:rPr sz="1400" dirty="0"/>
                        <a:t>30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1400" dirty="0"/>
                        <a:t>Cut the vegetables, mix with sunflower seeds and  dressing made with the oil, vinegar, sugar, salt and some water. Serve with a roll.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t>5,6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dirty="0"/>
                        <a:t>43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4"/>
                  </a:ext>
                </a:extLst>
              </a:tr>
            </a:tbl>
          </a:graphicData>
        </a:graphic>
      </p:graphicFrame>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Nadpis 1"/>
          <p:cNvSpPr txBox="1">
            <a:spLocks noGrp="1"/>
          </p:cNvSpPr>
          <p:nvPr>
            <p:ph type="title"/>
          </p:nvPr>
        </p:nvSpPr>
        <p:spPr>
          <a:xfrm>
            <a:off x="546100" y="123825"/>
            <a:ext cx="10411619" cy="912417"/>
          </a:xfrm>
          <a:prstGeom prst="rect">
            <a:avLst/>
          </a:prstGeom>
        </p:spPr>
        <p:txBody>
          <a:bodyPr/>
          <a:lstStyle>
            <a:lvl1pPr>
              <a:defRPr sz="2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DAIRY-FREE DIET IN SCHOOL FOOD SERVICE</a:t>
            </a:r>
          </a:p>
        </p:txBody>
      </p:sp>
      <p:sp>
        <p:nvSpPr>
          <p:cNvPr id="351" name="TextovéPole 4"/>
          <p:cNvSpPr txBox="1"/>
          <p:nvPr/>
        </p:nvSpPr>
        <p:spPr>
          <a:xfrm>
            <a:off x="332096" y="2239722"/>
            <a:ext cx="2834185" cy="701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lvl1pPr>
          </a:lstStyle>
          <a:p>
            <a:pPr>
              <a:defRPr sz="1600" b="0"/>
            </a:pPr>
            <a:r>
              <a:rPr sz="2000" b="1"/>
              <a:t>Examples of “elevenses” for preschool children</a:t>
            </a:r>
          </a:p>
        </p:txBody>
      </p:sp>
      <p:graphicFrame>
        <p:nvGraphicFramePr>
          <p:cNvPr id="352" name="Tabulka 6"/>
          <p:cNvGraphicFramePr/>
          <p:nvPr>
            <p:extLst>
              <p:ext uri="{D42A27DB-BD31-4B8C-83A1-F6EECF244321}">
                <p14:modId xmlns:p14="http://schemas.microsoft.com/office/powerpoint/2010/main" val="2647994985"/>
              </p:ext>
            </p:extLst>
          </p:nvPr>
        </p:nvGraphicFramePr>
        <p:xfrm>
          <a:off x="3507854" y="1185335"/>
          <a:ext cx="7944662" cy="5152644"/>
        </p:xfrm>
        <a:graphic>
          <a:graphicData uri="http://schemas.openxmlformats.org/drawingml/2006/table">
            <a:tbl>
              <a:tblPr>
                <a:tableStyleId>{4C3C2611-4C71-4FC5-86AE-919BDF0F9419}</a:tableStyleId>
              </a:tblPr>
              <a:tblGrid>
                <a:gridCol w="1296537">
                  <a:extLst>
                    <a:ext uri="{9D8B030D-6E8A-4147-A177-3AD203B41FA5}">
                      <a16:colId xmlns:a16="http://schemas.microsoft.com/office/drawing/2014/main" xmlns="" val="20000"/>
                    </a:ext>
                  </a:extLst>
                </a:gridCol>
                <a:gridCol w="1312985">
                  <a:extLst>
                    <a:ext uri="{9D8B030D-6E8A-4147-A177-3AD203B41FA5}">
                      <a16:colId xmlns:a16="http://schemas.microsoft.com/office/drawing/2014/main" xmlns="" val="20001"/>
                    </a:ext>
                  </a:extLst>
                </a:gridCol>
                <a:gridCol w="755417">
                  <a:extLst>
                    <a:ext uri="{9D8B030D-6E8A-4147-A177-3AD203B41FA5}">
                      <a16:colId xmlns:a16="http://schemas.microsoft.com/office/drawing/2014/main" xmlns="" val="20002"/>
                    </a:ext>
                  </a:extLst>
                </a:gridCol>
                <a:gridCol w="2279800">
                  <a:extLst>
                    <a:ext uri="{9D8B030D-6E8A-4147-A177-3AD203B41FA5}">
                      <a16:colId xmlns:a16="http://schemas.microsoft.com/office/drawing/2014/main" xmlns="" val="20003"/>
                    </a:ext>
                  </a:extLst>
                </a:gridCol>
                <a:gridCol w="1026028">
                  <a:extLst>
                    <a:ext uri="{9D8B030D-6E8A-4147-A177-3AD203B41FA5}">
                      <a16:colId xmlns:a16="http://schemas.microsoft.com/office/drawing/2014/main" xmlns="" val="20004"/>
                    </a:ext>
                  </a:extLst>
                </a:gridCol>
                <a:gridCol w="1273895">
                  <a:extLst>
                    <a:ext uri="{9D8B030D-6E8A-4147-A177-3AD203B41FA5}">
                      <a16:colId xmlns:a16="http://schemas.microsoft.com/office/drawing/2014/main" xmlns="" val="20005"/>
                    </a:ext>
                  </a:extLst>
                </a:gridCol>
              </a:tblGrid>
              <a:tr h="169320">
                <a:tc gridSpan="6">
                  <a:txBody>
                    <a:bodyPr/>
                    <a:lstStyle/>
                    <a:p>
                      <a:pPr algn="ctr">
                        <a:lnSpc>
                          <a:spcPct val="115000"/>
                        </a:lnSpc>
                        <a:defRPr sz="1800"/>
                      </a:pPr>
                      <a:r>
                        <a:rPr sz="1400" b="1" i="1"/>
                        <a:t>Dairy-free elevenses in the kindergarden</a:t>
                      </a:r>
                    </a:p>
                  </a:txBody>
                  <a:tcPr marL="0" marR="0" marT="0" marB="0" anchor="b" horzOverflow="overflow">
                    <a:lnL w="12700">
                      <a:solidFill>
                        <a:srgbClr val="000000"/>
                      </a:solidFill>
                    </a:lnL>
                    <a:lnR w="12700">
                      <a:solidFill>
                        <a:srgbClr val="000000"/>
                      </a:solidFill>
                    </a:lnR>
                    <a:lnT w="12700">
                      <a:solidFill>
                        <a:srgbClr val="000000"/>
                      </a:solidFill>
                    </a:lnT>
                    <a:lnB w="12700">
                      <a:solidFill>
                        <a:srgbClr val="000000"/>
                      </a:solidFill>
                    </a:lnB>
                    <a:solidFill>
                      <a:srgbClr val="B6DDE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0"/>
                  </a:ext>
                </a:extLst>
              </a:tr>
              <a:tr h="367931">
                <a:tc>
                  <a:txBody>
                    <a:bodyPr/>
                    <a:lstStyle/>
                    <a:p>
                      <a:pPr algn="ctr">
                        <a:lnSpc>
                          <a:spcPct val="115000"/>
                        </a:lnSpc>
                        <a:defRPr sz="1800"/>
                      </a:pPr>
                      <a:r>
                        <a:rPr sz="1400" b="1"/>
                        <a:t>Recipe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b="1"/>
                        <a:t>Ingredients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b="1" dirty="0"/>
                        <a:t>Quantity (g)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b="1"/>
                        <a:t>Instructions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b="1"/>
                        <a:t>Protein (g)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b="1"/>
                        <a:t>Calcium (mg)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026177">
                <a:tc>
                  <a:txBody>
                    <a:bodyPr/>
                    <a:lstStyle/>
                    <a:p>
                      <a:pPr algn="l">
                        <a:lnSpc>
                          <a:spcPct val="115000"/>
                        </a:lnSpc>
                        <a:defRPr sz="1800"/>
                      </a:pPr>
                      <a:r>
                        <a:rPr sz="1400" b="1" i="1"/>
                        <a:t>Vanilla cream with currant jam and sesame seeds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400" dirty="0" err="1"/>
                        <a:t>Hraska</a:t>
                      </a:r>
                      <a:r>
                        <a:rPr sz="1400" dirty="0"/>
                        <a:t>  with vanilla (special mixture based on pea flour)</a:t>
                      </a:r>
                      <a:endParaRPr lang="en-US" sz="1400" dirty="0"/>
                    </a:p>
                    <a:p>
                      <a:pPr algn="l">
                        <a:lnSpc>
                          <a:spcPct val="115000"/>
                        </a:lnSpc>
                        <a:defRPr sz="1800"/>
                      </a:pPr>
                      <a:r>
                        <a:rPr sz="1400" dirty="0"/>
                        <a:t>rice drink
sunflower oil currant jam
sesame seeds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dirty="0"/>
                        <a:t>15
100</a:t>
                      </a:r>
                      <a:endParaRPr lang="en-US" sz="1400" dirty="0"/>
                    </a:p>
                    <a:p>
                      <a:pPr algn="ctr">
                        <a:lnSpc>
                          <a:spcPct val="115000"/>
                        </a:lnSpc>
                        <a:defRPr sz="1800"/>
                      </a:pPr>
                      <a:r>
                        <a:rPr sz="1400" dirty="0"/>
                        <a:t>5</a:t>
                      </a:r>
                      <a:endParaRPr lang="en-US" sz="1400" dirty="0"/>
                    </a:p>
                    <a:p>
                      <a:pPr algn="ctr">
                        <a:lnSpc>
                          <a:spcPct val="115000"/>
                        </a:lnSpc>
                        <a:defRPr sz="1800"/>
                      </a:pPr>
                      <a:r>
                        <a:rPr sz="1400" dirty="0"/>
                        <a:t>12</a:t>
                      </a:r>
                      <a:endParaRPr lang="en-US" sz="1400" dirty="0"/>
                    </a:p>
                    <a:p>
                      <a:pPr algn="ctr">
                        <a:lnSpc>
                          <a:spcPct val="115000"/>
                        </a:lnSpc>
                        <a:defRPr sz="1800"/>
                      </a:pPr>
                      <a:r>
                        <a:rPr sz="1400" dirty="0"/>
                        <a:t>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400"/>
                        <a:t>Mix “Hraska” with  rice drink and cook for about 20 min. Pour into bowls, decorate with jam and sesame seeds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a:t>3,7</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a:t>174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1693193">
                <a:tc>
                  <a:txBody>
                    <a:bodyPr/>
                    <a:lstStyle/>
                    <a:p>
                      <a:pPr algn="l">
                        <a:lnSpc>
                          <a:spcPct val="115000"/>
                        </a:lnSpc>
                        <a:defRPr sz="1800"/>
                      </a:pPr>
                      <a:r>
                        <a:rPr sz="1400" b="1" i="1"/>
                        <a:t>Roll with red lentils spread and cherry tomatoes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lang="sk-SK" sz="1400" dirty="0"/>
                        <a:t>R</a:t>
                      </a:r>
                      <a:r>
                        <a:rPr sz="1400" dirty="0" err="1"/>
                        <a:t>oll</a:t>
                      </a:r>
                      <a:endParaRPr lang="en-US" sz="1400" dirty="0"/>
                    </a:p>
                    <a:p>
                      <a:pPr algn="l">
                        <a:lnSpc>
                          <a:spcPct val="115000"/>
                        </a:lnSpc>
                        <a:defRPr sz="1800"/>
                      </a:pPr>
                      <a:r>
                        <a:rPr sz="1400" dirty="0"/>
                        <a:t>red lentils
olive oil</a:t>
                      </a:r>
                      <a:endParaRPr lang="en-US" sz="1400" dirty="0"/>
                    </a:p>
                    <a:p>
                      <a:pPr algn="l">
                        <a:lnSpc>
                          <a:spcPct val="115000"/>
                        </a:lnSpc>
                        <a:defRPr sz="1800"/>
                      </a:pPr>
                      <a:r>
                        <a:rPr sz="1400" dirty="0"/>
                        <a:t>garlic </a:t>
                      </a:r>
                      <a:endParaRPr lang="en-US" sz="1400" dirty="0"/>
                    </a:p>
                    <a:p>
                      <a:pPr algn="l">
                        <a:lnSpc>
                          <a:spcPct val="115000"/>
                        </a:lnSpc>
                        <a:defRPr sz="1800"/>
                      </a:pPr>
                      <a:r>
                        <a:rPr sz="1400" dirty="0"/>
                        <a:t>onio</a:t>
                      </a:r>
                      <a:r>
                        <a:rPr lang="en-US" sz="1400" dirty="0"/>
                        <a:t>n</a:t>
                      </a:r>
                    </a:p>
                    <a:p>
                      <a:pPr algn="l">
                        <a:lnSpc>
                          <a:spcPct val="115000"/>
                        </a:lnSpc>
                        <a:defRPr sz="1800"/>
                      </a:pPr>
                      <a:r>
                        <a:rPr lang="sk-SK" sz="1400" dirty="0"/>
                        <a:t>C</a:t>
                      </a:r>
                      <a:r>
                        <a:rPr sz="1400" dirty="0" err="1"/>
                        <a:t>arrot</a:t>
                      </a:r>
                      <a:endParaRPr lang="en-US" sz="1400" dirty="0"/>
                    </a:p>
                    <a:p>
                      <a:pPr algn="l">
                        <a:lnSpc>
                          <a:spcPct val="115000"/>
                        </a:lnSpc>
                        <a:defRPr sz="1800"/>
                      </a:pPr>
                      <a:r>
                        <a:rPr sz="1400" dirty="0"/>
                        <a:t>lemon juice</a:t>
                      </a:r>
                      <a:endParaRPr lang="en-US" sz="1400" dirty="0"/>
                    </a:p>
                    <a:p>
                      <a:pPr algn="l">
                        <a:lnSpc>
                          <a:spcPct val="115000"/>
                        </a:lnSpc>
                        <a:defRPr sz="1800"/>
                      </a:pPr>
                      <a:r>
                        <a:rPr sz="1400" dirty="0"/>
                        <a:t>cherry tomatoes</a:t>
                      </a:r>
                      <a:endParaRPr lang="en-US" sz="1400" dirty="0"/>
                    </a:p>
                    <a:p>
                      <a:pPr algn="l">
                        <a:lnSpc>
                          <a:spcPct val="115000"/>
                        </a:lnSpc>
                        <a:defRPr sz="1800"/>
                      </a:pPr>
                      <a:r>
                        <a:rPr sz="1400" dirty="0"/>
                        <a:t>salt
marjoram</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dirty="0"/>
                        <a:t>40</a:t>
                      </a:r>
                      <a:endParaRPr lang="en-US" sz="1400" dirty="0"/>
                    </a:p>
                    <a:p>
                      <a:pPr algn="ctr">
                        <a:lnSpc>
                          <a:spcPct val="115000"/>
                        </a:lnSpc>
                        <a:defRPr sz="1800"/>
                      </a:pPr>
                      <a:r>
                        <a:rPr sz="1400" dirty="0"/>
                        <a:t>25</a:t>
                      </a:r>
                      <a:endParaRPr lang="en-US" sz="1400" dirty="0"/>
                    </a:p>
                    <a:p>
                      <a:pPr algn="ctr">
                        <a:lnSpc>
                          <a:spcPct val="115000"/>
                        </a:lnSpc>
                        <a:defRPr sz="1800"/>
                      </a:pPr>
                      <a:r>
                        <a:rPr sz="1400" dirty="0"/>
                        <a:t>6</a:t>
                      </a:r>
                      <a:endParaRPr lang="en-US" sz="1400" dirty="0"/>
                    </a:p>
                    <a:p>
                      <a:pPr algn="ctr">
                        <a:lnSpc>
                          <a:spcPct val="115000"/>
                        </a:lnSpc>
                        <a:defRPr sz="1800"/>
                      </a:pPr>
                      <a:r>
                        <a:rPr sz="1400" dirty="0"/>
                        <a:t>5</a:t>
                      </a:r>
                      <a:endParaRPr lang="en-US" sz="1400" dirty="0"/>
                    </a:p>
                    <a:p>
                      <a:pPr algn="ctr">
                        <a:lnSpc>
                          <a:spcPct val="115000"/>
                        </a:lnSpc>
                        <a:defRPr sz="1800"/>
                      </a:pPr>
                      <a:r>
                        <a:rPr sz="1400" dirty="0"/>
                        <a:t>7</a:t>
                      </a:r>
                      <a:endParaRPr lang="en-US" sz="1400" dirty="0"/>
                    </a:p>
                    <a:p>
                      <a:pPr algn="ctr">
                        <a:lnSpc>
                          <a:spcPct val="115000"/>
                        </a:lnSpc>
                        <a:defRPr sz="1800"/>
                      </a:pPr>
                      <a:r>
                        <a:rPr sz="1400" dirty="0"/>
                        <a:t>20</a:t>
                      </a:r>
                      <a:endParaRPr lang="en-US" sz="1400" dirty="0"/>
                    </a:p>
                    <a:p>
                      <a:pPr algn="ctr">
                        <a:lnSpc>
                          <a:spcPct val="115000"/>
                        </a:lnSpc>
                        <a:defRPr sz="1800"/>
                      </a:pPr>
                      <a:r>
                        <a:rPr lang="sk-SK" sz="1400" dirty="0"/>
                        <a:t>5</a:t>
                      </a:r>
                    </a:p>
                    <a:p>
                      <a:pPr algn="ctr">
                        <a:lnSpc>
                          <a:spcPct val="115000"/>
                        </a:lnSpc>
                        <a:defRPr sz="1800"/>
                      </a:pPr>
                      <a:r>
                        <a:rPr sz="1400" dirty="0"/>
                        <a:t>40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sz="1400"/>
                        <a:t>Heat the oil, add onions and garlic and cook and stir shortly. Add red lentils and finely chopped carrots, pour on some hot water, add salt and marjoram and cook until soft. Season with lemon juice, spread on the roll and serve with cherry tomtaoes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a:t>7</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pPr>
                      <a:r>
                        <a:rPr sz="1400" dirty="0"/>
                        <a:t>57</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bl>
          </a:graphicData>
        </a:graphic>
      </p:graphicFrame>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Zástupný symbol pro obsah 2"/>
          <p:cNvSpPr txBox="1">
            <a:spLocks noGrp="1"/>
          </p:cNvSpPr>
          <p:nvPr>
            <p:ph type="body" idx="1"/>
          </p:nvPr>
        </p:nvSpPr>
        <p:spPr>
          <a:xfrm>
            <a:off x="838200" y="987425"/>
            <a:ext cx="10515600" cy="4351338"/>
          </a:xfrm>
          <a:prstGeom prst="rect">
            <a:avLst/>
          </a:prstGeom>
        </p:spPr>
        <p:txBody>
          <a:bodyPr/>
          <a:lstStyle>
            <a:lvl1pPr algn="ctr">
              <a:buSzTx/>
              <a:buNone/>
              <a:defRPr sz="6600"/>
            </a:lvl1pPr>
          </a:lstStyle>
          <a:p>
            <a:r>
              <a:t>Application</a:t>
            </a:r>
          </a:p>
        </p:txBody>
      </p:sp>
      <p:pic>
        <p:nvPicPr>
          <p:cNvPr id="239" name="Picture 2" descr="Picture 2"/>
          <p:cNvPicPr>
            <a:picLocks noChangeAspect="1"/>
          </p:cNvPicPr>
          <p:nvPr/>
        </p:nvPicPr>
        <p:blipFill>
          <a:blip r:embed="rId2">
            <a:extLst/>
          </a:blip>
          <a:stretch>
            <a:fillRect/>
          </a:stretch>
        </p:blipFill>
        <p:spPr>
          <a:xfrm>
            <a:off x="3717640" y="2937135"/>
            <a:ext cx="3324605" cy="2490246"/>
          </a:xfrm>
          <a:prstGeom prst="rect">
            <a:avLst/>
          </a:prstGeom>
          <a:ln w="12700">
            <a:miter lim="400000"/>
          </a:ln>
        </p:spPr>
      </p:pic>
    </p:spTree>
    <p:extLst>
      <p:ext uri="{BB962C8B-B14F-4D97-AF65-F5344CB8AC3E}">
        <p14:creationId xmlns:p14="http://schemas.microsoft.com/office/powerpoint/2010/main" val="26353845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Nadpis 1"/>
          <p:cNvSpPr txBox="1">
            <a:spLocks noGrp="1"/>
          </p:cNvSpPr>
          <p:nvPr>
            <p:ph type="title"/>
          </p:nvPr>
        </p:nvSpPr>
        <p:spPr>
          <a:xfrm>
            <a:off x="380932" y="1052737"/>
            <a:ext cx="10515601" cy="709961"/>
          </a:xfrm>
          <a:prstGeom prst="rect">
            <a:avLst/>
          </a:prstGeom>
        </p:spPr>
        <p:txBody>
          <a:bodyPr/>
          <a:lstStyle/>
          <a:p>
            <a:pPr defTabSz="868680">
              <a:defRPr sz="3420" b="1">
                <a:ln w="1719">
                  <a:solidFill>
                    <a:srgbClr val="FF66CC"/>
                  </a:solidFill>
                </a:ln>
                <a:effectLst>
                  <a:outerShdw blurRad="48260" dist="36195" dir="2700000" rotWithShape="0">
                    <a:srgbClr val="000000">
                      <a:alpha val="40000"/>
                    </a:srgbClr>
                  </a:outerShdw>
                </a:effectLst>
                <a:latin typeface="Candara"/>
                <a:ea typeface="Candara"/>
                <a:cs typeface="Candara"/>
                <a:sym typeface="Candara"/>
              </a:defRPr>
            </a:pPr>
            <a:r>
              <a:rPr sz="3400" dirty="0"/>
              <a:t>MENU</a:t>
            </a:r>
            <a:r>
              <a:rPr lang="cs-CZ" sz="3400" dirty="0"/>
              <a:t> </a:t>
            </a:r>
            <a:r>
              <a:rPr sz="3400" dirty="0"/>
              <a:t> </a:t>
            </a:r>
            <a:r>
              <a:rPr lang="cs-CZ" sz="3400" dirty="0" err="1"/>
              <a:t>dairy</a:t>
            </a:r>
            <a:r>
              <a:rPr lang="cs-CZ" sz="3400" dirty="0"/>
              <a:t>-free</a:t>
            </a:r>
            <a:r>
              <a:rPr sz="3400" dirty="0"/>
              <a:t> (</a:t>
            </a:r>
            <a:r>
              <a:rPr lang="cs-CZ" sz="3400" dirty="0"/>
              <a:t>DF</a:t>
            </a:r>
            <a:r>
              <a:rPr sz="3400" dirty="0"/>
              <a:t>) diet - </a:t>
            </a:r>
            <a:r>
              <a:rPr sz="3400" cap="all" dirty="0"/>
              <a:t>practical </a:t>
            </a:r>
            <a:r>
              <a:rPr lang="cs-CZ" sz="3400" cap="all" dirty="0" err="1"/>
              <a:t>exercise</a:t>
            </a:r>
            <a:endParaRPr cap="all" dirty="0" err="1"/>
          </a:p>
        </p:txBody>
      </p:sp>
      <p:sp>
        <p:nvSpPr>
          <p:cNvPr id="242" name="Zástupný symbol pro obsah 2"/>
          <p:cNvSpPr txBox="1">
            <a:spLocks noGrp="1"/>
          </p:cNvSpPr>
          <p:nvPr>
            <p:ph type="body" idx="1"/>
          </p:nvPr>
        </p:nvSpPr>
        <p:spPr>
          <a:xfrm>
            <a:off x="760048" y="1891432"/>
            <a:ext cx="11952653" cy="4464497"/>
          </a:xfrm>
          <a:prstGeom prst="rect">
            <a:avLst/>
          </a:prstGeom>
        </p:spPr>
        <p:txBody>
          <a:bodyPr lIns="45719" rIns="45719" anchor="t">
            <a:normAutofit/>
          </a:bodyPr>
          <a:lstStyle/>
          <a:p>
            <a:pPr marL="223520" indent="-223520" defTabSz="896111">
              <a:lnSpc>
                <a:spcPct val="81000"/>
              </a:lnSpc>
              <a:spcBef>
                <a:spcPts val="900"/>
              </a:spcBef>
              <a:buSzTx/>
              <a:buNone/>
              <a:defRPr sz="2156"/>
            </a:pPr>
            <a:r>
              <a:rPr sz="2150" dirty="0"/>
              <a:t>TASK:</a:t>
            </a:r>
            <a:r>
              <a:rPr lang="cs-CZ" sz="2150" dirty="0"/>
              <a:t> </a:t>
            </a:r>
            <a:endParaRPr lang="cs-CZ" sz="2450" dirty="0"/>
          </a:p>
          <a:p>
            <a:pPr marL="447675" indent="-447675" defTabSz="896111">
              <a:lnSpc>
                <a:spcPct val="81000"/>
              </a:lnSpc>
              <a:spcBef>
                <a:spcPts val="900"/>
              </a:spcBef>
              <a:buFontTx/>
              <a:buAutoNum type="arabicPeriod"/>
              <a:defRPr sz="2156" u="sng"/>
            </a:pPr>
            <a:r>
              <a:rPr sz="2150" dirty="0"/>
              <a:t>Highlight those foods in the </a:t>
            </a:r>
            <a:r>
              <a:rPr lang="cs-CZ" sz="2150" dirty="0" err="1"/>
              <a:t>meal</a:t>
            </a:r>
            <a:r>
              <a:rPr lang="cs-CZ" sz="2150" dirty="0"/>
              <a:t> </a:t>
            </a:r>
            <a:r>
              <a:rPr lang="cs-CZ" sz="2150" dirty="0" err="1"/>
              <a:t>plan</a:t>
            </a:r>
            <a:r>
              <a:rPr sz="2150" dirty="0"/>
              <a:t> that are not suitable for a </a:t>
            </a:r>
            <a:r>
              <a:rPr lang="cs-CZ" sz="2150" dirty="0"/>
              <a:t>DF</a:t>
            </a:r>
            <a:r>
              <a:rPr sz="2150" dirty="0"/>
              <a:t> diet</a:t>
            </a:r>
          </a:p>
          <a:p>
            <a:pPr marL="447675" indent="-447675" defTabSz="896111">
              <a:lnSpc>
                <a:spcPct val="81000"/>
              </a:lnSpc>
              <a:spcBef>
                <a:spcPts val="900"/>
              </a:spcBef>
              <a:buFontTx/>
              <a:buAutoNum type="arabicPeriod"/>
              <a:defRPr sz="2156" u="sng"/>
            </a:pPr>
            <a:r>
              <a:rPr sz="2150" dirty="0"/>
              <a:t>Modify the </a:t>
            </a:r>
            <a:r>
              <a:rPr lang="cs-CZ" sz="2150" dirty="0" err="1"/>
              <a:t>meal</a:t>
            </a:r>
            <a:r>
              <a:rPr lang="cs-CZ" sz="2150" dirty="0"/>
              <a:t> </a:t>
            </a:r>
            <a:r>
              <a:rPr lang="cs-CZ" sz="2150" dirty="0" err="1"/>
              <a:t>plan</a:t>
            </a:r>
            <a:r>
              <a:rPr sz="2150" dirty="0"/>
              <a:t>, substitute unsuitable foods with foods for a </a:t>
            </a:r>
            <a:r>
              <a:rPr lang="cs-CZ" sz="2150" dirty="0"/>
              <a:t>DF</a:t>
            </a:r>
            <a:r>
              <a:rPr sz="2150" dirty="0"/>
              <a:t> diet.</a:t>
            </a:r>
            <a:r>
              <a:rPr lang="cs-CZ" sz="2150" dirty="0"/>
              <a:t> </a:t>
            </a:r>
            <a:endParaRPr sz="2450" dirty="0"/>
          </a:p>
          <a:p>
            <a:pPr marL="223520" indent="-223520" defTabSz="896111">
              <a:lnSpc>
                <a:spcPct val="81000"/>
              </a:lnSpc>
              <a:spcBef>
                <a:spcPts val="900"/>
              </a:spcBef>
              <a:buSzTx/>
              <a:buNone/>
              <a:defRPr sz="2352"/>
            </a:pPr>
            <a:endParaRPr sz="2450" dirty="0"/>
          </a:p>
          <a:p>
            <a:pPr marL="223520" indent="-223520" defTabSz="896111">
              <a:lnSpc>
                <a:spcPct val="81000"/>
              </a:lnSpc>
              <a:spcBef>
                <a:spcPts val="900"/>
              </a:spcBef>
              <a:buSzTx/>
              <a:buNone/>
              <a:defRPr sz="2156"/>
            </a:pPr>
            <a:r>
              <a:rPr sz="2350" dirty="0"/>
              <a:t>B</a:t>
            </a:r>
            <a:r>
              <a:rPr sz="2150" dirty="0"/>
              <a:t>:</a:t>
            </a:r>
            <a:r>
              <a:rPr lang="cs-CZ" sz="2150" dirty="0"/>
              <a:t>          </a:t>
            </a:r>
            <a:r>
              <a:rPr lang="en-GB" sz="2400" dirty="0"/>
              <a:t>Wheat bread, butter, cheese, radish, cocoa milk drink</a:t>
            </a:r>
            <a:endParaRPr sz="2400" dirty="0"/>
          </a:p>
          <a:p>
            <a:pPr marL="223520" indent="-223520" defTabSz="896111">
              <a:lnSpc>
                <a:spcPct val="81000"/>
              </a:lnSpc>
              <a:spcBef>
                <a:spcPts val="900"/>
              </a:spcBef>
              <a:buSzTx/>
              <a:buNone/>
              <a:defRPr sz="2352"/>
            </a:pPr>
            <a:r>
              <a:rPr sz="2350" dirty="0"/>
              <a:t>Snack:</a:t>
            </a:r>
            <a:r>
              <a:rPr lang="cs-CZ" sz="2350" dirty="0"/>
              <a:t>  	</a:t>
            </a:r>
            <a:r>
              <a:rPr sz="2350" dirty="0"/>
              <a:t>Fruit yogurt</a:t>
            </a:r>
            <a:r>
              <a:rPr lang="en-GB" sz="2350" dirty="0"/>
              <a:t> with puffs, apple</a:t>
            </a:r>
          </a:p>
          <a:p>
            <a:pPr marL="223520" indent="-223520" defTabSz="896111">
              <a:lnSpc>
                <a:spcPct val="81000"/>
              </a:lnSpc>
              <a:spcBef>
                <a:spcPts val="900"/>
              </a:spcBef>
              <a:buSzTx/>
              <a:buNone/>
              <a:defRPr sz="2352"/>
            </a:pPr>
            <a:r>
              <a:rPr sz="2500" dirty="0"/>
              <a:t>L</a:t>
            </a:r>
            <a:r>
              <a:rPr sz="2350" dirty="0"/>
              <a:t>:</a:t>
            </a:r>
            <a:r>
              <a:rPr lang="cs-CZ" sz="2350" dirty="0"/>
              <a:t>          </a:t>
            </a:r>
            <a:r>
              <a:rPr lang="en-GB" sz="2350" dirty="0"/>
              <a:t>Tomato soup with rice,</a:t>
            </a:r>
          </a:p>
          <a:p>
            <a:pPr defTabSz="896111">
              <a:spcBef>
                <a:spcPts val="900"/>
              </a:spcBef>
              <a:buSzTx/>
              <a:buNone/>
              <a:defRPr sz="2352"/>
            </a:pPr>
            <a:r>
              <a:rPr lang="en-GB" sz="2350" dirty="0"/>
              <a:t>             Beef, dill cream sauce, potatoes</a:t>
            </a:r>
            <a:endParaRPr dirty="0">
              <a:solidFill>
                <a:schemeClr val="tx1"/>
              </a:solidFill>
            </a:endParaRPr>
          </a:p>
          <a:p>
            <a:pPr marL="223520" indent="-223520" defTabSz="896111">
              <a:lnSpc>
                <a:spcPct val="81000"/>
              </a:lnSpc>
              <a:spcBef>
                <a:spcPts val="900"/>
              </a:spcBef>
              <a:buSzTx/>
              <a:buNone/>
              <a:defRPr sz="2352"/>
            </a:pPr>
            <a:r>
              <a:rPr sz="2350" dirty="0"/>
              <a:t>Snack:</a:t>
            </a:r>
            <a:r>
              <a:rPr lang="cs-CZ" sz="2350" dirty="0"/>
              <a:t>   </a:t>
            </a:r>
            <a:r>
              <a:rPr lang="en-GB" sz="2350" dirty="0"/>
              <a:t>Whole wheat bread, sardine spread with cottage cheese, cucumber</a:t>
            </a:r>
          </a:p>
          <a:p>
            <a:pPr marL="223520" indent="-223520" defTabSz="896111">
              <a:lnSpc>
                <a:spcPct val="81000"/>
              </a:lnSpc>
              <a:spcBef>
                <a:spcPts val="900"/>
              </a:spcBef>
              <a:buSzTx/>
              <a:buNone/>
              <a:defRPr sz="2352"/>
            </a:pPr>
            <a:r>
              <a:rPr sz="2450" dirty="0"/>
              <a:t>D</a:t>
            </a:r>
            <a:r>
              <a:rPr sz="2350" dirty="0"/>
              <a:t>:</a:t>
            </a:r>
            <a:r>
              <a:rPr lang="cs-CZ" sz="2350" dirty="0"/>
              <a:t>     </a:t>
            </a:r>
            <a:r>
              <a:rPr sz="2350" dirty="0"/>
              <a:t> </a:t>
            </a:r>
            <a:r>
              <a:rPr lang="cs-CZ" sz="2350" dirty="0"/>
              <a:t>    </a:t>
            </a:r>
            <a:r>
              <a:rPr lang="en-GB" sz="2350" dirty="0"/>
              <a:t>Oat milk porridge with nuts and fruit </a:t>
            </a:r>
          </a:p>
          <a:p>
            <a:pPr marL="223520" indent="-223520" defTabSz="896111">
              <a:lnSpc>
                <a:spcPct val="81000"/>
              </a:lnSpc>
              <a:spcBef>
                <a:spcPts val="900"/>
              </a:spcBef>
              <a:buSzTx/>
              <a:buNone/>
              <a:defRPr sz="2352"/>
            </a:pPr>
            <a:endParaRPr lang="cs-CZ" sz="2350" dirty="0"/>
          </a:p>
        </p:txBody>
      </p:sp>
    </p:spTree>
    <p:extLst>
      <p:ext uri="{BB962C8B-B14F-4D97-AF65-F5344CB8AC3E}">
        <p14:creationId xmlns:p14="http://schemas.microsoft.com/office/powerpoint/2010/main" val="350254340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Nadpis 1"/>
          <p:cNvSpPr txBox="1">
            <a:spLocks noGrp="1"/>
          </p:cNvSpPr>
          <p:nvPr>
            <p:ph type="title"/>
          </p:nvPr>
        </p:nvSpPr>
        <p:spPr>
          <a:xfrm>
            <a:off x="380932" y="1052737"/>
            <a:ext cx="10515601" cy="709961"/>
          </a:xfrm>
          <a:prstGeom prst="rect">
            <a:avLst/>
          </a:prstGeom>
        </p:spPr>
        <p:txBody>
          <a:bodyPr/>
          <a:lstStyle/>
          <a:p>
            <a:pPr defTabSz="868680">
              <a:defRPr sz="3420" b="1">
                <a:ln w="1719">
                  <a:solidFill>
                    <a:srgbClr val="FF66CC"/>
                  </a:solidFill>
                </a:ln>
                <a:effectLst>
                  <a:outerShdw blurRad="48260" dist="36195" dir="2700000" rotWithShape="0">
                    <a:srgbClr val="000000">
                      <a:alpha val="40000"/>
                    </a:srgbClr>
                  </a:outerShdw>
                </a:effectLst>
                <a:latin typeface="Candara"/>
                <a:ea typeface="Candara"/>
                <a:cs typeface="Candara"/>
                <a:sym typeface="Candara"/>
              </a:defRPr>
            </a:pPr>
            <a:r>
              <a:rPr sz="3400" dirty="0"/>
              <a:t>MENU</a:t>
            </a:r>
            <a:r>
              <a:rPr lang="cs-CZ" sz="3400" dirty="0"/>
              <a:t> </a:t>
            </a:r>
            <a:r>
              <a:rPr sz="3400" dirty="0"/>
              <a:t> </a:t>
            </a:r>
            <a:r>
              <a:rPr lang="cs-CZ" sz="3400" dirty="0" err="1"/>
              <a:t>dairy</a:t>
            </a:r>
            <a:r>
              <a:rPr lang="cs-CZ" sz="3400" dirty="0"/>
              <a:t>-free</a:t>
            </a:r>
            <a:r>
              <a:rPr sz="3400" dirty="0"/>
              <a:t> (</a:t>
            </a:r>
            <a:r>
              <a:rPr lang="cs-CZ" sz="3400" dirty="0"/>
              <a:t>DF</a:t>
            </a:r>
            <a:r>
              <a:rPr sz="3400" dirty="0"/>
              <a:t>) diet - </a:t>
            </a:r>
            <a:r>
              <a:rPr sz="3400" cap="all" dirty="0"/>
              <a:t>practical </a:t>
            </a:r>
            <a:r>
              <a:rPr lang="cs-CZ" sz="3400" cap="all" dirty="0" err="1"/>
              <a:t>exercise</a:t>
            </a:r>
            <a:endParaRPr cap="all" dirty="0" err="1"/>
          </a:p>
        </p:txBody>
      </p:sp>
      <p:sp>
        <p:nvSpPr>
          <p:cNvPr id="242" name="Zástupný symbol pro obsah 2"/>
          <p:cNvSpPr txBox="1">
            <a:spLocks noGrp="1"/>
          </p:cNvSpPr>
          <p:nvPr>
            <p:ph type="body" idx="1"/>
          </p:nvPr>
        </p:nvSpPr>
        <p:spPr>
          <a:xfrm>
            <a:off x="760413" y="1890713"/>
            <a:ext cx="5561174" cy="4465637"/>
          </a:xfrm>
          <a:prstGeom prst="rect">
            <a:avLst/>
          </a:prstGeom>
        </p:spPr>
        <p:txBody>
          <a:bodyPr lIns="45719" rIns="45719" anchor="t">
            <a:normAutofit fontScale="92500" lnSpcReduction="10000"/>
          </a:bodyPr>
          <a:lstStyle/>
          <a:p>
            <a:pPr marL="223520" indent="-223520" defTabSz="896111">
              <a:lnSpc>
                <a:spcPct val="81000"/>
              </a:lnSpc>
              <a:spcBef>
                <a:spcPts val="900"/>
              </a:spcBef>
              <a:buSzTx/>
              <a:buNone/>
              <a:defRPr sz="2156"/>
            </a:pPr>
            <a:endParaRPr lang="cs-CZ" sz="2450" dirty="0"/>
          </a:p>
          <a:p>
            <a:pPr marL="223520" indent="-223520" defTabSz="896111">
              <a:lnSpc>
                <a:spcPct val="81000"/>
              </a:lnSpc>
              <a:spcBef>
                <a:spcPts val="900"/>
              </a:spcBef>
              <a:buSzTx/>
              <a:buNone/>
              <a:defRPr sz="2156"/>
            </a:pPr>
            <a:r>
              <a:rPr sz="2350" dirty="0"/>
              <a:t>B</a:t>
            </a:r>
            <a:r>
              <a:rPr sz="2150" dirty="0"/>
              <a:t>:</a:t>
            </a:r>
            <a:r>
              <a:rPr lang="cs-CZ" sz="2150" dirty="0"/>
              <a:t>          </a:t>
            </a:r>
            <a:r>
              <a:rPr lang="en-GB" sz="2400" dirty="0"/>
              <a:t>Wheat bread, butter, cheese, radish,        cocoa milk drink</a:t>
            </a:r>
            <a:endParaRPr lang="en-GB" sz="2350" dirty="0"/>
          </a:p>
          <a:p>
            <a:pPr marL="223520" indent="-223520" defTabSz="896111">
              <a:lnSpc>
                <a:spcPct val="81000"/>
              </a:lnSpc>
              <a:spcBef>
                <a:spcPts val="900"/>
              </a:spcBef>
              <a:buSzTx/>
              <a:buNone/>
              <a:defRPr sz="2156"/>
            </a:pPr>
            <a:endParaRPr lang="cs-CZ" sz="2350" dirty="0"/>
          </a:p>
          <a:p>
            <a:pPr marL="223520" indent="-223520" defTabSz="896111">
              <a:lnSpc>
                <a:spcPct val="81000"/>
              </a:lnSpc>
              <a:spcBef>
                <a:spcPts val="900"/>
              </a:spcBef>
              <a:buSzTx/>
              <a:buNone/>
              <a:defRPr sz="2156"/>
            </a:pPr>
            <a:r>
              <a:rPr lang="cs-CZ" sz="2350" dirty="0" err="1"/>
              <a:t>Snack</a:t>
            </a:r>
            <a:r>
              <a:rPr sz="2350" dirty="0"/>
              <a:t>:</a:t>
            </a:r>
            <a:r>
              <a:rPr lang="cs-CZ" sz="2350" dirty="0"/>
              <a:t>  	</a:t>
            </a:r>
            <a:r>
              <a:rPr sz="2350" dirty="0"/>
              <a:t>Fruit yogurt</a:t>
            </a:r>
            <a:r>
              <a:rPr lang="en-GB" sz="2350" dirty="0"/>
              <a:t> with puffs, apple</a:t>
            </a:r>
            <a:endParaRPr lang="en-GB" sz="2350" dirty="0">
              <a:solidFill>
                <a:schemeClr val="tx1"/>
              </a:solidFill>
            </a:endParaRPr>
          </a:p>
          <a:p>
            <a:pPr marL="223520" indent="-223520" defTabSz="896111">
              <a:lnSpc>
                <a:spcPct val="81000"/>
              </a:lnSpc>
              <a:spcBef>
                <a:spcPts val="900"/>
              </a:spcBef>
              <a:buSzTx/>
              <a:buNone/>
              <a:defRPr sz="2352"/>
            </a:pPr>
            <a:endParaRPr lang="cs-CZ" sz="2500" dirty="0"/>
          </a:p>
          <a:p>
            <a:pPr marL="223520" indent="-223520" defTabSz="896111">
              <a:lnSpc>
                <a:spcPct val="81000"/>
              </a:lnSpc>
              <a:spcBef>
                <a:spcPts val="900"/>
              </a:spcBef>
              <a:buSzTx/>
              <a:buNone/>
              <a:defRPr sz="2352"/>
            </a:pPr>
            <a:r>
              <a:rPr sz="2500" dirty="0"/>
              <a:t>L</a:t>
            </a:r>
            <a:r>
              <a:rPr sz="2350" dirty="0"/>
              <a:t>:</a:t>
            </a:r>
            <a:r>
              <a:rPr lang="cs-CZ" sz="2350" dirty="0"/>
              <a:t>          </a:t>
            </a:r>
            <a:r>
              <a:rPr lang="en-GB" sz="2350" dirty="0"/>
              <a:t>Tomato soup with rice,</a:t>
            </a:r>
            <a:endParaRPr lang="en-GB" dirty="0">
              <a:solidFill>
                <a:schemeClr val="tx1"/>
              </a:solidFill>
            </a:endParaRPr>
          </a:p>
          <a:p>
            <a:pPr defTabSz="896111">
              <a:spcBef>
                <a:spcPts val="900"/>
              </a:spcBef>
              <a:buSzTx/>
              <a:buNone/>
              <a:defRPr sz="2352"/>
            </a:pPr>
            <a:r>
              <a:rPr lang="en-GB" sz="2350" dirty="0"/>
              <a:t>             Beef, dill cream sauce, potatoes</a:t>
            </a:r>
            <a:endParaRPr dirty="0">
              <a:solidFill>
                <a:schemeClr val="tx1"/>
              </a:solidFill>
            </a:endParaRPr>
          </a:p>
          <a:p>
            <a:pPr defTabSz="896111">
              <a:spcBef>
                <a:spcPts val="900"/>
              </a:spcBef>
              <a:buSzTx/>
              <a:buNone/>
              <a:defRPr sz="2352"/>
            </a:pPr>
            <a:endParaRPr lang="en-GB" sz="2350" dirty="0"/>
          </a:p>
          <a:p>
            <a:pPr marL="223520" indent="-223520" defTabSz="896111">
              <a:lnSpc>
                <a:spcPct val="81000"/>
              </a:lnSpc>
              <a:spcBef>
                <a:spcPts val="900"/>
              </a:spcBef>
              <a:buSzTx/>
              <a:buNone/>
              <a:defRPr sz="2352"/>
            </a:pPr>
            <a:r>
              <a:rPr sz="2350" dirty="0"/>
              <a:t>Snack:</a:t>
            </a:r>
            <a:r>
              <a:rPr lang="cs-CZ" sz="2350" dirty="0"/>
              <a:t>   </a:t>
            </a:r>
            <a:r>
              <a:rPr lang="en-GB" sz="2350" dirty="0"/>
              <a:t>Whole wheat bread, sardine spread     with cottage cheese, cucumber</a:t>
            </a:r>
            <a:endParaRPr lang="en-GB" sz="2350" dirty="0">
              <a:solidFill>
                <a:schemeClr val="tx1"/>
              </a:solidFill>
            </a:endParaRPr>
          </a:p>
          <a:p>
            <a:pPr marL="223520" indent="-223520" defTabSz="896111">
              <a:lnSpc>
                <a:spcPct val="81000"/>
              </a:lnSpc>
              <a:spcBef>
                <a:spcPts val="900"/>
              </a:spcBef>
              <a:buSzTx/>
              <a:buNone/>
              <a:defRPr sz="2352"/>
            </a:pPr>
            <a:endParaRPr lang="en-GB" sz="2350" dirty="0"/>
          </a:p>
          <a:p>
            <a:pPr marL="223520" indent="-223520" defTabSz="896111">
              <a:lnSpc>
                <a:spcPct val="81000"/>
              </a:lnSpc>
              <a:spcBef>
                <a:spcPts val="900"/>
              </a:spcBef>
              <a:buSzTx/>
              <a:buNone/>
              <a:defRPr sz="2352"/>
            </a:pPr>
            <a:r>
              <a:rPr sz="2450" dirty="0"/>
              <a:t>D</a:t>
            </a:r>
            <a:r>
              <a:rPr sz="2350" dirty="0"/>
              <a:t>:</a:t>
            </a:r>
            <a:r>
              <a:rPr lang="cs-CZ" sz="2350" dirty="0"/>
              <a:t>     </a:t>
            </a:r>
            <a:r>
              <a:rPr sz="2350" dirty="0"/>
              <a:t> </a:t>
            </a:r>
            <a:r>
              <a:rPr lang="cs-CZ" sz="2350" dirty="0"/>
              <a:t>    </a:t>
            </a:r>
            <a:r>
              <a:rPr lang="en-GB" sz="2350" dirty="0"/>
              <a:t>Oat </a:t>
            </a:r>
            <a:r>
              <a:rPr lang="en-GB" sz="2350" dirty="0" smtClean="0"/>
              <a:t>porridge </a:t>
            </a:r>
            <a:r>
              <a:rPr lang="en-GB" sz="2350" dirty="0"/>
              <a:t>with </a:t>
            </a:r>
            <a:r>
              <a:rPr lang="cs-CZ" sz="2350" dirty="0" err="1" smtClean="0"/>
              <a:t>milk</a:t>
            </a:r>
            <a:r>
              <a:rPr lang="cs-CZ" sz="2350" dirty="0" smtClean="0"/>
              <a:t>, </a:t>
            </a:r>
            <a:r>
              <a:rPr lang="en-GB" sz="2350" dirty="0" smtClean="0"/>
              <a:t>nuts </a:t>
            </a:r>
            <a:r>
              <a:rPr lang="en-GB" sz="2350" dirty="0"/>
              <a:t>and fruit </a:t>
            </a:r>
          </a:p>
          <a:p>
            <a:pPr marL="223520" indent="-223520" defTabSz="896111">
              <a:lnSpc>
                <a:spcPct val="81000"/>
              </a:lnSpc>
              <a:spcBef>
                <a:spcPts val="900"/>
              </a:spcBef>
              <a:buSzTx/>
              <a:buNone/>
              <a:defRPr sz="2352"/>
            </a:pPr>
            <a:endParaRPr lang="cs-CZ" sz="2350" dirty="0"/>
          </a:p>
        </p:txBody>
      </p:sp>
      <p:sp>
        <p:nvSpPr>
          <p:cNvPr id="2" name="Zástupný symbol pro obsah 2">
            <a:extLst>
              <a:ext uri="{FF2B5EF4-FFF2-40B4-BE49-F238E27FC236}">
                <a16:creationId xmlns:a16="http://schemas.microsoft.com/office/drawing/2014/main" xmlns="" id="{154DEB04-68A9-42EE-801D-E59410BBCBDB}"/>
              </a:ext>
            </a:extLst>
          </p:cNvPr>
          <p:cNvSpPr txBox="1">
            <a:spLocks/>
          </p:cNvSpPr>
          <p:nvPr/>
        </p:nvSpPr>
        <p:spPr>
          <a:xfrm>
            <a:off x="6391275" y="1890713"/>
            <a:ext cx="5561174" cy="446563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223520" indent="-223520" defTabSz="896111" hangingPunct="1">
              <a:lnSpc>
                <a:spcPct val="81000"/>
              </a:lnSpc>
              <a:spcBef>
                <a:spcPts val="900"/>
              </a:spcBef>
              <a:buSzTx/>
              <a:buFont typeface="Arial"/>
              <a:buNone/>
              <a:defRPr sz="2156"/>
            </a:pPr>
            <a:endParaRPr lang="cs-CZ" sz="2450" dirty="0"/>
          </a:p>
          <a:p>
            <a:pPr marL="223520" indent="-223520" defTabSz="896111" hangingPunct="1">
              <a:lnSpc>
                <a:spcPct val="81000"/>
              </a:lnSpc>
              <a:spcBef>
                <a:spcPts val="900"/>
              </a:spcBef>
              <a:buSzTx/>
              <a:buFont typeface="Arial"/>
              <a:buNone/>
              <a:defRPr sz="2156"/>
            </a:pPr>
            <a:r>
              <a:rPr lang="cs-CZ" sz="2350" dirty="0"/>
              <a:t>B</a:t>
            </a:r>
            <a:r>
              <a:rPr lang="cs-CZ" sz="2150" dirty="0"/>
              <a:t>:          </a:t>
            </a:r>
            <a:r>
              <a:rPr lang="cs-CZ" sz="2400" dirty="0"/>
              <a:t>Wheat bread, </a:t>
            </a:r>
            <a:r>
              <a:rPr lang="cs-CZ" sz="2400" dirty="0">
                <a:solidFill>
                  <a:srgbClr val="FF0000"/>
                </a:solidFill>
              </a:rPr>
              <a:t>butter</a:t>
            </a:r>
            <a:r>
              <a:rPr lang="cs-CZ" sz="2400" dirty="0"/>
              <a:t>,</a:t>
            </a:r>
            <a:r>
              <a:rPr lang="cs-CZ" sz="2400" dirty="0">
                <a:solidFill>
                  <a:srgbClr val="FF0000"/>
                </a:solidFill>
              </a:rPr>
              <a:t> cheese</a:t>
            </a:r>
            <a:r>
              <a:rPr lang="cs-CZ" sz="2400" dirty="0"/>
              <a:t>, radish, cocoa </a:t>
            </a:r>
            <a:r>
              <a:rPr lang="cs-CZ" sz="2400" dirty="0">
                <a:solidFill>
                  <a:srgbClr val="FF0000"/>
                </a:solidFill>
              </a:rPr>
              <a:t>milk drink</a:t>
            </a:r>
            <a:endParaRPr lang="cs-CZ" sz="2350" dirty="0">
              <a:solidFill>
                <a:srgbClr val="FF0000"/>
              </a:solidFill>
            </a:endParaRPr>
          </a:p>
          <a:p>
            <a:pPr marL="223520" indent="-223520" defTabSz="896111" hangingPunct="1">
              <a:lnSpc>
                <a:spcPct val="81000"/>
              </a:lnSpc>
              <a:spcBef>
                <a:spcPts val="900"/>
              </a:spcBef>
              <a:buSzTx/>
              <a:buFont typeface="Arial"/>
              <a:buNone/>
              <a:defRPr sz="2156"/>
            </a:pPr>
            <a:endParaRPr lang="cs-CZ" sz="2350" dirty="0"/>
          </a:p>
          <a:p>
            <a:pPr marL="223520" indent="-223520" defTabSz="896111" hangingPunct="1">
              <a:lnSpc>
                <a:spcPct val="81000"/>
              </a:lnSpc>
              <a:spcBef>
                <a:spcPts val="900"/>
              </a:spcBef>
              <a:buSzTx/>
              <a:buFont typeface="Arial"/>
              <a:buNone/>
              <a:defRPr sz="2156"/>
            </a:pPr>
            <a:r>
              <a:rPr lang="cs-CZ" sz="2350" dirty="0" err="1"/>
              <a:t>Snack</a:t>
            </a:r>
            <a:r>
              <a:rPr lang="cs-CZ" sz="2350" dirty="0"/>
              <a:t>:  	Fruit</a:t>
            </a:r>
            <a:r>
              <a:rPr lang="cs-CZ" sz="2350" dirty="0">
                <a:solidFill>
                  <a:srgbClr val="FF0000"/>
                </a:solidFill>
              </a:rPr>
              <a:t> yogurt</a:t>
            </a:r>
            <a:r>
              <a:rPr lang="cs-CZ" sz="2350" dirty="0"/>
              <a:t> with puffs, apple</a:t>
            </a:r>
            <a:endParaRPr lang="cs-CZ" sz="2350" dirty="0">
              <a:solidFill>
                <a:schemeClr val="tx1"/>
              </a:solidFill>
            </a:endParaRPr>
          </a:p>
          <a:p>
            <a:pPr marL="223520" indent="-223520" defTabSz="896111" hangingPunct="1">
              <a:lnSpc>
                <a:spcPct val="81000"/>
              </a:lnSpc>
              <a:spcBef>
                <a:spcPts val="900"/>
              </a:spcBef>
              <a:buSzTx/>
              <a:buFont typeface="Arial"/>
              <a:buNone/>
              <a:defRPr sz="2352"/>
            </a:pPr>
            <a:endParaRPr lang="cs-CZ" sz="2500" dirty="0"/>
          </a:p>
          <a:p>
            <a:pPr marL="223520" indent="-223520" defTabSz="896111" hangingPunct="1">
              <a:lnSpc>
                <a:spcPct val="81000"/>
              </a:lnSpc>
              <a:spcBef>
                <a:spcPts val="900"/>
              </a:spcBef>
              <a:buSzTx/>
              <a:buFont typeface="Arial"/>
              <a:buNone/>
              <a:defRPr sz="2352"/>
            </a:pPr>
            <a:r>
              <a:rPr lang="cs-CZ" sz="2500" dirty="0"/>
              <a:t>L</a:t>
            </a:r>
            <a:r>
              <a:rPr lang="cs-CZ" sz="2350" dirty="0"/>
              <a:t>:          Tomato soup </a:t>
            </a:r>
            <a:r>
              <a:rPr lang="cs-CZ" sz="2350" dirty="0" err="1"/>
              <a:t>with</a:t>
            </a:r>
            <a:r>
              <a:rPr lang="cs-CZ" sz="2350" dirty="0"/>
              <a:t> </a:t>
            </a:r>
            <a:r>
              <a:rPr lang="cs-CZ" sz="2350" dirty="0" err="1"/>
              <a:t>ri</a:t>
            </a:r>
            <a:r>
              <a:rPr lang="en-US" sz="2350" dirty="0"/>
              <a:t>c</a:t>
            </a:r>
            <a:r>
              <a:rPr lang="cs-CZ" sz="2350" dirty="0"/>
              <a:t>e,</a:t>
            </a:r>
            <a:endParaRPr lang="cs-CZ" sz="2352" dirty="0">
              <a:solidFill>
                <a:schemeClr val="tx1"/>
              </a:solidFill>
            </a:endParaRPr>
          </a:p>
          <a:p>
            <a:pPr defTabSz="896111" hangingPunct="1">
              <a:spcBef>
                <a:spcPts val="900"/>
              </a:spcBef>
              <a:buSzTx/>
              <a:buFont typeface="Arial"/>
              <a:buNone/>
              <a:defRPr sz="2352"/>
            </a:pPr>
            <a:r>
              <a:rPr lang="cs-CZ" sz="2350" dirty="0"/>
              <a:t>             Beef, dill </a:t>
            </a:r>
            <a:r>
              <a:rPr lang="cs-CZ" sz="2350" dirty="0">
                <a:solidFill>
                  <a:srgbClr val="FF0000"/>
                </a:solidFill>
              </a:rPr>
              <a:t>cream sauce</a:t>
            </a:r>
            <a:r>
              <a:rPr lang="cs-CZ" sz="2350" dirty="0"/>
              <a:t>, potatoes</a:t>
            </a:r>
            <a:endParaRPr lang="cs-CZ" sz="2352" dirty="0">
              <a:solidFill>
                <a:schemeClr val="tx1"/>
              </a:solidFill>
            </a:endParaRPr>
          </a:p>
          <a:p>
            <a:pPr defTabSz="896111" hangingPunct="1">
              <a:spcBef>
                <a:spcPts val="900"/>
              </a:spcBef>
              <a:buSzTx/>
              <a:buFont typeface="Arial"/>
              <a:buNone/>
              <a:defRPr sz="2352"/>
            </a:pPr>
            <a:endParaRPr lang="cs-CZ" sz="2350" dirty="0"/>
          </a:p>
          <a:p>
            <a:pPr marL="223520" indent="-223520" defTabSz="896111" hangingPunct="1">
              <a:lnSpc>
                <a:spcPct val="81000"/>
              </a:lnSpc>
              <a:spcBef>
                <a:spcPts val="900"/>
              </a:spcBef>
              <a:buSzTx/>
              <a:buFont typeface="Arial"/>
              <a:buNone/>
              <a:defRPr sz="2352"/>
            </a:pPr>
            <a:r>
              <a:rPr lang="cs-CZ" sz="2350" dirty="0"/>
              <a:t>Snack:   Whole wheat bread, sardine spread with </a:t>
            </a:r>
            <a:r>
              <a:rPr lang="cs-CZ" sz="2350" dirty="0">
                <a:solidFill>
                  <a:srgbClr val="FF0000"/>
                </a:solidFill>
              </a:rPr>
              <a:t>cottage cheese</a:t>
            </a:r>
            <a:r>
              <a:rPr lang="cs-CZ" sz="2350" dirty="0"/>
              <a:t>, </a:t>
            </a:r>
            <a:r>
              <a:rPr lang="cs-CZ" sz="2350" dirty="0" err="1"/>
              <a:t>cuc</a:t>
            </a:r>
            <a:r>
              <a:rPr lang="en-US" sz="2350" dirty="0"/>
              <a:t>u</a:t>
            </a:r>
            <a:r>
              <a:rPr lang="cs-CZ" sz="2350" dirty="0" err="1"/>
              <a:t>mber</a:t>
            </a:r>
            <a:endParaRPr lang="cs-CZ" sz="2350" dirty="0">
              <a:solidFill>
                <a:schemeClr val="tx1"/>
              </a:solidFill>
            </a:endParaRPr>
          </a:p>
          <a:p>
            <a:pPr marL="223520" indent="-223520" defTabSz="896111" hangingPunct="1">
              <a:lnSpc>
                <a:spcPct val="81000"/>
              </a:lnSpc>
              <a:spcBef>
                <a:spcPts val="900"/>
              </a:spcBef>
              <a:buSzTx/>
              <a:buFont typeface="Arial"/>
              <a:buNone/>
              <a:defRPr sz="2352"/>
            </a:pPr>
            <a:endParaRPr lang="cs-CZ" sz="2350" dirty="0"/>
          </a:p>
          <a:p>
            <a:pPr marL="223520" indent="-223520" defTabSz="896111" hangingPunct="1">
              <a:lnSpc>
                <a:spcPct val="81000"/>
              </a:lnSpc>
              <a:spcBef>
                <a:spcPts val="900"/>
              </a:spcBef>
              <a:buSzTx/>
              <a:buFont typeface="Arial"/>
              <a:buNone/>
              <a:defRPr sz="2352"/>
            </a:pPr>
            <a:r>
              <a:rPr lang="cs-CZ" sz="2450" dirty="0"/>
              <a:t>D</a:t>
            </a:r>
            <a:r>
              <a:rPr lang="cs-CZ" sz="2350" dirty="0"/>
              <a:t>:          </a:t>
            </a:r>
            <a:r>
              <a:rPr lang="cs-CZ" sz="2350" dirty="0" err="1"/>
              <a:t>Oat</a:t>
            </a:r>
            <a:r>
              <a:rPr lang="cs-CZ" sz="2350" dirty="0"/>
              <a:t> </a:t>
            </a:r>
            <a:r>
              <a:rPr lang="cs-CZ" sz="2350" dirty="0" smtClean="0">
                <a:solidFill>
                  <a:srgbClr val="FF0000"/>
                </a:solidFill>
              </a:rPr>
              <a:t>„</a:t>
            </a:r>
            <a:r>
              <a:rPr lang="cs-CZ" sz="2350" dirty="0" err="1" smtClean="0">
                <a:solidFill>
                  <a:srgbClr val="FF0000"/>
                </a:solidFill>
              </a:rPr>
              <a:t>milk</a:t>
            </a:r>
            <a:r>
              <a:rPr lang="cs-CZ" sz="2350" dirty="0" smtClean="0">
                <a:solidFill>
                  <a:srgbClr val="FF0000"/>
                </a:solidFill>
              </a:rPr>
              <a:t>“ </a:t>
            </a:r>
            <a:r>
              <a:rPr lang="cs-CZ" sz="2350" dirty="0"/>
              <a:t>porridge with nuts and fruit </a:t>
            </a:r>
          </a:p>
          <a:p>
            <a:pPr marL="223520" indent="-223520" defTabSz="896111" hangingPunct="1">
              <a:lnSpc>
                <a:spcPct val="81000"/>
              </a:lnSpc>
              <a:spcBef>
                <a:spcPts val="900"/>
              </a:spcBef>
              <a:buSzTx/>
              <a:buFont typeface="Arial"/>
              <a:buNone/>
              <a:defRPr sz="2352"/>
            </a:pPr>
            <a:endParaRPr lang="cs-CZ" sz="2350" dirty="0"/>
          </a:p>
        </p:txBody>
      </p:sp>
    </p:spTree>
    <p:extLst>
      <p:ext uri="{BB962C8B-B14F-4D97-AF65-F5344CB8AC3E}">
        <p14:creationId xmlns:p14="http://schemas.microsoft.com/office/powerpoint/2010/main" val="4206607706"/>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Nadpis 1"/>
          <p:cNvSpPr txBox="1">
            <a:spLocks noGrp="1"/>
          </p:cNvSpPr>
          <p:nvPr>
            <p:ph type="title"/>
          </p:nvPr>
        </p:nvSpPr>
        <p:spPr>
          <a:xfrm>
            <a:off x="380932" y="1052737"/>
            <a:ext cx="10515601" cy="709961"/>
          </a:xfrm>
          <a:prstGeom prst="rect">
            <a:avLst/>
          </a:prstGeom>
        </p:spPr>
        <p:txBody>
          <a:bodyPr/>
          <a:lstStyle/>
          <a:p>
            <a:pPr defTabSz="868680">
              <a:defRPr sz="3420" b="1">
                <a:ln w="1719">
                  <a:solidFill>
                    <a:srgbClr val="FF66CC"/>
                  </a:solidFill>
                </a:ln>
                <a:effectLst>
                  <a:outerShdw blurRad="48260" dist="36195" dir="2700000" rotWithShape="0">
                    <a:srgbClr val="000000">
                      <a:alpha val="40000"/>
                    </a:srgbClr>
                  </a:outerShdw>
                </a:effectLst>
                <a:latin typeface="Candara"/>
                <a:ea typeface="Candara"/>
                <a:cs typeface="Candara"/>
                <a:sym typeface="Candara"/>
              </a:defRPr>
            </a:pPr>
            <a:r>
              <a:rPr sz="3400" dirty="0"/>
              <a:t>MENU</a:t>
            </a:r>
            <a:r>
              <a:rPr lang="cs-CZ" sz="3400" dirty="0"/>
              <a:t> </a:t>
            </a:r>
            <a:r>
              <a:rPr sz="3400" dirty="0"/>
              <a:t> </a:t>
            </a:r>
            <a:r>
              <a:rPr lang="cs-CZ" sz="3400" dirty="0" err="1"/>
              <a:t>dairy</a:t>
            </a:r>
            <a:r>
              <a:rPr lang="cs-CZ" sz="3400" dirty="0"/>
              <a:t>-free</a:t>
            </a:r>
            <a:r>
              <a:rPr sz="3400" dirty="0"/>
              <a:t> (</a:t>
            </a:r>
            <a:r>
              <a:rPr lang="cs-CZ" sz="3400" dirty="0"/>
              <a:t>DF</a:t>
            </a:r>
            <a:r>
              <a:rPr sz="3400" dirty="0"/>
              <a:t>) diet - </a:t>
            </a:r>
            <a:r>
              <a:rPr sz="3400" cap="all" dirty="0"/>
              <a:t>practical </a:t>
            </a:r>
            <a:r>
              <a:rPr lang="cs-CZ" sz="3400" cap="all" dirty="0" err="1"/>
              <a:t>exercise</a:t>
            </a:r>
            <a:endParaRPr cap="all" dirty="0" err="1"/>
          </a:p>
        </p:txBody>
      </p:sp>
      <p:sp>
        <p:nvSpPr>
          <p:cNvPr id="242" name="Zástupný symbol pro obsah 2"/>
          <p:cNvSpPr txBox="1">
            <a:spLocks noGrp="1"/>
          </p:cNvSpPr>
          <p:nvPr>
            <p:ph type="body" idx="1"/>
          </p:nvPr>
        </p:nvSpPr>
        <p:spPr>
          <a:xfrm>
            <a:off x="6497488" y="1876425"/>
            <a:ext cx="5561174" cy="4465637"/>
          </a:xfrm>
          <a:prstGeom prst="rect">
            <a:avLst/>
          </a:prstGeom>
        </p:spPr>
        <p:txBody>
          <a:bodyPr lIns="45719" rIns="45719" anchor="t">
            <a:normAutofit fontScale="92500" lnSpcReduction="20000"/>
          </a:bodyPr>
          <a:lstStyle/>
          <a:p>
            <a:pPr marL="223520" indent="-223520" defTabSz="896111">
              <a:lnSpc>
                <a:spcPct val="81000"/>
              </a:lnSpc>
              <a:spcBef>
                <a:spcPts val="900"/>
              </a:spcBef>
              <a:buSzTx/>
              <a:buNone/>
              <a:defRPr sz="2156"/>
            </a:pPr>
            <a:endParaRPr lang="cs-CZ" sz="2450" dirty="0"/>
          </a:p>
          <a:p>
            <a:pPr marL="223520" indent="-223520" defTabSz="896111">
              <a:lnSpc>
                <a:spcPct val="81000"/>
              </a:lnSpc>
              <a:spcBef>
                <a:spcPts val="900"/>
              </a:spcBef>
              <a:buSzTx/>
              <a:buNone/>
              <a:defRPr sz="2156"/>
            </a:pPr>
            <a:r>
              <a:rPr sz="2350" dirty="0"/>
              <a:t>B</a:t>
            </a:r>
            <a:r>
              <a:rPr sz="2150" dirty="0"/>
              <a:t>:</a:t>
            </a:r>
            <a:r>
              <a:rPr lang="cs-CZ" sz="2150" dirty="0"/>
              <a:t>          </a:t>
            </a:r>
            <a:r>
              <a:rPr lang="en-GB" sz="2400" dirty="0"/>
              <a:t>Wheat bread, avocado spread with boiled eggs, radish, cocoa plant-based drink</a:t>
            </a:r>
            <a:endParaRPr lang="en-GB" sz="2350" dirty="0"/>
          </a:p>
          <a:p>
            <a:pPr marL="223520" indent="-223520" defTabSz="896111">
              <a:lnSpc>
                <a:spcPct val="81000"/>
              </a:lnSpc>
              <a:spcBef>
                <a:spcPts val="900"/>
              </a:spcBef>
              <a:buSzTx/>
              <a:buNone/>
              <a:defRPr sz="2156"/>
            </a:pPr>
            <a:endParaRPr lang="cs-CZ" sz="2350" dirty="0"/>
          </a:p>
          <a:p>
            <a:pPr marL="223520" indent="-223520" defTabSz="896111">
              <a:lnSpc>
                <a:spcPct val="81000"/>
              </a:lnSpc>
              <a:spcBef>
                <a:spcPts val="900"/>
              </a:spcBef>
              <a:buSzTx/>
              <a:buNone/>
              <a:defRPr sz="2156"/>
            </a:pPr>
            <a:r>
              <a:rPr lang="cs-CZ" sz="2350" dirty="0" err="1"/>
              <a:t>Snack</a:t>
            </a:r>
            <a:r>
              <a:rPr sz="2350" dirty="0"/>
              <a:t>:</a:t>
            </a:r>
            <a:r>
              <a:rPr lang="cs-CZ" sz="2350" dirty="0"/>
              <a:t>  </a:t>
            </a:r>
            <a:r>
              <a:rPr lang="cs-CZ" sz="2350" dirty="0" err="1"/>
              <a:t>Soya</a:t>
            </a:r>
            <a:r>
              <a:rPr lang="cs-CZ" sz="2350" dirty="0"/>
              <a:t> </a:t>
            </a:r>
            <a:r>
              <a:rPr lang="cs-CZ" sz="2350" dirty="0" err="1"/>
              <a:t>dessert</a:t>
            </a:r>
            <a:r>
              <a:rPr lang="cs-CZ" sz="2350" dirty="0"/>
              <a:t> </a:t>
            </a:r>
            <a:r>
              <a:rPr lang="cs-CZ" sz="2350" dirty="0" err="1"/>
              <a:t>with</a:t>
            </a:r>
            <a:r>
              <a:rPr lang="cs-CZ" sz="2350" dirty="0"/>
              <a:t> </a:t>
            </a:r>
            <a:r>
              <a:rPr lang="en-GB" sz="2350" dirty="0"/>
              <a:t>puffs, apple</a:t>
            </a:r>
            <a:endParaRPr lang="en-GB" sz="2350" dirty="0">
              <a:solidFill>
                <a:schemeClr val="tx1"/>
              </a:solidFill>
            </a:endParaRPr>
          </a:p>
          <a:p>
            <a:pPr marL="223520" indent="-223520" defTabSz="896111">
              <a:lnSpc>
                <a:spcPct val="81000"/>
              </a:lnSpc>
              <a:spcBef>
                <a:spcPts val="900"/>
              </a:spcBef>
              <a:buSzTx/>
              <a:buNone/>
              <a:defRPr sz="2352"/>
            </a:pPr>
            <a:endParaRPr lang="cs-CZ" sz="2500" dirty="0"/>
          </a:p>
          <a:p>
            <a:pPr marL="223520" indent="-223520" defTabSz="896111">
              <a:lnSpc>
                <a:spcPct val="81000"/>
              </a:lnSpc>
              <a:spcBef>
                <a:spcPts val="900"/>
              </a:spcBef>
              <a:buSzTx/>
              <a:buNone/>
              <a:defRPr sz="2352"/>
            </a:pPr>
            <a:r>
              <a:rPr sz="2500" dirty="0"/>
              <a:t>L</a:t>
            </a:r>
            <a:r>
              <a:rPr sz="2350" dirty="0"/>
              <a:t>:</a:t>
            </a:r>
            <a:r>
              <a:rPr lang="cs-CZ" sz="2350" dirty="0"/>
              <a:t>          </a:t>
            </a:r>
            <a:r>
              <a:rPr lang="en-GB" sz="2350" dirty="0"/>
              <a:t>Tomato soup with rice,</a:t>
            </a:r>
            <a:endParaRPr lang="en-GB" dirty="0">
              <a:solidFill>
                <a:schemeClr val="tx1"/>
              </a:solidFill>
            </a:endParaRPr>
          </a:p>
          <a:p>
            <a:pPr defTabSz="896111">
              <a:spcBef>
                <a:spcPts val="900"/>
              </a:spcBef>
              <a:buSzTx/>
              <a:buNone/>
              <a:defRPr sz="2352"/>
            </a:pPr>
            <a:r>
              <a:rPr lang="en-GB" sz="2350" dirty="0"/>
              <a:t>             Beef with spinach and potatoes</a:t>
            </a:r>
            <a:endParaRPr dirty="0">
              <a:solidFill>
                <a:schemeClr val="tx1"/>
              </a:solidFill>
            </a:endParaRPr>
          </a:p>
          <a:p>
            <a:pPr defTabSz="896111">
              <a:spcBef>
                <a:spcPts val="900"/>
              </a:spcBef>
              <a:buSzTx/>
              <a:buNone/>
              <a:defRPr sz="2352"/>
            </a:pPr>
            <a:endParaRPr lang="en-GB" sz="2350" dirty="0"/>
          </a:p>
          <a:p>
            <a:pPr marL="223520" indent="-223520" defTabSz="896111">
              <a:lnSpc>
                <a:spcPct val="81000"/>
              </a:lnSpc>
              <a:spcBef>
                <a:spcPts val="900"/>
              </a:spcBef>
              <a:buSzTx/>
              <a:buNone/>
              <a:defRPr sz="2352"/>
            </a:pPr>
            <a:r>
              <a:rPr sz="2350" dirty="0"/>
              <a:t>Snack:</a:t>
            </a:r>
            <a:r>
              <a:rPr lang="cs-CZ" sz="2350" dirty="0"/>
              <a:t>   </a:t>
            </a:r>
            <a:r>
              <a:rPr lang="en-GB" sz="2350" dirty="0"/>
              <a:t>Whole wheat bread, sardine spread with DF margarine, cucumber</a:t>
            </a:r>
            <a:endParaRPr lang="en-GB" sz="2350" dirty="0">
              <a:solidFill>
                <a:schemeClr val="tx1"/>
              </a:solidFill>
            </a:endParaRPr>
          </a:p>
          <a:p>
            <a:pPr marL="223520" indent="-223520" defTabSz="896111">
              <a:lnSpc>
                <a:spcPct val="81000"/>
              </a:lnSpc>
              <a:spcBef>
                <a:spcPts val="900"/>
              </a:spcBef>
              <a:buSzTx/>
              <a:buNone/>
              <a:defRPr sz="2352"/>
            </a:pPr>
            <a:endParaRPr lang="en-GB" sz="2350" dirty="0"/>
          </a:p>
          <a:p>
            <a:pPr marL="223520" indent="-223520" defTabSz="896111">
              <a:lnSpc>
                <a:spcPct val="81000"/>
              </a:lnSpc>
              <a:spcBef>
                <a:spcPts val="900"/>
              </a:spcBef>
              <a:buSzTx/>
              <a:buNone/>
              <a:defRPr sz="2352"/>
            </a:pPr>
            <a:r>
              <a:rPr sz="2450" dirty="0"/>
              <a:t>D</a:t>
            </a:r>
            <a:r>
              <a:rPr sz="2350" dirty="0"/>
              <a:t>:</a:t>
            </a:r>
            <a:r>
              <a:rPr lang="cs-CZ" sz="2350" dirty="0"/>
              <a:t>     </a:t>
            </a:r>
            <a:r>
              <a:rPr sz="2350" dirty="0"/>
              <a:t> </a:t>
            </a:r>
            <a:r>
              <a:rPr lang="cs-CZ" sz="2350" dirty="0"/>
              <a:t>    </a:t>
            </a:r>
            <a:r>
              <a:rPr lang="en-GB" sz="2350" dirty="0"/>
              <a:t>Oat porridge made of plant-based drink with nuts and fruit </a:t>
            </a:r>
          </a:p>
          <a:p>
            <a:pPr marL="223520" indent="-223520" defTabSz="896111">
              <a:lnSpc>
                <a:spcPct val="81000"/>
              </a:lnSpc>
              <a:spcBef>
                <a:spcPts val="900"/>
              </a:spcBef>
              <a:buSzTx/>
              <a:buNone/>
              <a:defRPr sz="2352"/>
            </a:pPr>
            <a:endParaRPr lang="cs-CZ" sz="2350" dirty="0"/>
          </a:p>
        </p:txBody>
      </p:sp>
      <p:sp>
        <p:nvSpPr>
          <p:cNvPr id="2" name="Zástupný symbol pro obsah 2">
            <a:extLst>
              <a:ext uri="{FF2B5EF4-FFF2-40B4-BE49-F238E27FC236}">
                <a16:creationId xmlns:a16="http://schemas.microsoft.com/office/drawing/2014/main" xmlns="" id="{154DEB04-68A9-42EE-801D-E59410BBCBDB}"/>
              </a:ext>
            </a:extLst>
          </p:cNvPr>
          <p:cNvSpPr txBox="1">
            <a:spLocks/>
          </p:cNvSpPr>
          <p:nvPr/>
        </p:nvSpPr>
        <p:spPr>
          <a:xfrm>
            <a:off x="933450" y="1757227"/>
            <a:ext cx="5561174" cy="446563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223520" indent="-223520" defTabSz="896111" hangingPunct="1">
              <a:lnSpc>
                <a:spcPct val="81000"/>
              </a:lnSpc>
              <a:spcBef>
                <a:spcPts val="900"/>
              </a:spcBef>
              <a:buSzTx/>
              <a:buFont typeface="Arial"/>
              <a:buNone/>
              <a:defRPr sz="2156"/>
            </a:pPr>
            <a:endParaRPr lang="cs-CZ" sz="2450" dirty="0"/>
          </a:p>
          <a:p>
            <a:pPr marL="223520" indent="-223520" defTabSz="896111" hangingPunct="1">
              <a:lnSpc>
                <a:spcPct val="81000"/>
              </a:lnSpc>
              <a:spcBef>
                <a:spcPts val="900"/>
              </a:spcBef>
              <a:buSzTx/>
              <a:buFont typeface="Arial"/>
              <a:buNone/>
              <a:defRPr sz="2156"/>
            </a:pPr>
            <a:r>
              <a:rPr lang="cs-CZ" sz="2350" dirty="0"/>
              <a:t>B</a:t>
            </a:r>
            <a:r>
              <a:rPr lang="cs-CZ" sz="2150" dirty="0"/>
              <a:t>:          </a:t>
            </a:r>
            <a:r>
              <a:rPr lang="cs-CZ" sz="2400" dirty="0"/>
              <a:t>Wheat bread, </a:t>
            </a:r>
            <a:r>
              <a:rPr lang="cs-CZ" sz="2400" dirty="0">
                <a:solidFill>
                  <a:srgbClr val="FF0000"/>
                </a:solidFill>
              </a:rPr>
              <a:t>butter</a:t>
            </a:r>
            <a:r>
              <a:rPr lang="cs-CZ" sz="2400" dirty="0"/>
              <a:t>,</a:t>
            </a:r>
            <a:r>
              <a:rPr lang="cs-CZ" sz="2400" dirty="0">
                <a:solidFill>
                  <a:srgbClr val="FF0000"/>
                </a:solidFill>
              </a:rPr>
              <a:t> cheese</a:t>
            </a:r>
            <a:r>
              <a:rPr lang="cs-CZ" sz="2400" dirty="0"/>
              <a:t>, radish, cocoa </a:t>
            </a:r>
            <a:r>
              <a:rPr lang="cs-CZ" sz="2400" dirty="0">
                <a:solidFill>
                  <a:srgbClr val="FF0000"/>
                </a:solidFill>
              </a:rPr>
              <a:t>milk drink</a:t>
            </a:r>
            <a:endParaRPr lang="cs-CZ" sz="2350" dirty="0">
              <a:solidFill>
                <a:srgbClr val="FF0000"/>
              </a:solidFill>
            </a:endParaRPr>
          </a:p>
          <a:p>
            <a:pPr marL="223520" indent="-223520" defTabSz="896111" hangingPunct="1">
              <a:lnSpc>
                <a:spcPct val="81000"/>
              </a:lnSpc>
              <a:spcBef>
                <a:spcPts val="900"/>
              </a:spcBef>
              <a:buSzTx/>
              <a:buFont typeface="Arial"/>
              <a:buNone/>
              <a:defRPr sz="2156"/>
            </a:pPr>
            <a:endParaRPr lang="cs-CZ" sz="2350" dirty="0"/>
          </a:p>
          <a:p>
            <a:pPr marL="223520" indent="-223520" defTabSz="896111" hangingPunct="1">
              <a:lnSpc>
                <a:spcPct val="81000"/>
              </a:lnSpc>
              <a:spcBef>
                <a:spcPts val="900"/>
              </a:spcBef>
              <a:buSzTx/>
              <a:buFont typeface="Arial"/>
              <a:buNone/>
              <a:defRPr sz="2156"/>
            </a:pPr>
            <a:r>
              <a:rPr lang="cs-CZ" sz="2350" dirty="0" err="1"/>
              <a:t>Snack</a:t>
            </a:r>
            <a:r>
              <a:rPr lang="cs-CZ" sz="2350" dirty="0"/>
              <a:t>:  	Fruit</a:t>
            </a:r>
            <a:r>
              <a:rPr lang="cs-CZ" sz="2350" dirty="0">
                <a:solidFill>
                  <a:srgbClr val="FF0000"/>
                </a:solidFill>
              </a:rPr>
              <a:t> yogurt</a:t>
            </a:r>
            <a:r>
              <a:rPr lang="cs-CZ" sz="2350" dirty="0"/>
              <a:t> with puffs, apple</a:t>
            </a:r>
            <a:endParaRPr lang="cs-CZ" sz="2350" dirty="0">
              <a:solidFill>
                <a:schemeClr val="tx1"/>
              </a:solidFill>
            </a:endParaRPr>
          </a:p>
          <a:p>
            <a:pPr marL="223520" indent="-223520" defTabSz="896111" hangingPunct="1">
              <a:lnSpc>
                <a:spcPct val="81000"/>
              </a:lnSpc>
              <a:spcBef>
                <a:spcPts val="900"/>
              </a:spcBef>
              <a:buSzTx/>
              <a:buFont typeface="Arial"/>
              <a:buNone/>
              <a:defRPr sz="2352"/>
            </a:pPr>
            <a:endParaRPr lang="cs-CZ" sz="2500" dirty="0"/>
          </a:p>
          <a:p>
            <a:pPr marL="223520" indent="-223520" defTabSz="896111" hangingPunct="1">
              <a:lnSpc>
                <a:spcPct val="81000"/>
              </a:lnSpc>
              <a:spcBef>
                <a:spcPts val="900"/>
              </a:spcBef>
              <a:buSzTx/>
              <a:buFont typeface="Arial"/>
              <a:buNone/>
              <a:defRPr sz="2352"/>
            </a:pPr>
            <a:r>
              <a:rPr lang="cs-CZ" sz="2500" dirty="0"/>
              <a:t>L</a:t>
            </a:r>
            <a:r>
              <a:rPr lang="cs-CZ" sz="2350" dirty="0"/>
              <a:t>:          Tomato soup </a:t>
            </a:r>
            <a:r>
              <a:rPr lang="cs-CZ" sz="2350" dirty="0" err="1"/>
              <a:t>with</a:t>
            </a:r>
            <a:r>
              <a:rPr lang="cs-CZ" sz="2350" dirty="0"/>
              <a:t> </a:t>
            </a:r>
            <a:r>
              <a:rPr lang="cs-CZ" sz="2350" dirty="0" err="1"/>
              <a:t>ri</a:t>
            </a:r>
            <a:r>
              <a:rPr lang="en-US" sz="2350" dirty="0"/>
              <a:t>c</a:t>
            </a:r>
            <a:r>
              <a:rPr lang="cs-CZ" sz="2350" dirty="0"/>
              <a:t>e,</a:t>
            </a:r>
            <a:endParaRPr lang="cs-CZ" sz="2352" dirty="0">
              <a:solidFill>
                <a:schemeClr val="tx1"/>
              </a:solidFill>
            </a:endParaRPr>
          </a:p>
          <a:p>
            <a:pPr defTabSz="896111" hangingPunct="1">
              <a:spcBef>
                <a:spcPts val="900"/>
              </a:spcBef>
              <a:buSzTx/>
              <a:buFont typeface="Arial"/>
              <a:buNone/>
              <a:defRPr sz="2352"/>
            </a:pPr>
            <a:r>
              <a:rPr lang="cs-CZ" sz="2350" dirty="0"/>
              <a:t>             Beef, dill </a:t>
            </a:r>
            <a:r>
              <a:rPr lang="cs-CZ" sz="2350" dirty="0">
                <a:solidFill>
                  <a:srgbClr val="FF0000"/>
                </a:solidFill>
              </a:rPr>
              <a:t>cream sauce</a:t>
            </a:r>
            <a:r>
              <a:rPr lang="cs-CZ" sz="2350" dirty="0"/>
              <a:t>, potatoes</a:t>
            </a:r>
            <a:endParaRPr lang="cs-CZ" sz="2352" dirty="0">
              <a:solidFill>
                <a:schemeClr val="tx1"/>
              </a:solidFill>
            </a:endParaRPr>
          </a:p>
          <a:p>
            <a:pPr defTabSz="896111" hangingPunct="1">
              <a:spcBef>
                <a:spcPts val="900"/>
              </a:spcBef>
              <a:buSzTx/>
              <a:buFont typeface="Arial"/>
              <a:buNone/>
              <a:defRPr sz="2352"/>
            </a:pPr>
            <a:endParaRPr lang="cs-CZ" sz="2350" dirty="0"/>
          </a:p>
          <a:p>
            <a:pPr marL="223520" indent="-223520" defTabSz="896111" hangingPunct="1">
              <a:lnSpc>
                <a:spcPct val="81000"/>
              </a:lnSpc>
              <a:spcBef>
                <a:spcPts val="900"/>
              </a:spcBef>
              <a:buSzTx/>
              <a:buFont typeface="Arial"/>
              <a:buNone/>
              <a:defRPr sz="2352"/>
            </a:pPr>
            <a:r>
              <a:rPr lang="cs-CZ" sz="2350" dirty="0"/>
              <a:t>Snack:   Whole wheat bread, sardine spread with </a:t>
            </a:r>
            <a:r>
              <a:rPr lang="cs-CZ" sz="2350" dirty="0">
                <a:solidFill>
                  <a:srgbClr val="FF0000"/>
                </a:solidFill>
              </a:rPr>
              <a:t>cottage cheese</a:t>
            </a:r>
            <a:r>
              <a:rPr lang="cs-CZ" sz="2350" dirty="0"/>
              <a:t>, </a:t>
            </a:r>
            <a:r>
              <a:rPr lang="cs-CZ" sz="2350" dirty="0" err="1"/>
              <a:t>cuc</a:t>
            </a:r>
            <a:r>
              <a:rPr lang="en-US" sz="2350" dirty="0"/>
              <a:t>u</a:t>
            </a:r>
            <a:r>
              <a:rPr lang="cs-CZ" sz="2350" dirty="0" err="1"/>
              <a:t>mber</a:t>
            </a:r>
            <a:endParaRPr lang="cs-CZ" sz="2350" dirty="0">
              <a:solidFill>
                <a:schemeClr val="tx1"/>
              </a:solidFill>
            </a:endParaRPr>
          </a:p>
          <a:p>
            <a:pPr marL="223520" indent="-223520" defTabSz="896111" hangingPunct="1">
              <a:lnSpc>
                <a:spcPct val="81000"/>
              </a:lnSpc>
              <a:spcBef>
                <a:spcPts val="900"/>
              </a:spcBef>
              <a:buSzTx/>
              <a:buFont typeface="Arial"/>
              <a:buNone/>
              <a:defRPr sz="2352"/>
            </a:pPr>
            <a:endParaRPr lang="cs-CZ" sz="2350" dirty="0"/>
          </a:p>
          <a:p>
            <a:pPr marL="223520" indent="-223520" defTabSz="896111" hangingPunct="1">
              <a:lnSpc>
                <a:spcPct val="81000"/>
              </a:lnSpc>
              <a:spcBef>
                <a:spcPts val="900"/>
              </a:spcBef>
              <a:buSzTx/>
              <a:buFont typeface="Arial"/>
              <a:buNone/>
              <a:defRPr sz="2352"/>
            </a:pPr>
            <a:r>
              <a:rPr lang="cs-CZ" sz="2450" dirty="0"/>
              <a:t>D</a:t>
            </a:r>
            <a:r>
              <a:rPr lang="cs-CZ" sz="2350" dirty="0"/>
              <a:t>:          Oat </a:t>
            </a:r>
            <a:r>
              <a:rPr lang="cs-CZ" sz="2350" dirty="0">
                <a:solidFill>
                  <a:srgbClr val="FF0000"/>
                </a:solidFill>
              </a:rPr>
              <a:t>milk</a:t>
            </a:r>
            <a:r>
              <a:rPr lang="cs-CZ" sz="2350" dirty="0"/>
              <a:t> porridge with nuts and fruit </a:t>
            </a:r>
          </a:p>
          <a:p>
            <a:pPr marL="223520" indent="-223520" defTabSz="896111" hangingPunct="1">
              <a:lnSpc>
                <a:spcPct val="81000"/>
              </a:lnSpc>
              <a:spcBef>
                <a:spcPts val="900"/>
              </a:spcBef>
              <a:buSzTx/>
              <a:buFont typeface="Arial"/>
              <a:buNone/>
              <a:defRPr sz="2352"/>
            </a:pPr>
            <a:endParaRPr lang="cs-CZ" sz="2350" dirty="0"/>
          </a:p>
        </p:txBody>
      </p:sp>
    </p:spTree>
    <p:extLst>
      <p:ext uri="{BB962C8B-B14F-4D97-AF65-F5344CB8AC3E}">
        <p14:creationId xmlns:p14="http://schemas.microsoft.com/office/powerpoint/2010/main" val="87133186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Picture 4" descr="Picture 4"/>
          <p:cNvPicPr>
            <a:picLocks noChangeAspect="1"/>
          </p:cNvPicPr>
          <p:nvPr/>
        </p:nvPicPr>
        <p:blipFill>
          <a:blip r:embed="rId2">
            <a:extLst/>
          </a:blip>
          <a:stretch>
            <a:fillRect/>
          </a:stretch>
        </p:blipFill>
        <p:spPr>
          <a:xfrm>
            <a:off x="3503712" y="2996952"/>
            <a:ext cx="4937433" cy="2089511"/>
          </a:xfrm>
          <a:prstGeom prst="rect">
            <a:avLst/>
          </a:prstGeom>
          <a:ln w="12700">
            <a:miter lim="400000"/>
          </a:ln>
        </p:spPr>
      </p:pic>
      <p:sp>
        <p:nvSpPr>
          <p:cNvPr id="360" name="Nadpis 1"/>
          <p:cNvSpPr txBox="1">
            <a:spLocks noGrp="1"/>
          </p:cNvSpPr>
          <p:nvPr>
            <p:ph type="ctrTitle"/>
          </p:nvPr>
        </p:nvSpPr>
        <p:spPr>
          <a:xfrm>
            <a:off x="812800" y="697756"/>
            <a:ext cx="9885611" cy="1166961"/>
          </a:xfrm>
          <a:prstGeom prst="rect">
            <a:avLst/>
          </a:prstGeom>
        </p:spPr>
        <p:txBody>
          <a:bodyPr/>
          <a:lstStyle>
            <a:lvl1pPr>
              <a:defRPr sz="54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BLAND DIET</a:t>
            </a:r>
          </a:p>
        </p:txBody>
      </p:sp>
      <p:pic>
        <p:nvPicPr>
          <p:cNvPr id="361" name="Picture 6" descr="Picture 6"/>
          <p:cNvPicPr>
            <a:picLocks noChangeAspect="1"/>
          </p:cNvPicPr>
          <p:nvPr/>
        </p:nvPicPr>
        <p:blipFill>
          <a:blip r:embed="rId3">
            <a:extLst/>
          </a:blip>
          <a:stretch>
            <a:fillRect/>
          </a:stretch>
        </p:blipFill>
        <p:spPr>
          <a:xfrm>
            <a:off x="4463819" y="2991810"/>
            <a:ext cx="2977244" cy="209337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59"/>
                                        </p:tgtEl>
                                        <p:attrNameLst>
                                          <p:attrName>style.visibility</p:attrName>
                                        </p:attrNameLst>
                                      </p:cBhvr>
                                      <p:to>
                                        <p:strVal val="visible"/>
                                      </p:to>
                                    </p:set>
                                    <p:animEffect transition="in" filter="dissolve">
                                      <p:cBhvr>
                                        <p:cTn id="7" dur="2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1"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Nadpis 1"/>
          <p:cNvSpPr txBox="1">
            <a:spLocks noGrp="1"/>
          </p:cNvSpPr>
          <p:nvPr>
            <p:ph type="title"/>
          </p:nvPr>
        </p:nvSpPr>
        <p:spPr>
          <a:xfrm>
            <a:off x="476943" y="1052737"/>
            <a:ext cx="10515601" cy="709961"/>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BLAND DIET</a:t>
            </a:r>
          </a:p>
        </p:txBody>
      </p:sp>
      <p:sp>
        <p:nvSpPr>
          <p:cNvPr id="364" name="Zástupný symbol pro obsah 2"/>
          <p:cNvSpPr txBox="1">
            <a:spLocks noGrp="1"/>
          </p:cNvSpPr>
          <p:nvPr>
            <p:ph type="body" idx="1"/>
          </p:nvPr>
        </p:nvSpPr>
        <p:spPr>
          <a:xfrm>
            <a:off x="623391" y="1844824"/>
            <a:ext cx="11137239" cy="4351338"/>
          </a:xfrm>
          <a:prstGeom prst="rect">
            <a:avLst/>
          </a:prstGeom>
        </p:spPr>
        <p:txBody>
          <a:bodyPr/>
          <a:lstStyle/>
          <a:p>
            <a:pPr>
              <a:buClr>
                <a:srgbClr val="00B0F0"/>
              </a:buClr>
              <a:defRPr sz="2500"/>
            </a:pPr>
            <a:r>
              <a:t>during recovery period after an acute hepatitis</a:t>
            </a:r>
          </a:p>
          <a:p>
            <a:pPr>
              <a:buClr>
                <a:srgbClr val="00B0F0"/>
              </a:buClr>
              <a:defRPr sz="1000"/>
            </a:pPr>
            <a:endParaRPr/>
          </a:p>
          <a:p>
            <a:pPr>
              <a:buClr>
                <a:srgbClr val="00B0F0"/>
              </a:buClr>
              <a:defRPr sz="2500"/>
            </a:pPr>
            <a:r>
              <a:t>during remissions in chronic bowel diseases</a:t>
            </a:r>
          </a:p>
          <a:p>
            <a:pPr>
              <a:buClr>
                <a:srgbClr val="00B0F0"/>
              </a:buClr>
              <a:defRPr sz="1000"/>
            </a:pPr>
            <a:endParaRPr/>
          </a:p>
          <a:p>
            <a:pPr>
              <a:buClr>
                <a:srgbClr val="00B0F0"/>
              </a:buClr>
              <a:defRPr sz="2500"/>
            </a:pPr>
            <a:r>
              <a:t>usually a temporary restriction, progressive loosening of the diet</a:t>
            </a:r>
          </a:p>
          <a:p>
            <a:pPr>
              <a:buClr>
                <a:srgbClr val="00B0F0"/>
              </a:buClr>
              <a:defRPr sz="1000"/>
            </a:pPr>
            <a:endParaRPr/>
          </a:p>
          <a:p>
            <a:pPr>
              <a:buClr>
                <a:srgbClr val="00B0F0"/>
              </a:buClr>
              <a:defRPr sz="2500"/>
            </a:pPr>
            <a:r>
              <a:t>the diet is varied, balanced, easy to digest and does not cause flatulence; without hot and irritating spices</a:t>
            </a:r>
          </a:p>
          <a:p>
            <a:pPr>
              <a:buClr>
                <a:srgbClr val="00B0F0"/>
              </a:buClr>
              <a:defRPr sz="1000"/>
            </a:pPr>
            <a:endParaRPr/>
          </a:p>
          <a:p>
            <a:pPr>
              <a:buClr>
                <a:srgbClr val="00B0F0"/>
              </a:buClr>
              <a:defRPr sz="2500"/>
            </a:pPr>
            <a:r>
              <a:t>is GIT-friendly, eliminates chemical and mechanical irritants</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Zástupný symbol pro obsah 2"/>
          <p:cNvSpPr txBox="1">
            <a:spLocks noGrp="1"/>
          </p:cNvSpPr>
          <p:nvPr>
            <p:ph type="body" idx="1"/>
          </p:nvPr>
        </p:nvSpPr>
        <p:spPr>
          <a:xfrm>
            <a:off x="623391" y="1844824"/>
            <a:ext cx="11137239" cy="4351338"/>
          </a:xfrm>
          <a:prstGeom prst="rect">
            <a:avLst/>
          </a:prstGeom>
        </p:spPr>
        <p:txBody>
          <a:bodyPr/>
          <a:lstStyle/>
          <a:p>
            <a:pPr>
              <a:buClr>
                <a:srgbClr val="00B0F0"/>
              </a:buClr>
              <a:defRPr>
                <a:effectLst>
                  <a:outerShdw blurRad="38100" dist="38100" dir="2700000" rotWithShape="0">
                    <a:srgbClr val="000000">
                      <a:alpha val="43137"/>
                    </a:srgbClr>
                  </a:outerShdw>
                </a:effectLst>
              </a:defRPr>
            </a:pPr>
            <a:r>
              <a:t>Mechanical irritants elimination</a:t>
            </a:r>
          </a:p>
          <a:p>
            <a:pPr marL="685800" lvl="1" indent="-228600">
              <a:spcBef>
                <a:spcPts val="500"/>
              </a:spcBef>
              <a:buClr>
                <a:srgbClr val="00B0F0"/>
              </a:buClr>
              <a:defRPr sz="2400"/>
            </a:pPr>
            <a:r>
              <a:t>Fruits and vegetables with tough peels, seeds and woody parts are not served.</a:t>
            </a:r>
          </a:p>
          <a:p>
            <a:pPr marL="685800" lvl="1" indent="-228600">
              <a:spcBef>
                <a:spcPts val="500"/>
              </a:spcBef>
              <a:buClr>
                <a:srgbClr val="00B0F0"/>
              </a:buClr>
              <a:defRPr sz="2400"/>
            </a:pPr>
            <a:r>
              <a:t>Foods with whole seeds and grains are not served.</a:t>
            </a:r>
          </a:p>
          <a:p>
            <a:pPr marL="685800" lvl="1" indent="-228600">
              <a:spcBef>
                <a:spcPts val="500"/>
              </a:spcBef>
              <a:buClr>
                <a:srgbClr val="00B0F0"/>
              </a:buClr>
              <a:defRPr sz="2400"/>
            </a:pPr>
            <a:r>
              <a:t>Meals are cooked until soft, without hard crusts and burnt edges. </a:t>
            </a:r>
          </a:p>
          <a:p>
            <a:pPr>
              <a:buClr>
                <a:srgbClr val="00B0F0"/>
              </a:buClr>
              <a:defRPr sz="1000">
                <a:effectLst>
                  <a:outerShdw blurRad="38100" dist="38100" dir="2700000" rotWithShape="0">
                    <a:srgbClr val="000000">
                      <a:alpha val="43137"/>
                    </a:srgbClr>
                  </a:outerShdw>
                </a:effectLst>
              </a:defRPr>
            </a:pPr>
            <a:endParaRPr/>
          </a:p>
          <a:p>
            <a:pPr>
              <a:buClr>
                <a:srgbClr val="00B0F0"/>
              </a:buClr>
              <a:defRPr>
                <a:effectLst>
                  <a:outerShdw blurRad="38100" dist="38100" dir="2700000" rotWithShape="0">
                    <a:srgbClr val="000000">
                      <a:alpha val="43137"/>
                    </a:srgbClr>
                  </a:outerShdw>
                </a:effectLst>
              </a:defRPr>
            </a:pPr>
            <a:r>
              <a:t>Chemical irritants elimination</a:t>
            </a:r>
          </a:p>
          <a:p>
            <a:pPr marL="685800" lvl="1" indent="-228600">
              <a:spcBef>
                <a:spcPts val="500"/>
              </a:spcBef>
              <a:buClr>
                <a:srgbClr val="00B0F0"/>
              </a:buClr>
              <a:defRPr sz="2400"/>
            </a:pPr>
            <a:r>
              <a:t>Hot irritating spices are not used.</a:t>
            </a:r>
          </a:p>
          <a:p>
            <a:pPr marL="685800" lvl="1" indent="-228600">
              <a:spcBef>
                <a:spcPts val="500"/>
              </a:spcBef>
              <a:buClr>
                <a:srgbClr val="00B0F0"/>
              </a:buClr>
              <a:defRPr sz="2400"/>
            </a:pPr>
            <a:r>
              <a:t>Any form of frying or roasting is not applied - only fresh forms of fat may be added to a finished meal</a:t>
            </a:r>
          </a:p>
        </p:txBody>
      </p:sp>
      <p:sp>
        <p:nvSpPr>
          <p:cNvPr id="367" name="Nadpis 1"/>
          <p:cNvSpPr txBox="1"/>
          <p:nvPr/>
        </p:nvSpPr>
        <p:spPr>
          <a:xfrm>
            <a:off x="476943" y="1095297"/>
            <a:ext cx="10515601"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BLAND DIET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Nadpis 1"/>
          <p:cNvSpPr txBox="1">
            <a:spLocks noGrp="1"/>
          </p:cNvSpPr>
          <p:nvPr>
            <p:ph type="title"/>
          </p:nvPr>
        </p:nvSpPr>
        <p:spPr>
          <a:prstGeom prst="rect">
            <a:avLst/>
          </a:prstGeom>
        </p:spPr>
        <p:txBody>
          <a:bodyPr/>
          <a:lstStyle>
            <a:lvl1pPr algn="ctr"/>
          </a:lstStyle>
          <a:p>
            <a:r>
              <a:t>LEGISLATION</a:t>
            </a:r>
          </a:p>
        </p:txBody>
      </p:sp>
      <p:sp>
        <p:nvSpPr>
          <p:cNvPr id="134" name="Zástupný symbol pro obsah 2"/>
          <p:cNvSpPr txBox="1">
            <a:spLocks noGrp="1"/>
          </p:cNvSpPr>
          <p:nvPr>
            <p:ph type="body" idx="1"/>
          </p:nvPr>
        </p:nvSpPr>
        <p:spPr>
          <a:prstGeom prst="rect">
            <a:avLst/>
          </a:prstGeom>
        </p:spPr>
        <p:txBody>
          <a:bodyPr lIns="45719" rIns="45719" anchor="t">
            <a:normAutofit/>
          </a:bodyPr>
          <a:lstStyle/>
          <a:p>
            <a:r>
              <a:rPr dirty="0"/>
              <a:t>Education Act no. 561/2004</a:t>
            </a:r>
          </a:p>
          <a:p>
            <a:r>
              <a:rPr dirty="0"/>
              <a:t>Decree on</a:t>
            </a:r>
            <a:r>
              <a:rPr lang="cs-CZ" dirty="0"/>
              <a:t> </a:t>
            </a:r>
            <a:r>
              <a:rPr lang="en-US" dirty="0"/>
              <a:t>School </a:t>
            </a:r>
            <a:r>
              <a:rPr lang="cs-CZ" dirty="0"/>
              <a:t>Food </a:t>
            </a:r>
            <a:r>
              <a:rPr lang="en-US" dirty="0"/>
              <a:t>Service</a:t>
            </a:r>
            <a:r>
              <a:rPr lang="cs-CZ" dirty="0"/>
              <a:t> </a:t>
            </a:r>
            <a:r>
              <a:rPr dirty="0"/>
              <a:t>no. 107/2005</a:t>
            </a:r>
          </a:p>
          <a:p>
            <a:r>
              <a:rPr dirty="0"/>
              <a:t>Hygiene and food safety regulations</a:t>
            </a:r>
          </a:p>
          <a:p>
            <a:r>
              <a:rPr dirty="0"/>
              <a:t>the </a:t>
            </a:r>
            <a:r>
              <a:rPr dirty="0" err="1"/>
              <a:t>Labour</a:t>
            </a:r>
            <a:r>
              <a:rPr dirty="0"/>
              <a:t> code</a:t>
            </a:r>
          </a:p>
        </p:txBody>
      </p:sp>
      <p:pic>
        <p:nvPicPr>
          <p:cNvPr id="135" name="Obrázek 3" descr="Obrázek 3"/>
          <p:cNvPicPr>
            <a:picLocks noChangeAspect="1"/>
          </p:cNvPicPr>
          <p:nvPr/>
        </p:nvPicPr>
        <p:blipFill>
          <a:blip r:embed="rId2">
            <a:extLst/>
          </a:blip>
          <a:stretch>
            <a:fillRect/>
          </a:stretch>
        </p:blipFill>
        <p:spPr>
          <a:xfrm>
            <a:off x="5483183" y="3493825"/>
            <a:ext cx="6513660" cy="3227697"/>
          </a:xfrm>
          <a:prstGeom prst="rect">
            <a:avLst/>
          </a:prstGeom>
          <a:ln w="12700">
            <a:miter lim="400000"/>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Zástupný symbol pro obsah 2"/>
          <p:cNvSpPr txBox="1">
            <a:spLocks noGrp="1"/>
          </p:cNvSpPr>
          <p:nvPr>
            <p:ph type="body" idx="1"/>
          </p:nvPr>
        </p:nvSpPr>
        <p:spPr>
          <a:xfrm>
            <a:off x="655542" y="1050925"/>
            <a:ext cx="10515601" cy="4351338"/>
          </a:xfrm>
          <a:prstGeom prst="rect">
            <a:avLst/>
          </a:prstGeom>
        </p:spPr>
        <p:txBody>
          <a:bodyPr/>
          <a:lstStyle>
            <a:lvl1pPr algn="ctr">
              <a:buSzTx/>
              <a:buNone/>
              <a:defRPr sz="6600"/>
            </a:lvl1pPr>
          </a:lstStyle>
          <a:p>
            <a:r>
              <a:t>Practical examples follow…</a:t>
            </a:r>
          </a:p>
        </p:txBody>
      </p:sp>
      <p:pic>
        <p:nvPicPr>
          <p:cNvPr id="370" name="Picture 2" descr="Picture 2"/>
          <p:cNvPicPr>
            <a:picLocks noChangeAspect="1"/>
          </p:cNvPicPr>
          <p:nvPr/>
        </p:nvPicPr>
        <p:blipFill>
          <a:blip r:embed="rId2">
            <a:extLst/>
          </a:blip>
          <a:stretch>
            <a:fillRect/>
          </a:stretch>
        </p:blipFill>
        <p:spPr>
          <a:xfrm>
            <a:off x="3793840" y="2683135"/>
            <a:ext cx="3324605" cy="2490246"/>
          </a:xfrm>
          <a:prstGeom prst="rect">
            <a:avLst/>
          </a:prstGeom>
          <a:ln w="12700">
            <a:miter lim="400000"/>
          </a:ln>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Zástupný symbol pro obsah 2"/>
          <p:cNvSpPr txBox="1">
            <a:spLocks noGrp="1"/>
          </p:cNvSpPr>
          <p:nvPr>
            <p:ph type="body" idx="1"/>
          </p:nvPr>
        </p:nvSpPr>
        <p:spPr>
          <a:prstGeom prst="rect">
            <a:avLst/>
          </a:prstGeom>
        </p:spPr>
        <p:txBody>
          <a:bodyPr lIns="45719" rIns="45719" anchor="t">
            <a:normAutofit/>
          </a:bodyPr>
          <a:lstStyle/>
          <a:p>
            <a:pPr>
              <a:lnSpc>
                <a:spcPct val="72000"/>
              </a:lnSpc>
              <a:buSzTx/>
              <a:buNone/>
              <a:defRPr sz="2000"/>
            </a:pPr>
            <a:r>
              <a:rPr dirty="0"/>
              <a:t>TASK:</a:t>
            </a:r>
            <a:r>
              <a:rPr lang="cs-CZ" dirty="0"/>
              <a:t> </a:t>
            </a:r>
            <a:endParaRPr sz="2300" dirty="0"/>
          </a:p>
          <a:p>
            <a:pPr marL="457200" indent="-457200">
              <a:lnSpc>
                <a:spcPct val="81000"/>
              </a:lnSpc>
              <a:buFontTx/>
              <a:buAutoNum type="arabicPeriod"/>
              <a:defRPr sz="2000" u="sng"/>
            </a:pPr>
            <a:r>
              <a:rPr dirty="0"/>
              <a:t>Highlight those foods in the</a:t>
            </a:r>
            <a:r>
              <a:rPr lang="cs-CZ" dirty="0"/>
              <a:t> </a:t>
            </a:r>
            <a:r>
              <a:rPr lang="cs-CZ" dirty="0" err="1"/>
              <a:t>meal</a:t>
            </a:r>
            <a:r>
              <a:rPr lang="cs-CZ" dirty="0"/>
              <a:t> </a:t>
            </a:r>
            <a:r>
              <a:rPr lang="cs-CZ" dirty="0" err="1"/>
              <a:t>paln</a:t>
            </a:r>
            <a:r>
              <a:rPr lang="cs-CZ" dirty="0"/>
              <a:t> </a:t>
            </a:r>
            <a:r>
              <a:rPr dirty="0"/>
              <a:t>that are not suitable for bland diet</a:t>
            </a:r>
          </a:p>
          <a:p>
            <a:pPr marL="415290" indent="-415290">
              <a:lnSpc>
                <a:spcPct val="81000"/>
              </a:lnSpc>
              <a:buFontTx/>
              <a:buAutoNum type="arabicPeriod"/>
              <a:defRPr sz="2200" u="sng"/>
            </a:pPr>
            <a:r>
              <a:rPr sz="2000" dirty="0"/>
              <a:t>Modify the </a:t>
            </a:r>
            <a:r>
              <a:rPr lang="cs-CZ" sz="2000" dirty="0" err="1"/>
              <a:t>meal</a:t>
            </a:r>
            <a:r>
              <a:rPr lang="cs-CZ" sz="2000" dirty="0"/>
              <a:t> </a:t>
            </a:r>
            <a:r>
              <a:rPr lang="cs-CZ" sz="2000" dirty="0" err="1"/>
              <a:t>plan</a:t>
            </a:r>
            <a:r>
              <a:rPr sz="2000" dirty="0"/>
              <a:t>, substitute unsuitable foods with foods for the bland diet.</a:t>
            </a:r>
          </a:p>
          <a:p>
            <a:pPr marL="0" indent="0">
              <a:lnSpc>
                <a:spcPct val="81000"/>
              </a:lnSpc>
              <a:buSzTx/>
              <a:buFontTx/>
              <a:buNone/>
              <a:defRPr sz="2200" u="sng"/>
            </a:pPr>
            <a:endParaRPr sz="1500" dirty="0"/>
          </a:p>
          <a:p>
            <a:pPr>
              <a:lnSpc>
                <a:spcPct val="72000"/>
              </a:lnSpc>
              <a:buSzTx/>
              <a:buNone/>
              <a:defRPr sz="2300"/>
            </a:pPr>
            <a:r>
              <a:rPr dirty="0"/>
              <a:t>B:</a:t>
            </a:r>
            <a:r>
              <a:rPr lang="cs-CZ" dirty="0"/>
              <a:t> </a:t>
            </a:r>
            <a:r>
              <a:rPr dirty="0"/>
              <a:t> Bread with sunflower seeds, carrot spread with garlic, bell peppers, </a:t>
            </a:r>
            <a:r>
              <a:rPr lang="cs-CZ" dirty="0" err="1"/>
              <a:t>strong</a:t>
            </a:r>
            <a:r>
              <a:rPr lang="cs-CZ" dirty="0"/>
              <a:t> </a:t>
            </a:r>
            <a:r>
              <a:rPr lang="cs-CZ" dirty="0" err="1"/>
              <a:t>black</a:t>
            </a:r>
            <a:r>
              <a:rPr lang="cs-CZ" dirty="0"/>
              <a:t> </a:t>
            </a:r>
            <a:r>
              <a:rPr lang="cs-CZ" dirty="0" err="1"/>
              <a:t>tea</a:t>
            </a:r>
            <a:endParaRPr dirty="0" err="1"/>
          </a:p>
          <a:p>
            <a:pPr>
              <a:lnSpc>
                <a:spcPct val="72000"/>
              </a:lnSpc>
              <a:buSzTx/>
              <a:buNone/>
              <a:defRPr sz="2300"/>
            </a:pPr>
            <a:r>
              <a:rPr dirty="0"/>
              <a:t>Snack:</a:t>
            </a:r>
            <a:r>
              <a:rPr lang="cs-CZ" dirty="0"/>
              <a:t>  </a:t>
            </a:r>
            <a:r>
              <a:rPr dirty="0"/>
              <a:t> Yogurt smoothie with strawberries</a:t>
            </a:r>
          </a:p>
          <a:p>
            <a:pPr>
              <a:lnSpc>
                <a:spcPct val="72000"/>
              </a:lnSpc>
              <a:buSzTx/>
              <a:buNone/>
              <a:defRPr sz="2300"/>
            </a:pPr>
            <a:r>
              <a:rPr dirty="0"/>
              <a:t>L:</a:t>
            </a:r>
            <a:r>
              <a:rPr lang="cs-CZ" dirty="0"/>
              <a:t>   </a:t>
            </a:r>
            <a:r>
              <a:rPr dirty="0"/>
              <a:t> Potato soup with mushrooms</a:t>
            </a:r>
          </a:p>
          <a:p>
            <a:pPr>
              <a:lnSpc>
                <a:spcPct val="72000"/>
              </a:lnSpc>
              <a:buSzTx/>
              <a:buNone/>
              <a:defRPr sz="2300"/>
            </a:pPr>
            <a:r>
              <a:rPr dirty="0"/>
              <a:t>	</a:t>
            </a:r>
            <a:r>
              <a:rPr lang="cs-CZ" dirty="0"/>
              <a:t>   </a:t>
            </a:r>
            <a:r>
              <a:rPr dirty="0"/>
              <a:t> Turkey roll, wild rice, </a:t>
            </a:r>
            <a:r>
              <a:rPr lang="cs-CZ" dirty="0" err="1"/>
              <a:t>coleslaw</a:t>
            </a:r>
          </a:p>
          <a:p>
            <a:pPr>
              <a:lnSpc>
                <a:spcPct val="72000"/>
              </a:lnSpc>
              <a:buSzTx/>
              <a:buNone/>
              <a:defRPr sz="2300"/>
            </a:pPr>
            <a:r>
              <a:rPr dirty="0"/>
              <a:t>Snack:</a:t>
            </a:r>
            <a:r>
              <a:rPr lang="cs-CZ" dirty="0"/>
              <a:t>   </a:t>
            </a:r>
            <a:r>
              <a:rPr lang="cs-CZ" dirty="0" err="1"/>
              <a:t>Whole</a:t>
            </a:r>
            <a:r>
              <a:rPr lang="cs-CZ" dirty="0"/>
              <a:t> grain </a:t>
            </a:r>
            <a:r>
              <a:rPr lang="cs-CZ" dirty="0" err="1"/>
              <a:t>bread</a:t>
            </a:r>
            <a:r>
              <a:rPr dirty="0"/>
              <a:t>, cream cheese spread, pear</a:t>
            </a:r>
          </a:p>
          <a:p>
            <a:pPr>
              <a:lnSpc>
                <a:spcPct val="72000"/>
              </a:lnSpc>
              <a:buSzTx/>
              <a:buNone/>
              <a:defRPr sz="2300"/>
            </a:pPr>
            <a:r>
              <a:rPr dirty="0"/>
              <a:t>D:</a:t>
            </a:r>
            <a:r>
              <a:rPr lang="cs-CZ" dirty="0"/>
              <a:t>    </a:t>
            </a:r>
            <a:r>
              <a:rPr dirty="0"/>
              <a:t> Lentils with cream, root vegetable and fried eggs, bread</a:t>
            </a:r>
          </a:p>
        </p:txBody>
      </p:sp>
      <p:sp>
        <p:nvSpPr>
          <p:cNvPr id="373" name="Nadpis 1"/>
          <p:cNvSpPr txBox="1"/>
          <p:nvPr/>
        </p:nvSpPr>
        <p:spPr>
          <a:xfrm>
            <a:off x="476943" y="1112252"/>
            <a:ext cx="10515601" cy="5909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rPr dirty="0"/>
              <a:t>BLAND DIET </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Zástupný symbol pro obsah 2"/>
          <p:cNvSpPr txBox="1">
            <a:spLocks noGrp="1"/>
          </p:cNvSpPr>
          <p:nvPr>
            <p:ph type="body" sz="half" idx="1"/>
          </p:nvPr>
        </p:nvSpPr>
        <p:spPr>
          <a:xfrm>
            <a:off x="838200" y="1825625"/>
            <a:ext cx="4493304" cy="4351338"/>
          </a:xfrm>
          <a:prstGeom prst="rect">
            <a:avLst/>
          </a:prstGeom>
        </p:spPr>
        <p:txBody>
          <a:bodyPr lIns="45719" rIns="45719" anchor="t">
            <a:normAutofit/>
          </a:bodyPr>
          <a:lstStyle/>
          <a:p>
            <a:pPr>
              <a:lnSpc>
                <a:spcPct val="72000"/>
              </a:lnSpc>
              <a:defRPr sz="1000"/>
            </a:pPr>
            <a:endParaRPr dirty="0"/>
          </a:p>
          <a:p>
            <a:pPr>
              <a:lnSpc>
                <a:spcPct val="72000"/>
              </a:lnSpc>
              <a:buSzTx/>
              <a:buNone/>
              <a:defRPr sz="2300"/>
            </a:pPr>
            <a:r>
              <a:rPr dirty="0"/>
              <a:t>B:</a:t>
            </a:r>
            <a:r>
              <a:rPr lang="cs-CZ" dirty="0"/>
              <a:t> </a:t>
            </a:r>
            <a:r>
              <a:rPr dirty="0"/>
              <a:t> Bread with sunflower seeds,</a:t>
            </a:r>
            <a:r>
              <a:rPr lang="cs-CZ" dirty="0"/>
              <a:t>    </a:t>
            </a:r>
            <a:r>
              <a:rPr dirty="0"/>
              <a:t> carrot spread with garlic, bell peppers, </a:t>
            </a:r>
            <a:r>
              <a:rPr lang="cs-CZ" dirty="0" err="1"/>
              <a:t>strong</a:t>
            </a:r>
            <a:r>
              <a:rPr lang="cs-CZ" dirty="0"/>
              <a:t> </a:t>
            </a:r>
            <a:r>
              <a:rPr lang="cs-CZ" dirty="0" err="1"/>
              <a:t>black</a:t>
            </a:r>
            <a:r>
              <a:rPr lang="cs-CZ" dirty="0"/>
              <a:t> </a:t>
            </a:r>
            <a:r>
              <a:rPr lang="cs-CZ" dirty="0" err="1"/>
              <a:t>tea</a:t>
            </a:r>
          </a:p>
          <a:p>
            <a:pPr>
              <a:lnSpc>
                <a:spcPct val="72000"/>
              </a:lnSpc>
              <a:buSzTx/>
              <a:buNone/>
              <a:defRPr sz="2300"/>
            </a:pPr>
            <a:r>
              <a:rPr dirty="0"/>
              <a:t>Snack:</a:t>
            </a:r>
            <a:r>
              <a:rPr lang="cs-CZ" dirty="0"/>
              <a:t>  </a:t>
            </a:r>
            <a:r>
              <a:rPr dirty="0"/>
              <a:t> Yogurt smoothie with strawberries</a:t>
            </a:r>
          </a:p>
          <a:p>
            <a:pPr>
              <a:lnSpc>
                <a:spcPct val="72000"/>
              </a:lnSpc>
              <a:buSzTx/>
              <a:buNone/>
              <a:defRPr sz="2300"/>
            </a:pPr>
            <a:r>
              <a:rPr dirty="0"/>
              <a:t>L:</a:t>
            </a:r>
            <a:r>
              <a:rPr lang="cs-CZ" dirty="0"/>
              <a:t>   </a:t>
            </a:r>
            <a:r>
              <a:rPr dirty="0"/>
              <a:t> Potato soup with mushrooms</a:t>
            </a:r>
          </a:p>
          <a:p>
            <a:pPr>
              <a:lnSpc>
                <a:spcPct val="72000"/>
              </a:lnSpc>
              <a:buSzTx/>
              <a:buNone/>
              <a:defRPr sz="2300"/>
            </a:pPr>
            <a:r>
              <a:rPr dirty="0"/>
              <a:t>	</a:t>
            </a:r>
            <a:r>
              <a:rPr lang="cs-CZ" dirty="0"/>
              <a:t>   </a:t>
            </a:r>
            <a:r>
              <a:rPr dirty="0"/>
              <a:t> Turkey roll, wild rice, </a:t>
            </a:r>
            <a:r>
              <a:rPr lang="cs-CZ" dirty="0" err="1"/>
              <a:t>coleslaw</a:t>
            </a:r>
            <a:endParaRPr dirty="0" err="1"/>
          </a:p>
          <a:p>
            <a:pPr>
              <a:lnSpc>
                <a:spcPct val="72000"/>
              </a:lnSpc>
              <a:buSzTx/>
              <a:buNone/>
              <a:defRPr sz="2300"/>
            </a:pPr>
            <a:r>
              <a:rPr dirty="0"/>
              <a:t>Snack:</a:t>
            </a:r>
            <a:r>
              <a:rPr lang="cs-CZ" dirty="0"/>
              <a:t>   </a:t>
            </a:r>
            <a:r>
              <a:rPr lang="cs-CZ" dirty="0" err="1"/>
              <a:t>Whole</a:t>
            </a:r>
            <a:r>
              <a:rPr lang="cs-CZ" dirty="0"/>
              <a:t> gran </a:t>
            </a:r>
            <a:r>
              <a:rPr lang="cs-CZ" dirty="0" err="1"/>
              <a:t>bread</a:t>
            </a:r>
            <a:r>
              <a:rPr dirty="0"/>
              <a:t>, cream cheese spread, pear</a:t>
            </a:r>
          </a:p>
          <a:p>
            <a:pPr>
              <a:lnSpc>
                <a:spcPct val="72000"/>
              </a:lnSpc>
              <a:buSzTx/>
              <a:buNone/>
              <a:defRPr sz="2300"/>
            </a:pPr>
            <a:r>
              <a:rPr dirty="0"/>
              <a:t>D:</a:t>
            </a:r>
            <a:r>
              <a:rPr lang="cs-CZ" dirty="0"/>
              <a:t>    </a:t>
            </a:r>
            <a:r>
              <a:rPr dirty="0"/>
              <a:t> Lentils with cream, root vegetable and fried eggs, bread</a:t>
            </a:r>
          </a:p>
        </p:txBody>
      </p:sp>
      <p:sp>
        <p:nvSpPr>
          <p:cNvPr id="376" name="Nadpis 1"/>
          <p:cNvSpPr txBox="1"/>
          <p:nvPr/>
        </p:nvSpPr>
        <p:spPr>
          <a:xfrm>
            <a:off x="476943" y="1112252"/>
            <a:ext cx="10515601" cy="5909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rPr dirty="0"/>
              <a:t>BLAND DIET </a:t>
            </a:r>
          </a:p>
        </p:txBody>
      </p:sp>
      <p:sp>
        <p:nvSpPr>
          <p:cNvPr id="377" name="Zástupný symbol pro obsah 2"/>
          <p:cNvSpPr txBox="1"/>
          <p:nvPr/>
        </p:nvSpPr>
        <p:spPr>
          <a:xfrm>
            <a:off x="6223000" y="1825625"/>
            <a:ext cx="4493304"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rmAutofit/>
          </a:bodyPr>
          <a:lstStyle/>
          <a:p>
            <a:pPr marL="228600" indent="-228600">
              <a:lnSpc>
                <a:spcPct val="72000"/>
              </a:lnSpc>
              <a:spcBef>
                <a:spcPts val="1000"/>
              </a:spcBef>
              <a:buSzPct val="100000"/>
              <a:buFont typeface="Arial"/>
              <a:buChar char="•"/>
              <a:defRPr sz="1000"/>
            </a:pPr>
            <a:endParaRPr dirty="0"/>
          </a:p>
          <a:p>
            <a:pPr marL="228600" indent="-228600">
              <a:lnSpc>
                <a:spcPct val="72000"/>
              </a:lnSpc>
              <a:spcBef>
                <a:spcPts val="1000"/>
              </a:spcBef>
              <a:buFont typeface="Arial"/>
              <a:defRPr sz="2300"/>
            </a:pPr>
            <a:r>
              <a:rPr dirty="0"/>
              <a:t>B:</a:t>
            </a:r>
            <a:r>
              <a:rPr lang="cs-CZ" dirty="0"/>
              <a:t> </a:t>
            </a:r>
            <a:r>
              <a:rPr dirty="0"/>
              <a:t> </a:t>
            </a:r>
            <a:r>
              <a:rPr dirty="0">
                <a:solidFill>
                  <a:srgbClr val="FF2600"/>
                </a:solidFill>
              </a:rPr>
              <a:t>Bread with sunflower seeds</a:t>
            </a:r>
            <a:r>
              <a:rPr dirty="0"/>
              <a:t>,</a:t>
            </a:r>
            <a:r>
              <a:rPr lang="cs-CZ" dirty="0"/>
              <a:t>    </a:t>
            </a:r>
            <a:r>
              <a:rPr dirty="0"/>
              <a:t> carrot spread with </a:t>
            </a:r>
            <a:r>
              <a:rPr dirty="0">
                <a:solidFill>
                  <a:srgbClr val="FF4F41"/>
                </a:solidFill>
              </a:rPr>
              <a:t>garlic, bell peppers</a:t>
            </a:r>
            <a:r>
              <a:rPr dirty="0"/>
              <a:t>, </a:t>
            </a:r>
            <a:r>
              <a:rPr lang="cs-CZ" dirty="0" err="1">
                <a:solidFill>
                  <a:srgbClr val="FF0000"/>
                </a:solidFill>
              </a:rPr>
              <a:t>strong</a:t>
            </a:r>
            <a:r>
              <a:rPr lang="cs-CZ" dirty="0">
                <a:solidFill>
                  <a:srgbClr val="FF0000"/>
                </a:solidFill>
              </a:rPr>
              <a:t> </a:t>
            </a:r>
            <a:r>
              <a:rPr lang="cs-CZ" dirty="0" err="1">
                <a:solidFill>
                  <a:srgbClr val="FF0000"/>
                </a:solidFill>
              </a:rPr>
              <a:t>black</a:t>
            </a:r>
            <a:r>
              <a:rPr lang="cs-CZ" dirty="0">
                <a:solidFill>
                  <a:srgbClr val="FF0000"/>
                </a:solidFill>
              </a:rPr>
              <a:t> </a:t>
            </a:r>
            <a:r>
              <a:rPr lang="cs-CZ" dirty="0" err="1">
                <a:solidFill>
                  <a:srgbClr val="FF0000"/>
                </a:solidFill>
              </a:rPr>
              <a:t>tea</a:t>
            </a:r>
            <a:endParaRPr dirty="0" err="1">
              <a:solidFill>
                <a:srgbClr val="FF0000"/>
              </a:solidFill>
            </a:endParaRPr>
          </a:p>
          <a:p>
            <a:pPr marL="228600" indent="-228600">
              <a:lnSpc>
                <a:spcPct val="72000"/>
              </a:lnSpc>
              <a:spcBef>
                <a:spcPts val="1000"/>
              </a:spcBef>
              <a:buFont typeface="Arial"/>
              <a:defRPr sz="2300"/>
            </a:pPr>
            <a:r>
              <a:rPr dirty="0"/>
              <a:t>Snack:</a:t>
            </a:r>
            <a:r>
              <a:rPr lang="cs-CZ" dirty="0"/>
              <a:t>  </a:t>
            </a:r>
            <a:r>
              <a:rPr dirty="0"/>
              <a:t> Yogurt smoothie with </a:t>
            </a:r>
            <a:r>
              <a:rPr dirty="0">
                <a:solidFill>
                  <a:srgbClr val="FF4F41"/>
                </a:solidFill>
              </a:rPr>
              <a:t>strawberries</a:t>
            </a:r>
          </a:p>
          <a:p>
            <a:pPr marL="228600" indent="-228600">
              <a:lnSpc>
                <a:spcPct val="72000"/>
              </a:lnSpc>
              <a:spcBef>
                <a:spcPts val="1000"/>
              </a:spcBef>
              <a:buFont typeface="Arial"/>
              <a:defRPr sz="2300"/>
            </a:pPr>
            <a:r>
              <a:rPr dirty="0"/>
              <a:t>L:</a:t>
            </a:r>
            <a:r>
              <a:rPr lang="cs-CZ" dirty="0"/>
              <a:t>   </a:t>
            </a:r>
            <a:r>
              <a:rPr dirty="0"/>
              <a:t> Potato soup with </a:t>
            </a:r>
            <a:r>
              <a:rPr dirty="0">
                <a:solidFill>
                  <a:srgbClr val="FF4F41"/>
                </a:solidFill>
              </a:rPr>
              <a:t>mushrooms</a:t>
            </a:r>
          </a:p>
          <a:p>
            <a:pPr marL="228600" indent="-228600">
              <a:lnSpc>
                <a:spcPct val="72000"/>
              </a:lnSpc>
              <a:spcBef>
                <a:spcPts val="1000"/>
              </a:spcBef>
              <a:buFont typeface="Arial"/>
              <a:defRPr sz="2300"/>
            </a:pPr>
            <a:r>
              <a:rPr dirty="0"/>
              <a:t>	</a:t>
            </a:r>
            <a:r>
              <a:rPr lang="cs-CZ" dirty="0"/>
              <a:t>   </a:t>
            </a:r>
            <a:r>
              <a:rPr dirty="0"/>
              <a:t> Turkey roll, </a:t>
            </a:r>
            <a:r>
              <a:rPr dirty="0">
                <a:solidFill>
                  <a:srgbClr val="FF4F41"/>
                </a:solidFill>
              </a:rPr>
              <a:t>wild</a:t>
            </a:r>
            <a:r>
              <a:rPr dirty="0"/>
              <a:t> rice, </a:t>
            </a:r>
            <a:r>
              <a:rPr lang="cs-CZ" dirty="0" err="1">
                <a:solidFill>
                  <a:srgbClr val="FF4F41"/>
                </a:solidFill>
              </a:rPr>
              <a:t>coleslaw</a:t>
            </a:r>
            <a:endParaRPr dirty="0" err="1"/>
          </a:p>
          <a:p>
            <a:pPr marL="228600" indent="-228600">
              <a:lnSpc>
                <a:spcPct val="72000"/>
              </a:lnSpc>
              <a:spcBef>
                <a:spcPts val="1000"/>
              </a:spcBef>
              <a:buFont typeface="Arial"/>
              <a:defRPr sz="2300"/>
            </a:pPr>
            <a:r>
              <a:rPr dirty="0"/>
              <a:t>Snack:</a:t>
            </a:r>
            <a:r>
              <a:rPr lang="cs-CZ" dirty="0"/>
              <a:t>  </a:t>
            </a:r>
            <a:r>
              <a:rPr dirty="0"/>
              <a:t> </a:t>
            </a:r>
            <a:r>
              <a:rPr lang="cs-CZ" dirty="0" err="1">
                <a:solidFill>
                  <a:srgbClr val="FF4F41"/>
                </a:solidFill>
              </a:rPr>
              <a:t>Wholegrain</a:t>
            </a:r>
            <a:r>
              <a:rPr lang="cs-CZ" dirty="0">
                <a:solidFill>
                  <a:srgbClr val="FF4F41"/>
                </a:solidFill>
              </a:rPr>
              <a:t> </a:t>
            </a:r>
            <a:r>
              <a:rPr lang="cs-CZ" dirty="0" err="1">
                <a:solidFill>
                  <a:srgbClr val="FF4F41"/>
                </a:solidFill>
              </a:rPr>
              <a:t>bread</a:t>
            </a:r>
            <a:r>
              <a:rPr dirty="0"/>
              <a:t>, cream cheese spread, </a:t>
            </a:r>
            <a:r>
              <a:rPr dirty="0">
                <a:solidFill>
                  <a:srgbClr val="FF4F41"/>
                </a:solidFill>
              </a:rPr>
              <a:t>pear</a:t>
            </a:r>
          </a:p>
          <a:p>
            <a:pPr marL="228600" indent="-228600">
              <a:lnSpc>
                <a:spcPct val="72000"/>
              </a:lnSpc>
              <a:spcBef>
                <a:spcPts val="1000"/>
              </a:spcBef>
              <a:buFont typeface="Arial"/>
              <a:defRPr sz="2300"/>
            </a:pPr>
            <a:r>
              <a:rPr dirty="0"/>
              <a:t>D:</a:t>
            </a:r>
            <a:r>
              <a:rPr lang="cs-CZ" dirty="0"/>
              <a:t>    </a:t>
            </a:r>
            <a:r>
              <a:rPr dirty="0"/>
              <a:t> </a:t>
            </a:r>
            <a:r>
              <a:rPr dirty="0">
                <a:solidFill>
                  <a:srgbClr val="FF4F41"/>
                </a:solidFill>
              </a:rPr>
              <a:t>Lentils</a:t>
            </a:r>
            <a:r>
              <a:rPr dirty="0"/>
              <a:t> with cream, root vegetable and </a:t>
            </a:r>
            <a:r>
              <a:rPr dirty="0">
                <a:solidFill>
                  <a:srgbClr val="FF4F41"/>
                </a:solidFill>
              </a:rPr>
              <a:t>fried</a:t>
            </a:r>
            <a:r>
              <a:rPr dirty="0"/>
              <a:t> eggs, </a:t>
            </a:r>
            <a:r>
              <a:rPr dirty="0">
                <a:solidFill>
                  <a:srgbClr val="FF0000"/>
                </a:solidFill>
              </a:rPr>
              <a:t>bread</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Nadpis 1"/>
          <p:cNvSpPr txBox="1"/>
          <p:nvPr/>
        </p:nvSpPr>
        <p:spPr>
          <a:xfrm>
            <a:off x="476943" y="1112252"/>
            <a:ext cx="10515601" cy="5909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rPr lang="en-US" dirty="0"/>
              <a:t>BLAND DIET </a:t>
            </a:r>
            <a:endParaRPr lang="cs-CZ" dirty="0">
              <a:solidFill>
                <a:schemeClr val="tx1"/>
              </a:solidFill>
            </a:endParaRPr>
          </a:p>
        </p:txBody>
      </p:sp>
      <p:sp>
        <p:nvSpPr>
          <p:cNvPr id="380" name="Zástupný symbol pro obsah 2"/>
          <p:cNvSpPr txBox="1"/>
          <p:nvPr/>
        </p:nvSpPr>
        <p:spPr>
          <a:xfrm>
            <a:off x="838200" y="1844824"/>
            <a:ext cx="4493304"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rmAutofit/>
          </a:bodyPr>
          <a:lstStyle/>
          <a:p>
            <a:pPr marL="228600" indent="-228600">
              <a:lnSpc>
                <a:spcPct val="72000"/>
              </a:lnSpc>
              <a:spcBef>
                <a:spcPts val="1000"/>
              </a:spcBef>
              <a:buSzPct val="100000"/>
              <a:buFont typeface="Arial"/>
              <a:buChar char="•"/>
              <a:defRPr sz="1000"/>
            </a:pPr>
            <a:endParaRPr dirty="0"/>
          </a:p>
          <a:p>
            <a:pPr marL="228600" indent="-228600">
              <a:lnSpc>
                <a:spcPct val="72000"/>
              </a:lnSpc>
              <a:spcBef>
                <a:spcPts val="1000"/>
              </a:spcBef>
              <a:buFont typeface="Arial"/>
              <a:defRPr sz="2300"/>
            </a:pPr>
            <a:r>
              <a:rPr dirty="0"/>
              <a:t>B:</a:t>
            </a:r>
            <a:r>
              <a:rPr lang="cs-CZ" dirty="0"/>
              <a:t> </a:t>
            </a:r>
            <a:r>
              <a:rPr dirty="0"/>
              <a:t> </a:t>
            </a:r>
            <a:r>
              <a:rPr dirty="0">
                <a:solidFill>
                  <a:srgbClr val="FF2600"/>
                </a:solidFill>
              </a:rPr>
              <a:t>Bread with sunflower seeds</a:t>
            </a:r>
            <a:r>
              <a:rPr dirty="0"/>
              <a:t>,</a:t>
            </a:r>
            <a:r>
              <a:rPr lang="cs-CZ" dirty="0"/>
              <a:t>    </a:t>
            </a:r>
            <a:r>
              <a:rPr dirty="0"/>
              <a:t> carrot spread with </a:t>
            </a:r>
            <a:r>
              <a:rPr dirty="0">
                <a:solidFill>
                  <a:srgbClr val="FF4F41"/>
                </a:solidFill>
              </a:rPr>
              <a:t>garlic, bell peppers</a:t>
            </a:r>
            <a:r>
              <a:rPr dirty="0"/>
              <a:t>, </a:t>
            </a:r>
            <a:r>
              <a:rPr lang="cs-CZ" dirty="0" err="1">
                <a:solidFill>
                  <a:srgbClr val="FF0000"/>
                </a:solidFill>
              </a:rPr>
              <a:t>strong</a:t>
            </a:r>
            <a:r>
              <a:rPr lang="cs-CZ" dirty="0">
                <a:solidFill>
                  <a:srgbClr val="FF0000"/>
                </a:solidFill>
              </a:rPr>
              <a:t> </a:t>
            </a:r>
            <a:r>
              <a:rPr lang="cs-CZ" dirty="0" err="1">
                <a:solidFill>
                  <a:srgbClr val="FF0000"/>
                </a:solidFill>
              </a:rPr>
              <a:t>black</a:t>
            </a:r>
            <a:r>
              <a:rPr lang="cs-CZ" dirty="0">
                <a:solidFill>
                  <a:srgbClr val="FF0000"/>
                </a:solidFill>
              </a:rPr>
              <a:t> </a:t>
            </a:r>
            <a:r>
              <a:rPr lang="cs-CZ" dirty="0" err="1">
                <a:solidFill>
                  <a:srgbClr val="FF0000"/>
                </a:solidFill>
              </a:rPr>
              <a:t>tea</a:t>
            </a:r>
            <a:endParaRPr dirty="0" err="1">
              <a:solidFill>
                <a:srgbClr val="FF0000"/>
              </a:solidFill>
            </a:endParaRPr>
          </a:p>
          <a:p>
            <a:pPr marL="228600" indent="-228600">
              <a:lnSpc>
                <a:spcPct val="72000"/>
              </a:lnSpc>
              <a:spcBef>
                <a:spcPts val="1000"/>
              </a:spcBef>
              <a:buFont typeface="Arial"/>
              <a:defRPr sz="2300"/>
            </a:pPr>
            <a:r>
              <a:rPr dirty="0"/>
              <a:t>Snack:</a:t>
            </a:r>
            <a:r>
              <a:rPr lang="cs-CZ" dirty="0"/>
              <a:t>  </a:t>
            </a:r>
            <a:r>
              <a:rPr dirty="0"/>
              <a:t> Yogurt smoothie with </a:t>
            </a:r>
            <a:r>
              <a:rPr dirty="0">
                <a:solidFill>
                  <a:srgbClr val="FF4F41"/>
                </a:solidFill>
              </a:rPr>
              <a:t>strawberries</a:t>
            </a:r>
          </a:p>
          <a:p>
            <a:pPr marL="228600" indent="-228600">
              <a:lnSpc>
                <a:spcPct val="72000"/>
              </a:lnSpc>
              <a:spcBef>
                <a:spcPts val="1000"/>
              </a:spcBef>
              <a:buFont typeface="Arial"/>
              <a:defRPr sz="2300"/>
            </a:pPr>
            <a:r>
              <a:rPr dirty="0"/>
              <a:t>L:</a:t>
            </a:r>
            <a:r>
              <a:rPr lang="cs-CZ" dirty="0"/>
              <a:t>   </a:t>
            </a:r>
            <a:r>
              <a:rPr dirty="0"/>
              <a:t> Potato soup with </a:t>
            </a:r>
            <a:r>
              <a:rPr dirty="0">
                <a:solidFill>
                  <a:srgbClr val="FF4F41"/>
                </a:solidFill>
              </a:rPr>
              <a:t>mushrooms</a:t>
            </a:r>
          </a:p>
          <a:p>
            <a:pPr marL="228600" indent="-228600">
              <a:lnSpc>
                <a:spcPct val="72000"/>
              </a:lnSpc>
              <a:spcBef>
                <a:spcPts val="1000"/>
              </a:spcBef>
              <a:buFont typeface="Arial"/>
              <a:defRPr sz="2300"/>
            </a:pPr>
            <a:r>
              <a:rPr dirty="0"/>
              <a:t>	</a:t>
            </a:r>
            <a:r>
              <a:rPr lang="cs-CZ" dirty="0"/>
              <a:t>   </a:t>
            </a:r>
            <a:r>
              <a:rPr dirty="0"/>
              <a:t> Turkey roll, </a:t>
            </a:r>
            <a:r>
              <a:rPr dirty="0">
                <a:solidFill>
                  <a:srgbClr val="FF4F41"/>
                </a:solidFill>
              </a:rPr>
              <a:t>wild</a:t>
            </a:r>
            <a:r>
              <a:rPr dirty="0"/>
              <a:t> rice, </a:t>
            </a:r>
            <a:r>
              <a:rPr lang="cs-CZ" dirty="0" err="1">
                <a:solidFill>
                  <a:srgbClr val="FF4F41"/>
                </a:solidFill>
              </a:rPr>
              <a:t>coleslaw</a:t>
            </a:r>
            <a:endParaRPr dirty="0" err="1"/>
          </a:p>
          <a:p>
            <a:pPr marL="228600" indent="-228600">
              <a:lnSpc>
                <a:spcPct val="72000"/>
              </a:lnSpc>
              <a:spcBef>
                <a:spcPts val="1000"/>
              </a:spcBef>
              <a:buFont typeface="Arial"/>
              <a:defRPr sz="2300"/>
            </a:pPr>
            <a:r>
              <a:rPr dirty="0"/>
              <a:t>Snack:</a:t>
            </a:r>
            <a:r>
              <a:rPr lang="cs-CZ" dirty="0"/>
              <a:t>   </a:t>
            </a:r>
            <a:r>
              <a:rPr lang="cs-CZ" dirty="0" err="1">
                <a:solidFill>
                  <a:srgbClr val="FF4F41"/>
                </a:solidFill>
              </a:rPr>
              <a:t>Wholegrain</a:t>
            </a:r>
            <a:r>
              <a:rPr lang="cs-CZ" dirty="0">
                <a:solidFill>
                  <a:srgbClr val="FF4F41"/>
                </a:solidFill>
              </a:rPr>
              <a:t> </a:t>
            </a:r>
            <a:r>
              <a:rPr lang="cs-CZ" dirty="0" err="1">
                <a:solidFill>
                  <a:srgbClr val="FF4F41"/>
                </a:solidFill>
              </a:rPr>
              <a:t>bread</a:t>
            </a:r>
            <a:r>
              <a:rPr dirty="0"/>
              <a:t>, cream cheese spread, </a:t>
            </a:r>
            <a:r>
              <a:rPr dirty="0">
                <a:solidFill>
                  <a:srgbClr val="FF4F41"/>
                </a:solidFill>
              </a:rPr>
              <a:t>pear</a:t>
            </a:r>
          </a:p>
          <a:p>
            <a:pPr marL="228600" indent="-228600">
              <a:lnSpc>
                <a:spcPct val="72000"/>
              </a:lnSpc>
              <a:spcBef>
                <a:spcPts val="1000"/>
              </a:spcBef>
              <a:buFont typeface="Arial"/>
              <a:defRPr sz="2300"/>
            </a:pPr>
            <a:r>
              <a:rPr dirty="0"/>
              <a:t>D:</a:t>
            </a:r>
            <a:r>
              <a:rPr lang="cs-CZ" dirty="0"/>
              <a:t>    </a:t>
            </a:r>
            <a:r>
              <a:rPr dirty="0"/>
              <a:t> </a:t>
            </a:r>
            <a:r>
              <a:rPr dirty="0">
                <a:solidFill>
                  <a:srgbClr val="FF4F41"/>
                </a:solidFill>
              </a:rPr>
              <a:t>Lentils</a:t>
            </a:r>
            <a:r>
              <a:rPr dirty="0"/>
              <a:t> with cream, root vegetable and </a:t>
            </a:r>
            <a:r>
              <a:rPr dirty="0">
                <a:solidFill>
                  <a:srgbClr val="FF4F41"/>
                </a:solidFill>
              </a:rPr>
              <a:t>fried</a:t>
            </a:r>
            <a:r>
              <a:rPr dirty="0"/>
              <a:t> eggs, </a:t>
            </a:r>
            <a:r>
              <a:rPr dirty="0">
                <a:solidFill>
                  <a:srgbClr val="FF0000"/>
                </a:solidFill>
              </a:rPr>
              <a:t>bread</a:t>
            </a:r>
          </a:p>
        </p:txBody>
      </p:sp>
      <p:sp>
        <p:nvSpPr>
          <p:cNvPr id="381" name="Zástupný symbol pro obsah 2"/>
          <p:cNvSpPr txBox="1"/>
          <p:nvPr/>
        </p:nvSpPr>
        <p:spPr>
          <a:xfrm>
            <a:off x="6198848" y="1965325"/>
            <a:ext cx="4493304"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rmAutofit/>
          </a:bodyPr>
          <a:lstStyle/>
          <a:p>
            <a:pPr marL="223520" indent="-223520" defTabSz="896111">
              <a:lnSpc>
                <a:spcPct val="72000"/>
              </a:lnSpc>
              <a:spcBef>
                <a:spcPts val="900"/>
              </a:spcBef>
              <a:buSzPct val="100000"/>
              <a:buFont typeface="Arial"/>
              <a:buChar char="•"/>
              <a:defRPr sz="980"/>
            </a:pPr>
            <a:endParaRPr lang="cs-CZ" dirty="0"/>
          </a:p>
          <a:p>
            <a:pPr marL="223520" indent="-223520" defTabSz="896111">
              <a:lnSpc>
                <a:spcPct val="72000"/>
              </a:lnSpc>
              <a:spcBef>
                <a:spcPts val="900"/>
              </a:spcBef>
              <a:buFont typeface="Arial"/>
              <a:defRPr sz="2254"/>
            </a:pPr>
            <a:r>
              <a:rPr sz="2250" dirty="0"/>
              <a:t>B:</a:t>
            </a:r>
            <a:r>
              <a:rPr lang="cs-CZ" sz="2250" dirty="0"/>
              <a:t> </a:t>
            </a:r>
            <a:r>
              <a:rPr sz="2250" dirty="0"/>
              <a:t> Toast bread,</a:t>
            </a:r>
            <a:r>
              <a:rPr lang="cs-CZ" sz="2250" dirty="0"/>
              <a:t> </a:t>
            </a:r>
            <a:r>
              <a:rPr sz="2250" dirty="0"/>
              <a:t> carrot spread </a:t>
            </a:r>
            <a:r>
              <a:rPr sz="2250" dirty="0" err="1"/>
              <a:t>with</a:t>
            </a:r>
            <a:r>
              <a:rPr sz="2250" dirty="0"/>
              <a:t> </a:t>
            </a:r>
            <a:r>
              <a:rPr sz="2250" dirty="0" err="1"/>
              <a:t>parsley</a:t>
            </a:r>
            <a:r>
              <a:rPr sz="2250" dirty="0"/>
              <a:t>, </a:t>
            </a:r>
            <a:r>
              <a:rPr lang="cs-CZ" sz="2250" dirty="0" err="1"/>
              <a:t>weak</a:t>
            </a:r>
            <a:r>
              <a:rPr lang="cs-CZ" sz="2250" dirty="0"/>
              <a:t> </a:t>
            </a:r>
            <a:r>
              <a:rPr lang="cs-CZ" sz="2250" dirty="0" err="1"/>
              <a:t>black</a:t>
            </a:r>
            <a:r>
              <a:rPr lang="cs-CZ" sz="2250" dirty="0"/>
              <a:t> </a:t>
            </a:r>
            <a:r>
              <a:rPr lang="cs-CZ" sz="2250" dirty="0" err="1"/>
              <a:t>tea</a:t>
            </a:r>
          </a:p>
          <a:p>
            <a:pPr marL="223520" indent="-223520" defTabSz="896111">
              <a:lnSpc>
                <a:spcPct val="72000"/>
              </a:lnSpc>
              <a:spcBef>
                <a:spcPts val="900"/>
              </a:spcBef>
              <a:buFont typeface="Arial"/>
              <a:defRPr sz="2254"/>
            </a:pPr>
            <a:r>
              <a:rPr sz="2250" dirty="0"/>
              <a:t>Snack:</a:t>
            </a:r>
            <a:r>
              <a:rPr lang="cs-CZ" sz="2250" dirty="0"/>
              <a:t>  </a:t>
            </a:r>
            <a:r>
              <a:rPr sz="2250" dirty="0"/>
              <a:t> Yogurt smoothie with banana</a:t>
            </a:r>
          </a:p>
          <a:p>
            <a:pPr marL="223520" indent="-223520" defTabSz="896111">
              <a:lnSpc>
                <a:spcPct val="72000"/>
              </a:lnSpc>
              <a:spcBef>
                <a:spcPts val="900"/>
              </a:spcBef>
              <a:buFont typeface="Arial"/>
              <a:defRPr sz="2254"/>
            </a:pPr>
            <a:r>
              <a:rPr sz="2250" dirty="0"/>
              <a:t>L:</a:t>
            </a:r>
            <a:r>
              <a:rPr lang="cs-CZ" sz="2250" dirty="0"/>
              <a:t>   </a:t>
            </a:r>
            <a:r>
              <a:rPr sz="2250" dirty="0"/>
              <a:t> Potato soup with mushroom stock</a:t>
            </a:r>
          </a:p>
          <a:p>
            <a:pPr marL="223520" indent="-223520" defTabSz="896111">
              <a:lnSpc>
                <a:spcPct val="72000"/>
              </a:lnSpc>
              <a:spcBef>
                <a:spcPts val="900"/>
              </a:spcBef>
              <a:buFont typeface="Arial"/>
              <a:defRPr sz="2254"/>
            </a:pPr>
            <a:r>
              <a:rPr sz="2250" dirty="0"/>
              <a:t>	</a:t>
            </a:r>
            <a:r>
              <a:rPr lang="cs-CZ" sz="2250" dirty="0"/>
              <a:t>   </a:t>
            </a:r>
            <a:r>
              <a:rPr sz="2250" dirty="0"/>
              <a:t> Turkey roll, stewed rice, Chinese cabbage salad with dill</a:t>
            </a:r>
          </a:p>
          <a:p>
            <a:pPr marL="223520" indent="-223520" defTabSz="896111">
              <a:lnSpc>
                <a:spcPct val="72000"/>
              </a:lnSpc>
              <a:spcBef>
                <a:spcPts val="900"/>
              </a:spcBef>
              <a:buFont typeface="Arial"/>
              <a:defRPr sz="2254"/>
            </a:pPr>
            <a:r>
              <a:rPr sz="2250" dirty="0"/>
              <a:t>Snack:</a:t>
            </a:r>
            <a:r>
              <a:rPr lang="cs-CZ" sz="2250" dirty="0"/>
              <a:t>  </a:t>
            </a:r>
            <a:r>
              <a:rPr sz="2250" dirty="0"/>
              <a:t> Plain roll (no seeds), cream cheese spread, apple (grated)</a:t>
            </a:r>
          </a:p>
          <a:p>
            <a:pPr marL="223520" indent="-223520" defTabSz="896111">
              <a:lnSpc>
                <a:spcPct val="72000"/>
              </a:lnSpc>
              <a:spcBef>
                <a:spcPts val="900"/>
              </a:spcBef>
              <a:buFont typeface="Arial"/>
              <a:defRPr sz="2254"/>
            </a:pPr>
            <a:r>
              <a:rPr sz="2250" dirty="0"/>
              <a:t>D:</a:t>
            </a:r>
            <a:r>
              <a:rPr lang="cs-CZ" sz="2250" dirty="0"/>
              <a:t>    </a:t>
            </a:r>
            <a:r>
              <a:rPr sz="2250" dirty="0"/>
              <a:t> Red lentils with cream, root vegetables and boiled egg</a:t>
            </a:r>
            <a:r>
              <a:rPr lang="en-US" sz="2250" dirty="0"/>
              <a:t>s</a:t>
            </a:r>
            <a:r>
              <a:rPr sz="2250" dirty="0"/>
              <a:t>, French white</a:t>
            </a:r>
            <a:r>
              <a:rPr lang="cs-CZ" sz="2250" dirty="0"/>
              <a:t> </a:t>
            </a:r>
            <a:r>
              <a:rPr sz="2250" dirty="0"/>
              <a:t> bread</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Nadpis 1"/>
          <p:cNvSpPr txBox="1">
            <a:spLocks noGrp="1"/>
          </p:cNvSpPr>
          <p:nvPr>
            <p:ph type="title"/>
          </p:nvPr>
        </p:nvSpPr>
        <p:spPr>
          <a:xfrm>
            <a:off x="2145307" y="398263"/>
            <a:ext cx="8714186" cy="709962"/>
          </a:xfrm>
          <a:prstGeom prst="rect">
            <a:avLst/>
          </a:prstGeom>
        </p:spPr>
        <p:txBody>
          <a:bodyPr/>
          <a:lstStyle>
            <a:lvl1pPr>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t>SUITABLE AND UNSUITABLE MEALS</a:t>
            </a:r>
          </a:p>
        </p:txBody>
      </p:sp>
      <p:sp>
        <p:nvSpPr>
          <p:cNvPr id="384" name="Zástupný symbol pro obsah 2"/>
          <p:cNvSpPr txBox="1">
            <a:spLocks noGrp="1"/>
          </p:cNvSpPr>
          <p:nvPr>
            <p:ph type="body" idx="1"/>
          </p:nvPr>
        </p:nvSpPr>
        <p:spPr>
          <a:xfrm>
            <a:off x="1118691" y="1667023"/>
            <a:ext cx="9743207" cy="4774830"/>
          </a:xfrm>
          <a:prstGeom prst="rect">
            <a:avLst/>
          </a:prstGeom>
        </p:spPr>
        <p:txBody>
          <a:bodyPr/>
          <a:lstStyle/>
          <a:p>
            <a:pPr marL="0" indent="0">
              <a:lnSpc>
                <a:spcPct val="72000"/>
              </a:lnSpc>
              <a:spcBef>
                <a:spcPts val="2900"/>
              </a:spcBef>
              <a:buSzTx/>
              <a:buFontTx/>
              <a:buNone/>
              <a:defRPr sz="2200"/>
            </a:pPr>
            <a:r>
              <a:t>Buckwheat porridge with pumpkin seeds, honey and raspberries</a:t>
            </a:r>
          </a:p>
          <a:p>
            <a:pPr marL="355600" indent="-355600">
              <a:lnSpc>
                <a:spcPct val="72000"/>
              </a:lnSpc>
              <a:spcBef>
                <a:spcPts val="2900"/>
              </a:spcBef>
              <a:buSzTx/>
              <a:buNone/>
              <a:defRPr sz="2200"/>
            </a:pPr>
            <a:r>
              <a:t>Multigrain bread with avocado-garlic spread and tomato</a:t>
            </a:r>
          </a:p>
          <a:p>
            <a:pPr marL="355600" indent="-355600">
              <a:lnSpc>
                <a:spcPct val="72000"/>
              </a:lnSpc>
              <a:spcBef>
                <a:spcPts val="2900"/>
              </a:spcBef>
              <a:buSzTx/>
              <a:buNone/>
              <a:defRPr sz="2200"/>
            </a:pPr>
            <a:r>
              <a:t>Chicken curry thighs, homemade tartar sauce, mashed potatoes with green onions</a:t>
            </a:r>
          </a:p>
          <a:p>
            <a:pPr marL="355600" indent="-355600">
              <a:lnSpc>
                <a:spcPct val="72000"/>
              </a:lnSpc>
              <a:spcBef>
                <a:spcPts val="2900"/>
              </a:spcBef>
              <a:buSzTx/>
              <a:buNone/>
              <a:defRPr sz="2200"/>
            </a:pPr>
            <a:r>
              <a:t>Potato soup with boletes (wild mushrooms)</a:t>
            </a:r>
          </a:p>
          <a:p>
            <a:pPr marL="355600" indent="-355600">
              <a:lnSpc>
                <a:spcPct val="72000"/>
              </a:lnSpc>
              <a:spcBef>
                <a:spcPts val="2900"/>
              </a:spcBef>
              <a:buSzTx/>
              <a:buNone/>
              <a:defRPr sz="2200"/>
            </a:pPr>
            <a:r>
              <a:t>Stuffed beef roll, basmati rice</a:t>
            </a:r>
          </a:p>
          <a:p>
            <a:pPr marL="355600" indent="-355600">
              <a:lnSpc>
                <a:spcPct val="72000"/>
              </a:lnSpc>
              <a:spcBef>
                <a:spcPts val="2900"/>
              </a:spcBef>
              <a:buSzTx/>
              <a:buNone/>
              <a:defRPr sz="2200"/>
            </a:pPr>
            <a:r>
              <a:t>Rabbit stew with garlic, sweet and sour red cabbage, bread dumplings</a:t>
            </a:r>
          </a:p>
          <a:p>
            <a:pPr marL="355600" indent="-355600">
              <a:lnSpc>
                <a:spcPct val="72000"/>
              </a:lnSpc>
              <a:spcBef>
                <a:spcPts val="2900"/>
              </a:spcBef>
              <a:buSzTx/>
              <a:buNone/>
              <a:defRPr sz="2200"/>
            </a:pPr>
            <a:r>
              <a:t>Alaska pollock in cheese batter, potatoes, tomato salad</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Nadpis 1"/>
          <p:cNvSpPr txBox="1"/>
          <p:nvPr/>
        </p:nvSpPr>
        <p:spPr>
          <a:xfrm>
            <a:off x="2038118" y="428124"/>
            <a:ext cx="871418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t>SUITABLE AND UNSUITABLE MEALS</a:t>
            </a:r>
          </a:p>
        </p:txBody>
      </p:sp>
      <p:sp>
        <p:nvSpPr>
          <p:cNvPr id="387" name="Zástupný symbol pro obsah 2"/>
          <p:cNvSpPr txBox="1"/>
          <p:nvPr/>
        </p:nvSpPr>
        <p:spPr>
          <a:xfrm>
            <a:off x="879215" y="1468829"/>
            <a:ext cx="10161860" cy="496721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94105" indent="-294105">
              <a:lnSpc>
                <a:spcPct val="72000"/>
              </a:lnSpc>
              <a:spcBef>
                <a:spcPts val="2800"/>
              </a:spcBef>
              <a:buSzPct val="100000"/>
              <a:buAutoNum type="arabicPeriod"/>
              <a:defRPr sz="2200">
                <a:solidFill>
                  <a:srgbClr val="FF4F41"/>
                </a:solidFill>
              </a:defRPr>
            </a:pPr>
            <a:r>
              <a:t>Buckwheat porridge with pumpkin seeds, honey and raspberries</a:t>
            </a:r>
          </a:p>
          <a:p>
            <a:pPr>
              <a:lnSpc>
                <a:spcPct val="72000"/>
              </a:lnSpc>
              <a:spcBef>
                <a:spcPts val="1900"/>
              </a:spcBef>
              <a:defRPr sz="2200"/>
            </a:pPr>
            <a:r>
              <a:t>➞ Buckwheat porridge with corn flakes, honey and apricots – SUITABLE meal</a:t>
            </a:r>
          </a:p>
          <a:p>
            <a:pPr>
              <a:lnSpc>
                <a:spcPct val="72000"/>
              </a:lnSpc>
              <a:spcBef>
                <a:spcPts val="1900"/>
              </a:spcBef>
              <a:defRPr sz="2200"/>
            </a:pPr>
            <a:endParaRPr sz="700"/>
          </a:p>
          <a:p>
            <a:pPr marL="355600" indent="-355600">
              <a:lnSpc>
                <a:spcPct val="72000"/>
              </a:lnSpc>
              <a:spcBef>
                <a:spcPts val="2900"/>
              </a:spcBef>
              <a:buFont typeface="Arial"/>
              <a:defRPr sz="2200"/>
            </a:pPr>
            <a:r>
              <a:t>Multigrain bread with avocado-garlic spread and tomato</a:t>
            </a:r>
          </a:p>
          <a:p>
            <a:pPr marL="355600" indent="-355600">
              <a:lnSpc>
                <a:spcPct val="72000"/>
              </a:lnSpc>
              <a:spcBef>
                <a:spcPts val="2900"/>
              </a:spcBef>
              <a:buFont typeface="Arial"/>
              <a:defRPr sz="2200"/>
            </a:pPr>
            <a:r>
              <a:t>Chicken curry thighs, homemade tartar sauce, mashed potatoes with green onions</a:t>
            </a:r>
          </a:p>
          <a:p>
            <a:pPr marL="355600" indent="-355600">
              <a:lnSpc>
                <a:spcPct val="72000"/>
              </a:lnSpc>
              <a:spcBef>
                <a:spcPts val="2900"/>
              </a:spcBef>
              <a:buFont typeface="Arial"/>
              <a:defRPr sz="2200"/>
            </a:pPr>
            <a:r>
              <a:t>Potato soup with boletes (wild mushrooms)</a:t>
            </a:r>
          </a:p>
          <a:p>
            <a:pPr marL="355600" indent="-355600">
              <a:lnSpc>
                <a:spcPct val="72000"/>
              </a:lnSpc>
              <a:spcBef>
                <a:spcPts val="2900"/>
              </a:spcBef>
              <a:buFont typeface="Arial"/>
              <a:defRPr sz="2200"/>
            </a:pPr>
            <a:r>
              <a:t>Stuffed beef roll, basmati rice</a:t>
            </a:r>
          </a:p>
          <a:p>
            <a:pPr marL="355600" indent="-355600">
              <a:lnSpc>
                <a:spcPct val="72000"/>
              </a:lnSpc>
              <a:spcBef>
                <a:spcPts val="2900"/>
              </a:spcBef>
              <a:buFont typeface="Arial"/>
              <a:defRPr sz="2200"/>
            </a:pPr>
            <a:r>
              <a:t>Rabbit stew with garlic, sweet and sour red cabbage, bread dumplings</a:t>
            </a:r>
          </a:p>
          <a:p>
            <a:pPr marL="355600" indent="-355600">
              <a:lnSpc>
                <a:spcPct val="72000"/>
              </a:lnSpc>
              <a:spcBef>
                <a:spcPts val="2900"/>
              </a:spcBef>
              <a:buFont typeface="Arial"/>
              <a:defRPr sz="2200"/>
            </a:pPr>
            <a:r>
              <a:t>Alaska pollock in cheese batter, potatoes, tomato salad</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Nadpis 1"/>
          <p:cNvSpPr txBox="1"/>
          <p:nvPr/>
        </p:nvSpPr>
        <p:spPr>
          <a:xfrm>
            <a:off x="1847618" y="466224"/>
            <a:ext cx="871418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t>SUITABLE AND UNSUITABLE MEALS</a:t>
            </a:r>
          </a:p>
        </p:txBody>
      </p:sp>
      <p:sp>
        <p:nvSpPr>
          <p:cNvPr id="390" name="Zástupný symbol pro obsah 2"/>
          <p:cNvSpPr txBox="1"/>
          <p:nvPr/>
        </p:nvSpPr>
        <p:spPr>
          <a:xfrm>
            <a:off x="873625" y="1608529"/>
            <a:ext cx="9969028" cy="494007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58812" indent="-258812" defTabSz="804672">
              <a:lnSpc>
                <a:spcPct val="72000"/>
              </a:lnSpc>
              <a:spcBef>
                <a:spcPts val="2400"/>
              </a:spcBef>
              <a:buSzPct val="100000"/>
              <a:buAutoNum type="arabicPeriod"/>
              <a:defRPr sz="1936">
                <a:solidFill>
                  <a:srgbClr val="FF4F41"/>
                </a:solidFill>
              </a:defRPr>
            </a:pPr>
            <a:r>
              <a:t>Buckwheat porridge with pumpkin seeds, honey and raspberries</a:t>
            </a:r>
          </a:p>
          <a:p>
            <a:pPr defTabSz="804672">
              <a:lnSpc>
                <a:spcPct val="72000"/>
              </a:lnSpc>
              <a:spcBef>
                <a:spcPts val="1600"/>
              </a:spcBef>
              <a:defRPr sz="1936"/>
            </a:pPr>
            <a:r>
              <a:t>➞ Buckwheat porridge with corn flakes, honey and apricots – SUITABLE meal</a:t>
            </a:r>
            <a:endParaRPr sz="616"/>
          </a:p>
          <a:p>
            <a:pPr marL="258812" indent="-258812" defTabSz="804672">
              <a:lnSpc>
                <a:spcPct val="72000"/>
              </a:lnSpc>
              <a:spcBef>
                <a:spcPts val="2500"/>
              </a:spcBef>
              <a:buSzPct val="100000"/>
              <a:buAutoNum type="arabicPeriod" startAt="2"/>
              <a:defRPr sz="1936">
                <a:solidFill>
                  <a:srgbClr val="FF4F41"/>
                </a:solidFill>
              </a:defRPr>
            </a:pPr>
            <a:r>
              <a:t>Multigrain bread with avocado-garlic spread and tomato</a:t>
            </a:r>
          </a:p>
          <a:p>
            <a:pPr defTabSz="804672">
              <a:lnSpc>
                <a:spcPct val="72000"/>
              </a:lnSpc>
              <a:spcBef>
                <a:spcPts val="1600"/>
              </a:spcBef>
              <a:defRPr sz="1936"/>
            </a:pPr>
            <a:r>
              <a:t>➞ Toast bread with avocado spread and carrot - – SUITABLE meal</a:t>
            </a:r>
            <a:endParaRPr sz="616"/>
          </a:p>
          <a:p>
            <a:pPr defTabSz="804672">
              <a:lnSpc>
                <a:spcPct val="72000"/>
              </a:lnSpc>
              <a:spcBef>
                <a:spcPts val="1600"/>
              </a:spcBef>
              <a:defRPr sz="1936"/>
            </a:pPr>
            <a:endParaRPr sz="616"/>
          </a:p>
          <a:p>
            <a:pPr marL="312927" indent="-312927" defTabSz="804672">
              <a:lnSpc>
                <a:spcPct val="72000"/>
              </a:lnSpc>
              <a:spcBef>
                <a:spcPts val="2500"/>
              </a:spcBef>
              <a:buFont typeface="Arial"/>
              <a:defRPr sz="1936"/>
            </a:pPr>
            <a:r>
              <a:t>Chicken curry thighs, homemade tartar sauce, mashed potatoes with green onions</a:t>
            </a:r>
          </a:p>
          <a:p>
            <a:pPr marL="312927" indent="-312927" defTabSz="804672">
              <a:lnSpc>
                <a:spcPct val="72000"/>
              </a:lnSpc>
              <a:spcBef>
                <a:spcPts val="2500"/>
              </a:spcBef>
              <a:buFont typeface="Arial"/>
              <a:defRPr sz="1936"/>
            </a:pPr>
            <a:r>
              <a:t>Potato soup with boletes (wild mushrooms)</a:t>
            </a:r>
          </a:p>
          <a:p>
            <a:pPr marL="312927" indent="-312927" defTabSz="804672">
              <a:lnSpc>
                <a:spcPct val="72000"/>
              </a:lnSpc>
              <a:spcBef>
                <a:spcPts val="2500"/>
              </a:spcBef>
              <a:buFont typeface="Arial"/>
              <a:defRPr sz="1936"/>
            </a:pPr>
            <a:r>
              <a:t>Stuffed beef roll, basmati rice</a:t>
            </a:r>
          </a:p>
          <a:p>
            <a:pPr marL="312927" indent="-312927" defTabSz="804672">
              <a:lnSpc>
                <a:spcPct val="72000"/>
              </a:lnSpc>
              <a:spcBef>
                <a:spcPts val="2500"/>
              </a:spcBef>
              <a:buFont typeface="Arial"/>
              <a:defRPr sz="1936"/>
            </a:pPr>
            <a:r>
              <a:t>Rabbit stew with garlic, sweet and sour red cabbage, bread dumplings</a:t>
            </a:r>
          </a:p>
          <a:p>
            <a:pPr marL="312927" indent="-312927" defTabSz="804672">
              <a:lnSpc>
                <a:spcPct val="72000"/>
              </a:lnSpc>
              <a:spcBef>
                <a:spcPts val="2500"/>
              </a:spcBef>
              <a:buFont typeface="Arial"/>
              <a:defRPr sz="1936"/>
            </a:pPr>
            <a:r>
              <a:t>Alaska pollock in cheese batter, potatoes, tomato salad</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Nadpis 1"/>
          <p:cNvSpPr txBox="1"/>
          <p:nvPr/>
        </p:nvSpPr>
        <p:spPr>
          <a:xfrm>
            <a:off x="2190518" y="542424"/>
            <a:ext cx="871418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t>SUITABLE AND UNSUITABLE MEALS</a:t>
            </a:r>
          </a:p>
        </p:txBody>
      </p:sp>
      <p:sp>
        <p:nvSpPr>
          <p:cNvPr id="393" name="Zástupný symbol pro obsah 2"/>
          <p:cNvSpPr txBox="1"/>
          <p:nvPr/>
        </p:nvSpPr>
        <p:spPr>
          <a:xfrm>
            <a:off x="606926" y="1494229"/>
            <a:ext cx="10978148" cy="502838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44107" indent="-244107" defTabSz="758951">
              <a:lnSpc>
                <a:spcPct val="72000"/>
              </a:lnSpc>
              <a:spcBef>
                <a:spcPts val="2300"/>
              </a:spcBef>
              <a:buSzPct val="100000"/>
              <a:buAutoNum type="arabicPeriod"/>
              <a:defRPr sz="1826">
                <a:solidFill>
                  <a:srgbClr val="FF4F41"/>
                </a:solidFill>
              </a:defRPr>
            </a:pPr>
            <a:r>
              <a:t>Buckwheat porridge with pumpkin seeds, honey and raspberries</a:t>
            </a:r>
          </a:p>
          <a:p>
            <a:pPr defTabSz="758951">
              <a:lnSpc>
                <a:spcPct val="72000"/>
              </a:lnSpc>
              <a:spcBef>
                <a:spcPts val="1500"/>
              </a:spcBef>
              <a:defRPr sz="1826"/>
            </a:pPr>
            <a:r>
              <a:t>➞ Buckwheat porridge with corn flakes, honey and apricots – SUITABLE meal</a:t>
            </a:r>
            <a:endParaRPr sz="581"/>
          </a:p>
          <a:p>
            <a:pPr marL="244107" indent="-244107" defTabSz="758951">
              <a:lnSpc>
                <a:spcPct val="72000"/>
              </a:lnSpc>
              <a:spcBef>
                <a:spcPts val="2400"/>
              </a:spcBef>
              <a:buSzPct val="100000"/>
              <a:buAutoNum type="arabicPeriod" startAt="2"/>
              <a:defRPr sz="1826">
                <a:solidFill>
                  <a:srgbClr val="FF4F41"/>
                </a:solidFill>
              </a:defRPr>
            </a:pPr>
            <a:r>
              <a:t>Multigrain bread with avocado-garlic spread and tomato</a:t>
            </a:r>
          </a:p>
          <a:p>
            <a:pPr defTabSz="758951">
              <a:lnSpc>
                <a:spcPct val="72000"/>
              </a:lnSpc>
              <a:spcBef>
                <a:spcPts val="1500"/>
              </a:spcBef>
              <a:defRPr sz="1826"/>
            </a:pPr>
            <a:r>
              <a:t>➞ Toast bread with avocado spread and carrot – SUITABLE meal</a:t>
            </a:r>
          </a:p>
          <a:p>
            <a:pPr marL="244107" indent="-244107" defTabSz="758951">
              <a:lnSpc>
                <a:spcPct val="72000"/>
              </a:lnSpc>
              <a:spcBef>
                <a:spcPts val="2400"/>
              </a:spcBef>
              <a:buSzPct val="100000"/>
              <a:buAutoNum type="arabicPeriod" startAt="3"/>
              <a:defRPr sz="1826">
                <a:solidFill>
                  <a:srgbClr val="FF4F41"/>
                </a:solidFill>
              </a:defRPr>
            </a:pPr>
            <a:r>
              <a:t>Chicken curry thighs, homemade tartar sauce, mashed potatoes with green onions</a:t>
            </a:r>
          </a:p>
          <a:p>
            <a:pPr defTabSz="758951">
              <a:lnSpc>
                <a:spcPct val="72000"/>
              </a:lnSpc>
              <a:spcBef>
                <a:spcPts val="1500"/>
              </a:spcBef>
              <a:defRPr sz="1826"/>
            </a:pPr>
            <a:r>
              <a:t>➞ Chicken thighs with herbs, yogurt dip, mashed potatoes with chives - – SUITABLE meal</a:t>
            </a:r>
          </a:p>
          <a:p>
            <a:pPr defTabSz="758951">
              <a:lnSpc>
                <a:spcPct val="72000"/>
              </a:lnSpc>
              <a:spcBef>
                <a:spcPts val="1500"/>
              </a:spcBef>
              <a:defRPr sz="1826"/>
            </a:pPr>
            <a:endParaRPr/>
          </a:p>
          <a:p>
            <a:pPr marL="295147" indent="-295147" defTabSz="758951">
              <a:lnSpc>
                <a:spcPct val="72000"/>
              </a:lnSpc>
              <a:spcBef>
                <a:spcPts val="2400"/>
              </a:spcBef>
              <a:buFont typeface="Arial"/>
              <a:defRPr sz="1826"/>
            </a:pPr>
            <a:r>
              <a:t>Potato soup with boletes (wild mushrooms)</a:t>
            </a:r>
          </a:p>
          <a:p>
            <a:pPr marL="295147" indent="-295147" defTabSz="758951">
              <a:lnSpc>
                <a:spcPct val="72000"/>
              </a:lnSpc>
              <a:spcBef>
                <a:spcPts val="2400"/>
              </a:spcBef>
              <a:buFont typeface="Arial"/>
              <a:defRPr sz="1826"/>
            </a:pPr>
            <a:r>
              <a:t>Stuffed beef roll, basmati rice</a:t>
            </a:r>
          </a:p>
          <a:p>
            <a:pPr marL="295147" indent="-295147" defTabSz="758951">
              <a:lnSpc>
                <a:spcPct val="72000"/>
              </a:lnSpc>
              <a:spcBef>
                <a:spcPts val="2400"/>
              </a:spcBef>
              <a:buFont typeface="Arial"/>
              <a:defRPr sz="1826"/>
            </a:pPr>
            <a:r>
              <a:t>Rabbit stew with garlic, sweet and sour red cabbage, bread dumplings</a:t>
            </a:r>
          </a:p>
          <a:p>
            <a:pPr marL="295147" indent="-295147" defTabSz="758951">
              <a:lnSpc>
                <a:spcPct val="72000"/>
              </a:lnSpc>
              <a:spcBef>
                <a:spcPts val="2400"/>
              </a:spcBef>
              <a:buFont typeface="Arial"/>
              <a:defRPr sz="1826"/>
            </a:pPr>
            <a:r>
              <a:t>Alaska pollock in cheese batter, potatoes, tomato salad</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Nadpis 1"/>
          <p:cNvSpPr txBox="1"/>
          <p:nvPr/>
        </p:nvSpPr>
        <p:spPr>
          <a:xfrm>
            <a:off x="2114318" y="339224"/>
            <a:ext cx="871418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t>SUITABLE AND UNSUITABLE MEALS</a:t>
            </a:r>
          </a:p>
        </p:txBody>
      </p:sp>
      <p:sp>
        <p:nvSpPr>
          <p:cNvPr id="396" name="Zástupný symbol pro obsah 2"/>
          <p:cNvSpPr txBox="1"/>
          <p:nvPr/>
        </p:nvSpPr>
        <p:spPr>
          <a:xfrm>
            <a:off x="993515" y="1252929"/>
            <a:ext cx="9514209" cy="502009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23520" indent="-223520" defTabSz="694944">
              <a:lnSpc>
                <a:spcPct val="72000"/>
              </a:lnSpc>
              <a:spcBef>
                <a:spcPts val="2100"/>
              </a:spcBef>
              <a:buSzPct val="100000"/>
              <a:buAutoNum type="arabicPeriod"/>
              <a:defRPr sz="1671">
                <a:solidFill>
                  <a:srgbClr val="FF4F41"/>
                </a:solidFill>
              </a:defRPr>
            </a:pPr>
            <a:r>
              <a:t>Buckwheat porridge with pumpkin seeds, honey and raspberries</a:t>
            </a:r>
          </a:p>
          <a:p>
            <a:pPr defTabSz="694944">
              <a:lnSpc>
                <a:spcPct val="72000"/>
              </a:lnSpc>
              <a:spcBef>
                <a:spcPts val="1400"/>
              </a:spcBef>
              <a:defRPr sz="1671"/>
            </a:pPr>
            <a:r>
              <a:t>➞ Buckwheat porridge with corn flakes, honey and apricots – SUITABLE meal</a:t>
            </a:r>
            <a:endParaRPr sz="532"/>
          </a:p>
          <a:p>
            <a:pPr marL="223520" indent="-223520" defTabSz="694944">
              <a:lnSpc>
                <a:spcPct val="72000"/>
              </a:lnSpc>
              <a:spcBef>
                <a:spcPts val="2200"/>
              </a:spcBef>
              <a:buSzPct val="100000"/>
              <a:buAutoNum type="arabicPeriod" startAt="2"/>
              <a:defRPr sz="1671">
                <a:solidFill>
                  <a:srgbClr val="FF4F41"/>
                </a:solidFill>
              </a:defRPr>
            </a:pPr>
            <a:r>
              <a:t>Multigrain bread with avocado-garlic spread and tomato</a:t>
            </a:r>
          </a:p>
          <a:p>
            <a:pPr defTabSz="694944">
              <a:lnSpc>
                <a:spcPct val="72000"/>
              </a:lnSpc>
              <a:spcBef>
                <a:spcPts val="1400"/>
              </a:spcBef>
              <a:defRPr sz="1671"/>
            </a:pPr>
            <a:r>
              <a:t>➞ Toast bread with avocado spread and carrot – SUITABLE meal</a:t>
            </a:r>
          </a:p>
          <a:p>
            <a:pPr marL="223520" indent="-223520" defTabSz="694944">
              <a:lnSpc>
                <a:spcPct val="72000"/>
              </a:lnSpc>
              <a:spcBef>
                <a:spcPts val="2200"/>
              </a:spcBef>
              <a:buSzPct val="100000"/>
              <a:buAutoNum type="arabicPeriod" startAt="3"/>
              <a:defRPr sz="1671">
                <a:solidFill>
                  <a:srgbClr val="FF4F41"/>
                </a:solidFill>
              </a:defRPr>
            </a:pPr>
            <a:r>
              <a:t>Chicken curry thighs, homemade tartar sauce, mashed potatoes with green onions</a:t>
            </a:r>
          </a:p>
          <a:p>
            <a:pPr defTabSz="694944">
              <a:lnSpc>
                <a:spcPct val="72000"/>
              </a:lnSpc>
              <a:spcBef>
                <a:spcPts val="1400"/>
              </a:spcBef>
              <a:defRPr sz="1671"/>
            </a:pPr>
            <a:r>
              <a:t>➞ Chicken thighs with herbs, yogurt dip, mashed potatoes with chives – SUITABLE meal</a:t>
            </a:r>
          </a:p>
          <a:p>
            <a:pPr marL="223520" indent="-223520" defTabSz="694944">
              <a:lnSpc>
                <a:spcPct val="72000"/>
              </a:lnSpc>
              <a:spcBef>
                <a:spcPts val="2200"/>
              </a:spcBef>
              <a:buSzPct val="100000"/>
              <a:buAutoNum type="arabicPeriod" startAt="4"/>
              <a:defRPr sz="1671">
                <a:solidFill>
                  <a:srgbClr val="FF4F41"/>
                </a:solidFill>
              </a:defRPr>
            </a:pPr>
            <a:r>
              <a:t>Potato soup with boletes (wild mushrooms)</a:t>
            </a:r>
          </a:p>
          <a:p>
            <a:pPr defTabSz="694944">
              <a:lnSpc>
                <a:spcPct val="72000"/>
              </a:lnSpc>
              <a:spcBef>
                <a:spcPts val="1400"/>
              </a:spcBef>
              <a:defRPr sz="1671"/>
            </a:pPr>
            <a:r>
              <a:t>➞ Potato soup with button mushrooms - SUITABLE meal</a:t>
            </a:r>
          </a:p>
          <a:p>
            <a:pPr defTabSz="694944">
              <a:lnSpc>
                <a:spcPct val="72000"/>
              </a:lnSpc>
              <a:spcBef>
                <a:spcPts val="1400"/>
              </a:spcBef>
              <a:defRPr sz="1671"/>
            </a:pPr>
            <a:endParaRPr/>
          </a:p>
          <a:p>
            <a:pPr marL="270255" indent="-270255" defTabSz="694944">
              <a:lnSpc>
                <a:spcPct val="72000"/>
              </a:lnSpc>
              <a:spcBef>
                <a:spcPts val="2200"/>
              </a:spcBef>
              <a:buFont typeface="Arial"/>
              <a:defRPr sz="1671"/>
            </a:pPr>
            <a:r>
              <a:t>Stuffed beef roll, basmati rice</a:t>
            </a:r>
          </a:p>
          <a:p>
            <a:pPr marL="270255" indent="-270255" defTabSz="694944">
              <a:lnSpc>
                <a:spcPct val="72000"/>
              </a:lnSpc>
              <a:spcBef>
                <a:spcPts val="2200"/>
              </a:spcBef>
              <a:buFont typeface="Arial"/>
              <a:defRPr sz="1671"/>
            </a:pPr>
            <a:r>
              <a:t>Rabbit stew with garlic, sweet and sour red cabbage, bread dumplings</a:t>
            </a:r>
          </a:p>
          <a:p>
            <a:pPr marL="270255" indent="-270255" defTabSz="694944">
              <a:lnSpc>
                <a:spcPct val="72000"/>
              </a:lnSpc>
              <a:spcBef>
                <a:spcPts val="2200"/>
              </a:spcBef>
              <a:buFont typeface="Arial"/>
              <a:defRPr sz="1671"/>
            </a:pPr>
            <a:r>
              <a:t>Alaska pollock in cheese batter, potatoes, tomato salad</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Nadpis 1"/>
          <p:cNvSpPr txBox="1"/>
          <p:nvPr/>
        </p:nvSpPr>
        <p:spPr>
          <a:xfrm>
            <a:off x="2228618" y="326524"/>
            <a:ext cx="871418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t>SUITABLE AND UNSUITABLE MEALS</a:t>
            </a:r>
          </a:p>
        </p:txBody>
      </p:sp>
      <p:sp>
        <p:nvSpPr>
          <p:cNvPr id="399" name="Zástupný symbol pro obsah 2"/>
          <p:cNvSpPr txBox="1"/>
          <p:nvPr/>
        </p:nvSpPr>
        <p:spPr>
          <a:xfrm>
            <a:off x="987926" y="1303729"/>
            <a:ext cx="9435975" cy="511763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14696" indent="-214696" defTabSz="667512">
              <a:lnSpc>
                <a:spcPct val="72000"/>
              </a:lnSpc>
              <a:spcBef>
                <a:spcPts val="2000"/>
              </a:spcBef>
              <a:buSzPct val="100000"/>
              <a:buAutoNum type="arabicPeriod"/>
              <a:defRPr sz="1606">
                <a:solidFill>
                  <a:srgbClr val="FF4F41"/>
                </a:solidFill>
              </a:defRPr>
            </a:pPr>
            <a:r>
              <a:t>Buckwheat porridge with pumpkin seeds, honey and raspberries</a:t>
            </a:r>
          </a:p>
          <a:p>
            <a:pPr defTabSz="667512">
              <a:lnSpc>
                <a:spcPct val="72000"/>
              </a:lnSpc>
              <a:spcBef>
                <a:spcPts val="1300"/>
              </a:spcBef>
              <a:defRPr sz="1606"/>
            </a:pPr>
            <a:r>
              <a:t>➞ Buckwheat porridge with corn flakes, honey and apricots - SUITABLE meal</a:t>
            </a:r>
            <a:endParaRPr sz="511"/>
          </a:p>
          <a:p>
            <a:pPr marL="214696" indent="-214696" defTabSz="667512">
              <a:lnSpc>
                <a:spcPct val="72000"/>
              </a:lnSpc>
              <a:spcBef>
                <a:spcPts val="2100"/>
              </a:spcBef>
              <a:buSzPct val="100000"/>
              <a:buAutoNum type="arabicPeriod" startAt="2"/>
              <a:defRPr sz="1606">
                <a:solidFill>
                  <a:srgbClr val="FF4F41"/>
                </a:solidFill>
              </a:defRPr>
            </a:pPr>
            <a:r>
              <a:t>Multigrain bread with avocado-garlic spread and tomato</a:t>
            </a:r>
          </a:p>
          <a:p>
            <a:pPr defTabSz="667512">
              <a:lnSpc>
                <a:spcPct val="72000"/>
              </a:lnSpc>
              <a:spcBef>
                <a:spcPts val="1300"/>
              </a:spcBef>
              <a:defRPr sz="1606"/>
            </a:pPr>
            <a:r>
              <a:t>➞ Toast bread with avocado spread and carrot - SUITABLE meal</a:t>
            </a:r>
          </a:p>
          <a:p>
            <a:pPr marL="214696" indent="-214696" defTabSz="667512">
              <a:lnSpc>
                <a:spcPct val="72000"/>
              </a:lnSpc>
              <a:spcBef>
                <a:spcPts val="2100"/>
              </a:spcBef>
              <a:buSzPct val="100000"/>
              <a:buAutoNum type="arabicPeriod" startAt="3"/>
              <a:defRPr sz="1606">
                <a:solidFill>
                  <a:srgbClr val="FF4F41"/>
                </a:solidFill>
              </a:defRPr>
            </a:pPr>
            <a:r>
              <a:t>Chicken curry thighs, homemade tartar sauce, mashed potatoes with green onions</a:t>
            </a:r>
          </a:p>
          <a:p>
            <a:pPr defTabSz="667512">
              <a:lnSpc>
                <a:spcPct val="72000"/>
              </a:lnSpc>
              <a:spcBef>
                <a:spcPts val="1300"/>
              </a:spcBef>
              <a:defRPr sz="1606"/>
            </a:pPr>
            <a:r>
              <a:t>➞ Chicken thighs with herbs, yogurt dip, mashed potatoes with chives - SUITABLE meal</a:t>
            </a:r>
          </a:p>
          <a:p>
            <a:pPr marL="214696" indent="-214696" defTabSz="667512">
              <a:lnSpc>
                <a:spcPct val="72000"/>
              </a:lnSpc>
              <a:spcBef>
                <a:spcPts val="2100"/>
              </a:spcBef>
              <a:buSzPct val="100000"/>
              <a:buAutoNum type="arabicPeriod" startAt="4"/>
              <a:defRPr sz="1606">
                <a:solidFill>
                  <a:srgbClr val="FF4F41"/>
                </a:solidFill>
              </a:defRPr>
            </a:pPr>
            <a:r>
              <a:t>Potato soup with boletes (wild mushrooms)</a:t>
            </a:r>
          </a:p>
          <a:p>
            <a:pPr defTabSz="667512">
              <a:lnSpc>
                <a:spcPct val="72000"/>
              </a:lnSpc>
              <a:spcBef>
                <a:spcPts val="1300"/>
              </a:spcBef>
              <a:defRPr sz="1606"/>
            </a:pPr>
            <a:r>
              <a:t>➞ Potato soup with button mushrooms - SUITABLE meal</a:t>
            </a:r>
          </a:p>
          <a:p>
            <a:pPr marL="214696" indent="-214696" defTabSz="667512">
              <a:lnSpc>
                <a:spcPct val="72000"/>
              </a:lnSpc>
              <a:spcBef>
                <a:spcPts val="2100"/>
              </a:spcBef>
              <a:buSzPct val="100000"/>
              <a:buAutoNum type="arabicPeriod" startAt="5"/>
              <a:defRPr sz="1606">
                <a:solidFill>
                  <a:srgbClr val="FF4F41"/>
                </a:solidFill>
              </a:defRPr>
            </a:pPr>
            <a:r>
              <a:t>Stuffed beef roll, basmati rice</a:t>
            </a:r>
          </a:p>
          <a:p>
            <a:pPr defTabSz="667512">
              <a:lnSpc>
                <a:spcPct val="72000"/>
              </a:lnSpc>
              <a:spcBef>
                <a:spcPts val="1300"/>
              </a:spcBef>
              <a:defRPr sz="1606"/>
            </a:pPr>
            <a:r>
              <a:t>➞ Beef roll with ham and cheese, basmati rice - SUITABLE meal</a:t>
            </a:r>
          </a:p>
          <a:p>
            <a:pPr defTabSz="667512">
              <a:lnSpc>
                <a:spcPct val="72000"/>
              </a:lnSpc>
              <a:spcBef>
                <a:spcPts val="1300"/>
              </a:spcBef>
              <a:defRPr sz="1606"/>
            </a:pPr>
            <a:endParaRPr/>
          </a:p>
          <a:p>
            <a:pPr marL="259588" indent="-259588" defTabSz="667512">
              <a:lnSpc>
                <a:spcPct val="72000"/>
              </a:lnSpc>
              <a:spcBef>
                <a:spcPts val="2100"/>
              </a:spcBef>
              <a:buFont typeface="Arial"/>
              <a:defRPr sz="1606"/>
            </a:pPr>
            <a:r>
              <a:t>Rabbit stew with garlic, sweet and sour red cabbage, bread dumplings</a:t>
            </a:r>
          </a:p>
          <a:p>
            <a:pPr marL="259588" indent="-259588" defTabSz="667512">
              <a:lnSpc>
                <a:spcPct val="72000"/>
              </a:lnSpc>
              <a:spcBef>
                <a:spcPts val="2100"/>
              </a:spcBef>
              <a:buFont typeface="Arial"/>
              <a:defRPr sz="1606"/>
            </a:pPr>
            <a:r>
              <a:t>Alaska pollock in cheese batter, potatoes, tomato salad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Nadpis 1"/>
          <p:cNvSpPr txBox="1">
            <a:spLocks noGrp="1"/>
          </p:cNvSpPr>
          <p:nvPr>
            <p:ph type="title"/>
          </p:nvPr>
        </p:nvSpPr>
        <p:spPr>
          <a:xfrm>
            <a:off x="838200" y="365125"/>
            <a:ext cx="10844284" cy="1325563"/>
          </a:xfrm>
          <a:prstGeom prst="rect">
            <a:avLst/>
          </a:prstGeom>
        </p:spPr>
        <p:txBody>
          <a:bodyPr/>
          <a:lstStyle/>
          <a:p>
            <a:pPr defTabSz="612648">
              <a:defRPr sz="2412"/>
            </a:pPr>
            <a:r>
              <a:rPr lang="en-US" dirty="0">
                <a:solidFill>
                  <a:schemeClr val="tx1"/>
                </a:solidFill>
                <a:latin typeface="+mn-ea"/>
                <a:cs typeface="+mn-ea"/>
              </a:rPr>
              <a:t/>
            </a:r>
            <a:br>
              <a:rPr lang="en-US" dirty="0">
                <a:solidFill>
                  <a:schemeClr val="tx1"/>
                </a:solidFill>
                <a:latin typeface="+mn-ea"/>
                <a:cs typeface="+mn-ea"/>
              </a:rPr>
            </a:br>
            <a:r>
              <a:rPr sz="2400" dirty="0"/>
              <a:t>Decree no.107/2005.,on</a:t>
            </a:r>
            <a:r>
              <a:rPr lang="en-US" sz="2400" dirty="0"/>
              <a:t> School </a:t>
            </a:r>
            <a:r>
              <a:rPr lang="cs-CZ" sz="2400" dirty="0"/>
              <a:t>Food </a:t>
            </a:r>
            <a:r>
              <a:rPr lang="en-US" sz="2400" dirty="0"/>
              <a:t>Service</a:t>
            </a:r>
            <a:r>
              <a:rPr sz="2400" dirty="0"/>
              <a:t>, </a:t>
            </a:r>
            <a:r>
              <a:rPr lang="en-US" dirty="0">
                <a:solidFill>
                  <a:schemeClr val="tx1"/>
                </a:solidFill>
                <a:latin typeface="+mn-ea"/>
                <a:cs typeface="+mn-ea"/>
              </a:rPr>
              <a:t/>
            </a:r>
            <a:br>
              <a:rPr lang="en-US" dirty="0">
                <a:solidFill>
                  <a:schemeClr val="tx1"/>
                </a:solidFill>
                <a:latin typeface="+mn-ea"/>
                <a:cs typeface="+mn-ea"/>
              </a:rPr>
            </a:br>
            <a:r>
              <a:rPr sz="1850" dirty="0"/>
              <a:t>as amended by Decree no.107/2008 . and Decree no. </a:t>
            </a:r>
            <a:r>
              <a:rPr sz="1850" dirty="0">
                <a:effectLst>
                  <a:outerShdw blurRad="25527" dist="25527" dir="2700000" rotWithShape="0">
                    <a:srgbClr val="000000">
                      <a:alpha val="43137"/>
                    </a:srgbClr>
                  </a:outerShdw>
                </a:effectLst>
              </a:rPr>
              <a:t>17/2015,</a:t>
            </a:r>
            <a:r>
              <a:rPr lang="en-US" dirty="0">
                <a:solidFill>
                  <a:schemeClr val="tx1"/>
                </a:solidFill>
                <a:latin typeface="+mn-ea"/>
                <a:cs typeface="+mn-ea"/>
              </a:rPr>
              <a:t/>
            </a:r>
            <a:br>
              <a:rPr lang="en-US" dirty="0">
                <a:solidFill>
                  <a:schemeClr val="tx1"/>
                </a:solidFill>
                <a:latin typeface="+mn-ea"/>
                <a:cs typeface="+mn-ea"/>
              </a:rPr>
            </a:br>
            <a:r>
              <a:rPr sz="1850" dirty="0"/>
              <a:t>takes the following wording:</a:t>
            </a:r>
          </a:p>
        </p:txBody>
      </p:sp>
      <p:sp>
        <p:nvSpPr>
          <p:cNvPr id="138" name="Zástupný symbol pro obsah 2"/>
          <p:cNvSpPr txBox="1">
            <a:spLocks noGrp="1"/>
          </p:cNvSpPr>
          <p:nvPr>
            <p:ph type="body" idx="1"/>
          </p:nvPr>
        </p:nvSpPr>
        <p:spPr>
          <a:prstGeom prst="rect">
            <a:avLst/>
          </a:prstGeom>
        </p:spPr>
        <p:txBody>
          <a:bodyPr lIns="45719" rIns="45719" anchor="t">
            <a:normAutofit/>
          </a:bodyPr>
          <a:lstStyle/>
          <a:p>
            <a:pPr>
              <a:lnSpc>
                <a:spcPct val="81000"/>
              </a:lnSpc>
            </a:pPr>
            <a:r>
              <a:rPr dirty="0"/>
              <a:t>“(4) The boarders whose health condition requires a special restricted diet as confirmed by a registered child/adolescent medical practitioner</a:t>
            </a:r>
            <a:r>
              <a:rPr baseline="30000" dirty="0"/>
              <a:t>8)</a:t>
            </a:r>
            <a:r>
              <a:rPr dirty="0"/>
              <a:t> may be provided with special diet meals. In case of</a:t>
            </a:r>
            <a:r>
              <a:rPr lang="cs-CZ" dirty="0"/>
              <a:t> </a:t>
            </a:r>
            <a:r>
              <a:rPr lang="en-US" dirty="0"/>
              <a:t>School </a:t>
            </a:r>
            <a:r>
              <a:rPr lang="cs-CZ" dirty="0"/>
              <a:t>Food </a:t>
            </a:r>
            <a:r>
              <a:rPr lang="en-US" dirty="0"/>
              <a:t>Service</a:t>
            </a:r>
            <a:r>
              <a:rPr lang="cs-CZ" dirty="0"/>
              <a:t> </a:t>
            </a:r>
            <a:r>
              <a:rPr dirty="0"/>
              <a:t>this must be under conditions given by their internal rules. In case of a third party provider this must be in accordance with</a:t>
            </a:r>
            <a:r>
              <a:rPr lang="cs-CZ" dirty="0"/>
              <a:t> </a:t>
            </a:r>
            <a:r>
              <a:rPr dirty="0"/>
              <a:t> agreements on</a:t>
            </a:r>
            <a:r>
              <a:rPr lang="cs-CZ" dirty="0"/>
              <a:t> </a:t>
            </a:r>
            <a:r>
              <a:rPr lang="en-US" dirty="0"/>
              <a:t>School </a:t>
            </a:r>
            <a:r>
              <a:rPr lang="cs-CZ" dirty="0"/>
              <a:t>Food </a:t>
            </a:r>
            <a:r>
              <a:rPr lang="en-US" dirty="0"/>
              <a:t>Service</a:t>
            </a:r>
            <a:r>
              <a:rPr lang="cs-CZ" dirty="0"/>
              <a:t> </a:t>
            </a:r>
            <a:r>
              <a:rPr dirty="0"/>
              <a:t>procurement.</a:t>
            </a:r>
          </a:p>
          <a:p>
            <a:pPr>
              <a:lnSpc>
                <a:spcPct val="81000"/>
              </a:lnSpc>
            </a:pPr>
            <a:r>
              <a:rPr dirty="0"/>
              <a:t>(5) The choice of foods, recipes, cooking methods and the menu planning for meals under a therapeutic diet </a:t>
            </a:r>
            <a:r>
              <a:rPr dirty="0">
                <a:solidFill>
                  <a:srgbClr val="FF0000"/>
                </a:solidFill>
              </a:rPr>
              <a:t>must be done by a dietitian</a:t>
            </a:r>
            <a:r>
              <a:rPr baseline="30000" dirty="0">
                <a:solidFill>
                  <a:srgbClr val="FF0000"/>
                </a:solidFill>
              </a:rPr>
              <a:t>9</a:t>
            </a:r>
            <a:r>
              <a:rPr baseline="30000" dirty="0"/>
              <a:t>)</a:t>
            </a:r>
            <a:r>
              <a:rPr dirty="0"/>
              <a:t>.“</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Nadpis 1"/>
          <p:cNvSpPr txBox="1"/>
          <p:nvPr/>
        </p:nvSpPr>
        <p:spPr>
          <a:xfrm>
            <a:off x="2177818" y="440824"/>
            <a:ext cx="871418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t>SUITABLE AND UNSUITABLE MEALS</a:t>
            </a:r>
          </a:p>
        </p:txBody>
      </p:sp>
      <p:sp>
        <p:nvSpPr>
          <p:cNvPr id="402" name="Zástupný symbol pro obsah 2"/>
          <p:cNvSpPr txBox="1"/>
          <p:nvPr/>
        </p:nvSpPr>
        <p:spPr>
          <a:xfrm>
            <a:off x="1064126" y="1274501"/>
            <a:ext cx="9435975" cy="511763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199991" indent="-199991" defTabSz="621791">
              <a:lnSpc>
                <a:spcPct val="72000"/>
              </a:lnSpc>
              <a:spcBef>
                <a:spcPts val="1900"/>
              </a:spcBef>
              <a:buSzPct val="100000"/>
              <a:buAutoNum type="arabicPeriod"/>
              <a:defRPr sz="1496">
                <a:solidFill>
                  <a:srgbClr val="FF4F41"/>
                </a:solidFill>
              </a:defRPr>
            </a:pPr>
            <a:r>
              <a:t>Buckwheat porridge with pumpkin seeds, honey and raspberries</a:t>
            </a:r>
          </a:p>
          <a:p>
            <a:pPr defTabSz="621791">
              <a:lnSpc>
                <a:spcPct val="72000"/>
              </a:lnSpc>
              <a:spcBef>
                <a:spcPts val="1200"/>
              </a:spcBef>
              <a:defRPr sz="1496"/>
            </a:pPr>
            <a:r>
              <a:t>➞ Buckwheat porridge with corn flakes, honey and apricots - SUITABLE meal</a:t>
            </a:r>
            <a:endParaRPr sz="476"/>
          </a:p>
          <a:p>
            <a:pPr marL="199991" indent="-199991" defTabSz="621791">
              <a:lnSpc>
                <a:spcPct val="72000"/>
              </a:lnSpc>
              <a:spcBef>
                <a:spcPts val="1900"/>
              </a:spcBef>
              <a:buSzPct val="100000"/>
              <a:buAutoNum type="arabicPeriod" startAt="2"/>
              <a:defRPr sz="1496">
                <a:solidFill>
                  <a:srgbClr val="FF4F41"/>
                </a:solidFill>
              </a:defRPr>
            </a:pPr>
            <a:r>
              <a:t>Multigrain bread with avocado-garlic spread and tomato</a:t>
            </a:r>
          </a:p>
          <a:p>
            <a:pPr defTabSz="621791">
              <a:lnSpc>
                <a:spcPct val="72000"/>
              </a:lnSpc>
              <a:spcBef>
                <a:spcPts val="1200"/>
              </a:spcBef>
              <a:defRPr sz="1496"/>
            </a:pPr>
            <a:r>
              <a:t>➞ Toast bread with avocado spread and carrot - SUITABLE meal</a:t>
            </a:r>
          </a:p>
          <a:p>
            <a:pPr marL="199991" indent="-199991" defTabSz="621791">
              <a:lnSpc>
                <a:spcPct val="72000"/>
              </a:lnSpc>
              <a:spcBef>
                <a:spcPts val="1900"/>
              </a:spcBef>
              <a:buSzPct val="100000"/>
              <a:buAutoNum type="arabicPeriod" startAt="3"/>
              <a:defRPr sz="1496">
                <a:solidFill>
                  <a:srgbClr val="FF4F41"/>
                </a:solidFill>
              </a:defRPr>
            </a:pPr>
            <a:r>
              <a:t>Chicken curry thighs, homemade tartar sauce, mashed potatoes with green onions</a:t>
            </a:r>
          </a:p>
          <a:p>
            <a:pPr defTabSz="621791">
              <a:lnSpc>
                <a:spcPct val="72000"/>
              </a:lnSpc>
              <a:spcBef>
                <a:spcPts val="1200"/>
              </a:spcBef>
              <a:defRPr sz="1496"/>
            </a:pPr>
            <a:r>
              <a:t>➞ Chicken thighs with herbs, yogurt dip, mashed potatoes with chives - SUITABLE meal</a:t>
            </a:r>
          </a:p>
          <a:p>
            <a:pPr marL="199991" indent="-199991" defTabSz="621791">
              <a:lnSpc>
                <a:spcPct val="72000"/>
              </a:lnSpc>
              <a:spcBef>
                <a:spcPts val="1900"/>
              </a:spcBef>
              <a:buSzPct val="100000"/>
              <a:buAutoNum type="arabicPeriod" startAt="4"/>
              <a:defRPr sz="1496">
                <a:solidFill>
                  <a:srgbClr val="FF4F41"/>
                </a:solidFill>
              </a:defRPr>
            </a:pPr>
            <a:r>
              <a:t>Potato soup with boletes (wild mushrooms)</a:t>
            </a:r>
          </a:p>
          <a:p>
            <a:pPr defTabSz="621791">
              <a:lnSpc>
                <a:spcPct val="72000"/>
              </a:lnSpc>
              <a:spcBef>
                <a:spcPts val="1200"/>
              </a:spcBef>
              <a:defRPr sz="1496"/>
            </a:pPr>
            <a:r>
              <a:t>➞ Potato soup with button mushrooms - SUITABLE meal</a:t>
            </a:r>
          </a:p>
          <a:p>
            <a:pPr marL="199991" indent="-199991" defTabSz="621791">
              <a:lnSpc>
                <a:spcPct val="72000"/>
              </a:lnSpc>
              <a:spcBef>
                <a:spcPts val="1900"/>
              </a:spcBef>
              <a:buSzPct val="100000"/>
              <a:buAutoNum type="arabicPeriod" startAt="5"/>
              <a:defRPr sz="1496">
                <a:solidFill>
                  <a:srgbClr val="FF4F41"/>
                </a:solidFill>
              </a:defRPr>
            </a:pPr>
            <a:r>
              <a:t>Stuffed beef roll, basmati rice</a:t>
            </a:r>
          </a:p>
          <a:p>
            <a:pPr defTabSz="621791">
              <a:lnSpc>
                <a:spcPct val="72000"/>
              </a:lnSpc>
              <a:spcBef>
                <a:spcPts val="1200"/>
              </a:spcBef>
              <a:defRPr sz="1496"/>
            </a:pPr>
            <a:r>
              <a:t>➞ Beef roll with ham and cheese, basmati rice - SUITABLE meal</a:t>
            </a:r>
          </a:p>
          <a:p>
            <a:pPr marL="199991" indent="-199991" defTabSz="621791">
              <a:lnSpc>
                <a:spcPct val="72000"/>
              </a:lnSpc>
              <a:spcBef>
                <a:spcPts val="1900"/>
              </a:spcBef>
              <a:buSzPct val="100000"/>
              <a:buAutoNum type="arabicPeriod" startAt="6"/>
              <a:defRPr sz="1496">
                <a:solidFill>
                  <a:srgbClr val="FF4F41"/>
                </a:solidFill>
              </a:defRPr>
            </a:pPr>
            <a:r>
              <a:t>Rabbit stew with garlic, sweet and sour red cabbage, bread dumplings</a:t>
            </a:r>
          </a:p>
          <a:p>
            <a:pPr defTabSz="621791">
              <a:lnSpc>
                <a:spcPct val="72000"/>
              </a:lnSpc>
              <a:spcBef>
                <a:spcPts val="1200"/>
              </a:spcBef>
              <a:defRPr sz="1496"/>
            </a:pPr>
            <a:r>
              <a:t>➞ Rabbit stew, kohlrabis à la sweet and sour cabbage, Carlsbad dumplings - SUITABLE meal</a:t>
            </a:r>
          </a:p>
          <a:p>
            <a:pPr defTabSz="621791">
              <a:lnSpc>
                <a:spcPct val="72000"/>
              </a:lnSpc>
              <a:spcBef>
                <a:spcPts val="1200"/>
              </a:spcBef>
              <a:defRPr sz="1496"/>
            </a:pPr>
            <a:endParaRPr/>
          </a:p>
          <a:p>
            <a:pPr marL="241808" indent="-241808" defTabSz="621791">
              <a:lnSpc>
                <a:spcPct val="72000"/>
              </a:lnSpc>
              <a:spcBef>
                <a:spcPts val="1900"/>
              </a:spcBef>
              <a:buFont typeface="Arial"/>
              <a:defRPr sz="1496"/>
            </a:pPr>
            <a:r>
              <a:t>Alaska pollock in cheese batter, potatoes, tomato salad</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Nadpis 1"/>
          <p:cNvSpPr txBox="1"/>
          <p:nvPr/>
        </p:nvSpPr>
        <p:spPr>
          <a:xfrm>
            <a:off x="2240370" y="237435"/>
            <a:ext cx="8714186"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nSpc>
                <a:spcPct val="90000"/>
              </a:lnSpc>
              <a:defRPr sz="3600" b="1">
                <a:ln w="1905">
                  <a:solidFill>
                    <a:srgbClr val="FF66CC"/>
                  </a:solidFill>
                </a:ln>
                <a:solidFill>
                  <a:srgbClr val="990099"/>
                </a:solidFill>
                <a:effectLst>
                  <a:outerShdw blurRad="50800" dist="38100" dir="2700000" rotWithShape="0">
                    <a:srgbClr val="000000">
                      <a:alpha val="40000"/>
                    </a:srgbClr>
                  </a:outerShdw>
                </a:effectLst>
                <a:latin typeface="Candara"/>
                <a:ea typeface="Candara"/>
                <a:cs typeface="Candara"/>
                <a:sym typeface="Candara"/>
              </a:defRPr>
            </a:lvl1pPr>
          </a:lstStyle>
          <a:p>
            <a:r>
              <a:t>SUITABLE AND UNSUITABLE MEALS</a:t>
            </a:r>
          </a:p>
        </p:txBody>
      </p:sp>
      <p:sp>
        <p:nvSpPr>
          <p:cNvPr id="405" name="Zástupný symbol pro obsah 2"/>
          <p:cNvSpPr txBox="1"/>
          <p:nvPr/>
        </p:nvSpPr>
        <p:spPr>
          <a:xfrm>
            <a:off x="2057275" y="1198301"/>
            <a:ext cx="8621489" cy="534176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05873" indent="-205873" defTabSz="640079">
              <a:lnSpc>
                <a:spcPct val="72000"/>
              </a:lnSpc>
              <a:spcBef>
                <a:spcPts val="1900"/>
              </a:spcBef>
              <a:buSzPct val="100000"/>
              <a:buAutoNum type="arabicPeriod"/>
              <a:defRPr sz="1540">
                <a:solidFill>
                  <a:srgbClr val="FF4F41"/>
                </a:solidFill>
              </a:defRPr>
            </a:pPr>
            <a:r>
              <a:rPr dirty="0"/>
              <a:t>Buckwheat porridge with pumpkin seeds, honey and raspberries - UNSUITABLE  meal</a:t>
            </a:r>
          </a:p>
          <a:p>
            <a:pPr defTabSz="640079">
              <a:lnSpc>
                <a:spcPct val="72000"/>
              </a:lnSpc>
              <a:spcBef>
                <a:spcPts val="1300"/>
              </a:spcBef>
              <a:defRPr sz="1540"/>
            </a:pPr>
            <a:r>
              <a:rPr dirty="0"/>
              <a:t>➞ Buckwheat porridge with corn flakes, honey and apricots - SUITABLE meal</a:t>
            </a:r>
            <a:endParaRPr sz="490" dirty="0"/>
          </a:p>
          <a:p>
            <a:pPr marL="205873" indent="-205873" defTabSz="640079">
              <a:lnSpc>
                <a:spcPct val="72000"/>
              </a:lnSpc>
              <a:spcBef>
                <a:spcPts val="2000"/>
              </a:spcBef>
              <a:buSzPct val="100000"/>
              <a:buAutoNum type="arabicPeriod" startAt="2"/>
              <a:defRPr sz="1540">
                <a:solidFill>
                  <a:srgbClr val="FF4F41"/>
                </a:solidFill>
              </a:defRPr>
            </a:pPr>
            <a:r>
              <a:rPr dirty="0"/>
              <a:t>Multigrain bread with avocado-garlic spread and tomato - UNSUITABLE  meal</a:t>
            </a:r>
          </a:p>
          <a:p>
            <a:pPr defTabSz="640079">
              <a:lnSpc>
                <a:spcPct val="72000"/>
              </a:lnSpc>
              <a:spcBef>
                <a:spcPts val="1300"/>
              </a:spcBef>
              <a:defRPr sz="1540"/>
            </a:pPr>
            <a:r>
              <a:rPr dirty="0"/>
              <a:t>➞ Toast bread with avocado spread and carrot - SUITABLE meal</a:t>
            </a:r>
          </a:p>
          <a:p>
            <a:pPr marL="205873" indent="-205873" defTabSz="640079">
              <a:lnSpc>
                <a:spcPct val="72000"/>
              </a:lnSpc>
              <a:spcBef>
                <a:spcPts val="2000"/>
              </a:spcBef>
              <a:buSzPct val="100000"/>
              <a:buAutoNum type="arabicPeriod" startAt="3"/>
              <a:defRPr sz="1540">
                <a:solidFill>
                  <a:srgbClr val="FF4F41"/>
                </a:solidFill>
              </a:defRPr>
            </a:pPr>
            <a:r>
              <a:rPr dirty="0"/>
              <a:t>Chicken curry thighs, homemade tartar sauce, mashed potatoes with green onions - UNSUITABLE  meal</a:t>
            </a:r>
          </a:p>
          <a:p>
            <a:pPr defTabSz="640079">
              <a:lnSpc>
                <a:spcPct val="72000"/>
              </a:lnSpc>
              <a:spcBef>
                <a:spcPts val="1300"/>
              </a:spcBef>
              <a:defRPr sz="1540"/>
            </a:pPr>
            <a:r>
              <a:rPr dirty="0"/>
              <a:t>➞ Chicken thighs with herbs, yogurt dip, mashed potatoes with chives - SUITABLE meal</a:t>
            </a:r>
          </a:p>
          <a:p>
            <a:pPr marL="205873" indent="-205873" defTabSz="640079">
              <a:lnSpc>
                <a:spcPct val="72000"/>
              </a:lnSpc>
              <a:spcBef>
                <a:spcPts val="2000"/>
              </a:spcBef>
              <a:buSzPct val="100000"/>
              <a:buAutoNum type="arabicPeriod" startAt="4"/>
              <a:defRPr sz="1540">
                <a:solidFill>
                  <a:srgbClr val="FF4F41"/>
                </a:solidFill>
              </a:defRPr>
            </a:pPr>
            <a:r>
              <a:rPr dirty="0"/>
              <a:t>Potato soup with boletes (wild mushrooms) - UNSUITABLE  meal</a:t>
            </a:r>
          </a:p>
          <a:p>
            <a:pPr defTabSz="640079">
              <a:lnSpc>
                <a:spcPct val="72000"/>
              </a:lnSpc>
              <a:spcBef>
                <a:spcPts val="1300"/>
              </a:spcBef>
              <a:defRPr sz="1540"/>
            </a:pPr>
            <a:r>
              <a:rPr dirty="0"/>
              <a:t>➞ Potato soup</a:t>
            </a:r>
            <a:r>
              <a:rPr lang="cs-CZ" dirty="0"/>
              <a:t> </a:t>
            </a:r>
            <a:r>
              <a:rPr dirty="0"/>
              <a:t>- SUITABLE meal</a:t>
            </a:r>
          </a:p>
          <a:p>
            <a:pPr marL="205873" indent="-205873" defTabSz="640079">
              <a:lnSpc>
                <a:spcPct val="72000"/>
              </a:lnSpc>
              <a:spcBef>
                <a:spcPts val="2000"/>
              </a:spcBef>
              <a:buSzPct val="100000"/>
              <a:buAutoNum type="arabicPeriod" startAt="5"/>
              <a:defRPr sz="1540">
                <a:solidFill>
                  <a:srgbClr val="FF4F41"/>
                </a:solidFill>
              </a:defRPr>
            </a:pPr>
            <a:r>
              <a:rPr dirty="0"/>
              <a:t>Stuffed beef roll, basmati rice - UNSUITABLE  meal</a:t>
            </a:r>
          </a:p>
          <a:p>
            <a:pPr defTabSz="640079">
              <a:lnSpc>
                <a:spcPct val="72000"/>
              </a:lnSpc>
              <a:spcBef>
                <a:spcPts val="1300"/>
              </a:spcBef>
              <a:defRPr sz="1540"/>
            </a:pPr>
            <a:r>
              <a:rPr dirty="0"/>
              <a:t>➞ Beef roll with ham and cheese, basmati rice - SUITABLE meal</a:t>
            </a:r>
          </a:p>
          <a:p>
            <a:pPr marL="205873" indent="-205873" defTabSz="640079">
              <a:lnSpc>
                <a:spcPct val="72000"/>
              </a:lnSpc>
              <a:spcBef>
                <a:spcPts val="2000"/>
              </a:spcBef>
              <a:buSzPct val="100000"/>
              <a:buAutoNum type="arabicPeriod" startAt="6"/>
              <a:defRPr sz="1540">
                <a:solidFill>
                  <a:srgbClr val="FF4F41"/>
                </a:solidFill>
              </a:defRPr>
            </a:pPr>
            <a:r>
              <a:rPr dirty="0"/>
              <a:t>Rabbit stew with garlic, sweet and sour red cabbage, bread dumplings - UNSUITABLE  meal</a:t>
            </a:r>
          </a:p>
          <a:p>
            <a:pPr defTabSz="640079">
              <a:lnSpc>
                <a:spcPct val="72000"/>
              </a:lnSpc>
              <a:spcBef>
                <a:spcPts val="1300"/>
              </a:spcBef>
              <a:defRPr sz="1540"/>
            </a:pPr>
            <a:r>
              <a:rPr dirty="0"/>
              <a:t>➞ Rabbit stew, </a:t>
            </a:r>
            <a:r>
              <a:rPr dirty="0" err="1"/>
              <a:t>kohlrabis</a:t>
            </a:r>
            <a:r>
              <a:rPr dirty="0"/>
              <a:t> à la sweet and sour cabbage, Carlsbad dumplings</a:t>
            </a:r>
          </a:p>
          <a:p>
            <a:pPr marL="205873" indent="-205873" defTabSz="640079">
              <a:lnSpc>
                <a:spcPct val="72000"/>
              </a:lnSpc>
              <a:spcBef>
                <a:spcPts val="2000"/>
              </a:spcBef>
              <a:buSzPct val="100000"/>
              <a:buAutoNum type="arabicPeriod" startAt="7"/>
              <a:defRPr sz="1540">
                <a:solidFill>
                  <a:srgbClr val="FF4F41"/>
                </a:solidFill>
              </a:defRPr>
            </a:pPr>
            <a:r>
              <a:rPr dirty="0"/>
              <a:t>Alaska </a:t>
            </a:r>
            <a:r>
              <a:rPr dirty="0" err="1"/>
              <a:t>pollock</a:t>
            </a:r>
            <a:r>
              <a:rPr dirty="0"/>
              <a:t> in cheese batter, potatoes, tomato salad - UNSUITABLE  meal</a:t>
            </a:r>
          </a:p>
          <a:p>
            <a:pPr defTabSz="640079">
              <a:lnSpc>
                <a:spcPct val="72000"/>
              </a:lnSpc>
              <a:spcBef>
                <a:spcPts val="1300"/>
              </a:spcBef>
              <a:defRPr sz="1540"/>
            </a:pPr>
            <a:r>
              <a:rPr dirty="0"/>
              <a:t>➞ Alaska </a:t>
            </a:r>
            <a:r>
              <a:rPr dirty="0" err="1"/>
              <a:t>pollock</a:t>
            </a:r>
            <a:r>
              <a:rPr dirty="0"/>
              <a:t> with cheese, potatoes, carrot salad - SUITABLE  meal</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Nadpis 1"/>
          <p:cNvSpPr txBox="1">
            <a:spLocks noGrp="1"/>
          </p:cNvSpPr>
          <p:nvPr>
            <p:ph type="ctrTitle"/>
          </p:nvPr>
        </p:nvSpPr>
        <p:spPr>
          <a:xfrm>
            <a:off x="1886322" y="1913136"/>
            <a:ext cx="8419356" cy="1152128"/>
          </a:xfrm>
          <a:prstGeom prst="rect">
            <a:avLst/>
          </a:prstGeom>
        </p:spPr>
        <p:txBody>
          <a:bodyPr/>
          <a:lstStyle>
            <a:lvl1pPr>
              <a:defRPr sz="48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t>TYPE 1 DIABETES DIET</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Nadpis 1"/>
          <p:cNvSpPr txBox="1">
            <a:spLocks noGrp="1"/>
          </p:cNvSpPr>
          <p:nvPr>
            <p:ph type="title"/>
          </p:nvPr>
        </p:nvSpPr>
        <p:spPr>
          <a:xfrm>
            <a:off x="381000" y="781050"/>
            <a:ext cx="11713303" cy="709961"/>
          </a:xfrm>
          <a:prstGeom prst="rect">
            <a:avLst/>
          </a:prstGeom>
        </p:spPr>
        <p:txBody>
          <a:bodyPr/>
          <a:lstStyle>
            <a:lvl1pPr>
              <a:defRPr sz="3600" b="1">
                <a:ln w="1905">
                  <a:solidFill>
                    <a:srgbClr val="FF66CC"/>
                  </a:solidFill>
                </a:ln>
                <a:effectLst>
                  <a:outerShdw blurRad="50800" dist="38100" dir="2700000" rotWithShape="0">
                    <a:srgbClr val="000000">
                      <a:alpha val="40000"/>
                    </a:srgbClr>
                  </a:outerShdw>
                </a:effectLst>
                <a:latin typeface="Candara"/>
                <a:ea typeface="Candara"/>
                <a:cs typeface="Candara"/>
                <a:sym typeface="Candara"/>
              </a:defRPr>
            </a:lvl1pPr>
          </a:lstStyle>
          <a:p>
            <a:r>
              <a:rPr dirty="0"/>
              <a:t>DIABETES DIET AND </a:t>
            </a:r>
            <a:r>
              <a:rPr lang="cs-CZ" dirty="0"/>
              <a:t>SCHOOL FOOD SERVICE</a:t>
            </a:r>
            <a:endParaRPr dirty="0"/>
          </a:p>
        </p:txBody>
      </p:sp>
      <p:sp>
        <p:nvSpPr>
          <p:cNvPr id="357" name="Zástupný symbol pro obsah 2"/>
          <p:cNvSpPr txBox="1">
            <a:spLocks noGrp="1"/>
          </p:cNvSpPr>
          <p:nvPr>
            <p:ph type="body" idx="1"/>
          </p:nvPr>
        </p:nvSpPr>
        <p:spPr>
          <a:xfrm>
            <a:off x="623391" y="1844824"/>
            <a:ext cx="11137239" cy="4351338"/>
          </a:xfrm>
          <a:prstGeom prst="rect">
            <a:avLst/>
          </a:prstGeom>
        </p:spPr>
        <p:txBody>
          <a:bodyPr/>
          <a:lstStyle/>
          <a:p>
            <a:pPr>
              <a:buClr>
                <a:srgbClr val="00B0F0"/>
              </a:buClr>
            </a:pPr>
            <a:r>
              <a:t>Regulation of food quantity, specially of foods rich in carbohydrates.</a:t>
            </a:r>
          </a:p>
          <a:p>
            <a:pPr>
              <a:buClr>
                <a:srgbClr val="00B0F0"/>
              </a:buClr>
              <a:defRPr sz="700"/>
            </a:pPr>
            <a:endParaRPr/>
          </a:p>
          <a:p>
            <a:pPr>
              <a:buClr>
                <a:srgbClr val="00B0F0"/>
              </a:buClr>
            </a:pPr>
            <a:r>
              <a:t>Limitation of simple carbohydrates in both meals and drinks.</a:t>
            </a:r>
          </a:p>
          <a:p>
            <a:pPr>
              <a:buClr>
                <a:srgbClr val="00B0F0"/>
              </a:buClr>
              <a:defRPr sz="700"/>
            </a:pPr>
            <a:endParaRPr/>
          </a:p>
          <a:p>
            <a:pPr>
              <a:buClr>
                <a:srgbClr val="00B0F0"/>
              </a:buClr>
            </a:pPr>
            <a:r>
              <a:t>Colaboration between the stuff and the boarder and his/her parents is very important</a:t>
            </a:r>
          </a:p>
          <a:p>
            <a:pPr>
              <a:buClr>
                <a:srgbClr val="00B0F0"/>
              </a:buClr>
            </a:pPr>
            <a:endParaRPr sz="700"/>
          </a:p>
          <a:p>
            <a:pPr>
              <a:buClr>
                <a:srgbClr val="00B0F0"/>
              </a:buClr>
            </a:pPr>
            <a:r>
              <a:t>Older children are able to regulate the food quantity by themselves, in respect to insulin application, physical activity etc.</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39E7C76-F2DC-4AA0-AD5E-87FAE20A4748}"/>
              </a:ext>
            </a:extLst>
          </p:cNvPr>
          <p:cNvSpPr>
            <a:spLocks noGrp="1"/>
          </p:cNvSpPr>
          <p:nvPr>
            <p:ph type="title"/>
          </p:nvPr>
        </p:nvSpPr>
        <p:spPr/>
        <p:txBody>
          <a:bodyPr/>
          <a:lstStyle/>
          <a:p>
            <a:r>
              <a:rPr lang="cs-CZ" dirty="0"/>
              <a:t>HOMEWORK ASSIGNMENT</a:t>
            </a:r>
          </a:p>
        </p:txBody>
      </p:sp>
      <p:sp>
        <p:nvSpPr>
          <p:cNvPr id="3" name="Zástupný symbol pro text 2">
            <a:extLst>
              <a:ext uri="{FF2B5EF4-FFF2-40B4-BE49-F238E27FC236}">
                <a16:creationId xmlns:a16="http://schemas.microsoft.com/office/drawing/2014/main" xmlns="" id="{EFF7F2F4-DFA9-4A16-87BB-C69C4458881B}"/>
              </a:ext>
            </a:extLst>
          </p:cNvPr>
          <p:cNvSpPr>
            <a:spLocks noGrp="1"/>
          </p:cNvSpPr>
          <p:nvPr>
            <p:ph type="body" idx="1"/>
          </p:nvPr>
        </p:nvSpPr>
        <p:spPr/>
        <p:txBody>
          <a:bodyPr lIns="45719" rIns="45719" anchor="t">
            <a:normAutofit fontScale="92500" lnSpcReduction="10000"/>
          </a:bodyPr>
          <a:lstStyle/>
          <a:p>
            <a:r>
              <a:rPr lang="cs-CZ" dirty="0" err="1"/>
              <a:t>School</a:t>
            </a:r>
            <a:r>
              <a:rPr lang="cs-CZ" dirty="0"/>
              <a:t> </a:t>
            </a:r>
            <a:r>
              <a:rPr lang="cs-CZ" dirty="0" err="1"/>
              <a:t>Lunches</a:t>
            </a:r>
            <a:r>
              <a:rPr lang="cs-CZ" dirty="0"/>
              <a:t> </a:t>
            </a:r>
            <a:r>
              <a:rPr lang="cs-CZ" dirty="0" err="1"/>
              <a:t>You've</a:t>
            </a:r>
            <a:r>
              <a:rPr lang="cs-CZ" dirty="0"/>
              <a:t> </a:t>
            </a:r>
            <a:r>
              <a:rPr lang="cs-CZ" dirty="0" err="1"/>
              <a:t>Probably</a:t>
            </a:r>
            <a:r>
              <a:rPr lang="cs-CZ" dirty="0"/>
              <a:t> </a:t>
            </a:r>
            <a:r>
              <a:rPr lang="cs-CZ" dirty="0" err="1"/>
              <a:t>Never</a:t>
            </a:r>
            <a:r>
              <a:rPr lang="cs-CZ" dirty="0"/>
              <a:t> </a:t>
            </a:r>
            <a:r>
              <a:rPr lang="cs-CZ" dirty="0" err="1"/>
              <a:t>Heard</a:t>
            </a:r>
            <a:r>
              <a:rPr lang="cs-CZ" dirty="0"/>
              <a:t> </a:t>
            </a:r>
            <a:r>
              <a:rPr lang="cs-CZ" dirty="0" err="1"/>
              <a:t>About</a:t>
            </a:r>
            <a:r>
              <a:rPr lang="cs-CZ" dirty="0"/>
              <a:t>...</a:t>
            </a:r>
          </a:p>
          <a:p>
            <a:pPr marL="0" indent="0">
              <a:buNone/>
            </a:pPr>
            <a:r>
              <a:rPr lang="cs-CZ" dirty="0">
                <a:hlinkClick r:id="rId2"/>
              </a:rPr>
              <a:t>https://www.youtube.com/watch?v=-7YBTX7vnVc</a:t>
            </a:r>
          </a:p>
          <a:p>
            <a:r>
              <a:rPr lang="en-GB" dirty="0"/>
              <a:t>Write a brief summary, on 1 page A4, about School Food System in your country. Did you have it in your school? How are the situations where a child must comply with any dietary restrictions or diet dealt with? Did your school offer the possibility of preparing dietary foods for these children or not? Describe how this issue is addressed in your country.</a:t>
            </a:r>
          </a:p>
          <a:p>
            <a:r>
              <a:rPr lang="en-GB" dirty="0"/>
              <a:t>Your homework should be added in Homework Vaults by the next week</a:t>
            </a:r>
            <a:r>
              <a:rPr lang="en-US" dirty="0"/>
              <a:t>’s seminar</a:t>
            </a:r>
            <a:r>
              <a:rPr lang="en-GB" dirty="0"/>
              <a:t> </a:t>
            </a:r>
          </a:p>
          <a:p>
            <a:r>
              <a:rPr lang="en-GB" dirty="0"/>
              <a:t>Bring your summaries for the next class and someone will present us their situation of School Food Service and diets in their country</a:t>
            </a:r>
          </a:p>
        </p:txBody>
      </p:sp>
    </p:spTree>
    <p:extLst>
      <p:ext uri="{BB962C8B-B14F-4D97-AF65-F5344CB8AC3E}">
        <p14:creationId xmlns:p14="http://schemas.microsoft.com/office/powerpoint/2010/main" val="3917439063"/>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3" descr="Obsah obrázku jídlo, stůl, interiér, talíř&#10;&#10;Popis vygenerovaný s velmi vysokou mírou spolehlivosti">
            <a:extLst>
              <a:ext uri="{FF2B5EF4-FFF2-40B4-BE49-F238E27FC236}">
                <a16:creationId xmlns:a16="http://schemas.microsoft.com/office/drawing/2014/main" xmlns="" id="{48FE527F-68FD-499A-B373-6F54BA7B6E5B}"/>
              </a:ext>
            </a:extLst>
          </p:cNvPr>
          <p:cNvPicPr>
            <a:picLocks noChangeAspect="1"/>
          </p:cNvPicPr>
          <p:nvPr/>
        </p:nvPicPr>
        <p:blipFill>
          <a:blip r:embed="rId2"/>
          <a:stretch>
            <a:fillRect/>
          </a:stretch>
        </p:blipFill>
        <p:spPr>
          <a:xfrm>
            <a:off x="3590925" y="2659811"/>
            <a:ext cx="4521828" cy="4192492"/>
          </a:xfrm>
          <a:prstGeom prst="rect">
            <a:avLst/>
          </a:prstGeom>
        </p:spPr>
      </p:pic>
      <p:sp>
        <p:nvSpPr>
          <p:cNvPr id="2" name="Nadpis 1">
            <a:extLst>
              <a:ext uri="{FF2B5EF4-FFF2-40B4-BE49-F238E27FC236}">
                <a16:creationId xmlns:a16="http://schemas.microsoft.com/office/drawing/2014/main" xmlns="" id="{147DD3F7-EA24-411D-81EE-19AA9AD69066}"/>
              </a:ext>
            </a:extLst>
          </p:cNvPr>
          <p:cNvSpPr>
            <a:spLocks noGrp="1"/>
          </p:cNvSpPr>
          <p:nvPr>
            <p:ph type="title"/>
          </p:nvPr>
        </p:nvSpPr>
        <p:spPr>
          <a:xfrm>
            <a:off x="1000125" y="1162050"/>
            <a:ext cx="10515600" cy="2852737"/>
          </a:xfrm>
        </p:spPr>
        <p:txBody>
          <a:bodyPr lIns="45719" rIns="45719" anchor="ctr">
            <a:normAutofit/>
          </a:bodyPr>
          <a:lstStyle/>
          <a:p>
            <a:pPr algn="ctr"/>
            <a:r>
              <a:rPr lang="en-GB" dirty="0"/>
              <a:t>THANK YOU FOR ATTENTION</a:t>
            </a:r>
            <a:endParaRPr lang="cs-CZ" dirty="0"/>
          </a:p>
        </p:txBody>
      </p:sp>
    </p:spTree>
    <p:extLst>
      <p:ext uri="{BB962C8B-B14F-4D97-AF65-F5344CB8AC3E}">
        <p14:creationId xmlns:p14="http://schemas.microsoft.com/office/powerpoint/2010/main" val="37921436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Nadpis 1"/>
          <p:cNvSpPr txBox="1">
            <a:spLocks noGrp="1"/>
          </p:cNvSpPr>
          <p:nvPr>
            <p:ph type="title"/>
          </p:nvPr>
        </p:nvSpPr>
        <p:spPr>
          <a:prstGeom prst="rect">
            <a:avLst/>
          </a:prstGeom>
        </p:spPr>
        <p:txBody>
          <a:bodyPr/>
          <a:lstStyle>
            <a:lvl1pPr>
              <a:defRPr sz="3600"/>
            </a:lvl1pPr>
          </a:lstStyle>
          <a:p>
            <a:r>
              <a:rPr dirty="0"/>
              <a:t>DECREE OF MINISTRY OF EDUCATION ON</a:t>
            </a:r>
            <a:r>
              <a:rPr lang="cs-CZ" dirty="0"/>
              <a:t> </a:t>
            </a:r>
            <a:r>
              <a:rPr lang="en-US" dirty="0"/>
              <a:t>SCHOOL </a:t>
            </a:r>
            <a:r>
              <a:rPr lang="cs-CZ" dirty="0"/>
              <a:t>FOOD </a:t>
            </a:r>
            <a:r>
              <a:rPr lang="en-US" dirty="0"/>
              <a:t>SERVICE</a:t>
            </a:r>
            <a:r>
              <a:rPr lang="cs-CZ" dirty="0"/>
              <a:t> </a:t>
            </a:r>
            <a:r>
              <a:rPr dirty="0"/>
              <a:t>– UPDATE</a:t>
            </a:r>
            <a:r>
              <a:rPr lang="cs-CZ" dirty="0"/>
              <a:t> </a:t>
            </a:r>
            <a:endParaRPr dirty="0"/>
          </a:p>
        </p:txBody>
      </p:sp>
      <p:sp>
        <p:nvSpPr>
          <p:cNvPr id="141" name="Zástupný symbol pro obsah 2"/>
          <p:cNvSpPr txBox="1">
            <a:spLocks noGrp="1"/>
          </p:cNvSpPr>
          <p:nvPr>
            <p:ph type="body" idx="1"/>
          </p:nvPr>
        </p:nvSpPr>
        <p:spPr>
          <a:prstGeom prst="rect">
            <a:avLst/>
          </a:prstGeom>
        </p:spPr>
        <p:txBody>
          <a:bodyPr lIns="45719" rIns="45719" anchor="t">
            <a:normAutofit/>
          </a:bodyPr>
          <a:lstStyle/>
          <a:p>
            <a:pPr>
              <a:defRPr sz="2000" b="1">
                <a:latin typeface="Arial"/>
                <a:ea typeface="Arial"/>
                <a:cs typeface="Arial"/>
                <a:sym typeface="Arial"/>
              </a:defRPr>
            </a:pPr>
            <a:r>
              <a:rPr dirty="0"/>
              <a:t>DECREE no. 210/2017 Coll .</a:t>
            </a:r>
          </a:p>
          <a:p>
            <a:r>
              <a:rPr dirty="0"/>
              <a:t>dated from 26 June 2017,</a:t>
            </a:r>
          </a:p>
          <a:p>
            <a:pPr>
              <a:defRPr b="1"/>
            </a:pPr>
            <a:r>
              <a:rPr dirty="0"/>
              <a:t>which changes the Decree no. 107/2005 Coll., on </a:t>
            </a:r>
            <a:r>
              <a:rPr lang="en-US" dirty="0"/>
              <a:t>School </a:t>
            </a:r>
            <a:r>
              <a:rPr lang="cs-CZ" dirty="0"/>
              <a:t>Food </a:t>
            </a:r>
            <a:r>
              <a:rPr lang="en-US" dirty="0"/>
              <a:t>Service</a:t>
            </a:r>
            <a:r>
              <a:rPr dirty="0"/>
              <a:t>, as subsequently amended</a:t>
            </a:r>
            <a:r>
              <a:rPr lang="cs-CZ" dirty="0"/>
              <a:t> </a:t>
            </a:r>
            <a:endParaRPr dirty="0"/>
          </a:p>
          <a:p>
            <a:r>
              <a:rPr dirty="0"/>
              <a:t>According to § 35 section 2, § 121 section 1 and § 123 section 5 of the Act no. 561/2004 Coll., on Pre-school, Primary, Secondary, Higher Professional and Other Education (Education Act), and in agreement with the Ministry of Health according to § 121 section 2 of the Education Act, the Ministry of Education defines:</a:t>
            </a:r>
          </a:p>
        </p:txBody>
      </p:sp>
    </p:spTree>
  </p:cSld>
  <p:clrMapOvr>
    <a:masterClrMapping/>
  </p:clrMapOvr>
  <p:transition spd="med"/>
</p:sld>
</file>

<file path=ppt/theme/theme1.xml><?xml version="1.0" encoding="utf-8"?>
<a:theme xmlns:a="http://schemas.openxmlformats.org/drawingml/2006/main" name="Motiv Office">
  <a:themeElements>
    <a:clrScheme name="Motiv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otiv Office">
      <a:majorFont>
        <a:latin typeface="Helvetica"/>
        <a:ea typeface="Helvetica"/>
        <a:cs typeface="Helvetica"/>
      </a:majorFont>
      <a:minorFont>
        <a:latin typeface="Calibri"/>
        <a:ea typeface="Calibri"/>
        <a:cs typeface="Calibri"/>
      </a:minorFont>
    </a:fontScheme>
    <a:fmtScheme name="Motiv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tiv Office">
  <a:themeElements>
    <a:clrScheme name="Motiv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otiv Office">
      <a:majorFont>
        <a:latin typeface="Helvetica"/>
        <a:ea typeface="Helvetica"/>
        <a:cs typeface="Helvetica"/>
      </a:majorFont>
      <a:minorFont>
        <a:latin typeface="Calibri"/>
        <a:ea typeface="Calibri"/>
        <a:cs typeface="Calibri"/>
      </a:minorFont>
    </a:fontScheme>
    <a:fmtScheme name="Motiv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431</TotalTime>
  <Words>4632</Words>
  <Application>Microsoft Office PowerPoint</Application>
  <PresentationFormat>Širokoúhlá obrazovka</PresentationFormat>
  <Paragraphs>848</Paragraphs>
  <Slides>85</Slides>
  <Notes>8</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85</vt:i4>
      </vt:variant>
    </vt:vector>
  </HeadingPairs>
  <TitlesOfParts>
    <vt:vector size="94" baseType="lpstr">
      <vt:lpstr>Arial</vt:lpstr>
      <vt:lpstr>Bodoni MT Black</vt:lpstr>
      <vt:lpstr>Calibri</vt:lpstr>
      <vt:lpstr>Candara</vt:lpstr>
      <vt:lpstr>Garamond</vt:lpstr>
      <vt:lpstr>Segoe UI</vt:lpstr>
      <vt:lpstr>Times New Roman</vt:lpstr>
      <vt:lpstr>Wingdings 3</vt:lpstr>
      <vt:lpstr>Motiv Office</vt:lpstr>
      <vt:lpstr> Therapeutic Diets in School Food Service, Most Common Therapeutic Diets </vt:lpstr>
      <vt:lpstr> Outline of the seminar:</vt:lpstr>
      <vt:lpstr>SCHOOL FOOD SERVICE IMPORTANCE AND PURPOSE</vt:lpstr>
      <vt:lpstr>HISTORY OF SCHOOL FOOD SERVICE IN THE CZECH REPUBLIC</vt:lpstr>
      <vt:lpstr>HISTORY OF SCHOOL FOOD SERVICE IN THE CZECH REPUBLIC</vt:lpstr>
      <vt:lpstr>SCHOOL FOOD SERVICE IN NUMBERS (2015)</vt:lpstr>
      <vt:lpstr>LEGISLATION</vt:lpstr>
      <vt:lpstr> Decree no.107/2005.,on School Food Service,  as amended by Decree no.107/2008 . and Decree no. 17/2015, takes the following wording:</vt:lpstr>
      <vt:lpstr>DECREE OF MINISTRY OF EDUCATION ON SCHOOL FOOD SERVICE – UPDATE </vt:lpstr>
      <vt:lpstr>Prezentace aplikace PowerPoint</vt:lpstr>
      <vt:lpstr>THE FUTURE SCHOOL FOOD SERVICEACTIONS</vt:lpstr>
      <vt:lpstr>THERAPEUTIC DIETS</vt:lpstr>
      <vt:lpstr>THERAPEUTIC DIETS IN SCHOOL FOOD SERVICE</vt:lpstr>
      <vt:lpstr>THERAPEUTIC DIETS FOR CHILDREN</vt:lpstr>
      <vt:lpstr>GLUTEN-FREE DIET</vt:lpstr>
      <vt:lpstr>Diseases caused by gluten pathogenesis</vt:lpstr>
      <vt:lpstr>CELIAC DISEASE = CELIAC SPRUE = GLUTEN ENTEROPATHY</vt:lpstr>
      <vt:lpstr>GLUTEN-FREE DIET</vt:lpstr>
      <vt:lpstr>CELIAC DISEASE x GLUTEN (WHEAT) ALLERGY</vt:lpstr>
      <vt:lpstr>CELIAC DISEASE x GLUTEN (WHEAT) ALLERGY</vt:lpstr>
      <vt:lpstr>WHAT IS GLUTEN ?</vt:lpstr>
      <vt:lpstr>GLUTEN</vt:lpstr>
      <vt:lpstr>GLUTEN</vt:lpstr>
      <vt:lpstr>GLUTEN-FREE DIET</vt:lpstr>
      <vt:lpstr>GLUTEN-FREE DIET</vt:lpstr>
      <vt:lpstr>MAIN GLUTEN SOURCES</vt:lpstr>
      <vt:lpstr>POSSIBLE GLUTEN RESOURCES</vt:lpstr>
      <vt:lpstr>GLUTEN CEREALS SUBSTITUTES</vt:lpstr>
      <vt:lpstr>PRINCIPLES OF A THERAPEUTIC DIET PREPARATION</vt:lpstr>
      <vt:lpstr>GLUTEN ON FOOD LABELS</vt:lpstr>
      <vt:lpstr>GLUTEN ON FOOD LABELS</vt:lpstr>
      <vt:lpstr>GLUTEN ON FOOD LABELS                                     …gluten-free diet and OATS</vt:lpstr>
      <vt:lpstr>                 …gluten-free diet and OATS</vt:lpstr>
      <vt:lpstr>GLUTEN ON FOOD LABELS</vt:lpstr>
      <vt:lpstr>Foodstuffs for specific nutritional uses</vt:lpstr>
      <vt:lpstr>GLUTEN FREE</vt:lpstr>
      <vt:lpstr>Regulation No. 828/2014 on the Requirements for the Provision of Information to Consumers on the Absence or Reduced Presence of Gluten in Food</vt:lpstr>
      <vt:lpstr>Prezentace aplikace PowerPoint</vt:lpstr>
      <vt:lpstr>MENU  gluten-free (GF) diet - practical exercise</vt:lpstr>
      <vt:lpstr>MENU  gluten-free (GF) diet - practical exercise</vt:lpstr>
      <vt:lpstr>Prezentace aplikace PowerPoint</vt:lpstr>
      <vt:lpstr>FOOD ALLERGY AND INTOLERANCE</vt:lpstr>
      <vt:lpstr>FOOD ALLERGY AND INTOLERANCE</vt:lpstr>
      <vt:lpstr>Prezentace aplikace PowerPoint</vt:lpstr>
      <vt:lpstr>Prezentace aplikace PowerPoint</vt:lpstr>
      <vt:lpstr>Prezentace aplikace PowerPoint</vt:lpstr>
      <vt:lpstr>FOOD ALLERGY AND INTOLERANCE</vt:lpstr>
      <vt:lpstr>Prezentace aplikace PowerPoint</vt:lpstr>
      <vt:lpstr>Prezentace aplikace PowerPoint</vt:lpstr>
      <vt:lpstr>COW’S MILK PROTEIN ALLERGY</vt:lpstr>
      <vt:lpstr>LACTOSE INTOLERANCE (hypolactasia, non-persistent lactose intolerance) </vt:lpstr>
      <vt:lpstr>Prezentace aplikace PowerPoint</vt:lpstr>
      <vt:lpstr>COW’S MILK PROTEIN ALLERGY</vt:lpstr>
      <vt:lpstr>COW’S MILK PROTEIN ALLERGY</vt:lpstr>
      <vt:lpstr>COW’S MILK PROTEIN ALLERGY</vt:lpstr>
      <vt:lpstr>COW’S MILK PROTEIN ALLERGY</vt:lpstr>
      <vt:lpstr>COW’S MILK PROTEIN ALLERGY – and calcium absorption</vt:lpstr>
      <vt:lpstr>DAIRY-FREE DIET AT SCHOOL FOOD SERVICE</vt:lpstr>
      <vt:lpstr>DAIRY-FREE DIET AT SCHOOL FOOD SERVICE</vt:lpstr>
      <vt:lpstr>GUIDELINES FOR DAIRY-FREE AND LOW-LACTOSE DIET</vt:lpstr>
      <vt:lpstr>DAIRY-FREE DIET IN SCHOOL FOOD SERVICE</vt:lpstr>
      <vt:lpstr>DAIRY-FREE DIET IN SCHOOL FOOD SERVICE</vt:lpstr>
      <vt:lpstr>Prezentace aplikace PowerPoint</vt:lpstr>
      <vt:lpstr>MENU  dairy-free (DF) diet - practical exercise</vt:lpstr>
      <vt:lpstr>MENU  dairy-free (DF) diet - practical exercise</vt:lpstr>
      <vt:lpstr>MENU  dairy-free (DF) diet - practical exercise</vt:lpstr>
      <vt:lpstr>BLAND DIET</vt:lpstr>
      <vt:lpstr>BLAND DIET</vt:lpstr>
      <vt:lpstr>Prezentace aplikace PowerPoint</vt:lpstr>
      <vt:lpstr>Prezentace aplikace PowerPoint</vt:lpstr>
      <vt:lpstr>Prezentace aplikace PowerPoint</vt:lpstr>
      <vt:lpstr>Prezentace aplikace PowerPoint</vt:lpstr>
      <vt:lpstr>Prezentace aplikace PowerPoint</vt:lpstr>
      <vt:lpstr>SUITABLE AND UNSUITABLE MEALS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TYPE 1 DIABETES DIET</vt:lpstr>
      <vt:lpstr>DIABETES DIET AND SCHOOL FOOD SERVICE</vt:lpstr>
      <vt:lpstr>HOMEWORK ASSIGNMENT</vt:lpstr>
      <vt:lpstr>THANK YOU FOR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Diets in School Meals, Most Common Therapeutic Diets</dc:title>
  <dc:creator>Martin Krobot</dc:creator>
  <cp:lastModifiedBy>Halina Matějová</cp:lastModifiedBy>
  <cp:revision>282</cp:revision>
  <dcterms:modified xsi:type="dcterms:W3CDTF">2018-03-06T08:06:53Z</dcterms:modified>
</cp:coreProperties>
</file>