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7" r:id="rId9"/>
    <p:sldId id="269" r:id="rId10"/>
    <p:sldId id="311" r:id="rId11"/>
    <p:sldId id="268" r:id="rId12"/>
    <p:sldId id="278" r:id="rId13"/>
    <p:sldId id="279" r:id="rId14"/>
    <p:sldId id="270" r:id="rId15"/>
    <p:sldId id="271" r:id="rId16"/>
    <p:sldId id="272" r:id="rId17"/>
    <p:sldId id="273" r:id="rId18"/>
    <p:sldId id="274" r:id="rId19"/>
    <p:sldId id="275" r:id="rId20"/>
    <p:sldId id="312" r:id="rId21"/>
    <p:sldId id="276" r:id="rId22"/>
    <p:sldId id="277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63" r:id="rId38"/>
    <p:sldId id="264" r:id="rId39"/>
    <p:sldId id="314" r:id="rId40"/>
    <p:sldId id="315" r:id="rId41"/>
    <p:sldId id="316" r:id="rId42"/>
    <p:sldId id="317" r:id="rId43"/>
    <p:sldId id="318" r:id="rId44"/>
    <p:sldId id="327" r:id="rId45"/>
    <p:sldId id="319" r:id="rId46"/>
    <p:sldId id="320" r:id="rId47"/>
    <p:sldId id="265" r:id="rId48"/>
    <p:sldId id="313" r:id="rId49"/>
    <p:sldId id="321" r:id="rId50"/>
    <p:sldId id="322" r:id="rId51"/>
    <p:sldId id="294" r:id="rId52"/>
    <p:sldId id="295" r:id="rId53"/>
    <p:sldId id="296" r:id="rId54"/>
    <p:sldId id="297" r:id="rId55"/>
    <p:sldId id="298" r:id="rId56"/>
    <p:sldId id="299" r:id="rId57"/>
    <p:sldId id="301" r:id="rId58"/>
    <p:sldId id="300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23" r:id="rId69"/>
    <p:sldId id="324" r:id="rId70"/>
    <p:sldId id="326" r:id="rId71"/>
    <p:sldId id="325" r:id="rId7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20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094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85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53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19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58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27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588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42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96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12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2164C-5B01-4EF9-9A67-B17248719911}" type="datetimeFigureOut">
              <a:rPr lang="cs-CZ" smtClean="0"/>
              <a:t>11.05.2018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B78A8-1506-43BC-8831-6D8863BEFE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85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624648" y="2042985"/>
            <a:ext cx="463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err="1" smtClean="0"/>
              <a:t>Water</a:t>
            </a:r>
            <a:r>
              <a:rPr lang="cs-CZ" sz="4800" b="1" dirty="0" smtClean="0"/>
              <a:t> and </a:t>
            </a:r>
            <a:r>
              <a:rPr lang="cs-CZ" sz="4800" b="1" dirty="0" err="1" smtClean="0"/>
              <a:t>health</a:t>
            </a:r>
            <a:endParaRPr lang="cs-CZ" sz="48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4489624" y="3880026"/>
            <a:ext cx="3121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RNDr. Danuše </a:t>
            </a:r>
            <a:r>
              <a:rPr lang="cs-CZ" b="1" dirty="0" err="1"/>
              <a:t>Lefnerová</a:t>
            </a:r>
            <a:r>
              <a:rPr lang="cs-CZ" b="1" dirty="0"/>
              <a:t>, Ph.D</a:t>
            </a:r>
            <a:r>
              <a:rPr lang="cs-CZ" b="1" dirty="0" smtClean="0"/>
              <a:t>.</a:t>
            </a:r>
          </a:p>
          <a:p>
            <a:pPr algn="ctr"/>
            <a:r>
              <a:rPr lang="cs-CZ" b="1" dirty="0" err="1" smtClean="0"/>
              <a:t>Doc.Ing</a:t>
            </a:r>
            <a:r>
              <a:rPr lang="cs-CZ" b="1" dirty="0" smtClean="0"/>
              <a:t>. Martin Krsek, CSc.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44205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34314" y="408145"/>
            <a:ext cx="7207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Drinking water sources - water treatment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475282" y="992920"/>
            <a:ext cx="1171671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Category according to Decree of the Ministry of Health No. 428/2001 Coll., As amended by Decree No. 146/2004 Coll. </a:t>
            </a:r>
            <a:r>
              <a:rPr lang="cs-CZ" sz="2000" dirty="0" smtClean="0"/>
              <a:t>								</a:t>
            </a:r>
            <a:r>
              <a:rPr lang="en-US" sz="2000" dirty="0" smtClean="0"/>
              <a:t>Resources</a:t>
            </a:r>
            <a:r>
              <a:rPr lang="cs-CZ" sz="2000" dirty="0" smtClean="0"/>
              <a:t> </a:t>
            </a:r>
            <a:r>
              <a:rPr lang="en-US" sz="2000" dirty="0" smtClean="0"/>
              <a:t>% </a:t>
            </a:r>
            <a:r>
              <a:rPr lang="cs-CZ" sz="2000" dirty="0" smtClean="0"/>
              <a:t>	</a:t>
            </a:r>
            <a:r>
              <a:rPr lang="en-US" sz="2000" dirty="0" smtClean="0"/>
              <a:t>Resources</a:t>
            </a:r>
            <a:r>
              <a:rPr lang="cs-CZ" sz="2000" dirty="0" smtClean="0"/>
              <a:t> </a:t>
            </a:r>
            <a:r>
              <a:rPr lang="en-US" sz="2000" dirty="0" smtClean="0"/>
              <a:t>%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      </a:t>
            </a:r>
            <a:r>
              <a:rPr lang="cs-CZ" sz="2000" dirty="0" smtClean="0"/>
              <a:t>									</a:t>
            </a:r>
            <a:r>
              <a:rPr lang="en-US" sz="2000" dirty="0" smtClean="0"/>
              <a:t>surface </a:t>
            </a:r>
            <a:r>
              <a:rPr lang="cs-CZ" sz="2000" dirty="0" smtClean="0"/>
              <a:t>      	</a:t>
            </a:r>
            <a:r>
              <a:rPr lang="en-US" sz="2000" dirty="0" smtClean="0"/>
              <a:t>underground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 1 - </a:t>
            </a:r>
            <a:r>
              <a:rPr lang="en-US" sz="2000" b="1" dirty="0"/>
              <a:t>Simple physical treatment </a:t>
            </a:r>
            <a:r>
              <a:rPr lang="en-US" sz="2000" dirty="0"/>
              <a:t>and disinfection, for example fast</a:t>
            </a:r>
            <a:br>
              <a:rPr lang="en-US" sz="2000" dirty="0"/>
            </a:br>
            <a:r>
              <a:rPr lang="en-US" sz="2000" dirty="0"/>
              <a:t>              filtration and disinfection, or simple sand filtration, chemical</a:t>
            </a:r>
            <a:br>
              <a:rPr lang="en-US" sz="2000" dirty="0"/>
            </a:br>
            <a:r>
              <a:rPr lang="en-US" sz="2000" dirty="0"/>
              <a:t>              </a:t>
            </a:r>
            <a:r>
              <a:rPr lang="en-US" sz="2000" dirty="0" err="1"/>
              <a:t>deacidification</a:t>
            </a:r>
            <a:r>
              <a:rPr lang="en-US" sz="2000" dirty="0"/>
              <a:t> or mechanical </a:t>
            </a:r>
            <a:r>
              <a:rPr lang="en-US" sz="2000" dirty="0" err="1"/>
              <a:t>deacidification</a:t>
            </a:r>
            <a:r>
              <a:rPr lang="en-US" sz="2000" dirty="0"/>
              <a:t> or removal</a:t>
            </a:r>
            <a:br>
              <a:rPr lang="en-US" sz="2000" dirty="0"/>
            </a:br>
            <a:r>
              <a:rPr lang="en-US" sz="2000" dirty="0"/>
              <a:t>              gaseous components by aeration. </a:t>
            </a:r>
            <a:r>
              <a:rPr lang="cs-CZ" sz="2000" dirty="0" smtClean="0"/>
              <a:t>					</a:t>
            </a:r>
            <a:r>
              <a:rPr lang="en-US" sz="2000" dirty="0" smtClean="0"/>
              <a:t>7.1 </a:t>
            </a:r>
            <a:r>
              <a:rPr lang="cs-CZ" sz="2000" dirty="0" smtClean="0"/>
              <a:t>		</a:t>
            </a:r>
            <a:r>
              <a:rPr lang="en-US" sz="2000" dirty="0" smtClean="0"/>
              <a:t>76.5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 2 - common </a:t>
            </a:r>
            <a:r>
              <a:rPr lang="en-US" sz="2000" b="1" dirty="0"/>
              <a:t>physical treatment, chemical treatment and disinfection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              coagulation filtration, infiltration, slow biological filtration,</a:t>
            </a:r>
            <a:br>
              <a:rPr lang="en-US" sz="2000" dirty="0"/>
            </a:br>
            <a:r>
              <a:rPr lang="en-US" sz="2000" dirty="0"/>
              <a:t>              flocculation, sedimentation, filtration, disinfection (final behavior),</a:t>
            </a:r>
            <a:br>
              <a:rPr lang="en-US" sz="2000" dirty="0"/>
            </a:br>
            <a:r>
              <a:rPr lang="en-US" sz="2000" dirty="0"/>
              <a:t>              single- or two-stage jamming and demagnetization. </a:t>
            </a:r>
            <a:r>
              <a:rPr lang="cs-CZ" sz="2000" dirty="0" smtClean="0"/>
              <a:t>			</a:t>
            </a:r>
            <a:r>
              <a:rPr lang="en-US" sz="2000" dirty="0" smtClean="0"/>
              <a:t>54 </a:t>
            </a:r>
            <a:r>
              <a:rPr lang="cs-CZ" sz="2000" dirty="0" smtClean="0"/>
              <a:t>		</a:t>
            </a:r>
            <a:r>
              <a:rPr lang="en-US" sz="2000" dirty="0" smtClean="0"/>
              <a:t>9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 3 - </a:t>
            </a:r>
            <a:r>
              <a:rPr lang="en-US" sz="2000" b="1" dirty="0"/>
              <a:t>intensive physical and chemical treatment</a:t>
            </a:r>
            <a:r>
              <a:rPr lang="en-US" sz="2000" dirty="0"/>
              <a:t>, extended treatment</a:t>
            </a:r>
            <a:br>
              <a:rPr lang="en-US" sz="2000" dirty="0"/>
            </a:br>
            <a:r>
              <a:rPr lang="en-US" sz="2000" dirty="0"/>
              <a:t>              and disinfection, for example chlorination to break point, coagulation,</a:t>
            </a:r>
            <a:br>
              <a:rPr lang="en-US" sz="2000" dirty="0"/>
            </a:br>
            <a:r>
              <a:rPr lang="en-US" sz="2000" dirty="0"/>
              <a:t>              flocculation, sedimentation, filtration, adsorption (activated carbon),</a:t>
            </a:r>
            <a:br>
              <a:rPr lang="en-US" sz="2000" dirty="0"/>
            </a:br>
            <a:r>
              <a:rPr lang="en-US" sz="2000" dirty="0"/>
              <a:t>              disinfection (ozone, final chlorination). Combination physically</a:t>
            </a:r>
            <a:br>
              <a:rPr lang="en-US" sz="2000" dirty="0"/>
            </a:br>
            <a:r>
              <a:rPr lang="en-US" sz="2000" dirty="0"/>
              <a:t>              chemical and microbiological and biological treatment </a:t>
            </a:r>
            <a:r>
              <a:rPr lang="cs-CZ" sz="2000" dirty="0" smtClean="0"/>
              <a:t>		</a:t>
            </a:r>
            <a:r>
              <a:rPr lang="en-US" sz="2000" dirty="0" smtClean="0"/>
              <a:t>38,9 </a:t>
            </a:r>
            <a:r>
              <a:rPr lang="cs-CZ" sz="2000" dirty="0" smtClean="0"/>
              <a:t>		</a:t>
            </a:r>
            <a:r>
              <a:rPr lang="en-US" sz="2000" dirty="0" smtClean="0"/>
              <a:t>14,5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32696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79557" y="554011"/>
            <a:ext cx="76015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Drinking water sources </a:t>
            </a:r>
            <a:r>
              <a:rPr lang="en-US" sz="3200" b="1" dirty="0" smtClean="0"/>
              <a:t>a</a:t>
            </a:r>
            <a:r>
              <a:rPr lang="cs-CZ" sz="3200" b="1" dirty="0" err="1" smtClean="0"/>
              <a:t>nd</a:t>
            </a:r>
            <a:r>
              <a:rPr lang="cs-CZ" sz="3200" b="1" dirty="0" smtClean="0"/>
              <a:t> </a:t>
            </a:r>
            <a:r>
              <a:rPr lang="en-US" sz="3200" b="1" dirty="0" smtClean="0"/>
              <a:t>their </a:t>
            </a:r>
            <a:r>
              <a:rPr lang="en-US" sz="3200" b="1" dirty="0"/>
              <a:t>protection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1297857" y="1843914"/>
            <a:ext cx="99404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Suspicion or finding that the water in the source is </a:t>
            </a:r>
            <a:r>
              <a:rPr lang="cs-CZ" sz="2400" dirty="0" err="1" smtClean="0"/>
              <a:t>contaminated</a:t>
            </a:r>
            <a:r>
              <a:rPr lang="en-US" sz="2400" dirty="0" smtClean="0"/>
              <a:t>: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The source of the pollution is removed, building modifications are carried out, the hygienic protection zone is </a:t>
            </a:r>
            <a:r>
              <a:rPr lang="en-US" sz="2400" dirty="0" smtClean="0"/>
              <a:t>restored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 smtClean="0"/>
              <a:t>W</a:t>
            </a:r>
            <a:r>
              <a:rPr lang="en-US" sz="2400" dirty="0" smtClean="0"/>
              <a:t>ells </a:t>
            </a:r>
            <a:r>
              <a:rPr lang="cs-CZ" sz="2400" dirty="0" smtClean="0"/>
              <a:t>- </a:t>
            </a:r>
            <a:r>
              <a:rPr lang="en-US" sz="2400" dirty="0" smtClean="0"/>
              <a:t>the </a:t>
            </a:r>
            <a:r>
              <a:rPr lang="en-US" sz="2400" dirty="0"/>
              <a:t>inner walls of the </a:t>
            </a:r>
            <a:r>
              <a:rPr lang="en-US" sz="2400" dirty="0" smtClean="0"/>
              <a:t>well</a:t>
            </a:r>
            <a:r>
              <a:rPr lang="cs-CZ" sz="2400" dirty="0" smtClean="0"/>
              <a:t> are </a:t>
            </a:r>
            <a:r>
              <a:rPr lang="en-US" sz="2400" dirty="0"/>
              <a:t>mechanically </a:t>
            </a:r>
            <a:r>
              <a:rPr lang="en-US" sz="2400" dirty="0" smtClean="0"/>
              <a:t>clean</a:t>
            </a:r>
            <a:r>
              <a:rPr lang="cs-CZ" sz="2400" dirty="0" err="1" smtClean="0"/>
              <a:t>ed</a:t>
            </a:r>
            <a:r>
              <a:rPr lang="en-US" sz="2400" dirty="0" smtClean="0"/>
              <a:t>, </a:t>
            </a:r>
            <a:r>
              <a:rPr lang="en-US" sz="2400" dirty="0"/>
              <a:t>the water is drained, the bottom is cleaned from </a:t>
            </a:r>
            <a:r>
              <a:rPr lang="en-US" sz="2400" dirty="0" smtClean="0"/>
              <a:t>sludge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One-off disinfection is carried out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13" y="4201298"/>
            <a:ext cx="3394503" cy="25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4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67139" y="782488"/>
            <a:ext cx="52291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Disinfection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drinking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717754" y="1962749"/>
            <a:ext cx="108646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Chloramine - 2-3 g / </a:t>
            </a:r>
            <a:r>
              <a:rPr lang="en-US" sz="2400" dirty="0" smtClean="0"/>
              <a:t>m</a:t>
            </a:r>
            <a:r>
              <a:rPr lang="cs-CZ" sz="2400" baseline="30000" dirty="0" smtClean="0"/>
              <a:t>3</a:t>
            </a:r>
            <a:r>
              <a:rPr lang="en-US" sz="2400" dirty="0" smtClean="0"/>
              <a:t> </a:t>
            </a:r>
            <a:r>
              <a:rPr lang="en-US" sz="2400" dirty="0"/>
              <a:t>of water</a:t>
            </a:r>
            <a:r>
              <a:rPr lang="en-US" sz="2400" dirty="0" smtClean="0"/>
              <a:t>, Sag</a:t>
            </a:r>
            <a:r>
              <a:rPr lang="cs-CZ" sz="2400" dirty="0" smtClean="0"/>
              <a:t>en (</a:t>
            </a:r>
            <a:r>
              <a:rPr lang="cs-CZ" sz="2400" smtClean="0"/>
              <a:t>Ag)</a:t>
            </a:r>
            <a:r>
              <a:rPr lang="en-US" sz="2400" dirty="0" smtClean="0"/>
              <a:t>, </a:t>
            </a:r>
            <a:r>
              <a:rPr lang="en-US" sz="2400" dirty="0" err="1"/>
              <a:t>Savo</a:t>
            </a:r>
            <a:r>
              <a:rPr lang="en-US" sz="2400" dirty="0"/>
              <a:t>, Chlorine, Ozone, UV, </a:t>
            </a:r>
            <a:r>
              <a:rPr lang="cs-CZ" sz="2400" dirty="0" smtClean="0"/>
              <a:t>f</a:t>
            </a:r>
            <a:r>
              <a:rPr lang="en-US" sz="2400" dirty="0" err="1" smtClean="0"/>
              <a:t>iltration</a:t>
            </a:r>
            <a:r>
              <a:rPr lang="en-US" sz="2400" dirty="0"/>
              <a:t/>
            </a:r>
            <a:br>
              <a:rPr lang="en-US" sz="2400" dirty="0"/>
            </a:br>
            <a:endParaRPr lang="cs-CZ" sz="2400" dirty="0" smtClean="0"/>
          </a:p>
          <a:p>
            <a:r>
              <a:rPr lang="en-US" sz="2400" dirty="0" smtClean="0"/>
              <a:t>Boiling : </a:t>
            </a:r>
            <a:r>
              <a:rPr lang="en-US" sz="2400" dirty="0"/>
              <a:t>bubbles on the whole surface of </a:t>
            </a:r>
            <a:r>
              <a:rPr lang="en-US" sz="2400" dirty="0" smtClean="0"/>
              <a:t>water </a:t>
            </a:r>
            <a:r>
              <a:rPr lang="en-US" sz="2400" dirty="0"/>
              <a:t>(100 ° C), leave for 10 </a:t>
            </a:r>
            <a:r>
              <a:rPr lang="en-US" sz="2400" dirty="0" smtClean="0"/>
              <a:t>minutes </a:t>
            </a:r>
            <a:r>
              <a:rPr lang="en-US" sz="2400" dirty="0"/>
              <a:t>stand and naturally </a:t>
            </a:r>
            <a:r>
              <a:rPr lang="en-US" sz="2400" dirty="0" smtClean="0"/>
              <a:t>cool</a:t>
            </a:r>
            <a:r>
              <a:rPr lang="cs-CZ" sz="2400" dirty="0" smtClean="0"/>
              <a:t> </a:t>
            </a:r>
            <a:r>
              <a:rPr lang="cs-CZ" sz="2400" dirty="0" err="1" smtClean="0"/>
              <a:t>down</a:t>
            </a:r>
            <a:r>
              <a:rPr lang="en-US" sz="2400" dirty="0" smtClean="0"/>
              <a:t> </a:t>
            </a:r>
            <a:r>
              <a:rPr lang="en-US" sz="2400" dirty="0"/>
              <a:t>- </a:t>
            </a:r>
            <a:r>
              <a:rPr lang="en-US" sz="2400" dirty="0" smtClean="0"/>
              <a:t>do </a:t>
            </a:r>
            <a:r>
              <a:rPr lang="en-US" sz="2400" dirty="0"/>
              <a:t>not put ice in it. </a:t>
            </a:r>
            <a:r>
              <a:rPr lang="en-US" sz="2400" b="1" dirty="0"/>
              <a:t>Water is not </a:t>
            </a:r>
            <a:r>
              <a:rPr lang="en-US" sz="2400" b="1" dirty="0" smtClean="0"/>
              <a:t>sterile</a:t>
            </a:r>
            <a:r>
              <a:rPr lang="cs-CZ" sz="2400" b="1" dirty="0" smtClean="0"/>
              <a:t> !!! (</a:t>
            </a:r>
            <a:r>
              <a:rPr lang="en-US" sz="2400" dirty="0"/>
              <a:t>sterility only ensures sterilization in the </a:t>
            </a:r>
            <a:r>
              <a:rPr lang="en-US" sz="2400" b="1" dirty="0" smtClean="0"/>
              <a:t>autoclave</a:t>
            </a:r>
            <a:r>
              <a:rPr lang="cs-CZ" sz="2400" dirty="0" smtClean="0"/>
              <a:t>)</a:t>
            </a:r>
            <a:r>
              <a:rPr lang="en-US" sz="2400" dirty="0" smtClean="0"/>
              <a:t>.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50" y="4363222"/>
            <a:ext cx="2446200" cy="21281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424" y="3939083"/>
            <a:ext cx="3399396" cy="25523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637" y="3948174"/>
            <a:ext cx="4194604" cy="254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62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87794" y="606642"/>
            <a:ext cx="5002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smtClean="0"/>
              <a:t>Non-</a:t>
            </a:r>
            <a:r>
              <a:rPr lang="cs-CZ" sz="3200" b="1" dirty="0" err="1" smtClean="0"/>
              <a:t>potable</a:t>
            </a:r>
            <a:r>
              <a:rPr lang="cs-CZ" sz="3200" b="1" dirty="0" smtClean="0"/>
              <a:t>/</a:t>
            </a:r>
            <a:r>
              <a:rPr lang="cs-CZ" sz="3200" b="1" dirty="0" err="1" smtClean="0"/>
              <a:t>running</a:t>
            </a:r>
            <a:r>
              <a:rPr lang="cs-CZ" sz="3200" b="1" dirty="0" smtClean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707922" y="1586580"/>
            <a:ext cx="109334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It is hygienically safe water </a:t>
            </a:r>
            <a:r>
              <a:rPr lang="cs-CZ" sz="2400" dirty="0" err="1" smtClean="0"/>
              <a:t>which</a:t>
            </a:r>
            <a:r>
              <a:rPr lang="cs-CZ" sz="2400" dirty="0" smtClean="0"/>
              <a:t> </a:t>
            </a:r>
            <a:r>
              <a:rPr lang="en-US" sz="2400" dirty="0" smtClean="0"/>
              <a:t>is </a:t>
            </a:r>
            <a:r>
              <a:rPr lang="en-US" sz="2400" dirty="0"/>
              <a:t>not used as drinking water and for cooking but only for washing, bathing and for production purposes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Domestic hot water is produced from drinking water under the Public Health Act but is not considered </a:t>
            </a:r>
            <a:r>
              <a:rPr lang="en-US" sz="2400" dirty="0" smtClean="0"/>
              <a:t>drinking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Industrial </a:t>
            </a:r>
            <a:r>
              <a:rPr lang="en-US" sz="2400" dirty="0" smtClean="0"/>
              <a:t>water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Technological </a:t>
            </a:r>
            <a:r>
              <a:rPr lang="en-US" sz="2400" dirty="0" smtClean="0"/>
              <a:t>water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Water</a:t>
            </a:r>
            <a:r>
              <a:rPr lang="en-US" sz="2400" dirty="0"/>
              <a:t> for irrigation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778" y="3491204"/>
            <a:ext cx="5220122" cy="312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16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88931" y="340082"/>
            <a:ext cx="5449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 smtClean="0"/>
              <a:t>Microbes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transmitted</a:t>
            </a:r>
            <a:r>
              <a:rPr lang="cs-CZ" sz="3200" b="1" dirty="0" smtClean="0"/>
              <a:t> </a:t>
            </a:r>
            <a:r>
              <a:rPr lang="cs-CZ" sz="3200" b="1" dirty="0"/>
              <a:t>by </a:t>
            </a:r>
            <a:r>
              <a:rPr lang="cs-CZ" sz="3200" b="1" dirty="0" err="1"/>
              <a:t>water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1504334" y="1350173"/>
            <a:ext cx="97044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Condition: </a:t>
            </a:r>
            <a:r>
              <a:rPr lang="cs-CZ" sz="2400" dirty="0" smtClean="0"/>
              <a:t>e</a:t>
            </a:r>
            <a:r>
              <a:rPr lang="en-US" sz="2400" dirty="0" err="1" smtClean="0"/>
              <a:t>xcretion</a:t>
            </a:r>
            <a:r>
              <a:rPr lang="en-US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agent by </a:t>
            </a:r>
            <a:r>
              <a:rPr lang="en-US" sz="2400" dirty="0" smtClean="0"/>
              <a:t>excrement </a:t>
            </a:r>
            <a:r>
              <a:rPr lang="en-US" sz="2400" dirty="0"/>
              <a:t>(humans and animals) and possibility of new food </a:t>
            </a:r>
            <a:r>
              <a:rPr lang="en-US" sz="2400" dirty="0" smtClean="0"/>
              <a:t>infections</a:t>
            </a:r>
            <a:r>
              <a:rPr lang="cs-CZ" sz="2400" dirty="0" smtClean="0"/>
              <a:t> 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Viruses</a:t>
            </a:r>
            <a:r>
              <a:rPr lang="cs-CZ" sz="2400" dirty="0" smtClean="0"/>
              <a:t>:</a:t>
            </a:r>
          </a:p>
          <a:p>
            <a:r>
              <a:rPr lang="en-US" sz="2400" dirty="0" smtClean="0"/>
              <a:t>Rotaviruses </a:t>
            </a:r>
            <a:r>
              <a:rPr lang="en-US" sz="2400" dirty="0"/>
              <a:t>- </a:t>
            </a:r>
            <a:r>
              <a:rPr lang="en-US" sz="2400" dirty="0" err="1" smtClean="0"/>
              <a:t>diarrh</a:t>
            </a:r>
            <a:r>
              <a:rPr lang="cs-CZ" sz="2400" dirty="0" smtClean="0"/>
              <a:t>o</a:t>
            </a:r>
            <a:r>
              <a:rPr lang="en-US" sz="2400" dirty="0" err="1" smtClean="0"/>
              <a:t>eal</a:t>
            </a:r>
            <a:r>
              <a:rPr lang="en-US" sz="2400" dirty="0" smtClean="0"/>
              <a:t> </a:t>
            </a:r>
            <a:r>
              <a:rPr lang="en-US" sz="2400" dirty="0"/>
              <a:t>diseases</a:t>
            </a:r>
            <a:br>
              <a:rPr lang="en-US" sz="2400" dirty="0"/>
            </a:br>
            <a:r>
              <a:rPr lang="en-US" sz="2400" dirty="0"/>
              <a:t>Polioviruses - agents of poliomyelitis</a:t>
            </a:r>
            <a:br>
              <a:rPr lang="en-US" sz="2400" dirty="0"/>
            </a:br>
            <a:r>
              <a:rPr lang="cs-CZ" sz="2400" dirty="0" smtClean="0"/>
              <a:t>RNA </a:t>
            </a:r>
            <a:r>
              <a:rPr lang="en-US" sz="2400" dirty="0" smtClean="0"/>
              <a:t>virus</a:t>
            </a:r>
            <a:r>
              <a:rPr lang="cs-CZ" sz="2400" dirty="0" smtClean="0"/>
              <a:t>es </a:t>
            </a:r>
            <a:r>
              <a:rPr lang="en-US" sz="2400" dirty="0" smtClean="0"/>
              <a:t>– hepatitis</a:t>
            </a:r>
            <a:r>
              <a:rPr lang="cs-CZ" sz="2400" dirty="0" smtClean="0"/>
              <a:t> A, E, (F)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115" y="2118539"/>
            <a:ext cx="2143125" cy="21431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146" y="2750625"/>
            <a:ext cx="3196854" cy="23467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146" y="5097379"/>
            <a:ext cx="2987761" cy="16816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481" y="4107948"/>
            <a:ext cx="4745634" cy="26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7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02890" y="1983070"/>
            <a:ext cx="104320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Viruses</a:t>
            </a:r>
            <a:r>
              <a:rPr lang="cs-CZ" sz="2400" dirty="0" smtClean="0"/>
              <a:t> – </a:t>
            </a:r>
            <a:r>
              <a:rPr lang="cs-CZ" sz="2400" dirty="0" err="1" smtClean="0"/>
              <a:t>cont</a:t>
            </a:r>
            <a:r>
              <a:rPr lang="cs-CZ" sz="2400" dirty="0" smtClean="0"/>
              <a:t>.: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Norovirus</a:t>
            </a:r>
            <a:r>
              <a:rPr lang="en-US" sz="2400" dirty="0"/>
              <a:t> - originally called the Norwalk </a:t>
            </a:r>
            <a:r>
              <a:rPr lang="en-US" sz="2400" dirty="0" smtClean="0"/>
              <a:t>virus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 smtClean="0"/>
              <a:t>- </a:t>
            </a:r>
            <a:r>
              <a:rPr lang="en-US" sz="2400" dirty="0" smtClean="0"/>
              <a:t>RNA </a:t>
            </a:r>
            <a:r>
              <a:rPr lang="en-US" sz="2400" dirty="0"/>
              <a:t>virus</a:t>
            </a:r>
            <a:br>
              <a:rPr lang="en-US" sz="2400" dirty="0"/>
            </a:br>
            <a:r>
              <a:rPr lang="cs-CZ" sz="2400" dirty="0" smtClean="0"/>
              <a:t>- i</a:t>
            </a:r>
            <a:r>
              <a:rPr lang="en-US" sz="2400" dirty="0" smtClean="0"/>
              <a:t>t </a:t>
            </a:r>
            <a:r>
              <a:rPr lang="en-US" sz="2400" dirty="0"/>
              <a:t>causes an epidemic acute gastroenteritis</a:t>
            </a:r>
            <a:br>
              <a:rPr lang="en-US" sz="2400" dirty="0"/>
            </a:br>
            <a:r>
              <a:rPr lang="cs-CZ" sz="2400" dirty="0" smtClean="0"/>
              <a:t>- d</a:t>
            </a:r>
            <a:r>
              <a:rPr lang="en-US" sz="2400" dirty="0" err="1" smtClean="0"/>
              <a:t>iseases</a:t>
            </a:r>
            <a:r>
              <a:rPr lang="en-US" sz="2400" dirty="0" smtClean="0"/>
              <a:t> </a:t>
            </a:r>
            <a:r>
              <a:rPr lang="en-US" sz="2400" dirty="0"/>
              <a:t>from </a:t>
            </a:r>
            <a:r>
              <a:rPr lang="en-US" sz="2400" dirty="0" smtClean="0">
                <a:solidFill>
                  <a:srgbClr val="FF0000"/>
                </a:solidFill>
              </a:rPr>
              <a:t>water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smtClean="0"/>
              <a:t>(Prague)</a:t>
            </a:r>
            <a:r>
              <a:rPr lang="en-US" sz="2400" dirty="0" smtClean="0"/>
              <a:t>, </a:t>
            </a:r>
            <a:r>
              <a:rPr lang="en-US" sz="2400" dirty="0"/>
              <a:t>food, but also through direct </a:t>
            </a:r>
            <a:r>
              <a:rPr lang="en-US" sz="2400" dirty="0" smtClean="0"/>
              <a:t>contact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 smtClean="0"/>
              <a:t>- </a:t>
            </a:r>
            <a:r>
              <a:rPr lang="cs-CZ" sz="2400" b="1" dirty="0" smtClean="0"/>
              <a:t>s</a:t>
            </a:r>
            <a:r>
              <a:rPr lang="en-US" sz="2400" b="1" dirty="0" err="1" smtClean="0"/>
              <a:t>ymptoms</a:t>
            </a:r>
            <a:r>
              <a:rPr lang="en-US" sz="2400" b="1" dirty="0" smtClean="0"/>
              <a:t> </a:t>
            </a:r>
            <a:r>
              <a:rPr lang="en-US" sz="2400" dirty="0"/>
              <a:t>of the disease - nausea, vomiting, diarrhea and abdominal cramps, mild fever, fever, pain of muscles </a:t>
            </a:r>
            <a:r>
              <a:rPr lang="en-US" sz="2400" dirty="0" smtClean="0"/>
              <a:t>and </a:t>
            </a:r>
            <a:r>
              <a:rPr lang="en-US" sz="2400" dirty="0"/>
              <a:t>headache, fatigue</a:t>
            </a:r>
            <a:br>
              <a:rPr lang="en-US" sz="2400" dirty="0"/>
            </a:br>
            <a:r>
              <a:rPr lang="cs-CZ" sz="2400" dirty="0" smtClean="0"/>
              <a:t>- i</a:t>
            </a:r>
            <a:r>
              <a:rPr lang="en-US" sz="2400" dirty="0" smtClean="0"/>
              <a:t>t </a:t>
            </a:r>
            <a:r>
              <a:rPr lang="en-US" sz="2400" dirty="0"/>
              <a:t>is also transmitted via a </a:t>
            </a:r>
            <a:r>
              <a:rPr lang="en-US" sz="2400" dirty="0" err="1"/>
              <a:t>faecal</a:t>
            </a:r>
            <a:r>
              <a:rPr lang="en-US" sz="2400" dirty="0"/>
              <a:t> oral route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055412" y="490017"/>
            <a:ext cx="5449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Microbes transmitted by water</a:t>
            </a:r>
            <a:endParaRPr lang="cs-CZ" sz="32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5" y="304923"/>
            <a:ext cx="2752159" cy="15480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730" y="1564978"/>
            <a:ext cx="3487069" cy="240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52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55405" y="1855442"/>
            <a:ext cx="103828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Gram negative </a:t>
            </a:r>
            <a:r>
              <a:rPr lang="cs-CZ" sz="2400" b="1" dirty="0" err="1"/>
              <a:t>facultative</a:t>
            </a:r>
            <a:r>
              <a:rPr lang="cs-CZ" sz="2400" b="1" dirty="0"/>
              <a:t> </a:t>
            </a:r>
            <a:r>
              <a:rPr lang="cs-CZ" sz="2400" b="1" dirty="0" err="1"/>
              <a:t>anaerobic</a:t>
            </a:r>
            <a:r>
              <a:rPr lang="cs-CZ" sz="2400" b="1" dirty="0"/>
              <a:t> </a:t>
            </a:r>
            <a:r>
              <a:rPr lang="cs-CZ" sz="2400" b="1" dirty="0" err="1" smtClean="0"/>
              <a:t>rods</a:t>
            </a:r>
            <a:r>
              <a:rPr lang="cs-CZ" sz="2400" b="1" dirty="0" smtClean="0"/>
              <a:t>:</a:t>
            </a:r>
          </a:p>
          <a:p>
            <a:r>
              <a:rPr lang="cs-CZ" sz="2400" dirty="0"/>
              <a:t/>
            </a:r>
            <a:br>
              <a:rPr lang="cs-CZ" sz="2400" dirty="0"/>
            </a:br>
            <a:r>
              <a:rPr lang="cs-CZ" sz="2400" i="1" dirty="0" err="1"/>
              <a:t>Escherichia</a:t>
            </a:r>
            <a:r>
              <a:rPr lang="cs-CZ" sz="2400" i="1" dirty="0"/>
              <a:t> coli, </a:t>
            </a:r>
            <a:r>
              <a:rPr lang="cs-CZ" sz="2400" i="1" dirty="0" err="1" smtClean="0"/>
              <a:t>Klebsiella</a:t>
            </a:r>
            <a:r>
              <a:rPr lang="cs-CZ" sz="2400" i="1" dirty="0" smtClean="0"/>
              <a:t> </a:t>
            </a:r>
            <a:r>
              <a:rPr lang="cs-CZ" sz="2400" dirty="0" err="1" smtClean="0"/>
              <a:t>spp</a:t>
            </a:r>
            <a:r>
              <a:rPr lang="cs-CZ" sz="2400" i="1" dirty="0" smtClean="0"/>
              <a:t>., </a:t>
            </a:r>
            <a:r>
              <a:rPr lang="cs-CZ" sz="2400" i="1" dirty="0" err="1" smtClean="0"/>
              <a:t>Citrobacter</a:t>
            </a:r>
            <a:r>
              <a:rPr lang="cs-CZ" sz="2400" i="1" dirty="0" smtClean="0"/>
              <a:t> </a:t>
            </a:r>
            <a:r>
              <a:rPr lang="cs-CZ" sz="2400" dirty="0" err="1" smtClean="0"/>
              <a:t>spp</a:t>
            </a:r>
            <a:r>
              <a:rPr lang="cs-CZ" sz="2400" i="1" dirty="0" smtClean="0"/>
              <a:t>., </a:t>
            </a:r>
            <a:r>
              <a:rPr lang="cs-CZ" sz="2400" i="1" dirty="0" err="1"/>
              <a:t>Salmonella</a:t>
            </a:r>
            <a:r>
              <a:rPr lang="cs-CZ" sz="2400" i="1" dirty="0"/>
              <a:t> </a:t>
            </a:r>
            <a:r>
              <a:rPr lang="cs-CZ" sz="2400" i="1" dirty="0" err="1"/>
              <a:t>typhi</a:t>
            </a:r>
            <a:r>
              <a:rPr lang="cs-CZ" sz="2400" i="1" dirty="0"/>
              <a:t>, </a:t>
            </a:r>
            <a:r>
              <a:rPr lang="cs-CZ" sz="2400" i="1" dirty="0" err="1"/>
              <a:t>Salmonella</a:t>
            </a:r>
            <a:r>
              <a:rPr lang="cs-CZ" sz="2400" i="1" dirty="0"/>
              <a:t> </a:t>
            </a:r>
            <a:r>
              <a:rPr lang="cs-CZ" sz="2400" i="1" dirty="0" err="1"/>
              <a:t>paratyphi</a:t>
            </a:r>
            <a:r>
              <a:rPr lang="cs-CZ" sz="2400" i="1" dirty="0"/>
              <a:t> </a:t>
            </a:r>
            <a:r>
              <a:rPr lang="cs-CZ" sz="2400" dirty="0"/>
              <a:t>- </a:t>
            </a:r>
            <a:r>
              <a:rPr lang="cs-CZ" sz="2400" dirty="0" err="1"/>
              <a:t>frequent</a:t>
            </a:r>
            <a:r>
              <a:rPr lang="cs-CZ" sz="2400" dirty="0"/>
              <a:t> </a:t>
            </a:r>
            <a:r>
              <a:rPr lang="cs-CZ" sz="2400" dirty="0" err="1"/>
              <a:t>water</a:t>
            </a:r>
            <a:r>
              <a:rPr lang="cs-CZ" sz="2400" dirty="0"/>
              <a:t> </a:t>
            </a:r>
            <a:r>
              <a:rPr lang="cs-CZ" sz="2400" dirty="0" smtClean="0"/>
              <a:t>transfer</a:t>
            </a:r>
          </a:p>
          <a:p>
            <a:r>
              <a:rPr lang="cs-CZ" sz="2400" dirty="0"/>
              <a:t/>
            </a:r>
            <a:br>
              <a:rPr lang="cs-CZ" sz="2400" dirty="0"/>
            </a:br>
            <a:r>
              <a:rPr lang="cs-CZ" sz="2400" i="1" dirty="0" err="1"/>
              <a:t>Shigella</a:t>
            </a:r>
            <a:r>
              <a:rPr lang="cs-CZ" sz="2400" i="1" dirty="0"/>
              <a:t> </a:t>
            </a:r>
            <a:r>
              <a:rPr lang="cs-CZ" sz="2400" i="1" dirty="0" err="1"/>
              <a:t>sonei</a:t>
            </a:r>
            <a:r>
              <a:rPr lang="cs-CZ" sz="2400" i="1" dirty="0"/>
              <a:t>, </a:t>
            </a:r>
            <a:r>
              <a:rPr lang="cs-CZ" sz="2400" i="1" dirty="0" err="1"/>
              <a:t>Shigella</a:t>
            </a:r>
            <a:r>
              <a:rPr lang="cs-CZ" sz="2400" i="1" dirty="0"/>
              <a:t> </a:t>
            </a:r>
            <a:r>
              <a:rPr lang="cs-CZ" sz="2400" i="1" dirty="0" err="1"/>
              <a:t>flexneri</a:t>
            </a:r>
            <a:r>
              <a:rPr lang="cs-CZ" sz="2400" i="1" dirty="0"/>
              <a:t> </a:t>
            </a:r>
            <a:r>
              <a:rPr lang="cs-CZ" sz="2400" dirty="0"/>
              <a:t>- </a:t>
            </a:r>
            <a:r>
              <a:rPr lang="cs-CZ" sz="2400" dirty="0" err="1"/>
              <a:t>bacillary</a:t>
            </a:r>
            <a:r>
              <a:rPr lang="cs-CZ" sz="2400" dirty="0"/>
              <a:t> </a:t>
            </a:r>
            <a:r>
              <a:rPr lang="cs-CZ" sz="2400" dirty="0" err="1" smtClean="0"/>
              <a:t>dysentery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i="1" dirty="0" err="1"/>
              <a:t>Yersinia</a:t>
            </a:r>
            <a:r>
              <a:rPr lang="cs-CZ" sz="2400" i="1" dirty="0"/>
              <a:t> </a:t>
            </a:r>
            <a:r>
              <a:rPr lang="cs-CZ" sz="2400" i="1" dirty="0" err="1"/>
              <a:t>entrocolitica</a:t>
            </a:r>
            <a:r>
              <a:rPr lang="cs-CZ" sz="2400" i="1" dirty="0"/>
              <a:t> </a:t>
            </a:r>
            <a:r>
              <a:rPr lang="cs-CZ" sz="2400" dirty="0"/>
              <a:t>- </a:t>
            </a:r>
            <a:r>
              <a:rPr lang="cs-CZ" sz="2400" dirty="0" err="1"/>
              <a:t>diarrheal</a:t>
            </a:r>
            <a:r>
              <a:rPr lang="cs-CZ" sz="2400" dirty="0"/>
              <a:t> </a:t>
            </a:r>
            <a:r>
              <a:rPr lang="cs-CZ" sz="2400" dirty="0" err="1"/>
              <a:t>diseases</a:t>
            </a:r>
            <a:r>
              <a:rPr lang="cs-CZ" sz="2400" dirty="0"/>
              <a:t> in </a:t>
            </a:r>
            <a:r>
              <a:rPr lang="cs-CZ" sz="2400" dirty="0" err="1"/>
              <a:t>children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i="1" dirty="0" err="1"/>
              <a:t>Serratia</a:t>
            </a:r>
            <a:r>
              <a:rPr lang="cs-CZ" sz="2400" i="1" dirty="0"/>
              <a:t> </a:t>
            </a:r>
            <a:r>
              <a:rPr lang="cs-CZ" sz="2400" i="1" dirty="0" err="1"/>
              <a:t>marcescens</a:t>
            </a:r>
            <a:r>
              <a:rPr lang="cs-CZ" sz="2400" i="1" dirty="0"/>
              <a:t> </a:t>
            </a:r>
            <a:r>
              <a:rPr lang="cs-CZ" sz="2400" dirty="0"/>
              <a:t>- </a:t>
            </a:r>
            <a:r>
              <a:rPr lang="cs-CZ" sz="2400" dirty="0" err="1"/>
              <a:t>infection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urogenital</a:t>
            </a:r>
            <a:r>
              <a:rPr lang="cs-CZ" sz="2400" dirty="0"/>
              <a:t> and </a:t>
            </a:r>
            <a:r>
              <a:rPr lang="cs-CZ" sz="2400" dirty="0" err="1"/>
              <a:t>respiratory</a:t>
            </a:r>
            <a:r>
              <a:rPr lang="cs-CZ" sz="2400" dirty="0"/>
              <a:t> </a:t>
            </a:r>
            <a:r>
              <a:rPr lang="cs-CZ" sz="2400" dirty="0" err="1"/>
              <a:t>tract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i="1" dirty="0"/>
              <a:t>Proteus </a:t>
            </a:r>
            <a:r>
              <a:rPr lang="cs-CZ" sz="2400" i="1" dirty="0" err="1"/>
              <a:t>mirabilis</a:t>
            </a:r>
            <a:r>
              <a:rPr lang="cs-CZ" sz="2400" i="1" dirty="0"/>
              <a:t>, Proteus </a:t>
            </a:r>
            <a:r>
              <a:rPr lang="cs-CZ" sz="2400" i="1" dirty="0" err="1"/>
              <a:t>vulgaris</a:t>
            </a:r>
            <a:r>
              <a:rPr lang="cs-CZ" sz="2400" i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urogenital</a:t>
            </a:r>
            <a:r>
              <a:rPr lang="cs-CZ" sz="2400" dirty="0"/>
              <a:t> </a:t>
            </a:r>
            <a:r>
              <a:rPr lang="cs-CZ" sz="2400" dirty="0" err="1"/>
              <a:t>tract</a:t>
            </a:r>
            <a:r>
              <a:rPr lang="cs-CZ" sz="2400" dirty="0"/>
              <a:t>, gastroenteritis in </a:t>
            </a:r>
            <a:r>
              <a:rPr lang="cs-CZ" sz="2400" dirty="0" err="1"/>
              <a:t>infants</a:t>
            </a:r>
            <a:endParaRPr lang="cs-CZ" sz="2400" dirty="0"/>
          </a:p>
          <a:p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24981" y="776748"/>
            <a:ext cx="5449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Microbes transmitted by water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04" y="530779"/>
            <a:ext cx="2969577" cy="10767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743" y="313773"/>
            <a:ext cx="3333750" cy="2095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006" y="3023286"/>
            <a:ext cx="2327584" cy="16765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56" y="5548765"/>
            <a:ext cx="2143125" cy="14192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320" y="5631206"/>
            <a:ext cx="2082381" cy="122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22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55406" y="1535723"/>
            <a:ext cx="108056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/>
            </a:r>
            <a:br>
              <a:rPr lang="cs-CZ" sz="2400" dirty="0"/>
            </a:br>
            <a:r>
              <a:rPr lang="cs-CZ" sz="2400" b="1" dirty="0"/>
              <a:t>Gram negative aerobic </a:t>
            </a:r>
            <a:r>
              <a:rPr lang="cs-CZ" sz="2400" b="1" dirty="0" err="1" smtClean="0"/>
              <a:t>rods</a:t>
            </a:r>
            <a:r>
              <a:rPr lang="cs-CZ" sz="2400" b="1" dirty="0" smtClean="0"/>
              <a:t> and </a:t>
            </a:r>
            <a:r>
              <a:rPr lang="cs-CZ" sz="2400" b="1" dirty="0" err="1"/>
              <a:t>cocci</a:t>
            </a:r>
            <a:r>
              <a:rPr lang="cs-CZ" sz="2400" dirty="0" smtClean="0"/>
              <a:t>:</a:t>
            </a:r>
          </a:p>
          <a:p>
            <a:r>
              <a:rPr lang="cs-CZ" sz="2400" dirty="0"/>
              <a:t/>
            </a:r>
            <a:br>
              <a:rPr lang="cs-CZ" sz="2400" dirty="0"/>
            </a:br>
            <a:r>
              <a:rPr lang="cs-CZ" sz="2400" i="1" dirty="0" err="1"/>
              <a:t>Klebsiella</a:t>
            </a:r>
            <a:r>
              <a:rPr lang="cs-CZ" sz="2400" i="1" dirty="0"/>
              <a:t> </a:t>
            </a:r>
            <a:r>
              <a:rPr lang="cs-CZ" sz="2400" i="1" dirty="0" err="1"/>
              <a:t>pneumoniae</a:t>
            </a:r>
            <a:r>
              <a:rPr lang="cs-CZ" sz="2400" i="1" dirty="0"/>
              <a:t>, </a:t>
            </a:r>
            <a:r>
              <a:rPr lang="cs-CZ" sz="2400" i="1" dirty="0" err="1"/>
              <a:t>Pseudomonas</a:t>
            </a:r>
            <a:r>
              <a:rPr lang="cs-CZ" sz="2400" i="1" dirty="0"/>
              <a:t> </a:t>
            </a:r>
            <a:r>
              <a:rPr lang="cs-CZ" sz="2400" i="1" dirty="0" err="1"/>
              <a:t>aeruginosa</a:t>
            </a:r>
            <a:r>
              <a:rPr lang="cs-CZ" sz="2400" i="1" dirty="0"/>
              <a:t> </a:t>
            </a:r>
            <a:endParaRPr lang="cs-CZ" sz="2400" i="1" dirty="0" smtClean="0"/>
          </a:p>
          <a:p>
            <a:pPr marL="342900" indent="-342900">
              <a:buFontTx/>
              <a:buChar char="-"/>
            </a:pPr>
            <a:r>
              <a:rPr lang="cs-CZ" sz="2400" dirty="0" smtClean="0"/>
              <a:t>via </a:t>
            </a:r>
            <a:r>
              <a:rPr lang="cs-CZ" sz="2400" dirty="0" err="1" smtClean="0"/>
              <a:t>aerosols</a:t>
            </a:r>
            <a:endParaRPr lang="cs-CZ" sz="2400" dirty="0" smtClean="0"/>
          </a:p>
          <a:p>
            <a:pPr marL="342900" indent="-342900">
              <a:buFontTx/>
              <a:buChar char="-"/>
            </a:pPr>
            <a:r>
              <a:rPr lang="cs-CZ" sz="2400" dirty="0" err="1" smtClean="0"/>
              <a:t>inflammation</a:t>
            </a:r>
            <a:r>
              <a:rPr lang="cs-CZ" sz="2400" dirty="0" smtClean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upper</a:t>
            </a:r>
            <a:r>
              <a:rPr lang="cs-CZ" sz="2400" dirty="0"/>
              <a:t> </a:t>
            </a:r>
            <a:r>
              <a:rPr lang="cs-CZ" sz="2400" dirty="0" err="1"/>
              <a:t>respiratory</a:t>
            </a:r>
            <a:r>
              <a:rPr lang="cs-CZ" sz="2400" dirty="0"/>
              <a:t> </a:t>
            </a:r>
            <a:r>
              <a:rPr lang="cs-CZ" sz="2400" dirty="0" err="1"/>
              <a:t>tract</a:t>
            </a:r>
            <a:r>
              <a:rPr lang="cs-CZ" sz="2400" dirty="0"/>
              <a:t>, </a:t>
            </a:r>
            <a:r>
              <a:rPr lang="cs-CZ" sz="2400" dirty="0" err="1"/>
              <a:t>lung</a:t>
            </a:r>
            <a:r>
              <a:rPr lang="cs-CZ" sz="2400" dirty="0"/>
              <a:t>,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urogenital</a:t>
            </a:r>
            <a:r>
              <a:rPr lang="cs-CZ" sz="2400" dirty="0" smtClean="0"/>
              <a:t> </a:t>
            </a:r>
            <a:r>
              <a:rPr lang="cs-CZ" sz="2400" dirty="0" err="1" smtClean="0"/>
              <a:t>tract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i="1" dirty="0" err="1"/>
              <a:t>Neisseria</a:t>
            </a:r>
            <a:r>
              <a:rPr lang="cs-CZ" sz="2400" i="1" dirty="0"/>
              <a:t> </a:t>
            </a:r>
            <a:r>
              <a:rPr lang="cs-CZ" sz="2400" i="1" dirty="0" err="1"/>
              <a:t>gonorhoea</a:t>
            </a:r>
            <a:r>
              <a:rPr lang="cs-CZ" sz="2400" i="1" dirty="0"/>
              <a:t>, Treponema </a:t>
            </a:r>
            <a:r>
              <a:rPr lang="cs-CZ" sz="2400" i="1" dirty="0" err="1"/>
              <a:t>pallidum</a:t>
            </a:r>
            <a:r>
              <a:rPr lang="cs-CZ" sz="2400" i="1" dirty="0"/>
              <a:t> </a:t>
            </a:r>
            <a:endParaRPr lang="cs-CZ" sz="2400" i="1" dirty="0" smtClean="0"/>
          </a:p>
          <a:p>
            <a:r>
              <a:rPr lang="cs-CZ" sz="2400" dirty="0" smtClean="0"/>
              <a:t>- </a:t>
            </a:r>
            <a:r>
              <a:rPr lang="en-US" sz="2400" dirty="0"/>
              <a:t>they </a:t>
            </a:r>
            <a:r>
              <a:rPr lang="cs-CZ" sz="2400" dirty="0"/>
              <a:t>do </a:t>
            </a:r>
            <a:r>
              <a:rPr lang="en-US" sz="2400" dirty="0"/>
              <a:t>not</a:t>
            </a:r>
            <a:r>
              <a:rPr lang="cs-CZ" sz="2400" dirty="0"/>
              <a:t> </a:t>
            </a:r>
            <a:r>
              <a:rPr lang="cs-CZ" sz="2400" dirty="0" err="1"/>
              <a:t>survive</a:t>
            </a:r>
            <a:r>
              <a:rPr lang="en-US" sz="2400" dirty="0"/>
              <a:t> in the waters, transmission is unlikely</a:t>
            </a:r>
            <a:endParaRPr lang="cs-CZ" sz="2400" dirty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i="1" dirty="0"/>
              <a:t>Campylobacter spp</a:t>
            </a:r>
            <a:r>
              <a:rPr lang="en-US" sz="2400" dirty="0"/>
              <a:t>. - diarrheal diseases</a:t>
            </a:r>
            <a:endParaRPr lang="cs-CZ" sz="2400" dirty="0"/>
          </a:p>
          <a:p>
            <a:r>
              <a:rPr lang="en-US" sz="2400" dirty="0"/>
              <a:t/>
            </a:r>
            <a:br>
              <a:rPr lang="en-US" sz="2400" dirty="0"/>
            </a:b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195484" y="698090"/>
            <a:ext cx="5449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Microbes transmitted by water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656" y="1418648"/>
            <a:ext cx="1968849" cy="12067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515" y="1535723"/>
            <a:ext cx="3040213" cy="27969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737" y="4103242"/>
            <a:ext cx="2800473" cy="292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86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16077" y="1664390"/>
            <a:ext cx="105893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i="1" dirty="0"/>
              <a:t>Legionella </a:t>
            </a:r>
            <a:r>
              <a:rPr lang="en-US" sz="2400" i="1" dirty="0" err="1"/>
              <a:t>pneumophila</a:t>
            </a:r>
            <a:r>
              <a:rPr lang="en-US" sz="2400" i="1" dirty="0"/>
              <a:t> </a:t>
            </a:r>
            <a:r>
              <a:rPr lang="en-US" sz="2400" dirty="0"/>
              <a:t>(Legionella) </a:t>
            </a:r>
            <a:r>
              <a:rPr lang="en-US" sz="2400" dirty="0" smtClean="0"/>
              <a:t>– </a:t>
            </a:r>
            <a:r>
              <a:rPr lang="cs-CZ" sz="2400" dirty="0" smtClean="0"/>
              <a:t> G- aerobic rod</a:t>
            </a:r>
          </a:p>
          <a:p>
            <a:endParaRPr lang="cs-CZ" sz="2400" dirty="0" smtClean="0"/>
          </a:p>
          <a:p>
            <a:r>
              <a:rPr lang="cs-CZ" sz="2400" b="1" dirty="0" smtClean="0"/>
              <a:t>O</a:t>
            </a:r>
            <a:r>
              <a:rPr lang="en-US" sz="2400" b="1" dirty="0" err="1" smtClean="0"/>
              <a:t>ccurrence</a:t>
            </a:r>
            <a:r>
              <a:rPr lang="en-US" sz="2400" dirty="0"/>
              <a:t>: </a:t>
            </a:r>
            <a:endParaRPr lang="cs-CZ" sz="2400" dirty="0" smtClean="0"/>
          </a:p>
          <a:p>
            <a:r>
              <a:rPr lang="cs-CZ" sz="2400" dirty="0" smtClean="0"/>
              <a:t>h</a:t>
            </a:r>
            <a:r>
              <a:rPr lang="en-US" sz="2400" dirty="0" err="1" smtClean="0"/>
              <a:t>ot</a:t>
            </a:r>
            <a:r>
              <a:rPr lang="en-US" sz="2400" dirty="0" smtClean="0"/>
              <a:t> </a:t>
            </a:r>
            <a:r>
              <a:rPr lang="en-US" sz="2400" dirty="0"/>
              <a:t>and cold water, surface water, water courses as part of biofilms, filters, refrigeration circuits of air conditioners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Survives</a:t>
            </a:r>
            <a:r>
              <a:rPr lang="en-US" sz="2400" dirty="0"/>
              <a:t> in humid environments</a:t>
            </a:r>
            <a:br>
              <a:rPr lang="en-US" sz="2400" dirty="0"/>
            </a:br>
            <a:r>
              <a:rPr lang="en-US" sz="2400" dirty="0"/>
              <a:t>It </a:t>
            </a:r>
            <a:r>
              <a:rPr lang="en-US" sz="2400" b="1" dirty="0"/>
              <a:t>lives</a:t>
            </a:r>
            <a:r>
              <a:rPr lang="en-US" sz="2400" dirty="0"/>
              <a:t> and multiplies at 25-50 </a:t>
            </a:r>
            <a:r>
              <a:rPr lang="en-US" sz="2400" baseline="30000" dirty="0" err="1"/>
              <a:t>o</a:t>
            </a:r>
            <a:r>
              <a:rPr lang="en-US" sz="2400" dirty="0" err="1"/>
              <a:t>C.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Spread</a:t>
            </a:r>
            <a:r>
              <a:rPr lang="en-US" sz="2400" dirty="0"/>
              <a:t> with air - inhalation of aerosol contaminated water </a:t>
            </a:r>
            <a:endParaRPr lang="cs-CZ" sz="2400" dirty="0"/>
          </a:p>
          <a:p>
            <a:r>
              <a:rPr lang="en-US" sz="2400" b="1" dirty="0" smtClean="0"/>
              <a:t>Respiratory</a:t>
            </a:r>
            <a:r>
              <a:rPr lang="cs-CZ" sz="2400" dirty="0" smtClean="0"/>
              <a:t> </a:t>
            </a:r>
            <a:r>
              <a:rPr lang="en-US" sz="2400" dirty="0"/>
              <a:t>tract infections, pneumonia (Legionnaires' disease</a:t>
            </a:r>
            <a:r>
              <a:rPr lang="en-US" sz="2400" dirty="0" smtClean="0"/>
              <a:t>)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11794" y="678426"/>
            <a:ext cx="5449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Microbes transmitted by water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94" y="370702"/>
            <a:ext cx="3002356" cy="20265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2" y="189470"/>
            <a:ext cx="2756740" cy="18154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394" y="3872212"/>
            <a:ext cx="2915293" cy="27145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141" y="3550530"/>
            <a:ext cx="2529016" cy="149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21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06244" y="1712704"/>
            <a:ext cx="104811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Leptospirosis</a:t>
            </a:r>
            <a:r>
              <a:rPr lang="en-US" sz="2400" dirty="0" smtClean="0"/>
              <a:t> – </a:t>
            </a:r>
            <a:r>
              <a:rPr lang="cs-CZ" sz="2400" dirty="0" smtClean="0"/>
              <a:t>G- </a:t>
            </a:r>
            <a:r>
              <a:rPr lang="cs-CZ" sz="2400" dirty="0" err="1" smtClean="0"/>
              <a:t>spirochete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/>
              <a:t>F</a:t>
            </a:r>
            <a:r>
              <a:rPr lang="en-US" sz="2400" dirty="0" err="1" smtClean="0"/>
              <a:t>ebrile</a:t>
            </a:r>
            <a:r>
              <a:rPr lang="en-US" sz="2400" dirty="0" smtClean="0"/>
              <a:t> </a:t>
            </a:r>
            <a:r>
              <a:rPr lang="en-US" sz="2400" dirty="0"/>
              <a:t>bacterial disease, a </a:t>
            </a:r>
            <a:r>
              <a:rPr lang="en-US" sz="2400" b="1" dirty="0"/>
              <a:t>zoonotic</a:t>
            </a:r>
            <a:r>
              <a:rPr lang="en-US" sz="2400" dirty="0"/>
              <a:t> disease caused by </a:t>
            </a:r>
            <a:r>
              <a:rPr lang="cs-CZ" sz="2400" dirty="0" err="1" smtClean="0"/>
              <a:t>genera</a:t>
            </a:r>
            <a:r>
              <a:rPr lang="cs-CZ" sz="2400" dirty="0" smtClean="0"/>
              <a:t> </a:t>
            </a:r>
            <a:r>
              <a:rPr lang="en-US" sz="2400" i="1" dirty="0" err="1" smtClean="0"/>
              <a:t>Leptospira</a:t>
            </a:r>
            <a:endParaRPr lang="cs-CZ" sz="2400" i="1" dirty="0" smtClean="0"/>
          </a:p>
          <a:p>
            <a:r>
              <a:rPr lang="en-US" sz="2400" i="1" dirty="0"/>
              <a:t/>
            </a:r>
            <a:br>
              <a:rPr lang="en-US" sz="2400" i="1" dirty="0"/>
            </a:br>
            <a:r>
              <a:rPr lang="en-US" sz="2400" dirty="0"/>
              <a:t>The </a:t>
            </a:r>
            <a:r>
              <a:rPr lang="cs-CZ" sz="2400" b="1" dirty="0" err="1" smtClean="0"/>
              <a:t>way</a:t>
            </a:r>
            <a:r>
              <a:rPr lang="cs-CZ" sz="2400" b="1" dirty="0" smtClean="0"/>
              <a:t> </a:t>
            </a:r>
            <a:r>
              <a:rPr lang="en-US" sz="2400" b="1" dirty="0" smtClean="0"/>
              <a:t>of </a:t>
            </a:r>
            <a:r>
              <a:rPr lang="en-US" sz="2400" b="1" dirty="0"/>
              <a:t>infecting </a:t>
            </a:r>
            <a:r>
              <a:rPr lang="en-US" sz="2400" dirty="0"/>
              <a:t>people is contacting </a:t>
            </a:r>
            <a:r>
              <a:rPr lang="cs-CZ" sz="2400" dirty="0" err="1" smtClean="0"/>
              <a:t>damaged</a:t>
            </a:r>
            <a:r>
              <a:rPr lang="cs-CZ" sz="2400" dirty="0" smtClean="0"/>
              <a:t> </a:t>
            </a:r>
            <a:r>
              <a:rPr lang="en-US" sz="2400" dirty="0" smtClean="0"/>
              <a:t>skin</a:t>
            </a:r>
            <a:r>
              <a:rPr lang="en-US" sz="2400" dirty="0"/>
              <a:t>, eyes or mucous membranes with water contaminated by the urine of the infected </a:t>
            </a:r>
            <a:r>
              <a:rPr lang="en-US" sz="2400" dirty="0" smtClean="0"/>
              <a:t>animal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This is an </a:t>
            </a:r>
            <a:r>
              <a:rPr lang="en-US" sz="2400" b="1" dirty="0" err="1" smtClean="0"/>
              <a:t>antropozoonosis</a:t>
            </a:r>
            <a:r>
              <a:rPr lang="cs-CZ" sz="2400" dirty="0" smtClean="0"/>
              <a:t> – </a:t>
            </a:r>
            <a:r>
              <a:rPr lang="en-US" sz="2400" dirty="0" smtClean="0"/>
              <a:t>transfer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en-US" sz="2400" dirty="0" smtClean="0"/>
              <a:t>animal</a:t>
            </a:r>
            <a:r>
              <a:rPr lang="cs-CZ" sz="2400" dirty="0" smtClean="0"/>
              <a:t> </a:t>
            </a:r>
            <a:r>
              <a:rPr lang="en-US" sz="2400" dirty="0" smtClean="0"/>
              <a:t>(</a:t>
            </a:r>
            <a:r>
              <a:rPr lang="en-US" sz="2400" dirty="0"/>
              <a:t>rats, mice, cattle</a:t>
            </a:r>
            <a:r>
              <a:rPr lang="en-US" sz="2400" dirty="0" smtClean="0"/>
              <a:t>)</a:t>
            </a:r>
            <a:r>
              <a:rPr lang="cs-CZ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/>
              <a:t>to </a:t>
            </a:r>
            <a:r>
              <a:rPr lang="en-US" sz="2400" dirty="0" smtClean="0"/>
              <a:t>humans</a:t>
            </a:r>
            <a:endParaRPr lang="cs-CZ" sz="2400" dirty="0" smtClean="0"/>
          </a:p>
          <a:p>
            <a:endParaRPr lang="cs-CZ" sz="2400" dirty="0"/>
          </a:p>
          <a:p>
            <a:r>
              <a:rPr lang="en-US" sz="2400" b="1" dirty="0" smtClean="0"/>
              <a:t>Symptoms</a:t>
            </a:r>
            <a:r>
              <a:rPr lang="en-US" sz="2400" dirty="0" smtClean="0"/>
              <a:t> </a:t>
            </a:r>
            <a:r>
              <a:rPr lang="en-US" sz="2400" dirty="0"/>
              <a:t>- high fever, chills, tremor, severe headache </a:t>
            </a:r>
            <a:endParaRPr lang="cs-CZ" sz="2400" dirty="0" smtClean="0"/>
          </a:p>
          <a:p>
            <a:r>
              <a:rPr lang="en-US" sz="2400" dirty="0" smtClean="0"/>
              <a:t>and </a:t>
            </a:r>
            <a:r>
              <a:rPr lang="en-US" sz="2400" dirty="0"/>
              <a:t>muscle aches, abdominal pain, nausea, vomiting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185652" y="707923"/>
            <a:ext cx="5449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Microbes transmitted by water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769" y="228906"/>
            <a:ext cx="2653570" cy="21275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957" y="4777945"/>
            <a:ext cx="4463878" cy="26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1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23889" y="1055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160111" y="733168"/>
            <a:ext cx="3149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Water</a:t>
            </a:r>
            <a:r>
              <a:rPr lang="cs-CZ" sz="3200" b="1" dirty="0" smtClean="0"/>
              <a:t> and </a:t>
            </a:r>
            <a:r>
              <a:rPr lang="cs-CZ" sz="3200" b="1" dirty="0" err="1" smtClean="0"/>
              <a:t>health</a:t>
            </a:r>
            <a:endParaRPr lang="cs-CZ" sz="3200" b="1" dirty="0"/>
          </a:p>
        </p:txBody>
      </p:sp>
      <p:sp>
        <p:nvSpPr>
          <p:cNvPr id="5" name="Obdélník 4"/>
          <p:cNvSpPr/>
          <p:nvPr/>
        </p:nvSpPr>
        <p:spPr>
          <a:xfrm>
            <a:off x="1622318" y="2274838"/>
            <a:ext cx="83082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                                       </a:t>
            </a:r>
            <a:r>
              <a:rPr lang="en-US" sz="2400" dirty="0" smtClean="0"/>
              <a:t>Act </a:t>
            </a:r>
            <a:r>
              <a:rPr lang="en-US" sz="2400" dirty="0"/>
              <a:t>No. 258/2000 Coll. </a:t>
            </a:r>
            <a:endParaRPr lang="cs-CZ" sz="2400" dirty="0" smtClean="0"/>
          </a:p>
          <a:p>
            <a:r>
              <a:rPr lang="cs-CZ" sz="2400" dirty="0" smtClean="0"/>
              <a:t>                                   </a:t>
            </a:r>
            <a:r>
              <a:rPr lang="en-US" sz="2400" dirty="0" smtClean="0"/>
              <a:t>on </a:t>
            </a:r>
            <a:r>
              <a:rPr lang="en-US" sz="2400" dirty="0"/>
              <a:t>public health </a:t>
            </a:r>
            <a:r>
              <a:rPr lang="en-US" sz="2400" dirty="0" smtClean="0"/>
              <a:t>protection: 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b="1" dirty="0" smtClean="0"/>
              <a:t>„</a:t>
            </a:r>
            <a:r>
              <a:rPr lang="en-US" sz="2400" b="1" dirty="0" smtClean="0"/>
              <a:t>Drinking </a:t>
            </a:r>
            <a:r>
              <a:rPr lang="en-US" sz="2400" b="1" dirty="0"/>
              <a:t>water </a:t>
            </a:r>
            <a:r>
              <a:rPr lang="en-US" sz="2400" dirty="0"/>
              <a:t>is all water in its original state or after treatment intended for drinking, cooking, preparation of food and </a:t>
            </a:r>
            <a:r>
              <a:rPr lang="en-US" sz="2400" dirty="0" smtClean="0"/>
              <a:t>drink</a:t>
            </a:r>
            <a:r>
              <a:rPr lang="cs-CZ" sz="2400" dirty="0" smtClean="0"/>
              <a:t>s</a:t>
            </a:r>
            <a:r>
              <a:rPr lang="en-US" sz="2400" dirty="0" smtClean="0"/>
              <a:t>, </a:t>
            </a:r>
            <a:r>
              <a:rPr lang="en-US" sz="2400" dirty="0"/>
              <a:t>water used in the food industry, water intended for body care, cleaning of objects , which by their intended purpose come into contact with food or human body and for other purposes of human consumption, irrespective of its origin, state and mode of </a:t>
            </a:r>
            <a:r>
              <a:rPr lang="en-US" sz="2400" dirty="0" smtClean="0"/>
              <a:t>delivery</a:t>
            </a:r>
            <a:r>
              <a:rPr lang="cs-CZ" sz="2400" dirty="0" smtClean="0"/>
              <a:t>.</a:t>
            </a:r>
            <a:r>
              <a:rPr lang="en-US" sz="2400" dirty="0" smtClean="0"/>
              <a:t> </a:t>
            </a:r>
            <a:r>
              <a:rPr lang="cs-CZ" sz="2400" dirty="0" smtClean="0"/>
              <a:t>„</a:t>
            </a: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045" y="165787"/>
            <a:ext cx="3755080" cy="28163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60" y="264297"/>
            <a:ext cx="3623733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04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89401" y="470138"/>
            <a:ext cx="5449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Microbes transmitted by water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2433233" y="3105835"/>
            <a:ext cx="98259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2400" b="1" dirty="0" err="1"/>
              <a:t>Fungi</a:t>
            </a:r>
            <a:r>
              <a:rPr lang="cs-CZ" sz="2400" b="1" dirty="0"/>
              <a:t> and </a:t>
            </a:r>
            <a:r>
              <a:rPr lang="cs-CZ" sz="2400" b="1" dirty="0" err="1"/>
              <a:t>yeasts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water</a:t>
            </a:r>
            <a:r>
              <a:rPr lang="cs-CZ" sz="2400" dirty="0"/>
              <a:t> </a:t>
            </a:r>
            <a:r>
              <a:rPr lang="cs-CZ" sz="2400" dirty="0" err="1"/>
              <a:t>mains</a:t>
            </a:r>
            <a:r>
              <a:rPr lang="cs-CZ" sz="2400" dirty="0"/>
              <a:t>, air </a:t>
            </a:r>
            <a:r>
              <a:rPr lang="cs-CZ" sz="2400" dirty="0" err="1"/>
              <a:t>washers</a:t>
            </a:r>
            <a:r>
              <a:rPr lang="cs-CZ" sz="2400" dirty="0"/>
              <a:t>, air </a:t>
            </a:r>
            <a:r>
              <a:rPr lang="cs-CZ" sz="2400" dirty="0" err="1"/>
              <a:t>conditioning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3838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99767" y="1565219"/>
            <a:ext cx="108646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i="1" dirty="0" err="1" smtClean="0"/>
              <a:t>Cryprosporidium</a:t>
            </a:r>
            <a:r>
              <a:rPr lang="cs-CZ" sz="2400" dirty="0" smtClean="0"/>
              <a:t> - protozoa</a:t>
            </a:r>
            <a:r>
              <a:rPr lang="en-US" sz="2400" dirty="0" smtClean="0"/>
              <a:t> </a:t>
            </a:r>
            <a:r>
              <a:rPr lang="en-US" sz="2400" dirty="0"/>
              <a:t>- occurrence in surface waters.</a:t>
            </a:r>
            <a:br>
              <a:rPr lang="en-US" sz="2400" dirty="0"/>
            </a:br>
            <a:r>
              <a:rPr lang="cs-CZ" sz="2400" dirty="0" smtClean="0"/>
              <a:t>- i</a:t>
            </a:r>
            <a:r>
              <a:rPr lang="en-US" sz="2400" dirty="0" smtClean="0"/>
              <a:t>t </a:t>
            </a:r>
            <a:r>
              <a:rPr lang="en-US" sz="2400" dirty="0"/>
              <a:t>can also penetrate into drinking water - chemical disinfection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</a:t>
            </a:r>
            <a:r>
              <a:rPr lang="en-US" sz="2400" dirty="0" smtClean="0"/>
              <a:t>against </a:t>
            </a:r>
            <a:r>
              <a:rPr lang="en-US" sz="2400" dirty="0"/>
              <a:t>oocysts is ineffective. </a:t>
            </a:r>
            <a:endParaRPr lang="cs-CZ" sz="2400" dirty="0" smtClean="0"/>
          </a:p>
          <a:p>
            <a:pPr marL="342900" indent="-342900">
              <a:buFontTx/>
              <a:buChar char="-"/>
            </a:pPr>
            <a:r>
              <a:rPr lang="cs-CZ" sz="2400" dirty="0" smtClean="0"/>
              <a:t>c</a:t>
            </a:r>
            <a:r>
              <a:rPr lang="en-US" sz="2400" dirty="0" err="1" smtClean="0"/>
              <a:t>auses</a:t>
            </a:r>
            <a:r>
              <a:rPr lang="en-US" sz="2400" dirty="0" smtClean="0"/>
              <a:t> </a:t>
            </a:r>
            <a:r>
              <a:rPr lang="en-US" sz="2400" dirty="0"/>
              <a:t>diarrheal disease - cryptosporidiosis. </a:t>
            </a:r>
            <a:endParaRPr lang="cs-CZ" sz="2400" dirty="0" smtClean="0"/>
          </a:p>
          <a:p>
            <a:pPr marL="342900" indent="-342900">
              <a:buFontTx/>
              <a:buChar char="-"/>
            </a:pPr>
            <a:r>
              <a:rPr lang="cs-CZ" sz="2400" b="1" dirty="0"/>
              <a:t>1993 </a:t>
            </a:r>
            <a:r>
              <a:rPr lang="cs-CZ" sz="2400" b="1" dirty="0" err="1"/>
              <a:t>Milwaukee</a:t>
            </a:r>
            <a:r>
              <a:rPr lang="cs-CZ" sz="2400" b="1" dirty="0"/>
              <a:t> </a:t>
            </a:r>
            <a:r>
              <a:rPr lang="cs-CZ" sz="2400" b="1" dirty="0" err="1"/>
              <a:t>Cryptosporidiosis</a:t>
            </a:r>
            <a:r>
              <a:rPr lang="cs-CZ" sz="2400" b="1" dirty="0"/>
              <a:t> </a:t>
            </a:r>
            <a:r>
              <a:rPr lang="cs-CZ" sz="2400" b="1" dirty="0" err="1"/>
              <a:t>outbreak</a:t>
            </a:r>
            <a:r>
              <a:rPr lang="cs-CZ" sz="2400" b="1" dirty="0"/>
              <a:t> </a:t>
            </a:r>
            <a:r>
              <a:rPr lang="en-US" sz="2400" dirty="0" smtClean="0"/>
              <a:t>-</a:t>
            </a:r>
            <a:r>
              <a:rPr lang="cs-CZ" sz="2400" dirty="0" smtClean="0"/>
              <a:t> </a:t>
            </a:r>
            <a:r>
              <a:rPr lang="en-US" sz="2400" dirty="0" smtClean="0"/>
              <a:t>400,000 patients</a:t>
            </a:r>
            <a:endParaRPr lang="cs-CZ" sz="2400" dirty="0" smtClean="0"/>
          </a:p>
          <a:p>
            <a:r>
              <a:rPr lang="cs-CZ" sz="2400" dirty="0" smtClean="0"/>
              <a:t>      104 </a:t>
            </a:r>
            <a:r>
              <a:rPr lang="cs-CZ" sz="2400" dirty="0" err="1" smtClean="0"/>
              <a:t>death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i="1" dirty="0"/>
              <a:t>Giardia intestinalis </a:t>
            </a:r>
            <a:r>
              <a:rPr lang="en-US" sz="2400" dirty="0"/>
              <a:t>- human lamblia - </a:t>
            </a:r>
            <a:r>
              <a:rPr lang="cs-CZ" sz="2400" dirty="0" smtClean="0"/>
              <a:t>i</a:t>
            </a:r>
            <a:r>
              <a:rPr lang="en-US" sz="2400" dirty="0" smtClean="0"/>
              <a:t>t causes </a:t>
            </a:r>
            <a:r>
              <a:rPr lang="en-US" sz="2400" dirty="0"/>
              <a:t>diarrheal disease </a:t>
            </a:r>
            <a:r>
              <a:rPr lang="en-US" sz="2400" dirty="0" smtClean="0"/>
              <a:t>– giardiasis</a:t>
            </a:r>
            <a:endParaRPr lang="cs-CZ" sz="2400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5079903" y="791424"/>
            <a:ext cx="1700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P</a:t>
            </a:r>
            <a:r>
              <a:rPr lang="cs-CZ" sz="3200" b="1" dirty="0" smtClean="0"/>
              <a:t>rotozoa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00" y="88887"/>
            <a:ext cx="3344177" cy="14763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503" y="456911"/>
            <a:ext cx="2857500" cy="2857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67" y="4272414"/>
            <a:ext cx="2535709" cy="241301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59892" y="4497859"/>
            <a:ext cx="44712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I</a:t>
            </a:r>
            <a:r>
              <a:rPr lang="en-US" sz="2400" dirty="0" err="1" smtClean="0"/>
              <a:t>nfective</a:t>
            </a:r>
            <a:r>
              <a:rPr lang="en-US" sz="2400" dirty="0" smtClean="0"/>
              <a:t> </a:t>
            </a:r>
            <a:r>
              <a:rPr lang="en-US" sz="2400" dirty="0"/>
              <a:t>germ can enter the body </a:t>
            </a:r>
            <a:endParaRPr lang="cs-CZ" sz="2400" dirty="0" smtClean="0"/>
          </a:p>
          <a:p>
            <a:r>
              <a:rPr lang="en-US" sz="2400" dirty="0" smtClean="0"/>
              <a:t>and </a:t>
            </a:r>
            <a:r>
              <a:rPr lang="en-US" sz="2400" dirty="0"/>
              <a:t>cause </a:t>
            </a:r>
            <a:r>
              <a:rPr lang="en-US" sz="2400" dirty="0" smtClean="0"/>
              <a:t>the disease </a:t>
            </a:r>
            <a:r>
              <a:rPr lang="en-US" sz="2400" dirty="0"/>
              <a:t>not </a:t>
            </a:r>
            <a:r>
              <a:rPr lang="cs-CZ" sz="2400" dirty="0" err="1"/>
              <a:t>only</a:t>
            </a:r>
            <a:r>
              <a:rPr lang="cs-CZ" sz="2400" dirty="0"/>
              <a:t> </a:t>
            </a:r>
            <a:endParaRPr lang="cs-CZ" sz="2400" dirty="0" smtClean="0"/>
          </a:p>
          <a:p>
            <a:r>
              <a:rPr lang="cs-CZ" sz="2400" dirty="0" smtClean="0"/>
              <a:t>by </a:t>
            </a:r>
            <a:r>
              <a:rPr lang="en-US" sz="2400" dirty="0" smtClean="0"/>
              <a:t>the </a:t>
            </a:r>
            <a:r>
              <a:rPr lang="en-US" sz="2400" dirty="0"/>
              <a:t>digestive tract, </a:t>
            </a:r>
            <a:r>
              <a:rPr lang="en-US" sz="2400" dirty="0" smtClean="0"/>
              <a:t>but </a:t>
            </a:r>
            <a:r>
              <a:rPr lang="en-US" sz="2400" dirty="0"/>
              <a:t>also </a:t>
            </a:r>
            <a:endParaRPr lang="cs-CZ" sz="2400" dirty="0" smtClean="0"/>
          </a:p>
          <a:p>
            <a:r>
              <a:rPr lang="cs-CZ" sz="2400" dirty="0" smtClean="0"/>
              <a:t>by </a:t>
            </a:r>
            <a:r>
              <a:rPr lang="en-US" sz="2400" dirty="0" smtClean="0"/>
              <a:t>the </a:t>
            </a:r>
            <a:r>
              <a:rPr lang="en-US" sz="2400" dirty="0"/>
              <a:t>airways, skin abrasions </a:t>
            </a:r>
            <a:endParaRPr lang="cs-CZ" sz="2400" dirty="0" smtClean="0"/>
          </a:p>
          <a:p>
            <a:r>
              <a:rPr lang="en-US" sz="2400" dirty="0" smtClean="0"/>
              <a:t>and </a:t>
            </a:r>
            <a:r>
              <a:rPr lang="en-US" sz="2400" dirty="0"/>
              <a:t>injuries.</a:t>
            </a:r>
            <a:endParaRPr lang="cs-CZ" sz="24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597" y="4242875"/>
            <a:ext cx="3160935" cy="271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59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99545" y="681139"/>
            <a:ext cx="2515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Health</a:t>
            </a:r>
            <a:r>
              <a:rPr lang="cs-CZ" sz="3200" b="1" dirty="0"/>
              <a:t> </a:t>
            </a:r>
            <a:r>
              <a:rPr lang="cs-CZ" sz="3200" b="1" dirty="0" err="1"/>
              <a:t>aspect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452284" y="1694735"/>
            <a:ext cx="112186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route of inhalation and dermal </a:t>
            </a:r>
            <a:r>
              <a:rPr lang="en-US" sz="2400" dirty="0"/>
              <a:t>- may be more risky than the oral route </a:t>
            </a:r>
            <a:endParaRPr lang="cs-CZ" sz="2400" dirty="0" smtClean="0"/>
          </a:p>
          <a:p>
            <a:endParaRPr lang="cs-CZ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substances </a:t>
            </a:r>
            <a:r>
              <a:rPr lang="en-US" sz="2400" dirty="0"/>
              <a:t>after entry into the body can affect the target organs before liver </a:t>
            </a:r>
            <a:r>
              <a:rPr lang="cs-CZ" sz="2400" dirty="0" smtClean="0"/>
              <a:t>    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en-US" sz="2400" dirty="0" smtClean="0"/>
              <a:t>biotransformation.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 smtClean="0"/>
              <a:t>-    </a:t>
            </a:r>
            <a:r>
              <a:rPr lang="cs-CZ" sz="2400" b="1" dirty="0" smtClean="0"/>
              <a:t>d</a:t>
            </a:r>
            <a:r>
              <a:rPr lang="en-US" sz="2400" b="1" dirty="0" err="1" smtClean="0"/>
              <a:t>oses</a:t>
            </a:r>
            <a:r>
              <a:rPr lang="en-US" sz="2400" b="1" dirty="0" smtClean="0"/>
              <a:t> </a:t>
            </a:r>
            <a:r>
              <a:rPr lang="en-US" sz="2400" dirty="0"/>
              <a:t>received by inhalation and dermal </a:t>
            </a:r>
            <a:r>
              <a:rPr lang="cs-CZ" sz="2400" dirty="0" err="1" smtClean="0"/>
              <a:t>route</a:t>
            </a:r>
            <a:r>
              <a:rPr lang="en-US" sz="2400" dirty="0" smtClean="0"/>
              <a:t> </a:t>
            </a:r>
            <a:r>
              <a:rPr lang="en-US" sz="2400" dirty="0"/>
              <a:t>are, in their sum, at least equal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en-US" sz="2400" dirty="0" smtClean="0"/>
              <a:t>to </a:t>
            </a:r>
            <a:r>
              <a:rPr lang="en-US" sz="2400" dirty="0"/>
              <a:t>the dose obtained by ingestion of 2 liters of water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Extra-intestinal and intestinal disease - extra-intestinal and intestinal infections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55250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74353" y="465964"/>
            <a:ext cx="7651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Water hardness and cardiovascular </a:t>
            </a:r>
            <a:r>
              <a:rPr lang="en-US" sz="3200" b="1" dirty="0" smtClean="0"/>
              <a:t>disease</a:t>
            </a:r>
            <a:r>
              <a:rPr lang="cs-CZ" sz="3200" b="1" dirty="0" smtClean="0"/>
              <a:t>s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530942" y="1662963"/>
            <a:ext cx="1097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Water hardness - mainly composed of calcium </a:t>
            </a:r>
            <a:r>
              <a:rPr lang="en-US" sz="2400" dirty="0" smtClean="0"/>
              <a:t>and magnesium</a:t>
            </a:r>
            <a:r>
              <a:rPr lang="en-US" sz="2400" dirty="0"/>
              <a:t> carbonate 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History: The 50s of the last century - Japanese chemist Kobayashi pointed out that mortality on the cerebral vascular disease of the population is higher in the vicinity of the Japanese rivers, where the water is </a:t>
            </a:r>
            <a:r>
              <a:rPr lang="cs-CZ" sz="2400" dirty="0" smtClean="0"/>
              <a:t>more </a:t>
            </a:r>
            <a:r>
              <a:rPr lang="cs-CZ" sz="2400" dirty="0" err="1" smtClean="0"/>
              <a:t>acidic</a:t>
            </a:r>
            <a:r>
              <a:rPr lang="cs-CZ" sz="2400" dirty="0" smtClean="0"/>
              <a:t> </a:t>
            </a:r>
            <a:r>
              <a:rPr lang="en-US" sz="2400" dirty="0" smtClean="0"/>
              <a:t>(softer</a:t>
            </a:r>
            <a:r>
              <a:rPr lang="en-US" sz="2400" dirty="0"/>
              <a:t>) than the rivers with water harder (more basic) </a:t>
            </a:r>
            <a:r>
              <a:rPr lang="cs-CZ" sz="2400" dirty="0" smtClean="0"/>
              <a:t>- </a:t>
            </a:r>
            <a:r>
              <a:rPr lang="en-US" sz="2400" dirty="0" smtClean="0"/>
              <a:t>from </a:t>
            </a:r>
            <a:r>
              <a:rPr lang="en-US" sz="2400" dirty="0"/>
              <a:t>where the water was used for drinking purposes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The relationship between drinking water hardness and mortality in cardiovascular disease - demonstrated </a:t>
            </a:r>
            <a:endParaRPr lang="cs-CZ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many </a:t>
            </a:r>
            <a:r>
              <a:rPr lang="cs-CZ" sz="2400" dirty="0" err="1" smtClean="0"/>
              <a:t>further</a:t>
            </a:r>
            <a:r>
              <a:rPr lang="cs-CZ" sz="2400" dirty="0" smtClean="0"/>
              <a:t> </a:t>
            </a:r>
            <a:r>
              <a:rPr lang="en-US" sz="2400" dirty="0" smtClean="0"/>
              <a:t>studies</a:t>
            </a:r>
            <a:r>
              <a:rPr lang="en-US" sz="2400" dirty="0"/>
              <a:t>.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901" y="700216"/>
            <a:ext cx="1554378" cy="15543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433" y="4885038"/>
            <a:ext cx="3956846" cy="17402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162" y="4704471"/>
            <a:ext cx="3045538" cy="210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36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26086" y="694564"/>
            <a:ext cx="7487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Water hardness and cardiovascular disease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727581" y="1720840"/>
            <a:ext cx="1074666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Calcium</a:t>
            </a:r>
            <a:r>
              <a:rPr lang="en-US" sz="2400" dirty="0"/>
              <a:t>: </a:t>
            </a:r>
            <a:r>
              <a:rPr lang="en-US" sz="2400" dirty="0" smtClean="0"/>
              <a:t> </a:t>
            </a:r>
            <a:r>
              <a:rPr lang="en-US" sz="2400" dirty="0"/>
              <a:t>necessary for the proper functioning of the heart's transfer system, for blood clotting </a:t>
            </a:r>
            <a:r>
              <a:rPr lang="en-US" sz="2400" dirty="0" smtClean="0"/>
              <a:t>and</a:t>
            </a:r>
            <a:r>
              <a:rPr lang="cs-CZ" sz="2400" dirty="0"/>
              <a:t> </a:t>
            </a:r>
            <a:r>
              <a:rPr lang="cs-CZ" sz="2400" dirty="0" err="1"/>
              <a:t>neuromuscular</a:t>
            </a:r>
            <a:r>
              <a:rPr lang="cs-CZ" sz="2400" dirty="0"/>
              <a:t> </a:t>
            </a:r>
            <a:r>
              <a:rPr lang="cs-CZ" sz="2400" dirty="0" err="1" smtClean="0"/>
              <a:t>irritation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Magnesium</a:t>
            </a:r>
            <a:r>
              <a:rPr lang="en-US" sz="2400" dirty="0"/>
              <a:t>: </a:t>
            </a:r>
            <a:r>
              <a:rPr lang="en-US" sz="2400" dirty="0" smtClean="0"/>
              <a:t>an </a:t>
            </a:r>
            <a:r>
              <a:rPr lang="en-US" sz="2400" dirty="0"/>
              <a:t>important role as a cofactor and activator of over 300 enzymatic reactions including glycolysis, ATP metabolism, transport of elements such as Na, K, Ca through </a:t>
            </a:r>
            <a:r>
              <a:rPr lang="en-US" sz="2400" dirty="0" smtClean="0"/>
              <a:t>membranes</a:t>
            </a:r>
            <a:r>
              <a:rPr lang="cs-CZ" sz="2400" dirty="0" smtClean="0"/>
              <a:t>. </a:t>
            </a:r>
          </a:p>
          <a:p>
            <a:r>
              <a:rPr lang="cs-CZ" sz="2400" dirty="0" err="1" smtClean="0"/>
              <a:t>It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also</a:t>
            </a:r>
            <a:r>
              <a:rPr lang="cs-CZ" sz="2400" dirty="0" smtClean="0"/>
              <a:t> </a:t>
            </a:r>
            <a:r>
              <a:rPr lang="cs-CZ" sz="2400" dirty="0" err="1" smtClean="0"/>
              <a:t>important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en-US" sz="2400" dirty="0" smtClean="0"/>
              <a:t> </a:t>
            </a:r>
            <a:r>
              <a:rPr lang="en-US" sz="2400" dirty="0"/>
              <a:t>protein and nucleic acid synthesis. </a:t>
            </a:r>
            <a:endParaRPr lang="cs-CZ" sz="2400" dirty="0" smtClean="0"/>
          </a:p>
          <a:p>
            <a:r>
              <a:rPr lang="en-US" sz="2400" dirty="0" smtClean="0"/>
              <a:t>Magnesium </a:t>
            </a:r>
            <a:r>
              <a:rPr lang="en-US" sz="2400" dirty="0"/>
              <a:t>deficiency increases the risk of vascular spasms and promotes cardiac arrhythmias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Protective effect of calcium and magnesium against the development of tooth </a:t>
            </a:r>
            <a:r>
              <a:rPr lang="en-US" sz="2400" dirty="0" smtClean="0"/>
              <a:t>decay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41564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32943" y="534096"/>
            <a:ext cx="7487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Water hardness and cardiovascular disease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953726" y="2026028"/>
            <a:ext cx="106385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Calcium and magnesium </a:t>
            </a:r>
            <a:r>
              <a:rPr lang="en-US" sz="2400" dirty="0"/>
              <a:t>- beneficial </a:t>
            </a:r>
            <a:r>
              <a:rPr lang="en-US" sz="2400" b="1" dirty="0"/>
              <a:t>antitoxic</a:t>
            </a:r>
            <a:r>
              <a:rPr lang="cs-CZ" sz="2400" b="1" dirty="0"/>
              <a:t> </a:t>
            </a:r>
            <a:r>
              <a:rPr lang="cs-CZ" sz="2400" b="1" dirty="0" err="1" smtClean="0"/>
              <a:t>function</a:t>
            </a:r>
            <a:endParaRPr lang="cs-CZ" sz="2400" b="1" dirty="0" smtClean="0"/>
          </a:p>
          <a:p>
            <a:endParaRPr lang="cs-CZ" sz="2400" dirty="0"/>
          </a:p>
          <a:p>
            <a:r>
              <a:rPr lang="cs-CZ" sz="2400" dirty="0" smtClean="0"/>
              <a:t>Ca and Mg </a:t>
            </a:r>
            <a:r>
              <a:rPr lang="cs-CZ" sz="2400" dirty="0" err="1" smtClean="0"/>
              <a:t>also</a:t>
            </a:r>
            <a:r>
              <a:rPr lang="cs-CZ" sz="2400" dirty="0" smtClean="0"/>
              <a:t> </a:t>
            </a:r>
            <a:r>
              <a:rPr lang="en-US" sz="2400" dirty="0" smtClean="0"/>
              <a:t>prevent </a:t>
            </a:r>
            <a:r>
              <a:rPr lang="en-US" sz="2400" dirty="0"/>
              <a:t>the absorption of some toxic metals such as lead and </a:t>
            </a:r>
            <a:r>
              <a:rPr lang="en-US" sz="2400" dirty="0" smtClean="0"/>
              <a:t>cadmium</a:t>
            </a:r>
            <a:r>
              <a:rPr lang="cs-CZ" sz="2400" dirty="0" smtClean="0"/>
              <a:t>.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U</a:t>
            </a:r>
            <a:r>
              <a:rPr lang="cs-CZ" sz="2400" dirty="0" err="1" smtClean="0"/>
              <a:t>tilization</a:t>
            </a:r>
            <a:r>
              <a:rPr lang="en-US" sz="2400" dirty="0" smtClean="0"/>
              <a:t> </a:t>
            </a:r>
            <a:r>
              <a:rPr lang="en-US" sz="2400" dirty="0"/>
              <a:t>of magnesium from the water is also higher than </a:t>
            </a:r>
            <a:r>
              <a:rPr lang="en-US" sz="2400" dirty="0" smtClean="0"/>
              <a:t>that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en-US" sz="2400" dirty="0" smtClean="0"/>
              <a:t>food</a:t>
            </a:r>
            <a:r>
              <a:rPr lang="en-US" sz="2400" dirty="0"/>
              <a:t>. 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err="1" smtClean="0"/>
              <a:t>Cook</a:t>
            </a:r>
            <a:r>
              <a:rPr lang="en-US" sz="2400" dirty="0" err="1" smtClean="0"/>
              <a:t>ing</a:t>
            </a:r>
            <a:r>
              <a:rPr lang="en-US" sz="2400" dirty="0" smtClean="0"/>
              <a:t> </a:t>
            </a:r>
            <a:r>
              <a:rPr lang="en-US" sz="2400" dirty="0"/>
              <a:t>in soft water causes considerable loss of </a:t>
            </a:r>
            <a:r>
              <a:rPr lang="en-US" sz="2400" dirty="0" smtClean="0"/>
              <a:t>elements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food</a:t>
            </a:r>
            <a:r>
              <a:rPr lang="en-US" sz="2400" dirty="0" smtClean="0"/>
              <a:t>, </a:t>
            </a:r>
            <a:r>
              <a:rPr lang="en-US" sz="2400" dirty="0"/>
              <a:t>while cooking in hard water minimizes losses.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96324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82857" y="596245"/>
            <a:ext cx="4646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Drinking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and </a:t>
            </a:r>
            <a:r>
              <a:rPr lang="cs-CZ" sz="3200" b="1" dirty="0" err="1"/>
              <a:t>cancer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634857" y="1375864"/>
            <a:ext cx="110458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Water disinfection </a:t>
            </a:r>
            <a:r>
              <a:rPr lang="en-US" sz="2400" dirty="0"/>
              <a:t>with chlorination </a:t>
            </a:r>
            <a:r>
              <a:rPr lang="en-US" sz="2400" dirty="0" smtClean="0"/>
              <a:t>–</a:t>
            </a:r>
            <a:r>
              <a:rPr lang="cs-CZ" sz="2400" dirty="0" smtClean="0"/>
              <a:t> </a:t>
            </a:r>
            <a:r>
              <a:rPr lang="cs-CZ" sz="2400" dirty="0"/>
              <a:t>c</a:t>
            </a:r>
            <a:r>
              <a:rPr lang="en-US" sz="2400" dirty="0" err="1" smtClean="0"/>
              <a:t>hlorine</a:t>
            </a:r>
            <a:r>
              <a:rPr lang="en-US" sz="2400" dirty="0" smtClean="0"/>
              <a:t> </a:t>
            </a:r>
            <a:r>
              <a:rPr lang="en-US" sz="2400" dirty="0"/>
              <a:t>can react with higher level of organic substances in water – production of low-molecular substances (chloroform, chlorobenzene, heptachlor and other chlorinated compounds) - genotoxic activity.</a:t>
            </a:r>
            <a:endParaRPr lang="cs-CZ" sz="2400" dirty="0"/>
          </a:p>
          <a:p>
            <a:endParaRPr lang="cs-CZ" sz="2400" dirty="0" smtClean="0"/>
          </a:p>
          <a:p>
            <a:r>
              <a:rPr lang="cs-CZ" sz="2400" dirty="0" smtClean="0"/>
              <a:t>S</a:t>
            </a:r>
            <a:r>
              <a:rPr lang="en-US" sz="2400" dirty="0" err="1" smtClean="0"/>
              <a:t>tudies</a:t>
            </a:r>
            <a:r>
              <a:rPr lang="en-US" sz="2400" dirty="0" smtClean="0"/>
              <a:t> </a:t>
            </a:r>
            <a:r>
              <a:rPr lang="en-US" sz="2400" dirty="0"/>
              <a:t>show a </a:t>
            </a:r>
            <a:r>
              <a:rPr lang="en-US" sz="2400" b="1" dirty="0"/>
              <a:t>connection</a:t>
            </a:r>
            <a:r>
              <a:rPr lang="en-US" sz="2400" dirty="0"/>
              <a:t> between drinking chlorinated drinking water and the occurrence of bladder, rectum, kidney </a:t>
            </a:r>
            <a:r>
              <a:rPr lang="en-US" sz="2400" b="1" dirty="0"/>
              <a:t>tumors</a:t>
            </a:r>
            <a:r>
              <a:rPr lang="en-US" sz="2400" dirty="0"/>
              <a:t>. Negative effects on </a:t>
            </a:r>
            <a:r>
              <a:rPr lang="en-US" sz="2400" b="1" dirty="0"/>
              <a:t>reproduction</a:t>
            </a:r>
            <a:r>
              <a:rPr lang="en-US" sz="2400" dirty="0"/>
              <a:t> have also been demonstrated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Arsenic</a:t>
            </a:r>
            <a:r>
              <a:rPr lang="en-US" sz="2400" dirty="0"/>
              <a:t> in drinking water - </a:t>
            </a:r>
            <a:r>
              <a:rPr lang="en-US" sz="2400" dirty="0" smtClean="0"/>
              <a:t>exposure </a:t>
            </a:r>
            <a:r>
              <a:rPr lang="en-US" sz="2400" dirty="0"/>
              <a:t>is associated with the occurrence of various skin lesions (pigmentation, </a:t>
            </a:r>
            <a:r>
              <a:rPr lang="en-US" sz="2400" dirty="0" err="1"/>
              <a:t>keratoses</a:t>
            </a:r>
            <a:r>
              <a:rPr lang="en-US" sz="2400" dirty="0"/>
              <a:t>, skin tumors and </a:t>
            </a:r>
            <a:r>
              <a:rPr lang="en-US" sz="2400" dirty="0" smtClean="0"/>
              <a:t>malignant</a:t>
            </a:r>
            <a:r>
              <a:rPr lang="cs-CZ" sz="2400" dirty="0" smtClean="0"/>
              <a:t> </a:t>
            </a:r>
            <a:r>
              <a:rPr lang="cs-CZ" sz="2400" dirty="0" err="1" smtClean="0"/>
              <a:t>tumors</a:t>
            </a:r>
            <a:r>
              <a:rPr lang="cs-CZ" sz="2400" dirty="0" smtClean="0"/>
              <a:t>)</a:t>
            </a:r>
            <a:r>
              <a:rPr lang="en-US" sz="2400" dirty="0" smtClean="0"/>
              <a:t>. </a:t>
            </a:r>
            <a:endParaRPr lang="cs-CZ" sz="2400" dirty="0" smtClean="0"/>
          </a:p>
          <a:p>
            <a:r>
              <a:rPr lang="en-US" sz="2400" dirty="0" err="1" smtClean="0">
                <a:solidFill>
                  <a:srgbClr val="FF0000"/>
                </a:solidFill>
              </a:rPr>
              <a:t>Arseni</a:t>
            </a:r>
            <a:r>
              <a:rPr lang="cs-CZ" sz="2400" dirty="0" smtClean="0">
                <a:solidFill>
                  <a:srgbClr val="FF0000"/>
                </a:solidFill>
              </a:rPr>
              <a:t>tes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/>
              <a:t>show high </a:t>
            </a:r>
            <a:r>
              <a:rPr lang="en-US" sz="2400" dirty="0" err="1"/>
              <a:t>embryotoxicity</a:t>
            </a:r>
            <a:r>
              <a:rPr lang="en-US" sz="2400" dirty="0"/>
              <a:t>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39605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43529" y="641811"/>
            <a:ext cx="4646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Drinking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and </a:t>
            </a:r>
            <a:r>
              <a:rPr lang="cs-CZ" sz="3200" b="1" dirty="0" err="1"/>
              <a:t>cancer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953722" y="2126507"/>
            <a:ext cx="106286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 smtClean="0"/>
              <a:t>Nitrates</a:t>
            </a:r>
            <a:r>
              <a:rPr lang="cs-CZ" sz="2400" dirty="0" smtClean="0"/>
              <a:t> - </a:t>
            </a:r>
            <a:r>
              <a:rPr lang="en-US" sz="2400" dirty="0" smtClean="0"/>
              <a:t>no </a:t>
            </a:r>
            <a:r>
              <a:rPr lang="en-US" sz="2400" dirty="0"/>
              <a:t>clear epidemiological evidence that people who consume drinking water with increased nitrate content are at increased risk of </a:t>
            </a:r>
            <a:r>
              <a:rPr lang="en-US" sz="2400" dirty="0" smtClean="0"/>
              <a:t>cancer</a:t>
            </a:r>
            <a:r>
              <a:rPr lang="cs-CZ" sz="2400" dirty="0" smtClean="0"/>
              <a:t> (</a:t>
            </a:r>
            <a:r>
              <a:rPr lang="en-US" sz="2400" dirty="0" smtClean="0"/>
              <a:t>reaction </a:t>
            </a:r>
            <a:r>
              <a:rPr lang="en-US" sz="2400" dirty="0"/>
              <a:t>with amino acids to produce </a:t>
            </a:r>
            <a:r>
              <a:rPr lang="en-US" sz="2400" dirty="0" smtClean="0"/>
              <a:t>nitrosamines</a:t>
            </a:r>
            <a:r>
              <a:rPr lang="cs-CZ" sz="2400" dirty="0" smtClean="0"/>
              <a:t>).</a:t>
            </a:r>
          </a:p>
          <a:p>
            <a:r>
              <a:rPr lang="en-US" sz="2400" dirty="0" smtClean="0"/>
              <a:t>Only </a:t>
            </a:r>
            <a:r>
              <a:rPr lang="en-US" sz="2400" dirty="0"/>
              <a:t>one of three UK studies has revealed a relationship between stomach cancer mortality and nitrate content in water. So far, the results are </a:t>
            </a:r>
            <a:r>
              <a:rPr lang="en-US" sz="2400" dirty="0" smtClean="0"/>
              <a:t>inconsistent</a:t>
            </a:r>
            <a:r>
              <a:rPr lang="cs-CZ" sz="2400" dirty="0" smtClean="0"/>
              <a:t>.</a:t>
            </a:r>
          </a:p>
          <a:p>
            <a:r>
              <a:rPr lang="en-US" sz="2400" b="1" dirty="0" err="1"/>
              <a:t>Methemoglobinemia</a:t>
            </a:r>
            <a:r>
              <a:rPr lang="en-US" sz="2400" dirty="0"/>
              <a:t> may be more significant </a:t>
            </a:r>
            <a:r>
              <a:rPr lang="en-US" sz="2400" dirty="0" smtClean="0"/>
              <a:t>– especially</a:t>
            </a:r>
            <a:r>
              <a:rPr lang="cs-CZ" sz="2400" dirty="0" smtClean="0"/>
              <a:t> </a:t>
            </a:r>
            <a:r>
              <a:rPr lang="en-US" sz="2400" dirty="0" smtClean="0"/>
              <a:t>in </a:t>
            </a:r>
            <a:r>
              <a:rPr lang="en-US" sz="2400" dirty="0"/>
              <a:t>infants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/>
              <a:t>Radionuclides</a:t>
            </a:r>
            <a:r>
              <a:rPr lang="cs-CZ" sz="2400" dirty="0" smtClean="0"/>
              <a:t> –</a:t>
            </a:r>
            <a:r>
              <a:rPr lang="en-US" sz="2400" dirty="0" smtClean="0"/>
              <a:t> </a:t>
            </a:r>
            <a:r>
              <a:rPr lang="cs-CZ" sz="2400" dirty="0" err="1" smtClean="0"/>
              <a:t>mainly</a:t>
            </a:r>
            <a:r>
              <a:rPr lang="cs-CZ" sz="2400" dirty="0" smtClean="0"/>
              <a:t> natural </a:t>
            </a:r>
            <a:r>
              <a:rPr lang="en-US" sz="2400" dirty="0" smtClean="0"/>
              <a:t>radionuclides </a:t>
            </a:r>
            <a:r>
              <a:rPr lang="en-US" sz="2400" dirty="0"/>
              <a:t>are important for drinking water. </a:t>
            </a:r>
            <a:endParaRPr lang="cs-CZ" sz="2400" dirty="0" smtClean="0"/>
          </a:p>
          <a:p>
            <a:r>
              <a:rPr lang="en-US" sz="2400" dirty="0" smtClean="0"/>
              <a:t>It </a:t>
            </a:r>
            <a:r>
              <a:rPr lang="en-US" sz="2400" dirty="0"/>
              <a:t>is generally assumed that the ingestion of radon in drinking water is not associated with any significant risk of cancer.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40826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97985" y="571472"/>
            <a:ext cx="4646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Drinking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and </a:t>
            </a:r>
            <a:r>
              <a:rPr lang="cs-CZ" sz="3200" b="1" dirty="0" err="1"/>
              <a:t>cancer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816074" y="1961054"/>
            <a:ext cx="106188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Fluorides</a:t>
            </a:r>
            <a:r>
              <a:rPr lang="en-US" sz="2400" dirty="0" smtClean="0"/>
              <a:t> </a:t>
            </a:r>
            <a:r>
              <a:rPr lang="cs-CZ" sz="2400" dirty="0" smtClean="0"/>
              <a:t>- f</a:t>
            </a:r>
            <a:r>
              <a:rPr lang="en-US" sz="2400" dirty="0" err="1" smtClean="0"/>
              <a:t>lu</a:t>
            </a:r>
            <a:r>
              <a:rPr lang="cs-CZ" sz="2400" dirty="0" err="1" smtClean="0"/>
              <a:t>ori</a:t>
            </a:r>
            <a:r>
              <a:rPr lang="en-US" sz="2400" dirty="0" err="1" smtClean="0"/>
              <a:t>zation</a:t>
            </a:r>
            <a:r>
              <a:rPr lang="en-US" sz="2400" dirty="0" smtClean="0"/>
              <a:t> </a:t>
            </a:r>
            <a:r>
              <a:rPr lang="en-US" sz="2400" dirty="0"/>
              <a:t>of drinking water to prevent tooth decay has been reversed in the Czech Republic. </a:t>
            </a:r>
            <a:endParaRPr lang="cs-CZ" sz="2400" dirty="0" smtClean="0"/>
          </a:p>
          <a:p>
            <a:r>
              <a:rPr lang="en-US" sz="2400" dirty="0" smtClean="0"/>
              <a:t>Environmental </a:t>
            </a:r>
            <a:r>
              <a:rPr lang="en-US" sz="2400" dirty="0"/>
              <a:t>studies have not confirmed the effect of fluorides on cancer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 err="1" smtClean="0"/>
              <a:t>Industri</a:t>
            </a:r>
            <a:r>
              <a:rPr lang="en-US" sz="2400" dirty="0" smtClean="0"/>
              <a:t>ally </a:t>
            </a:r>
            <a:r>
              <a:rPr lang="en-US" sz="2400" dirty="0"/>
              <a:t>produced </a:t>
            </a:r>
            <a:r>
              <a:rPr lang="en-US" sz="2400" b="1" dirty="0"/>
              <a:t>organic </a:t>
            </a:r>
            <a:r>
              <a:rPr lang="en-US" sz="2400" b="1" dirty="0" smtClean="0"/>
              <a:t>substances</a:t>
            </a:r>
            <a:r>
              <a:rPr lang="cs-CZ" sz="2400" dirty="0" smtClean="0"/>
              <a:t> (</a:t>
            </a:r>
            <a:r>
              <a:rPr lang="en-US" sz="2400" dirty="0" err="1" smtClean="0"/>
              <a:t>chlorophenols</a:t>
            </a:r>
            <a:r>
              <a:rPr lang="en-US" sz="2400" dirty="0"/>
              <a:t>, </a:t>
            </a:r>
            <a:r>
              <a:rPr lang="en-US" sz="2400" dirty="0" err="1"/>
              <a:t>trichlorethylene</a:t>
            </a:r>
            <a:r>
              <a:rPr lang="en-US" sz="2400" dirty="0"/>
              <a:t>, volatile organic </a:t>
            </a:r>
            <a:r>
              <a:rPr lang="en-US" sz="2400" dirty="0" smtClean="0"/>
              <a:t>compounds</a:t>
            </a:r>
            <a:r>
              <a:rPr lang="cs-CZ" sz="2400" dirty="0" smtClean="0"/>
              <a:t>) - </a:t>
            </a:r>
            <a:r>
              <a:rPr lang="en-US" sz="2400" dirty="0" smtClean="0"/>
              <a:t>besides </a:t>
            </a:r>
            <a:r>
              <a:rPr lang="cs-CZ" sz="2400" dirty="0" err="1" smtClean="0"/>
              <a:t>impairment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en-US" sz="2400" dirty="0" smtClean="0"/>
              <a:t>the </a:t>
            </a:r>
            <a:r>
              <a:rPr lang="en-US" sz="2400" dirty="0"/>
              <a:t>immune system, there was an increased incidence of bladder cancer.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82750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03988" y="854529"/>
            <a:ext cx="4646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Drinking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and </a:t>
            </a:r>
            <a:r>
              <a:rPr lang="cs-CZ" sz="3200" b="1" dirty="0" err="1"/>
              <a:t>cancer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825909" y="2159394"/>
            <a:ext cx="107761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 smtClean="0"/>
              <a:t>Cyanobacterial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toxins</a:t>
            </a:r>
            <a:r>
              <a:rPr lang="cs-CZ" sz="2400" b="1" dirty="0" smtClean="0"/>
              <a:t> (</a:t>
            </a:r>
            <a:r>
              <a:rPr lang="cs-CZ" sz="2400" b="1" dirty="0" err="1" smtClean="0"/>
              <a:t>cyanotoxins</a:t>
            </a:r>
            <a:r>
              <a:rPr lang="cs-CZ" sz="2400" b="1" dirty="0" smtClean="0"/>
              <a:t>)</a:t>
            </a:r>
          </a:p>
          <a:p>
            <a:endParaRPr lang="cs-CZ" sz="2400" b="1" dirty="0"/>
          </a:p>
          <a:p>
            <a:r>
              <a:rPr lang="cs-CZ" sz="2400" dirty="0" err="1" smtClean="0"/>
              <a:t>Cyanobacteria</a:t>
            </a:r>
            <a:r>
              <a:rPr lang="cs-CZ" sz="2400" dirty="0" smtClean="0"/>
              <a:t> </a:t>
            </a:r>
            <a:r>
              <a:rPr lang="en-US" sz="2400" dirty="0" smtClean="0"/>
              <a:t>- </a:t>
            </a:r>
            <a:r>
              <a:rPr lang="en-US" sz="2400" dirty="0"/>
              <a:t>in warmer waters with higher nutrient </a:t>
            </a:r>
            <a:endParaRPr lang="cs-CZ" sz="2400" dirty="0" smtClean="0"/>
          </a:p>
          <a:p>
            <a:r>
              <a:rPr lang="en-US" sz="2400" dirty="0" smtClean="0"/>
              <a:t>content </a:t>
            </a:r>
            <a:r>
              <a:rPr lang="en-US" sz="2400" dirty="0"/>
              <a:t>(especially phosphorus - agriculture, </a:t>
            </a:r>
            <a:endParaRPr lang="cs-CZ" sz="2400" dirty="0" smtClean="0"/>
          </a:p>
          <a:p>
            <a:r>
              <a:rPr lang="en-US" sz="2400" dirty="0" smtClean="0"/>
              <a:t>detergents</a:t>
            </a:r>
            <a:r>
              <a:rPr lang="en-US" sz="2400" dirty="0"/>
              <a:t>)</a:t>
            </a:r>
            <a:endParaRPr lang="cs-CZ" sz="2400" b="1" dirty="0" smtClean="0"/>
          </a:p>
          <a:p>
            <a:endParaRPr lang="cs-CZ" sz="2400" b="1" dirty="0" smtClean="0"/>
          </a:p>
          <a:p>
            <a:r>
              <a:rPr lang="cs-CZ" sz="2400" dirty="0" err="1" smtClean="0"/>
              <a:t>They</a:t>
            </a:r>
            <a:r>
              <a:rPr lang="cs-CZ" sz="2400" dirty="0" smtClean="0"/>
              <a:t> </a:t>
            </a:r>
            <a:r>
              <a:rPr lang="cs-CZ" sz="2400" dirty="0" err="1"/>
              <a:t>can</a:t>
            </a:r>
            <a:r>
              <a:rPr lang="cs-CZ" sz="2400" dirty="0"/>
              <a:t> cause digestive </a:t>
            </a:r>
            <a:r>
              <a:rPr lang="cs-CZ" sz="2400" dirty="0" err="1"/>
              <a:t>tract</a:t>
            </a:r>
            <a:r>
              <a:rPr lang="cs-CZ" sz="2400" dirty="0"/>
              <a:t> </a:t>
            </a:r>
            <a:r>
              <a:rPr lang="cs-CZ" sz="2400" dirty="0" err="1"/>
              <a:t>disorders</a:t>
            </a:r>
            <a:r>
              <a:rPr lang="cs-CZ" sz="2400" dirty="0"/>
              <a:t>, </a:t>
            </a:r>
            <a:r>
              <a:rPr lang="cs-CZ" sz="2400" dirty="0" err="1"/>
              <a:t>allergic</a:t>
            </a:r>
            <a:r>
              <a:rPr lang="cs-CZ" sz="2400" dirty="0"/>
              <a:t> </a:t>
            </a:r>
            <a:r>
              <a:rPr lang="cs-CZ" sz="2400" dirty="0" err="1"/>
              <a:t>reactions</a:t>
            </a:r>
            <a:r>
              <a:rPr lang="cs-CZ" sz="2400" dirty="0"/>
              <a:t>, liver </a:t>
            </a:r>
            <a:r>
              <a:rPr lang="cs-CZ" sz="2400" dirty="0" err="1"/>
              <a:t>disease</a:t>
            </a:r>
            <a:r>
              <a:rPr lang="cs-CZ" sz="2400" dirty="0"/>
              <a:t>, </a:t>
            </a:r>
            <a:r>
              <a:rPr lang="cs-CZ" sz="2400" dirty="0" err="1"/>
              <a:t>immune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 </a:t>
            </a:r>
            <a:r>
              <a:rPr lang="cs-CZ" sz="2400" dirty="0" err="1"/>
              <a:t>weakness</a:t>
            </a:r>
            <a:r>
              <a:rPr lang="cs-CZ" sz="2400" dirty="0"/>
              <a:t>, </a:t>
            </a:r>
            <a:r>
              <a:rPr lang="cs-CZ" sz="2400" dirty="0" err="1"/>
              <a:t>respiratory</a:t>
            </a:r>
            <a:r>
              <a:rPr lang="cs-CZ" sz="2400" dirty="0"/>
              <a:t> and </a:t>
            </a:r>
            <a:r>
              <a:rPr lang="cs-CZ" sz="2400" dirty="0" err="1"/>
              <a:t>contact</a:t>
            </a:r>
            <a:r>
              <a:rPr lang="cs-CZ" sz="2400" dirty="0"/>
              <a:t> </a:t>
            </a:r>
            <a:r>
              <a:rPr lang="cs-CZ" sz="2400" dirty="0" smtClean="0"/>
              <a:t>dermatitis…</a:t>
            </a:r>
          </a:p>
          <a:p>
            <a:endParaRPr lang="cs-CZ" sz="2400" dirty="0"/>
          </a:p>
          <a:p>
            <a:r>
              <a:rPr lang="cs-CZ" sz="2400" dirty="0" err="1" smtClean="0"/>
              <a:t>They</a:t>
            </a:r>
            <a:r>
              <a:rPr lang="cs-CZ" sz="2400" dirty="0" smtClean="0"/>
              <a:t> </a:t>
            </a:r>
            <a:r>
              <a:rPr lang="cs-CZ" sz="2400" dirty="0" err="1"/>
              <a:t>have</a:t>
            </a:r>
            <a:r>
              <a:rPr lang="cs-CZ" sz="2400" dirty="0"/>
              <a:t> </a:t>
            </a:r>
            <a:r>
              <a:rPr lang="cs-CZ" sz="2400" dirty="0" err="1"/>
              <a:t>embryotoxic</a:t>
            </a:r>
            <a:r>
              <a:rPr lang="cs-CZ" sz="2400" dirty="0"/>
              <a:t> and </a:t>
            </a:r>
            <a:r>
              <a:rPr lang="cs-CZ" sz="2400" dirty="0" err="1"/>
              <a:t>genotoxic</a:t>
            </a:r>
            <a:r>
              <a:rPr lang="cs-CZ" sz="2400" dirty="0"/>
              <a:t> </a:t>
            </a:r>
            <a:r>
              <a:rPr lang="cs-CZ" sz="2400" dirty="0" err="1"/>
              <a:t>effects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876" y="1439304"/>
            <a:ext cx="4159285" cy="23107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683" y="4868560"/>
            <a:ext cx="2553729" cy="19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0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93080" y="1873121"/>
            <a:ext cx="1056629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F</a:t>
            </a:r>
            <a:r>
              <a:rPr lang="en-US" sz="2400" b="1" dirty="0" smtClean="0"/>
              <a:t>unction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water</a:t>
            </a:r>
            <a:r>
              <a:rPr lang="cs-CZ" sz="2400" b="1" dirty="0" smtClean="0"/>
              <a:t> in body</a:t>
            </a:r>
            <a:r>
              <a:rPr lang="en-US" sz="2400" b="1" dirty="0" smtClean="0"/>
              <a:t>:</a:t>
            </a:r>
            <a:endParaRPr lang="cs-CZ" sz="2400" b="1" dirty="0" smtClean="0"/>
          </a:p>
          <a:p>
            <a:endParaRPr lang="en-US" sz="2400" b="1" dirty="0" smtClean="0"/>
          </a:p>
          <a:p>
            <a:r>
              <a:rPr lang="cs-CZ" sz="2400" dirty="0" smtClean="0"/>
              <a:t>- t</a:t>
            </a:r>
            <a:r>
              <a:rPr lang="en-US" sz="2400" dirty="0" err="1" smtClean="0"/>
              <a:t>ransport</a:t>
            </a:r>
            <a:r>
              <a:rPr lang="en-US" sz="2400" dirty="0" smtClean="0"/>
              <a:t> (transmission of nutrients, waste products, heat, </a:t>
            </a:r>
            <a:endParaRPr lang="cs-CZ" sz="2400" dirty="0" smtClean="0"/>
          </a:p>
          <a:p>
            <a:r>
              <a:rPr lang="cs-CZ" sz="2400" dirty="0" smtClean="0"/>
              <a:t>  </a:t>
            </a:r>
            <a:r>
              <a:rPr lang="en-US" sz="2400" dirty="0" smtClean="0"/>
              <a:t>electrolytes, hormones)</a:t>
            </a:r>
          </a:p>
          <a:p>
            <a:r>
              <a:rPr lang="cs-CZ" sz="2400" dirty="0" smtClean="0"/>
              <a:t>- a</a:t>
            </a:r>
            <a:r>
              <a:rPr lang="en-US" sz="2400" dirty="0" err="1" smtClean="0"/>
              <a:t>ssistance</a:t>
            </a:r>
            <a:r>
              <a:rPr lang="en-US" sz="2400" dirty="0" smtClean="0"/>
              <a:t> in thermoregulation</a:t>
            </a:r>
          </a:p>
          <a:p>
            <a:r>
              <a:rPr lang="cs-CZ" sz="2400" dirty="0" smtClean="0"/>
              <a:t>- </a:t>
            </a:r>
            <a:r>
              <a:rPr lang="en-US" sz="2400" dirty="0" smtClean="0"/>
              <a:t>acts as a solvent and a suitable environment for chemical reactions taking place </a:t>
            </a:r>
            <a:endParaRPr lang="cs-CZ" sz="2400" dirty="0" smtClean="0"/>
          </a:p>
          <a:p>
            <a:r>
              <a:rPr lang="cs-CZ" sz="2400" dirty="0" smtClean="0"/>
              <a:t>  </a:t>
            </a:r>
            <a:r>
              <a:rPr lang="en-US" sz="2400" dirty="0" smtClean="0"/>
              <a:t>in the body</a:t>
            </a:r>
          </a:p>
          <a:p>
            <a:r>
              <a:rPr lang="cs-CZ" sz="2400" dirty="0" smtClean="0"/>
              <a:t>- p</a:t>
            </a:r>
            <a:r>
              <a:rPr lang="en-US" sz="2400" dirty="0" err="1" smtClean="0"/>
              <a:t>rotects</a:t>
            </a:r>
            <a:r>
              <a:rPr lang="en-US" sz="2400" dirty="0" smtClean="0"/>
              <a:t> the surroundings of joints, spinal cord and brain</a:t>
            </a:r>
          </a:p>
          <a:p>
            <a:r>
              <a:rPr lang="cs-CZ" sz="2400" dirty="0" smtClean="0"/>
              <a:t>- </a:t>
            </a:r>
            <a:r>
              <a:rPr lang="en-US" sz="2400" dirty="0" smtClean="0"/>
              <a:t>surrounds the fetus like amniotic fluid</a:t>
            </a:r>
          </a:p>
          <a:p>
            <a:r>
              <a:rPr lang="cs-CZ" sz="2400" dirty="0" smtClean="0"/>
              <a:t>- </a:t>
            </a:r>
            <a:r>
              <a:rPr lang="en-US" sz="2400" dirty="0" smtClean="0"/>
              <a:t>involved in maintaining homeostasis, ensuring a physically and chemically </a:t>
            </a:r>
            <a:endParaRPr lang="cs-CZ" sz="2400" dirty="0" smtClean="0"/>
          </a:p>
          <a:p>
            <a:r>
              <a:rPr lang="cs-CZ" sz="2400" dirty="0" smtClean="0"/>
              <a:t>  </a:t>
            </a:r>
            <a:r>
              <a:rPr lang="en-US" sz="2400" dirty="0" smtClean="0"/>
              <a:t>stable internal environment of the body</a:t>
            </a:r>
            <a:endParaRPr lang="en-US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414685" y="609602"/>
            <a:ext cx="324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Water and health 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719" y="453895"/>
            <a:ext cx="2903801" cy="32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60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50307" y="639353"/>
            <a:ext cx="4646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Drinking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and </a:t>
            </a:r>
            <a:r>
              <a:rPr lang="cs-CZ" sz="3200" b="1" dirty="0" err="1"/>
              <a:t>cancer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678425" y="1796449"/>
            <a:ext cx="10943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Drinking water can theoretically contribute to the annual increase in the probability of developing cancers in the Czech Republic by only 1-2 </a:t>
            </a:r>
            <a:r>
              <a:rPr lang="en-US" sz="2400" dirty="0" smtClean="0"/>
              <a:t>cases </a:t>
            </a:r>
            <a:r>
              <a:rPr lang="en-US" sz="2400" dirty="0"/>
              <a:t>to the total number of over 60,000 new cases of newly reported </a:t>
            </a:r>
            <a:r>
              <a:rPr lang="en-US" sz="2400" dirty="0" smtClean="0"/>
              <a:t>cancer</a:t>
            </a:r>
            <a:r>
              <a:rPr lang="cs-CZ" sz="2400" dirty="0" smtClean="0"/>
              <a:t>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46327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07022" y="598889"/>
            <a:ext cx="25278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 smtClean="0"/>
              <a:t>Bottled</a:t>
            </a:r>
            <a:r>
              <a:rPr lang="cs-CZ" sz="3200" b="1" dirty="0" smtClean="0"/>
              <a:t> </a:t>
            </a:r>
            <a:r>
              <a:rPr lang="cs-CZ" sz="3200" b="1" dirty="0" err="1"/>
              <a:t>water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845574" y="1703720"/>
            <a:ext cx="104320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Natural </a:t>
            </a:r>
            <a:r>
              <a:rPr lang="en-US" sz="2400" dirty="0" smtClean="0"/>
              <a:t>mineral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Spring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Infant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Drinking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Natural </a:t>
            </a:r>
            <a:r>
              <a:rPr lang="cs-CZ" sz="2400" b="1" dirty="0" smtClean="0"/>
              <a:t>m</a:t>
            </a:r>
            <a:r>
              <a:rPr lang="en-US" sz="2400" b="1" dirty="0" err="1" smtClean="0"/>
              <a:t>ineral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water</a:t>
            </a:r>
            <a:r>
              <a:rPr lang="en-US" sz="2400" dirty="0" smtClean="0"/>
              <a:t>: extracted </a:t>
            </a:r>
            <a:r>
              <a:rPr lang="en-US" sz="2400" dirty="0"/>
              <a:t>from an underground resource that must be approved and regularly inspected by the Ministry of </a:t>
            </a:r>
            <a:r>
              <a:rPr lang="en-US" sz="2400" dirty="0" smtClean="0"/>
              <a:t>Health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Mattoni</a:t>
            </a:r>
            <a:r>
              <a:rPr lang="en-US" sz="2400" dirty="0"/>
              <a:t>, Magnesia, </a:t>
            </a:r>
            <a:r>
              <a:rPr lang="en-US" sz="2400" dirty="0" err="1"/>
              <a:t>Podebrady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629" y="310334"/>
            <a:ext cx="4648687" cy="31015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910" y="4695567"/>
            <a:ext cx="2296984" cy="17227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961" y="4571871"/>
            <a:ext cx="1941555" cy="19415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945" y="4695567"/>
            <a:ext cx="1663185" cy="16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10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0941" y="1553692"/>
            <a:ext cx="1139558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Spring </a:t>
            </a:r>
            <a:r>
              <a:rPr lang="cs-CZ" sz="2400" b="1" dirty="0" smtClean="0"/>
              <a:t>w</a:t>
            </a:r>
            <a:r>
              <a:rPr lang="en-US" sz="2400" b="1" dirty="0" err="1" smtClean="0"/>
              <a:t>ater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cs-CZ" sz="2400" dirty="0" smtClean="0"/>
              <a:t>t</a:t>
            </a:r>
            <a:r>
              <a:rPr lang="en-US" sz="2400" dirty="0" smtClean="0"/>
              <a:t>able</a:t>
            </a:r>
            <a:r>
              <a:rPr lang="en-US" sz="2400" dirty="0"/>
              <a:t>): </a:t>
            </a:r>
            <a:r>
              <a:rPr lang="en-US" sz="2400" dirty="0" smtClean="0"/>
              <a:t>from </a:t>
            </a:r>
            <a:r>
              <a:rPr lang="en-US" sz="2400" dirty="0"/>
              <a:t>a protected underground resource that does not need to be approved by the Department of Health. </a:t>
            </a:r>
            <a:endParaRPr lang="cs-CZ" sz="2400" dirty="0" smtClean="0"/>
          </a:p>
          <a:p>
            <a:r>
              <a:rPr lang="en-US" sz="2400" dirty="0" smtClean="0"/>
              <a:t>It </a:t>
            </a:r>
            <a:r>
              <a:rPr lang="en-US" sz="2400" dirty="0"/>
              <a:t>must not be modified in any way that would alter the characteristic </a:t>
            </a:r>
            <a:r>
              <a:rPr lang="en-US" sz="2400" dirty="0" smtClean="0"/>
              <a:t>composition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Toma</a:t>
            </a:r>
            <a:r>
              <a:rPr lang="en-US" sz="2400" dirty="0"/>
              <a:t> </a:t>
            </a:r>
            <a:r>
              <a:rPr lang="en-US" sz="2400" dirty="0" err="1" smtClean="0"/>
              <a:t>natur</a:t>
            </a:r>
            <a:r>
              <a:rPr lang="cs-CZ" sz="2400" dirty="0" smtClean="0"/>
              <a:t>a</a:t>
            </a:r>
            <a:r>
              <a:rPr lang="en-US" sz="2400" dirty="0" smtClean="0"/>
              <a:t>, </a:t>
            </a:r>
            <a:r>
              <a:rPr lang="en-US" sz="2400" dirty="0" err="1" smtClean="0"/>
              <a:t>Bonaqua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Infant water</a:t>
            </a:r>
            <a:r>
              <a:rPr lang="en-US" sz="2400" dirty="0"/>
              <a:t>: </a:t>
            </a:r>
            <a:r>
              <a:rPr lang="en-US" sz="2400" dirty="0" smtClean="0"/>
              <a:t>from </a:t>
            </a:r>
            <a:r>
              <a:rPr lang="en-US" sz="2400" dirty="0"/>
              <a:t>a protected underground resource, and more stringent </a:t>
            </a:r>
            <a:r>
              <a:rPr lang="cs-CZ" sz="2400" dirty="0" smtClean="0"/>
              <a:t>r</a:t>
            </a:r>
            <a:r>
              <a:rPr lang="en-US" sz="2400" dirty="0" err="1" smtClean="0"/>
              <a:t>equirements</a:t>
            </a:r>
            <a:r>
              <a:rPr lang="en-US" sz="2400" dirty="0" smtClean="0"/>
              <a:t> </a:t>
            </a:r>
            <a:r>
              <a:rPr lang="en-US" sz="2400" dirty="0"/>
              <a:t>apply to it</a:t>
            </a:r>
            <a:br>
              <a:rPr lang="en-US" sz="2400" dirty="0"/>
            </a:br>
            <a:r>
              <a:rPr lang="en-US" sz="2400" dirty="0"/>
              <a:t>Mountain </a:t>
            </a:r>
            <a:r>
              <a:rPr lang="en-US" sz="2400" dirty="0" smtClean="0"/>
              <a:t>spring</a:t>
            </a:r>
            <a:r>
              <a:rPr lang="cs-CZ" sz="2400" dirty="0" smtClean="0"/>
              <a:t> (Horský pramen)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Drinking </a:t>
            </a:r>
            <a:r>
              <a:rPr lang="cs-CZ" sz="2400" b="1" dirty="0" smtClean="0"/>
              <a:t>w</a:t>
            </a:r>
            <a:r>
              <a:rPr lang="en-US" sz="2400" b="1" dirty="0" err="1" smtClean="0"/>
              <a:t>ater</a:t>
            </a:r>
            <a:r>
              <a:rPr lang="en-US" sz="2400" dirty="0"/>
              <a:t>: It does not have to come from an underground resource, it </a:t>
            </a:r>
            <a:r>
              <a:rPr lang="en-US" sz="2400" dirty="0" smtClean="0"/>
              <a:t>can</a:t>
            </a:r>
            <a:r>
              <a:rPr lang="cs-CZ" sz="2400" dirty="0" smtClean="0"/>
              <a:t> </a:t>
            </a:r>
            <a:r>
              <a:rPr lang="en-US" sz="2400" dirty="0" smtClean="0"/>
              <a:t>be </a:t>
            </a:r>
            <a:r>
              <a:rPr lang="en-US" sz="2400" dirty="0"/>
              <a:t>tapped from the public water supply, the </a:t>
            </a:r>
            <a:r>
              <a:rPr lang="en-US" sz="2400" dirty="0" smtClean="0"/>
              <a:t>quality </a:t>
            </a:r>
            <a:r>
              <a:rPr lang="en-US" sz="2400" dirty="0"/>
              <a:t>is comparable to drinking water quality from the water supply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788311" y="609600"/>
            <a:ext cx="2620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Bottled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water</a:t>
            </a:r>
            <a:r>
              <a:rPr lang="cs-CZ" sz="3200" b="1" dirty="0" smtClean="0"/>
              <a:t> 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5419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191087" y="199022"/>
            <a:ext cx="402886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 smtClean="0"/>
              <a:t>Mineral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bottled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water</a:t>
            </a:r>
            <a:r>
              <a:rPr lang="cs-CZ" sz="3200" b="1" dirty="0" smtClean="0"/>
              <a:t> </a:t>
            </a:r>
            <a:endParaRPr lang="cs-CZ" sz="3200" b="1" dirty="0"/>
          </a:p>
          <a:p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609599" y="878450"/>
            <a:ext cx="1102196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If </a:t>
            </a:r>
            <a:r>
              <a:rPr lang="en-US" sz="2400" dirty="0"/>
              <a:t>you would </a:t>
            </a:r>
            <a:r>
              <a:rPr lang="en-US" sz="2400" dirty="0" smtClean="0"/>
              <a:t>drink </a:t>
            </a:r>
            <a:r>
              <a:rPr lang="cs-CZ" sz="2400" dirty="0" err="1" smtClean="0"/>
              <a:t>only</a:t>
            </a:r>
            <a:r>
              <a:rPr lang="cs-CZ" sz="2400" dirty="0" smtClean="0"/>
              <a:t> </a:t>
            </a:r>
            <a:r>
              <a:rPr lang="en-US" sz="2400" b="1" dirty="0" smtClean="0"/>
              <a:t>mineral </a:t>
            </a:r>
            <a:r>
              <a:rPr lang="en-US" sz="2400" b="1" dirty="0"/>
              <a:t>water</a:t>
            </a:r>
            <a:r>
              <a:rPr lang="en-US" sz="2400" dirty="0"/>
              <a:t>, </a:t>
            </a:r>
            <a:r>
              <a:rPr lang="cs-CZ" sz="2400" dirty="0" err="1" smtClean="0"/>
              <a:t>you</a:t>
            </a:r>
            <a:r>
              <a:rPr lang="en-US" sz="2400" dirty="0" smtClean="0"/>
              <a:t> </a:t>
            </a:r>
            <a:r>
              <a:rPr lang="en-US" sz="2400" dirty="0"/>
              <a:t>would get too much salt into your body, especially sodium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The mineral waters </a:t>
            </a:r>
            <a:r>
              <a:rPr lang="cs-CZ" sz="2400" b="1" dirty="0" smtClean="0"/>
              <a:t>-</a:t>
            </a:r>
            <a:r>
              <a:rPr lang="en-US" sz="2400" dirty="0" smtClean="0"/>
              <a:t> </a:t>
            </a:r>
            <a:r>
              <a:rPr lang="en-US" sz="2400" dirty="0"/>
              <a:t>benefit mainly in heat,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</a:t>
            </a:r>
            <a:r>
              <a:rPr lang="en-US" sz="2400" dirty="0" smtClean="0"/>
              <a:t>heavy </a:t>
            </a:r>
            <a:r>
              <a:rPr lang="en-US" sz="2400" dirty="0"/>
              <a:t>work and intense </a:t>
            </a:r>
            <a:r>
              <a:rPr lang="en-US" sz="2400" dirty="0" smtClean="0"/>
              <a:t>sports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Pregnant and lactating women </a:t>
            </a:r>
            <a:r>
              <a:rPr lang="en-US" sz="2400" dirty="0"/>
              <a:t>should choose those with higher potassium and calcium </a:t>
            </a:r>
            <a:r>
              <a:rPr lang="en-US" sz="2400" dirty="0" smtClean="0"/>
              <a:t>levels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The sodium content </a:t>
            </a:r>
            <a:r>
              <a:rPr lang="en-US" sz="2400" dirty="0"/>
              <a:t>should be mainly </a:t>
            </a:r>
            <a:r>
              <a:rPr lang="cs-CZ" sz="2400" dirty="0" err="1" smtClean="0"/>
              <a:t>watched</a:t>
            </a:r>
            <a:r>
              <a:rPr lang="cs-CZ" sz="2400" dirty="0" smtClean="0"/>
              <a:t> </a:t>
            </a:r>
            <a:r>
              <a:rPr lang="en-US" sz="2400" dirty="0" smtClean="0"/>
              <a:t>by </a:t>
            </a:r>
            <a:r>
              <a:rPr lang="en-US" sz="2400" dirty="0"/>
              <a:t>the </a:t>
            </a:r>
            <a:r>
              <a:rPr lang="en-US" sz="2400" dirty="0" smtClean="0"/>
              <a:t>cardiac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err="1" smtClean="0"/>
              <a:t>Dyspnoeic</a:t>
            </a:r>
            <a:r>
              <a:rPr lang="cs-CZ" sz="2400" dirty="0"/>
              <a:t> </a:t>
            </a:r>
            <a:r>
              <a:rPr lang="cs-CZ" sz="2400" b="1" dirty="0" smtClean="0"/>
              <a:t>p</a:t>
            </a:r>
            <a:r>
              <a:rPr lang="en-US" sz="2400" b="1" dirty="0" err="1" smtClean="0"/>
              <a:t>eople</a:t>
            </a:r>
            <a:r>
              <a:rPr lang="cs-CZ" sz="2400" dirty="0" smtClean="0"/>
              <a:t>,</a:t>
            </a:r>
            <a:r>
              <a:rPr lang="en-US" sz="2400" dirty="0" smtClean="0"/>
              <a:t> </a:t>
            </a:r>
            <a:r>
              <a:rPr lang="cs-CZ" sz="2400" dirty="0" err="1" smtClean="0"/>
              <a:t>people</a:t>
            </a:r>
            <a:r>
              <a:rPr lang="cs-CZ" sz="2400" dirty="0" smtClean="0"/>
              <a:t> </a:t>
            </a:r>
            <a:r>
              <a:rPr lang="cs-CZ" sz="2400" dirty="0" err="1" smtClean="0"/>
              <a:t>who</a:t>
            </a:r>
            <a:r>
              <a:rPr lang="cs-CZ" sz="2400" dirty="0" smtClean="0"/>
              <a:t> </a:t>
            </a:r>
            <a:r>
              <a:rPr lang="en-US" sz="2400" dirty="0" smtClean="0"/>
              <a:t>suffer </a:t>
            </a:r>
            <a:r>
              <a:rPr lang="en-US" sz="2400" dirty="0"/>
              <a:t>from </a:t>
            </a:r>
            <a:r>
              <a:rPr lang="en-US" sz="2400" dirty="0" smtClean="0"/>
              <a:t>swelling</a:t>
            </a:r>
            <a:r>
              <a:rPr lang="cs-CZ" sz="2400" dirty="0" smtClean="0"/>
              <a:t>,</a:t>
            </a:r>
            <a:r>
              <a:rPr lang="en-US" sz="2400" dirty="0" smtClean="0"/>
              <a:t> </a:t>
            </a:r>
            <a:r>
              <a:rPr lang="en-US" sz="2400" dirty="0"/>
              <a:t>who tend to develop kidney stones</a:t>
            </a:r>
            <a:r>
              <a:rPr lang="en-US" sz="2400" dirty="0" smtClean="0"/>
              <a:t> </a:t>
            </a:r>
            <a:r>
              <a:rPr lang="cs-CZ" sz="2400" dirty="0" smtClean="0"/>
              <a:t>– no </a:t>
            </a:r>
            <a:r>
              <a:rPr lang="en-US" sz="2400" dirty="0" smtClean="0"/>
              <a:t>mineral </a:t>
            </a:r>
            <a:r>
              <a:rPr lang="en-US" sz="2400" dirty="0"/>
              <a:t>water at </a:t>
            </a:r>
            <a:r>
              <a:rPr lang="en-US" sz="2400" dirty="0" smtClean="0"/>
              <a:t>all</a:t>
            </a:r>
            <a:endParaRPr lang="cs-CZ" sz="2400" dirty="0" smtClean="0"/>
          </a:p>
          <a:p>
            <a:endParaRPr lang="cs-CZ" sz="2400" dirty="0"/>
          </a:p>
          <a:p>
            <a:r>
              <a:rPr lang="en-US" sz="2400" b="1" dirty="0"/>
              <a:t>Artificially supplied carbon dioxide </a:t>
            </a:r>
            <a:r>
              <a:rPr lang="en-US" sz="2400" dirty="0"/>
              <a:t>does not bring anything to the body to benefit. </a:t>
            </a:r>
            <a:r>
              <a:rPr lang="cs-CZ" sz="2400" dirty="0" err="1"/>
              <a:t>It</a:t>
            </a:r>
            <a:r>
              <a:rPr lang="en-US" sz="2400" dirty="0"/>
              <a:t> contributes to bloating and burying. Carbon dioxide is the waste product that our body must actually constantly get rid of</a:t>
            </a:r>
            <a:r>
              <a:rPr lang="cs-CZ" sz="2400" dirty="0"/>
              <a:t>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31162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7752" y="483549"/>
            <a:ext cx="59815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Health</a:t>
            </a:r>
            <a:r>
              <a:rPr lang="cs-CZ" sz="3200" b="1" dirty="0"/>
              <a:t> </a:t>
            </a:r>
            <a:r>
              <a:rPr lang="cs-CZ" sz="3200" b="1" dirty="0" err="1"/>
              <a:t>risks</a:t>
            </a:r>
            <a:r>
              <a:rPr lang="cs-CZ" sz="3200" b="1" dirty="0"/>
              <a:t> - </a:t>
            </a:r>
            <a:r>
              <a:rPr lang="cs-CZ" sz="3200" b="1" dirty="0" err="1"/>
              <a:t>demineralized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530941" y="1595021"/>
            <a:ext cx="1116944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Demineralized water - it does not have the character of drinking water and its regular consumption or one-off consumption in large quantities must be considered as a health </a:t>
            </a:r>
            <a:r>
              <a:rPr lang="en-US" sz="2400" dirty="0" smtClean="0"/>
              <a:t>risk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Devices based on distillation or deionization must be rejected as the final stage of drinking water </a:t>
            </a:r>
            <a:r>
              <a:rPr lang="en-US" sz="2400" dirty="0" smtClean="0"/>
              <a:t>treatment</a:t>
            </a:r>
            <a:r>
              <a:rPr lang="cs-CZ" sz="2400" dirty="0"/>
              <a:t>: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- v</a:t>
            </a:r>
            <a:r>
              <a:rPr lang="en-US" sz="2400" dirty="0" err="1" smtClean="0"/>
              <a:t>irtually</a:t>
            </a:r>
            <a:r>
              <a:rPr lang="en-US" sz="2400" dirty="0" smtClean="0"/>
              <a:t> </a:t>
            </a:r>
            <a:r>
              <a:rPr lang="en-US" sz="2400" dirty="0"/>
              <a:t>zero intake of calcium and magnesium with </a:t>
            </a:r>
            <a:r>
              <a:rPr lang="en-US" sz="2400" dirty="0" smtClean="0"/>
              <a:t>water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- r</a:t>
            </a:r>
            <a:r>
              <a:rPr lang="en-US" sz="2400" dirty="0" smtClean="0"/>
              <a:t>educed </a:t>
            </a:r>
            <a:r>
              <a:rPr lang="en-US" sz="2400" dirty="0"/>
              <a:t>intake of some essential elements and </a:t>
            </a:r>
            <a:r>
              <a:rPr lang="en-US" sz="2400" dirty="0" smtClean="0"/>
              <a:t>microelements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 smtClean="0"/>
              <a:t>- h</a:t>
            </a:r>
            <a:r>
              <a:rPr lang="en-US" sz="2400" dirty="0" err="1" smtClean="0"/>
              <a:t>igh</a:t>
            </a:r>
            <a:r>
              <a:rPr lang="en-US" sz="2400" dirty="0" smtClean="0"/>
              <a:t> </a:t>
            </a:r>
            <a:r>
              <a:rPr lang="en-US" sz="2400" dirty="0"/>
              <a:t>losses of calcium, magnesium and other essential elements from foods cooked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</a:t>
            </a:r>
            <a:r>
              <a:rPr lang="en-US" sz="2400" dirty="0" smtClean="0"/>
              <a:t>in demineralized </a:t>
            </a:r>
            <a:r>
              <a:rPr lang="en-US" sz="2400" dirty="0"/>
              <a:t>water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33016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29163" y="553888"/>
            <a:ext cx="4977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Water</a:t>
            </a:r>
            <a:r>
              <a:rPr lang="cs-CZ" sz="3200" b="1" dirty="0"/>
              <a:t> </a:t>
            </a:r>
            <a:r>
              <a:rPr lang="cs-CZ" sz="3200" b="1" dirty="0" err="1"/>
              <a:t>enriched</a:t>
            </a:r>
            <a:r>
              <a:rPr lang="cs-CZ" sz="3200" b="1" dirty="0"/>
              <a:t> </a:t>
            </a:r>
            <a:r>
              <a:rPr lang="cs-CZ" sz="3200" b="1" dirty="0" err="1"/>
              <a:t>with</a:t>
            </a:r>
            <a:r>
              <a:rPr lang="cs-CZ" sz="3200" b="1" dirty="0"/>
              <a:t> oxygen</a:t>
            </a:r>
          </a:p>
        </p:txBody>
      </p:sp>
      <p:sp>
        <p:nvSpPr>
          <p:cNvPr id="3" name="Obdélník 2"/>
          <p:cNvSpPr/>
          <p:nvPr/>
        </p:nvSpPr>
        <p:spPr>
          <a:xfrm>
            <a:off x="550605" y="1524195"/>
            <a:ext cx="110711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W</a:t>
            </a:r>
            <a:r>
              <a:rPr lang="en-US" sz="2400" dirty="0" err="1" smtClean="0"/>
              <a:t>ater</a:t>
            </a:r>
            <a:r>
              <a:rPr lang="en-US" sz="2400" dirty="0" smtClean="0"/>
              <a:t> </a:t>
            </a:r>
            <a:r>
              <a:rPr lang="cs-CZ" sz="2400" dirty="0" smtClean="0"/>
              <a:t>a</a:t>
            </a:r>
            <a:r>
              <a:rPr lang="en-US" sz="2400" dirty="0" err="1" smtClean="0"/>
              <a:t>rtificially</a:t>
            </a:r>
            <a:r>
              <a:rPr lang="en-US" sz="2400" dirty="0" smtClean="0"/>
              <a:t> </a:t>
            </a:r>
            <a:r>
              <a:rPr lang="en-US" sz="2400" dirty="0"/>
              <a:t>enriched with pure oxygen - a food </a:t>
            </a:r>
            <a:r>
              <a:rPr lang="en-US" sz="2400" dirty="0" smtClean="0"/>
              <a:t>supplement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Manufacturers </a:t>
            </a:r>
            <a:r>
              <a:rPr lang="cs-CZ" sz="2400" dirty="0" err="1" smtClean="0"/>
              <a:t>claim</a:t>
            </a:r>
            <a:r>
              <a:rPr lang="en-US" sz="2400" dirty="0" smtClean="0"/>
              <a:t>: </a:t>
            </a:r>
            <a:r>
              <a:rPr lang="en-US" sz="2400" dirty="0"/>
              <a:t>increased oxygen </a:t>
            </a:r>
            <a:r>
              <a:rPr lang="cs-CZ" sz="2400" dirty="0" err="1" smtClean="0"/>
              <a:t>concentration</a:t>
            </a:r>
            <a:r>
              <a:rPr lang="cs-CZ" sz="2400" dirty="0" smtClean="0"/>
              <a:t> in </a:t>
            </a:r>
            <a:r>
              <a:rPr lang="en-US" sz="2400" dirty="0" smtClean="0"/>
              <a:t>blood, </a:t>
            </a:r>
            <a:r>
              <a:rPr lang="en-US" sz="2400" dirty="0"/>
              <a:t>increased vitality and performance, blood pressure regulation, improved metabolism, increased immunity, increased resistance to stress, improved concentration and </a:t>
            </a:r>
            <a:r>
              <a:rPr lang="en-US" sz="2400" dirty="0" smtClean="0"/>
              <a:t>memory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 safe concentration of oxygen in drinking water can be considered to be up to 25 mg per liter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Increased oxygen saturation - the risk of oxidative stress and its cytotoxic </a:t>
            </a:r>
            <a:r>
              <a:rPr lang="en-US" sz="2400" dirty="0" smtClean="0"/>
              <a:t>effects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An increase in chromosome aberrations was observed in rats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96463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52255" y="659395"/>
            <a:ext cx="4977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Water</a:t>
            </a:r>
            <a:r>
              <a:rPr lang="cs-CZ" sz="3200" b="1" dirty="0"/>
              <a:t> </a:t>
            </a:r>
            <a:r>
              <a:rPr lang="cs-CZ" sz="3200" b="1" dirty="0" err="1"/>
              <a:t>enriched</a:t>
            </a:r>
            <a:r>
              <a:rPr lang="cs-CZ" sz="3200" b="1" dirty="0"/>
              <a:t> </a:t>
            </a:r>
            <a:r>
              <a:rPr lang="cs-CZ" sz="3200" b="1" dirty="0" err="1"/>
              <a:t>with</a:t>
            </a:r>
            <a:r>
              <a:rPr lang="cs-CZ" sz="3200" b="1" dirty="0"/>
              <a:t> oxygen</a:t>
            </a:r>
          </a:p>
        </p:txBody>
      </p:sp>
      <p:sp>
        <p:nvSpPr>
          <p:cNvPr id="3" name="Obdélník 2"/>
          <p:cNvSpPr/>
          <p:nvPr/>
        </p:nvSpPr>
        <p:spPr>
          <a:xfrm>
            <a:off x="639096" y="1683207"/>
            <a:ext cx="112382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Oxygen-enriched water manufacturers have not yet submitted any scientific study that would confirm the safety of higher oxygen values in water (when consumed</a:t>
            </a:r>
            <a:r>
              <a:rPr lang="en-US" sz="2400" dirty="0" smtClean="0"/>
              <a:t>)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Further work is needed to confirm or eliminate the potential physiological and toxic effect of oxygen enriched </a:t>
            </a:r>
            <a:r>
              <a:rPr lang="en-US" sz="2400" dirty="0" smtClean="0"/>
              <a:t>water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No international recommendations (WHO, FAO, etc.) on the safe maximum concentration of oxygen in drinking water </a:t>
            </a:r>
            <a:endParaRPr lang="cs-CZ" sz="2400" dirty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Natural pure water has a maximum of about 10 mg of oxygen per liter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37041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07922" y="1779643"/>
            <a:ext cx="110523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DECREE No. 83 of 30 April 2014 amending Decree No. 252/2004 Coll., </a:t>
            </a:r>
            <a:r>
              <a:rPr lang="cs-CZ" sz="2400" dirty="0" smtClean="0"/>
              <a:t>l</a:t>
            </a:r>
            <a:r>
              <a:rPr lang="en-US" sz="2400" dirty="0" err="1" smtClean="0"/>
              <a:t>aying</a:t>
            </a:r>
            <a:r>
              <a:rPr lang="en-US" sz="2400" dirty="0" smtClean="0"/>
              <a:t> </a:t>
            </a:r>
            <a:r>
              <a:rPr lang="en-US" sz="2400" dirty="0"/>
              <a:t>down </a:t>
            </a:r>
            <a:endParaRPr lang="cs-CZ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sanitary requirements for drinking and warm water and the frequency and scope </a:t>
            </a:r>
            <a:endParaRPr lang="cs-CZ" sz="2400" dirty="0" smtClean="0"/>
          </a:p>
          <a:p>
            <a:r>
              <a:rPr lang="en-US" sz="2400" dirty="0" smtClean="0"/>
              <a:t>of </a:t>
            </a:r>
            <a:r>
              <a:rPr lang="en-US" sz="2400" dirty="0"/>
              <a:t>drinking water control, as </a:t>
            </a:r>
            <a:r>
              <a:rPr lang="en-US" sz="2400" dirty="0" smtClean="0"/>
              <a:t>amended</a:t>
            </a:r>
            <a:endParaRPr lang="cs-CZ" sz="2400" dirty="0" smtClean="0"/>
          </a:p>
          <a:p>
            <a:endParaRPr lang="cs-CZ" sz="2400" dirty="0"/>
          </a:p>
          <a:p>
            <a:r>
              <a:rPr lang="en-US" sz="2400" b="1" dirty="0" smtClean="0"/>
              <a:t>Limit value </a:t>
            </a:r>
            <a:r>
              <a:rPr lang="en-US" sz="2400" dirty="0" smtClean="0"/>
              <a:t>(MH): Exceeding does not usually present an acute health risk. </a:t>
            </a:r>
            <a:endParaRPr lang="cs-CZ" sz="2400" dirty="0" smtClean="0"/>
          </a:p>
          <a:p>
            <a:r>
              <a:rPr lang="en-US" sz="2400" dirty="0" smtClean="0"/>
              <a:t>Unless otherwise indicated, this is the upper limit of the allowable range</a:t>
            </a:r>
            <a:r>
              <a:rPr lang="cs-CZ" sz="2400" dirty="0" smtClean="0"/>
              <a:t>.</a:t>
            </a:r>
            <a:r>
              <a:rPr lang="en-US" sz="2400" dirty="0" smtClean="0"/>
              <a:t> </a:t>
            </a:r>
            <a:endParaRPr lang="cs-CZ" sz="2400" dirty="0" smtClean="0"/>
          </a:p>
          <a:p>
            <a:endParaRPr lang="cs-CZ" sz="2400" dirty="0"/>
          </a:p>
          <a:p>
            <a:r>
              <a:rPr lang="en-US" sz="2400" b="1" dirty="0" smtClean="0"/>
              <a:t>Highest limit value </a:t>
            </a:r>
            <a:r>
              <a:rPr lang="en-US" sz="2400" dirty="0" smtClean="0"/>
              <a:t>(NMH): The value of a health-related indicator of the quality </a:t>
            </a:r>
            <a:endParaRPr lang="cs-CZ" sz="2400" dirty="0" smtClean="0"/>
          </a:p>
          <a:p>
            <a:r>
              <a:rPr lang="en-US" sz="2400" dirty="0" smtClean="0"/>
              <a:t>of drinking water as a result of which the </a:t>
            </a:r>
            <a:r>
              <a:rPr lang="en-US" sz="2400" b="1" dirty="0" smtClean="0"/>
              <a:t>use of water as a drinking water is excluded</a:t>
            </a:r>
            <a:r>
              <a:rPr lang="en-US" sz="2400" dirty="0" smtClean="0"/>
              <a:t>, </a:t>
            </a:r>
            <a:endParaRPr lang="cs-CZ" sz="2400" dirty="0" smtClean="0"/>
          </a:p>
          <a:p>
            <a:r>
              <a:rPr lang="en-US" sz="2400" dirty="0" smtClean="0"/>
              <a:t>unless the public health authority decides otherwise under the law.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499194" y="445879"/>
            <a:ext cx="9606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Water and health </a:t>
            </a:r>
            <a:r>
              <a:rPr lang="cs-CZ" sz="3200" b="1" dirty="0" smtClean="0"/>
              <a:t>   -    </a:t>
            </a:r>
            <a:r>
              <a:rPr lang="en-US" sz="3200" b="1" dirty="0" smtClean="0"/>
              <a:t>Microbiological </a:t>
            </a:r>
            <a:r>
              <a:rPr lang="en-US" sz="3200" b="1" dirty="0"/>
              <a:t>analysis of water 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559592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71598" y="283361"/>
            <a:ext cx="6029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Microbiological analysis of water </a:t>
            </a:r>
            <a:endParaRPr lang="cs-CZ" sz="32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1415845" y="1184647"/>
            <a:ext cx="853182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Indicator</a:t>
            </a:r>
            <a:r>
              <a:rPr lang="cs-CZ" sz="2400" b="1" dirty="0" smtClean="0"/>
              <a:t> (</a:t>
            </a:r>
            <a:r>
              <a:rPr lang="cs-CZ" sz="2400" b="1" dirty="0" err="1" smtClean="0"/>
              <a:t>groups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) </a:t>
            </a:r>
            <a:r>
              <a:rPr lang="cs-CZ" sz="2400" b="1" dirty="0" err="1" smtClean="0"/>
              <a:t>bacteria</a:t>
            </a:r>
            <a:endParaRPr lang="cs-CZ" sz="2400" b="1" dirty="0" smtClean="0"/>
          </a:p>
          <a:p>
            <a:endParaRPr lang="cs-CZ" sz="2400" b="1" dirty="0"/>
          </a:p>
          <a:p>
            <a:r>
              <a:rPr lang="cs-CZ" sz="2400" b="1" dirty="0" err="1" smtClean="0"/>
              <a:t>Psychrophilic</a:t>
            </a:r>
            <a:r>
              <a:rPr lang="cs-CZ" sz="2400" b="1" dirty="0" smtClean="0"/>
              <a:t> </a:t>
            </a:r>
            <a:r>
              <a:rPr lang="cs-CZ" sz="2400" b="1" dirty="0" err="1"/>
              <a:t>bacteria</a:t>
            </a:r>
            <a:r>
              <a:rPr lang="cs-CZ" sz="2400" b="1" dirty="0"/>
              <a:t>  </a:t>
            </a:r>
            <a:r>
              <a:rPr lang="cs-CZ" sz="2400" dirty="0"/>
              <a:t>(22</a:t>
            </a:r>
            <a:r>
              <a:rPr lang="cs-CZ" sz="2400" baseline="30000" dirty="0"/>
              <a:t>o</a:t>
            </a:r>
            <a:r>
              <a:rPr lang="cs-CZ" sz="2400" dirty="0"/>
              <a:t>C) - </a:t>
            </a:r>
            <a:r>
              <a:rPr lang="cs-CZ" sz="2400" dirty="0" err="1"/>
              <a:t>indicators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general</a:t>
            </a:r>
            <a:r>
              <a:rPr lang="cs-CZ" sz="2400" dirty="0"/>
              <a:t> </a:t>
            </a:r>
            <a:r>
              <a:rPr lang="cs-CZ" sz="2400" dirty="0" err="1"/>
              <a:t>contamination</a:t>
            </a:r>
            <a:endParaRPr lang="cs-CZ" sz="2400" b="1" dirty="0" smtClean="0"/>
          </a:p>
          <a:p>
            <a:r>
              <a:rPr lang="cs-CZ" sz="2400" b="1" dirty="0" err="1"/>
              <a:t>Mesophilic</a:t>
            </a:r>
            <a:r>
              <a:rPr lang="cs-CZ" sz="2400" b="1" dirty="0"/>
              <a:t> </a:t>
            </a:r>
            <a:r>
              <a:rPr lang="cs-CZ" sz="2400" b="1" dirty="0" err="1"/>
              <a:t>bacteria</a:t>
            </a:r>
            <a:r>
              <a:rPr lang="cs-CZ" sz="2400" b="1" dirty="0"/>
              <a:t> </a:t>
            </a:r>
            <a:r>
              <a:rPr lang="cs-CZ" sz="2400" dirty="0"/>
              <a:t>(36</a:t>
            </a:r>
            <a:r>
              <a:rPr lang="cs-CZ" sz="2400" baseline="30000" dirty="0"/>
              <a:t>o</a:t>
            </a:r>
            <a:r>
              <a:rPr lang="cs-CZ" sz="2400" dirty="0"/>
              <a:t>C) - </a:t>
            </a:r>
            <a:r>
              <a:rPr lang="cs-CZ" sz="2400" dirty="0" err="1"/>
              <a:t>indicators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general</a:t>
            </a:r>
            <a:r>
              <a:rPr lang="cs-CZ" sz="2400" dirty="0"/>
              <a:t> </a:t>
            </a:r>
            <a:r>
              <a:rPr lang="cs-CZ" sz="2400" dirty="0" err="1" smtClean="0"/>
              <a:t>contamination</a:t>
            </a:r>
            <a:endParaRPr lang="cs-CZ" sz="2400" dirty="0" smtClean="0"/>
          </a:p>
          <a:p>
            <a:endParaRPr lang="cs-CZ" sz="2400" b="1" dirty="0" smtClean="0"/>
          </a:p>
          <a:p>
            <a:r>
              <a:rPr lang="cs-CZ" sz="2400" b="1" u="sng" dirty="0" err="1" smtClean="0"/>
              <a:t>Faecal</a:t>
            </a:r>
            <a:r>
              <a:rPr lang="cs-CZ" sz="2400" b="1" u="sng" dirty="0" smtClean="0"/>
              <a:t> </a:t>
            </a:r>
            <a:r>
              <a:rPr lang="cs-CZ" sz="2400" b="1" u="sng" dirty="0" err="1" smtClean="0"/>
              <a:t>contamination</a:t>
            </a:r>
            <a:endParaRPr lang="cs-CZ" sz="2400" b="1" u="sng" dirty="0" smtClean="0"/>
          </a:p>
          <a:p>
            <a:endParaRPr lang="cs-CZ" sz="2400" b="1" u="sng" dirty="0"/>
          </a:p>
          <a:p>
            <a:r>
              <a:rPr lang="cs-CZ" sz="2400" b="1" dirty="0" err="1" smtClean="0"/>
              <a:t>Coliform</a:t>
            </a:r>
            <a:r>
              <a:rPr lang="cs-CZ" sz="2400" b="1" dirty="0" smtClean="0"/>
              <a:t> </a:t>
            </a:r>
            <a:r>
              <a:rPr lang="cs-CZ" sz="2400" b="1" dirty="0" err="1"/>
              <a:t>bacteria</a:t>
            </a:r>
            <a:r>
              <a:rPr lang="cs-CZ" sz="2400" b="1" dirty="0"/>
              <a:t> </a:t>
            </a:r>
            <a:r>
              <a:rPr lang="cs-CZ" sz="2400" dirty="0"/>
              <a:t>- </a:t>
            </a:r>
            <a:r>
              <a:rPr lang="cs-CZ" sz="2400" dirty="0" err="1"/>
              <a:t>indicators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 smtClean="0"/>
              <a:t>faecal</a:t>
            </a:r>
            <a:r>
              <a:rPr lang="cs-CZ" sz="2400" dirty="0" smtClean="0"/>
              <a:t> </a:t>
            </a:r>
            <a:r>
              <a:rPr lang="cs-CZ" sz="2400" dirty="0" err="1" smtClean="0"/>
              <a:t>contamination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(</a:t>
            </a:r>
            <a:r>
              <a:rPr lang="cs-CZ" sz="2400" i="1" dirty="0" err="1" smtClean="0"/>
              <a:t>Escherichia</a:t>
            </a:r>
            <a:r>
              <a:rPr lang="cs-CZ" sz="2400" dirty="0" smtClean="0"/>
              <a:t> </a:t>
            </a:r>
            <a:r>
              <a:rPr lang="cs-CZ" sz="2400" dirty="0" err="1" smtClean="0"/>
              <a:t>spp</a:t>
            </a:r>
            <a:r>
              <a:rPr lang="cs-CZ" sz="2400" dirty="0" smtClean="0"/>
              <a:t>., </a:t>
            </a:r>
            <a:r>
              <a:rPr lang="cs-CZ" sz="2400" i="1" dirty="0" err="1" smtClean="0"/>
              <a:t>Salmonella</a:t>
            </a:r>
            <a:r>
              <a:rPr lang="cs-CZ" sz="2400" dirty="0" smtClean="0"/>
              <a:t> </a:t>
            </a:r>
            <a:r>
              <a:rPr lang="cs-CZ" sz="2400" dirty="0" err="1" smtClean="0"/>
              <a:t>spp</a:t>
            </a:r>
            <a:r>
              <a:rPr lang="cs-CZ" sz="2400" dirty="0" smtClean="0"/>
              <a:t>., </a:t>
            </a:r>
            <a:r>
              <a:rPr lang="cs-CZ" sz="2400" i="1" dirty="0" err="1" smtClean="0"/>
              <a:t>Shigella</a:t>
            </a:r>
            <a:r>
              <a:rPr lang="cs-CZ" sz="2400" dirty="0" smtClean="0"/>
              <a:t> </a:t>
            </a:r>
            <a:r>
              <a:rPr lang="cs-CZ" sz="2400" dirty="0" err="1" smtClean="0"/>
              <a:t>spp</a:t>
            </a:r>
            <a:r>
              <a:rPr lang="cs-CZ" sz="2400" dirty="0" smtClean="0"/>
              <a:t>., </a:t>
            </a:r>
            <a:r>
              <a:rPr lang="cs-CZ" sz="2400" i="1" dirty="0" err="1" smtClean="0"/>
              <a:t>Yersinia</a:t>
            </a:r>
            <a:r>
              <a:rPr lang="cs-CZ" sz="2400" dirty="0" smtClean="0"/>
              <a:t> </a:t>
            </a:r>
            <a:r>
              <a:rPr lang="cs-CZ" sz="2400" dirty="0" err="1" smtClean="0"/>
              <a:t>spp</a:t>
            </a:r>
            <a:r>
              <a:rPr lang="cs-CZ" sz="2400" dirty="0" smtClean="0"/>
              <a:t>.)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b="1" dirty="0" err="1"/>
              <a:t>Enterococci</a:t>
            </a:r>
            <a:r>
              <a:rPr lang="cs-CZ" sz="2400" dirty="0"/>
              <a:t> - </a:t>
            </a:r>
            <a:r>
              <a:rPr lang="cs-CZ" sz="2400" dirty="0" err="1"/>
              <a:t>indicators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 smtClean="0"/>
              <a:t>faecal</a:t>
            </a:r>
            <a:r>
              <a:rPr lang="cs-CZ" sz="2400" dirty="0" smtClean="0"/>
              <a:t> </a:t>
            </a:r>
            <a:r>
              <a:rPr lang="cs-CZ" sz="2400" dirty="0" err="1" smtClean="0"/>
              <a:t>contamination</a:t>
            </a:r>
            <a:endParaRPr lang="cs-CZ" sz="2400" dirty="0" smtClean="0"/>
          </a:p>
          <a:p>
            <a:r>
              <a:rPr lang="cs-CZ" sz="2400" dirty="0"/>
              <a:t/>
            </a:r>
            <a:br>
              <a:rPr lang="cs-CZ" sz="2400" dirty="0"/>
            </a:br>
            <a:r>
              <a:rPr lang="cs-CZ" sz="2400" i="1" dirty="0" smtClean="0"/>
              <a:t>Clostridium </a:t>
            </a:r>
            <a:r>
              <a:rPr lang="cs-CZ" sz="2400" i="1" dirty="0" err="1" smtClean="0"/>
              <a:t>perfringens</a:t>
            </a:r>
            <a:endParaRPr lang="cs-CZ" sz="2400" i="1" dirty="0" smtClean="0"/>
          </a:p>
          <a:p>
            <a:r>
              <a:rPr lang="cs-CZ" sz="2400" i="1" dirty="0" err="1" smtClean="0"/>
              <a:t>Escherichia</a:t>
            </a:r>
            <a:r>
              <a:rPr lang="cs-CZ" sz="2400" i="1" dirty="0" smtClean="0"/>
              <a:t> coli</a:t>
            </a:r>
          </a:p>
          <a:p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3892665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49759" y="144673"/>
            <a:ext cx="8302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Sampling</a:t>
            </a:r>
            <a:r>
              <a:rPr lang="cs-CZ" sz="3200" b="1" dirty="0"/>
              <a:t> </a:t>
            </a:r>
            <a:r>
              <a:rPr lang="cs-CZ" sz="3200" b="1" dirty="0" err="1"/>
              <a:t>procedure</a:t>
            </a:r>
            <a:r>
              <a:rPr lang="cs-CZ" sz="3200" b="1" dirty="0"/>
              <a:t> </a:t>
            </a:r>
            <a:r>
              <a:rPr lang="cs-CZ" sz="3200" b="1" dirty="0" err="1"/>
              <a:t>for</a:t>
            </a:r>
            <a:r>
              <a:rPr lang="cs-CZ" sz="3200" b="1" dirty="0"/>
              <a:t> </a:t>
            </a:r>
            <a:r>
              <a:rPr lang="cs-CZ" sz="3200" b="1" dirty="0" err="1"/>
              <a:t>microbiological</a:t>
            </a:r>
            <a:r>
              <a:rPr lang="cs-CZ" sz="3200" b="1" dirty="0"/>
              <a:t> </a:t>
            </a:r>
            <a:r>
              <a:rPr lang="cs-CZ" sz="3200" b="1" dirty="0" err="1"/>
              <a:t>analysis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139485" y="1168089"/>
            <a:ext cx="1187170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If the well has not been used for a long period of time </a:t>
            </a: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 in the winter season), it is necessary to drain the well prior to sampling (at least rinse well </a:t>
            </a:r>
            <a:r>
              <a:rPr lang="cs-CZ" dirty="0" err="1" smtClean="0"/>
              <a:t>pipes</a:t>
            </a:r>
            <a:r>
              <a:rPr lang="cs-CZ" dirty="0" smtClean="0"/>
              <a:t> </a:t>
            </a:r>
            <a:r>
              <a:rPr lang="en-US" dirty="0" smtClean="0"/>
              <a:t>from </a:t>
            </a:r>
            <a:r>
              <a:rPr lang="en-US" dirty="0"/>
              <a:t>the well to the sampling point). If the well is drained, the water is allowed to rise and then </a:t>
            </a:r>
            <a:r>
              <a:rPr lang="en-US" dirty="0" smtClean="0"/>
              <a:t>sample </a:t>
            </a:r>
            <a:r>
              <a:rPr lang="en-US" dirty="0"/>
              <a:t>of </a:t>
            </a:r>
            <a:r>
              <a:rPr lang="en-US" dirty="0" smtClean="0"/>
              <a:t>water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taken</a:t>
            </a:r>
            <a:r>
              <a:rPr lang="cs-CZ" dirty="0" smtClean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b="1" dirty="0"/>
              <a:t>A sample of water is taken from the point </a:t>
            </a:r>
            <a:r>
              <a:rPr lang="en-US" dirty="0"/>
              <a:t>where water is normally used (from the distribution line, from the tap, from the pump, etc.). The sample can not be taken over the hoses used for watering and sprinkling.</a:t>
            </a:r>
            <a:br>
              <a:rPr lang="en-US" dirty="0"/>
            </a:br>
            <a:r>
              <a:rPr lang="en-US" dirty="0"/>
              <a:t>• Prior to sampling, the water is drained for </a:t>
            </a:r>
            <a:r>
              <a:rPr lang="en-US" b="1" dirty="0"/>
              <a:t>1 to 5 minutes evenly </a:t>
            </a:r>
            <a:r>
              <a:rPr lang="en-US" dirty="0"/>
              <a:t>(according to the length of the pipeline) and then </a:t>
            </a:r>
            <a:r>
              <a:rPr lang="cs-CZ" dirty="0" err="1" smtClean="0"/>
              <a:t>sampling</a:t>
            </a:r>
            <a:r>
              <a:rPr lang="cs-CZ" dirty="0" smtClean="0"/>
              <a:t> </a:t>
            </a:r>
            <a:r>
              <a:rPr lang="cs-CZ" dirty="0" err="1" smtClean="0"/>
              <a:t>bottle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en-US" dirty="0" smtClean="0"/>
              <a:t>filled </a:t>
            </a:r>
            <a:r>
              <a:rPr lang="en-US" dirty="0"/>
              <a:t>with the sample as described below. The sample </a:t>
            </a:r>
            <a:r>
              <a:rPr lang="cs-CZ" dirty="0" err="1" smtClean="0"/>
              <a:t>bottle</a:t>
            </a:r>
            <a:r>
              <a:rPr lang="cs-CZ" dirty="0" smtClean="0"/>
              <a:t> </a:t>
            </a:r>
            <a:r>
              <a:rPr lang="en-US" dirty="0" smtClean="0"/>
              <a:t>is </a:t>
            </a:r>
            <a:r>
              <a:rPr lang="en-US" dirty="0"/>
              <a:t>held in such a way that any impurity from the hands does not get into the sampler.</a:t>
            </a:r>
            <a:br>
              <a:rPr lang="en-US" dirty="0"/>
            </a:br>
            <a:r>
              <a:rPr lang="en-US" dirty="0"/>
              <a:t>• </a:t>
            </a:r>
            <a:r>
              <a:rPr lang="en-US" b="1" dirty="0"/>
              <a:t>Samples should be stored in a refrigerator </a:t>
            </a:r>
            <a:r>
              <a:rPr lang="en-US" dirty="0"/>
              <a:t>and taken to the laboratory  within 48 </a:t>
            </a:r>
            <a:r>
              <a:rPr lang="en-US" dirty="0" smtClean="0"/>
              <a:t>hours</a:t>
            </a:r>
            <a:r>
              <a:rPr lang="cs-CZ" dirty="0" smtClean="0"/>
              <a:t> </a:t>
            </a:r>
            <a:r>
              <a:rPr lang="en-US" dirty="0" smtClean="0"/>
              <a:t>after sampling</a:t>
            </a:r>
            <a:r>
              <a:rPr lang="cs-CZ" dirty="0" smtClean="0"/>
              <a:t>, s</a:t>
            </a:r>
            <a:r>
              <a:rPr lang="en-US" dirty="0" smtClean="0"/>
              <a:t>ample </a:t>
            </a:r>
            <a:r>
              <a:rPr lang="en-US" dirty="0"/>
              <a:t>for bacteriological analysis within 24 hours!</a:t>
            </a:r>
            <a:br>
              <a:rPr lang="en-US" dirty="0"/>
            </a:br>
            <a:r>
              <a:rPr lang="en-US" b="1" dirty="0"/>
              <a:t>Sampling for chemical analysis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 The sample is taken up in polyethylene sample bottles (bottles). When </a:t>
            </a:r>
            <a:r>
              <a:rPr lang="en-US" dirty="0" smtClean="0"/>
              <a:t>sampling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err="1" smtClean="0"/>
              <a:t>sampl</a:t>
            </a:r>
            <a:r>
              <a:rPr lang="cs-CZ" dirty="0"/>
              <a:t>e</a:t>
            </a:r>
            <a:r>
              <a:rPr lang="cs-CZ" dirty="0" smtClean="0"/>
              <a:t> </a:t>
            </a:r>
            <a:r>
              <a:rPr lang="cs-CZ" dirty="0" err="1" smtClean="0"/>
              <a:t>bottle</a:t>
            </a:r>
            <a:r>
              <a:rPr lang="en-US" dirty="0" smtClean="0"/>
              <a:t>, </a:t>
            </a:r>
            <a:r>
              <a:rPr lang="en-US" dirty="0"/>
              <a:t>including the closure,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en-US" dirty="0" smtClean="0"/>
              <a:t>rinse</a:t>
            </a:r>
            <a:r>
              <a:rPr lang="cs-CZ" dirty="0" smtClean="0"/>
              <a:t>d</a:t>
            </a:r>
            <a:r>
              <a:rPr lang="en-US" dirty="0" smtClean="0"/>
              <a:t> </a:t>
            </a:r>
            <a:r>
              <a:rPr lang="en-US" dirty="0"/>
              <a:t>three times with tap water.</a:t>
            </a:r>
            <a:br>
              <a:rPr lang="en-US" dirty="0"/>
            </a:br>
            <a:r>
              <a:rPr lang="en-US" dirty="0"/>
              <a:t> The sample </a:t>
            </a:r>
            <a:r>
              <a:rPr lang="cs-CZ" dirty="0" err="1" smtClean="0"/>
              <a:t>bottle</a:t>
            </a:r>
            <a:r>
              <a:rPr lang="cs-CZ" dirty="0" smtClean="0"/>
              <a:t> </a:t>
            </a:r>
            <a:r>
              <a:rPr lang="en-US" dirty="0" smtClean="0"/>
              <a:t>is </a:t>
            </a:r>
            <a:r>
              <a:rPr lang="en-US" dirty="0"/>
              <a:t>filled to the edge.</a:t>
            </a:r>
            <a:br>
              <a:rPr lang="en-US" dirty="0"/>
            </a:br>
            <a:r>
              <a:rPr lang="en-US" b="1" dirty="0"/>
              <a:t>Sample collection for bacteriological analysis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 The sample is to be taken only into glass bottles with aluminum foil.</a:t>
            </a:r>
            <a:br>
              <a:rPr lang="en-US" dirty="0"/>
            </a:br>
            <a:r>
              <a:rPr lang="en-US" dirty="0"/>
              <a:t> The sample </a:t>
            </a:r>
            <a:r>
              <a:rPr lang="cs-CZ" dirty="0" err="1" smtClean="0"/>
              <a:t>bottle</a:t>
            </a:r>
            <a:r>
              <a:rPr lang="cs-CZ" dirty="0" smtClean="0"/>
              <a:t> </a:t>
            </a:r>
            <a:r>
              <a:rPr lang="en-US" dirty="0" smtClean="0"/>
              <a:t>is </a:t>
            </a:r>
            <a:r>
              <a:rPr lang="en-US" dirty="0"/>
              <a:t>opened just before sampling</a:t>
            </a:r>
            <a:r>
              <a:rPr lang="en-US" dirty="0" smtClean="0"/>
              <a:t>. </a:t>
            </a:r>
            <a:r>
              <a:rPr lang="en-US" dirty="0"/>
              <a:t>The sample </a:t>
            </a:r>
            <a:r>
              <a:rPr lang="cs-CZ" dirty="0" err="1" smtClean="0"/>
              <a:t>bottle</a:t>
            </a:r>
            <a:r>
              <a:rPr lang="cs-CZ" dirty="0" smtClean="0"/>
              <a:t> </a:t>
            </a:r>
            <a:r>
              <a:rPr lang="en-US" dirty="0" smtClean="0"/>
              <a:t>is </a:t>
            </a:r>
            <a:r>
              <a:rPr lang="en-US" dirty="0"/>
              <a:t>not flushed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r>
              <a:rPr lang="en-US" dirty="0"/>
              <a:t>filled so that between the surface and the plug there is about 2 cm of air.</a:t>
            </a:r>
            <a:br>
              <a:rPr lang="en-US" dirty="0"/>
            </a:br>
            <a:r>
              <a:rPr lang="en-US" dirty="0"/>
              <a:t> After closure of the </a:t>
            </a:r>
            <a:r>
              <a:rPr lang="cs-CZ" dirty="0" err="1" smtClean="0"/>
              <a:t>bottle</a:t>
            </a:r>
            <a:r>
              <a:rPr lang="en-US" dirty="0" smtClean="0"/>
              <a:t>, </a:t>
            </a:r>
            <a:r>
              <a:rPr lang="en-US" dirty="0"/>
              <a:t>the socket plug is again covered with aluminum foil.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689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5908" y="1877964"/>
            <a:ext cx="1122634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Water</a:t>
            </a:r>
            <a:r>
              <a:rPr lang="cs-CZ" sz="2400" dirty="0" smtClean="0"/>
              <a:t> </a:t>
            </a:r>
            <a:r>
              <a:rPr lang="cs-CZ" sz="2400" dirty="0" err="1" smtClean="0"/>
              <a:t>requirement</a:t>
            </a:r>
            <a:r>
              <a:rPr lang="en-US" sz="2400" dirty="0" smtClean="0"/>
              <a:t>: 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en-US" sz="2400" dirty="0" smtClean="0"/>
              <a:t>Very </a:t>
            </a:r>
            <a:r>
              <a:rPr lang="en-US" sz="2400" dirty="0"/>
              <a:t>individual, can not be standardized. </a:t>
            </a:r>
            <a:endParaRPr lang="cs-CZ" sz="2400" dirty="0" smtClean="0"/>
          </a:p>
          <a:p>
            <a:r>
              <a:rPr lang="en-US" sz="2400" dirty="0" smtClean="0"/>
              <a:t>It </a:t>
            </a:r>
            <a:r>
              <a:rPr lang="en-US" sz="2400" dirty="0"/>
              <a:t>depends on many factors - age, sex, weight, ambient temperature and air humidity, </a:t>
            </a:r>
            <a:endParaRPr lang="cs-CZ" sz="2400" dirty="0" smtClean="0"/>
          </a:p>
          <a:p>
            <a:r>
              <a:rPr lang="en-US" sz="2400" dirty="0" smtClean="0"/>
              <a:t>health</a:t>
            </a:r>
            <a:r>
              <a:rPr lang="en-US" sz="2400" dirty="0"/>
              <a:t>, diet, physical </a:t>
            </a:r>
            <a:r>
              <a:rPr lang="en-US" sz="2400" dirty="0" smtClean="0"/>
              <a:t>activity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en-US" sz="2400" dirty="0" smtClean="0"/>
              <a:t>After </a:t>
            </a:r>
            <a:r>
              <a:rPr lang="en-US" sz="2400" dirty="0"/>
              <a:t>birth, water is 75% of body weight, in adults 60% and in </a:t>
            </a:r>
            <a:r>
              <a:rPr lang="cs-CZ" sz="2400" dirty="0" err="1" smtClean="0"/>
              <a:t>old</a:t>
            </a:r>
            <a:r>
              <a:rPr lang="cs-CZ" sz="2400" dirty="0" smtClean="0"/>
              <a:t> </a:t>
            </a:r>
            <a:r>
              <a:rPr lang="en-US" sz="2400" dirty="0" smtClean="0"/>
              <a:t>age </a:t>
            </a:r>
            <a:r>
              <a:rPr lang="en-US" sz="2400" dirty="0"/>
              <a:t>50% of body </a:t>
            </a:r>
            <a:r>
              <a:rPr lang="en-US" sz="2400" dirty="0" smtClean="0"/>
              <a:t>weight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need for water is partly covered by its natural content in foods ranging </a:t>
            </a:r>
            <a:r>
              <a:rPr lang="en-US" sz="2400" dirty="0" smtClean="0"/>
              <a:t>from </a:t>
            </a:r>
            <a:r>
              <a:rPr lang="en-US" sz="2400" dirty="0"/>
              <a:t>20-30% </a:t>
            </a:r>
            <a:endParaRPr lang="cs-CZ" sz="2400" dirty="0" smtClean="0"/>
          </a:p>
          <a:p>
            <a:r>
              <a:rPr lang="en-US" sz="2400" dirty="0" smtClean="0"/>
              <a:t>(</a:t>
            </a:r>
            <a:r>
              <a:rPr lang="en-US" sz="2400" dirty="0"/>
              <a:t>very fatty products) and very often between 80-90% (fruits, vegetables, </a:t>
            </a:r>
            <a:r>
              <a:rPr lang="en-US" sz="2400" dirty="0" smtClean="0"/>
              <a:t>soups</a:t>
            </a:r>
            <a:r>
              <a:rPr lang="en-US" sz="2400" dirty="0"/>
              <a:t>, sauces).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414684" y="530942"/>
            <a:ext cx="3149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Water and </a:t>
            </a:r>
            <a:r>
              <a:rPr lang="en-US" sz="3200" b="1" dirty="0" smtClean="0"/>
              <a:t>health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855" y="530942"/>
            <a:ext cx="34861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12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2339" y="0"/>
            <a:ext cx="92615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Microbiological analysis of water</a:t>
            </a:r>
            <a:br>
              <a:rPr lang="en-US" sz="3200" b="1" dirty="0"/>
            </a:br>
            <a:r>
              <a:rPr lang="en-US" sz="3200" b="1" dirty="0"/>
              <a:t>Determination of general </a:t>
            </a:r>
            <a:r>
              <a:rPr lang="cs-CZ" sz="3200" b="1" dirty="0" err="1" smtClean="0"/>
              <a:t>contamination</a:t>
            </a:r>
            <a:r>
              <a:rPr lang="cs-CZ" sz="3200" b="1" dirty="0" smtClean="0"/>
              <a:t> </a:t>
            </a:r>
            <a:r>
              <a:rPr lang="en-US" sz="3200" b="1" dirty="0" smtClean="0"/>
              <a:t>indicators</a:t>
            </a:r>
            <a:endParaRPr lang="cs-CZ" sz="3200" b="1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47800"/>
            <a:ext cx="7118350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95034" y="2378579"/>
            <a:ext cx="481946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1 ml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 plus 15 ml </a:t>
            </a:r>
            <a:r>
              <a:rPr lang="cs-CZ" sz="2400" dirty="0" err="1" smtClean="0"/>
              <a:t>of</a:t>
            </a:r>
            <a:r>
              <a:rPr lang="cs-CZ" sz="2400" dirty="0" smtClean="0"/>
              <a:t> TYEA agar</a:t>
            </a:r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b="1" u="sng" dirty="0" err="1" smtClean="0"/>
              <a:t>Cultivation</a:t>
            </a:r>
            <a:r>
              <a:rPr lang="cs-CZ" sz="2400" b="1" u="sng" dirty="0" smtClean="0"/>
              <a:t> </a:t>
            </a:r>
          </a:p>
          <a:p>
            <a:endParaRPr lang="cs-CZ" sz="2400" dirty="0" smtClean="0"/>
          </a:p>
          <a:p>
            <a:r>
              <a:rPr lang="cs-CZ" sz="2400" dirty="0" err="1" smtClean="0"/>
              <a:t>at</a:t>
            </a:r>
            <a:r>
              <a:rPr lang="cs-CZ" sz="2400" dirty="0" smtClean="0"/>
              <a:t> 22</a:t>
            </a:r>
            <a:r>
              <a:rPr lang="cs-CZ" sz="2400" baseline="30000" dirty="0" smtClean="0"/>
              <a:t>o</a:t>
            </a:r>
            <a:r>
              <a:rPr lang="cs-CZ" sz="2400" dirty="0" smtClean="0"/>
              <a:t>C – </a:t>
            </a:r>
            <a:r>
              <a:rPr lang="cs-CZ" sz="2400" dirty="0" err="1" smtClean="0"/>
              <a:t>psychrophilic</a:t>
            </a:r>
            <a:r>
              <a:rPr lang="cs-CZ" sz="2400" dirty="0" smtClean="0"/>
              <a:t> </a:t>
            </a:r>
            <a:r>
              <a:rPr lang="cs-CZ" sz="2400" dirty="0" err="1" smtClean="0"/>
              <a:t>bacteria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 smtClean="0"/>
              <a:t>at</a:t>
            </a:r>
            <a:r>
              <a:rPr lang="cs-CZ" sz="2400" dirty="0" smtClean="0"/>
              <a:t> 36</a:t>
            </a:r>
            <a:r>
              <a:rPr lang="cs-CZ" sz="2400" baseline="30000" dirty="0" smtClean="0"/>
              <a:t>o</a:t>
            </a:r>
            <a:r>
              <a:rPr lang="cs-CZ" sz="2400" dirty="0" smtClean="0"/>
              <a:t>C – </a:t>
            </a:r>
            <a:r>
              <a:rPr lang="cs-CZ" sz="2400" dirty="0" err="1" smtClean="0"/>
              <a:t>mesophilic</a:t>
            </a:r>
            <a:r>
              <a:rPr lang="cs-CZ" sz="2400" dirty="0" smtClean="0"/>
              <a:t> </a:t>
            </a:r>
            <a:r>
              <a:rPr lang="cs-CZ" sz="2400" dirty="0" err="1" smtClean="0"/>
              <a:t>bacteria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853514" y="6260756"/>
            <a:ext cx="432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Drinking</a:t>
            </a:r>
            <a:r>
              <a:rPr lang="cs-CZ" dirty="0" smtClean="0"/>
              <a:t> </a:t>
            </a:r>
            <a:r>
              <a:rPr lang="cs-CZ" dirty="0" err="1" smtClean="0"/>
              <a:t>water</a:t>
            </a:r>
            <a:r>
              <a:rPr lang="cs-CZ" dirty="0" smtClean="0"/>
              <a:t>                      </a:t>
            </a:r>
            <a:r>
              <a:rPr lang="cs-CZ" dirty="0" err="1" smtClean="0"/>
              <a:t>surface</a:t>
            </a:r>
            <a:r>
              <a:rPr lang="cs-CZ" dirty="0" smtClean="0"/>
              <a:t> </a:t>
            </a:r>
            <a:r>
              <a:rPr lang="cs-CZ" dirty="0" err="1" smtClean="0"/>
              <a:t>water</a:t>
            </a:r>
            <a:r>
              <a:rPr lang="cs-CZ" dirty="0" smtClean="0"/>
              <a:t>  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12107" y="3912973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1 ml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3492845" y="3896495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1 ml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881816" y="3912973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1 ml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89" y="2873088"/>
            <a:ext cx="2091722" cy="20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33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39979" y="260059"/>
            <a:ext cx="88158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Microbiological analysis of water</a:t>
            </a:r>
            <a:br>
              <a:rPr lang="en-US" sz="3200" b="1" dirty="0"/>
            </a:br>
            <a:r>
              <a:rPr lang="en-US" sz="3200" b="1" dirty="0"/>
              <a:t>Determination of general </a:t>
            </a:r>
            <a:r>
              <a:rPr lang="cs-CZ" sz="3200" b="1" dirty="0" err="1" smtClean="0"/>
              <a:t>contamination</a:t>
            </a:r>
            <a:r>
              <a:rPr lang="cs-CZ" sz="3200" b="1" dirty="0" smtClean="0"/>
              <a:t> </a:t>
            </a:r>
            <a:r>
              <a:rPr lang="en-US" sz="3200" b="1" dirty="0" smtClean="0"/>
              <a:t>indicators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97" y="1706426"/>
            <a:ext cx="6986622" cy="477967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377881" y="4893276"/>
            <a:ext cx="23367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 err="1"/>
              <a:t>Endo</a:t>
            </a:r>
            <a:r>
              <a:rPr lang="cs-CZ" altLang="cs-CZ" dirty="0"/>
              <a:t> 37</a:t>
            </a:r>
            <a:r>
              <a:rPr lang="cs-CZ" altLang="cs-CZ" baseline="30000" dirty="0"/>
              <a:t>o</a:t>
            </a:r>
            <a:r>
              <a:rPr lang="cs-CZ" altLang="cs-CZ" dirty="0"/>
              <a:t>C</a:t>
            </a:r>
          </a:p>
          <a:p>
            <a:r>
              <a:rPr lang="cs-CZ" altLang="cs-CZ" dirty="0" err="1"/>
              <a:t>c</a:t>
            </a:r>
            <a:r>
              <a:rPr lang="cs-CZ" altLang="cs-CZ" dirty="0" err="1" smtClean="0"/>
              <a:t>oliform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bacteria</a:t>
            </a:r>
            <a:endParaRPr lang="cs-CZ" altLang="cs-CZ" dirty="0"/>
          </a:p>
          <a:p>
            <a:r>
              <a:rPr lang="cs-CZ" altLang="cs-CZ" b="1" dirty="0" err="1"/>
              <a:t>mFC</a:t>
            </a:r>
            <a:r>
              <a:rPr lang="cs-CZ" altLang="cs-CZ" dirty="0"/>
              <a:t> 44</a:t>
            </a:r>
            <a:r>
              <a:rPr lang="cs-CZ" altLang="cs-CZ" baseline="30000" dirty="0"/>
              <a:t>o</a:t>
            </a:r>
            <a:r>
              <a:rPr lang="cs-CZ" altLang="cs-CZ" dirty="0"/>
              <a:t>C</a:t>
            </a:r>
          </a:p>
          <a:p>
            <a:r>
              <a:rPr lang="cs-CZ" altLang="cs-CZ" dirty="0" err="1" smtClean="0"/>
              <a:t>termotolerant</a:t>
            </a:r>
            <a:r>
              <a:rPr lang="cs-CZ" altLang="cs-CZ" dirty="0" smtClean="0"/>
              <a:t> </a:t>
            </a:r>
            <a:r>
              <a:rPr lang="cs-CZ" altLang="cs-CZ" dirty="0" err="1"/>
              <a:t>c</a:t>
            </a:r>
            <a:r>
              <a:rPr lang="cs-CZ" altLang="cs-CZ" dirty="0" err="1" smtClean="0"/>
              <a:t>oliform</a:t>
            </a:r>
            <a:endParaRPr lang="cs-CZ" altLang="cs-CZ" dirty="0"/>
          </a:p>
          <a:p>
            <a:r>
              <a:rPr lang="cs-CZ" altLang="cs-CZ" b="1" dirty="0"/>
              <a:t>SB</a:t>
            </a:r>
            <a:r>
              <a:rPr lang="cs-CZ" altLang="cs-CZ" dirty="0"/>
              <a:t> 37</a:t>
            </a:r>
            <a:r>
              <a:rPr lang="cs-CZ" altLang="cs-CZ" baseline="30000" dirty="0"/>
              <a:t>o</a:t>
            </a:r>
            <a:r>
              <a:rPr lang="cs-CZ" altLang="cs-CZ" dirty="0"/>
              <a:t>C</a:t>
            </a:r>
          </a:p>
          <a:p>
            <a:r>
              <a:rPr lang="cs-CZ" altLang="cs-CZ" dirty="0" err="1" smtClean="0"/>
              <a:t>enterococci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12051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767" y="1400844"/>
            <a:ext cx="6396681" cy="511734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00415" y="222422"/>
            <a:ext cx="3129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Coliform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bacteria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459581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028700"/>
            <a:ext cx="4800600" cy="4800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23" y="4854885"/>
            <a:ext cx="4403169" cy="96986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464909" y="205946"/>
            <a:ext cx="2773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Escherichia</a:t>
            </a:r>
            <a:r>
              <a:rPr lang="cs-CZ" sz="3200" b="1" dirty="0" smtClean="0"/>
              <a:t> coli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402472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44247" y="488261"/>
            <a:ext cx="8518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33669A"/>
                </a:solidFill>
                <a:latin typeface="Times New Roman" panose="02020603050405020304" pitchFamily="18" charset="0"/>
              </a:rPr>
              <a:t>Hi</a:t>
            </a:r>
            <a:r>
              <a:rPr lang="it-IT" sz="3200" b="1" dirty="0">
                <a:solidFill>
                  <a:srgbClr val="33669A"/>
                </a:solidFill>
                <a:latin typeface="Times-Bold"/>
              </a:rPr>
              <a:t>Crome </a:t>
            </a:r>
            <a:r>
              <a:rPr lang="it-IT" sz="3200" b="1" dirty="0">
                <a:solidFill>
                  <a:srgbClr val="33669A"/>
                </a:solidFill>
                <a:latin typeface="Times New Roman" panose="02020603050405020304" pitchFamily="18" charset="0"/>
              </a:rPr>
              <a:t>Chromogenic Coliform Agar (CCA</a:t>
            </a:r>
            <a:r>
              <a:rPr lang="it-IT" sz="3200" b="1" dirty="0" smtClean="0">
                <a:solidFill>
                  <a:srgbClr val="33669A"/>
                </a:solidFill>
                <a:latin typeface="Times New Roman" panose="02020603050405020304" pitchFamily="18" charset="0"/>
              </a:rPr>
              <a:t>)</a:t>
            </a:r>
            <a:endParaRPr lang="it-IT" sz="3200" b="1" dirty="0">
              <a:solidFill>
                <a:srgbClr val="33669A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33046" y="1693427"/>
            <a:ext cx="110275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HiChromogenic</a:t>
            </a:r>
            <a:r>
              <a:rPr lang="en-US" sz="2400" dirty="0" smtClean="0"/>
              <a:t> </a:t>
            </a:r>
            <a:r>
              <a:rPr lang="en-US" sz="2400" dirty="0"/>
              <a:t>Coliform Agar is a selective medium recommended for the simultaneous detection of </a:t>
            </a:r>
            <a:r>
              <a:rPr lang="en-US" sz="2400" i="1" dirty="0"/>
              <a:t>Escherichia coli </a:t>
            </a:r>
            <a:r>
              <a:rPr lang="en-US" sz="2400" dirty="0" smtClean="0"/>
              <a:t>and</a:t>
            </a:r>
            <a:r>
              <a:rPr lang="cs-CZ" sz="2400" dirty="0" smtClean="0"/>
              <a:t> </a:t>
            </a:r>
            <a:r>
              <a:rPr lang="en-US" sz="2400" dirty="0" smtClean="0"/>
              <a:t>total </a:t>
            </a:r>
            <a:r>
              <a:rPr lang="en-US" sz="2400" dirty="0"/>
              <a:t>coliforms in water samples (1). </a:t>
            </a:r>
            <a:endParaRPr lang="cs-CZ" sz="2400" dirty="0" smtClean="0"/>
          </a:p>
          <a:p>
            <a:endParaRPr lang="cs-CZ" sz="2400" dirty="0"/>
          </a:p>
          <a:p>
            <a:r>
              <a:rPr lang="en-US" sz="2400" dirty="0" smtClean="0"/>
              <a:t>The </a:t>
            </a:r>
            <a:r>
              <a:rPr lang="en-US" sz="2400" dirty="0"/>
              <a:t>medium contains three chromogenic substrates. </a:t>
            </a:r>
            <a:endParaRPr lang="cs-CZ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enzyme </a:t>
            </a:r>
            <a:r>
              <a:rPr lang="en-US" sz="2400" dirty="0" smtClean="0"/>
              <a:t>ß-D-galactosidase</a:t>
            </a:r>
            <a:r>
              <a:rPr lang="cs-CZ" sz="2400" dirty="0" smtClean="0"/>
              <a:t> </a:t>
            </a:r>
            <a:r>
              <a:rPr lang="en-US" sz="2400" dirty="0" smtClean="0"/>
              <a:t>produced </a:t>
            </a:r>
            <a:r>
              <a:rPr lang="en-US" sz="2400" dirty="0"/>
              <a:t>by coliforms cleaves 6-chloro-3-indoxyl-β-D-</a:t>
            </a:r>
            <a:r>
              <a:rPr lang="en-US" sz="2400" dirty="0" err="1"/>
              <a:t>galactopyranoside</a:t>
            </a:r>
            <a:r>
              <a:rPr lang="en-US" sz="2400" dirty="0"/>
              <a:t> to form pink to red </a:t>
            </a:r>
            <a:r>
              <a:rPr lang="en-US" sz="2400" dirty="0" err="1"/>
              <a:t>coloured</a:t>
            </a:r>
            <a:r>
              <a:rPr lang="en-US" sz="2400" dirty="0"/>
              <a:t> colonies (3). </a:t>
            </a:r>
            <a:endParaRPr lang="cs-CZ" sz="2400" dirty="0" smtClean="0"/>
          </a:p>
          <a:p>
            <a:r>
              <a:rPr lang="en-US" sz="2400" dirty="0" smtClean="0"/>
              <a:t>The</a:t>
            </a:r>
            <a:r>
              <a:rPr lang="cs-CZ" sz="2400" dirty="0" smtClean="0"/>
              <a:t> enzyme </a:t>
            </a:r>
            <a:r>
              <a:rPr lang="cs-CZ" sz="2400" dirty="0"/>
              <a:t>ß-D-</a:t>
            </a:r>
            <a:r>
              <a:rPr lang="cs-CZ" sz="2400" dirty="0" err="1"/>
              <a:t>glucuronidase</a:t>
            </a:r>
            <a:r>
              <a:rPr lang="cs-CZ" sz="2400" dirty="0"/>
              <a:t> </a:t>
            </a:r>
            <a:r>
              <a:rPr lang="cs-CZ" sz="2400" dirty="0" err="1"/>
              <a:t>produced</a:t>
            </a:r>
            <a:r>
              <a:rPr lang="cs-CZ" sz="2400" dirty="0"/>
              <a:t> by </a:t>
            </a:r>
            <a:r>
              <a:rPr lang="cs-CZ" sz="2400" i="1" dirty="0" err="1"/>
              <a:t>E.coli</a:t>
            </a:r>
            <a:r>
              <a:rPr lang="cs-CZ" sz="2400" dirty="0"/>
              <a:t>, </a:t>
            </a:r>
            <a:r>
              <a:rPr lang="cs-CZ" sz="2400" dirty="0" err="1"/>
              <a:t>cleaves</a:t>
            </a:r>
            <a:r>
              <a:rPr lang="cs-CZ" sz="2400" dirty="0"/>
              <a:t> 5-bromo-4chloro-3-indoxyl-</a:t>
            </a:r>
            <a:r>
              <a:rPr lang="el-GR" sz="2400" dirty="0"/>
              <a:t>β-</a:t>
            </a:r>
            <a:r>
              <a:rPr lang="cs-CZ" sz="2400" dirty="0"/>
              <a:t>D-</a:t>
            </a:r>
            <a:r>
              <a:rPr lang="cs-CZ" sz="2400" dirty="0" err="1"/>
              <a:t>glucuronic</a:t>
            </a:r>
            <a:r>
              <a:rPr lang="cs-CZ" sz="2400" dirty="0"/>
              <a:t> acid (2). </a:t>
            </a:r>
            <a:endParaRPr lang="cs-CZ" sz="2400" dirty="0" smtClean="0"/>
          </a:p>
          <a:p>
            <a:r>
              <a:rPr lang="cs-CZ" sz="2400" dirty="0" err="1" smtClean="0"/>
              <a:t>Colonies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en-US" sz="2400" i="1" dirty="0" smtClean="0"/>
              <a:t>E.coli </a:t>
            </a:r>
            <a:r>
              <a:rPr lang="en-US" sz="2400" dirty="0"/>
              <a:t>give dark blue to violet </a:t>
            </a:r>
            <a:r>
              <a:rPr lang="en-US" sz="2400" dirty="0" err="1"/>
              <a:t>coloured</a:t>
            </a:r>
            <a:r>
              <a:rPr lang="en-US" sz="2400" dirty="0"/>
              <a:t> colonies due to cleavage of both the chromogens. </a:t>
            </a:r>
            <a:endParaRPr lang="cs-CZ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presence of the </a:t>
            </a:r>
            <a:r>
              <a:rPr lang="en-US" sz="2400" dirty="0" smtClean="0"/>
              <a:t>third</a:t>
            </a:r>
            <a:r>
              <a:rPr lang="cs-CZ" sz="2400" dirty="0" smtClean="0"/>
              <a:t> </a:t>
            </a:r>
            <a:r>
              <a:rPr lang="en-US" sz="2400" dirty="0" smtClean="0"/>
              <a:t>chromogen </a:t>
            </a:r>
            <a:r>
              <a:rPr lang="en-US" sz="2400" dirty="0"/>
              <a:t>IPTG enhances the </a:t>
            </a:r>
            <a:r>
              <a:rPr lang="en-US" sz="2400" dirty="0" err="1"/>
              <a:t>colour</a:t>
            </a:r>
            <a:r>
              <a:rPr lang="en-US" sz="2400" dirty="0"/>
              <a:t> reaction. Addition of L-Tryptophan improves the indole reaction thereby increasing </a:t>
            </a:r>
            <a:r>
              <a:rPr lang="en-US" sz="2400" dirty="0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detection</a:t>
            </a:r>
            <a:r>
              <a:rPr lang="cs-CZ" sz="2400" dirty="0" smtClean="0"/>
              <a:t> </a:t>
            </a:r>
            <a:r>
              <a:rPr lang="cs-CZ" sz="2400" dirty="0"/>
              <a:t>reliability.</a:t>
            </a:r>
          </a:p>
        </p:txBody>
      </p:sp>
    </p:spTree>
    <p:extLst>
      <p:ext uri="{BB962C8B-B14F-4D97-AF65-F5344CB8AC3E}">
        <p14:creationId xmlns:p14="http://schemas.microsoft.com/office/powerpoint/2010/main" val="2184066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02" y="998247"/>
            <a:ext cx="5008607" cy="579567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830377" y="301371"/>
            <a:ext cx="5630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3200" b="1" dirty="0" err="1" smtClean="0"/>
              <a:t>Termotolerant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/>
              <a:t>c</a:t>
            </a:r>
            <a:r>
              <a:rPr lang="cs-CZ" altLang="cs-CZ" sz="3200" b="1" dirty="0" err="1" smtClean="0"/>
              <a:t>oliform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bacteria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037552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8126" y="939116"/>
            <a:ext cx="1155688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                                       </a:t>
            </a:r>
            <a:r>
              <a:rPr lang="en-US" sz="2800" b="1" dirty="0" err="1" smtClean="0"/>
              <a:t>Slanetz</a:t>
            </a:r>
            <a:r>
              <a:rPr lang="en-US" sz="2800" b="1" dirty="0" smtClean="0"/>
              <a:t> </a:t>
            </a:r>
            <a:r>
              <a:rPr lang="en-US" sz="2800" b="1" dirty="0"/>
              <a:t>&amp; Bartley Medium</a:t>
            </a:r>
          </a:p>
          <a:p>
            <a:r>
              <a:rPr lang="en-US" sz="2400" dirty="0"/>
              <a:t>Originally intended as a medium for the enumeration of enterococci in water using </a:t>
            </a:r>
            <a:endParaRPr lang="cs-CZ" sz="2400" dirty="0" smtClean="0"/>
          </a:p>
          <a:p>
            <a:r>
              <a:rPr lang="en-US" sz="2400" dirty="0" smtClean="0"/>
              <a:t>Membrane </a:t>
            </a:r>
            <a:r>
              <a:rPr lang="en-US" sz="2400" dirty="0"/>
              <a:t>Filtration, this medium has become more popular in many other areas such </a:t>
            </a:r>
            <a:endParaRPr lang="cs-CZ" sz="2400" dirty="0" smtClean="0"/>
          </a:p>
          <a:p>
            <a:r>
              <a:rPr lang="en-US" sz="2400" dirty="0" smtClean="0"/>
              <a:t>as </a:t>
            </a:r>
            <a:r>
              <a:rPr lang="en-US" sz="2400" dirty="0"/>
              <a:t>food bacteriology. </a:t>
            </a:r>
            <a:endParaRPr lang="cs-CZ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medium contains Tetrazolium Chloride, which is reduced by enterococci </a:t>
            </a:r>
            <a:endParaRPr lang="cs-CZ" sz="2400" dirty="0" smtClean="0"/>
          </a:p>
          <a:p>
            <a:r>
              <a:rPr lang="en-US" sz="2400" dirty="0" smtClean="0"/>
              <a:t>to </a:t>
            </a:r>
            <a:r>
              <a:rPr lang="en-US" sz="2400" dirty="0"/>
              <a:t>the insoluble red dye Formazan resulting in </a:t>
            </a:r>
            <a:r>
              <a:rPr lang="en-US" sz="2400" b="1" dirty="0"/>
              <a:t>dark red colonies </a:t>
            </a:r>
            <a:r>
              <a:rPr lang="en-US" sz="2400" dirty="0"/>
              <a:t>of enterococci on the agar. </a:t>
            </a:r>
            <a:endParaRPr lang="cs-CZ" sz="2400" dirty="0" smtClean="0"/>
          </a:p>
          <a:p>
            <a:r>
              <a:rPr lang="en-US" sz="2400" dirty="0" smtClean="0"/>
              <a:t>It </a:t>
            </a:r>
            <a:r>
              <a:rPr lang="en-US" sz="2400" dirty="0"/>
              <a:t>should be noted that this reaction is not exclusive to enterococci and colonies should </a:t>
            </a:r>
            <a:endParaRPr lang="cs-CZ" sz="2400" dirty="0" smtClean="0"/>
          </a:p>
          <a:p>
            <a:r>
              <a:rPr lang="en-US" sz="2400" dirty="0" smtClean="0"/>
              <a:t>be </a:t>
            </a:r>
            <a:r>
              <a:rPr lang="en-US" sz="2400" dirty="0"/>
              <a:t>confirmed by additional testing e.g. </a:t>
            </a:r>
            <a:r>
              <a:rPr lang="cs-CZ" sz="2400" dirty="0" err="1"/>
              <a:t>a</a:t>
            </a:r>
            <a:r>
              <a:rPr lang="en-US" sz="2400" dirty="0" err="1" smtClean="0"/>
              <a:t>esculin</a:t>
            </a:r>
            <a:r>
              <a:rPr lang="en-US" sz="2400" dirty="0" smtClean="0"/>
              <a:t> </a:t>
            </a:r>
            <a:r>
              <a:rPr lang="en-US" sz="2400" dirty="0"/>
              <a:t>hydrolysis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324865" y="156519"/>
            <a:ext cx="2142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Enterococci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88" y="4245481"/>
            <a:ext cx="2191930" cy="22185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55" y="4113354"/>
            <a:ext cx="2482806" cy="248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04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47517" y="662498"/>
            <a:ext cx="4951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 smtClean="0"/>
              <a:t>Physico-chemical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properties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2931169" y="2185191"/>
            <a:ext cx="26176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pH</a:t>
            </a:r>
            <a:br>
              <a:rPr lang="cs-CZ" sz="2400" dirty="0"/>
            </a:br>
            <a:r>
              <a:rPr lang="cs-CZ" sz="2400" dirty="0" err="1"/>
              <a:t>Alkalite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/>
              <a:t>Total</a:t>
            </a:r>
            <a:r>
              <a:rPr lang="cs-CZ" sz="2400" dirty="0"/>
              <a:t> </a:t>
            </a:r>
            <a:r>
              <a:rPr lang="cs-CZ" sz="2400" dirty="0" err="1"/>
              <a:t>hardness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 smtClean="0"/>
              <a:t>Nitrates</a:t>
            </a:r>
            <a:endParaRPr lang="cs-CZ" sz="2400" dirty="0" smtClean="0"/>
          </a:p>
          <a:p>
            <a:r>
              <a:rPr lang="cs-CZ" sz="2400" dirty="0" err="1" smtClean="0"/>
              <a:t>Nitrites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/>
              <a:t>Chlorides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/>
              <a:t>Sulfates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/>
              <a:t>Phosphates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7289889" y="2185191"/>
            <a:ext cx="47538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Oxidability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Ammonia</a:t>
            </a:r>
            <a:br>
              <a:rPr lang="en-US" sz="2400" dirty="0"/>
            </a:br>
            <a:r>
              <a:rPr lang="en-US" sz="2400" dirty="0"/>
              <a:t>Calcium</a:t>
            </a:r>
            <a:br>
              <a:rPr lang="en-US" sz="2400" dirty="0"/>
            </a:br>
            <a:r>
              <a:rPr lang="en-US" sz="2400" dirty="0"/>
              <a:t>Magnesium</a:t>
            </a:r>
            <a:br>
              <a:rPr lang="en-US" sz="2400" dirty="0"/>
            </a:br>
            <a:r>
              <a:rPr lang="en-US" sz="2400" dirty="0"/>
              <a:t>Iron</a:t>
            </a:r>
            <a:br>
              <a:rPr lang="en-US" sz="2400" dirty="0"/>
            </a:br>
            <a:r>
              <a:rPr lang="en-US" sz="2400" dirty="0"/>
              <a:t>Cadmium</a:t>
            </a:r>
            <a:br>
              <a:rPr lang="en-US" sz="2400" dirty="0"/>
            </a:br>
            <a:r>
              <a:rPr lang="en-US" sz="2400" dirty="0" err="1"/>
              <a:t>Trihalomethanes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PA</a:t>
            </a:r>
            <a:r>
              <a:rPr lang="cs-CZ" sz="2400" dirty="0" smtClean="0"/>
              <a:t>H - </a:t>
            </a:r>
            <a:r>
              <a:rPr lang="cs-CZ" sz="2400" dirty="0" err="1"/>
              <a:t>polyaromatic</a:t>
            </a:r>
            <a:r>
              <a:rPr lang="cs-CZ" sz="2400" dirty="0"/>
              <a:t> </a:t>
            </a:r>
            <a:r>
              <a:rPr lang="cs-CZ" sz="2400" dirty="0" err="1"/>
              <a:t>hydrocarbons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84183" y="5914239"/>
            <a:ext cx="978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Organoleptic </a:t>
            </a:r>
            <a:r>
              <a:rPr lang="en-US" sz="2400" b="1" dirty="0" smtClean="0"/>
              <a:t>evaluation</a:t>
            </a:r>
            <a:r>
              <a:rPr lang="cs-CZ" sz="2400" b="1" dirty="0" smtClean="0"/>
              <a:t> - </a:t>
            </a:r>
            <a:r>
              <a:rPr lang="cs-CZ" sz="2400" dirty="0" smtClean="0"/>
              <a:t>t</a:t>
            </a:r>
            <a:r>
              <a:rPr lang="en-US" sz="2400" dirty="0" err="1" smtClean="0"/>
              <a:t>emperature</a:t>
            </a:r>
            <a:r>
              <a:rPr lang="en-US" sz="2400" dirty="0"/>
              <a:t>, color, turbidity, taste, smell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1714174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12922" y="223154"/>
            <a:ext cx="9949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Accredited water analysis in Brno</a:t>
            </a:r>
            <a:br>
              <a:rPr lang="en-US" sz="3200" b="1" dirty="0"/>
            </a:br>
            <a:r>
              <a:rPr lang="en-US" sz="3200" b="1" dirty="0" smtClean="0"/>
              <a:t>Water </a:t>
            </a:r>
            <a:r>
              <a:rPr lang="en-US" sz="3200" b="1" dirty="0"/>
              <a:t>management services of the </a:t>
            </a:r>
            <a:r>
              <a:rPr lang="en-US" sz="3200" b="1" dirty="0" smtClean="0"/>
              <a:t>Czech</a:t>
            </a:r>
            <a:r>
              <a:rPr lang="cs-CZ" sz="3200" b="1" dirty="0" smtClean="0"/>
              <a:t> </a:t>
            </a:r>
            <a:r>
              <a:rPr lang="en-US" sz="3200" b="1" dirty="0" smtClean="0"/>
              <a:t> Republic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1100379" y="1464803"/>
            <a:ext cx="101203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Basic </a:t>
            </a:r>
            <a:r>
              <a:rPr lang="cs-CZ" sz="2400" dirty="0" err="1" smtClean="0"/>
              <a:t>analysis</a:t>
            </a:r>
            <a:r>
              <a:rPr lang="cs-CZ" sz="2400" dirty="0" smtClean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water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smtClean="0"/>
              <a:t>mikrobiology - </a:t>
            </a:r>
            <a:r>
              <a:rPr lang="cs-CZ" sz="2400" dirty="0"/>
              <a:t>1290, - CZK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pH</a:t>
            </a:r>
            <a:br>
              <a:rPr lang="cs-CZ" sz="2400" dirty="0"/>
            </a:br>
            <a:r>
              <a:rPr lang="cs-CZ" sz="2400" dirty="0" err="1"/>
              <a:t>overall</a:t>
            </a:r>
            <a:r>
              <a:rPr lang="cs-CZ" sz="2400" dirty="0"/>
              <a:t> </a:t>
            </a:r>
            <a:r>
              <a:rPr lang="cs-CZ" sz="2400" dirty="0" err="1"/>
              <a:t>hardness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smtClean="0"/>
              <a:t>COD-</a:t>
            </a:r>
            <a:r>
              <a:rPr lang="cs-CZ" sz="2400" dirty="0" err="1" smtClean="0"/>
              <a:t>Mn</a:t>
            </a:r>
            <a:r>
              <a:rPr lang="cs-CZ" sz="2400" dirty="0" smtClean="0"/>
              <a:t>  (</a:t>
            </a:r>
            <a:r>
              <a:rPr lang="cs-CZ" sz="2400" dirty="0" err="1"/>
              <a:t>Chemical</a:t>
            </a:r>
            <a:r>
              <a:rPr lang="cs-CZ" sz="2400" dirty="0"/>
              <a:t> Oxygen </a:t>
            </a:r>
            <a:r>
              <a:rPr lang="cs-CZ" sz="2400" dirty="0" err="1" smtClean="0"/>
              <a:t>Demand</a:t>
            </a:r>
            <a:r>
              <a:rPr lang="cs-CZ" sz="2400" dirty="0" smtClean="0"/>
              <a:t>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/>
              <a:t>nitrates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 smtClean="0"/>
              <a:t>nitrites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iron</a:t>
            </a:r>
            <a:br>
              <a:rPr lang="cs-CZ" sz="2400" dirty="0"/>
            </a:br>
            <a:r>
              <a:rPr lang="cs-CZ" sz="2400" dirty="0" err="1"/>
              <a:t>manganese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/>
              <a:t>sulphates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/>
              <a:t>chlorides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/>
              <a:t>ammonium</a:t>
            </a:r>
            <a:r>
              <a:rPr lang="cs-CZ" sz="2400" dirty="0"/>
              <a:t> </a:t>
            </a:r>
            <a:r>
              <a:rPr lang="cs-CZ" sz="2400" dirty="0" err="1"/>
              <a:t>ions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/>
              <a:t>coliform</a:t>
            </a:r>
            <a:r>
              <a:rPr lang="cs-CZ" sz="2400" dirty="0"/>
              <a:t> </a:t>
            </a:r>
            <a:r>
              <a:rPr lang="cs-CZ" sz="2400" dirty="0" err="1"/>
              <a:t>bacteria</a:t>
            </a:r>
            <a:r>
              <a:rPr lang="cs-CZ" sz="2400" dirty="0"/>
              <a:t> - </a:t>
            </a:r>
            <a:r>
              <a:rPr lang="cs-CZ" sz="2400" dirty="0" err="1" smtClean="0"/>
              <a:t>cfu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i="1" dirty="0" err="1"/>
              <a:t>Escherichia</a:t>
            </a:r>
            <a:r>
              <a:rPr lang="cs-CZ" sz="2400" i="1" dirty="0"/>
              <a:t> coli </a:t>
            </a:r>
            <a:r>
              <a:rPr lang="cs-CZ" sz="2400" dirty="0"/>
              <a:t>- </a:t>
            </a:r>
            <a:r>
              <a:rPr lang="cs-CZ" sz="2400" dirty="0" err="1" smtClean="0"/>
              <a:t>cfu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56480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16" y="0"/>
            <a:ext cx="4851639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10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7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27587" y="1818968"/>
            <a:ext cx="113100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By the oxidative metabolism of organic macronutrients, 300 ml of water per day is </a:t>
            </a:r>
            <a:endParaRPr lang="cs-CZ" sz="2400" dirty="0" smtClean="0"/>
          </a:p>
          <a:p>
            <a:r>
              <a:rPr lang="en-US" sz="2400" dirty="0" smtClean="0"/>
              <a:t>produced </a:t>
            </a:r>
            <a:r>
              <a:rPr lang="en-US" sz="2400" dirty="0"/>
              <a:t>in the human body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Necessary water intake is average 2.5 l per day for an average adult (1.5 liters in the form </a:t>
            </a:r>
            <a:endParaRPr lang="cs-CZ" sz="2400" dirty="0" smtClean="0"/>
          </a:p>
          <a:p>
            <a:r>
              <a:rPr lang="en-US" sz="2400" dirty="0" smtClean="0"/>
              <a:t>of </a:t>
            </a:r>
            <a:r>
              <a:rPr lang="en-US" sz="2400" dirty="0"/>
              <a:t>beverages and 1 l </a:t>
            </a:r>
            <a:r>
              <a:rPr lang="en-US" sz="2400" dirty="0" smtClean="0"/>
              <a:t>f</a:t>
            </a:r>
            <a:r>
              <a:rPr lang="cs-CZ" sz="2400" dirty="0" err="1" smtClean="0"/>
              <a:t>rom</a:t>
            </a:r>
            <a:r>
              <a:rPr lang="en-US" sz="2400" dirty="0" smtClean="0"/>
              <a:t> </a:t>
            </a:r>
            <a:r>
              <a:rPr lang="en-US" sz="2400" dirty="0"/>
              <a:t>regular food). </a:t>
            </a:r>
            <a:endParaRPr lang="cs-CZ" sz="2400" dirty="0" smtClean="0"/>
          </a:p>
          <a:p>
            <a:endParaRPr lang="cs-CZ" sz="2400" dirty="0"/>
          </a:p>
          <a:p>
            <a:r>
              <a:rPr lang="en-US" sz="2400" dirty="0" smtClean="0"/>
              <a:t>Literature </a:t>
            </a:r>
            <a:r>
              <a:rPr lang="cs-CZ" sz="2400" dirty="0" smtClean="0"/>
              <a:t>- </a:t>
            </a:r>
            <a:r>
              <a:rPr lang="en-US" sz="2400" dirty="0" smtClean="0"/>
              <a:t>22 </a:t>
            </a:r>
            <a:r>
              <a:rPr lang="en-US" sz="2400" dirty="0"/>
              <a:t>ml - 50 ml per kg of body weight, regardless of climatic </a:t>
            </a:r>
            <a:r>
              <a:rPr lang="en-US" sz="2400" dirty="0" smtClean="0"/>
              <a:t>conditions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Children are dehydrated faster, so they should </a:t>
            </a:r>
            <a:r>
              <a:rPr lang="cs-CZ" sz="2400" dirty="0" smtClean="0"/>
              <a:t>drink </a:t>
            </a:r>
            <a:r>
              <a:rPr lang="en-US" sz="2400" dirty="0" smtClean="0"/>
              <a:t>more </a:t>
            </a:r>
            <a:r>
              <a:rPr lang="en-US" sz="2400" dirty="0"/>
              <a:t>- schoolchildren by </a:t>
            </a:r>
            <a:r>
              <a:rPr lang="cs-CZ" sz="2400" dirty="0" err="1" smtClean="0"/>
              <a:t>half</a:t>
            </a:r>
            <a:r>
              <a:rPr lang="cs-CZ" sz="2400" dirty="0" smtClean="0"/>
              <a:t> </a:t>
            </a:r>
            <a:r>
              <a:rPr lang="en-US" sz="2400" dirty="0" smtClean="0"/>
              <a:t>more </a:t>
            </a:r>
            <a:endParaRPr lang="cs-CZ" sz="2400" dirty="0" smtClean="0"/>
          </a:p>
          <a:p>
            <a:r>
              <a:rPr lang="en-US" sz="2400" dirty="0" smtClean="0"/>
              <a:t>than adult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same</a:t>
            </a:r>
            <a:r>
              <a:rPr lang="cs-CZ" sz="2400" dirty="0" smtClean="0"/>
              <a:t> </a:t>
            </a:r>
            <a:r>
              <a:rPr lang="en-US" sz="2400" dirty="0" smtClean="0"/>
              <a:t>weight.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Water delivery and intake should always be in equilibrium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798142" y="599768"/>
            <a:ext cx="324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Water and health 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4145932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17" y="31257"/>
            <a:ext cx="4851639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87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26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13752" y="378042"/>
            <a:ext cx="2330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1022554" y="1274148"/>
            <a:ext cx="110809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• </a:t>
            </a:r>
            <a:r>
              <a:rPr lang="en-US" sz="2400" dirty="0" smtClean="0"/>
              <a:t>Ancient </a:t>
            </a:r>
            <a:r>
              <a:rPr lang="en-US" sz="2400" dirty="0"/>
              <a:t>Greece, Rome - the first sewer system, sewage drawn into rivers</a:t>
            </a:r>
            <a:r>
              <a:rPr lang="en-US" sz="2400" dirty="0" smtClean="0"/>
              <a:t>,</a:t>
            </a:r>
            <a:r>
              <a:rPr lang="cs-CZ" sz="2400" dirty="0" smtClean="0"/>
              <a:t> </a:t>
            </a:r>
            <a:r>
              <a:rPr lang="en-US" sz="2400" dirty="0" smtClean="0"/>
              <a:t>or </a:t>
            </a:r>
            <a:r>
              <a:rPr lang="cs-CZ" sz="2400" dirty="0" err="1" smtClean="0"/>
              <a:t>soak</a:t>
            </a:r>
            <a:r>
              <a:rPr lang="cs-CZ" sz="2400" dirty="0" smtClean="0"/>
              <a:t> up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• The Middle Ages - a great decline.</a:t>
            </a:r>
            <a:br>
              <a:rPr lang="en-US" sz="2400" dirty="0"/>
            </a:br>
            <a:r>
              <a:rPr lang="en-US" sz="2400" dirty="0"/>
              <a:t>• 18th century - construction of sewerage systems (drainage of army objects,</a:t>
            </a:r>
            <a:br>
              <a:rPr lang="en-US" sz="2400" dirty="0"/>
            </a:br>
            <a:r>
              <a:rPr lang="en-US" sz="2400" dirty="0"/>
              <a:t>    later church and public buildings).</a:t>
            </a:r>
            <a:br>
              <a:rPr lang="en-US" sz="2400" dirty="0"/>
            </a:br>
            <a:r>
              <a:rPr lang="en-US" sz="2400" dirty="0"/>
              <a:t>• The end of the 19th century - sewer systems in most European cities.</a:t>
            </a:r>
            <a:br>
              <a:rPr lang="en-US" sz="2400" dirty="0"/>
            </a:br>
            <a:r>
              <a:rPr lang="en-US" sz="2400" dirty="0"/>
              <a:t>• 1865 - England - The creation of the "Royal Commission on River Pollution".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• 1860 - First sewage WWTP - sewage farms.</a:t>
            </a:r>
            <a:br>
              <a:rPr lang="en-US" sz="2400" dirty="0"/>
            </a:br>
            <a:r>
              <a:rPr lang="en-US" sz="2400" dirty="0"/>
              <a:t>• 1880 - First sedimentary treatment plant.</a:t>
            </a:r>
            <a:br>
              <a:rPr lang="en-US" sz="2400" dirty="0"/>
            </a:br>
            <a:r>
              <a:rPr lang="en-US" sz="2400" dirty="0"/>
              <a:t>• 1900 - First intermittent </a:t>
            </a:r>
            <a:r>
              <a:rPr lang="en-US" sz="2400" dirty="0" err="1"/>
              <a:t>biofilters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400" dirty="0"/>
              <a:t>• 1910 - USA - experimental aeration of sewage</a:t>
            </a:r>
            <a:br>
              <a:rPr lang="en-US" sz="2400" dirty="0"/>
            </a:br>
            <a:r>
              <a:rPr lang="en-US" sz="2400" dirty="0"/>
              <a:t>• 1912 - England - Invention of the activation system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594" y="4046193"/>
            <a:ext cx="38100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634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9431" y="1083095"/>
            <a:ext cx="113070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• The protection of watercourses is primarily aimed at ensuring the </a:t>
            </a:r>
            <a:r>
              <a:rPr lang="en-US" sz="2400" b="1" dirty="0"/>
              <a:t>required quality</a:t>
            </a:r>
            <a:br>
              <a:rPr lang="en-US" sz="2400" b="1" dirty="0"/>
            </a:br>
            <a:r>
              <a:rPr lang="en-US" sz="2400" b="1" dirty="0"/>
              <a:t>     of effluent</a:t>
            </a:r>
            <a:r>
              <a:rPr lang="en-US" sz="2400" dirty="0"/>
              <a:t> on runoff from WWTP.</a:t>
            </a:r>
            <a:br>
              <a:rPr lang="en-US" sz="2400" dirty="0"/>
            </a:br>
            <a:r>
              <a:rPr lang="en-US" sz="2400" dirty="0"/>
              <a:t>• Typical symptoms of </a:t>
            </a:r>
            <a:r>
              <a:rPr lang="en-US" sz="2400" b="1" dirty="0"/>
              <a:t>waste water content in streams </a:t>
            </a:r>
            <a:r>
              <a:rPr lang="en-US" sz="2400" dirty="0"/>
              <a:t>(odor, sludge, oxygen deficiency)</a:t>
            </a:r>
            <a:br>
              <a:rPr lang="en-US" sz="2400" dirty="0"/>
            </a:br>
            <a:r>
              <a:rPr lang="en-US" sz="2400" dirty="0"/>
              <a:t>     caused by organic </a:t>
            </a:r>
            <a:r>
              <a:rPr lang="en-US" sz="2400" dirty="0" smtClean="0"/>
              <a:t>substances</a:t>
            </a:r>
            <a:r>
              <a:rPr lang="cs-CZ" sz="2400" dirty="0" smtClean="0"/>
              <a:t> -</a:t>
            </a:r>
            <a:r>
              <a:rPr lang="en-US" sz="2400" dirty="0" smtClean="0"/>
              <a:t> </a:t>
            </a:r>
            <a:r>
              <a:rPr lang="en-US" sz="2400" dirty="0"/>
              <a:t>in European proportions are virtually eliminated.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u="sng" dirty="0">
                <a:solidFill>
                  <a:srgbClr val="FF0000"/>
                </a:solidFill>
              </a:rPr>
              <a:t>New cleaning issues</a:t>
            </a:r>
            <a:r>
              <a:rPr lang="en-US" sz="2400" dirty="0"/>
              <a:t>: nitrogen, phosphorus, microfibers, pharmaceuticals.</a:t>
            </a:r>
            <a:br>
              <a:rPr lang="en-US" sz="2400" dirty="0"/>
            </a:br>
            <a:r>
              <a:rPr lang="en-US" sz="2400" dirty="0"/>
              <a:t>• Act No. 254/2001 Coll. on water - defines the concept of wastewater.</a:t>
            </a:r>
            <a:br>
              <a:rPr lang="en-US" sz="2400" dirty="0"/>
            </a:br>
            <a:r>
              <a:rPr lang="en-US" sz="2400" dirty="0"/>
              <a:t>• Act No. 274/2001 Coll. about public water supply systems and </a:t>
            </a:r>
            <a:r>
              <a:rPr lang="en-US" sz="2400" dirty="0" smtClean="0"/>
              <a:t>sewers</a:t>
            </a:r>
            <a:r>
              <a:rPr lang="cs-CZ" sz="2400" dirty="0" smtClean="0"/>
              <a:t> </a:t>
            </a:r>
            <a:r>
              <a:rPr lang="en-US" sz="2400" dirty="0" smtClean="0"/>
              <a:t>as </a:t>
            </a:r>
            <a:r>
              <a:rPr lang="en-US" sz="2400" dirty="0"/>
              <a:t>amended </a:t>
            </a:r>
            <a:r>
              <a:rPr lang="en-US" sz="2400" dirty="0" smtClean="0"/>
              <a:t>by</a:t>
            </a:r>
            <a:endParaRPr lang="cs-CZ" sz="2400" dirty="0" smtClean="0"/>
          </a:p>
          <a:p>
            <a:r>
              <a:rPr lang="cs-CZ" sz="2400" dirty="0" smtClean="0"/>
              <a:t>   </a:t>
            </a:r>
            <a:r>
              <a:rPr lang="en-US" sz="2400" dirty="0" smtClean="0"/>
              <a:t>Act </a:t>
            </a:r>
            <a:r>
              <a:rPr lang="en-US" sz="2400" dirty="0"/>
              <a:t>No. 76/2006 Coll.</a:t>
            </a:r>
            <a:br>
              <a:rPr lang="en-US" sz="2400" dirty="0"/>
            </a:br>
            <a:r>
              <a:rPr lang="en-US" sz="2400" dirty="0"/>
              <a:t>• Government Decree No. 61/2003 Coll. in the act 229/2007 Coll. A 23/2011 Coll. </a:t>
            </a:r>
            <a:r>
              <a:rPr lang="cs-CZ" sz="2400" dirty="0"/>
              <a:t>a</a:t>
            </a:r>
            <a:r>
              <a:rPr lang="en-US" sz="2400" dirty="0" smtClean="0"/>
              <a:t>bout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en-US" sz="2400" dirty="0" smtClean="0"/>
              <a:t> </a:t>
            </a:r>
            <a:r>
              <a:rPr lang="cs-CZ" sz="2400" dirty="0" err="1" smtClean="0"/>
              <a:t>indicators</a:t>
            </a:r>
            <a:r>
              <a:rPr lang="cs-CZ" sz="2400" dirty="0" smtClean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values of permissible surface water pollution, discharging requirements</a:t>
            </a:r>
            <a:br>
              <a:rPr lang="en-US" sz="2400" dirty="0"/>
            </a:br>
            <a:r>
              <a:rPr lang="en-US" sz="2400" dirty="0"/>
              <a:t>   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en-US" sz="2400" dirty="0" smtClean="0"/>
              <a:t>sewage </a:t>
            </a:r>
            <a:r>
              <a:rPr lang="en-US" sz="2400" dirty="0"/>
              <a:t>into </a:t>
            </a:r>
            <a:r>
              <a:rPr lang="en-US" sz="2400" dirty="0" smtClean="0"/>
              <a:t>surface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en-US" sz="2400" dirty="0" smtClean="0"/>
              <a:t> </a:t>
            </a:r>
            <a:r>
              <a:rPr lang="en-US" sz="2400" dirty="0"/>
              <a:t>and sewage </a:t>
            </a:r>
            <a:r>
              <a:rPr lang="en-US" sz="2400" dirty="0" smtClean="0"/>
              <a:t>water</a:t>
            </a:r>
            <a:r>
              <a:rPr lang="cs-CZ" sz="2400" dirty="0" smtClean="0"/>
              <a:t>s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cs-CZ" sz="2400" dirty="0" err="1" smtClean="0"/>
              <a:t>about</a:t>
            </a:r>
            <a:r>
              <a:rPr lang="cs-CZ" sz="2400" dirty="0" smtClean="0"/>
              <a:t> </a:t>
            </a:r>
            <a:r>
              <a:rPr lang="en-US" sz="2400" dirty="0" smtClean="0"/>
              <a:t>sensitive </a:t>
            </a:r>
            <a:r>
              <a:rPr lang="en-US" sz="2400" dirty="0"/>
              <a:t>areas.</a:t>
            </a:r>
            <a:br>
              <a:rPr lang="en-US" sz="2400" dirty="0"/>
            </a:br>
            <a:r>
              <a:rPr lang="en-US" sz="2400" dirty="0"/>
              <a:t>• Act No. 185/2001 Coll. on waste - determines the treatment of waste from WWTPs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en-US" sz="2400" dirty="0" smtClean="0"/>
              <a:t>(</a:t>
            </a:r>
            <a:r>
              <a:rPr lang="en-US" sz="2400" dirty="0"/>
              <a:t>sludge, shrubs</a:t>
            </a:r>
            <a:r>
              <a:rPr lang="en-US" sz="2400" dirty="0" smtClean="0"/>
              <a:t>,</a:t>
            </a:r>
            <a:r>
              <a:rPr lang="cs-CZ" sz="2400" dirty="0" smtClean="0"/>
              <a:t> </a:t>
            </a:r>
            <a:r>
              <a:rPr lang="en-US" sz="2400" dirty="0" smtClean="0"/>
              <a:t>sand</a:t>
            </a:r>
            <a:r>
              <a:rPr lang="en-US" sz="2400" dirty="0"/>
              <a:t>, soil from root fields, etc.)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459329" y="320743"/>
            <a:ext cx="2330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Waste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water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91113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78426" y="1673375"/>
            <a:ext cx="109826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Basic methods of wastewater </a:t>
            </a:r>
            <a:r>
              <a:rPr lang="en-US" sz="2400" b="1" dirty="0" smtClean="0"/>
              <a:t>treatment</a:t>
            </a:r>
            <a:endParaRPr lang="cs-CZ" sz="2400" b="1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smtClean="0"/>
              <a:t>Mechanical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smtClean="0"/>
              <a:t>Physical-chemical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smtClean="0"/>
              <a:t>Biological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• In practice, </a:t>
            </a:r>
            <a:r>
              <a:rPr lang="cs-CZ" sz="2400" dirty="0" err="1" smtClean="0"/>
              <a:t>combination</a:t>
            </a:r>
            <a:r>
              <a:rPr lang="en-US" sz="2400" dirty="0" smtClean="0"/>
              <a:t> </a:t>
            </a:r>
            <a:r>
              <a:rPr lang="en-US" sz="2400" dirty="0"/>
              <a:t>of the three procedures are </a:t>
            </a:r>
            <a:r>
              <a:rPr lang="en-US" sz="2400" dirty="0" smtClean="0"/>
              <a:t>used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Sewage </a:t>
            </a:r>
            <a:r>
              <a:rPr lang="cs-CZ" sz="2400" b="1" dirty="0" err="1" smtClean="0"/>
              <a:t>sorting</a:t>
            </a:r>
            <a:endParaRPr lang="cs-CZ" sz="2400" b="1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• Wastewater </a:t>
            </a:r>
            <a:r>
              <a:rPr lang="en-US" sz="2400" dirty="0" smtClean="0"/>
              <a:t>sewage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• Waste water </a:t>
            </a:r>
            <a:r>
              <a:rPr lang="en-US" sz="2400" dirty="0" smtClean="0"/>
              <a:t>industrial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• Wastewater rainfall (rainfall</a:t>
            </a:r>
            <a:r>
              <a:rPr lang="en-US" sz="2400" dirty="0" smtClean="0"/>
              <a:t>)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76253" y="582496"/>
            <a:ext cx="2330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Waste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water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113547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059692" y="511277"/>
            <a:ext cx="5281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Waste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water</a:t>
            </a:r>
            <a:r>
              <a:rPr lang="cs-CZ" sz="3200" b="1" dirty="0" smtClean="0"/>
              <a:t> – WWTP </a:t>
            </a:r>
            <a:r>
              <a:rPr lang="cs-CZ" sz="3200" b="1" dirty="0" err="1" smtClean="0"/>
              <a:t>scheme</a:t>
            </a:r>
            <a:endParaRPr lang="cs-CZ" sz="3200" b="1" dirty="0"/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77" y="2267031"/>
            <a:ext cx="10155440" cy="397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25577" y="3179806"/>
            <a:ext cx="79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Inflow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38400" y="2347784"/>
            <a:ext cx="176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Ramp  </a:t>
            </a:r>
            <a:r>
              <a:rPr lang="cs-CZ" b="1" dirty="0" err="1"/>
              <a:t>S</a:t>
            </a:r>
            <a:r>
              <a:rPr lang="cs-CZ" b="1" dirty="0" err="1" smtClean="0"/>
              <a:t>and</a:t>
            </a:r>
            <a:r>
              <a:rPr lang="cs-CZ" b="1" dirty="0" smtClean="0"/>
              <a:t> trap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481384" y="2166551"/>
            <a:ext cx="539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S</a:t>
            </a:r>
            <a:r>
              <a:rPr lang="en-US" b="1" dirty="0" err="1" smtClean="0"/>
              <a:t>ettling</a:t>
            </a:r>
            <a:r>
              <a:rPr lang="en-US" b="1" dirty="0" smtClean="0"/>
              <a:t> tank</a:t>
            </a:r>
            <a:r>
              <a:rPr lang="cs-CZ" b="1" dirty="0" smtClean="0"/>
              <a:t>   </a:t>
            </a:r>
            <a:r>
              <a:rPr lang="cs-CZ" b="1" dirty="0" err="1" smtClean="0"/>
              <a:t>Activation</a:t>
            </a:r>
            <a:r>
              <a:rPr lang="cs-CZ" b="1" dirty="0" smtClean="0"/>
              <a:t> tank   </a:t>
            </a:r>
            <a:r>
              <a:rPr lang="cs-CZ" b="1" dirty="0" err="1" smtClean="0"/>
              <a:t>Secondary</a:t>
            </a:r>
            <a:r>
              <a:rPr lang="cs-CZ" b="1" dirty="0" smtClean="0"/>
              <a:t> </a:t>
            </a:r>
            <a:r>
              <a:rPr lang="cs-CZ" b="1" dirty="0" err="1" smtClean="0"/>
              <a:t>settling</a:t>
            </a:r>
            <a:r>
              <a:rPr lang="cs-CZ" b="1" dirty="0" smtClean="0"/>
              <a:t> tank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58746" y="5865341"/>
            <a:ext cx="397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Primary</a:t>
            </a:r>
            <a:r>
              <a:rPr lang="cs-CZ" b="1" dirty="0" smtClean="0"/>
              <a:t> </a:t>
            </a:r>
            <a:r>
              <a:rPr lang="cs-CZ" b="1" dirty="0" err="1" smtClean="0"/>
              <a:t>sludge</a:t>
            </a:r>
            <a:r>
              <a:rPr lang="cs-CZ" b="1" dirty="0" smtClean="0"/>
              <a:t>               </a:t>
            </a:r>
            <a:r>
              <a:rPr lang="cs-CZ" b="1" dirty="0" err="1" smtClean="0"/>
              <a:t>Activated</a:t>
            </a:r>
            <a:r>
              <a:rPr lang="cs-CZ" b="1" dirty="0" smtClean="0"/>
              <a:t> </a:t>
            </a:r>
            <a:r>
              <a:rPr lang="cs-CZ" b="1" dirty="0" err="1" smtClean="0"/>
              <a:t>sludge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9654746" y="3328086"/>
            <a:ext cx="96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Outflow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359220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2000" y="189450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The waste water first goes to the </a:t>
            </a:r>
            <a:r>
              <a:rPr lang="en-US" sz="2400" b="1" dirty="0"/>
              <a:t>gravel trap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400" dirty="0"/>
              <a:t>The next level is </a:t>
            </a:r>
            <a:r>
              <a:rPr lang="en-US" sz="2400" b="1" dirty="0"/>
              <a:t>ramp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 smtClean="0"/>
              <a:t>	</a:t>
            </a:r>
            <a:r>
              <a:rPr lang="en-US" sz="2400" dirty="0" smtClean="0"/>
              <a:t>- </a:t>
            </a:r>
            <a:r>
              <a:rPr lang="en-US" sz="2400" dirty="0"/>
              <a:t>removal of rough floating dirt</a:t>
            </a:r>
            <a:br>
              <a:rPr lang="en-US" sz="2400" dirty="0"/>
            </a:br>
            <a:r>
              <a:rPr lang="cs-CZ" sz="2400" dirty="0" smtClean="0"/>
              <a:t>	  </a:t>
            </a:r>
            <a:r>
              <a:rPr lang="en-US" sz="2400" dirty="0" smtClean="0"/>
              <a:t>(</a:t>
            </a:r>
            <a:r>
              <a:rPr lang="en-US" sz="2400" dirty="0"/>
              <a:t>protection of other parts of the </a:t>
            </a:r>
            <a:endParaRPr lang="cs-CZ" sz="2400" dirty="0" smtClean="0"/>
          </a:p>
          <a:p>
            <a:r>
              <a:rPr lang="cs-CZ" sz="2400" dirty="0" smtClean="0"/>
              <a:t>                </a:t>
            </a:r>
            <a:r>
              <a:rPr lang="en-US" sz="2400" dirty="0" smtClean="0"/>
              <a:t>treatment </a:t>
            </a:r>
            <a:r>
              <a:rPr lang="en-US" sz="2400" dirty="0"/>
              <a:t>plant)</a:t>
            </a:r>
            <a:br>
              <a:rPr lang="en-US" sz="2400" dirty="0"/>
            </a:br>
            <a:r>
              <a:rPr lang="cs-CZ" sz="2400" dirty="0" smtClean="0"/>
              <a:t>	</a:t>
            </a:r>
            <a:r>
              <a:rPr lang="en-US" sz="2400" dirty="0" smtClean="0"/>
              <a:t>- </a:t>
            </a:r>
            <a:r>
              <a:rPr lang="en-US" sz="2400" dirty="0"/>
              <a:t>landfill, composting, combustion.</a:t>
            </a:r>
            <a:br>
              <a:rPr lang="en-US" sz="2400" dirty="0"/>
            </a:br>
            <a:r>
              <a:rPr lang="en-US" sz="2400" b="1" dirty="0"/>
              <a:t>A sand trap </a:t>
            </a:r>
            <a:r>
              <a:rPr lang="en-US" sz="2400" dirty="0"/>
              <a:t>is next</a:t>
            </a:r>
            <a:br>
              <a:rPr lang="en-US" sz="2400" dirty="0"/>
            </a:br>
            <a:r>
              <a:rPr lang="en-US" sz="2400" dirty="0"/>
              <a:t>The last device for mechanical cleaning</a:t>
            </a:r>
            <a:br>
              <a:rPr lang="en-US" sz="2400" dirty="0"/>
            </a:br>
            <a:r>
              <a:rPr lang="cs-CZ" sz="2400" dirty="0" smtClean="0"/>
              <a:t>- </a:t>
            </a:r>
            <a:r>
              <a:rPr lang="en-US" sz="2400" b="1" dirty="0" smtClean="0"/>
              <a:t>the </a:t>
            </a:r>
            <a:r>
              <a:rPr lang="en-US" sz="2400" b="1" dirty="0"/>
              <a:t>settling tank </a:t>
            </a:r>
            <a:r>
              <a:rPr lang="en-US" sz="2400" dirty="0"/>
              <a:t>is a gravitational separation</a:t>
            </a:r>
            <a:br>
              <a:rPr lang="en-US" sz="2400" dirty="0"/>
            </a:br>
            <a:r>
              <a:rPr lang="cs-CZ" sz="2400" dirty="0" smtClean="0"/>
              <a:t> 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en-US" sz="2400" dirty="0" smtClean="0"/>
              <a:t>suspended </a:t>
            </a:r>
            <a:r>
              <a:rPr lang="en-US" sz="2400" dirty="0"/>
              <a:t>substances</a:t>
            </a:r>
            <a:br>
              <a:rPr lang="en-US" sz="2400" dirty="0"/>
            </a:br>
            <a:r>
              <a:rPr lang="en-US" sz="2400" b="1" dirty="0"/>
              <a:t>Primary sludge </a:t>
            </a:r>
            <a:r>
              <a:rPr lang="en-US" sz="2400" dirty="0"/>
              <a:t>is formed</a:t>
            </a:r>
            <a:br>
              <a:rPr lang="en-US" sz="2400" dirty="0"/>
            </a:br>
            <a:r>
              <a:rPr lang="cs-CZ" sz="2400" dirty="0" smtClean="0"/>
              <a:t>- </a:t>
            </a:r>
            <a:r>
              <a:rPr lang="en-US" sz="2400" dirty="0" smtClean="0"/>
              <a:t>processed </a:t>
            </a:r>
            <a:r>
              <a:rPr lang="en-US" sz="2400" dirty="0"/>
              <a:t>in the sludge management.</a:t>
            </a:r>
            <a:endParaRPr lang="cs-CZ" sz="2400" dirty="0"/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89" y="2261852"/>
            <a:ext cx="4882155" cy="39239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4306534" y="629268"/>
            <a:ext cx="3886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– WWTP</a:t>
            </a:r>
          </a:p>
        </p:txBody>
      </p:sp>
    </p:spTree>
    <p:extLst>
      <p:ext uri="{BB962C8B-B14F-4D97-AF65-F5344CB8AC3E}">
        <p14:creationId xmlns:p14="http://schemas.microsoft.com/office/powerpoint/2010/main" val="993850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8761" y="1533180"/>
            <a:ext cx="111301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BIOLOGICAL CLEANING (SECONDARY</a:t>
            </a:r>
            <a:r>
              <a:rPr lang="cs-CZ" sz="2400" b="1" dirty="0" smtClean="0"/>
              <a:t>)</a:t>
            </a:r>
          </a:p>
          <a:p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- </a:t>
            </a:r>
            <a:r>
              <a:rPr lang="cs-CZ" sz="2400" dirty="0" err="1"/>
              <a:t>activation</a:t>
            </a:r>
            <a:r>
              <a:rPr lang="cs-CZ" sz="2400" dirty="0"/>
              <a:t> line</a:t>
            </a:r>
            <a:br>
              <a:rPr lang="cs-CZ" sz="2400" dirty="0"/>
            </a:br>
            <a:r>
              <a:rPr lang="cs-CZ" sz="2400" dirty="0" smtClean="0"/>
              <a:t>- </a:t>
            </a:r>
            <a:r>
              <a:rPr lang="cs-CZ" sz="2400" dirty="0" err="1" smtClean="0"/>
              <a:t>secondary</a:t>
            </a:r>
            <a:r>
              <a:rPr lang="cs-CZ" sz="2400" dirty="0" smtClean="0"/>
              <a:t> </a:t>
            </a:r>
            <a:r>
              <a:rPr lang="cs-CZ" sz="2400" dirty="0" err="1"/>
              <a:t>settling</a:t>
            </a:r>
            <a:r>
              <a:rPr lang="cs-CZ" sz="2400" dirty="0"/>
              <a:t> tank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b="1" dirty="0" err="1"/>
              <a:t>Activation</a:t>
            </a:r>
            <a:r>
              <a:rPr lang="cs-CZ" sz="2400" b="1" dirty="0"/>
              <a:t> tank </a:t>
            </a:r>
            <a:r>
              <a:rPr lang="cs-CZ" sz="2400" dirty="0"/>
              <a:t>- </a:t>
            </a:r>
            <a:r>
              <a:rPr lang="cs-CZ" sz="2400" dirty="0" err="1" smtClean="0"/>
              <a:t>microorganisms</a:t>
            </a:r>
            <a:r>
              <a:rPr lang="cs-CZ" sz="2400" dirty="0" smtClean="0"/>
              <a:t> </a:t>
            </a:r>
            <a:r>
              <a:rPr lang="cs-CZ" sz="2400" dirty="0"/>
              <a:t>in aerobic </a:t>
            </a:r>
            <a:r>
              <a:rPr lang="cs-CZ" sz="2400" dirty="0" err="1"/>
              <a:t>conditions</a:t>
            </a:r>
            <a:r>
              <a:rPr lang="cs-CZ" sz="2400" dirty="0"/>
              <a:t> </a:t>
            </a:r>
            <a:r>
              <a:rPr lang="cs-CZ" sz="2400" dirty="0" err="1"/>
              <a:t>decompose</a:t>
            </a:r>
            <a:r>
              <a:rPr lang="cs-CZ" sz="2400" dirty="0"/>
              <a:t> </a:t>
            </a:r>
            <a:r>
              <a:rPr lang="cs-CZ" sz="2400" dirty="0" err="1" smtClean="0"/>
              <a:t>organics</a:t>
            </a:r>
            <a:r>
              <a:rPr lang="cs-CZ" sz="24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cs-CZ" sz="2400" dirty="0" err="1" smtClean="0"/>
              <a:t>biological</a:t>
            </a:r>
            <a:r>
              <a:rPr lang="cs-CZ" sz="2400" dirty="0" smtClean="0"/>
              <a:t> </a:t>
            </a:r>
            <a:r>
              <a:rPr lang="cs-CZ" sz="2400" dirty="0" err="1"/>
              <a:t>oxidation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organic</a:t>
            </a:r>
            <a:r>
              <a:rPr lang="cs-CZ" sz="2400" dirty="0"/>
              <a:t> </a:t>
            </a:r>
            <a:r>
              <a:rPr lang="cs-CZ" sz="2400" dirty="0" err="1"/>
              <a:t>substrate</a:t>
            </a:r>
            <a:r>
              <a:rPr lang="cs-CZ" sz="2400" dirty="0"/>
              <a:t>, </a:t>
            </a:r>
            <a:r>
              <a:rPr lang="cs-CZ" sz="2400" dirty="0" err="1"/>
              <a:t>ammoniacal</a:t>
            </a:r>
            <a:r>
              <a:rPr lang="cs-CZ" sz="2400" dirty="0"/>
              <a:t> </a:t>
            </a:r>
            <a:r>
              <a:rPr lang="cs-CZ" sz="2400" dirty="0" err="1"/>
              <a:t>nitrogen</a:t>
            </a:r>
            <a:r>
              <a:rPr lang="cs-CZ" sz="2400" dirty="0"/>
              <a:t>, </a:t>
            </a:r>
            <a:r>
              <a:rPr lang="cs-CZ" sz="2400" dirty="0" err="1"/>
              <a:t>nitrification</a:t>
            </a:r>
            <a:r>
              <a:rPr lang="cs-CZ" sz="2400" dirty="0" smtClean="0"/>
              <a:t>, </a:t>
            </a:r>
          </a:p>
          <a:p>
            <a:r>
              <a:rPr lang="cs-CZ" sz="2400" dirty="0" smtClean="0"/>
              <a:t>     </a:t>
            </a:r>
            <a:r>
              <a:rPr lang="cs-CZ" sz="2400" dirty="0" err="1" smtClean="0"/>
              <a:t>denitrification</a:t>
            </a:r>
            <a:r>
              <a:rPr lang="cs-CZ" sz="2400" dirty="0" smtClean="0"/>
              <a:t>, </a:t>
            </a:r>
            <a:r>
              <a:rPr lang="cs-CZ" sz="2400" dirty="0" err="1" smtClean="0"/>
              <a:t>biological</a:t>
            </a:r>
            <a:r>
              <a:rPr lang="cs-CZ" sz="2400" dirty="0" smtClean="0"/>
              <a:t> </a:t>
            </a:r>
            <a:r>
              <a:rPr lang="cs-CZ" sz="2400" dirty="0" err="1" smtClean="0"/>
              <a:t>decomposition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phosphorus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r>
              <a:rPr lang="cs-CZ" sz="2400" dirty="0" smtClean="0"/>
              <a:t> </a:t>
            </a:r>
            <a:r>
              <a:rPr lang="cs-CZ" sz="2400" dirty="0" err="1" smtClean="0"/>
              <a:t>its</a:t>
            </a:r>
            <a:r>
              <a:rPr lang="cs-CZ" sz="2400" dirty="0" smtClean="0"/>
              <a:t> </a:t>
            </a:r>
            <a:r>
              <a:rPr lang="cs-CZ" sz="2400" dirty="0" err="1" smtClean="0"/>
              <a:t>chemical</a:t>
            </a:r>
            <a:r>
              <a:rPr lang="cs-CZ" sz="2400" dirty="0" smtClean="0"/>
              <a:t> </a:t>
            </a:r>
            <a:r>
              <a:rPr lang="cs-CZ" sz="2400" dirty="0" err="1" smtClean="0"/>
              <a:t>precipitation</a:t>
            </a:r>
            <a:r>
              <a:rPr lang="cs-CZ" sz="2400" dirty="0" smtClean="0"/>
              <a:t>.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b="1" dirty="0" err="1" smtClean="0"/>
              <a:t>Secondary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settling</a:t>
            </a:r>
            <a:r>
              <a:rPr lang="cs-CZ" sz="2400" b="1" dirty="0" smtClean="0"/>
              <a:t> tank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err="1" smtClean="0"/>
              <a:t>separation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activated</a:t>
            </a:r>
            <a:r>
              <a:rPr lang="cs-CZ" sz="2400" dirty="0" smtClean="0"/>
              <a:t> </a:t>
            </a:r>
            <a:r>
              <a:rPr lang="cs-CZ" sz="2400" dirty="0" err="1" smtClean="0"/>
              <a:t>sludge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purified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267203" y="540774"/>
            <a:ext cx="3886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– </a:t>
            </a:r>
            <a:r>
              <a:rPr lang="cs-CZ" sz="3200" b="1" dirty="0" smtClean="0"/>
              <a:t>WWTP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8041471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96412" y="1167691"/>
            <a:ext cx="108744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Sludge processing technology</a:t>
            </a:r>
            <a:br>
              <a:rPr lang="en-US" sz="2400" b="1" dirty="0"/>
            </a:br>
            <a:r>
              <a:rPr lang="en-US" sz="2400" dirty="0"/>
              <a:t>1. </a:t>
            </a:r>
            <a:r>
              <a:rPr lang="cs-CZ" sz="2400" dirty="0" err="1" smtClean="0"/>
              <a:t>Concentration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2. Stabilization</a:t>
            </a:r>
            <a:br>
              <a:rPr lang="en-US" sz="2400" dirty="0"/>
            </a:br>
            <a:r>
              <a:rPr lang="en-US" sz="2400" dirty="0"/>
              <a:t>3. Drainage</a:t>
            </a:r>
            <a:br>
              <a:rPr lang="en-US" sz="2400" dirty="0"/>
            </a:br>
            <a:r>
              <a:rPr lang="en-US" sz="2400" dirty="0"/>
              <a:t>4. </a:t>
            </a:r>
            <a:r>
              <a:rPr lang="en-US" sz="2400" dirty="0" smtClean="0"/>
              <a:t>Hygiene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• Stabilization of sludge </a:t>
            </a:r>
            <a:r>
              <a:rPr lang="en-US" sz="2400" dirty="0"/>
              <a:t>- </a:t>
            </a:r>
            <a:r>
              <a:rPr lang="cs-CZ" sz="2400" dirty="0" smtClean="0"/>
              <a:t>r</a:t>
            </a:r>
            <a:r>
              <a:rPr lang="en-US" sz="2400" dirty="0" err="1" smtClean="0"/>
              <a:t>eduction</a:t>
            </a:r>
            <a:r>
              <a:rPr lang="en-US" sz="2400" dirty="0" smtClean="0"/>
              <a:t> </a:t>
            </a:r>
            <a:r>
              <a:rPr lang="en-US" sz="2400" dirty="0"/>
              <a:t>of degradable organic matter (microbes in </a:t>
            </a:r>
            <a:r>
              <a:rPr lang="en-US" sz="2400" dirty="0" smtClean="0"/>
              <a:t>aerobic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</a:t>
            </a:r>
            <a:r>
              <a:rPr lang="en-US" sz="2400" dirty="0" smtClean="0"/>
              <a:t> or</a:t>
            </a:r>
            <a:r>
              <a:rPr lang="cs-CZ" sz="2400" dirty="0" smtClean="0"/>
              <a:t> </a:t>
            </a:r>
            <a:r>
              <a:rPr lang="en-US" sz="2400" dirty="0" smtClean="0"/>
              <a:t>anaerobic </a:t>
            </a:r>
            <a:r>
              <a:rPr lang="en-US" sz="2400" dirty="0"/>
              <a:t>conditions) and the destruction of pathogenic </a:t>
            </a:r>
            <a:r>
              <a:rPr lang="en-US" sz="2400" dirty="0" smtClean="0"/>
              <a:t>microorganisms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Total decomposition and other sludge stabilization methods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- drying at low temperatures,</a:t>
            </a:r>
            <a:br>
              <a:rPr lang="en-US" sz="2400" dirty="0"/>
            </a:br>
            <a:r>
              <a:rPr lang="en-US" sz="2400" dirty="0"/>
              <a:t>- drying at high temperatures (105 ° C),</a:t>
            </a:r>
            <a:br>
              <a:rPr lang="en-US" sz="2400" dirty="0"/>
            </a:br>
            <a:r>
              <a:rPr lang="en-US" sz="2400" dirty="0"/>
              <a:t>- total decomposition with oxygen at 160 ° C,</a:t>
            </a:r>
            <a:br>
              <a:rPr lang="en-US" sz="2400" dirty="0"/>
            </a:br>
            <a:r>
              <a:rPr lang="en-US" sz="2400" dirty="0"/>
              <a:t>- combustion of sludge with other fuels in power stations or cement </a:t>
            </a:r>
            <a:r>
              <a:rPr lang="en-US" sz="2400" dirty="0" smtClean="0"/>
              <a:t>plants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129552" y="471951"/>
            <a:ext cx="3886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– </a:t>
            </a:r>
            <a:r>
              <a:rPr lang="cs-CZ" sz="3200" b="1" dirty="0" smtClean="0"/>
              <a:t>WWTP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1606692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75070" y="1873411"/>
            <a:ext cx="103238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 smtClean="0"/>
              <a:t>Sludge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hygiene</a:t>
            </a:r>
            <a:endParaRPr lang="cs-CZ" sz="2400" b="1" dirty="0" smtClean="0"/>
          </a:p>
          <a:p>
            <a:endParaRPr lang="cs-CZ" sz="2400" b="1" dirty="0"/>
          </a:p>
          <a:p>
            <a:r>
              <a:rPr lang="cs-CZ" sz="2400" dirty="0" smtClean="0"/>
              <a:t>- </a:t>
            </a:r>
            <a:r>
              <a:rPr lang="en-US" sz="2400" dirty="0" smtClean="0"/>
              <a:t>heat </a:t>
            </a:r>
            <a:r>
              <a:rPr lang="en-US" sz="2400" dirty="0"/>
              <a:t>treatment of sludge at high temperatures</a:t>
            </a:r>
            <a:br>
              <a:rPr lang="en-US" sz="2400" dirty="0"/>
            </a:br>
            <a:r>
              <a:rPr lang="en-US" sz="2400" dirty="0"/>
              <a:t>- </a:t>
            </a:r>
            <a:r>
              <a:rPr lang="cs-CZ" sz="2400" dirty="0" err="1"/>
              <a:t>p</a:t>
            </a:r>
            <a:r>
              <a:rPr lang="cs-CZ" sz="2400" dirty="0" err="1" smtClean="0"/>
              <a:t>asteurization</a:t>
            </a:r>
            <a:r>
              <a:rPr lang="cs-CZ" sz="2400" dirty="0" smtClean="0"/>
              <a:t> </a:t>
            </a:r>
            <a:r>
              <a:rPr lang="en-US" sz="2400" dirty="0" smtClean="0"/>
              <a:t>of </a:t>
            </a:r>
            <a:r>
              <a:rPr lang="en-US" sz="2400" dirty="0"/>
              <a:t>sludge</a:t>
            </a:r>
            <a:br>
              <a:rPr lang="en-US" sz="2400" dirty="0"/>
            </a:br>
            <a:r>
              <a:rPr lang="en-US" sz="2400" dirty="0"/>
              <a:t>- chemical treatment of sludge - liming</a:t>
            </a:r>
            <a:br>
              <a:rPr lang="en-US" sz="2400" dirty="0"/>
            </a:br>
            <a:r>
              <a:rPr lang="en-US" sz="2400" dirty="0"/>
              <a:t>- anaerobic thermophilic processing methods</a:t>
            </a:r>
            <a:br>
              <a:rPr lang="en-US" sz="2400" dirty="0"/>
            </a:br>
            <a:r>
              <a:rPr lang="en-US" sz="2400" dirty="0"/>
              <a:t>- composting</a:t>
            </a:r>
            <a:br>
              <a:rPr lang="en-US" sz="2400" dirty="0"/>
            </a:br>
            <a:r>
              <a:rPr lang="en-US" sz="2400" dirty="0"/>
              <a:t>- special methods: ionizing radiation, ozone, decomposition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67433" y="571108"/>
            <a:ext cx="3886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– WWTP</a:t>
            </a:r>
          </a:p>
        </p:txBody>
      </p:sp>
    </p:spTree>
    <p:extLst>
      <p:ext uri="{BB962C8B-B14F-4D97-AF65-F5344CB8AC3E}">
        <p14:creationId xmlns:p14="http://schemas.microsoft.com/office/powerpoint/2010/main" val="38891394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1108" y="1521652"/>
            <a:ext cx="111596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Category </a:t>
            </a:r>
            <a:r>
              <a:rPr lang="en-US" sz="2400" b="1" dirty="0"/>
              <a:t>I</a:t>
            </a:r>
            <a:r>
              <a:rPr lang="en-US" sz="2400" dirty="0"/>
              <a:t> </a:t>
            </a:r>
            <a:r>
              <a:rPr lang="cs-CZ" sz="2400" dirty="0" smtClean="0"/>
              <a:t> - </a:t>
            </a:r>
            <a:r>
              <a:rPr lang="en-US" sz="2400" dirty="0" err="1" smtClean="0"/>
              <a:t>sludges</a:t>
            </a:r>
            <a:r>
              <a:rPr lang="en-US" sz="2400" dirty="0" smtClean="0"/>
              <a:t> </a:t>
            </a:r>
            <a:r>
              <a:rPr lang="en-US" sz="2400" dirty="0"/>
              <a:t>can generally be applied to land used in agriculture</a:t>
            </a:r>
            <a:br>
              <a:rPr lang="en-US" sz="2400" dirty="0"/>
            </a:br>
            <a:r>
              <a:rPr lang="en-US" sz="2400" b="1" dirty="0"/>
              <a:t>Category II </a:t>
            </a:r>
            <a:r>
              <a:rPr lang="cs-CZ" sz="2400" b="1" dirty="0" smtClean="0"/>
              <a:t>- </a:t>
            </a:r>
            <a:r>
              <a:rPr lang="en-US" sz="2400" dirty="0" smtClean="0"/>
              <a:t>sludge </a:t>
            </a:r>
            <a:r>
              <a:rPr lang="en-US" sz="2400" dirty="0"/>
              <a:t>can be applied to agricultural land intended for the cultivation of </a:t>
            </a:r>
            <a:r>
              <a:rPr lang="en-US" sz="2400" dirty="0" smtClean="0"/>
              <a:t>technical</a:t>
            </a:r>
            <a:r>
              <a:rPr lang="cs-CZ" sz="2400" dirty="0" smtClean="0"/>
              <a:t> </a:t>
            </a:r>
            <a:r>
              <a:rPr lang="en-US" sz="2400" dirty="0" smtClean="0"/>
              <a:t>crops</a:t>
            </a:r>
            <a:r>
              <a:rPr lang="en-US" sz="2400" dirty="0"/>
              <a:t>, and land that will not grow for at least 3 years after the use of sewage </a:t>
            </a:r>
            <a:r>
              <a:rPr lang="en-US" sz="2400" dirty="0" smtClean="0"/>
              <a:t>sludge</a:t>
            </a:r>
            <a:r>
              <a:rPr lang="cs-CZ" sz="2400" dirty="0" smtClean="0"/>
              <a:t> </a:t>
            </a:r>
            <a:r>
              <a:rPr lang="en-US" sz="2400" dirty="0" smtClean="0"/>
              <a:t>field </a:t>
            </a:r>
            <a:r>
              <a:rPr lang="en-US" sz="2400" dirty="0"/>
              <a:t>vegetables and intensely fruit-bearing fruit </a:t>
            </a:r>
            <a:r>
              <a:rPr lang="en-US" sz="2400" dirty="0" smtClean="0"/>
              <a:t>planting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883744" y="383460"/>
            <a:ext cx="3886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– </a:t>
            </a:r>
            <a:r>
              <a:rPr lang="cs-CZ" sz="3200" b="1" dirty="0" smtClean="0"/>
              <a:t>WWTP</a:t>
            </a:r>
            <a:endParaRPr lang="cs-CZ" sz="3200" b="1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55" y="4018034"/>
            <a:ext cx="7549390" cy="21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59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7420" y="1907459"/>
            <a:ext cx="101206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Lack of water in the body (dehydration) - headaches, fatigue, malaise, decrease </a:t>
            </a:r>
            <a:endParaRPr lang="cs-CZ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physical and mental performance, including decreased </a:t>
            </a:r>
            <a:r>
              <a:rPr lang="en-US" sz="2400" dirty="0" smtClean="0"/>
              <a:t>concentration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- </a:t>
            </a:r>
            <a:r>
              <a:rPr lang="en-US" sz="2400" dirty="0" smtClean="0"/>
              <a:t>children </a:t>
            </a:r>
            <a:r>
              <a:rPr lang="cs-CZ" sz="2400" dirty="0" smtClean="0"/>
              <a:t>- </a:t>
            </a:r>
            <a:r>
              <a:rPr lang="en-US" sz="2400" dirty="0" smtClean="0"/>
              <a:t>decreased </a:t>
            </a:r>
            <a:r>
              <a:rPr lang="en-US" sz="2400" dirty="0"/>
              <a:t>ability to </a:t>
            </a:r>
            <a:r>
              <a:rPr lang="en-US" sz="2400" dirty="0" smtClean="0"/>
              <a:t>concentrate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Long-term fluid deficiency - renal impairment, kidney and urinary stones, </a:t>
            </a:r>
            <a:endParaRPr lang="cs-CZ" sz="2400" dirty="0" smtClean="0"/>
          </a:p>
          <a:p>
            <a:r>
              <a:rPr lang="en-US" sz="2400" dirty="0" smtClean="0"/>
              <a:t>risk of urinary tract infection</a:t>
            </a:r>
            <a:r>
              <a:rPr lang="cs-CZ" sz="2400" dirty="0" smtClean="0"/>
              <a:t>,…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316361" y="570271"/>
            <a:ext cx="324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Water and health 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992876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9893" y="1125548"/>
            <a:ext cx="11447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Limit values of concentrations of selected hazardous substances and elements </a:t>
            </a:r>
            <a:r>
              <a:rPr lang="en-US" sz="2400" dirty="0" smtClean="0"/>
              <a:t>in</a:t>
            </a:r>
            <a:r>
              <a:rPr lang="cs-CZ" sz="2400" dirty="0" smtClean="0"/>
              <a:t> </a:t>
            </a:r>
            <a:r>
              <a:rPr lang="en-US" sz="2400" dirty="0" smtClean="0"/>
              <a:t>slurries </a:t>
            </a:r>
            <a:r>
              <a:rPr lang="en-US" sz="2400" dirty="0"/>
              <a:t>for their use on agricultural land</a:t>
            </a:r>
            <a:endParaRPr lang="cs-CZ" sz="2400" dirty="0"/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61" y="2330283"/>
            <a:ext cx="5760720" cy="440309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913240" y="235972"/>
            <a:ext cx="3886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</a:t>
            </a:r>
            <a:r>
              <a:rPr lang="cs-CZ" sz="3200" b="1" dirty="0" err="1"/>
              <a:t>water</a:t>
            </a:r>
            <a:r>
              <a:rPr lang="cs-CZ" sz="3200" b="1" dirty="0"/>
              <a:t> – WWTP</a:t>
            </a:r>
          </a:p>
        </p:txBody>
      </p:sp>
    </p:spTree>
    <p:extLst>
      <p:ext uri="{BB962C8B-B14F-4D97-AF65-F5344CB8AC3E}">
        <p14:creationId xmlns:p14="http://schemas.microsoft.com/office/powerpoint/2010/main" val="5302415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02938" y="673206"/>
            <a:ext cx="3165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and </a:t>
            </a:r>
            <a:r>
              <a:rPr lang="cs-CZ" sz="3200" b="1" dirty="0" err="1"/>
              <a:t>health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356461" y="1720840"/>
            <a:ext cx="112517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Waste is every movable thing the person discards</a:t>
            </a:r>
            <a:r>
              <a:rPr lang="en-US" sz="2400" dirty="0" smtClean="0"/>
              <a:t>,</a:t>
            </a:r>
            <a:r>
              <a:rPr lang="cs-CZ" sz="2400" dirty="0" smtClean="0"/>
              <a:t> </a:t>
            </a:r>
            <a:r>
              <a:rPr lang="en-US" sz="2400" dirty="0" smtClean="0"/>
              <a:t>or </a:t>
            </a:r>
            <a:r>
              <a:rPr lang="en-US" sz="2400" dirty="0"/>
              <a:t>has the intention or duty to discard it, and it </a:t>
            </a:r>
            <a:r>
              <a:rPr lang="cs-CZ" sz="2400" dirty="0" err="1" smtClean="0"/>
              <a:t>belongs</a:t>
            </a:r>
            <a:r>
              <a:rPr lang="cs-CZ" sz="2400" dirty="0" smtClean="0"/>
              <a:t> </a:t>
            </a:r>
            <a:r>
              <a:rPr lang="en-US" sz="2400" dirty="0" smtClean="0"/>
              <a:t>into </a:t>
            </a:r>
            <a:r>
              <a:rPr lang="en-US" sz="2400" dirty="0"/>
              <a:t>one of the categories of waste listed in the </a:t>
            </a:r>
            <a:r>
              <a:rPr lang="en-US" sz="2400" dirty="0" smtClean="0"/>
              <a:t>catalog</a:t>
            </a:r>
            <a:r>
              <a:rPr lang="cs-CZ" sz="2400" dirty="0" smtClean="0"/>
              <a:t> </a:t>
            </a:r>
            <a:r>
              <a:rPr lang="en-US" sz="2400" dirty="0" smtClean="0"/>
              <a:t>waste </a:t>
            </a:r>
            <a:endParaRPr lang="cs-CZ" sz="2400" dirty="0" smtClean="0"/>
          </a:p>
          <a:p>
            <a:r>
              <a:rPr lang="en-US" sz="2400" dirty="0" smtClean="0"/>
              <a:t>(</a:t>
            </a:r>
            <a:r>
              <a:rPr lang="en-US" sz="2400" dirty="0"/>
              <a:t>Act No. 185/2001 Coll.)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u="sng" dirty="0"/>
              <a:t>Types by production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b="1" dirty="0"/>
              <a:t>Communal-mixed</a:t>
            </a:r>
            <a:r>
              <a:rPr lang="en-US" sz="2400" dirty="0"/>
              <a:t> - occurring in the activity of natural persons</a:t>
            </a:r>
            <a:r>
              <a:rPr lang="en-US" sz="2400" dirty="0" smtClean="0"/>
              <a:t>,</a:t>
            </a:r>
            <a:r>
              <a:rPr lang="cs-CZ" sz="2400" dirty="0" smtClean="0"/>
              <a:t> </a:t>
            </a:r>
            <a:r>
              <a:rPr lang="en-US" sz="2400" dirty="0" smtClean="0"/>
              <a:t>dangerous </a:t>
            </a:r>
            <a:r>
              <a:rPr lang="en-US" sz="2400" dirty="0"/>
              <a:t>drugs, cans from paints and thinners</a:t>
            </a:r>
            <a:r>
              <a:rPr lang="en-US" sz="2400" dirty="0" smtClean="0"/>
              <a:t>,</a:t>
            </a:r>
            <a:r>
              <a:rPr lang="cs-CZ" sz="2400" dirty="0" smtClean="0"/>
              <a:t> </a:t>
            </a:r>
            <a:r>
              <a:rPr lang="cs-CZ" sz="2400" dirty="0" err="1" smtClean="0"/>
              <a:t>etc</a:t>
            </a:r>
            <a:r>
              <a:rPr lang="cs-CZ" sz="2400" dirty="0" smtClean="0"/>
              <a:t>. - </a:t>
            </a:r>
            <a:r>
              <a:rPr lang="en-US" sz="2400" dirty="0"/>
              <a:t>it is </a:t>
            </a:r>
            <a:r>
              <a:rPr lang="en-US" sz="2400" b="1" dirty="0"/>
              <a:t>the largest amount </a:t>
            </a:r>
            <a:r>
              <a:rPr lang="en-US" sz="2400" dirty="0"/>
              <a:t>of all </a:t>
            </a:r>
            <a:r>
              <a:rPr lang="en-US" sz="2400" dirty="0" smtClean="0"/>
              <a:t>waste</a:t>
            </a:r>
            <a:r>
              <a:rPr lang="cs-CZ" sz="2400" dirty="0" smtClean="0"/>
              <a:t>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Agricultural</a:t>
            </a:r>
            <a:r>
              <a:rPr lang="en-US" sz="2400" dirty="0"/>
              <a:t> - wastes from plant and livestock production (urine, manure),</a:t>
            </a:r>
            <a:br>
              <a:rPr lang="en-US" sz="2400" dirty="0"/>
            </a:br>
            <a:r>
              <a:rPr lang="en-US" sz="2400" dirty="0"/>
              <a:t>      agrochemicals (fertilizers)</a:t>
            </a:r>
            <a:br>
              <a:rPr lang="en-US" sz="2400" dirty="0"/>
            </a:br>
            <a:r>
              <a:rPr lang="en-US" sz="2400" b="1" dirty="0"/>
              <a:t>Industrial</a:t>
            </a:r>
            <a:r>
              <a:rPr lang="en-US" sz="2400" dirty="0"/>
              <a:t> - from industrial activities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283326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52408" y="1592912"/>
            <a:ext cx="106473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u="sng" dirty="0" err="1" smtClean="0"/>
              <a:t>According</a:t>
            </a:r>
            <a:r>
              <a:rPr lang="cs-CZ" sz="2400" b="1" u="sng" dirty="0" smtClean="0"/>
              <a:t> to </a:t>
            </a:r>
            <a:r>
              <a:rPr lang="en-US" sz="2400" b="1" u="sng" dirty="0" smtClean="0"/>
              <a:t>the </a:t>
            </a:r>
            <a:r>
              <a:rPr lang="en-US" sz="2400" b="1" u="sng" dirty="0"/>
              <a:t>composition</a:t>
            </a:r>
            <a:r>
              <a:rPr lang="en-US" sz="2400" b="1" u="sng" dirty="0" smtClean="0"/>
              <a:t>:</a:t>
            </a:r>
            <a:endParaRPr lang="cs-CZ" sz="2400" b="1" u="sng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Inert</a:t>
            </a:r>
            <a:r>
              <a:rPr lang="en-US" sz="2400" dirty="0"/>
              <a:t> - not subject to biodegradation - does not </a:t>
            </a:r>
            <a:r>
              <a:rPr lang="cs-CZ" sz="2400" dirty="0" err="1" smtClean="0"/>
              <a:t>decompose</a:t>
            </a:r>
            <a:r>
              <a:rPr lang="cs-CZ" sz="2400" dirty="0" smtClean="0"/>
              <a:t>/rot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      Construction waste, glass, has no dangerous properties</a:t>
            </a:r>
            <a:br>
              <a:rPr lang="en-US" sz="2400" dirty="0"/>
            </a:br>
            <a:r>
              <a:rPr lang="en-US" sz="2400" b="1" dirty="0"/>
              <a:t>Biological</a:t>
            </a:r>
            <a:r>
              <a:rPr lang="en-US" sz="2400" dirty="0"/>
              <a:t> - is capable of aerobic and anaerobic digestion.</a:t>
            </a:r>
            <a:br>
              <a:rPr lang="en-US" sz="2400" dirty="0"/>
            </a:br>
            <a:r>
              <a:rPr lang="en-US" sz="2400" dirty="0"/>
              <a:t>      Food, paper, </a:t>
            </a:r>
            <a:r>
              <a:rPr lang="en-US" sz="2400" dirty="0" smtClean="0"/>
              <a:t>green</a:t>
            </a:r>
            <a:r>
              <a:rPr lang="cs-CZ" sz="2400" dirty="0" smtClean="0"/>
              <a:t> mater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Toxic, radioactive </a:t>
            </a:r>
            <a:r>
              <a:rPr lang="en-US" sz="2400" dirty="0"/>
              <a:t>- nuclear waste, </a:t>
            </a:r>
            <a:r>
              <a:rPr lang="cs-CZ" sz="2400" dirty="0" err="1" smtClean="0"/>
              <a:t>old</a:t>
            </a:r>
            <a:r>
              <a:rPr lang="cs-CZ" sz="2400" dirty="0" smtClean="0"/>
              <a:t> </a:t>
            </a:r>
            <a:r>
              <a:rPr lang="en-US" sz="2400" dirty="0" smtClean="0"/>
              <a:t>batteries</a:t>
            </a:r>
            <a:r>
              <a:rPr lang="en-US" sz="2400" dirty="0"/>
              <a:t>, drugs, oils</a:t>
            </a:r>
            <a:br>
              <a:rPr lang="en-US" sz="2400" dirty="0"/>
            </a:br>
            <a:r>
              <a:rPr lang="en-US" sz="2400" b="1" dirty="0"/>
              <a:t>Hospital</a:t>
            </a:r>
            <a:r>
              <a:rPr lang="en-US" sz="2400" dirty="0"/>
              <a:t> - parts of human bodies, infectious waste, needles</a:t>
            </a:r>
            <a:r>
              <a:rPr lang="en-US" sz="2400" dirty="0" smtClean="0"/>
              <a:t>,</a:t>
            </a:r>
            <a:r>
              <a:rPr lang="cs-CZ" sz="2400" dirty="0" smtClean="0"/>
              <a:t> </a:t>
            </a:r>
            <a:r>
              <a:rPr lang="en-US" sz="2400" dirty="0" smtClean="0"/>
              <a:t>plasma</a:t>
            </a:r>
            <a:r>
              <a:rPr lang="en-US" sz="2400" dirty="0"/>
              <a:t>, </a:t>
            </a:r>
            <a:r>
              <a:rPr lang="en-US" sz="2400" dirty="0" err="1"/>
              <a:t>cytostatics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4964481" y="547629"/>
            <a:ext cx="3165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and </a:t>
            </a:r>
            <a:r>
              <a:rPr lang="cs-CZ" sz="3200" b="1" dirty="0" err="1"/>
              <a:t>health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777519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577021" y="547629"/>
            <a:ext cx="3165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and </a:t>
            </a:r>
            <a:r>
              <a:rPr lang="cs-CZ" sz="3200" b="1" dirty="0" err="1"/>
              <a:t>health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1525960" y="2168320"/>
            <a:ext cx="92679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C</a:t>
            </a:r>
            <a:r>
              <a:rPr lang="en-US" sz="2400" b="1" dirty="0" err="1" smtClean="0"/>
              <a:t>ategories</a:t>
            </a:r>
            <a:r>
              <a:rPr lang="en-US" sz="2400" b="1" dirty="0" smtClean="0"/>
              <a:t> </a:t>
            </a:r>
            <a:r>
              <a:rPr lang="en-US" sz="2400" b="1" dirty="0"/>
              <a:t>of waste from medical facilities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Specific waste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Sharp objects</a:t>
            </a:r>
            <a:br>
              <a:rPr lang="en-US" sz="2400" dirty="0"/>
            </a:br>
            <a:r>
              <a:rPr lang="en-US" sz="2400" dirty="0"/>
              <a:t>Pathological and biologically contaminated waste</a:t>
            </a:r>
            <a:br>
              <a:rPr lang="en-US" sz="2400" dirty="0"/>
            </a:br>
            <a:r>
              <a:rPr lang="en-US" sz="2400" dirty="0"/>
              <a:t>Discarded chemicals, drugs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Non-specific waste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Other wastes not requiring protection against the spread of infections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80244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71351" y="2488859"/>
            <a:ext cx="95211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Exposure</a:t>
            </a:r>
            <a:r>
              <a:rPr lang="en-US" sz="2400" b="1" dirty="0" smtClean="0"/>
              <a:t>:</a:t>
            </a:r>
            <a:endParaRPr lang="cs-CZ" sz="2400" b="1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Dust</a:t>
            </a:r>
            <a:br>
              <a:rPr lang="en-US" sz="2400" dirty="0"/>
            </a:br>
            <a:r>
              <a:rPr lang="en-US" sz="2400" dirty="0"/>
              <a:t>Contact</a:t>
            </a:r>
            <a:br>
              <a:rPr lang="en-US" sz="2400" dirty="0"/>
            </a:br>
            <a:r>
              <a:rPr lang="en-US" sz="2400" dirty="0"/>
              <a:t>Mediated (contamination of water, soil, food chains</a:t>
            </a:r>
            <a:r>
              <a:rPr lang="en-US" sz="2400" dirty="0" smtClean="0"/>
              <a:t>,</a:t>
            </a:r>
            <a:r>
              <a:rPr lang="cs-CZ" sz="2400" dirty="0" smtClean="0"/>
              <a:t> </a:t>
            </a:r>
            <a:r>
              <a:rPr lang="en-US" sz="2400" dirty="0" smtClean="0"/>
              <a:t>insects</a:t>
            </a:r>
            <a:r>
              <a:rPr lang="en-US" sz="2400" dirty="0"/>
              <a:t>, rodents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4948981" y="656117"/>
            <a:ext cx="3165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and </a:t>
            </a:r>
            <a:r>
              <a:rPr lang="cs-CZ" sz="3200" b="1" dirty="0" err="1"/>
              <a:t>health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40953892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62738" y="2012353"/>
            <a:ext cx="111019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Effects: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Irritation, toxic </a:t>
            </a:r>
            <a:r>
              <a:rPr lang="en-US" sz="2400" dirty="0" smtClean="0"/>
              <a:t>smoke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Parasitic infections </a:t>
            </a:r>
            <a:r>
              <a:rPr lang="cs-CZ" sz="2400" dirty="0" smtClean="0"/>
              <a:t>- </a:t>
            </a:r>
            <a:r>
              <a:rPr lang="en-US" sz="2400" dirty="0" err="1" smtClean="0"/>
              <a:t>helminthoses</a:t>
            </a:r>
            <a:r>
              <a:rPr lang="en-US" sz="2400" dirty="0"/>
              <a:t>, amoebae, </a:t>
            </a:r>
            <a:r>
              <a:rPr lang="en-US" sz="2400" dirty="0" err="1"/>
              <a:t>cercariae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cs-CZ" sz="2400" dirty="0" err="1" smtClean="0"/>
              <a:t>maggot</a:t>
            </a:r>
            <a:r>
              <a:rPr lang="cs-CZ" sz="2400" dirty="0" smtClean="0"/>
              <a:t> </a:t>
            </a:r>
            <a:r>
              <a:rPr lang="cs-CZ" sz="2400" dirty="0" err="1" smtClean="0"/>
              <a:t>stage</a:t>
            </a:r>
            <a:r>
              <a:rPr lang="cs-CZ" sz="2400" dirty="0" smtClean="0"/>
              <a:t>, </a:t>
            </a:r>
            <a:r>
              <a:rPr lang="en-US" sz="2400" dirty="0" smtClean="0"/>
              <a:t>the </a:t>
            </a:r>
            <a:r>
              <a:rPr lang="en-US" sz="2400" dirty="0"/>
              <a:t>evolutionary stage of the </a:t>
            </a:r>
            <a:r>
              <a:rPr lang="en-US" sz="2400" dirty="0" err="1"/>
              <a:t>motolic</a:t>
            </a:r>
            <a:r>
              <a:rPr lang="en-US" sz="2400" dirty="0"/>
              <a:t>, leaving the guts and looking for the host - the human</a:t>
            </a:r>
            <a:r>
              <a:rPr lang="en-US" sz="2400" dirty="0" smtClean="0"/>
              <a:t>)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 smtClean="0"/>
              <a:t>Zoonoses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Hepatitis, </a:t>
            </a:r>
            <a:r>
              <a:rPr lang="en-US" sz="2400" dirty="0" smtClean="0"/>
              <a:t>AIDS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Poisoning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5067656" y="857595"/>
            <a:ext cx="3165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and </a:t>
            </a:r>
            <a:r>
              <a:rPr lang="cs-CZ" sz="3200" b="1" dirty="0" err="1"/>
              <a:t>health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0740104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54366" y="2305835"/>
            <a:ext cx="107073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b="1" dirty="0"/>
              <a:t>Action</a:t>
            </a:r>
            <a:r>
              <a:rPr lang="en-US" sz="2400" b="1" dirty="0" smtClean="0"/>
              <a:t>:</a:t>
            </a:r>
            <a:endParaRPr lang="cs-CZ" sz="2400" b="1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Minimizing quantity (recycling, </a:t>
            </a:r>
            <a:r>
              <a:rPr lang="en-US" sz="2400" dirty="0" smtClean="0"/>
              <a:t>use </a:t>
            </a:r>
            <a:r>
              <a:rPr lang="en-US" sz="2400" dirty="0"/>
              <a:t>of one </a:t>
            </a:r>
            <a:r>
              <a:rPr lang="en-US" sz="2400" dirty="0" smtClean="0"/>
              <a:t>– off</a:t>
            </a:r>
            <a:r>
              <a:rPr lang="cs-CZ" sz="2400" dirty="0" smtClean="0"/>
              <a:t> </a:t>
            </a:r>
            <a:r>
              <a:rPr lang="en-US" sz="2400" dirty="0" smtClean="0"/>
              <a:t>packaging)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Selection of suitable sites and landfill </a:t>
            </a:r>
            <a:r>
              <a:rPr lang="en-US" sz="2400" dirty="0" smtClean="0"/>
              <a:t>security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Separation of toxic, infectious, radioactive </a:t>
            </a:r>
            <a:r>
              <a:rPr lang="en-US" sz="2400" dirty="0" smtClean="0"/>
              <a:t>waste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Education of the population</a:t>
            </a:r>
          </a:p>
        </p:txBody>
      </p:sp>
      <p:sp>
        <p:nvSpPr>
          <p:cNvPr id="3" name="Obdélník 2"/>
          <p:cNvSpPr/>
          <p:nvPr/>
        </p:nvSpPr>
        <p:spPr>
          <a:xfrm>
            <a:off x="5367434" y="1043575"/>
            <a:ext cx="3165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and </a:t>
            </a:r>
            <a:r>
              <a:rPr lang="cs-CZ" sz="3200" b="1" dirty="0" err="1"/>
              <a:t>health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9837169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64216" y="2104356"/>
            <a:ext cx="103270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Waste disposal</a:t>
            </a:r>
            <a:r>
              <a:rPr lang="en-US" sz="2400" b="1" dirty="0" smtClean="0"/>
              <a:t>:</a:t>
            </a:r>
            <a:endParaRPr lang="cs-CZ" sz="2400" b="1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Landfills</a:t>
            </a:r>
            <a:br>
              <a:rPr lang="en-US" sz="2400" dirty="0"/>
            </a:br>
            <a:r>
              <a:rPr lang="en-US" sz="2400" dirty="0"/>
              <a:t>Composting</a:t>
            </a:r>
            <a:br>
              <a:rPr lang="en-US" sz="2400" dirty="0"/>
            </a:br>
            <a:r>
              <a:rPr lang="en-US" sz="2400" dirty="0"/>
              <a:t>Combustion</a:t>
            </a:r>
            <a:br>
              <a:rPr lang="en-US" sz="2400" dirty="0"/>
            </a:br>
            <a:r>
              <a:rPr lang="en-US" sz="2400" dirty="0"/>
              <a:t>Chemical destruction</a:t>
            </a:r>
            <a:br>
              <a:rPr lang="en-US" sz="2400" dirty="0"/>
            </a:br>
            <a:r>
              <a:rPr lang="en-US" sz="2400" dirty="0"/>
              <a:t>Storage</a:t>
            </a:r>
            <a:br>
              <a:rPr lang="en-US" sz="2400" dirty="0"/>
            </a:br>
            <a:r>
              <a:rPr lang="cs-CZ" sz="2400" dirty="0"/>
              <a:t>F</a:t>
            </a:r>
            <a:r>
              <a:rPr lang="en-US" sz="2400" dirty="0" err="1" smtClean="0"/>
              <a:t>eeding</a:t>
            </a:r>
            <a:r>
              <a:rPr lang="cs-CZ" sz="2400" dirty="0" smtClean="0"/>
              <a:t> to </a:t>
            </a:r>
            <a:r>
              <a:rPr lang="cs-CZ" sz="2400" dirty="0" err="1" smtClean="0"/>
              <a:t>animals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Recycling of sorted waste (glass, paper, plastics, metals)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4742191" y="718110"/>
            <a:ext cx="3165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/>
              <a:t>Waste</a:t>
            </a:r>
            <a:r>
              <a:rPr lang="cs-CZ" sz="3200" b="1" dirty="0"/>
              <a:t> and </a:t>
            </a:r>
            <a:r>
              <a:rPr lang="cs-CZ" sz="3200" b="1" dirty="0" err="1"/>
              <a:t>health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1297451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93" y="554487"/>
            <a:ext cx="9108213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372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93" y="554487"/>
            <a:ext cx="9108213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07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18221" y="536993"/>
            <a:ext cx="7634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Biological (biogenic) value of drinking water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1140544" y="1654559"/>
            <a:ext cx="96749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Drinking water must be health-conscious with a satisfactory </a:t>
            </a:r>
            <a:r>
              <a:rPr lang="en-US" sz="2400" dirty="0" smtClean="0"/>
              <a:t>biological </a:t>
            </a:r>
            <a:r>
              <a:rPr lang="en-US" sz="2400" dirty="0"/>
              <a:t>value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Mineral </a:t>
            </a:r>
            <a:r>
              <a:rPr lang="en-US" sz="2400" dirty="0" smtClean="0"/>
              <a:t>substances contained in drinking water are usually in ion form, perfectly dissolved, and are therefore easily </a:t>
            </a:r>
            <a:r>
              <a:rPr lang="en-US" sz="2400" dirty="0" err="1" smtClean="0"/>
              <a:t>resorbable</a:t>
            </a:r>
            <a:r>
              <a:rPr lang="en-US" sz="2400" dirty="0" smtClean="0"/>
              <a:t> and more usable for the organism.</a:t>
            </a:r>
            <a:endParaRPr lang="cs-CZ" sz="2400" dirty="0" smtClean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Water is an important source of </a:t>
            </a:r>
            <a:r>
              <a:rPr lang="cs-CZ" sz="2400" dirty="0" err="1" smtClean="0"/>
              <a:t>all</a:t>
            </a:r>
            <a:r>
              <a:rPr lang="cs-CZ" sz="2400" dirty="0" smtClean="0"/>
              <a:t> </a:t>
            </a:r>
            <a:r>
              <a:rPr lang="cs-CZ" sz="2400" dirty="0" err="1" smtClean="0"/>
              <a:t>required</a:t>
            </a:r>
            <a:r>
              <a:rPr lang="cs-CZ" sz="2400" dirty="0" smtClean="0"/>
              <a:t> </a:t>
            </a:r>
            <a:r>
              <a:rPr lang="en-US" sz="2400" dirty="0" smtClean="0"/>
              <a:t>minerals </a:t>
            </a:r>
            <a:endParaRPr lang="cs-CZ" sz="2400" dirty="0" smtClean="0"/>
          </a:p>
          <a:p>
            <a:r>
              <a:rPr lang="en-US" sz="2400" dirty="0" smtClean="0"/>
              <a:t>(</a:t>
            </a:r>
            <a:r>
              <a:rPr lang="en-US" sz="2400" dirty="0"/>
              <a:t>fluorine in the form of fluoride anions, iodine, sodium, </a:t>
            </a:r>
            <a:endParaRPr lang="cs-CZ" sz="2400" dirty="0" smtClean="0"/>
          </a:p>
          <a:p>
            <a:r>
              <a:rPr lang="en-US" sz="2400" dirty="0" smtClean="0"/>
              <a:t>potassium</a:t>
            </a:r>
            <a:r>
              <a:rPr lang="en-US" sz="2400" dirty="0"/>
              <a:t>, the calcium / magnesium ratio, selenium, </a:t>
            </a:r>
            <a:endParaRPr lang="cs-CZ" sz="2400" dirty="0" smtClean="0"/>
          </a:p>
          <a:p>
            <a:r>
              <a:rPr lang="en-US" sz="2400" dirty="0" smtClean="0"/>
              <a:t>zinc </a:t>
            </a:r>
            <a:r>
              <a:rPr lang="en-US" sz="2400" dirty="0"/>
              <a:t>and other macro and micro elements).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011" y="3352800"/>
            <a:ext cx="3319719" cy="331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398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84" y="560583"/>
            <a:ext cx="8023031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598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990388"/>
            <a:ext cx="9144793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14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2941" y="335406"/>
            <a:ext cx="70854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Drinking water sources - their protection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1112108" y="1509105"/>
            <a:ext cx="98606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Czech Republic - </a:t>
            </a:r>
            <a:r>
              <a:rPr lang="cs-CZ" sz="2400" dirty="0" err="1" smtClean="0"/>
              <a:t>surface</a:t>
            </a:r>
            <a:r>
              <a:rPr lang="cs-CZ" sz="2400" dirty="0" smtClean="0"/>
              <a:t> </a:t>
            </a:r>
            <a:r>
              <a:rPr lang="cs-CZ" sz="2400" dirty="0" err="1"/>
              <a:t>sources</a:t>
            </a:r>
            <a:r>
              <a:rPr lang="cs-CZ" sz="2400" dirty="0"/>
              <a:t>: underground source = 1: 1</a:t>
            </a:r>
            <a:br>
              <a:rPr lang="cs-CZ" sz="2400" dirty="0"/>
            </a:br>
            <a:r>
              <a:rPr lang="cs-CZ" sz="2400" dirty="0"/>
              <a:t>2016 - 2.305 </a:t>
            </a:r>
            <a:r>
              <a:rPr lang="cs-CZ" sz="2400" dirty="0" err="1"/>
              <a:t>water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r>
              <a:rPr lang="cs-CZ" sz="2400" dirty="0"/>
              <a:t> </a:t>
            </a:r>
            <a:r>
              <a:rPr lang="cs-CZ" sz="2400" dirty="0" err="1"/>
              <a:t>plants</a:t>
            </a:r>
            <a:r>
              <a:rPr lang="cs-CZ" sz="2400" dirty="0"/>
              <a:t> - 600 </a:t>
            </a:r>
            <a:r>
              <a:rPr lang="cs-CZ" sz="2400" dirty="0" err="1"/>
              <a:t>million</a:t>
            </a:r>
            <a:r>
              <a:rPr lang="cs-CZ" sz="2400" dirty="0"/>
              <a:t> m</a:t>
            </a:r>
            <a:r>
              <a:rPr lang="cs-CZ" sz="2400" baseline="30000" dirty="0"/>
              <a:t>3</a:t>
            </a:r>
            <a:r>
              <a:rPr lang="cs-CZ" sz="2400" dirty="0"/>
              <a:t> (Prague 100 </a:t>
            </a:r>
            <a:r>
              <a:rPr lang="cs-CZ" sz="2400" dirty="0" err="1"/>
              <a:t>million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Brno dam - 7.6 - 10.8 </a:t>
            </a:r>
            <a:r>
              <a:rPr lang="cs-CZ" sz="2400" dirty="0" err="1"/>
              <a:t>million</a:t>
            </a:r>
            <a:r>
              <a:rPr lang="cs-CZ" sz="2400" dirty="0"/>
              <a:t> </a:t>
            </a:r>
            <a:r>
              <a:rPr lang="cs-CZ" sz="2400" dirty="0" smtClean="0"/>
              <a:t>m</a:t>
            </a:r>
            <a:r>
              <a:rPr lang="cs-CZ" sz="2400" baseline="30000" dirty="0" smtClean="0"/>
              <a:t>3</a:t>
            </a:r>
          </a:p>
          <a:p>
            <a:endParaRPr lang="cs-CZ" sz="2400" dirty="0" smtClean="0"/>
          </a:p>
          <a:p>
            <a:r>
              <a:rPr lang="en-US" sz="2400" dirty="0"/>
              <a:t>When determining the range of hygiene protection, account shall be taken of</a:t>
            </a:r>
            <a:r>
              <a:rPr lang="en-US" sz="2400" dirty="0" smtClean="0"/>
              <a:t>:</a:t>
            </a:r>
            <a:endParaRPr lang="cs-CZ" sz="2400" dirty="0" smtClean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 smtClean="0"/>
              <a:t>- </a:t>
            </a:r>
            <a:r>
              <a:rPr lang="en-US" sz="2400" dirty="0" smtClean="0"/>
              <a:t>geological </a:t>
            </a:r>
            <a:r>
              <a:rPr lang="en-US" sz="2400" dirty="0"/>
              <a:t>composition of soil, its </a:t>
            </a:r>
            <a:r>
              <a:rPr lang="en-US" sz="2400" dirty="0" smtClean="0"/>
              <a:t>permeability</a:t>
            </a:r>
            <a:r>
              <a:rPr lang="cs-CZ" sz="2400" dirty="0" smtClean="0"/>
              <a:t> (</a:t>
            </a:r>
            <a:r>
              <a:rPr lang="cs-CZ" sz="2400" dirty="0" err="1" smtClean="0"/>
              <a:t>sand</a:t>
            </a:r>
            <a:r>
              <a:rPr lang="cs-CZ" sz="2400" dirty="0" smtClean="0"/>
              <a:t> x </a:t>
            </a:r>
            <a:r>
              <a:rPr lang="cs-CZ" sz="2400" dirty="0" err="1" smtClean="0"/>
              <a:t>clay</a:t>
            </a:r>
            <a:r>
              <a:rPr lang="cs-CZ" sz="2400" dirty="0" smtClean="0"/>
              <a:t>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 smtClean="0"/>
              <a:t>- </a:t>
            </a:r>
            <a:r>
              <a:rPr lang="en-US" sz="2400" dirty="0" smtClean="0"/>
              <a:t>slope </a:t>
            </a:r>
            <a:r>
              <a:rPr lang="en-US" sz="2400" dirty="0"/>
              <a:t>of the land around the source</a:t>
            </a:r>
            <a:br>
              <a:rPr lang="en-US" sz="2400" dirty="0"/>
            </a:br>
            <a:r>
              <a:rPr lang="cs-CZ" sz="2400" dirty="0" smtClean="0"/>
              <a:t>- </a:t>
            </a:r>
            <a:r>
              <a:rPr lang="en-US" sz="2400" dirty="0" smtClean="0"/>
              <a:t>yield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 source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 smtClean="0"/>
              <a:t>- </a:t>
            </a:r>
            <a:r>
              <a:rPr lang="en-US" sz="2400" dirty="0" smtClean="0"/>
              <a:t>industrial </a:t>
            </a:r>
            <a:r>
              <a:rPr lang="en-US" sz="2400" dirty="0"/>
              <a:t>activity</a:t>
            </a:r>
            <a:br>
              <a:rPr lang="en-US" sz="2400" dirty="0"/>
            </a:br>
            <a:r>
              <a:rPr lang="cs-CZ" sz="2400" dirty="0" smtClean="0"/>
              <a:t>- a</a:t>
            </a:r>
            <a:r>
              <a:rPr lang="en-US" sz="2400" dirty="0" err="1" smtClean="0"/>
              <a:t>gricultural</a:t>
            </a:r>
            <a:r>
              <a:rPr lang="en-US" sz="2400" dirty="0" smtClean="0"/>
              <a:t> </a:t>
            </a:r>
            <a:r>
              <a:rPr lang="en-US" sz="2400" dirty="0"/>
              <a:t>activity</a:t>
            </a:r>
            <a:br>
              <a:rPr lang="en-US" sz="2400" dirty="0"/>
            </a:br>
            <a:r>
              <a:rPr lang="cs-CZ" sz="2400" dirty="0" smtClean="0"/>
              <a:t>- </a:t>
            </a:r>
            <a:r>
              <a:rPr lang="en-US" sz="2400" dirty="0" smtClean="0"/>
              <a:t>transportation around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source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675" y="429332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1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4772" y="698357"/>
            <a:ext cx="11805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Drinking water sources - a multi-barrier approach to their protection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1238863" y="1928165"/>
            <a:ext cx="102255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To ensure </a:t>
            </a:r>
            <a:r>
              <a:rPr lang="cs-CZ" sz="2400" dirty="0" err="1" smtClean="0"/>
              <a:t>that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en-US" sz="2400" dirty="0" smtClean="0"/>
              <a:t>microbiological</a:t>
            </a:r>
            <a:r>
              <a:rPr lang="cs-CZ" sz="2400" dirty="0" err="1" smtClean="0"/>
              <a:t>ly</a:t>
            </a:r>
            <a:r>
              <a:rPr lang="cs-CZ" sz="2400" dirty="0" smtClean="0"/>
              <a:t> </a:t>
            </a:r>
            <a:r>
              <a:rPr lang="cs-CZ" sz="2400" dirty="0" err="1" smtClean="0"/>
              <a:t>safe</a:t>
            </a:r>
            <a:r>
              <a:rPr lang="en-US" sz="2400" dirty="0" smtClean="0"/>
              <a:t>, </a:t>
            </a:r>
            <a:r>
              <a:rPr lang="en-US" sz="2400" dirty="0"/>
              <a:t>it is necessary to apply: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1. barrier - consistent protection of </a:t>
            </a:r>
            <a:r>
              <a:rPr lang="en-US" sz="2400" dirty="0" smtClean="0"/>
              <a:t>water </a:t>
            </a:r>
            <a:r>
              <a:rPr lang="en-US" sz="2400" dirty="0"/>
              <a:t>source (functional protection zone)</a:t>
            </a:r>
            <a:br>
              <a:rPr lang="en-US" sz="2400" dirty="0"/>
            </a:br>
            <a:r>
              <a:rPr lang="en-US" sz="2400" dirty="0"/>
              <a:t>2. barrier - the use of such water treatment technology</a:t>
            </a:r>
            <a:r>
              <a:rPr lang="en-US" sz="2400" dirty="0" smtClean="0"/>
              <a:t>,</a:t>
            </a:r>
            <a:r>
              <a:rPr lang="cs-CZ" sz="2400" dirty="0" smtClean="0"/>
              <a:t> </a:t>
            </a:r>
            <a:r>
              <a:rPr lang="en-US" sz="2400" dirty="0" smtClean="0"/>
              <a:t>which </a:t>
            </a:r>
            <a:r>
              <a:rPr lang="en-US" sz="2400" dirty="0"/>
              <a:t>corresponds </a:t>
            </a:r>
            <a:r>
              <a:rPr lang="en-US" sz="2400" dirty="0" smtClean="0"/>
              <a:t>to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en-US" sz="2400" dirty="0" smtClean="0"/>
              <a:t> </a:t>
            </a:r>
            <a:r>
              <a:rPr lang="cs-CZ" sz="2400" dirty="0" smtClean="0"/>
              <a:t>  </a:t>
            </a:r>
            <a:r>
              <a:rPr lang="en-US" sz="2400" dirty="0" smtClean="0"/>
              <a:t>the </a:t>
            </a:r>
            <a:r>
              <a:rPr lang="en-US" sz="2400" dirty="0"/>
              <a:t>quality of raw water</a:t>
            </a:r>
            <a:br>
              <a:rPr lang="en-US" sz="2400" dirty="0"/>
            </a:br>
            <a:r>
              <a:rPr lang="en-US" sz="2400" dirty="0"/>
              <a:t>3</a:t>
            </a:r>
            <a:r>
              <a:rPr lang="en-US" sz="2400" dirty="0" smtClean="0"/>
              <a:t>.</a:t>
            </a:r>
            <a:r>
              <a:rPr lang="cs-CZ" sz="2400" dirty="0" smtClean="0"/>
              <a:t> b</a:t>
            </a:r>
            <a:r>
              <a:rPr lang="en-US" sz="2400" dirty="0" err="1" smtClean="0"/>
              <a:t>arrier</a:t>
            </a:r>
            <a:r>
              <a:rPr lang="en-US" sz="2400" dirty="0" smtClean="0"/>
              <a:t> </a:t>
            </a:r>
            <a:r>
              <a:rPr lang="en-US" sz="2400" dirty="0"/>
              <a:t>- water protection against secondary contamination during </a:t>
            </a:r>
            <a:r>
              <a:rPr lang="en-US" sz="2400" dirty="0" smtClean="0"/>
              <a:t>distribution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en-US" sz="2400" dirty="0" smtClean="0"/>
              <a:t> </a:t>
            </a:r>
            <a:r>
              <a:rPr lang="en-US" sz="2400" dirty="0"/>
              <a:t>to the consumer</a:t>
            </a:r>
            <a:br>
              <a:rPr lang="en-US" sz="2400" dirty="0"/>
            </a:br>
            <a:r>
              <a:rPr lang="en-US" sz="2400" dirty="0" smtClean="0"/>
              <a:t>4</a:t>
            </a:r>
            <a:r>
              <a:rPr lang="cs-CZ" sz="2400" dirty="0" smtClean="0"/>
              <a:t>.</a:t>
            </a:r>
            <a:r>
              <a:rPr lang="en-US" sz="2400" dirty="0" smtClean="0"/>
              <a:t> </a:t>
            </a:r>
            <a:r>
              <a:rPr lang="en-US" sz="2400" dirty="0"/>
              <a:t>barrier - internal water supply (domestic water supply) - design of </a:t>
            </a:r>
            <a:r>
              <a:rPr lang="en-US" sz="2400" dirty="0" smtClean="0"/>
              <a:t>hygienically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en-US" sz="2400" dirty="0" smtClean="0"/>
              <a:t> </a:t>
            </a:r>
            <a:r>
              <a:rPr lang="en-US" sz="2400" dirty="0"/>
              <a:t>safe materials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761785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27285</TotalTime>
  <Words>1925</Words>
  <Application>Microsoft Office PowerPoint</Application>
  <PresentationFormat>Širokoúhlá obrazovka</PresentationFormat>
  <Paragraphs>367</Paragraphs>
  <Slides>71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Times New Roman</vt:lpstr>
      <vt:lpstr>Times-Bold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krsek</dc:creator>
  <cp:lastModifiedBy>Martin Krsek</cp:lastModifiedBy>
  <cp:revision>115</cp:revision>
  <dcterms:created xsi:type="dcterms:W3CDTF">2018-01-11T17:05:47Z</dcterms:created>
  <dcterms:modified xsi:type="dcterms:W3CDTF">2018-05-11T10:44:47Z</dcterms:modified>
</cp:coreProperties>
</file>