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272" r:id="rId16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>
        <p:scale>
          <a:sx n="82" d="100"/>
          <a:sy n="82" d="100"/>
        </p:scale>
        <p:origin x="-2460" y="-10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AF3A-F37C-4E56-B876-09555D739DF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90FDA-98C0-4179-BC15-F2E37B59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46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FE10384-2225-4695-ABC5-C274F1835D5C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AF54D29-0F7F-4CA1-92FE-0FB0B88F2C9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692696"/>
            <a:ext cx="3886200" cy="2507704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Law aspects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in psychiatry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Jitka </a:t>
            </a:r>
            <a:r>
              <a:rPr lang="cs-CZ" dirty="0" err="1" smtClean="0"/>
              <a:t>Hüttlová</a:t>
            </a:r>
            <a:endParaRPr lang="cs-CZ" dirty="0" smtClean="0"/>
          </a:p>
          <a:p>
            <a:r>
              <a:rPr lang="en-US" dirty="0" smtClean="0"/>
              <a:t>DEPARTMENT OF PSYCHIATRY FN BRNO AND LF MU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3150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capacity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Legal capacity – Czech law 89/2012 Sb. Civil Code</a:t>
            </a:r>
          </a:p>
          <a:p>
            <a:r>
              <a:rPr lang="en-US" sz="2800" dirty="0" smtClean="0"/>
              <a:t>Capability to acquire the rights by own acting and committing to duties (§ 15).</a:t>
            </a:r>
          </a:p>
          <a:p>
            <a:r>
              <a:rPr lang="en-US" sz="2800" dirty="0" smtClean="0"/>
              <a:t>Every legally capable person has a mental capacity of an average people and the capability to applicate it with common care and caution; everyone can expect this in legal relation from legally capable person (§ 4).</a:t>
            </a:r>
          </a:p>
          <a:p>
            <a:r>
              <a:rPr lang="en-US" sz="2800" dirty="0" smtClean="0"/>
              <a:t>Anyone cannot give up its own legal capacity, not even a partially (§ 16).</a:t>
            </a:r>
          </a:p>
          <a:p>
            <a:r>
              <a:rPr lang="en-US" sz="2800" dirty="0" smtClean="0"/>
              <a:t>Legal capacity can be limited only by court (§ 56).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41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Preconditions for limiting of Legal capacity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Limiting the Legal capacity could be done solely for the sake of interest of person in question (§ 55).</a:t>
            </a:r>
          </a:p>
          <a:p>
            <a:r>
              <a:rPr lang="en-US" sz="2800" dirty="0" smtClean="0"/>
              <a:t>Limiting the Legal capacity of person can be done only in case and due to impending serious harm (§ 55).</a:t>
            </a:r>
          </a:p>
          <a:p>
            <a:r>
              <a:rPr lang="en-US" sz="2800" dirty="0" smtClean="0"/>
              <a:t>Court can limit the Legal capacity of person only in scope in which is the person unable, due to his permanent mental illness, to legal acts (§ 57).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417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capacity and Sanity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“Legal capacity” is Civil code concept; does not relate with Crime code concept “Sanity”.</a:t>
            </a:r>
          </a:p>
          <a:p>
            <a:endParaRPr lang="en-US" sz="2800" dirty="0"/>
          </a:p>
          <a:p>
            <a:r>
              <a:rPr lang="en-US" sz="2800" dirty="0" smtClean="0"/>
              <a:t>“Sanity” (and consequent criminal </a:t>
            </a:r>
            <a:r>
              <a:rPr lang="en-US" sz="2800" dirty="0"/>
              <a:t>r</a:t>
            </a:r>
            <a:r>
              <a:rPr lang="en-US" sz="2800" dirty="0" smtClean="0"/>
              <a:t>esponsibility) is considered in every criminal court proceeding, regardless the Legal capability.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811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354162"/>
          </a:xfrm>
        </p:spPr>
        <p:txBody>
          <a:bodyPr>
            <a:noAutofit/>
          </a:bodyPr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en-US" sz="2800" dirty="0" smtClean="0"/>
              <a:t>Capability </a:t>
            </a:r>
            <a:r>
              <a:rPr lang="en-US" sz="2800" dirty="0"/>
              <a:t>of driving motorized vehicle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Czech law </a:t>
            </a:r>
            <a:r>
              <a:rPr lang="en-US" dirty="0" smtClean="0"/>
              <a:t>3</a:t>
            </a:r>
            <a:r>
              <a:rPr lang="cs-CZ" dirty="0" smtClean="0"/>
              <a:t>61</a:t>
            </a:r>
            <a:r>
              <a:rPr lang="en-US" dirty="0" smtClean="0"/>
              <a:t>/20</a:t>
            </a:r>
            <a:r>
              <a:rPr lang="cs-CZ" dirty="0" smtClean="0"/>
              <a:t>00</a:t>
            </a:r>
            <a:r>
              <a:rPr lang="en-US" dirty="0" smtClean="0"/>
              <a:t> </a:t>
            </a:r>
            <a:r>
              <a:rPr lang="en-US" dirty="0"/>
              <a:t>Sb, § </a:t>
            </a:r>
            <a:r>
              <a:rPr lang="cs-CZ" dirty="0" smtClean="0"/>
              <a:t>89a</a:t>
            </a:r>
            <a:r>
              <a:rPr lang="en-US" dirty="0" smtClean="0"/>
              <a:t>: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If</a:t>
            </a:r>
            <a:r>
              <a:rPr lang="cs-CZ" dirty="0" smtClean="0"/>
              <a:t> a </a:t>
            </a:r>
            <a:r>
              <a:rPr lang="cs-CZ" dirty="0" err="1" smtClean="0"/>
              <a:t>doctor</a:t>
            </a:r>
            <a:r>
              <a:rPr lang="cs-CZ" dirty="0" smtClean="0"/>
              <a:t> </a:t>
            </a:r>
            <a:r>
              <a:rPr lang="cs-CZ" dirty="0" err="1" smtClean="0"/>
              <a:t>finds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a </a:t>
            </a:r>
            <a:r>
              <a:rPr lang="cs-CZ" dirty="0" err="1" smtClean="0"/>
              <a:t>patient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capable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driving</a:t>
            </a:r>
            <a:r>
              <a:rPr lang="cs-CZ" dirty="0" smtClean="0"/>
              <a:t> </a:t>
            </a:r>
            <a:r>
              <a:rPr lang="cs-CZ" dirty="0" err="1" smtClean="0"/>
              <a:t>motorized</a:t>
            </a:r>
            <a:r>
              <a:rPr lang="cs-CZ" dirty="0" smtClean="0"/>
              <a:t> </a:t>
            </a:r>
            <a:r>
              <a:rPr lang="cs-CZ" dirty="0" err="1" smtClean="0"/>
              <a:t>vehicle</a:t>
            </a:r>
            <a:r>
              <a:rPr lang="cs-CZ" dirty="0" smtClean="0"/>
              <a:t>, he/</a:t>
            </a:r>
            <a:r>
              <a:rPr lang="cs-CZ" dirty="0" err="1" smtClean="0"/>
              <a:t>she</a:t>
            </a:r>
            <a:r>
              <a:rPr lang="cs-CZ" dirty="0" smtClean="0"/>
              <a:t> has to </a:t>
            </a:r>
            <a:r>
              <a:rPr lang="cs-CZ" dirty="0" err="1" smtClean="0"/>
              <a:t>announce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/>
              <a:t>municipal</a:t>
            </a:r>
            <a:r>
              <a:rPr lang="cs-CZ" dirty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err="1" smtClean="0"/>
              <a:t>Organic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, </a:t>
            </a:r>
            <a:r>
              <a:rPr lang="cs-CZ" dirty="0" err="1" smtClean="0"/>
              <a:t>psychotic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,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retardation</a:t>
            </a:r>
            <a:r>
              <a:rPr lang="cs-CZ" dirty="0" smtClean="0"/>
              <a:t>…..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22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Possession </a:t>
            </a:r>
            <a:r>
              <a:rPr lang="en-US" dirty="0"/>
              <a:t>of firearms pass</a:t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Czech law </a:t>
            </a:r>
            <a:r>
              <a:rPr lang="cs-CZ" dirty="0" smtClean="0"/>
              <a:t>119</a:t>
            </a:r>
            <a:r>
              <a:rPr lang="en-US" dirty="0" smtClean="0"/>
              <a:t>/20</a:t>
            </a:r>
            <a:r>
              <a:rPr lang="cs-CZ" dirty="0" smtClean="0"/>
              <a:t>02</a:t>
            </a:r>
            <a:r>
              <a:rPr lang="en-US" dirty="0" smtClean="0"/>
              <a:t> </a:t>
            </a:r>
            <a:r>
              <a:rPr lang="en-US" dirty="0"/>
              <a:t>Sb, § </a:t>
            </a:r>
            <a:r>
              <a:rPr lang="cs-CZ" dirty="0" smtClean="0"/>
              <a:t>20, par 4.</a:t>
            </a:r>
            <a:r>
              <a:rPr lang="en-US" dirty="0" smtClean="0"/>
              <a:t>:</a:t>
            </a:r>
            <a:endParaRPr lang="cs-CZ" dirty="0" smtClean="0"/>
          </a:p>
          <a:p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a </a:t>
            </a:r>
            <a:r>
              <a:rPr lang="cs-CZ" dirty="0" err="1"/>
              <a:t>doctor</a:t>
            </a:r>
            <a:r>
              <a:rPr lang="cs-CZ" dirty="0"/>
              <a:t> </a:t>
            </a:r>
            <a:r>
              <a:rPr lang="cs-CZ" dirty="0" err="1"/>
              <a:t>finds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 smtClean="0"/>
              <a:t>suffering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severe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 has a </a:t>
            </a:r>
            <a:r>
              <a:rPr lang="cs-CZ" dirty="0" err="1" smtClean="0"/>
              <a:t>firearms</a:t>
            </a:r>
            <a:r>
              <a:rPr lang="cs-CZ" dirty="0" smtClean="0"/>
              <a:t> </a:t>
            </a:r>
            <a:r>
              <a:rPr lang="cs-CZ" dirty="0" err="1" smtClean="0"/>
              <a:t>pass</a:t>
            </a:r>
            <a:r>
              <a:rPr lang="cs-CZ" dirty="0" smtClean="0"/>
              <a:t>, he/</a:t>
            </a:r>
            <a:r>
              <a:rPr lang="cs-CZ" dirty="0" err="1" smtClean="0"/>
              <a:t>she</a:t>
            </a:r>
            <a:r>
              <a:rPr lang="cs-CZ" dirty="0" smtClean="0"/>
              <a:t> has </a:t>
            </a:r>
            <a:r>
              <a:rPr lang="cs-CZ" dirty="0"/>
              <a:t>to </a:t>
            </a:r>
            <a:r>
              <a:rPr lang="cs-CZ" dirty="0" err="1"/>
              <a:t>announce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practinional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Almost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6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4000" b="1" dirty="0" smtClean="0"/>
          </a:p>
          <a:p>
            <a:pPr algn="ctr"/>
            <a:endParaRPr lang="cs-CZ" sz="4000" b="1" dirty="0"/>
          </a:p>
          <a:p>
            <a:pPr marL="68580" indent="0" algn="ctr">
              <a:buNone/>
            </a:pPr>
            <a:r>
              <a:rPr lang="cs-CZ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Thank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you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for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your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attention</a:t>
            </a:r>
            <a:endParaRPr lang="en-US" sz="4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0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</a:t>
            </a:r>
            <a:r>
              <a:rPr lang="en-US" dirty="0" err="1" smtClean="0"/>
              <a:t>ospitalization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3993233"/>
          </a:xfrm>
        </p:spPr>
        <p:txBody>
          <a:bodyPr>
            <a:noAutofit/>
          </a:bodyPr>
          <a:lstStyle/>
          <a:p>
            <a:r>
              <a:rPr lang="en-US" sz="2400" dirty="0" smtClean="0"/>
              <a:t>voluntary/agreed - confirmed by patient informed agreement signature</a:t>
            </a:r>
          </a:p>
          <a:p>
            <a:endParaRPr lang="en-US" sz="2400" dirty="0" smtClean="0"/>
          </a:p>
          <a:p>
            <a:r>
              <a:rPr lang="en-US" sz="2400" dirty="0" smtClean="0"/>
              <a:t>involuntary/unwilling - without agreement of patient but agreed by written agreement of court</a:t>
            </a:r>
          </a:p>
          <a:p>
            <a:pPr marL="68580" indent="0">
              <a:buNone/>
            </a:pPr>
            <a:endParaRPr lang="cs-CZ" sz="2400" dirty="0" smtClean="0"/>
          </a:p>
          <a:p>
            <a:pPr marL="68580" indent="0">
              <a:buNone/>
            </a:pPr>
            <a:endParaRPr lang="en-US" sz="2400" dirty="0" smtClean="0"/>
          </a:p>
          <a:p>
            <a:r>
              <a:rPr lang="cs-CZ" sz="2400" dirty="0" smtClean="0"/>
              <a:t>„</a:t>
            </a:r>
            <a:r>
              <a:rPr lang="en-US" sz="2400" dirty="0" smtClean="0"/>
              <a:t>Reverse/Discharge against medical advice</a:t>
            </a:r>
            <a:r>
              <a:rPr lang="cs-CZ" sz="2400" dirty="0" smtClean="0"/>
              <a:t>“</a:t>
            </a:r>
            <a:r>
              <a:rPr lang="en-US" sz="2400" dirty="0" smtClean="0"/>
              <a:t> - informed disagreement, rejection of proposed/recommended care - written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66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Preconditions for involuntary hospitalization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Czech law 372/2011 Sb, § 38, par. 1:</a:t>
            </a:r>
          </a:p>
          <a:p>
            <a:endParaRPr lang="en-US" dirty="0" smtClean="0"/>
          </a:p>
          <a:p>
            <a:r>
              <a:rPr lang="en-US" sz="3000" dirty="0" smtClean="0"/>
              <a:t>a] Patient could be hospitalized without his will in case of:</a:t>
            </a:r>
          </a:p>
          <a:p>
            <a:pPr marL="457200" lvl="1" indent="0">
              <a:buNone/>
            </a:pPr>
            <a:r>
              <a:rPr lang="en-US" sz="1800" dirty="0"/>
              <a:t>1</a:t>
            </a:r>
            <a:r>
              <a:rPr lang="en-US" sz="1800" dirty="0" smtClean="0"/>
              <a:t>] court commanded the protective treatment in the form of inpatient care;</a:t>
            </a:r>
          </a:p>
          <a:p>
            <a:pPr marL="457200" lvl="1" indent="0">
              <a:buNone/>
            </a:pPr>
            <a:r>
              <a:rPr lang="en-US" sz="1800" dirty="0"/>
              <a:t>2</a:t>
            </a:r>
            <a:r>
              <a:rPr lang="en-US" sz="1800" dirty="0" smtClean="0"/>
              <a:t>] isolation, quarantine or treatment in order of public health law is commanded;</a:t>
            </a:r>
          </a:p>
          <a:p>
            <a:pPr marL="457200" lvl="1" indent="0">
              <a:buNone/>
            </a:pPr>
            <a:r>
              <a:rPr lang="en-US" sz="1800" dirty="0"/>
              <a:t>3</a:t>
            </a:r>
            <a:r>
              <a:rPr lang="en-US" sz="1800" dirty="0" smtClean="0"/>
              <a:t>] medical </a:t>
            </a:r>
            <a:r>
              <a:rPr lang="cs-CZ" sz="1800" dirty="0" err="1" smtClean="0"/>
              <a:t>health</a:t>
            </a:r>
            <a:r>
              <a:rPr lang="cs-CZ" sz="1800" dirty="0" smtClean="0"/>
              <a:t> </a:t>
            </a:r>
            <a:r>
              <a:rPr lang="en-US" sz="1800" dirty="0" smtClean="0"/>
              <a:t>exam</a:t>
            </a:r>
            <a:r>
              <a:rPr lang="cs-CZ" sz="1800" dirty="0" err="1" smtClean="0"/>
              <a:t>ination</a:t>
            </a:r>
            <a:r>
              <a:rPr lang="en-US" sz="1800" dirty="0" smtClean="0"/>
              <a:t> is commanded by criminal or public code.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117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Preconditions for involuntary hospitalization</a:t>
            </a:r>
            <a:r>
              <a:rPr lang="cs-CZ" dirty="0" smtClean="0"/>
              <a:t> (</a:t>
            </a:r>
            <a:r>
              <a:rPr lang="cs-CZ" dirty="0" err="1" smtClean="0"/>
              <a:t>cont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b] Patient 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instantly and seriously threatens himself or others and 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has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symptoms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of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mental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disorder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or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suffers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from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this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disorder</a:t>
            </a: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or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is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influenced 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by addictive substance and the threat cannot be eliminated other </a:t>
            </a: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way.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sz="2800" dirty="0"/>
          </a:p>
          <a:p>
            <a:r>
              <a:rPr lang="en-US" sz="2800" dirty="0" smtClean="0"/>
              <a:t>c] Health </a:t>
            </a:r>
            <a:r>
              <a:rPr lang="en-US" sz="2800" dirty="0"/>
              <a:t>condition of patient requires immediate treatment and the condition does not allow him to give the formal agreement at the same </a:t>
            </a:r>
            <a:r>
              <a:rPr lang="en-US" sz="2800" dirty="0" smtClean="0"/>
              <a:t>time.</a:t>
            </a:r>
            <a:endParaRPr lang="en-US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Involuntary/unwilling treatment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on the Law 372/2011 Sb. § 38, par. 3:</a:t>
            </a:r>
          </a:p>
          <a:p>
            <a:pPr marL="400050" lvl="1" indent="0">
              <a:buNone/>
            </a:pPr>
            <a:r>
              <a:rPr lang="en-US" dirty="0" smtClean="0"/>
              <a:t>Patient could be treated without his agreement only</a:t>
            </a:r>
            <a:r>
              <a:rPr lang="cs-CZ" dirty="0" smtClean="0"/>
              <a:t> by</a:t>
            </a:r>
            <a:r>
              <a:rPr lang="en-US" dirty="0" smtClean="0"/>
              <a:t> the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urgent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treatment </a:t>
            </a:r>
            <a:r>
              <a:rPr lang="en-US" dirty="0" smtClean="0"/>
              <a:t>in the case of:</a:t>
            </a:r>
          </a:p>
          <a:p>
            <a:pPr marL="914400" lvl="2" indent="0">
              <a:buNone/>
            </a:pPr>
            <a:r>
              <a:rPr lang="en-US" sz="2800" dirty="0"/>
              <a:t>a</a:t>
            </a:r>
            <a:r>
              <a:rPr lang="en-US" sz="2800" dirty="0" smtClean="0"/>
              <a:t>] health condition of patient does not allow him to give the formal agreement;</a:t>
            </a:r>
          </a:p>
          <a:p>
            <a:pPr marL="914400" lvl="2" indent="0"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b] serious mental illness causing, in the case of untreated, high probability of serious damage of health of patient.</a:t>
            </a:r>
            <a:endParaRPr lang="cs-CZ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60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 notification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Based on the Law 372/2011 Sb. § 40:</a:t>
            </a:r>
          </a:p>
          <a:p>
            <a:pPr lvl="1"/>
            <a:r>
              <a:rPr lang="en-US" sz="2000" dirty="0" smtClean="0"/>
              <a:t>Medical institution is obliged to 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notify the respective court </a:t>
            </a:r>
            <a:r>
              <a:rPr lang="en-US" sz="2000" dirty="0" smtClean="0"/>
              <a:t>about taking over the patient </a:t>
            </a:r>
            <a:r>
              <a:rPr lang="cs-CZ" sz="2000" dirty="0" smtClean="0"/>
              <a:t>/</a:t>
            </a:r>
            <a:r>
              <a:rPr lang="en-US" sz="2000" dirty="0" smtClean="0"/>
              <a:t>due </a:t>
            </a:r>
            <a:r>
              <a:rPr lang="en-US" sz="2000" dirty="0" smtClean="0"/>
              <a:t>to reasons based on § 38, par. 1, a) and c</a:t>
            </a:r>
            <a:r>
              <a:rPr lang="en-US" sz="2000" dirty="0" smtClean="0"/>
              <a:t>)</a:t>
            </a:r>
            <a:r>
              <a:rPr lang="cs-CZ" sz="2000" dirty="0"/>
              <a:t>/</a:t>
            </a:r>
            <a:r>
              <a:rPr lang="en-US" sz="2000" dirty="0" smtClean="0"/>
              <a:t> </a:t>
            </a:r>
            <a:r>
              <a:rPr lang="en-US" sz="2000" dirty="0" smtClean="0"/>
              <a:t>without his will 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within 24 hours.</a:t>
            </a:r>
          </a:p>
          <a:p>
            <a:pPr lvl="1"/>
            <a:r>
              <a:rPr lang="en-US" sz="2000" dirty="0" smtClean="0"/>
              <a:t>Notification is also mandatory if patient or his legal representative revoke the consent with hospitalization (agreed earlier) and conditions for involuntary/unwilling treatment continue.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761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Restrictive</a:t>
            </a:r>
            <a:r>
              <a:rPr lang="en-US" dirty="0" smtClean="0"/>
              <a:t> means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Therapeutic and preventive steps to limit patient in movement and behave.</a:t>
            </a:r>
          </a:p>
          <a:p>
            <a:r>
              <a:rPr lang="en-US" sz="2800" dirty="0" smtClean="0"/>
              <a:t>Required due to serious p</a:t>
            </a:r>
            <a:r>
              <a:rPr lang="cs-CZ" sz="2800" dirty="0" smtClean="0"/>
              <a:t>s</a:t>
            </a:r>
            <a:r>
              <a:rPr lang="en-US" sz="2800" dirty="0" err="1" smtClean="0"/>
              <a:t>ychomotoric</a:t>
            </a:r>
            <a:r>
              <a:rPr lang="en-US" sz="2800" dirty="0" smtClean="0"/>
              <a:t> restlessness/agitation threatening the surrounding or risk of self harm or suicide.</a:t>
            </a:r>
          </a:p>
          <a:p>
            <a:r>
              <a:rPr lang="en-US" sz="2800" dirty="0" smtClean="0"/>
              <a:t>Aim is to prevent the patient in self harm, harm of surrounding people or properties.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885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Sanity and insanity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Person is considered sane if subjectively able (mentally capable) to commit a crime.</a:t>
            </a:r>
          </a:p>
          <a:p>
            <a:r>
              <a:rPr lang="en-US" sz="2800" dirty="0" smtClean="0"/>
              <a:t>Person is considered insane if, due to the mental illness at the time of the act, is not able to recognize his behave as illegal </a:t>
            </a:r>
            <a:r>
              <a:rPr lang="en-US" sz="2800" dirty="0" smtClean="0"/>
              <a:t>(</a:t>
            </a:r>
            <a:r>
              <a:rPr lang="cs-CZ" sz="2800" dirty="0" smtClean="0"/>
              <a:t>i</a:t>
            </a:r>
            <a:r>
              <a:rPr lang="en-US" sz="2800" dirty="0" err="1" smtClean="0"/>
              <a:t>mpaired</a:t>
            </a:r>
            <a:r>
              <a:rPr lang="en-US" sz="2800" dirty="0" smtClean="0"/>
              <a:t> </a:t>
            </a:r>
            <a:r>
              <a:rPr lang="en-US" sz="2800" dirty="0" smtClean="0"/>
              <a:t>recognition capabilities) or is unable to control his behave (</a:t>
            </a:r>
            <a:r>
              <a:rPr lang="cs-CZ" sz="2800" dirty="0" smtClean="0"/>
              <a:t>i</a:t>
            </a:r>
            <a:r>
              <a:rPr lang="en-US" sz="2800" dirty="0" err="1" smtClean="0"/>
              <a:t>mpaired</a:t>
            </a:r>
            <a:r>
              <a:rPr lang="en-US" sz="2800" dirty="0" smtClean="0"/>
              <a:t> control ability).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01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rotective treatment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Exceptional institution to protect an individual or the society.</a:t>
            </a:r>
            <a:endParaRPr lang="en-US" sz="2400" dirty="0"/>
          </a:p>
          <a:p>
            <a:r>
              <a:rPr lang="en-US" sz="2400" dirty="0" smtClean="0"/>
              <a:t>Complements or replaces given punishment for Criminal offense.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Protective treatment </a:t>
            </a:r>
            <a:r>
              <a:rPr lang="en-US" sz="2400" dirty="0" smtClean="0"/>
              <a:t>could be commanded (§ 99 Criminal Code) to the offender of any crime in case of his insanity due to mental illness.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Security detention </a:t>
            </a:r>
            <a:r>
              <a:rPr lang="en-US" sz="2400" dirty="0" smtClean="0"/>
              <a:t>could be commanded (§ 100 Criminal Code) to the offender for who the </a:t>
            </a:r>
            <a:r>
              <a:rPr lang="cs-CZ" sz="2400" dirty="0" smtClean="0"/>
              <a:t>p</a:t>
            </a:r>
            <a:r>
              <a:rPr lang="en-US" sz="2400" dirty="0" err="1" smtClean="0"/>
              <a:t>rotective</a:t>
            </a:r>
            <a:r>
              <a:rPr lang="en-US" sz="2400" dirty="0" smtClean="0"/>
              <a:t> treatment is insufficient to protect the society.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821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Městská zábava</Template>
  <TotalTime>2493</TotalTime>
  <Words>842</Words>
  <Application>Microsoft Office PowerPoint</Application>
  <PresentationFormat>Předvádění na obrazovce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Urban Pop</vt:lpstr>
      <vt:lpstr> Law aspects  in psychiatry </vt:lpstr>
      <vt:lpstr>Hospitalization</vt:lpstr>
      <vt:lpstr>Preconditions for involuntary hospitalization</vt:lpstr>
      <vt:lpstr>Preconditions for involuntary hospitalization (cont.)</vt:lpstr>
      <vt:lpstr>Involuntary/unwilling treatment</vt:lpstr>
      <vt:lpstr>Court notification</vt:lpstr>
      <vt:lpstr>Restrictive means</vt:lpstr>
      <vt:lpstr>Sanity and insanity</vt:lpstr>
      <vt:lpstr>Protective treatment</vt:lpstr>
      <vt:lpstr>Legal capacity</vt:lpstr>
      <vt:lpstr>Preconditions for limiting of Legal capacity</vt:lpstr>
      <vt:lpstr>Legal capacity and Sanity</vt:lpstr>
      <vt:lpstr> Capability of driving motorized vehicle </vt:lpstr>
      <vt:lpstr> Possession of firearms pass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Concerns of law in psychiatry Law aspects in psychiatry</dc:title>
  <dc:creator>User</dc:creator>
  <cp:lastModifiedBy>Hüttlová Jitka</cp:lastModifiedBy>
  <cp:revision>55</cp:revision>
  <cp:lastPrinted>2017-06-03T07:40:05Z</cp:lastPrinted>
  <dcterms:created xsi:type="dcterms:W3CDTF">2017-05-21T17:47:29Z</dcterms:created>
  <dcterms:modified xsi:type="dcterms:W3CDTF">2017-09-25T09:29:15Z</dcterms:modified>
</cp:coreProperties>
</file>