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79" r:id="rId3"/>
    <p:sldId id="481" r:id="rId4"/>
    <p:sldId id="498" r:id="rId5"/>
    <p:sldId id="541" r:id="rId6"/>
    <p:sldId id="497" r:id="rId7"/>
    <p:sldId id="405" r:id="rId8"/>
    <p:sldId id="406" r:id="rId9"/>
    <p:sldId id="409" r:id="rId10"/>
    <p:sldId id="506" r:id="rId11"/>
    <p:sldId id="540" r:id="rId12"/>
    <p:sldId id="546" r:id="rId13"/>
    <p:sldId id="544" r:id="rId14"/>
    <p:sldId id="536" r:id="rId15"/>
    <p:sldId id="539" r:id="rId16"/>
    <p:sldId id="537" r:id="rId17"/>
    <p:sldId id="538" r:id="rId18"/>
    <p:sldId id="524" r:id="rId19"/>
    <p:sldId id="542" r:id="rId20"/>
    <p:sldId id="366" r:id="rId21"/>
    <p:sldId id="367" r:id="rId22"/>
    <p:sldId id="527" r:id="rId23"/>
    <p:sldId id="529" r:id="rId24"/>
    <p:sldId id="547" r:id="rId25"/>
    <p:sldId id="511" r:id="rId26"/>
    <p:sldId id="512" r:id="rId27"/>
    <p:sldId id="543" r:id="rId28"/>
    <p:sldId id="508" r:id="rId29"/>
    <p:sldId id="400" r:id="rId30"/>
    <p:sldId id="401" r:id="rId31"/>
    <p:sldId id="403" r:id="rId32"/>
    <p:sldId id="516" r:id="rId33"/>
    <p:sldId id="518" r:id="rId34"/>
    <p:sldId id="548" r:id="rId35"/>
    <p:sldId id="549" r:id="rId36"/>
    <p:sldId id="550" r:id="rId37"/>
    <p:sldId id="414" r:id="rId38"/>
    <p:sldId id="415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FF3300"/>
    <a:srgbClr val="99FF33"/>
    <a:srgbClr val="FF6600"/>
    <a:srgbClr val="C0C0C0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0952" autoAdjust="0"/>
  </p:normalViewPr>
  <p:slideViewPr>
    <p:cSldViewPr snapToGrid="0" showGuides="1">
      <p:cViewPr varScale="1">
        <p:scale>
          <a:sx n="102" d="100"/>
          <a:sy n="102" d="100"/>
        </p:scale>
        <p:origin x="-1860" y="-90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7214"/>
    </p:cViewPr>
  </p:sorterViewPr>
  <p:notesViewPr>
    <p:cSldViewPr snapToGrid="0" showGuides="1"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A2E295B-E6DE-44B2-B081-29DDC02E5F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118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32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432A3C6-1639-4AD5-9896-F214D0B85C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323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20A6CC4-AC44-4FD9-B8BF-3993108778AB}" type="slidenum">
              <a:rPr lang="cs-CZ" sz="1200"/>
              <a:pPr/>
              <a:t>1</a:t>
            </a:fld>
            <a:endParaRPr lang="cs-CZ" sz="120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A5082AD6-7641-46C1-B1AA-CFD16F636B4C}" type="slidenum">
              <a:rPr lang="cs-CZ" sz="1200"/>
              <a:pPr/>
              <a:t>10</a:t>
            </a:fld>
            <a:endParaRPr lang="cs-CZ" sz="120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2FC480CA-502F-4D62-82F4-036832021FCC}" type="slidenum">
              <a:rPr lang="cs-CZ" sz="1200"/>
              <a:pPr/>
              <a:t>11</a:t>
            </a:fld>
            <a:endParaRPr lang="cs-CZ" sz="120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90BECB74-0AC7-41DA-8041-44E4D416A760}" type="slidenum">
              <a:rPr lang="cs-CZ" sz="1200"/>
              <a:pPr/>
              <a:t>12</a:t>
            </a:fld>
            <a:endParaRPr lang="cs-CZ" sz="120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FE9431C2-2162-4CA5-B740-3249006E0C5F}" type="slidenum">
              <a:rPr lang="cs-CZ" sz="1200"/>
              <a:pPr/>
              <a:t>13</a:t>
            </a:fld>
            <a:endParaRPr lang="cs-CZ" sz="120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7B5F8C4A-6563-4304-BB8A-A8770D760F3B}" type="slidenum">
              <a:rPr lang="cs-CZ" sz="1200"/>
              <a:pPr/>
              <a:t>14</a:t>
            </a:fld>
            <a:endParaRPr lang="cs-CZ" sz="120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CC2DABA4-8A30-4338-ADF3-6EBC2C9FF140}" type="slidenum">
              <a:rPr lang="cs-CZ" sz="1200"/>
              <a:pPr/>
              <a:t>15</a:t>
            </a:fld>
            <a:endParaRPr lang="cs-CZ" sz="120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E21636D0-44FD-47E9-BCF5-0CA6F448E879}" type="slidenum">
              <a:rPr lang="cs-CZ" sz="1200"/>
              <a:pPr/>
              <a:t>16</a:t>
            </a:fld>
            <a:endParaRPr lang="cs-CZ" sz="120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1FEF0BEB-2EB3-4F6E-957C-D4211AD338FE}" type="slidenum">
              <a:rPr lang="cs-CZ" sz="1200"/>
              <a:pPr/>
              <a:t>17</a:t>
            </a:fld>
            <a:endParaRPr lang="cs-CZ" sz="120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CCB4F730-07F7-4541-BC81-F31BAAAF67D7}" type="slidenum">
              <a:rPr lang="cs-CZ" sz="1200"/>
              <a:pPr/>
              <a:t>18</a:t>
            </a:fld>
            <a:endParaRPr lang="cs-CZ" sz="120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457A999A-7272-460A-AF6C-ED3744A19EFF}" type="slidenum">
              <a:rPr lang="cs-CZ" sz="1200"/>
              <a:pPr/>
              <a:t>19</a:t>
            </a:fld>
            <a:endParaRPr lang="cs-CZ" sz="120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0A0FE6CD-79F6-4C5F-8F53-DA57502858A4}" type="slidenum">
              <a:rPr lang="cs-CZ" sz="1200"/>
              <a:pPr/>
              <a:t>2</a:t>
            </a:fld>
            <a:endParaRPr lang="cs-CZ" sz="12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66744927-F129-48DC-A577-811628DE807C}" type="slidenum">
              <a:rPr lang="cs-CZ" sz="1200"/>
              <a:pPr/>
              <a:t>20</a:t>
            </a:fld>
            <a:endParaRPr lang="cs-CZ" sz="120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5338"/>
            <a:ext cx="4273550" cy="3205162"/>
          </a:xfrm>
          <a:solidFill>
            <a:srgbClr val="FFFFFF"/>
          </a:solidFill>
          <a:ln/>
        </p:spPr>
      </p:sp>
      <p:sp>
        <p:nvSpPr>
          <p:cNvPr id="76804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9E9C1EC1-223E-4810-B542-21ACD4FB39B3}" type="slidenum">
              <a:rPr lang="cs-CZ" sz="1200"/>
              <a:pPr/>
              <a:t>21</a:t>
            </a:fld>
            <a:endParaRPr lang="cs-CZ" sz="120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AF8841F8-4E8A-46A3-90E9-D41B06268C2E}" type="slidenum">
              <a:rPr lang="cs-CZ" sz="1200"/>
              <a:pPr/>
              <a:t>22</a:t>
            </a:fld>
            <a:endParaRPr lang="cs-CZ" sz="120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A46F29F1-FBAF-4F55-9BC3-09E7A64E4A93}" type="slidenum">
              <a:rPr lang="cs-CZ" sz="1200"/>
              <a:pPr/>
              <a:t>23</a:t>
            </a:fld>
            <a:endParaRPr lang="cs-CZ" sz="120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51275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  <p:sp>
        <p:nvSpPr>
          <p:cNvPr id="7987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8A73BE46-3801-4732-907D-01CBA22740EF}" type="slidenum">
              <a:rPr lang="cs-CZ" sz="1200"/>
              <a:pPr/>
              <a:t>24</a:t>
            </a:fld>
            <a:endParaRPr lang="cs-CZ" sz="120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EA8B4A45-20AC-4EFC-9528-5D5B11DF534D}" type="slidenum">
              <a:rPr lang="cs-CZ" sz="1200"/>
              <a:pPr/>
              <a:t>25</a:t>
            </a:fld>
            <a:endParaRPr lang="cs-CZ" sz="120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9A2EA21F-8B62-4912-B2A5-4EBD6148B051}" type="slidenum">
              <a:rPr lang="cs-CZ" sz="1200"/>
              <a:pPr/>
              <a:t>26</a:t>
            </a:fld>
            <a:endParaRPr lang="cs-CZ" sz="120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5C39E8CC-EDBC-49DF-A8E2-8A53EC2AC2E1}" type="slidenum">
              <a:rPr lang="cs-CZ" sz="1200"/>
              <a:pPr/>
              <a:t>27</a:t>
            </a:fld>
            <a:endParaRPr lang="cs-CZ" sz="120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B6BF3BE3-D2A3-406C-8287-D06172E28A0C}" type="slidenum">
              <a:rPr lang="cs-CZ" sz="1200"/>
              <a:pPr/>
              <a:t>28</a:t>
            </a:fld>
            <a:endParaRPr lang="cs-CZ" sz="120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E81B490B-AFA9-4521-8244-C36161701187}" type="slidenum">
              <a:rPr lang="cs-CZ" sz="1200"/>
              <a:pPr/>
              <a:t>29</a:t>
            </a:fld>
            <a:endParaRPr lang="cs-CZ" sz="1200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4E430077-0FA2-4CF1-B04D-6A552216ED74}" type="slidenum">
              <a:rPr lang="cs-CZ" sz="1200"/>
              <a:pPr/>
              <a:t>3</a:t>
            </a:fld>
            <a:endParaRPr lang="cs-CZ" sz="120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5338"/>
            <a:ext cx="4273550" cy="3205162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51275"/>
          </a:xfrm>
          <a:noFill/>
        </p:spPr>
        <p:txBody>
          <a:bodyPr/>
          <a:lstStyle/>
          <a:p>
            <a:endParaRPr lang="cs-CZ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7F8D65B6-5936-41F4-B835-3D757928266A}" type="slidenum">
              <a:rPr lang="cs-CZ" sz="1200"/>
              <a:pPr/>
              <a:t>30</a:t>
            </a:fld>
            <a:endParaRPr lang="cs-CZ" sz="1200"/>
          </a:p>
        </p:txBody>
      </p:sp>
      <p:sp>
        <p:nvSpPr>
          <p:cNvPr id="993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EF65C3B0-3F7F-47BE-89F7-A9A77EA67827}" type="slidenum">
              <a:rPr lang="cs-CZ" sz="1200"/>
              <a:pPr/>
              <a:t>32</a:t>
            </a:fld>
            <a:endParaRPr lang="cs-CZ" sz="120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B8CB4928-2367-4517-9F99-AA4E356EFA2D}" type="slidenum">
              <a:rPr lang="cs-CZ" sz="1200"/>
              <a:pPr/>
              <a:t>33</a:t>
            </a:fld>
            <a:endParaRPr lang="cs-CZ" sz="1200"/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398A3FB9-504E-40B5-A823-031126CE29BC}" type="slidenum">
              <a:rPr lang="cs-CZ" sz="1200"/>
              <a:pPr/>
              <a:t>37</a:t>
            </a:fld>
            <a:endParaRPr lang="cs-CZ" sz="120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87400"/>
            <a:ext cx="4278313" cy="3208338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56100"/>
            <a:ext cx="4876800" cy="4062413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3B4D96DB-2770-4DFE-A676-EE4B0C118E69}" type="slidenum">
              <a:rPr lang="cs-CZ" sz="1200"/>
              <a:pPr/>
              <a:t>38</a:t>
            </a:fld>
            <a:endParaRPr lang="cs-CZ" sz="120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0638" y="795338"/>
            <a:ext cx="4279900" cy="3209925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FB4503C9-05C7-4DA5-AE92-D16DD00B8AF7}" type="slidenum">
              <a:rPr lang="cs-CZ" sz="1200"/>
              <a:pPr/>
              <a:t>4</a:t>
            </a:fld>
            <a:endParaRPr lang="cs-CZ" sz="120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87400"/>
            <a:ext cx="4278313" cy="3208338"/>
          </a:xfrm>
          <a:ln w="12700" cap="flat">
            <a:solidFill>
              <a:schemeClr val="tx1"/>
            </a:solidFill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56100"/>
            <a:ext cx="4876800" cy="4062413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4CFD0799-24A5-4ADB-8A82-89A9BD7DAEF7}" type="slidenum">
              <a:rPr lang="cs-CZ" sz="1200"/>
              <a:pPr/>
              <a:t>5</a:t>
            </a:fld>
            <a:endParaRPr lang="cs-CZ" sz="120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96925"/>
            <a:ext cx="4275138" cy="320675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AEC6E62A-C22F-4106-90D1-6F08748576A2}" type="slidenum">
              <a:rPr lang="cs-CZ" sz="1200"/>
              <a:pPr/>
              <a:t>6</a:t>
            </a:fld>
            <a:endParaRPr lang="cs-CZ" sz="120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2225" y="787400"/>
            <a:ext cx="4278313" cy="3208338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56100"/>
            <a:ext cx="4876800" cy="4062413"/>
          </a:xfrm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AABD682F-4F36-48F0-86E5-4D1EE45BCD73}" type="slidenum">
              <a:rPr lang="cs-CZ" sz="1200"/>
              <a:pPr/>
              <a:t>7</a:t>
            </a:fld>
            <a:endParaRPr lang="cs-CZ" sz="120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DAAC5D50-1671-4FDE-BAB7-252F48E20BB7}" type="slidenum">
              <a:rPr lang="cs-CZ" sz="1200"/>
              <a:pPr/>
              <a:t>8</a:t>
            </a:fld>
            <a:endParaRPr lang="cs-CZ" sz="120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ED572D7D-66A9-49F8-A90A-14A77643B6A2}" type="slidenum">
              <a:rPr lang="cs-CZ" sz="1200"/>
              <a:pPr/>
              <a:t>9</a:t>
            </a:fld>
            <a:endParaRPr lang="cs-CZ" sz="120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65B87-B8A1-4245-BA10-6C3D7CF5C9A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637398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84BE7-8B08-42BD-B38D-2E24DF52E74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013634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D1250-7285-4533-9873-545F1E1D5EA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386559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9D07-155C-48B3-94B1-CE479762E7F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8405842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31293-D1F4-43DF-AD55-64EF464F44F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871484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19DA4-B132-49D7-8ABA-E958053F92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9097435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425CA-B3B0-4944-9A90-C012B4AAF8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2364958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2C51E-1027-4C9F-BECF-E1D1459800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0400031"/>
      </p:ext>
    </p:extLst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7F590-7A63-4F1E-A291-8B631E19E2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5028407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2975F-473C-4C97-82B6-7992A42C34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4244757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C18FE-A8F6-4AEA-A7B7-BD90539CF83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5591707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2E9B8-5815-42A3-B60E-2ED8918BAB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3905469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>
                <a:gamma/>
                <a:shade val="37255"/>
                <a:invGamma/>
              </a:schemeClr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A80515-7BBB-4B0C-AD6B-D3CCFA563DF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 spd="slow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20775" y="198438"/>
            <a:ext cx="7085013" cy="2160587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Allergy in childhood:</a:t>
            </a:r>
            <a:b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eed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for early detection and treatment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663" y="5668963"/>
            <a:ext cx="7075487" cy="1031875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Ondřej</a:t>
            </a:r>
            <a:r>
              <a:rPr lang="en-GB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GB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Rybníček</a:t>
            </a:r>
            <a:r>
              <a:rPr lang="en-GB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en-GB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</a:t>
            </a:r>
            <a:r>
              <a:rPr lang="en-GB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lerg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unit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P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diatric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Dept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FN BRNO</a:t>
            </a:r>
            <a:endParaRPr lang="en-GB" sz="28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pic>
        <p:nvPicPr>
          <p:cNvPr id="2052" name="Picture 11" descr="ANIC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5" r="8194"/>
          <a:stretch>
            <a:fillRect/>
          </a:stretch>
        </p:blipFill>
        <p:spPr bwMode="auto">
          <a:xfrm>
            <a:off x="2844800" y="2511425"/>
            <a:ext cx="3606800" cy="3049588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035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ANTIAL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L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ERGIC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DRUGS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9788" y="1526959"/>
            <a:ext cx="6316824" cy="5078027"/>
          </a:xfr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>
                <a:srgbClr val="66FF99"/>
              </a:buClr>
              <a:buFont typeface="Wingdings" pitchFamily="2" charset="2"/>
              <a:buNone/>
            </a:pPr>
            <a:r>
              <a:rPr lang="cs-CZ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ANTIINFLAMMATORY DRUGS</a:t>
            </a:r>
            <a:endParaRPr lang="en-GB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ct val="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syst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ic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and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topic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GC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</a:p>
          <a:p>
            <a:pPr>
              <a:spcBef>
                <a:spcPct val="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antileukotrien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ct val="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ntihistamin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endParaRPr lang="en-GB" b="1" noProof="0" dirty="0" smtClean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§"/>
            </a:pPr>
            <a:r>
              <a:rPr lang="cs-CZ" b="1" noProof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suppressed</a:t>
            </a:r>
            <a:r>
              <a:rPr lang="cs-CZ" b="1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adverse</a:t>
            </a:r>
            <a:r>
              <a:rPr lang="cs-CZ" b="1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effects</a:t>
            </a:r>
            <a:endParaRPr lang="en-GB" b="1" noProof="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</a:t>
            </a:r>
            <a:r>
              <a:rPr lang="cs-CZ" b="1" noProof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roade</a:t>
            </a:r>
            <a:r>
              <a:rPr lang="en-GB" b="1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</a:t>
            </a:r>
            <a:r>
              <a:rPr lang="cs-CZ" b="1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spectrum</a:t>
            </a:r>
            <a:r>
              <a:rPr lang="cs-CZ" b="1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b="1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effects</a:t>
            </a:r>
            <a:r>
              <a:rPr lang="en-GB" b="1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</a:t>
            </a:r>
          </a:p>
          <a:p>
            <a:pPr lvl="2">
              <a:spcBef>
                <a:spcPct val="0"/>
              </a:spcBef>
              <a:buFont typeface="Wingdings" pitchFamily="2" charset="2"/>
              <a:buChar char="§"/>
            </a:pP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ic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2">
              <a:spcBef>
                <a:spcPct val="0"/>
              </a:spcBef>
              <a:buFont typeface="Wingdings" pitchFamily="2" charset="2"/>
              <a:buChar char="§"/>
            </a:pPr>
            <a:r>
              <a:rPr lang="cs-CZ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antiinflammatory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2">
              <a:spcBef>
                <a:spcPct val="0"/>
              </a:spcBef>
              <a:buFont typeface="Wingdings" pitchFamily="2" charset="2"/>
              <a:buChar char="§"/>
            </a:pP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antial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ergic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ct val="0"/>
              </a:spcBef>
              <a:buClr>
                <a:srgbClr val="66FF99"/>
              </a:buClr>
              <a:buFont typeface="Wingdings" pitchFamily="2" charset="2"/>
              <a:buChar char="§"/>
            </a:pP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eo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lin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ct val="0"/>
              </a:spcBef>
              <a:buClr>
                <a:srgbClr val="66FF99"/>
              </a:buClr>
              <a:buFont typeface="Wingdings" pitchFamily="2" charset="2"/>
              <a:buChar char="§"/>
            </a:pP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romon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 flipV="1">
            <a:off x="0" y="1268413"/>
            <a:ext cx="9144000" cy="73025"/>
            <a:chOff x="1" y="1008"/>
            <a:chExt cx="6473" cy="70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Text Box 2"/>
          <p:cNvSpPr txBox="1">
            <a:spLocks noChangeArrowheads="1"/>
          </p:cNvSpPr>
          <p:nvPr/>
        </p:nvSpPr>
        <p:spPr bwMode="auto">
          <a:xfrm>
            <a:off x="815975" y="5334000"/>
            <a:ext cx="7643813" cy="769441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FOOD  ALLERGY</a:t>
            </a: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pic>
        <p:nvPicPr>
          <p:cNvPr id="15363" name="Picture 4" descr="mlék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765175"/>
            <a:ext cx="5970587" cy="4268788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665044" y="2349500"/>
            <a:ext cx="5966311" cy="39592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History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physical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exam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Skin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testing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prick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tests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i.d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atopy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patch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test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Specific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IgE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antibodies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Component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diagnostics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Elimination-exposition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0" y="1860550"/>
            <a:ext cx="9134475" cy="111125"/>
            <a:chOff x="1" y="1008"/>
            <a:chExt cx="6473" cy="70"/>
          </a:xfrm>
        </p:grpSpPr>
        <p:sp>
          <p:nvSpPr>
            <p:cNvPr id="16389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0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444500"/>
            <a:ext cx="6769100" cy="1223963"/>
          </a:xfrm>
        </p:spPr>
        <p:txBody>
          <a:bodyPr/>
          <a:lstStyle/>
          <a:p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FOOD ALLERGY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</a:t>
            </a:r>
            <a:b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DIAGNOSTI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 APPROACH</a:t>
            </a:r>
            <a:endParaRPr lang="en-GB" sz="32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2298700" y="2497138"/>
            <a:ext cx="4699000" cy="354965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Elimination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causal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allergens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from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diet,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incl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cross-reacting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allergens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32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Nalcrom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Epipen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Antihistamines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0" y="1881188"/>
            <a:ext cx="9134475" cy="111125"/>
            <a:chOff x="1" y="1008"/>
            <a:chExt cx="6473" cy="70"/>
          </a:xfrm>
        </p:grpSpPr>
        <p:sp>
          <p:nvSpPr>
            <p:cNvPr id="17413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4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463550"/>
            <a:ext cx="6769100" cy="1223963"/>
          </a:xfrm>
        </p:spPr>
        <p:txBody>
          <a:bodyPr/>
          <a:lstStyle/>
          <a:p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OD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AL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ERG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</a:t>
            </a:r>
            <a:b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MANAGEMENT</a:t>
            </a:r>
            <a:endParaRPr lang="en-GB" sz="32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Text Box 2"/>
          <p:cNvSpPr txBox="1">
            <a:spLocks noChangeArrowheads="1"/>
          </p:cNvSpPr>
          <p:nvPr/>
        </p:nvSpPr>
        <p:spPr bwMode="auto">
          <a:xfrm>
            <a:off x="412750" y="5410200"/>
            <a:ext cx="8475663" cy="707886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SKIN  ALLERGY</a:t>
            </a:r>
            <a:endParaRPr lang="cs-CZ" sz="4000" dirty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pic>
        <p:nvPicPr>
          <p:cNvPr id="18435" name="Picture 3" descr="ALERGK~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63" y="990600"/>
            <a:ext cx="4611687" cy="3567113"/>
          </a:xfrm>
          <a:prstGeom prst="rect">
            <a:avLst/>
          </a:prstGeom>
          <a:noFill/>
          <a:ln w="9525">
            <a:solidFill>
              <a:srgbClr val="66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ChangeArrowheads="1"/>
          </p:cNvSpPr>
          <p:nvPr/>
        </p:nvSpPr>
        <p:spPr bwMode="auto">
          <a:xfrm>
            <a:off x="1119326" y="4016374"/>
            <a:ext cx="7057748" cy="171767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Basic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therapy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topical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treatment</a:t>
            </a:r>
            <a:endParaRPr lang="cs-CZ" sz="32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regimen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adjustment</a:t>
            </a:r>
            <a:endParaRPr lang="cs-CZ" sz="32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pruritus</a:t>
            </a:r>
            <a:r>
              <a:rPr lang="cs-CZ" sz="3200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</a:t>
            </a:r>
            <a:r>
              <a:rPr lang="cs-CZ" sz="3200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antihistamines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3200" dirty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637955" name="AutoShape 3"/>
          <p:cNvSpPr>
            <a:spLocks noChangeArrowheads="1"/>
          </p:cNvSpPr>
          <p:nvPr/>
        </p:nvSpPr>
        <p:spPr bwMode="auto">
          <a:xfrm>
            <a:off x="1428750" y="1905000"/>
            <a:ext cx="6286500" cy="16002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36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Delayed</a:t>
            </a:r>
            <a:r>
              <a:rPr lang="cs-CZ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hypersensitivity</a:t>
            </a:r>
            <a:endParaRPr lang="cs-CZ" sz="3600" dirty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494088" y="5376863"/>
            <a:ext cx="30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0" y="1676400"/>
            <a:ext cx="9134475" cy="111125"/>
            <a:chOff x="1" y="1008"/>
            <a:chExt cx="6473" cy="70"/>
          </a:xfrm>
        </p:grpSpPr>
        <p:sp>
          <p:nvSpPr>
            <p:cNvPr id="19463" name="Rectangle 6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4" name="Rectangle 7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37960" name="Rectangle 8"/>
          <p:cNvSpPr>
            <a:spLocks noGrp="1" noChangeArrowheads="1"/>
          </p:cNvSpPr>
          <p:nvPr>
            <p:ph type="title"/>
          </p:nvPr>
        </p:nvSpPr>
        <p:spPr>
          <a:xfrm>
            <a:off x="858838" y="384175"/>
            <a:ext cx="7578725" cy="865188"/>
          </a:xfrm>
        </p:spPr>
        <p:txBody>
          <a:bodyPr/>
          <a:lstStyle/>
          <a:p>
            <a:pPr>
              <a:defRPr/>
            </a:pP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ATOPIC  DERMATITI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S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50033" y="3200400"/>
            <a:ext cx="7996334" cy="24384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Diverse etiology:</a:t>
            </a:r>
            <a:r>
              <a:rPr lang="cs-CZ" sz="24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(food,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drugs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...)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physical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factors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cold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pressure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...)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focal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infections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other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diseases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(hepatitis,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diabetes,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haemophilia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...)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C1-esterase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inhibitor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defect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633859" name="AutoShape 3"/>
          <p:cNvSpPr>
            <a:spLocks noChangeArrowheads="1"/>
          </p:cNvSpPr>
          <p:nvPr/>
        </p:nvSpPr>
        <p:spPr bwMode="auto">
          <a:xfrm>
            <a:off x="952500" y="1600200"/>
            <a:ext cx="7239000" cy="13716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8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Degranulation</a:t>
            </a:r>
            <a:r>
              <a:rPr lang="cs-CZ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skin </a:t>
            </a:r>
            <a:r>
              <a:rPr lang="cs-CZ" sz="28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mastocytes</a:t>
            </a:r>
            <a:endParaRPr lang="cs-CZ" sz="2800" dirty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algn="ctr"/>
            <a:r>
              <a:rPr lang="cs-CZ" sz="28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Effects</a:t>
            </a:r>
            <a:r>
              <a:rPr lang="cs-CZ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histamine on </a:t>
            </a:r>
            <a:r>
              <a:rPr lang="cs-CZ" sz="28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tissue</a:t>
            </a:r>
            <a:r>
              <a:rPr lang="cs-CZ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receptors</a:t>
            </a:r>
            <a:endParaRPr lang="cs-CZ" sz="2800" dirty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30933" y="5943391"/>
            <a:ext cx="838200" cy="485775"/>
          </a:xfrm>
          <a:prstGeom prst="rightArrow">
            <a:avLst>
              <a:gd name="adj1" fmla="val 50000"/>
              <a:gd name="adj2" fmla="val 43137"/>
            </a:avLst>
          </a:prstGeom>
          <a:solidFill>
            <a:srgbClr val="99FF33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3861" name="Text Box 5"/>
          <p:cNvSpPr txBox="1">
            <a:spLocks noChangeArrowheads="1"/>
          </p:cNvSpPr>
          <p:nvPr/>
        </p:nvSpPr>
        <p:spPr bwMode="auto">
          <a:xfrm>
            <a:off x="1181100" y="5893890"/>
            <a:ext cx="7901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B00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comprehensive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evaluation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is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necessary</a:t>
            </a:r>
            <a:endParaRPr lang="cs-CZ" sz="32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0" y="1371600"/>
            <a:ext cx="9134475" cy="111125"/>
            <a:chOff x="1" y="1008"/>
            <a:chExt cx="6473" cy="70"/>
          </a:xfrm>
        </p:grpSpPr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489" name="Rectangle 8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33865" name="Rectangle 9"/>
          <p:cNvSpPr>
            <a:spLocks noGrp="1" noChangeArrowheads="1"/>
          </p:cNvSpPr>
          <p:nvPr>
            <p:ph type="title"/>
          </p:nvPr>
        </p:nvSpPr>
        <p:spPr>
          <a:xfrm>
            <a:off x="225425" y="228600"/>
            <a:ext cx="8643938" cy="838200"/>
          </a:xfrm>
        </p:spPr>
        <p:txBody>
          <a:bodyPr/>
          <a:lstStyle/>
          <a:p>
            <a:pPr>
              <a:defRPr/>
            </a:pP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MECHANISMS 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OF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 URTI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CARIA</a:t>
            </a:r>
            <a:endParaRPr lang="en-GB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ChangeArrowheads="1"/>
          </p:cNvSpPr>
          <p:nvPr/>
        </p:nvSpPr>
        <p:spPr bwMode="auto">
          <a:xfrm>
            <a:off x="641350" y="3047999"/>
            <a:ext cx="8089900" cy="364807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control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itching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24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Higher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doses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usually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necessary</a:t>
            </a:r>
            <a:endParaRPr lang="cs-CZ" sz="24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increase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dose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non-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sedating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antihistamine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add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first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generation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 dirty="0" err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ontinue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2-3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weeks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after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disappear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(relaps </a:t>
            </a:r>
            <a:r>
              <a:rPr lang="cs-CZ" sz="24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prevention</a:t>
            </a:r>
            <a:r>
              <a:rPr lang="cs-CZ" sz="24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2400" dirty="0" smtClean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FF33"/>
              </a:buClr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Plus:</a:t>
            </a:r>
            <a:r>
              <a:rPr lang="cs-CZ" sz="32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Regimen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adjustment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Additional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drugs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according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to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clinical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	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course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(GCS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adrenaline)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635907" name="AutoShape 3"/>
          <p:cNvSpPr>
            <a:spLocks noChangeArrowheads="1"/>
          </p:cNvSpPr>
          <p:nvPr/>
        </p:nvSpPr>
        <p:spPr bwMode="auto">
          <a:xfrm>
            <a:off x="1638300" y="1600200"/>
            <a:ext cx="6096000" cy="13716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32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Drugs</a:t>
            </a:r>
            <a:r>
              <a:rPr lang="cs-CZ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of</a:t>
            </a:r>
            <a:r>
              <a:rPr lang="cs-CZ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the</a:t>
            </a:r>
            <a:r>
              <a:rPr lang="cs-CZ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choice</a:t>
            </a:r>
            <a:r>
              <a:rPr lang="cs-CZ" sz="32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/>
            </a:r>
            <a:br>
              <a:rPr lang="cs-CZ" sz="32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</a:br>
            <a:r>
              <a:rPr lang="cs-CZ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– non-</a:t>
            </a:r>
            <a:r>
              <a:rPr lang="cs-CZ" sz="32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sedating</a:t>
            </a:r>
            <a:r>
              <a:rPr lang="cs-CZ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antihistamines</a:t>
            </a:r>
            <a:endParaRPr lang="cs-CZ" sz="3200" dirty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0" y="1295400"/>
            <a:ext cx="9134475" cy="111125"/>
            <a:chOff x="1" y="1008"/>
            <a:chExt cx="6473" cy="70"/>
          </a:xfrm>
        </p:grpSpPr>
        <p:sp>
          <p:nvSpPr>
            <p:cNvPr id="21510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511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09" name="Rectangle 7"/>
          <p:cNvSpPr>
            <a:spLocks noGrp="1" noChangeArrowheads="1"/>
          </p:cNvSpPr>
          <p:nvPr>
            <p:ph type="title"/>
          </p:nvPr>
        </p:nvSpPr>
        <p:spPr>
          <a:xfrm>
            <a:off x="401215" y="304800"/>
            <a:ext cx="8462867" cy="895350"/>
          </a:xfrm>
        </p:spPr>
        <p:txBody>
          <a:bodyPr/>
          <a:lstStyle/>
          <a:p>
            <a:r>
              <a:rPr lang="en-GB" sz="4000" b="1" noProof="0" dirty="0" smtClean="0">
                <a:latin typeface="Arial CE" charset="-18"/>
              </a:rPr>
              <a:t>CHRONIC  URTI</a:t>
            </a:r>
            <a:r>
              <a:rPr lang="cs-CZ" sz="4000" b="1" noProof="0" dirty="0" smtClean="0">
                <a:latin typeface="Arial CE" charset="-18"/>
              </a:rPr>
              <a:t>CARIA THERAPY</a:t>
            </a:r>
            <a:endParaRPr lang="en-GB" sz="4000" b="1" noProof="0" dirty="0" smtClean="0"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Text Box 2"/>
          <p:cNvSpPr txBox="1">
            <a:spLocks noChangeArrowheads="1"/>
          </p:cNvSpPr>
          <p:nvPr/>
        </p:nvSpPr>
        <p:spPr bwMode="auto">
          <a:xfrm>
            <a:off x="1516124" y="5105399"/>
            <a:ext cx="6264151" cy="769441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BRONCHIAL  ASTHMA</a:t>
            </a: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pic>
        <p:nvPicPr>
          <p:cNvPr id="22531" name="Picture 3" descr="KOCK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762000"/>
            <a:ext cx="5434013" cy="3792538"/>
          </a:xfrm>
          <a:prstGeom prst="rect">
            <a:avLst/>
          </a:prstGeom>
          <a:noFill/>
          <a:ln w="9525">
            <a:solidFill>
              <a:srgbClr val="66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493713" y="4262437"/>
            <a:ext cx="8308975" cy="2007664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http://ginasthma.org/2018-gina-report-global-strategy-for-asthma-management-and-prevention</a:t>
            </a:r>
            <a:b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free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download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pdf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</a:p>
        </p:txBody>
      </p: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966788" y="501650"/>
            <a:ext cx="7362825" cy="2703513"/>
          </a:xfr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99FF33"/>
            </a:solidFill>
          </a:ln>
        </p:spPr>
        <p:txBody>
          <a:bodyPr/>
          <a:lstStyle/>
          <a:p>
            <a:r>
              <a:rPr lang="cs-CZ" sz="4000" b="1" noProof="0" dirty="0" smtClean="0">
                <a:latin typeface="Arial CE" charset="-18"/>
              </a:rPr>
              <a:t>2018 UPDATE OF GLOBAL STRATEGY FOR ASTHMA MANAGEMENT AND PREVENTION</a:t>
            </a:r>
            <a:r>
              <a:rPr lang="en-GB" sz="4000" b="1" noProof="0" dirty="0" smtClean="0">
                <a:latin typeface="Arial CE" charset="-18"/>
              </a:rPr>
              <a:t> </a:t>
            </a:r>
            <a:r>
              <a:rPr lang="en-GB" sz="4000" b="1" noProof="0" dirty="0" smtClean="0">
                <a:solidFill>
                  <a:schemeClr val="tx1"/>
                </a:solidFill>
                <a:latin typeface="Arial CE" charset="-18"/>
              </a:rPr>
              <a:t>(GINA):</a:t>
            </a:r>
            <a:endParaRPr lang="en-GB" sz="3600" b="1" noProof="0" dirty="0" smtClean="0">
              <a:solidFill>
                <a:schemeClr val="tx1"/>
              </a:solidFill>
              <a:latin typeface="Arial CE" charset="-18"/>
            </a:endParaRPr>
          </a:p>
        </p:txBody>
      </p:sp>
      <p:sp>
        <p:nvSpPr>
          <p:cNvPr id="23556" name="TextovéPole 6"/>
          <p:cNvSpPr txBox="1">
            <a:spLocks noChangeArrowheads="1"/>
          </p:cNvSpPr>
          <p:nvPr/>
        </p:nvSpPr>
        <p:spPr bwMode="auto">
          <a:xfrm>
            <a:off x="6291263" y="6270101"/>
            <a:ext cx="10740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latin typeface="Arial CE" charset="-18"/>
              </a:rPr>
              <a:t>GINA </a:t>
            </a:r>
            <a:r>
              <a:rPr lang="cs-CZ" sz="1400" dirty="0" smtClean="0">
                <a:latin typeface="Arial CE" charset="-18"/>
              </a:rPr>
              <a:t>2018</a:t>
            </a:r>
            <a:endParaRPr lang="cs-CZ" sz="1400" dirty="0">
              <a:latin typeface="Arial CE" charset="-18"/>
            </a:endParaRPr>
          </a:p>
        </p:txBody>
      </p:sp>
      <p:grpSp>
        <p:nvGrpSpPr>
          <p:cNvPr id="23557" name="Group 11"/>
          <p:cNvGrpSpPr>
            <a:grpSpLocks/>
          </p:cNvGrpSpPr>
          <p:nvPr/>
        </p:nvGrpSpPr>
        <p:grpSpPr bwMode="auto">
          <a:xfrm>
            <a:off x="9525" y="3708400"/>
            <a:ext cx="9134475" cy="90488"/>
            <a:chOff x="0" y="1333"/>
            <a:chExt cx="5754" cy="57"/>
          </a:xfrm>
        </p:grpSpPr>
        <p:sp>
          <p:nvSpPr>
            <p:cNvPr id="23558" name="Rectangle 12"/>
            <p:cNvSpPr>
              <a:spLocks noChangeArrowheads="1"/>
            </p:cNvSpPr>
            <p:nvPr/>
          </p:nvSpPr>
          <p:spPr bwMode="auto">
            <a:xfrm>
              <a:off x="0" y="1333"/>
              <a:ext cx="5754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59" name="Rectangle 13"/>
            <p:cNvSpPr>
              <a:spLocks noChangeArrowheads="1"/>
            </p:cNvSpPr>
            <p:nvPr/>
          </p:nvSpPr>
          <p:spPr bwMode="auto">
            <a:xfrm>
              <a:off x="0" y="1374"/>
              <a:ext cx="5754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752600" y="1905000"/>
            <a:ext cx="5791200" cy="838200"/>
          </a:xfrm>
          <a:prstGeom prst="rightArrow">
            <a:avLst>
              <a:gd name="adj1" fmla="val 50000"/>
              <a:gd name="adj2" fmla="val 17272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5075" name="Rectangle 3"/>
          <p:cNvSpPr>
            <a:spLocks noChangeArrowheads="1"/>
          </p:cNvSpPr>
          <p:nvPr/>
        </p:nvSpPr>
        <p:spPr bwMode="auto">
          <a:xfrm>
            <a:off x="2476500" y="3014663"/>
            <a:ext cx="4343400" cy="25908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32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Sensitization</a:t>
            </a:r>
            <a:r>
              <a:rPr lang="cs-CZ" sz="32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 </a:t>
            </a:r>
            <a:endParaRPr lang="cs-CZ" sz="3200" dirty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allergic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rhinitis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atopic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eczema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bronchial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asthma</a:t>
            </a:r>
            <a:r>
              <a:rPr lang="cs-CZ" sz="32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                                                      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1828800" y="1622622"/>
            <a:ext cx="56156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60th                                               90th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3601421" y="2093267"/>
            <a:ext cx="19734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3 </a:t>
            </a:r>
            <a:r>
              <a:rPr lang="cs-CZ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- 10 </a:t>
            </a:r>
            <a:r>
              <a:rPr lang="cs-CZ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times</a:t>
            </a:r>
            <a:endParaRPr lang="cs-CZ" sz="2000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grpSp>
        <p:nvGrpSpPr>
          <p:cNvPr id="515078" name="Group 6"/>
          <p:cNvGrpSpPr>
            <a:grpSpLocks/>
          </p:cNvGrpSpPr>
          <p:nvPr/>
        </p:nvGrpSpPr>
        <p:grpSpPr bwMode="auto">
          <a:xfrm>
            <a:off x="773135" y="5714995"/>
            <a:ext cx="8112103" cy="523875"/>
            <a:chOff x="672" y="3600"/>
            <a:chExt cx="4928" cy="330"/>
          </a:xfrm>
          <a:noFill/>
        </p:grpSpPr>
        <p:sp>
          <p:nvSpPr>
            <p:cNvPr id="515079" name="AutoShape 7"/>
            <p:cNvSpPr>
              <a:spLocks noChangeArrowheads="1"/>
            </p:cNvSpPr>
            <p:nvPr/>
          </p:nvSpPr>
          <p:spPr bwMode="auto">
            <a:xfrm>
              <a:off x="672" y="3600"/>
              <a:ext cx="615" cy="306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15080" name="Text Box 8"/>
            <p:cNvSpPr txBox="1">
              <a:spLocks noChangeArrowheads="1"/>
            </p:cNvSpPr>
            <p:nvPr/>
          </p:nvSpPr>
          <p:spPr bwMode="auto">
            <a:xfrm>
              <a:off x="1296" y="3600"/>
              <a:ext cx="4304" cy="3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800" dirty="0" err="1" smtClean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Allergy</a:t>
              </a:r>
              <a:r>
                <a:rPr lang="cs-CZ" sz="2800" dirty="0" smtClean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 </a:t>
              </a:r>
              <a:r>
                <a:rPr lang="cs-CZ" sz="2800" dirty="0" err="1" smtClean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drug</a:t>
              </a:r>
              <a:r>
                <a:rPr lang="cs-CZ" sz="2800" dirty="0" smtClean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 </a:t>
              </a:r>
              <a:r>
                <a:rPr lang="cs-CZ" sz="2800" dirty="0" err="1" smtClean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consumption</a:t>
              </a:r>
              <a:r>
                <a:rPr lang="cs-CZ" sz="2800" dirty="0" smtClean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 </a:t>
              </a:r>
              <a:r>
                <a:rPr lang="cs-CZ" sz="2800" dirty="0" err="1" smtClean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i</a:t>
              </a:r>
              <a:r>
                <a:rPr lang="cs-CZ" sz="2800" dirty="0" err="1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ncrease</a:t>
              </a:r>
              <a:endParaRPr lang="cs-CZ" sz="28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endParaRPr>
            </a:p>
          </p:txBody>
        </p:sp>
      </p:grpSp>
      <p:sp>
        <p:nvSpPr>
          <p:cNvPr id="515081" name="Rectangle 9"/>
          <p:cNvSpPr>
            <a:spLocks noGrp="1" noChangeArrowheads="1"/>
          </p:cNvSpPr>
          <p:nvPr>
            <p:ph type="title"/>
          </p:nvPr>
        </p:nvSpPr>
        <p:spPr>
          <a:xfrm>
            <a:off x="939800" y="115888"/>
            <a:ext cx="7416800" cy="12969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000" b="1" noProof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INCREASE IN ALLERGY PREVALENCE</a:t>
            </a:r>
            <a:endParaRPr lang="en-GB" sz="40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grpSp>
        <p:nvGrpSpPr>
          <p:cNvPr id="3080" name="Group 10"/>
          <p:cNvGrpSpPr>
            <a:grpSpLocks/>
          </p:cNvGrpSpPr>
          <p:nvPr/>
        </p:nvGrpSpPr>
        <p:grpSpPr bwMode="auto">
          <a:xfrm flipV="1">
            <a:off x="0" y="1412875"/>
            <a:ext cx="9134475" cy="152400"/>
            <a:chOff x="1" y="1008"/>
            <a:chExt cx="6473" cy="70"/>
          </a:xfrm>
        </p:grpSpPr>
        <p:sp>
          <p:nvSpPr>
            <p:cNvPr id="3081" name="Rectangle 11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82" name="Rectangle 12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70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Early </a:t>
            </a:r>
            <a:r>
              <a:rPr lang="cs-CZ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childhood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828800"/>
            <a:ext cx="7772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Tx/>
              <a:buNone/>
              <a:defRPr/>
            </a:pPr>
            <a:r>
              <a:rPr lang="en-GB" b="1" i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en-GB" b="1" i="1" noProof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111125" y="5675313"/>
            <a:ext cx="2735263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Fernando D. </a:t>
            </a:r>
            <a:r>
              <a:rPr lang="cs-CZ" sz="1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Martinez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2369976" y="2300061"/>
            <a:ext cx="6587412" cy="3267399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99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Childhood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whole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life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importance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2/3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cases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start in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first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3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years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life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majority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severe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cases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start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first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3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years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life</a:t>
            </a:r>
            <a:endParaRPr lang="cs-CZ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hypothesis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that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severity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in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children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decreases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with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age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has not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been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proofed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correct</a:t>
            </a:r>
            <a:endParaRPr lang="cs-CZ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pic>
        <p:nvPicPr>
          <p:cNvPr id="2458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71" y="2516188"/>
            <a:ext cx="1944687" cy="2819400"/>
          </a:xfrm>
          <a:prstGeom prst="rect">
            <a:avLst/>
          </a:prstGeom>
          <a:noFill/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583" name="Group 11"/>
          <p:cNvGrpSpPr>
            <a:grpSpLocks/>
          </p:cNvGrpSpPr>
          <p:nvPr/>
        </p:nvGrpSpPr>
        <p:grpSpPr bwMode="auto">
          <a:xfrm>
            <a:off x="0" y="1524000"/>
            <a:ext cx="9134475" cy="90488"/>
            <a:chOff x="0" y="1333"/>
            <a:chExt cx="5754" cy="57"/>
          </a:xfrm>
        </p:grpSpPr>
        <p:sp>
          <p:nvSpPr>
            <p:cNvPr id="24584" name="Rectangle 12"/>
            <p:cNvSpPr>
              <a:spLocks noChangeArrowheads="1"/>
            </p:cNvSpPr>
            <p:nvPr/>
          </p:nvSpPr>
          <p:spPr bwMode="auto">
            <a:xfrm>
              <a:off x="0" y="1333"/>
              <a:ext cx="5754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5" name="Rectangle 13"/>
            <p:cNvSpPr>
              <a:spLocks noChangeArrowheads="1"/>
            </p:cNvSpPr>
            <p:nvPr/>
          </p:nvSpPr>
          <p:spPr bwMode="auto">
            <a:xfrm>
              <a:off x="0" y="1374"/>
              <a:ext cx="5754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17" name="Rectangle 13"/>
          <p:cNvSpPr>
            <a:spLocks noGrp="1" noChangeArrowheads="1"/>
          </p:cNvSpPr>
          <p:nvPr>
            <p:ph type="title"/>
          </p:nvPr>
        </p:nvSpPr>
        <p:spPr>
          <a:xfrm>
            <a:off x="270588" y="130629"/>
            <a:ext cx="8686800" cy="1317171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 </a:t>
            </a:r>
            <a:r>
              <a:rPr lang="cs-CZ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clinical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index to </a:t>
            </a:r>
            <a:r>
              <a:rPr lang="cs-CZ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define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r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isk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b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</a:b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of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ast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h</a:t>
            </a:r>
            <a:r>
              <a:rPr lang="en-GB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ma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in 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young</a:t>
            </a:r>
            <a:r>
              <a:rPr lang="cs-CZ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children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90550" y="2057400"/>
            <a:ext cx="3580234" cy="1731963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cs-CZ" sz="3200" b="1" u="sng" dirty="0" smtClean="0">
                <a:solidFill>
                  <a:srgbClr val="99FF33"/>
                </a:solidFill>
                <a:latin typeface="Arial CE" charset="-18"/>
              </a:rPr>
              <a:t>Major</a:t>
            </a:r>
            <a:r>
              <a:rPr lang="en-GB" sz="3200" b="1" u="sng" noProof="0" dirty="0" smtClean="0">
                <a:solidFill>
                  <a:srgbClr val="99FF33"/>
                </a:solidFill>
                <a:latin typeface="Arial CE" charset="-18"/>
              </a:rPr>
              <a:t> </a:t>
            </a:r>
            <a:r>
              <a:rPr lang="cs-CZ" sz="3200" b="1" u="sng" dirty="0">
                <a:solidFill>
                  <a:srgbClr val="99FF33"/>
                </a:solidFill>
                <a:latin typeface="Arial CE" charset="-18"/>
              </a:rPr>
              <a:t>c</a:t>
            </a:r>
            <a:r>
              <a:rPr lang="en-GB" sz="3200" b="1" u="sng" noProof="0" dirty="0" err="1" smtClean="0">
                <a:solidFill>
                  <a:srgbClr val="99FF33"/>
                </a:solidFill>
                <a:latin typeface="Arial CE" charset="-18"/>
              </a:rPr>
              <a:t>rit</a:t>
            </a:r>
            <a:r>
              <a:rPr lang="cs-CZ" sz="3200" b="1" u="sng" noProof="0" dirty="0" smtClean="0">
                <a:solidFill>
                  <a:srgbClr val="99FF33"/>
                </a:solidFill>
                <a:latin typeface="Arial CE" charset="-18"/>
              </a:rPr>
              <a:t>e</a:t>
            </a:r>
            <a:r>
              <a:rPr lang="en-GB" sz="3200" b="1" u="sng" noProof="0" dirty="0" err="1" smtClean="0">
                <a:solidFill>
                  <a:srgbClr val="99FF33"/>
                </a:solidFill>
                <a:latin typeface="Arial CE" charset="-18"/>
              </a:rPr>
              <a:t>ria</a:t>
            </a:r>
            <a:r>
              <a:rPr lang="en-GB" sz="3200" b="1" noProof="0" dirty="0" smtClean="0">
                <a:solidFill>
                  <a:srgbClr val="99FF33"/>
                </a:solidFill>
                <a:latin typeface="Arial CE" charset="-18"/>
              </a:rPr>
              <a:t>:</a:t>
            </a:r>
          </a:p>
          <a:p>
            <a:r>
              <a:rPr lang="cs-CZ" b="1" noProof="0" dirty="0" err="1" smtClean="0">
                <a:solidFill>
                  <a:schemeClr val="tx2"/>
                </a:solidFill>
                <a:latin typeface="Arial CE" charset="-18"/>
              </a:rPr>
              <a:t>parental</a:t>
            </a:r>
            <a:r>
              <a:rPr lang="cs-CZ" b="1" noProof="0" dirty="0" smtClean="0">
                <a:solidFill>
                  <a:schemeClr val="tx2"/>
                </a:solidFill>
                <a:latin typeface="Arial CE" charset="-18"/>
              </a:rPr>
              <a:t> </a:t>
            </a:r>
            <a:r>
              <a:rPr lang="en-GB" b="1" noProof="0" dirty="0" err="1" smtClean="0">
                <a:solidFill>
                  <a:schemeClr val="tx2"/>
                </a:solidFill>
                <a:latin typeface="Arial CE" charset="-18"/>
              </a:rPr>
              <a:t>ast</a:t>
            </a:r>
            <a:r>
              <a:rPr lang="cs-CZ" b="1" noProof="0" dirty="0" smtClean="0">
                <a:solidFill>
                  <a:schemeClr val="tx2"/>
                </a:solidFill>
                <a:latin typeface="Arial CE" charset="-18"/>
              </a:rPr>
              <a:t>h</a:t>
            </a:r>
            <a:r>
              <a:rPr lang="en-GB" b="1" noProof="0" dirty="0" smtClean="0">
                <a:solidFill>
                  <a:schemeClr val="tx2"/>
                </a:solidFill>
                <a:latin typeface="Arial CE" charset="-18"/>
              </a:rPr>
              <a:t>ma</a:t>
            </a:r>
          </a:p>
          <a:p>
            <a:r>
              <a:rPr lang="en-GB" b="1" noProof="0" dirty="0" smtClean="0">
                <a:solidFill>
                  <a:schemeClr val="tx2"/>
                </a:solidFill>
                <a:latin typeface="Arial CE" charset="-18"/>
              </a:rPr>
              <a:t>atopic e</a:t>
            </a:r>
            <a:r>
              <a:rPr lang="cs-CZ" b="1" noProof="0" dirty="0" smtClean="0">
                <a:solidFill>
                  <a:schemeClr val="tx2"/>
                </a:solidFill>
                <a:latin typeface="Arial CE" charset="-18"/>
              </a:rPr>
              <a:t>c</a:t>
            </a:r>
            <a:r>
              <a:rPr lang="en-GB" b="1" noProof="0" dirty="0" smtClean="0">
                <a:solidFill>
                  <a:schemeClr val="tx2"/>
                </a:solidFill>
                <a:latin typeface="Arial CE" charset="-18"/>
              </a:rPr>
              <a:t>z</a:t>
            </a:r>
            <a:r>
              <a:rPr lang="cs-CZ" b="1" noProof="0" dirty="0" smtClean="0">
                <a:solidFill>
                  <a:schemeClr val="tx2"/>
                </a:solidFill>
                <a:latin typeface="Arial CE" charset="-18"/>
              </a:rPr>
              <a:t>e</a:t>
            </a:r>
            <a:r>
              <a:rPr lang="en-GB" b="1" noProof="0" dirty="0" smtClean="0">
                <a:solidFill>
                  <a:schemeClr val="tx2"/>
                </a:solidFill>
                <a:latin typeface="Arial CE" charset="-18"/>
              </a:rPr>
              <a:t>m</a:t>
            </a:r>
            <a:r>
              <a:rPr lang="cs-CZ" b="1" noProof="0" dirty="0" smtClean="0">
                <a:solidFill>
                  <a:schemeClr val="tx2"/>
                </a:solidFill>
                <a:latin typeface="Arial CE" charset="-18"/>
              </a:rPr>
              <a:t>a</a:t>
            </a:r>
            <a:endParaRPr lang="en-GB" b="1" noProof="0" dirty="0" smtClean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73217" y="2057400"/>
            <a:ext cx="3685592" cy="2667000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n-GB" sz="3200" b="1" u="sng" noProof="0" dirty="0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M</a:t>
            </a:r>
            <a:r>
              <a:rPr lang="cs-CZ" sz="3200" b="1" u="sng" noProof="0" dirty="0" err="1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inor</a:t>
            </a:r>
            <a:r>
              <a:rPr lang="en-GB" sz="3200" b="1" u="sng" noProof="0" dirty="0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 </a:t>
            </a:r>
            <a:r>
              <a:rPr lang="cs-CZ" sz="3200" b="1" u="sng" noProof="0" dirty="0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c</a:t>
            </a:r>
            <a:r>
              <a:rPr lang="en-GB" sz="3200" b="1" u="sng" noProof="0" dirty="0" err="1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rit</a:t>
            </a:r>
            <a:r>
              <a:rPr lang="cs-CZ" sz="3200" b="1" u="sng" noProof="0" dirty="0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e</a:t>
            </a:r>
            <a:r>
              <a:rPr lang="en-GB" sz="3200" b="1" u="sng" noProof="0" dirty="0" err="1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ria</a:t>
            </a:r>
            <a:r>
              <a:rPr lang="en-GB" sz="3200" b="1" noProof="0" dirty="0" smtClean="0">
                <a:solidFill>
                  <a:srgbClr val="99FF33"/>
                </a:solidFill>
                <a:latin typeface="Arial CE" pitchFamily="34" charset="0"/>
                <a:cs typeface="Arial CE" pitchFamily="34" charset="0"/>
              </a:rPr>
              <a:t>:</a:t>
            </a:r>
            <a:endParaRPr lang="en-GB" b="1" noProof="0" dirty="0" smtClean="0">
              <a:latin typeface="Arial CE" pitchFamily="34" charset="0"/>
              <a:cs typeface="Arial CE" pitchFamily="34" charset="0"/>
            </a:endParaRPr>
          </a:p>
          <a:p>
            <a:pPr>
              <a:defRPr/>
            </a:pPr>
            <a:r>
              <a:rPr lang="en-GB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al</a:t>
            </a:r>
            <a:r>
              <a:rPr lang="cs-CZ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l</a:t>
            </a:r>
            <a:r>
              <a:rPr lang="en-GB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ergic</a:t>
            </a:r>
            <a:r>
              <a:rPr lang="en-GB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 r</a:t>
            </a:r>
            <a:r>
              <a:rPr lang="cs-CZ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hinitis</a:t>
            </a:r>
            <a:endParaRPr lang="en-GB" b="1" noProof="0" dirty="0" smtClean="0">
              <a:solidFill>
                <a:schemeClr val="tx2"/>
              </a:solidFill>
              <a:latin typeface="Arial CE" pitchFamily="34" charset="0"/>
              <a:cs typeface="Arial CE" pitchFamily="34" charset="0"/>
            </a:endParaRPr>
          </a:p>
          <a:p>
            <a:pPr>
              <a:defRPr/>
            </a:pPr>
            <a:r>
              <a:rPr lang="cs-CZ" b="1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wheezing</a:t>
            </a:r>
            <a:r>
              <a:rPr lang="en-GB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apart</a:t>
            </a:r>
            <a:r>
              <a:rPr lang="cs-CZ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from</a:t>
            </a:r>
            <a:r>
              <a:rPr lang="cs-CZ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 </a:t>
            </a:r>
            <a:r>
              <a:rPr lang="cs-CZ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colds</a:t>
            </a:r>
            <a:endParaRPr lang="en-GB" b="1" noProof="0" dirty="0" smtClean="0">
              <a:solidFill>
                <a:schemeClr val="tx2"/>
              </a:solidFill>
              <a:latin typeface="Arial CE" pitchFamily="34" charset="0"/>
              <a:cs typeface="Arial CE" pitchFamily="34" charset="0"/>
            </a:endParaRPr>
          </a:p>
          <a:p>
            <a:pPr>
              <a:defRPr/>
            </a:pPr>
            <a:r>
              <a:rPr lang="en-GB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eosino</a:t>
            </a:r>
            <a:r>
              <a:rPr lang="cs-CZ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ph</a:t>
            </a:r>
            <a:r>
              <a:rPr lang="en-GB" b="1" noProof="0" dirty="0" err="1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ili</a:t>
            </a:r>
            <a:r>
              <a:rPr lang="cs-CZ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a</a:t>
            </a:r>
            <a:r>
              <a:rPr lang="en-GB" b="1" noProof="0" dirty="0" smtClean="0">
                <a:solidFill>
                  <a:schemeClr val="tx2"/>
                </a:solidFill>
                <a:latin typeface="Arial CE" pitchFamily="34" charset="0"/>
                <a:cs typeface="Arial CE" pitchFamily="34" charset="0"/>
              </a:rPr>
              <a:t> (&gt;4%)</a:t>
            </a:r>
            <a:endParaRPr lang="en-GB" b="1" noProof="0" dirty="0" smtClean="0">
              <a:solidFill>
                <a:schemeClr val="tx2"/>
              </a:solidFill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895350" y="6300788"/>
            <a:ext cx="796766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cs-CZ" sz="1600">
                <a:latin typeface="Arial CE" charset="-18"/>
              </a:rPr>
              <a:t>Castro-Rodriguez et al., Am J Respir Crit Care Med, Vol 162. pp 1403–1406, 2000</a:t>
            </a:r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597160" y="4292082"/>
            <a:ext cx="4135016" cy="156966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sz="2400" dirty="0" smtClean="0">
                <a:latin typeface="Arial CE" charset="-18"/>
              </a:rPr>
              <a:t>Early </a:t>
            </a:r>
            <a:r>
              <a:rPr lang="cs-CZ" sz="2400" dirty="0" err="1" smtClean="0">
                <a:latin typeface="Arial CE" charset="-18"/>
              </a:rPr>
              <a:t>wheezer</a:t>
            </a:r>
            <a:r>
              <a:rPr lang="cs-CZ" sz="2400" dirty="0" smtClean="0">
                <a:latin typeface="Arial CE" charset="-18"/>
              </a:rPr>
              <a:t>  </a:t>
            </a:r>
            <a:endParaRPr lang="cs-CZ" sz="2400" dirty="0">
              <a:latin typeface="Arial CE" charset="-18"/>
            </a:endParaRPr>
          </a:p>
          <a:p>
            <a:pPr algn="ctr"/>
            <a:r>
              <a:rPr lang="cs-CZ" sz="2400" dirty="0" smtClean="0">
                <a:latin typeface="Arial CE" charset="-18"/>
              </a:rPr>
              <a:t>+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Arial CE" charset="-18"/>
              </a:rPr>
              <a:t>at</a:t>
            </a:r>
            <a:r>
              <a:rPr lang="cs-CZ" sz="2400" dirty="0" smtClean="0">
                <a:solidFill>
                  <a:schemeClr val="tx1"/>
                </a:solidFill>
                <a:latin typeface="Arial CE" charset="-18"/>
              </a:rPr>
              <a:t> least 1 major </a:t>
            </a:r>
            <a:r>
              <a:rPr lang="cs-CZ" sz="2400" dirty="0" err="1" smtClean="0">
                <a:solidFill>
                  <a:schemeClr val="tx1"/>
                </a:solidFill>
                <a:latin typeface="Arial CE" charset="-18"/>
              </a:rPr>
              <a:t>criteria</a:t>
            </a:r>
            <a:r>
              <a:rPr lang="cs-CZ" sz="2400" dirty="0">
                <a:solidFill>
                  <a:schemeClr val="tx1"/>
                </a:solidFill>
                <a:latin typeface="Arial CE" charset="-18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Arial CE" charset="-18"/>
              </a:rPr>
            </a:br>
            <a:r>
              <a:rPr lang="cs-CZ" sz="2400" dirty="0" err="1" smtClean="0">
                <a:solidFill>
                  <a:schemeClr val="tx1"/>
                </a:solidFill>
                <a:latin typeface="Arial CE" charset="-18"/>
              </a:rPr>
              <a:t>or</a:t>
            </a:r>
            <a:r>
              <a:rPr lang="cs-CZ" sz="2400" dirty="0" smtClean="0">
                <a:solidFill>
                  <a:schemeClr val="tx1"/>
                </a:solidFill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Arial CE" charset="-18"/>
              </a:rPr>
              <a:t>at</a:t>
            </a:r>
            <a:r>
              <a:rPr lang="cs-CZ" sz="2400" dirty="0" smtClean="0">
                <a:solidFill>
                  <a:schemeClr val="tx1"/>
                </a:solidFill>
                <a:latin typeface="Arial CE" charset="-18"/>
              </a:rPr>
              <a:t> least </a:t>
            </a:r>
            <a:r>
              <a:rPr lang="cs-CZ" sz="2400" dirty="0">
                <a:solidFill>
                  <a:schemeClr val="tx1"/>
                </a:solidFill>
                <a:latin typeface="Arial CE" charset="-18"/>
              </a:rPr>
              <a:t>2 </a:t>
            </a:r>
            <a:r>
              <a:rPr lang="cs-CZ" sz="2400" dirty="0" smtClean="0">
                <a:solidFill>
                  <a:schemeClr val="tx1"/>
                </a:solidFill>
                <a:latin typeface="Arial CE" charset="-18"/>
              </a:rPr>
              <a:t>minor </a:t>
            </a:r>
            <a:r>
              <a:rPr lang="cs-CZ" sz="2400" dirty="0" err="1" smtClean="0">
                <a:solidFill>
                  <a:schemeClr val="tx1"/>
                </a:solidFill>
                <a:latin typeface="Arial CE" charset="-18"/>
              </a:rPr>
              <a:t>criteria</a:t>
            </a:r>
            <a:endParaRPr lang="cs-CZ" sz="2400" dirty="0">
              <a:solidFill>
                <a:schemeClr val="tx1"/>
              </a:solidFill>
              <a:latin typeface="Arial CE" charset="-18"/>
            </a:endParaRPr>
          </a:p>
        </p:txBody>
      </p:sp>
      <p:grpSp>
        <p:nvGrpSpPr>
          <p:cNvPr id="25607" name="Group 10"/>
          <p:cNvGrpSpPr>
            <a:grpSpLocks/>
          </p:cNvGrpSpPr>
          <p:nvPr/>
        </p:nvGrpSpPr>
        <p:grpSpPr bwMode="auto">
          <a:xfrm>
            <a:off x="0" y="1447800"/>
            <a:ext cx="9134475" cy="90488"/>
            <a:chOff x="0" y="1333"/>
            <a:chExt cx="5754" cy="57"/>
          </a:xfrm>
        </p:grpSpPr>
        <p:sp>
          <p:nvSpPr>
            <p:cNvPr id="25608" name="Rectangle 11"/>
            <p:cNvSpPr>
              <a:spLocks noChangeArrowheads="1"/>
            </p:cNvSpPr>
            <p:nvPr/>
          </p:nvSpPr>
          <p:spPr bwMode="auto">
            <a:xfrm>
              <a:off x="0" y="1333"/>
              <a:ext cx="5754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09" name="Rectangle 12"/>
            <p:cNvSpPr>
              <a:spLocks noChangeArrowheads="1"/>
            </p:cNvSpPr>
            <p:nvPr/>
          </p:nvSpPr>
          <p:spPr bwMode="auto">
            <a:xfrm>
              <a:off x="0" y="1374"/>
              <a:ext cx="5754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1017478" y="2233016"/>
            <a:ext cx="7334230" cy="4181475"/>
            <a:chOff x="333" y="1178"/>
            <a:chExt cx="4621" cy="2776"/>
          </a:xfrm>
        </p:grpSpPr>
        <p:sp>
          <p:nvSpPr>
            <p:cNvPr id="26634" name="Freeform 3"/>
            <p:cNvSpPr>
              <a:spLocks/>
            </p:cNvSpPr>
            <p:nvPr/>
          </p:nvSpPr>
          <p:spPr bwMode="auto">
            <a:xfrm>
              <a:off x="2193" y="1754"/>
              <a:ext cx="241" cy="913"/>
            </a:xfrm>
            <a:custGeom>
              <a:avLst/>
              <a:gdLst>
                <a:gd name="T0" fmla="*/ 14 w 854"/>
                <a:gd name="T1" fmla="*/ 859 h 2601"/>
                <a:gd name="T2" fmla="*/ 12 w 854"/>
                <a:gd name="T3" fmla="*/ 822 h 2601"/>
                <a:gd name="T4" fmla="*/ 7 w 854"/>
                <a:gd name="T5" fmla="*/ 726 h 2601"/>
                <a:gd name="T6" fmla="*/ 3 w 854"/>
                <a:gd name="T7" fmla="*/ 590 h 2601"/>
                <a:gd name="T8" fmla="*/ 0 w 854"/>
                <a:gd name="T9" fmla="*/ 434 h 2601"/>
                <a:gd name="T10" fmla="*/ 2 w 854"/>
                <a:gd name="T11" fmla="*/ 276 h 2601"/>
                <a:gd name="T12" fmla="*/ 5 w 854"/>
                <a:gd name="T13" fmla="*/ 204 h 2601"/>
                <a:gd name="T14" fmla="*/ 10 w 854"/>
                <a:gd name="T15" fmla="*/ 138 h 2601"/>
                <a:gd name="T16" fmla="*/ 18 w 854"/>
                <a:gd name="T17" fmla="*/ 83 h 2601"/>
                <a:gd name="T18" fmla="*/ 28 w 854"/>
                <a:gd name="T19" fmla="*/ 40 h 2601"/>
                <a:gd name="T20" fmla="*/ 41 w 854"/>
                <a:gd name="T21" fmla="*/ 11 h 2601"/>
                <a:gd name="T22" fmla="*/ 57 w 854"/>
                <a:gd name="T23" fmla="*/ 0 h 2601"/>
                <a:gd name="T24" fmla="*/ 76 w 854"/>
                <a:gd name="T25" fmla="*/ 8 h 2601"/>
                <a:gd name="T26" fmla="*/ 95 w 854"/>
                <a:gd name="T27" fmla="*/ 35 h 2601"/>
                <a:gd name="T28" fmla="*/ 112 w 854"/>
                <a:gd name="T29" fmla="*/ 80 h 2601"/>
                <a:gd name="T30" fmla="*/ 129 w 854"/>
                <a:gd name="T31" fmla="*/ 138 h 2601"/>
                <a:gd name="T32" fmla="*/ 145 w 854"/>
                <a:gd name="T33" fmla="*/ 206 h 2601"/>
                <a:gd name="T34" fmla="*/ 161 w 854"/>
                <a:gd name="T35" fmla="*/ 283 h 2601"/>
                <a:gd name="T36" fmla="*/ 188 w 854"/>
                <a:gd name="T37" fmla="*/ 452 h 2601"/>
                <a:gd name="T38" fmla="*/ 210 w 854"/>
                <a:gd name="T39" fmla="*/ 621 h 2601"/>
                <a:gd name="T40" fmla="*/ 227 w 854"/>
                <a:gd name="T41" fmla="*/ 768 h 2601"/>
                <a:gd name="T42" fmla="*/ 237 w 854"/>
                <a:gd name="T43" fmla="*/ 873 h 2601"/>
                <a:gd name="T44" fmla="*/ 241 w 854"/>
                <a:gd name="T45" fmla="*/ 913 h 2601"/>
                <a:gd name="T46" fmla="*/ 14 w 854"/>
                <a:gd name="T47" fmla="*/ 859 h 260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54" h="2601">
                  <a:moveTo>
                    <a:pt x="49" y="2448"/>
                  </a:moveTo>
                  <a:lnTo>
                    <a:pt x="42" y="2343"/>
                  </a:lnTo>
                  <a:lnTo>
                    <a:pt x="25" y="2069"/>
                  </a:lnTo>
                  <a:lnTo>
                    <a:pt x="9" y="1681"/>
                  </a:lnTo>
                  <a:lnTo>
                    <a:pt x="0" y="1235"/>
                  </a:lnTo>
                  <a:lnTo>
                    <a:pt x="7" y="787"/>
                  </a:lnTo>
                  <a:lnTo>
                    <a:pt x="18" y="581"/>
                  </a:lnTo>
                  <a:lnTo>
                    <a:pt x="37" y="394"/>
                  </a:lnTo>
                  <a:lnTo>
                    <a:pt x="64" y="237"/>
                  </a:lnTo>
                  <a:lnTo>
                    <a:pt x="99" y="113"/>
                  </a:lnTo>
                  <a:lnTo>
                    <a:pt x="145" y="31"/>
                  </a:lnTo>
                  <a:lnTo>
                    <a:pt x="203" y="0"/>
                  </a:lnTo>
                  <a:lnTo>
                    <a:pt x="269" y="23"/>
                  </a:lnTo>
                  <a:lnTo>
                    <a:pt x="336" y="101"/>
                  </a:lnTo>
                  <a:lnTo>
                    <a:pt x="398" y="227"/>
                  </a:lnTo>
                  <a:lnTo>
                    <a:pt x="458" y="392"/>
                  </a:lnTo>
                  <a:lnTo>
                    <a:pt x="515" y="587"/>
                  </a:lnTo>
                  <a:lnTo>
                    <a:pt x="569" y="807"/>
                  </a:lnTo>
                  <a:lnTo>
                    <a:pt x="665" y="1287"/>
                  </a:lnTo>
                  <a:lnTo>
                    <a:pt x="744" y="1769"/>
                  </a:lnTo>
                  <a:lnTo>
                    <a:pt x="803" y="2189"/>
                  </a:lnTo>
                  <a:lnTo>
                    <a:pt x="840" y="2487"/>
                  </a:lnTo>
                  <a:lnTo>
                    <a:pt x="854" y="2601"/>
                  </a:lnTo>
                  <a:lnTo>
                    <a:pt x="49" y="2448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5" name="Freeform 4"/>
            <p:cNvSpPr>
              <a:spLocks/>
            </p:cNvSpPr>
            <p:nvPr/>
          </p:nvSpPr>
          <p:spPr bwMode="auto">
            <a:xfrm>
              <a:off x="4183" y="1982"/>
              <a:ext cx="177" cy="550"/>
            </a:xfrm>
            <a:custGeom>
              <a:avLst/>
              <a:gdLst>
                <a:gd name="T0" fmla="*/ 15 w 627"/>
                <a:gd name="T1" fmla="*/ 550 h 1568"/>
                <a:gd name="T2" fmla="*/ 8 w 627"/>
                <a:gd name="T3" fmla="*/ 466 h 1568"/>
                <a:gd name="T4" fmla="*/ 3 w 627"/>
                <a:gd name="T5" fmla="*/ 379 h 1568"/>
                <a:gd name="T6" fmla="*/ 0 w 627"/>
                <a:gd name="T7" fmla="*/ 280 h 1568"/>
                <a:gd name="T8" fmla="*/ 1 w 627"/>
                <a:gd name="T9" fmla="*/ 180 h 1568"/>
                <a:gd name="T10" fmla="*/ 8 w 627"/>
                <a:gd name="T11" fmla="*/ 91 h 1568"/>
                <a:gd name="T12" fmla="*/ 22 w 627"/>
                <a:gd name="T13" fmla="*/ 27 h 1568"/>
                <a:gd name="T14" fmla="*/ 33 w 627"/>
                <a:gd name="T15" fmla="*/ 8 h 1568"/>
                <a:gd name="T16" fmla="*/ 47 w 627"/>
                <a:gd name="T17" fmla="*/ 0 h 1568"/>
                <a:gd name="T18" fmla="*/ 74 w 627"/>
                <a:gd name="T19" fmla="*/ 16 h 1568"/>
                <a:gd name="T20" fmla="*/ 98 w 627"/>
                <a:gd name="T21" fmla="*/ 68 h 1568"/>
                <a:gd name="T22" fmla="*/ 120 w 627"/>
                <a:gd name="T23" fmla="*/ 143 h 1568"/>
                <a:gd name="T24" fmla="*/ 139 w 627"/>
                <a:gd name="T25" fmla="*/ 230 h 1568"/>
                <a:gd name="T26" fmla="*/ 155 w 627"/>
                <a:gd name="T27" fmla="*/ 318 h 1568"/>
                <a:gd name="T28" fmla="*/ 167 w 627"/>
                <a:gd name="T29" fmla="*/ 395 h 1568"/>
                <a:gd name="T30" fmla="*/ 177 w 627"/>
                <a:gd name="T31" fmla="*/ 470 h 1568"/>
                <a:gd name="T32" fmla="*/ 15 w 627"/>
                <a:gd name="T33" fmla="*/ 550 h 15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27" h="1568">
                  <a:moveTo>
                    <a:pt x="52" y="1568"/>
                  </a:moveTo>
                  <a:lnTo>
                    <a:pt x="28" y="1328"/>
                  </a:lnTo>
                  <a:lnTo>
                    <a:pt x="12" y="1081"/>
                  </a:lnTo>
                  <a:lnTo>
                    <a:pt x="0" y="798"/>
                  </a:lnTo>
                  <a:lnTo>
                    <a:pt x="3" y="513"/>
                  </a:lnTo>
                  <a:lnTo>
                    <a:pt x="27" y="260"/>
                  </a:lnTo>
                  <a:lnTo>
                    <a:pt x="78" y="77"/>
                  </a:lnTo>
                  <a:lnTo>
                    <a:pt x="117" y="23"/>
                  </a:lnTo>
                  <a:lnTo>
                    <a:pt x="167" y="0"/>
                  </a:lnTo>
                  <a:lnTo>
                    <a:pt x="261" y="47"/>
                  </a:lnTo>
                  <a:lnTo>
                    <a:pt x="347" y="195"/>
                  </a:lnTo>
                  <a:lnTo>
                    <a:pt x="426" y="409"/>
                  </a:lnTo>
                  <a:lnTo>
                    <a:pt x="493" y="657"/>
                  </a:lnTo>
                  <a:lnTo>
                    <a:pt x="550" y="906"/>
                  </a:lnTo>
                  <a:lnTo>
                    <a:pt x="591" y="1125"/>
                  </a:lnTo>
                  <a:lnTo>
                    <a:pt x="627" y="1339"/>
                  </a:lnTo>
                  <a:lnTo>
                    <a:pt x="52" y="1568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6" name="Freeform 5"/>
            <p:cNvSpPr>
              <a:spLocks/>
            </p:cNvSpPr>
            <p:nvPr/>
          </p:nvSpPr>
          <p:spPr bwMode="auto">
            <a:xfrm>
              <a:off x="2977" y="1780"/>
              <a:ext cx="237" cy="819"/>
            </a:xfrm>
            <a:custGeom>
              <a:avLst/>
              <a:gdLst>
                <a:gd name="T0" fmla="*/ 20 w 836"/>
                <a:gd name="T1" fmla="*/ 819 h 2333"/>
                <a:gd name="T2" fmla="*/ 17 w 836"/>
                <a:gd name="T3" fmla="*/ 785 h 2333"/>
                <a:gd name="T4" fmla="*/ 10 w 836"/>
                <a:gd name="T5" fmla="*/ 693 h 2333"/>
                <a:gd name="T6" fmla="*/ 4 w 836"/>
                <a:gd name="T7" fmla="*/ 565 h 2333"/>
                <a:gd name="T8" fmla="*/ 0 w 836"/>
                <a:gd name="T9" fmla="*/ 417 h 2333"/>
                <a:gd name="T10" fmla="*/ 0 w 836"/>
                <a:gd name="T11" fmla="*/ 341 h 2333"/>
                <a:gd name="T12" fmla="*/ 2 w 836"/>
                <a:gd name="T13" fmla="*/ 268 h 2333"/>
                <a:gd name="T14" fmla="*/ 6 w 836"/>
                <a:gd name="T15" fmla="*/ 198 h 2333"/>
                <a:gd name="T16" fmla="*/ 13 w 836"/>
                <a:gd name="T17" fmla="*/ 136 h 2333"/>
                <a:gd name="T18" fmla="*/ 22 w 836"/>
                <a:gd name="T19" fmla="*/ 83 h 2333"/>
                <a:gd name="T20" fmla="*/ 35 w 836"/>
                <a:gd name="T21" fmla="*/ 41 h 2333"/>
                <a:gd name="T22" fmla="*/ 52 w 836"/>
                <a:gd name="T23" fmla="*/ 12 h 2333"/>
                <a:gd name="T24" fmla="*/ 74 w 836"/>
                <a:gd name="T25" fmla="*/ 0 h 2333"/>
                <a:gd name="T26" fmla="*/ 91 w 836"/>
                <a:gd name="T27" fmla="*/ 4 h 2333"/>
                <a:gd name="T28" fmla="*/ 108 w 836"/>
                <a:gd name="T29" fmla="*/ 21 h 2333"/>
                <a:gd name="T30" fmla="*/ 124 w 836"/>
                <a:gd name="T31" fmla="*/ 49 h 2333"/>
                <a:gd name="T32" fmla="*/ 139 w 836"/>
                <a:gd name="T33" fmla="*/ 86 h 2333"/>
                <a:gd name="T34" fmla="*/ 167 w 836"/>
                <a:gd name="T35" fmla="*/ 180 h 2333"/>
                <a:gd name="T36" fmla="*/ 191 w 836"/>
                <a:gd name="T37" fmla="*/ 290 h 2333"/>
                <a:gd name="T38" fmla="*/ 210 w 836"/>
                <a:gd name="T39" fmla="*/ 400 h 2333"/>
                <a:gd name="T40" fmla="*/ 225 w 836"/>
                <a:gd name="T41" fmla="*/ 496 h 2333"/>
                <a:gd name="T42" fmla="*/ 237 w 836"/>
                <a:gd name="T43" fmla="*/ 591 h 2333"/>
                <a:gd name="T44" fmla="*/ 20 w 836"/>
                <a:gd name="T45" fmla="*/ 819 h 23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36" h="2333">
                  <a:moveTo>
                    <a:pt x="69" y="2333"/>
                  </a:moveTo>
                  <a:lnTo>
                    <a:pt x="59" y="2235"/>
                  </a:lnTo>
                  <a:lnTo>
                    <a:pt x="36" y="1975"/>
                  </a:lnTo>
                  <a:lnTo>
                    <a:pt x="14" y="1609"/>
                  </a:lnTo>
                  <a:lnTo>
                    <a:pt x="0" y="1187"/>
                  </a:lnTo>
                  <a:lnTo>
                    <a:pt x="0" y="972"/>
                  </a:lnTo>
                  <a:lnTo>
                    <a:pt x="6" y="763"/>
                  </a:lnTo>
                  <a:lnTo>
                    <a:pt x="21" y="565"/>
                  </a:lnTo>
                  <a:lnTo>
                    <a:pt x="45" y="387"/>
                  </a:lnTo>
                  <a:lnTo>
                    <a:pt x="79" y="236"/>
                  </a:lnTo>
                  <a:lnTo>
                    <a:pt x="125" y="116"/>
                  </a:lnTo>
                  <a:lnTo>
                    <a:pt x="185" y="35"/>
                  </a:lnTo>
                  <a:lnTo>
                    <a:pt x="260" y="0"/>
                  </a:lnTo>
                  <a:lnTo>
                    <a:pt x="322" y="12"/>
                  </a:lnTo>
                  <a:lnTo>
                    <a:pt x="381" y="60"/>
                  </a:lnTo>
                  <a:lnTo>
                    <a:pt x="437" y="139"/>
                  </a:lnTo>
                  <a:lnTo>
                    <a:pt x="491" y="246"/>
                  </a:lnTo>
                  <a:lnTo>
                    <a:pt x="588" y="514"/>
                  </a:lnTo>
                  <a:lnTo>
                    <a:pt x="672" y="825"/>
                  </a:lnTo>
                  <a:lnTo>
                    <a:pt x="741" y="1139"/>
                  </a:lnTo>
                  <a:lnTo>
                    <a:pt x="792" y="1413"/>
                  </a:lnTo>
                  <a:lnTo>
                    <a:pt x="836" y="1683"/>
                  </a:lnTo>
                  <a:lnTo>
                    <a:pt x="69" y="2333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7" name="Freeform 6"/>
            <p:cNvSpPr>
              <a:spLocks/>
            </p:cNvSpPr>
            <p:nvPr/>
          </p:nvSpPr>
          <p:spPr bwMode="auto">
            <a:xfrm>
              <a:off x="1023" y="1659"/>
              <a:ext cx="301" cy="861"/>
            </a:xfrm>
            <a:custGeom>
              <a:avLst/>
              <a:gdLst>
                <a:gd name="T0" fmla="*/ 59 w 1064"/>
                <a:gd name="T1" fmla="*/ 805 h 2453"/>
                <a:gd name="T2" fmla="*/ 35 w 1064"/>
                <a:gd name="T3" fmla="*/ 759 h 2453"/>
                <a:gd name="T4" fmla="*/ 18 w 1064"/>
                <a:gd name="T5" fmla="*/ 706 h 2453"/>
                <a:gd name="T6" fmla="*/ 7 w 1064"/>
                <a:gd name="T7" fmla="*/ 647 h 2453"/>
                <a:gd name="T8" fmla="*/ 1 w 1064"/>
                <a:gd name="T9" fmla="*/ 584 h 2453"/>
                <a:gd name="T10" fmla="*/ 0 w 1064"/>
                <a:gd name="T11" fmla="*/ 519 h 2453"/>
                <a:gd name="T12" fmla="*/ 3 w 1064"/>
                <a:gd name="T13" fmla="*/ 452 h 2453"/>
                <a:gd name="T14" fmla="*/ 10 w 1064"/>
                <a:gd name="T15" fmla="*/ 384 h 2453"/>
                <a:gd name="T16" fmla="*/ 19 w 1064"/>
                <a:gd name="T17" fmla="*/ 318 h 2453"/>
                <a:gd name="T18" fmla="*/ 31 w 1064"/>
                <a:gd name="T19" fmla="*/ 255 h 2453"/>
                <a:gd name="T20" fmla="*/ 46 w 1064"/>
                <a:gd name="T21" fmla="*/ 196 h 2453"/>
                <a:gd name="T22" fmla="*/ 62 w 1064"/>
                <a:gd name="T23" fmla="*/ 141 h 2453"/>
                <a:gd name="T24" fmla="*/ 78 w 1064"/>
                <a:gd name="T25" fmla="*/ 94 h 2453"/>
                <a:gd name="T26" fmla="*/ 96 w 1064"/>
                <a:gd name="T27" fmla="*/ 55 h 2453"/>
                <a:gd name="T28" fmla="*/ 113 w 1064"/>
                <a:gd name="T29" fmla="*/ 26 h 2453"/>
                <a:gd name="T30" fmla="*/ 130 w 1064"/>
                <a:gd name="T31" fmla="*/ 7 h 2453"/>
                <a:gd name="T32" fmla="*/ 146 w 1064"/>
                <a:gd name="T33" fmla="*/ 0 h 2453"/>
                <a:gd name="T34" fmla="*/ 162 w 1064"/>
                <a:gd name="T35" fmla="*/ 7 h 2453"/>
                <a:gd name="T36" fmla="*/ 179 w 1064"/>
                <a:gd name="T37" fmla="*/ 28 h 2453"/>
                <a:gd name="T38" fmla="*/ 198 w 1064"/>
                <a:gd name="T39" fmla="*/ 61 h 2453"/>
                <a:gd name="T40" fmla="*/ 216 w 1064"/>
                <a:gd name="T41" fmla="*/ 104 h 2453"/>
                <a:gd name="T42" fmla="*/ 234 w 1064"/>
                <a:gd name="T43" fmla="*/ 155 h 2453"/>
                <a:gd name="T44" fmla="*/ 251 w 1064"/>
                <a:gd name="T45" fmla="*/ 214 h 2453"/>
                <a:gd name="T46" fmla="*/ 266 w 1064"/>
                <a:gd name="T47" fmla="*/ 279 h 2453"/>
                <a:gd name="T48" fmla="*/ 279 w 1064"/>
                <a:gd name="T49" fmla="*/ 347 h 2453"/>
                <a:gd name="T50" fmla="*/ 290 w 1064"/>
                <a:gd name="T51" fmla="*/ 417 h 2453"/>
                <a:gd name="T52" fmla="*/ 297 w 1064"/>
                <a:gd name="T53" fmla="*/ 488 h 2453"/>
                <a:gd name="T54" fmla="*/ 301 w 1064"/>
                <a:gd name="T55" fmla="*/ 557 h 2453"/>
                <a:gd name="T56" fmla="*/ 300 w 1064"/>
                <a:gd name="T57" fmla="*/ 625 h 2453"/>
                <a:gd name="T58" fmla="*/ 294 w 1064"/>
                <a:gd name="T59" fmla="*/ 687 h 2453"/>
                <a:gd name="T60" fmla="*/ 283 w 1064"/>
                <a:gd name="T61" fmla="*/ 743 h 2453"/>
                <a:gd name="T62" fmla="*/ 266 w 1064"/>
                <a:gd name="T63" fmla="*/ 792 h 2453"/>
                <a:gd name="T64" fmla="*/ 243 w 1064"/>
                <a:gd name="T65" fmla="*/ 832 h 2453"/>
                <a:gd name="T66" fmla="*/ 225 w 1064"/>
                <a:gd name="T67" fmla="*/ 848 h 2453"/>
                <a:gd name="T68" fmla="*/ 203 w 1064"/>
                <a:gd name="T69" fmla="*/ 857 h 2453"/>
                <a:gd name="T70" fmla="*/ 151 w 1064"/>
                <a:gd name="T71" fmla="*/ 861 h 2453"/>
                <a:gd name="T72" fmla="*/ 124 w 1064"/>
                <a:gd name="T73" fmla="*/ 855 h 2453"/>
                <a:gd name="T74" fmla="*/ 99 w 1064"/>
                <a:gd name="T75" fmla="*/ 843 h 2453"/>
                <a:gd name="T76" fmla="*/ 76 w 1064"/>
                <a:gd name="T77" fmla="*/ 826 h 2453"/>
                <a:gd name="T78" fmla="*/ 59 w 1064"/>
                <a:gd name="T79" fmla="*/ 805 h 245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64" h="2453">
                  <a:moveTo>
                    <a:pt x="208" y="2294"/>
                  </a:moveTo>
                  <a:lnTo>
                    <a:pt x="125" y="2163"/>
                  </a:lnTo>
                  <a:lnTo>
                    <a:pt x="65" y="2012"/>
                  </a:lnTo>
                  <a:lnTo>
                    <a:pt x="26" y="1844"/>
                  </a:lnTo>
                  <a:lnTo>
                    <a:pt x="5" y="1665"/>
                  </a:lnTo>
                  <a:lnTo>
                    <a:pt x="0" y="1478"/>
                  </a:lnTo>
                  <a:lnTo>
                    <a:pt x="11" y="1287"/>
                  </a:lnTo>
                  <a:lnTo>
                    <a:pt x="34" y="1095"/>
                  </a:lnTo>
                  <a:lnTo>
                    <a:pt x="67" y="906"/>
                  </a:lnTo>
                  <a:lnTo>
                    <a:pt x="111" y="726"/>
                  </a:lnTo>
                  <a:lnTo>
                    <a:pt x="161" y="557"/>
                  </a:lnTo>
                  <a:lnTo>
                    <a:pt x="218" y="403"/>
                  </a:lnTo>
                  <a:lnTo>
                    <a:pt x="276" y="268"/>
                  </a:lnTo>
                  <a:lnTo>
                    <a:pt x="338" y="157"/>
                  </a:lnTo>
                  <a:lnTo>
                    <a:pt x="399" y="73"/>
                  </a:lnTo>
                  <a:lnTo>
                    <a:pt x="459" y="19"/>
                  </a:lnTo>
                  <a:lnTo>
                    <a:pt x="515" y="0"/>
                  </a:lnTo>
                  <a:lnTo>
                    <a:pt x="573" y="20"/>
                  </a:lnTo>
                  <a:lnTo>
                    <a:pt x="634" y="79"/>
                  </a:lnTo>
                  <a:lnTo>
                    <a:pt x="699" y="173"/>
                  </a:lnTo>
                  <a:lnTo>
                    <a:pt x="763" y="296"/>
                  </a:lnTo>
                  <a:lnTo>
                    <a:pt x="827" y="443"/>
                  </a:lnTo>
                  <a:lnTo>
                    <a:pt x="887" y="611"/>
                  </a:lnTo>
                  <a:lnTo>
                    <a:pt x="941" y="795"/>
                  </a:lnTo>
                  <a:lnTo>
                    <a:pt x="987" y="989"/>
                  </a:lnTo>
                  <a:lnTo>
                    <a:pt x="1025" y="1189"/>
                  </a:lnTo>
                  <a:lnTo>
                    <a:pt x="1051" y="1391"/>
                  </a:lnTo>
                  <a:lnTo>
                    <a:pt x="1064" y="1588"/>
                  </a:lnTo>
                  <a:lnTo>
                    <a:pt x="1061" y="1780"/>
                  </a:lnTo>
                  <a:lnTo>
                    <a:pt x="1041" y="1958"/>
                  </a:lnTo>
                  <a:lnTo>
                    <a:pt x="1002" y="2118"/>
                  </a:lnTo>
                  <a:lnTo>
                    <a:pt x="942" y="2257"/>
                  </a:lnTo>
                  <a:lnTo>
                    <a:pt x="860" y="2371"/>
                  </a:lnTo>
                  <a:lnTo>
                    <a:pt x="797" y="2416"/>
                  </a:lnTo>
                  <a:lnTo>
                    <a:pt x="718" y="2443"/>
                  </a:lnTo>
                  <a:lnTo>
                    <a:pt x="534" y="2453"/>
                  </a:lnTo>
                  <a:lnTo>
                    <a:pt x="439" y="2436"/>
                  </a:lnTo>
                  <a:lnTo>
                    <a:pt x="349" y="2402"/>
                  </a:lnTo>
                  <a:lnTo>
                    <a:pt x="270" y="2354"/>
                  </a:lnTo>
                  <a:lnTo>
                    <a:pt x="208" y="2294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8" name="Freeform 7"/>
            <p:cNvSpPr>
              <a:spLocks/>
            </p:cNvSpPr>
            <p:nvPr/>
          </p:nvSpPr>
          <p:spPr bwMode="auto">
            <a:xfrm>
              <a:off x="823" y="2438"/>
              <a:ext cx="4131" cy="429"/>
            </a:xfrm>
            <a:custGeom>
              <a:avLst/>
              <a:gdLst>
                <a:gd name="T0" fmla="*/ 4110 w 14641"/>
                <a:gd name="T1" fmla="*/ 0 h 1224"/>
                <a:gd name="T2" fmla="*/ 4131 w 14641"/>
                <a:gd name="T3" fmla="*/ 429 h 1224"/>
                <a:gd name="T4" fmla="*/ 54 w 14641"/>
                <a:gd name="T5" fmla="*/ 402 h 1224"/>
                <a:gd name="T6" fmla="*/ 0 w 14641"/>
                <a:gd name="T7" fmla="*/ 402 h 1224"/>
                <a:gd name="T8" fmla="*/ 0 w 14641"/>
                <a:gd name="T9" fmla="*/ 67 h 1224"/>
                <a:gd name="T10" fmla="*/ 4110 w 14641"/>
                <a:gd name="T11" fmla="*/ 0 h 1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41" h="1224">
                  <a:moveTo>
                    <a:pt x="14565" y="0"/>
                  </a:moveTo>
                  <a:lnTo>
                    <a:pt x="14641" y="1224"/>
                  </a:lnTo>
                  <a:lnTo>
                    <a:pt x="191" y="1148"/>
                  </a:lnTo>
                  <a:lnTo>
                    <a:pt x="0" y="1148"/>
                  </a:lnTo>
                  <a:lnTo>
                    <a:pt x="0" y="192"/>
                  </a:lnTo>
                  <a:lnTo>
                    <a:pt x="14565" y="0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39" name="Freeform 8"/>
            <p:cNvSpPr>
              <a:spLocks/>
            </p:cNvSpPr>
            <p:nvPr/>
          </p:nvSpPr>
          <p:spPr bwMode="auto">
            <a:xfrm>
              <a:off x="828" y="2110"/>
              <a:ext cx="4043" cy="450"/>
            </a:xfrm>
            <a:custGeom>
              <a:avLst/>
              <a:gdLst>
                <a:gd name="T0" fmla="*/ 12 w 14331"/>
                <a:gd name="T1" fmla="*/ 394 h 1282"/>
                <a:gd name="T2" fmla="*/ 47 w 14331"/>
                <a:gd name="T3" fmla="*/ 288 h 1282"/>
                <a:gd name="T4" fmla="*/ 94 w 14331"/>
                <a:gd name="T5" fmla="*/ 197 h 1282"/>
                <a:gd name="T6" fmla="*/ 153 w 14331"/>
                <a:gd name="T7" fmla="*/ 123 h 1282"/>
                <a:gd name="T8" fmla="*/ 223 w 14331"/>
                <a:gd name="T9" fmla="*/ 71 h 1282"/>
                <a:gd name="T10" fmla="*/ 303 w 14331"/>
                <a:gd name="T11" fmla="*/ 45 h 1282"/>
                <a:gd name="T12" fmla="*/ 392 w 14331"/>
                <a:gd name="T13" fmla="*/ 51 h 1282"/>
                <a:gd name="T14" fmla="*/ 490 w 14331"/>
                <a:gd name="T15" fmla="*/ 91 h 1282"/>
                <a:gd name="T16" fmla="*/ 581 w 14331"/>
                <a:gd name="T17" fmla="*/ 163 h 1282"/>
                <a:gd name="T18" fmla="*/ 651 w 14331"/>
                <a:gd name="T19" fmla="*/ 249 h 1282"/>
                <a:gd name="T20" fmla="*/ 720 w 14331"/>
                <a:gd name="T21" fmla="*/ 335 h 1282"/>
                <a:gd name="T22" fmla="*/ 803 w 14331"/>
                <a:gd name="T23" fmla="*/ 398 h 1282"/>
                <a:gd name="T24" fmla="*/ 894 w 14331"/>
                <a:gd name="T25" fmla="*/ 416 h 1282"/>
                <a:gd name="T26" fmla="*/ 964 w 14331"/>
                <a:gd name="T27" fmla="*/ 403 h 1282"/>
                <a:gd name="T28" fmla="*/ 1055 w 14331"/>
                <a:gd name="T29" fmla="*/ 347 h 1282"/>
                <a:gd name="T30" fmla="*/ 1166 w 14331"/>
                <a:gd name="T31" fmla="*/ 242 h 1282"/>
                <a:gd name="T32" fmla="*/ 1283 w 14331"/>
                <a:gd name="T33" fmla="*/ 153 h 1282"/>
                <a:gd name="T34" fmla="*/ 1350 w 14331"/>
                <a:gd name="T35" fmla="*/ 131 h 1282"/>
                <a:gd name="T36" fmla="*/ 1434 w 14331"/>
                <a:gd name="T37" fmla="*/ 129 h 1282"/>
                <a:gd name="T38" fmla="*/ 1506 w 14331"/>
                <a:gd name="T39" fmla="*/ 146 h 1282"/>
                <a:gd name="T40" fmla="*/ 1626 w 14331"/>
                <a:gd name="T41" fmla="*/ 219 h 1282"/>
                <a:gd name="T42" fmla="*/ 1737 w 14331"/>
                <a:gd name="T43" fmla="*/ 309 h 1282"/>
                <a:gd name="T44" fmla="*/ 1831 w 14331"/>
                <a:gd name="T45" fmla="*/ 361 h 1282"/>
                <a:gd name="T46" fmla="*/ 1907 w 14331"/>
                <a:gd name="T47" fmla="*/ 379 h 1282"/>
                <a:gd name="T48" fmla="*/ 1980 w 14331"/>
                <a:gd name="T49" fmla="*/ 368 h 1282"/>
                <a:gd name="T50" fmla="*/ 2043 w 14331"/>
                <a:gd name="T51" fmla="*/ 332 h 1282"/>
                <a:gd name="T52" fmla="*/ 2125 w 14331"/>
                <a:gd name="T53" fmla="*/ 248 h 1282"/>
                <a:gd name="T54" fmla="*/ 2228 w 14331"/>
                <a:gd name="T55" fmla="*/ 118 h 1282"/>
                <a:gd name="T56" fmla="*/ 2284 w 14331"/>
                <a:gd name="T57" fmla="*/ 62 h 1282"/>
                <a:gd name="T58" fmla="*/ 2348 w 14331"/>
                <a:gd name="T59" fmla="*/ 24 h 1282"/>
                <a:gd name="T60" fmla="*/ 2461 w 14331"/>
                <a:gd name="T61" fmla="*/ 0 h 1282"/>
                <a:gd name="T62" fmla="*/ 2557 w 14331"/>
                <a:gd name="T63" fmla="*/ 22 h 1282"/>
                <a:gd name="T64" fmla="*/ 2641 w 14331"/>
                <a:gd name="T65" fmla="*/ 76 h 1282"/>
                <a:gd name="T66" fmla="*/ 2716 w 14331"/>
                <a:gd name="T67" fmla="*/ 150 h 1282"/>
                <a:gd name="T68" fmla="*/ 2827 w 14331"/>
                <a:gd name="T69" fmla="*/ 268 h 1282"/>
                <a:gd name="T70" fmla="*/ 2906 w 14331"/>
                <a:gd name="T71" fmla="*/ 334 h 1282"/>
                <a:gd name="T72" fmla="*/ 2994 w 14331"/>
                <a:gd name="T73" fmla="*/ 374 h 1282"/>
                <a:gd name="T74" fmla="*/ 3092 w 14331"/>
                <a:gd name="T75" fmla="*/ 378 h 1282"/>
                <a:gd name="T76" fmla="*/ 3181 w 14331"/>
                <a:gd name="T77" fmla="*/ 356 h 1282"/>
                <a:gd name="T78" fmla="*/ 3297 w 14331"/>
                <a:gd name="T79" fmla="*/ 293 h 1282"/>
                <a:gd name="T80" fmla="*/ 3442 w 14331"/>
                <a:gd name="T81" fmla="*/ 186 h 1282"/>
                <a:gd name="T82" fmla="*/ 3515 w 14331"/>
                <a:gd name="T83" fmla="*/ 140 h 1282"/>
                <a:gd name="T84" fmla="*/ 3594 w 14331"/>
                <a:gd name="T85" fmla="*/ 107 h 1282"/>
                <a:gd name="T86" fmla="*/ 3681 w 14331"/>
                <a:gd name="T87" fmla="*/ 95 h 1282"/>
                <a:gd name="T88" fmla="*/ 3778 w 14331"/>
                <a:gd name="T89" fmla="*/ 131 h 1282"/>
                <a:gd name="T90" fmla="*/ 3857 w 14331"/>
                <a:gd name="T91" fmla="*/ 209 h 1282"/>
                <a:gd name="T92" fmla="*/ 3938 w 14331"/>
                <a:gd name="T93" fmla="*/ 292 h 1282"/>
                <a:gd name="T94" fmla="*/ 4043 w 14331"/>
                <a:gd name="T95" fmla="*/ 340 h 12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331" h="1282">
                  <a:moveTo>
                    <a:pt x="0" y="1282"/>
                  </a:moveTo>
                  <a:lnTo>
                    <a:pt x="43" y="1122"/>
                  </a:lnTo>
                  <a:lnTo>
                    <a:pt x="98" y="968"/>
                  </a:lnTo>
                  <a:lnTo>
                    <a:pt x="166" y="821"/>
                  </a:lnTo>
                  <a:lnTo>
                    <a:pt x="245" y="685"/>
                  </a:lnTo>
                  <a:lnTo>
                    <a:pt x="334" y="560"/>
                  </a:lnTo>
                  <a:lnTo>
                    <a:pt x="434" y="448"/>
                  </a:lnTo>
                  <a:lnTo>
                    <a:pt x="543" y="349"/>
                  </a:lnTo>
                  <a:lnTo>
                    <a:pt x="663" y="267"/>
                  </a:lnTo>
                  <a:lnTo>
                    <a:pt x="791" y="202"/>
                  </a:lnTo>
                  <a:lnTo>
                    <a:pt x="928" y="155"/>
                  </a:lnTo>
                  <a:lnTo>
                    <a:pt x="1075" y="129"/>
                  </a:lnTo>
                  <a:lnTo>
                    <a:pt x="1229" y="125"/>
                  </a:lnTo>
                  <a:lnTo>
                    <a:pt x="1390" y="144"/>
                  </a:lnTo>
                  <a:lnTo>
                    <a:pt x="1559" y="189"/>
                  </a:lnTo>
                  <a:lnTo>
                    <a:pt x="1736" y="260"/>
                  </a:lnTo>
                  <a:lnTo>
                    <a:pt x="1918" y="361"/>
                  </a:lnTo>
                  <a:lnTo>
                    <a:pt x="2060" y="463"/>
                  </a:lnTo>
                  <a:lnTo>
                    <a:pt x="2188" y="583"/>
                  </a:lnTo>
                  <a:lnTo>
                    <a:pt x="2308" y="710"/>
                  </a:lnTo>
                  <a:lnTo>
                    <a:pt x="2427" y="836"/>
                  </a:lnTo>
                  <a:lnTo>
                    <a:pt x="2552" y="954"/>
                  </a:lnTo>
                  <a:lnTo>
                    <a:pt x="2690" y="1055"/>
                  </a:lnTo>
                  <a:lnTo>
                    <a:pt x="2847" y="1133"/>
                  </a:lnTo>
                  <a:lnTo>
                    <a:pt x="3033" y="1178"/>
                  </a:lnTo>
                  <a:lnTo>
                    <a:pt x="3169" y="1185"/>
                  </a:lnTo>
                  <a:lnTo>
                    <a:pt x="3297" y="1174"/>
                  </a:lnTo>
                  <a:lnTo>
                    <a:pt x="3417" y="1147"/>
                  </a:lnTo>
                  <a:lnTo>
                    <a:pt x="3529" y="1105"/>
                  </a:lnTo>
                  <a:lnTo>
                    <a:pt x="3741" y="988"/>
                  </a:lnTo>
                  <a:lnTo>
                    <a:pt x="3939" y="844"/>
                  </a:lnTo>
                  <a:lnTo>
                    <a:pt x="4134" y="690"/>
                  </a:lnTo>
                  <a:lnTo>
                    <a:pt x="4333" y="548"/>
                  </a:lnTo>
                  <a:lnTo>
                    <a:pt x="4548" y="436"/>
                  </a:lnTo>
                  <a:lnTo>
                    <a:pt x="4664" y="397"/>
                  </a:lnTo>
                  <a:lnTo>
                    <a:pt x="4786" y="374"/>
                  </a:lnTo>
                  <a:lnTo>
                    <a:pt x="4941" y="362"/>
                  </a:lnTo>
                  <a:lnTo>
                    <a:pt x="5084" y="367"/>
                  </a:lnTo>
                  <a:lnTo>
                    <a:pt x="5216" y="386"/>
                  </a:lnTo>
                  <a:lnTo>
                    <a:pt x="5338" y="417"/>
                  </a:lnTo>
                  <a:lnTo>
                    <a:pt x="5560" y="507"/>
                  </a:lnTo>
                  <a:lnTo>
                    <a:pt x="5763" y="625"/>
                  </a:lnTo>
                  <a:lnTo>
                    <a:pt x="5957" y="754"/>
                  </a:lnTo>
                  <a:lnTo>
                    <a:pt x="6156" y="880"/>
                  </a:lnTo>
                  <a:lnTo>
                    <a:pt x="6371" y="986"/>
                  </a:lnTo>
                  <a:lnTo>
                    <a:pt x="6489" y="1029"/>
                  </a:lnTo>
                  <a:lnTo>
                    <a:pt x="6615" y="1061"/>
                  </a:lnTo>
                  <a:lnTo>
                    <a:pt x="6760" y="1079"/>
                  </a:lnTo>
                  <a:lnTo>
                    <a:pt x="6895" y="1074"/>
                  </a:lnTo>
                  <a:lnTo>
                    <a:pt x="7019" y="1048"/>
                  </a:lnTo>
                  <a:lnTo>
                    <a:pt x="7134" y="1005"/>
                  </a:lnTo>
                  <a:lnTo>
                    <a:pt x="7241" y="946"/>
                  </a:lnTo>
                  <a:lnTo>
                    <a:pt x="7342" y="875"/>
                  </a:lnTo>
                  <a:lnTo>
                    <a:pt x="7531" y="706"/>
                  </a:lnTo>
                  <a:lnTo>
                    <a:pt x="7711" y="518"/>
                  </a:lnTo>
                  <a:lnTo>
                    <a:pt x="7897" y="336"/>
                  </a:lnTo>
                  <a:lnTo>
                    <a:pt x="7993" y="253"/>
                  </a:lnTo>
                  <a:lnTo>
                    <a:pt x="8096" y="178"/>
                  </a:lnTo>
                  <a:lnTo>
                    <a:pt x="8205" y="116"/>
                  </a:lnTo>
                  <a:lnTo>
                    <a:pt x="8322" y="69"/>
                  </a:lnTo>
                  <a:lnTo>
                    <a:pt x="8531" y="16"/>
                  </a:lnTo>
                  <a:lnTo>
                    <a:pt x="8724" y="0"/>
                  </a:lnTo>
                  <a:lnTo>
                    <a:pt x="8901" y="18"/>
                  </a:lnTo>
                  <a:lnTo>
                    <a:pt x="9065" y="63"/>
                  </a:lnTo>
                  <a:lnTo>
                    <a:pt x="9216" y="130"/>
                  </a:lnTo>
                  <a:lnTo>
                    <a:pt x="9360" y="217"/>
                  </a:lnTo>
                  <a:lnTo>
                    <a:pt x="9496" y="317"/>
                  </a:lnTo>
                  <a:lnTo>
                    <a:pt x="9628" y="426"/>
                  </a:lnTo>
                  <a:lnTo>
                    <a:pt x="9888" y="655"/>
                  </a:lnTo>
                  <a:lnTo>
                    <a:pt x="10020" y="764"/>
                  </a:lnTo>
                  <a:lnTo>
                    <a:pt x="10156" y="865"/>
                  </a:lnTo>
                  <a:lnTo>
                    <a:pt x="10299" y="951"/>
                  </a:lnTo>
                  <a:lnTo>
                    <a:pt x="10452" y="1020"/>
                  </a:lnTo>
                  <a:lnTo>
                    <a:pt x="10614" y="1066"/>
                  </a:lnTo>
                  <a:lnTo>
                    <a:pt x="10791" y="1085"/>
                  </a:lnTo>
                  <a:lnTo>
                    <a:pt x="10961" y="1078"/>
                  </a:lnTo>
                  <a:lnTo>
                    <a:pt x="11122" y="1054"/>
                  </a:lnTo>
                  <a:lnTo>
                    <a:pt x="11274" y="1015"/>
                  </a:lnTo>
                  <a:lnTo>
                    <a:pt x="11418" y="964"/>
                  </a:lnTo>
                  <a:lnTo>
                    <a:pt x="11688" y="834"/>
                  </a:lnTo>
                  <a:lnTo>
                    <a:pt x="11946" y="682"/>
                  </a:lnTo>
                  <a:lnTo>
                    <a:pt x="12199" y="531"/>
                  </a:lnTo>
                  <a:lnTo>
                    <a:pt x="12328" y="462"/>
                  </a:lnTo>
                  <a:lnTo>
                    <a:pt x="12459" y="399"/>
                  </a:lnTo>
                  <a:lnTo>
                    <a:pt x="12597" y="346"/>
                  </a:lnTo>
                  <a:lnTo>
                    <a:pt x="12740" y="305"/>
                  </a:lnTo>
                  <a:lnTo>
                    <a:pt x="12890" y="279"/>
                  </a:lnTo>
                  <a:lnTo>
                    <a:pt x="13049" y="272"/>
                  </a:lnTo>
                  <a:lnTo>
                    <a:pt x="13233" y="299"/>
                  </a:lnTo>
                  <a:lnTo>
                    <a:pt x="13392" y="372"/>
                  </a:lnTo>
                  <a:lnTo>
                    <a:pt x="13535" y="476"/>
                  </a:lnTo>
                  <a:lnTo>
                    <a:pt x="13671" y="596"/>
                  </a:lnTo>
                  <a:lnTo>
                    <a:pt x="13810" y="720"/>
                  </a:lnTo>
                  <a:lnTo>
                    <a:pt x="13960" y="832"/>
                  </a:lnTo>
                  <a:lnTo>
                    <a:pt x="14130" y="920"/>
                  </a:lnTo>
                  <a:lnTo>
                    <a:pt x="14331" y="970"/>
                  </a:lnTo>
                  <a:lnTo>
                    <a:pt x="0" y="1282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40" name="Freeform 9"/>
            <p:cNvSpPr>
              <a:spLocks/>
            </p:cNvSpPr>
            <p:nvPr/>
          </p:nvSpPr>
          <p:spPr bwMode="auto">
            <a:xfrm>
              <a:off x="783" y="3008"/>
              <a:ext cx="4141" cy="645"/>
            </a:xfrm>
            <a:custGeom>
              <a:avLst/>
              <a:gdLst>
                <a:gd name="T0" fmla="*/ 0 w 14679"/>
                <a:gd name="T1" fmla="*/ 0 h 1836"/>
                <a:gd name="T2" fmla="*/ 4141 w 14679"/>
                <a:gd name="T3" fmla="*/ 645 h 1836"/>
                <a:gd name="T4" fmla="*/ 4141 w 14679"/>
                <a:gd name="T5" fmla="*/ 27 h 1836"/>
                <a:gd name="T6" fmla="*/ 0 w 14679"/>
                <a:gd name="T7" fmla="*/ 0 h 18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679" h="1836">
                  <a:moveTo>
                    <a:pt x="0" y="0"/>
                  </a:moveTo>
                  <a:lnTo>
                    <a:pt x="14679" y="1836"/>
                  </a:lnTo>
                  <a:lnTo>
                    <a:pt x="14679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040"/>
            </a:solidFill>
            <a:ln w="0">
              <a:solidFill>
                <a:srgbClr val="40404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613386" name="Rectangle 10"/>
            <p:cNvSpPr>
              <a:spLocks noChangeArrowheads="1"/>
            </p:cNvSpPr>
            <p:nvPr/>
          </p:nvSpPr>
          <p:spPr bwMode="auto">
            <a:xfrm>
              <a:off x="2152" y="2551"/>
              <a:ext cx="1713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Chronic</a:t>
              </a:r>
              <a:r>
                <a:rPr lang="cs-CZ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 </a:t>
              </a:r>
              <a:r>
                <a:rPr lang="cs-CZ" sz="20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inflammation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endParaRPr>
            </a:p>
          </p:txBody>
        </p:sp>
        <p:sp>
          <p:nvSpPr>
            <p:cNvPr id="613387" name="Rectangle 11"/>
            <p:cNvSpPr>
              <a:spLocks noChangeArrowheads="1"/>
            </p:cNvSpPr>
            <p:nvPr/>
          </p:nvSpPr>
          <p:spPr bwMode="auto">
            <a:xfrm>
              <a:off x="3336" y="3126"/>
              <a:ext cx="1463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20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Stru</a:t>
              </a:r>
              <a:r>
                <a:rPr lang="cs-CZ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c</a:t>
              </a:r>
              <a:r>
                <a:rPr lang="en-GB" sz="20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tur</a:t>
              </a:r>
              <a:r>
                <a:rPr lang="cs-CZ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a</a:t>
              </a:r>
              <a:r>
                <a:rPr lang="en-GB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l</a:t>
              </a:r>
              <a:r>
                <a:rPr lang="cs-CZ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 </a:t>
              </a:r>
              <a:r>
                <a:rPr lang="cs-CZ" sz="20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changes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endParaRPr>
            </a:p>
          </p:txBody>
        </p:sp>
        <p:sp>
          <p:nvSpPr>
            <p:cNvPr id="613388" name="Rectangle 12"/>
            <p:cNvSpPr>
              <a:spLocks noChangeArrowheads="1"/>
            </p:cNvSpPr>
            <p:nvPr/>
          </p:nvSpPr>
          <p:spPr bwMode="auto">
            <a:xfrm>
              <a:off x="924" y="1178"/>
              <a:ext cx="1491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20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Acute</a:t>
              </a:r>
              <a:r>
                <a:rPr lang="cs-CZ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 </a:t>
              </a:r>
              <a:r>
                <a:rPr lang="cs-CZ" sz="20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pitchFamily="34" charset="0"/>
                  <a:cs typeface="Arial CE" pitchFamily="34" charset="0"/>
                </a:rPr>
                <a:t>exacerbation</a:t>
              </a:r>
              <a:endPara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endParaRPr>
            </a:p>
          </p:txBody>
        </p:sp>
        <p:sp>
          <p:nvSpPr>
            <p:cNvPr id="613389" name="Rectangle 13"/>
            <p:cNvSpPr>
              <a:spLocks noChangeArrowheads="1"/>
            </p:cNvSpPr>
            <p:nvPr/>
          </p:nvSpPr>
          <p:spPr bwMode="auto">
            <a:xfrm>
              <a:off x="709" y="1331"/>
              <a:ext cx="36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 CE" charset="-18"/>
                </a:rPr>
                <a:t> </a:t>
              </a:r>
              <a:endParaRPr lang="en-GB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endParaRPr>
            </a:p>
          </p:txBody>
        </p:sp>
        <p:sp>
          <p:nvSpPr>
            <p:cNvPr id="613390" name="Rectangle 14"/>
            <p:cNvSpPr>
              <a:spLocks noChangeArrowheads="1"/>
            </p:cNvSpPr>
            <p:nvPr/>
          </p:nvSpPr>
          <p:spPr bwMode="auto">
            <a:xfrm>
              <a:off x="1454" y="1826"/>
              <a:ext cx="0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GB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endParaRPr>
            </a:p>
          </p:txBody>
        </p:sp>
        <p:sp>
          <p:nvSpPr>
            <p:cNvPr id="613391" name="Rectangle 15"/>
            <p:cNvSpPr>
              <a:spLocks noChangeArrowheads="1"/>
            </p:cNvSpPr>
            <p:nvPr/>
          </p:nvSpPr>
          <p:spPr bwMode="auto">
            <a:xfrm>
              <a:off x="1445" y="1987"/>
              <a:ext cx="0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 CE" charset="-18"/>
              </a:endParaRPr>
            </a:p>
          </p:txBody>
        </p:sp>
        <p:sp>
          <p:nvSpPr>
            <p:cNvPr id="26647" name="Line 16"/>
            <p:cNvSpPr>
              <a:spLocks noChangeShapeType="1"/>
            </p:cNvSpPr>
            <p:nvPr/>
          </p:nvSpPr>
          <p:spPr bwMode="auto">
            <a:xfrm>
              <a:off x="1620" y="2237"/>
              <a:ext cx="1" cy="224"/>
            </a:xfrm>
            <a:prstGeom prst="line">
              <a:avLst/>
            </a:prstGeom>
            <a:noFill/>
            <a:ln w="33338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48" name="Freeform 17"/>
            <p:cNvSpPr>
              <a:spLocks/>
            </p:cNvSpPr>
            <p:nvPr/>
          </p:nvSpPr>
          <p:spPr bwMode="auto">
            <a:xfrm>
              <a:off x="1585" y="2447"/>
              <a:ext cx="72" cy="45"/>
            </a:xfrm>
            <a:custGeom>
              <a:avLst/>
              <a:gdLst>
                <a:gd name="T0" fmla="*/ 72 w 255"/>
                <a:gd name="T1" fmla="*/ 0 h 128"/>
                <a:gd name="T2" fmla="*/ 36 w 255"/>
                <a:gd name="T3" fmla="*/ 45 h 128"/>
                <a:gd name="T4" fmla="*/ 0 w 255"/>
                <a:gd name="T5" fmla="*/ 0 h 128"/>
                <a:gd name="T6" fmla="*/ 36 w 255"/>
                <a:gd name="T7" fmla="*/ 15 h 128"/>
                <a:gd name="T8" fmla="*/ 72 w 255"/>
                <a:gd name="T9" fmla="*/ 0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5" h="128">
                  <a:moveTo>
                    <a:pt x="255" y="0"/>
                  </a:moveTo>
                  <a:lnTo>
                    <a:pt x="127" y="128"/>
                  </a:lnTo>
                  <a:lnTo>
                    <a:pt x="0" y="0"/>
                  </a:lnTo>
                  <a:lnTo>
                    <a:pt x="127" y="43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49" name="Line 18"/>
            <p:cNvSpPr>
              <a:spLocks noChangeShapeType="1"/>
            </p:cNvSpPr>
            <p:nvPr/>
          </p:nvSpPr>
          <p:spPr bwMode="auto">
            <a:xfrm flipV="1">
              <a:off x="1623" y="1649"/>
              <a:ext cx="1" cy="159"/>
            </a:xfrm>
            <a:prstGeom prst="line">
              <a:avLst/>
            </a:prstGeom>
            <a:noFill/>
            <a:ln w="33338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0" name="Freeform 19"/>
            <p:cNvSpPr>
              <a:spLocks/>
            </p:cNvSpPr>
            <p:nvPr/>
          </p:nvSpPr>
          <p:spPr bwMode="auto">
            <a:xfrm>
              <a:off x="1588" y="1619"/>
              <a:ext cx="71" cy="45"/>
            </a:xfrm>
            <a:custGeom>
              <a:avLst/>
              <a:gdLst>
                <a:gd name="T0" fmla="*/ 0 w 256"/>
                <a:gd name="T1" fmla="*/ 45 h 128"/>
                <a:gd name="T2" fmla="*/ 36 w 256"/>
                <a:gd name="T3" fmla="*/ 0 h 128"/>
                <a:gd name="T4" fmla="*/ 71 w 256"/>
                <a:gd name="T5" fmla="*/ 45 h 128"/>
                <a:gd name="T6" fmla="*/ 36 w 256"/>
                <a:gd name="T7" fmla="*/ 30 h 128"/>
                <a:gd name="T8" fmla="*/ 0 w 256"/>
                <a:gd name="T9" fmla="*/ 45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6" h="128">
                  <a:moveTo>
                    <a:pt x="0" y="128"/>
                  </a:moveTo>
                  <a:lnTo>
                    <a:pt x="128" y="0"/>
                  </a:lnTo>
                  <a:lnTo>
                    <a:pt x="256" y="128"/>
                  </a:lnTo>
                  <a:lnTo>
                    <a:pt x="128" y="8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1" name="Rectangle 20"/>
            <p:cNvSpPr>
              <a:spLocks noChangeArrowheads="1"/>
            </p:cNvSpPr>
            <p:nvPr/>
          </p:nvSpPr>
          <p:spPr bwMode="auto">
            <a:xfrm>
              <a:off x="824" y="2820"/>
              <a:ext cx="4121" cy="239"/>
            </a:xfrm>
            <a:prstGeom prst="rect">
              <a:avLst/>
            </a:prstGeom>
            <a:solidFill>
              <a:srgbClr val="FF40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613397" name="Rectangle 21"/>
            <p:cNvSpPr>
              <a:spLocks noChangeArrowheads="1"/>
            </p:cNvSpPr>
            <p:nvPr/>
          </p:nvSpPr>
          <p:spPr bwMode="auto">
            <a:xfrm>
              <a:off x="333" y="3709"/>
              <a:ext cx="49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cs-CZ" sz="24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Time</a:t>
              </a:r>
              <a:endPara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endParaRPr>
            </a:p>
          </p:txBody>
        </p:sp>
        <p:sp>
          <p:nvSpPr>
            <p:cNvPr id="26653" name="Line 22"/>
            <p:cNvSpPr>
              <a:spLocks noChangeShapeType="1"/>
            </p:cNvSpPr>
            <p:nvPr/>
          </p:nvSpPr>
          <p:spPr bwMode="auto">
            <a:xfrm>
              <a:off x="828" y="3840"/>
              <a:ext cx="404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4" name="Freeform 23"/>
            <p:cNvSpPr>
              <a:spLocks/>
            </p:cNvSpPr>
            <p:nvPr/>
          </p:nvSpPr>
          <p:spPr bwMode="auto">
            <a:xfrm>
              <a:off x="4789" y="3737"/>
              <a:ext cx="82" cy="205"/>
            </a:xfrm>
            <a:custGeom>
              <a:avLst/>
              <a:gdLst>
                <a:gd name="T0" fmla="*/ 1 w 292"/>
                <a:gd name="T1" fmla="*/ 0 h 581"/>
                <a:gd name="T2" fmla="*/ 82 w 292"/>
                <a:gd name="T3" fmla="*/ 103 h 581"/>
                <a:gd name="T4" fmla="*/ 0 w 292"/>
                <a:gd name="T5" fmla="*/ 205 h 581"/>
                <a:gd name="T6" fmla="*/ 28 w 292"/>
                <a:gd name="T7" fmla="*/ 102 h 581"/>
                <a:gd name="T8" fmla="*/ 1 w 292"/>
                <a:gd name="T9" fmla="*/ 0 h 5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2" h="581">
                  <a:moveTo>
                    <a:pt x="3" y="0"/>
                  </a:moveTo>
                  <a:lnTo>
                    <a:pt x="292" y="292"/>
                  </a:lnTo>
                  <a:lnTo>
                    <a:pt x="0" y="581"/>
                  </a:lnTo>
                  <a:lnTo>
                    <a:pt x="98" y="29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  <p:sp>
          <p:nvSpPr>
            <p:cNvPr id="26655" name="Line 24"/>
            <p:cNvSpPr>
              <a:spLocks noChangeShapeType="1"/>
            </p:cNvSpPr>
            <p:nvPr/>
          </p:nvSpPr>
          <p:spPr bwMode="auto">
            <a:xfrm>
              <a:off x="4932" y="2341"/>
              <a:ext cx="1" cy="1463"/>
            </a:xfrm>
            <a:prstGeom prst="line">
              <a:avLst/>
            </a:prstGeom>
            <a:noFill/>
            <a:ln w="153988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cs-CZ"/>
            </a:p>
          </p:txBody>
        </p:sp>
      </p:grpSp>
      <p:sp>
        <p:nvSpPr>
          <p:cNvPr id="613401" name="Text Box 25"/>
          <p:cNvSpPr txBox="1">
            <a:spLocks noChangeArrowheads="1"/>
          </p:cNvSpPr>
          <p:nvPr/>
        </p:nvSpPr>
        <p:spPr bwMode="auto">
          <a:xfrm>
            <a:off x="2319859" y="3109679"/>
            <a:ext cx="187114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defRPr/>
            </a:pP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clinical</a:t>
            </a:r>
            <a:endParaRPr lang="cs-CZ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manifestation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 </a:t>
            </a:r>
            <a:endParaRPr lang="cs-CZ" sz="1600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613402" name="Text Box 26"/>
          <p:cNvSpPr txBox="1">
            <a:spLocks noChangeArrowheads="1"/>
          </p:cNvSpPr>
          <p:nvPr/>
        </p:nvSpPr>
        <p:spPr bwMode="auto">
          <a:xfrm>
            <a:off x="3505200" y="1447800"/>
            <a:ext cx="524855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33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Zone</a:t>
            </a:r>
            <a:r>
              <a:rPr lang="cs-CZ" sz="20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for</a:t>
            </a:r>
            <a:r>
              <a:rPr lang="cs-CZ" sz="20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rescue</a:t>
            </a:r>
            <a:r>
              <a:rPr lang="cs-CZ" sz="20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drugs</a:t>
            </a:r>
            <a:r>
              <a:rPr lang="cs-CZ" sz="20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effect</a:t>
            </a:r>
            <a:r>
              <a:rPr lang="cs-CZ" sz="20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</a:t>
            </a:r>
            <a:endParaRPr lang="cs-CZ" sz="2000" dirty="0">
              <a:solidFill>
                <a:srgbClr val="65E4F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dirty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        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inhaled</a:t>
            </a:r>
            <a:r>
              <a:rPr lang="cs-CZ" sz="20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beta-2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agonists</a:t>
            </a:r>
            <a:endParaRPr lang="cs-CZ" sz="2000" dirty="0">
              <a:solidFill>
                <a:srgbClr val="65E4F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dirty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        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inhaled</a:t>
            </a:r>
            <a:r>
              <a:rPr lang="cs-CZ" sz="20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anticholinergics</a:t>
            </a:r>
            <a:endParaRPr lang="cs-CZ" sz="2000" dirty="0">
              <a:solidFill>
                <a:srgbClr val="65E4F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26629" name="Line 27"/>
          <p:cNvSpPr>
            <a:spLocks noChangeShapeType="1"/>
          </p:cNvSpPr>
          <p:nvPr/>
        </p:nvSpPr>
        <p:spPr bwMode="auto">
          <a:xfrm flipH="1">
            <a:off x="4191000" y="1981200"/>
            <a:ext cx="1219200" cy="1524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pSp>
        <p:nvGrpSpPr>
          <p:cNvPr id="26630" name="Group 28"/>
          <p:cNvGrpSpPr>
            <a:grpSpLocks/>
          </p:cNvGrpSpPr>
          <p:nvPr/>
        </p:nvGrpSpPr>
        <p:grpSpPr bwMode="auto">
          <a:xfrm>
            <a:off x="9525" y="1219200"/>
            <a:ext cx="9134475" cy="111125"/>
            <a:chOff x="1" y="1008"/>
            <a:chExt cx="6473" cy="70"/>
          </a:xfrm>
        </p:grpSpPr>
        <p:sp>
          <p:nvSpPr>
            <p:cNvPr id="26632" name="Rectangle 29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633" name="Rectangle 30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13407" name="Rectangle 3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53400" cy="914400"/>
          </a:xfrm>
        </p:spPr>
        <p:txBody>
          <a:bodyPr/>
          <a:lstStyle/>
          <a:p>
            <a:r>
              <a:rPr lang="cs-CZ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LINIC</a:t>
            </a:r>
            <a:r>
              <a:rPr lang="cs-CZ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 COURSE OF 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</a:t>
            </a:r>
            <a:endParaRPr lang="en-GB" sz="40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5686" y="1873189"/>
            <a:ext cx="7745027" cy="4030462"/>
          </a:xfr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456" tIns="61228" rIns="122456" bIns="61228"/>
          <a:lstStyle/>
          <a:p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chronic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incl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nocturnal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problems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exacerba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tions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need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for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ED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visits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need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for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rescue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beta-2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agonists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use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limitation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daily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activities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including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physical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activities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and sport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b="1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</a:t>
            </a:r>
            <a:r>
              <a:rPr lang="en-GB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r>
              <a:rPr lang="en-GB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iologic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cir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adi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 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PEF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variabilit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Normal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lung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function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advers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effects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medication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title"/>
          </p:nvPr>
        </p:nvSpPr>
        <p:spPr>
          <a:xfrm>
            <a:off x="674702" y="457200"/>
            <a:ext cx="7963271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456" tIns="61228" rIns="122456" bIns="61228" anchor="t"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FUL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L 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 ASTHMA  CONTROL</a:t>
            </a:r>
            <a:endParaRPr lang="en-GB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9525" y="1371600"/>
            <a:ext cx="9134475" cy="76200"/>
            <a:chOff x="7" y="1200"/>
            <a:chExt cx="6473" cy="57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108075" y="2633662"/>
            <a:ext cx="7080250" cy="317233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Two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key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parts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therapy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</a:t>
            </a:r>
            <a:endParaRPr lang="cs-CZ" sz="32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Preventive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antiinflammatory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medication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Rescue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medication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(SABA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Stepwise</a:t>
            </a:r>
            <a: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treatment</a:t>
            </a:r>
            <a: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approach</a:t>
            </a:r>
            <a:endParaRPr lang="cs-CZ" sz="3200" dirty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9525" y="1881188"/>
            <a:ext cx="9134475" cy="111125"/>
            <a:chOff x="1" y="1008"/>
            <a:chExt cx="6473" cy="70"/>
          </a:xfrm>
        </p:grpSpPr>
        <p:sp>
          <p:nvSpPr>
            <p:cNvPr id="29702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703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295275"/>
            <a:ext cx="6769100" cy="1435100"/>
          </a:xfrm>
        </p:spPr>
        <p:txBody>
          <a:bodyPr/>
          <a:lstStyle/>
          <a:p>
            <a:pPr>
              <a:defRPr/>
            </a:pP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ASTHMA PHA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RMA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C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OT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H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ERAP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Y</a:t>
            </a:r>
            <a:endParaRPr lang="en-GB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29701" name="TextovéPole 6"/>
          <p:cNvSpPr txBox="1">
            <a:spLocks noChangeArrowheads="1"/>
          </p:cNvSpPr>
          <p:nvPr/>
        </p:nvSpPr>
        <p:spPr bwMode="auto">
          <a:xfrm>
            <a:off x="6654800" y="5999163"/>
            <a:ext cx="1074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>
                <a:latin typeface="Arial CE" charset="-18"/>
              </a:rPr>
              <a:t>GINA 2014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Text Box 2"/>
          <p:cNvSpPr txBox="1">
            <a:spLocks noChangeArrowheads="1"/>
          </p:cNvSpPr>
          <p:nvPr/>
        </p:nvSpPr>
        <p:spPr bwMode="auto">
          <a:xfrm>
            <a:off x="1672818" y="5334000"/>
            <a:ext cx="5796779" cy="769441"/>
          </a:xfrm>
          <a:prstGeom prst="rect">
            <a:avLst/>
          </a:prstGeom>
          <a:gradFill rotWithShape="0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ALLERGIC  RHINITIS</a:t>
            </a: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pic>
        <p:nvPicPr>
          <p:cNvPr id="36867" name="Picture 3" descr="MIT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00" y="914400"/>
            <a:ext cx="4775200" cy="3762375"/>
          </a:xfrm>
          <a:prstGeom prst="rect">
            <a:avLst/>
          </a:prstGeom>
          <a:noFill/>
          <a:ln w="9525">
            <a:solidFill>
              <a:srgbClr val="66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152400"/>
            <a:ext cx="8636000" cy="1143000"/>
          </a:xfrm>
        </p:spPr>
        <p:txBody>
          <a:bodyPr/>
          <a:lstStyle/>
          <a:p>
            <a:r>
              <a:rPr lang="cs-CZ" sz="3200" b="1" noProof="0" dirty="0" smtClean="0">
                <a:latin typeface="Arial CE" charset="-18"/>
              </a:rPr>
              <a:t>ALLERGIC  RHINITIS  CLASSIFICATION</a:t>
            </a:r>
            <a:br>
              <a:rPr lang="cs-CZ" sz="3200" b="1" noProof="0" dirty="0" smtClean="0">
                <a:latin typeface="Arial CE" charset="-18"/>
              </a:rPr>
            </a:br>
            <a:r>
              <a:rPr lang="cs-CZ" sz="2800" b="1" noProof="0" dirty="0" err="1" smtClean="0">
                <a:latin typeface="Arial CE" charset="-18"/>
              </a:rPr>
              <a:t>with</a:t>
            </a:r>
            <a:r>
              <a:rPr lang="cs-CZ" sz="2800" b="1" noProof="0" dirty="0" smtClean="0">
                <a:latin typeface="Arial CE" charset="-18"/>
              </a:rPr>
              <a:t> </a:t>
            </a:r>
            <a:r>
              <a:rPr lang="cs-CZ" sz="2800" b="1" noProof="0" dirty="0" err="1" smtClean="0">
                <a:latin typeface="Arial CE" charset="-18"/>
              </a:rPr>
              <a:t>regard</a:t>
            </a:r>
            <a:r>
              <a:rPr lang="cs-CZ" sz="2800" b="1" noProof="0" dirty="0" smtClean="0">
                <a:latin typeface="Arial CE" charset="-18"/>
              </a:rPr>
              <a:t> to </a:t>
            </a:r>
            <a:r>
              <a:rPr lang="cs-CZ" sz="2800" b="1" noProof="0" dirty="0" err="1" smtClean="0">
                <a:latin typeface="Arial CE" charset="-18"/>
              </a:rPr>
              <a:t>the</a:t>
            </a:r>
            <a:r>
              <a:rPr lang="cs-CZ" sz="2800" b="1" noProof="0" dirty="0" smtClean="0">
                <a:latin typeface="Arial CE" charset="-18"/>
              </a:rPr>
              <a:t> </a:t>
            </a:r>
            <a:r>
              <a:rPr lang="cs-CZ" sz="2800" b="1" noProof="0" dirty="0" err="1" smtClean="0">
                <a:latin typeface="Arial CE" charset="-18"/>
              </a:rPr>
              <a:t>quality</a:t>
            </a:r>
            <a:r>
              <a:rPr lang="cs-CZ" sz="2800" b="1" noProof="0" dirty="0" smtClean="0">
                <a:latin typeface="Arial CE" charset="-18"/>
              </a:rPr>
              <a:t> </a:t>
            </a:r>
            <a:r>
              <a:rPr lang="cs-CZ" sz="2800" b="1" noProof="0" dirty="0" err="1" smtClean="0">
                <a:latin typeface="Arial CE" charset="-18"/>
              </a:rPr>
              <a:t>of</a:t>
            </a:r>
            <a:r>
              <a:rPr lang="cs-CZ" sz="2800" b="1" noProof="0" dirty="0" smtClean="0">
                <a:latin typeface="Arial CE" charset="-18"/>
              </a:rPr>
              <a:t> </a:t>
            </a:r>
            <a:r>
              <a:rPr lang="cs-CZ" sz="2800" b="1" noProof="0" dirty="0" err="1" smtClean="0">
                <a:latin typeface="Arial CE" charset="-18"/>
              </a:rPr>
              <a:t>life</a:t>
            </a:r>
            <a:endParaRPr lang="en-GB" sz="2800" b="1" noProof="0" dirty="0" smtClean="0">
              <a:latin typeface="Arial CE" charset="-1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300037" y="1682620"/>
            <a:ext cx="8534400" cy="4495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008" tIns="32004" rIns="64008" bIns="0">
            <a:spAutoFit/>
          </a:bodyPr>
          <a:lstStyle/>
          <a:p>
            <a:pPr defTabSz="533400"/>
            <a:r>
              <a:rPr lang="cs-CZ" sz="2800" u="sng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intermittent</a:t>
            </a:r>
            <a:r>
              <a:rPr lang="cs-CZ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	</a:t>
            </a:r>
            <a:r>
              <a:rPr lang="cs-CZ" sz="2800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</a:t>
            </a:r>
            <a:r>
              <a:rPr lang="cs-CZ" sz="28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persistent</a:t>
            </a:r>
            <a:endParaRPr lang="cs-CZ" sz="2000" i="1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		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endParaRPr lang="cs-CZ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&lt;4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days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/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week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		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&gt;4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days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/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week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en-US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&lt;4 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consecutive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weeks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and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&gt;4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consecutive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weeks</a:t>
            </a:r>
            <a:endParaRPr lang="cs-CZ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endParaRPr lang="cs-CZ" sz="1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endParaRPr lang="cs-CZ" sz="1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endParaRPr lang="cs-CZ" sz="1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en-US" sz="2800" u="sng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</a:t>
            </a:r>
            <a:r>
              <a:rPr lang="cs-CZ" sz="2800" u="sng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ild</a:t>
            </a:r>
            <a:r>
              <a:rPr lang="cs-CZ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					</a:t>
            </a:r>
            <a:r>
              <a:rPr lang="cs-CZ" sz="2800" u="sng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moderate</a:t>
            </a:r>
            <a:r>
              <a:rPr lang="en-US" sz="2800" u="sng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/s</a:t>
            </a:r>
            <a:r>
              <a:rPr lang="cs-CZ" sz="2800" u="sng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evere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20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cs-CZ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1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</a:t>
            </a:r>
            <a:r>
              <a:rPr lang="cs-CZ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following</a:t>
            </a:r>
            <a:r>
              <a:rPr lang="cs-CZ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r>
              <a:rPr lang="en-US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</a:t>
            </a:r>
            <a:r>
              <a:rPr lang="cs-CZ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</a:t>
            </a:r>
            <a:r>
              <a:rPr lang="en-US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		</a:t>
            </a:r>
            <a:r>
              <a:rPr lang="en-US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one</a:t>
            </a:r>
            <a:r>
              <a:rPr lang="cs-CZ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or</a:t>
            </a:r>
            <a:r>
              <a:rPr lang="cs-CZ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more </a:t>
            </a:r>
            <a:r>
              <a:rPr lang="cs-CZ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items</a:t>
            </a:r>
            <a:r>
              <a:rPr lang="en-US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1800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533400"/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normal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sleep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		     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sleep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disturbed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impairment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daily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activities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     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impairment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daily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activities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ort,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leisure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				     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ort,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leisure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</a:p>
          <a:p>
            <a:pPr defTabSz="533400"/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impairment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work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and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school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     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impairment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school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or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work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</a:p>
          <a:p>
            <a:pPr defTabSz="533400"/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present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not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troublesome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troublesome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endParaRPr lang="cs-CZ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582660" name="AutoShape 4"/>
          <p:cNvSpPr>
            <a:spLocks noChangeArrowheads="1"/>
          </p:cNvSpPr>
          <p:nvPr/>
        </p:nvSpPr>
        <p:spPr bwMode="auto">
          <a:xfrm rot="2672019">
            <a:off x="2757165" y="1859584"/>
            <a:ext cx="2667000" cy="2709862"/>
          </a:xfrm>
          <a:custGeom>
            <a:avLst/>
            <a:gdLst>
              <a:gd name="T0" fmla="*/ 2667000 w 21600"/>
              <a:gd name="T1" fmla="*/ 1354931 h 21600"/>
              <a:gd name="T2" fmla="*/ 1333500 w 21600"/>
              <a:gd name="T3" fmla="*/ 2709862 h 21600"/>
              <a:gd name="T4" fmla="*/ 0 w 21600"/>
              <a:gd name="T5" fmla="*/ 1354931 h 21600"/>
              <a:gd name="T6" fmla="*/ 1333500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417 w 21600"/>
              <a:gd name="T13" fmla="*/ 10579 h 21600"/>
              <a:gd name="T14" fmla="*/ 21183 w 21600"/>
              <a:gd name="T15" fmla="*/ 1102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994" y="3404"/>
                </a:lnTo>
                <a:lnTo>
                  <a:pt x="10579" y="3404"/>
                </a:lnTo>
                <a:lnTo>
                  <a:pt x="10579" y="10579"/>
                </a:lnTo>
                <a:lnTo>
                  <a:pt x="3404" y="10579"/>
                </a:lnTo>
                <a:lnTo>
                  <a:pt x="3404" y="8994"/>
                </a:lnTo>
                <a:lnTo>
                  <a:pt x="0" y="10800"/>
                </a:lnTo>
                <a:lnTo>
                  <a:pt x="3404" y="12606"/>
                </a:lnTo>
                <a:lnTo>
                  <a:pt x="3404" y="11021"/>
                </a:lnTo>
                <a:lnTo>
                  <a:pt x="10579" y="11021"/>
                </a:lnTo>
                <a:lnTo>
                  <a:pt x="10579" y="18196"/>
                </a:lnTo>
                <a:lnTo>
                  <a:pt x="8994" y="18196"/>
                </a:lnTo>
                <a:lnTo>
                  <a:pt x="10800" y="21600"/>
                </a:lnTo>
                <a:lnTo>
                  <a:pt x="12606" y="18196"/>
                </a:lnTo>
                <a:lnTo>
                  <a:pt x="11021" y="18196"/>
                </a:lnTo>
                <a:lnTo>
                  <a:pt x="11021" y="11021"/>
                </a:lnTo>
                <a:lnTo>
                  <a:pt x="18196" y="11021"/>
                </a:lnTo>
                <a:lnTo>
                  <a:pt x="18196" y="12606"/>
                </a:lnTo>
                <a:lnTo>
                  <a:pt x="21600" y="10800"/>
                </a:lnTo>
                <a:lnTo>
                  <a:pt x="18196" y="8994"/>
                </a:lnTo>
                <a:lnTo>
                  <a:pt x="18196" y="10579"/>
                </a:lnTo>
                <a:lnTo>
                  <a:pt x="11021" y="10579"/>
                </a:lnTo>
                <a:lnTo>
                  <a:pt x="11021" y="3404"/>
                </a:lnTo>
                <a:lnTo>
                  <a:pt x="12606" y="3404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rgbClr val="99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4008" tIns="32004" rIns="64008" bIns="32004"/>
          <a:lstStyle/>
          <a:p>
            <a:endParaRPr lang="cs-CZ"/>
          </a:p>
        </p:txBody>
      </p:sp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0" y="1295400"/>
            <a:ext cx="9134475" cy="76200"/>
            <a:chOff x="7" y="1200"/>
            <a:chExt cx="6473" cy="57"/>
          </a:xfrm>
        </p:grpSpPr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349829" y="2535931"/>
            <a:ext cx="6596742" cy="3240088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History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physical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exam</a:t>
            </a:r>
            <a:endParaRPr lang="cs-CZ" sz="32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Skin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testing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specific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IgE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Component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diagnostics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Functional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tests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flow-volume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ENT, sinus X-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ray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diff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 dg.)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Ophthalmology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</a:t>
            </a: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diff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. dg.)</a:t>
            </a: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9525" y="1771650"/>
            <a:ext cx="9134475" cy="111125"/>
            <a:chOff x="1" y="1008"/>
            <a:chExt cx="6473" cy="70"/>
          </a:xfrm>
        </p:grpSpPr>
        <p:sp>
          <p:nvSpPr>
            <p:cNvPr id="38918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919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443884" y="355600"/>
            <a:ext cx="8273080" cy="1223963"/>
          </a:xfrm>
        </p:spPr>
        <p:txBody>
          <a:bodyPr/>
          <a:lstStyle/>
          <a:p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LE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RG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IC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R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INO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ONJUN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TIVITI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 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DIAGNOSTIC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APPROACH</a:t>
            </a:r>
            <a:endParaRPr lang="en-GB" sz="32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38917" name="TextovéPole 6"/>
          <p:cNvSpPr txBox="1">
            <a:spLocks noChangeArrowheads="1"/>
          </p:cNvSpPr>
          <p:nvPr/>
        </p:nvSpPr>
        <p:spPr bwMode="auto">
          <a:xfrm>
            <a:off x="6654800" y="5999163"/>
            <a:ext cx="10740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latin typeface="Arial CE" charset="-18"/>
              </a:rPr>
              <a:t>GINA </a:t>
            </a:r>
            <a:r>
              <a:rPr lang="cs-CZ" sz="1400" dirty="0" smtClean="0">
                <a:latin typeface="Arial CE" charset="-18"/>
              </a:rPr>
              <a:t>2014</a:t>
            </a:r>
            <a:endParaRPr lang="cs-CZ" sz="1400" dirty="0"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ChangeArrowheads="1"/>
          </p:cNvSpPr>
          <p:nvPr/>
        </p:nvSpPr>
        <p:spPr bwMode="auto">
          <a:xfrm>
            <a:off x="933061" y="3505200"/>
            <a:ext cx="7277878" cy="27432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	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itchy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eyes</a:t>
            </a:r>
            <a:endParaRPr lang="cs-CZ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		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conjunctival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injection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		       	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lacrimation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                  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conjunctival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oedema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	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usually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together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with</a:t>
            </a: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AR</a:t>
            </a:r>
          </a:p>
        </p:txBody>
      </p:sp>
      <p:sp>
        <p:nvSpPr>
          <p:cNvPr id="574467" name="AutoShape 3"/>
          <p:cNvSpPr>
            <a:spLocks noChangeArrowheads="1"/>
          </p:cNvSpPr>
          <p:nvPr/>
        </p:nvSpPr>
        <p:spPr bwMode="auto">
          <a:xfrm>
            <a:off x="1352550" y="1447800"/>
            <a:ext cx="6438900" cy="1828800"/>
          </a:xfrm>
          <a:prstGeom prst="horizontalScroll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</a:t>
            </a:r>
            <a:r>
              <a:rPr lang="cs-CZ" sz="3200" baseline="30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st</a:t>
            </a:r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type </a:t>
            </a:r>
            <a:r>
              <a:rPr lang="cs-CZ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allergic</a:t>
            </a:r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reaction</a:t>
            </a:r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algn="ctr"/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immediate</a:t>
            </a:r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reaction</a:t>
            </a:r>
            <a:r>
              <a:rPr lang="cs-C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0" y="1066800"/>
            <a:ext cx="9134475" cy="111125"/>
            <a:chOff x="1" y="1008"/>
            <a:chExt cx="6473" cy="70"/>
          </a:xfrm>
        </p:grpSpPr>
        <p:sp>
          <p:nvSpPr>
            <p:cNvPr id="33798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799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3797" name="Rectangle 7"/>
          <p:cNvSpPr>
            <a:spLocks noGrp="1" noChangeArrowheads="1"/>
          </p:cNvSpPr>
          <p:nvPr>
            <p:ph type="title"/>
          </p:nvPr>
        </p:nvSpPr>
        <p:spPr>
          <a:xfrm>
            <a:off x="681038" y="228600"/>
            <a:ext cx="7777162" cy="685800"/>
          </a:xfrm>
        </p:spPr>
        <p:txBody>
          <a:bodyPr/>
          <a:lstStyle/>
          <a:p>
            <a:r>
              <a:rPr lang="en-GB" sz="3600" b="1" noProof="0" dirty="0" smtClean="0">
                <a:latin typeface="Arial CE" charset="-18"/>
              </a:rPr>
              <a:t>AL</a:t>
            </a:r>
            <a:r>
              <a:rPr lang="cs-CZ" sz="3600" b="1" noProof="0" dirty="0" smtClean="0">
                <a:latin typeface="Arial CE" charset="-18"/>
              </a:rPr>
              <a:t>L</a:t>
            </a:r>
            <a:r>
              <a:rPr lang="en-GB" sz="3600" b="1" noProof="0" dirty="0" smtClean="0">
                <a:latin typeface="Arial CE" charset="-18"/>
              </a:rPr>
              <a:t>ERGIC  </a:t>
            </a:r>
            <a:r>
              <a:rPr lang="cs-CZ" sz="3600" b="1" noProof="0" dirty="0" smtClean="0">
                <a:latin typeface="Arial CE" charset="-18"/>
              </a:rPr>
              <a:t>C</a:t>
            </a:r>
            <a:r>
              <a:rPr lang="en-GB" sz="3600" b="1" noProof="0" dirty="0" smtClean="0">
                <a:latin typeface="Arial CE" charset="-18"/>
              </a:rPr>
              <a:t>ONJUN</a:t>
            </a:r>
            <a:r>
              <a:rPr lang="cs-CZ" sz="3600" b="1" noProof="0" dirty="0" smtClean="0">
                <a:latin typeface="Arial CE" charset="-18"/>
              </a:rPr>
              <a:t>C</a:t>
            </a:r>
            <a:r>
              <a:rPr lang="en-GB" sz="3600" b="1" noProof="0" dirty="0" smtClean="0">
                <a:latin typeface="Arial CE" charset="-18"/>
              </a:rPr>
              <a:t>TIVITI</a:t>
            </a:r>
            <a:r>
              <a:rPr lang="cs-CZ" sz="3600" b="1" noProof="0" dirty="0" smtClean="0">
                <a:latin typeface="Arial CE" charset="-18"/>
              </a:rPr>
              <a:t>S</a:t>
            </a:r>
            <a:endParaRPr lang="en-GB" sz="3600" b="1" noProof="0" dirty="0" smtClean="0"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3863"/>
            <a:ext cx="7772400" cy="15240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ERGIC  R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HINITIS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PH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ARMA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C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OT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ERAP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Y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873" y="2408238"/>
            <a:ext cx="6120882" cy="2620962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     </a:t>
            </a:r>
            <a:r>
              <a:rPr lang="cs-CZ" b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TREATMENT GOAL</a:t>
            </a:r>
            <a:endParaRPr lang="en-GB" sz="28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buClr>
                <a:schemeClr val="tx1"/>
              </a:buClr>
            </a:pPr>
            <a:r>
              <a:rPr lang="en-GB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blo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ck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pat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r>
              <a:rPr lang="en-GB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iologic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</a:t>
            </a:r>
            <a:r>
              <a:rPr lang="en-GB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mechanism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 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that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induce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chronic</a:t>
            </a:r>
            <a:r>
              <a:rPr lang="cs-CZ" sz="28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inflammation</a:t>
            </a:r>
            <a:endParaRPr lang="cs-CZ" sz="28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buClr>
                <a:schemeClr val="tx1"/>
              </a:buClr>
            </a:pPr>
            <a:r>
              <a:rPr lang="cs-CZ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prophylaxis</a:t>
            </a: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allergy</a:t>
            </a: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endParaRPr lang="en-GB" sz="28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692275" y="5661025"/>
            <a:ext cx="62642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cs-CZ" sz="1400" b="0">
                <a:latin typeface="Arial CE" charset="-18"/>
              </a:rPr>
              <a:t>Allergy 1998:53(suppl 41)7-31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cs-CZ" sz="1400" b="0">
                <a:latin typeface="Arial CE" charset="-18"/>
              </a:rPr>
              <a:t>Rachelefsky GS. J Allergy Clin Immunol 1998;101:2, part 2, 367-69</a:t>
            </a:r>
          </a:p>
        </p:txBody>
      </p:sp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0" y="2024063"/>
            <a:ext cx="9134475" cy="111125"/>
            <a:chOff x="1" y="1008"/>
            <a:chExt cx="6473" cy="70"/>
          </a:xfrm>
        </p:grpSpPr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ChangeArrowheads="1"/>
          </p:cNvSpPr>
          <p:nvPr/>
        </p:nvSpPr>
        <p:spPr bwMode="auto">
          <a:xfrm>
            <a:off x="1604963" y="2209800"/>
            <a:ext cx="6086475" cy="43148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Sequential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and </a:t>
            </a:r>
            <a:r>
              <a:rPr lang="cs-CZ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progressive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occurrence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atopy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 </a:t>
            </a:r>
            <a:r>
              <a:rPr lang="cs-CZ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childhood</a:t>
            </a: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Food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allergy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Atopic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dermatitis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Bronchial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Allergic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rhinitis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cs-CZ" sz="48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„</a:t>
            </a:r>
            <a:r>
              <a:rPr lang="cs-CZ" sz="4800" dirty="0" err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Atopic</a:t>
            </a:r>
            <a:r>
              <a:rPr lang="cs-CZ" sz="48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4800" dirty="0" err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march</a:t>
            </a:r>
            <a:r>
              <a:rPr lang="cs-CZ" sz="48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“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title"/>
          </p:nvPr>
        </p:nvSpPr>
        <p:spPr>
          <a:xfrm>
            <a:off x="571500" y="381000"/>
            <a:ext cx="8001000" cy="10668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ATOPIC  SEN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S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ITIZATION</a:t>
            </a:r>
            <a:endParaRPr lang="en-GB" sz="6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1752600"/>
            <a:ext cx="9134475" cy="76200"/>
            <a:chOff x="7" y="1200"/>
            <a:chExt cx="6473" cy="57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6778625" cy="156845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HINITIS 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– PRINC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LES OF 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PH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ARMA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C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OT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ERAP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Y</a:t>
            </a:r>
            <a:endParaRPr lang="en-GB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558" y="2503503"/>
            <a:ext cx="7599284" cy="3897297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ts val="0"/>
              </a:spcBef>
              <a:buFontTx/>
              <a:buNone/>
            </a:pPr>
            <a:r>
              <a:rPr lang="cs-CZ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When</a:t>
            </a:r>
            <a:r>
              <a:rPr lang="cs-CZ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choosing</a:t>
            </a:r>
            <a:r>
              <a:rPr lang="cs-CZ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a </a:t>
            </a:r>
            <a:r>
              <a:rPr lang="cs-CZ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suitable</a:t>
            </a:r>
            <a:r>
              <a:rPr lang="cs-CZ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and </a:t>
            </a:r>
            <a:r>
              <a:rPr lang="cs-CZ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effective</a:t>
            </a:r>
            <a:endParaRPr lang="cs-CZ" sz="28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cs-CZ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medication</a:t>
            </a:r>
            <a:r>
              <a:rPr lang="cs-CZ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8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consider</a:t>
            </a:r>
            <a:r>
              <a:rPr lang="en-GB" sz="28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</a:t>
            </a:r>
          </a:p>
          <a:p>
            <a:pPr>
              <a:spcBef>
                <a:spcPts val="0"/>
              </a:spcBef>
            </a:pP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etiolog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ts val="0"/>
              </a:spcBef>
            </a:pP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iolog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ts val="0"/>
              </a:spcBef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main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symptom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ts val="0"/>
              </a:spcBef>
            </a:pP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safety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side</a:t>
            </a: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effects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drug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interactions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</a:p>
          <a:p>
            <a:pPr>
              <a:spcBef>
                <a:spcPts val="0"/>
              </a:spcBef>
            </a:pP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age</a:t>
            </a:r>
            <a:endParaRPr lang="cs-CZ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>
              <a:spcBef>
                <a:spcPts val="0"/>
              </a:spcBef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other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specific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conditions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pregnancy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athletes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…)</a:t>
            </a:r>
          </a:p>
          <a:p>
            <a:pPr>
              <a:spcBef>
                <a:spcPts val="0"/>
              </a:spcBef>
            </a:pP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exist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ing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airway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disease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(sinusitis,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ma)</a:t>
            </a:r>
          </a:p>
          <a:p>
            <a:pPr>
              <a:spcBef>
                <a:spcPts val="0"/>
              </a:spcBef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patient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preference a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nd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compliance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9525" y="2057400"/>
            <a:ext cx="9134475" cy="111125"/>
            <a:chOff x="1" y="1008"/>
            <a:chExt cx="6473" cy="70"/>
          </a:xfrm>
        </p:grpSpPr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865188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PHARMACOTHERAPY</a:t>
            </a:r>
            <a:endParaRPr lang="en-GB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0689" y="1700213"/>
            <a:ext cx="5988496" cy="4032250"/>
          </a:xfrm>
          <a:gradFill rotWithShape="1">
            <a:gsLst>
              <a:gs pos="0">
                <a:srgbClr val="0033CC"/>
              </a:gs>
              <a:gs pos="100000">
                <a:srgbClr val="00185E"/>
              </a:gs>
            </a:gsLst>
            <a:lin ang="5400000" scaled="1"/>
          </a:gradFill>
          <a:ln>
            <a:solidFill>
              <a:srgbClr val="66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Glucoc</a:t>
            </a:r>
            <a:r>
              <a:rPr lang="en-GB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orti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stero</a:t>
            </a:r>
            <a:r>
              <a:rPr lang="en-GB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id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 (GCS)</a:t>
            </a:r>
            <a:endParaRPr lang="en-GB" sz="20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/>
            <a:r>
              <a:rPr lang="en-GB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Intrana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sa</a:t>
            </a:r>
            <a:r>
              <a:rPr lang="en-GB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 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GCS are</a:t>
            </a:r>
            <a:r>
              <a:rPr lang="en-GB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considered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drugs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choice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when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nasal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congestion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is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leading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symptome </a:t>
            </a:r>
            <a:r>
              <a:rPr lang="en-GB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(per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</a:t>
            </a:r>
            <a:r>
              <a:rPr lang="en-GB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ist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ent</a:t>
            </a:r>
            <a:r>
              <a:rPr lang="en-GB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r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hinitis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en-GB" sz="20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en-GB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ongestiv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 </a:t>
            </a:r>
            <a:r>
              <a:rPr lang="cs-CZ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drugs</a:t>
            </a:r>
            <a:endParaRPr lang="en-GB" sz="20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/>
            <a:r>
              <a:rPr lang="en-GB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Topic</a:t>
            </a:r>
            <a:r>
              <a:rPr lang="cs-CZ" sz="2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</a:t>
            </a:r>
            <a:endParaRPr lang="en-GB" sz="20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/>
            <a:r>
              <a:rPr lang="en-GB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Syst</a:t>
            </a:r>
            <a:r>
              <a:rPr lang="cs-CZ" sz="20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emic</a:t>
            </a:r>
            <a:endParaRPr lang="en-GB" sz="20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en-GB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es</a:t>
            </a:r>
            <a:endParaRPr lang="en-GB" sz="20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</a:t>
            </a:r>
            <a:r>
              <a:rPr lang="en-GB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</a:t>
            </a:r>
            <a:r>
              <a:rPr lang="en-GB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ongest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</a:t>
            </a:r>
            <a:r>
              <a:rPr lang="en-GB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/</a:t>
            </a:r>
            <a:r>
              <a:rPr lang="en-GB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 </a:t>
            </a:r>
            <a:r>
              <a:rPr lang="cs-CZ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combination</a:t>
            </a:r>
            <a:endParaRPr lang="en-GB" sz="20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Mast cell </a:t>
            </a:r>
            <a:r>
              <a:rPr lang="cs-CZ" sz="2000" b="1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stabilizers</a:t>
            </a:r>
            <a:endParaRPr lang="en-GB" sz="20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0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</a:t>
            </a:r>
            <a:r>
              <a:rPr lang="en-GB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eu</a:t>
            </a:r>
            <a:r>
              <a:rPr lang="cs-CZ" sz="20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k</a:t>
            </a:r>
            <a:r>
              <a:rPr lang="en-GB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otrien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</a:t>
            </a:r>
            <a:r>
              <a:rPr lang="en-GB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receptor</a:t>
            </a:r>
            <a:r>
              <a:rPr lang="cs-CZ" sz="20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antagonists</a:t>
            </a:r>
            <a:endParaRPr lang="en-GB" sz="20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619250" y="6021388"/>
            <a:ext cx="6988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b="0">
                <a:solidFill>
                  <a:schemeClr val="tx1"/>
                </a:solidFill>
                <a:latin typeface="Arial CE" charset="-18"/>
              </a:rPr>
              <a:t>Corey et al. </a:t>
            </a:r>
            <a:r>
              <a:rPr lang="en-US" sz="1000" b="0" i="1">
                <a:solidFill>
                  <a:schemeClr val="tx1"/>
                </a:solidFill>
                <a:latin typeface="Arial CE" charset="-18"/>
              </a:rPr>
              <a:t>Ear Nose Throat J. </a:t>
            </a:r>
            <a:r>
              <a:rPr lang="en-US" sz="1000" b="0">
                <a:solidFill>
                  <a:schemeClr val="tx1"/>
                </a:solidFill>
                <a:latin typeface="Arial CE" charset="-18"/>
              </a:rPr>
              <a:t>2000;79:690</a:t>
            </a:r>
            <a:r>
              <a:rPr lang="en-US" sz="1000" b="0">
                <a:solidFill>
                  <a:schemeClr val="tx1"/>
                </a:solidFill>
                <a:latin typeface="Arial CE" charset="-18"/>
                <a:cs typeface="Arial" pitchFamily="34" charset="0"/>
              </a:rPr>
              <a:t>.</a:t>
            </a:r>
          </a:p>
          <a:p>
            <a:pPr eaLnBrk="1" hangingPunct="1"/>
            <a:r>
              <a:rPr lang="en-US" sz="1000" b="0">
                <a:solidFill>
                  <a:schemeClr val="tx1"/>
                </a:solidFill>
                <a:latin typeface="Arial CE" charset="-18"/>
              </a:rPr>
              <a:t>American Academy of Allergy, Asthma and Immunology. The Allergy Report. Volume 2: Diseases of the Atopic Diathesis. </a:t>
            </a:r>
          </a:p>
          <a:p>
            <a:pPr eaLnBrk="1" hangingPunct="1"/>
            <a:r>
              <a:rPr lang="en-US" sz="1000" b="0">
                <a:solidFill>
                  <a:schemeClr val="tx1"/>
                </a:solidFill>
                <a:latin typeface="Arial CE" charset="-18"/>
              </a:rPr>
              <a:t>Milwaukee, WI: American Academy of Allergy, Asthma and Immunology; 2000:13–50.</a:t>
            </a:r>
          </a:p>
        </p:txBody>
      </p:sp>
      <p:grpSp>
        <p:nvGrpSpPr>
          <p:cNvPr id="49157" name="Group 5"/>
          <p:cNvGrpSpPr>
            <a:grpSpLocks/>
          </p:cNvGrpSpPr>
          <p:nvPr/>
        </p:nvGrpSpPr>
        <p:grpSpPr bwMode="auto">
          <a:xfrm>
            <a:off x="9525" y="1341438"/>
            <a:ext cx="9134475" cy="111125"/>
            <a:chOff x="1" y="1008"/>
            <a:chExt cx="6473" cy="70"/>
          </a:xfrm>
        </p:grpSpPr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52" name="Group 3"/>
          <p:cNvGrpSpPr>
            <a:grpSpLocks/>
          </p:cNvGrpSpPr>
          <p:nvPr/>
        </p:nvGrpSpPr>
        <p:grpSpPr bwMode="auto">
          <a:xfrm>
            <a:off x="333732" y="2422144"/>
            <a:ext cx="8541980" cy="3265350"/>
            <a:chOff x="-151" y="-5"/>
            <a:chExt cx="4003" cy="1788"/>
          </a:xfrm>
        </p:grpSpPr>
        <p:grpSp>
          <p:nvGrpSpPr>
            <p:cNvPr id="39954" name="Group 4"/>
            <p:cNvGrpSpPr>
              <a:grpSpLocks/>
            </p:cNvGrpSpPr>
            <p:nvPr/>
          </p:nvGrpSpPr>
          <p:grpSpPr bwMode="auto">
            <a:xfrm>
              <a:off x="-151" y="0"/>
              <a:ext cx="1324" cy="1783"/>
              <a:chOff x="-151" y="0"/>
              <a:chExt cx="1324" cy="1783"/>
            </a:xfrm>
          </p:grpSpPr>
          <p:sp>
            <p:nvSpPr>
              <p:cNvPr id="590853" name="Rectangle 5"/>
              <p:cNvSpPr>
                <a:spLocks noChangeArrowheads="1"/>
              </p:cNvSpPr>
              <p:nvPr/>
            </p:nvSpPr>
            <p:spPr bwMode="auto">
              <a:xfrm>
                <a:off x="-151" y="0"/>
                <a:ext cx="1324" cy="17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4008" tIns="32004" rIns="64008" bIns="32004"/>
              <a:lstStyle/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Sneezing</a:t>
                </a:r>
                <a:endParaRPr lang="cs-CZ" sz="20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Rhinorrhoea</a:t>
                </a:r>
                <a:endParaRPr lang="cs-CZ" sz="20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en-US" sz="2000" dirty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 </a:t>
                </a:r>
                <a:endParaRPr lang="cs-CZ" sz="20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Itching</a:t>
                </a:r>
                <a:endParaRPr lang="cs-CZ" sz="20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Blocked</a:t>
                </a:r>
                <a:r>
                  <a:rPr lang="cs-CZ" sz="2000" dirty="0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nose</a:t>
                </a:r>
                <a:endParaRPr lang="cs-CZ" sz="20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Intensity </a:t>
                </a: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variation</a:t>
                </a:r>
                <a:r>
                  <a:rPr lang="cs-CZ" sz="2000" dirty="0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during</a:t>
                </a:r>
                <a:r>
                  <a:rPr lang="cs-CZ" sz="2000" dirty="0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the</a:t>
                </a:r>
                <a:r>
                  <a:rPr lang="cs-CZ" sz="2000" dirty="0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day</a:t>
                </a:r>
                <a:endParaRPr lang="cs-CZ" sz="20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rgbClr val="99FF33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Conjunctivitis</a:t>
                </a:r>
                <a:endParaRPr lang="cs-CZ" sz="2000" dirty="0">
                  <a:solidFill>
                    <a:srgbClr val="99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</p:txBody>
          </p:sp>
          <p:sp>
            <p:nvSpPr>
              <p:cNvPr id="39962" name="Rectangle 6"/>
              <p:cNvSpPr>
                <a:spLocks noChangeArrowheads="1"/>
              </p:cNvSpPr>
              <p:nvPr/>
            </p:nvSpPr>
            <p:spPr bwMode="auto">
              <a:xfrm>
                <a:off x="-151" y="0"/>
                <a:ext cx="1284" cy="1783"/>
              </a:xfrm>
              <a:prstGeom prst="rect">
                <a:avLst/>
              </a:prstGeom>
              <a:noFill/>
              <a:ln w="7">
                <a:solidFill>
                  <a:srgbClr val="66FF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955" name="Group 7"/>
            <p:cNvGrpSpPr>
              <a:grpSpLocks/>
            </p:cNvGrpSpPr>
            <p:nvPr/>
          </p:nvGrpSpPr>
          <p:grpSpPr bwMode="auto">
            <a:xfrm>
              <a:off x="1133" y="-5"/>
              <a:ext cx="1435" cy="1788"/>
              <a:chOff x="1133" y="-5"/>
              <a:chExt cx="1435" cy="1788"/>
            </a:xfrm>
          </p:grpSpPr>
          <p:sp>
            <p:nvSpPr>
              <p:cNvPr id="590856" name="Rectangle 8"/>
              <p:cNvSpPr>
                <a:spLocks noChangeArrowheads="1"/>
              </p:cNvSpPr>
              <p:nvPr/>
            </p:nvSpPr>
            <p:spPr bwMode="auto">
              <a:xfrm>
                <a:off x="1133" y="0"/>
                <a:ext cx="1435" cy="1783"/>
              </a:xfrm>
              <a:prstGeom prst="rect">
                <a:avLst/>
              </a:prstGeom>
              <a:noFill/>
              <a:ln w="12700">
                <a:solidFill>
                  <a:srgbClr val="66FF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4008" tIns="32004" rIns="64008" bIns="32004"/>
              <a:lstStyle/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Paroxysmal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Watery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secretion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A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nterior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+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posterior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Yes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Sometimes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Daytime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worsening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,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n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ighttime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improvement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Often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</p:txBody>
          </p:sp>
          <p:sp>
            <p:nvSpPr>
              <p:cNvPr id="39960" name="Rectangle 9"/>
              <p:cNvSpPr>
                <a:spLocks noChangeArrowheads="1"/>
              </p:cNvSpPr>
              <p:nvPr/>
            </p:nvSpPr>
            <p:spPr bwMode="auto">
              <a:xfrm>
                <a:off x="1133" y="-5"/>
                <a:ext cx="1435" cy="1783"/>
              </a:xfrm>
              <a:prstGeom prst="rect">
                <a:avLst/>
              </a:prstGeom>
              <a:noFill/>
              <a:ln w="7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956" name="Group 10"/>
            <p:cNvGrpSpPr>
              <a:grpSpLocks/>
            </p:cNvGrpSpPr>
            <p:nvPr/>
          </p:nvGrpSpPr>
          <p:grpSpPr bwMode="auto">
            <a:xfrm>
              <a:off x="2568" y="0"/>
              <a:ext cx="1284" cy="1783"/>
              <a:chOff x="2568" y="0"/>
              <a:chExt cx="1284" cy="1783"/>
            </a:xfrm>
          </p:grpSpPr>
          <p:sp>
            <p:nvSpPr>
              <p:cNvPr id="590859" name="Rectangle 11"/>
              <p:cNvSpPr>
                <a:spLocks noChangeArrowheads="1"/>
              </p:cNvSpPr>
              <p:nvPr/>
            </p:nvSpPr>
            <p:spPr bwMode="auto">
              <a:xfrm>
                <a:off x="2596" y="0"/>
                <a:ext cx="1256" cy="178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4008" tIns="32004" rIns="64008" bIns="32004"/>
              <a:lstStyle/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Not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common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Thick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mucus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Mainly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posterior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de-DE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N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o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Common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, intense Permanent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problems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often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worse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at</a:t>
                </a: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 night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  <a:p>
                <a:pPr defTabSz="533400">
                  <a:lnSpc>
                    <a:spcPct val="120000"/>
                  </a:lnSpc>
                  <a:spcBef>
                    <a:spcPct val="5000"/>
                  </a:spcBef>
                  <a:spcAft>
                    <a:spcPct val="5000"/>
                  </a:spcAft>
                </a:pPr>
                <a:r>
                  <a:rPr lang="cs-CZ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Not </a:t>
                </a:r>
                <a:r>
                  <a:rPr lang="cs-CZ" sz="20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CE" charset="-18"/>
                  </a:rPr>
                  <a:t>common</a:t>
                </a:r>
                <a:endParaRPr lang="cs-CZ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endParaRPr>
              </a:p>
            </p:txBody>
          </p:sp>
          <p:sp>
            <p:nvSpPr>
              <p:cNvPr id="39958" name="Rectangle 12"/>
              <p:cNvSpPr>
                <a:spLocks noChangeArrowheads="1"/>
              </p:cNvSpPr>
              <p:nvPr/>
            </p:nvSpPr>
            <p:spPr bwMode="auto">
              <a:xfrm>
                <a:off x="2568" y="0"/>
                <a:ext cx="1284" cy="1783"/>
              </a:xfrm>
              <a:prstGeom prst="rect">
                <a:avLst/>
              </a:prstGeom>
              <a:noFill/>
              <a:ln w="7">
                <a:solidFill>
                  <a:srgbClr val="66FF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</p:grpSp>
      </p:grpSp>
      <p:sp>
        <p:nvSpPr>
          <p:cNvPr id="39953" name="Rectangle 13"/>
          <p:cNvSpPr>
            <a:spLocks noChangeArrowheads="1"/>
          </p:cNvSpPr>
          <p:nvPr/>
        </p:nvSpPr>
        <p:spPr bwMode="auto">
          <a:xfrm>
            <a:off x="333733" y="2431275"/>
            <a:ext cx="8657185" cy="3549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  <p:grpSp>
        <p:nvGrpSpPr>
          <p:cNvPr id="39939" name="Group 14"/>
          <p:cNvGrpSpPr>
            <a:grpSpLocks/>
          </p:cNvGrpSpPr>
          <p:nvPr/>
        </p:nvGrpSpPr>
        <p:grpSpPr bwMode="auto">
          <a:xfrm>
            <a:off x="3030538" y="1317625"/>
            <a:ext cx="2970214" cy="762000"/>
            <a:chOff x="1840" y="864"/>
            <a:chExt cx="1871" cy="480"/>
          </a:xfrm>
        </p:grpSpPr>
        <p:sp>
          <p:nvSpPr>
            <p:cNvPr id="39950" name="AutoShape 15"/>
            <p:cNvSpPr>
              <a:spLocks noChangeArrowheads="1"/>
            </p:cNvSpPr>
            <p:nvPr/>
          </p:nvSpPr>
          <p:spPr bwMode="auto">
            <a:xfrm>
              <a:off x="1920" y="864"/>
              <a:ext cx="1680" cy="48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DB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0864" name="Text Box 16"/>
            <p:cNvSpPr txBox="1">
              <a:spLocks noChangeArrowheads="1"/>
            </p:cNvSpPr>
            <p:nvPr/>
          </p:nvSpPr>
          <p:spPr bwMode="auto">
            <a:xfrm>
              <a:off x="1840" y="972"/>
              <a:ext cx="1871" cy="254"/>
            </a:xfrm>
            <a:prstGeom prst="rect">
              <a:avLst/>
            </a:prstGeom>
            <a:solidFill>
              <a:srgbClr val="DB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>
              <a:spAutoFit/>
            </a:bodyPr>
            <a:lstStyle>
              <a:lvl1pPr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 defTabSz="533400"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defTabSz="533400" eaLnBrk="0" fontAlgn="base" hangingPunct="0">
                <a:spcBef>
                  <a:spcPct val="0"/>
                </a:spcBef>
                <a:spcAft>
                  <a:spcPct val="0"/>
                </a:spcAft>
                <a:defRPr sz="44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cs-CZ" sz="2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„</a:t>
              </a:r>
              <a:r>
                <a:rPr lang="cs-CZ" sz="22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sneezers</a:t>
              </a:r>
              <a:r>
                <a:rPr lang="cs-CZ" sz="2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/</a:t>
              </a:r>
              <a:r>
                <a:rPr lang="cs-CZ" sz="22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secretors</a:t>
              </a:r>
              <a:r>
                <a:rPr lang="cs-CZ" sz="2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“</a:t>
              </a:r>
              <a:endParaRPr lang="cs-CZ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endParaRPr>
            </a:p>
          </p:txBody>
        </p:sp>
      </p:grpSp>
      <p:sp>
        <p:nvSpPr>
          <p:cNvPr id="39948" name="AutoShape 18"/>
          <p:cNvSpPr>
            <a:spLocks noChangeArrowheads="1"/>
          </p:cNvSpPr>
          <p:nvPr/>
        </p:nvSpPr>
        <p:spPr bwMode="auto">
          <a:xfrm>
            <a:off x="6147058" y="1308099"/>
            <a:ext cx="2163762" cy="727075"/>
          </a:xfrm>
          <a:prstGeom prst="wave">
            <a:avLst>
              <a:gd name="adj1" fmla="val 13005"/>
              <a:gd name="adj2" fmla="val 0"/>
            </a:avLst>
          </a:prstGeom>
          <a:solidFill>
            <a:srgbClr val="DB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0867" name="Text Box 19"/>
          <p:cNvSpPr txBox="1">
            <a:spLocks noChangeArrowheads="1"/>
          </p:cNvSpPr>
          <p:nvPr/>
        </p:nvSpPr>
        <p:spPr bwMode="auto">
          <a:xfrm>
            <a:off x="6091238" y="1479550"/>
            <a:ext cx="2219582" cy="403187"/>
          </a:xfrm>
          <a:prstGeom prst="rect">
            <a:avLst/>
          </a:prstGeom>
          <a:solidFill>
            <a:srgbClr val="DB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„</a:t>
            </a:r>
            <a:r>
              <a:rPr lang="cs-CZ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blocked</a:t>
            </a:r>
            <a:r>
              <a:rPr lang="cs-CZ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nose“</a:t>
            </a:r>
            <a:endParaRPr lang="cs-CZ" sz="2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590868" name="Text Box 20"/>
          <p:cNvSpPr txBox="1">
            <a:spLocks noChangeArrowheads="1"/>
          </p:cNvSpPr>
          <p:nvPr/>
        </p:nvSpPr>
        <p:spPr bwMode="auto">
          <a:xfrm>
            <a:off x="305772" y="5988043"/>
            <a:ext cx="8597900" cy="40011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0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Preferred</a:t>
            </a:r>
            <a:r>
              <a:rPr lang="cs-CZ" sz="20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therapy</a:t>
            </a:r>
            <a:r>
              <a:rPr lang="cs-CZ" sz="20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:</a:t>
            </a:r>
            <a:r>
              <a:rPr lang="cs-CZ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antihistamines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 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	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topical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nasal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steroids</a:t>
            </a:r>
            <a:endParaRPr lang="cs-CZ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39942" name="Group 21"/>
          <p:cNvGrpSpPr>
            <a:grpSpLocks/>
          </p:cNvGrpSpPr>
          <p:nvPr/>
        </p:nvGrpSpPr>
        <p:grpSpPr bwMode="auto">
          <a:xfrm>
            <a:off x="9525" y="914400"/>
            <a:ext cx="9134475" cy="111125"/>
            <a:chOff x="1" y="1008"/>
            <a:chExt cx="6473" cy="70"/>
          </a:xfrm>
        </p:grpSpPr>
        <p:sp>
          <p:nvSpPr>
            <p:cNvPr id="39946" name="Rectangle 22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947" name="Rectangle 23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9943" name="Rectangle 24"/>
          <p:cNvSpPr>
            <a:spLocks noGrp="1" noChangeArrowheads="1"/>
          </p:cNvSpPr>
          <p:nvPr>
            <p:ph type="title"/>
          </p:nvPr>
        </p:nvSpPr>
        <p:spPr>
          <a:xfrm>
            <a:off x="646793" y="166687"/>
            <a:ext cx="8005082" cy="762000"/>
          </a:xfrm>
        </p:spPr>
        <p:txBody>
          <a:bodyPr/>
          <a:lstStyle/>
          <a:p>
            <a:r>
              <a:rPr lang="cs-CZ" sz="3600" b="1" dirty="0">
                <a:latin typeface="Arial CE" charset="-18"/>
              </a:rPr>
              <a:t>C</a:t>
            </a:r>
            <a:r>
              <a:rPr lang="en-GB" sz="3600" b="1" noProof="0" dirty="0" smtClean="0">
                <a:latin typeface="Arial CE" charset="-18"/>
              </a:rPr>
              <a:t>LINIC</a:t>
            </a:r>
            <a:r>
              <a:rPr lang="cs-CZ" sz="3600" b="1" noProof="0" dirty="0" smtClean="0">
                <a:latin typeface="Arial CE" charset="-18"/>
              </a:rPr>
              <a:t>AL</a:t>
            </a:r>
            <a:r>
              <a:rPr lang="en-GB" sz="3600" b="1" noProof="0" dirty="0" smtClean="0">
                <a:latin typeface="Arial CE" charset="-18"/>
              </a:rPr>
              <a:t> </a:t>
            </a:r>
            <a:r>
              <a:rPr lang="cs-CZ" sz="3600" b="1" noProof="0" dirty="0" smtClean="0">
                <a:latin typeface="Arial CE" charset="-18"/>
              </a:rPr>
              <a:t>FEATURES OF RHINITIS</a:t>
            </a:r>
            <a:endParaRPr lang="en-GB" sz="3600" b="1" noProof="0" dirty="0" smtClean="0">
              <a:latin typeface="Arial CE" charset="-18"/>
            </a:endParaRPr>
          </a:p>
        </p:txBody>
      </p:sp>
      <p:sp>
        <p:nvSpPr>
          <p:cNvPr id="39944" name="AutoShape 25"/>
          <p:cNvSpPr>
            <a:spLocks noChangeArrowheads="1"/>
          </p:cNvSpPr>
          <p:nvPr/>
        </p:nvSpPr>
        <p:spPr bwMode="auto">
          <a:xfrm>
            <a:off x="1401763" y="1309688"/>
            <a:ext cx="1524000" cy="762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DB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0874" name="Text Box 26"/>
          <p:cNvSpPr txBox="1">
            <a:spLocks noChangeArrowheads="1"/>
          </p:cNvSpPr>
          <p:nvPr/>
        </p:nvSpPr>
        <p:spPr bwMode="auto">
          <a:xfrm>
            <a:off x="1447800" y="1471613"/>
            <a:ext cx="1541512" cy="40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endParaRPr lang="cs-CZ" sz="2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Text Box 2"/>
          <p:cNvSpPr txBox="1">
            <a:spLocks noChangeArrowheads="1"/>
          </p:cNvSpPr>
          <p:nvPr/>
        </p:nvSpPr>
        <p:spPr bwMode="auto">
          <a:xfrm>
            <a:off x="6881189" y="3886200"/>
            <a:ext cx="1389226" cy="49552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800" dirty="0" err="1" smtClean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asthma</a:t>
            </a:r>
            <a:endParaRPr lang="cs-CZ" sz="2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594947" name="Text Box 3"/>
          <p:cNvSpPr txBox="1">
            <a:spLocks noChangeArrowheads="1"/>
          </p:cNvSpPr>
          <p:nvPr/>
        </p:nvSpPr>
        <p:spPr bwMode="auto">
          <a:xfrm>
            <a:off x="347663" y="4699000"/>
            <a:ext cx="8556625" cy="1541961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changes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almost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always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detectable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on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other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organ </a:t>
            </a:r>
          </a:p>
          <a:p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intensity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nasal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and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bronchial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symptoms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correlate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</a:p>
          <a:p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bronchial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reaction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after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nasal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provocation</a:t>
            </a:r>
            <a:endParaRPr lang="cs-CZ" sz="2400" dirty="0">
              <a:solidFill>
                <a:srgbClr val="65E4F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r>
              <a:rPr lang="cs-CZ" sz="2400" dirty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*  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primary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worsening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usually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on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nasal</a:t>
            </a:r>
            <a:r>
              <a:rPr lang="cs-CZ" sz="2400" dirty="0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rgbClr val="65E4F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mucosa</a:t>
            </a:r>
            <a:endParaRPr lang="cs-CZ" sz="2400" dirty="0">
              <a:solidFill>
                <a:srgbClr val="65E4F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594948" name="Text Box 4"/>
          <p:cNvSpPr txBox="1">
            <a:spLocks noChangeArrowheads="1"/>
          </p:cNvSpPr>
          <p:nvPr/>
        </p:nvSpPr>
        <p:spPr bwMode="auto">
          <a:xfrm>
            <a:off x="1033463" y="1873250"/>
            <a:ext cx="1363508" cy="49552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4008" tIns="32004" rIns="64008" bIns="32004">
            <a:spAutoFit/>
          </a:bodyPr>
          <a:lstStyle>
            <a:lvl1pPr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5334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rhinitis</a:t>
            </a:r>
            <a:endParaRPr lang="cs-CZ" sz="28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1028700" y="2819400"/>
            <a:ext cx="7239000" cy="914400"/>
          </a:xfrm>
          <a:prstGeom prst="rtTriangle">
            <a:avLst/>
          </a:prstGeom>
          <a:gradFill rotWithShape="0">
            <a:gsLst>
              <a:gs pos="0">
                <a:srgbClr val="FF3300"/>
              </a:gs>
              <a:gs pos="100000">
                <a:srgbClr val="3333FF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 rot="-10779006">
            <a:off x="1027113" y="2678113"/>
            <a:ext cx="7240587" cy="911225"/>
          </a:xfrm>
          <a:prstGeom prst="rtTriangle">
            <a:avLst/>
          </a:prstGeom>
          <a:gradFill rotWithShape="0">
            <a:gsLst>
              <a:gs pos="0">
                <a:srgbClr val="FF3300"/>
              </a:gs>
              <a:gs pos="100000">
                <a:srgbClr val="3333FF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cs-CZ"/>
          </a:p>
        </p:txBody>
      </p: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9525" y="1447800"/>
            <a:ext cx="9134475" cy="111125"/>
            <a:chOff x="1" y="1008"/>
            <a:chExt cx="6473" cy="70"/>
          </a:xfrm>
        </p:grpSpPr>
        <p:sp>
          <p:nvSpPr>
            <p:cNvPr id="40969" name="Rectangle 8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970" name="Rectangle 9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096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1143000"/>
          </a:xfrm>
        </p:spPr>
        <p:txBody>
          <a:bodyPr/>
          <a:lstStyle/>
          <a:p>
            <a:r>
              <a:rPr lang="cs-CZ" b="1" noProof="0" dirty="0" smtClean="0">
                <a:latin typeface="Arial CE" charset="-18"/>
              </a:rPr>
              <a:t>UNITED AIRWAY DISEASE</a:t>
            </a:r>
            <a:endParaRPr lang="en-GB" b="1" noProof="0" dirty="0" smtClean="0"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7869" y="182563"/>
            <a:ext cx="8276253" cy="731837"/>
          </a:xfrm>
          <a:noFill/>
          <a:ln/>
        </p:spPr>
        <p:txBody>
          <a:bodyPr lIns="90488" tIns="44450" rIns="90488" bIns="44450" anchor="b"/>
          <a:lstStyle/>
          <a:p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DEFINI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TION OF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ANA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YLAX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IS</a:t>
            </a:r>
            <a:endParaRPr lang="en-GB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237" y="1917803"/>
            <a:ext cx="4907812" cy="4422672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9804"/>
                  <a:invGamma/>
                </a:schemeClr>
              </a:gs>
            </a:gsLst>
            <a:lin ang="5400000" scaled="1"/>
          </a:gradFill>
          <a:ln w="12700" cap="flat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GB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PAT</a:t>
            </a:r>
            <a:r>
              <a:rPr lang="cs-CZ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</a:t>
            </a:r>
            <a:r>
              <a:rPr lang="en-GB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</a:t>
            </a:r>
            <a:r>
              <a:rPr lang="cs-CZ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</a:t>
            </a:r>
            <a:r>
              <a:rPr lang="en-GB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</a:t>
            </a:r>
            <a:r>
              <a:rPr lang="cs-CZ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</a:t>
            </a:r>
            <a:r>
              <a:rPr lang="en-GB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IOLOG</a:t>
            </a:r>
            <a:r>
              <a:rPr lang="cs-CZ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</a:t>
            </a:r>
            <a:endParaRPr lang="en-GB" sz="26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Ana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</a:t>
            </a:r>
            <a:r>
              <a:rPr lang="en-GB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ylax</a:t>
            </a:r>
            <a:r>
              <a:rPr lang="cs-CZ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is</a:t>
            </a: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is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</a:t>
            </a: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a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</a:t>
            </a:r>
            <a:r>
              <a:rPr lang="en-GB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ut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al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</a:t>
            </a:r>
            <a:r>
              <a:rPr lang="en-GB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ergic</a:t>
            </a: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GB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reac</a:t>
            </a:r>
            <a:r>
              <a:rPr lang="cs-CZ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tion</a:t>
            </a:r>
            <a:r>
              <a:rPr lang="cs-CZ" sz="2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based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b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</a:b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on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</a:t>
            </a:r>
            <a:r>
              <a:rPr lang="cs-CZ" sz="2600" b="1" baseline="30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st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type,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IgE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mediated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</a:t>
            </a:r>
            <a:r>
              <a:rPr lang="en-GB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munopat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</a:t>
            </a:r>
            <a:r>
              <a:rPr lang="en-GB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ologic</a:t>
            </a: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GB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rea</a:t>
            </a:r>
            <a:r>
              <a:rPr lang="cs-CZ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ction</a:t>
            </a:r>
            <a:r>
              <a:rPr lang="en-GB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endParaRPr lang="en-GB" sz="26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sz="26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</a:t>
            </a:r>
            <a:r>
              <a:rPr lang="en-GB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LINI</a:t>
            </a:r>
            <a:r>
              <a:rPr lang="cs-CZ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</a:t>
            </a:r>
            <a:r>
              <a:rPr lang="en-GB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</a:t>
            </a:r>
            <a:r>
              <a:rPr lang="cs-CZ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 DEFINITION</a:t>
            </a:r>
            <a:endParaRPr lang="en-GB" sz="2600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GB" sz="26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</a:t>
            </a:r>
            <a:r>
              <a:rPr lang="cs-CZ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Multiorgan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involvement</a:t>
            </a: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/>
            </a:r>
            <a:b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</a:br>
            <a:r>
              <a:rPr lang="cs-CZ" sz="2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 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No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generally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accepted</a:t>
            </a:r>
            <a:r>
              <a:rPr lang="cs-CZ" sz="2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/>
            </a:r>
            <a:br>
              <a:rPr lang="cs-CZ" sz="2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</a:b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clinical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definition</a:t>
            </a:r>
            <a:r>
              <a:rPr lang="cs-CZ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exists</a:t>
            </a:r>
            <a:endParaRPr lang="en-GB" sz="26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pSp>
        <p:nvGrpSpPr>
          <p:cNvPr id="105476" name="Group 4"/>
          <p:cNvGrpSpPr>
            <a:grpSpLocks/>
          </p:cNvGrpSpPr>
          <p:nvPr/>
        </p:nvGrpSpPr>
        <p:grpSpPr bwMode="auto">
          <a:xfrm>
            <a:off x="9525" y="1066800"/>
            <a:ext cx="9134475" cy="111125"/>
            <a:chOff x="6" y="1104"/>
            <a:chExt cx="5754" cy="70"/>
          </a:xfrm>
        </p:grpSpPr>
        <p:sp>
          <p:nvSpPr>
            <p:cNvPr id="105477" name="Rectangle 5"/>
            <p:cNvSpPr>
              <a:spLocks noChangeArrowheads="1"/>
            </p:cNvSpPr>
            <p:nvPr/>
          </p:nvSpPr>
          <p:spPr bwMode="auto">
            <a:xfrm>
              <a:off x="6" y="1140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3CE9F9">
                    <a:gamma/>
                    <a:shade val="49804"/>
                    <a:invGamma/>
                  </a:srgbClr>
                </a:gs>
                <a:gs pos="50000">
                  <a:srgbClr val="3CE9F9"/>
                </a:gs>
                <a:gs pos="100000">
                  <a:srgbClr val="3CE9F9">
                    <a:gamma/>
                    <a:shade val="4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478" name="Rectangle 6"/>
            <p:cNvSpPr>
              <a:spLocks noChangeArrowheads="1"/>
            </p:cNvSpPr>
            <p:nvPr/>
          </p:nvSpPr>
          <p:spPr bwMode="auto">
            <a:xfrm>
              <a:off x="6" y="1104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054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3522663" cy="4419600"/>
          </a:xfrm>
          <a:prstGeom prst="rect">
            <a:avLst/>
          </a:prstGeom>
          <a:noFill/>
          <a:ln w="12700">
            <a:solidFill>
              <a:srgbClr val="99FF33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6172200" y="6172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Ch. Richet, 1850-1935</a:t>
            </a:r>
            <a:r>
              <a:rPr lang="cs-CZ"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endParaRPr lang="cs-CZ" sz="1600" b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25" y="0"/>
            <a:ext cx="6964363" cy="12954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 lIns="90488" tIns="44450" rIns="90488" bIns="44450" anchor="b"/>
          <a:lstStyle/>
          <a:p>
            <a:pPr>
              <a:lnSpc>
                <a:spcPts val="5200"/>
              </a:lnSpc>
            </a:pP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MANAGEMENT OF 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ANA</a:t>
            </a: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YLA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CTIC REACTON </a:t>
            </a:r>
            <a:endParaRPr lang="en-GB" sz="3600" b="1" noProof="0" dirty="0" smtClean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1828800"/>
            <a:ext cx="4586564" cy="4114800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check</a:t>
            </a: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v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ital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functions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drenalin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i.m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 0,1 ml/10 kg</a:t>
            </a:r>
          </a:p>
          <a:p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oxygen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,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maintain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adequate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oxygenation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,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relieve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bronchospasm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,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intuba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te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fluids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,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maintain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adequate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blood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pressure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(noradrenalin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,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dopamin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)</a:t>
            </a:r>
          </a:p>
          <a:p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antihistamin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systemic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GCS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pSp>
        <p:nvGrpSpPr>
          <p:cNvPr id="107524" name="Group 4"/>
          <p:cNvGrpSpPr>
            <a:grpSpLocks/>
          </p:cNvGrpSpPr>
          <p:nvPr/>
        </p:nvGrpSpPr>
        <p:grpSpPr bwMode="auto">
          <a:xfrm>
            <a:off x="9525" y="1295400"/>
            <a:ext cx="9134475" cy="90488"/>
            <a:chOff x="0" y="1104"/>
            <a:chExt cx="6473" cy="57"/>
          </a:xfrm>
        </p:grpSpPr>
        <p:sp>
          <p:nvSpPr>
            <p:cNvPr id="107525" name="Rectangle 5"/>
            <p:cNvSpPr>
              <a:spLocks noChangeArrowheads="1"/>
            </p:cNvSpPr>
            <p:nvPr/>
          </p:nvSpPr>
          <p:spPr bwMode="auto">
            <a:xfrm>
              <a:off x="0" y="1104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3CE9F9">
                    <a:gamma/>
                    <a:shade val="49804"/>
                    <a:invGamma/>
                  </a:srgbClr>
                </a:gs>
                <a:gs pos="50000">
                  <a:srgbClr val="3CE9F9"/>
                </a:gs>
                <a:gs pos="100000">
                  <a:srgbClr val="3CE9F9">
                    <a:gamma/>
                    <a:shade val="4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7526" name="Rectangle 6"/>
            <p:cNvSpPr>
              <a:spLocks noChangeArrowheads="1"/>
            </p:cNvSpPr>
            <p:nvPr/>
          </p:nvSpPr>
          <p:spPr bwMode="auto">
            <a:xfrm>
              <a:off x="0" y="1145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07527" name="Picture 7" descr="intub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949700" cy="4114800"/>
          </a:xfrm>
          <a:prstGeom prst="rect">
            <a:avLst/>
          </a:prstGeom>
          <a:noFill/>
          <a:ln w="12700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555750" y="6262688"/>
            <a:ext cx="2894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Holgate ST, Church MK  1993</a:t>
            </a:r>
            <a:endParaRPr lang="cs-CZ" sz="2800" b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385888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 lIns="90488" tIns="44450" rIns="90488" bIns="44450" anchor="b">
            <a:noAutofit/>
          </a:bodyPr>
          <a:lstStyle/>
          <a:p>
            <a:pPr>
              <a:lnSpc>
                <a:spcPts val="5200"/>
              </a:lnSpc>
            </a:pP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MANAGEMENT OF 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ANA</a:t>
            </a: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YLA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CTIC REACTON</a:t>
            </a:r>
            <a:endParaRPr lang="en-GB" sz="3200" b="1" noProof="0" dirty="0" smtClean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55" y="1917764"/>
            <a:ext cx="5317724" cy="3631163"/>
          </a:xfr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99FF33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Adrenalin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-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effective</a:t>
            </a: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in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the</a:t>
            </a: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early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phase</a:t>
            </a: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of</a:t>
            </a: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ana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yla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tic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rea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tion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Administer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in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doubts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, do not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wait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!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fully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developed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ana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yla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tic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reac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tion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administration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I.V.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fluids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necessary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(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up to 50%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vessel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content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can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become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extravasated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within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10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minutes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)</a:t>
            </a:r>
            <a:endParaRPr lang="en-GB" sz="24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pSp>
        <p:nvGrpSpPr>
          <p:cNvPr id="109572" name="Group 4"/>
          <p:cNvGrpSpPr>
            <a:grpSpLocks/>
          </p:cNvGrpSpPr>
          <p:nvPr/>
        </p:nvGrpSpPr>
        <p:grpSpPr bwMode="auto">
          <a:xfrm>
            <a:off x="9525" y="1295400"/>
            <a:ext cx="9134475" cy="90488"/>
            <a:chOff x="0" y="1104"/>
            <a:chExt cx="6473" cy="57"/>
          </a:xfrm>
        </p:grpSpPr>
        <p:sp>
          <p:nvSpPr>
            <p:cNvPr id="109573" name="Rectangle 5"/>
            <p:cNvSpPr>
              <a:spLocks noChangeArrowheads="1"/>
            </p:cNvSpPr>
            <p:nvPr/>
          </p:nvSpPr>
          <p:spPr bwMode="auto">
            <a:xfrm>
              <a:off x="0" y="1104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3CE9F9">
                    <a:gamma/>
                    <a:shade val="49804"/>
                    <a:invGamma/>
                  </a:srgbClr>
                </a:gs>
                <a:gs pos="50000">
                  <a:srgbClr val="3CE9F9"/>
                </a:gs>
                <a:gs pos="100000">
                  <a:srgbClr val="3CE9F9">
                    <a:gamma/>
                    <a:shade val="4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74" name="Rectangle 6"/>
            <p:cNvSpPr>
              <a:spLocks noChangeArrowheads="1"/>
            </p:cNvSpPr>
            <p:nvPr/>
          </p:nvSpPr>
          <p:spPr bwMode="auto">
            <a:xfrm>
              <a:off x="0" y="1145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1555750" y="6094413"/>
            <a:ext cx="5407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cs-CZ" sz="1600" b="0" dirty="0" err="1">
                <a:solidFill>
                  <a:schemeClr val="tx1"/>
                </a:solidFill>
                <a:latin typeface="Arial" pitchFamily="34" charset="0"/>
              </a:rPr>
              <a:t>Sampson</a:t>
            </a:r>
            <a:r>
              <a:rPr lang="cs-CZ" sz="1600" b="0" dirty="0">
                <a:solidFill>
                  <a:schemeClr val="tx1"/>
                </a:solidFill>
                <a:latin typeface="Arial" pitchFamily="34" charset="0"/>
              </a:rPr>
              <a:t> et al.,  JACI, 2005, Lieberman et al., JACI, 2005</a:t>
            </a:r>
            <a:endParaRPr lang="cs-CZ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9577" name="Picture 9" descr="ANAFYL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691" y="1896317"/>
            <a:ext cx="3419254" cy="367405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5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Freeform 2"/>
          <p:cNvSpPr>
            <a:spLocks/>
          </p:cNvSpPr>
          <p:nvPr/>
        </p:nvSpPr>
        <p:spPr bwMode="auto">
          <a:xfrm>
            <a:off x="6096000" y="1600200"/>
            <a:ext cx="2763838" cy="3024188"/>
          </a:xfrm>
          <a:custGeom>
            <a:avLst/>
            <a:gdLst>
              <a:gd name="T0" fmla="*/ 0 w 1959"/>
              <a:gd name="T1" fmla="*/ 0 h 1905"/>
              <a:gd name="T2" fmla="*/ 2762427 w 1959"/>
              <a:gd name="T3" fmla="*/ 2417763 h 1905"/>
              <a:gd name="T4" fmla="*/ 2512708 w 1959"/>
              <a:gd name="T5" fmla="*/ 2438400 h 1905"/>
              <a:gd name="T6" fmla="*/ 2512708 w 1959"/>
              <a:gd name="T7" fmla="*/ 2482850 h 1905"/>
              <a:gd name="T8" fmla="*/ 2512708 w 1959"/>
              <a:gd name="T9" fmla="*/ 2568575 h 1905"/>
              <a:gd name="T10" fmla="*/ 2532460 w 1959"/>
              <a:gd name="T11" fmla="*/ 2633663 h 1905"/>
              <a:gd name="T12" fmla="*/ 2550801 w 1959"/>
              <a:gd name="T13" fmla="*/ 2719388 h 1905"/>
              <a:gd name="T14" fmla="*/ 2550801 w 1959"/>
              <a:gd name="T15" fmla="*/ 2784475 h 1905"/>
              <a:gd name="T16" fmla="*/ 2532460 w 1959"/>
              <a:gd name="T17" fmla="*/ 2871788 h 1905"/>
              <a:gd name="T18" fmla="*/ 2474616 w 1959"/>
              <a:gd name="T19" fmla="*/ 2914650 h 1905"/>
              <a:gd name="T20" fmla="*/ 2436523 w 1959"/>
              <a:gd name="T21" fmla="*/ 2979738 h 1905"/>
              <a:gd name="T22" fmla="*/ 2358927 w 1959"/>
              <a:gd name="T23" fmla="*/ 3000375 h 1905"/>
              <a:gd name="T24" fmla="*/ 2282741 w 1959"/>
              <a:gd name="T25" fmla="*/ 3022600 h 1905"/>
              <a:gd name="T26" fmla="*/ 2224897 w 1959"/>
              <a:gd name="T27" fmla="*/ 3022600 h 1905"/>
              <a:gd name="T28" fmla="*/ 2148711 w 1959"/>
              <a:gd name="T29" fmla="*/ 3022600 h 1905"/>
              <a:gd name="T30" fmla="*/ 2090867 w 1959"/>
              <a:gd name="T31" fmla="*/ 3000375 h 1905"/>
              <a:gd name="T32" fmla="*/ 2052774 w 1959"/>
              <a:gd name="T33" fmla="*/ 2957513 h 1905"/>
              <a:gd name="T34" fmla="*/ 1994930 w 1959"/>
              <a:gd name="T35" fmla="*/ 2892425 h 1905"/>
              <a:gd name="T36" fmla="*/ 1956837 w 1959"/>
              <a:gd name="T37" fmla="*/ 2849563 h 1905"/>
              <a:gd name="T38" fmla="*/ 1937085 w 1959"/>
              <a:gd name="T39" fmla="*/ 2763838 h 1905"/>
              <a:gd name="T40" fmla="*/ 1937085 w 1959"/>
              <a:gd name="T41" fmla="*/ 2676525 h 1905"/>
              <a:gd name="T42" fmla="*/ 1956837 w 1959"/>
              <a:gd name="T43" fmla="*/ 2590800 h 1905"/>
              <a:gd name="T44" fmla="*/ 1975178 w 1959"/>
              <a:gd name="T45" fmla="*/ 2503488 h 1905"/>
              <a:gd name="T46" fmla="*/ 1975178 w 1959"/>
              <a:gd name="T47" fmla="*/ 2460625 h 1905"/>
              <a:gd name="T48" fmla="*/ 1515243 w 1959"/>
              <a:gd name="T49" fmla="*/ 2438400 h 1905"/>
              <a:gd name="T50" fmla="*/ 1515243 w 1959"/>
              <a:gd name="T51" fmla="*/ 2287588 h 1905"/>
              <a:gd name="T52" fmla="*/ 1515243 w 1959"/>
              <a:gd name="T53" fmla="*/ 2201863 h 1905"/>
              <a:gd name="T54" fmla="*/ 1495492 w 1959"/>
              <a:gd name="T55" fmla="*/ 2136775 h 1905"/>
              <a:gd name="T56" fmla="*/ 1457399 w 1959"/>
              <a:gd name="T57" fmla="*/ 2093913 h 1905"/>
              <a:gd name="T58" fmla="*/ 1399555 w 1959"/>
              <a:gd name="T59" fmla="*/ 2071688 h 1905"/>
              <a:gd name="T60" fmla="*/ 1323369 w 1959"/>
              <a:gd name="T61" fmla="*/ 2051050 h 1905"/>
              <a:gd name="T62" fmla="*/ 1245773 w 1959"/>
              <a:gd name="T63" fmla="*/ 2051050 h 1905"/>
              <a:gd name="T64" fmla="*/ 1149836 w 1959"/>
              <a:gd name="T65" fmla="*/ 2071688 h 1905"/>
              <a:gd name="T66" fmla="*/ 1053898 w 1959"/>
              <a:gd name="T67" fmla="*/ 2071688 h 1905"/>
              <a:gd name="T68" fmla="*/ 957961 w 1959"/>
              <a:gd name="T69" fmla="*/ 2051050 h 1905"/>
              <a:gd name="T70" fmla="*/ 901528 w 1959"/>
              <a:gd name="T71" fmla="*/ 2006600 h 1905"/>
              <a:gd name="T72" fmla="*/ 862024 w 1959"/>
              <a:gd name="T73" fmla="*/ 1943100 h 1905"/>
              <a:gd name="T74" fmla="*/ 843683 w 1959"/>
              <a:gd name="T75" fmla="*/ 1855788 h 1905"/>
              <a:gd name="T76" fmla="*/ 843683 w 1959"/>
              <a:gd name="T77" fmla="*/ 1770063 h 1905"/>
              <a:gd name="T78" fmla="*/ 823931 w 1959"/>
              <a:gd name="T79" fmla="*/ 1682750 h 1905"/>
              <a:gd name="T80" fmla="*/ 805590 w 1959"/>
              <a:gd name="T81" fmla="*/ 1619250 h 1905"/>
              <a:gd name="T82" fmla="*/ 785839 w 1959"/>
              <a:gd name="T83" fmla="*/ 1597025 h 1905"/>
              <a:gd name="T84" fmla="*/ 709653 w 1959"/>
              <a:gd name="T85" fmla="*/ 1554163 h 1905"/>
              <a:gd name="T86" fmla="*/ 632057 w 1959"/>
              <a:gd name="T87" fmla="*/ 1531938 h 1905"/>
              <a:gd name="T88" fmla="*/ 536120 w 1959"/>
              <a:gd name="T89" fmla="*/ 1511300 h 1905"/>
              <a:gd name="T90" fmla="*/ 459934 w 1959"/>
              <a:gd name="T91" fmla="*/ 1489075 h 1905"/>
              <a:gd name="T92" fmla="*/ 382338 w 1959"/>
              <a:gd name="T93" fmla="*/ 1446213 h 1905"/>
              <a:gd name="T94" fmla="*/ 344245 w 1959"/>
              <a:gd name="T95" fmla="*/ 1381125 h 1905"/>
              <a:gd name="T96" fmla="*/ 306153 w 1959"/>
              <a:gd name="T97" fmla="*/ 1316038 h 1905"/>
              <a:gd name="T98" fmla="*/ 306153 w 1959"/>
              <a:gd name="T99" fmla="*/ 1230313 h 1905"/>
              <a:gd name="T100" fmla="*/ 325904 w 1959"/>
              <a:gd name="T101" fmla="*/ 1143000 h 1905"/>
              <a:gd name="T102" fmla="*/ 325904 w 1959"/>
              <a:gd name="T103" fmla="*/ 1057275 h 1905"/>
              <a:gd name="T104" fmla="*/ 344245 w 1959"/>
              <a:gd name="T105" fmla="*/ 971550 h 1905"/>
              <a:gd name="T106" fmla="*/ 325904 w 1959"/>
              <a:gd name="T107" fmla="*/ 863600 h 1905"/>
              <a:gd name="T108" fmla="*/ 306153 w 1959"/>
              <a:gd name="T109" fmla="*/ 776288 h 1905"/>
              <a:gd name="T110" fmla="*/ 268060 w 1959"/>
              <a:gd name="T111" fmla="*/ 733425 h 1905"/>
              <a:gd name="T112" fmla="*/ 229967 w 1959"/>
              <a:gd name="T113" fmla="*/ 690563 h 1905"/>
              <a:gd name="T114" fmla="*/ 172123 w 1959"/>
              <a:gd name="T115" fmla="*/ 647700 h 1905"/>
              <a:gd name="T116" fmla="*/ 114278 w 1959"/>
              <a:gd name="T117" fmla="*/ 625475 h 1905"/>
              <a:gd name="T118" fmla="*/ 38093 w 1959"/>
              <a:gd name="T119" fmla="*/ 625475 h 19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959" h="1905">
                <a:moveTo>
                  <a:pt x="0" y="394"/>
                </a:moveTo>
                <a:lnTo>
                  <a:pt x="0" y="0"/>
                </a:lnTo>
                <a:lnTo>
                  <a:pt x="1958" y="0"/>
                </a:lnTo>
                <a:lnTo>
                  <a:pt x="1958" y="1523"/>
                </a:lnTo>
                <a:lnTo>
                  <a:pt x="1781" y="1523"/>
                </a:lnTo>
                <a:lnTo>
                  <a:pt x="1781" y="1536"/>
                </a:lnTo>
                <a:lnTo>
                  <a:pt x="1781" y="1550"/>
                </a:lnTo>
                <a:lnTo>
                  <a:pt x="1781" y="1564"/>
                </a:lnTo>
                <a:lnTo>
                  <a:pt x="1781" y="1591"/>
                </a:lnTo>
                <a:lnTo>
                  <a:pt x="1781" y="1618"/>
                </a:lnTo>
                <a:lnTo>
                  <a:pt x="1795" y="1645"/>
                </a:lnTo>
                <a:lnTo>
                  <a:pt x="1795" y="1659"/>
                </a:lnTo>
                <a:lnTo>
                  <a:pt x="1808" y="1686"/>
                </a:lnTo>
                <a:lnTo>
                  <a:pt x="1808" y="1713"/>
                </a:lnTo>
                <a:lnTo>
                  <a:pt x="1808" y="1741"/>
                </a:lnTo>
                <a:lnTo>
                  <a:pt x="1808" y="1754"/>
                </a:lnTo>
                <a:lnTo>
                  <a:pt x="1795" y="1781"/>
                </a:lnTo>
                <a:lnTo>
                  <a:pt x="1795" y="1809"/>
                </a:lnTo>
                <a:lnTo>
                  <a:pt x="1781" y="1822"/>
                </a:lnTo>
                <a:lnTo>
                  <a:pt x="1754" y="1836"/>
                </a:lnTo>
                <a:lnTo>
                  <a:pt x="1740" y="1863"/>
                </a:lnTo>
                <a:lnTo>
                  <a:pt x="1727" y="1877"/>
                </a:lnTo>
                <a:lnTo>
                  <a:pt x="1699" y="1890"/>
                </a:lnTo>
                <a:lnTo>
                  <a:pt x="1672" y="1890"/>
                </a:lnTo>
                <a:lnTo>
                  <a:pt x="1645" y="1904"/>
                </a:lnTo>
                <a:lnTo>
                  <a:pt x="1618" y="1904"/>
                </a:lnTo>
                <a:lnTo>
                  <a:pt x="1591" y="1904"/>
                </a:lnTo>
                <a:lnTo>
                  <a:pt x="1577" y="1904"/>
                </a:lnTo>
                <a:lnTo>
                  <a:pt x="1550" y="1904"/>
                </a:lnTo>
                <a:lnTo>
                  <a:pt x="1523" y="1904"/>
                </a:lnTo>
                <a:lnTo>
                  <a:pt x="1509" y="1890"/>
                </a:lnTo>
                <a:lnTo>
                  <a:pt x="1482" y="1890"/>
                </a:lnTo>
                <a:lnTo>
                  <a:pt x="1468" y="1877"/>
                </a:lnTo>
                <a:lnTo>
                  <a:pt x="1455" y="1863"/>
                </a:lnTo>
                <a:lnTo>
                  <a:pt x="1427" y="1849"/>
                </a:lnTo>
                <a:lnTo>
                  <a:pt x="1414" y="1822"/>
                </a:lnTo>
                <a:lnTo>
                  <a:pt x="1400" y="1809"/>
                </a:lnTo>
                <a:lnTo>
                  <a:pt x="1387" y="1795"/>
                </a:lnTo>
                <a:lnTo>
                  <a:pt x="1373" y="1768"/>
                </a:lnTo>
                <a:lnTo>
                  <a:pt x="1373" y="1741"/>
                </a:lnTo>
                <a:lnTo>
                  <a:pt x="1373" y="1713"/>
                </a:lnTo>
                <a:lnTo>
                  <a:pt x="1373" y="1686"/>
                </a:lnTo>
                <a:lnTo>
                  <a:pt x="1387" y="1659"/>
                </a:lnTo>
                <a:lnTo>
                  <a:pt x="1387" y="1632"/>
                </a:lnTo>
                <a:lnTo>
                  <a:pt x="1400" y="1591"/>
                </a:lnTo>
                <a:lnTo>
                  <a:pt x="1400" y="1577"/>
                </a:lnTo>
                <a:lnTo>
                  <a:pt x="1400" y="1564"/>
                </a:lnTo>
                <a:lnTo>
                  <a:pt x="1400" y="1550"/>
                </a:lnTo>
                <a:lnTo>
                  <a:pt x="1400" y="1536"/>
                </a:lnTo>
                <a:lnTo>
                  <a:pt x="1074" y="1536"/>
                </a:lnTo>
                <a:lnTo>
                  <a:pt x="1074" y="1468"/>
                </a:lnTo>
                <a:lnTo>
                  <a:pt x="1074" y="1441"/>
                </a:lnTo>
                <a:lnTo>
                  <a:pt x="1074" y="1414"/>
                </a:lnTo>
                <a:lnTo>
                  <a:pt x="1074" y="1387"/>
                </a:lnTo>
                <a:lnTo>
                  <a:pt x="1060" y="1360"/>
                </a:lnTo>
                <a:lnTo>
                  <a:pt x="1060" y="1346"/>
                </a:lnTo>
                <a:lnTo>
                  <a:pt x="1047" y="1332"/>
                </a:lnTo>
                <a:lnTo>
                  <a:pt x="1033" y="1319"/>
                </a:lnTo>
                <a:lnTo>
                  <a:pt x="1006" y="1305"/>
                </a:lnTo>
                <a:lnTo>
                  <a:pt x="992" y="1305"/>
                </a:lnTo>
                <a:lnTo>
                  <a:pt x="979" y="1292"/>
                </a:lnTo>
                <a:lnTo>
                  <a:pt x="938" y="1292"/>
                </a:lnTo>
                <a:lnTo>
                  <a:pt x="911" y="1292"/>
                </a:lnTo>
                <a:lnTo>
                  <a:pt x="883" y="1292"/>
                </a:lnTo>
                <a:lnTo>
                  <a:pt x="843" y="1305"/>
                </a:lnTo>
                <a:lnTo>
                  <a:pt x="815" y="1305"/>
                </a:lnTo>
                <a:lnTo>
                  <a:pt x="775" y="1305"/>
                </a:lnTo>
                <a:lnTo>
                  <a:pt x="747" y="1305"/>
                </a:lnTo>
                <a:lnTo>
                  <a:pt x="720" y="1305"/>
                </a:lnTo>
                <a:lnTo>
                  <a:pt x="679" y="1292"/>
                </a:lnTo>
                <a:lnTo>
                  <a:pt x="666" y="1278"/>
                </a:lnTo>
                <a:lnTo>
                  <a:pt x="639" y="1264"/>
                </a:lnTo>
                <a:lnTo>
                  <a:pt x="625" y="1237"/>
                </a:lnTo>
                <a:lnTo>
                  <a:pt x="611" y="1224"/>
                </a:lnTo>
                <a:lnTo>
                  <a:pt x="598" y="1196"/>
                </a:lnTo>
                <a:lnTo>
                  <a:pt x="598" y="1169"/>
                </a:lnTo>
                <a:lnTo>
                  <a:pt x="598" y="1142"/>
                </a:lnTo>
                <a:lnTo>
                  <a:pt x="598" y="1115"/>
                </a:lnTo>
                <a:lnTo>
                  <a:pt x="598" y="1088"/>
                </a:lnTo>
                <a:lnTo>
                  <a:pt x="584" y="1060"/>
                </a:lnTo>
                <a:lnTo>
                  <a:pt x="584" y="1047"/>
                </a:lnTo>
                <a:lnTo>
                  <a:pt x="571" y="1020"/>
                </a:lnTo>
                <a:lnTo>
                  <a:pt x="571" y="1006"/>
                </a:lnTo>
                <a:lnTo>
                  <a:pt x="557" y="1006"/>
                </a:lnTo>
                <a:lnTo>
                  <a:pt x="530" y="992"/>
                </a:lnTo>
                <a:lnTo>
                  <a:pt x="503" y="979"/>
                </a:lnTo>
                <a:lnTo>
                  <a:pt x="475" y="965"/>
                </a:lnTo>
                <a:lnTo>
                  <a:pt x="448" y="965"/>
                </a:lnTo>
                <a:lnTo>
                  <a:pt x="407" y="952"/>
                </a:lnTo>
                <a:lnTo>
                  <a:pt x="380" y="952"/>
                </a:lnTo>
                <a:lnTo>
                  <a:pt x="353" y="938"/>
                </a:lnTo>
                <a:lnTo>
                  <a:pt x="326" y="938"/>
                </a:lnTo>
                <a:lnTo>
                  <a:pt x="299" y="924"/>
                </a:lnTo>
                <a:lnTo>
                  <a:pt x="271" y="911"/>
                </a:lnTo>
                <a:lnTo>
                  <a:pt x="258" y="884"/>
                </a:lnTo>
                <a:lnTo>
                  <a:pt x="244" y="870"/>
                </a:lnTo>
                <a:lnTo>
                  <a:pt x="231" y="856"/>
                </a:lnTo>
                <a:lnTo>
                  <a:pt x="217" y="829"/>
                </a:lnTo>
                <a:lnTo>
                  <a:pt x="217" y="802"/>
                </a:lnTo>
                <a:lnTo>
                  <a:pt x="217" y="775"/>
                </a:lnTo>
                <a:lnTo>
                  <a:pt x="217" y="761"/>
                </a:lnTo>
                <a:lnTo>
                  <a:pt x="231" y="720"/>
                </a:lnTo>
                <a:lnTo>
                  <a:pt x="231" y="693"/>
                </a:lnTo>
                <a:lnTo>
                  <a:pt x="231" y="666"/>
                </a:lnTo>
                <a:lnTo>
                  <a:pt x="244" y="639"/>
                </a:lnTo>
                <a:lnTo>
                  <a:pt x="244" y="612"/>
                </a:lnTo>
                <a:lnTo>
                  <a:pt x="244" y="571"/>
                </a:lnTo>
                <a:lnTo>
                  <a:pt x="231" y="544"/>
                </a:lnTo>
                <a:lnTo>
                  <a:pt x="231" y="516"/>
                </a:lnTo>
                <a:lnTo>
                  <a:pt x="217" y="489"/>
                </a:lnTo>
                <a:lnTo>
                  <a:pt x="203" y="476"/>
                </a:lnTo>
                <a:lnTo>
                  <a:pt x="190" y="462"/>
                </a:lnTo>
                <a:lnTo>
                  <a:pt x="176" y="448"/>
                </a:lnTo>
                <a:lnTo>
                  <a:pt x="163" y="435"/>
                </a:lnTo>
                <a:lnTo>
                  <a:pt x="149" y="421"/>
                </a:lnTo>
                <a:lnTo>
                  <a:pt x="122" y="408"/>
                </a:lnTo>
                <a:lnTo>
                  <a:pt x="108" y="408"/>
                </a:lnTo>
                <a:lnTo>
                  <a:pt x="81" y="394"/>
                </a:lnTo>
                <a:lnTo>
                  <a:pt x="54" y="394"/>
                </a:lnTo>
                <a:lnTo>
                  <a:pt x="27" y="394"/>
                </a:lnTo>
                <a:lnTo>
                  <a:pt x="0" y="394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5" name="Freeform 3"/>
          <p:cNvSpPr>
            <a:spLocks/>
          </p:cNvSpPr>
          <p:nvPr/>
        </p:nvSpPr>
        <p:spPr bwMode="auto">
          <a:xfrm>
            <a:off x="4633913" y="3911600"/>
            <a:ext cx="2784475" cy="2527300"/>
          </a:xfrm>
          <a:custGeom>
            <a:avLst/>
            <a:gdLst>
              <a:gd name="T0" fmla="*/ 0 w 1973"/>
              <a:gd name="T1" fmla="*/ 2525713 h 1592"/>
              <a:gd name="T2" fmla="*/ 2783064 w 1973"/>
              <a:gd name="T3" fmla="*/ 0 h 1592"/>
              <a:gd name="T4" fmla="*/ 2513507 w 1973"/>
              <a:gd name="T5" fmla="*/ 42863 h 1592"/>
              <a:gd name="T6" fmla="*/ 2533265 w 1973"/>
              <a:gd name="T7" fmla="*/ 130175 h 1592"/>
              <a:gd name="T8" fmla="*/ 2553023 w 1973"/>
              <a:gd name="T9" fmla="*/ 238125 h 1592"/>
              <a:gd name="T10" fmla="*/ 2571370 w 1973"/>
              <a:gd name="T11" fmla="*/ 323850 h 1592"/>
              <a:gd name="T12" fmla="*/ 2553023 w 1973"/>
              <a:gd name="T13" fmla="*/ 431800 h 1592"/>
              <a:gd name="T14" fmla="*/ 2495161 w 1973"/>
              <a:gd name="T15" fmla="*/ 517525 h 1592"/>
              <a:gd name="T16" fmla="*/ 2417540 w 1973"/>
              <a:gd name="T17" fmla="*/ 561975 h 1592"/>
              <a:gd name="T18" fmla="*/ 2321572 w 1973"/>
              <a:gd name="T19" fmla="*/ 604838 h 1592"/>
              <a:gd name="T20" fmla="*/ 2207257 w 1973"/>
              <a:gd name="T21" fmla="*/ 604838 h 1592"/>
              <a:gd name="T22" fmla="*/ 2129636 w 1973"/>
              <a:gd name="T23" fmla="*/ 582613 h 1592"/>
              <a:gd name="T24" fmla="*/ 2033669 w 1973"/>
              <a:gd name="T25" fmla="*/ 517525 h 1592"/>
              <a:gd name="T26" fmla="*/ 1995564 w 1973"/>
              <a:gd name="T27" fmla="*/ 431800 h 1592"/>
              <a:gd name="T28" fmla="*/ 1957459 w 1973"/>
              <a:gd name="T29" fmla="*/ 346075 h 1592"/>
              <a:gd name="T30" fmla="*/ 1977217 w 1973"/>
              <a:gd name="T31" fmla="*/ 258763 h 1592"/>
              <a:gd name="T32" fmla="*/ 1995564 w 1973"/>
              <a:gd name="T33" fmla="*/ 173038 h 1592"/>
              <a:gd name="T34" fmla="*/ 2015322 w 1973"/>
              <a:gd name="T35" fmla="*/ 85725 h 1592"/>
              <a:gd name="T36" fmla="*/ 1995564 w 1973"/>
              <a:gd name="T37" fmla="*/ 0 h 1592"/>
              <a:gd name="T38" fmla="*/ 1535483 w 1973"/>
              <a:gd name="T39" fmla="*/ 85725 h 1592"/>
              <a:gd name="T40" fmla="*/ 1535483 w 1973"/>
              <a:gd name="T41" fmla="*/ 215900 h 1592"/>
              <a:gd name="T42" fmla="*/ 1515725 w 1973"/>
              <a:gd name="T43" fmla="*/ 301625 h 1592"/>
              <a:gd name="T44" fmla="*/ 1497379 w 1973"/>
              <a:gd name="T45" fmla="*/ 388938 h 1592"/>
              <a:gd name="T46" fmla="*/ 1457862 w 1973"/>
              <a:gd name="T47" fmla="*/ 431800 h 1592"/>
              <a:gd name="T48" fmla="*/ 1401411 w 1973"/>
              <a:gd name="T49" fmla="*/ 474663 h 1592"/>
              <a:gd name="T50" fmla="*/ 1343548 w 1973"/>
              <a:gd name="T51" fmla="*/ 474663 h 1592"/>
              <a:gd name="T52" fmla="*/ 1265927 w 1973"/>
              <a:gd name="T53" fmla="*/ 474663 h 1592"/>
              <a:gd name="T54" fmla="*/ 1189717 w 1973"/>
              <a:gd name="T55" fmla="*/ 474663 h 1592"/>
              <a:gd name="T56" fmla="*/ 1093750 w 1973"/>
              <a:gd name="T57" fmla="*/ 454025 h 1592"/>
              <a:gd name="T58" fmla="*/ 1017540 w 1973"/>
              <a:gd name="T59" fmla="*/ 474663 h 1592"/>
              <a:gd name="T60" fmla="*/ 939919 w 1973"/>
              <a:gd name="T61" fmla="*/ 496888 h 1592"/>
              <a:gd name="T62" fmla="*/ 882056 w 1973"/>
              <a:gd name="T63" fmla="*/ 561975 h 1592"/>
              <a:gd name="T64" fmla="*/ 863709 w 1973"/>
              <a:gd name="T65" fmla="*/ 625475 h 1592"/>
              <a:gd name="T66" fmla="*/ 863709 w 1973"/>
              <a:gd name="T67" fmla="*/ 712788 h 1592"/>
              <a:gd name="T68" fmla="*/ 863709 w 1973"/>
              <a:gd name="T69" fmla="*/ 798513 h 1592"/>
              <a:gd name="T70" fmla="*/ 843951 w 1973"/>
              <a:gd name="T71" fmla="*/ 863600 h 1592"/>
              <a:gd name="T72" fmla="*/ 805847 w 1973"/>
              <a:gd name="T73" fmla="*/ 928688 h 1592"/>
              <a:gd name="T74" fmla="*/ 729637 w 1973"/>
              <a:gd name="T75" fmla="*/ 971550 h 1592"/>
              <a:gd name="T76" fmla="*/ 652016 w 1973"/>
              <a:gd name="T77" fmla="*/ 993775 h 1592"/>
              <a:gd name="T78" fmla="*/ 575806 w 1973"/>
              <a:gd name="T79" fmla="*/ 1014413 h 1592"/>
              <a:gd name="T80" fmla="*/ 498185 w 1973"/>
              <a:gd name="T81" fmla="*/ 1036638 h 1592"/>
              <a:gd name="T82" fmla="*/ 421976 w 1973"/>
              <a:gd name="T83" fmla="*/ 1079500 h 1592"/>
              <a:gd name="T84" fmla="*/ 383871 w 1973"/>
              <a:gd name="T85" fmla="*/ 1122363 h 1592"/>
              <a:gd name="T86" fmla="*/ 326008 w 1973"/>
              <a:gd name="T87" fmla="*/ 1187450 h 1592"/>
              <a:gd name="T88" fmla="*/ 306250 w 1973"/>
              <a:gd name="T89" fmla="*/ 1252538 h 1592"/>
              <a:gd name="T90" fmla="*/ 326008 w 1973"/>
              <a:gd name="T91" fmla="*/ 1338263 h 1592"/>
              <a:gd name="T92" fmla="*/ 345766 w 1973"/>
              <a:gd name="T93" fmla="*/ 1446213 h 1592"/>
              <a:gd name="T94" fmla="*/ 364113 w 1973"/>
              <a:gd name="T95" fmla="*/ 1554163 h 1592"/>
              <a:gd name="T96" fmla="*/ 345766 w 1973"/>
              <a:gd name="T97" fmla="*/ 1641475 h 1592"/>
              <a:gd name="T98" fmla="*/ 326008 w 1973"/>
              <a:gd name="T99" fmla="*/ 1727200 h 1592"/>
              <a:gd name="T100" fmla="*/ 306250 w 1973"/>
              <a:gd name="T101" fmla="*/ 1792288 h 1592"/>
              <a:gd name="T102" fmla="*/ 249798 w 1973"/>
              <a:gd name="T103" fmla="*/ 1878013 h 1592"/>
              <a:gd name="T104" fmla="*/ 191935 w 1973"/>
              <a:gd name="T105" fmla="*/ 1943100 h 1592"/>
              <a:gd name="T106" fmla="*/ 134073 w 1973"/>
              <a:gd name="T107" fmla="*/ 1985963 h 1592"/>
              <a:gd name="T108" fmla="*/ 38105 w 1973"/>
              <a:gd name="T109" fmla="*/ 2008188 h 159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973" h="1592">
                <a:moveTo>
                  <a:pt x="0" y="1265"/>
                </a:moveTo>
                <a:lnTo>
                  <a:pt x="0" y="1591"/>
                </a:lnTo>
                <a:lnTo>
                  <a:pt x="1972" y="1591"/>
                </a:lnTo>
                <a:lnTo>
                  <a:pt x="1972" y="0"/>
                </a:lnTo>
                <a:lnTo>
                  <a:pt x="1795" y="0"/>
                </a:lnTo>
                <a:lnTo>
                  <a:pt x="1781" y="27"/>
                </a:lnTo>
                <a:lnTo>
                  <a:pt x="1781" y="54"/>
                </a:lnTo>
                <a:lnTo>
                  <a:pt x="1795" y="82"/>
                </a:lnTo>
                <a:lnTo>
                  <a:pt x="1795" y="109"/>
                </a:lnTo>
                <a:lnTo>
                  <a:pt x="1809" y="150"/>
                </a:lnTo>
                <a:lnTo>
                  <a:pt x="1822" y="177"/>
                </a:lnTo>
                <a:lnTo>
                  <a:pt x="1822" y="204"/>
                </a:lnTo>
                <a:lnTo>
                  <a:pt x="1809" y="245"/>
                </a:lnTo>
                <a:lnTo>
                  <a:pt x="1809" y="272"/>
                </a:lnTo>
                <a:lnTo>
                  <a:pt x="1781" y="299"/>
                </a:lnTo>
                <a:lnTo>
                  <a:pt x="1768" y="326"/>
                </a:lnTo>
                <a:lnTo>
                  <a:pt x="1741" y="340"/>
                </a:lnTo>
                <a:lnTo>
                  <a:pt x="1713" y="354"/>
                </a:lnTo>
                <a:lnTo>
                  <a:pt x="1686" y="367"/>
                </a:lnTo>
                <a:lnTo>
                  <a:pt x="1645" y="381"/>
                </a:lnTo>
                <a:lnTo>
                  <a:pt x="1605" y="381"/>
                </a:lnTo>
                <a:lnTo>
                  <a:pt x="1564" y="381"/>
                </a:lnTo>
                <a:lnTo>
                  <a:pt x="1537" y="367"/>
                </a:lnTo>
                <a:lnTo>
                  <a:pt x="1509" y="367"/>
                </a:lnTo>
                <a:lnTo>
                  <a:pt x="1482" y="354"/>
                </a:lnTo>
                <a:lnTo>
                  <a:pt x="1441" y="326"/>
                </a:lnTo>
                <a:lnTo>
                  <a:pt x="1428" y="299"/>
                </a:lnTo>
                <a:lnTo>
                  <a:pt x="1414" y="272"/>
                </a:lnTo>
                <a:lnTo>
                  <a:pt x="1401" y="245"/>
                </a:lnTo>
                <a:lnTo>
                  <a:pt x="1387" y="218"/>
                </a:lnTo>
                <a:lnTo>
                  <a:pt x="1387" y="190"/>
                </a:lnTo>
                <a:lnTo>
                  <a:pt x="1401" y="163"/>
                </a:lnTo>
                <a:lnTo>
                  <a:pt x="1401" y="136"/>
                </a:lnTo>
                <a:lnTo>
                  <a:pt x="1414" y="109"/>
                </a:lnTo>
                <a:lnTo>
                  <a:pt x="1414" y="82"/>
                </a:lnTo>
                <a:lnTo>
                  <a:pt x="1428" y="54"/>
                </a:lnTo>
                <a:lnTo>
                  <a:pt x="1428" y="27"/>
                </a:lnTo>
                <a:lnTo>
                  <a:pt x="1414" y="0"/>
                </a:lnTo>
                <a:lnTo>
                  <a:pt x="1088" y="0"/>
                </a:lnTo>
                <a:lnTo>
                  <a:pt x="1088" y="54"/>
                </a:lnTo>
                <a:lnTo>
                  <a:pt x="1088" y="95"/>
                </a:lnTo>
                <a:lnTo>
                  <a:pt x="1088" y="136"/>
                </a:lnTo>
                <a:lnTo>
                  <a:pt x="1088" y="163"/>
                </a:lnTo>
                <a:lnTo>
                  <a:pt x="1074" y="190"/>
                </a:lnTo>
                <a:lnTo>
                  <a:pt x="1074" y="218"/>
                </a:lnTo>
                <a:lnTo>
                  <a:pt x="1061" y="245"/>
                </a:lnTo>
                <a:lnTo>
                  <a:pt x="1047" y="258"/>
                </a:lnTo>
                <a:lnTo>
                  <a:pt x="1033" y="272"/>
                </a:lnTo>
                <a:lnTo>
                  <a:pt x="1020" y="286"/>
                </a:lnTo>
                <a:lnTo>
                  <a:pt x="993" y="299"/>
                </a:lnTo>
                <a:lnTo>
                  <a:pt x="965" y="299"/>
                </a:lnTo>
                <a:lnTo>
                  <a:pt x="952" y="299"/>
                </a:lnTo>
                <a:lnTo>
                  <a:pt x="925" y="299"/>
                </a:lnTo>
                <a:lnTo>
                  <a:pt x="897" y="299"/>
                </a:lnTo>
                <a:lnTo>
                  <a:pt x="870" y="299"/>
                </a:lnTo>
                <a:lnTo>
                  <a:pt x="843" y="299"/>
                </a:lnTo>
                <a:lnTo>
                  <a:pt x="816" y="286"/>
                </a:lnTo>
                <a:lnTo>
                  <a:pt x="775" y="286"/>
                </a:lnTo>
                <a:lnTo>
                  <a:pt x="748" y="299"/>
                </a:lnTo>
                <a:lnTo>
                  <a:pt x="721" y="299"/>
                </a:lnTo>
                <a:lnTo>
                  <a:pt x="693" y="299"/>
                </a:lnTo>
                <a:lnTo>
                  <a:pt x="666" y="313"/>
                </a:lnTo>
                <a:lnTo>
                  <a:pt x="639" y="326"/>
                </a:lnTo>
                <a:lnTo>
                  <a:pt x="625" y="354"/>
                </a:lnTo>
                <a:lnTo>
                  <a:pt x="612" y="381"/>
                </a:lnTo>
                <a:lnTo>
                  <a:pt x="612" y="394"/>
                </a:lnTo>
                <a:lnTo>
                  <a:pt x="598" y="422"/>
                </a:lnTo>
                <a:lnTo>
                  <a:pt x="612" y="449"/>
                </a:lnTo>
                <a:lnTo>
                  <a:pt x="612" y="476"/>
                </a:lnTo>
                <a:lnTo>
                  <a:pt x="612" y="503"/>
                </a:lnTo>
                <a:lnTo>
                  <a:pt x="598" y="530"/>
                </a:lnTo>
                <a:lnTo>
                  <a:pt x="598" y="544"/>
                </a:lnTo>
                <a:lnTo>
                  <a:pt x="585" y="571"/>
                </a:lnTo>
                <a:lnTo>
                  <a:pt x="571" y="585"/>
                </a:lnTo>
                <a:lnTo>
                  <a:pt x="544" y="598"/>
                </a:lnTo>
                <a:lnTo>
                  <a:pt x="517" y="612"/>
                </a:lnTo>
                <a:lnTo>
                  <a:pt x="489" y="626"/>
                </a:lnTo>
                <a:lnTo>
                  <a:pt x="462" y="626"/>
                </a:lnTo>
                <a:lnTo>
                  <a:pt x="435" y="639"/>
                </a:lnTo>
                <a:lnTo>
                  <a:pt x="408" y="639"/>
                </a:lnTo>
                <a:lnTo>
                  <a:pt x="381" y="653"/>
                </a:lnTo>
                <a:lnTo>
                  <a:pt x="353" y="653"/>
                </a:lnTo>
                <a:lnTo>
                  <a:pt x="326" y="666"/>
                </a:lnTo>
                <a:lnTo>
                  <a:pt x="299" y="680"/>
                </a:lnTo>
                <a:lnTo>
                  <a:pt x="285" y="694"/>
                </a:lnTo>
                <a:lnTo>
                  <a:pt x="272" y="707"/>
                </a:lnTo>
                <a:lnTo>
                  <a:pt x="245" y="721"/>
                </a:lnTo>
                <a:lnTo>
                  <a:pt x="231" y="748"/>
                </a:lnTo>
                <a:lnTo>
                  <a:pt x="231" y="762"/>
                </a:lnTo>
                <a:lnTo>
                  <a:pt x="217" y="789"/>
                </a:lnTo>
                <a:lnTo>
                  <a:pt x="217" y="816"/>
                </a:lnTo>
                <a:lnTo>
                  <a:pt x="231" y="843"/>
                </a:lnTo>
                <a:lnTo>
                  <a:pt x="231" y="884"/>
                </a:lnTo>
                <a:lnTo>
                  <a:pt x="245" y="911"/>
                </a:lnTo>
                <a:lnTo>
                  <a:pt x="245" y="952"/>
                </a:lnTo>
                <a:lnTo>
                  <a:pt x="258" y="979"/>
                </a:lnTo>
                <a:lnTo>
                  <a:pt x="258" y="993"/>
                </a:lnTo>
                <a:lnTo>
                  <a:pt x="245" y="1034"/>
                </a:lnTo>
                <a:lnTo>
                  <a:pt x="245" y="1061"/>
                </a:lnTo>
                <a:lnTo>
                  <a:pt x="231" y="1088"/>
                </a:lnTo>
                <a:lnTo>
                  <a:pt x="231" y="1102"/>
                </a:lnTo>
                <a:lnTo>
                  <a:pt x="217" y="1129"/>
                </a:lnTo>
                <a:lnTo>
                  <a:pt x="190" y="1170"/>
                </a:lnTo>
                <a:lnTo>
                  <a:pt x="177" y="1183"/>
                </a:lnTo>
                <a:lnTo>
                  <a:pt x="149" y="1210"/>
                </a:lnTo>
                <a:lnTo>
                  <a:pt x="136" y="1224"/>
                </a:lnTo>
                <a:lnTo>
                  <a:pt x="109" y="1238"/>
                </a:lnTo>
                <a:lnTo>
                  <a:pt x="95" y="1251"/>
                </a:lnTo>
                <a:lnTo>
                  <a:pt x="68" y="1251"/>
                </a:lnTo>
                <a:lnTo>
                  <a:pt x="27" y="1265"/>
                </a:lnTo>
                <a:lnTo>
                  <a:pt x="0" y="1265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6" name="Freeform 4"/>
          <p:cNvSpPr>
            <a:spLocks/>
          </p:cNvSpPr>
          <p:nvPr/>
        </p:nvSpPr>
        <p:spPr bwMode="auto">
          <a:xfrm>
            <a:off x="1512888" y="3671888"/>
            <a:ext cx="2765425" cy="3024187"/>
          </a:xfrm>
          <a:custGeom>
            <a:avLst/>
            <a:gdLst>
              <a:gd name="T0" fmla="*/ 2764013 w 1959"/>
              <a:gd name="T1" fmla="*/ 3022600 h 1905"/>
              <a:gd name="T2" fmla="*/ 0 w 1959"/>
              <a:gd name="T3" fmla="*/ 604838 h 1905"/>
              <a:gd name="T4" fmla="*/ 248451 w 1959"/>
              <a:gd name="T5" fmla="*/ 582613 h 1905"/>
              <a:gd name="T6" fmla="*/ 268214 w 1959"/>
              <a:gd name="T7" fmla="*/ 539750 h 1905"/>
              <a:gd name="T8" fmla="*/ 248451 w 1959"/>
              <a:gd name="T9" fmla="*/ 474663 h 1905"/>
              <a:gd name="T10" fmla="*/ 230099 w 1959"/>
              <a:gd name="T11" fmla="*/ 388938 h 1905"/>
              <a:gd name="T12" fmla="*/ 210336 w 1959"/>
              <a:gd name="T13" fmla="*/ 301625 h 1905"/>
              <a:gd name="T14" fmla="*/ 210336 w 1959"/>
              <a:gd name="T15" fmla="*/ 238125 h 1905"/>
              <a:gd name="T16" fmla="*/ 248451 w 1959"/>
              <a:gd name="T17" fmla="*/ 173038 h 1905"/>
              <a:gd name="T18" fmla="*/ 287977 w 1959"/>
              <a:gd name="T19" fmla="*/ 107950 h 1905"/>
              <a:gd name="T20" fmla="*/ 344443 w 1959"/>
              <a:gd name="T21" fmla="*/ 65088 h 1905"/>
              <a:gd name="T22" fmla="*/ 402321 w 1959"/>
              <a:gd name="T23" fmla="*/ 22225 h 1905"/>
              <a:gd name="T24" fmla="*/ 479961 w 1959"/>
              <a:gd name="T25" fmla="*/ 0 h 1905"/>
              <a:gd name="T26" fmla="*/ 556191 w 1959"/>
              <a:gd name="T27" fmla="*/ 0 h 1905"/>
              <a:gd name="T28" fmla="*/ 614068 w 1959"/>
              <a:gd name="T29" fmla="*/ 22225 h 1905"/>
              <a:gd name="T30" fmla="*/ 671946 w 1959"/>
              <a:gd name="T31" fmla="*/ 42863 h 1905"/>
              <a:gd name="T32" fmla="*/ 728412 w 1959"/>
              <a:gd name="T33" fmla="*/ 65088 h 1905"/>
              <a:gd name="T34" fmla="*/ 767938 w 1959"/>
              <a:gd name="T35" fmla="*/ 130175 h 1905"/>
              <a:gd name="T36" fmla="*/ 806053 w 1959"/>
              <a:gd name="T37" fmla="*/ 193675 h 1905"/>
              <a:gd name="T38" fmla="*/ 824404 w 1959"/>
              <a:gd name="T39" fmla="*/ 280988 h 1905"/>
              <a:gd name="T40" fmla="*/ 824404 w 1959"/>
              <a:gd name="T41" fmla="*/ 366713 h 1905"/>
              <a:gd name="T42" fmla="*/ 806053 w 1959"/>
              <a:gd name="T43" fmla="*/ 454025 h 1905"/>
              <a:gd name="T44" fmla="*/ 786290 w 1959"/>
              <a:gd name="T45" fmla="*/ 539750 h 1905"/>
              <a:gd name="T46" fmla="*/ 786290 w 1959"/>
              <a:gd name="T47" fmla="*/ 582613 h 1905"/>
              <a:gd name="T48" fmla="*/ 1247900 w 1959"/>
              <a:gd name="T49" fmla="*/ 604838 h 1905"/>
              <a:gd name="T50" fmla="*/ 1247900 w 1959"/>
              <a:gd name="T51" fmla="*/ 755650 h 1905"/>
              <a:gd name="T52" fmla="*/ 1247900 w 1959"/>
              <a:gd name="T53" fmla="*/ 842963 h 1905"/>
              <a:gd name="T54" fmla="*/ 1247900 w 1959"/>
              <a:gd name="T55" fmla="*/ 950913 h 1905"/>
              <a:gd name="T56" fmla="*/ 1286014 w 1959"/>
              <a:gd name="T57" fmla="*/ 1014413 h 1905"/>
              <a:gd name="T58" fmla="*/ 1343892 w 1959"/>
              <a:gd name="T59" fmla="*/ 1058863 h 1905"/>
              <a:gd name="T60" fmla="*/ 1400358 w 1959"/>
              <a:gd name="T61" fmla="*/ 1058863 h 1905"/>
              <a:gd name="T62" fmla="*/ 1477999 w 1959"/>
              <a:gd name="T63" fmla="*/ 1079500 h 1905"/>
              <a:gd name="T64" fmla="*/ 1535877 w 1959"/>
              <a:gd name="T65" fmla="*/ 1058863 h 1905"/>
              <a:gd name="T66" fmla="*/ 1631869 w 1959"/>
              <a:gd name="T67" fmla="*/ 1058863 h 1905"/>
              <a:gd name="T68" fmla="*/ 1708098 w 1959"/>
              <a:gd name="T69" fmla="*/ 1058863 h 1905"/>
              <a:gd name="T70" fmla="*/ 1804090 w 1959"/>
              <a:gd name="T71" fmla="*/ 1079500 h 1905"/>
              <a:gd name="T72" fmla="*/ 1861968 w 1959"/>
              <a:gd name="T73" fmla="*/ 1122363 h 1905"/>
              <a:gd name="T74" fmla="*/ 1900083 w 1959"/>
              <a:gd name="T75" fmla="*/ 1187450 h 1905"/>
              <a:gd name="T76" fmla="*/ 1919846 w 1959"/>
              <a:gd name="T77" fmla="*/ 1274763 h 1905"/>
              <a:gd name="T78" fmla="*/ 1919846 w 1959"/>
              <a:gd name="T79" fmla="*/ 1360488 h 1905"/>
              <a:gd name="T80" fmla="*/ 1919846 w 1959"/>
              <a:gd name="T81" fmla="*/ 1425575 h 1905"/>
              <a:gd name="T82" fmla="*/ 1957960 w 1959"/>
              <a:gd name="T83" fmla="*/ 1511300 h 1905"/>
              <a:gd name="T84" fmla="*/ 1996075 w 1959"/>
              <a:gd name="T85" fmla="*/ 1554163 h 1905"/>
              <a:gd name="T86" fmla="*/ 2072304 w 1959"/>
              <a:gd name="T87" fmla="*/ 1576388 h 1905"/>
              <a:gd name="T88" fmla="*/ 2149945 w 1959"/>
              <a:gd name="T89" fmla="*/ 1598613 h 1905"/>
              <a:gd name="T90" fmla="*/ 2245937 w 1959"/>
              <a:gd name="T91" fmla="*/ 1619250 h 1905"/>
              <a:gd name="T92" fmla="*/ 2322166 w 1959"/>
              <a:gd name="T93" fmla="*/ 1641475 h 1905"/>
              <a:gd name="T94" fmla="*/ 2380044 w 1959"/>
              <a:gd name="T95" fmla="*/ 1684338 h 1905"/>
              <a:gd name="T96" fmla="*/ 2418159 w 1959"/>
              <a:gd name="T97" fmla="*/ 1749425 h 1905"/>
              <a:gd name="T98" fmla="*/ 2456273 w 1959"/>
              <a:gd name="T99" fmla="*/ 1814513 h 1905"/>
              <a:gd name="T100" fmla="*/ 2456273 w 1959"/>
              <a:gd name="T101" fmla="*/ 1900238 h 1905"/>
              <a:gd name="T102" fmla="*/ 2437922 w 1959"/>
              <a:gd name="T103" fmla="*/ 1985963 h 1905"/>
              <a:gd name="T104" fmla="*/ 2418159 w 1959"/>
              <a:gd name="T105" fmla="*/ 2093913 h 1905"/>
              <a:gd name="T106" fmla="*/ 2418159 w 1959"/>
              <a:gd name="T107" fmla="*/ 2181225 h 1905"/>
              <a:gd name="T108" fmla="*/ 2437922 w 1959"/>
              <a:gd name="T109" fmla="*/ 2266950 h 1905"/>
              <a:gd name="T110" fmla="*/ 2456273 w 1959"/>
              <a:gd name="T111" fmla="*/ 2332038 h 1905"/>
              <a:gd name="T112" fmla="*/ 2514151 w 1959"/>
              <a:gd name="T113" fmla="*/ 2417763 h 1905"/>
              <a:gd name="T114" fmla="*/ 2572029 w 1959"/>
              <a:gd name="T115" fmla="*/ 2462213 h 1905"/>
              <a:gd name="T116" fmla="*/ 2648258 w 1959"/>
              <a:gd name="T117" fmla="*/ 2482850 h 1905"/>
              <a:gd name="T118" fmla="*/ 2725899 w 1959"/>
              <a:gd name="T119" fmla="*/ 2505075 h 19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959" h="1905">
                <a:moveTo>
                  <a:pt x="1958" y="1564"/>
                </a:moveTo>
                <a:lnTo>
                  <a:pt x="1958" y="1904"/>
                </a:lnTo>
                <a:lnTo>
                  <a:pt x="0" y="1904"/>
                </a:lnTo>
                <a:lnTo>
                  <a:pt x="0" y="381"/>
                </a:lnTo>
                <a:lnTo>
                  <a:pt x="176" y="381"/>
                </a:lnTo>
                <a:lnTo>
                  <a:pt x="176" y="367"/>
                </a:lnTo>
                <a:lnTo>
                  <a:pt x="190" y="354"/>
                </a:lnTo>
                <a:lnTo>
                  <a:pt x="190" y="340"/>
                </a:lnTo>
                <a:lnTo>
                  <a:pt x="176" y="313"/>
                </a:lnTo>
                <a:lnTo>
                  <a:pt x="176" y="299"/>
                </a:lnTo>
                <a:lnTo>
                  <a:pt x="163" y="258"/>
                </a:lnTo>
                <a:lnTo>
                  <a:pt x="163" y="245"/>
                </a:lnTo>
                <a:lnTo>
                  <a:pt x="149" y="218"/>
                </a:lnTo>
                <a:lnTo>
                  <a:pt x="149" y="190"/>
                </a:lnTo>
                <a:lnTo>
                  <a:pt x="149" y="177"/>
                </a:lnTo>
                <a:lnTo>
                  <a:pt x="149" y="150"/>
                </a:lnTo>
                <a:lnTo>
                  <a:pt x="163" y="122"/>
                </a:lnTo>
                <a:lnTo>
                  <a:pt x="176" y="109"/>
                </a:lnTo>
                <a:lnTo>
                  <a:pt x="190" y="82"/>
                </a:lnTo>
                <a:lnTo>
                  <a:pt x="204" y="68"/>
                </a:lnTo>
                <a:lnTo>
                  <a:pt x="217" y="54"/>
                </a:lnTo>
                <a:lnTo>
                  <a:pt x="244" y="41"/>
                </a:lnTo>
                <a:lnTo>
                  <a:pt x="258" y="27"/>
                </a:lnTo>
                <a:lnTo>
                  <a:pt x="285" y="14"/>
                </a:lnTo>
                <a:lnTo>
                  <a:pt x="312" y="14"/>
                </a:lnTo>
                <a:lnTo>
                  <a:pt x="340" y="0"/>
                </a:lnTo>
                <a:lnTo>
                  <a:pt x="367" y="0"/>
                </a:lnTo>
                <a:lnTo>
                  <a:pt x="394" y="0"/>
                </a:lnTo>
                <a:lnTo>
                  <a:pt x="408" y="0"/>
                </a:lnTo>
                <a:lnTo>
                  <a:pt x="435" y="14"/>
                </a:lnTo>
                <a:lnTo>
                  <a:pt x="448" y="14"/>
                </a:lnTo>
                <a:lnTo>
                  <a:pt x="476" y="27"/>
                </a:lnTo>
                <a:lnTo>
                  <a:pt x="489" y="27"/>
                </a:lnTo>
                <a:lnTo>
                  <a:pt x="516" y="41"/>
                </a:lnTo>
                <a:lnTo>
                  <a:pt x="530" y="54"/>
                </a:lnTo>
                <a:lnTo>
                  <a:pt x="544" y="82"/>
                </a:lnTo>
                <a:lnTo>
                  <a:pt x="557" y="95"/>
                </a:lnTo>
                <a:lnTo>
                  <a:pt x="571" y="122"/>
                </a:lnTo>
                <a:lnTo>
                  <a:pt x="584" y="150"/>
                </a:lnTo>
                <a:lnTo>
                  <a:pt x="584" y="177"/>
                </a:lnTo>
                <a:lnTo>
                  <a:pt x="584" y="204"/>
                </a:lnTo>
                <a:lnTo>
                  <a:pt x="584" y="231"/>
                </a:lnTo>
                <a:lnTo>
                  <a:pt x="571" y="258"/>
                </a:lnTo>
                <a:lnTo>
                  <a:pt x="571" y="286"/>
                </a:lnTo>
                <a:lnTo>
                  <a:pt x="557" y="313"/>
                </a:lnTo>
                <a:lnTo>
                  <a:pt x="557" y="340"/>
                </a:lnTo>
                <a:lnTo>
                  <a:pt x="557" y="354"/>
                </a:lnTo>
                <a:lnTo>
                  <a:pt x="557" y="367"/>
                </a:lnTo>
                <a:lnTo>
                  <a:pt x="557" y="381"/>
                </a:lnTo>
                <a:lnTo>
                  <a:pt x="884" y="381"/>
                </a:lnTo>
                <a:lnTo>
                  <a:pt x="884" y="435"/>
                </a:lnTo>
                <a:lnTo>
                  <a:pt x="884" y="476"/>
                </a:lnTo>
                <a:lnTo>
                  <a:pt x="884" y="503"/>
                </a:lnTo>
                <a:lnTo>
                  <a:pt x="884" y="531"/>
                </a:lnTo>
                <a:lnTo>
                  <a:pt x="884" y="571"/>
                </a:lnTo>
                <a:lnTo>
                  <a:pt x="884" y="599"/>
                </a:lnTo>
                <a:lnTo>
                  <a:pt x="897" y="612"/>
                </a:lnTo>
                <a:lnTo>
                  <a:pt x="911" y="639"/>
                </a:lnTo>
                <a:lnTo>
                  <a:pt x="924" y="653"/>
                </a:lnTo>
                <a:lnTo>
                  <a:pt x="952" y="667"/>
                </a:lnTo>
                <a:lnTo>
                  <a:pt x="965" y="667"/>
                </a:lnTo>
                <a:lnTo>
                  <a:pt x="992" y="667"/>
                </a:lnTo>
                <a:lnTo>
                  <a:pt x="1020" y="680"/>
                </a:lnTo>
                <a:lnTo>
                  <a:pt x="1047" y="680"/>
                </a:lnTo>
                <a:lnTo>
                  <a:pt x="1074" y="667"/>
                </a:lnTo>
                <a:lnTo>
                  <a:pt x="1088" y="667"/>
                </a:lnTo>
                <a:lnTo>
                  <a:pt x="1128" y="667"/>
                </a:lnTo>
                <a:lnTo>
                  <a:pt x="1156" y="667"/>
                </a:lnTo>
                <a:lnTo>
                  <a:pt x="1183" y="667"/>
                </a:lnTo>
                <a:lnTo>
                  <a:pt x="1210" y="667"/>
                </a:lnTo>
                <a:lnTo>
                  <a:pt x="1251" y="667"/>
                </a:lnTo>
                <a:lnTo>
                  <a:pt x="1278" y="680"/>
                </a:lnTo>
                <a:lnTo>
                  <a:pt x="1292" y="694"/>
                </a:lnTo>
                <a:lnTo>
                  <a:pt x="1319" y="707"/>
                </a:lnTo>
                <a:lnTo>
                  <a:pt x="1332" y="721"/>
                </a:lnTo>
                <a:lnTo>
                  <a:pt x="1346" y="748"/>
                </a:lnTo>
                <a:lnTo>
                  <a:pt x="1360" y="775"/>
                </a:lnTo>
                <a:lnTo>
                  <a:pt x="1360" y="803"/>
                </a:lnTo>
                <a:lnTo>
                  <a:pt x="1360" y="830"/>
                </a:lnTo>
                <a:lnTo>
                  <a:pt x="1360" y="857"/>
                </a:lnTo>
                <a:lnTo>
                  <a:pt x="1360" y="884"/>
                </a:lnTo>
                <a:lnTo>
                  <a:pt x="1360" y="898"/>
                </a:lnTo>
                <a:lnTo>
                  <a:pt x="1373" y="925"/>
                </a:lnTo>
                <a:lnTo>
                  <a:pt x="1387" y="952"/>
                </a:lnTo>
                <a:lnTo>
                  <a:pt x="1400" y="966"/>
                </a:lnTo>
                <a:lnTo>
                  <a:pt x="1414" y="979"/>
                </a:lnTo>
                <a:lnTo>
                  <a:pt x="1441" y="993"/>
                </a:lnTo>
                <a:lnTo>
                  <a:pt x="1468" y="993"/>
                </a:lnTo>
                <a:lnTo>
                  <a:pt x="1496" y="1007"/>
                </a:lnTo>
                <a:lnTo>
                  <a:pt x="1523" y="1007"/>
                </a:lnTo>
                <a:lnTo>
                  <a:pt x="1564" y="1020"/>
                </a:lnTo>
                <a:lnTo>
                  <a:pt x="1591" y="1020"/>
                </a:lnTo>
                <a:lnTo>
                  <a:pt x="1618" y="1034"/>
                </a:lnTo>
                <a:lnTo>
                  <a:pt x="1645" y="1034"/>
                </a:lnTo>
                <a:lnTo>
                  <a:pt x="1659" y="1047"/>
                </a:lnTo>
                <a:lnTo>
                  <a:pt x="1686" y="1061"/>
                </a:lnTo>
                <a:lnTo>
                  <a:pt x="1700" y="1075"/>
                </a:lnTo>
                <a:lnTo>
                  <a:pt x="1713" y="1102"/>
                </a:lnTo>
                <a:lnTo>
                  <a:pt x="1727" y="1115"/>
                </a:lnTo>
                <a:lnTo>
                  <a:pt x="1740" y="1143"/>
                </a:lnTo>
                <a:lnTo>
                  <a:pt x="1740" y="1170"/>
                </a:lnTo>
                <a:lnTo>
                  <a:pt x="1740" y="1197"/>
                </a:lnTo>
                <a:lnTo>
                  <a:pt x="1740" y="1224"/>
                </a:lnTo>
                <a:lnTo>
                  <a:pt x="1727" y="1251"/>
                </a:lnTo>
                <a:lnTo>
                  <a:pt x="1727" y="1292"/>
                </a:lnTo>
                <a:lnTo>
                  <a:pt x="1713" y="1319"/>
                </a:lnTo>
                <a:lnTo>
                  <a:pt x="1713" y="1347"/>
                </a:lnTo>
                <a:lnTo>
                  <a:pt x="1713" y="1374"/>
                </a:lnTo>
                <a:lnTo>
                  <a:pt x="1713" y="1401"/>
                </a:lnTo>
                <a:lnTo>
                  <a:pt x="1727" y="1428"/>
                </a:lnTo>
                <a:lnTo>
                  <a:pt x="1727" y="1455"/>
                </a:lnTo>
                <a:lnTo>
                  <a:pt x="1740" y="1469"/>
                </a:lnTo>
                <a:lnTo>
                  <a:pt x="1754" y="1496"/>
                </a:lnTo>
                <a:lnTo>
                  <a:pt x="1781" y="1523"/>
                </a:lnTo>
                <a:lnTo>
                  <a:pt x="1795" y="1537"/>
                </a:lnTo>
                <a:lnTo>
                  <a:pt x="1822" y="1551"/>
                </a:lnTo>
                <a:lnTo>
                  <a:pt x="1849" y="1564"/>
                </a:lnTo>
                <a:lnTo>
                  <a:pt x="1876" y="1564"/>
                </a:lnTo>
                <a:lnTo>
                  <a:pt x="1904" y="1564"/>
                </a:lnTo>
                <a:lnTo>
                  <a:pt x="1931" y="1578"/>
                </a:lnTo>
                <a:lnTo>
                  <a:pt x="1958" y="1564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7" name="Freeform 5"/>
          <p:cNvSpPr>
            <a:spLocks/>
          </p:cNvSpPr>
          <p:nvPr/>
        </p:nvSpPr>
        <p:spPr bwMode="auto">
          <a:xfrm>
            <a:off x="304800" y="1524000"/>
            <a:ext cx="2784475" cy="2527300"/>
          </a:xfrm>
          <a:custGeom>
            <a:avLst/>
            <a:gdLst>
              <a:gd name="T0" fmla="*/ 2783064 w 1973"/>
              <a:gd name="T1" fmla="*/ 0 h 1592"/>
              <a:gd name="T2" fmla="*/ 0 w 1973"/>
              <a:gd name="T3" fmla="*/ 2525713 h 1592"/>
              <a:gd name="T4" fmla="*/ 268145 w 1973"/>
              <a:gd name="T5" fmla="*/ 2482850 h 1592"/>
              <a:gd name="T6" fmla="*/ 248387 w 1973"/>
              <a:gd name="T7" fmla="*/ 2395538 h 1592"/>
              <a:gd name="T8" fmla="*/ 230040 w 1973"/>
              <a:gd name="T9" fmla="*/ 2287588 h 1592"/>
              <a:gd name="T10" fmla="*/ 210282 w 1973"/>
              <a:gd name="T11" fmla="*/ 2201863 h 1592"/>
              <a:gd name="T12" fmla="*/ 230040 w 1973"/>
              <a:gd name="T13" fmla="*/ 2093913 h 1592"/>
              <a:gd name="T14" fmla="*/ 287903 w 1973"/>
              <a:gd name="T15" fmla="*/ 2028825 h 1592"/>
              <a:gd name="T16" fmla="*/ 364113 w 1973"/>
              <a:gd name="T17" fmla="*/ 1963738 h 1592"/>
              <a:gd name="T18" fmla="*/ 460081 w 1973"/>
              <a:gd name="T19" fmla="*/ 1943100 h 1592"/>
              <a:gd name="T20" fmla="*/ 575806 w 1973"/>
              <a:gd name="T21" fmla="*/ 1943100 h 1592"/>
              <a:gd name="T22" fmla="*/ 652016 w 1973"/>
              <a:gd name="T23" fmla="*/ 1963738 h 1592"/>
              <a:gd name="T24" fmla="*/ 747984 w 1973"/>
              <a:gd name="T25" fmla="*/ 2028825 h 1592"/>
              <a:gd name="T26" fmla="*/ 805847 w 1973"/>
              <a:gd name="T27" fmla="*/ 2093913 h 1592"/>
              <a:gd name="T28" fmla="*/ 824193 w 1973"/>
              <a:gd name="T29" fmla="*/ 2179638 h 1592"/>
              <a:gd name="T30" fmla="*/ 824193 w 1973"/>
              <a:gd name="T31" fmla="*/ 2266950 h 1592"/>
              <a:gd name="T32" fmla="*/ 805847 w 1973"/>
              <a:gd name="T33" fmla="*/ 2352675 h 1592"/>
              <a:gd name="T34" fmla="*/ 786088 w 1973"/>
              <a:gd name="T35" fmla="*/ 2438400 h 1592"/>
              <a:gd name="T36" fmla="*/ 786088 w 1973"/>
              <a:gd name="T37" fmla="*/ 2525713 h 1592"/>
              <a:gd name="T38" fmla="*/ 1247580 w 1973"/>
              <a:gd name="T39" fmla="*/ 2438400 h 1592"/>
              <a:gd name="T40" fmla="*/ 1247580 w 1973"/>
              <a:gd name="T41" fmla="*/ 2330450 h 1592"/>
              <a:gd name="T42" fmla="*/ 1265927 w 1973"/>
              <a:gd name="T43" fmla="*/ 2222500 h 1592"/>
              <a:gd name="T44" fmla="*/ 1285685 w 1973"/>
              <a:gd name="T45" fmla="*/ 2136775 h 1592"/>
              <a:gd name="T46" fmla="*/ 1323790 w 1973"/>
              <a:gd name="T47" fmla="*/ 2093913 h 1592"/>
              <a:gd name="T48" fmla="*/ 1381653 w 1973"/>
              <a:gd name="T49" fmla="*/ 2071688 h 1592"/>
              <a:gd name="T50" fmla="*/ 1439516 w 1973"/>
              <a:gd name="T51" fmla="*/ 2051050 h 1592"/>
              <a:gd name="T52" fmla="*/ 1515725 w 1973"/>
              <a:gd name="T53" fmla="*/ 2051050 h 1592"/>
              <a:gd name="T54" fmla="*/ 1591935 w 1973"/>
              <a:gd name="T55" fmla="*/ 2071688 h 1592"/>
              <a:gd name="T56" fmla="*/ 1687903 w 1973"/>
              <a:gd name="T57" fmla="*/ 2071688 h 1592"/>
              <a:gd name="T58" fmla="*/ 1765524 w 1973"/>
              <a:gd name="T59" fmla="*/ 2051050 h 1592"/>
              <a:gd name="T60" fmla="*/ 1841733 w 1973"/>
              <a:gd name="T61" fmla="*/ 2028825 h 1592"/>
              <a:gd name="T62" fmla="*/ 1899596 w 1973"/>
              <a:gd name="T63" fmla="*/ 1963738 h 1592"/>
              <a:gd name="T64" fmla="*/ 1937701 w 1973"/>
              <a:gd name="T65" fmla="*/ 1898650 h 1592"/>
              <a:gd name="T66" fmla="*/ 1937701 w 1973"/>
              <a:gd name="T67" fmla="*/ 1812925 h 1592"/>
              <a:gd name="T68" fmla="*/ 1937701 w 1973"/>
              <a:gd name="T69" fmla="*/ 1727200 h 1592"/>
              <a:gd name="T70" fmla="*/ 1937701 w 1973"/>
              <a:gd name="T71" fmla="*/ 1662113 h 1592"/>
              <a:gd name="T72" fmla="*/ 1975806 w 1973"/>
              <a:gd name="T73" fmla="*/ 1597025 h 1592"/>
              <a:gd name="T74" fmla="*/ 2053427 w 1973"/>
              <a:gd name="T75" fmla="*/ 1554163 h 1592"/>
              <a:gd name="T76" fmla="*/ 2129636 w 1973"/>
              <a:gd name="T77" fmla="*/ 1531938 h 1592"/>
              <a:gd name="T78" fmla="*/ 2207257 w 1973"/>
              <a:gd name="T79" fmla="*/ 1511300 h 1592"/>
              <a:gd name="T80" fmla="*/ 2283467 w 1973"/>
              <a:gd name="T81" fmla="*/ 1489075 h 1592"/>
              <a:gd name="T82" fmla="*/ 2359677 w 1973"/>
              <a:gd name="T83" fmla="*/ 1466850 h 1592"/>
              <a:gd name="T84" fmla="*/ 2417540 w 1973"/>
              <a:gd name="T85" fmla="*/ 1423988 h 1592"/>
              <a:gd name="T86" fmla="*/ 2455644 w 1973"/>
              <a:gd name="T87" fmla="*/ 1358900 h 1592"/>
              <a:gd name="T88" fmla="*/ 2475403 w 1973"/>
              <a:gd name="T89" fmla="*/ 1273175 h 1592"/>
              <a:gd name="T90" fmla="*/ 2455644 w 1973"/>
              <a:gd name="T91" fmla="*/ 1187450 h 1592"/>
              <a:gd name="T92" fmla="*/ 2437298 w 1973"/>
              <a:gd name="T93" fmla="*/ 1079500 h 1592"/>
              <a:gd name="T94" fmla="*/ 2417540 w 1973"/>
              <a:gd name="T95" fmla="*/ 992188 h 1592"/>
              <a:gd name="T96" fmla="*/ 2437298 w 1973"/>
              <a:gd name="T97" fmla="*/ 884238 h 1592"/>
              <a:gd name="T98" fmla="*/ 2455644 w 1973"/>
              <a:gd name="T99" fmla="*/ 819150 h 1592"/>
              <a:gd name="T100" fmla="*/ 2495161 w 1973"/>
              <a:gd name="T101" fmla="*/ 755650 h 1592"/>
              <a:gd name="T102" fmla="*/ 2551612 w 1973"/>
              <a:gd name="T103" fmla="*/ 690563 h 1592"/>
              <a:gd name="T104" fmla="*/ 2629233 w 1973"/>
              <a:gd name="T105" fmla="*/ 647700 h 1592"/>
              <a:gd name="T106" fmla="*/ 2687096 w 1973"/>
              <a:gd name="T107" fmla="*/ 625475 h 1592"/>
              <a:gd name="T108" fmla="*/ 2783064 w 1973"/>
              <a:gd name="T109" fmla="*/ 625475 h 159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973" h="1592">
                <a:moveTo>
                  <a:pt x="1972" y="394"/>
                </a:moveTo>
                <a:lnTo>
                  <a:pt x="1972" y="0"/>
                </a:lnTo>
                <a:lnTo>
                  <a:pt x="0" y="0"/>
                </a:lnTo>
                <a:lnTo>
                  <a:pt x="0" y="1591"/>
                </a:lnTo>
                <a:lnTo>
                  <a:pt x="176" y="1591"/>
                </a:lnTo>
                <a:lnTo>
                  <a:pt x="190" y="1564"/>
                </a:lnTo>
                <a:lnTo>
                  <a:pt x="190" y="1550"/>
                </a:lnTo>
                <a:lnTo>
                  <a:pt x="176" y="1509"/>
                </a:lnTo>
                <a:lnTo>
                  <a:pt x="176" y="1482"/>
                </a:lnTo>
                <a:lnTo>
                  <a:pt x="163" y="1441"/>
                </a:lnTo>
                <a:lnTo>
                  <a:pt x="163" y="1414"/>
                </a:lnTo>
                <a:lnTo>
                  <a:pt x="149" y="1387"/>
                </a:lnTo>
                <a:lnTo>
                  <a:pt x="163" y="1360"/>
                </a:lnTo>
                <a:lnTo>
                  <a:pt x="163" y="1319"/>
                </a:lnTo>
                <a:lnTo>
                  <a:pt x="190" y="1292"/>
                </a:lnTo>
                <a:lnTo>
                  <a:pt x="204" y="1278"/>
                </a:lnTo>
                <a:lnTo>
                  <a:pt x="231" y="1251"/>
                </a:lnTo>
                <a:lnTo>
                  <a:pt x="258" y="1237"/>
                </a:lnTo>
                <a:lnTo>
                  <a:pt x="299" y="1224"/>
                </a:lnTo>
                <a:lnTo>
                  <a:pt x="326" y="1224"/>
                </a:lnTo>
                <a:lnTo>
                  <a:pt x="367" y="1224"/>
                </a:lnTo>
                <a:lnTo>
                  <a:pt x="408" y="1224"/>
                </a:lnTo>
                <a:lnTo>
                  <a:pt x="435" y="1224"/>
                </a:lnTo>
                <a:lnTo>
                  <a:pt x="462" y="1237"/>
                </a:lnTo>
                <a:lnTo>
                  <a:pt x="489" y="1251"/>
                </a:lnTo>
                <a:lnTo>
                  <a:pt x="530" y="1278"/>
                </a:lnTo>
                <a:lnTo>
                  <a:pt x="544" y="1292"/>
                </a:lnTo>
                <a:lnTo>
                  <a:pt x="571" y="1319"/>
                </a:lnTo>
                <a:lnTo>
                  <a:pt x="571" y="1346"/>
                </a:lnTo>
                <a:lnTo>
                  <a:pt x="584" y="1373"/>
                </a:lnTo>
                <a:lnTo>
                  <a:pt x="584" y="1400"/>
                </a:lnTo>
                <a:lnTo>
                  <a:pt x="584" y="1428"/>
                </a:lnTo>
                <a:lnTo>
                  <a:pt x="571" y="1455"/>
                </a:lnTo>
                <a:lnTo>
                  <a:pt x="571" y="1482"/>
                </a:lnTo>
                <a:lnTo>
                  <a:pt x="557" y="1509"/>
                </a:lnTo>
                <a:lnTo>
                  <a:pt x="557" y="1536"/>
                </a:lnTo>
                <a:lnTo>
                  <a:pt x="557" y="1564"/>
                </a:lnTo>
                <a:lnTo>
                  <a:pt x="557" y="1591"/>
                </a:lnTo>
                <a:lnTo>
                  <a:pt x="884" y="1591"/>
                </a:lnTo>
                <a:lnTo>
                  <a:pt x="884" y="1536"/>
                </a:lnTo>
                <a:lnTo>
                  <a:pt x="884" y="1496"/>
                </a:lnTo>
                <a:lnTo>
                  <a:pt x="884" y="1468"/>
                </a:lnTo>
                <a:lnTo>
                  <a:pt x="884" y="1428"/>
                </a:lnTo>
                <a:lnTo>
                  <a:pt x="897" y="1400"/>
                </a:lnTo>
                <a:lnTo>
                  <a:pt x="897" y="1373"/>
                </a:lnTo>
                <a:lnTo>
                  <a:pt x="911" y="1346"/>
                </a:lnTo>
                <a:lnTo>
                  <a:pt x="924" y="1332"/>
                </a:lnTo>
                <a:lnTo>
                  <a:pt x="938" y="1319"/>
                </a:lnTo>
                <a:lnTo>
                  <a:pt x="952" y="1305"/>
                </a:lnTo>
                <a:lnTo>
                  <a:pt x="979" y="1305"/>
                </a:lnTo>
                <a:lnTo>
                  <a:pt x="1006" y="1292"/>
                </a:lnTo>
                <a:lnTo>
                  <a:pt x="1020" y="1292"/>
                </a:lnTo>
                <a:lnTo>
                  <a:pt x="1047" y="1292"/>
                </a:lnTo>
                <a:lnTo>
                  <a:pt x="1074" y="1292"/>
                </a:lnTo>
                <a:lnTo>
                  <a:pt x="1101" y="1305"/>
                </a:lnTo>
                <a:lnTo>
                  <a:pt x="1128" y="1305"/>
                </a:lnTo>
                <a:lnTo>
                  <a:pt x="1156" y="1305"/>
                </a:lnTo>
                <a:lnTo>
                  <a:pt x="1196" y="1305"/>
                </a:lnTo>
                <a:lnTo>
                  <a:pt x="1224" y="1305"/>
                </a:lnTo>
                <a:lnTo>
                  <a:pt x="1251" y="1292"/>
                </a:lnTo>
                <a:lnTo>
                  <a:pt x="1278" y="1292"/>
                </a:lnTo>
                <a:lnTo>
                  <a:pt x="1305" y="1278"/>
                </a:lnTo>
                <a:lnTo>
                  <a:pt x="1332" y="1264"/>
                </a:lnTo>
                <a:lnTo>
                  <a:pt x="1346" y="1237"/>
                </a:lnTo>
                <a:lnTo>
                  <a:pt x="1360" y="1224"/>
                </a:lnTo>
                <a:lnTo>
                  <a:pt x="1373" y="1196"/>
                </a:lnTo>
                <a:lnTo>
                  <a:pt x="1373" y="1169"/>
                </a:lnTo>
                <a:lnTo>
                  <a:pt x="1373" y="1142"/>
                </a:lnTo>
                <a:lnTo>
                  <a:pt x="1360" y="1115"/>
                </a:lnTo>
                <a:lnTo>
                  <a:pt x="1373" y="1088"/>
                </a:lnTo>
                <a:lnTo>
                  <a:pt x="1373" y="1074"/>
                </a:lnTo>
                <a:lnTo>
                  <a:pt x="1373" y="1047"/>
                </a:lnTo>
                <a:lnTo>
                  <a:pt x="1387" y="1020"/>
                </a:lnTo>
                <a:lnTo>
                  <a:pt x="1400" y="1006"/>
                </a:lnTo>
                <a:lnTo>
                  <a:pt x="1428" y="992"/>
                </a:lnTo>
                <a:lnTo>
                  <a:pt x="1455" y="979"/>
                </a:lnTo>
                <a:lnTo>
                  <a:pt x="1482" y="979"/>
                </a:lnTo>
                <a:lnTo>
                  <a:pt x="1509" y="965"/>
                </a:lnTo>
                <a:lnTo>
                  <a:pt x="1536" y="965"/>
                </a:lnTo>
                <a:lnTo>
                  <a:pt x="1564" y="952"/>
                </a:lnTo>
                <a:lnTo>
                  <a:pt x="1591" y="952"/>
                </a:lnTo>
                <a:lnTo>
                  <a:pt x="1618" y="938"/>
                </a:lnTo>
                <a:lnTo>
                  <a:pt x="1645" y="938"/>
                </a:lnTo>
                <a:lnTo>
                  <a:pt x="1672" y="924"/>
                </a:lnTo>
                <a:lnTo>
                  <a:pt x="1686" y="911"/>
                </a:lnTo>
                <a:lnTo>
                  <a:pt x="1713" y="897"/>
                </a:lnTo>
                <a:lnTo>
                  <a:pt x="1727" y="870"/>
                </a:lnTo>
                <a:lnTo>
                  <a:pt x="1740" y="856"/>
                </a:lnTo>
                <a:lnTo>
                  <a:pt x="1754" y="829"/>
                </a:lnTo>
                <a:lnTo>
                  <a:pt x="1754" y="802"/>
                </a:lnTo>
                <a:lnTo>
                  <a:pt x="1754" y="775"/>
                </a:lnTo>
                <a:lnTo>
                  <a:pt x="1740" y="748"/>
                </a:lnTo>
                <a:lnTo>
                  <a:pt x="1740" y="707"/>
                </a:lnTo>
                <a:lnTo>
                  <a:pt x="1727" y="680"/>
                </a:lnTo>
                <a:lnTo>
                  <a:pt x="1727" y="639"/>
                </a:lnTo>
                <a:lnTo>
                  <a:pt x="1713" y="625"/>
                </a:lnTo>
                <a:lnTo>
                  <a:pt x="1713" y="598"/>
                </a:lnTo>
                <a:lnTo>
                  <a:pt x="1727" y="557"/>
                </a:lnTo>
                <a:lnTo>
                  <a:pt x="1727" y="530"/>
                </a:lnTo>
                <a:lnTo>
                  <a:pt x="1740" y="516"/>
                </a:lnTo>
                <a:lnTo>
                  <a:pt x="1754" y="489"/>
                </a:lnTo>
                <a:lnTo>
                  <a:pt x="1768" y="476"/>
                </a:lnTo>
                <a:lnTo>
                  <a:pt x="1781" y="448"/>
                </a:lnTo>
                <a:lnTo>
                  <a:pt x="1808" y="435"/>
                </a:lnTo>
                <a:lnTo>
                  <a:pt x="1836" y="421"/>
                </a:lnTo>
                <a:lnTo>
                  <a:pt x="1863" y="408"/>
                </a:lnTo>
                <a:lnTo>
                  <a:pt x="1890" y="408"/>
                </a:lnTo>
                <a:lnTo>
                  <a:pt x="1904" y="394"/>
                </a:lnTo>
                <a:lnTo>
                  <a:pt x="1944" y="394"/>
                </a:lnTo>
                <a:lnTo>
                  <a:pt x="1972" y="394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8" name="Freeform 6"/>
          <p:cNvSpPr>
            <a:spLocks/>
          </p:cNvSpPr>
          <p:nvPr/>
        </p:nvSpPr>
        <p:spPr bwMode="auto">
          <a:xfrm>
            <a:off x="2986088" y="1779588"/>
            <a:ext cx="3071812" cy="3802062"/>
          </a:xfrm>
          <a:custGeom>
            <a:avLst/>
            <a:gdLst>
              <a:gd name="T0" fmla="*/ 1247350 w 2177"/>
              <a:gd name="T1" fmla="*/ 604837 h 2395"/>
              <a:gd name="T2" fmla="*/ 1189498 w 2177"/>
              <a:gd name="T3" fmla="*/ 280987 h 2395"/>
              <a:gd name="T4" fmla="*/ 1343300 w 2177"/>
              <a:gd name="T5" fmla="*/ 42862 h 2395"/>
              <a:gd name="T6" fmla="*/ 1689003 w 2177"/>
              <a:gd name="T7" fmla="*/ 0 h 2395"/>
              <a:gd name="T8" fmla="*/ 1861148 w 2177"/>
              <a:gd name="T9" fmla="*/ 150812 h 2395"/>
              <a:gd name="T10" fmla="*/ 1899246 w 2177"/>
              <a:gd name="T11" fmla="*/ 409575 h 2395"/>
              <a:gd name="T12" fmla="*/ 1861148 w 2177"/>
              <a:gd name="T13" fmla="*/ 690562 h 2395"/>
              <a:gd name="T14" fmla="*/ 2033294 w 2177"/>
              <a:gd name="T15" fmla="*/ 863600 h 2395"/>
              <a:gd name="T16" fmla="*/ 2283046 w 2177"/>
              <a:gd name="T17" fmla="*/ 928687 h 2395"/>
              <a:gd name="T18" fmla="*/ 2398751 w 2177"/>
              <a:gd name="T19" fmla="*/ 1057275 h 2395"/>
              <a:gd name="T20" fmla="*/ 2398751 w 2177"/>
              <a:gd name="T21" fmla="*/ 1252537 h 2395"/>
              <a:gd name="T22" fmla="*/ 2494701 w 2177"/>
              <a:gd name="T23" fmla="*/ 1403350 h 2395"/>
              <a:gd name="T24" fmla="*/ 2704944 w 2177"/>
              <a:gd name="T25" fmla="*/ 1446212 h 2395"/>
              <a:gd name="T26" fmla="*/ 2916599 w 2177"/>
              <a:gd name="T27" fmla="*/ 1425575 h 2395"/>
              <a:gd name="T28" fmla="*/ 3050647 w 2177"/>
              <a:gd name="T29" fmla="*/ 1511300 h 2395"/>
              <a:gd name="T30" fmla="*/ 3070401 w 2177"/>
              <a:gd name="T31" fmla="*/ 1792287 h 2395"/>
              <a:gd name="T32" fmla="*/ 3050647 w 2177"/>
              <a:gd name="T33" fmla="*/ 2181225 h 2395"/>
              <a:gd name="T34" fmla="*/ 2916599 w 2177"/>
              <a:gd name="T35" fmla="*/ 2266950 h 2395"/>
              <a:gd name="T36" fmla="*/ 2666846 w 2177"/>
              <a:gd name="T37" fmla="*/ 2266950 h 2395"/>
              <a:gd name="T38" fmla="*/ 2494701 w 2177"/>
              <a:gd name="T39" fmla="*/ 2289175 h 2395"/>
              <a:gd name="T40" fmla="*/ 2398751 w 2177"/>
              <a:gd name="T41" fmla="*/ 2397125 h 2395"/>
              <a:gd name="T42" fmla="*/ 2398751 w 2177"/>
              <a:gd name="T43" fmla="*/ 2613025 h 2395"/>
              <a:gd name="T44" fmla="*/ 2283046 w 2177"/>
              <a:gd name="T45" fmla="*/ 2763837 h 2395"/>
              <a:gd name="T46" fmla="*/ 2072803 w 2177"/>
              <a:gd name="T47" fmla="*/ 2828925 h 2395"/>
              <a:gd name="T48" fmla="*/ 1899246 w 2177"/>
              <a:gd name="T49" fmla="*/ 2914650 h 2395"/>
              <a:gd name="T50" fmla="*/ 1861148 w 2177"/>
              <a:gd name="T51" fmla="*/ 3130550 h 2395"/>
              <a:gd name="T52" fmla="*/ 1899246 w 2177"/>
              <a:gd name="T53" fmla="*/ 3389312 h 2395"/>
              <a:gd name="T54" fmla="*/ 1823051 w 2177"/>
              <a:gd name="T55" fmla="*/ 3649662 h 2395"/>
              <a:gd name="T56" fmla="*/ 1669248 w 2177"/>
              <a:gd name="T57" fmla="*/ 3778250 h 2395"/>
              <a:gd name="T58" fmla="*/ 1439250 w 2177"/>
              <a:gd name="T59" fmla="*/ 3800475 h 2395"/>
              <a:gd name="T60" fmla="*/ 1267105 w 2177"/>
              <a:gd name="T61" fmla="*/ 3692525 h 2395"/>
              <a:gd name="T62" fmla="*/ 1189498 w 2177"/>
              <a:gd name="T63" fmla="*/ 3497262 h 2395"/>
              <a:gd name="T64" fmla="*/ 1209253 w 2177"/>
              <a:gd name="T65" fmla="*/ 3281362 h 2395"/>
              <a:gd name="T66" fmla="*/ 1209253 w 2177"/>
              <a:gd name="T67" fmla="*/ 3087687 h 2395"/>
              <a:gd name="T68" fmla="*/ 1093548 w 2177"/>
              <a:gd name="T69" fmla="*/ 2957512 h 2395"/>
              <a:gd name="T70" fmla="*/ 921402 w 2177"/>
              <a:gd name="T71" fmla="*/ 2894012 h 2395"/>
              <a:gd name="T72" fmla="*/ 729502 w 2177"/>
              <a:gd name="T73" fmla="*/ 2828925 h 2395"/>
              <a:gd name="T74" fmla="*/ 691405 w 2177"/>
              <a:gd name="T75" fmla="*/ 2590800 h 2395"/>
              <a:gd name="T76" fmla="*/ 633552 w 2177"/>
              <a:gd name="T77" fmla="*/ 2417762 h 2395"/>
              <a:gd name="T78" fmla="*/ 441652 w 2177"/>
              <a:gd name="T79" fmla="*/ 2354262 h 2395"/>
              <a:gd name="T80" fmla="*/ 268096 w 2177"/>
              <a:gd name="T81" fmla="*/ 2374900 h 2395"/>
              <a:gd name="T82" fmla="*/ 57852 w 2177"/>
              <a:gd name="T83" fmla="*/ 2309812 h 2395"/>
              <a:gd name="T84" fmla="*/ 0 w 2177"/>
              <a:gd name="T85" fmla="*/ 2051050 h 2395"/>
              <a:gd name="T86" fmla="*/ 19754 w 2177"/>
              <a:gd name="T87" fmla="*/ 1704975 h 2395"/>
              <a:gd name="T88" fmla="*/ 76196 w 2177"/>
              <a:gd name="T89" fmla="*/ 1468437 h 2395"/>
              <a:gd name="T90" fmla="*/ 229998 w 2177"/>
              <a:gd name="T91" fmla="*/ 1425575 h 2395"/>
              <a:gd name="T92" fmla="*/ 459996 w 2177"/>
              <a:gd name="T93" fmla="*/ 1446212 h 2395"/>
              <a:gd name="T94" fmla="*/ 651896 w 2177"/>
              <a:gd name="T95" fmla="*/ 1360487 h 2395"/>
              <a:gd name="T96" fmla="*/ 691405 w 2177"/>
              <a:gd name="T97" fmla="*/ 1144587 h 2395"/>
              <a:gd name="T98" fmla="*/ 767600 w 2177"/>
              <a:gd name="T99" fmla="*/ 949325 h 2395"/>
              <a:gd name="T100" fmla="*/ 979255 w 2177"/>
              <a:gd name="T101" fmla="*/ 885825 h 239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77" h="2395">
                <a:moveTo>
                  <a:pt x="830" y="503"/>
                </a:moveTo>
                <a:lnTo>
                  <a:pt x="857" y="476"/>
                </a:lnTo>
                <a:lnTo>
                  <a:pt x="870" y="449"/>
                </a:lnTo>
                <a:lnTo>
                  <a:pt x="884" y="422"/>
                </a:lnTo>
                <a:lnTo>
                  <a:pt x="884" y="381"/>
                </a:lnTo>
                <a:lnTo>
                  <a:pt x="870" y="340"/>
                </a:lnTo>
                <a:lnTo>
                  <a:pt x="857" y="299"/>
                </a:lnTo>
                <a:lnTo>
                  <a:pt x="843" y="258"/>
                </a:lnTo>
                <a:lnTo>
                  <a:pt x="843" y="218"/>
                </a:lnTo>
                <a:lnTo>
                  <a:pt x="843" y="177"/>
                </a:lnTo>
                <a:lnTo>
                  <a:pt x="857" y="150"/>
                </a:lnTo>
                <a:lnTo>
                  <a:pt x="870" y="109"/>
                </a:lnTo>
                <a:lnTo>
                  <a:pt x="898" y="68"/>
                </a:lnTo>
                <a:lnTo>
                  <a:pt x="925" y="41"/>
                </a:lnTo>
                <a:lnTo>
                  <a:pt x="952" y="27"/>
                </a:lnTo>
                <a:lnTo>
                  <a:pt x="993" y="14"/>
                </a:lnTo>
                <a:lnTo>
                  <a:pt x="1034" y="0"/>
                </a:lnTo>
                <a:lnTo>
                  <a:pt x="1088" y="0"/>
                </a:lnTo>
                <a:lnTo>
                  <a:pt x="1142" y="0"/>
                </a:lnTo>
                <a:lnTo>
                  <a:pt x="1197" y="0"/>
                </a:lnTo>
                <a:lnTo>
                  <a:pt x="1224" y="14"/>
                </a:lnTo>
                <a:lnTo>
                  <a:pt x="1251" y="27"/>
                </a:lnTo>
                <a:lnTo>
                  <a:pt x="1278" y="41"/>
                </a:lnTo>
                <a:lnTo>
                  <a:pt x="1292" y="68"/>
                </a:lnTo>
                <a:lnTo>
                  <a:pt x="1319" y="95"/>
                </a:lnTo>
                <a:lnTo>
                  <a:pt x="1333" y="122"/>
                </a:lnTo>
                <a:lnTo>
                  <a:pt x="1346" y="150"/>
                </a:lnTo>
                <a:lnTo>
                  <a:pt x="1346" y="190"/>
                </a:lnTo>
                <a:lnTo>
                  <a:pt x="1346" y="231"/>
                </a:lnTo>
                <a:lnTo>
                  <a:pt x="1346" y="258"/>
                </a:lnTo>
                <a:lnTo>
                  <a:pt x="1333" y="286"/>
                </a:lnTo>
                <a:lnTo>
                  <a:pt x="1333" y="340"/>
                </a:lnTo>
                <a:lnTo>
                  <a:pt x="1319" y="381"/>
                </a:lnTo>
                <a:lnTo>
                  <a:pt x="1319" y="408"/>
                </a:lnTo>
                <a:lnTo>
                  <a:pt x="1319" y="435"/>
                </a:lnTo>
                <a:lnTo>
                  <a:pt x="1333" y="462"/>
                </a:lnTo>
                <a:lnTo>
                  <a:pt x="1346" y="490"/>
                </a:lnTo>
                <a:lnTo>
                  <a:pt x="1373" y="503"/>
                </a:lnTo>
                <a:lnTo>
                  <a:pt x="1401" y="530"/>
                </a:lnTo>
                <a:lnTo>
                  <a:pt x="1441" y="544"/>
                </a:lnTo>
                <a:lnTo>
                  <a:pt x="1482" y="558"/>
                </a:lnTo>
                <a:lnTo>
                  <a:pt x="1509" y="558"/>
                </a:lnTo>
                <a:lnTo>
                  <a:pt x="1550" y="571"/>
                </a:lnTo>
                <a:lnTo>
                  <a:pt x="1591" y="571"/>
                </a:lnTo>
                <a:lnTo>
                  <a:pt x="1618" y="585"/>
                </a:lnTo>
                <a:lnTo>
                  <a:pt x="1645" y="598"/>
                </a:lnTo>
                <a:lnTo>
                  <a:pt x="1659" y="612"/>
                </a:lnTo>
                <a:lnTo>
                  <a:pt x="1673" y="626"/>
                </a:lnTo>
                <a:lnTo>
                  <a:pt x="1686" y="639"/>
                </a:lnTo>
                <a:lnTo>
                  <a:pt x="1700" y="666"/>
                </a:lnTo>
                <a:lnTo>
                  <a:pt x="1700" y="694"/>
                </a:lnTo>
                <a:lnTo>
                  <a:pt x="1700" y="707"/>
                </a:lnTo>
                <a:lnTo>
                  <a:pt x="1700" y="734"/>
                </a:lnTo>
                <a:lnTo>
                  <a:pt x="1700" y="762"/>
                </a:lnTo>
                <a:lnTo>
                  <a:pt x="1700" y="789"/>
                </a:lnTo>
                <a:lnTo>
                  <a:pt x="1700" y="816"/>
                </a:lnTo>
                <a:lnTo>
                  <a:pt x="1713" y="830"/>
                </a:lnTo>
                <a:lnTo>
                  <a:pt x="1727" y="857"/>
                </a:lnTo>
                <a:lnTo>
                  <a:pt x="1741" y="870"/>
                </a:lnTo>
                <a:lnTo>
                  <a:pt x="1768" y="884"/>
                </a:lnTo>
                <a:lnTo>
                  <a:pt x="1795" y="898"/>
                </a:lnTo>
                <a:lnTo>
                  <a:pt x="1822" y="898"/>
                </a:lnTo>
                <a:lnTo>
                  <a:pt x="1849" y="911"/>
                </a:lnTo>
                <a:lnTo>
                  <a:pt x="1877" y="911"/>
                </a:lnTo>
                <a:lnTo>
                  <a:pt x="1917" y="911"/>
                </a:lnTo>
                <a:lnTo>
                  <a:pt x="1945" y="898"/>
                </a:lnTo>
                <a:lnTo>
                  <a:pt x="1972" y="898"/>
                </a:lnTo>
                <a:lnTo>
                  <a:pt x="2013" y="898"/>
                </a:lnTo>
                <a:lnTo>
                  <a:pt x="2040" y="898"/>
                </a:lnTo>
                <a:lnTo>
                  <a:pt x="2067" y="898"/>
                </a:lnTo>
                <a:lnTo>
                  <a:pt x="2081" y="898"/>
                </a:lnTo>
                <a:lnTo>
                  <a:pt x="2108" y="911"/>
                </a:lnTo>
                <a:lnTo>
                  <a:pt x="2121" y="911"/>
                </a:lnTo>
                <a:lnTo>
                  <a:pt x="2149" y="925"/>
                </a:lnTo>
                <a:lnTo>
                  <a:pt x="2162" y="952"/>
                </a:lnTo>
                <a:lnTo>
                  <a:pt x="2176" y="979"/>
                </a:lnTo>
                <a:lnTo>
                  <a:pt x="2176" y="993"/>
                </a:lnTo>
                <a:lnTo>
                  <a:pt x="2176" y="1020"/>
                </a:lnTo>
                <a:lnTo>
                  <a:pt x="2176" y="1074"/>
                </a:lnTo>
                <a:lnTo>
                  <a:pt x="2176" y="1129"/>
                </a:lnTo>
                <a:lnTo>
                  <a:pt x="2176" y="1197"/>
                </a:lnTo>
                <a:lnTo>
                  <a:pt x="2176" y="1265"/>
                </a:lnTo>
                <a:lnTo>
                  <a:pt x="2176" y="1306"/>
                </a:lnTo>
                <a:lnTo>
                  <a:pt x="2162" y="1347"/>
                </a:lnTo>
                <a:lnTo>
                  <a:pt x="2162" y="1374"/>
                </a:lnTo>
                <a:lnTo>
                  <a:pt x="2149" y="1387"/>
                </a:lnTo>
                <a:lnTo>
                  <a:pt x="2135" y="1401"/>
                </a:lnTo>
                <a:lnTo>
                  <a:pt x="2108" y="1415"/>
                </a:lnTo>
                <a:lnTo>
                  <a:pt x="2081" y="1428"/>
                </a:lnTo>
                <a:lnTo>
                  <a:pt x="2067" y="1428"/>
                </a:lnTo>
                <a:lnTo>
                  <a:pt x="2026" y="1428"/>
                </a:lnTo>
                <a:lnTo>
                  <a:pt x="1985" y="1428"/>
                </a:lnTo>
                <a:lnTo>
                  <a:pt x="1958" y="1428"/>
                </a:lnTo>
                <a:lnTo>
                  <a:pt x="1931" y="1428"/>
                </a:lnTo>
                <a:lnTo>
                  <a:pt x="1890" y="1428"/>
                </a:lnTo>
                <a:lnTo>
                  <a:pt x="1863" y="1428"/>
                </a:lnTo>
                <a:lnTo>
                  <a:pt x="1849" y="1428"/>
                </a:lnTo>
                <a:lnTo>
                  <a:pt x="1822" y="1428"/>
                </a:lnTo>
                <a:lnTo>
                  <a:pt x="1795" y="1428"/>
                </a:lnTo>
                <a:lnTo>
                  <a:pt x="1768" y="1442"/>
                </a:lnTo>
                <a:lnTo>
                  <a:pt x="1754" y="1442"/>
                </a:lnTo>
                <a:lnTo>
                  <a:pt x="1741" y="1455"/>
                </a:lnTo>
                <a:lnTo>
                  <a:pt x="1727" y="1483"/>
                </a:lnTo>
                <a:lnTo>
                  <a:pt x="1713" y="1496"/>
                </a:lnTo>
                <a:lnTo>
                  <a:pt x="1700" y="1510"/>
                </a:lnTo>
                <a:lnTo>
                  <a:pt x="1700" y="1537"/>
                </a:lnTo>
                <a:lnTo>
                  <a:pt x="1700" y="1551"/>
                </a:lnTo>
                <a:lnTo>
                  <a:pt x="1700" y="1578"/>
                </a:lnTo>
                <a:lnTo>
                  <a:pt x="1700" y="1605"/>
                </a:lnTo>
                <a:lnTo>
                  <a:pt x="1700" y="1646"/>
                </a:lnTo>
                <a:lnTo>
                  <a:pt x="1686" y="1673"/>
                </a:lnTo>
                <a:lnTo>
                  <a:pt x="1673" y="1700"/>
                </a:lnTo>
                <a:lnTo>
                  <a:pt x="1659" y="1714"/>
                </a:lnTo>
                <a:lnTo>
                  <a:pt x="1632" y="1727"/>
                </a:lnTo>
                <a:lnTo>
                  <a:pt x="1618" y="1741"/>
                </a:lnTo>
                <a:lnTo>
                  <a:pt x="1591" y="1755"/>
                </a:lnTo>
                <a:lnTo>
                  <a:pt x="1564" y="1755"/>
                </a:lnTo>
                <a:lnTo>
                  <a:pt x="1537" y="1768"/>
                </a:lnTo>
                <a:lnTo>
                  <a:pt x="1496" y="1768"/>
                </a:lnTo>
                <a:lnTo>
                  <a:pt x="1469" y="1782"/>
                </a:lnTo>
                <a:lnTo>
                  <a:pt x="1441" y="1782"/>
                </a:lnTo>
                <a:lnTo>
                  <a:pt x="1414" y="1795"/>
                </a:lnTo>
                <a:lnTo>
                  <a:pt x="1387" y="1809"/>
                </a:lnTo>
                <a:lnTo>
                  <a:pt x="1360" y="1823"/>
                </a:lnTo>
                <a:lnTo>
                  <a:pt x="1346" y="1836"/>
                </a:lnTo>
                <a:lnTo>
                  <a:pt x="1333" y="1863"/>
                </a:lnTo>
                <a:lnTo>
                  <a:pt x="1319" y="1891"/>
                </a:lnTo>
                <a:lnTo>
                  <a:pt x="1305" y="1918"/>
                </a:lnTo>
                <a:lnTo>
                  <a:pt x="1319" y="1945"/>
                </a:lnTo>
                <a:lnTo>
                  <a:pt x="1319" y="1972"/>
                </a:lnTo>
                <a:lnTo>
                  <a:pt x="1333" y="1999"/>
                </a:lnTo>
                <a:lnTo>
                  <a:pt x="1333" y="2040"/>
                </a:lnTo>
                <a:lnTo>
                  <a:pt x="1333" y="2067"/>
                </a:lnTo>
                <a:lnTo>
                  <a:pt x="1346" y="2108"/>
                </a:lnTo>
                <a:lnTo>
                  <a:pt x="1346" y="2135"/>
                </a:lnTo>
                <a:lnTo>
                  <a:pt x="1333" y="2176"/>
                </a:lnTo>
                <a:lnTo>
                  <a:pt x="1333" y="2203"/>
                </a:lnTo>
                <a:lnTo>
                  <a:pt x="1319" y="2231"/>
                </a:lnTo>
                <a:lnTo>
                  <a:pt x="1305" y="2258"/>
                </a:lnTo>
                <a:lnTo>
                  <a:pt x="1292" y="2299"/>
                </a:lnTo>
                <a:lnTo>
                  <a:pt x="1265" y="2326"/>
                </a:lnTo>
                <a:lnTo>
                  <a:pt x="1251" y="2339"/>
                </a:lnTo>
                <a:lnTo>
                  <a:pt x="1224" y="2353"/>
                </a:lnTo>
                <a:lnTo>
                  <a:pt x="1197" y="2367"/>
                </a:lnTo>
                <a:lnTo>
                  <a:pt x="1183" y="2380"/>
                </a:lnTo>
                <a:lnTo>
                  <a:pt x="1156" y="2380"/>
                </a:lnTo>
                <a:lnTo>
                  <a:pt x="1129" y="2394"/>
                </a:lnTo>
                <a:lnTo>
                  <a:pt x="1088" y="2394"/>
                </a:lnTo>
                <a:lnTo>
                  <a:pt x="1047" y="2394"/>
                </a:lnTo>
                <a:lnTo>
                  <a:pt x="1020" y="2394"/>
                </a:lnTo>
                <a:lnTo>
                  <a:pt x="993" y="2380"/>
                </a:lnTo>
                <a:lnTo>
                  <a:pt x="966" y="2380"/>
                </a:lnTo>
                <a:lnTo>
                  <a:pt x="938" y="2353"/>
                </a:lnTo>
                <a:lnTo>
                  <a:pt x="911" y="2339"/>
                </a:lnTo>
                <a:lnTo>
                  <a:pt x="898" y="2326"/>
                </a:lnTo>
                <a:lnTo>
                  <a:pt x="884" y="2312"/>
                </a:lnTo>
                <a:lnTo>
                  <a:pt x="870" y="2285"/>
                </a:lnTo>
                <a:lnTo>
                  <a:pt x="857" y="2271"/>
                </a:lnTo>
                <a:lnTo>
                  <a:pt x="843" y="2244"/>
                </a:lnTo>
                <a:lnTo>
                  <a:pt x="843" y="2203"/>
                </a:lnTo>
                <a:lnTo>
                  <a:pt x="843" y="2190"/>
                </a:lnTo>
                <a:lnTo>
                  <a:pt x="843" y="2163"/>
                </a:lnTo>
                <a:lnTo>
                  <a:pt x="843" y="2135"/>
                </a:lnTo>
                <a:lnTo>
                  <a:pt x="843" y="2108"/>
                </a:lnTo>
                <a:lnTo>
                  <a:pt x="857" y="2067"/>
                </a:lnTo>
                <a:lnTo>
                  <a:pt x="857" y="2040"/>
                </a:lnTo>
                <a:lnTo>
                  <a:pt x="870" y="2013"/>
                </a:lnTo>
                <a:lnTo>
                  <a:pt x="870" y="1986"/>
                </a:lnTo>
                <a:lnTo>
                  <a:pt x="870" y="1972"/>
                </a:lnTo>
                <a:lnTo>
                  <a:pt x="857" y="1945"/>
                </a:lnTo>
                <a:lnTo>
                  <a:pt x="843" y="1918"/>
                </a:lnTo>
                <a:lnTo>
                  <a:pt x="830" y="1904"/>
                </a:lnTo>
                <a:lnTo>
                  <a:pt x="816" y="1891"/>
                </a:lnTo>
                <a:lnTo>
                  <a:pt x="802" y="1877"/>
                </a:lnTo>
                <a:lnTo>
                  <a:pt x="775" y="1863"/>
                </a:lnTo>
                <a:lnTo>
                  <a:pt x="748" y="1850"/>
                </a:lnTo>
                <a:lnTo>
                  <a:pt x="734" y="1836"/>
                </a:lnTo>
                <a:lnTo>
                  <a:pt x="694" y="1836"/>
                </a:lnTo>
                <a:lnTo>
                  <a:pt x="666" y="1836"/>
                </a:lnTo>
                <a:lnTo>
                  <a:pt x="653" y="1823"/>
                </a:lnTo>
                <a:lnTo>
                  <a:pt x="612" y="1823"/>
                </a:lnTo>
                <a:lnTo>
                  <a:pt x="585" y="1809"/>
                </a:lnTo>
                <a:lnTo>
                  <a:pt x="558" y="1795"/>
                </a:lnTo>
                <a:lnTo>
                  <a:pt x="530" y="1795"/>
                </a:lnTo>
                <a:lnTo>
                  <a:pt x="517" y="1782"/>
                </a:lnTo>
                <a:lnTo>
                  <a:pt x="503" y="1755"/>
                </a:lnTo>
                <a:lnTo>
                  <a:pt x="490" y="1727"/>
                </a:lnTo>
                <a:lnTo>
                  <a:pt x="490" y="1700"/>
                </a:lnTo>
                <a:lnTo>
                  <a:pt x="476" y="1673"/>
                </a:lnTo>
                <a:lnTo>
                  <a:pt x="490" y="1632"/>
                </a:lnTo>
                <a:lnTo>
                  <a:pt x="490" y="1619"/>
                </a:lnTo>
                <a:lnTo>
                  <a:pt x="490" y="1591"/>
                </a:lnTo>
                <a:lnTo>
                  <a:pt x="476" y="1564"/>
                </a:lnTo>
                <a:lnTo>
                  <a:pt x="462" y="1537"/>
                </a:lnTo>
                <a:lnTo>
                  <a:pt x="449" y="1523"/>
                </a:lnTo>
                <a:lnTo>
                  <a:pt x="422" y="1510"/>
                </a:lnTo>
                <a:lnTo>
                  <a:pt x="394" y="1496"/>
                </a:lnTo>
                <a:lnTo>
                  <a:pt x="367" y="1483"/>
                </a:lnTo>
                <a:lnTo>
                  <a:pt x="340" y="1483"/>
                </a:lnTo>
                <a:lnTo>
                  <a:pt x="313" y="1483"/>
                </a:lnTo>
                <a:lnTo>
                  <a:pt x="286" y="1483"/>
                </a:lnTo>
                <a:lnTo>
                  <a:pt x="258" y="1483"/>
                </a:lnTo>
                <a:lnTo>
                  <a:pt x="231" y="1483"/>
                </a:lnTo>
                <a:lnTo>
                  <a:pt x="204" y="1496"/>
                </a:lnTo>
                <a:lnTo>
                  <a:pt x="190" y="1496"/>
                </a:lnTo>
                <a:lnTo>
                  <a:pt x="136" y="1496"/>
                </a:lnTo>
                <a:lnTo>
                  <a:pt x="109" y="1496"/>
                </a:lnTo>
                <a:lnTo>
                  <a:pt x="82" y="1483"/>
                </a:lnTo>
                <a:lnTo>
                  <a:pt x="68" y="1469"/>
                </a:lnTo>
                <a:lnTo>
                  <a:pt x="41" y="1455"/>
                </a:lnTo>
                <a:lnTo>
                  <a:pt x="27" y="1442"/>
                </a:lnTo>
                <a:lnTo>
                  <a:pt x="14" y="1415"/>
                </a:lnTo>
                <a:lnTo>
                  <a:pt x="0" y="1374"/>
                </a:lnTo>
                <a:lnTo>
                  <a:pt x="0" y="1333"/>
                </a:lnTo>
                <a:lnTo>
                  <a:pt x="0" y="1292"/>
                </a:lnTo>
                <a:lnTo>
                  <a:pt x="0" y="1251"/>
                </a:lnTo>
                <a:lnTo>
                  <a:pt x="0" y="1197"/>
                </a:lnTo>
                <a:lnTo>
                  <a:pt x="0" y="1156"/>
                </a:lnTo>
                <a:lnTo>
                  <a:pt x="14" y="1115"/>
                </a:lnTo>
                <a:lnTo>
                  <a:pt x="14" y="1074"/>
                </a:lnTo>
                <a:lnTo>
                  <a:pt x="14" y="1034"/>
                </a:lnTo>
                <a:lnTo>
                  <a:pt x="27" y="993"/>
                </a:lnTo>
                <a:lnTo>
                  <a:pt x="27" y="966"/>
                </a:lnTo>
                <a:lnTo>
                  <a:pt x="41" y="952"/>
                </a:lnTo>
                <a:lnTo>
                  <a:pt x="54" y="925"/>
                </a:lnTo>
                <a:lnTo>
                  <a:pt x="68" y="925"/>
                </a:lnTo>
                <a:lnTo>
                  <a:pt x="95" y="911"/>
                </a:lnTo>
                <a:lnTo>
                  <a:pt x="109" y="898"/>
                </a:lnTo>
                <a:lnTo>
                  <a:pt x="136" y="898"/>
                </a:lnTo>
                <a:lnTo>
                  <a:pt x="163" y="898"/>
                </a:lnTo>
                <a:lnTo>
                  <a:pt x="190" y="898"/>
                </a:lnTo>
                <a:lnTo>
                  <a:pt x="231" y="898"/>
                </a:lnTo>
                <a:lnTo>
                  <a:pt x="258" y="898"/>
                </a:lnTo>
                <a:lnTo>
                  <a:pt x="286" y="911"/>
                </a:lnTo>
                <a:lnTo>
                  <a:pt x="326" y="911"/>
                </a:lnTo>
                <a:lnTo>
                  <a:pt x="367" y="898"/>
                </a:lnTo>
                <a:lnTo>
                  <a:pt x="394" y="898"/>
                </a:lnTo>
                <a:lnTo>
                  <a:pt x="422" y="884"/>
                </a:lnTo>
                <a:lnTo>
                  <a:pt x="449" y="870"/>
                </a:lnTo>
                <a:lnTo>
                  <a:pt x="462" y="857"/>
                </a:lnTo>
                <a:lnTo>
                  <a:pt x="476" y="830"/>
                </a:lnTo>
                <a:lnTo>
                  <a:pt x="490" y="802"/>
                </a:lnTo>
                <a:lnTo>
                  <a:pt x="490" y="775"/>
                </a:lnTo>
                <a:lnTo>
                  <a:pt x="490" y="762"/>
                </a:lnTo>
                <a:lnTo>
                  <a:pt x="490" y="721"/>
                </a:lnTo>
                <a:lnTo>
                  <a:pt x="490" y="694"/>
                </a:lnTo>
                <a:lnTo>
                  <a:pt x="503" y="666"/>
                </a:lnTo>
                <a:lnTo>
                  <a:pt x="503" y="639"/>
                </a:lnTo>
                <a:lnTo>
                  <a:pt x="517" y="626"/>
                </a:lnTo>
                <a:lnTo>
                  <a:pt x="544" y="598"/>
                </a:lnTo>
                <a:lnTo>
                  <a:pt x="571" y="585"/>
                </a:lnTo>
                <a:lnTo>
                  <a:pt x="598" y="571"/>
                </a:lnTo>
                <a:lnTo>
                  <a:pt x="639" y="571"/>
                </a:lnTo>
                <a:lnTo>
                  <a:pt x="666" y="558"/>
                </a:lnTo>
                <a:lnTo>
                  <a:pt x="694" y="558"/>
                </a:lnTo>
                <a:lnTo>
                  <a:pt x="734" y="544"/>
                </a:lnTo>
                <a:lnTo>
                  <a:pt x="762" y="544"/>
                </a:lnTo>
                <a:lnTo>
                  <a:pt x="802" y="530"/>
                </a:lnTo>
                <a:lnTo>
                  <a:pt x="830" y="503"/>
                </a:lnTo>
              </a:path>
            </a:pathLst>
          </a:custGeom>
          <a:gradFill rotWithShape="0">
            <a:gsLst>
              <a:gs pos="0">
                <a:srgbClr val="FAFD00"/>
              </a:gs>
              <a:gs pos="100000">
                <a:srgbClr val="7D7E00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1959" name="Rectangle 7"/>
          <p:cNvSpPr>
            <a:spLocks noChangeArrowheads="1"/>
          </p:cNvSpPr>
          <p:nvPr/>
        </p:nvSpPr>
        <p:spPr bwMode="auto">
          <a:xfrm>
            <a:off x="304800" y="1762125"/>
            <a:ext cx="2438400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ENT, DERM., OPHTHAL.   </a:t>
            </a:r>
            <a:r>
              <a:rPr lang="en-US" sz="2400" dirty="0" smtClean="0">
                <a:solidFill>
                  <a:srgbClr val="000000"/>
                </a:solidFill>
                <a:latin typeface="Arial CE" charset="-18"/>
              </a:rPr>
              <a:t>SPECIALIST</a:t>
            </a: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 </a:t>
            </a:r>
            <a:endParaRPr lang="en-US" sz="2400" dirty="0">
              <a:solidFill>
                <a:srgbClr val="000000"/>
              </a:solidFill>
              <a:latin typeface="Arial CE" charset="-18"/>
            </a:endParaRPr>
          </a:p>
        </p:txBody>
      </p:sp>
      <p:sp>
        <p:nvSpPr>
          <p:cNvPr id="381960" name="Rectangle 8"/>
          <p:cNvSpPr>
            <a:spLocks noChangeArrowheads="1"/>
          </p:cNvSpPr>
          <p:nvPr/>
        </p:nvSpPr>
        <p:spPr bwMode="auto">
          <a:xfrm>
            <a:off x="6400800" y="2362200"/>
            <a:ext cx="25146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Arial CE" charset="-18"/>
              </a:rPr>
              <a:t>AL</a:t>
            </a: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Arial CE" charset="-18"/>
              </a:rPr>
              <a:t>ERG</a:t>
            </a: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IST</a:t>
            </a:r>
            <a:endParaRPr lang="en-US" sz="2400" dirty="0">
              <a:solidFill>
                <a:srgbClr val="000000"/>
              </a:solidFill>
              <a:latin typeface="Arial CE" charset="-18"/>
            </a:endParaRPr>
          </a:p>
        </p:txBody>
      </p:sp>
      <p:sp>
        <p:nvSpPr>
          <p:cNvPr id="381961" name="Rectangle 9"/>
          <p:cNvSpPr>
            <a:spLocks noChangeArrowheads="1"/>
          </p:cNvSpPr>
          <p:nvPr/>
        </p:nvSpPr>
        <p:spPr bwMode="auto">
          <a:xfrm>
            <a:off x="3284376" y="3276600"/>
            <a:ext cx="2621902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GENERAL PRACTITIONER</a:t>
            </a:r>
            <a:endParaRPr lang="en-US" sz="2400" dirty="0">
              <a:solidFill>
                <a:srgbClr val="000000"/>
              </a:solidFill>
              <a:latin typeface="Arial CE" charset="-18"/>
            </a:endParaRPr>
          </a:p>
        </p:txBody>
      </p:sp>
      <p:sp>
        <p:nvSpPr>
          <p:cNvPr id="381962" name="Rectangle 10"/>
          <p:cNvSpPr>
            <a:spLocks noChangeArrowheads="1"/>
          </p:cNvSpPr>
          <p:nvPr/>
        </p:nvSpPr>
        <p:spPr bwMode="auto">
          <a:xfrm>
            <a:off x="4953000" y="4953000"/>
            <a:ext cx="2463800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OTHER</a:t>
            </a:r>
            <a:r>
              <a:rPr lang="en-US" sz="2400" dirty="0" smtClean="0">
                <a:solidFill>
                  <a:srgbClr val="000000"/>
                </a:solidFill>
                <a:latin typeface="Arial CE" charset="-18"/>
              </a:rPr>
              <a:t>  SPECIALIST</a:t>
            </a: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S</a:t>
            </a:r>
            <a:endParaRPr lang="en-US" sz="2400" dirty="0">
              <a:solidFill>
                <a:srgbClr val="000000"/>
              </a:solidFill>
              <a:latin typeface="Arial CE" charset="-18"/>
            </a:endParaRPr>
          </a:p>
        </p:txBody>
      </p:sp>
      <p:sp>
        <p:nvSpPr>
          <p:cNvPr id="381963" name="Rectangle 11"/>
          <p:cNvSpPr>
            <a:spLocks noChangeArrowheads="1"/>
          </p:cNvSpPr>
          <p:nvPr/>
        </p:nvSpPr>
        <p:spPr bwMode="auto">
          <a:xfrm>
            <a:off x="1524000" y="5383213"/>
            <a:ext cx="246950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Arial CE" charset="-18"/>
              </a:rPr>
              <a:t>PU</a:t>
            </a: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Arial CE" charset="-18"/>
              </a:rPr>
              <a:t>MOLOG</a:t>
            </a:r>
            <a:r>
              <a:rPr lang="cs-CZ" sz="2400" dirty="0" smtClean="0">
                <a:solidFill>
                  <a:srgbClr val="000000"/>
                </a:solidFill>
                <a:latin typeface="Arial CE" charset="-18"/>
              </a:rPr>
              <a:t>IST</a:t>
            </a:r>
            <a:endParaRPr lang="en-US" sz="2400" dirty="0">
              <a:solidFill>
                <a:srgbClr val="000000"/>
              </a:solidFill>
              <a:latin typeface="Arial CE" charset="-18"/>
            </a:endParaRPr>
          </a:p>
        </p:txBody>
      </p:sp>
      <p:sp>
        <p:nvSpPr>
          <p:cNvPr id="381964" name="Rectangle 1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918450" cy="12255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ALLERGIC 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PA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IENT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- CARE</a:t>
            </a:r>
            <a:endParaRPr lang="en-GB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grpSp>
        <p:nvGrpSpPr>
          <p:cNvPr id="51213" name="Group 13"/>
          <p:cNvGrpSpPr>
            <a:grpSpLocks/>
          </p:cNvGrpSpPr>
          <p:nvPr/>
        </p:nvGrpSpPr>
        <p:grpSpPr bwMode="auto">
          <a:xfrm>
            <a:off x="0" y="1341438"/>
            <a:ext cx="9134475" cy="76200"/>
            <a:chOff x="7" y="1200"/>
            <a:chExt cx="6473" cy="57"/>
          </a:xfrm>
        </p:grpSpPr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7" y="1200"/>
              <a:ext cx="6473" cy="27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15" name="Rectangle 15"/>
            <p:cNvSpPr>
              <a:spLocks noChangeArrowheads="1"/>
            </p:cNvSpPr>
            <p:nvPr/>
          </p:nvSpPr>
          <p:spPr bwMode="auto">
            <a:xfrm>
              <a:off x="7" y="1241"/>
              <a:ext cx="6473" cy="16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4" grpId="0" animBg="1"/>
      <p:bldP spid="381955" grpId="0" animBg="1"/>
      <p:bldP spid="381956" grpId="0" animBg="1"/>
      <p:bldP spid="381957" grpId="0" animBg="1"/>
      <p:bldP spid="381958" grpId="0" animBg="1"/>
      <p:bldP spid="381959" grpId="0" autoUpdateAnimBg="0"/>
      <p:bldP spid="381960" grpId="0" autoUpdateAnimBg="0"/>
      <p:bldP spid="381961" grpId="0" autoUpdateAnimBg="0"/>
      <p:bldP spid="381962" grpId="0" autoUpdateAnimBg="0"/>
      <p:bldP spid="381963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4002" name="Picture 2" descr="PETROV"/>
          <p:cNvPicPr>
            <a:picLocks noChangeAspect="1" noChangeArrowheads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419100"/>
            <a:ext cx="8715375" cy="601980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4003" name="Text Box 3"/>
          <p:cNvSpPr txBox="1">
            <a:spLocks noChangeArrowheads="1"/>
          </p:cNvSpPr>
          <p:nvPr/>
        </p:nvSpPr>
        <p:spPr bwMode="auto">
          <a:xfrm>
            <a:off x="531813" y="1951297"/>
            <a:ext cx="4970462" cy="12003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sz="3600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Thank</a:t>
            </a:r>
            <a:r>
              <a:rPr lang="cs-CZ" sz="36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600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you</a:t>
            </a:r>
            <a:r>
              <a:rPr lang="cs-CZ" sz="36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600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for</a:t>
            </a:r>
            <a:r>
              <a:rPr lang="cs-CZ" sz="36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br>
              <a:rPr lang="cs-CZ" sz="36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3600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your</a:t>
            </a:r>
            <a:r>
              <a:rPr lang="cs-CZ" sz="36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600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attention</a:t>
            </a:r>
            <a:r>
              <a:rPr lang="en-US" sz="36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!</a:t>
            </a:r>
            <a:endParaRPr lang="cs-CZ" sz="4000" dirty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ChangeArrowheads="1"/>
          </p:cNvSpPr>
          <p:nvPr/>
        </p:nvSpPr>
        <p:spPr bwMode="auto">
          <a:xfrm>
            <a:off x="4356100" y="465138"/>
            <a:ext cx="4038600" cy="1754969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PREVENTION OF  ALLERGY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/>
            </a:r>
            <a:b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</a:b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pitchFamily="34" charset="0"/>
                <a:cs typeface="Arial CE" pitchFamily="34" charset="0"/>
              </a:rPr>
              <a:t>AND  ASTHMA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553987" name="Rectangle 3"/>
          <p:cNvSpPr>
            <a:spLocks noChangeArrowheads="1"/>
          </p:cNvSpPr>
          <p:nvPr/>
        </p:nvSpPr>
        <p:spPr bwMode="auto">
          <a:xfrm>
            <a:off x="1412452" y="2744258"/>
            <a:ext cx="6461125" cy="3638561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No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contact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with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tobacco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smoke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both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- and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postnatally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</a:p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Encouragement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spontanneous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delivery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(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contact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with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vaginal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microflora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endParaRPr lang="cs-CZ" sz="16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Encouragement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breastfeeding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also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other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reasons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than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prevention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Avoiding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broad</a:t>
            </a: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spectrum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antibiotics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and paracetamol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prenatally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and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during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first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year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life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when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possible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4475"/>
            <a:ext cx="2981325" cy="2362200"/>
          </a:xfrm>
          <a:prstGeom prst="rect">
            <a:avLst/>
          </a:prstGeom>
          <a:noFill/>
          <a:ln w="9525">
            <a:solidFill>
              <a:srgbClr val="99FF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TextovéPole 1"/>
          <p:cNvSpPr txBox="1">
            <a:spLocks noChangeArrowheads="1"/>
          </p:cNvSpPr>
          <p:nvPr/>
        </p:nvSpPr>
        <p:spPr bwMode="auto">
          <a:xfrm>
            <a:off x="6937374" y="6382819"/>
            <a:ext cx="1031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latin typeface="Arial CE" charset="-18"/>
              </a:rPr>
              <a:t>GINA2014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1533956" y="2270329"/>
            <a:ext cx="6228487" cy="4183737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History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physical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examination</a:t>
            </a:r>
            <a:endParaRPr lang="cs-CZ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Skin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Laboratory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evaluation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Functional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evaluation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Elimination-exposition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tests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(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provocation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tests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)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Involvement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of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different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specialists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0" y="1860550"/>
            <a:ext cx="9134475" cy="111125"/>
            <a:chOff x="1" y="1008"/>
            <a:chExt cx="6473" cy="70"/>
          </a:xfrm>
        </p:grpSpPr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4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263650" y="382556"/>
            <a:ext cx="6769100" cy="1285908"/>
          </a:xfrm>
        </p:spPr>
        <p:txBody>
          <a:bodyPr/>
          <a:lstStyle/>
          <a:p>
            <a:r>
              <a:rPr lang="en-GB" sz="3600" b="1" noProof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ALLERGIC DISEASES:</a:t>
            </a:r>
            <a:br>
              <a:rPr lang="en-GB" sz="3600" b="1" noProof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en-GB" sz="3600" b="1" noProof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DIAGNOSIS</a:t>
            </a:r>
            <a:endParaRPr lang="en-GB" sz="3200" b="1" noProof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1194318" y="1481138"/>
            <a:ext cx="7119258" cy="4648068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>
              <a:buFontTx/>
              <a:buChar char="•"/>
            </a:pPr>
            <a:r>
              <a:rPr lang="cs-CZ" sz="320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COMPLEX  APPROACH </a:t>
            </a:r>
            <a:endParaRPr lang="cs-CZ" sz="3200" dirty="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762000">
              <a:buFontTx/>
              <a:buChar char="•"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Environmental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adjustments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marL="457200" lvl="2" defTabSz="762000">
              <a:buFontTx/>
              <a:buChar char="•"/>
            </a:pP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In- and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outdoor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allergens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pollutants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</a:t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dietary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alterations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762000">
              <a:buFontTx/>
              <a:buChar char="•"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Specific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allergen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immunotherapy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</a:p>
          <a:p>
            <a:pPr defTabSz="762000">
              <a:buFontTx/>
              <a:buChar char="•"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Pharmacotherapy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762000">
              <a:buFontTx/>
              <a:buChar char="•"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Permanent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patient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education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defTabSz="762000">
              <a:buFontTx/>
              <a:buChar char="•"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Adjuvant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methods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  <a:p>
            <a:pPr lvl="1" defTabSz="762000">
              <a:buFontTx/>
              <a:buChar char="•"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Physiotherapy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climato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/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balneotherapy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</a:t>
            </a:r>
            <a:b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</a:b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  diet,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psychotherapy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vaccination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….</a:t>
            </a:r>
            <a:endParaRPr 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title"/>
          </p:nvPr>
        </p:nvSpPr>
        <p:spPr>
          <a:xfrm>
            <a:off x="331236" y="334963"/>
            <a:ext cx="8633927" cy="914400"/>
          </a:xfrm>
        </p:spPr>
        <p:txBody>
          <a:bodyPr/>
          <a:lstStyle/>
          <a:p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AL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L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ERG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Y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 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CE" charset="-18"/>
              </a:rPr>
              <a:t>THERAPY - APPROACH </a:t>
            </a:r>
            <a:endParaRPr lang="en-GB" sz="4000" b="1" noProof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CE" charset="-18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 flipV="1">
            <a:off x="0" y="1249363"/>
            <a:ext cx="9134475" cy="76200"/>
            <a:chOff x="1" y="1008"/>
            <a:chExt cx="6473" cy="70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 flipH="1">
              <a:off x="1" y="1044"/>
              <a:ext cx="6473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 flipH="1">
              <a:off x="1" y="1008"/>
              <a:ext cx="6473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3378" y="125218"/>
            <a:ext cx="8269643" cy="122555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GB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ERGEN I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MUNOT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ERAP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Y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(</a:t>
            </a:r>
            <a:r>
              <a:rPr lang="cs-CZ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</a:t>
            </a:r>
            <a:r>
              <a:rPr lang="en-GB" sz="36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IT)</a:t>
            </a:r>
            <a:endParaRPr lang="en-GB" sz="36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359" y="2146346"/>
            <a:ext cx="4801401" cy="4112657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flat">
            <a:solidFill>
              <a:srgbClr val="66FF99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reatment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approach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where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d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efined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doses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of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therapeutic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allergen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are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being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administered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to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the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allergic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person in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regular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intervals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.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endParaRPr lang="cs-CZ" sz="2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The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th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erapeutic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ergen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must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be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 cause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of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allergic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problems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+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IgE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mediated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hypersensitivity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(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</a:t>
            </a:r>
            <a:r>
              <a:rPr lang="cs-CZ" sz="2400" b="1" baseline="30000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type)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must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be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confirmed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.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endParaRPr lang="en-GB" sz="2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9525" y="1484313"/>
            <a:ext cx="9134475" cy="111125"/>
            <a:chOff x="6" y="1104"/>
            <a:chExt cx="5754" cy="70"/>
          </a:xfrm>
        </p:grpSpPr>
        <p:sp>
          <p:nvSpPr>
            <p:cNvPr id="10246" name="Rectangle 5"/>
            <p:cNvSpPr>
              <a:spLocks noChangeArrowheads="1"/>
            </p:cNvSpPr>
            <p:nvPr/>
          </p:nvSpPr>
          <p:spPr bwMode="auto">
            <a:xfrm>
              <a:off x="6" y="1140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7" name="Rectangle 6"/>
            <p:cNvSpPr>
              <a:spLocks noChangeArrowheads="1"/>
            </p:cNvSpPr>
            <p:nvPr/>
          </p:nvSpPr>
          <p:spPr bwMode="auto">
            <a:xfrm>
              <a:off x="6" y="1104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0245" name="Picture 7" descr="quick_dri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214331"/>
            <a:ext cx="3600450" cy="3976688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7284" y="228600"/>
            <a:ext cx="7341832" cy="8382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WHEN AIT IS </a:t>
            </a:r>
            <a:r>
              <a:rPr lang="en-GB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INDI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CE" pitchFamily="34" charset="0"/>
                <a:cs typeface="Arial CE" pitchFamily="34" charset="0"/>
              </a:rPr>
              <a:t>CATED?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26" y="2066498"/>
            <a:ext cx="5777946" cy="4130535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flat">
            <a:solidFill>
              <a:srgbClr val="66FF99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Al</a:t>
            </a:r>
            <a:r>
              <a:rPr lang="en-GB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lergic</a:t>
            </a:r>
            <a:r>
              <a:rPr lang="en-GB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r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</a:t>
            </a:r>
            <a:r>
              <a:rPr lang="en-GB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in</a:t>
            </a:r>
            <a:r>
              <a:rPr lang="cs-CZ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itis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nd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en-GB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ast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</a:t>
            </a:r>
            <a:r>
              <a:rPr lang="en-GB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ma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caused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by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known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aeroallergens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 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History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of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severe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systemic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reaction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caused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by </a:t>
            </a:r>
            <a:r>
              <a:rPr lang="cs-CZ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Hymenoptera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venom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al</a:t>
            </a:r>
            <a:r>
              <a:rPr lang="en-GB" sz="2400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lerg</a:t>
            </a:r>
            <a:r>
              <a:rPr lang="cs-CZ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y</a:t>
            </a:r>
            <a:r>
              <a:rPr lang="en-GB" sz="2400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.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IT 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in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urticaria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,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angioed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, atopic 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dermatiti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nd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food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lerg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y</a:t>
            </a:r>
            <a:r>
              <a:rPr lang="en-GB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up to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now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considered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experimental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and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is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not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recommended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for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daily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sz="24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practice</a:t>
            </a:r>
            <a:r>
              <a:rPr lang="cs-CZ" sz="2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.</a:t>
            </a:r>
            <a:endParaRPr lang="en-GB" sz="2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9525" y="1268413"/>
            <a:ext cx="9134475" cy="111125"/>
            <a:chOff x="6" y="720"/>
            <a:chExt cx="5754" cy="70"/>
          </a:xfrm>
        </p:grpSpPr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6" y="756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95" name="Rectangle 6"/>
            <p:cNvSpPr>
              <a:spLocks noChangeArrowheads="1"/>
            </p:cNvSpPr>
            <p:nvPr/>
          </p:nvSpPr>
          <p:spPr bwMode="auto">
            <a:xfrm>
              <a:off x="6" y="720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8" name="Picture 7" descr="Kočka s mouch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" t="4898" r="792" b="3320"/>
          <a:stretch>
            <a:fillRect/>
          </a:stretch>
        </p:blipFill>
        <p:spPr bwMode="auto">
          <a:xfrm>
            <a:off x="6023590" y="2155699"/>
            <a:ext cx="3049378" cy="3952135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4478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LERGEN</a:t>
            </a:r>
            <a:r>
              <a:rPr lang="cs-CZ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 SUITABLE FOR AIT</a:t>
            </a:r>
            <a: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 </a:t>
            </a:r>
            <a:br>
              <a:rPr lang="en-GB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</a:br>
            <a:endParaRPr lang="en-GB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5233" y="2516188"/>
            <a:ext cx="4767943" cy="3883025"/>
          </a:xfr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flat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GB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A/ </a:t>
            </a:r>
            <a:r>
              <a:rPr lang="en-GB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Aeroa</a:t>
            </a:r>
            <a:r>
              <a:rPr lang="cs-CZ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lergen</a:t>
            </a:r>
            <a:r>
              <a:rPr lang="cs-CZ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</a:t>
            </a:r>
            <a:endParaRPr lang="en-GB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</a:t>
            </a:r>
            <a:r>
              <a:rPr lang="cs-CZ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ollen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ergen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house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dust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mites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cockroaches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pet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a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</a:t>
            </a:r>
            <a:r>
              <a:rPr lang="en-GB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lergen</a:t>
            </a:r>
            <a:r>
              <a:rPr lang="cs-CZ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s</a:t>
            </a:r>
            <a:r>
              <a:rPr lang="en-GB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defRPr/>
            </a:pP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moulds</a:t>
            </a:r>
            <a:endParaRPr lang="en-GB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GB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B/ H</a:t>
            </a:r>
            <a:r>
              <a:rPr lang="cs-CZ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ymenoptera</a:t>
            </a:r>
            <a:r>
              <a:rPr lang="cs-CZ" b="1" noProof="0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 </a:t>
            </a:r>
            <a:r>
              <a:rPr lang="cs-CZ" b="1" noProof="0" dirty="0" err="1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E" charset="-18"/>
              </a:rPr>
              <a:t>venom</a:t>
            </a:r>
            <a:endParaRPr lang="en-GB" b="1" noProof="0" dirty="0" smtClean="0">
              <a:solidFill>
                <a:srgbClr val="99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E" charset="-18"/>
            </a:endParaRP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0" y="1635967"/>
            <a:ext cx="9134475" cy="111125"/>
            <a:chOff x="6" y="1248"/>
            <a:chExt cx="5754" cy="70"/>
          </a:xfrm>
        </p:grpSpPr>
        <p:sp>
          <p:nvSpPr>
            <p:cNvPr id="13318" name="Rectangle 5"/>
            <p:cNvSpPr>
              <a:spLocks noChangeArrowheads="1"/>
            </p:cNvSpPr>
            <p:nvPr/>
          </p:nvSpPr>
          <p:spPr bwMode="auto">
            <a:xfrm>
              <a:off x="6" y="1284"/>
              <a:ext cx="5754" cy="34"/>
            </a:xfrm>
            <a:prstGeom prst="rect">
              <a:avLst/>
            </a:prstGeom>
            <a:gradFill rotWithShape="0">
              <a:gsLst>
                <a:gs pos="0">
                  <a:srgbClr val="1E747C"/>
                </a:gs>
                <a:gs pos="50000">
                  <a:srgbClr val="3CE9F9"/>
                </a:gs>
                <a:gs pos="100000">
                  <a:srgbClr val="1E747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6" y="1248"/>
              <a:ext cx="5754" cy="18"/>
            </a:xfrm>
            <a:prstGeom prst="rect">
              <a:avLst/>
            </a:prstGeom>
            <a:gradFill rotWithShape="0">
              <a:gsLst>
                <a:gs pos="0">
                  <a:srgbClr val="976080"/>
                </a:gs>
                <a:gs pos="50000">
                  <a:srgbClr val="D989B8"/>
                </a:gs>
                <a:gs pos="100000">
                  <a:srgbClr val="976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3317" name="Picture 7" descr="an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437" y="2551922"/>
            <a:ext cx="3489325" cy="3810000"/>
          </a:xfrm>
          <a:prstGeom prst="rect">
            <a:avLst/>
          </a:prstGeom>
          <a:noFill/>
          <a:ln w="9525">
            <a:solidFill>
              <a:srgbClr val="99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ázdná prezentace">
  <a:themeElements>
    <a:clrScheme name="Prázdná prezentace 8">
      <a:dk1>
        <a:srgbClr val="808080"/>
      </a:dk1>
      <a:lt1>
        <a:srgbClr val="CCECFF"/>
      </a:lt1>
      <a:dk2>
        <a:srgbClr val="0033CC"/>
      </a:dk2>
      <a:lt2>
        <a:srgbClr val="66CCFF"/>
      </a:lt2>
      <a:accent1>
        <a:srgbClr val="FF5050"/>
      </a:accent1>
      <a:accent2>
        <a:srgbClr val="99FF33"/>
      </a:accent2>
      <a:accent3>
        <a:srgbClr val="AAADE2"/>
      </a:accent3>
      <a:accent4>
        <a:srgbClr val="AEC9DA"/>
      </a:accent4>
      <a:accent5>
        <a:srgbClr val="FFB3B3"/>
      </a:accent5>
      <a:accent6>
        <a:srgbClr val="8AE72D"/>
      </a:accent6>
      <a:hlink>
        <a:srgbClr val="FFCC00"/>
      </a:hlink>
      <a:folHlink>
        <a:srgbClr val="B2B2B2"/>
      </a:folHlink>
    </a:clrScheme>
    <a:fontScheme name="Prázdná prezenta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ázdná 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ázdná prezenta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8">
        <a:dk1>
          <a:srgbClr val="808080"/>
        </a:dk1>
        <a:lt1>
          <a:srgbClr val="CCECFF"/>
        </a:lt1>
        <a:dk2>
          <a:srgbClr val="0033CC"/>
        </a:dk2>
        <a:lt2>
          <a:srgbClr val="66CCFF"/>
        </a:lt2>
        <a:accent1>
          <a:srgbClr val="FF5050"/>
        </a:accent1>
        <a:accent2>
          <a:srgbClr val="99FF33"/>
        </a:accent2>
        <a:accent3>
          <a:srgbClr val="AAADE2"/>
        </a:accent3>
        <a:accent4>
          <a:srgbClr val="AEC9DA"/>
        </a:accent4>
        <a:accent5>
          <a:srgbClr val="FFB3B3"/>
        </a:accent5>
        <a:accent6>
          <a:srgbClr val="8AE72D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Office\Sablony\Prázdná prezentace.pot</Template>
  <TotalTime>15940</TotalTime>
  <Words>1259</Words>
  <Application>Microsoft Office PowerPoint</Application>
  <PresentationFormat>Předvádění na obrazovce (4:3)</PresentationFormat>
  <Paragraphs>313</Paragraphs>
  <Slides>38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Times New Roman</vt:lpstr>
      <vt:lpstr>Arial</vt:lpstr>
      <vt:lpstr>Arial CE</vt:lpstr>
      <vt:lpstr>Wingdings</vt:lpstr>
      <vt:lpstr>Times New Roman CE</vt:lpstr>
      <vt:lpstr>Monotype Sorts</vt:lpstr>
      <vt:lpstr>Courier New</vt:lpstr>
      <vt:lpstr>Prázdná prezentace</vt:lpstr>
      <vt:lpstr>Allergy in childhood: Need for early detection and treatment</vt:lpstr>
      <vt:lpstr>INCREASE IN ALLERGY PREVALENCE</vt:lpstr>
      <vt:lpstr>ATOPIC  SENSITIZATION</vt:lpstr>
      <vt:lpstr>Prezentace aplikace PowerPoint</vt:lpstr>
      <vt:lpstr>ALLERGIC DISEASES: DIAGNOSIS</vt:lpstr>
      <vt:lpstr>ALLERGY THERAPY - APPROACH </vt:lpstr>
      <vt:lpstr>ALLERGEN IMMUNOTHERAPY (AIT)</vt:lpstr>
      <vt:lpstr>WHEN AIT IS INDICATED?</vt:lpstr>
      <vt:lpstr>ALLERGENS SUITABLE FOR AIT   </vt:lpstr>
      <vt:lpstr>ANTIALLERGIC DRUGS</vt:lpstr>
      <vt:lpstr>Prezentace aplikace PowerPoint</vt:lpstr>
      <vt:lpstr>FOOD ALLERGY: DIAGNOSTIC APPROACH</vt:lpstr>
      <vt:lpstr>FOOD  ALLERGY: MANAGEMENT</vt:lpstr>
      <vt:lpstr>Prezentace aplikace PowerPoint</vt:lpstr>
      <vt:lpstr>ATOPIC  DERMATITIS</vt:lpstr>
      <vt:lpstr>MECHANISMS OF URTICARIA</vt:lpstr>
      <vt:lpstr>CHRONIC  URTICARIA THERAPY</vt:lpstr>
      <vt:lpstr>Prezentace aplikace PowerPoint</vt:lpstr>
      <vt:lpstr>2018 UPDATE OF GLOBAL STRATEGY FOR ASTHMA MANAGEMENT AND PREVENTION (GINA):</vt:lpstr>
      <vt:lpstr>Early childhood asthma</vt:lpstr>
      <vt:lpstr>A clinical index to define risk  of asthma in young children</vt:lpstr>
      <vt:lpstr>CLINICAL COURSE OF ASTHMA</vt:lpstr>
      <vt:lpstr>FULL  ASTHMA  CONTROL</vt:lpstr>
      <vt:lpstr>ASTHMA PHARMACOTHERAPY</vt:lpstr>
      <vt:lpstr>Prezentace aplikace PowerPoint</vt:lpstr>
      <vt:lpstr>ALLERGIC  RHINITIS  CLASSIFICATION with regard to the quality of life</vt:lpstr>
      <vt:lpstr>ALLERGIC  RHINOCONJUNCTIVITIS: DIAGNOSTIC  APPROACH</vt:lpstr>
      <vt:lpstr>ALLERGIC  CONJUNCTIVITIS</vt:lpstr>
      <vt:lpstr>ALLERGIC  RHINITIS PHARMACOTHERAPY</vt:lpstr>
      <vt:lpstr>RHINITIS – PRINCIPLES OF  PHARMACOTHERAPY</vt:lpstr>
      <vt:lpstr>PHARMACOTHERAPY</vt:lpstr>
      <vt:lpstr>CLINICAL FEATURES OF RHINITIS</vt:lpstr>
      <vt:lpstr>UNITED AIRWAY DISEASE</vt:lpstr>
      <vt:lpstr>DEFINITION OF ANAPHYLAXIS</vt:lpstr>
      <vt:lpstr>MANAGEMENT OF ANAPHYLACTIC REACTON </vt:lpstr>
      <vt:lpstr>MANAGEMENT OF ANAPHYLACTIC REACTON</vt:lpstr>
      <vt:lpstr>ALLERGIC PATIENT - CARE</vt:lpstr>
      <vt:lpstr>Prezentace aplikace PowerPoint</vt:lpstr>
    </vt:vector>
  </TitlesOfParts>
  <Company>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PYLOVÁ  INFORMAČNÍ  SLUŽBA - 6 LET  ČINNOSTI</dc:title>
  <dc:creator>MUDr.  Ondřej Rybníček</dc:creator>
  <cp:lastModifiedBy>OR</cp:lastModifiedBy>
  <cp:revision>129</cp:revision>
  <cp:lastPrinted>2018-03-11T10:35:52Z</cp:lastPrinted>
  <dcterms:created xsi:type="dcterms:W3CDTF">1998-06-08T13:43:08Z</dcterms:created>
  <dcterms:modified xsi:type="dcterms:W3CDTF">2018-03-11T10:44:08Z</dcterms:modified>
</cp:coreProperties>
</file>