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8" r:id="rId4"/>
    <p:sldId id="289" r:id="rId5"/>
    <p:sldId id="258" r:id="rId6"/>
    <p:sldId id="259" r:id="rId7"/>
    <p:sldId id="290" r:id="rId8"/>
    <p:sldId id="291" r:id="rId9"/>
    <p:sldId id="260" r:id="rId10"/>
    <p:sldId id="292" r:id="rId11"/>
    <p:sldId id="277" r:id="rId12"/>
    <p:sldId id="280" r:id="rId13"/>
    <p:sldId id="294" r:id="rId14"/>
    <p:sldId id="295" r:id="rId15"/>
    <p:sldId id="293" r:id="rId16"/>
    <p:sldId id="279" r:id="rId17"/>
    <p:sldId id="267" r:id="rId18"/>
    <p:sldId id="268" r:id="rId19"/>
    <p:sldId id="281" r:id="rId20"/>
    <p:sldId id="269" r:id="rId21"/>
    <p:sldId id="287" r:id="rId22"/>
    <p:sldId id="271" r:id="rId23"/>
    <p:sldId id="273" r:id="rId24"/>
    <p:sldId id="266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942EA-3F6D-457A-80CE-D418195D92D1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BBFD-54AA-4599-AE5E-7D8CF09CD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3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7BA3-036F-4617-A292-2105F167C716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C16-1526-4540-AA9D-BF172FE17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60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7BA3-036F-4617-A292-2105F167C716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C16-1526-4540-AA9D-BF172FE17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1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7BA3-036F-4617-A292-2105F167C716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C16-1526-4540-AA9D-BF172FE17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7BA3-036F-4617-A292-2105F167C716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C16-1526-4540-AA9D-BF172FE17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2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7BA3-036F-4617-A292-2105F167C716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C16-1526-4540-AA9D-BF172FE17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12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7BA3-036F-4617-A292-2105F167C716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C16-1526-4540-AA9D-BF172FE17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78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7BA3-036F-4617-A292-2105F167C716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C16-1526-4540-AA9D-BF172FE17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93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7BA3-036F-4617-A292-2105F167C716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C16-1526-4540-AA9D-BF172FE17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3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7BA3-036F-4617-A292-2105F167C716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C16-1526-4540-AA9D-BF172FE17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0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7BA3-036F-4617-A292-2105F167C716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C16-1526-4540-AA9D-BF172FE17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3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7BA3-036F-4617-A292-2105F167C716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C16-1526-4540-AA9D-BF172FE17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1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F7BA3-036F-4617-A292-2105F167C716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BFC16-1526-4540-AA9D-BF172FE17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9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Pathogenesis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autoimmune</a:t>
            </a:r>
            <a:r>
              <a:rPr lang="cs-CZ" dirty="0"/>
              <a:t> </a:t>
            </a:r>
            <a:r>
              <a:rPr lang="cs-CZ" dirty="0" err="1"/>
              <a:t>diseases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92241"/>
            <a:ext cx="9144000" cy="165576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Jiří </a:t>
            </a:r>
            <a:r>
              <a:rPr lang="cs-CZ" sz="2800" dirty="0" err="1" smtClean="0"/>
              <a:t>Litzman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54037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958850"/>
            <a:ext cx="807085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Nadpis 1"/>
          <p:cNvSpPr>
            <a:spLocks noGrp="1"/>
          </p:cNvSpPr>
          <p:nvPr>
            <p:ph type="title"/>
          </p:nvPr>
        </p:nvSpPr>
        <p:spPr>
          <a:xfrm>
            <a:off x="2065338" y="14288"/>
            <a:ext cx="8108950" cy="1143000"/>
          </a:xfrm>
        </p:spPr>
        <p:txBody>
          <a:bodyPr/>
          <a:lstStyle/>
          <a:p>
            <a:r>
              <a:rPr lang="en-US" altLang="cs-CZ" sz="2700"/>
              <a:t>St</a:t>
            </a:r>
            <a:r>
              <a:rPr lang="cs-CZ" altLang="cs-CZ" sz="2700"/>
              <a:t>r</a:t>
            </a:r>
            <a:r>
              <a:rPr lang="en-US" altLang="cs-CZ" sz="2700"/>
              <a:t>ength of interaction between TCR and HLA-(antigen) complexes determines the fate of thymocytes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455988" y="1611314"/>
            <a:ext cx="1631950" cy="3000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Neglected</a:t>
            </a:r>
            <a:r>
              <a:rPr lang="cs-CZ" sz="1500" dirty="0"/>
              <a:t> </a:t>
            </a:r>
            <a:r>
              <a:rPr lang="cs-CZ" sz="1500" dirty="0" err="1"/>
              <a:t>cells</a:t>
            </a:r>
            <a:endParaRPr lang="cs-CZ" sz="15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87939" y="1611314"/>
            <a:ext cx="1989137" cy="300037"/>
          </a:xfrm>
          <a:prstGeom prst="rect">
            <a:avLst/>
          </a:prstGeom>
          <a:solidFill>
            <a:srgbClr val="56973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/>
              <a:t>Positive </a:t>
            </a:r>
            <a:r>
              <a:rPr lang="cs-CZ" sz="1500" dirty="0" err="1"/>
              <a:t>selectoion</a:t>
            </a:r>
            <a:endParaRPr lang="cs-CZ" sz="15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32626" y="1611313"/>
            <a:ext cx="1611313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/>
              <a:t>Negative </a:t>
            </a:r>
            <a:r>
              <a:rPr lang="cs-CZ" sz="1500" dirty="0" err="1"/>
              <a:t>selection</a:t>
            </a:r>
            <a:endParaRPr lang="cs-CZ" sz="15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24450" y="5516564"/>
            <a:ext cx="3563938" cy="30638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Stength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interaction</a:t>
            </a:r>
            <a:endParaRPr lang="cs-CZ" sz="1500" dirty="0"/>
          </a:p>
        </p:txBody>
      </p:sp>
      <p:pic>
        <p:nvPicPr>
          <p:cNvPr id="12296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5949950"/>
            <a:ext cx="4365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2522539" y="6053138"/>
            <a:ext cx="1844675" cy="30956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dirty="0">
                <a:solidFill>
                  <a:schemeClr val="tx1"/>
                </a:solidFill>
              </a:rPr>
              <a:t>Cell </a:t>
            </a:r>
            <a:r>
              <a:rPr lang="cs-CZ" sz="1600" dirty="0" err="1">
                <a:solidFill>
                  <a:schemeClr val="tx1"/>
                </a:solidFill>
              </a:rPr>
              <a:t>death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0418" y="347018"/>
            <a:ext cx="5218568" cy="1325563"/>
          </a:xfrm>
        </p:spPr>
        <p:txBody>
          <a:bodyPr/>
          <a:lstStyle/>
          <a:p>
            <a:r>
              <a:rPr lang="cs-CZ" dirty="0"/>
              <a:t>AIRE gene </a:t>
            </a:r>
            <a:r>
              <a:rPr lang="cs-CZ" dirty="0" err="1"/>
              <a:t>deficiency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Results is a rare disease APECED (Autoimmune </a:t>
            </a:r>
            <a:r>
              <a:rPr lang="en-GB" dirty="0" err="1" smtClean="0"/>
              <a:t>polyendocrinopathy</a:t>
            </a:r>
            <a:r>
              <a:rPr lang="en-GB" dirty="0" smtClean="0"/>
              <a:t>-candidiasis-ectodermal dystrophy) </a:t>
            </a:r>
            <a:endParaRPr lang="cs-CZ" dirty="0" smtClean="0"/>
          </a:p>
          <a:p>
            <a:r>
              <a:rPr lang="en-GB" dirty="0" err="1" smtClean="0"/>
              <a:t>Autoimune</a:t>
            </a:r>
            <a:r>
              <a:rPr lang="en-GB" dirty="0" smtClean="0"/>
              <a:t> </a:t>
            </a:r>
            <a:r>
              <a:rPr lang="en-GB" dirty="0" smtClean="0"/>
              <a:t>manifestations: autoimmune </a:t>
            </a:r>
            <a:r>
              <a:rPr lang="en-GB" dirty="0" err="1" smtClean="0"/>
              <a:t>polye</a:t>
            </a:r>
            <a:r>
              <a:rPr lang="cs-CZ" dirty="0" smtClean="0"/>
              <a:t>n</a:t>
            </a:r>
            <a:r>
              <a:rPr lang="en-GB" dirty="0" err="1" smtClean="0"/>
              <a:t>dokrinopathy</a:t>
            </a:r>
            <a:r>
              <a:rPr lang="en-GB" dirty="0" smtClean="0"/>
              <a:t> </a:t>
            </a:r>
            <a:r>
              <a:rPr lang="en-GB" dirty="0" smtClean="0"/>
              <a:t>(most importantly hypoparathyroidism, Addison's disease), autoimmune hepatitis, vitiligo, alopecia.... </a:t>
            </a:r>
            <a:endParaRPr lang="cs-CZ" dirty="0" smtClean="0"/>
          </a:p>
          <a:p>
            <a:r>
              <a:rPr lang="en-GB" dirty="0" err="1" smtClean="0"/>
              <a:t>Mucocutaneous</a:t>
            </a:r>
            <a:r>
              <a:rPr lang="en-GB" dirty="0" smtClean="0"/>
              <a:t> </a:t>
            </a:r>
            <a:r>
              <a:rPr lang="en-GB" dirty="0" err="1" smtClean="0"/>
              <a:t>kandidiasis</a:t>
            </a:r>
            <a:r>
              <a:rPr lang="en-GB" dirty="0" smtClean="0"/>
              <a:t> is caused by autoantibodies against IL-17.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82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927" y="347018"/>
            <a:ext cx="10515600" cy="1325563"/>
          </a:xfrm>
        </p:spPr>
        <p:txBody>
          <a:bodyPr/>
          <a:lstStyle/>
          <a:p>
            <a:r>
              <a:rPr lang="cs-CZ" dirty="0" err="1" smtClean="0"/>
              <a:t>Innate</a:t>
            </a:r>
            <a:r>
              <a:rPr lang="cs-CZ" dirty="0" smtClean="0"/>
              <a:t> </a:t>
            </a:r>
            <a:r>
              <a:rPr lang="cs-CZ" dirty="0" err="1"/>
              <a:t>defects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apoptosis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number of genes may be affected. </a:t>
            </a:r>
          </a:p>
          <a:p>
            <a:r>
              <a:rPr lang="en-GB" dirty="0" smtClean="0"/>
              <a:t>The most frequent disease – autoimmune lymphoproliferative syndrome (ALPS).</a:t>
            </a:r>
          </a:p>
          <a:p>
            <a:r>
              <a:rPr lang="en-GB" dirty="0" smtClean="0"/>
              <a:t>Lymphadenopathy, </a:t>
            </a:r>
            <a:r>
              <a:rPr lang="en-GB" dirty="0" err="1" smtClean="0"/>
              <a:t>hepato</a:t>
            </a:r>
            <a:r>
              <a:rPr lang="cs-CZ" dirty="0" smtClean="0"/>
              <a:t>s</a:t>
            </a:r>
            <a:r>
              <a:rPr lang="en-GB" dirty="0" err="1" smtClean="0"/>
              <a:t>plenomegaly</a:t>
            </a:r>
            <a:r>
              <a:rPr lang="en-GB" dirty="0" smtClean="0"/>
              <a:t>, autoimmune anaemia, thrombocytopenia, other autoimmune diseases. </a:t>
            </a:r>
            <a:endParaRPr lang="cs-CZ" dirty="0" smtClean="0"/>
          </a:p>
          <a:p>
            <a:r>
              <a:rPr lang="en-GB" dirty="0" smtClean="0"/>
              <a:t>A significant increase of  CD4-CD8-T-lymphocyte in the blood.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3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Immune tolerance</a:t>
            </a:r>
            <a:endParaRPr lang="en-US" altLang="cs-CZ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mtClean="0"/>
              <a:t>Peripheral:</a:t>
            </a:r>
          </a:p>
          <a:p>
            <a:pPr lvl="1" eaLnBrk="1" hangingPunct="1"/>
            <a:r>
              <a:rPr lang="en-GB" altLang="cs-CZ" u="sng" smtClean="0"/>
              <a:t>Clonal deletion</a:t>
            </a:r>
            <a:r>
              <a:rPr lang="en-GB" altLang="cs-CZ" smtClean="0"/>
              <a:t> - elimination of autoreactive cells by apoptosis</a:t>
            </a:r>
          </a:p>
          <a:p>
            <a:pPr lvl="1" eaLnBrk="1" hangingPunct="1"/>
            <a:r>
              <a:rPr lang="en-GB" altLang="cs-CZ" u="sng" smtClean="0"/>
              <a:t>Clonal anergy</a:t>
            </a:r>
            <a:r>
              <a:rPr lang="en-GB" altLang="cs-CZ" smtClean="0"/>
              <a:t> - costimulatory signals are lacking </a:t>
            </a:r>
          </a:p>
          <a:p>
            <a:pPr lvl="1" eaLnBrk="1" hangingPunct="1"/>
            <a:r>
              <a:rPr lang="en-GB" altLang="cs-CZ" u="sng" smtClean="0"/>
              <a:t>Clonal ignorance</a:t>
            </a:r>
            <a:r>
              <a:rPr lang="en-GB" altLang="cs-CZ" smtClean="0"/>
              <a:t> - to low concentration of antigen does not stimulate immune response</a:t>
            </a:r>
          </a:p>
          <a:p>
            <a:pPr lvl="1" eaLnBrk="1" hangingPunct="1"/>
            <a:r>
              <a:rPr lang="en-GB" altLang="cs-CZ" u="sng" smtClean="0"/>
              <a:t>Suppression</a:t>
            </a:r>
            <a:r>
              <a:rPr lang="en-GB" altLang="cs-CZ" smtClean="0"/>
              <a:t> - autoreactivity is blocked by  regulatory cells</a:t>
            </a:r>
            <a:r>
              <a:rPr lang="cs-CZ" altLang="cs-CZ" smtClean="0"/>
              <a:t> </a:t>
            </a:r>
          </a:p>
          <a:p>
            <a:pPr eaLnBrk="1"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7041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2" descr="schema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863601"/>
            <a:ext cx="76327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74826" y="0"/>
            <a:ext cx="88931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err="1" smtClean="0"/>
              <a:t>Activation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immune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by antigen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43251" y="1649414"/>
            <a:ext cx="1433513" cy="339725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/>
              <a:t>B-cell receptor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59451" y="2314576"/>
            <a:ext cx="1477963" cy="30956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Antigen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063751" y="5345113"/>
            <a:ext cx="1700213" cy="30956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 err="1"/>
              <a:t>Antibodies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281488" y="3497264"/>
            <a:ext cx="1625600" cy="4841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 anchor="ctr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 err="1"/>
              <a:t>Interleukin</a:t>
            </a:r>
            <a:r>
              <a:rPr lang="cs-CZ" sz="1600" dirty="0"/>
              <a:t> 4,5,6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B-cell </a:t>
            </a:r>
            <a:r>
              <a:rPr lang="cs-CZ" sz="1600" dirty="0" err="1"/>
              <a:t>activation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02363" y="3941763"/>
            <a:ext cx="1331912" cy="34766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 err="1"/>
              <a:t>Interleukin</a:t>
            </a:r>
            <a:r>
              <a:rPr lang="cs-CZ" sz="1600" dirty="0"/>
              <a:t> 4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937625" y="2684463"/>
            <a:ext cx="1479550" cy="47085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Antigen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 err="1"/>
              <a:t>presenting</a:t>
            </a:r>
            <a:r>
              <a:rPr lang="cs-CZ" sz="1600" dirty="0"/>
              <a:t> cell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86213" y="2314576"/>
            <a:ext cx="812800" cy="347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 cell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124825" y="2241550"/>
            <a:ext cx="960438" cy="363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peptide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312026" y="3349626"/>
            <a:ext cx="1108075" cy="347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DC80/86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199439" y="3349626"/>
            <a:ext cx="960437" cy="347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MHCII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607300" y="4375150"/>
            <a:ext cx="812800" cy="3381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CD28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005764" y="4681539"/>
            <a:ext cx="814387" cy="6000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Th0</a:t>
            </a:r>
          </a:p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 Cell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264150" y="5289551"/>
            <a:ext cx="812800" cy="601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Th2</a:t>
            </a:r>
          </a:p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 Cell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168901" y="4532313"/>
            <a:ext cx="1330325" cy="34766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 err="1"/>
              <a:t>Interleukin</a:t>
            </a:r>
            <a:r>
              <a:rPr lang="cs-CZ" sz="1600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439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T</a:t>
            </a:r>
            <a:r>
              <a:rPr lang="cs-CZ" altLang="en-US" baseline="-25000" smtClean="0"/>
              <a:t>reg </a:t>
            </a:r>
            <a:r>
              <a:rPr lang="cs-CZ" altLang="en-US" smtClean="0"/>
              <a:t>lymphocytes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916114"/>
            <a:ext cx="8610600" cy="418147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err="1" smtClean="0"/>
              <a:t>Thymic</a:t>
            </a:r>
            <a:r>
              <a:rPr lang="en-US" altLang="en-US" dirty="0" smtClean="0"/>
              <a:t> development, but can be in</a:t>
            </a:r>
            <a:r>
              <a:rPr lang="cs-CZ" altLang="en-US" dirty="0" smtClean="0"/>
              <a:t>d</a:t>
            </a:r>
            <a:r>
              <a:rPr lang="en-US" altLang="en-US" dirty="0" err="1" smtClean="0"/>
              <a:t>uced</a:t>
            </a:r>
            <a:r>
              <a:rPr lang="en-US" altLang="en-US" dirty="0" smtClean="0"/>
              <a:t> also in periphery.</a:t>
            </a:r>
          </a:p>
          <a:p>
            <a:r>
              <a:rPr lang="en-US" altLang="en-US" dirty="0" smtClean="0"/>
              <a:t>FOX-P3 is a crucial transcription factor</a:t>
            </a:r>
          </a:p>
          <a:p>
            <a:r>
              <a:rPr lang="en-US" altLang="en-US" dirty="0" smtClean="0"/>
              <a:t> In flow cytometry CD4+CD25+ (FOX-P3+)</a:t>
            </a:r>
          </a:p>
          <a:p>
            <a:r>
              <a:rPr lang="en-US" altLang="en-US" dirty="0" smtClean="0"/>
              <a:t>Involved in </a:t>
            </a:r>
            <a:r>
              <a:rPr lang="en-US" altLang="en-US" dirty="0" err="1" smtClean="0"/>
              <a:t>tolera</a:t>
            </a:r>
            <a:r>
              <a:rPr lang="cs-CZ" altLang="en-US" dirty="0" smtClean="0"/>
              <a:t>n</a:t>
            </a:r>
            <a:r>
              <a:rPr lang="en-US" altLang="en-US" dirty="0" err="1" smtClean="0"/>
              <a:t>ce</a:t>
            </a:r>
            <a:r>
              <a:rPr lang="en-US" altLang="en-US" dirty="0" smtClean="0"/>
              <a:t> of autoantigens</a:t>
            </a:r>
          </a:p>
          <a:p>
            <a:r>
              <a:rPr lang="en-US" altLang="en-US" dirty="0" smtClean="0"/>
              <a:t>Direct effect on other T cells by CTLA-4 molecule and also by  soluble o</a:t>
            </a:r>
            <a:r>
              <a:rPr lang="cs-CZ" altLang="en-US" dirty="0" smtClean="0"/>
              <a:t>r</a:t>
            </a:r>
            <a:r>
              <a:rPr lang="en-US" altLang="en-US" dirty="0" smtClean="0"/>
              <a:t> me</a:t>
            </a:r>
            <a:r>
              <a:rPr lang="cs-CZ" altLang="en-US" dirty="0" smtClean="0"/>
              <a:t>m</a:t>
            </a:r>
            <a:r>
              <a:rPr lang="en-US" altLang="en-US" dirty="0" smtClean="0"/>
              <a:t>brane bound TGF-</a:t>
            </a:r>
            <a:r>
              <a:rPr lang="en-US" altLang="en-US" dirty="0" smtClean="0">
                <a:latin typeface="Symbol" panose="05050102010706020507" pitchFamily="18" charset="2"/>
              </a:rPr>
              <a:t>b.</a:t>
            </a:r>
          </a:p>
          <a:p>
            <a:r>
              <a:rPr lang="en-US" altLang="en-US" dirty="0" smtClean="0"/>
              <a:t>Sup</a:t>
            </a:r>
            <a:r>
              <a:rPr lang="cs-CZ" altLang="en-US" dirty="0" smtClean="0"/>
              <a:t>p</a:t>
            </a:r>
            <a:r>
              <a:rPr lang="en-US" altLang="en-US" dirty="0" err="1" smtClean="0"/>
              <a:t>ress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fu</a:t>
            </a:r>
            <a:r>
              <a:rPr lang="cs-CZ" altLang="en-US" dirty="0" smtClean="0"/>
              <a:t>n</a:t>
            </a:r>
            <a:r>
              <a:rPr lang="en-US" altLang="en-US" dirty="0" err="1" smtClean="0"/>
              <a:t>ction</a:t>
            </a:r>
            <a:r>
              <a:rPr lang="en-US" altLang="en-US" dirty="0" smtClean="0"/>
              <a:t> of antigen</a:t>
            </a:r>
            <a:r>
              <a:rPr lang="cs-CZ" altLang="en-US" dirty="0" smtClean="0"/>
              <a:t>-</a:t>
            </a:r>
            <a:r>
              <a:rPr lang="en-US" altLang="en-US" dirty="0" smtClean="0"/>
              <a:t>presenting cells</a:t>
            </a:r>
            <a:r>
              <a:rPr lang="cs-CZ" altLang="en-US" dirty="0" smtClean="0"/>
              <a:t>.</a:t>
            </a:r>
            <a:endParaRPr lang="en-US" altLang="en-US" dirty="0" smtClean="0"/>
          </a:p>
          <a:p>
            <a:r>
              <a:rPr lang="en-US" altLang="en-US" dirty="0" smtClean="0"/>
              <a:t>However also </a:t>
            </a:r>
            <a:r>
              <a:rPr lang="en-US" altLang="en-US" dirty="0" err="1" smtClean="0"/>
              <a:t>invol</a:t>
            </a:r>
            <a:r>
              <a:rPr lang="cs-CZ" altLang="en-US" dirty="0" smtClean="0"/>
              <a:t>v</a:t>
            </a:r>
            <a:r>
              <a:rPr lang="en-US" altLang="en-US" dirty="0" err="1" smtClean="0"/>
              <a:t>ed</a:t>
            </a:r>
            <a:r>
              <a:rPr lang="en-US" altLang="en-US" dirty="0" smtClean="0"/>
              <a:t> in „</a:t>
            </a:r>
            <a:r>
              <a:rPr lang="en-US" altLang="en-US" dirty="0" err="1" smtClean="0"/>
              <a:t>autotoleration</a:t>
            </a:r>
            <a:r>
              <a:rPr lang="en-US" altLang="en-US" dirty="0" smtClean="0"/>
              <a:t>“ of tumor cells</a:t>
            </a:r>
          </a:p>
          <a:p>
            <a:r>
              <a:rPr lang="en-US" altLang="en-US" dirty="0" smtClean="0"/>
              <a:t>Comprise approximately  5-10% of peripheral CD4+ lymphocytes.</a:t>
            </a:r>
          </a:p>
          <a:p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977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FOX-P3 </a:t>
            </a:r>
            <a:r>
              <a:rPr lang="cs-CZ" dirty="0" err="1"/>
              <a:t>transcription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</a:t>
            </a:r>
            <a:r>
              <a:rPr lang="cs-CZ" dirty="0" err="1" smtClean="0"/>
              <a:t>deficiency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Results is a serious rare disease</a:t>
            </a:r>
            <a:r>
              <a:rPr lang="cs-CZ" dirty="0" smtClean="0"/>
              <a:t> -  </a:t>
            </a:r>
            <a:r>
              <a:rPr lang="en-GB" dirty="0" smtClean="0"/>
              <a:t>IPEX syndrome (Immune by the dysregulation, </a:t>
            </a:r>
            <a:r>
              <a:rPr lang="en-GB" dirty="0" err="1" smtClean="0"/>
              <a:t>Polyendocrinopathy</a:t>
            </a:r>
            <a:r>
              <a:rPr lang="en-GB" dirty="0" smtClean="0"/>
              <a:t>, Enteropathy, X-linked) </a:t>
            </a:r>
            <a:endParaRPr lang="cs-CZ" dirty="0" smtClean="0"/>
          </a:p>
          <a:p>
            <a:r>
              <a:rPr lang="en-GB" dirty="0" smtClean="0"/>
              <a:t>Severe autoimmune enteritis, diabetes mellitus, eczema, hypothyroidism... </a:t>
            </a:r>
          </a:p>
          <a:p>
            <a:r>
              <a:rPr lang="en-GB" dirty="0" smtClean="0"/>
              <a:t>The gene is on X-chromosome.</a:t>
            </a:r>
          </a:p>
          <a:p>
            <a:r>
              <a:rPr lang="en-GB" dirty="0" smtClean="0"/>
              <a:t>Lethal if </a:t>
            </a:r>
            <a:r>
              <a:rPr lang="en-GB" dirty="0" err="1" smtClean="0"/>
              <a:t>haematopo</a:t>
            </a:r>
            <a:r>
              <a:rPr lang="cs-CZ" dirty="0" smtClean="0"/>
              <a:t>i</a:t>
            </a:r>
            <a:r>
              <a:rPr lang="en-GB" dirty="0" smtClean="0"/>
              <a:t>etic cells are not transplanted.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424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01948" y="232122"/>
            <a:ext cx="10791305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dirty="0" err="1"/>
              <a:t>Genetic</a:t>
            </a:r>
            <a:r>
              <a:rPr lang="cs-CZ" altLang="en-US" dirty="0"/>
              <a:t> </a:t>
            </a:r>
            <a:r>
              <a:rPr lang="cs-CZ" altLang="en-US" dirty="0" err="1"/>
              <a:t>aspects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autoimmune</a:t>
            </a:r>
            <a:r>
              <a:rPr lang="cs-CZ" altLang="en-US" dirty="0"/>
              <a:t> </a:t>
            </a:r>
            <a:r>
              <a:rPr lang="cs-CZ" altLang="en-US" dirty="0" err="1"/>
              <a:t>diseases</a:t>
            </a:r>
            <a:endParaRPr lang="cs-CZ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902" y="1685926"/>
            <a:ext cx="9975273" cy="4181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 smtClean="0"/>
              <a:t>The accumulation of autoimmune diseases in families.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 Inbred strains of animals which develop a defined autoimmune disease. 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As</a:t>
            </a:r>
            <a:r>
              <a:rPr lang="cs-CZ" dirty="0" smtClean="0"/>
              <a:t>s</a:t>
            </a:r>
            <a:r>
              <a:rPr lang="en-GB" dirty="0" err="1" smtClean="0"/>
              <a:t>ociation</a:t>
            </a:r>
            <a:r>
              <a:rPr lang="en-GB" dirty="0" smtClean="0"/>
              <a:t> of autoimmune dis</a:t>
            </a:r>
            <a:r>
              <a:rPr lang="cs-CZ" dirty="0" smtClean="0"/>
              <a:t>e</a:t>
            </a:r>
            <a:r>
              <a:rPr lang="en-GB" dirty="0" err="1" smtClean="0"/>
              <a:t>ases</a:t>
            </a:r>
            <a:r>
              <a:rPr lang="en-GB" dirty="0" smtClean="0"/>
              <a:t> with HLA antigens</a:t>
            </a:r>
            <a:r>
              <a:rPr lang="cs-CZ" dirty="0" smtClean="0"/>
              <a:t>.</a:t>
            </a:r>
            <a:endParaRPr lang="en-GB" dirty="0" smtClean="0"/>
          </a:p>
          <a:p>
            <a:pPr>
              <a:lnSpc>
                <a:spcPct val="80000"/>
              </a:lnSpc>
            </a:pPr>
            <a:r>
              <a:rPr lang="en-GB" dirty="0" smtClean="0"/>
              <a:t>The significance of </a:t>
            </a:r>
            <a:r>
              <a:rPr lang="en-GB" dirty="0" err="1" smtClean="0"/>
              <a:t>vari</a:t>
            </a:r>
            <a:r>
              <a:rPr lang="cs-CZ" dirty="0" err="1" smtClean="0"/>
              <a:t>ous</a:t>
            </a:r>
            <a:r>
              <a:rPr lang="en-GB" dirty="0" smtClean="0"/>
              <a:t> polymorphism of cytokine/ cytokine receptors and other regulatory genes. 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Failure of apoptosis leads to autoimmune diseases.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Majority of autoimmune diseases </a:t>
            </a:r>
            <a:r>
              <a:rPr lang="cs-CZ" dirty="0" smtClean="0"/>
              <a:t>are</a:t>
            </a:r>
            <a:r>
              <a:rPr lang="en-GB" dirty="0" smtClean="0"/>
              <a:t> more frequent in women.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77560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871" y="397042"/>
            <a:ext cx="9653045" cy="11763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dirty="0" smtClean="0"/>
              <a:t>Enviro</a:t>
            </a:r>
            <a:r>
              <a:rPr lang="cs-CZ" altLang="en-US" dirty="0" smtClean="0"/>
              <a:t>n</a:t>
            </a:r>
            <a:r>
              <a:rPr lang="en-GB" altLang="en-US" dirty="0" smtClean="0"/>
              <a:t>mental factors in the development of autoimmune diseases</a:t>
            </a:r>
            <a:endParaRPr lang="en-GB" alt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4492" y="1820488"/>
            <a:ext cx="9141805" cy="418147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Infection </a:t>
            </a:r>
            <a:endParaRPr lang="cs-CZ" dirty="0" smtClean="0"/>
          </a:p>
          <a:p>
            <a:pPr lvl="1"/>
            <a:r>
              <a:rPr lang="en-GB" dirty="0" smtClean="0"/>
              <a:t>"Bystander" effect in the ongoing inflammation.</a:t>
            </a:r>
          </a:p>
          <a:p>
            <a:pPr lvl="1"/>
            <a:r>
              <a:rPr lang="en-GB" dirty="0" smtClean="0"/>
              <a:t> Molecular mimicry.</a:t>
            </a:r>
          </a:p>
          <a:p>
            <a:pPr lvl="1"/>
            <a:r>
              <a:rPr lang="en-GB" dirty="0" smtClean="0"/>
              <a:t> Polyclonal stimulation.</a:t>
            </a:r>
          </a:p>
          <a:p>
            <a:r>
              <a:rPr lang="en-GB" dirty="0" smtClean="0"/>
              <a:t>Abnormal response to the physiological flora (IBD).</a:t>
            </a:r>
          </a:p>
          <a:p>
            <a:r>
              <a:rPr lang="en-GB" dirty="0" smtClean="0"/>
              <a:t>Effect of UV light on the development and exacerbation of SLE</a:t>
            </a:r>
          </a:p>
          <a:p>
            <a:r>
              <a:rPr lang="en-GB" dirty="0" err="1" smtClean="0"/>
              <a:t>Th</a:t>
            </a:r>
            <a:r>
              <a:rPr lang="cs-CZ" dirty="0" smtClean="0"/>
              <a:t>e</a:t>
            </a:r>
            <a:r>
              <a:rPr lang="en-GB" dirty="0" smtClean="0"/>
              <a:t> effect of stress is considered</a:t>
            </a:r>
          </a:p>
          <a:p>
            <a:r>
              <a:rPr lang="en-GB" dirty="0" smtClean="0"/>
              <a:t>Several autoimmune diseases are more frequent in </a:t>
            </a:r>
            <a:r>
              <a:rPr lang="en-GB" dirty="0" err="1" smtClean="0"/>
              <a:t>vaious</a:t>
            </a:r>
            <a:r>
              <a:rPr lang="en-GB" dirty="0" smtClean="0"/>
              <a:t> geographical areas (the north-south gradient in multiple cerebrospinal sclerosis) </a:t>
            </a:r>
          </a:p>
          <a:p>
            <a:r>
              <a:rPr lang="en-GB" dirty="0" smtClean="0"/>
              <a:t>Increased intake of iodine is associated with more frequent occurrence of </a:t>
            </a:r>
            <a:r>
              <a:rPr lang="en-GB" dirty="0" err="1" smtClean="0"/>
              <a:t>Hashiomot</a:t>
            </a:r>
            <a:r>
              <a:rPr lang="cs-CZ" dirty="0" smtClean="0"/>
              <a:t>o</a:t>
            </a:r>
            <a:r>
              <a:rPr lang="en-GB" dirty="0" smtClean="0"/>
              <a:t> </a:t>
            </a:r>
            <a:r>
              <a:rPr lang="en-GB" dirty="0" err="1" smtClean="0"/>
              <a:t>thyro</a:t>
            </a:r>
            <a:r>
              <a:rPr lang="cs-CZ" dirty="0" smtClean="0"/>
              <a:t>i</a:t>
            </a:r>
            <a:r>
              <a:rPr lang="en-GB" dirty="0" err="1" smtClean="0"/>
              <a:t>ditis</a:t>
            </a:r>
            <a:r>
              <a:rPr lang="en-GB" dirty="0" smtClean="0"/>
              <a:t>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99185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Development of autoimmune disease after pregnancy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82578"/>
            <a:ext cx="10515600" cy="1256915"/>
          </a:xfrm>
        </p:spPr>
        <p:txBody>
          <a:bodyPr/>
          <a:lstStyle/>
          <a:p>
            <a:r>
              <a:rPr lang="en-GB" dirty="0" smtClean="0"/>
              <a:t>Suspected are hormonal changes after </a:t>
            </a:r>
            <a:r>
              <a:rPr lang="cs-CZ" dirty="0" err="1" smtClean="0"/>
              <a:t>delivery</a:t>
            </a:r>
            <a:r>
              <a:rPr lang="en-GB" dirty="0" smtClean="0"/>
              <a:t> and the termination of "immunosuppression" present during pregnancy.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13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sz="5400" dirty="0" err="1"/>
              <a:t>Immmune</a:t>
            </a:r>
            <a:r>
              <a:rPr lang="cs-CZ" altLang="en-US" sz="5400" dirty="0"/>
              <a:t> tolerance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75041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en-US" dirty="0" err="1"/>
              <a:t>Frequency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autimmune</a:t>
            </a:r>
            <a:r>
              <a:rPr lang="cs-CZ" altLang="en-US" dirty="0"/>
              <a:t> </a:t>
            </a:r>
            <a:r>
              <a:rPr lang="cs-CZ" altLang="en-US" dirty="0" err="1"/>
              <a:t>diseases</a:t>
            </a:r>
            <a:r>
              <a:rPr lang="cs-CZ" altLang="en-US" dirty="0"/>
              <a:t/>
            </a:r>
            <a:br>
              <a:rPr lang="cs-CZ" altLang="en-US" dirty="0"/>
            </a:br>
            <a:r>
              <a:rPr lang="cs-CZ" altLang="en-US" sz="3200" dirty="0"/>
              <a:t>(</a:t>
            </a:r>
            <a:r>
              <a:rPr lang="cs-CZ" altLang="en-US" sz="3200" dirty="0" err="1"/>
              <a:t>Mackay</a:t>
            </a:r>
            <a:r>
              <a:rPr lang="cs-CZ" altLang="en-US" sz="3200" dirty="0"/>
              <a:t> IR, BMJ 2000; 321: 93-96)</a:t>
            </a:r>
            <a:endParaRPr lang="cs-CZ" alt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5840" y="2209627"/>
            <a:ext cx="9734204" cy="4181475"/>
          </a:xfrm>
        </p:spPr>
        <p:txBody>
          <a:bodyPr>
            <a:normAutofit/>
          </a:bodyPr>
          <a:lstStyle/>
          <a:p>
            <a:r>
              <a:rPr lang="en-US" dirty="0"/>
              <a:t>It is estimated that </a:t>
            </a:r>
            <a:r>
              <a:rPr lang="cs-CZ" dirty="0" err="1" smtClean="0"/>
              <a:t>approximately</a:t>
            </a:r>
            <a:r>
              <a:rPr lang="en-US" dirty="0" smtClean="0"/>
              <a:t> </a:t>
            </a:r>
            <a:r>
              <a:rPr lang="en-US" dirty="0"/>
              <a:t>5% </a:t>
            </a:r>
            <a:r>
              <a:rPr lang="cs-CZ" dirty="0"/>
              <a:t>(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 smtClean="0"/>
              <a:t>estimations</a:t>
            </a:r>
            <a:r>
              <a:rPr lang="cs-CZ" dirty="0" smtClean="0"/>
              <a:t> &gt; 10</a:t>
            </a:r>
            <a:r>
              <a:rPr lang="cs-CZ" dirty="0"/>
              <a:t>%) </a:t>
            </a:r>
            <a:r>
              <a:rPr lang="en-US" dirty="0"/>
              <a:t>of the population suffer from any </a:t>
            </a:r>
            <a:r>
              <a:rPr lang="en-US" dirty="0" smtClean="0"/>
              <a:t>a</a:t>
            </a:r>
            <a:r>
              <a:rPr lang="cs-CZ" dirty="0" smtClean="0"/>
              <a:t>u</a:t>
            </a:r>
            <a:r>
              <a:rPr lang="en-US" dirty="0" err="1" smtClean="0"/>
              <a:t>toimun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en-US" dirty="0"/>
              <a:t>disease</a:t>
            </a:r>
            <a:r>
              <a:rPr lang="cs-CZ" dirty="0"/>
              <a:t>.</a:t>
            </a:r>
          </a:p>
          <a:p>
            <a:r>
              <a:rPr lang="en-US" dirty="0"/>
              <a:t> Autoimmune impairment of the thyroid gland: </a:t>
            </a:r>
            <a:r>
              <a:rPr lang="cs-CZ" dirty="0" err="1" smtClean="0"/>
              <a:t>approximately</a:t>
            </a:r>
            <a:r>
              <a:rPr lang="cs-CZ" dirty="0" smtClean="0"/>
              <a:t> </a:t>
            </a:r>
            <a:r>
              <a:rPr lang="en-US" dirty="0" smtClean="0"/>
              <a:t>3</a:t>
            </a:r>
            <a:r>
              <a:rPr lang="en-US" dirty="0"/>
              <a:t>% of </a:t>
            </a:r>
            <a:r>
              <a:rPr lang="cs-CZ" dirty="0" err="1" smtClean="0"/>
              <a:t>females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endParaRPr lang="cs-CZ" dirty="0"/>
          </a:p>
          <a:p>
            <a:r>
              <a:rPr lang="en-US" dirty="0"/>
              <a:t>Rheumatoid arthritis: 1% of the population.</a:t>
            </a:r>
            <a:endParaRPr lang="cs-CZ" dirty="0"/>
          </a:p>
          <a:p>
            <a:r>
              <a:rPr lang="en-US" dirty="0"/>
              <a:t>Primary Sjogren's syndrome: 0.6-3% of women. </a:t>
            </a:r>
            <a:endParaRPr lang="cs-CZ" dirty="0"/>
          </a:p>
          <a:p>
            <a:r>
              <a:rPr lang="en-US" dirty="0"/>
              <a:t>SLE: 0,12% of the population. </a:t>
            </a:r>
            <a:endParaRPr lang="cs-CZ" dirty="0"/>
          </a:p>
          <a:p>
            <a:r>
              <a:rPr lang="en-US" dirty="0"/>
              <a:t>Multiple sclerosis: 0.1% of the population.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00858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Autoreactitity</a:t>
            </a:r>
            <a:r>
              <a:rPr lang="cs-CZ" dirty="0"/>
              <a:t> and </a:t>
            </a:r>
            <a:r>
              <a:rPr lang="cs-CZ" dirty="0" err="1"/>
              <a:t>autoimmunity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 smtClean="0"/>
              <a:t>Autoreactivity</a:t>
            </a:r>
            <a:r>
              <a:rPr lang="en-GB" b="1" dirty="0" smtClean="0"/>
              <a:t> </a:t>
            </a:r>
            <a:r>
              <a:rPr lang="en-GB" dirty="0" smtClean="0"/>
              <a:t>is a physiological process in which the immune system recognizes its own structure and respond to them. </a:t>
            </a:r>
          </a:p>
          <a:p>
            <a:r>
              <a:rPr lang="en-GB" dirty="0" smtClean="0"/>
              <a:t>It is </a:t>
            </a:r>
            <a:r>
              <a:rPr lang="cs-CZ" dirty="0" err="1" smtClean="0"/>
              <a:t>involved</a:t>
            </a:r>
            <a:r>
              <a:rPr lang="en-GB" dirty="0" smtClean="0"/>
              <a:t> during the growth, differentiation, removal of old cells.</a:t>
            </a:r>
          </a:p>
          <a:p>
            <a:r>
              <a:rPr lang="en-GB" dirty="0" smtClean="0"/>
              <a:t> </a:t>
            </a:r>
            <a:r>
              <a:rPr lang="en-GB" b="1" dirty="0" smtClean="0"/>
              <a:t>Autoimmunity </a:t>
            </a:r>
            <a:r>
              <a:rPr lang="en-GB" dirty="0" smtClean="0"/>
              <a:t>is a pathological</a:t>
            </a:r>
            <a:r>
              <a:rPr lang="cs-CZ" dirty="0" smtClean="0"/>
              <a:t> </a:t>
            </a:r>
            <a:r>
              <a:rPr lang="en-GB" dirty="0" smtClean="0"/>
              <a:t>condition, if there are clinical signs we speak about an </a:t>
            </a:r>
            <a:r>
              <a:rPr lang="en-GB" b="1" dirty="0" smtClean="0"/>
              <a:t>autoimmune disease.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3825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2463" y="381000"/>
            <a:ext cx="8538487" cy="1176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Pat</a:t>
            </a:r>
            <a:r>
              <a:rPr lang="cs-CZ" altLang="en-US" dirty="0" err="1" smtClean="0"/>
              <a:t>hogenesis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of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Autoimmune</a:t>
            </a:r>
            <a:r>
              <a:rPr lang="cs-CZ" altLang="en-US" dirty="0" smtClean="0"/>
              <a:t> </a:t>
            </a:r>
            <a:r>
              <a:rPr lang="cs-CZ" altLang="en-US" dirty="0" err="1"/>
              <a:t>D</a:t>
            </a:r>
            <a:r>
              <a:rPr lang="cs-CZ" altLang="en-US" dirty="0" err="1" smtClean="0"/>
              <a:t>iseases</a:t>
            </a:r>
            <a:r>
              <a:rPr lang="cs-CZ" altLang="en-US" dirty="0" smtClean="0"/>
              <a:t> 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470" y="1447801"/>
            <a:ext cx="9714368" cy="4181475"/>
          </a:xfrm>
        </p:spPr>
        <p:txBody>
          <a:bodyPr>
            <a:normAutofit/>
          </a:bodyPr>
          <a:lstStyle/>
          <a:p>
            <a:r>
              <a:rPr lang="en-GB" dirty="0" smtClean="0"/>
              <a:t>Autoantibodies cause </a:t>
            </a:r>
            <a:r>
              <a:rPr lang="en-GB" dirty="0" err="1" smtClean="0"/>
              <a:t>opsonization</a:t>
            </a:r>
            <a:r>
              <a:rPr lang="en-GB" dirty="0" smtClean="0"/>
              <a:t>, </a:t>
            </a:r>
            <a:r>
              <a:rPr lang="en-GB" dirty="0" err="1" smtClean="0"/>
              <a:t>activat</a:t>
            </a:r>
            <a:r>
              <a:rPr lang="cs-CZ" dirty="0" smtClean="0"/>
              <a:t>e</a:t>
            </a:r>
            <a:r>
              <a:rPr lang="en-GB" dirty="0" smtClean="0"/>
              <a:t> the complement </a:t>
            </a:r>
            <a:r>
              <a:rPr lang="en-GB" dirty="0" err="1" smtClean="0"/>
              <a:t>syst</a:t>
            </a:r>
            <a:r>
              <a:rPr lang="cs-CZ" dirty="0" err="1" smtClean="0"/>
              <a:t>em</a:t>
            </a:r>
            <a:r>
              <a:rPr lang="cs-CZ" dirty="0" smtClean="0"/>
              <a:t>,</a:t>
            </a:r>
            <a:r>
              <a:rPr lang="en-GB" dirty="0" smtClean="0"/>
              <a:t> block/stimulate the receptors, may be involved in ADCC phenomenon.</a:t>
            </a:r>
          </a:p>
          <a:p>
            <a:r>
              <a:rPr lang="en-GB" dirty="0" smtClean="0"/>
              <a:t>Complexes with autoantigen</a:t>
            </a:r>
            <a:r>
              <a:rPr lang="cs-CZ" dirty="0" smtClean="0"/>
              <a:t>s</a:t>
            </a:r>
            <a:r>
              <a:rPr lang="en-GB" dirty="0" smtClean="0"/>
              <a:t> cause </a:t>
            </a:r>
            <a:r>
              <a:rPr lang="en-GB" dirty="0" err="1" smtClean="0"/>
              <a:t>immunocomplex</a:t>
            </a:r>
            <a:r>
              <a:rPr lang="en-GB" dirty="0" smtClean="0"/>
              <a:t> disease</a:t>
            </a:r>
            <a:r>
              <a:rPr lang="cs-CZ" dirty="0" smtClean="0"/>
              <a:t>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Autoreactive T-lymphocytes: cytotoxic but also </a:t>
            </a:r>
            <a:r>
              <a:rPr lang="en-GB" dirty="0" err="1" smtClean="0"/>
              <a:t>Th</a:t>
            </a:r>
            <a:r>
              <a:rPr lang="en-GB" dirty="0" smtClean="0"/>
              <a:t> lymphocytes are involved . The best-known example is multiple sclerosis,  DM-I. </a:t>
            </a:r>
          </a:p>
          <a:p>
            <a:r>
              <a:rPr lang="en-GB" dirty="0" smtClean="0"/>
              <a:t>Non-specific mechanisms: chemotaxis of leukocytes to the site of inflammation.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98993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en-US" dirty="0" err="1"/>
              <a:t>Autoantibodies</a:t>
            </a:r>
            <a:r>
              <a:rPr lang="cs-CZ" altLang="en-US" dirty="0"/>
              <a:t> in </a:t>
            </a:r>
            <a:r>
              <a:rPr lang="cs-CZ" altLang="en-US" dirty="0" err="1"/>
              <a:t>pathogenesis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 smtClean="0"/>
              <a:t>autoimmune</a:t>
            </a:r>
            <a:r>
              <a:rPr lang="cs-CZ" altLang="en-US" dirty="0" smtClean="0"/>
              <a:t> </a:t>
            </a:r>
            <a:r>
              <a:rPr lang="cs-CZ" altLang="en-US" dirty="0" err="1"/>
              <a:t>diseases</a:t>
            </a:r>
            <a:endParaRPr lang="cs-CZ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015" y="1885432"/>
            <a:ext cx="11072552" cy="418147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presence of various of autoantibodies in low titre can be observed quite frequently in many people not suffering from autoimmune disease</a:t>
            </a:r>
            <a:r>
              <a:rPr lang="cs-CZ" dirty="0" smtClean="0"/>
              <a:t>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This incidence increases with </a:t>
            </a:r>
            <a:r>
              <a:rPr lang="cs-CZ" dirty="0" smtClean="0"/>
              <a:t>a</a:t>
            </a:r>
            <a:r>
              <a:rPr lang="en-GB" dirty="0" err="1" smtClean="0"/>
              <a:t>ge</a:t>
            </a:r>
            <a:r>
              <a:rPr lang="en-GB" dirty="0" smtClean="0"/>
              <a:t>. </a:t>
            </a:r>
          </a:p>
          <a:p>
            <a:r>
              <a:rPr lang="en-GB" dirty="0" smtClean="0"/>
              <a:t>Quite often we encounter situation when diagnostically used autoantibodies are different from the autoantibodies of </a:t>
            </a:r>
            <a:r>
              <a:rPr lang="en-GB" dirty="0" err="1" smtClean="0"/>
              <a:t>pathogenetic</a:t>
            </a:r>
            <a:r>
              <a:rPr lang="en-GB" dirty="0" smtClean="0"/>
              <a:t> importance or cellular immunity plays a crucial role. </a:t>
            </a:r>
          </a:p>
          <a:p>
            <a:r>
              <a:rPr lang="en-GB" dirty="0" smtClean="0"/>
              <a:t>The finding of certain autoantibodies may precede autoimmune disease by many years ( </a:t>
            </a:r>
            <a:r>
              <a:rPr lang="en-GB" dirty="0" err="1" smtClean="0"/>
              <a:t>antimitochondrial</a:t>
            </a:r>
            <a:r>
              <a:rPr lang="en-GB" dirty="0" smtClean="0"/>
              <a:t>, anti-cyclic </a:t>
            </a:r>
            <a:r>
              <a:rPr lang="en-GB" dirty="0" err="1" smtClean="0"/>
              <a:t>citrulinated</a:t>
            </a:r>
            <a:r>
              <a:rPr lang="en-GB" dirty="0" smtClean="0"/>
              <a:t> peptides).</a:t>
            </a:r>
          </a:p>
          <a:p>
            <a:r>
              <a:rPr lang="en-GB" dirty="0" smtClean="0"/>
              <a:t> Autoimmune disease must have clinical symptoms, the presence of autoantibodies never provides a diagnosis of a disease</a:t>
            </a:r>
            <a:r>
              <a:rPr lang="en-US" dirty="0" smtClean="0"/>
              <a:t>!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51723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113" y="442161"/>
            <a:ext cx="12451284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sz="4000" dirty="0" err="1"/>
              <a:t>Mechanisms</a:t>
            </a:r>
            <a:r>
              <a:rPr lang="cs-CZ" altLang="en-US" sz="4000" dirty="0"/>
              <a:t> </a:t>
            </a:r>
            <a:r>
              <a:rPr lang="cs-CZ" altLang="en-US" sz="4000" dirty="0" err="1"/>
              <a:t>leading</a:t>
            </a:r>
            <a:r>
              <a:rPr lang="cs-CZ" altLang="en-US" sz="4000" dirty="0"/>
              <a:t> to </a:t>
            </a:r>
            <a:r>
              <a:rPr lang="cs-CZ" altLang="en-US" sz="4000" dirty="0" err="1"/>
              <a:t>autoimmune</a:t>
            </a:r>
            <a:r>
              <a:rPr lang="cs-CZ" altLang="en-US" sz="4000" dirty="0"/>
              <a:t> </a:t>
            </a:r>
            <a:r>
              <a:rPr lang="cs-CZ" altLang="en-US" sz="4000" dirty="0" err="1"/>
              <a:t>diseases</a:t>
            </a:r>
            <a:endParaRPr lang="cs-CZ" altLang="en-US" sz="40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9" y="2057401"/>
            <a:ext cx="8137525" cy="418147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Visualization of hidden antigens </a:t>
            </a:r>
          </a:p>
          <a:p>
            <a:r>
              <a:rPr lang="en-GB" dirty="0" smtClean="0"/>
              <a:t>Cross-reactivity of </a:t>
            </a:r>
            <a:r>
              <a:rPr lang="en-GB" dirty="0" err="1" smtClean="0"/>
              <a:t>exo</a:t>
            </a:r>
            <a:r>
              <a:rPr lang="en-GB" dirty="0" smtClean="0"/>
              <a:t> - and </a:t>
            </a:r>
            <a:r>
              <a:rPr lang="en-GB" dirty="0" err="1" smtClean="0"/>
              <a:t>endoantigens</a:t>
            </a:r>
            <a:r>
              <a:rPr lang="en-GB" dirty="0" smtClean="0"/>
              <a:t> (molecular mimicry) </a:t>
            </a:r>
          </a:p>
          <a:p>
            <a:r>
              <a:rPr lang="en-GB" dirty="0" smtClean="0"/>
              <a:t>"Bystander" activation </a:t>
            </a:r>
          </a:p>
          <a:p>
            <a:r>
              <a:rPr lang="en-GB" dirty="0" smtClean="0"/>
              <a:t>Abnormal expression of HLA-II antigens</a:t>
            </a:r>
          </a:p>
          <a:p>
            <a:r>
              <a:rPr lang="en-GB" dirty="0" smtClean="0"/>
              <a:t>Polyclonal stimulation of T-and B – lymphocytes</a:t>
            </a:r>
          </a:p>
          <a:p>
            <a:r>
              <a:rPr lang="en-GB" dirty="0" smtClean="0"/>
              <a:t>Impaired function of regulatory T-lymphocytes.</a:t>
            </a:r>
          </a:p>
          <a:p>
            <a:r>
              <a:rPr lang="en-GB" dirty="0" smtClean="0"/>
              <a:t> The formation of </a:t>
            </a:r>
            <a:r>
              <a:rPr lang="en-GB" dirty="0" err="1" smtClean="0"/>
              <a:t>neoantigens</a:t>
            </a:r>
            <a:r>
              <a:rPr lang="en-GB" dirty="0" smtClean="0"/>
              <a:t> (e.g. the effect of drugs, infections.</a:t>
            </a:r>
            <a:endParaRPr lang="en-GB" altLang="en-US" dirty="0" smtClean="0"/>
          </a:p>
          <a:p>
            <a:pPr eaLnBrk="1" hangingPunct="1"/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7191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Hashimoto</a:t>
            </a:r>
            <a:r>
              <a:rPr lang="cs-CZ" dirty="0"/>
              <a:t> </a:t>
            </a:r>
            <a:r>
              <a:rPr lang="cs-CZ" dirty="0" err="1" smtClean="0"/>
              <a:t>thyroiditis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Autoimmune thyroiditis</a:t>
            </a:r>
          </a:p>
          <a:p>
            <a:r>
              <a:rPr lang="en-GB" dirty="0" err="1" smtClean="0"/>
              <a:t>Lymphacytic</a:t>
            </a:r>
            <a:r>
              <a:rPr lang="en-GB" dirty="0" smtClean="0"/>
              <a:t> infiltration of the gland </a:t>
            </a:r>
          </a:p>
          <a:p>
            <a:r>
              <a:rPr lang="en-GB" dirty="0" smtClean="0"/>
              <a:t>The presence of antibodies against thyroglobulin (TG) and microsomal peroxidase (MPO).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56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Hashimoto</a:t>
            </a:r>
            <a:r>
              <a:rPr lang="cs-CZ" dirty="0"/>
              <a:t> </a:t>
            </a:r>
            <a:r>
              <a:rPr lang="cs-CZ" dirty="0" err="1" smtClean="0"/>
              <a:t>thyroiditis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Symptoms of hyperthyroidism can be observed at the beginning of the disease – perhaps as a result of release of hormones from the colloid due to the necrosis of follicular cells. </a:t>
            </a:r>
          </a:p>
          <a:p>
            <a:r>
              <a:rPr lang="en-GB" dirty="0" smtClean="0"/>
              <a:t>Sometimes, it is possible to demonstrate antibodies against TSH</a:t>
            </a:r>
            <a:r>
              <a:rPr lang="cs-CZ" dirty="0" smtClean="0"/>
              <a:t>R</a:t>
            </a:r>
            <a:r>
              <a:rPr lang="en-GB" dirty="0" smtClean="0"/>
              <a:t>, but they have usually a blocking effect. </a:t>
            </a:r>
          </a:p>
          <a:p>
            <a:r>
              <a:rPr lang="en-GB" dirty="0" smtClean="0"/>
              <a:t>On the contrary, in some patients with Graves - </a:t>
            </a:r>
            <a:r>
              <a:rPr lang="en-GB" dirty="0" err="1" smtClean="0"/>
              <a:t>Basedow</a:t>
            </a:r>
            <a:r>
              <a:rPr lang="en-GB" dirty="0" smtClean="0"/>
              <a:t> disease antibodies against TG and the MPO can be demonstrated.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723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Autoimmunity</a:t>
            </a:r>
            <a:r>
              <a:rPr lang="cs-CZ" dirty="0"/>
              <a:t> in </a:t>
            </a:r>
            <a:r>
              <a:rPr lang="cs-CZ" dirty="0" err="1" smtClean="0"/>
              <a:t>Hashimoto</a:t>
            </a:r>
            <a:r>
              <a:rPr lang="cs-CZ" dirty="0" smtClean="0"/>
              <a:t> </a:t>
            </a:r>
            <a:r>
              <a:rPr lang="cs-CZ" dirty="0" err="1"/>
              <a:t>thyroiditis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Antibodies against thyroglobulin and microsomal peroxidase - some fix complement, i.e. they can have a </a:t>
            </a:r>
            <a:r>
              <a:rPr lang="en-GB" dirty="0" err="1" smtClean="0"/>
              <a:t>cytolytic</a:t>
            </a:r>
            <a:r>
              <a:rPr lang="en-GB" dirty="0" smtClean="0"/>
              <a:t> effect, in another patients complement fixation cannot be demonstrated. </a:t>
            </a:r>
          </a:p>
          <a:p>
            <a:r>
              <a:rPr lang="en-GB" dirty="0" smtClean="0"/>
              <a:t>Some patients have antibodies against TSH – they have usual</a:t>
            </a:r>
            <a:r>
              <a:rPr lang="cs-CZ" dirty="0" smtClean="0"/>
              <a:t>l</a:t>
            </a:r>
            <a:r>
              <a:rPr lang="en-GB" dirty="0" smtClean="0"/>
              <a:t>y a blocking effect.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Pathogenetically</a:t>
            </a:r>
            <a:r>
              <a:rPr lang="en-GB" dirty="0" smtClean="0"/>
              <a:t>, T-lymphocytes are </a:t>
            </a:r>
            <a:r>
              <a:rPr lang="en-GB" dirty="0" err="1" smtClean="0"/>
              <a:t>proba</a:t>
            </a:r>
            <a:r>
              <a:rPr lang="cs-CZ" dirty="0" smtClean="0"/>
              <a:t>b</a:t>
            </a:r>
            <a:r>
              <a:rPr lang="en-GB" dirty="0" err="1" smtClean="0"/>
              <a:t>ly</a:t>
            </a:r>
            <a:r>
              <a:rPr lang="en-GB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GB" dirty="0" smtClean="0"/>
              <a:t>most important: Cytotoxic CD8 lymphocytes, Th1 lymphocytes stimulate both CD8 lymphocytes ( IL-2, IFN-gamma), macrophages Th2 lymphocytes stimulate formation of antibodies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879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 smtClean="0"/>
              <a:t>mechanisms</a:t>
            </a:r>
            <a:r>
              <a:rPr lang="cs-CZ" dirty="0" smtClean="0"/>
              <a:t> </a:t>
            </a:r>
            <a:r>
              <a:rPr lang="cs-CZ" dirty="0" err="1"/>
              <a:t>leading</a:t>
            </a:r>
            <a:r>
              <a:rPr lang="cs-CZ" dirty="0"/>
              <a:t> to </a:t>
            </a:r>
            <a:r>
              <a:rPr lang="cs-CZ" dirty="0" err="1"/>
              <a:t>autoimmune</a:t>
            </a:r>
            <a:r>
              <a:rPr lang="cs-CZ" dirty="0"/>
              <a:t> </a:t>
            </a:r>
            <a:r>
              <a:rPr lang="cs-CZ" dirty="0" err="1" smtClean="0"/>
              <a:t>thyroiditis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Molecular mimicry – the triggering antigen was not documented.</a:t>
            </a:r>
          </a:p>
          <a:p>
            <a:r>
              <a:rPr lang="en-GB" dirty="0" smtClean="0"/>
              <a:t>Now considered the possibility of cross-reactivity of HSP proteins.</a:t>
            </a:r>
          </a:p>
          <a:p>
            <a:r>
              <a:rPr lang="en-GB" dirty="0" smtClean="0"/>
              <a:t> Bystander effect o</a:t>
            </a:r>
            <a:r>
              <a:rPr lang="cs-CZ" dirty="0" smtClean="0"/>
              <a:t>f</a:t>
            </a:r>
            <a:r>
              <a:rPr lang="en-GB" dirty="0" smtClean="0"/>
              <a:t> abnormal expression of HLA-II on the cells of the thyroid gland.</a:t>
            </a:r>
          </a:p>
          <a:p>
            <a:r>
              <a:rPr lang="en-GB" dirty="0" smtClean="0"/>
              <a:t> Induction of apoptosis –  increased expression of FAS on </a:t>
            </a:r>
            <a:r>
              <a:rPr lang="en-GB" dirty="0" err="1" smtClean="0"/>
              <a:t>thyreocytes</a:t>
            </a:r>
            <a:r>
              <a:rPr lang="en-GB" dirty="0" smtClean="0"/>
              <a:t> under the influence of IL-1beta (product of Th1 cells)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058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err="1"/>
              <a:t>Triggering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Hashimoto</a:t>
            </a:r>
            <a:r>
              <a:rPr lang="cs-CZ" dirty="0"/>
              <a:t> </a:t>
            </a:r>
            <a:r>
              <a:rPr lang="cs-CZ" dirty="0" err="1"/>
              <a:t>thyroiditis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Infection – quite frequently and infection precedes the disease, however a concrete triggering microbe has never been  </a:t>
            </a:r>
            <a:r>
              <a:rPr lang="en-GB" dirty="0" err="1" smtClean="0"/>
              <a:t>demonstr</a:t>
            </a:r>
            <a:r>
              <a:rPr lang="cs-CZ" dirty="0" smtClean="0"/>
              <a:t>a</a:t>
            </a:r>
            <a:r>
              <a:rPr lang="en-GB" dirty="0" smtClean="0"/>
              <a:t>ted</a:t>
            </a:r>
            <a:r>
              <a:rPr lang="cs-CZ" dirty="0" smtClean="0"/>
              <a:t>.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Stress – can be documented in some patients </a:t>
            </a:r>
          </a:p>
          <a:p>
            <a:r>
              <a:rPr lang="en-GB" dirty="0" smtClean="0"/>
              <a:t>Sex – ratio of women: men - 25:1 </a:t>
            </a:r>
          </a:p>
          <a:p>
            <a:r>
              <a:rPr lang="en-GB" dirty="0" smtClean="0"/>
              <a:t>A period after giving birth </a:t>
            </a:r>
          </a:p>
          <a:p>
            <a:r>
              <a:rPr lang="en-GB" dirty="0" smtClean="0"/>
              <a:t>A large intake of iodine radiation (mainly studies after the Chernobyl disaster)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20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287" y="260350"/>
            <a:ext cx="8577326" cy="1143000"/>
          </a:xfrm>
        </p:spPr>
        <p:txBody>
          <a:bodyPr>
            <a:normAutofit fontScale="90000"/>
          </a:bodyPr>
          <a:lstStyle/>
          <a:p>
            <a:r>
              <a:rPr lang="cs-CZ" altLang="en-US" sz="4000" dirty="0" err="1"/>
              <a:t>Clonal</a:t>
            </a:r>
            <a:r>
              <a:rPr lang="cs-CZ" altLang="en-US" sz="4000" dirty="0"/>
              <a:t> </a:t>
            </a:r>
            <a:r>
              <a:rPr lang="cs-CZ" altLang="en-US" sz="4000" dirty="0" err="1"/>
              <a:t>selection</a:t>
            </a:r>
            <a:r>
              <a:rPr lang="cs-CZ" altLang="en-US" sz="4000" dirty="0"/>
              <a:t> </a:t>
            </a:r>
            <a:r>
              <a:rPr lang="cs-CZ" altLang="en-US" sz="4000" dirty="0" err="1"/>
              <a:t>theory</a:t>
            </a:r>
            <a:r>
              <a:rPr lang="cs-CZ" altLang="en-US" sz="4000" dirty="0"/>
              <a:t> </a:t>
            </a:r>
            <a:r>
              <a:rPr lang="cs-CZ" altLang="en-US" sz="4000" dirty="0" smtClean="0"/>
              <a:t> - </a:t>
            </a:r>
            <a:r>
              <a:rPr lang="cs-CZ" altLang="en-US" sz="4000" dirty="0" err="1" smtClean="0"/>
              <a:t>Forbidden</a:t>
            </a:r>
            <a:r>
              <a:rPr lang="cs-CZ" altLang="en-US" sz="4000" dirty="0" smtClean="0"/>
              <a:t> </a:t>
            </a:r>
            <a:r>
              <a:rPr lang="cs-CZ" altLang="en-US" sz="4000" dirty="0" err="1" smtClean="0"/>
              <a:t>clones</a:t>
            </a:r>
            <a:r>
              <a:rPr lang="cs-CZ" altLang="en-US" sz="4000" dirty="0"/>
              <a:t/>
            </a:r>
            <a:br>
              <a:rPr lang="cs-CZ" altLang="en-US" sz="4000" dirty="0"/>
            </a:br>
            <a:r>
              <a:rPr lang="cs-CZ" altLang="en-US" sz="4000" dirty="0"/>
              <a:t>F.M. </a:t>
            </a:r>
            <a:r>
              <a:rPr lang="cs-CZ" altLang="en-US" sz="4000" dirty="0" err="1"/>
              <a:t>Burnet</a:t>
            </a:r>
            <a:r>
              <a:rPr lang="cs-CZ" altLang="en-US" sz="4000" dirty="0"/>
              <a:t>, 1957</a:t>
            </a:r>
            <a:endParaRPr lang="en-US" altLang="en-US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557338"/>
            <a:ext cx="8494712" cy="50403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u="sng" dirty="0"/>
              <a:t>During (mainly fetal) development immunocompetent cells of the immune system develop. Each </a:t>
            </a:r>
            <a:r>
              <a:rPr lang="cs-CZ" altLang="en-US" sz="2400" u="sng" dirty="0" smtClean="0"/>
              <a:t>c</a:t>
            </a:r>
            <a:r>
              <a:rPr lang="en-US" altLang="en-US" sz="2400" u="sng" dirty="0" smtClean="0"/>
              <a:t>ell </a:t>
            </a:r>
            <a:r>
              <a:rPr lang="en-US" altLang="en-US" sz="2400" u="sng" dirty="0"/>
              <a:t>is characterized by its  own antigen specific receptor. Each cell reacts only with one concrete specific  antigen. </a:t>
            </a:r>
          </a:p>
          <a:p>
            <a:pPr>
              <a:lnSpc>
                <a:spcPct val="90000"/>
              </a:lnSpc>
            </a:pPr>
            <a:r>
              <a:rPr lang="en-US" altLang="en-US" sz="2400" u="sng" dirty="0"/>
              <a:t>After exposure to autoantigen during fetal life </a:t>
            </a:r>
            <a:r>
              <a:rPr lang="en-US" altLang="en-US" sz="2400" u="sng" dirty="0" err="1"/>
              <a:t>autore</a:t>
            </a:r>
            <a:r>
              <a:rPr lang="cs-CZ" altLang="en-US" sz="2400" u="sng" dirty="0"/>
              <a:t>a</a:t>
            </a:r>
            <a:r>
              <a:rPr lang="en-US" altLang="en-US" sz="2400" u="sng" dirty="0" err="1"/>
              <a:t>ctive</a:t>
            </a:r>
            <a:r>
              <a:rPr lang="en-US" altLang="en-US" sz="2400" u="sng" dirty="0"/>
              <a:t> clones are eliminated ( „</a:t>
            </a:r>
            <a:r>
              <a:rPr lang="en-US" altLang="en-US" sz="2400" b="1" u="sng" dirty="0"/>
              <a:t>forbidden clones</a:t>
            </a:r>
            <a:r>
              <a:rPr lang="en-US" altLang="en-US" sz="2400" u="sng" dirty="0"/>
              <a:t>“).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If a concrete cell recognizes its specific antigen, it is stimulated, proliferates and forms a clone = clonal selection.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After repeated divisions the cell becomes a terminally differentiated cell, that does not proliferate and after some time dies.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cells of the clone that do not differentiate into the terminal stage become a memory cells which will quickly react after the second exposure to the antigen.</a:t>
            </a:r>
          </a:p>
        </p:txBody>
      </p:sp>
    </p:spTree>
    <p:extLst>
      <p:ext uri="{BB962C8B-B14F-4D97-AF65-F5344CB8AC3E}">
        <p14:creationId xmlns:p14="http://schemas.microsoft.com/office/powerpoint/2010/main" val="303769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18" descr="schema3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877889"/>
            <a:ext cx="8064500" cy="56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Nadpis 1"/>
          <p:cNvSpPr>
            <a:spLocks noGrp="1"/>
          </p:cNvSpPr>
          <p:nvPr>
            <p:ph type="title"/>
          </p:nvPr>
        </p:nvSpPr>
        <p:spPr>
          <a:xfrm>
            <a:off x="1847850" y="0"/>
            <a:ext cx="8229600" cy="1143000"/>
          </a:xfrm>
        </p:spPr>
        <p:txBody>
          <a:bodyPr/>
          <a:lstStyle/>
          <a:p>
            <a:r>
              <a:rPr lang="cs-CZ" altLang="en-US" smtClean="0"/>
              <a:t>Clonal selection theory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832851" y="4652963"/>
            <a:ext cx="1223963" cy="4826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dirty="0" err="1"/>
              <a:t>Effector</a:t>
            </a:r>
            <a:r>
              <a:rPr lang="cs-CZ" sz="1600" dirty="0"/>
              <a:t> </a:t>
            </a:r>
            <a:r>
              <a:rPr lang="cs-CZ" sz="1600" dirty="0" err="1"/>
              <a:t>cells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40463" y="1916113"/>
            <a:ext cx="863600" cy="30956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dirty="0"/>
              <a:t>antigen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975726" y="620713"/>
            <a:ext cx="1223963" cy="48895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dirty="0" err="1"/>
              <a:t>Memory</a:t>
            </a:r>
            <a:r>
              <a:rPr lang="cs-CZ" sz="1600" dirty="0"/>
              <a:t> </a:t>
            </a:r>
            <a:r>
              <a:rPr lang="cs-CZ" sz="1600" dirty="0" err="1"/>
              <a:t>cells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863975" y="1052513"/>
            <a:ext cx="1295400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Elimination</a:t>
            </a: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autoreactive</a:t>
            </a: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clones</a:t>
            </a:r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159375" y="1052514"/>
            <a:ext cx="1441450" cy="573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Blood</a:t>
            </a: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periperal</a:t>
            </a: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lymphatic</a:t>
            </a: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organs</a:t>
            </a:r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535863" y="1196975"/>
            <a:ext cx="1008062" cy="25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expansion</a:t>
            </a:r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696450" y="3716339"/>
            <a:ext cx="647700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death</a:t>
            </a:r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9696450" y="2997200"/>
            <a:ext cx="647700" cy="25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death</a:t>
            </a:r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Immune</a:t>
            </a:r>
            <a:r>
              <a:rPr lang="cs-CZ" altLang="en-US" dirty="0"/>
              <a:t> tolerance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26" y="2205039"/>
            <a:ext cx="8397875" cy="4181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4000" dirty="0" err="1"/>
              <a:t>Central</a:t>
            </a:r>
            <a:r>
              <a:rPr lang="cs-CZ" altLang="en-US" sz="40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en-US" sz="4000" dirty="0"/>
          </a:p>
          <a:p>
            <a:pPr eaLnBrk="1" hangingPunct="1">
              <a:lnSpc>
                <a:spcPct val="90000"/>
              </a:lnSpc>
            </a:pPr>
            <a:r>
              <a:rPr lang="cs-CZ" altLang="en-US" sz="4000" dirty="0" err="1"/>
              <a:t>Peripheral</a:t>
            </a:r>
            <a:endParaRPr lang="cs-CZ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1610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en-US" sz="4000" dirty="0" err="1"/>
              <a:t>Central</a:t>
            </a:r>
            <a:r>
              <a:rPr lang="cs-CZ" altLang="en-US" sz="4000" dirty="0"/>
              <a:t> </a:t>
            </a:r>
            <a:r>
              <a:rPr lang="cs-CZ" altLang="en-US" sz="4000" dirty="0" err="1"/>
              <a:t>immune</a:t>
            </a:r>
            <a:r>
              <a:rPr lang="cs-CZ" altLang="en-US" sz="4000" dirty="0"/>
              <a:t> tolerance</a:t>
            </a:r>
            <a:br>
              <a:rPr lang="cs-CZ" altLang="en-US" sz="4000" dirty="0"/>
            </a:br>
            <a:r>
              <a:rPr lang="cs-CZ" altLang="en-US" sz="4000" dirty="0"/>
              <a:t>= </a:t>
            </a:r>
            <a:r>
              <a:rPr lang="cs-CZ" altLang="en-US" sz="4000" dirty="0" err="1"/>
              <a:t>clonal</a:t>
            </a:r>
            <a:r>
              <a:rPr lang="cs-CZ" altLang="en-US" sz="4000" dirty="0"/>
              <a:t> </a:t>
            </a:r>
            <a:r>
              <a:rPr lang="cs-CZ" altLang="en-US" sz="4000" dirty="0" err="1"/>
              <a:t>deletion</a:t>
            </a:r>
            <a:endParaRPr lang="cs-CZ" altLang="en-US" sz="4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1" y="2060576"/>
            <a:ext cx="8397875" cy="41814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Negative </a:t>
            </a:r>
            <a:r>
              <a:rPr lang="cs-CZ" altLang="en-US" dirty="0" err="1"/>
              <a:t>selection</a:t>
            </a:r>
            <a:r>
              <a:rPr lang="cs-CZ" altLang="en-US" dirty="0"/>
              <a:t> </a:t>
            </a:r>
            <a:r>
              <a:rPr lang="cs-CZ" altLang="en-US" dirty="0" err="1"/>
              <a:t>during</a:t>
            </a:r>
            <a:r>
              <a:rPr lang="cs-CZ" altLang="en-US" dirty="0"/>
              <a:t> </a:t>
            </a:r>
            <a:r>
              <a:rPr lang="cs-CZ" altLang="en-US" dirty="0" err="1"/>
              <a:t>the</a:t>
            </a:r>
            <a:r>
              <a:rPr lang="cs-CZ" altLang="en-US" dirty="0"/>
              <a:t> </a:t>
            </a:r>
            <a:r>
              <a:rPr lang="cs-CZ" altLang="en-US" dirty="0" err="1"/>
              <a:t>thymic</a:t>
            </a:r>
            <a:r>
              <a:rPr lang="cs-CZ" altLang="en-US" dirty="0"/>
              <a:t> </a:t>
            </a:r>
            <a:r>
              <a:rPr lang="cs-CZ" altLang="en-US" dirty="0" err="1"/>
              <a:t>education</a:t>
            </a:r>
            <a:r>
              <a:rPr lang="cs-CZ" altLang="en-US" dirty="0"/>
              <a:t> proces.</a:t>
            </a:r>
          </a:p>
          <a:p>
            <a:pPr lvl="1" eaLnBrk="1" hangingPunct="1">
              <a:lnSpc>
                <a:spcPct val="90000"/>
              </a:lnSpc>
            </a:pPr>
            <a:endParaRPr lang="cs-CZ" altLang="en-US" dirty="0"/>
          </a:p>
          <a:p>
            <a:pPr lvl="1" eaLnBrk="1" hangingPunct="1">
              <a:lnSpc>
                <a:spcPct val="90000"/>
              </a:lnSpc>
            </a:pPr>
            <a:endParaRPr lang="cs-CZ" altLang="en-US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dirty="0" err="1"/>
              <a:t>Deletion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autoreactive</a:t>
            </a:r>
            <a:r>
              <a:rPr lang="cs-CZ" altLang="en-US" dirty="0"/>
              <a:t> B-</a:t>
            </a:r>
            <a:r>
              <a:rPr lang="cs-CZ" altLang="en-US" dirty="0" err="1"/>
              <a:t>lymphocytes</a:t>
            </a:r>
            <a:r>
              <a:rPr lang="cs-CZ" altLang="en-US" dirty="0"/>
              <a:t> in </a:t>
            </a:r>
            <a:r>
              <a:rPr lang="cs-CZ" altLang="en-US" dirty="0" err="1"/>
              <a:t>the</a:t>
            </a:r>
            <a:r>
              <a:rPr lang="cs-CZ" altLang="en-US" dirty="0"/>
              <a:t> bone </a:t>
            </a:r>
            <a:r>
              <a:rPr lang="cs-CZ" altLang="en-US" dirty="0" err="1"/>
              <a:t>marrow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6138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3411" y="376238"/>
            <a:ext cx="8821997" cy="1143000"/>
          </a:xfrm>
        </p:spPr>
        <p:txBody>
          <a:bodyPr>
            <a:normAutofit fontScale="90000"/>
          </a:bodyPr>
          <a:lstStyle/>
          <a:p>
            <a:r>
              <a:rPr lang="cs-CZ" altLang="en-US" sz="4000" dirty="0" err="1"/>
              <a:t>Development</a:t>
            </a:r>
            <a:r>
              <a:rPr lang="cs-CZ" altLang="en-US" sz="4000" dirty="0"/>
              <a:t> </a:t>
            </a:r>
            <a:r>
              <a:rPr lang="cs-CZ" altLang="en-US" sz="4000" dirty="0" err="1"/>
              <a:t>of</a:t>
            </a:r>
            <a:r>
              <a:rPr lang="cs-CZ" altLang="en-US" sz="4000" dirty="0"/>
              <a:t> </a:t>
            </a:r>
            <a:r>
              <a:rPr lang="cs-CZ" altLang="en-US" sz="4000" dirty="0" err="1"/>
              <a:t>lymphocytes</a:t>
            </a:r>
            <a:r>
              <a:rPr lang="cs-CZ" altLang="en-US" sz="4000" dirty="0"/>
              <a:t> in </a:t>
            </a:r>
            <a:r>
              <a:rPr lang="cs-CZ" altLang="en-US" sz="4000" dirty="0" err="1"/>
              <a:t>the</a:t>
            </a:r>
            <a:r>
              <a:rPr lang="cs-CZ" altLang="en-US" sz="4000" dirty="0"/>
              <a:t> </a:t>
            </a:r>
            <a:r>
              <a:rPr lang="cs-CZ" altLang="en-US" sz="4000" dirty="0" err="1"/>
              <a:t>thymus</a:t>
            </a:r>
            <a:endParaRPr lang="en-US" altLang="en-US" sz="4000" dirty="0"/>
          </a:p>
        </p:txBody>
      </p:sp>
      <p:pic>
        <p:nvPicPr>
          <p:cNvPr id="7171" name="Picture 3" descr="vývoj v Thym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519238"/>
            <a:ext cx="7920037" cy="5338762"/>
          </a:xfrm>
          <a:noFill/>
        </p:spPr>
      </p:pic>
    </p:spTree>
    <p:extLst>
      <p:ext uri="{BB962C8B-B14F-4D97-AF65-F5344CB8AC3E}">
        <p14:creationId xmlns:p14="http://schemas.microsoft.com/office/powerpoint/2010/main" val="760817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 smtClean="0"/>
              <a:t>Thymic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education</a:t>
            </a:r>
            <a:endParaRPr lang="en-US" alt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u="sng" dirty="0"/>
              <a:t>Positive selection:</a:t>
            </a:r>
            <a:r>
              <a:rPr lang="en-US" altLang="en-US" dirty="0"/>
              <a:t> survival of cells reacting with low </a:t>
            </a:r>
            <a:r>
              <a:rPr lang="en-US" altLang="en-US" dirty="0" err="1" smtClean="0"/>
              <a:t>af</a:t>
            </a:r>
            <a:r>
              <a:rPr lang="cs-CZ" altLang="en-US" dirty="0" smtClean="0"/>
              <a:t>f</a:t>
            </a:r>
            <a:r>
              <a:rPr lang="en-US" altLang="en-US" dirty="0" err="1" smtClean="0"/>
              <a:t>inity</a:t>
            </a:r>
            <a:r>
              <a:rPr lang="en-US" altLang="en-US" dirty="0" smtClean="0"/>
              <a:t> </a:t>
            </a:r>
            <a:r>
              <a:rPr lang="cs-CZ" altLang="en-US" dirty="0" smtClean="0"/>
              <a:t>to </a:t>
            </a:r>
            <a:r>
              <a:rPr lang="en-US" altLang="en-US" dirty="0" smtClean="0"/>
              <a:t>HLA </a:t>
            </a:r>
            <a:r>
              <a:rPr lang="en-US" altLang="en-US" dirty="0"/>
              <a:t>antigens expressed on antigen-presenting cells in the thymus. Only those cells that recognize HLA antigen of  the concrete person survive. The non-reacting cells die by neglect.</a:t>
            </a:r>
          </a:p>
          <a:p>
            <a:pPr>
              <a:lnSpc>
                <a:spcPct val="80000"/>
              </a:lnSpc>
            </a:pPr>
            <a:r>
              <a:rPr lang="en-US" altLang="en-US" u="sng" dirty="0"/>
              <a:t>Negative selection</a:t>
            </a:r>
            <a:r>
              <a:rPr lang="en-US" altLang="en-US" dirty="0"/>
              <a:t> – those </a:t>
            </a:r>
            <a:r>
              <a:rPr lang="en-US" altLang="en-US" dirty="0" err="1"/>
              <a:t>thymocytes</a:t>
            </a:r>
            <a:r>
              <a:rPr lang="en-US" altLang="en-US" dirty="0"/>
              <a:t> that react with high </a:t>
            </a:r>
            <a:r>
              <a:rPr lang="en-US" altLang="en-US" dirty="0" err="1"/>
              <a:t>af</a:t>
            </a:r>
            <a:r>
              <a:rPr lang="cs-CZ" altLang="en-US" dirty="0"/>
              <a:t>f</a:t>
            </a:r>
            <a:r>
              <a:rPr lang="en-US" altLang="en-US" dirty="0" err="1"/>
              <a:t>inity</a:t>
            </a:r>
            <a:r>
              <a:rPr lang="en-US" altLang="en-US" dirty="0"/>
              <a:t> with complexes of HLA-autoantigens in thymus  die by apoptosis.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It is supposed that more than 90-95% of </a:t>
            </a:r>
            <a:r>
              <a:rPr lang="en-US" altLang="en-US" dirty="0" err="1"/>
              <a:t>thymocytes</a:t>
            </a:r>
            <a:r>
              <a:rPr lang="en-US" altLang="en-US" dirty="0"/>
              <a:t> die during these processes. </a:t>
            </a:r>
          </a:p>
        </p:txBody>
      </p:sp>
    </p:spTree>
    <p:extLst>
      <p:ext uri="{BB962C8B-B14F-4D97-AF65-F5344CB8AC3E}">
        <p14:creationId xmlns:p14="http://schemas.microsoft.com/office/powerpoint/2010/main" val="107928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en-US" dirty="0"/>
              <a:t>Negative </a:t>
            </a:r>
            <a:r>
              <a:rPr lang="cs-CZ" altLang="en-US" dirty="0" err="1"/>
              <a:t>selection</a:t>
            </a:r>
            <a:r>
              <a:rPr lang="cs-CZ" altLang="en-US" dirty="0"/>
              <a:t> </a:t>
            </a:r>
            <a:r>
              <a:rPr lang="cs-CZ" altLang="en-US" dirty="0" err="1"/>
              <a:t>during</a:t>
            </a:r>
            <a:r>
              <a:rPr lang="cs-CZ" altLang="en-US" dirty="0"/>
              <a:t> </a:t>
            </a:r>
            <a:r>
              <a:rPr lang="cs-CZ" altLang="en-US" dirty="0" err="1"/>
              <a:t>thymic</a:t>
            </a:r>
            <a:r>
              <a:rPr lang="cs-CZ" altLang="en-US" dirty="0"/>
              <a:t> </a:t>
            </a:r>
            <a:r>
              <a:rPr lang="cs-CZ" altLang="en-US" dirty="0" err="1"/>
              <a:t>education</a:t>
            </a:r>
            <a:endParaRPr lang="en-US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Negative selection – in the subcortical and</a:t>
            </a:r>
            <a:r>
              <a:rPr lang="cs-CZ" dirty="0"/>
              <a:t> </a:t>
            </a:r>
            <a:r>
              <a:rPr lang="cs-CZ" dirty="0" err="1"/>
              <a:t>mainly</a:t>
            </a:r>
            <a:r>
              <a:rPr lang="en-US" dirty="0"/>
              <a:t> medullary areas of the thymus. Thymic epithelial cells in the subcortical and medullary areas of the thymus express a variety of </a:t>
            </a:r>
            <a:r>
              <a:rPr lang="cs-CZ" dirty="0" err="1"/>
              <a:t>somatic</a:t>
            </a:r>
            <a:r>
              <a:rPr lang="en-US" dirty="0"/>
              <a:t> antigens</a:t>
            </a:r>
            <a:r>
              <a:rPr lang="cs-CZ" dirty="0"/>
              <a:t> </a:t>
            </a:r>
            <a:r>
              <a:rPr lang="en-US" dirty="0"/>
              <a:t>on their HLA. </a:t>
            </a:r>
            <a:endParaRPr lang="cs-CZ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This </a:t>
            </a:r>
            <a:r>
              <a:rPr lang="en-US" dirty="0"/>
              <a:t>expression is controlled by the gene AIRE. Apoptosis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induced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thymocytes</a:t>
            </a:r>
            <a:r>
              <a:rPr lang="en-US" dirty="0"/>
              <a:t> with high affinity with complexes of HLA-autoantigen</a:t>
            </a:r>
            <a:r>
              <a:rPr lang="en-US" dirty="0" smtClean="0"/>
              <a:t>.</a:t>
            </a:r>
            <a:endParaRPr lang="cs-CZ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 </a:t>
            </a:r>
            <a:r>
              <a:rPr lang="en-US" dirty="0"/>
              <a:t>It is estimated that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en-US" dirty="0"/>
              <a:t> processes of positive and negative selection up to 98% of the </a:t>
            </a:r>
            <a:r>
              <a:rPr lang="en-US" dirty="0" err="1"/>
              <a:t>thymocytes</a:t>
            </a:r>
            <a:r>
              <a:rPr lang="cs-CZ" dirty="0"/>
              <a:t> </a:t>
            </a:r>
            <a:r>
              <a:rPr lang="cs-CZ" dirty="0" smtClean="0"/>
              <a:t>are</a:t>
            </a:r>
            <a:r>
              <a:rPr lang="en-US" dirty="0" smtClean="0"/>
              <a:t> </a:t>
            </a:r>
            <a:r>
              <a:rPr lang="cs-CZ" dirty="0" err="1"/>
              <a:t>eliminated</a:t>
            </a:r>
            <a:r>
              <a:rPr lang="cs-CZ" dirty="0"/>
              <a:t>.</a:t>
            </a:r>
            <a:r>
              <a:rPr lang="en-US" dirty="0"/>
              <a:t> 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62230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1551</Words>
  <Application>Microsoft Office PowerPoint</Application>
  <PresentationFormat>Širokoúhlá obrazovka</PresentationFormat>
  <Paragraphs>162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Motiv Office</vt:lpstr>
      <vt:lpstr>Pathogenesis of autoimmune diseases</vt:lpstr>
      <vt:lpstr>Immmune tolerance</vt:lpstr>
      <vt:lpstr>Clonal selection theory  - Forbidden clones F.M. Burnet, 1957</vt:lpstr>
      <vt:lpstr>Clonal selection theory</vt:lpstr>
      <vt:lpstr>Immune tolerance</vt:lpstr>
      <vt:lpstr>Central immune tolerance = clonal deletion</vt:lpstr>
      <vt:lpstr>Development of lymphocytes in the thymus</vt:lpstr>
      <vt:lpstr>Thymic education</vt:lpstr>
      <vt:lpstr>Negative selection during thymic education</vt:lpstr>
      <vt:lpstr>Strength of interaction between TCR and HLA-(antigen) complexes determines the fate of thymocytes</vt:lpstr>
      <vt:lpstr>AIRE gene deficiency</vt:lpstr>
      <vt:lpstr>Innate defects of apoptosis</vt:lpstr>
      <vt:lpstr>Immune tolerance</vt:lpstr>
      <vt:lpstr>Activation of immune system by antigen</vt:lpstr>
      <vt:lpstr>Treg lymphocytes</vt:lpstr>
      <vt:lpstr>FOX-P3 transcription factor deficiency</vt:lpstr>
      <vt:lpstr>Genetic aspects of autoimmune diseases</vt:lpstr>
      <vt:lpstr>Environmental factors in the development of autoimmune diseases</vt:lpstr>
      <vt:lpstr>Development of autoimmune disease after pregnancy</vt:lpstr>
      <vt:lpstr>Frequency of autimmune diseases (Mackay IR, BMJ 2000; 321: 93-96)</vt:lpstr>
      <vt:lpstr>Autoreactitity and autoimmunity</vt:lpstr>
      <vt:lpstr>Pathogenesis of Autoimmune Diseases </vt:lpstr>
      <vt:lpstr>Autoantibodies in pathogenesis of autoimmune diseases</vt:lpstr>
      <vt:lpstr>Mechanisms leading to autoimmune diseases</vt:lpstr>
      <vt:lpstr>Hashimoto thyroiditis</vt:lpstr>
      <vt:lpstr>Hashimoto thyroiditis</vt:lpstr>
      <vt:lpstr>Autoimmunity in Hashimoto thyroiditis</vt:lpstr>
      <vt:lpstr>Possible mechanisms leading to autoimmune thyroiditis</vt:lpstr>
      <vt:lpstr>Triggering factors of Hashimoto thyroiditis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57</cp:revision>
  <dcterms:created xsi:type="dcterms:W3CDTF">2018-01-02T20:39:24Z</dcterms:created>
  <dcterms:modified xsi:type="dcterms:W3CDTF">2018-02-17T17:20:30Z</dcterms:modified>
</cp:coreProperties>
</file>