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307" r:id="rId2"/>
    <p:sldId id="471" r:id="rId3"/>
    <p:sldId id="311" r:id="rId4"/>
    <p:sldId id="475" r:id="rId5"/>
    <p:sldId id="497" r:id="rId6"/>
    <p:sldId id="498" r:id="rId7"/>
    <p:sldId id="366" r:id="rId8"/>
    <p:sldId id="472" r:id="rId9"/>
    <p:sldId id="363" r:id="rId10"/>
    <p:sldId id="364" r:id="rId11"/>
    <p:sldId id="499" r:id="rId12"/>
    <p:sldId id="365" r:id="rId13"/>
    <p:sldId id="367" r:id="rId14"/>
    <p:sldId id="368" r:id="rId15"/>
    <p:sldId id="370" r:id="rId16"/>
    <p:sldId id="477" r:id="rId17"/>
    <p:sldId id="385" r:id="rId18"/>
    <p:sldId id="382" r:id="rId19"/>
    <p:sldId id="371" r:id="rId20"/>
    <p:sldId id="464" r:id="rId21"/>
    <p:sldId id="373" r:id="rId22"/>
    <p:sldId id="392" r:id="rId23"/>
    <p:sldId id="466" r:id="rId24"/>
    <p:sldId id="393" r:id="rId25"/>
    <p:sldId id="468" r:id="rId26"/>
    <p:sldId id="372" r:id="rId27"/>
    <p:sldId id="336" r:id="rId28"/>
    <p:sldId id="337" r:id="rId29"/>
    <p:sldId id="383" r:id="rId30"/>
    <p:sldId id="473" r:id="rId31"/>
    <p:sldId id="495" r:id="rId32"/>
    <p:sldId id="374" r:id="rId33"/>
    <p:sldId id="333" r:id="rId34"/>
    <p:sldId id="375" r:id="rId35"/>
    <p:sldId id="352" r:id="rId36"/>
    <p:sldId id="376" r:id="rId37"/>
    <p:sldId id="378" r:id="rId38"/>
    <p:sldId id="387" r:id="rId39"/>
    <p:sldId id="388" r:id="rId40"/>
    <p:sldId id="389" r:id="rId41"/>
    <p:sldId id="390" r:id="rId42"/>
    <p:sldId id="391" r:id="rId43"/>
    <p:sldId id="380" r:id="rId44"/>
    <p:sldId id="381" r:id="rId45"/>
    <p:sldId id="348" r:id="rId46"/>
    <p:sldId id="350" r:id="rId47"/>
    <p:sldId id="351" r:id="rId48"/>
    <p:sldId id="474" r:id="rId49"/>
    <p:sldId id="469" r:id="rId50"/>
    <p:sldId id="361" r:id="rId51"/>
    <p:sldId id="362" r:id="rId5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4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A89FE-F5DB-450D-B038-9BF1E418C159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B1F8F-8A0B-496F-834C-058CDF874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20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F4CE84-27C9-4250-86A9-302016159F5D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0363" y="711200"/>
            <a:ext cx="6138862" cy="34544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8800"/>
            <a:ext cx="5029200" cy="406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3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82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12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03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3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88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9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26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42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74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52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53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18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43025" y="2130426"/>
            <a:ext cx="912495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en-US" dirty="0" err="1" smtClean="0"/>
              <a:t>Primary</a:t>
            </a:r>
            <a:r>
              <a:rPr lang="cs-CZ" altLang="en-US" dirty="0" smtClean="0"/>
              <a:t> and </a:t>
            </a:r>
            <a:r>
              <a:rPr lang="cs-CZ" altLang="en-US" dirty="0" err="1" smtClean="0"/>
              <a:t>Secondary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Immunodeficiencies</a:t>
            </a:r>
            <a:endParaRPr lang="cs-CZ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602038"/>
            <a:ext cx="9605554" cy="1655762"/>
          </a:xfrm>
        </p:spPr>
        <p:txBody>
          <a:bodyPr/>
          <a:lstStyle/>
          <a:p>
            <a:r>
              <a:rPr lang="cs-CZ" altLang="en-US" dirty="0"/>
              <a:t>Jiří </a:t>
            </a:r>
            <a:r>
              <a:rPr lang="cs-CZ" altLang="en-US" dirty="0" err="1"/>
              <a:t>Litzman</a:t>
            </a:r>
            <a:endParaRPr lang="cs-CZ" altLang="en-US" dirty="0"/>
          </a:p>
          <a:p>
            <a:r>
              <a:rPr lang="cs-CZ" altLang="en-US" dirty="0" err="1" smtClean="0"/>
              <a:t>Dept</a:t>
            </a:r>
            <a:r>
              <a:rPr lang="cs-CZ" altLang="en-US" dirty="0" smtClean="0"/>
              <a:t>. </a:t>
            </a:r>
            <a:r>
              <a:rPr lang="cs-CZ" altLang="en-US" dirty="0" err="1" smtClean="0"/>
              <a:t>Clin</a:t>
            </a:r>
            <a:r>
              <a:rPr lang="cs-CZ" altLang="en-US" dirty="0" smtClean="0"/>
              <a:t>. </a:t>
            </a:r>
            <a:r>
              <a:rPr lang="cs-CZ" altLang="en-US" dirty="0" err="1" smtClean="0"/>
              <a:t>Immunol</a:t>
            </a:r>
            <a:r>
              <a:rPr lang="cs-CZ" altLang="en-US" dirty="0" smtClean="0"/>
              <a:t>. </a:t>
            </a:r>
            <a:r>
              <a:rPr lang="cs-CZ" altLang="en-US" dirty="0" err="1" smtClean="0"/>
              <a:t>Allergol</a:t>
            </a:r>
            <a:r>
              <a:rPr lang="cs-CZ" altLang="en-US" dirty="0" smtClean="0"/>
              <a:t>, </a:t>
            </a:r>
            <a:r>
              <a:rPr lang="cs-CZ" altLang="en-US" dirty="0" err="1" smtClean="0"/>
              <a:t>Faculty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of</a:t>
            </a:r>
            <a:r>
              <a:rPr lang="cs-CZ" altLang="en-US" dirty="0" smtClean="0"/>
              <a:t>  </a:t>
            </a:r>
            <a:r>
              <a:rPr lang="cs-CZ" altLang="en-US" dirty="0" err="1" smtClean="0"/>
              <a:t>Medicine</a:t>
            </a:r>
            <a:r>
              <a:rPr lang="cs-CZ" altLang="en-US" dirty="0" smtClean="0"/>
              <a:t>, Masaryk University, Brno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08000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Types of </a:t>
            </a:r>
            <a:r>
              <a:rPr lang="en-GB" dirty="0" err="1" smtClean="0"/>
              <a:t>immunodef</a:t>
            </a:r>
            <a:r>
              <a:rPr lang="cs-CZ" dirty="0" smtClean="0"/>
              <a:t>i</a:t>
            </a:r>
            <a:r>
              <a:rPr lang="en-GB" dirty="0" smtClean="0"/>
              <a:t>ci</a:t>
            </a:r>
            <a:r>
              <a:rPr lang="cs-CZ" dirty="0" smtClean="0"/>
              <a:t>e</a:t>
            </a:r>
            <a:r>
              <a:rPr lang="en-GB" dirty="0" err="1" smtClean="0"/>
              <a:t>ncies</a:t>
            </a:r>
            <a:r>
              <a:rPr lang="en-GB" dirty="0" smtClean="0"/>
              <a:t> in dependence of the affected component of the immune system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19893"/>
            <a:ext cx="10515600" cy="4351338"/>
          </a:xfrm>
        </p:spPr>
        <p:txBody>
          <a:bodyPr/>
          <a:lstStyle/>
          <a:p>
            <a:r>
              <a:rPr lang="en-GB" dirty="0" smtClean="0"/>
              <a:t>Antibody production </a:t>
            </a:r>
            <a:r>
              <a:rPr lang="en-GB" dirty="0" err="1" smtClean="0"/>
              <a:t>defici</a:t>
            </a:r>
            <a:r>
              <a:rPr lang="cs-CZ" dirty="0" smtClean="0"/>
              <a:t>e</a:t>
            </a:r>
            <a:r>
              <a:rPr lang="en-GB" dirty="0" err="1" smtClean="0"/>
              <a:t>ncies</a:t>
            </a:r>
            <a:endParaRPr lang="en-GB" dirty="0" smtClean="0"/>
          </a:p>
          <a:p>
            <a:r>
              <a:rPr lang="en-GB" dirty="0" smtClean="0"/>
              <a:t>Abnormalities of n</a:t>
            </a:r>
            <a:r>
              <a:rPr lang="cs-CZ" dirty="0" smtClean="0"/>
              <a:t>umber</a:t>
            </a:r>
            <a:r>
              <a:rPr lang="en-GB" dirty="0" smtClean="0"/>
              <a:t> o</a:t>
            </a:r>
            <a:r>
              <a:rPr lang="cs-CZ" dirty="0" smtClean="0"/>
              <a:t>r </a:t>
            </a:r>
            <a:r>
              <a:rPr lang="en-GB" dirty="0" smtClean="0"/>
              <a:t>function of T-lymphocytes</a:t>
            </a:r>
          </a:p>
          <a:p>
            <a:r>
              <a:rPr lang="en-GB" dirty="0" smtClean="0"/>
              <a:t>Complement </a:t>
            </a:r>
            <a:r>
              <a:rPr lang="en-GB" dirty="0" err="1" smtClean="0"/>
              <a:t>syst</a:t>
            </a:r>
            <a:r>
              <a:rPr lang="cs-CZ" dirty="0" smtClean="0"/>
              <a:t>e</a:t>
            </a:r>
            <a:r>
              <a:rPr lang="en-GB" dirty="0" smtClean="0"/>
              <a:t>m disturbances</a:t>
            </a:r>
          </a:p>
          <a:p>
            <a:r>
              <a:rPr lang="en-GB" dirty="0" smtClean="0"/>
              <a:t>Abnormalities in </a:t>
            </a:r>
            <a:r>
              <a:rPr lang="cs-CZ" dirty="0" smtClean="0"/>
              <a:t>n</a:t>
            </a:r>
            <a:r>
              <a:rPr lang="en-GB" dirty="0" err="1" smtClean="0"/>
              <a:t>umb</a:t>
            </a:r>
            <a:r>
              <a:rPr lang="cs-CZ" dirty="0" smtClean="0"/>
              <a:t>e</a:t>
            </a:r>
            <a:r>
              <a:rPr lang="en-GB" dirty="0" smtClean="0"/>
              <a:t>r or function of myeloid cells</a:t>
            </a:r>
          </a:p>
          <a:p>
            <a:r>
              <a:rPr lang="cs-CZ" dirty="0" smtClean="0"/>
              <a:t>C</a:t>
            </a:r>
            <a:r>
              <a:rPr lang="en-GB" dirty="0" err="1" smtClean="0"/>
              <a:t>ombined</a:t>
            </a:r>
            <a:r>
              <a:rPr lang="en-GB" dirty="0" smtClean="0"/>
              <a:t> </a:t>
            </a:r>
            <a:r>
              <a:rPr lang="en-GB" dirty="0" err="1" smtClean="0"/>
              <a:t>immunodeficie</a:t>
            </a:r>
            <a:r>
              <a:rPr lang="cs-CZ" dirty="0" smtClean="0"/>
              <a:t>n</a:t>
            </a:r>
            <a:r>
              <a:rPr lang="en-GB" dirty="0" err="1" smtClean="0"/>
              <a:t>cies</a:t>
            </a:r>
            <a:endParaRPr lang="en-GB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2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4605" y="515332"/>
            <a:ext cx="9427590" cy="1143000"/>
          </a:xfrm>
        </p:spPr>
        <p:txBody>
          <a:bodyPr/>
          <a:lstStyle/>
          <a:p>
            <a:r>
              <a:rPr lang="en-GB" altLang="en-US" sz="3600" dirty="0"/>
              <a:t>Biologic</a:t>
            </a:r>
            <a:r>
              <a:rPr lang="cs-CZ" altLang="en-US" sz="3600" dirty="0"/>
              <a:t>al </a:t>
            </a:r>
            <a:r>
              <a:rPr lang="cs-CZ" altLang="en-US" sz="3600" dirty="0" err="1"/>
              <a:t>functions</a:t>
            </a:r>
            <a:r>
              <a:rPr lang="cs-CZ" altLang="en-US" sz="3600" dirty="0"/>
              <a:t> </a:t>
            </a:r>
            <a:r>
              <a:rPr lang="cs-CZ" altLang="en-US" sz="3600" dirty="0" err="1"/>
              <a:t>of</a:t>
            </a:r>
            <a:r>
              <a:rPr lang="cs-CZ" altLang="en-US" sz="3600" dirty="0"/>
              <a:t> </a:t>
            </a:r>
            <a:r>
              <a:rPr lang="cs-CZ" altLang="en-US" sz="3600" dirty="0" err="1"/>
              <a:t>immunoglobulin</a:t>
            </a:r>
            <a:r>
              <a:rPr lang="cs-CZ" altLang="en-US" sz="3600" dirty="0"/>
              <a:t> </a:t>
            </a:r>
            <a:r>
              <a:rPr lang="cs-CZ" altLang="en-US" sz="3600" dirty="0" err="1"/>
              <a:t>molecules</a:t>
            </a:r>
            <a:endParaRPr lang="en-GB" altLang="en-US" sz="36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81200"/>
            <a:ext cx="88392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Activation of complement system (IgG, IgM)</a:t>
            </a:r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Opsonization</a:t>
            </a:r>
            <a:r>
              <a:rPr lang="en-US" altLang="en-US" dirty="0" smtClean="0"/>
              <a:t> (IgG)</a:t>
            </a:r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Neu</a:t>
            </a:r>
            <a:r>
              <a:rPr lang="cs-CZ" altLang="en-US" dirty="0" smtClean="0"/>
              <a:t>t</a:t>
            </a:r>
            <a:r>
              <a:rPr lang="en-US" altLang="en-US" dirty="0" err="1" smtClean="0"/>
              <a:t>ralizati</a:t>
            </a:r>
            <a:r>
              <a:rPr lang="cs-CZ" altLang="en-US" dirty="0" smtClean="0"/>
              <a:t>o</a:t>
            </a:r>
            <a:r>
              <a:rPr lang="en-US" altLang="en-US" dirty="0" smtClean="0"/>
              <a:t>n of antigens (IgG, IgA, IgM)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Adherence interference (IgA, IgG)</a:t>
            </a:r>
            <a:endParaRPr lang="cs-CZ" altLang="en-US" dirty="0" smtClean="0"/>
          </a:p>
          <a:p>
            <a:pPr>
              <a:lnSpc>
                <a:spcPct val="80000"/>
              </a:lnSpc>
            </a:pPr>
            <a:r>
              <a:rPr lang="cs-CZ" altLang="en-US" dirty="0" err="1" smtClean="0"/>
              <a:t>Antibody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dependent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cellular</a:t>
            </a:r>
            <a:r>
              <a:rPr lang="cs-CZ" altLang="en-US" dirty="0" smtClean="0"/>
              <a:t> cytotoxicity (ADCC)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Agglut</a:t>
            </a:r>
            <a:r>
              <a:rPr lang="cs-CZ" altLang="en-US" dirty="0" err="1" smtClean="0"/>
              <a:t>inati</a:t>
            </a:r>
            <a:r>
              <a:rPr lang="en-US" altLang="en-US" dirty="0" smtClean="0"/>
              <a:t>on, precipitation (IgG, IgM)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Mast cells degranulation (</a:t>
            </a:r>
            <a:r>
              <a:rPr lang="en-US" altLang="en-US" dirty="0" err="1" smtClean="0"/>
              <a:t>IgE</a:t>
            </a:r>
            <a:r>
              <a:rPr lang="en-US" altLang="en-US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Transport through placenta (IgG)</a:t>
            </a:r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Imunoregul</a:t>
            </a:r>
            <a:r>
              <a:rPr lang="cs-CZ" altLang="en-US" dirty="0" smtClean="0"/>
              <a:t>a</a:t>
            </a:r>
            <a:r>
              <a:rPr lang="en-US" altLang="en-US" dirty="0" err="1" smtClean="0"/>
              <a:t>tion</a:t>
            </a:r>
            <a:r>
              <a:rPr lang="en-US" altLang="en-US" dirty="0" smtClean="0"/>
              <a:t> (</a:t>
            </a:r>
            <a:r>
              <a:rPr lang="cs-CZ" altLang="en-US" dirty="0" err="1" smtClean="0"/>
              <a:t>mainly</a:t>
            </a:r>
            <a:r>
              <a:rPr lang="en-US" altLang="en-US" dirty="0" smtClean="0"/>
              <a:t> IgG)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3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0308" y="346271"/>
            <a:ext cx="8154970" cy="1325563"/>
          </a:xfrm>
        </p:spPr>
        <p:txBody>
          <a:bodyPr/>
          <a:lstStyle/>
          <a:p>
            <a:r>
              <a:rPr lang="cs-CZ" dirty="0" err="1" smtClean="0"/>
              <a:t>Antibody</a:t>
            </a:r>
            <a:r>
              <a:rPr lang="cs-CZ" dirty="0" smtClean="0"/>
              <a:t> </a:t>
            </a:r>
            <a:r>
              <a:rPr lang="cs-CZ" dirty="0" err="1" smtClean="0"/>
              <a:t>Deficiencies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IgG deficiency is clinically the most significant. Disorders of IgA and IgM disturbed production do not lead to significant clinical complications.</a:t>
            </a:r>
          </a:p>
          <a:p>
            <a:r>
              <a:rPr lang="en-GB" dirty="0" smtClean="0"/>
              <a:t>The most commonly affected system is the respiratory tract. Typical complications are bronchitis, pneumonia, sinusitis, otitis in adulthood. Recurrent infections le</a:t>
            </a:r>
            <a:r>
              <a:rPr lang="cs-CZ" dirty="0"/>
              <a:t>a</a:t>
            </a:r>
            <a:r>
              <a:rPr lang="en-GB" dirty="0" smtClean="0"/>
              <a:t>d to bronchiectasis development.</a:t>
            </a:r>
          </a:p>
          <a:p>
            <a:r>
              <a:rPr lang="cs-CZ" dirty="0" smtClean="0"/>
              <a:t>E</a:t>
            </a:r>
            <a:r>
              <a:rPr lang="en-GB" dirty="0" err="1" smtClean="0"/>
              <a:t>ncapsulated</a:t>
            </a:r>
            <a:r>
              <a:rPr lang="en-GB" dirty="0" smtClean="0"/>
              <a:t> bacteria - Haemophilus sp., </a:t>
            </a:r>
            <a:r>
              <a:rPr lang="en-GB" dirty="0" err="1" smtClean="0"/>
              <a:t>Pneumo</a:t>
            </a:r>
            <a:r>
              <a:rPr lang="cs-CZ" dirty="0" err="1" smtClean="0"/>
              <a:t>coccus</a:t>
            </a:r>
            <a:r>
              <a:rPr lang="en-GB" dirty="0" smtClean="0"/>
              <a:t>, </a:t>
            </a:r>
            <a:r>
              <a:rPr lang="en-GB" dirty="0" err="1" smtClean="0"/>
              <a:t>Staphylo</a:t>
            </a:r>
            <a:r>
              <a:rPr lang="cs-CZ" dirty="0" err="1" smtClean="0"/>
              <a:t>coccus</a:t>
            </a:r>
            <a:r>
              <a:rPr lang="en-GB" dirty="0" smtClean="0"/>
              <a:t>, or others are the predominant pathogens. </a:t>
            </a:r>
          </a:p>
          <a:p>
            <a:r>
              <a:rPr lang="en-GB" dirty="0" smtClean="0"/>
              <a:t>The frequency of viral infections is not significantly increased. An exception is </a:t>
            </a:r>
            <a:r>
              <a:rPr lang="en-GB" dirty="0" err="1" smtClean="0"/>
              <a:t>enteroviral</a:t>
            </a:r>
            <a:r>
              <a:rPr lang="en-GB" dirty="0" smtClean="0"/>
              <a:t> encephalitis in patients with severe antibody production disorders</a:t>
            </a:r>
            <a:r>
              <a:rPr lang="en-US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85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Diagnosis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A</a:t>
            </a:r>
            <a:r>
              <a:rPr lang="cs-CZ" dirty="0" err="1" smtClean="0"/>
              <a:t>ntibody</a:t>
            </a:r>
            <a:r>
              <a:rPr lang="cs-CZ" dirty="0" smtClean="0"/>
              <a:t> </a:t>
            </a:r>
            <a:r>
              <a:rPr lang="cs-CZ" dirty="0" err="1" smtClean="0"/>
              <a:t>Deficiency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887" y="1825625"/>
            <a:ext cx="11203535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Serum levels of IgG, IgA, IgM</a:t>
            </a:r>
          </a:p>
          <a:p>
            <a:r>
              <a:rPr lang="en-GB" dirty="0" err="1" smtClean="0"/>
              <a:t>Enumer</a:t>
            </a:r>
            <a:r>
              <a:rPr lang="cs-CZ" dirty="0" smtClean="0"/>
              <a:t>a</a:t>
            </a:r>
            <a:r>
              <a:rPr lang="en-GB" dirty="0" err="1" smtClean="0"/>
              <a:t>tion</a:t>
            </a:r>
            <a:r>
              <a:rPr lang="en-GB" dirty="0" smtClean="0"/>
              <a:t> of B-lymphocytes (</a:t>
            </a:r>
            <a:r>
              <a:rPr lang="cs-CZ" dirty="0" smtClean="0"/>
              <a:t>in many </a:t>
            </a:r>
            <a:r>
              <a:rPr lang="cs-CZ" dirty="0" err="1" smtClean="0"/>
              <a:t>diseases</a:t>
            </a:r>
            <a:r>
              <a:rPr lang="en-GB" dirty="0" smtClean="0"/>
              <a:t> </a:t>
            </a:r>
            <a:r>
              <a:rPr lang="en-GB" dirty="0" smtClean="0"/>
              <a:t>may </a:t>
            </a:r>
            <a:r>
              <a:rPr lang="en-GB" dirty="0" smtClean="0"/>
              <a:t>be normal!).</a:t>
            </a:r>
          </a:p>
          <a:p>
            <a:r>
              <a:rPr lang="en-GB" dirty="0" smtClean="0"/>
              <a:t>Investigation of antibody levels against tetanus toxoid, pneumococcal polysaccharide (PCP).</a:t>
            </a:r>
          </a:p>
          <a:p>
            <a:r>
              <a:rPr lang="en-GB" dirty="0" smtClean="0"/>
              <a:t>Monitoring of specific antibody response after vaccination with protein (tetanus </a:t>
            </a:r>
            <a:r>
              <a:rPr lang="en-GB" dirty="0" err="1" smtClean="0"/>
              <a:t>anatoxin</a:t>
            </a:r>
            <a:r>
              <a:rPr lang="en-GB" dirty="0" smtClean="0"/>
              <a:t>) and polysaccharide (</a:t>
            </a:r>
            <a:r>
              <a:rPr lang="en-GB" dirty="0" err="1" smtClean="0"/>
              <a:t>eg</a:t>
            </a:r>
            <a:r>
              <a:rPr lang="cs-CZ" dirty="0" smtClean="0"/>
              <a:t>. </a:t>
            </a:r>
            <a:r>
              <a:rPr lang="cs-CZ" dirty="0" err="1" smtClean="0"/>
              <a:t>Pnemococcal</a:t>
            </a:r>
            <a:r>
              <a:rPr lang="cs-CZ" dirty="0" smtClean="0"/>
              <a:t>  non-</a:t>
            </a:r>
            <a:r>
              <a:rPr lang="cs-CZ" dirty="0" err="1" smtClean="0"/>
              <a:t>conjugated</a:t>
            </a:r>
            <a:r>
              <a:rPr lang="cs-CZ" dirty="0" smtClean="0"/>
              <a:t> </a:t>
            </a:r>
            <a:r>
              <a:rPr lang="cs-CZ" dirty="0" err="1" smtClean="0"/>
              <a:t>vaccine</a:t>
            </a:r>
            <a:r>
              <a:rPr lang="cs-CZ" dirty="0" smtClean="0"/>
              <a:t>, </a:t>
            </a:r>
            <a:r>
              <a:rPr lang="en-GB" dirty="0" smtClean="0"/>
              <a:t>Salmonella </a:t>
            </a:r>
            <a:r>
              <a:rPr lang="en-GB" dirty="0" err="1" smtClean="0"/>
              <a:t>typhi</a:t>
            </a:r>
            <a:r>
              <a:rPr lang="en-GB" dirty="0" smtClean="0"/>
              <a:t> vaccine) antigens. Examination before vaccination and one month after the vaccination.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70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most important primary antibody </a:t>
            </a:r>
            <a:r>
              <a:rPr lang="en-US" dirty="0" err="1" smtClean="0"/>
              <a:t>immunodeficienc</a:t>
            </a:r>
            <a:r>
              <a:rPr lang="cs-CZ" dirty="0" err="1" smtClean="0"/>
              <a:t>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X-linked </a:t>
            </a:r>
            <a:r>
              <a:rPr lang="en-US" b="1" dirty="0" err="1"/>
              <a:t>agammaglobulinaemia</a:t>
            </a:r>
            <a:r>
              <a:rPr lang="en-US" dirty="0"/>
              <a:t>: only boys affected, manifestations after 6 months of age. Caused by </a:t>
            </a:r>
            <a:r>
              <a:rPr lang="en-US" dirty="0" err="1"/>
              <a:t>Bruton</a:t>
            </a:r>
            <a:r>
              <a:rPr lang="en-US" dirty="0"/>
              <a:t> </a:t>
            </a:r>
            <a:r>
              <a:rPr lang="cs-CZ" dirty="0" smtClean="0"/>
              <a:t>t</a:t>
            </a:r>
            <a:r>
              <a:rPr lang="en-US" dirty="0" err="1" smtClean="0"/>
              <a:t>yrosine</a:t>
            </a:r>
            <a:r>
              <a:rPr lang="en-US" dirty="0" smtClean="0"/>
              <a:t> </a:t>
            </a:r>
            <a:r>
              <a:rPr lang="en-US" dirty="0"/>
              <a:t>kinase mutation</a:t>
            </a:r>
          </a:p>
          <a:p>
            <a:r>
              <a:rPr lang="en-US" b="1" dirty="0"/>
              <a:t>Common variable immunodeficiency (CVID). </a:t>
            </a:r>
            <a:r>
              <a:rPr lang="en-US" dirty="0"/>
              <a:t>Both sexes are affected. The beginning of </a:t>
            </a:r>
            <a:r>
              <a:rPr lang="en-US" dirty="0" smtClean="0"/>
              <a:t>clinical </a:t>
            </a:r>
            <a:r>
              <a:rPr lang="en-US" dirty="0"/>
              <a:t>manifestation at any age. </a:t>
            </a:r>
            <a:r>
              <a:rPr lang="cs-CZ" dirty="0" smtClean="0"/>
              <a:t>A</a:t>
            </a:r>
            <a:r>
              <a:rPr lang="en-US" dirty="0" err="1" smtClean="0"/>
              <a:t>utoimmune</a:t>
            </a:r>
            <a:r>
              <a:rPr lang="en-US" dirty="0" smtClean="0"/>
              <a:t> </a:t>
            </a:r>
            <a:r>
              <a:rPr lang="en-US" dirty="0"/>
              <a:t>(ITP, pernicious anemia) and inflammatory (granulomatous) </a:t>
            </a:r>
            <a:r>
              <a:rPr lang="en-US" dirty="0" smtClean="0"/>
              <a:t>complications</a:t>
            </a:r>
            <a:r>
              <a:rPr lang="cs-CZ" dirty="0" smtClean="0"/>
              <a:t> are </a:t>
            </a:r>
            <a:r>
              <a:rPr lang="cs-CZ" dirty="0" err="1" smtClean="0"/>
              <a:t>common</a:t>
            </a:r>
            <a:r>
              <a:rPr lang="en-US" dirty="0" smtClean="0"/>
              <a:t>. </a:t>
            </a:r>
            <a:r>
              <a:rPr lang="en-US" dirty="0"/>
              <a:t>The disease may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en-US" dirty="0" smtClean="0"/>
              <a:t>cause</a:t>
            </a:r>
            <a:r>
              <a:rPr lang="cs-CZ" dirty="0" smtClean="0"/>
              <a:t>d</a:t>
            </a:r>
            <a:r>
              <a:rPr lang="en-US" dirty="0" smtClean="0"/>
              <a:t> </a:t>
            </a:r>
            <a:r>
              <a:rPr lang="cs-CZ" dirty="0" smtClean="0"/>
              <a:t>by </a:t>
            </a:r>
            <a:r>
              <a:rPr lang="en-US" dirty="0" smtClean="0"/>
              <a:t>mutations </a:t>
            </a:r>
            <a:r>
              <a:rPr lang="en-US" dirty="0"/>
              <a:t>of many different </a:t>
            </a:r>
            <a:r>
              <a:rPr lang="en-US" dirty="0" smtClean="0"/>
              <a:t>genes</a:t>
            </a:r>
            <a:r>
              <a:rPr lang="cs-CZ" dirty="0" smtClean="0"/>
              <a:t>.</a:t>
            </a:r>
            <a:endParaRPr lang="en-US" dirty="0"/>
          </a:p>
          <a:p>
            <a:r>
              <a:rPr lang="en-US" b="1" dirty="0"/>
              <a:t>Selective IgA deficiency </a:t>
            </a:r>
            <a:r>
              <a:rPr lang="en-US" dirty="0"/>
              <a:t>- prevalence </a:t>
            </a:r>
            <a:r>
              <a:rPr lang="cs-CZ" dirty="0" err="1" smtClean="0"/>
              <a:t>approximately</a:t>
            </a:r>
            <a:r>
              <a:rPr lang="en-US" dirty="0" smtClean="0"/>
              <a:t> </a:t>
            </a:r>
            <a:r>
              <a:rPr lang="en-US" dirty="0"/>
              <a:t>1: 500. Often clinically silent. Cave: anti-IgA antibodies when </a:t>
            </a:r>
            <a:r>
              <a:rPr lang="cs-CZ" dirty="0" err="1" smtClean="0"/>
              <a:t>IgD</a:t>
            </a:r>
            <a:r>
              <a:rPr lang="cs-CZ" dirty="0" smtClean="0"/>
              <a:t> </a:t>
            </a:r>
            <a:r>
              <a:rPr lang="en-US" dirty="0" smtClean="0"/>
              <a:t>administered </a:t>
            </a:r>
            <a:r>
              <a:rPr lang="cs-CZ" dirty="0" smtClean="0"/>
              <a:t>in</a:t>
            </a:r>
            <a:r>
              <a:rPr lang="en-US" dirty="0" smtClean="0"/>
              <a:t> </a:t>
            </a:r>
            <a:r>
              <a:rPr lang="en-US" dirty="0"/>
              <a:t>blood derivatives. Possibility of progression to CVID.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3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1" y="271464"/>
            <a:ext cx="7758113" cy="11763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altLang="en-US" b="1" dirty="0" err="1" smtClean="0"/>
              <a:t>Secomndary</a:t>
            </a:r>
            <a:r>
              <a:rPr lang="cs-CZ" altLang="en-US" b="1" dirty="0" smtClean="0"/>
              <a:t> </a:t>
            </a:r>
            <a:r>
              <a:rPr lang="cs-CZ" altLang="en-US" b="1" dirty="0" err="1" smtClean="0"/>
              <a:t>hypogammaglobulinemia</a:t>
            </a:r>
            <a:endParaRPr lang="en-GB" alt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1728" y="1828801"/>
            <a:ext cx="9785023" cy="4181475"/>
          </a:xfrm>
        </p:spPr>
        <p:txBody>
          <a:bodyPr>
            <a:normAutofit fontScale="85000" lnSpcReduction="20000"/>
          </a:bodyPr>
          <a:lstStyle/>
          <a:p>
            <a:r>
              <a:rPr lang="cs-CZ" altLang="en-US" sz="4200" b="1" dirty="0" err="1" smtClean="0"/>
              <a:t>Disturbed</a:t>
            </a:r>
            <a:r>
              <a:rPr lang="en-GB" altLang="en-US" sz="4200" b="1" dirty="0" smtClean="0"/>
              <a:t> </a:t>
            </a:r>
            <a:r>
              <a:rPr lang="en-GB" altLang="en-US" sz="4200" b="1" dirty="0"/>
              <a:t>antibody </a:t>
            </a:r>
            <a:r>
              <a:rPr lang="cs-CZ" altLang="en-US" sz="4200" b="1" dirty="0" err="1" smtClean="0"/>
              <a:t>production</a:t>
            </a:r>
            <a:endParaRPr lang="en-GB" altLang="en-US" sz="4200" b="1" dirty="0"/>
          </a:p>
          <a:p>
            <a:r>
              <a:rPr lang="en-GB" altLang="en-US" b="1" dirty="0"/>
              <a:t>Chronic lymphatic </a:t>
            </a:r>
            <a:r>
              <a:rPr lang="en-GB" altLang="en-US" b="1" dirty="0" err="1" smtClean="0"/>
              <a:t>leukemia</a:t>
            </a:r>
            <a:r>
              <a:rPr lang="cs-CZ" altLang="en-US" b="1" dirty="0" smtClean="0"/>
              <a:t> (CLL)</a:t>
            </a:r>
            <a:endParaRPr lang="en-GB" altLang="en-US" b="1" dirty="0"/>
          </a:p>
          <a:p>
            <a:r>
              <a:rPr lang="en-GB" altLang="en-US" b="1" dirty="0"/>
              <a:t>Lymphomas</a:t>
            </a:r>
          </a:p>
          <a:p>
            <a:r>
              <a:rPr lang="en-GB" altLang="en-US" b="1" dirty="0" smtClean="0"/>
              <a:t>Myeloma</a:t>
            </a:r>
            <a:endParaRPr lang="cs-CZ" altLang="en-US" b="1" dirty="0" smtClean="0"/>
          </a:p>
          <a:p>
            <a:r>
              <a:rPr lang="cs-CZ" altLang="en-US" b="1" dirty="0" err="1" smtClean="0"/>
              <a:t>Drug-induced</a:t>
            </a:r>
            <a:r>
              <a:rPr lang="cs-CZ" altLang="en-US" b="1" dirty="0" smtClean="0"/>
              <a:t> </a:t>
            </a:r>
            <a:r>
              <a:rPr lang="cs-CZ" altLang="en-US" b="1" smtClean="0"/>
              <a:t>hypogammaglobulinaemia</a:t>
            </a:r>
            <a:endParaRPr lang="en-GB" altLang="en-US" b="1" dirty="0"/>
          </a:p>
          <a:p>
            <a:r>
              <a:rPr lang="en-GB" altLang="en-US" sz="4700" b="1" dirty="0" smtClean="0"/>
              <a:t>Increased </a:t>
            </a:r>
            <a:r>
              <a:rPr lang="en-GB" altLang="en-US" sz="4700" b="1" dirty="0"/>
              <a:t>immunoglobulin losses</a:t>
            </a:r>
          </a:p>
          <a:p>
            <a:r>
              <a:rPr lang="en-GB" altLang="en-US" b="1" dirty="0"/>
              <a:t>Nephrotic syndrome</a:t>
            </a:r>
          </a:p>
          <a:p>
            <a:r>
              <a:rPr lang="en-GB" altLang="en-US" b="1" dirty="0" err="1"/>
              <a:t>Exductive</a:t>
            </a:r>
            <a:r>
              <a:rPr lang="en-GB" altLang="en-US" b="1" dirty="0"/>
              <a:t> enteropathy - IBD, celiac disease, intestinal lymphangiectasis</a:t>
            </a:r>
          </a:p>
          <a:p>
            <a:r>
              <a:rPr lang="en-GB" altLang="en-US" b="1" dirty="0"/>
              <a:t>Severe atopic eczema</a:t>
            </a:r>
          </a:p>
          <a:p>
            <a:r>
              <a:rPr lang="en-GB" altLang="en-US" b="1" dirty="0"/>
              <a:t>Peritoneal dialysis</a:t>
            </a:r>
          </a:p>
        </p:txBody>
      </p:sp>
    </p:spTree>
    <p:extLst>
      <p:ext uri="{BB962C8B-B14F-4D97-AF65-F5344CB8AC3E}">
        <p14:creationId xmlns:p14="http://schemas.microsoft.com/office/powerpoint/2010/main" val="44020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271464"/>
            <a:ext cx="9677400" cy="1176337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dirty="0" err="1" smtClean="0"/>
              <a:t>Hypogamaglobulinaemia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Patients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with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Chronic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Lymphatic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Leukaemia</a:t>
            </a:r>
            <a:endParaRPr lang="cs-CZ" altLang="cs-CZ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0" y="1677787"/>
            <a:ext cx="9525000" cy="4181475"/>
          </a:xfrm>
        </p:spPr>
        <p:txBody>
          <a:bodyPr>
            <a:normAutofit lnSpcReduction="10000"/>
          </a:bodyPr>
          <a:lstStyle/>
          <a:p>
            <a:r>
              <a:rPr lang="en-GB" altLang="cs-CZ" dirty="0" err="1" smtClean="0"/>
              <a:t>Hypogammaglobulinaemia</a:t>
            </a:r>
            <a:r>
              <a:rPr lang="en-GB" altLang="cs-CZ" dirty="0" smtClean="0"/>
              <a:t> is present in </a:t>
            </a:r>
            <a:r>
              <a:rPr lang="cs-CZ" altLang="cs-CZ" dirty="0" err="1" smtClean="0"/>
              <a:t>approximately</a:t>
            </a:r>
            <a:r>
              <a:rPr lang="cs-CZ" altLang="cs-CZ" dirty="0" smtClean="0"/>
              <a:t> </a:t>
            </a:r>
            <a:r>
              <a:rPr lang="en-GB" altLang="cs-CZ" dirty="0" smtClean="0"/>
              <a:t>8</a:t>
            </a:r>
            <a:r>
              <a:rPr lang="en-GB" altLang="cs-CZ" dirty="0" smtClean="0"/>
              <a:t>% of patients in the time of diagnosis.</a:t>
            </a:r>
          </a:p>
          <a:p>
            <a:r>
              <a:rPr lang="cs-CZ" altLang="cs-CZ" dirty="0" smtClean="0"/>
              <a:t>P</a:t>
            </a:r>
            <a:r>
              <a:rPr lang="en-GB" altLang="cs-CZ" dirty="0" smtClean="0"/>
              <a:t>resent </a:t>
            </a:r>
            <a:r>
              <a:rPr lang="en-GB" altLang="cs-CZ" dirty="0" smtClean="0"/>
              <a:t>in approximately 70% of the </a:t>
            </a:r>
            <a:r>
              <a:rPr lang="en-GB" altLang="cs-CZ" dirty="0" smtClean="0"/>
              <a:t>patients</a:t>
            </a:r>
            <a:r>
              <a:rPr lang="cs-CZ" altLang="cs-CZ" dirty="0" smtClean="0"/>
              <a:t> s</a:t>
            </a:r>
            <a:r>
              <a:rPr lang="en-GB" altLang="cs-CZ" dirty="0" smtClean="0"/>
              <a:t>even </a:t>
            </a:r>
            <a:r>
              <a:rPr lang="en-GB" altLang="cs-CZ" dirty="0"/>
              <a:t>years after </a:t>
            </a:r>
            <a:r>
              <a:rPr lang="en-GB" altLang="cs-CZ" dirty="0" smtClean="0"/>
              <a:t>diagnosis.</a:t>
            </a:r>
            <a:endParaRPr lang="en-GB" altLang="cs-CZ" dirty="0" smtClean="0"/>
          </a:p>
          <a:p>
            <a:r>
              <a:rPr lang="en-GB" altLang="cs-CZ" dirty="0" smtClean="0"/>
              <a:t>It is not affected by ongoing oncology treatment.</a:t>
            </a:r>
          </a:p>
          <a:p>
            <a:r>
              <a:rPr lang="en-GB" altLang="cs-CZ" dirty="0" smtClean="0"/>
              <a:t>Many studies have shown the relationship between the number of infections and the level of immunoglobulins.</a:t>
            </a:r>
          </a:p>
          <a:p>
            <a:r>
              <a:rPr lang="en-GB" altLang="cs-CZ" dirty="0" smtClean="0"/>
              <a:t>Prophylactic antibiotic therapy or substitution immunoglobulin therapy is indicated in patients with clinical manifestation of immunodeficiency.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51433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4388" y="374090"/>
            <a:ext cx="10515600" cy="1325563"/>
          </a:xfrm>
        </p:spPr>
        <p:txBody>
          <a:bodyPr/>
          <a:lstStyle/>
          <a:p>
            <a:r>
              <a:rPr lang="cs-CZ" dirty="0" err="1" smtClean="0"/>
              <a:t>Immunodeficiency</a:t>
            </a:r>
            <a:r>
              <a:rPr lang="cs-CZ" dirty="0" smtClean="0"/>
              <a:t> in </a:t>
            </a:r>
            <a:r>
              <a:rPr lang="cs-CZ" dirty="0" err="1" smtClean="0"/>
              <a:t>myeloma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9953" y="1825625"/>
            <a:ext cx="10833847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The presence of </a:t>
            </a:r>
            <a:r>
              <a:rPr lang="en-GB" dirty="0" err="1" smtClean="0"/>
              <a:t>paraprotein</a:t>
            </a:r>
            <a:r>
              <a:rPr lang="en-GB" dirty="0" smtClean="0"/>
              <a:t> may lead to </a:t>
            </a:r>
            <a:r>
              <a:rPr lang="en-GB" dirty="0" err="1" smtClean="0"/>
              <a:t>hypergammaglobulinaemia</a:t>
            </a:r>
            <a:r>
              <a:rPr lang="en-GB" dirty="0" smtClean="0"/>
              <a:t>.</a:t>
            </a:r>
          </a:p>
          <a:p>
            <a:r>
              <a:rPr lang="en-GB" dirty="0" smtClean="0"/>
              <a:t>However, the levels of specific antibodies (including antimicrobial) are reduced.</a:t>
            </a:r>
          </a:p>
          <a:p>
            <a:r>
              <a:rPr lang="en-GB" dirty="0" smtClean="0"/>
              <a:t>This results in symptomatic humoral immune deficiency - especially frequent and complicated respiratory infections.</a:t>
            </a:r>
          </a:p>
          <a:p>
            <a:r>
              <a:rPr lang="en-GB" dirty="0" err="1" smtClean="0"/>
              <a:t>Granulocytopenia</a:t>
            </a:r>
            <a:r>
              <a:rPr lang="en-GB" dirty="0" smtClean="0"/>
              <a:t> and T-cell deficiency may contribute to immunodeficiency.</a:t>
            </a:r>
          </a:p>
          <a:p>
            <a:r>
              <a:rPr lang="en-GB" dirty="0" smtClean="0"/>
              <a:t>Substitution immunoglobulin therapy is indicated in patients with severe </a:t>
            </a:r>
            <a:r>
              <a:rPr lang="en-GB" dirty="0" err="1" smtClean="0"/>
              <a:t>immunodef</a:t>
            </a:r>
            <a:r>
              <a:rPr lang="cs-CZ" dirty="0" smtClean="0"/>
              <a:t>i</a:t>
            </a:r>
            <a:r>
              <a:rPr lang="en-GB" dirty="0" err="1" smtClean="0"/>
              <a:t>ciency</a:t>
            </a:r>
            <a:r>
              <a:rPr lang="en-GB" dirty="0" smtClean="0"/>
              <a:t> manifestation.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42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BC2CA-C0AE-4A68-87C9-B1EB68F9E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60464" cy="1325563"/>
          </a:xfrm>
        </p:spPr>
        <p:txBody>
          <a:bodyPr/>
          <a:lstStyle/>
          <a:p>
            <a:r>
              <a:rPr lang="cs-CZ" dirty="0" err="1" smtClean="0"/>
              <a:t>Hypogamaglobulinamia</a:t>
            </a:r>
            <a:r>
              <a:rPr lang="cs-CZ" dirty="0" smtClean="0"/>
              <a:t> in </a:t>
            </a:r>
            <a:r>
              <a:rPr lang="cs-CZ" dirty="0" err="1" smtClean="0"/>
              <a:t>Nephrotic</a:t>
            </a:r>
            <a:r>
              <a:rPr lang="cs-CZ" dirty="0" smtClean="0"/>
              <a:t> Syndrome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D2964A-52C3-4BE4-B0D9-B783FFF1B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marked decrease in IgG levels can be observed, whereas IgA and IgM levels are minimally altered.</a:t>
            </a:r>
          </a:p>
          <a:p>
            <a:r>
              <a:rPr lang="en-GB" dirty="0" smtClean="0"/>
              <a:t>The production of specific </a:t>
            </a:r>
            <a:r>
              <a:rPr lang="en-GB" dirty="0" err="1" smtClean="0"/>
              <a:t>postvaccination</a:t>
            </a:r>
            <a:r>
              <a:rPr lang="en-GB" dirty="0" smtClean="0"/>
              <a:t> antibodies is not affected.</a:t>
            </a:r>
          </a:p>
          <a:p>
            <a:r>
              <a:rPr lang="en-GB" dirty="0" smtClean="0"/>
              <a:t>Due to the loss character of </a:t>
            </a:r>
            <a:r>
              <a:rPr lang="en-GB" dirty="0" err="1" smtClean="0"/>
              <a:t>hypogammaglobulinaemia</a:t>
            </a:r>
            <a:r>
              <a:rPr lang="en-GB" dirty="0" smtClean="0"/>
              <a:t>, immunoglobulin replacement therapy is not used.</a:t>
            </a:r>
          </a:p>
          <a:p>
            <a:r>
              <a:rPr lang="en-GB" dirty="0" smtClean="0"/>
              <a:t>Immune deficiency may be due to deficiency of vitamin D deficiency as well.</a:t>
            </a:r>
          </a:p>
          <a:p>
            <a:r>
              <a:rPr lang="en-GB" dirty="0" smtClean="0"/>
              <a:t>Patients may suffer from repeated bacterial respiratory or urinary infections, sepsis may develop.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2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Drug-induced</a:t>
            </a:r>
            <a:r>
              <a:rPr lang="cs-CZ" dirty="0" smtClean="0"/>
              <a:t> </a:t>
            </a:r>
            <a:r>
              <a:rPr lang="cs-CZ" dirty="0" err="1" smtClean="0"/>
              <a:t>hypogammaglobulinaemia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u="sng" dirty="0"/>
              <a:t>Anti CD20 </a:t>
            </a:r>
            <a:r>
              <a:rPr lang="cs-CZ" u="sng" dirty="0" err="1" smtClean="0"/>
              <a:t>monoclonal</a:t>
            </a:r>
            <a:r>
              <a:rPr lang="cs-CZ" u="sng" dirty="0" smtClean="0"/>
              <a:t> </a:t>
            </a:r>
            <a:r>
              <a:rPr lang="cs-CZ" u="sng" dirty="0" err="1" smtClean="0"/>
              <a:t>antbodeis</a:t>
            </a:r>
            <a:r>
              <a:rPr lang="cs-CZ" u="sng" dirty="0" smtClean="0"/>
              <a:t> </a:t>
            </a:r>
            <a:r>
              <a:rPr lang="cs-CZ" u="sng" dirty="0"/>
              <a:t>(</a:t>
            </a:r>
            <a:r>
              <a:rPr lang="cs-CZ" u="sng" dirty="0" err="1" smtClean="0"/>
              <a:t>rituximab</a:t>
            </a:r>
            <a:r>
              <a:rPr lang="cs-CZ" u="sng" dirty="0" smtClean="0"/>
              <a:t>)</a:t>
            </a:r>
          </a:p>
          <a:p>
            <a:r>
              <a:rPr lang="cs-CZ" u="sng" dirty="0" err="1" smtClean="0"/>
              <a:t>Glucocorticoid</a:t>
            </a:r>
            <a:r>
              <a:rPr lang="cs-CZ" u="sng" dirty="0" smtClean="0"/>
              <a:t> </a:t>
            </a:r>
            <a:r>
              <a:rPr lang="cs-CZ" u="sng" dirty="0" err="1" smtClean="0"/>
              <a:t>treatment</a:t>
            </a:r>
            <a:endParaRPr lang="cs-CZ" u="sng" dirty="0"/>
          </a:p>
          <a:p>
            <a:r>
              <a:rPr lang="cs-CZ" u="sng" dirty="0" err="1" smtClean="0"/>
              <a:t>Other</a:t>
            </a:r>
            <a:r>
              <a:rPr lang="cs-CZ" u="sng" dirty="0" smtClean="0"/>
              <a:t> „</a:t>
            </a:r>
            <a:r>
              <a:rPr lang="cs-CZ" u="sng" dirty="0" err="1" smtClean="0"/>
              <a:t>classical</a:t>
            </a:r>
            <a:r>
              <a:rPr lang="cs-CZ" u="sng" dirty="0" smtClean="0"/>
              <a:t>“ </a:t>
            </a:r>
            <a:r>
              <a:rPr lang="cs-CZ" u="sng" dirty="0" err="1" smtClean="0"/>
              <a:t>immunosuppressive</a:t>
            </a:r>
            <a:r>
              <a:rPr lang="cs-CZ" u="sng" dirty="0" smtClean="0"/>
              <a:t> </a:t>
            </a:r>
            <a:r>
              <a:rPr lang="cs-CZ" u="sng" dirty="0" err="1" smtClean="0"/>
              <a:t>agents</a:t>
            </a:r>
            <a:r>
              <a:rPr lang="cs-CZ" u="sng" dirty="0" smtClean="0"/>
              <a:t> </a:t>
            </a:r>
            <a:r>
              <a:rPr lang="cs-CZ" u="sng" dirty="0"/>
              <a:t>– </a:t>
            </a:r>
            <a:r>
              <a:rPr lang="cs-CZ" u="sng" dirty="0" err="1" smtClean="0"/>
              <a:t>metotrexate</a:t>
            </a:r>
            <a:r>
              <a:rPr lang="cs-CZ" u="sng" dirty="0" smtClean="0"/>
              <a:t>, azathioprine…. </a:t>
            </a:r>
          </a:p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r>
              <a:rPr lang="cs-CZ" dirty="0" smtClean="0"/>
              <a:t> </a:t>
            </a:r>
            <a:r>
              <a:rPr lang="cs-CZ" dirty="0" err="1" smtClean="0"/>
              <a:t>interfering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B-cell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Ibrutimib</a:t>
            </a:r>
            <a:r>
              <a:rPr lang="cs-CZ" dirty="0" smtClean="0"/>
              <a:t>…)</a:t>
            </a:r>
            <a:endParaRPr lang="cs-CZ" dirty="0"/>
          </a:p>
          <a:p>
            <a:r>
              <a:rPr lang="cs-CZ" dirty="0" err="1" smtClean="0"/>
              <a:t>Sulfasalazin</a:t>
            </a:r>
            <a:r>
              <a:rPr lang="cs-CZ" dirty="0" smtClean="0"/>
              <a:t> (</a:t>
            </a:r>
            <a:r>
              <a:rPr lang="cs-CZ" dirty="0" err="1" smtClean="0"/>
              <a:t>rheumatology</a:t>
            </a:r>
            <a:r>
              <a:rPr lang="cs-CZ" dirty="0" smtClean="0"/>
              <a:t>, gastroenterology)</a:t>
            </a:r>
            <a:endParaRPr lang="cs-CZ" dirty="0"/>
          </a:p>
          <a:p>
            <a:r>
              <a:rPr lang="cs-CZ" dirty="0" err="1" smtClean="0"/>
              <a:t>Antiepileptic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Karbamazepin</a:t>
            </a:r>
            <a:r>
              <a:rPr lang="cs-CZ" dirty="0"/>
              <a:t>, </a:t>
            </a:r>
            <a:r>
              <a:rPr lang="cs-CZ" dirty="0" err="1"/>
              <a:t>Fenytoin</a:t>
            </a:r>
            <a:r>
              <a:rPr lang="cs-CZ" dirty="0"/>
              <a:t>)</a:t>
            </a:r>
          </a:p>
          <a:p>
            <a:r>
              <a:rPr lang="cs-CZ" dirty="0" err="1" smtClean="0"/>
              <a:t>Penicilamin</a:t>
            </a:r>
            <a:r>
              <a:rPr lang="cs-CZ" dirty="0" smtClean="0"/>
              <a:t> (</a:t>
            </a:r>
            <a:r>
              <a:rPr lang="cs-CZ" dirty="0" err="1" smtClean="0"/>
              <a:t>gastroentrology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Kaptopril</a:t>
            </a:r>
            <a:r>
              <a:rPr lang="cs-CZ" dirty="0" smtClean="0"/>
              <a:t> (</a:t>
            </a:r>
            <a:r>
              <a:rPr lang="cs-CZ" dirty="0" err="1" smtClean="0"/>
              <a:t>antihypertinic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And many </a:t>
            </a:r>
            <a:r>
              <a:rPr lang="cs-CZ" dirty="0" err="1" smtClean="0"/>
              <a:t>others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20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743201" y="331789"/>
            <a:ext cx="6665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b="1" dirty="0" err="1" smtClean="0">
                <a:solidFill>
                  <a:schemeClr val="accent2"/>
                </a:solidFill>
              </a:rPr>
              <a:t>Immunopathological</a:t>
            </a:r>
            <a:r>
              <a:rPr lang="cs-CZ" altLang="cs-CZ" b="1" dirty="0" smtClean="0">
                <a:solidFill>
                  <a:schemeClr val="accent2"/>
                </a:solidFill>
              </a:rPr>
              <a:t> </a:t>
            </a:r>
            <a:r>
              <a:rPr lang="cs-CZ" altLang="cs-CZ" b="1" dirty="0" err="1" smtClean="0">
                <a:solidFill>
                  <a:schemeClr val="accent2"/>
                </a:solidFill>
              </a:rPr>
              <a:t>states</a:t>
            </a:r>
            <a:endParaRPr lang="cs-CZ" altLang="cs-CZ" sz="2400" b="1" dirty="0">
              <a:solidFill>
                <a:schemeClr val="accent2"/>
              </a:solidFill>
            </a:endParaRP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4572000" y="2895600"/>
            <a:ext cx="2819400" cy="2819400"/>
          </a:xfrm>
          <a:prstGeom prst="ellipse">
            <a:avLst/>
          </a:prstGeom>
          <a:noFill/>
          <a:ln w="38100">
            <a:solidFill>
              <a:srgbClr val="99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cs-CZ" sz="3000">
              <a:solidFill>
                <a:srgbClr val="99FF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5638800" y="1447800"/>
            <a:ext cx="2743200" cy="2743200"/>
          </a:xfrm>
          <a:prstGeom prst="ellips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cs-CZ" sz="3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3581400" y="14478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cs-CZ" sz="2400">
              <a:solidFill>
                <a:srgbClr val="00CC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733615" y="4343401"/>
            <a:ext cx="257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99FF66"/>
                </a:solidFill>
              </a:rPr>
              <a:t>AUTOIMMUNITY</a:t>
            </a:r>
            <a:endParaRPr lang="cs-CZ" altLang="cs-CZ" sz="2400" b="1" dirty="0">
              <a:solidFill>
                <a:srgbClr val="FF9900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441700" y="2047979"/>
            <a:ext cx="233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Tahoma" panose="020B0604030504040204" pitchFamily="34" charset="0"/>
              </a:rPr>
              <a:t>IMMUNO-</a:t>
            </a:r>
            <a:br>
              <a:rPr lang="cs-CZ" altLang="cs-CZ" sz="2400" b="1" dirty="0">
                <a:latin typeface="Tahoma" panose="020B0604030504040204" pitchFamily="34" charset="0"/>
              </a:rPr>
            </a:br>
            <a:r>
              <a:rPr lang="cs-CZ" altLang="cs-CZ" sz="2400" b="1" dirty="0" smtClean="0">
                <a:latin typeface="Tahoma" panose="020B0604030504040204" pitchFamily="34" charset="0"/>
              </a:rPr>
              <a:t>DEFICIENCY</a:t>
            </a:r>
            <a:endParaRPr lang="cs-CZ" altLang="cs-CZ" sz="30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720016" y="2221033"/>
            <a:ext cx="14189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00CCFF"/>
                </a:solidFill>
                <a:latin typeface="Tahoma" panose="020B0604030504040204" pitchFamily="34" charset="0"/>
              </a:rPr>
              <a:t>ALERGY</a:t>
            </a:r>
            <a:endParaRPr lang="cs-CZ" altLang="cs-CZ" sz="30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787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Neutrophil</a:t>
            </a:r>
            <a:r>
              <a:rPr lang="cs-CZ" dirty="0" smtClean="0"/>
              <a:t> </a:t>
            </a:r>
            <a:r>
              <a:rPr lang="cs-CZ" dirty="0" err="1" smtClean="0"/>
              <a:t>granulocytes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important cells involved in non-specific cellular immunity directed against microbes: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They are the most numerous peripheral blood leukocytes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They have excellent ability to penetrate the affected tissues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They have a number of mechanisms capable of killing bacteria and fungi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They are also significant </a:t>
            </a:r>
            <a:r>
              <a:rPr lang="en-US" dirty="0" err="1"/>
              <a:t>proinflammatory</a:t>
            </a:r>
            <a:r>
              <a:rPr lang="en-US" dirty="0"/>
              <a:t> cytokine producers in the early stages of inflammation.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2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Clinical</a:t>
            </a:r>
            <a:r>
              <a:rPr lang="cs-CZ" dirty="0" smtClean="0"/>
              <a:t> </a:t>
            </a:r>
            <a:r>
              <a:rPr lang="cs-CZ" dirty="0" err="1" smtClean="0"/>
              <a:t>Manifestion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Disturbances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and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Granulocytes</a:t>
            </a:r>
            <a:r>
              <a:rPr lang="cs-CZ" dirty="0" smtClean="0"/>
              <a:t>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Granulocytopaenia</a:t>
            </a:r>
            <a:r>
              <a:rPr lang="en-GB" dirty="0" smtClean="0"/>
              <a:t> - Necrotizing inflammation of mucous membranes. The most common are disorder in the oral cavity (gingivitis, tonsillitis), rectum, genitals. Frequently accompanied by fever.</a:t>
            </a:r>
          </a:p>
          <a:p>
            <a:endParaRPr lang="en-GB" dirty="0" smtClean="0"/>
          </a:p>
          <a:p>
            <a:r>
              <a:rPr lang="en-GB" dirty="0" smtClean="0"/>
              <a:t>(</a:t>
            </a:r>
            <a:r>
              <a:rPr lang="cs-CZ" dirty="0" err="1" smtClean="0"/>
              <a:t>Secondary</a:t>
            </a:r>
            <a:r>
              <a:rPr lang="en-GB" dirty="0" smtClean="0"/>
              <a:t>) </a:t>
            </a:r>
            <a:r>
              <a:rPr lang="en-GB" dirty="0" smtClean="0"/>
              <a:t>functional disorders of granulocytes - staphylococcal pyoderma, </a:t>
            </a:r>
            <a:r>
              <a:rPr lang="en-GB" dirty="0" err="1" smtClean="0"/>
              <a:t>phlegmons</a:t>
            </a:r>
            <a:r>
              <a:rPr lang="en-GB" dirty="0" smtClean="0"/>
              <a:t>. Infections with encapsulated bacteria.</a:t>
            </a:r>
          </a:p>
          <a:p>
            <a:endParaRPr lang="en-GB" dirty="0" smtClean="0"/>
          </a:p>
          <a:p>
            <a:r>
              <a:rPr lang="en-GB" dirty="0" smtClean="0"/>
              <a:t>Primary disorders of granulocyte function - tendency to abscess formation, bacterial and fungal infections.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31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Classification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neutropaenia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Light neutropenia &lt;1500 and&gt; 1000 cells / ml</a:t>
            </a:r>
          </a:p>
          <a:p>
            <a:r>
              <a:rPr lang="en-US" dirty="0"/>
              <a:t>Moderate </a:t>
            </a:r>
            <a:r>
              <a:rPr lang="en-US" dirty="0" smtClean="0"/>
              <a:t>neutropenia</a:t>
            </a:r>
            <a:r>
              <a:rPr lang="cs-CZ" dirty="0" smtClean="0"/>
              <a:t> </a:t>
            </a:r>
            <a:r>
              <a:rPr lang="en-US" dirty="0" smtClean="0"/>
              <a:t>&gt; </a:t>
            </a:r>
            <a:r>
              <a:rPr lang="en-US" dirty="0"/>
              <a:t>500 and &lt;1000 cells / ml</a:t>
            </a:r>
          </a:p>
          <a:p>
            <a:r>
              <a:rPr lang="en-US" dirty="0"/>
              <a:t>Severe neutropenia &lt;500 cells / ml</a:t>
            </a:r>
          </a:p>
          <a:p>
            <a:r>
              <a:rPr lang="en-US" dirty="0"/>
              <a:t>Agranulocytosis is usually defined by a decrease in the number of granulocytes below &lt;200 cells / ml (but there are other definitions!)</a:t>
            </a:r>
          </a:p>
          <a:p>
            <a:endParaRPr lang="en-US" dirty="0"/>
          </a:p>
          <a:p>
            <a:r>
              <a:rPr lang="en-US" dirty="0"/>
              <a:t>Chronic neutropenia - lasts&gt; 3 months.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6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neutropaenia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</a:t>
            </a:r>
            <a:r>
              <a:rPr lang="en-US" dirty="0" err="1" smtClean="0"/>
              <a:t>hemicals</a:t>
            </a:r>
            <a:r>
              <a:rPr lang="en-US" dirty="0" smtClean="0"/>
              <a:t> </a:t>
            </a:r>
            <a:r>
              <a:rPr lang="en-US" dirty="0"/>
              <a:t>(DDT)</a:t>
            </a:r>
          </a:p>
          <a:p>
            <a:r>
              <a:rPr lang="en-US" dirty="0"/>
              <a:t>Diseases affecting the </a:t>
            </a:r>
            <a:r>
              <a:rPr lang="en-GB" dirty="0" smtClean="0"/>
              <a:t>bone marrow (</a:t>
            </a:r>
            <a:r>
              <a:rPr lang="en-GB" dirty="0" err="1" smtClean="0"/>
              <a:t>eg</a:t>
            </a:r>
            <a:r>
              <a:rPr lang="en-GB" dirty="0" smtClean="0"/>
              <a:t> malignancy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Severe infections</a:t>
            </a:r>
          </a:p>
          <a:p>
            <a:r>
              <a:rPr lang="en-US" dirty="0"/>
              <a:t>Radiation</a:t>
            </a:r>
          </a:p>
          <a:p>
            <a:r>
              <a:rPr lang="en-US" dirty="0"/>
              <a:t>Autoimmune Disease (SLE)</a:t>
            </a:r>
          </a:p>
          <a:p>
            <a:r>
              <a:rPr lang="cs-CZ" dirty="0" err="1" smtClean="0"/>
              <a:t>Nutritional</a:t>
            </a:r>
            <a:r>
              <a:rPr lang="cs-CZ" dirty="0" smtClean="0"/>
              <a:t> </a:t>
            </a:r>
            <a:r>
              <a:rPr lang="cs-CZ" dirty="0" err="1" smtClean="0"/>
              <a:t>insufficiency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smtClean="0"/>
              <a:t> </a:t>
            </a:r>
            <a:r>
              <a:rPr lang="en-US" dirty="0"/>
              <a:t>B-12, folate,</a:t>
            </a:r>
          </a:p>
          <a:p>
            <a:r>
              <a:rPr lang="en-US" dirty="0" smtClean="0"/>
              <a:t>Cytostatic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endParaRPr lang="en-US" dirty="0"/>
          </a:p>
          <a:p>
            <a:r>
              <a:rPr lang="en-US" dirty="0"/>
              <a:t>A number of other </a:t>
            </a:r>
            <a:r>
              <a:rPr lang="cs-CZ" dirty="0" err="1" smtClean="0"/>
              <a:t>drugs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5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Drug-induced</a:t>
            </a:r>
            <a:r>
              <a:rPr lang="cs-CZ" dirty="0" smtClean="0"/>
              <a:t> </a:t>
            </a:r>
            <a:r>
              <a:rPr lang="cs-CZ" dirty="0" err="1" smtClean="0"/>
              <a:t>neutropaenia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Idosynkratic</a:t>
            </a:r>
            <a:r>
              <a:rPr lang="en-US" dirty="0" smtClean="0"/>
              <a:t> </a:t>
            </a:r>
            <a:r>
              <a:rPr lang="en-US" dirty="0"/>
              <a:t>– unpredictable, independent of the dose. </a:t>
            </a:r>
            <a:endParaRPr lang="cs-CZ" dirty="0" smtClean="0"/>
          </a:p>
          <a:p>
            <a:pPr lvl="1"/>
            <a:r>
              <a:rPr lang="cs-CZ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immunological mechanism ( II or IV type hypersensitivity</a:t>
            </a:r>
            <a:r>
              <a:rPr lang="en-US" dirty="0" smtClean="0"/>
              <a:t>)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frequent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err="1" smtClean="0"/>
              <a:t>Toxic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metabolites</a:t>
            </a:r>
            <a:r>
              <a:rPr lang="cs-CZ" dirty="0" smtClean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enzymatic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C</a:t>
            </a:r>
            <a:r>
              <a:rPr lang="en-US" dirty="0" smtClean="0"/>
              <a:t>an </a:t>
            </a:r>
            <a:r>
              <a:rPr lang="en-US" dirty="0"/>
              <a:t>be very severe (type B </a:t>
            </a:r>
            <a:r>
              <a:rPr lang="cs-CZ" dirty="0" err="1" smtClean="0"/>
              <a:t>side</a:t>
            </a:r>
            <a:r>
              <a:rPr lang="en-US" dirty="0" smtClean="0"/>
              <a:t> </a:t>
            </a:r>
            <a:r>
              <a:rPr lang="en-US" dirty="0"/>
              <a:t>effect</a:t>
            </a:r>
            <a:r>
              <a:rPr lang="en-US" dirty="0" smtClean="0"/>
              <a:t>)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Toxic </a:t>
            </a:r>
            <a:r>
              <a:rPr lang="en-US" dirty="0"/>
              <a:t>– </a:t>
            </a:r>
            <a:r>
              <a:rPr lang="en-US" dirty="0" smtClean="0"/>
              <a:t>predictable </a:t>
            </a:r>
            <a:r>
              <a:rPr lang="en-US" dirty="0"/>
              <a:t>for a particular </a:t>
            </a:r>
            <a:r>
              <a:rPr lang="en-US" dirty="0" smtClean="0"/>
              <a:t>drug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relatively frequent, relatively light (type </a:t>
            </a:r>
            <a:r>
              <a:rPr lang="en-US" dirty="0" smtClean="0"/>
              <a:t>A </a:t>
            </a:r>
            <a:r>
              <a:rPr lang="en-US" dirty="0"/>
              <a:t>side </a:t>
            </a:r>
            <a:r>
              <a:rPr lang="en-US" dirty="0" smtClean="0"/>
              <a:t>effect</a:t>
            </a:r>
            <a:r>
              <a:rPr lang="cs-CZ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neutropaenia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study from 1996 found that about </a:t>
            </a:r>
            <a:r>
              <a:rPr lang="cs-CZ" dirty="0" smtClean="0"/>
              <a:t> </a:t>
            </a:r>
            <a:r>
              <a:rPr lang="cs-CZ" dirty="0" smtClean="0"/>
              <a:t>70%</a:t>
            </a:r>
            <a:r>
              <a:rPr lang="en-GB" dirty="0" smtClean="0"/>
              <a:t> of cases of acquired agranulocytosis are linked to medications. Drugs that can cause agranulocytosis include:</a:t>
            </a:r>
          </a:p>
          <a:p>
            <a:pPr lvl="1"/>
            <a:r>
              <a:rPr lang="en-GB" dirty="0" smtClean="0"/>
              <a:t>Anti</a:t>
            </a:r>
            <a:r>
              <a:rPr lang="cs-CZ" dirty="0" smtClean="0"/>
              <a:t>-</a:t>
            </a:r>
            <a:r>
              <a:rPr lang="en-GB" dirty="0" smtClean="0"/>
              <a:t>thyroid medications, such as </a:t>
            </a:r>
            <a:r>
              <a:rPr lang="en-GB" dirty="0" err="1" smtClean="0"/>
              <a:t>carbimazole</a:t>
            </a:r>
            <a:r>
              <a:rPr lang="en-GB" dirty="0" smtClean="0"/>
              <a:t> </a:t>
            </a:r>
          </a:p>
          <a:p>
            <a:pPr lvl="1"/>
            <a:r>
              <a:rPr lang="cs-CZ" dirty="0" smtClean="0"/>
              <a:t>A</a:t>
            </a:r>
            <a:r>
              <a:rPr lang="en-GB" dirty="0" err="1" smtClean="0"/>
              <a:t>nti</a:t>
            </a:r>
            <a:r>
              <a:rPr lang="en-GB" dirty="0" smtClean="0"/>
              <a:t>-inflammatory medications, such as </a:t>
            </a:r>
            <a:r>
              <a:rPr lang="cs-CZ" dirty="0" err="1" smtClean="0"/>
              <a:t>sulafasalazine</a:t>
            </a:r>
            <a:r>
              <a:rPr lang="en-GB" dirty="0" smtClean="0"/>
              <a:t>, and nonsteroidal anti-inflammatory drugs (NSAIDs)</a:t>
            </a:r>
          </a:p>
          <a:p>
            <a:pPr lvl="1"/>
            <a:r>
              <a:rPr lang="en-GB" dirty="0" smtClean="0"/>
              <a:t>And many others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1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granulocytopaenia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Kostmann</a:t>
            </a:r>
            <a:r>
              <a:rPr lang="cs-CZ" dirty="0" smtClean="0"/>
              <a:t> syndrome </a:t>
            </a:r>
            <a:endParaRPr lang="cs-CZ" dirty="0"/>
          </a:p>
          <a:p>
            <a:r>
              <a:rPr lang="cs-CZ" dirty="0" err="1" smtClean="0"/>
              <a:t>Cyclic</a:t>
            </a:r>
            <a:r>
              <a:rPr lang="cs-CZ" dirty="0" smtClean="0"/>
              <a:t> </a:t>
            </a:r>
            <a:r>
              <a:rPr lang="cs-CZ" dirty="0" err="1" smtClean="0"/>
              <a:t>granulocytopaenia</a:t>
            </a:r>
            <a:endParaRPr lang="cs-CZ" dirty="0"/>
          </a:p>
          <a:p>
            <a:r>
              <a:rPr lang="cs-CZ" dirty="0" smtClean="0"/>
              <a:t>Many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inborn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r>
              <a:rPr lang="cs-CZ" dirty="0" smtClean="0"/>
              <a:t> </a:t>
            </a:r>
            <a:r>
              <a:rPr lang="cs-CZ" dirty="0" err="1" smtClean="0"/>
              <a:t>associated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granulocytopaenia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26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en-US" dirty="0" err="1" smtClean="0"/>
              <a:t>Kostmann</a:t>
            </a:r>
            <a:r>
              <a:rPr lang="cs-CZ" altLang="en-US" dirty="0" smtClean="0"/>
              <a:t> Syndrome</a:t>
            </a:r>
            <a:endParaRPr lang="cs-CZ" alt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Severe congenital </a:t>
            </a:r>
            <a:r>
              <a:rPr lang="en-GB" altLang="en-US" dirty="0" smtClean="0"/>
              <a:t>ag</a:t>
            </a:r>
            <a:r>
              <a:rPr lang="cs-CZ" altLang="en-US" dirty="0" smtClean="0"/>
              <a:t>r</a:t>
            </a:r>
            <a:r>
              <a:rPr lang="en-GB" altLang="en-US" dirty="0" err="1" smtClean="0"/>
              <a:t>anulocytosis</a:t>
            </a:r>
            <a:endParaRPr lang="en-GB" altLang="en-US" dirty="0" smtClean="0"/>
          </a:p>
          <a:p>
            <a:r>
              <a:rPr lang="en-GB" altLang="en-US" dirty="0" smtClean="0"/>
              <a:t>Defect of maturation at the level of </a:t>
            </a:r>
            <a:r>
              <a:rPr lang="en-GB" altLang="en-US" dirty="0" err="1" smtClean="0"/>
              <a:t>promyelocytes</a:t>
            </a:r>
            <a:r>
              <a:rPr lang="en-GB" altLang="en-US" dirty="0" smtClean="0"/>
              <a:t> and </a:t>
            </a:r>
            <a:r>
              <a:rPr lang="en-GB" altLang="en-US" dirty="0" err="1" smtClean="0"/>
              <a:t>myelocytes</a:t>
            </a:r>
            <a:endParaRPr lang="en-GB" altLang="en-US" dirty="0" smtClean="0"/>
          </a:p>
          <a:p>
            <a:r>
              <a:rPr lang="en-GB" altLang="en-US" dirty="0" smtClean="0"/>
              <a:t>&lt;200 </a:t>
            </a:r>
            <a:r>
              <a:rPr lang="en-GB" altLang="en-US" dirty="0" smtClean="0"/>
              <a:t>neutrophils/ml </a:t>
            </a:r>
            <a:r>
              <a:rPr lang="en-GB" altLang="en-US" dirty="0" smtClean="0"/>
              <a:t>in peripheral blood </a:t>
            </a:r>
          </a:p>
          <a:p>
            <a:r>
              <a:rPr lang="en-GB" altLang="en-US" dirty="0" smtClean="0"/>
              <a:t>Necrotizing inflammation of the skin and mucous membranes</a:t>
            </a:r>
          </a:p>
          <a:p>
            <a:r>
              <a:rPr lang="en-GB" altLang="en-US" dirty="0" smtClean="0"/>
              <a:t>Genetic cause: most commonly mutation of the leukocyte elastase gene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4025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err="1" smtClean="0"/>
              <a:t>Cyclic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granulocytopaenia</a:t>
            </a:r>
            <a:endParaRPr lang="cs-CZ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91413"/>
            <a:ext cx="8839200" cy="4181475"/>
          </a:xfrm>
        </p:spPr>
        <p:txBody>
          <a:bodyPr/>
          <a:lstStyle/>
          <a:p>
            <a:r>
              <a:rPr lang="en-US" altLang="en-US" dirty="0"/>
              <a:t>Necrotizing and ulcerative inflammation of mucous membranes and skin accompanied by fever.</a:t>
            </a:r>
          </a:p>
          <a:p>
            <a:r>
              <a:rPr lang="cs-CZ" altLang="en-US" dirty="0" err="1" smtClean="0"/>
              <a:t>Recurrent</a:t>
            </a:r>
            <a:r>
              <a:rPr lang="en-US" altLang="en-US" dirty="0" smtClean="0"/>
              <a:t> </a:t>
            </a:r>
            <a:r>
              <a:rPr lang="cs-CZ" altLang="en-US" dirty="0" smtClean="0"/>
              <a:t>a</a:t>
            </a:r>
            <a:r>
              <a:rPr lang="en-US" altLang="en-US" dirty="0" err="1" smtClean="0"/>
              <a:t>ttacks</a:t>
            </a:r>
            <a:r>
              <a:rPr lang="en-US" altLang="en-US" dirty="0" smtClean="0"/>
              <a:t> </a:t>
            </a:r>
            <a:r>
              <a:rPr lang="en-US" altLang="en-US" dirty="0"/>
              <a:t>after approximately 3 weeks.</a:t>
            </a:r>
          </a:p>
          <a:p>
            <a:r>
              <a:rPr lang="en-US" altLang="en-US" dirty="0"/>
              <a:t>The mutation of the granulocyte elastase gene is </a:t>
            </a:r>
            <a:r>
              <a:rPr lang="cs-CZ" altLang="en-US" dirty="0" smtClean="0"/>
              <a:t>a </a:t>
            </a:r>
            <a:r>
              <a:rPr lang="cs-CZ" altLang="en-US" dirty="0" err="1" smtClean="0"/>
              <a:t>frequent</a:t>
            </a:r>
            <a:r>
              <a:rPr lang="cs-CZ" altLang="en-US" dirty="0" smtClean="0"/>
              <a:t> </a:t>
            </a:r>
            <a:r>
              <a:rPr lang="en-US" altLang="en-US" dirty="0" smtClean="0"/>
              <a:t>cause</a:t>
            </a:r>
            <a:r>
              <a:rPr lang="cs-CZ" altLang="en-US" dirty="0" smtClean="0"/>
              <a:t>.</a:t>
            </a:r>
            <a:endParaRPr lang="en-US" altLang="en-US" dirty="0"/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84971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180B2-FDE5-4AFF-AA78-33FE0BA12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defects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granulocyte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086881-4770-4E37-BC37-655A1520C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Chronic granulomatous disease </a:t>
            </a:r>
            <a:r>
              <a:rPr lang="en-GB" dirty="0" smtClean="0"/>
              <a:t>- impaired formation of reactive oxygen metabolites, mutation of NADPH oxidase components. Formation of abscesses (liver, </a:t>
            </a:r>
            <a:r>
              <a:rPr lang="en-GB" dirty="0" err="1" smtClean="0"/>
              <a:t>periproctal</a:t>
            </a:r>
            <a:r>
              <a:rPr lang="en-GB" dirty="0" smtClean="0"/>
              <a:t> and other parts of the body), granuloma formation.</a:t>
            </a:r>
          </a:p>
          <a:p>
            <a:r>
              <a:rPr lang="en-GB" b="1" dirty="0" smtClean="0"/>
              <a:t>Leukocyte adhesion deficiency (LAD) syndrome </a:t>
            </a:r>
            <a:r>
              <a:rPr lang="en-GB" dirty="0" smtClean="0"/>
              <a:t>- CD11 / CD18 adhesion molecule expression disorder. Disturbance of granulocyte adhesion to endothelium. Consequent </a:t>
            </a:r>
            <a:r>
              <a:rPr lang="en-GB" dirty="0" err="1" smtClean="0"/>
              <a:t>phlegmons</a:t>
            </a:r>
            <a:r>
              <a:rPr lang="en-GB" dirty="0" smtClean="0"/>
              <a:t> with only serous (not purulent) content, but there is a marked </a:t>
            </a:r>
            <a:r>
              <a:rPr lang="en-GB" dirty="0" err="1" smtClean="0"/>
              <a:t>granulocytosis</a:t>
            </a:r>
            <a:r>
              <a:rPr lang="en-GB" dirty="0" smtClean="0"/>
              <a:t> in the blood. Disturbed </a:t>
            </a:r>
            <a:r>
              <a:rPr lang="en-GB" dirty="0" smtClean="0"/>
              <a:t>umbilical</a:t>
            </a:r>
            <a:r>
              <a:rPr lang="cs-CZ" dirty="0" smtClean="0"/>
              <a:t> </a:t>
            </a:r>
            <a:r>
              <a:rPr lang="cs-CZ" dirty="0" err="1" smtClean="0"/>
              <a:t>separation</a:t>
            </a:r>
            <a:r>
              <a:rPr lang="cs-CZ" dirty="0" smtClean="0"/>
              <a:t> and </a:t>
            </a:r>
            <a:r>
              <a:rPr lang="en-GB" dirty="0" smtClean="0"/>
              <a:t> </a:t>
            </a:r>
            <a:r>
              <a:rPr lang="en-GB" dirty="0" smtClean="0"/>
              <a:t>healing.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9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CID - Bubble bo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0"/>
            <a:ext cx="1028700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12135" y="283616"/>
            <a:ext cx="77225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9pPr>
          </a:lstStyle>
          <a:p>
            <a:pPr>
              <a:defRPr/>
            </a:pPr>
            <a:r>
              <a:rPr lang="cs-CZ" sz="3200" dirty="0" err="1" smtClean="0">
                <a:latin typeface="+mj-lt"/>
              </a:rPr>
              <a:t>Bubble</a:t>
            </a:r>
            <a:r>
              <a:rPr lang="cs-CZ" sz="3200" dirty="0" smtClean="0">
                <a:latin typeface="+mj-lt"/>
              </a:rPr>
              <a:t> boy - </a:t>
            </a:r>
            <a:r>
              <a:rPr lang="nb-NO" sz="3200" dirty="0" smtClean="0">
                <a:latin typeface="+mj-lt"/>
              </a:rPr>
              <a:t>David </a:t>
            </a:r>
            <a:r>
              <a:rPr lang="nb-NO" sz="3200" dirty="0">
                <a:latin typeface="+mj-lt"/>
              </a:rPr>
              <a:t>Phillip Vetter (1971 – 1984)</a:t>
            </a:r>
            <a:endParaRPr lang="cs-CZ" altLang="en-US" sz="3200" dirty="0">
              <a:latin typeface="+mj-lt"/>
            </a:endParaRPr>
          </a:p>
        </p:txBody>
      </p:sp>
      <p:sp>
        <p:nvSpPr>
          <p:cNvPr id="8196" name="TextovéPole 1"/>
          <p:cNvSpPr txBox="1">
            <a:spLocks noChangeArrowheads="1"/>
          </p:cNvSpPr>
          <p:nvPr/>
        </p:nvSpPr>
        <p:spPr bwMode="auto">
          <a:xfrm>
            <a:off x="2711450" y="1222376"/>
            <a:ext cx="46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9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30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T-</a:t>
            </a:r>
            <a:r>
              <a:rPr lang="cs-CZ" dirty="0" err="1" smtClean="0"/>
              <a:t>lymfocytes</a:t>
            </a:r>
            <a:r>
              <a:rPr lang="cs-CZ" dirty="0" smtClean="0"/>
              <a:t> - </a:t>
            </a:r>
            <a:r>
              <a:rPr lang="cs-CZ" dirty="0" err="1" smtClean="0"/>
              <a:t>function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</a:t>
            </a:r>
            <a:r>
              <a:rPr lang="en-US" dirty="0" err="1" smtClean="0"/>
              <a:t>elper</a:t>
            </a:r>
            <a:r>
              <a:rPr lang="en-US" dirty="0" smtClean="0"/>
              <a:t> </a:t>
            </a:r>
            <a:r>
              <a:rPr lang="en-US" dirty="0"/>
              <a:t>function (especially CD4 + lymphocytes)</a:t>
            </a:r>
          </a:p>
          <a:p>
            <a:pPr lvl="1"/>
            <a:r>
              <a:rPr lang="cs-CZ" dirty="0" smtClean="0"/>
              <a:t>A</a:t>
            </a:r>
            <a:r>
              <a:rPr lang="en-US" dirty="0" err="1" smtClean="0"/>
              <a:t>ctivation</a:t>
            </a:r>
            <a:r>
              <a:rPr lang="en-US" dirty="0" smtClean="0"/>
              <a:t> </a:t>
            </a:r>
            <a:r>
              <a:rPr lang="en-US" dirty="0"/>
              <a:t>of macrophages (Th1)</a:t>
            </a:r>
          </a:p>
          <a:p>
            <a:pPr lvl="1"/>
            <a:r>
              <a:rPr lang="en-US" dirty="0"/>
              <a:t>Assistance in making antibodies (Th2)</a:t>
            </a:r>
          </a:p>
          <a:p>
            <a:pPr lvl="1"/>
            <a:r>
              <a:rPr lang="cs-CZ" dirty="0" smtClean="0"/>
              <a:t>P</a:t>
            </a:r>
            <a:r>
              <a:rPr lang="en-US" dirty="0" err="1" smtClean="0"/>
              <a:t>ro</a:t>
            </a:r>
            <a:r>
              <a:rPr lang="en-US" dirty="0" smtClean="0"/>
              <a:t>-inflammatory </a:t>
            </a:r>
            <a:r>
              <a:rPr lang="en-US" dirty="0"/>
              <a:t>effect (Th17)</a:t>
            </a:r>
          </a:p>
          <a:p>
            <a:r>
              <a:rPr lang="en-US" dirty="0"/>
              <a:t>Control functions (CD4 </a:t>
            </a:r>
            <a:r>
              <a:rPr lang="en-US" dirty="0" smtClean="0"/>
              <a:t>+)</a:t>
            </a:r>
            <a:endParaRPr lang="cs-CZ" dirty="0" smtClean="0"/>
          </a:p>
          <a:p>
            <a:pPr lvl="1"/>
            <a:r>
              <a:rPr lang="cs-CZ" dirty="0" smtClean="0"/>
              <a:t>T-</a:t>
            </a:r>
            <a:r>
              <a:rPr lang="cs-CZ" dirty="0" err="1" smtClean="0"/>
              <a:t>reg</a:t>
            </a:r>
            <a:r>
              <a:rPr lang="cs-CZ" dirty="0" smtClean="0"/>
              <a:t> </a:t>
            </a:r>
            <a:r>
              <a:rPr lang="cs-CZ" dirty="0" err="1" smtClean="0"/>
              <a:t>lymphocytes</a:t>
            </a:r>
            <a:r>
              <a:rPr lang="cs-CZ" dirty="0" smtClean="0"/>
              <a:t> </a:t>
            </a:r>
            <a:endParaRPr lang="en-US" dirty="0"/>
          </a:p>
          <a:p>
            <a:r>
              <a:rPr lang="en-US" dirty="0"/>
              <a:t>Auxiliary and regulatory functions are primarily mediated by cytokine </a:t>
            </a:r>
            <a:r>
              <a:rPr lang="en-US" dirty="0" smtClean="0"/>
              <a:t>production</a:t>
            </a:r>
            <a:r>
              <a:rPr lang="cs-CZ" dirty="0" smtClean="0"/>
              <a:t>.</a:t>
            </a:r>
            <a:endParaRPr lang="en-US" dirty="0"/>
          </a:p>
          <a:p>
            <a:r>
              <a:rPr lang="en-US" dirty="0"/>
              <a:t>Cytotoxic effect (CD8 + lymphocytes)</a:t>
            </a:r>
            <a:r>
              <a:rPr lang="cs-CZ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70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1325" y="0"/>
            <a:ext cx="8915400" cy="1447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b="1" dirty="0" smtClean="0"/>
              <a:t>T </a:t>
            </a:r>
            <a:r>
              <a:rPr lang="en-US" altLang="en-US" b="1" dirty="0" err="1" smtClean="0"/>
              <a:t>lymfocyt</a:t>
            </a:r>
            <a:r>
              <a:rPr lang="cs-CZ" altLang="en-US" b="1" dirty="0" smtClean="0"/>
              <a:t>e</a:t>
            </a:r>
            <a:r>
              <a:rPr lang="en-US" altLang="en-US" b="1" dirty="0" smtClean="0"/>
              <a:t> </a:t>
            </a:r>
            <a:r>
              <a:rPr lang="en-US" altLang="en-US" b="1" dirty="0" smtClean="0"/>
              <a:t>-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cs-CZ" altLang="en-US" dirty="0" err="1" smtClean="0"/>
              <a:t>central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regulator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of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the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immune</a:t>
            </a:r>
            <a:r>
              <a:rPr lang="cs-CZ" altLang="en-US" dirty="0" smtClean="0"/>
              <a:t> response</a:t>
            </a:r>
            <a:endParaRPr lang="en-US" altLang="en-US" dirty="0" smtClean="0"/>
          </a:p>
        </p:txBody>
      </p:sp>
      <p:grpSp>
        <p:nvGrpSpPr>
          <p:cNvPr id="141315" name="Group 3"/>
          <p:cNvGrpSpPr>
            <a:grpSpLocks/>
          </p:cNvGrpSpPr>
          <p:nvPr/>
        </p:nvGrpSpPr>
        <p:grpSpPr bwMode="auto">
          <a:xfrm>
            <a:off x="1981200" y="2514601"/>
            <a:ext cx="8305800" cy="3368675"/>
            <a:chOff x="192" y="0"/>
            <a:chExt cx="5472" cy="4390"/>
          </a:xfrm>
        </p:grpSpPr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4032" y="3879"/>
              <a:ext cx="720" cy="114"/>
            </a:xfrm>
            <a:prstGeom prst="rightArrow">
              <a:avLst>
                <a:gd name="adj1" fmla="val 50000"/>
                <a:gd name="adj2" fmla="val 157895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 flipH="1">
              <a:off x="1584" y="3696"/>
              <a:ext cx="52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225 h 21600"/>
                <a:gd name="T20" fmla="*/ 18368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921" y="0"/>
                  </a:moveTo>
                  <a:lnTo>
                    <a:pt x="12242" y="6925"/>
                  </a:lnTo>
                  <a:lnTo>
                    <a:pt x="15486" y="6925"/>
                  </a:lnTo>
                  <a:lnTo>
                    <a:pt x="15486" y="18223"/>
                  </a:lnTo>
                  <a:lnTo>
                    <a:pt x="0" y="18223"/>
                  </a:lnTo>
                  <a:lnTo>
                    <a:pt x="0" y="21600"/>
                  </a:lnTo>
                  <a:lnTo>
                    <a:pt x="18356" y="21600"/>
                  </a:lnTo>
                  <a:lnTo>
                    <a:pt x="18356" y="6925"/>
                  </a:lnTo>
                  <a:lnTo>
                    <a:pt x="21600" y="6925"/>
                  </a:lnTo>
                  <a:lnTo>
                    <a:pt x="16921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3600" y="2064"/>
              <a:ext cx="1056" cy="288"/>
            </a:xfrm>
            <a:custGeom>
              <a:avLst/>
              <a:gdLst>
                <a:gd name="T0" fmla="*/ 2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2 w 21600"/>
                <a:gd name="T9" fmla="*/ 0 h 21600"/>
                <a:gd name="T10" fmla="*/ 3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9125 h 21600"/>
                <a:gd name="T20" fmla="*/ 1726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73" y="0"/>
                  </a:moveTo>
                  <a:lnTo>
                    <a:pt x="10945" y="4875"/>
                  </a:lnTo>
                  <a:lnTo>
                    <a:pt x="15277" y="4875"/>
                  </a:lnTo>
                  <a:lnTo>
                    <a:pt x="15277" y="19110"/>
                  </a:lnTo>
                  <a:lnTo>
                    <a:pt x="0" y="19110"/>
                  </a:lnTo>
                  <a:lnTo>
                    <a:pt x="0" y="21600"/>
                  </a:lnTo>
                  <a:lnTo>
                    <a:pt x="17268" y="21600"/>
                  </a:lnTo>
                  <a:lnTo>
                    <a:pt x="17268" y="4875"/>
                  </a:lnTo>
                  <a:lnTo>
                    <a:pt x="21600" y="4875"/>
                  </a:lnTo>
                  <a:lnTo>
                    <a:pt x="1627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 rot="5400000" flipV="1">
              <a:off x="2101" y="1181"/>
              <a:ext cx="539" cy="133"/>
            </a:xfrm>
            <a:prstGeom prst="chevron">
              <a:avLst>
                <a:gd name="adj" fmla="val 101316"/>
              </a:avLst>
            </a:prstGeom>
            <a:solidFill>
              <a:srgbClr val="0066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52" name="AutoShape 8"/>
            <p:cNvSpPr>
              <a:spLocks noChangeArrowheads="1"/>
            </p:cNvSpPr>
            <p:nvPr/>
          </p:nvSpPr>
          <p:spPr bwMode="auto">
            <a:xfrm rot="-5400000">
              <a:off x="2101" y="539"/>
              <a:ext cx="539" cy="133"/>
            </a:xfrm>
            <a:prstGeom prst="chevron">
              <a:avLst>
                <a:gd name="adj" fmla="val 101316"/>
              </a:avLst>
            </a:prstGeom>
            <a:gradFill rotWithShape="0">
              <a:gsLst>
                <a:gs pos="0">
                  <a:srgbClr val="CCCC00"/>
                </a:gs>
                <a:gs pos="100000">
                  <a:srgbClr val="5E5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 flipV="1">
              <a:off x="3984" y="2322"/>
              <a:ext cx="1344" cy="288"/>
            </a:xfrm>
            <a:custGeom>
              <a:avLst/>
              <a:gdLst>
                <a:gd name="T0" fmla="*/ 4 w 21600"/>
                <a:gd name="T1" fmla="*/ 0 h 21600"/>
                <a:gd name="T2" fmla="*/ 2 w 21600"/>
                <a:gd name="T3" fmla="*/ 0 h 21600"/>
                <a:gd name="T4" fmla="*/ 0 w 21600"/>
                <a:gd name="T5" fmla="*/ 0 h 21600"/>
                <a:gd name="T6" fmla="*/ 2 w 21600"/>
                <a:gd name="T7" fmla="*/ 0 h 21600"/>
                <a:gd name="T8" fmla="*/ 4 w 21600"/>
                <a:gd name="T9" fmla="*/ 0 h 21600"/>
                <a:gd name="T10" fmla="*/ 5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375 h 21600"/>
                <a:gd name="T20" fmla="*/ 1726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975" y="0"/>
                  </a:moveTo>
                  <a:lnTo>
                    <a:pt x="10349" y="4875"/>
                  </a:lnTo>
                  <a:lnTo>
                    <a:pt x="14681" y="4875"/>
                  </a:lnTo>
                  <a:lnTo>
                    <a:pt x="14681" y="18364"/>
                  </a:lnTo>
                  <a:lnTo>
                    <a:pt x="0" y="18364"/>
                  </a:lnTo>
                  <a:lnTo>
                    <a:pt x="0" y="21600"/>
                  </a:lnTo>
                  <a:lnTo>
                    <a:pt x="17268" y="21600"/>
                  </a:lnTo>
                  <a:lnTo>
                    <a:pt x="17268" y="4875"/>
                  </a:lnTo>
                  <a:lnTo>
                    <a:pt x="21600" y="4875"/>
                  </a:lnTo>
                  <a:lnTo>
                    <a:pt x="15975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 flipV="1">
              <a:off x="3120" y="2322"/>
              <a:ext cx="1104" cy="288"/>
            </a:xfrm>
            <a:custGeom>
              <a:avLst/>
              <a:gdLst>
                <a:gd name="T0" fmla="*/ 2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2 w 21600"/>
                <a:gd name="T9" fmla="*/ 0 h 21600"/>
                <a:gd name="T10" fmla="*/ 3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375 h 21600"/>
                <a:gd name="T20" fmla="*/ 17276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975" y="0"/>
                  </a:moveTo>
                  <a:lnTo>
                    <a:pt x="10349" y="4875"/>
                  </a:lnTo>
                  <a:lnTo>
                    <a:pt x="14681" y="4875"/>
                  </a:lnTo>
                  <a:lnTo>
                    <a:pt x="14681" y="18364"/>
                  </a:lnTo>
                  <a:lnTo>
                    <a:pt x="0" y="18364"/>
                  </a:lnTo>
                  <a:lnTo>
                    <a:pt x="0" y="21600"/>
                  </a:lnTo>
                  <a:lnTo>
                    <a:pt x="17268" y="21600"/>
                  </a:lnTo>
                  <a:lnTo>
                    <a:pt x="17268" y="4875"/>
                  </a:lnTo>
                  <a:lnTo>
                    <a:pt x="21600" y="4875"/>
                  </a:lnTo>
                  <a:lnTo>
                    <a:pt x="15975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 flipV="1">
              <a:off x="2688" y="2322"/>
              <a:ext cx="52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225 h 21600"/>
                <a:gd name="T20" fmla="*/ 18368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921" y="0"/>
                  </a:moveTo>
                  <a:lnTo>
                    <a:pt x="12242" y="6925"/>
                  </a:lnTo>
                  <a:lnTo>
                    <a:pt x="15486" y="6925"/>
                  </a:lnTo>
                  <a:lnTo>
                    <a:pt x="15486" y="18223"/>
                  </a:lnTo>
                  <a:lnTo>
                    <a:pt x="0" y="18223"/>
                  </a:lnTo>
                  <a:lnTo>
                    <a:pt x="0" y="21600"/>
                  </a:lnTo>
                  <a:lnTo>
                    <a:pt x="18356" y="21600"/>
                  </a:lnTo>
                  <a:lnTo>
                    <a:pt x="18356" y="6925"/>
                  </a:lnTo>
                  <a:lnTo>
                    <a:pt x="21600" y="6925"/>
                  </a:lnTo>
                  <a:lnTo>
                    <a:pt x="16921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400" y="2130"/>
              <a:ext cx="48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grpSp>
          <p:nvGrpSpPr>
            <p:cNvPr id="6157" name="Group 13"/>
            <p:cNvGrpSpPr>
              <a:grpSpLocks/>
            </p:cNvGrpSpPr>
            <p:nvPr/>
          </p:nvGrpSpPr>
          <p:grpSpPr bwMode="auto">
            <a:xfrm>
              <a:off x="1865" y="0"/>
              <a:ext cx="1015" cy="718"/>
              <a:chOff x="2923" y="2640"/>
              <a:chExt cx="1015" cy="718"/>
            </a:xfrm>
          </p:grpSpPr>
          <p:sp>
            <p:nvSpPr>
              <p:cNvPr id="6343" name="Freeform 14"/>
              <p:cNvSpPr>
                <a:spLocks/>
              </p:cNvSpPr>
              <p:nvPr/>
            </p:nvSpPr>
            <p:spPr bwMode="auto">
              <a:xfrm rot="-5400000">
                <a:off x="3072" y="2491"/>
                <a:ext cx="718" cy="1015"/>
              </a:xfrm>
              <a:custGeom>
                <a:avLst/>
                <a:gdLst>
                  <a:gd name="T0" fmla="*/ 529 w 718"/>
                  <a:gd name="T1" fmla="*/ 66 h 1015"/>
                  <a:gd name="T2" fmla="*/ 378 w 718"/>
                  <a:gd name="T3" fmla="*/ 0 h 1015"/>
                  <a:gd name="T4" fmla="*/ 246 w 718"/>
                  <a:gd name="T5" fmla="*/ 9 h 1015"/>
                  <a:gd name="T6" fmla="*/ 142 w 718"/>
                  <a:gd name="T7" fmla="*/ 104 h 1015"/>
                  <a:gd name="T8" fmla="*/ 114 w 718"/>
                  <a:gd name="T9" fmla="*/ 189 h 1015"/>
                  <a:gd name="T10" fmla="*/ 95 w 718"/>
                  <a:gd name="T11" fmla="*/ 330 h 1015"/>
                  <a:gd name="T12" fmla="*/ 57 w 718"/>
                  <a:gd name="T13" fmla="*/ 444 h 1015"/>
                  <a:gd name="T14" fmla="*/ 29 w 718"/>
                  <a:gd name="T15" fmla="*/ 547 h 1015"/>
                  <a:gd name="T16" fmla="*/ 10 w 718"/>
                  <a:gd name="T17" fmla="*/ 604 h 1015"/>
                  <a:gd name="T18" fmla="*/ 0 w 718"/>
                  <a:gd name="T19" fmla="*/ 689 h 1015"/>
                  <a:gd name="T20" fmla="*/ 10 w 718"/>
                  <a:gd name="T21" fmla="*/ 784 h 1015"/>
                  <a:gd name="T22" fmla="*/ 29 w 718"/>
                  <a:gd name="T23" fmla="*/ 869 h 1015"/>
                  <a:gd name="T24" fmla="*/ 312 w 718"/>
                  <a:gd name="T25" fmla="*/ 954 h 1015"/>
                  <a:gd name="T26" fmla="*/ 718 w 718"/>
                  <a:gd name="T27" fmla="*/ 878 h 1015"/>
                  <a:gd name="T28" fmla="*/ 708 w 718"/>
                  <a:gd name="T29" fmla="*/ 623 h 1015"/>
                  <a:gd name="T30" fmla="*/ 661 w 718"/>
                  <a:gd name="T31" fmla="*/ 462 h 1015"/>
                  <a:gd name="T32" fmla="*/ 595 w 718"/>
                  <a:gd name="T33" fmla="*/ 226 h 1015"/>
                  <a:gd name="T34" fmla="*/ 557 w 718"/>
                  <a:gd name="T35" fmla="*/ 94 h 1015"/>
                  <a:gd name="T36" fmla="*/ 529 w 718"/>
                  <a:gd name="T37" fmla="*/ 66 h 101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718" h="1015">
                    <a:moveTo>
                      <a:pt x="529" y="66"/>
                    </a:moveTo>
                    <a:cubicBezTo>
                      <a:pt x="496" y="17"/>
                      <a:pt x="433" y="11"/>
                      <a:pt x="378" y="0"/>
                    </a:cubicBezTo>
                    <a:cubicBezTo>
                      <a:pt x="334" y="3"/>
                      <a:pt x="290" y="4"/>
                      <a:pt x="246" y="9"/>
                    </a:cubicBezTo>
                    <a:cubicBezTo>
                      <a:pt x="199" y="15"/>
                      <a:pt x="172" y="73"/>
                      <a:pt x="142" y="104"/>
                    </a:cubicBezTo>
                    <a:cubicBezTo>
                      <a:pt x="132" y="132"/>
                      <a:pt x="114" y="189"/>
                      <a:pt x="114" y="189"/>
                    </a:cubicBezTo>
                    <a:cubicBezTo>
                      <a:pt x="112" y="208"/>
                      <a:pt x="102" y="302"/>
                      <a:pt x="95" y="330"/>
                    </a:cubicBezTo>
                    <a:cubicBezTo>
                      <a:pt x="85" y="369"/>
                      <a:pt x="67" y="405"/>
                      <a:pt x="57" y="444"/>
                    </a:cubicBezTo>
                    <a:cubicBezTo>
                      <a:pt x="34" y="535"/>
                      <a:pt x="63" y="445"/>
                      <a:pt x="29" y="547"/>
                    </a:cubicBezTo>
                    <a:cubicBezTo>
                      <a:pt x="23" y="566"/>
                      <a:pt x="10" y="604"/>
                      <a:pt x="10" y="604"/>
                    </a:cubicBezTo>
                    <a:cubicBezTo>
                      <a:pt x="7" y="632"/>
                      <a:pt x="0" y="660"/>
                      <a:pt x="0" y="689"/>
                    </a:cubicBezTo>
                    <a:cubicBezTo>
                      <a:pt x="0" y="721"/>
                      <a:pt x="6" y="752"/>
                      <a:pt x="10" y="784"/>
                    </a:cubicBezTo>
                    <a:cubicBezTo>
                      <a:pt x="13" y="809"/>
                      <a:pt x="17" y="844"/>
                      <a:pt x="29" y="869"/>
                    </a:cubicBezTo>
                    <a:cubicBezTo>
                      <a:pt x="80" y="973"/>
                      <a:pt x="220" y="949"/>
                      <a:pt x="312" y="954"/>
                    </a:cubicBezTo>
                    <a:cubicBezTo>
                      <a:pt x="495" y="948"/>
                      <a:pt x="625" y="1015"/>
                      <a:pt x="718" y="878"/>
                    </a:cubicBezTo>
                    <a:cubicBezTo>
                      <a:pt x="715" y="793"/>
                      <a:pt x="715" y="708"/>
                      <a:pt x="708" y="623"/>
                    </a:cubicBezTo>
                    <a:cubicBezTo>
                      <a:pt x="704" y="571"/>
                      <a:pt x="677" y="511"/>
                      <a:pt x="661" y="462"/>
                    </a:cubicBezTo>
                    <a:cubicBezTo>
                      <a:pt x="636" y="385"/>
                      <a:pt x="618" y="304"/>
                      <a:pt x="595" y="226"/>
                    </a:cubicBezTo>
                    <a:cubicBezTo>
                      <a:pt x="583" y="184"/>
                      <a:pt x="577" y="134"/>
                      <a:pt x="557" y="94"/>
                    </a:cubicBezTo>
                    <a:cubicBezTo>
                      <a:pt x="542" y="63"/>
                      <a:pt x="549" y="66"/>
                      <a:pt x="529" y="6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4" name="Oval 15"/>
              <p:cNvSpPr>
                <a:spLocks noChangeArrowheads="1"/>
              </p:cNvSpPr>
              <p:nvPr/>
            </p:nvSpPr>
            <p:spPr bwMode="auto">
              <a:xfrm>
                <a:off x="3269" y="2791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APC</a:t>
                </a:r>
              </a:p>
            </p:txBody>
          </p:sp>
        </p:grpSp>
        <p:grpSp>
          <p:nvGrpSpPr>
            <p:cNvPr id="6158" name="Group 16"/>
            <p:cNvGrpSpPr>
              <a:grpSpLocks/>
            </p:cNvGrpSpPr>
            <p:nvPr/>
          </p:nvGrpSpPr>
          <p:grpSpPr bwMode="auto">
            <a:xfrm>
              <a:off x="1920" y="1170"/>
              <a:ext cx="912" cy="912"/>
              <a:chOff x="4848" y="1344"/>
              <a:chExt cx="912" cy="912"/>
            </a:xfrm>
          </p:grpSpPr>
          <p:sp>
            <p:nvSpPr>
              <p:cNvPr id="6341" name="Oval 17"/>
              <p:cNvSpPr>
                <a:spLocks noChangeArrowheads="1"/>
              </p:cNvSpPr>
              <p:nvPr/>
            </p:nvSpPr>
            <p:spPr bwMode="auto">
              <a:xfrm>
                <a:off x="4848" y="1344"/>
                <a:ext cx="912" cy="912"/>
              </a:xfrm>
              <a:prstGeom prst="ellipse">
                <a:avLst/>
              </a:prstGeom>
              <a:gradFill rotWithShape="0">
                <a:gsLst>
                  <a:gs pos="0">
                    <a:srgbClr val="00FFFF"/>
                  </a:gs>
                  <a:gs pos="100000">
                    <a:srgbClr val="0076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342" name="Oval 18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T</a:t>
                </a:r>
                <a:r>
                  <a:rPr lang="en-US" altLang="en-US" sz="1800" b="1">
                    <a:latin typeface="Arial Narrow" panose="020B0606020202030204" pitchFamily="34" charset="0"/>
                  </a:rPr>
                  <a:t>h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latin typeface="Arial Narrow" panose="020B0606020202030204" pitchFamily="34" charset="0"/>
                  </a:rPr>
                  <a:t>cell</a:t>
                </a:r>
              </a:p>
            </p:txBody>
          </p:sp>
        </p:grpSp>
        <p:grpSp>
          <p:nvGrpSpPr>
            <p:cNvPr id="6159" name="Group 19"/>
            <p:cNvGrpSpPr>
              <a:grpSpLocks/>
            </p:cNvGrpSpPr>
            <p:nvPr/>
          </p:nvGrpSpPr>
          <p:grpSpPr bwMode="auto">
            <a:xfrm>
              <a:off x="3936" y="1104"/>
              <a:ext cx="912" cy="912"/>
              <a:chOff x="4848" y="2304"/>
              <a:chExt cx="912" cy="912"/>
            </a:xfrm>
          </p:grpSpPr>
          <p:sp>
            <p:nvSpPr>
              <p:cNvPr id="6339" name="Oval 20"/>
              <p:cNvSpPr>
                <a:spLocks noChangeArrowheads="1"/>
              </p:cNvSpPr>
              <p:nvPr/>
            </p:nvSpPr>
            <p:spPr bwMode="auto">
              <a:xfrm>
                <a:off x="4848" y="2304"/>
                <a:ext cx="912" cy="912"/>
              </a:xfrm>
              <a:prstGeom prst="ellipse">
                <a:avLst/>
              </a:prstGeom>
              <a:gradFill rotWithShape="0">
                <a:gsLst>
                  <a:gs pos="0">
                    <a:srgbClr val="00FFFF"/>
                  </a:gs>
                  <a:gs pos="100000">
                    <a:srgbClr val="0076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340" name="Oval 21"/>
              <p:cNvSpPr>
                <a:spLocks noChangeArrowheads="1"/>
              </p:cNvSpPr>
              <p:nvPr/>
            </p:nvSpPr>
            <p:spPr bwMode="auto">
              <a:xfrm>
                <a:off x="4944" y="2448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B cell</a:t>
                </a:r>
              </a:p>
            </p:txBody>
          </p:sp>
        </p:grpSp>
        <p:grpSp>
          <p:nvGrpSpPr>
            <p:cNvPr id="6160" name="Group 22"/>
            <p:cNvGrpSpPr>
              <a:grpSpLocks/>
            </p:cNvGrpSpPr>
            <p:nvPr/>
          </p:nvGrpSpPr>
          <p:grpSpPr bwMode="auto">
            <a:xfrm>
              <a:off x="192" y="2562"/>
              <a:ext cx="912" cy="912"/>
              <a:chOff x="4704" y="384"/>
              <a:chExt cx="912" cy="912"/>
            </a:xfrm>
          </p:grpSpPr>
          <p:sp>
            <p:nvSpPr>
              <p:cNvPr id="6337" name="Oval 23"/>
              <p:cNvSpPr>
                <a:spLocks noChangeArrowheads="1"/>
              </p:cNvSpPr>
              <p:nvPr/>
            </p:nvSpPr>
            <p:spPr bwMode="auto">
              <a:xfrm>
                <a:off x="4704" y="384"/>
                <a:ext cx="912" cy="912"/>
              </a:xfrm>
              <a:prstGeom prst="ellipse">
                <a:avLst/>
              </a:prstGeom>
              <a:gradFill rotWithShape="0">
                <a:gsLst>
                  <a:gs pos="0">
                    <a:srgbClr val="00FF00"/>
                  </a:gs>
                  <a:gs pos="100000">
                    <a:srgbClr val="0076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338" name="Oval 24"/>
              <p:cNvSpPr>
                <a:spLocks noChangeArrowheads="1"/>
              </p:cNvSpPr>
              <p:nvPr/>
            </p:nvSpPr>
            <p:spPr bwMode="auto">
              <a:xfrm>
                <a:off x="4800" y="528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Tc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cell</a:t>
                </a:r>
              </a:p>
            </p:txBody>
          </p:sp>
        </p:grpSp>
        <p:grpSp>
          <p:nvGrpSpPr>
            <p:cNvPr id="6161" name="Group 25"/>
            <p:cNvGrpSpPr>
              <a:grpSpLocks/>
            </p:cNvGrpSpPr>
            <p:nvPr/>
          </p:nvGrpSpPr>
          <p:grpSpPr bwMode="auto">
            <a:xfrm>
              <a:off x="3552" y="2640"/>
              <a:ext cx="902" cy="901"/>
              <a:chOff x="3792" y="3264"/>
              <a:chExt cx="902" cy="901"/>
            </a:xfrm>
          </p:grpSpPr>
          <p:grpSp>
            <p:nvGrpSpPr>
              <p:cNvPr id="6273" name="Group 26"/>
              <p:cNvGrpSpPr>
                <a:grpSpLocks/>
              </p:cNvGrpSpPr>
              <p:nvPr/>
            </p:nvGrpSpPr>
            <p:grpSpPr bwMode="auto">
              <a:xfrm>
                <a:off x="3792" y="3264"/>
                <a:ext cx="902" cy="901"/>
                <a:chOff x="4080" y="2592"/>
                <a:chExt cx="902" cy="901"/>
              </a:xfrm>
            </p:grpSpPr>
            <p:sp>
              <p:nvSpPr>
                <p:cNvPr id="6275" name="Freeform 27"/>
                <p:cNvSpPr>
                  <a:spLocks/>
                </p:cNvSpPr>
                <p:nvPr/>
              </p:nvSpPr>
              <p:spPr bwMode="auto">
                <a:xfrm>
                  <a:off x="4876" y="2862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8"/>
                      </a:lnTo>
                      <a:lnTo>
                        <a:pt x="86" y="9"/>
                      </a:lnTo>
                      <a:lnTo>
                        <a:pt x="72" y="3"/>
                      </a:lnTo>
                      <a:lnTo>
                        <a:pt x="57" y="0"/>
                      </a:lnTo>
                      <a:lnTo>
                        <a:pt x="42" y="3"/>
                      </a:lnTo>
                      <a:lnTo>
                        <a:pt x="28" y="9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9"/>
                      </a:lnTo>
                      <a:lnTo>
                        <a:pt x="28" y="108"/>
                      </a:lnTo>
                      <a:lnTo>
                        <a:pt x="42" y="114"/>
                      </a:lnTo>
                      <a:lnTo>
                        <a:pt x="57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8" y="99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76" name="Freeform 28"/>
                <p:cNvSpPr>
                  <a:spLocks/>
                </p:cNvSpPr>
                <p:nvPr/>
              </p:nvSpPr>
              <p:spPr bwMode="auto">
                <a:xfrm>
                  <a:off x="4288" y="2774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7" y="16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2" y="112"/>
                      </a:lnTo>
                      <a:lnTo>
                        <a:pt x="86" y="106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77" name="Freeform 29"/>
                <p:cNvSpPr>
                  <a:spLocks/>
                </p:cNvSpPr>
                <p:nvPr/>
              </p:nvSpPr>
              <p:spPr bwMode="auto">
                <a:xfrm>
                  <a:off x="4080" y="2592"/>
                  <a:ext cx="902" cy="901"/>
                </a:xfrm>
                <a:custGeom>
                  <a:avLst/>
                  <a:gdLst>
                    <a:gd name="T0" fmla="*/ 100 w 2706"/>
                    <a:gd name="T1" fmla="*/ 50 h 2704"/>
                    <a:gd name="T2" fmla="*/ 99 w 2706"/>
                    <a:gd name="T3" fmla="*/ 37 h 2704"/>
                    <a:gd name="T4" fmla="*/ 94 w 2706"/>
                    <a:gd name="T5" fmla="*/ 25 h 2704"/>
                    <a:gd name="T6" fmla="*/ 86 w 2706"/>
                    <a:gd name="T7" fmla="*/ 15 h 2704"/>
                    <a:gd name="T8" fmla="*/ 75 w 2706"/>
                    <a:gd name="T9" fmla="*/ 7 h 2704"/>
                    <a:gd name="T10" fmla="*/ 63 w 2706"/>
                    <a:gd name="T11" fmla="*/ 2 h 2704"/>
                    <a:gd name="T12" fmla="*/ 50 w 2706"/>
                    <a:gd name="T13" fmla="*/ 0 h 2704"/>
                    <a:gd name="T14" fmla="*/ 37 w 2706"/>
                    <a:gd name="T15" fmla="*/ 2 h 2704"/>
                    <a:gd name="T16" fmla="*/ 25 w 2706"/>
                    <a:gd name="T17" fmla="*/ 7 h 2704"/>
                    <a:gd name="T18" fmla="*/ 15 w 2706"/>
                    <a:gd name="T19" fmla="*/ 15 h 2704"/>
                    <a:gd name="T20" fmla="*/ 7 w 2706"/>
                    <a:gd name="T21" fmla="*/ 25 h 2704"/>
                    <a:gd name="T22" fmla="*/ 2 w 2706"/>
                    <a:gd name="T23" fmla="*/ 37 h 2704"/>
                    <a:gd name="T24" fmla="*/ 0 w 2706"/>
                    <a:gd name="T25" fmla="*/ 50 h 2704"/>
                    <a:gd name="T26" fmla="*/ 2 w 2706"/>
                    <a:gd name="T27" fmla="*/ 63 h 2704"/>
                    <a:gd name="T28" fmla="*/ 7 w 2706"/>
                    <a:gd name="T29" fmla="*/ 75 h 2704"/>
                    <a:gd name="T30" fmla="*/ 15 w 2706"/>
                    <a:gd name="T31" fmla="*/ 85 h 2704"/>
                    <a:gd name="T32" fmla="*/ 25 w 2706"/>
                    <a:gd name="T33" fmla="*/ 93 h 2704"/>
                    <a:gd name="T34" fmla="*/ 37 w 2706"/>
                    <a:gd name="T35" fmla="*/ 98 h 2704"/>
                    <a:gd name="T36" fmla="*/ 50 w 2706"/>
                    <a:gd name="T37" fmla="*/ 100 h 2704"/>
                    <a:gd name="T38" fmla="*/ 63 w 2706"/>
                    <a:gd name="T39" fmla="*/ 98 h 2704"/>
                    <a:gd name="T40" fmla="*/ 75 w 2706"/>
                    <a:gd name="T41" fmla="*/ 93 h 2704"/>
                    <a:gd name="T42" fmla="*/ 86 w 2706"/>
                    <a:gd name="T43" fmla="*/ 85 h 2704"/>
                    <a:gd name="T44" fmla="*/ 94 w 2706"/>
                    <a:gd name="T45" fmla="*/ 75 h 2704"/>
                    <a:gd name="T46" fmla="*/ 99 w 2706"/>
                    <a:gd name="T47" fmla="*/ 63 h 2704"/>
                    <a:gd name="T48" fmla="*/ 100 w 2706"/>
                    <a:gd name="T49" fmla="*/ 50 h 270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2706" h="2704">
                      <a:moveTo>
                        <a:pt x="2706" y="1352"/>
                      </a:moveTo>
                      <a:lnTo>
                        <a:pt x="2660" y="1002"/>
                      </a:lnTo>
                      <a:lnTo>
                        <a:pt x="2525" y="675"/>
                      </a:lnTo>
                      <a:lnTo>
                        <a:pt x="2309" y="396"/>
                      </a:lnTo>
                      <a:lnTo>
                        <a:pt x="2029" y="181"/>
                      </a:lnTo>
                      <a:lnTo>
                        <a:pt x="1703" y="45"/>
                      </a:lnTo>
                      <a:lnTo>
                        <a:pt x="1354" y="0"/>
                      </a:lnTo>
                      <a:lnTo>
                        <a:pt x="1003" y="45"/>
                      </a:lnTo>
                      <a:lnTo>
                        <a:pt x="677" y="181"/>
                      </a:lnTo>
                      <a:lnTo>
                        <a:pt x="397" y="396"/>
                      </a:lnTo>
                      <a:lnTo>
                        <a:pt x="181" y="675"/>
                      </a:lnTo>
                      <a:lnTo>
                        <a:pt x="47" y="1002"/>
                      </a:lnTo>
                      <a:lnTo>
                        <a:pt x="0" y="1352"/>
                      </a:lnTo>
                      <a:lnTo>
                        <a:pt x="47" y="1703"/>
                      </a:lnTo>
                      <a:lnTo>
                        <a:pt x="181" y="2029"/>
                      </a:lnTo>
                      <a:lnTo>
                        <a:pt x="397" y="2308"/>
                      </a:lnTo>
                      <a:lnTo>
                        <a:pt x="677" y="2523"/>
                      </a:lnTo>
                      <a:lnTo>
                        <a:pt x="1003" y="2659"/>
                      </a:lnTo>
                      <a:lnTo>
                        <a:pt x="1354" y="2704"/>
                      </a:lnTo>
                      <a:lnTo>
                        <a:pt x="1703" y="2659"/>
                      </a:lnTo>
                      <a:lnTo>
                        <a:pt x="2029" y="2523"/>
                      </a:lnTo>
                      <a:lnTo>
                        <a:pt x="2309" y="2308"/>
                      </a:lnTo>
                      <a:lnTo>
                        <a:pt x="2525" y="2029"/>
                      </a:lnTo>
                      <a:lnTo>
                        <a:pt x="2660" y="1703"/>
                      </a:lnTo>
                      <a:lnTo>
                        <a:pt x="2706" y="1352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CFF99"/>
                    </a:gs>
                    <a:gs pos="100000">
                      <a:srgbClr val="5E7647"/>
                    </a:gs>
                  </a:gsLst>
                  <a:path path="rect">
                    <a:fillToRect l="50000" t="50000" r="50000" b="50000"/>
                  </a:path>
                </a:gra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78" name="Freeform 30"/>
                <p:cNvSpPr>
                  <a:spLocks/>
                </p:cNvSpPr>
                <p:nvPr/>
              </p:nvSpPr>
              <p:spPr bwMode="auto">
                <a:xfrm>
                  <a:off x="4365" y="2748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2"/>
                      </a:lnTo>
                      <a:lnTo>
                        <a:pt x="108" y="28"/>
                      </a:lnTo>
                      <a:lnTo>
                        <a:pt x="98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7" y="16"/>
                      </a:lnTo>
                      <a:lnTo>
                        <a:pt x="8" y="28"/>
                      </a:lnTo>
                      <a:lnTo>
                        <a:pt x="2" y="42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7"/>
                      </a:lnTo>
                      <a:lnTo>
                        <a:pt x="98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79" name="Freeform 31"/>
                <p:cNvSpPr>
                  <a:spLocks/>
                </p:cNvSpPr>
                <p:nvPr/>
              </p:nvSpPr>
              <p:spPr bwMode="auto">
                <a:xfrm>
                  <a:off x="4389" y="2685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6"/>
                      </a:lnTo>
                      <a:lnTo>
                        <a:pt x="73" y="113"/>
                      </a:lnTo>
                      <a:lnTo>
                        <a:pt x="87" y="108"/>
                      </a:lnTo>
                      <a:lnTo>
                        <a:pt x="98" y="98"/>
                      </a:lnTo>
                      <a:lnTo>
                        <a:pt x="108" y="87"/>
                      </a:lnTo>
                      <a:lnTo>
                        <a:pt x="113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0" name="Freeform 32"/>
                <p:cNvSpPr>
                  <a:spLocks/>
                </p:cNvSpPr>
                <p:nvPr/>
              </p:nvSpPr>
              <p:spPr bwMode="auto">
                <a:xfrm>
                  <a:off x="4466" y="2702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2" y="43"/>
                      </a:lnTo>
                      <a:lnTo>
                        <a:pt x="107" y="29"/>
                      </a:lnTo>
                      <a:lnTo>
                        <a:pt x="97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2" y="1"/>
                      </a:lnTo>
                      <a:lnTo>
                        <a:pt x="28" y="7"/>
                      </a:lnTo>
                      <a:lnTo>
                        <a:pt x="16" y="16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7"/>
                      </a:lnTo>
                      <a:lnTo>
                        <a:pt x="28" y="107"/>
                      </a:lnTo>
                      <a:lnTo>
                        <a:pt x="42" y="112"/>
                      </a:lnTo>
                      <a:lnTo>
                        <a:pt x="57" y="115"/>
                      </a:lnTo>
                      <a:lnTo>
                        <a:pt x="72" y="112"/>
                      </a:lnTo>
                      <a:lnTo>
                        <a:pt x="86" y="107"/>
                      </a:lnTo>
                      <a:lnTo>
                        <a:pt x="97" y="97"/>
                      </a:lnTo>
                      <a:lnTo>
                        <a:pt x="107" y="86"/>
                      </a:lnTo>
                      <a:lnTo>
                        <a:pt x="112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1" name="Freeform 33"/>
                <p:cNvSpPr>
                  <a:spLocks/>
                </p:cNvSpPr>
                <p:nvPr/>
              </p:nvSpPr>
              <p:spPr bwMode="auto">
                <a:xfrm>
                  <a:off x="4480" y="2628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2" y="42"/>
                      </a:lnTo>
                      <a:lnTo>
                        <a:pt x="106" y="28"/>
                      </a:lnTo>
                      <a:lnTo>
                        <a:pt x="97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6" y="16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7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7" y="97"/>
                      </a:lnTo>
                      <a:lnTo>
                        <a:pt x="106" y="86"/>
                      </a:lnTo>
                      <a:lnTo>
                        <a:pt x="112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2" name="Freeform 34"/>
                <p:cNvSpPr>
                  <a:spLocks/>
                </p:cNvSpPr>
                <p:nvPr/>
              </p:nvSpPr>
              <p:spPr bwMode="auto">
                <a:xfrm>
                  <a:off x="4312" y="2683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7" y="29"/>
                      </a:lnTo>
                      <a:lnTo>
                        <a:pt x="97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8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7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8"/>
                      </a:lnTo>
                      <a:lnTo>
                        <a:pt x="107" y="87"/>
                      </a:lnTo>
                      <a:lnTo>
                        <a:pt x="112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3" name="Freeform 35"/>
                <p:cNvSpPr>
                  <a:spLocks/>
                </p:cNvSpPr>
                <p:nvPr/>
              </p:nvSpPr>
              <p:spPr bwMode="auto">
                <a:xfrm>
                  <a:off x="4204" y="2762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7" y="16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2" y="112"/>
                      </a:lnTo>
                      <a:lnTo>
                        <a:pt x="86" y="106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4" name="Freeform 36"/>
                <p:cNvSpPr>
                  <a:spLocks/>
                </p:cNvSpPr>
                <p:nvPr/>
              </p:nvSpPr>
              <p:spPr bwMode="auto">
                <a:xfrm>
                  <a:off x="4209" y="2831"/>
                  <a:ext cx="38" cy="39"/>
                </a:xfrm>
                <a:custGeom>
                  <a:avLst/>
                  <a:gdLst>
                    <a:gd name="T0" fmla="*/ 4 w 116"/>
                    <a:gd name="T1" fmla="*/ 2 h 116"/>
                    <a:gd name="T2" fmla="*/ 4 w 116"/>
                    <a:gd name="T3" fmla="*/ 2 h 116"/>
                    <a:gd name="T4" fmla="*/ 4 w 116"/>
                    <a:gd name="T5" fmla="*/ 1 h 116"/>
                    <a:gd name="T6" fmla="*/ 3 w 116"/>
                    <a:gd name="T7" fmla="*/ 1 h 116"/>
                    <a:gd name="T8" fmla="*/ 3 w 116"/>
                    <a:gd name="T9" fmla="*/ 0 h 116"/>
                    <a:gd name="T10" fmla="*/ 3 w 116"/>
                    <a:gd name="T11" fmla="*/ 0 h 116"/>
                    <a:gd name="T12" fmla="*/ 2 w 116"/>
                    <a:gd name="T13" fmla="*/ 0 h 116"/>
                    <a:gd name="T14" fmla="*/ 2 w 116"/>
                    <a:gd name="T15" fmla="*/ 0 h 116"/>
                    <a:gd name="T16" fmla="*/ 1 w 116"/>
                    <a:gd name="T17" fmla="*/ 0 h 116"/>
                    <a:gd name="T18" fmla="*/ 1 w 116"/>
                    <a:gd name="T19" fmla="*/ 1 h 116"/>
                    <a:gd name="T20" fmla="*/ 0 w 116"/>
                    <a:gd name="T21" fmla="*/ 1 h 116"/>
                    <a:gd name="T22" fmla="*/ 0 w 116"/>
                    <a:gd name="T23" fmla="*/ 2 h 116"/>
                    <a:gd name="T24" fmla="*/ 0 w 116"/>
                    <a:gd name="T25" fmla="*/ 2 h 116"/>
                    <a:gd name="T26" fmla="*/ 0 w 116"/>
                    <a:gd name="T27" fmla="*/ 3 h 116"/>
                    <a:gd name="T28" fmla="*/ 0 w 116"/>
                    <a:gd name="T29" fmla="*/ 3 h 116"/>
                    <a:gd name="T30" fmla="*/ 1 w 116"/>
                    <a:gd name="T31" fmla="*/ 4 h 116"/>
                    <a:gd name="T32" fmla="*/ 1 w 116"/>
                    <a:gd name="T33" fmla="*/ 4 h 116"/>
                    <a:gd name="T34" fmla="*/ 2 w 116"/>
                    <a:gd name="T35" fmla="*/ 4 h 116"/>
                    <a:gd name="T36" fmla="*/ 2 w 116"/>
                    <a:gd name="T37" fmla="*/ 4 h 116"/>
                    <a:gd name="T38" fmla="*/ 3 w 116"/>
                    <a:gd name="T39" fmla="*/ 4 h 116"/>
                    <a:gd name="T40" fmla="*/ 3 w 116"/>
                    <a:gd name="T41" fmla="*/ 4 h 116"/>
                    <a:gd name="T42" fmla="*/ 3 w 116"/>
                    <a:gd name="T43" fmla="*/ 4 h 116"/>
                    <a:gd name="T44" fmla="*/ 4 w 116"/>
                    <a:gd name="T45" fmla="*/ 3 h 116"/>
                    <a:gd name="T46" fmla="*/ 4 w 116"/>
                    <a:gd name="T47" fmla="*/ 3 h 116"/>
                    <a:gd name="T48" fmla="*/ 4 w 116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6">
                      <a:moveTo>
                        <a:pt x="116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8"/>
                      </a:lnTo>
                      <a:lnTo>
                        <a:pt x="87" y="9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9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4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6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4"/>
                      </a:lnTo>
                      <a:lnTo>
                        <a:pt x="116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5" name="Freeform 37"/>
                <p:cNvSpPr>
                  <a:spLocks/>
                </p:cNvSpPr>
                <p:nvPr/>
              </p:nvSpPr>
              <p:spPr bwMode="auto">
                <a:xfrm>
                  <a:off x="4144" y="2867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8"/>
                      </a:lnTo>
                      <a:lnTo>
                        <a:pt x="86" y="8"/>
                      </a:lnTo>
                      <a:lnTo>
                        <a:pt x="72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8"/>
                      </a:lnTo>
                      <a:lnTo>
                        <a:pt x="18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8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6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6" name="Freeform 38"/>
                <p:cNvSpPr>
                  <a:spLocks/>
                </p:cNvSpPr>
                <p:nvPr/>
              </p:nvSpPr>
              <p:spPr bwMode="auto">
                <a:xfrm>
                  <a:off x="4156" y="2925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8"/>
                      </a:lnTo>
                      <a:lnTo>
                        <a:pt x="86" y="8"/>
                      </a:lnTo>
                      <a:lnTo>
                        <a:pt x="72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8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7" name="Freeform 39"/>
                <p:cNvSpPr>
                  <a:spLocks/>
                </p:cNvSpPr>
                <p:nvPr/>
              </p:nvSpPr>
              <p:spPr bwMode="auto">
                <a:xfrm>
                  <a:off x="4094" y="2968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7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8" name="Freeform 40"/>
                <p:cNvSpPr>
                  <a:spLocks/>
                </p:cNvSpPr>
                <p:nvPr/>
              </p:nvSpPr>
              <p:spPr bwMode="auto">
                <a:xfrm>
                  <a:off x="4146" y="3011"/>
                  <a:ext cx="39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6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9" name="Freeform 41"/>
                <p:cNvSpPr>
                  <a:spLocks/>
                </p:cNvSpPr>
                <p:nvPr/>
              </p:nvSpPr>
              <p:spPr bwMode="auto">
                <a:xfrm>
                  <a:off x="4101" y="3066"/>
                  <a:ext cx="38" cy="39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3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3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7" y="16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9" y="98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0" name="Freeform 42"/>
                <p:cNvSpPr>
                  <a:spLocks/>
                </p:cNvSpPr>
                <p:nvPr/>
              </p:nvSpPr>
              <p:spPr bwMode="auto">
                <a:xfrm>
                  <a:off x="4158" y="3095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1" name="Freeform 43"/>
                <p:cNvSpPr>
                  <a:spLocks/>
                </p:cNvSpPr>
                <p:nvPr/>
              </p:nvSpPr>
              <p:spPr bwMode="auto">
                <a:xfrm>
                  <a:off x="4118" y="3150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6" y="16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7" y="115"/>
                      </a:lnTo>
                      <a:lnTo>
                        <a:pt x="72" y="112"/>
                      </a:lnTo>
                      <a:lnTo>
                        <a:pt x="86" y="107"/>
                      </a:lnTo>
                      <a:lnTo>
                        <a:pt x="98" y="97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2" name="Freeform 44"/>
                <p:cNvSpPr>
                  <a:spLocks/>
                </p:cNvSpPr>
                <p:nvPr/>
              </p:nvSpPr>
              <p:spPr bwMode="auto">
                <a:xfrm>
                  <a:off x="4180" y="3177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8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9" y="98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3" name="Freeform 45"/>
                <p:cNvSpPr>
                  <a:spLocks/>
                </p:cNvSpPr>
                <p:nvPr/>
              </p:nvSpPr>
              <p:spPr bwMode="auto">
                <a:xfrm>
                  <a:off x="4151" y="3237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2" y="2"/>
                      </a:lnTo>
                      <a:lnTo>
                        <a:pt x="28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8" y="108"/>
                      </a:lnTo>
                      <a:lnTo>
                        <a:pt x="42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8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4" name="Freeform 46"/>
                <p:cNvSpPr>
                  <a:spLocks/>
                </p:cNvSpPr>
                <p:nvPr/>
              </p:nvSpPr>
              <p:spPr bwMode="auto">
                <a:xfrm>
                  <a:off x="4226" y="3253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6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7"/>
                      </a:lnTo>
                      <a:lnTo>
                        <a:pt x="113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5" name="Freeform 47"/>
                <p:cNvSpPr>
                  <a:spLocks/>
                </p:cNvSpPr>
                <p:nvPr/>
              </p:nvSpPr>
              <p:spPr bwMode="auto">
                <a:xfrm>
                  <a:off x="4206" y="3311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9"/>
                      </a:moveTo>
                      <a:lnTo>
                        <a:pt x="114" y="43"/>
                      </a:lnTo>
                      <a:lnTo>
                        <a:pt x="108" y="30"/>
                      </a:lnTo>
                      <a:lnTo>
                        <a:pt x="99" y="18"/>
                      </a:lnTo>
                      <a:lnTo>
                        <a:pt x="87" y="9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9"/>
                      </a:lnTo>
                      <a:lnTo>
                        <a:pt x="17" y="18"/>
                      </a:lnTo>
                      <a:lnTo>
                        <a:pt x="8" y="30"/>
                      </a:lnTo>
                      <a:lnTo>
                        <a:pt x="2" y="43"/>
                      </a:lnTo>
                      <a:lnTo>
                        <a:pt x="0" y="59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9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6" name="Freeform 48"/>
                <p:cNvSpPr>
                  <a:spLocks/>
                </p:cNvSpPr>
                <p:nvPr/>
              </p:nvSpPr>
              <p:spPr bwMode="auto">
                <a:xfrm>
                  <a:off x="4278" y="3321"/>
                  <a:ext cx="39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6"/>
                      </a:moveTo>
                      <a:lnTo>
                        <a:pt x="114" y="42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6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6"/>
                      </a:lnTo>
                      <a:lnTo>
                        <a:pt x="17" y="16"/>
                      </a:lnTo>
                      <a:lnTo>
                        <a:pt x="8" y="29"/>
                      </a:lnTo>
                      <a:lnTo>
                        <a:pt x="2" y="42"/>
                      </a:lnTo>
                      <a:lnTo>
                        <a:pt x="0" y="56"/>
                      </a:lnTo>
                      <a:lnTo>
                        <a:pt x="2" y="71"/>
                      </a:lnTo>
                      <a:lnTo>
                        <a:pt x="8" y="85"/>
                      </a:lnTo>
                      <a:lnTo>
                        <a:pt x="17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4"/>
                      </a:lnTo>
                      <a:lnTo>
                        <a:pt x="73" y="112"/>
                      </a:lnTo>
                      <a:lnTo>
                        <a:pt x="87" y="106"/>
                      </a:lnTo>
                      <a:lnTo>
                        <a:pt x="99" y="97"/>
                      </a:lnTo>
                      <a:lnTo>
                        <a:pt x="108" y="85"/>
                      </a:lnTo>
                      <a:lnTo>
                        <a:pt x="114" y="71"/>
                      </a:lnTo>
                      <a:lnTo>
                        <a:pt x="115" y="56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7" name="Freeform 49"/>
                <p:cNvSpPr>
                  <a:spLocks/>
                </p:cNvSpPr>
                <p:nvPr/>
              </p:nvSpPr>
              <p:spPr bwMode="auto">
                <a:xfrm>
                  <a:off x="4283" y="3378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2"/>
                      </a:lnTo>
                      <a:lnTo>
                        <a:pt x="107" y="28"/>
                      </a:lnTo>
                      <a:lnTo>
                        <a:pt x="98" y="17"/>
                      </a:lnTo>
                      <a:lnTo>
                        <a:pt x="86" y="7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2" y="2"/>
                      </a:lnTo>
                      <a:lnTo>
                        <a:pt x="28" y="7"/>
                      </a:lnTo>
                      <a:lnTo>
                        <a:pt x="16" y="17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8" y="107"/>
                      </a:lnTo>
                      <a:lnTo>
                        <a:pt x="42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8" name="Freeform 50"/>
                <p:cNvSpPr>
                  <a:spLocks/>
                </p:cNvSpPr>
                <p:nvPr/>
              </p:nvSpPr>
              <p:spPr bwMode="auto">
                <a:xfrm>
                  <a:off x="4348" y="3337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7" y="29"/>
                      </a:lnTo>
                      <a:lnTo>
                        <a:pt x="97" y="18"/>
                      </a:lnTo>
                      <a:lnTo>
                        <a:pt x="86" y="9"/>
                      </a:lnTo>
                      <a:lnTo>
                        <a:pt x="72" y="3"/>
                      </a:lnTo>
                      <a:lnTo>
                        <a:pt x="57" y="0"/>
                      </a:lnTo>
                      <a:lnTo>
                        <a:pt x="43" y="3"/>
                      </a:lnTo>
                      <a:lnTo>
                        <a:pt x="29" y="9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4"/>
                      </a:lnTo>
                      <a:lnTo>
                        <a:pt x="7" y="87"/>
                      </a:lnTo>
                      <a:lnTo>
                        <a:pt x="16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7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9"/>
                      </a:lnTo>
                      <a:lnTo>
                        <a:pt x="107" y="87"/>
                      </a:lnTo>
                      <a:lnTo>
                        <a:pt x="112" y="74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9" name="Freeform 51"/>
                <p:cNvSpPr>
                  <a:spLocks/>
                </p:cNvSpPr>
                <p:nvPr/>
              </p:nvSpPr>
              <p:spPr bwMode="auto">
                <a:xfrm>
                  <a:off x="4365" y="3407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8" y="18"/>
                      </a:lnTo>
                      <a:lnTo>
                        <a:pt x="87" y="8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8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8" y="99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0" name="Freeform 52"/>
                <p:cNvSpPr>
                  <a:spLocks/>
                </p:cNvSpPr>
                <p:nvPr/>
              </p:nvSpPr>
              <p:spPr bwMode="auto">
                <a:xfrm>
                  <a:off x="4437" y="3344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7" y="7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7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8" y="98"/>
                      </a:lnTo>
                      <a:lnTo>
                        <a:pt x="108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1" name="Freeform 53"/>
                <p:cNvSpPr>
                  <a:spLocks/>
                </p:cNvSpPr>
                <p:nvPr/>
              </p:nvSpPr>
              <p:spPr bwMode="auto">
                <a:xfrm>
                  <a:off x="4463" y="3433"/>
                  <a:ext cx="39" cy="38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4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4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8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8"/>
                      </a:lnTo>
                      <a:lnTo>
                        <a:pt x="87" y="8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8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8" y="99"/>
                      </a:lnTo>
                      <a:lnTo>
                        <a:pt x="108" y="87"/>
                      </a:lnTo>
                      <a:lnTo>
                        <a:pt x="113" y="73"/>
                      </a:lnTo>
                      <a:lnTo>
                        <a:pt x="116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2" name="Freeform 54"/>
                <p:cNvSpPr>
                  <a:spLocks/>
                </p:cNvSpPr>
                <p:nvPr/>
              </p:nvSpPr>
              <p:spPr bwMode="auto">
                <a:xfrm>
                  <a:off x="4530" y="3330"/>
                  <a:ext cx="39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6"/>
                      </a:moveTo>
                      <a:lnTo>
                        <a:pt x="113" y="41"/>
                      </a:lnTo>
                      <a:lnTo>
                        <a:pt x="108" y="27"/>
                      </a:lnTo>
                      <a:lnTo>
                        <a:pt x="98" y="16"/>
                      </a:lnTo>
                      <a:lnTo>
                        <a:pt x="85" y="6"/>
                      </a:lnTo>
                      <a:lnTo>
                        <a:pt x="72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6"/>
                      </a:lnTo>
                      <a:lnTo>
                        <a:pt x="17" y="16"/>
                      </a:lnTo>
                      <a:lnTo>
                        <a:pt x="8" y="27"/>
                      </a:lnTo>
                      <a:lnTo>
                        <a:pt x="2" y="41"/>
                      </a:lnTo>
                      <a:lnTo>
                        <a:pt x="0" y="56"/>
                      </a:lnTo>
                      <a:lnTo>
                        <a:pt x="2" y="71"/>
                      </a:lnTo>
                      <a:lnTo>
                        <a:pt x="8" y="85"/>
                      </a:lnTo>
                      <a:lnTo>
                        <a:pt x="17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4"/>
                      </a:lnTo>
                      <a:lnTo>
                        <a:pt x="72" y="112"/>
                      </a:lnTo>
                      <a:lnTo>
                        <a:pt x="85" y="106"/>
                      </a:lnTo>
                      <a:lnTo>
                        <a:pt x="98" y="97"/>
                      </a:lnTo>
                      <a:lnTo>
                        <a:pt x="108" y="85"/>
                      </a:lnTo>
                      <a:lnTo>
                        <a:pt x="113" y="71"/>
                      </a:lnTo>
                      <a:lnTo>
                        <a:pt x="115" y="56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3" name="Freeform 55"/>
                <p:cNvSpPr>
                  <a:spLocks/>
                </p:cNvSpPr>
                <p:nvPr/>
              </p:nvSpPr>
              <p:spPr bwMode="auto">
                <a:xfrm>
                  <a:off x="4557" y="3419"/>
                  <a:ext cx="38" cy="38"/>
                </a:xfrm>
                <a:custGeom>
                  <a:avLst/>
                  <a:gdLst>
                    <a:gd name="T0" fmla="*/ 4 w 114"/>
                    <a:gd name="T1" fmla="*/ 2 h 115"/>
                    <a:gd name="T2" fmla="*/ 4 w 114"/>
                    <a:gd name="T3" fmla="*/ 2 h 115"/>
                    <a:gd name="T4" fmla="*/ 4 w 114"/>
                    <a:gd name="T5" fmla="*/ 1 h 115"/>
                    <a:gd name="T6" fmla="*/ 4 w 114"/>
                    <a:gd name="T7" fmla="*/ 1 h 115"/>
                    <a:gd name="T8" fmla="*/ 3 w 114"/>
                    <a:gd name="T9" fmla="*/ 0 h 115"/>
                    <a:gd name="T10" fmla="*/ 3 w 114"/>
                    <a:gd name="T11" fmla="*/ 0 h 115"/>
                    <a:gd name="T12" fmla="*/ 2 w 114"/>
                    <a:gd name="T13" fmla="*/ 0 h 115"/>
                    <a:gd name="T14" fmla="*/ 2 w 114"/>
                    <a:gd name="T15" fmla="*/ 0 h 115"/>
                    <a:gd name="T16" fmla="*/ 1 w 114"/>
                    <a:gd name="T17" fmla="*/ 0 h 115"/>
                    <a:gd name="T18" fmla="*/ 1 w 114"/>
                    <a:gd name="T19" fmla="*/ 1 h 115"/>
                    <a:gd name="T20" fmla="*/ 0 w 114"/>
                    <a:gd name="T21" fmla="*/ 1 h 115"/>
                    <a:gd name="T22" fmla="*/ 0 w 114"/>
                    <a:gd name="T23" fmla="*/ 2 h 115"/>
                    <a:gd name="T24" fmla="*/ 0 w 114"/>
                    <a:gd name="T25" fmla="*/ 2 h 115"/>
                    <a:gd name="T26" fmla="*/ 0 w 114"/>
                    <a:gd name="T27" fmla="*/ 3 h 115"/>
                    <a:gd name="T28" fmla="*/ 0 w 114"/>
                    <a:gd name="T29" fmla="*/ 3 h 115"/>
                    <a:gd name="T30" fmla="*/ 1 w 114"/>
                    <a:gd name="T31" fmla="*/ 4 h 115"/>
                    <a:gd name="T32" fmla="*/ 1 w 114"/>
                    <a:gd name="T33" fmla="*/ 4 h 115"/>
                    <a:gd name="T34" fmla="*/ 2 w 114"/>
                    <a:gd name="T35" fmla="*/ 4 h 115"/>
                    <a:gd name="T36" fmla="*/ 2 w 114"/>
                    <a:gd name="T37" fmla="*/ 4 h 115"/>
                    <a:gd name="T38" fmla="*/ 3 w 114"/>
                    <a:gd name="T39" fmla="*/ 4 h 115"/>
                    <a:gd name="T40" fmla="*/ 3 w 114"/>
                    <a:gd name="T41" fmla="*/ 4 h 115"/>
                    <a:gd name="T42" fmla="*/ 4 w 114"/>
                    <a:gd name="T43" fmla="*/ 4 h 115"/>
                    <a:gd name="T44" fmla="*/ 4 w 114"/>
                    <a:gd name="T45" fmla="*/ 3 h 115"/>
                    <a:gd name="T46" fmla="*/ 4 w 114"/>
                    <a:gd name="T47" fmla="*/ 3 h 115"/>
                    <a:gd name="T48" fmla="*/ 4 w 114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5">
                      <a:moveTo>
                        <a:pt x="114" y="58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8"/>
                      </a:lnTo>
                      <a:lnTo>
                        <a:pt x="87" y="8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2" y="3"/>
                      </a:lnTo>
                      <a:lnTo>
                        <a:pt x="29" y="8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2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8" y="99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4" name="Freeform 56"/>
                <p:cNvSpPr>
                  <a:spLocks/>
                </p:cNvSpPr>
                <p:nvPr/>
              </p:nvSpPr>
              <p:spPr bwMode="auto">
                <a:xfrm>
                  <a:off x="4614" y="3297"/>
                  <a:ext cx="38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6"/>
                      </a:moveTo>
                      <a:lnTo>
                        <a:pt x="114" y="42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9" y="0"/>
                      </a:lnTo>
                      <a:lnTo>
                        <a:pt x="43" y="1"/>
                      </a:lnTo>
                      <a:lnTo>
                        <a:pt x="30" y="7"/>
                      </a:lnTo>
                      <a:lnTo>
                        <a:pt x="18" y="16"/>
                      </a:lnTo>
                      <a:lnTo>
                        <a:pt x="9" y="29"/>
                      </a:lnTo>
                      <a:lnTo>
                        <a:pt x="3" y="42"/>
                      </a:lnTo>
                      <a:lnTo>
                        <a:pt x="0" y="56"/>
                      </a:lnTo>
                      <a:lnTo>
                        <a:pt x="3" y="72"/>
                      </a:lnTo>
                      <a:lnTo>
                        <a:pt x="9" y="85"/>
                      </a:lnTo>
                      <a:lnTo>
                        <a:pt x="18" y="97"/>
                      </a:lnTo>
                      <a:lnTo>
                        <a:pt x="30" y="106"/>
                      </a:lnTo>
                      <a:lnTo>
                        <a:pt x="43" y="112"/>
                      </a:lnTo>
                      <a:lnTo>
                        <a:pt x="59" y="114"/>
                      </a:lnTo>
                      <a:lnTo>
                        <a:pt x="72" y="112"/>
                      </a:lnTo>
                      <a:lnTo>
                        <a:pt x="86" y="106"/>
                      </a:lnTo>
                      <a:lnTo>
                        <a:pt x="99" y="97"/>
                      </a:lnTo>
                      <a:lnTo>
                        <a:pt x="108" y="85"/>
                      </a:lnTo>
                      <a:lnTo>
                        <a:pt x="114" y="72"/>
                      </a:lnTo>
                      <a:lnTo>
                        <a:pt x="115" y="56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5" name="Freeform 57"/>
                <p:cNvSpPr>
                  <a:spLocks/>
                </p:cNvSpPr>
                <p:nvPr/>
              </p:nvSpPr>
              <p:spPr bwMode="auto">
                <a:xfrm>
                  <a:off x="4658" y="3397"/>
                  <a:ext cx="38" cy="38"/>
                </a:xfrm>
                <a:custGeom>
                  <a:avLst/>
                  <a:gdLst>
                    <a:gd name="T0" fmla="*/ 4 w 114"/>
                    <a:gd name="T1" fmla="*/ 2 h 115"/>
                    <a:gd name="T2" fmla="*/ 4 w 114"/>
                    <a:gd name="T3" fmla="*/ 2 h 115"/>
                    <a:gd name="T4" fmla="*/ 4 w 114"/>
                    <a:gd name="T5" fmla="*/ 1 h 115"/>
                    <a:gd name="T6" fmla="*/ 4 w 114"/>
                    <a:gd name="T7" fmla="*/ 1 h 115"/>
                    <a:gd name="T8" fmla="*/ 3 w 114"/>
                    <a:gd name="T9" fmla="*/ 0 h 115"/>
                    <a:gd name="T10" fmla="*/ 3 w 114"/>
                    <a:gd name="T11" fmla="*/ 0 h 115"/>
                    <a:gd name="T12" fmla="*/ 2 w 114"/>
                    <a:gd name="T13" fmla="*/ 0 h 115"/>
                    <a:gd name="T14" fmla="*/ 2 w 114"/>
                    <a:gd name="T15" fmla="*/ 0 h 115"/>
                    <a:gd name="T16" fmla="*/ 1 w 114"/>
                    <a:gd name="T17" fmla="*/ 0 h 115"/>
                    <a:gd name="T18" fmla="*/ 1 w 114"/>
                    <a:gd name="T19" fmla="*/ 1 h 115"/>
                    <a:gd name="T20" fmla="*/ 0 w 114"/>
                    <a:gd name="T21" fmla="*/ 1 h 115"/>
                    <a:gd name="T22" fmla="*/ 0 w 114"/>
                    <a:gd name="T23" fmla="*/ 2 h 115"/>
                    <a:gd name="T24" fmla="*/ 0 w 114"/>
                    <a:gd name="T25" fmla="*/ 2 h 115"/>
                    <a:gd name="T26" fmla="*/ 0 w 114"/>
                    <a:gd name="T27" fmla="*/ 3 h 115"/>
                    <a:gd name="T28" fmla="*/ 0 w 114"/>
                    <a:gd name="T29" fmla="*/ 3 h 115"/>
                    <a:gd name="T30" fmla="*/ 1 w 114"/>
                    <a:gd name="T31" fmla="*/ 4 h 115"/>
                    <a:gd name="T32" fmla="*/ 1 w 114"/>
                    <a:gd name="T33" fmla="*/ 4 h 115"/>
                    <a:gd name="T34" fmla="*/ 2 w 114"/>
                    <a:gd name="T35" fmla="*/ 4 h 115"/>
                    <a:gd name="T36" fmla="*/ 2 w 114"/>
                    <a:gd name="T37" fmla="*/ 4 h 115"/>
                    <a:gd name="T38" fmla="*/ 3 w 114"/>
                    <a:gd name="T39" fmla="*/ 4 h 115"/>
                    <a:gd name="T40" fmla="*/ 3 w 114"/>
                    <a:gd name="T41" fmla="*/ 4 h 115"/>
                    <a:gd name="T42" fmla="*/ 4 w 114"/>
                    <a:gd name="T43" fmla="*/ 4 h 115"/>
                    <a:gd name="T44" fmla="*/ 4 w 114"/>
                    <a:gd name="T45" fmla="*/ 3 h 115"/>
                    <a:gd name="T46" fmla="*/ 4 w 114"/>
                    <a:gd name="T47" fmla="*/ 3 h 115"/>
                    <a:gd name="T48" fmla="*/ 4 w 114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5">
                      <a:moveTo>
                        <a:pt x="114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8"/>
                      </a:lnTo>
                      <a:lnTo>
                        <a:pt x="85" y="8"/>
                      </a:lnTo>
                      <a:lnTo>
                        <a:pt x="71" y="3"/>
                      </a:lnTo>
                      <a:lnTo>
                        <a:pt x="56" y="0"/>
                      </a:lnTo>
                      <a:lnTo>
                        <a:pt x="41" y="3"/>
                      </a:lnTo>
                      <a:lnTo>
                        <a:pt x="27" y="8"/>
                      </a:lnTo>
                      <a:lnTo>
                        <a:pt x="16" y="18"/>
                      </a:lnTo>
                      <a:lnTo>
                        <a:pt x="6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6" y="87"/>
                      </a:lnTo>
                      <a:lnTo>
                        <a:pt x="16" y="99"/>
                      </a:lnTo>
                      <a:lnTo>
                        <a:pt x="27" y="108"/>
                      </a:lnTo>
                      <a:lnTo>
                        <a:pt x="41" y="114"/>
                      </a:lnTo>
                      <a:lnTo>
                        <a:pt x="56" y="115"/>
                      </a:lnTo>
                      <a:lnTo>
                        <a:pt x="71" y="114"/>
                      </a:lnTo>
                      <a:lnTo>
                        <a:pt x="85" y="108"/>
                      </a:lnTo>
                      <a:lnTo>
                        <a:pt x="97" y="99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6" name="Freeform 58"/>
                <p:cNvSpPr>
                  <a:spLocks/>
                </p:cNvSpPr>
                <p:nvPr/>
              </p:nvSpPr>
              <p:spPr bwMode="auto">
                <a:xfrm>
                  <a:off x="4688" y="3313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8"/>
                      </a:lnTo>
                      <a:lnTo>
                        <a:pt x="87" y="9"/>
                      </a:lnTo>
                      <a:lnTo>
                        <a:pt x="74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9"/>
                      </a:lnTo>
                      <a:lnTo>
                        <a:pt x="18" y="18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4"/>
                      </a:lnTo>
                      <a:lnTo>
                        <a:pt x="8" y="87"/>
                      </a:lnTo>
                      <a:lnTo>
                        <a:pt x="18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4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4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7" name="Freeform 59"/>
                <p:cNvSpPr>
                  <a:spLocks/>
                </p:cNvSpPr>
                <p:nvPr/>
              </p:nvSpPr>
              <p:spPr bwMode="auto">
                <a:xfrm>
                  <a:off x="4691" y="3210"/>
                  <a:ext cx="38" cy="39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3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3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8" name="Freeform 60"/>
                <p:cNvSpPr>
                  <a:spLocks/>
                </p:cNvSpPr>
                <p:nvPr/>
              </p:nvSpPr>
              <p:spPr bwMode="auto">
                <a:xfrm>
                  <a:off x="4780" y="3318"/>
                  <a:ext cx="38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6"/>
                      </a:moveTo>
                      <a:lnTo>
                        <a:pt x="113" y="41"/>
                      </a:lnTo>
                      <a:lnTo>
                        <a:pt x="107" y="27"/>
                      </a:lnTo>
                      <a:lnTo>
                        <a:pt x="98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2" y="1"/>
                      </a:lnTo>
                      <a:lnTo>
                        <a:pt x="28" y="7"/>
                      </a:lnTo>
                      <a:lnTo>
                        <a:pt x="17" y="16"/>
                      </a:lnTo>
                      <a:lnTo>
                        <a:pt x="7" y="27"/>
                      </a:lnTo>
                      <a:lnTo>
                        <a:pt x="1" y="41"/>
                      </a:lnTo>
                      <a:lnTo>
                        <a:pt x="0" y="56"/>
                      </a:lnTo>
                      <a:lnTo>
                        <a:pt x="1" y="71"/>
                      </a:lnTo>
                      <a:lnTo>
                        <a:pt x="7" y="85"/>
                      </a:lnTo>
                      <a:lnTo>
                        <a:pt x="17" y="97"/>
                      </a:lnTo>
                      <a:lnTo>
                        <a:pt x="28" y="106"/>
                      </a:lnTo>
                      <a:lnTo>
                        <a:pt x="42" y="112"/>
                      </a:lnTo>
                      <a:lnTo>
                        <a:pt x="57" y="114"/>
                      </a:lnTo>
                      <a:lnTo>
                        <a:pt x="72" y="112"/>
                      </a:lnTo>
                      <a:lnTo>
                        <a:pt x="86" y="106"/>
                      </a:lnTo>
                      <a:lnTo>
                        <a:pt x="98" y="97"/>
                      </a:lnTo>
                      <a:lnTo>
                        <a:pt x="107" y="85"/>
                      </a:lnTo>
                      <a:lnTo>
                        <a:pt x="113" y="71"/>
                      </a:lnTo>
                      <a:lnTo>
                        <a:pt x="115" y="56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9" name="Freeform 61"/>
                <p:cNvSpPr>
                  <a:spLocks/>
                </p:cNvSpPr>
                <p:nvPr/>
              </p:nvSpPr>
              <p:spPr bwMode="auto">
                <a:xfrm>
                  <a:off x="4775" y="3210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0" name="Freeform 62"/>
                <p:cNvSpPr>
                  <a:spLocks/>
                </p:cNvSpPr>
                <p:nvPr/>
              </p:nvSpPr>
              <p:spPr bwMode="auto">
                <a:xfrm>
                  <a:off x="4610" y="3205"/>
                  <a:ext cx="38" cy="39"/>
                </a:xfrm>
                <a:custGeom>
                  <a:avLst/>
                  <a:gdLst>
                    <a:gd name="T0" fmla="*/ 4 w 114"/>
                    <a:gd name="T1" fmla="*/ 2 h 116"/>
                    <a:gd name="T2" fmla="*/ 4 w 114"/>
                    <a:gd name="T3" fmla="*/ 2 h 116"/>
                    <a:gd name="T4" fmla="*/ 4 w 114"/>
                    <a:gd name="T5" fmla="*/ 1 h 116"/>
                    <a:gd name="T6" fmla="*/ 4 w 114"/>
                    <a:gd name="T7" fmla="*/ 1 h 116"/>
                    <a:gd name="T8" fmla="*/ 3 w 114"/>
                    <a:gd name="T9" fmla="*/ 0 h 116"/>
                    <a:gd name="T10" fmla="*/ 3 w 114"/>
                    <a:gd name="T11" fmla="*/ 0 h 116"/>
                    <a:gd name="T12" fmla="*/ 2 w 114"/>
                    <a:gd name="T13" fmla="*/ 0 h 116"/>
                    <a:gd name="T14" fmla="*/ 2 w 114"/>
                    <a:gd name="T15" fmla="*/ 0 h 116"/>
                    <a:gd name="T16" fmla="*/ 1 w 114"/>
                    <a:gd name="T17" fmla="*/ 0 h 116"/>
                    <a:gd name="T18" fmla="*/ 1 w 114"/>
                    <a:gd name="T19" fmla="*/ 1 h 116"/>
                    <a:gd name="T20" fmla="*/ 0 w 114"/>
                    <a:gd name="T21" fmla="*/ 1 h 116"/>
                    <a:gd name="T22" fmla="*/ 0 w 114"/>
                    <a:gd name="T23" fmla="*/ 2 h 116"/>
                    <a:gd name="T24" fmla="*/ 0 w 114"/>
                    <a:gd name="T25" fmla="*/ 2 h 116"/>
                    <a:gd name="T26" fmla="*/ 0 w 114"/>
                    <a:gd name="T27" fmla="*/ 3 h 116"/>
                    <a:gd name="T28" fmla="*/ 0 w 114"/>
                    <a:gd name="T29" fmla="*/ 3 h 116"/>
                    <a:gd name="T30" fmla="*/ 1 w 114"/>
                    <a:gd name="T31" fmla="*/ 4 h 116"/>
                    <a:gd name="T32" fmla="*/ 1 w 114"/>
                    <a:gd name="T33" fmla="*/ 4 h 116"/>
                    <a:gd name="T34" fmla="*/ 2 w 114"/>
                    <a:gd name="T35" fmla="*/ 4 h 116"/>
                    <a:gd name="T36" fmla="*/ 2 w 114"/>
                    <a:gd name="T37" fmla="*/ 4 h 116"/>
                    <a:gd name="T38" fmla="*/ 3 w 114"/>
                    <a:gd name="T39" fmla="*/ 4 h 116"/>
                    <a:gd name="T40" fmla="*/ 3 w 114"/>
                    <a:gd name="T41" fmla="*/ 4 h 116"/>
                    <a:gd name="T42" fmla="*/ 4 w 114"/>
                    <a:gd name="T43" fmla="*/ 4 h 116"/>
                    <a:gd name="T44" fmla="*/ 4 w 114"/>
                    <a:gd name="T45" fmla="*/ 3 h 116"/>
                    <a:gd name="T46" fmla="*/ 4 w 114"/>
                    <a:gd name="T47" fmla="*/ 3 h 116"/>
                    <a:gd name="T48" fmla="*/ 4 w 114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6">
                      <a:moveTo>
                        <a:pt x="114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7"/>
                      </a:lnTo>
                      <a:lnTo>
                        <a:pt x="85" y="8"/>
                      </a:lnTo>
                      <a:lnTo>
                        <a:pt x="72" y="2"/>
                      </a:lnTo>
                      <a:lnTo>
                        <a:pt x="56" y="0"/>
                      </a:lnTo>
                      <a:lnTo>
                        <a:pt x="41" y="2"/>
                      </a:lnTo>
                      <a:lnTo>
                        <a:pt x="27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8"/>
                      </a:lnTo>
                      <a:lnTo>
                        <a:pt x="27" y="108"/>
                      </a:lnTo>
                      <a:lnTo>
                        <a:pt x="41" y="113"/>
                      </a:lnTo>
                      <a:lnTo>
                        <a:pt x="56" y="116"/>
                      </a:lnTo>
                      <a:lnTo>
                        <a:pt x="72" y="113"/>
                      </a:lnTo>
                      <a:lnTo>
                        <a:pt x="85" y="108"/>
                      </a:lnTo>
                      <a:lnTo>
                        <a:pt x="97" y="98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1" name="Freeform 63"/>
                <p:cNvSpPr>
                  <a:spLocks/>
                </p:cNvSpPr>
                <p:nvPr/>
              </p:nvSpPr>
              <p:spPr bwMode="auto">
                <a:xfrm>
                  <a:off x="4550" y="3117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1" y="2"/>
                      </a:lnTo>
                      <a:lnTo>
                        <a:pt x="27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9"/>
                      </a:lnTo>
                      <a:lnTo>
                        <a:pt x="27" y="108"/>
                      </a:lnTo>
                      <a:lnTo>
                        <a:pt x="41" y="114"/>
                      </a:lnTo>
                      <a:lnTo>
                        <a:pt x="57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9"/>
                      </a:lnTo>
                      <a:lnTo>
                        <a:pt x="106" y="86"/>
                      </a:lnTo>
                      <a:lnTo>
                        <a:pt x="112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2" name="Freeform 64"/>
                <p:cNvSpPr>
                  <a:spLocks/>
                </p:cNvSpPr>
                <p:nvPr/>
              </p:nvSpPr>
              <p:spPr bwMode="auto">
                <a:xfrm>
                  <a:off x="4466" y="3100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2" y="42"/>
                      </a:lnTo>
                      <a:lnTo>
                        <a:pt x="107" y="28"/>
                      </a:lnTo>
                      <a:lnTo>
                        <a:pt x="97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2" y="1"/>
                      </a:lnTo>
                      <a:lnTo>
                        <a:pt x="28" y="7"/>
                      </a:lnTo>
                      <a:lnTo>
                        <a:pt x="16" y="16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7"/>
                      </a:lnTo>
                      <a:lnTo>
                        <a:pt x="28" y="107"/>
                      </a:lnTo>
                      <a:lnTo>
                        <a:pt x="42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7" y="97"/>
                      </a:lnTo>
                      <a:lnTo>
                        <a:pt x="107" y="86"/>
                      </a:lnTo>
                      <a:lnTo>
                        <a:pt x="112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3" name="Freeform 65"/>
                <p:cNvSpPr>
                  <a:spLocks/>
                </p:cNvSpPr>
                <p:nvPr/>
              </p:nvSpPr>
              <p:spPr bwMode="auto">
                <a:xfrm>
                  <a:off x="4389" y="3109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6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8" y="99"/>
                      </a:lnTo>
                      <a:lnTo>
                        <a:pt x="108" y="87"/>
                      </a:lnTo>
                      <a:lnTo>
                        <a:pt x="113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4" name="Freeform 66"/>
                <p:cNvSpPr>
                  <a:spLocks/>
                </p:cNvSpPr>
                <p:nvPr/>
              </p:nvSpPr>
              <p:spPr bwMode="auto">
                <a:xfrm>
                  <a:off x="4422" y="3042"/>
                  <a:ext cx="39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8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5" name="Freeform 67"/>
                <p:cNvSpPr>
                  <a:spLocks/>
                </p:cNvSpPr>
                <p:nvPr/>
              </p:nvSpPr>
              <p:spPr bwMode="auto">
                <a:xfrm>
                  <a:off x="4466" y="2963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7" y="29"/>
                      </a:lnTo>
                      <a:lnTo>
                        <a:pt x="97" y="18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2" y="2"/>
                      </a:lnTo>
                      <a:lnTo>
                        <a:pt x="28" y="8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9"/>
                      </a:lnTo>
                      <a:lnTo>
                        <a:pt x="28" y="108"/>
                      </a:lnTo>
                      <a:lnTo>
                        <a:pt x="42" y="114"/>
                      </a:lnTo>
                      <a:lnTo>
                        <a:pt x="57" y="116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9"/>
                      </a:lnTo>
                      <a:lnTo>
                        <a:pt x="107" y="87"/>
                      </a:lnTo>
                      <a:lnTo>
                        <a:pt x="112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6" name="Freeform 68"/>
                <p:cNvSpPr>
                  <a:spLocks/>
                </p:cNvSpPr>
                <p:nvPr/>
              </p:nvSpPr>
              <p:spPr bwMode="auto">
                <a:xfrm>
                  <a:off x="4480" y="2884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7"/>
                      </a:lnTo>
                      <a:lnTo>
                        <a:pt x="86" y="7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3" y="2"/>
                      </a:lnTo>
                      <a:lnTo>
                        <a:pt x="29" y="7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7" y="98"/>
                      </a:lnTo>
                      <a:lnTo>
                        <a:pt x="106" y="86"/>
                      </a:lnTo>
                      <a:lnTo>
                        <a:pt x="112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7" name="Freeform 69"/>
                <p:cNvSpPr>
                  <a:spLocks/>
                </p:cNvSpPr>
                <p:nvPr/>
              </p:nvSpPr>
              <p:spPr bwMode="auto">
                <a:xfrm>
                  <a:off x="4552" y="3021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8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6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6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9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8" name="Freeform 70"/>
                <p:cNvSpPr>
                  <a:spLocks/>
                </p:cNvSpPr>
                <p:nvPr/>
              </p:nvSpPr>
              <p:spPr bwMode="auto">
                <a:xfrm>
                  <a:off x="4622" y="2999"/>
                  <a:ext cx="38" cy="39"/>
                </a:xfrm>
                <a:custGeom>
                  <a:avLst/>
                  <a:gdLst>
                    <a:gd name="T0" fmla="*/ 4 w 114"/>
                    <a:gd name="T1" fmla="*/ 2 h 116"/>
                    <a:gd name="T2" fmla="*/ 4 w 114"/>
                    <a:gd name="T3" fmla="*/ 2 h 116"/>
                    <a:gd name="T4" fmla="*/ 4 w 114"/>
                    <a:gd name="T5" fmla="*/ 1 h 116"/>
                    <a:gd name="T6" fmla="*/ 4 w 114"/>
                    <a:gd name="T7" fmla="*/ 1 h 116"/>
                    <a:gd name="T8" fmla="*/ 3 w 114"/>
                    <a:gd name="T9" fmla="*/ 0 h 116"/>
                    <a:gd name="T10" fmla="*/ 3 w 114"/>
                    <a:gd name="T11" fmla="*/ 0 h 116"/>
                    <a:gd name="T12" fmla="*/ 2 w 114"/>
                    <a:gd name="T13" fmla="*/ 0 h 116"/>
                    <a:gd name="T14" fmla="*/ 2 w 114"/>
                    <a:gd name="T15" fmla="*/ 0 h 116"/>
                    <a:gd name="T16" fmla="*/ 1 w 114"/>
                    <a:gd name="T17" fmla="*/ 0 h 116"/>
                    <a:gd name="T18" fmla="*/ 1 w 114"/>
                    <a:gd name="T19" fmla="*/ 1 h 116"/>
                    <a:gd name="T20" fmla="*/ 0 w 114"/>
                    <a:gd name="T21" fmla="*/ 1 h 116"/>
                    <a:gd name="T22" fmla="*/ 0 w 114"/>
                    <a:gd name="T23" fmla="*/ 2 h 116"/>
                    <a:gd name="T24" fmla="*/ 0 w 114"/>
                    <a:gd name="T25" fmla="*/ 2 h 116"/>
                    <a:gd name="T26" fmla="*/ 0 w 114"/>
                    <a:gd name="T27" fmla="*/ 3 h 116"/>
                    <a:gd name="T28" fmla="*/ 0 w 114"/>
                    <a:gd name="T29" fmla="*/ 3 h 116"/>
                    <a:gd name="T30" fmla="*/ 1 w 114"/>
                    <a:gd name="T31" fmla="*/ 4 h 116"/>
                    <a:gd name="T32" fmla="*/ 1 w 114"/>
                    <a:gd name="T33" fmla="*/ 4 h 116"/>
                    <a:gd name="T34" fmla="*/ 2 w 114"/>
                    <a:gd name="T35" fmla="*/ 4 h 116"/>
                    <a:gd name="T36" fmla="*/ 2 w 114"/>
                    <a:gd name="T37" fmla="*/ 4 h 116"/>
                    <a:gd name="T38" fmla="*/ 3 w 114"/>
                    <a:gd name="T39" fmla="*/ 4 h 116"/>
                    <a:gd name="T40" fmla="*/ 3 w 114"/>
                    <a:gd name="T41" fmla="*/ 4 h 116"/>
                    <a:gd name="T42" fmla="*/ 4 w 114"/>
                    <a:gd name="T43" fmla="*/ 4 h 116"/>
                    <a:gd name="T44" fmla="*/ 4 w 114"/>
                    <a:gd name="T45" fmla="*/ 3 h 116"/>
                    <a:gd name="T46" fmla="*/ 4 w 114"/>
                    <a:gd name="T47" fmla="*/ 3 h 116"/>
                    <a:gd name="T48" fmla="*/ 4 w 114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6">
                      <a:moveTo>
                        <a:pt x="114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8"/>
                      </a:lnTo>
                      <a:lnTo>
                        <a:pt x="85" y="8"/>
                      </a:lnTo>
                      <a:lnTo>
                        <a:pt x="72" y="2"/>
                      </a:lnTo>
                      <a:lnTo>
                        <a:pt x="56" y="0"/>
                      </a:lnTo>
                      <a:lnTo>
                        <a:pt x="41" y="2"/>
                      </a:lnTo>
                      <a:lnTo>
                        <a:pt x="27" y="8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9"/>
                      </a:lnTo>
                      <a:lnTo>
                        <a:pt x="27" y="108"/>
                      </a:lnTo>
                      <a:lnTo>
                        <a:pt x="41" y="114"/>
                      </a:lnTo>
                      <a:lnTo>
                        <a:pt x="56" y="116"/>
                      </a:lnTo>
                      <a:lnTo>
                        <a:pt x="72" y="114"/>
                      </a:lnTo>
                      <a:lnTo>
                        <a:pt x="85" y="108"/>
                      </a:lnTo>
                      <a:lnTo>
                        <a:pt x="97" y="99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9" name="Freeform 71"/>
                <p:cNvSpPr>
                  <a:spLocks/>
                </p:cNvSpPr>
                <p:nvPr/>
              </p:nvSpPr>
              <p:spPr bwMode="auto">
                <a:xfrm>
                  <a:off x="4626" y="3071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9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9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9" y="87"/>
                      </a:lnTo>
                      <a:lnTo>
                        <a:pt x="18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9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0" name="Freeform 72"/>
                <p:cNvSpPr>
                  <a:spLocks/>
                </p:cNvSpPr>
                <p:nvPr/>
              </p:nvSpPr>
              <p:spPr bwMode="auto">
                <a:xfrm>
                  <a:off x="4674" y="3126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9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9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2" y="112"/>
                      </a:lnTo>
                      <a:lnTo>
                        <a:pt x="86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1" name="Freeform 73"/>
                <p:cNvSpPr>
                  <a:spLocks/>
                </p:cNvSpPr>
                <p:nvPr/>
              </p:nvSpPr>
              <p:spPr bwMode="auto">
                <a:xfrm>
                  <a:off x="4703" y="3016"/>
                  <a:ext cx="38" cy="38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3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3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9" y="98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2" name="Freeform 74"/>
                <p:cNvSpPr>
                  <a:spLocks/>
                </p:cNvSpPr>
                <p:nvPr/>
              </p:nvSpPr>
              <p:spPr bwMode="auto">
                <a:xfrm>
                  <a:off x="4763" y="3102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3" name="Freeform 75"/>
                <p:cNvSpPr>
                  <a:spLocks/>
                </p:cNvSpPr>
                <p:nvPr/>
              </p:nvSpPr>
              <p:spPr bwMode="auto">
                <a:xfrm>
                  <a:off x="4789" y="3002"/>
                  <a:ext cx="39" cy="38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4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4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2"/>
                      </a:lnTo>
                      <a:lnTo>
                        <a:pt x="108" y="28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8"/>
                      </a:lnTo>
                      <a:lnTo>
                        <a:pt x="3" y="42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9" y="98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4" name="Freeform 76"/>
                <p:cNvSpPr>
                  <a:spLocks/>
                </p:cNvSpPr>
                <p:nvPr/>
              </p:nvSpPr>
              <p:spPr bwMode="auto">
                <a:xfrm>
                  <a:off x="4804" y="2894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2"/>
                      </a:lnTo>
                      <a:lnTo>
                        <a:pt x="107" y="28"/>
                      </a:lnTo>
                      <a:lnTo>
                        <a:pt x="98" y="17"/>
                      </a:lnTo>
                      <a:lnTo>
                        <a:pt x="86" y="7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2" y="2"/>
                      </a:lnTo>
                      <a:lnTo>
                        <a:pt x="28" y="7"/>
                      </a:lnTo>
                      <a:lnTo>
                        <a:pt x="17" y="17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7" y="98"/>
                      </a:lnTo>
                      <a:lnTo>
                        <a:pt x="28" y="107"/>
                      </a:lnTo>
                      <a:lnTo>
                        <a:pt x="42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5" name="Freeform 77"/>
                <p:cNvSpPr>
                  <a:spLocks/>
                </p:cNvSpPr>
                <p:nvPr/>
              </p:nvSpPr>
              <p:spPr bwMode="auto">
                <a:xfrm>
                  <a:off x="4859" y="3069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8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6" name="Freeform 78"/>
                <p:cNvSpPr>
                  <a:spLocks/>
                </p:cNvSpPr>
                <p:nvPr/>
              </p:nvSpPr>
              <p:spPr bwMode="auto">
                <a:xfrm>
                  <a:off x="4847" y="3160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2"/>
                      </a:lnTo>
                      <a:lnTo>
                        <a:pt x="108" y="28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8"/>
                      </a:lnTo>
                      <a:lnTo>
                        <a:pt x="2" y="42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7" name="Freeform 79"/>
                <p:cNvSpPr>
                  <a:spLocks/>
                </p:cNvSpPr>
                <p:nvPr/>
              </p:nvSpPr>
              <p:spPr bwMode="auto">
                <a:xfrm>
                  <a:off x="4739" y="3263"/>
                  <a:ext cx="38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8" y="87"/>
                      </a:lnTo>
                      <a:lnTo>
                        <a:pt x="18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4"/>
                      </a:lnTo>
                      <a:lnTo>
                        <a:pt x="73" y="113"/>
                      </a:lnTo>
                      <a:lnTo>
                        <a:pt x="87" y="108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8" name="Freeform 80"/>
                <p:cNvSpPr>
                  <a:spLocks/>
                </p:cNvSpPr>
                <p:nvPr/>
              </p:nvSpPr>
              <p:spPr bwMode="auto">
                <a:xfrm>
                  <a:off x="4890" y="2966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2"/>
                      </a:lnTo>
                      <a:lnTo>
                        <a:pt x="107" y="28"/>
                      </a:lnTo>
                      <a:lnTo>
                        <a:pt x="98" y="17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6" y="17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9" name="Freeform 81"/>
                <p:cNvSpPr>
                  <a:spLocks/>
                </p:cNvSpPr>
                <p:nvPr/>
              </p:nvSpPr>
              <p:spPr bwMode="auto">
                <a:xfrm>
                  <a:off x="4796" y="2793"/>
                  <a:ext cx="39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8"/>
                      </a:moveTo>
                      <a:lnTo>
                        <a:pt x="114" y="42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3" y="42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8" y="87"/>
                      </a:lnTo>
                      <a:lnTo>
                        <a:pt x="18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4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0" name="Freeform 82"/>
                <p:cNvSpPr>
                  <a:spLocks/>
                </p:cNvSpPr>
                <p:nvPr/>
              </p:nvSpPr>
              <p:spPr bwMode="auto">
                <a:xfrm>
                  <a:off x="4739" y="2697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8" y="87"/>
                      </a:lnTo>
                      <a:lnTo>
                        <a:pt x="18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6"/>
                      </a:lnTo>
                      <a:lnTo>
                        <a:pt x="73" y="113"/>
                      </a:lnTo>
                      <a:lnTo>
                        <a:pt x="87" y="108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1" name="Freeform 83"/>
                <p:cNvSpPr>
                  <a:spLocks/>
                </p:cNvSpPr>
                <p:nvPr/>
              </p:nvSpPr>
              <p:spPr bwMode="auto">
                <a:xfrm>
                  <a:off x="4648" y="2652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2"/>
                      </a:lnTo>
                      <a:lnTo>
                        <a:pt x="107" y="28"/>
                      </a:lnTo>
                      <a:lnTo>
                        <a:pt x="98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30" y="7"/>
                      </a:lnTo>
                      <a:lnTo>
                        <a:pt x="17" y="16"/>
                      </a:lnTo>
                      <a:lnTo>
                        <a:pt x="7" y="28"/>
                      </a:lnTo>
                      <a:lnTo>
                        <a:pt x="2" y="42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7" y="86"/>
                      </a:lnTo>
                      <a:lnTo>
                        <a:pt x="17" y="97"/>
                      </a:lnTo>
                      <a:lnTo>
                        <a:pt x="30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7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2" name="Freeform 84"/>
                <p:cNvSpPr>
                  <a:spLocks/>
                </p:cNvSpPr>
                <p:nvPr/>
              </p:nvSpPr>
              <p:spPr bwMode="auto">
                <a:xfrm>
                  <a:off x="4554" y="2620"/>
                  <a:ext cx="38" cy="39"/>
                </a:xfrm>
                <a:custGeom>
                  <a:avLst/>
                  <a:gdLst>
                    <a:gd name="T0" fmla="*/ 4 w 114"/>
                    <a:gd name="T1" fmla="*/ 2 h 115"/>
                    <a:gd name="T2" fmla="*/ 4 w 114"/>
                    <a:gd name="T3" fmla="*/ 2 h 115"/>
                    <a:gd name="T4" fmla="*/ 4 w 114"/>
                    <a:gd name="T5" fmla="*/ 1 h 115"/>
                    <a:gd name="T6" fmla="*/ 4 w 114"/>
                    <a:gd name="T7" fmla="*/ 1 h 115"/>
                    <a:gd name="T8" fmla="*/ 3 w 114"/>
                    <a:gd name="T9" fmla="*/ 0 h 115"/>
                    <a:gd name="T10" fmla="*/ 3 w 114"/>
                    <a:gd name="T11" fmla="*/ 0 h 115"/>
                    <a:gd name="T12" fmla="*/ 2 w 114"/>
                    <a:gd name="T13" fmla="*/ 0 h 115"/>
                    <a:gd name="T14" fmla="*/ 2 w 114"/>
                    <a:gd name="T15" fmla="*/ 0 h 115"/>
                    <a:gd name="T16" fmla="*/ 1 w 114"/>
                    <a:gd name="T17" fmla="*/ 0 h 115"/>
                    <a:gd name="T18" fmla="*/ 1 w 114"/>
                    <a:gd name="T19" fmla="*/ 1 h 115"/>
                    <a:gd name="T20" fmla="*/ 0 w 114"/>
                    <a:gd name="T21" fmla="*/ 1 h 115"/>
                    <a:gd name="T22" fmla="*/ 0 w 114"/>
                    <a:gd name="T23" fmla="*/ 2 h 115"/>
                    <a:gd name="T24" fmla="*/ 0 w 114"/>
                    <a:gd name="T25" fmla="*/ 2 h 115"/>
                    <a:gd name="T26" fmla="*/ 0 w 114"/>
                    <a:gd name="T27" fmla="*/ 3 h 115"/>
                    <a:gd name="T28" fmla="*/ 0 w 114"/>
                    <a:gd name="T29" fmla="*/ 3 h 115"/>
                    <a:gd name="T30" fmla="*/ 1 w 114"/>
                    <a:gd name="T31" fmla="*/ 4 h 115"/>
                    <a:gd name="T32" fmla="*/ 1 w 114"/>
                    <a:gd name="T33" fmla="*/ 4 h 115"/>
                    <a:gd name="T34" fmla="*/ 2 w 114"/>
                    <a:gd name="T35" fmla="*/ 4 h 115"/>
                    <a:gd name="T36" fmla="*/ 2 w 114"/>
                    <a:gd name="T37" fmla="*/ 4 h 115"/>
                    <a:gd name="T38" fmla="*/ 3 w 114"/>
                    <a:gd name="T39" fmla="*/ 4 h 115"/>
                    <a:gd name="T40" fmla="*/ 3 w 114"/>
                    <a:gd name="T41" fmla="*/ 4 h 115"/>
                    <a:gd name="T42" fmla="*/ 4 w 114"/>
                    <a:gd name="T43" fmla="*/ 4 h 115"/>
                    <a:gd name="T44" fmla="*/ 4 w 114"/>
                    <a:gd name="T45" fmla="*/ 3 h 115"/>
                    <a:gd name="T46" fmla="*/ 4 w 114"/>
                    <a:gd name="T47" fmla="*/ 3 h 115"/>
                    <a:gd name="T48" fmla="*/ 4 w 114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5">
                      <a:moveTo>
                        <a:pt x="114" y="58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5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2" y="114"/>
                      </a:lnTo>
                      <a:lnTo>
                        <a:pt x="85" y="108"/>
                      </a:lnTo>
                      <a:lnTo>
                        <a:pt x="98" y="99"/>
                      </a:lnTo>
                      <a:lnTo>
                        <a:pt x="108" y="86"/>
                      </a:lnTo>
                      <a:lnTo>
                        <a:pt x="113" y="72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3" name="Freeform 85"/>
                <p:cNvSpPr>
                  <a:spLocks/>
                </p:cNvSpPr>
                <p:nvPr/>
              </p:nvSpPr>
              <p:spPr bwMode="auto">
                <a:xfrm>
                  <a:off x="4588" y="2695"/>
                  <a:ext cx="38" cy="38"/>
                </a:xfrm>
                <a:custGeom>
                  <a:avLst/>
                  <a:gdLst>
                    <a:gd name="T0" fmla="*/ 4 w 114"/>
                    <a:gd name="T1" fmla="*/ 2 h 115"/>
                    <a:gd name="T2" fmla="*/ 4 w 114"/>
                    <a:gd name="T3" fmla="*/ 2 h 115"/>
                    <a:gd name="T4" fmla="*/ 4 w 114"/>
                    <a:gd name="T5" fmla="*/ 1 h 115"/>
                    <a:gd name="T6" fmla="*/ 4 w 114"/>
                    <a:gd name="T7" fmla="*/ 1 h 115"/>
                    <a:gd name="T8" fmla="*/ 3 w 114"/>
                    <a:gd name="T9" fmla="*/ 0 h 115"/>
                    <a:gd name="T10" fmla="*/ 3 w 114"/>
                    <a:gd name="T11" fmla="*/ 0 h 115"/>
                    <a:gd name="T12" fmla="*/ 2 w 114"/>
                    <a:gd name="T13" fmla="*/ 0 h 115"/>
                    <a:gd name="T14" fmla="*/ 2 w 114"/>
                    <a:gd name="T15" fmla="*/ 0 h 115"/>
                    <a:gd name="T16" fmla="*/ 1 w 114"/>
                    <a:gd name="T17" fmla="*/ 0 h 115"/>
                    <a:gd name="T18" fmla="*/ 1 w 114"/>
                    <a:gd name="T19" fmla="*/ 1 h 115"/>
                    <a:gd name="T20" fmla="*/ 0 w 114"/>
                    <a:gd name="T21" fmla="*/ 1 h 115"/>
                    <a:gd name="T22" fmla="*/ 0 w 114"/>
                    <a:gd name="T23" fmla="*/ 2 h 115"/>
                    <a:gd name="T24" fmla="*/ 0 w 114"/>
                    <a:gd name="T25" fmla="*/ 2 h 115"/>
                    <a:gd name="T26" fmla="*/ 0 w 114"/>
                    <a:gd name="T27" fmla="*/ 3 h 115"/>
                    <a:gd name="T28" fmla="*/ 0 w 114"/>
                    <a:gd name="T29" fmla="*/ 3 h 115"/>
                    <a:gd name="T30" fmla="*/ 1 w 114"/>
                    <a:gd name="T31" fmla="*/ 4 h 115"/>
                    <a:gd name="T32" fmla="*/ 1 w 114"/>
                    <a:gd name="T33" fmla="*/ 4 h 115"/>
                    <a:gd name="T34" fmla="*/ 2 w 114"/>
                    <a:gd name="T35" fmla="*/ 4 h 115"/>
                    <a:gd name="T36" fmla="*/ 2 w 114"/>
                    <a:gd name="T37" fmla="*/ 4 h 115"/>
                    <a:gd name="T38" fmla="*/ 3 w 114"/>
                    <a:gd name="T39" fmla="*/ 4 h 115"/>
                    <a:gd name="T40" fmla="*/ 3 w 114"/>
                    <a:gd name="T41" fmla="*/ 4 h 115"/>
                    <a:gd name="T42" fmla="*/ 4 w 114"/>
                    <a:gd name="T43" fmla="*/ 4 h 115"/>
                    <a:gd name="T44" fmla="*/ 4 w 114"/>
                    <a:gd name="T45" fmla="*/ 3 h 115"/>
                    <a:gd name="T46" fmla="*/ 4 w 114"/>
                    <a:gd name="T47" fmla="*/ 3 h 115"/>
                    <a:gd name="T48" fmla="*/ 4 w 114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5">
                      <a:moveTo>
                        <a:pt x="114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7"/>
                      </a:lnTo>
                      <a:lnTo>
                        <a:pt x="85" y="8"/>
                      </a:lnTo>
                      <a:lnTo>
                        <a:pt x="72" y="2"/>
                      </a:lnTo>
                      <a:lnTo>
                        <a:pt x="56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8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6" y="115"/>
                      </a:lnTo>
                      <a:lnTo>
                        <a:pt x="72" y="114"/>
                      </a:lnTo>
                      <a:lnTo>
                        <a:pt x="85" y="108"/>
                      </a:lnTo>
                      <a:lnTo>
                        <a:pt x="97" y="98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4" name="Freeform 86"/>
                <p:cNvSpPr>
                  <a:spLocks/>
                </p:cNvSpPr>
                <p:nvPr/>
              </p:nvSpPr>
              <p:spPr bwMode="auto">
                <a:xfrm>
                  <a:off x="4676" y="2721"/>
                  <a:ext cx="39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4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9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9" y="87"/>
                      </a:lnTo>
                      <a:lnTo>
                        <a:pt x="18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6"/>
                      </a:lnTo>
                      <a:lnTo>
                        <a:pt x="74" y="113"/>
                      </a:lnTo>
                      <a:lnTo>
                        <a:pt x="87" y="108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5" name="Freeform 87"/>
                <p:cNvSpPr>
                  <a:spLocks/>
                </p:cNvSpPr>
                <p:nvPr/>
              </p:nvSpPr>
              <p:spPr bwMode="auto">
                <a:xfrm>
                  <a:off x="4748" y="2757"/>
                  <a:ext cx="39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8" y="87"/>
                      </a:lnTo>
                      <a:lnTo>
                        <a:pt x="18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6"/>
                      </a:lnTo>
                      <a:lnTo>
                        <a:pt x="72" y="113"/>
                      </a:lnTo>
                      <a:lnTo>
                        <a:pt x="86" y="108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6" name="Freeform 88"/>
                <p:cNvSpPr>
                  <a:spLocks/>
                </p:cNvSpPr>
                <p:nvPr/>
              </p:nvSpPr>
              <p:spPr bwMode="auto">
                <a:xfrm>
                  <a:off x="4849" y="3234"/>
                  <a:ext cx="39" cy="39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4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4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6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274" name="Oval 89"/>
              <p:cNvSpPr>
                <a:spLocks noChangeArrowheads="1"/>
              </p:cNvSpPr>
              <p:nvPr/>
            </p:nvSpPr>
            <p:spPr bwMode="auto">
              <a:xfrm>
                <a:off x="3936" y="3456"/>
                <a:ext cx="480" cy="4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NK</a:t>
                </a:r>
              </a:p>
            </p:txBody>
          </p:sp>
        </p:grpSp>
        <p:sp>
          <p:nvSpPr>
            <p:cNvPr id="6162" name="Oval 90"/>
            <p:cNvSpPr>
              <a:spLocks noChangeArrowheads="1"/>
            </p:cNvSpPr>
            <p:nvPr/>
          </p:nvSpPr>
          <p:spPr bwMode="auto">
            <a:xfrm>
              <a:off x="1488" y="528"/>
              <a:ext cx="192" cy="240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Arial Narrow" panose="020B0606020202030204" pitchFamily="34" charset="0"/>
                </a:rPr>
                <a:t>Ag</a:t>
              </a:r>
            </a:p>
          </p:txBody>
        </p:sp>
        <p:sp>
          <p:nvSpPr>
            <p:cNvPr id="6163" name="Oval 91"/>
            <p:cNvSpPr>
              <a:spLocks noChangeArrowheads="1"/>
            </p:cNvSpPr>
            <p:nvPr/>
          </p:nvSpPr>
          <p:spPr bwMode="auto">
            <a:xfrm>
              <a:off x="2274" y="819"/>
              <a:ext cx="192" cy="240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Arial Narrow" panose="020B0606020202030204" pitchFamily="34" charset="0"/>
                </a:rPr>
                <a:t>Ag</a:t>
              </a:r>
            </a:p>
          </p:txBody>
        </p:sp>
        <p:sp>
          <p:nvSpPr>
            <p:cNvPr id="6164" name="Oval 92"/>
            <p:cNvSpPr>
              <a:spLocks noChangeArrowheads="1"/>
            </p:cNvSpPr>
            <p:nvPr/>
          </p:nvSpPr>
          <p:spPr bwMode="auto">
            <a:xfrm>
              <a:off x="1632" y="336"/>
              <a:ext cx="192" cy="240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Arial Narrow" panose="020B0606020202030204" pitchFamily="34" charset="0"/>
                </a:rPr>
                <a:t>Ag</a:t>
              </a:r>
            </a:p>
          </p:txBody>
        </p:sp>
        <p:grpSp>
          <p:nvGrpSpPr>
            <p:cNvPr id="6165" name="Group 93"/>
            <p:cNvGrpSpPr>
              <a:grpSpLocks/>
            </p:cNvGrpSpPr>
            <p:nvPr/>
          </p:nvGrpSpPr>
          <p:grpSpPr bwMode="auto">
            <a:xfrm>
              <a:off x="4752" y="3216"/>
              <a:ext cx="912" cy="912"/>
              <a:chOff x="4752" y="2736"/>
              <a:chExt cx="912" cy="912"/>
            </a:xfrm>
          </p:grpSpPr>
          <p:sp>
            <p:nvSpPr>
              <p:cNvPr id="6271" name="Oval 94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912" cy="912"/>
              </a:xfrm>
              <a:prstGeom prst="ellipse">
                <a:avLst/>
              </a:prstGeom>
              <a:gradFill rotWithShape="0">
                <a:gsLst>
                  <a:gs pos="0">
                    <a:srgbClr val="339933"/>
                  </a:gs>
                  <a:gs pos="100000">
                    <a:srgbClr val="184718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272" name="Oval 95"/>
              <p:cNvSpPr>
                <a:spLocks noChangeArrowheads="1"/>
              </p:cNvSpPr>
              <p:nvPr/>
            </p:nvSpPr>
            <p:spPr bwMode="auto">
              <a:xfrm>
                <a:off x="4848" y="2880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NK cell</a:t>
                </a:r>
              </a:p>
            </p:txBody>
          </p:sp>
        </p:grpSp>
        <p:sp>
          <p:nvSpPr>
            <p:cNvPr id="6166" name="Text Box 96"/>
            <p:cNvSpPr txBox="1">
              <a:spLocks noChangeArrowheads="1"/>
            </p:cNvSpPr>
            <p:nvPr/>
          </p:nvSpPr>
          <p:spPr bwMode="auto">
            <a:xfrm>
              <a:off x="2064" y="2209"/>
              <a:ext cx="783" cy="53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Arial Narrow" panose="020B0606020202030204" pitchFamily="34" charset="0"/>
                </a:rPr>
                <a:t>Cytokines</a:t>
              </a:r>
            </a:p>
          </p:txBody>
        </p:sp>
        <p:sp>
          <p:nvSpPr>
            <p:cNvPr id="6167" name="AutoShape 97"/>
            <p:cNvSpPr>
              <a:spLocks noChangeArrowheads="1"/>
            </p:cNvSpPr>
            <p:nvPr/>
          </p:nvSpPr>
          <p:spPr bwMode="auto">
            <a:xfrm rot="-5400000">
              <a:off x="4944" y="1560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68" name="AutoShape 98"/>
            <p:cNvSpPr>
              <a:spLocks noChangeArrowheads="1"/>
            </p:cNvSpPr>
            <p:nvPr/>
          </p:nvSpPr>
          <p:spPr bwMode="auto">
            <a:xfrm>
              <a:off x="3024" y="1602"/>
              <a:ext cx="816" cy="174"/>
            </a:xfrm>
            <a:prstGeom prst="rightArrow">
              <a:avLst>
                <a:gd name="adj1" fmla="val 50000"/>
                <a:gd name="adj2" fmla="val 117241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69" name="AutoShape 99"/>
            <p:cNvSpPr>
              <a:spLocks noChangeArrowheads="1"/>
            </p:cNvSpPr>
            <p:nvPr/>
          </p:nvSpPr>
          <p:spPr bwMode="auto">
            <a:xfrm flipH="1" flipV="1">
              <a:off x="480" y="1602"/>
              <a:ext cx="1152" cy="864"/>
            </a:xfrm>
            <a:custGeom>
              <a:avLst/>
              <a:gdLst>
                <a:gd name="T0" fmla="*/ 3 w 21600"/>
                <a:gd name="T1" fmla="*/ 0 h 21600"/>
                <a:gd name="T2" fmla="*/ 2 w 21600"/>
                <a:gd name="T3" fmla="*/ 0 h 21600"/>
                <a:gd name="T4" fmla="*/ 0 w 21600"/>
                <a:gd name="T5" fmla="*/ 1 h 21600"/>
                <a:gd name="T6" fmla="*/ 1 w 21600"/>
                <a:gd name="T7" fmla="*/ 1 h 21600"/>
                <a:gd name="T8" fmla="*/ 3 w 21600"/>
                <a:gd name="T9" fmla="*/ 1 h 21600"/>
                <a:gd name="T10" fmla="*/ 3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9825 h 21600"/>
                <a:gd name="T20" fmla="*/ 1764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921" y="0"/>
                  </a:moveTo>
                  <a:lnTo>
                    <a:pt x="12242" y="6450"/>
                  </a:lnTo>
                  <a:lnTo>
                    <a:pt x="16199" y="6450"/>
                  </a:lnTo>
                  <a:lnTo>
                    <a:pt x="16199" y="19832"/>
                  </a:lnTo>
                  <a:lnTo>
                    <a:pt x="0" y="19832"/>
                  </a:lnTo>
                  <a:lnTo>
                    <a:pt x="0" y="21600"/>
                  </a:lnTo>
                  <a:lnTo>
                    <a:pt x="17643" y="21600"/>
                  </a:lnTo>
                  <a:lnTo>
                    <a:pt x="17643" y="6450"/>
                  </a:lnTo>
                  <a:lnTo>
                    <a:pt x="21600" y="6450"/>
                  </a:lnTo>
                  <a:lnTo>
                    <a:pt x="16921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70" name="AutoShape 100"/>
            <p:cNvSpPr>
              <a:spLocks noChangeArrowheads="1"/>
            </p:cNvSpPr>
            <p:nvPr/>
          </p:nvSpPr>
          <p:spPr bwMode="auto">
            <a:xfrm flipH="1" flipV="1">
              <a:off x="1536" y="2274"/>
              <a:ext cx="52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225 h 21600"/>
                <a:gd name="T20" fmla="*/ 18368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921" y="0"/>
                  </a:moveTo>
                  <a:lnTo>
                    <a:pt x="12242" y="6925"/>
                  </a:lnTo>
                  <a:lnTo>
                    <a:pt x="15486" y="6925"/>
                  </a:lnTo>
                  <a:lnTo>
                    <a:pt x="15486" y="18223"/>
                  </a:lnTo>
                  <a:lnTo>
                    <a:pt x="0" y="18223"/>
                  </a:lnTo>
                  <a:lnTo>
                    <a:pt x="0" y="21600"/>
                  </a:lnTo>
                  <a:lnTo>
                    <a:pt x="18356" y="21600"/>
                  </a:lnTo>
                  <a:lnTo>
                    <a:pt x="18356" y="6925"/>
                  </a:lnTo>
                  <a:lnTo>
                    <a:pt x="21600" y="6925"/>
                  </a:lnTo>
                  <a:lnTo>
                    <a:pt x="16921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171" name="Group 101"/>
            <p:cNvGrpSpPr>
              <a:grpSpLocks/>
            </p:cNvGrpSpPr>
            <p:nvPr/>
          </p:nvGrpSpPr>
          <p:grpSpPr bwMode="auto">
            <a:xfrm>
              <a:off x="1152" y="2592"/>
              <a:ext cx="902" cy="901"/>
              <a:chOff x="3552" y="2765"/>
              <a:chExt cx="902" cy="901"/>
            </a:xfrm>
          </p:grpSpPr>
          <p:grpSp>
            <p:nvGrpSpPr>
              <p:cNvPr id="6205" name="Group 102"/>
              <p:cNvGrpSpPr>
                <a:grpSpLocks/>
              </p:cNvGrpSpPr>
              <p:nvPr/>
            </p:nvGrpSpPr>
            <p:grpSpPr bwMode="auto">
              <a:xfrm>
                <a:off x="3552" y="2765"/>
                <a:ext cx="902" cy="901"/>
                <a:chOff x="240" y="1728"/>
                <a:chExt cx="902" cy="901"/>
              </a:xfrm>
            </p:grpSpPr>
            <p:grpSp>
              <p:nvGrpSpPr>
                <p:cNvPr id="6207" name="Group 103"/>
                <p:cNvGrpSpPr>
                  <a:grpSpLocks/>
                </p:cNvGrpSpPr>
                <p:nvPr/>
              </p:nvGrpSpPr>
              <p:grpSpPr bwMode="auto">
                <a:xfrm>
                  <a:off x="240" y="1728"/>
                  <a:ext cx="902" cy="901"/>
                  <a:chOff x="4032" y="2544"/>
                  <a:chExt cx="902" cy="901"/>
                </a:xfrm>
              </p:grpSpPr>
              <p:sp>
                <p:nvSpPr>
                  <p:cNvPr id="6209" name="Freeform 104"/>
                  <p:cNvSpPr>
                    <a:spLocks/>
                  </p:cNvSpPr>
                  <p:nvPr/>
                </p:nvSpPr>
                <p:spPr bwMode="auto">
                  <a:xfrm>
                    <a:off x="4828" y="2814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8"/>
                        </a:lnTo>
                        <a:lnTo>
                          <a:pt x="86" y="9"/>
                        </a:lnTo>
                        <a:lnTo>
                          <a:pt x="72" y="3"/>
                        </a:lnTo>
                        <a:lnTo>
                          <a:pt x="57" y="0"/>
                        </a:lnTo>
                        <a:lnTo>
                          <a:pt x="42" y="3"/>
                        </a:lnTo>
                        <a:lnTo>
                          <a:pt x="28" y="9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9"/>
                        </a:lnTo>
                        <a:lnTo>
                          <a:pt x="28" y="108"/>
                        </a:lnTo>
                        <a:lnTo>
                          <a:pt x="42" y="114"/>
                        </a:lnTo>
                        <a:lnTo>
                          <a:pt x="57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8" y="99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0" name="Freeform 105"/>
                  <p:cNvSpPr>
                    <a:spLocks/>
                  </p:cNvSpPr>
                  <p:nvPr/>
                </p:nvSpPr>
                <p:spPr bwMode="auto">
                  <a:xfrm>
                    <a:off x="4240" y="2726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7" y="16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2" y="112"/>
                        </a:lnTo>
                        <a:lnTo>
                          <a:pt x="86" y="106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1" name="Freeform 106"/>
                  <p:cNvSpPr>
                    <a:spLocks/>
                  </p:cNvSpPr>
                  <p:nvPr/>
                </p:nvSpPr>
                <p:spPr bwMode="auto">
                  <a:xfrm>
                    <a:off x="4032" y="2544"/>
                    <a:ext cx="902" cy="901"/>
                  </a:xfrm>
                  <a:custGeom>
                    <a:avLst/>
                    <a:gdLst>
                      <a:gd name="T0" fmla="*/ 100 w 2706"/>
                      <a:gd name="T1" fmla="*/ 50 h 2704"/>
                      <a:gd name="T2" fmla="*/ 99 w 2706"/>
                      <a:gd name="T3" fmla="*/ 37 h 2704"/>
                      <a:gd name="T4" fmla="*/ 94 w 2706"/>
                      <a:gd name="T5" fmla="*/ 25 h 2704"/>
                      <a:gd name="T6" fmla="*/ 86 w 2706"/>
                      <a:gd name="T7" fmla="*/ 15 h 2704"/>
                      <a:gd name="T8" fmla="*/ 75 w 2706"/>
                      <a:gd name="T9" fmla="*/ 7 h 2704"/>
                      <a:gd name="T10" fmla="*/ 63 w 2706"/>
                      <a:gd name="T11" fmla="*/ 2 h 2704"/>
                      <a:gd name="T12" fmla="*/ 50 w 2706"/>
                      <a:gd name="T13" fmla="*/ 0 h 2704"/>
                      <a:gd name="T14" fmla="*/ 37 w 2706"/>
                      <a:gd name="T15" fmla="*/ 2 h 2704"/>
                      <a:gd name="T16" fmla="*/ 25 w 2706"/>
                      <a:gd name="T17" fmla="*/ 7 h 2704"/>
                      <a:gd name="T18" fmla="*/ 15 w 2706"/>
                      <a:gd name="T19" fmla="*/ 15 h 2704"/>
                      <a:gd name="T20" fmla="*/ 7 w 2706"/>
                      <a:gd name="T21" fmla="*/ 25 h 2704"/>
                      <a:gd name="T22" fmla="*/ 2 w 2706"/>
                      <a:gd name="T23" fmla="*/ 37 h 2704"/>
                      <a:gd name="T24" fmla="*/ 0 w 2706"/>
                      <a:gd name="T25" fmla="*/ 50 h 2704"/>
                      <a:gd name="T26" fmla="*/ 2 w 2706"/>
                      <a:gd name="T27" fmla="*/ 63 h 2704"/>
                      <a:gd name="T28" fmla="*/ 7 w 2706"/>
                      <a:gd name="T29" fmla="*/ 75 h 2704"/>
                      <a:gd name="T30" fmla="*/ 15 w 2706"/>
                      <a:gd name="T31" fmla="*/ 85 h 2704"/>
                      <a:gd name="T32" fmla="*/ 25 w 2706"/>
                      <a:gd name="T33" fmla="*/ 93 h 2704"/>
                      <a:gd name="T34" fmla="*/ 37 w 2706"/>
                      <a:gd name="T35" fmla="*/ 98 h 2704"/>
                      <a:gd name="T36" fmla="*/ 50 w 2706"/>
                      <a:gd name="T37" fmla="*/ 100 h 2704"/>
                      <a:gd name="T38" fmla="*/ 63 w 2706"/>
                      <a:gd name="T39" fmla="*/ 98 h 2704"/>
                      <a:gd name="T40" fmla="*/ 75 w 2706"/>
                      <a:gd name="T41" fmla="*/ 93 h 2704"/>
                      <a:gd name="T42" fmla="*/ 86 w 2706"/>
                      <a:gd name="T43" fmla="*/ 85 h 2704"/>
                      <a:gd name="T44" fmla="*/ 94 w 2706"/>
                      <a:gd name="T45" fmla="*/ 75 h 2704"/>
                      <a:gd name="T46" fmla="*/ 99 w 2706"/>
                      <a:gd name="T47" fmla="*/ 63 h 2704"/>
                      <a:gd name="T48" fmla="*/ 100 w 2706"/>
                      <a:gd name="T49" fmla="*/ 50 h 270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2706" h="2704">
                        <a:moveTo>
                          <a:pt x="2706" y="1352"/>
                        </a:moveTo>
                        <a:lnTo>
                          <a:pt x="2660" y="1002"/>
                        </a:lnTo>
                        <a:lnTo>
                          <a:pt x="2525" y="675"/>
                        </a:lnTo>
                        <a:lnTo>
                          <a:pt x="2309" y="396"/>
                        </a:lnTo>
                        <a:lnTo>
                          <a:pt x="2029" y="181"/>
                        </a:lnTo>
                        <a:lnTo>
                          <a:pt x="1703" y="45"/>
                        </a:lnTo>
                        <a:lnTo>
                          <a:pt x="1354" y="0"/>
                        </a:lnTo>
                        <a:lnTo>
                          <a:pt x="1003" y="45"/>
                        </a:lnTo>
                        <a:lnTo>
                          <a:pt x="677" y="181"/>
                        </a:lnTo>
                        <a:lnTo>
                          <a:pt x="397" y="396"/>
                        </a:lnTo>
                        <a:lnTo>
                          <a:pt x="181" y="675"/>
                        </a:lnTo>
                        <a:lnTo>
                          <a:pt x="47" y="1002"/>
                        </a:lnTo>
                        <a:lnTo>
                          <a:pt x="0" y="1352"/>
                        </a:lnTo>
                        <a:lnTo>
                          <a:pt x="47" y="1703"/>
                        </a:lnTo>
                        <a:lnTo>
                          <a:pt x="181" y="2029"/>
                        </a:lnTo>
                        <a:lnTo>
                          <a:pt x="397" y="2308"/>
                        </a:lnTo>
                        <a:lnTo>
                          <a:pt x="677" y="2523"/>
                        </a:lnTo>
                        <a:lnTo>
                          <a:pt x="1003" y="2659"/>
                        </a:lnTo>
                        <a:lnTo>
                          <a:pt x="1354" y="2704"/>
                        </a:lnTo>
                        <a:lnTo>
                          <a:pt x="1703" y="2659"/>
                        </a:lnTo>
                        <a:lnTo>
                          <a:pt x="2029" y="2523"/>
                        </a:lnTo>
                        <a:lnTo>
                          <a:pt x="2309" y="2308"/>
                        </a:lnTo>
                        <a:lnTo>
                          <a:pt x="2525" y="2029"/>
                        </a:lnTo>
                        <a:lnTo>
                          <a:pt x="2660" y="1703"/>
                        </a:lnTo>
                        <a:lnTo>
                          <a:pt x="2706" y="1352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7FFF7F"/>
                      </a:gs>
                      <a:gs pos="100000">
                        <a:srgbClr val="3B763B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2" name="Freeform 107"/>
                  <p:cNvSpPr>
                    <a:spLocks/>
                  </p:cNvSpPr>
                  <p:nvPr/>
                </p:nvSpPr>
                <p:spPr bwMode="auto">
                  <a:xfrm>
                    <a:off x="4317" y="2700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2"/>
                        </a:lnTo>
                        <a:lnTo>
                          <a:pt x="108" y="28"/>
                        </a:lnTo>
                        <a:lnTo>
                          <a:pt x="98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7" y="16"/>
                        </a:lnTo>
                        <a:lnTo>
                          <a:pt x="8" y="28"/>
                        </a:lnTo>
                        <a:lnTo>
                          <a:pt x="2" y="42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7"/>
                        </a:lnTo>
                        <a:lnTo>
                          <a:pt x="98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3" name="Freeform 108"/>
                  <p:cNvSpPr>
                    <a:spLocks/>
                  </p:cNvSpPr>
                  <p:nvPr/>
                </p:nvSpPr>
                <p:spPr bwMode="auto">
                  <a:xfrm>
                    <a:off x="4341" y="2637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6"/>
                        </a:lnTo>
                        <a:lnTo>
                          <a:pt x="73" y="113"/>
                        </a:lnTo>
                        <a:lnTo>
                          <a:pt x="87" y="108"/>
                        </a:lnTo>
                        <a:lnTo>
                          <a:pt x="98" y="98"/>
                        </a:lnTo>
                        <a:lnTo>
                          <a:pt x="108" y="87"/>
                        </a:lnTo>
                        <a:lnTo>
                          <a:pt x="113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4" name="Freeform 109"/>
                  <p:cNvSpPr>
                    <a:spLocks/>
                  </p:cNvSpPr>
                  <p:nvPr/>
                </p:nvSpPr>
                <p:spPr bwMode="auto">
                  <a:xfrm>
                    <a:off x="4418" y="2654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2" y="43"/>
                        </a:lnTo>
                        <a:lnTo>
                          <a:pt x="107" y="29"/>
                        </a:lnTo>
                        <a:lnTo>
                          <a:pt x="97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2" y="1"/>
                        </a:lnTo>
                        <a:lnTo>
                          <a:pt x="28" y="7"/>
                        </a:lnTo>
                        <a:lnTo>
                          <a:pt x="16" y="16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7"/>
                        </a:lnTo>
                        <a:lnTo>
                          <a:pt x="28" y="107"/>
                        </a:lnTo>
                        <a:lnTo>
                          <a:pt x="42" y="112"/>
                        </a:lnTo>
                        <a:lnTo>
                          <a:pt x="57" y="115"/>
                        </a:lnTo>
                        <a:lnTo>
                          <a:pt x="72" y="112"/>
                        </a:lnTo>
                        <a:lnTo>
                          <a:pt x="86" y="107"/>
                        </a:lnTo>
                        <a:lnTo>
                          <a:pt x="97" y="97"/>
                        </a:lnTo>
                        <a:lnTo>
                          <a:pt x="107" y="86"/>
                        </a:lnTo>
                        <a:lnTo>
                          <a:pt x="112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5" name="Freeform 110"/>
                  <p:cNvSpPr>
                    <a:spLocks/>
                  </p:cNvSpPr>
                  <p:nvPr/>
                </p:nvSpPr>
                <p:spPr bwMode="auto">
                  <a:xfrm>
                    <a:off x="4432" y="2580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2" y="42"/>
                        </a:lnTo>
                        <a:lnTo>
                          <a:pt x="106" y="28"/>
                        </a:lnTo>
                        <a:lnTo>
                          <a:pt x="97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6" y="16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7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7" y="97"/>
                        </a:lnTo>
                        <a:lnTo>
                          <a:pt x="106" y="86"/>
                        </a:lnTo>
                        <a:lnTo>
                          <a:pt x="112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6" name="Freeform 111"/>
                  <p:cNvSpPr>
                    <a:spLocks/>
                  </p:cNvSpPr>
                  <p:nvPr/>
                </p:nvSpPr>
                <p:spPr bwMode="auto">
                  <a:xfrm>
                    <a:off x="4264" y="2635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7" y="29"/>
                        </a:lnTo>
                        <a:lnTo>
                          <a:pt x="97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8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7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8"/>
                        </a:lnTo>
                        <a:lnTo>
                          <a:pt x="107" y="87"/>
                        </a:lnTo>
                        <a:lnTo>
                          <a:pt x="112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7" name="Freeform 112"/>
                  <p:cNvSpPr>
                    <a:spLocks/>
                  </p:cNvSpPr>
                  <p:nvPr/>
                </p:nvSpPr>
                <p:spPr bwMode="auto">
                  <a:xfrm>
                    <a:off x="4156" y="2714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7" y="16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2" y="112"/>
                        </a:lnTo>
                        <a:lnTo>
                          <a:pt x="86" y="106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8" name="Freeform 113"/>
                  <p:cNvSpPr>
                    <a:spLocks/>
                  </p:cNvSpPr>
                  <p:nvPr/>
                </p:nvSpPr>
                <p:spPr bwMode="auto">
                  <a:xfrm>
                    <a:off x="4161" y="2783"/>
                    <a:ext cx="38" cy="39"/>
                  </a:xfrm>
                  <a:custGeom>
                    <a:avLst/>
                    <a:gdLst>
                      <a:gd name="T0" fmla="*/ 4 w 116"/>
                      <a:gd name="T1" fmla="*/ 2 h 116"/>
                      <a:gd name="T2" fmla="*/ 4 w 116"/>
                      <a:gd name="T3" fmla="*/ 2 h 116"/>
                      <a:gd name="T4" fmla="*/ 4 w 116"/>
                      <a:gd name="T5" fmla="*/ 1 h 116"/>
                      <a:gd name="T6" fmla="*/ 3 w 116"/>
                      <a:gd name="T7" fmla="*/ 1 h 116"/>
                      <a:gd name="T8" fmla="*/ 3 w 116"/>
                      <a:gd name="T9" fmla="*/ 0 h 116"/>
                      <a:gd name="T10" fmla="*/ 3 w 116"/>
                      <a:gd name="T11" fmla="*/ 0 h 116"/>
                      <a:gd name="T12" fmla="*/ 2 w 116"/>
                      <a:gd name="T13" fmla="*/ 0 h 116"/>
                      <a:gd name="T14" fmla="*/ 2 w 116"/>
                      <a:gd name="T15" fmla="*/ 0 h 116"/>
                      <a:gd name="T16" fmla="*/ 1 w 116"/>
                      <a:gd name="T17" fmla="*/ 0 h 116"/>
                      <a:gd name="T18" fmla="*/ 1 w 116"/>
                      <a:gd name="T19" fmla="*/ 1 h 116"/>
                      <a:gd name="T20" fmla="*/ 0 w 116"/>
                      <a:gd name="T21" fmla="*/ 1 h 116"/>
                      <a:gd name="T22" fmla="*/ 0 w 116"/>
                      <a:gd name="T23" fmla="*/ 2 h 116"/>
                      <a:gd name="T24" fmla="*/ 0 w 116"/>
                      <a:gd name="T25" fmla="*/ 2 h 116"/>
                      <a:gd name="T26" fmla="*/ 0 w 116"/>
                      <a:gd name="T27" fmla="*/ 3 h 116"/>
                      <a:gd name="T28" fmla="*/ 0 w 116"/>
                      <a:gd name="T29" fmla="*/ 3 h 116"/>
                      <a:gd name="T30" fmla="*/ 1 w 116"/>
                      <a:gd name="T31" fmla="*/ 4 h 116"/>
                      <a:gd name="T32" fmla="*/ 1 w 116"/>
                      <a:gd name="T33" fmla="*/ 4 h 116"/>
                      <a:gd name="T34" fmla="*/ 2 w 116"/>
                      <a:gd name="T35" fmla="*/ 4 h 116"/>
                      <a:gd name="T36" fmla="*/ 2 w 116"/>
                      <a:gd name="T37" fmla="*/ 4 h 116"/>
                      <a:gd name="T38" fmla="*/ 3 w 116"/>
                      <a:gd name="T39" fmla="*/ 4 h 116"/>
                      <a:gd name="T40" fmla="*/ 3 w 116"/>
                      <a:gd name="T41" fmla="*/ 4 h 116"/>
                      <a:gd name="T42" fmla="*/ 3 w 116"/>
                      <a:gd name="T43" fmla="*/ 4 h 116"/>
                      <a:gd name="T44" fmla="*/ 4 w 116"/>
                      <a:gd name="T45" fmla="*/ 3 h 116"/>
                      <a:gd name="T46" fmla="*/ 4 w 116"/>
                      <a:gd name="T47" fmla="*/ 3 h 116"/>
                      <a:gd name="T48" fmla="*/ 4 w 116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6">
                        <a:moveTo>
                          <a:pt x="116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8"/>
                        </a:lnTo>
                        <a:lnTo>
                          <a:pt x="87" y="9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9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4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6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4"/>
                        </a:lnTo>
                        <a:lnTo>
                          <a:pt x="116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9" name="Freeform 114"/>
                  <p:cNvSpPr>
                    <a:spLocks/>
                  </p:cNvSpPr>
                  <p:nvPr/>
                </p:nvSpPr>
                <p:spPr bwMode="auto">
                  <a:xfrm>
                    <a:off x="4096" y="2819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8"/>
                        </a:lnTo>
                        <a:lnTo>
                          <a:pt x="86" y="8"/>
                        </a:lnTo>
                        <a:lnTo>
                          <a:pt x="72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8"/>
                        </a:lnTo>
                        <a:lnTo>
                          <a:pt x="18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8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6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0" name="Freeform 115"/>
                  <p:cNvSpPr>
                    <a:spLocks/>
                  </p:cNvSpPr>
                  <p:nvPr/>
                </p:nvSpPr>
                <p:spPr bwMode="auto">
                  <a:xfrm>
                    <a:off x="4108" y="2877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8"/>
                        </a:lnTo>
                        <a:lnTo>
                          <a:pt x="86" y="8"/>
                        </a:lnTo>
                        <a:lnTo>
                          <a:pt x="72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8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1" name="Freeform 116"/>
                  <p:cNvSpPr>
                    <a:spLocks/>
                  </p:cNvSpPr>
                  <p:nvPr/>
                </p:nvSpPr>
                <p:spPr bwMode="auto">
                  <a:xfrm>
                    <a:off x="4046" y="2920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7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2" name="Freeform 117"/>
                  <p:cNvSpPr>
                    <a:spLocks/>
                  </p:cNvSpPr>
                  <p:nvPr/>
                </p:nvSpPr>
                <p:spPr bwMode="auto">
                  <a:xfrm>
                    <a:off x="4098" y="2963"/>
                    <a:ext cx="39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6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3" name="Freeform 118"/>
                  <p:cNvSpPr>
                    <a:spLocks/>
                  </p:cNvSpPr>
                  <p:nvPr/>
                </p:nvSpPr>
                <p:spPr bwMode="auto">
                  <a:xfrm>
                    <a:off x="4053" y="3018"/>
                    <a:ext cx="38" cy="39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3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3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7" y="16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9" y="98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4" name="Freeform 119"/>
                  <p:cNvSpPr>
                    <a:spLocks/>
                  </p:cNvSpPr>
                  <p:nvPr/>
                </p:nvSpPr>
                <p:spPr bwMode="auto">
                  <a:xfrm>
                    <a:off x="4110" y="3047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5" name="Freeform 120"/>
                  <p:cNvSpPr>
                    <a:spLocks/>
                  </p:cNvSpPr>
                  <p:nvPr/>
                </p:nvSpPr>
                <p:spPr bwMode="auto">
                  <a:xfrm>
                    <a:off x="4070" y="3102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6" y="16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7" y="115"/>
                        </a:lnTo>
                        <a:lnTo>
                          <a:pt x="72" y="112"/>
                        </a:lnTo>
                        <a:lnTo>
                          <a:pt x="86" y="107"/>
                        </a:lnTo>
                        <a:lnTo>
                          <a:pt x="98" y="97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6" name="Freeform 121"/>
                  <p:cNvSpPr>
                    <a:spLocks/>
                  </p:cNvSpPr>
                  <p:nvPr/>
                </p:nvSpPr>
                <p:spPr bwMode="auto">
                  <a:xfrm>
                    <a:off x="4132" y="312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8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9" y="98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7" name="Freeform 122"/>
                  <p:cNvSpPr>
                    <a:spLocks/>
                  </p:cNvSpPr>
                  <p:nvPr/>
                </p:nvSpPr>
                <p:spPr bwMode="auto">
                  <a:xfrm>
                    <a:off x="4103" y="3189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2" y="2"/>
                        </a:lnTo>
                        <a:lnTo>
                          <a:pt x="28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8" y="108"/>
                        </a:lnTo>
                        <a:lnTo>
                          <a:pt x="42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8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8" name="Freeform 123"/>
                  <p:cNvSpPr>
                    <a:spLocks/>
                  </p:cNvSpPr>
                  <p:nvPr/>
                </p:nvSpPr>
                <p:spPr bwMode="auto">
                  <a:xfrm>
                    <a:off x="4178" y="3205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6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7"/>
                        </a:lnTo>
                        <a:lnTo>
                          <a:pt x="113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9" name="Freeform 124"/>
                  <p:cNvSpPr>
                    <a:spLocks/>
                  </p:cNvSpPr>
                  <p:nvPr/>
                </p:nvSpPr>
                <p:spPr bwMode="auto">
                  <a:xfrm>
                    <a:off x="4158" y="3263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9"/>
                        </a:moveTo>
                        <a:lnTo>
                          <a:pt x="114" y="43"/>
                        </a:lnTo>
                        <a:lnTo>
                          <a:pt x="108" y="30"/>
                        </a:lnTo>
                        <a:lnTo>
                          <a:pt x="99" y="18"/>
                        </a:lnTo>
                        <a:lnTo>
                          <a:pt x="87" y="9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9"/>
                        </a:lnTo>
                        <a:lnTo>
                          <a:pt x="17" y="18"/>
                        </a:lnTo>
                        <a:lnTo>
                          <a:pt x="8" y="30"/>
                        </a:lnTo>
                        <a:lnTo>
                          <a:pt x="2" y="43"/>
                        </a:lnTo>
                        <a:lnTo>
                          <a:pt x="0" y="59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9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0" name="Freeform 125"/>
                  <p:cNvSpPr>
                    <a:spLocks/>
                  </p:cNvSpPr>
                  <p:nvPr/>
                </p:nvSpPr>
                <p:spPr bwMode="auto">
                  <a:xfrm>
                    <a:off x="4230" y="3273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6"/>
                        </a:moveTo>
                        <a:lnTo>
                          <a:pt x="114" y="42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6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6"/>
                        </a:lnTo>
                        <a:lnTo>
                          <a:pt x="17" y="16"/>
                        </a:lnTo>
                        <a:lnTo>
                          <a:pt x="8" y="29"/>
                        </a:lnTo>
                        <a:lnTo>
                          <a:pt x="2" y="42"/>
                        </a:lnTo>
                        <a:lnTo>
                          <a:pt x="0" y="56"/>
                        </a:lnTo>
                        <a:lnTo>
                          <a:pt x="2" y="71"/>
                        </a:lnTo>
                        <a:lnTo>
                          <a:pt x="8" y="85"/>
                        </a:lnTo>
                        <a:lnTo>
                          <a:pt x="17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4"/>
                        </a:lnTo>
                        <a:lnTo>
                          <a:pt x="73" y="112"/>
                        </a:lnTo>
                        <a:lnTo>
                          <a:pt x="87" y="106"/>
                        </a:lnTo>
                        <a:lnTo>
                          <a:pt x="99" y="97"/>
                        </a:lnTo>
                        <a:lnTo>
                          <a:pt x="108" y="85"/>
                        </a:lnTo>
                        <a:lnTo>
                          <a:pt x="114" y="71"/>
                        </a:lnTo>
                        <a:lnTo>
                          <a:pt x="115" y="5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1" name="Freeform 126"/>
                  <p:cNvSpPr>
                    <a:spLocks/>
                  </p:cNvSpPr>
                  <p:nvPr/>
                </p:nvSpPr>
                <p:spPr bwMode="auto">
                  <a:xfrm>
                    <a:off x="4235" y="3330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2"/>
                        </a:lnTo>
                        <a:lnTo>
                          <a:pt x="107" y="28"/>
                        </a:lnTo>
                        <a:lnTo>
                          <a:pt x="98" y="17"/>
                        </a:lnTo>
                        <a:lnTo>
                          <a:pt x="86" y="7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2" y="2"/>
                        </a:lnTo>
                        <a:lnTo>
                          <a:pt x="28" y="7"/>
                        </a:lnTo>
                        <a:lnTo>
                          <a:pt x="16" y="17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8" y="107"/>
                        </a:lnTo>
                        <a:lnTo>
                          <a:pt x="42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2" name="Freeform 127"/>
                  <p:cNvSpPr>
                    <a:spLocks/>
                  </p:cNvSpPr>
                  <p:nvPr/>
                </p:nvSpPr>
                <p:spPr bwMode="auto">
                  <a:xfrm>
                    <a:off x="4300" y="328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7" y="29"/>
                        </a:lnTo>
                        <a:lnTo>
                          <a:pt x="97" y="18"/>
                        </a:lnTo>
                        <a:lnTo>
                          <a:pt x="86" y="9"/>
                        </a:lnTo>
                        <a:lnTo>
                          <a:pt x="72" y="3"/>
                        </a:lnTo>
                        <a:lnTo>
                          <a:pt x="57" y="0"/>
                        </a:lnTo>
                        <a:lnTo>
                          <a:pt x="43" y="3"/>
                        </a:lnTo>
                        <a:lnTo>
                          <a:pt x="29" y="9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4"/>
                        </a:lnTo>
                        <a:lnTo>
                          <a:pt x="7" y="87"/>
                        </a:lnTo>
                        <a:lnTo>
                          <a:pt x="16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7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9"/>
                        </a:lnTo>
                        <a:lnTo>
                          <a:pt x="107" y="87"/>
                        </a:lnTo>
                        <a:lnTo>
                          <a:pt x="112" y="74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3" name="Freeform 128"/>
                  <p:cNvSpPr>
                    <a:spLocks/>
                  </p:cNvSpPr>
                  <p:nvPr/>
                </p:nvSpPr>
                <p:spPr bwMode="auto">
                  <a:xfrm>
                    <a:off x="4317" y="335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8" y="18"/>
                        </a:lnTo>
                        <a:lnTo>
                          <a:pt x="87" y="8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8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8" y="99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4" name="Freeform 129"/>
                  <p:cNvSpPr>
                    <a:spLocks/>
                  </p:cNvSpPr>
                  <p:nvPr/>
                </p:nvSpPr>
                <p:spPr bwMode="auto">
                  <a:xfrm>
                    <a:off x="4389" y="3296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7" y="7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7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8" y="98"/>
                        </a:lnTo>
                        <a:lnTo>
                          <a:pt x="108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5" name="Freeform 130"/>
                  <p:cNvSpPr>
                    <a:spLocks/>
                  </p:cNvSpPr>
                  <p:nvPr/>
                </p:nvSpPr>
                <p:spPr bwMode="auto">
                  <a:xfrm>
                    <a:off x="4415" y="3385"/>
                    <a:ext cx="39" cy="38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4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4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8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8"/>
                        </a:lnTo>
                        <a:lnTo>
                          <a:pt x="87" y="8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8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8" y="99"/>
                        </a:lnTo>
                        <a:lnTo>
                          <a:pt x="108" y="87"/>
                        </a:lnTo>
                        <a:lnTo>
                          <a:pt x="113" y="73"/>
                        </a:lnTo>
                        <a:lnTo>
                          <a:pt x="116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6" name="Freeform 131"/>
                  <p:cNvSpPr>
                    <a:spLocks/>
                  </p:cNvSpPr>
                  <p:nvPr/>
                </p:nvSpPr>
                <p:spPr bwMode="auto">
                  <a:xfrm>
                    <a:off x="4482" y="3282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6"/>
                        </a:moveTo>
                        <a:lnTo>
                          <a:pt x="113" y="41"/>
                        </a:lnTo>
                        <a:lnTo>
                          <a:pt x="108" y="27"/>
                        </a:lnTo>
                        <a:lnTo>
                          <a:pt x="98" y="16"/>
                        </a:lnTo>
                        <a:lnTo>
                          <a:pt x="85" y="6"/>
                        </a:lnTo>
                        <a:lnTo>
                          <a:pt x="72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6"/>
                        </a:lnTo>
                        <a:lnTo>
                          <a:pt x="17" y="16"/>
                        </a:lnTo>
                        <a:lnTo>
                          <a:pt x="8" y="27"/>
                        </a:lnTo>
                        <a:lnTo>
                          <a:pt x="2" y="41"/>
                        </a:lnTo>
                        <a:lnTo>
                          <a:pt x="0" y="56"/>
                        </a:lnTo>
                        <a:lnTo>
                          <a:pt x="2" y="71"/>
                        </a:lnTo>
                        <a:lnTo>
                          <a:pt x="8" y="85"/>
                        </a:lnTo>
                        <a:lnTo>
                          <a:pt x="17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4"/>
                        </a:lnTo>
                        <a:lnTo>
                          <a:pt x="72" y="112"/>
                        </a:lnTo>
                        <a:lnTo>
                          <a:pt x="85" y="106"/>
                        </a:lnTo>
                        <a:lnTo>
                          <a:pt x="98" y="97"/>
                        </a:lnTo>
                        <a:lnTo>
                          <a:pt x="108" y="85"/>
                        </a:lnTo>
                        <a:lnTo>
                          <a:pt x="113" y="71"/>
                        </a:lnTo>
                        <a:lnTo>
                          <a:pt x="115" y="5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7" name="Freeform 132"/>
                  <p:cNvSpPr>
                    <a:spLocks/>
                  </p:cNvSpPr>
                  <p:nvPr/>
                </p:nvSpPr>
                <p:spPr bwMode="auto">
                  <a:xfrm>
                    <a:off x="4509" y="3371"/>
                    <a:ext cx="38" cy="38"/>
                  </a:xfrm>
                  <a:custGeom>
                    <a:avLst/>
                    <a:gdLst>
                      <a:gd name="T0" fmla="*/ 4 w 114"/>
                      <a:gd name="T1" fmla="*/ 2 h 115"/>
                      <a:gd name="T2" fmla="*/ 4 w 114"/>
                      <a:gd name="T3" fmla="*/ 2 h 115"/>
                      <a:gd name="T4" fmla="*/ 4 w 114"/>
                      <a:gd name="T5" fmla="*/ 1 h 115"/>
                      <a:gd name="T6" fmla="*/ 4 w 114"/>
                      <a:gd name="T7" fmla="*/ 1 h 115"/>
                      <a:gd name="T8" fmla="*/ 3 w 114"/>
                      <a:gd name="T9" fmla="*/ 0 h 115"/>
                      <a:gd name="T10" fmla="*/ 3 w 114"/>
                      <a:gd name="T11" fmla="*/ 0 h 115"/>
                      <a:gd name="T12" fmla="*/ 2 w 114"/>
                      <a:gd name="T13" fmla="*/ 0 h 115"/>
                      <a:gd name="T14" fmla="*/ 2 w 114"/>
                      <a:gd name="T15" fmla="*/ 0 h 115"/>
                      <a:gd name="T16" fmla="*/ 1 w 114"/>
                      <a:gd name="T17" fmla="*/ 0 h 115"/>
                      <a:gd name="T18" fmla="*/ 1 w 114"/>
                      <a:gd name="T19" fmla="*/ 1 h 115"/>
                      <a:gd name="T20" fmla="*/ 0 w 114"/>
                      <a:gd name="T21" fmla="*/ 1 h 115"/>
                      <a:gd name="T22" fmla="*/ 0 w 114"/>
                      <a:gd name="T23" fmla="*/ 2 h 115"/>
                      <a:gd name="T24" fmla="*/ 0 w 114"/>
                      <a:gd name="T25" fmla="*/ 2 h 115"/>
                      <a:gd name="T26" fmla="*/ 0 w 114"/>
                      <a:gd name="T27" fmla="*/ 3 h 115"/>
                      <a:gd name="T28" fmla="*/ 0 w 114"/>
                      <a:gd name="T29" fmla="*/ 3 h 115"/>
                      <a:gd name="T30" fmla="*/ 1 w 114"/>
                      <a:gd name="T31" fmla="*/ 4 h 115"/>
                      <a:gd name="T32" fmla="*/ 1 w 114"/>
                      <a:gd name="T33" fmla="*/ 4 h 115"/>
                      <a:gd name="T34" fmla="*/ 2 w 114"/>
                      <a:gd name="T35" fmla="*/ 4 h 115"/>
                      <a:gd name="T36" fmla="*/ 2 w 114"/>
                      <a:gd name="T37" fmla="*/ 4 h 115"/>
                      <a:gd name="T38" fmla="*/ 3 w 114"/>
                      <a:gd name="T39" fmla="*/ 4 h 115"/>
                      <a:gd name="T40" fmla="*/ 3 w 114"/>
                      <a:gd name="T41" fmla="*/ 4 h 115"/>
                      <a:gd name="T42" fmla="*/ 4 w 114"/>
                      <a:gd name="T43" fmla="*/ 4 h 115"/>
                      <a:gd name="T44" fmla="*/ 4 w 114"/>
                      <a:gd name="T45" fmla="*/ 3 h 115"/>
                      <a:gd name="T46" fmla="*/ 4 w 114"/>
                      <a:gd name="T47" fmla="*/ 3 h 115"/>
                      <a:gd name="T48" fmla="*/ 4 w 114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5">
                        <a:moveTo>
                          <a:pt x="114" y="58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8"/>
                        </a:lnTo>
                        <a:lnTo>
                          <a:pt x="87" y="8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2" y="3"/>
                        </a:lnTo>
                        <a:lnTo>
                          <a:pt x="29" y="8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2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8" y="99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8" name="Freeform 133"/>
                  <p:cNvSpPr>
                    <a:spLocks/>
                  </p:cNvSpPr>
                  <p:nvPr/>
                </p:nvSpPr>
                <p:spPr bwMode="auto">
                  <a:xfrm>
                    <a:off x="4566" y="324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6"/>
                        </a:moveTo>
                        <a:lnTo>
                          <a:pt x="114" y="42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9" y="0"/>
                        </a:lnTo>
                        <a:lnTo>
                          <a:pt x="43" y="1"/>
                        </a:lnTo>
                        <a:lnTo>
                          <a:pt x="30" y="7"/>
                        </a:lnTo>
                        <a:lnTo>
                          <a:pt x="18" y="16"/>
                        </a:lnTo>
                        <a:lnTo>
                          <a:pt x="9" y="29"/>
                        </a:lnTo>
                        <a:lnTo>
                          <a:pt x="3" y="42"/>
                        </a:lnTo>
                        <a:lnTo>
                          <a:pt x="0" y="56"/>
                        </a:lnTo>
                        <a:lnTo>
                          <a:pt x="3" y="72"/>
                        </a:lnTo>
                        <a:lnTo>
                          <a:pt x="9" y="85"/>
                        </a:lnTo>
                        <a:lnTo>
                          <a:pt x="18" y="97"/>
                        </a:lnTo>
                        <a:lnTo>
                          <a:pt x="30" y="106"/>
                        </a:lnTo>
                        <a:lnTo>
                          <a:pt x="43" y="112"/>
                        </a:lnTo>
                        <a:lnTo>
                          <a:pt x="59" y="114"/>
                        </a:lnTo>
                        <a:lnTo>
                          <a:pt x="72" y="112"/>
                        </a:lnTo>
                        <a:lnTo>
                          <a:pt x="86" y="106"/>
                        </a:lnTo>
                        <a:lnTo>
                          <a:pt x="99" y="97"/>
                        </a:lnTo>
                        <a:lnTo>
                          <a:pt x="108" y="85"/>
                        </a:lnTo>
                        <a:lnTo>
                          <a:pt x="114" y="72"/>
                        </a:lnTo>
                        <a:lnTo>
                          <a:pt x="115" y="5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9" name="Freeform 134"/>
                  <p:cNvSpPr>
                    <a:spLocks/>
                  </p:cNvSpPr>
                  <p:nvPr/>
                </p:nvSpPr>
                <p:spPr bwMode="auto">
                  <a:xfrm>
                    <a:off x="4610" y="3349"/>
                    <a:ext cx="38" cy="38"/>
                  </a:xfrm>
                  <a:custGeom>
                    <a:avLst/>
                    <a:gdLst>
                      <a:gd name="T0" fmla="*/ 4 w 114"/>
                      <a:gd name="T1" fmla="*/ 2 h 115"/>
                      <a:gd name="T2" fmla="*/ 4 w 114"/>
                      <a:gd name="T3" fmla="*/ 2 h 115"/>
                      <a:gd name="T4" fmla="*/ 4 w 114"/>
                      <a:gd name="T5" fmla="*/ 1 h 115"/>
                      <a:gd name="T6" fmla="*/ 4 w 114"/>
                      <a:gd name="T7" fmla="*/ 1 h 115"/>
                      <a:gd name="T8" fmla="*/ 3 w 114"/>
                      <a:gd name="T9" fmla="*/ 0 h 115"/>
                      <a:gd name="T10" fmla="*/ 3 w 114"/>
                      <a:gd name="T11" fmla="*/ 0 h 115"/>
                      <a:gd name="T12" fmla="*/ 2 w 114"/>
                      <a:gd name="T13" fmla="*/ 0 h 115"/>
                      <a:gd name="T14" fmla="*/ 2 w 114"/>
                      <a:gd name="T15" fmla="*/ 0 h 115"/>
                      <a:gd name="T16" fmla="*/ 1 w 114"/>
                      <a:gd name="T17" fmla="*/ 0 h 115"/>
                      <a:gd name="T18" fmla="*/ 1 w 114"/>
                      <a:gd name="T19" fmla="*/ 1 h 115"/>
                      <a:gd name="T20" fmla="*/ 0 w 114"/>
                      <a:gd name="T21" fmla="*/ 1 h 115"/>
                      <a:gd name="T22" fmla="*/ 0 w 114"/>
                      <a:gd name="T23" fmla="*/ 2 h 115"/>
                      <a:gd name="T24" fmla="*/ 0 w 114"/>
                      <a:gd name="T25" fmla="*/ 2 h 115"/>
                      <a:gd name="T26" fmla="*/ 0 w 114"/>
                      <a:gd name="T27" fmla="*/ 3 h 115"/>
                      <a:gd name="T28" fmla="*/ 0 w 114"/>
                      <a:gd name="T29" fmla="*/ 3 h 115"/>
                      <a:gd name="T30" fmla="*/ 1 w 114"/>
                      <a:gd name="T31" fmla="*/ 4 h 115"/>
                      <a:gd name="T32" fmla="*/ 1 w 114"/>
                      <a:gd name="T33" fmla="*/ 4 h 115"/>
                      <a:gd name="T34" fmla="*/ 2 w 114"/>
                      <a:gd name="T35" fmla="*/ 4 h 115"/>
                      <a:gd name="T36" fmla="*/ 2 w 114"/>
                      <a:gd name="T37" fmla="*/ 4 h 115"/>
                      <a:gd name="T38" fmla="*/ 3 w 114"/>
                      <a:gd name="T39" fmla="*/ 4 h 115"/>
                      <a:gd name="T40" fmla="*/ 3 w 114"/>
                      <a:gd name="T41" fmla="*/ 4 h 115"/>
                      <a:gd name="T42" fmla="*/ 4 w 114"/>
                      <a:gd name="T43" fmla="*/ 4 h 115"/>
                      <a:gd name="T44" fmla="*/ 4 w 114"/>
                      <a:gd name="T45" fmla="*/ 3 h 115"/>
                      <a:gd name="T46" fmla="*/ 4 w 114"/>
                      <a:gd name="T47" fmla="*/ 3 h 115"/>
                      <a:gd name="T48" fmla="*/ 4 w 114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5">
                        <a:moveTo>
                          <a:pt x="114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8"/>
                        </a:lnTo>
                        <a:lnTo>
                          <a:pt x="85" y="8"/>
                        </a:lnTo>
                        <a:lnTo>
                          <a:pt x="71" y="3"/>
                        </a:lnTo>
                        <a:lnTo>
                          <a:pt x="56" y="0"/>
                        </a:lnTo>
                        <a:lnTo>
                          <a:pt x="41" y="3"/>
                        </a:lnTo>
                        <a:lnTo>
                          <a:pt x="27" y="8"/>
                        </a:lnTo>
                        <a:lnTo>
                          <a:pt x="16" y="18"/>
                        </a:lnTo>
                        <a:lnTo>
                          <a:pt x="6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6" y="87"/>
                        </a:lnTo>
                        <a:lnTo>
                          <a:pt x="16" y="99"/>
                        </a:lnTo>
                        <a:lnTo>
                          <a:pt x="27" y="108"/>
                        </a:lnTo>
                        <a:lnTo>
                          <a:pt x="41" y="114"/>
                        </a:lnTo>
                        <a:lnTo>
                          <a:pt x="56" y="115"/>
                        </a:lnTo>
                        <a:lnTo>
                          <a:pt x="71" y="114"/>
                        </a:lnTo>
                        <a:lnTo>
                          <a:pt x="85" y="108"/>
                        </a:lnTo>
                        <a:lnTo>
                          <a:pt x="97" y="99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0" name="Freeform 135"/>
                  <p:cNvSpPr>
                    <a:spLocks/>
                  </p:cNvSpPr>
                  <p:nvPr/>
                </p:nvSpPr>
                <p:spPr bwMode="auto">
                  <a:xfrm>
                    <a:off x="4640" y="3265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8"/>
                        </a:lnTo>
                        <a:lnTo>
                          <a:pt x="87" y="9"/>
                        </a:lnTo>
                        <a:lnTo>
                          <a:pt x="74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9"/>
                        </a:lnTo>
                        <a:lnTo>
                          <a:pt x="18" y="18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4"/>
                        </a:lnTo>
                        <a:lnTo>
                          <a:pt x="8" y="87"/>
                        </a:lnTo>
                        <a:lnTo>
                          <a:pt x="18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4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4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1" name="Freeform 136"/>
                  <p:cNvSpPr>
                    <a:spLocks/>
                  </p:cNvSpPr>
                  <p:nvPr/>
                </p:nvSpPr>
                <p:spPr bwMode="auto">
                  <a:xfrm>
                    <a:off x="4643" y="3162"/>
                    <a:ext cx="38" cy="39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3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3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2" name="Freeform 137"/>
                  <p:cNvSpPr>
                    <a:spLocks/>
                  </p:cNvSpPr>
                  <p:nvPr/>
                </p:nvSpPr>
                <p:spPr bwMode="auto">
                  <a:xfrm>
                    <a:off x="4732" y="3270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6"/>
                        </a:moveTo>
                        <a:lnTo>
                          <a:pt x="113" y="41"/>
                        </a:lnTo>
                        <a:lnTo>
                          <a:pt x="107" y="27"/>
                        </a:lnTo>
                        <a:lnTo>
                          <a:pt x="98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2" y="1"/>
                        </a:lnTo>
                        <a:lnTo>
                          <a:pt x="28" y="7"/>
                        </a:lnTo>
                        <a:lnTo>
                          <a:pt x="17" y="16"/>
                        </a:lnTo>
                        <a:lnTo>
                          <a:pt x="7" y="27"/>
                        </a:lnTo>
                        <a:lnTo>
                          <a:pt x="1" y="41"/>
                        </a:lnTo>
                        <a:lnTo>
                          <a:pt x="0" y="56"/>
                        </a:lnTo>
                        <a:lnTo>
                          <a:pt x="1" y="71"/>
                        </a:lnTo>
                        <a:lnTo>
                          <a:pt x="7" y="85"/>
                        </a:lnTo>
                        <a:lnTo>
                          <a:pt x="17" y="97"/>
                        </a:lnTo>
                        <a:lnTo>
                          <a:pt x="28" y="106"/>
                        </a:lnTo>
                        <a:lnTo>
                          <a:pt x="42" y="112"/>
                        </a:lnTo>
                        <a:lnTo>
                          <a:pt x="57" y="114"/>
                        </a:lnTo>
                        <a:lnTo>
                          <a:pt x="72" y="112"/>
                        </a:lnTo>
                        <a:lnTo>
                          <a:pt x="86" y="106"/>
                        </a:lnTo>
                        <a:lnTo>
                          <a:pt x="98" y="97"/>
                        </a:lnTo>
                        <a:lnTo>
                          <a:pt x="107" y="85"/>
                        </a:lnTo>
                        <a:lnTo>
                          <a:pt x="113" y="71"/>
                        </a:lnTo>
                        <a:lnTo>
                          <a:pt x="115" y="5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3" name="Freeform 138"/>
                  <p:cNvSpPr>
                    <a:spLocks/>
                  </p:cNvSpPr>
                  <p:nvPr/>
                </p:nvSpPr>
                <p:spPr bwMode="auto">
                  <a:xfrm>
                    <a:off x="4727" y="3162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4" name="Freeform 139"/>
                  <p:cNvSpPr>
                    <a:spLocks/>
                  </p:cNvSpPr>
                  <p:nvPr/>
                </p:nvSpPr>
                <p:spPr bwMode="auto">
                  <a:xfrm>
                    <a:off x="4562" y="3157"/>
                    <a:ext cx="38" cy="39"/>
                  </a:xfrm>
                  <a:custGeom>
                    <a:avLst/>
                    <a:gdLst>
                      <a:gd name="T0" fmla="*/ 4 w 114"/>
                      <a:gd name="T1" fmla="*/ 2 h 116"/>
                      <a:gd name="T2" fmla="*/ 4 w 114"/>
                      <a:gd name="T3" fmla="*/ 2 h 116"/>
                      <a:gd name="T4" fmla="*/ 4 w 114"/>
                      <a:gd name="T5" fmla="*/ 1 h 116"/>
                      <a:gd name="T6" fmla="*/ 4 w 114"/>
                      <a:gd name="T7" fmla="*/ 1 h 116"/>
                      <a:gd name="T8" fmla="*/ 3 w 114"/>
                      <a:gd name="T9" fmla="*/ 0 h 116"/>
                      <a:gd name="T10" fmla="*/ 3 w 114"/>
                      <a:gd name="T11" fmla="*/ 0 h 116"/>
                      <a:gd name="T12" fmla="*/ 2 w 114"/>
                      <a:gd name="T13" fmla="*/ 0 h 116"/>
                      <a:gd name="T14" fmla="*/ 2 w 114"/>
                      <a:gd name="T15" fmla="*/ 0 h 116"/>
                      <a:gd name="T16" fmla="*/ 1 w 114"/>
                      <a:gd name="T17" fmla="*/ 0 h 116"/>
                      <a:gd name="T18" fmla="*/ 1 w 114"/>
                      <a:gd name="T19" fmla="*/ 1 h 116"/>
                      <a:gd name="T20" fmla="*/ 0 w 114"/>
                      <a:gd name="T21" fmla="*/ 1 h 116"/>
                      <a:gd name="T22" fmla="*/ 0 w 114"/>
                      <a:gd name="T23" fmla="*/ 2 h 116"/>
                      <a:gd name="T24" fmla="*/ 0 w 114"/>
                      <a:gd name="T25" fmla="*/ 2 h 116"/>
                      <a:gd name="T26" fmla="*/ 0 w 114"/>
                      <a:gd name="T27" fmla="*/ 3 h 116"/>
                      <a:gd name="T28" fmla="*/ 0 w 114"/>
                      <a:gd name="T29" fmla="*/ 3 h 116"/>
                      <a:gd name="T30" fmla="*/ 1 w 114"/>
                      <a:gd name="T31" fmla="*/ 4 h 116"/>
                      <a:gd name="T32" fmla="*/ 1 w 114"/>
                      <a:gd name="T33" fmla="*/ 4 h 116"/>
                      <a:gd name="T34" fmla="*/ 2 w 114"/>
                      <a:gd name="T35" fmla="*/ 4 h 116"/>
                      <a:gd name="T36" fmla="*/ 2 w 114"/>
                      <a:gd name="T37" fmla="*/ 4 h 116"/>
                      <a:gd name="T38" fmla="*/ 3 w 114"/>
                      <a:gd name="T39" fmla="*/ 4 h 116"/>
                      <a:gd name="T40" fmla="*/ 3 w 114"/>
                      <a:gd name="T41" fmla="*/ 4 h 116"/>
                      <a:gd name="T42" fmla="*/ 4 w 114"/>
                      <a:gd name="T43" fmla="*/ 4 h 116"/>
                      <a:gd name="T44" fmla="*/ 4 w 114"/>
                      <a:gd name="T45" fmla="*/ 3 h 116"/>
                      <a:gd name="T46" fmla="*/ 4 w 114"/>
                      <a:gd name="T47" fmla="*/ 3 h 116"/>
                      <a:gd name="T48" fmla="*/ 4 w 114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6">
                        <a:moveTo>
                          <a:pt x="114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7"/>
                        </a:lnTo>
                        <a:lnTo>
                          <a:pt x="85" y="8"/>
                        </a:lnTo>
                        <a:lnTo>
                          <a:pt x="72" y="2"/>
                        </a:lnTo>
                        <a:lnTo>
                          <a:pt x="56" y="0"/>
                        </a:lnTo>
                        <a:lnTo>
                          <a:pt x="41" y="2"/>
                        </a:lnTo>
                        <a:lnTo>
                          <a:pt x="27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8"/>
                        </a:lnTo>
                        <a:lnTo>
                          <a:pt x="27" y="108"/>
                        </a:lnTo>
                        <a:lnTo>
                          <a:pt x="41" y="113"/>
                        </a:lnTo>
                        <a:lnTo>
                          <a:pt x="56" y="116"/>
                        </a:lnTo>
                        <a:lnTo>
                          <a:pt x="72" y="113"/>
                        </a:lnTo>
                        <a:lnTo>
                          <a:pt x="85" y="108"/>
                        </a:lnTo>
                        <a:lnTo>
                          <a:pt x="97" y="98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5" name="Freeform 140"/>
                  <p:cNvSpPr>
                    <a:spLocks/>
                  </p:cNvSpPr>
                  <p:nvPr/>
                </p:nvSpPr>
                <p:spPr bwMode="auto">
                  <a:xfrm>
                    <a:off x="4502" y="306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1" y="2"/>
                        </a:lnTo>
                        <a:lnTo>
                          <a:pt x="27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9"/>
                        </a:lnTo>
                        <a:lnTo>
                          <a:pt x="27" y="108"/>
                        </a:lnTo>
                        <a:lnTo>
                          <a:pt x="41" y="114"/>
                        </a:lnTo>
                        <a:lnTo>
                          <a:pt x="57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9"/>
                        </a:lnTo>
                        <a:lnTo>
                          <a:pt x="106" y="86"/>
                        </a:lnTo>
                        <a:lnTo>
                          <a:pt x="112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6" name="Freeform 141"/>
                  <p:cNvSpPr>
                    <a:spLocks/>
                  </p:cNvSpPr>
                  <p:nvPr/>
                </p:nvSpPr>
                <p:spPr bwMode="auto">
                  <a:xfrm>
                    <a:off x="4418" y="3052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2" y="42"/>
                        </a:lnTo>
                        <a:lnTo>
                          <a:pt x="107" y="28"/>
                        </a:lnTo>
                        <a:lnTo>
                          <a:pt x="97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2" y="1"/>
                        </a:lnTo>
                        <a:lnTo>
                          <a:pt x="28" y="7"/>
                        </a:lnTo>
                        <a:lnTo>
                          <a:pt x="16" y="16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7"/>
                        </a:lnTo>
                        <a:lnTo>
                          <a:pt x="28" y="107"/>
                        </a:lnTo>
                        <a:lnTo>
                          <a:pt x="42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7" y="97"/>
                        </a:lnTo>
                        <a:lnTo>
                          <a:pt x="107" y="86"/>
                        </a:lnTo>
                        <a:lnTo>
                          <a:pt x="112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7" name="Freeform 142"/>
                  <p:cNvSpPr>
                    <a:spLocks/>
                  </p:cNvSpPr>
                  <p:nvPr/>
                </p:nvSpPr>
                <p:spPr bwMode="auto">
                  <a:xfrm>
                    <a:off x="4341" y="3061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6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8" y="99"/>
                        </a:lnTo>
                        <a:lnTo>
                          <a:pt x="108" y="87"/>
                        </a:lnTo>
                        <a:lnTo>
                          <a:pt x="113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8" name="Freeform 143"/>
                  <p:cNvSpPr>
                    <a:spLocks/>
                  </p:cNvSpPr>
                  <p:nvPr/>
                </p:nvSpPr>
                <p:spPr bwMode="auto">
                  <a:xfrm>
                    <a:off x="4374" y="2994"/>
                    <a:ext cx="39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8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9" name="Freeform 144"/>
                  <p:cNvSpPr>
                    <a:spLocks/>
                  </p:cNvSpPr>
                  <p:nvPr/>
                </p:nvSpPr>
                <p:spPr bwMode="auto">
                  <a:xfrm>
                    <a:off x="4418" y="2915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7" y="29"/>
                        </a:lnTo>
                        <a:lnTo>
                          <a:pt x="97" y="18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2" y="2"/>
                        </a:lnTo>
                        <a:lnTo>
                          <a:pt x="28" y="8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9"/>
                        </a:lnTo>
                        <a:lnTo>
                          <a:pt x="28" y="108"/>
                        </a:lnTo>
                        <a:lnTo>
                          <a:pt x="42" y="114"/>
                        </a:lnTo>
                        <a:lnTo>
                          <a:pt x="57" y="116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9"/>
                        </a:lnTo>
                        <a:lnTo>
                          <a:pt x="107" y="87"/>
                        </a:lnTo>
                        <a:lnTo>
                          <a:pt x="112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0" name="Freeform 145"/>
                  <p:cNvSpPr>
                    <a:spLocks/>
                  </p:cNvSpPr>
                  <p:nvPr/>
                </p:nvSpPr>
                <p:spPr bwMode="auto">
                  <a:xfrm>
                    <a:off x="4432" y="2836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7"/>
                        </a:lnTo>
                        <a:lnTo>
                          <a:pt x="86" y="7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3" y="2"/>
                        </a:lnTo>
                        <a:lnTo>
                          <a:pt x="29" y="7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7" y="98"/>
                        </a:lnTo>
                        <a:lnTo>
                          <a:pt x="106" y="86"/>
                        </a:lnTo>
                        <a:lnTo>
                          <a:pt x="112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1" name="Freeform 146"/>
                  <p:cNvSpPr>
                    <a:spLocks/>
                  </p:cNvSpPr>
                  <p:nvPr/>
                </p:nvSpPr>
                <p:spPr bwMode="auto">
                  <a:xfrm>
                    <a:off x="4504" y="2973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8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6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6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9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2" name="Freeform 147"/>
                  <p:cNvSpPr>
                    <a:spLocks/>
                  </p:cNvSpPr>
                  <p:nvPr/>
                </p:nvSpPr>
                <p:spPr bwMode="auto">
                  <a:xfrm>
                    <a:off x="4574" y="2951"/>
                    <a:ext cx="38" cy="39"/>
                  </a:xfrm>
                  <a:custGeom>
                    <a:avLst/>
                    <a:gdLst>
                      <a:gd name="T0" fmla="*/ 4 w 114"/>
                      <a:gd name="T1" fmla="*/ 2 h 116"/>
                      <a:gd name="T2" fmla="*/ 4 w 114"/>
                      <a:gd name="T3" fmla="*/ 2 h 116"/>
                      <a:gd name="T4" fmla="*/ 4 w 114"/>
                      <a:gd name="T5" fmla="*/ 1 h 116"/>
                      <a:gd name="T6" fmla="*/ 4 w 114"/>
                      <a:gd name="T7" fmla="*/ 1 h 116"/>
                      <a:gd name="T8" fmla="*/ 3 w 114"/>
                      <a:gd name="T9" fmla="*/ 0 h 116"/>
                      <a:gd name="T10" fmla="*/ 3 w 114"/>
                      <a:gd name="T11" fmla="*/ 0 h 116"/>
                      <a:gd name="T12" fmla="*/ 2 w 114"/>
                      <a:gd name="T13" fmla="*/ 0 h 116"/>
                      <a:gd name="T14" fmla="*/ 2 w 114"/>
                      <a:gd name="T15" fmla="*/ 0 h 116"/>
                      <a:gd name="T16" fmla="*/ 1 w 114"/>
                      <a:gd name="T17" fmla="*/ 0 h 116"/>
                      <a:gd name="T18" fmla="*/ 1 w 114"/>
                      <a:gd name="T19" fmla="*/ 1 h 116"/>
                      <a:gd name="T20" fmla="*/ 0 w 114"/>
                      <a:gd name="T21" fmla="*/ 1 h 116"/>
                      <a:gd name="T22" fmla="*/ 0 w 114"/>
                      <a:gd name="T23" fmla="*/ 2 h 116"/>
                      <a:gd name="T24" fmla="*/ 0 w 114"/>
                      <a:gd name="T25" fmla="*/ 2 h 116"/>
                      <a:gd name="T26" fmla="*/ 0 w 114"/>
                      <a:gd name="T27" fmla="*/ 3 h 116"/>
                      <a:gd name="T28" fmla="*/ 0 w 114"/>
                      <a:gd name="T29" fmla="*/ 3 h 116"/>
                      <a:gd name="T30" fmla="*/ 1 w 114"/>
                      <a:gd name="T31" fmla="*/ 4 h 116"/>
                      <a:gd name="T32" fmla="*/ 1 w 114"/>
                      <a:gd name="T33" fmla="*/ 4 h 116"/>
                      <a:gd name="T34" fmla="*/ 2 w 114"/>
                      <a:gd name="T35" fmla="*/ 4 h 116"/>
                      <a:gd name="T36" fmla="*/ 2 w 114"/>
                      <a:gd name="T37" fmla="*/ 4 h 116"/>
                      <a:gd name="T38" fmla="*/ 3 w 114"/>
                      <a:gd name="T39" fmla="*/ 4 h 116"/>
                      <a:gd name="T40" fmla="*/ 3 w 114"/>
                      <a:gd name="T41" fmla="*/ 4 h 116"/>
                      <a:gd name="T42" fmla="*/ 4 w 114"/>
                      <a:gd name="T43" fmla="*/ 4 h 116"/>
                      <a:gd name="T44" fmla="*/ 4 w 114"/>
                      <a:gd name="T45" fmla="*/ 3 h 116"/>
                      <a:gd name="T46" fmla="*/ 4 w 114"/>
                      <a:gd name="T47" fmla="*/ 3 h 116"/>
                      <a:gd name="T48" fmla="*/ 4 w 114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6">
                        <a:moveTo>
                          <a:pt x="114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8"/>
                        </a:lnTo>
                        <a:lnTo>
                          <a:pt x="85" y="8"/>
                        </a:lnTo>
                        <a:lnTo>
                          <a:pt x="72" y="2"/>
                        </a:lnTo>
                        <a:lnTo>
                          <a:pt x="56" y="0"/>
                        </a:lnTo>
                        <a:lnTo>
                          <a:pt x="41" y="2"/>
                        </a:lnTo>
                        <a:lnTo>
                          <a:pt x="27" y="8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9"/>
                        </a:lnTo>
                        <a:lnTo>
                          <a:pt x="27" y="108"/>
                        </a:lnTo>
                        <a:lnTo>
                          <a:pt x="41" y="114"/>
                        </a:lnTo>
                        <a:lnTo>
                          <a:pt x="56" y="116"/>
                        </a:lnTo>
                        <a:lnTo>
                          <a:pt x="72" y="114"/>
                        </a:lnTo>
                        <a:lnTo>
                          <a:pt x="85" y="108"/>
                        </a:lnTo>
                        <a:lnTo>
                          <a:pt x="97" y="99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3" name="Freeform 148"/>
                  <p:cNvSpPr>
                    <a:spLocks/>
                  </p:cNvSpPr>
                  <p:nvPr/>
                </p:nvSpPr>
                <p:spPr bwMode="auto">
                  <a:xfrm>
                    <a:off x="4578" y="3023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9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9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9" y="87"/>
                        </a:lnTo>
                        <a:lnTo>
                          <a:pt x="18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9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4" name="Freeform 149"/>
                  <p:cNvSpPr>
                    <a:spLocks/>
                  </p:cNvSpPr>
                  <p:nvPr/>
                </p:nvSpPr>
                <p:spPr bwMode="auto">
                  <a:xfrm>
                    <a:off x="4626" y="3078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9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9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2" y="112"/>
                        </a:lnTo>
                        <a:lnTo>
                          <a:pt x="86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5" name="Freeform 150"/>
                  <p:cNvSpPr>
                    <a:spLocks/>
                  </p:cNvSpPr>
                  <p:nvPr/>
                </p:nvSpPr>
                <p:spPr bwMode="auto">
                  <a:xfrm>
                    <a:off x="4655" y="2968"/>
                    <a:ext cx="38" cy="38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3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3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9" y="98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6" name="Freeform 151"/>
                  <p:cNvSpPr>
                    <a:spLocks/>
                  </p:cNvSpPr>
                  <p:nvPr/>
                </p:nvSpPr>
                <p:spPr bwMode="auto">
                  <a:xfrm>
                    <a:off x="4715" y="3054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7" name="Freeform 152"/>
                  <p:cNvSpPr>
                    <a:spLocks/>
                  </p:cNvSpPr>
                  <p:nvPr/>
                </p:nvSpPr>
                <p:spPr bwMode="auto">
                  <a:xfrm>
                    <a:off x="4741" y="2954"/>
                    <a:ext cx="39" cy="38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4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4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2"/>
                        </a:lnTo>
                        <a:lnTo>
                          <a:pt x="108" y="28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8"/>
                        </a:lnTo>
                        <a:lnTo>
                          <a:pt x="3" y="42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9" y="98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8" name="Freeform 153"/>
                  <p:cNvSpPr>
                    <a:spLocks/>
                  </p:cNvSpPr>
                  <p:nvPr/>
                </p:nvSpPr>
                <p:spPr bwMode="auto">
                  <a:xfrm>
                    <a:off x="4756" y="2846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2"/>
                        </a:lnTo>
                        <a:lnTo>
                          <a:pt x="107" y="28"/>
                        </a:lnTo>
                        <a:lnTo>
                          <a:pt x="98" y="17"/>
                        </a:lnTo>
                        <a:lnTo>
                          <a:pt x="86" y="7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2" y="2"/>
                        </a:lnTo>
                        <a:lnTo>
                          <a:pt x="28" y="7"/>
                        </a:lnTo>
                        <a:lnTo>
                          <a:pt x="17" y="17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7" y="98"/>
                        </a:lnTo>
                        <a:lnTo>
                          <a:pt x="28" y="107"/>
                        </a:lnTo>
                        <a:lnTo>
                          <a:pt x="42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9" name="Freeform 154"/>
                  <p:cNvSpPr>
                    <a:spLocks/>
                  </p:cNvSpPr>
                  <p:nvPr/>
                </p:nvSpPr>
                <p:spPr bwMode="auto">
                  <a:xfrm>
                    <a:off x="4811" y="3021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8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0" name="Freeform 155"/>
                  <p:cNvSpPr>
                    <a:spLocks/>
                  </p:cNvSpPr>
                  <p:nvPr/>
                </p:nvSpPr>
                <p:spPr bwMode="auto">
                  <a:xfrm>
                    <a:off x="4799" y="3112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2"/>
                        </a:lnTo>
                        <a:lnTo>
                          <a:pt x="108" y="28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8"/>
                        </a:lnTo>
                        <a:lnTo>
                          <a:pt x="2" y="42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1" name="Freeform 156"/>
                  <p:cNvSpPr>
                    <a:spLocks/>
                  </p:cNvSpPr>
                  <p:nvPr/>
                </p:nvSpPr>
                <p:spPr bwMode="auto">
                  <a:xfrm>
                    <a:off x="4691" y="3215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8" y="87"/>
                        </a:lnTo>
                        <a:lnTo>
                          <a:pt x="18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4"/>
                        </a:lnTo>
                        <a:lnTo>
                          <a:pt x="73" y="113"/>
                        </a:lnTo>
                        <a:lnTo>
                          <a:pt x="87" y="108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2" name="Freeform 157"/>
                  <p:cNvSpPr>
                    <a:spLocks/>
                  </p:cNvSpPr>
                  <p:nvPr/>
                </p:nvSpPr>
                <p:spPr bwMode="auto">
                  <a:xfrm>
                    <a:off x="4842" y="2918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2"/>
                        </a:lnTo>
                        <a:lnTo>
                          <a:pt x="107" y="28"/>
                        </a:lnTo>
                        <a:lnTo>
                          <a:pt x="98" y="17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6" y="17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3" name="Freeform 158"/>
                  <p:cNvSpPr>
                    <a:spLocks/>
                  </p:cNvSpPr>
                  <p:nvPr/>
                </p:nvSpPr>
                <p:spPr bwMode="auto">
                  <a:xfrm>
                    <a:off x="4748" y="2745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8"/>
                        </a:moveTo>
                        <a:lnTo>
                          <a:pt x="114" y="42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3" y="42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8" y="87"/>
                        </a:lnTo>
                        <a:lnTo>
                          <a:pt x="18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4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4" name="Freeform 159"/>
                  <p:cNvSpPr>
                    <a:spLocks/>
                  </p:cNvSpPr>
                  <p:nvPr/>
                </p:nvSpPr>
                <p:spPr bwMode="auto">
                  <a:xfrm>
                    <a:off x="4691" y="2649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8" y="87"/>
                        </a:lnTo>
                        <a:lnTo>
                          <a:pt x="18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6"/>
                        </a:lnTo>
                        <a:lnTo>
                          <a:pt x="73" y="113"/>
                        </a:lnTo>
                        <a:lnTo>
                          <a:pt x="87" y="108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5" name="Freeform 160"/>
                  <p:cNvSpPr>
                    <a:spLocks/>
                  </p:cNvSpPr>
                  <p:nvPr/>
                </p:nvSpPr>
                <p:spPr bwMode="auto">
                  <a:xfrm>
                    <a:off x="4600" y="2604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2"/>
                        </a:lnTo>
                        <a:lnTo>
                          <a:pt x="107" y="28"/>
                        </a:lnTo>
                        <a:lnTo>
                          <a:pt x="98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30" y="7"/>
                        </a:lnTo>
                        <a:lnTo>
                          <a:pt x="17" y="16"/>
                        </a:lnTo>
                        <a:lnTo>
                          <a:pt x="7" y="28"/>
                        </a:lnTo>
                        <a:lnTo>
                          <a:pt x="2" y="42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7" y="86"/>
                        </a:lnTo>
                        <a:lnTo>
                          <a:pt x="17" y="97"/>
                        </a:lnTo>
                        <a:lnTo>
                          <a:pt x="30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7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6" name="Freeform 161"/>
                  <p:cNvSpPr>
                    <a:spLocks/>
                  </p:cNvSpPr>
                  <p:nvPr/>
                </p:nvSpPr>
                <p:spPr bwMode="auto">
                  <a:xfrm>
                    <a:off x="4506" y="2572"/>
                    <a:ext cx="38" cy="39"/>
                  </a:xfrm>
                  <a:custGeom>
                    <a:avLst/>
                    <a:gdLst>
                      <a:gd name="T0" fmla="*/ 4 w 114"/>
                      <a:gd name="T1" fmla="*/ 2 h 115"/>
                      <a:gd name="T2" fmla="*/ 4 w 114"/>
                      <a:gd name="T3" fmla="*/ 2 h 115"/>
                      <a:gd name="T4" fmla="*/ 4 w 114"/>
                      <a:gd name="T5" fmla="*/ 1 h 115"/>
                      <a:gd name="T6" fmla="*/ 4 w 114"/>
                      <a:gd name="T7" fmla="*/ 1 h 115"/>
                      <a:gd name="T8" fmla="*/ 3 w 114"/>
                      <a:gd name="T9" fmla="*/ 0 h 115"/>
                      <a:gd name="T10" fmla="*/ 3 w 114"/>
                      <a:gd name="T11" fmla="*/ 0 h 115"/>
                      <a:gd name="T12" fmla="*/ 2 w 114"/>
                      <a:gd name="T13" fmla="*/ 0 h 115"/>
                      <a:gd name="T14" fmla="*/ 2 w 114"/>
                      <a:gd name="T15" fmla="*/ 0 h 115"/>
                      <a:gd name="T16" fmla="*/ 1 w 114"/>
                      <a:gd name="T17" fmla="*/ 0 h 115"/>
                      <a:gd name="T18" fmla="*/ 1 w 114"/>
                      <a:gd name="T19" fmla="*/ 1 h 115"/>
                      <a:gd name="T20" fmla="*/ 0 w 114"/>
                      <a:gd name="T21" fmla="*/ 1 h 115"/>
                      <a:gd name="T22" fmla="*/ 0 w 114"/>
                      <a:gd name="T23" fmla="*/ 2 h 115"/>
                      <a:gd name="T24" fmla="*/ 0 w 114"/>
                      <a:gd name="T25" fmla="*/ 2 h 115"/>
                      <a:gd name="T26" fmla="*/ 0 w 114"/>
                      <a:gd name="T27" fmla="*/ 3 h 115"/>
                      <a:gd name="T28" fmla="*/ 0 w 114"/>
                      <a:gd name="T29" fmla="*/ 3 h 115"/>
                      <a:gd name="T30" fmla="*/ 1 w 114"/>
                      <a:gd name="T31" fmla="*/ 4 h 115"/>
                      <a:gd name="T32" fmla="*/ 1 w 114"/>
                      <a:gd name="T33" fmla="*/ 4 h 115"/>
                      <a:gd name="T34" fmla="*/ 2 w 114"/>
                      <a:gd name="T35" fmla="*/ 4 h 115"/>
                      <a:gd name="T36" fmla="*/ 2 w 114"/>
                      <a:gd name="T37" fmla="*/ 4 h 115"/>
                      <a:gd name="T38" fmla="*/ 3 w 114"/>
                      <a:gd name="T39" fmla="*/ 4 h 115"/>
                      <a:gd name="T40" fmla="*/ 3 w 114"/>
                      <a:gd name="T41" fmla="*/ 4 h 115"/>
                      <a:gd name="T42" fmla="*/ 4 w 114"/>
                      <a:gd name="T43" fmla="*/ 4 h 115"/>
                      <a:gd name="T44" fmla="*/ 4 w 114"/>
                      <a:gd name="T45" fmla="*/ 3 h 115"/>
                      <a:gd name="T46" fmla="*/ 4 w 114"/>
                      <a:gd name="T47" fmla="*/ 3 h 115"/>
                      <a:gd name="T48" fmla="*/ 4 w 114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5">
                        <a:moveTo>
                          <a:pt x="114" y="58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5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2" y="114"/>
                        </a:lnTo>
                        <a:lnTo>
                          <a:pt x="85" y="108"/>
                        </a:lnTo>
                        <a:lnTo>
                          <a:pt x="98" y="99"/>
                        </a:lnTo>
                        <a:lnTo>
                          <a:pt x="108" y="86"/>
                        </a:lnTo>
                        <a:lnTo>
                          <a:pt x="113" y="72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7" name="Freeform 162"/>
                  <p:cNvSpPr>
                    <a:spLocks/>
                  </p:cNvSpPr>
                  <p:nvPr/>
                </p:nvSpPr>
                <p:spPr bwMode="auto">
                  <a:xfrm>
                    <a:off x="4540" y="2647"/>
                    <a:ext cx="38" cy="38"/>
                  </a:xfrm>
                  <a:custGeom>
                    <a:avLst/>
                    <a:gdLst>
                      <a:gd name="T0" fmla="*/ 4 w 114"/>
                      <a:gd name="T1" fmla="*/ 2 h 115"/>
                      <a:gd name="T2" fmla="*/ 4 w 114"/>
                      <a:gd name="T3" fmla="*/ 2 h 115"/>
                      <a:gd name="T4" fmla="*/ 4 w 114"/>
                      <a:gd name="T5" fmla="*/ 1 h 115"/>
                      <a:gd name="T6" fmla="*/ 4 w 114"/>
                      <a:gd name="T7" fmla="*/ 1 h 115"/>
                      <a:gd name="T8" fmla="*/ 3 w 114"/>
                      <a:gd name="T9" fmla="*/ 0 h 115"/>
                      <a:gd name="T10" fmla="*/ 3 w 114"/>
                      <a:gd name="T11" fmla="*/ 0 h 115"/>
                      <a:gd name="T12" fmla="*/ 2 w 114"/>
                      <a:gd name="T13" fmla="*/ 0 h 115"/>
                      <a:gd name="T14" fmla="*/ 2 w 114"/>
                      <a:gd name="T15" fmla="*/ 0 h 115"/>
                      <a:gd name="T16" fmla="*/ 1 w 114"/>
                      <a:gd name="T17" fmla="*/ 0 h 115"/>
                      <a:gd name="T18" fmla="*/ 1 w 114"/>
                      <a:gd name="T19" fmla="*/ 1 h 115"/>
                      <a:gd name="T20" fmla="*/ 0 w 114"/>
                      <a:gd name="T21" fmla="*/ 1 h 115"/>
                      <a:gd name="T22" fmla="*/ 0 w 114"/>
                      <a:gd name="T23" fmla="*/ 2 h 115"/>
                      <a:gd name="T24" fmla="*/ 0 w 114"/>
                      <a:gd name="T25" fmla="*/ 2 h 115"/>
                      <a:gd name="T26" fmla="*/ 0 w 114"/>
                      <a:gd name="T27" fmla="*/ 3 h 115"/>
                      <a:gd name="T28" fmla="*/ 0 w 114"/>
                      <a:gd name="T29" fmla="*/ 3 h 115"/>
                      <a:gd name="T30" fmla="*/ 1 w 114"/>
                      <a:gd name="T31" fmla="*/ 4 h 115"/>
                      <a:gd name="T32" fmla="*/ 1 w 114"/>
                      <a:gd name="T33" fmla="*/ 4 h 115"/>
                      <a:gd name="T34" fmla="*/ 2 w 114"/>
                      <a:gd name="T35" fmla="*/ 4 h 115"/>
                      <a:gd name="T36" fmla="*/ 2 w 114"/>
                      <a:gd name="T37" fmla="*/ 4 h 115"/>
                      <a:gd name="T38" fmla="*/ 3 w 114"/>
                      <a:gd name="T39" fmla="*/ 4 h 115"/>
                      <a:gd name="T40" fmla="*/ 3 w 114"/>
                      <a:gd name="T41" fmla="*/ 4 h 115"/>
                      <a:gd name="T42" fmla="*/ 4 w 114"/>
                      <a:gd name="T43" fmla="*/ 4 h 115"/>
                      <a:gd name="T44" fmla="*/ 4 w 114"/>
                      <a:gd name="T45" fmla="*/ 3 h 115"/>
                      <a:gd name="T46" fmla="*/ 4 w 114"/>
                      <a:gd name="T47" fmla="*/ 3 h 115"/>
                      <a:gd name="T48" fmla="*/ 4 w 114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5">
                        <a:moveTo>
                          <a:pt x="114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7"/>
                        </a:lnTo>
                        <a:lnTo>
                          <a:pt x="85" y="8"/>
                        </a:lnTo>
                        <a:lnTo>
                          <a:pt x="72" y="2"/>
                        </a:lnTo>
                        <a:lnTo>
                          <a:pt x="56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8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6" y="115"/>
                        </a:lnTo>
                        <a:lnTo>
                          <a:pt x="72" y="114"/>
                        </a:lnTo>
                        <a:lnTo>
                          <a:pt x="85" y="108"/>
                        </a:lnTo>
                        <a:lnTo>
                          <a:pt x="97" y="98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8" name="Freeform 163"/>
                  <p:cNvSpPr>
                    <a:spLocks/>
                  </p:cNvSpPr>
                  <p:nvPr/>
                </p:nvSpPr>
                <p:spPr bwMode="auto">
                  <a:xfrm>
                    <a:off x="4628" y="2673"/>
                    <a:ext cx="39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4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9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9" y="87"/>
                        </a:lnTo>
                        <a:lnTo>
                          <a:pt x="18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6"/>
                        </a:lnTo>
                        <a:lnTo>
                          <a:pt x="74" y="113"/>
                        </a:lnTo>
                        <a:lnTo>
                          <a:pt x="87" y="108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9" name="Freeform 164"/>
                  <p:cNvSpPr>
                    <a:spLocks/>
                  </p:cNvSpPr>
                  <p:nvPr/>
                </p:nvSpPr>
                <p:spPr bwMode="auto">
                  <a:xfrm>
                    <a:off x="4700" y="2709"/>
                    <a:ext cx="39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8" y="87"/>
                        </a:lnTo>
                        <a:lnTo>
                          <a:pt x="18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6"/>
                        </a:lnTo>
                        <a:lnTo>
                          <a:pt x="72" y="113"/>
                        </a:lnTo>
                        <a:lnTo>
                          <a:pt x="86" y="108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70" name="Freeform 165"/>
                  <p:cNvSpPr>
                    <a:spLocks/>
                  </p:cNvSpPr>
                  <p:nvPr/>
                </p:nvSpPr>
                <p:spPr bwMode="auto">
                  <a:xfrm>
                    <a:off x="4801" y="3186"/>
                    <a:ext cx="39" cy="39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4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4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6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6208" name="Freeform 166"/>
                <p:cNvSpPr>
                  <a:spLocks/>
                </p:cNvSpPr>
                <p:nvPr/>
              </p:nvSpPr>
              <p:spPr bwMode="auto">
                <a:xfrm>
                  <a:off x="360" y="1872"/>
                  <a:ext cx="623" cy="589"/>
                </a:xfrm>
                <a:custGeom>
                  <a:avLst/>
                  <a:gdLst>
                    <a:gd name="T0" fmla="*/ 352 w 623"/>
                    <a:gd name="T1" fmla="*/ 13 h 589"/>
                    <a:gd name="T2" fmla="*/ 258 w 623"/>
                    <a:gd name="T3" fmla="*/ 22 h 589"/>
                    <a:gd name="T4" fmla="*/ 229 w 623"/>
                    <a:gd name="T5" fmla="*/ 41 h 589"/>
                    <a:gd name="T6" fmla="*/ 248 w 623"/>
                    <a:gd name="T7" fmla="*/ 107 h 589"/>
                    <a:gd name="T8" fmla="*/ 163 w 623"/>
                    <a:gd name="T9" fmla="*/ 98 h 589"/>
                    <a:gd name="T10" fmla="*/ 135 w 623"/>
                    <a:gd name="T11" fmla="*/ 107 h 589"/>
                    <a:gd name="T12" fmla="*/ 173 w 623"/>
                    <a:gd name="T13" fmla="*/ 164 h 589"/>
                    <a:gd name="T14" fmla="*/ 182 w 623"/>
                    <a:gd name="T15" fmla="*/ 192 h 589"/>
                    <a:gd name="T16" fmla="*/ 154 w 623"/>
                    <a:gd name="T17" fmla="*/ 201 h 589"/>
                    <a:gd name="T18" fmla="*/ 59 w 623"/>
                    <a:gd name="T19" fmla="*/ 220 h 589"/>
                    <a:gd name="T20" fmla="*/ 12 w 623"/>
                    <a:gd name="T21" fmla="*/ 268 h 589"/>
                    <a:gd name="T22" fmla="*/ 41 w 623"/>
                    <a:gd name="T23" fmla="*/ 286 h 589"/>
                    <a:gd name="T24" fmla="*/ 107 w 623"/>
                    <a:gd name="T25" fmla="*/ 286 h 589"/>
                    <a:gd name="T26" fmla="*/ 88 w 623"/>
                    <a:gd name="T27" fmla="*/ 343 h 589"/>
                    <a:gd name="T28" fmla="*/ 59 w 623"/>
                    <a:gd name="T29" fmla="*/ 353 h 589"/>
                    <a:gd name="T30" fmla="*/ 31 w 623"/>
                    <a:gd name="T31" fmla="*/ 371 h 589"/>
                    <a:gd name="T32" fmla="*/ 50 w 623"/>
                    <a:gd name="T33" fmla="*/ 466 h 589"/>
                    <a:gd name="T34" fmla="*/ 78 w 623"/>
                    <a:gd name="T35" fmla="*/ 447 h 589"/>
                    <a:gd name="T36" fmla="*/ 116 w 623"/>
                    <a:gd name="T37" fmla="*/ 409 h 589"/>
                    <a:gd name="T38" fmla="*/ 173 w 623"/>
                    <a:gd name="T39" fmla="*/ 570 h 589"/>
                    <a:gd name="T40" fmla="*/ 201 w 623"/>
                    <a:gd name="T41" fmla="*/ 560 h 589"/>
                    <a:gd name="T42" fmla="*/ 210 w 623"/>
                    <a:gd name="T43" fmla="*/ 532 h 589"/>
                    <a:gd name="T44" fmla="*/ 248 w 623"/>
                    <a:gd name="T45" fmla="*/ 589 h 589"/>
                    <a:gd name="T46" fmla="*/ 305 w 623"/>
                    <a:gd name="T47" fmla="*/ 570 h 589"/>
                    <a:gd name="T48" fmla="*/ 362 w 623"/>
                    <a:gd name="T49" fmla="*/ 532 h 589"/>
                    <a:gd name="T50" fmla="*/ 343 w 623"/>
                    <a:gd name="T51" fmla="*/ 475 h 589"/>
                    <a:gd name="T52" fmla="*/ 314 w 623"/>
                    <a:gd name="T53" fmla="*/ 504 h 589"/>
                    <a:gd name="T54" fmla="*/ 286 w 623"/>
                    <a:gd name="T55" fmla="*/ 513 h 589"/>
                    <a:gd name="T56" fmla="*/ 192 w 623"/>
                    <a:gd name="T57" fmla="*/ 456 h 589"/>
                    <a:gd name="T58" fmla="*/ 163 w 623"/>
                    <a:gd name="T59" fmla="*/ 362 h 589"/>
                    <a:gd name="T60" fmla="*/ 144 w 623"/>
                    <a:gd name="T61" fmla="*/ 305 h 589"/>
                    <a:gd name="T62" fmla="*/ 192 w 623"/>
                    <a:gd name="T63" fmla="*/ 268 h 589"/>
                    <a:gd name="T64" fmla="*/ 248 w 623"/>
                    <a:gd name="T65" fmla="*/ 249 h 589"/>
                    <a:gd name="T66" fmla="*/ 324 w 623"/>
                    <a:gd name="T67" fmla="*/ 145 h 589"/>
                    <a:gd name="T68" fmla="*/ 380 w 623"/>
                    <a:gd name="T69" fmla="*/ 239 h 589"/>
                    <a:gd name="T70" fmla="*/ 447 w 623"/>
                    <a:gd name="T71" fmla="*/ 230 h 589"/>
                    <a:gd name="T72" fmla="*/ 428 w 623"/>
                    <a:gd name="T73" fmla="*/ 201 h 589"/>
                    <a:gd name="T74" fmla="*/ 456 w 623"/>
                    <a:gd name="T75" fmla="*/ 183 h 589"/>
                    <a:gd name="T76" fmla="*/ 522 w 623"/>
                    <a:gd name="T77" fmla="*/ 192 h 589"/>
                    <a:gd name="T78" fmla="*/ 532 w 623"/>
                    <a:gd name="T79" fmla="*/ 220 h 589"/>
                    <a:gd name="T80" fmla="*/ 560 w 623"/>
                    <a:gd name="T81" fmla="*/ 230 h 589"/>
                    <a:gd name="T82" fmla="*/ 560 w 623"/>
                    <a:gd name="T83" fmla="*/ 135 h 589"/>
                    <a:gd name="T84" fmla="*/ 428 w 623"/>
                    <a:gd name="T85" fmla="*/ 107 h 589"/>
                    <a:gd name="T86" fmla="*/ 447 w 623"/>
                    <a:gd name="T87" fmla="*/ 50 h 589"/>
                    <a:gd name="T88" fmla="*/ 352 w 623"/>
                    <a:gd name="T89" fmla="*/ 13 h 589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623" h="589">
                      <a:moveTo>
                        <a:pt x="352" y="13"/>
                      </a:moveTo>
                      <a:cubicBezTo>
                        <a:pt x="315" y="0"/>
                        <a:pt x="294" y="10"/>
                        <a:pt x="258" y="22"/>
                      </a:cubicBezTo>
                      <a:cubicBezTo>
                        <a:pt x="248" y="28"/>
                        <a:pt x="233" y="30"/>
                        <a:pt x="229" y="41"/>
                      </a:cubicBezTo>
                      <a:cubicBezTo>
                        <a:pt x="228" y="45"/>
                        <a:pt x="245" y="99"/>
                        <a:pt x="248" y="107"/>
                      </a:cubicBezTo>
                      <a:cubicBezTo>
                        <a:pt x="201" y="139"/>
                        <a:pt x="213" y="113"/>
                        <a:pt x="163" y="98"/>
                      </a:cubicBezTo>
                      <a:cubicBezTo>
                        <a:pt x="154" y="101"/>
                        <a:pt x="139" y="98"/>
                        <a:pt x="135" y="107"/>
                      </a:cubicBezTo>
                      <a:cubicBezTo>
                        <a:pt x="122" y="140"/>
                        <a:pt x="155" y="152"/>
                        <a:pt x="173" y="164"/>
                      </a:cubicBezTo>
                      <a:cubicBezTo>
                        <a:pt x="176" y="173"/>
                        <a:pt x="186" y="183"/>
                        <a:pt x="182" y="192"/>
                      </a:cubicBezTo>
                      <a:cubicBezTo>
                        <a:pt x="178" y="201"/>
                        <a:pt x="164" y="199"/>
                        <a:pt x="154" y="201"/>
                      </a:cubicBezTo>
                      <a:cubicBezTo>
                        <a:pt x="130" y="207"/>
                        <a:pt x="83" y="215"/>
                        <a:pt x="59" y="220"/>
                      </a:cubicBezTo>
                      <a:cubicBezTo>
                        <a:pt x="50" y="226"/>
                        <a:pt x="8" y="249"/>
                        <a:pt x="12" y="268"/>
                      </a:cubicBezTo>
                      <a:cubicBezTo>
                        <a:pt x="14" y="279"/>
                        <a:pt x="31" y="280"/>
                        <a:pt x="41" y="286"/>
                      </a:cubicBezTo>
                      <a:cubicBezTo>
                        <a:pt x="66" y="280"/>
                        <a:pt x="104" y="266"/>
                        <a:pt x="107" y="286"/>
                      </a:cubicBezTo>
                      <a:cubicBezTo>
                        <a:pt x="110" y="306"/>
                        <a:pt x="94" y="324"/>
                        <a:pt x="88" y="343"/>
                      </a:cubicBezTo>
                      <a:cubicBezTo>
                        <a:pt x="85" y="353"/>
                        <a:pt x="68" y="348"/>
                        <a:pt x="59" y="353"/>
                      </a:cubicBezTo>
                      <a:cubicBezTo>
                        <a:pt x="49" y="358"/>
                        <a:pt x="40" y="365"/>
                        <a:pt x="31" y="371"/>
                      </a:cubicBezTo>
                      <a:cubicBezTo>
                        <a:pt x="0" y="418"/>
                        <a:pt x="4" y="435"/>
                        <a:pt x="50" y="466"/>
                      </a:cubicBezTo>
                      <a:cubicBezTo>
                        <a:pt x="59" y="460"/>
                        <a:pt x="71" y="456"/>
                        <a:pt x="78" y="447"/>
                      </a:cubicBezTo>
                      <a:cubicBezTo>
                        <a:pt x="115" y="401"/>
                        <a:pt x="55" y="431"/>
                        <a:pt x="116" y="409"/>
                      </a:cubicBezTo>
                      <a:cubicBezTo>
                        <a:pt x="159" y="474"/>
                        <a:pt x="95" y="543"/>
                        <a:pt x="173" y="570"/>
                      </a:cubicBezTo>
                      <a:cubicBezTo>
                        <a:pt x="182" y="567"/>
                        <a:pt x="194" y="567"/>
                        <a:pt x="201" y="560"/>
                      </a:cubicBezTo>
                      <a:cubicBezTo>
                        <a:pt x="208" y="553"/>
                        <a:pt x="202" y="527"/>
                        <a:pt x="210" y="532"/>
                      </a:cubicBezTo>
                      <a:cubicBezTo>
                        <a:pt x="229" y="544"/>
                        <a:pt x="248" y="589"/>
                        <a:pt x="248" y="589"/>
                      </a:cubicBezTo>
                      <a:cubicBezTo>
                        <a:pt x="267" y="583"/>
                        <a:pt x="286" y="576"/>
                        <a:pt x="305" y="570"/>
                      </a:cubicBezTo>
                      <a:cubicBezTo>
                        <a:pt x="327" y="563"/>
                        <a:pt x="362" y="532"/>
                        <a:pt x="362" y="532"/>
                      </a:cubicBezTo>
                      <a:cubicBezTo>
                        <a:pt x="367" y="518"/>
                        <a:pt x="389" y="475"/>
                        <a:pt x="343" y="475"/>
                      </a:cubicBezTo>
                      <a:cubicBezTo>
                        <a:pt x="329" y="475"/>
                        <a:pt x="325" y="496"/>
                        <a:pt x="314" y="504"/>
                      </a:cubicBezTo>
                      <a:cubicBezTo>
                        <a:pt x="306" y="509"/>
                        <a:pt x="295" y="510"/>
                        <a:pt x="286" y="513"/>
                      </a:cubicBezTo>
                      <a:cubicBezTo>
                        <a:pt x="271" y="466"/>
                        <a:pt x="238" y="466"/>
                        <a:pt x="192" y="456"/>
                      </a:cubicBezTo>
                      <a:cubicBezTo>
                        <a:pt x="181" y="425"/>
                        <a:pt x="173" y="394"/>
                        <a:pt x="163" y="362"/>
                      </a:cubicBezTo>
                      <a:cubicBezTo>
                        <a:pt x="157" y="343"/>
                        <a:pt x="144" y="305"/>
                        <a:pt x="144" y="305"/>
                      </a:cubicBezTo>
                      <a:cubicBezTo>
                        <a:pt x="169" y="268"/>
                        <a:pt x="152" y="281"/>
                        <a:pt x="192" y="268"/>
                      </a:cubicBezTo>
                      <a:cubicBezTo>
                        <a:pt x="211" y="262"/>
                        <a:pt x="248" y="249"/>
                        <a:pt x="248" y="249"/>
                      </a:cubicBezTo>
                      <a:cubicBezTo>
                        <a:pt x="278" y="203"/>
                        <a:pt x="267" y="163"/>
                        <a:pt x="324" y="145"/>
                      </a:cubicBezTo>
                      <a:cubicBezTo>
                        <a:pt x="353" y="188"/>
                        <a:pt x="336" y="209"/>
                        <a:pt x="380" y="239"/>
                      </a:cubicBezTo>
                      <a:cubicBezTo>
                        <a:pt x="402" y="236"/>
                        <a:pt x="429" y="244"/>
                        <a:pt x="447" y="230"/>
                      </a:cubicBezTo>
                      <a:cubicBezTo>
                        <a:pt x="456" y="223"/>
                        <a:pt x="426" y="212"/>
                        <a:pt x="428" y="201"/>
                      </a:cubicBezTo>
                      <a:cubicBezTo>
                        <a:pt x="430" y="190"/>
                        <a:pt x="447" y="189"/>
                        <a:pt x="456" y="183"/>
                      </a:cubicBezTo>
                      <a:cubicBezTo>
                        <a:pt x="478" y="186"/>
                        <a:pt x="502" y="182"/>
                        <a:pt x="522" y="192"/>
                      </a:cubicBezTo>
                      <a:cubicBezTo>
                        <a:pt x="531" y="196"/>
                        <a:pt x="525" y="213"/>
                        <a:pt x="532" y="220"/>
                      </a:cubicBezTo>
                      <a:cubicBezTo>
                        <a:pt x="539" y="227"/>
                        <a:pt x="551" y="227"/>
                        <a:pt x="560" y="230"/>
                      </a:cubicBezTo>
                      <a:cubicBezTo>
                        <a:pt x="603" y="201"/>
                        <a:pt x="623" y="158"/>
                        <a:pt x="560" y="135"/>
                      </a:cubicBezTo>
                      <a:cubicBezTo>
                        <a:pt x="509" y="146"/>
                        <a:pt x="449" y="173"/>
                        <a:pt x="428" y="107"/>
                      </a:cubicBezTo>
                      <a:cubicBezTo>
                        <a:pt x="434" y="88"/>
                        <a:pt x="464" y="61"/>
                        <a:pt x="447" y="50"/>
                      </a:cubicBezTo>
                      <a:cubicBezTo>
                        <a:pt x="379" y="6"/>
                        <a:pt x="413" y="13"/>
                        <a:pt x="352" y="1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206" name="Text Box 167"/>
              <p:cNvSpPr txBox="1">
                <a:spLocks noChangeArrowheads="1"/>
              </p:cNvSpPr>
              <p:nvPr/>
            </p:nvSpPr>
            <p:spPr bwMode="auto">
              <a:xfrm>
                <a:off x="3552" y="3090"/>
                <a:ext cx="843" cy="47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Granulocyte</a:t>
                </a:r>
              </a:p>
            </p:txBody>
          </p:sp>
        </p:grpSp>
        <p:grpSp>
          <p:nvGrpSpPr>
            <p:cNvPr id="6172" name="Group 168"/>
            <p:cNvGrpSpPr>
              <a:grpSpLocks/>
            </p:cNvGrpSpPr>
            <p:nvPr/>
          </p:nvGrpSpPr>
          <p:grpSpPr bwMode="auto">
            <a:xfrm>
              <a:off x="2112" y="2658"/>
              <a:ext cx="1392" cy="805"/>
              <a:chOff x="2112" y="2706"/>
              <a:chExt cx="1392" cy="805"/>
            </a:xfrm>
          </p:grpSpPr>
          <p:grpSp>
            <p:nvGrpSpPr>
              <p:cNvPr id="6192" name="Group 169"/>
              <p:cNvGrpSpPr>
                <a:grpSpLocks/>
              </p:cNvGrpSpPr>
              <p:nvPr/>
            </p:nvGrpSpPr>
            <p:grpSpPr bwMode="auto">
              <a:xfrm>
                <a:off x="2112" y="2706"/>
                <a:ext cx="1392" cy="768"/>
                <a:chOff x="96" y="3072"/>
                <a:chExt cx="1392" cy="768"/>
              </a:xfrm>
            </p:grpSpPr>
            <p:sp>
              <p:nvSpPr>
                <p:cNvPr id="6194" name="Cloud"/>
                <p:cNvSpPr>
                  <a:spLocks noChangeAspect="1" noEditPoints="1" noChangeArrowheads="1"/>
                </p:cNvSpPr>
                <p:nvPr/>
              </p:nvSpPr>
              <p:spPr bwMode="auto">
                <a:xfrm rot="-10384744">
                  <a:off x="96" y="3072"/>
                  <a:ext cx="1392" cy="768"/>
                </a:xfrm>
                <a:custGeom>
                  <a:avLst/>
                  <a:gdLst>
                    <a:gd name="T0" fmla="*/ 0 w 21600"/>
                    <a:gd name="T1" fmla="*/ 0 h 21600"/>
                    <a:gd name="T2" fmla="*/ 3 w 21600"/>
                    <a:gd name="T3" fmla="*/ 1 h 21600"/>
                    <a:gd name="T4" fmla="*/ 6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979 w 21600"/>
                    <a:gd name="T13" fmla="*/ 3263 h 21600"/>
                    <a:gd name="T14" fmla="*/ 17084 w 21600"/>
                    <a:gd name="T15" fmla="*/ 17325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lnTo>
                        <a:pt x="1949" y="7180"/>
                      </a:ln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9933FF"/>
                    </a:gs>
                    <a:gs pos="100000">
                      <a:srgbClr val="471876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95" name="Freeform 171"/>
                <p:cNvSpPr>
                  <a:spLocks/>
                </p:cNvSpPr>
                <p:nvPr/>
              </p:nvSpPr>
              <p:spPr bwMode="auto">
                <a:xfrm>
                  <a:off x="471" y="3186"/>
                  <a:ext cx="576" cy="527"/>
                </a:xfrm>
                <a:custGeom>
                  <a:avLst/>
                  <a:gdLst>
                    <a:gd name="T0" fmla="*/ 207 w 716"/>
                    <a:gd name="T1" fmla="*/ 10 h 795"/>
                    <a:gd name="T2" fmla="*/ 130 w 716"/>
                    <a:gd name="T3" fmla="*/ 32 h 795"/>
                    <a:gd name="T4" fmla="*/ 91 w 716"/>
                    <a:gd name="T5" fmla="*/ 53 h 795"/>
                    <a:gd name="T6" fmla="*/ 76 w 716"/>
                    <a:gd name="T7" fmla="*/ 80 h 795"/>
                    <a:gd name="T8" fmla="*/ 47 w 716"/>
                    <a:gd name="T9" fmla="*/ 91 h 795"/>
                    <a:gd name="T10" fmla="*/ 32 w 716"/>
                    <a:gd name="T11" fmla="*/ 96 h 795"/>
                    <a:gd name="T12" fmla="*/ 18 w 716"/>
                    <a:gd name="T13" fmla="*/ 132 h 795"/>
                    <a:gd name="T14" fmla="*/ 37 w 716"/>
                    <a:gd name="T15" fmla="*/ 135 h 795"/>
                    <a:gd name="T16" fmla="*/ 47 w 716"/>
                    <a:gd name="T17" fmla="*/ 172 h 795"/>
                    <a:gd name="T18" fmla="*/ 37 w 716"/>
                    <a:gd name="T19" fmla="*/ 188 h 795"/>
                    <a:gd name="T20" fmla="*/ 42 w 716"/>
                    <a:gd name="T21" fmla="*/ 221 h 795"/>
                    <a:gd name="T22" fmla="*/ 95 w 716"/>
                    <a:gd name="T23" fmla="*/ 231 h 795"/>
                    <a:gd name="T24" fmla="*/ 130 w 716"/>
                    <a:gd name="T25" fmla="*/ 213 h 795"/>
                    <a:gd name="T26" fmla="*/ 105 w 716"/>
                    <a:gd name="T27" fmla="*/ 180 h 795"/>
                    <a:gd name="T28" fmla="*/ 95 w 716"/>
                    <a:gd name="T29" fmla="*/ 164 h 795"/>
                    <a:gd name="T30" fmla="*/ 100 w 716"/>
                    <a:gd name="T31" fmla="*/ 156 h 795"/>
                    <a:gd name="T32" fmla="*/ 119 w 716"/>
                    <a:gd name="T33" fmla="*/ 140 h 795"/>
                    <a:gd name="T34" fmla="*/ 114 w 716"/>
                    <a:gd name="T35" fmla="*/ 132 h 795"/>
                    <a:gd name="T36" fmla="*/ 85 w 716"/>
                    <a:gd name="T37" fmla="*/ 140 h 795"/>
                    <a:gd name="T38" fmla="*/ 100 w 716"/>
                    <a:gd name="T39" fmla="*/ 99 h 795"/>
                    <a:gd name="T40" fmla="*/ 105 w 716"/>
                    <a:gd name="T41" fmla="*/ 88 h 795"/>
                    <a:gd name="T42" fmla="*/ 144 w 716"/>
                    <a:gd name="T43" fmla="*/ 83 h 795"/>
                    <a:gd name="T44" fmla="*/ 177 w 716"/>
                    <a:gd name="T45" fmla="*/ 86 h 795"/>
                    <a:gd name="T46" fmla="*/ 212 w 716"/>
                    <a:gd name="T47" fmla="*/ 110 h 795"/>
                    <a:gd name="T48" fmla="*/ 250 w 716"/>
                    <a:gd name="T49" fmla="*/ 115 h 795"/>
                    <a:gd name="T50" fmla="*/ 294 w 716"/>
                    <a:gd name="T51" fmla="*/ 113 h 795"/>
                    <a:gd name="T52" fmla="*/ 308 w 716"/>
                    <a:gd name="T53" fmla="*/ 105 h 795"/>
                    <a:gd name="T54" fmla="*/ 323 w 716"/>
                    <a:gd name="T55" fmla="*/ 102 h 795"/>
                    <a:gd name="T56" fmla="*/ 361 w 716"/>
                    <a:gd name="T57" fmla="*/ 78 h 795"/>
                    <a:gd name="T58" fmla="*/ 371 w 716"/>
                    <a:gd name="T59" fmla="*/ 61 h 795"/>
                    <a:gd name="T60" fmla="*/ 361 w 716"/>
                    <a:gd name="T61" fmla="*/ 40 h 795"/>
                    <a:gd name="T62" fmla="*/ 302 w 716"/>
                    <a:gd name="T63" fmla="*/ 18 h 795"/>
                    <a:gd name="T64" fmla="*/ 269 w 716"/>
                    <a:gd name="T65" fmla="*/ 7 h 795"/>
                    <a:gd name="T66" fmla="*/ 241 w 716"/>
                    <a:gd name="T67" fmla="*/ 2 h 795"/>
                    <a:gd name="T68" fmla="*/ 207 w 716"/>
                    <a:gd name="T69" fmla="*/ 13 h 795"/>
                    <a:gd name="T70" fmla="*/ 207 w 716"/>
                    <a:gd name="T71" fmla="*/ 10 h 79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716" h="795">
                      <a:moveTo>
                        <a:pt x="397" y="34"/>
                      </a:moveTo>
                      <a:cubicBezTo>
                        <a:pt x="426" y="126"/>
                        <a:pt x="311" y="103"/>
                        <a:pt x="248" y="108"/>
                      </a:cubicBezTo>
                      <a:cubicBezTo>
                        <a:pt x="221" y="135"/>
                        <a:pt x="195" y="150"/>
                        <a:pt x="174" y="182"/>
                      </a:cubicBezTo>
                      <a:cubicBezTo>
                        <a:pt x="169" y="212"/>
                        <a:pt x="172" y="252"/>
                        <a:pt x="146" y="275"/>
                      </a:cubicBezTo>
                      <a:cubicBezTo>
                        <a:pt x="129" y="290"/>
                        <a:pt x="109" y="300"/>
                        <a:pt x="90" y="312"/>
                      </a:cubicBezTo>
                      <a:cubicBezTo>
                        <a:pt x="81" y="318"/>
                        <a:pt x="62" y="331"/>
                        <a:pt x="62" y="331"/>
                      </a:cubicBezTo>
                      <a:cubicBezTo>
                        <a:pt x="35" y="372"/>
                        <a:pt x="0" y="398"/>
                        <a:pt x="34" y="452"/>
                      </a:cubicBezTo>
                      <a:cubicBezTo>
                        <a:pt x="41" y="463"/>
                        <a:pt x="59" y="458"/>
                        <a:pt x="71" y="461"/>
                      </a:cubicBezTo>
                      <a:cubicBezTo>
                        <a:pt x="101" y="505"/>
                        <a:pt x="103" y="538"/>
                        <a:pt x="90" y="591"/>
                      </a:cubicBezTo>
                      <a:cubicBezTo>
                        <a:pt x="85" y="610"/>
                        <a:pt x="71" y="647"/>
                        <a:pt x="71" y="647"/>
                      </a:cubicBezTo>
                      <a:cubicBezTo>
                        <a:pt x="74" y="684"/>
                        <a:pt x="71" y="722"/>
                        <a:pt x="81" y="758"/>
                      </a:cubicBezTo>
                      <a:cubicBezTo>
                        <a:pt x="91" y="793"/>
                        <a:pt x="183" y="795"/>
                        <a:pt x="183" y="795"/>
                      </a:cubicBezTo>
                      <a:cubicBezTo>
                        <a:pt x="248" y="782"/>
                        <a:pt x="230" y="787"/>
                        <a:pt x="248" y="730"/>
                      </a:cubicBezTo>
                      <a:cubicBezTo>
                        <a:pt x="237" y="675"/>
                        <a:pt x="220" y="668"/>
                        <a:pt x="201" y="619"/>
                      </a:cubicBezTo>
                      <a:cubicBezTo>
                        <a:pt x="194" y="601"/>
                        <a:pt x="183" y="563"/>
                        <a:pt x="183" y="563"/>
                      </a:cubicBezTo>
                      <a:cubicBezTo>
                        <a:pt x="186" y="554"/>
                        <a:pt x="187" y="544"/>
                        <a:pt x="192" y="535"/>
                      </a:cubicBezTo>
                      <a:cubicBezTo>
                        <a:pt x="203" y="516"/>
                        <a:pt x="229" y="480"/>
                        <a:pt x="229" y="480"/>
                      </a:cubicBezTo>
                      <a:cubicBezTo>
                        <a:pt x="226" y="471"/>
                        <a:pt x="229" y="456"/>
                        <a:pt x="220" y="452"/>
                      </a:cubicBezTo>
                      <a:cubicBezTo>
                        <a:pt x="208" y="446"/>
                        <a:pt x="169" y="477"/>
                        <a:pt x="164" y="480"/>
                      </a:cubicBezTo>
                      <a:cubicBezTo>
                        <a:pt x="176" y="377"/>
                        <a:pt x="165" y="423"/>
                        <a:pt x="192" y="340"/>
                      </a:cubicBezTo>
                      <a:cubicBezTo>
                        <a:pt x="196" y="328"/>
                        <a:pt x="190" y="310"/>
                        <a:pt x="201" y="303"/>
                      </a:cubicBezTo>
                      <a:cubicBezTo>
                        <a:pt x="223" y="289"/>
                        <a:pt x="276" y="285"/>
                        <a:pt x="276" y="285"/>
                      </a:cubicBezTo>
                      <a:cubicBezTo>
                        <a:pt x="298" y="288"/>
                        <a:pt x="323" y="282"/>
                        <a:pt x="341" y="294"/>
                      </a:cubicBezTo>
                      <a:cubicBezTo>
                        <a:pt x="410" y="338"/>
                        <a:pt x="348" y="348"/>
                        <a:pt x="406" y="377"/>
                      </a:cubicBezTo>
                      <a:cubicBezTo>
                        <a:pt x="429" y="388"/>
                        <a:pt x="456" y="388"/>
                        <a:pt x="480" y="396"/>
                      </a:cubicBezTo>
                      <a:cubicBezTo>
                        <a:pt x="508" y="393"/>
                        <a:pt x="537" y="396"/>
                        <a:pt x="564" y="387"/>
                      </a:cubicBezTo>
                      <a:cubicBezTo>
                        <a:pt x="577" y="383"/>
                        <a:pt x="581" y="366"/>
                        <a:pt x="592" y="359"/>
                      </a:cubicBezTo>
                      <a:cubicBezTo>
                        <a:pt x="600" y="354"/>
                        <a:pt x="611" y="353"/>
                        <a:pt x="620" y="350"/>
                      </a:cubicBezTo>
                      <a:cubicBezTo>
                        <a:pt x="683" y="286"/>
                        <a:pt x="660" y="316"/>
                        <a:pt x="694" y="266"/>
                      </a:cubicBezTo>
                      <a:cubicBezTo>
                        <a:pt x="700" y="247"/>
                        <a:pt x="716" y="229"/>
                        <a:pt x="712" y="210"/>
                      </a:cubicBezTo>
                      <a:cubicBezTo>
                        <a:pt x="711" y="204"/>
                        <a:pt x="702" y="148"/>
                        <a:pt x="694" y="136"/>
                      </a:cubicBezTo>
                      <a:cubicBezTo>
                        <a:pt x="668" y="97"/>
                        <a:pt x="620" y="84"/>
                        <a:pt x="582" y="62"/>
                      </a:cubicBezTo>
                      <a:cubicBezTo>
                        <a:pt x="560" y="50"/>
                        <a:pt x="540" y="34"/>
                        <a:pt x="517" y="24"/>
                      </a:cubicBezTo>
                      <a:cubicBezTo>
                        <a:pt x="499" y="16"/>
                        <a:pt x="462" y="6"/>
                        <a:pt x="462" y="6"/>
                      </a:cubicBezTo>
                      <a:cubicBezTo>
                        <a:pt x="386" y="24"/>
                        <a:pt x="459" y="0"/>
                        <a:pt x="397" y="43"/>
                      </a:cubicBezTo>
                      <a:cubicBezTo>
                        <a:pt x="395" y="45"/>
                        <a:pt x="397" y="37"/>
                        <a:pt x="397" y="3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96" name="Oval 172"/>
                <p:cNvSpPr>
                  <a:spLocks noChangeArrowheads="1"/>
                </p:cNvSpPr>
                <p:nvPr/>
              </p:nvSpPr>
              <p:spPr bwMode="auto">
                <a:xfrm>
                  <a:off x="355" y="3504"/>
                  <a:ext cx="77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197" name="Oval 173"/>
                <p:cNvSpPr>
                  <a:spLocks noChangeArrowheads="1"/>
                </p:cNvSpPr>
                <p:nvPr/>
              </p:nvSpPr>
              <p:spPr bwMode="auto">
                <a:xfrm>
                  <a:off x="471" y="3250"/>
                  <a:ext cx="77" cy="63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198" name="Oval 174"/>
                <p:cNvSpPr>
                  <a:spLocks noChangeArrowheads="1"/>
                </p:cNvSpPr>
                <p:nvPr/>
              </p:nvSpPr>
              <p:spPr bwMode="auto">
                <a:xfrm>
                  <a:off x="1089" y="3345"/>
                  <a:ext cx="78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199" name="Oval 175"/>
                <p:cNvSpPr>
                  <a:spLocks noChangeArrowheads="1"/>
                </p:cNvSpPr>
                <p:nvPr/>
              </p:nvSpPr>
              <p:spPr bwMode="auto">
                <a:xfrm>
                  <a:off x="780" y="3504"/>
                  <a:ext cx="77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0" name="Oval 176"/>
                <p:cNvSpPr>
                  <a:spLocks noChangeArrowheads="1"/>
                </p:cNvSpPr>
                <p:nvPr/>
              </p:nvSpPr>
              <p:spPr bwMode="auto">
                <a:xfrm>
                  <a:off x="1051" y="3504"/>
                  <a:ext cx="77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1" name="Oval 177"/>
                <p:cNvSpPr>
                  <a:spLocks noChangeArrowheads="1"/>
                </p:cNvSpPr>
                <p:nvPr/>
              </p:nvSpPr>
              <p:spPr bwMode="auto">
                <a:xfrm>
                  <a:off x="393" y="3664"/>
                  <a:ext cx="78" cy="63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2" name="Oval 178"/>
                <p:cNvSpPr>
                  <a:spLocks noChangeArrowheads="1"/>
                </p:cNvSpPr>
                <p:nvPr/>
              </p:nvSpPr>
              <p:spPr bwMode="auto">
                <a:xfrm>
                  <a:off x="239" y="3377"/>
                  <a:ext cx="77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3" name="Oval 179"/>
                <p:cNvSpPr>
                  <a:spLocks noChangeArrowheads="1"/>
                </p:cNvSpPr>
                <p:nvPr/>
              </p:nvSpPr>
              <p:spPr bwMode="auto">
                <a:xfrm>
                  <a:off x="1101" y="3677"/>
                  <a:ext cx="78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4" name="Oval 180"/>
                <p:cNvSpPr>
                  <a:spLocks noChangeArrowheads="1"/>
                </p:cNvSpPr>
                <p:nvPr/>
              </p:nvSpPr>
              <p:spPr bwMode="auto">
                <a:xfrm>
                  <a:off x="857" y="3664"/>
                  <a:ext cx="78" cy="63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</p:grpSp>
          <p:sp>
            <p:nvSpPr>
              <p:cNvPr id="6193" name="Text Box 181"/>
              <p:cNvSpPr txBox="1">
                <a:spLocks noChangeArrowheads="1"/>
              </p:cNvSpPr>
              <p:nvPr/>
            </p:nvSpPr>
            <p:spPr bwMode="auto">
              <a:xfrm>
                <a:off x="2400" y="2994"/>
                <a:ext cx="929" cy="517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Macrophage</a:t>
                </a:r>
              </a:p>
            </p:txBody>
          </p:sp>
        </p:grpSp>
        <p:grpSp>
          <p:nvGrpSpPr>
            <p:cNvPr id="6173" name="Group 182"/>
            <p:cNvGrpSpPr>
              <a:grpSpLocks/>
            </p:cNvGrpSpPr>
            <p:nvPr/>
          </p:nvGrpSpPr>
          <p:grpSpPr bwMode="auto">
            <a:xfrm rot="10702873" flipV="1">
              <a:off x="5184" y="1392"/>
              <a:ext cx="231" cy="481"/>
              <a:chOff x="1488" y="2400"/>
              <a:chExt cx="231" cy="481"/>
            </a:xfrm>
          </p:grpSpPr>
          <p:sp>
            <p:nvSpPr>
              <p:cNvPr id="6187" name="Line 183"/>
              <p:cNvSpPr>
                <a:spLocks noChangeShapeType="1"/>
              </p:cNvSpPr>
              <p:nvPr/>
            </p:nvSpPr>
            <p:spPr bwMode="auto">
              <a:xfrm flipH="1">
                <a:off x="1557" y="2553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88" name="Line 184"/>
              <p:cNvSpPr>
                <a:spLocks noChangeShapeType="1"/>
              </p:cNvSpPr>
              <p:nvPr/>
            </p:nvSpPr>
            <p:spPr bwMode="auto">
              <a:xfrm>
                <a:off x="1596" y="2556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89" name="AutoShape 185"/>
              <p:cNvSpPr>
                <a:spLocks noChangeArrowheads="1"/>
              </p:cNvSpPr>
              <p:nvPr/>
            </p:nvSpPr>
            <p:spPr bwMode="auto">
              <a:xfrm rot="-6609099">
                <a:off x="1543" y="2705"/>
                <a:ext cx="291" cy="61"/>
              </a:xfrm>
              <a:prstGeom prst="chevron">
                <a:avLst>
                  <a:gd name="adj" fmla="val 11926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190" name="AutoShape 186"/>
              <p:cNvSpPr>
                <a:spLocks noChangeArrowheads="1"/>
              </p:cNvSpPr>
              <p:nvPr/>
            </p:nvSpPr>
            <p:spPr bwMode="auto">
              <a:xfrm rot="6609099" flipH="1">
                <a:off x="1373" y="2704"/>
                <a:ext cx="291" cy="61"/>
              </a:xfrm>
              <a:prstGeom prst="chevron">
                <a:avLst>
                  <a:gd name="adj" fmla="val 11926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191" name="AutoShape 187"/>
              <p:cNvSpPr>
                <a:spLocks noChangeArrowheads="1"/>
              </p:cNvSpPr>
              <p:nvPr/>
            </p:nvSpPr>
            <p:spPr bwMode="auto">
              <a:xfrm>
                <a:off x="1575" y="2400"/>
                <a:ext cx="48" cy="19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</p:grpSp>
        <p:sp>
          <p:nvSpPr>
            <p:cNvPr id="6174" name="AutoShape 188"/>
            <p:cNvSpPr>
              <a:spLocks noChangeArrowheads="1"/>
            </p:cNvSpPr>
            <p:nvPr/>
          </p:nvSpPr>
          <p:spPr bwMode="auto">
            <a:xfrm rot="5400000">
              <a:off x="5116" y="2180"/>
              <a:ext cx="615" cy="192"/>
            </a:xfrm>
            <a:prstGeom prst="rightArrow">
              <a:avLst>
                <a:gd name="adj1" fmla="val 50000"/>
                <a:gd name="adj2" fmla="val 80078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75" name="Freeform 189"/>
            <p:cNvSpPr>
              <a:spLocks/>
            </p:cNvSpPr>
            <p:nvPr/>
          </p:nvSpPr>
          <p:spPr bwMode="auto">
            <a:xfrm>
              <a:off x="5136" y="3030"/>
              <a:ext cx="144" cy="201"/>
            </a:xfrm>
            <a:custGeom>
              <a:avLst/>
              <a:gdLst>
                <a:gd name="T0" fmla="*/ 0 w 3359"/>
                <a:gd name="T1" fmla="*/ 0 h 2813"/>
                <a:gd name="T2" fmla="*/ 0 w 3359"/>
                <a:gd name="T3" fmla="*/ 1 h 2813"/>
                <a:gd name="T4" fmla="*/ 0 w 3359"/>
                <a:gd name="T5" fmla="*/ 1 h 2813"/>
                <a:gd name="T6" fmla="*/ 0 w 3359"/>
                <a:gd name="T7" fmla="*/ 0 h 2813"/>
                <a:gd name="T8" fmla="*/ 0 w 3359"/>
                <a:gd name="T9" fmla="*/ 0 h 2813"/>
                <a:gd name="T10" fmla="*/ 0 w 3359"/>
                <a:gd name="T11" fmla="*/ 1 h 2813"/>
                <a:gd name="T12" fmla="*/ 0 w 3359"/>
                <a:gd name="T13" fmla="*/ 1 h 2813"/>
                <a:gd name="T14" fmla="*/ 0 w 3359"/>
                <a:gd name="T15" fmla="*/ 0 h 2813"/>
                <a:gd name="T16" fmla="*/ 0 w 3359"/>
                <a:gd name="T17" fmla="*/ 0 h 28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59" h="2813">
                  <a:moveTo>
                    <a:pt x="0" y="6"/>
                  </a:moveTo>
                  <a:lnTo>
                    <a:pt x="0" y="2813"/>
                  </a:lnTo>
                  <a:lnTo>
                    <a:pt x="3359" y="2813"/>
                  </a:lnTo>
                  <a:lnTo>
                    <a:pt x="3359" y="0"/>
                  </a:lnTo>
                  <a:lnTo>
                    <a:pt x="2799" y="0"/>
                  </a:lnTo>
                  <a:lnTo>
                    <a:pt x="2799" y="2228"/>
                  </a:lnTo>
                  <a:lnTo>
                    <a:pt x="580" y="2228"/>
                  </a:lnTo>
                  <a:lnTo>
                    <a:pt x="58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19FF1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6176" name="Group 190"/>
            <p:cNvGrpSpPr>
              <a:grpSpLocks/>
            </p:cNvGrpSpPr>
            <p:nvPr/>
          </p:nvGrpSpPr>
          <p:grpSpPr bwMode="auto">
            <a:xfrm rot="-10702873">
              <a:off x="5091" y="2697"/>
              <a:ext cx="231" cy="481"/>
              <a:chOff x="1488" y="2400"/>
              <a:chExt cx="231" cy="481"/>
            </a:xfrm>
          </p:grpSpPr>
          <p:sp>
            <p:nvSpPr>
              <p:cNvPr id="6182" name="Line 191"/>
              <p:cNvSpPr>
                <a:spLocks noChangeShapeType="1"/>
              </p:cNvSpPr>
              <p:nvPr/>
            </p:nvSpPr>
            <p:spPr bwMode="auto">
              <a:xfrm flipH="1">
                <a:off x="1557" y="2553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83" name="Line 192"/>
              <p:cNvSpPr>
                <a:spLocks noChangeShapeType="1"/>
              </p:cNvSpPr>
              <p:nvPr/>
            </p:nvSpPr>
            <p:spPr bwMode="auto">
              <a:xfrm>
                <a:off x="1596" y="2556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84" name="AutoShape 193"/>
              <p:cNvSpPr>
                <a:spLocks noChangeArrowheads="1"/>
              </p:cNvSpPr>
              <p:nvPr/>
            </p:nvSpPr>
            <p:spPr bwMode="auto">
              <a:xfrm rot="-6609099">
                <a:off x="1543" y="2705"/>
                <a:ext cx="291" cy="61"/>
              </a:xfrm>
              <a:prstGeom prst="chevron">
                <a:avLst>
                  <a:gd name="adj" fmla="val 11926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185" name="AutoShape 194"/>
              <p:cNvSpPr>
                <a:spLocks noChangeArrowheads="1"/>
              </p:cNvSpPr>
              <p:nvPr/>
            </p:nvSpPr>
            <p:spPr bwMode="auto">
              <a:xfrm rot="6609099" flipH="1">
                <a:off x="1373" y="2704"/>
                <a:ext cx="291" cy="61"/>
              </a:xfrm>
              <a:prstGeom prst="chevron">
                <a:avLst>
                  <a:gd name="adj" fmla="val 11926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186" name="AutoShape 195"/>
              <p:cNvSpPr>
                <a:spLocks noChangeArrowheads="1"/>
              </p:cNvSpPr>
              <p:nvPr/>
            </p:nvSpPr>
            <p:spPr bwMode="auto">
              <a:xfrm>
                <a:off x="1575" y="2400"/>
                <a:ext cx="48" cy="19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</p:grpSp>
        <p:sp>
          <p:nvSpPr>
            <p:cNvPr id="6177" name="Text Box 196"/>
            <p:cNvSpPr txBox="1">
              <a:spLocks noChangeArrowheads="1"/>
            </p:cNvSpPr>
            <p:nvPr/>
          </p:nvSpPr>
          <p:spPr bwMode="auto">
            <a:xfrm>
              <a:off x="2064" y="3825"/>
              <a:ext cx="783" cy="53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Arial Narrow" panose="020B0606020202030204" pitchFamily="34" charset="0"/>
                </a:rPr>
                <a:t>Cytokines</a:t>
              </a:r>
            </a:p>
          </p:txBody>
        </p:sp>
        <p:sp>
          <p:nvSpPr>
            <p:cNvPr id="6178" name="AutoShape 197"/>
            <p:cNvSpPr>
              <a:spLocks noChangeArrowheads="1"/>
            </p:cNvSpPr>
            <p:nvPr/>
          </p:nvSpPr>
          <p:spPr bwMode="auto">
            <a:xfrm>
              <a:off x="2832" y="3582"/>
              <a:ext cx="1536" cy="384"/>
            </a:xfrm>
            <a:custGeom>
              <a:avLst/>
              <a:gdLst>
                <a:gd name="T0" fmla="*/ 6 w 21600"/>
                <a:gd name="T1" fmla="*/ 0 h 21600"/>
                <a:gd name="T2" fmla="*/ 4 w 21600"/>
                <a:gd name="T3" fmla="*/ 0 h 21600"/>
                <a:gd name="T4" fmla="*/ 0 w 21600"/>
                <a:gd name="T5" fmla="*/ 0 h 21600"/>
                <a:gd name="T6" fmla="*/ 3 w 21600"/>
                <a:gd name="T7" fmla="*/ 0 h 21600"/>
                <a:gd name="T8" fmla="*/ 6 w 21600"/>
                <a:gd name="T9" fmla="*/ 0 h 21600"/>
                <a:gd name="T10" fmla="*/ 8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9519 h 21600"/>
                <a:gd name="T20" fmla="*/ 17269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439" y="0"/>
                  </a:moveTo>
                  <a:lnTo>
                    <a:pt x="11278" y="4875"/>
                  </a:lnTo>
                  <a:lnTo>
                    <a:pt x="15610" y="4875"/>
                  </a:lnTo>
                  <a:lnTo>
                    <a:pt x="15610" y="19526"/>
                  </a:lnTo>
                  <a:lnTo>
                    <a:pt x="0" y="19526"/>
                  </a:lnTo>
                  <a:lnTo>
                    <a:pt x="0" y="21600"/>
                  </a:lnTo>
                  <a:lnTo>
                    <a:pt x="17268" y="21600"/>
                  </a:lnTo>
                  <a:lnTo>
                    <a:pt x="17268" y="4875"/>
                  </a:lnTo>
                  <a:lnTo>
                    <a:pt x="21600" y="4875"/>
                  </a:lnTo>
                  <a:lnTo>
                    <a:pt x="16439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79" name="AutoShape 198"/>
            <p:cNvSpPr>
              <a:spLocks noChangeArrowheads="1"/>
            </p:cNvSpPr>
            <p:nvPr/>
          </p:nvSpPr>
          <p:spPr bwMode="auto">
            <a:xfrm rot="5400000">
              <a:off x="2280" y="3507"/>
              <a:ext cx="336" cy="192"/>
            </a:xfrm>
            <a:prstGeom prst="rightArrow">
              <a:avLst>
                <a:gd name="adj1" fmla="val 50000"/>
                <a:gd name="adj2" fmla="val 43750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80" name="Text Box 199"/>
            <p:cNvSpPr txBox="1">
              <a:spLocks noChangeArrowheads="1"/>
            </p:cNvSpPr>
            <p:nvPr/>
          </p:nvSpPr>
          <p:spPr bwMode="auto">
            <a:xfrm>
              <a:off x="2837" y="319"/>
              <a:ext cx="1644" cy="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Arial Narrow" panose="020B0606020202030204" pitchFamily="34" charset="0"/>
                </a:rPr>
                <a:t>Antigen-presenting cell</a:t>
              </a:r>
            </a:p>
          </p:txBody>
        </p:sp>
        <p:sp>
          <p:nvSpPr>
            <p:cNvPr id="6181" name="Text Box 200"/>
            <p:cNvSpPr txBox="1">
              <a:spLocks noChangeArrowheads="1"/>
            </p:cNvSpPr>
            <p:nvPr/>
          </p:nvSpPr>
          <p:spPr bwMode="auto">
            <a:xfrm>
              <a:off x="3789" y="3951"/>
              <a:ext cx="121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sz="1600" b="1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99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Abnormalities</a:t>
            </a:r>
            <a:r>
              <a:rPr lang="cs-CZ" dirty="0" smtClean="0"/>
              <a:t> in </a:t>
            </a:r>
            <a:r>
              <a:rPr lang="cs-CZ" dirty="0" err="1" smtClean="0"/>
              <a:t>Function</a:t>
            </a:r>
            <a:r>
              <a:rPr lang="cs-CZ" dirty="0" smtClean="0"/>
              <a:t> and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T-</a:t>
            </a:r>
            <a:r>
              <a:rPr lang="cs-CZ" dirty="0" err="1" smtClean="0"/>
              <a:t>lymphocytes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Increased susceptibility to viral infections, especially herpesvirus infections. The most important is the susceptibility to CMV complications. Activation of EBV can lead to EBV lymphoproliferative syndrome.</a:t>
            </a:r>
          </a:p>
          <a:p>
            <a:r>
              <a:rPr lang="en-GB" dirty="0" smtClean="0"/>
              <a:t>Mycobacterial infections</a:t>
            </a:r>
          </a:p>
          <a:p>
            <a:r>
              <a:rPr lang="en-GB" dirty="0" smtClean="0"/>
              <a:t>Severe disorders: opportunistic pathogens: Pneumocystis </a:t>
            </a:r>
            <a:r>
              <a:rPr lang="en-GB" dirty="0" err="1" smtClean="0"/>
              <a:t>jiroveci</a:t>
            </a:r>
            <a:r>
              <a:rPr lang="en-GB" dirty="0" smtClean="0"/>
              <a:t>, deep mycosis, cerebral toxoplasmosis (typical for HIV+  patients).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74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47901" y="685800"/>
            <a:ext cx="7775575" cy="117633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en-US" dirty="0" err="1" smtClean="0"/>
              <a:t>Complement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system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Deficiencies</a:t>
            </a:r>
            <a:endParaRPr lang="en-GB" alt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9529" y="2676526"/>
            <a:ext cx="9479576" cy="4181475"/>
          </a:xfrm>
        </p:spPr>
        <p:txBody>
          <a:bodyPr/>
          <a:lstStyle/>
          <a:p>
            <a:r>
              <a:rPr lang="en-GB" altLang="en-US" dirty="0" smtClean="0"/>
              <a:t>C1-C4: frequent development of systemic </a:t>
            </a:r>
            <a:r>
              <a:rPr lang="en-GB" altLang="en-US" dirty="0" err="1" smtClean="0"/>
              <a:t>immunocomplex</a:t>
            </a:r>
            <a:r>
              <a:rPr lang="en-GB" altLang="en-US" dirty="0" smtClean="0"/>
              <a:t> diseases (SLE-like), susceptibility to pyogenic infections.</a:t>
            </a:r>
          </a:p>
          <a:p>
            <a:r>
              <a:rPr lang="en-GB" altLang="en-US" dirty="0" smtClean="0"/>
              <a:t>C3-C9: susceptibility to pyogenic infections. C9 deficiency is characterized by repeated meningococcal meningitis.</a:t>
            </a:r>
          </a:p>
          <a:p>
            <a:r>
              <a:rPr lang="en-GB" altLang="en-US" dirty="0" smtClean="0"/>
              <a:t>C1 INH: hereditary angioedema.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9115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/>
              <a:t>Imunodeficiency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Splenectomy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or</a:t>
            </a:r>
            <a:r>
              <a:rPr lang="cs-CZ" dirty="0" smtClean="0"/>
              <a:t> in </a:t>
            </a:r>
            <a:r>
              <a:rPr lang="cs-CZ" dirty="0" err="1" smtClean="0"/>
              <a:t>Hyposplenism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Pathogenesis: decrease of antibodies against polysaccharide </a:t>
            </a:r>
            <a:r>
              <a:rPr lang="en-GB" dirty="0" smtClean="0"/>
              <a:t>antigens</a:t>
            </a:r>
            <a:r>
              <a:rPr lang="cs-CZ" dirty="0" smtClean="0"/>
              <a:t>.</a:t>
            </a:r>
            <a:endParaRPr lang="en-GB" dirty="0" smtClean="0"/>
          </a:p>
          <a:p>
            <a:r>
              <a:rPr lang="en-GB" dirty="0" smtClean="0"/>
              <a:t>Phagocytosis is disturbed because of </a:t>
            </a:r>
            <a:r>
              <a:rPr lang="en-GB" dirty="0" err="1" smtClean="0"/>
              <a:t>tuftsin</a:t>
            </a:r>
            <a:r>
              <a:rPr lang="en-GB" dirty="0" smtClean="0"/>
              <a:t> deficiency.</a:t>
            </a:r>
          </a:p>
          <a:p>
            <a:r>
              <a:rPr lang="en-GB" dirty="0" smtClean="0"/>
              <a:t>Failure of phagocytosis of polysaccharide antigens by splenic macrophages.</a:t>
            </a:r>
          </a:p>
          <a:p>
            <a:endParaRPr lang="en-GB" dirty="0" smtClean="0"/>
          </a:p>
          <a:p>
            <a:r>
              <a:rPr lang="cs-CZ" dirty="0" smtClean="0"/>
              <a:t>P</a:t>
            </a:r>
            <a:r>
              <a:rPr lang="en-GB" dirty="0" err="1" smtClean="0"/>
              <a:t>resence</a:t>
            </a:r>
            <a:r>
              <a:rPr lang="en-GB" dirty="0" smtClean="0"/>
              <a:t> </a:t>
            </a:r>
            <a:r>
              <a:rPr lang="en-GB" dirty="0" smtClean="0"/>
              <a:t>of Howell-Jolly bodies in erythrocytes (residuals of erythrocyte nuclei) san be observed in patients </a:t>
            </a:r>
            <a:r>
              <a:rPr lang="cs-CZ" dirty="0" err="1" smtClean="0"/>
              <a:t>with</a:t>
            </a:r>
            <a:r>
              <a:rPr lang="en-GB" dirty="0" smtClean="0"/>
              <a:t> splenic </a:t>
            </a:r>
            <a:r>
              <a:rPr lang="en-GB" dirty="0" err="1" smtClean="0"/>
              <a:t>dysf</a:t>
            </a:r>
            <a:r>
              <a:rPr lang="cs-CZ" dirty="0" smtClean="0"/>
              <a:t>u</a:t>
            </a:r>
            <a:r>
              <a:rPr lang="en-GB" dirty="0" err="1" smtClean="0"/>
              <a:t>nction</a:t>
            </a:r>
            <a:r>
              <a:rPr lang="en-GB" dirty="0" smtClean="0"/>
              <a:t>. However the sensitivity and specificity of the test are not sufficient.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8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err="1" smtClean="0"/>
              <a:t>Immunodeficiency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after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splenectomy</a:t>
            </a:r>
            <a:endParaRPr lang="cs-CZ" alt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Caused by a phagocytosis disorder in the spleen and periphery (</a:t>
            </a:r>
            <a:r>
              <a:rPr lang="en-GB" altLang="en-US" dirty="0" err="1" smtClean="0"/>
              <a:t>tuftsin</a:t>
            </a:r>
            <a:r>
              <a:rPr lang="en-GB" altLang="en-US" dirty="0" smtClean="0"/>
              <a:t> deficiency), decreased production of </a:t>
            </a:r>
            <a:r>
              <a:rPr lang="en-GB" altLang="en-US" dirty="0" err="1" smtClean="0"/>
              <a:t>antipolysaccharide</a:t>
            </a:r>
            <a:r>
              <a:rPr lang="en-GB" altLang="en-US" dirty="0" smtClean="0"/>
              <a:t> antibodies.</a:t>
            </a:r>
          </a:p>
          <a:p>
            <a:r>
              <a:rPr lang="en-GB" altLang="en-US" dirty="0" smtClean="0"/>
              <a:t>The most serious complication is the development of </a:t>
            </a:r>
            <a:r>
              <a:rPr lang="en-GB" altLang="en-US" dirty="0" err="1" smtClean="0"/>
              <a:t>hyperacute</a:t>
            </a:r>
            <a:r>
              <a:rPr lang="en-GB" altLang="en-US" dirty="0" smtClean="0"/>
              <a:t> pneumococcal sepsis.</a:t>
            </a:r>
          </a:p>
          <a:p>
            <a:r>
              <a:rPr lang="en-GB" altLang="en-US" dirty="0" smtClean="0"/>
              <a:t>Prevention: pneumococcal vaccination, Haemophilus </a:t>
            </a:r>
            <a:r>
              <a:rPr lang="en-GB" altLang="en-US" dirty="0" err="1" smtClean="0"/>
              <a:t>influenzae</a:t>
            </a:r>
            <a:r>
              <a:rPr lang="en-GB" altLang="en-US" dirty="0" smtClean="0"/>
              <a:t> B and meningococcal disease, prophylactic PNC administration.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4288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OPSI </a:t>
            </a:r>
            <a:r>
              <a:rPr lang="cs-CZ" dirty="0" smtClean="0"/>
              <a:t>syndrom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b="1" i="1" dirty="0" err="1"/>
              <a:t>overwhelming</a:t>
            </a:r>
            <a:r>
              <a:rPr lang="cs-CZ" b="1" i="1" dirty="0"/>
              <a:t> </a:t>
            </a:r>
            <a:r>
              <a:rPr lang="cs-CZ" b="1" i="1" dirty="0" err="1"/>
              <a:t>postsplenectomy</a:t>
            </a:r>
            <a:r>
              <a:rPr lang="cs-CZ" b="1" i="1" dirty="0"/>
              <a:t> </a:t>
            </a:r>
            <a:r>
              <a:rPr lang="cs-CZ" b="1" i="1" dirty="0" err="1" smtClean="0"/>
              <a:t>infection</a:t>
            </a:r>
            <a:r>
              <a:rPr lang="cs-CZ" b="1" i="1" dirty="0" smtClean="0"/>
              <a:t>)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Almost exclusively in </a:t>
            </a:r>
            <a:r>
              <a:rPr lang="en-US" dirty="0" err="1"/>
              <a:t>splenectomized</a:t>
            </a:r>
            <a:r>
              <a:rPr lang="en-US" dirty="0"/>
              <a:t> patients</a:t>
            </a:r>
          </a:p>
          <a:p>
            <a:r>
              <a:rPr lang="en-US" dirty="0" err="1" smtClean="0"/>
              <a:t>Hypera</a:t>
            </a:r>
            <a:r>
              <a:rPr lang="cs-CZ" dirty="0" err="1" smtClean="0"/>
              <a:t>cute</a:t>
            </a:r>
            <a:r>
              <a:rPr lang="en-US" dirty="0" smtClean="0"/>
              <a:t> </a:t>
            </a:r>
            <a:r>
              <a:rPr lang="en-US" dirty="0"/>
              <a:t>sepsis, most commonly caused by pneumococcus, or other encapsulated microbes.</a:t>
            </a:r>
          </a:p>
          <a:p>
            <a:r>
              <a:rPr lang="en-US" dirty="0"/>
              <a:t>It occurs in 3-5% of patients after </a:t>
            </a:r>
            <a:r>
              <a:rPr lang="en-US" dirty="0" smtClean="0"/>
              <a:t>splenectomy</a:t>
            </a:r>
            <a:r>
              <a:rPr lang="cs-CZ" dirty="0" smtClean="0"/>
              <a:t>.</a:t>
            </a:r>
            <a:endParaRPr lang="en-US" dirty="0"/>
          </a:p>
          <a:p>
            <a:r>
              <a:rPr lang="en-US" dirty="0"/>
              <a:t>Described also in adequately vaccinated </a:t>
            </a:r>
            <a:r>
              <a:rPr lang="en-US" dirty="0" smtClean="0"/>
              <a:t>patients</a:t>
            </a:r>
            <a:r>
              <a:rPr lang="cs-CZ" dirty="0" smtClean="0"/>
              <a:t>.</a:t>
            </a:r>
            <a:endParaRPr lang="en-US" dirty="0"/>
          </a:p>
          <a:p>
            <a:r>
              <a:rPr lang="en-US" dirty="0"/>
              <a:t>The risk is lifelong, the largest being in the first 5 years after </a:t>
            </a:r>
            <a:r>
              <a:rPr lang="en-US" dirty="0" smtClean="0"/>
              <a:t>splenectomy</a:t>
            </a:r>
            <a:r>
              <a:rPr lang="cs-CZ" dirty="0" smtClean="0"/>
              <a:t>.</a:t>
            </a:r>
            <a:endParaRPr lang="en-US" dirty="0"/>
          </a:p>
          <a:p>
            <a:r>
              <a:rPr lang="en-US" dirty="0" err="1"/>
              <a:t>Letality</a:t>
            </a:r>
            <a:r>
              <a:rPr lang="en-US" dirty="0"/>
              <a:t> 50-80</a:t>
            </a:r>
            <a:r>
              <a:rPr lang="en-US" dirty="0" smtClean="0"/>
              <a:t>%</a:t>
            </a:r>
            <a:r>
              <a:rPr lang="cs-CZ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6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Hyposlenismus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Systemic Diseases</a:t>
            </a:r>
          </a:p>
          <a:p>
            <a:r>
              <a:rPr lang="en-US" dirty="0"/>
              <a:t>  Amyloidosis</a:t>
            </a:r>
          </a:p>
          <a:p>
            <a:r>
              <a:rPr lang="en-US" dirty="0" smtClean="0"/>
              <a:t>C</a:t>
            </a:r>
            <a:r>
              <a:rPr lang="cs-CZ" dirty="0" smtClean="0"/>
              <a:t>o</a:t>
            </a:r>
            <a:r>
              <a:rPr lang="en-US" dirty="0" err="1" smtClean="0"/>
              <a:t>elic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endParaRPr lang="en-US" dirty="0"/>
          </a:p>
          <a:p>
            <a:r>
              <a:rPr lang="en-US" dirty="0"/>
              <a:t>Sarcoidosis</a:t>
            </a:r>
          </a:p>
          <a:p>
            <a:r>
              <a:rPr lang="en-US" dirty="0"/>
              <a:t>Long-term parenteral nutrition</a:t>
            </a:r>
          </a:p>
          <a:p>
            <a:r>
              <a:rPr lang="en-US" dirty="0"/>
              <a:t>AIDS</a:t>
            </a:r>
          </a:p>
          <a:p>
            <a:r>
              <a:rPr lang="en-US" dirty="0"/>
              <a:t>Age under 2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1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Imunodeficiency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trauma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burns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Associated with the activation of the immune system and the formation of </a:t>
            </a:r>
            <a:r>
              <a:rPr lang="en-US" dirty="0" smtClean="0"/>
              <a:t>pro</a:t>
            </a:r>
            <a:r>
              <a:rPr lang="cs-CZ" dirty="0" smtClean="0"/>
              <a:t>-</a:t>
            </a:r>
            <a:r>
              <a:rPr lang="cs-CZ" dirty="0" err="1" smtClean="0"/>
              <a:t>inflammatory</a:t>
            </a:r>
            <a:r>
              <a:rPr lang="en-US" dirty="0" smtClean="0"/>
              <a:t> </a:t>
            </a:r>
            <a:r>
              <a:rPr lang="en-US" dirty="0"/>
              <a:t>cytokines (IL-1, TNF-alpha) and subsequent activation </a:t>
            </a:r>
            <a:r>
              <a:rPr lang="cs-CZ" dirty="0" err="1" smtClean="0"/>
              <a:t>of</a:t>
            </a:r>
            <a:r>
              <a:rPr lang="en-US" dirty="0" smtClean="0"/>
              <a:t> </a:t>
            </a:r>
            <a:r>
              <a:rPr lang="en-US" dirty="0" err="1" smtClean="0"/>
              <a:t>monocytoma</a:t>
            </a:r>
            <a:r>
              <a:rPr lang="cs-CZ" dirty="0" err="1" smtClean="0"/>
              <a:t>crophage</a:t>
            </a:r>
            <a:r>
              <a:rPr lang="en-US" dirty="0" smtClean="0"/>
              <a:t> </a:t>
            </a:r>
            <a:r>
              <a:rPr lang="en-US" dirty="0"/>
              <a:t>cells with the development of </a:t>
            </a:r>
            <a:r>
              <a:rPr lang="en-US" dirty="0" err="1" smtClean="0"/>
              <a:t>sy</a:t>
            </a:r>
            <a:r>
              <a:rPr lang="cs-CZ" dirty="0" err="1" smtClean="0"/>
              <a:t>stemic</a:t>
            </a:r>
            <a:r>
              <a:rPr lang="en-US" dirty="0" smtClean="0"/>
              <a:t> </a:t>
            </a:r>
            <a:r>
              <a:rPr lang="cs-CZ" dirty="0" err="1" smtClean="0"/>
              <a:t>inflammatory</a:t>
            </a:r>
            <a:r>
              <a:rPr lang="cs-CZ" dirty="0" smtClean="0"/>
              <a:t> </a:t>
            </a:r>
            <a:r>
              <a:rPr lang="en-US" dirty="0" smtClean="0"/>
              <a:t>response </a:t>
            </a:r>
            <a:r>
              <a:rPr lang="en-US" dirty="0"/>
              <a:t>(SIRS) and a subsequent compensatory anti-inflammatory reaction (CARS</a:t>
            </a:r>
            <a:r>
              <a:rPr lang="en-US" dirty="0" smtClean="0"/>
              <a:t>)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5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Immunodeficiency</a:t>
            </a:r>
            <a:r>
              <a:rPr lang="cs-CZ" dirty="0" smtClean="0"/>
              <a:t> in </a:t>
            </a:r>
            <a:r>
              <a:rPr lang="cs-CZ" dirty="0" err="1" smtClean="0"/>
              <a:t>pregnancy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Th1 cell suppression and increased activity of </a:t>
            </a:r>
            <a:r>
              <a:rPr lang="en-US" dirty="0" err="1"/>
              <a:t>Treg</a:t>
            </a:r>
            <a:r>
              <a:rPr lang="en-US" dirty="0"/>
              <a:t> lymphocytes</a:t>
            </a:r>
          </a:p>
          <a:p>
            <a:r>
              <a:rPr lang="en-US" dirty="0"/>
              <a:t>Alteration of NK cell function, dendritic, decreased HLA-antigen expression ...</a:t>
            </a:r>
          </a:p>
          <a:p>
            <a:r>
              <a:rPr lang="en-US" dirty="0"/>
              <a:t>Increased occurrence of bacterial and viral infections</a:t>
            </a:r>
          </a:p>
          <a:p>
            <a:r>
              <a:rPr lang="en-US" dirty="0"/>
              <a:t>Increased incidence of infections also involves anatomical changes during pregnancy (</a:t>
            </a:r>
            <a:r>
              <a:rPr lang="en-US" dirty="0" err="1" smtClean="0"/>
              <a:t>uroinfection</a:t>
            </a:r>
            <a:r>
              <a:rPr lang="cs-CZ" dirty="0" smtClean="0"/>
              <a:t>s</a:t>
            </a:r>
            <a:r>
              <a:rPr lang="en-US" dirty="0" smtClean="0"/>
              <a:t>)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25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576" y="241259"/>
            <a:ext cx="10407535" cy="674143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507972" y="340820"/>
            <a:ext cx="4322618" cy="677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/>
              <a:t>HIV and AIDS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Czech Republic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93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Imunodeficiency</a:t>
            </a:r>
            <a:r>
              <a:rPr lang="cs-CZ" dirty="0" smtClean="0"/>
              <a:t> </a:t>
            </a:r>
            <a:r>
              <a:rPr lang="cs-CZ" dirty="0" err="1" smtClean="0"/>
              <a:t>caused</a:t>
            </a:r>
            <a:r>
              <a:rPr lang="cs-CZ" dirty="0" smtClean="0"/>
              <a:t> by stress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Acute stress: increased frequency of viral infections, particularly exacerbations of herpesvirus infections or respiratory </a:t>
            </a:r>
            <a:r>
              <a:rPr lang="en-US" dirty="0" smtClean="0"/>
              <a:t>infections</a:t>
            </a:r>
            <a:r>
              <a:rPr lang="cs-CZ" dirty="0" smtClean="0"/>
              <a:t>.</a:t>
            </a:r>
            <a:endParaRPr lang="en-US" dirty="0"/>
          </a:p>
          <a:p>
            <a:r>
              <a:rPr lang="en-US" dirty="0"/>
              <a:t>Chronic stress is also associated with increased susceptibility to </a:t>
            </a:r>
            <a:r>
              <a:rPr lang="en-US" dirty="0" smtClean="0"/>
              <a:t>malignancies</a:t>
            </a:r>
            <a:r>
              <a:rPr lang="cs-CZ" dirty="0" smtClean="0"/>
              <a:t>.</a:t>
            </a:r>
            <a:endParaRPr lang="en-US" dirty="0"/>
          </a:p>
          <a:p>
            <a:r>
              <a:rPr lang="en-US" dirty="0"/>
              <a:t>Changes in the number and function of NK cells and T-lymphocytes were </a:t>
            </a:r>
            <a:r>
              <a:rPr lang="cs-CZ" dirty="0" err="1" smtClean="0"/>
              <a:t>observed</a:t>
            </a:r>
            <a:r>
              <a:rPr lang="cs-CZ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01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Imunodefiency</a:t>
            </a:r>
            <a:r>
              <a:rPr lang="cs-CZ" dirty="0" smtClean="0"/>
              <a:t> </a:t>
            </a:r>
            <a:r>
              <a:rPr lang="cs-CZ" dirty="0" err="1" smtClean="0"/>
              <a:t>caused</a:t>
            </a:r>
            <a:r>
              <a:rPr lang="cs-CZ" dirty="0" smtClean="0"/>
              <a:t> by </a:t>
            </a:r>
            <a:r>
              <a:rPr lang="cs-CZ" dirty="0" err="1" smtClean="0"/>
              <a:t>infections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Viruses: HIV, but also measles, herpesviruses</a:t>
            </a:r>
          </a:p>
          <a:p>
            <a:r>
              <a:rPr lang="en-GB" dirty="0"/>
              <a:t>Bacteria - less important, especially bacteria producing </a:t>
            </a:r>
            <a:r>
              <a:rPr lang="en-GB" dirty="0" err="1"/>
              <a:t>superantigens</a:t>
            </a:r>
            <a:r>
              <a:rPr lang="en-GB" dirty="0"/>
              <a:t> (Staphylococci, streptococci)</a:t>
            </a:r>
          </a:p>
        </p:txBody>
      </p:sp>
    </p:spTree>
    <p:extLst>
      <p:ext uri="{BB962C8B-B14F-4D97-AF65-F5344CB8AC3E}">
        <p14:creationId xmlns:p14="http://schemas.microsoft.com/office/powerpoint/2010/main" val="25350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Immunodeficiency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biological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Monoclonal antibodies targeting B-lymphocytes (</a:t>
            </a:r>
            <a:r>
              <a:rPr lang="en-GB" dirty="0" err="1"/>
              <a:t>eg</a:t>
            </a:r>
            <a:r>
              <a:rPr lang="en-GB" dirty="0"/>
              <a:t> Rituximab) - the risk of unclear </a:t>
            </a:r>
            <a:r>
              <a:rPr lang="en-GB" dirty="0" err="1"/>
              <a:t>hypogammaglobulinaemia</a:t>
            </a:r>
            <a:r>
              <a:rPr lang="en-GB" dirty="0"/>
              <a:t>. </a:t>
            </a:r>
            <a:r>
              <a:rPr lang="en-GB" dirty="0" err="1" smtClean="0"/>
              <a:t>Granulocytop</a:t>
            </a:r>
            <a:r>
              <a:rPr lang="cs-CZ" dirty="0" smtClean="0"/>
              <a:t>a</a:t>
            </a:r>
            <a:r>
              <a:rPr lang="en-GB" dirty="0" err="1" smtClean="0"/>
              <a:t>enia</a:t>
            </a:r>
            <a:r>
              <a:rPr lang="en-GB" dirty="0" smtClean="0"/>
              <a:t> </a:t>
            </a:r>
            <a:r>
              <a:rPr lang="en-GB" dirty="0"/>
              <a:t>may also </a:t>
            </a:r>
            <a:r>
              <a:rPr lang="en-GB" dirty="0" smtClean="0"/>
              <a:t>develop</a:t>
            </a:r>
            <a:r>
              <a:rPr lang="cs-CZ" dirty="0" smtClean="0"/>
              <a:t>. In severe </a:t>
            </a:r>
            <a:r>
              <a:rPr lang="cs-CZ" dirty="0" err="1" smtClean="0"/>
              <a:t>causes</a:t>
            </a:r>
            <a:r>
              <a:rPr lang="cs-CZ" dirty="0" smtClean="0"/>
              <a:t>,</a:t>
            </a:r>
            <a:r>
              <a:rPr lang="en-GB" dirty="0" smtClean="0"/>
              <a:t> </a:t>
            </a:r>
            <a:r>
              <a:rPr lang="en-GB" dirty="0"/>
              <a:t>substitution immunoglobulin therapy should be </a:t>
            </a:r>
            <a:r>
              <a:rPr lang="en-GB" dirty="0" smtClean="0"/>
              <a:t>initiated</a:t>
            </a:r>
            <a:r>
              <a:rPr lang="cs-CZ" dirty="0" smtClean="0"/>
              <a:t>.</a:t>
            </a:r>
            <a:endParaRPr lang="en-GB" dirty="0"/>
          </a:p>
          <a:p>
            <a:r>
              <a:rPr lang="en-GB" dirty="0"/>
              <a:t>Monoclonal antibodies interfering with granulocytic migration (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dirty="0" err="1"/>
              <a:t>natalizumab</a:t>
            </a:r>
            <a:r>
              <a:rPr lang="en-GB" dirty="0"/>
              <a:t> - alpha-4-integrin antibodies) - the risk of developing progressive multifocal </a:t>
            </a:r>
            <a:r>
              <a:rPr lang="en-GB" dirty="0" err="1" smtClean="0"/>
              <a:t>panencephalitis</a:t>
            </a:r>
            <a:r>
              <a:rPr lang="cs-CZ" dirty="0" smtClean="0"/>
              <a:t> (JC </a:t>
            </a:r>
            <a:r>
              <a:rPr lang="cs-CZ" dirty="0" err="1" smtClean="0"/>
              <a:t>virosis</a:t>
            </a:r>
            <a:r>
              <a:rPr lang="cs-CZ" dirty="0" smtClean="0"/>
              <a:t>)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/>
              <a:t>Anticytokine</a:t>
            </a:r>
            <a:r>
              <a:rPr lang="en-GB" dirty="0"/>
              <a:t> therapy (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dirty="0" smtClean="0"/>
              <a:t>anti</a:t>
            </a:r>
            <a:r>
              <a:rPr lang="cs-CZ" dirty="0" smtClean="0"/>
              <a:t>-</a:t>
            </a:r>
            <a:r>
              <a:rPr lang="en-GB" dirty="0" smtClean="0"/>
              <a:t>TNF </a:t>
            </a:r>
            <a:r>
              <a:rPr lang="en-GB" dirty="0" err="1"/>
              <a:t>alfa</a:t>
            </a:r>
            <a:r>
              <a:rPr lang="en-GB" dirty="0"/>
              <a:t> - infliximab, </a:t>
            </a:r>
            <a:r>
              <a:rPr lang="en-GB" dirty="0" err="1"/>
              <a:t>adalimumab</a:t>
            </a:r>
            <a:r>
              <a:rPr lang="en-GB" dirty="0"/>
              <a:t>) - risk of TB reactivation, bacterial sepsis, invasive fungal infections. These complications are rare in IL-1 biologic therapy.</a:t>
            </a:r>
          </a:p>
        </p:txBody>
      </p:sp>
    </p:spTree>
    <p:extLst>
      <p:ext uri="{BB962C8B-B14F-4D97-AF65-F5344CB8AC3E}">
        <p14:creationId xmlns:p14="http://schemas.microsoft.com/office/powerpoint/2010/main" val="81477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01391" y="365125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en-US" dirty="0" err="1" smtClean="0"/>
              <a:t>Immunity</a:t>
            </a:r>
            <a:r>
              <a:rPr lang="cs-CZ" altLang="en-US" dirty="0" smtClean="0"/>
              <a:t> in </a:t>
            </a:r>
            <a:r>
              <a:rPr lang="cs-CZ" altLang="en-US" dirty="0" err="1" smtClean="0"/>
              <a:t>seniors</a:t>
            </a:r>
            <a:endParaRPr lang="cs-CZ" alt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601075" cy="4181475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Complex immune deficiency and dysregulation in the elderly is referred to as </a:t>
            </a:r>
            <a:r>
              <a:rPr lang="en-US" altLang="en-US" sz="2400" dirty="0" err="1"/>
              <a:t>immunosenescence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Primary immune </a:t>
            </a:r>
            <a:r>
              <a:rPr lang="en-US" altLang="en-US" sz="2400" dirty="0" smtClean="0"/>
              <a:t>response</a:t>
            </a:r>
            <a:r>
              <a:rPr lang="cs-CZ" altLang="en-US" sz="2400" dirty="0" smtClean="0"/>
              <a:t> </a:t>
            </a:r>
            <a:r>
              <a:rPr lang="cs-CZ" altLang="en-US" sz="2400" dirty="0" err="1" smtClean="0"/>
              <a:t>is</a:t>
            </a:r>
            <a:r>
              <a:rPr lang="en-US" altLang="en-US" sz="2400" dirty="0" smtClean="0"/>
              <a:t> compromised</a:t>
            </a:r>
            <a:r>
              <a:rPr lang="en-US" altLang="en-US" sz="2400" dirty="0"/>
              <a:t>, while secondary immune responses are generally not </a:t>
            </a:r>
            <a:r>
              <a:rPr lang="cs-CZ" altLang="en-US" sz="2400" dirty="0" err="1" smtClean="0"/>
              <a:t>affected</a:t>
            </a:r>
            <a:r>
              <a:rPr lang="en-US" altLang="en-US" sz="2400" dirty="0" smtClean="0"/>
              <a:t>.</a:t>
            </a:r>
            <a:endParaRPr lang="en-US" altLang="en-US" sz="2400" dirty="0"/>
          </a:p>
          <a:p>
            <a:r>
              <a:rPr lang="en-US" altLang="en-US" sz="2400" dirty="0"/>
              <a:t>The decrease in the number of lymphocytes, especially CD4 +, immunoglobulin levels </a:t>
            </a:r>
            <a:r>
              <a:rPr lang="cs-CZ" altLang="en-US" sz="2400" dirty="0" smtClean="0"/>
              <a:t>are </a:t>
            </a:r>
            <a:r>
              <a:rPr lang="cs-CZ" altLang="en-US" sz="2400" dirty="0" err="1" smtClean="0"/>
              <a:t>frequently</a:t>
            </a:r>
            <a:r>
              <a:rPr lang="cs-CZ" altLang="en-US" sz="2400" dirty="0" smtClean="0"/>
              <a:t> </a:t>
            </a:r>
            <a:r>
              <a:rPr lang="en-US" altLang="en-US" sz="2400" dirty="0" smtClean="0"/>
              <a:t>increased</a:t>
            </a:r>
            <a:r>
              <a:rPr lang="en-US" altLang="en-US" sz="2400" dirty="0"/>
              <a:t>.</a:t>
            </a:r>
          </a:p>
          <a:p>
            <a:r>
              <a:rPr lang="cs-CZ" altLang="en-US" sz="2400" dirty="0" smtClean="0"/>
              <a:t>In </a:t>
            </a:r>
            <a:r>
              <a:rPr lang="cs-CZ" altLang="en-US" sz="2400" dirty="0" err="1" smtClean="0"/>
              <a:t>general</a:t>
            </a:r>
            <a:r>
              <a:rPr lang="en-US" altLang="en-US" sz="2400" dirty="0" smtClean="0"/>
              <a:t>, </a:t>
            </a:r>
            <a:r>
              <a:rPr lang="en-US" altLang="en-US" sz="2400" dirty="0"/>
              <a:t>reduced immune reactivity results in mild </a:t>
            </a:r>
            <a:r>
              <a:rPr lang="cs-CZ" altLang="en-US" sz="2400" dirty="0" err="1" smtClean="0"/>
              <a:t>clinical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symptoms of infections but also in relative secondary immunodeficiency.</a:t>
            </a:r>
          </a:p>
          <a:p>
            <a:r>
              <a:rPr lang="cs-CZ" altLang="en-US" sz="2400" dirty="0" err="1" smtClean="0"/>
              <a:t>Immune</a:t>
            </a:r>
            <a:r>
              <a:rPr lang="cs-CZ" altLang="en-US" sz="2400" dirty="0" smtClean="0"/>
              <a:t> </a:t>
            </a:r>
            <a:r>
              <a:rPr lang="cs-CZ" altLang="en-US" sz="2400" dirty="0" err="1" smtClean="0"/>
              <a:t>dysregulation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is manifested by frequent occurrence of autoantibodies and </a:t>
            </a:r>
            <a:r>
              <a:rPr lang="en-US" altLang="en-US" sz="2400" dirty="0" err="1"/>
              <a:t>paraproteins</a:t>
            </a:r>
            <a:r>
              <a:rPr lang="en-US" altLang="en-US" sz="2400" dirty="0"/>
              <a:t>, but these do not usually lead to clinical illness.</a:t>
            </a: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2638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Immunodeficiency</a:t>
            </a:r>
            <a:r>
              <a:rPr lang="cs-CZ" dirty="0" smtClean="0"/>
              <a:t> in </a:t>
            </a:r>
            <a:r>
              <a:rPr lang="cs-CZ" dirty="0" err="1" smtClean="0"/>
              <a:t>chronic</a:t>
            </a:r>
            <a:r>
              <a:rPr lang="cs-CZ" dirty="0" smtClean="0"/>
              <a:t> </a:t>
            </a:r>
            <a:r>
              <a:rPr lang="cs-CZ" dirty="0" err="1" smtClean="0"/>
              <a:t>renal</a:t>
            </a:r>
            <a:r>
              <a:rPr lang="cs-CZ" dirty="0" smtClean="0"/>
              <a:t> </a:t>
            </a:r>
            <a:r>
              <a:rPr lang="cs-CZ" dirty="0" err="1" smtClean="0"/>
              <a:t>failure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Pathogenesis: </a:t>
            </a:r>
            <a:endParaRPr lang="cs-CZ" dirty="0" smtClean="0"/>
          </a:p>
          <a:p>
            <a:pPr lvl="1"/>
            <a:r>
              <a:rPr lang="cs-CZ" dirty="0" smtClean="0"/>
              <a:t>P</a:t>
            </a:r>
            <a:r>
              <a:rPr lang="en-GB" dirty="0" err="1" smtClean="0"/>
              <a:t>hagocytosis</a:t>
            </a:r>
            <a:r>
              <a:rPr lang="en-GB" dirty="0" smtClean="0"/>
              <a:t> </a:t>
            </a:r>
            <a:r>
              <a:rPr lang="en-GB" dirty="0"/>
              <a:t>disorders and cellular immunity due to vitamin D3 deficiency</a:t>
            </a:r>
          </a:p>
          <a:p>
            <a:pPr lvl="1"/>
            <a:r>
              <a:rPr lang="en-GB" dirty="0"/>
              <a:t>Effects of uremic factors</a:t>
            </a:r>
          </a:p>
          <a:p>
            <a:pPr lvl="1"/>
            <a:r>
              <a:rPr lang="en-GB" dirty="0"/>
              <a:t>Phagocytosis disorder due to activation on dialysis membranes</a:t>
            </a:r>
          </a:p>
          <a:p>
            <a:pPr lvl="1"/>
            <a:r>
              <a:rPr lang="en-GB" dirty="0"/>
              <a:t>Secondary antibody immunodeficiency due to T-cell deficiency</a:t>
            </a:r>
          </a:p>
          <a:p>
            <a:r>
              <a:rPr lang="en-GB" dirty="0"/>
              <a:t>Clinical picture: increased incidence of TB, staphylococcal infections, chronic </a:t>
            </a:r>
            <a:r>
              <a:rPr lang="en-GB" dirty="0" err="1"/>
              <a:t>HBsAg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53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9734" y="346271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cs-CZ" altLang="en-US" dirty="0" err="1" smtClean="0"/>
              <a:t>Immunodeficiency</a:t>
            </a:r>
            <a:r>
              <a:rPr lang="cs-CZ" altLang="en-US" dirty="0" smtClean="0"/>
              <a:t> in diabetes</a:t>
            </a:r>
            <a:endParaRPr lang="en-GB" alt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9543" y="2209801"/>
            <a:ext cx="8328834" cy="4181475"/>
          </a:xfrm>
        </p:spPr>
        <p:txBody>
          <a:bodyPr>
            <a:normAutofit fontScale="92500"/>
          </a:bodyPr>
          <a:lstStyle/>
          <a:p>
            <a:r>
              <a:rPr lang="en-US" altLang="en-US" dirty="0"/>
              <a:t>Complex impairment of immune functions, the most </a:t>
            </a:r>
            <a:r>
              <a:rPr lang="cs-CZ" altLang="en-US" dirty="0" err="1" smtClean="0"/>
              <a:t>significantly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dist</a:t>
            </a:r>
            <a:r>
              <a:rPr lang="en-US" altLang="en-US" dirty="0" err="1" smtClean="0"/>
              <a:t>urbed</a:t>
            </a:r>
            <a:r>
              <a:rPr lang="en-US" altLang="en-US" dirty="0" smtClean="0"/>
              <a:t> </a:t>
            </a:r>
            <a:r>
              <a:rPr lang="cs-CZ" altLang="en-US" dirty="0" err="1" smtClean="0"/>
              <a:t>is</a:t>
            </a:r>
            <a:r>
              <a:rPr lang="cs-CZ" altLang="en-US" dirty="0" smtClean="0"/>
              <a:t> </a:t>
            </a:r>
            <a:r>
              <a:rPr lang="en-US" altLang="en-US" dirty="0" smtClean="0"/>
              <a:t>phagocytosis </a:t>
            </a:r>
            <a:r>
              <a:rPr lang="en-US" altLang="en-US" dirty="0"/>
              <a:t>(chemotaxis, killing ability), due to impaired glucose metabolism in granulocytes.</a:t>
            </a:r>
          </a:p>
          <a:p>
            <a:r>
              <a:rPr lang="en-US" altLang="en-US" dirty="0"/>
              <a:t>T-lymphocyte abnormalities can also be detected.</a:t>
            </a:r>
          </a:p>
          <a:p>
            <a:r>
              <a:rPr lang="cs-CZ" altLang="en-US" dirty="0" err="1" smtClean="0"/>
              <a:t>Microangipathy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leads</a:t>
            </a:r>
            <a:r>
              <a:rPr lang="cs-CZ" altLang="en-US" dirty="0" smtClean="0"/>
              <a:t> to </a:t>
            </a:r>
            <a:r>
              <a:rPr lang="cs-CZ" altLang="en-US" dirty="0" err="1" smtClean="0"/>
              <a:t>disturbed</a:t>
            </a:r>
            <a:r>
              <a:rPr lang="cs-CZ" altLang="en-US" dirty="0" smtClean="0"/>
              <a:t> </a:t>
            </a:r>
            <a:r>
              <a:rPr lang="en-US" altLang="en-US" dirty="0" smtClean="0"/>
              <a:t>blood </a:t>
            </a:r>
            <a:r>
              <a:rPr lang="en-US" altLang="en-US" dirty="0"/>
              <a:t>circulation in the tissues. </a:t>
            </a:r>
            <a:r>
              <a:rPr lang="en-US" altLang="en-US" dirty="0" err="1" smtClean="0"/>
              <a:t>Th</a:t>
            </a:r>
            <a:r>
              <a:rPr lang="cs-CZ" altLang="en-US" dirty="0" err="1" smtClean="0"/>
              <a:t>is</a:t>
            </a:r>
            <a:r>
              <a:rPr lang="en-US" altLang="en-US" dirty="0" smtClean="0"/>
              <a:t> result</a:t>
            </a:r>
            <a:r>
              <a:rPr lang="cs-CZ" altLang="en-US" dirty="0" smtClean="0"/>
              <a:t>s</a:t>
            </a:r>
            <a:r>
              <a:rPr lang="en-US" altLang="en-US" dirty="0" smtClean="0"/>
              <a:t> </a:t>
            </a:r>
            <a:r>
              <a:rPr lang="en-US" altLang="en-US" dirty="0"/>
              <a:t>is insufficient penetration of granulocytes into the site of inflammation.</a:t>
            </a:r>
          </a:p>
          <a:p>
            <a:r>
              <a:rPr lang="cs-CZ" altLang="en-US" dirty="0" err="1" smtClean="0"/>
              <a:t>Clinical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consequences</a:t>
            </a:r>
            <a:r>
              <a:rPr lang="cs-CZ" altLang="en-US" dirty="0" smtClean="0"/>
              <a:t> are p</a:t>
            </a:r>
            <a:r>
              <a:rPr lang="en-US" altLang="en-US" dirty="0" err="1" smtClean="0"/>
              <a:t>yoderma</a:t>
            </a:r>
            <a:r>
              <a:rPr lang="en-US" altLang="en-US" dirty="0"/>
              <a:t>, poor wound healing, </a:t>
            </a:r>
            <a:r>
              <a:rPr lang="en-US" altLang="en-US" dirty="0" err="1" smtClean="0"/>
              <a:t>phlegmon</a:t>
            </a:r>
            <a:r>
              <a:rPr lang="cs-CZ" altLang="en-US" dirty="0" smtClean="0"/>
              <a:t>s</a:t>
            </a:r>
            <a:r>
              <a:rPr lang="en-US" altLang="en-US" dirty="0" smtClean="0"/>
              <a:t>, </a:t>
            </a:r>
            <a:r>
              <a:rPr lang="en-US" altLang="en-US" dirty="0"/>
              <a:t>peripheral necrosis, fungal skin infections.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111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en-US" dirty="0" err="1" smtClean="0"/>
              <a:t>Immunodeficiency</a:t>
            </a:r>
            <a:r>
              <a:rPr lang="cs-CZ" altLang="en-US" dirty="0" smtClean="0"/>
              <a:t> </a:t>
            </a:r>
            <a:r>
              <a:rPr lang="cs-CZ" altLang="en-US" dirty="0" smtClean="0"/>
              <a:t>in </a:t>
            </a:r>
            <a:r>
              <a:rPr lang="cs-CZ" altLang="en-US" dirty="0" err="1" smtClean="0"/>
              <a:t>chronic</a:t>
            </a:r>
            <a:r>
              <a:rPr lang="cs-CZ" altLang="en-US" dirty="0" smtClean="0"/>
              <a:t> liver </a:t>
            </a:r>
            <a:r>
              <a:rPr lang="cs-CZ" altLang="en-US" dirty="0" err="1" smtClean="0"/>
              <a:t>failure</a:t>
            </a:r>
            <a:endParaRPr lang="cs-CZ" alt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2783" y="2183467"/>
            <a:ext cx="9946433" cy="4181475"/>
          </a:xfrm>
        </p:spPr>
        <p:txBody>
          <a:bodyPr>
            <a:normAutofit/>
          </a:bodyPr>
          <a:lstStyle/>
          <a:p>
            <a:r>
              <a:rPr lang="en-GB" altLang="en-US" dirty="0" smtClean="0"/>
              <a:t>Low levels of complement system components, impaired function and number of neutrophils due to </a:t>
            </a:r>
            <a:r>
              <a:rPr lang="en-GB" altLang="en-US" dirty="0" err="1" smtClean="0"/>
              <a:t>hypersplenism</a:t>
            </a:r>
            <a:r>
              <a:rPr lang="en-GB" altLang="en-US" dirty="0" smtClean="0"/>
              <a:t>.</a:t>
            </a:r>
          </a:p>
          <a:p>
            <a:r>
              <a:rPr lang="en-GB" altLang="en-US" dirty="0" smtClean="0"/>
              <a:t>In patients with a portal shun</a:t>
            </a:r>
            <a:r>
              <a:rPr lang="cs-CZ" altLang="en-US" dirty="0" smtClean="0"/>
              <a:t>t</a:t>
            </a:r>
            <a:r>
              <a:rPr lang="en-GB" altLang="en-US" dirty="0" smtClean="0"/>
              <a:t>, the fil</a:t>
            </a:r>
            <a:r>
              <a:rPr lang="cs-CZ" altLang="en-US" dirty="0" err="1" smtClean="0"/>
              <a:t>trating</a:t>
            </a:r>
            <a:r>
              <a:rPr lang="en-GB" altLang="en-US" dirty="0" smtClean="0"/>
              <a:t> function of the </a:t>
            </a:r>
            <a:r>
              <a:rPr lang="en-GB" altLang="en-US" dirty="0" err="1" smtClean="0"/>
              <a:t>Kupfer</a:t>
            </a:r>
            <a:r>
              <a:rPr lang="en-GB" altLang="en-US" dirty="0" smtClean="0"/>
              <a:t> cells is missing, leading to the fact that particles (in</a:t>
            </a:r>
            <a:r>
              <a:rPr lang="cs-CZ" altLang="en-US" dirty="0" err="1" smtClean="0"/>
              <a:t>cluding</a:t>
            </a:r>
            <a:r>
              <a:rPr lang="en-GB" altLang="en-US" dirty="0" smtClean="0"/>
              <a:t> bacteria) or toxins ( including endotoxin) from the portal vein </a:t>
            </a:r>
            <a:r>
              <a:rPr lang="cs-CZ" altLang="en-US" dirty="0" err="1" smtClean="0"/>
              <a:t>enters</a:t>
            </a:r>
            <a:r>
              <a:rPr lang="en-GB" altLang="en-US" dirty="0" smtClean="0"/>
              <a:t> </a:t>
            </a:r>
            <a:r>
              <a:rPr lang="en-GB" altLang="en-US" dirty="0" smtClean="0"/>
              <a:t>the systemic circulation.</a:t>
            </a:r>
          </a:p>
          <a:p>
            <a:r>
              <a:rPr lang="en-GB" altLang="en-US" dirty="0" smtClean="0"/>
              <a:t>Leads to </a:t>
            </a:r>
            <a:r>
              <a:rPr lang="en-GB" altLang="en-US" dirty="0" err="1" smtClean="0"/>
              <a:t>phlegmons</a:t>
            </a:r>
            <a:r>
              <a:rPr lang="en-GB" altLang="en-US" dirty="0" smtClean="0"/>
              <a:t>, pyoderma, pulmonary complications</a:t>
            </a:r>
          </a:p>
          <a:p>
            <a:r>
              <a:rPr lang="en-GB" altLang="en-US" dirty="0" smtClean="0"/>
              <a:t>Severe hepatic failure - tendency to sepsis and bacterial peritonitis.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1487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GB" altLang="en-US" dirty="0" smtClean="0"/>
              <a:t>I</a:t>
            </a:r>
            <a:r>
              <a:rPr lang="cs-CZ" altLang="en-US" dirty="0" err="1" smtClean="0"/>
              <a:t>mmundeficincy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caused</a:t>
            </a:r>
            <a:r>
              <a:rPr lang="cs-CZ" altLang="en-US" dirty="0" smtClean="0"/>
              <a:t> by </a:t>
            </a:r>
            <a:r>
              <a:rPr lang="cs-CZ" altLang="en-US" dirty="0" err="1" smtClean="0"/>
              <a:t>malnutrition</a:t>
            </a:r>
            <a:endParaRPr lang="en-GB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8300" y="2133601"/>
            <a:ext cx="8763000" cy="4181475"/>
          </a:xfrm>
        </p:spPr>
        <p:txBody>
          <a:bodyPr>
            <a:normAutofit fontScale="92500"/>
          </a:bodyPr>
          <a:lstStyle/>
          <a:p>
            <a:r>
              <a:rPr lang="en-US" altLang="en-US" dirty="0"/>
              <a:t>Protein-calorie malnutrition, </a:t>
            </a:r>
            <a:r>
              <a:rPr lang="en-US" altLang="en-US" dirty="0" err="1"/>
              <a:t>hypovitaminosis</a:t>
            </a:r>
            <a:r>
              <a:rPr lang="en-US" altLang="en-US" dirty="0"/>
              <a:t>, lack of trace elements can be used.</a:t>
            </a:r>
          </a:p>
          <a:p>
            <a:r>
              <a:rPr lang="en-US" altLang="en-US" dirty="0"/>
              <a:t>The specific immune system affects how much of the food is inadequate.</a:t>
            </a:r>
          </a:p>
          <a:p>
            <a:r>
              <a:rPr lang="en-US" altLang="en-US" dirty="0"/>
              <a:t>It is estimated that severe malnutrition exacerbates the increase in mortality of pneumonia 10x, gastroenteritis 30x.</a:t>
            </a:r>
          </a:p>
          <a:p>
            <a:r>
              <a:rPr lang="en-US" altLang="en-US" dirty="0"/>
              <a:t>The cause may be malnutrition, </a:t>
            </a:r>
            <a:r>
              <a:rPr lang="cs-CZ" altLang="en-US" dirty="0" smtClean="0"/>
              <a:t>but </a:t>
            </a:r>
            <a:r>
              <a:rPr lang="cs-CZ" altLang="en-US" dirty="0" err="1" smtClean="0"/>
              <a:t>also</a:t>
            </a:r>
            <a:r>
              <a:rPr lang="cs-CZ" altLang="en-US" dirty="0" smtClean="0"/>
              <a:t> </a:t>
            </a:r>
            <a:r>
              <a:rPr lang="en-US" altLang="en-US" dirty="0" err="1" smtClean="0"/>
              <a:t>anoraxia</a:t>
            </a:r>
            <a:r>
              <a:rPr lang="en-US" altLang="en-US" dirty="0" smtClean="0"/>
              <a:t> </a:t>
            </a:r>
            <a:r>
              <a:rPr lang="en-US" altLang="en-US" dirty="0"/>
              <a:t>nervosa, alcoholism, digestive tract diseases.</a:t>
            </a:r>
          </a:p>
          <a:p>
            <a:r>
              <a:rPr lang="en-US" altLang="en-US" dirty="0"/>
              <a:t>Clinically, patients have an increased incidence of infections, including parasitic and mycobacterial infections.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793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2745" cy="1325563"/>
          </a:xfrm>
        </p:spPr>
        <p:txBody>
          <a:bodyPr>
            <a:normAutofit/>
          </a:bodyPr>
          <a:lstStyle/>
          <a:p>
            <a:r>
              <a:rPr lang="en-GB" dirty="0" smtClean="0"/>
              <a:t>Non-immunodeficiency diseases that can manifest like </a:t>
            </a:r>
            <a:r>
              <a:rPr lang="en-GB" dirty="0" err="1" smtClean="0"/>
              <a:t>immunodeficiencies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Allergic</a:t>
            </a:r>
            <a:r>
              <a:rPr lang="cs-CZ" dirty="0"/>
              <a:t> </a:t>
            </a:r>
            <a:r>
              <a:rPr lang="cs-CZ" dirty="0" err="1"/>
              <a:t>diseases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respiratory</a:t>
            </a:r>
            <a:r>
              <a:rPr lang="cs-CZ" dirty="0"/>
              <a:t> </a:t>
            </a:r>
            <a:r>
              <a:rPr lang="cs-CZ" dirty="0" err="1"/>
              <a:t>tract</a:t>
            </a:r>
            <a:endParaRPr lang="cs-CZ" dirty="0"/>
          </a:p>
          <a:p>
            <a:r>
              <a:rPr lang="cs-CZ" dirty="0" err="1" smtClean="0"/>
              <a:t>Adenoids</a:t>
            </a:r>
            <a:endParaRPr lang="cs-CZ" dirty="0"/>
          </a:p>
          <a:p>
            <a:r>
              <a:rPr lang="cs-CZ" dirty="0" err="1"/>
              <a:t>Gastroesophageal</a:t>
            </a:r>
            <a:r>
              <a:rPr lang="cs-CZ" dirty="0"/>
              <a:t> reflux</a:t>
            </a:r>
          </a:p>
          <a:p>
            <a:r>
              <a:rPr lang="cs-CZ" dirty="0" err="1"/>
              <a:t>Anatomical</a:t>
            </a:r>
            <a:r>
              <a:rPr lang="cs-CZ" dirty="0"/>
              <a:t> </a:t>
            </a:r>
            <a:r>
              <a:rPr lang="cs-CZ" dirty="0" err="1"/>
              <a:t>abnormalities</a:t>
            </a:r>
            <a:endParaRPr lang="cs-CZ" dirty="0"/>
          </a:p>
          <a:p>
            <a:r>
              <a:rPr lang="cs-CZ" dirty="0" err="1"/>
              <a:t>Cystic</a:t>
            </a:r>
            <a:r>
              <a:rPr lang="cs-CZ" dirty="0"/>
              <a:t> </a:t>
            </a:r>
            <a:r>
              <a:rPr lang="cs-CZ" dirty="0" err="1"/>
              <a:t>fibrosis</a:t>
            </a:r>
            <a:endParaRPr lang="cs-CZ" dirty="0"/>
          </a:p>
          <a:p>
            <a:r>
              <a:rPr lang="cs-CZ" dirty="0" err="1"/>
              <a:t>Ciliary</a:t>
            </a:r>
            <a:r>
              <a:rPr lang="cs-CZ" dirty="0"/>
              <a:t> </a:t>
            </a:r>
            <a:r>
              <a:rPr lang="cs-CZ" dirty="0" err="1" smtClean="0"/>
              <a:t>dyskinesis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2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415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Gentic</a:t>
            </a:r>
            <a:r>
              <a:rPr lang="cs-CZ" dirty="0" smtClean="0"/>
              <a:t> </a:t>
            </a:r>
            <a:r>
              <a:rPr lang="cs-CZ" dirty="0" err="1" smtClean="0"/>
              <a:t>abnormalities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immune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do not </a:t>
            </a:r>
            <a:r>
              <a:rPr lang="cs-CZ" dirty="0" err="1" smtClean="0"/>
              <a:t>lead</a:t>
            </a:r>
            <a:r>
              <a:rPr lang="cs-CZ" dirty="0" smtClean="0"/>
              <a:t> to </a:t>
            </a:r>
            <a:r>
              <a:rPr lang="cs-CZ" dirty="0" err="1" smtClean="0"/>
              <a:t>immunodeficiency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Selective IgA </a:t>
            </a:r>
            <a:r>
              <a:rPr lang="cs-CZ" dirty="0" smtClean="0"/>
              <a:t>d</a:t>
            </a:r>
            <a:r>
              <a:rPr lang="en-GB" dirty="0" err="1" smtClean="0"/>
              <a:t>eficiency</a:t>
            </a:r>
            <a:r>
              <a:rPr lang="en-GB" dirty="0" smtClean="0"/>
              <a:t> (prevalence of about 1: 500)</a:t>
            </a:r>
            <a:r>
              <a:rPr lang="cs-CZ" dirty="0" smtClean="0"/>
              <a:t>-</a:t>
            </a:r>
            <a:endParaRPr lang="en-GB" dirty="0" smtClean="0"/>
          </a:p>
          <a:p>
            <a:r>
              <a:rPr lang="en-GB" dirty="0" smtClean="0"/>
              <a:t>Deficiency of </a:t>
            </a:r>
            <a:r>
              <a:rPr lang="en-GB" dirty="0" err="1" smtClean="0"/>
              <a:t>mannan</a:t>
            </a:r>
            <a:r>
              <a:rPr lang="en-GB" dirty="0" smtClean="0"/>
              <a:t>-binding lectin (MBL – activator of the third complement pathway) homozygous </a:t>
            </a:r>
            <a:r>
              <a:rPr lang="en-GB" dirty="0" err="1" smtClean="0"/>
              <a:t>def</a:t>
            </a:r>
            <a:r>
              <a:rPr lang="cs-CZ" dirty="0" smtClean="0"/>
              <a:t>i</a:t>
            </a:r>
            <a:r>
              <a:rPr lang="en-GB" dirty="0" err="1" smtClean="0"/>
              <a:t>ciency</a:t>
            </a:r>
            <a:r>
              <a:rPr lang="en-GB" dirty="0" smtClean="0"/>
              <a:t> 5%, 25% </a:t>
            </a:r>
            <a:r>
              <a:rPr lang="en-GB" dirty="0" err="1" smtClean="0"/>
              <a:t>hetrozygous</a:t>
            </a:r>
            <a:r>
              <a:rPr lang="en-GB" dirty="0" smtClean="0"/>
              <a:t> deficiency</a:t>
            </a:r>
            <a:r>
              <a:rPr lang="cs-CZ" dirty="0" smtClean="0"/>
              <a:t>.</a:t>
            </a:r>
            <a:endParaRPr lang="en-GB" dirty="0" smtClean="0"/>
          </a:p>
          <a:p>
            <a:r>
              <a:rPr lang="en-GB" dirty="0" smtClean="0"/>
              <a:t>Deficiency CCR5 Δ32 (in Europe about 1% of </a:t>
            </a:r>
            <a:r>
              <a:rPr lang="en-GB" dirty="0" err="1" smtClean="0"/>
              <a:t>homozygos</a:t>
            </a:r>
            <a:r>
              <a:rPr lang="en-GB" dirty="0" smtClean="0"/>
              <a:t>, 5-10% of heterozygotes) - perhaps aggravating complications in </a:t>
            </a:r>
            <a:r>
              <a:rPr lang="en-GB" dirty="0" err="1" smtClean="0"/>
              <a:t>flavivirus</a:t>
            </a:r>
            <a:r>
              <a:rPr lang="en-GB" dirty="0" smtClean="0"/>
              <a:t> infections (tick encephalitis), protect against HIV, perhaps plague.</a:t>
            </a:r>
          </a:p>
          <a:p>
            <a:r>
              <a:rPr lang="en-GB" dirty="0" smtClean="0"/>
              <a:t>However, we can also meet with patients with marked </a:t>
            </a:r>
            <a:r>
              <a:rPr lang="en-GB" dirty="0" err="1" smtClean="0"/>
              <a:t>hypogammaglobulinaemia</a:t>
            </a:r>
            <a:r>
              <a:rPr lang="en-GB" dirty="0" smtClean="0"/>
              <a:t> without symptoms of immunodeficiency.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44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Imunodeficiency states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919289" y="1685926"/>
            <a:ext cx="8497887" cy="4181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Primary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Caused by defined genetic defect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Usually rare, but severe (exception: IgA deficiency)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Se</a:t>
            </a:r>
            <a:r>
              <a:rPr lang="cs-CZ" altLang="en-US" dirty="0" err="1" smtClean="0"/>
              <a:t>condary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Consequence of so</a:t>
            </a:r>
            <a:r>
              <a:rPr lang="cs-CZ" altLang="en-US" sz="3200" dirty="0"/>
              <a:t>m</a:t>
            </a:r>
            <a:r>
              <a:rPr lang="en-US" altLang="en-US" sz="3200" dirty="0"/>
              <a:t>e other disease, treatment, environmental factors…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Usually frequent, but usually clinically </a:t>
            </a:r>
            <a:r>
              <a:rPr lang="en-US" altLang="en-US" sz="3200" dirty="0" smtClean="0"/>
              <a:t>mild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776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381000"/>
            <a:ext cx="9677400" cy="1176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en-US" sz="4000" dirty="0" err="1" smtClean="0"/>
              <a:t>Therapy</a:t>
            </a:r>
            <a:r>
              <a:rPr lang="cs-CZ" altLang="en-US" sz="4000" dirty="0" smtClean="0"/>
              <a:t> </a:t>
            </a:r>
            <a:r>
              <a:rPr lang="cs-CZ" altLang="en-US" sz="4000" dirty="0" err="1" smtClean="0"/>
              <a:t>of</a:t>
            </a:r>
            <a:r>
              <a:rPr lang="cs-CZ" altLang="en-US" sz="4000" dirty="0" smtClean="0"/>
              <a:t> </a:t>
            </a:r>
            <a:r>
              <a:rPr lang="cs-CZ" altLang="en-US" sz="4000" dirty="0" err="1" smtClean="0"/>
              <a:t>primary</a:t>
            </a:r>
            <a:r>
              <a:rPr lang="cs-CZ" altLang="en-US" sz="4000" dirty="0" smtClean="0"/>
              <a:t> </a:t>
            </a:r>
            <a:r>
              <a:rPr lang="cs-CZ" altLang="en-US" sz="4000" dirty="0" err="1" smtClean="0"/>
              <a:t>immunodefciemncies</a:t>
            </a:r>
            <a:endParaRPr lang="cs-CZ" alt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7300" y="1685926"/>
            <a:ext cx="9601200" cy="4181475"/>
          </a:xfrm>
        </p:spPr>
        <p:txBody>
          <a:bodyPr>
            <a:normAutofit/>
          </a:bodyPr>
          <a:lstStyle/>
          <a:p>
            <a:r>
              <a:rPr lang="en-US" altLang="en-US" dirty="0"/>
              <a:t>The most severe conditions (SCID, LAD syndrome, </a:t>
            </a:r>
            <a:r>
              <a:rPr lang="en-US" altLang="en-US" dirty="0" err="1"/>
              <a:t>Wiskott</a:t>
            </a:r>
            <a:r>
              <a:rPr lang="en-US" altLang="en-US" dirty="0"/>
              <a:t>-Aldrich syndrome) - hematopoietic cell transplantation.</a:t>
            </a:r>
          </a:p>
          <a:p>
            <a:r>
              <a:rPr lang="en-US" altLang="en-US" dirty="0"/>
              <a:t>Antibody immunodeficiency: substitution immunoglobulin therapy + antibiotic prophylaxis if </a:t>
            </a:r>
            <a:r>
              <a:rPr lang="en-US" altLang="en-US" dirty="0" smtClean="0"/>
              <a:t>necessary</a:t>
            </a:r>
            <a:r>
              <a:rPr lang="cs-CZ" altLang="en-US" dirty="0" smtClean="0"/>
              <a:t>.</a:t>
            </a:r>
            <a:endParaRPr lang="en-US" altLang="en-US" dirty="0"/>
          </a:p>
          <a:p>
            <a:r>
              <a:rPr lang="en-US" altLang="en-US" dirty="0"/>
              <a:t>In most other cases, only antibiotic prophylaxis is possible.</a:t>
            </a:r>
          </a:p>
          <a:p>
            <a:r>
              <a:rPr lang="en-US" altLang="en-US" dirty="0"/>
              <a:t>Vaccination with live vaccines should always be avoided.</a:t>
            </a:r>
          </a:p>
          <a:p>
            <a:r>
              <a:rPr lang="en-US" altLang="en-US" dirty="0"/>
              <a:t>In patients with T-cell and combined immunodeficiency, only irradiated blood derivatives may be administered - the risk of </a:t>
            </a:r>
            <a:r>
              <a:rPr lang="en-US" altLang="en-US" dirty="0" smtClean="0"/>
              <a:t>transfusion</a:t>
            </a:r>
            <a:r>
              <a:rPr lang="cs-CZ" altLang="en-US" dirty="0" smtClean="0"/>
              <a:t>-</a:t>
            </a:r>
            <a:r>
              <a:rPr lang="en-US" altLang="en-US" dirty="0" smtClean="0"/>
              <a:t>induced GVHR</a:t>
            </a:r>
            <a:r>
              <a:rPr lang="en-US" altLang="en-US" dirty="0"/>
              <a:t>.</a:t>
            </a:r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2721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1209256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en-US" dirty="0" smtClean="0"/>
              <a:t>Gene </a:t>
            </a:r>
            <a:r>
              <a:rPr lang="cs-CZ" altLang="en-US" dirty="0" err="1" smtClean="0"/>
              <a:t>therapy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of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primary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immunodeficiencies</a:t>
            </a:r>
            <a:endParaRPr lang="cs-CZ" alt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8300" y="1685926"/>
            <a:ext cx="8991600" cy="4181475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The principle is the transduction of the missing gene into </a:t>
            </a:r>
            <a:r>
              <a:rPr lang="cs-CZ" altLang="en-US" dirty="0" err="1" smtClean="0"/>
              <a:t>the</a:t>
            </a:r>
            <a:r>
              <a:rPr lang="cs-CZ" altLang="en-US" dirty="0" smtClean="0"/>
              <a:t> </a:t>
            </a:r>
            <a:r>
              <a:rPr lang="en-US" altLang="en-US" dirty="0" smtClean="0"/>
              <a:t>target </a:t>
            </a:r>
            <a:r>
              <a:rPr lang="en-US" altLang="en-US" dirty="0"/>
              <a:t>cells (in primary </a:t>
            </a:r>
            <a:r>
              <a:rPr lang="en-US" altLang="en-US" dirty="0" err="1"/>
              <a:t>immunodeficiencies</a:t>
            </a:r>
            <a:r>
              <a:rPr lang="en-US" altLang="en-US" dirty="0"/>
              <a:t>, preferably CD34 +) cells.</a:t>
            </a:r>
          </a:p>
          <a:p>
            <a:r>
              <a:rPr lang="en-US" altLang="en-US" dirty="0"/>
              <a:t>Retroviral vectors, in which the gag, </a:t>
            </a:r>
            <a:r>
              <a:rPr lang="en-US" altLang="en-US" dirty="0" err="1"/>
              <a:t>env</a:t>
            </a:r>
            <a:r>
              <a:rPr lang="en-US" altLang="en-US" dirty="0"/>
              <a:t>, pol genes have been replaced with the desired gene, are used. LTR sequences </a:t>
            </a:r>
            <a:r>
              <a:rPr lang="en-US" altLang="en-US" dirty="0" smtClean="0"/>
              <a:t>allow </a:t>
            </a:r>
            <a:r>
              <a:rPr lang="en-US" altLang="en-US" dirty="0"/>
              <a:t>the insertion of DNA into the genome of the </a:t>
            </a:r>
            <a:r>
              <a:rPr lang="en-US" altLang="en-US" dirty="0" smtClean="0"/>
              <a:t>cell.</a:t>
            </a:r>
            <a:endParaRPr lang="en-US" altLang="en-US" dirty="0"/>
          </a:p>
          <a:p>
            <a:r>
              <a:rPr lang="en-US" altLang="en-US" dirty="0"/>
              <a:t>Also </a:t>
            </a:r>
            <a:r>
              <a:rPr lang="en-US" altLang="en-US" dirty="0" smtClean="0"/>
              <a:t>reverse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transcriptase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is</a:t>
            </a:r>
            <a:r>
              <a:rPr lang="cs-CZ" altLang="en-US" dirty="0" smtClean="0"/>
              <a:t> </a:t>
            </a:r>
            <a:r>
              <a:rPr lang="en-US" altLang="en-US" dirty="0" smtClean="0"/>
              <a:t>included </a:t>
            </a:r>
            <a:r>
              <a:rPr lang="en-US" altLang="en-US" dirty="0"/>
              <a:t>in the vector </a:t>
            </a:r>
            <a:r>
              <a:rPr lang="en-US" altLang="en-US" dirty="0" smtClean="0"/>
              <a:t>allowing </a:t>
            </a:r>
            <a:r>
              <a:rPr lang="en-US" altLang="en-US" dirty="0"/>
              <a:t>transcription from RNA to c-DNA.</a:t>
            </a:r>
          </a:p>
          <a:p>
            <a:r>
              <a:rPr lang="en-US" altLang="en-US" dirty="0"/>
              <a:t>Experimentally used in some types of SCID (if not a suitable donor of hematopoietic cells).</a:t>
            </a:r>
          </a:p>
          <a:p>
            <a:r>
              <a:rPr lang="cs-CZ" altLang="en-US" dirty="0" err="1" smtClean="0"/>
              <a:t>Anecdotal</a:t>
            </a:r>
            <a:r>
              <a:rPr lang="cs-CZ" altLang="en-US" dirty="0" smtClean="0"/>
              <a:t> </a:t>
            </a:r>
            <a:r>
              <a:rPr lang="en-US" altLang="en-US" dirty="0" smtClean="0"/>
              <a:t>cases </a:t>
            </a:r>
            <a:r>
              <a:rPr lang="en-US" altLang="en-US" dirty="0"/>
              <a:t>of chronic granulomatous disease, </a:t>
            </a:r>
            <a:r>
              <a:rPr lang="en-US" altLang="en-US" dirty="0" err="1"/>
              <a:t>Wiskott</a:t>
            </a:r>
            <a:r>
              <a:rPr lang="en-US" altLang="en-US" dirty="0"/>
              <a:t>-Aldrich syndrome.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23436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13787" cy="1143000"/>
          </a:xfrm>
        </p:spPr>
        <p:txBody>
          <a:bodyPr/>
          <a:lstStyle/>
          <a:p>
            <a:pPr eaLnBrk="1" hangingPunct="1"/>
            <a:r>
              <a:rPr lang="cs-CZ" altLang="en-US" sz="4000" b="1"/>
              <a:t>Causes of secondary immunodeficiency</a:t>
            </a:r>
            <a:endParaRPr lang="en-GB" altLang="en-US" sz="40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557339"/>
            <a:ext cx="8748712" cy="41814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Metabolic - </a:t>
            </a:r>
            <a:r>
              <a:rPr lang="en-US" altLang="en-US" dirty="0" err="1" smtClean="0"/>
              <a:t>ur</a:t>
            </a:r>
            <a:r>
              <a:rPr lang="cs-CZ" altLang="en-US" dirty="0" smtClean="0"/>
              <a:t>e</a:t>
            </a:r>
            <a:r>
              <a:rPr lang="en-US" altLang="en-US" dirty="0" err="1" smtClean="0"/>
              <a:t>mia</a:t>
            </a:r>
            <a:r>
              <a:rPr lang="en-US" altLang="en-US" dirty="0" smtClean="0"/>
              <a:t>, diabetes, </a:t>
            </a:r>
            <a:r>
              <a:rPr lang="en-US" altLang="en-US" dirty="0" err="1" smtClean="0"/>
              <a:t>malnutr</a:t>
            </a:r>
            <a:r>
              <a:rPr lang="cs-CZ" altLang="en-US" dirty="0" err="1" smtClean="0"/>
              <a:t>it</a:t>
            </a:r>
            <a:r>
              <a:rPr lang="en-US" altLang="en-US" dirty="0" smtClean="0"/>
              <a:t>ion</a:t>
            </a:r>
          </a:p>
          <a:p>
            <a:pPr eaLnBrk="1" hangingPunct="1"/>
            <a:r>
              <a:rPr lang="en-US" altLang="en-US" dirty="0" smtClean="0"/>
              <a:t>Iatrogenic – </a:t>
            </a:r>
            <a:r>
              <a:rPr lang="en-US" altLang="en-US" dirty="0" err="1" smtClean="0"/>
              <a:t>cytostatics</a:t>
            </a:r>
            <a:r>
              <a:rPr lang="en-US" altLang="en-US" dirty="0" smtClean="0"/>
              <a:t>,</a:t>
            </a:r>
            <a:r>
              <a:rPr lang="cs-CZ" altLang="en-US" dirty="0" smtClean="0"/>
              <a:t> </a:t>
            </a:r>
            <a:r>
              <a:rPr lang="en-US" altLang="en-US" dirty="0" smtClean="0"/>
              <a:t>immunosuppress</a:t>
            </a:r>
            <a:r>
              <a:rPr lang="cs-CZ" altLang="en-US" dirty="0" err="1" smtClean="0"/>
              <a:t>ive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treatment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Malignat</a:t>
            </a:r>
            <a:r>
              <a:rPr lang="en-US" altLang="en-US" dirty="0" smtClean="0"/>
              <a:t> tumors</a:t>
            </a:r>
          </a:p>
          <a:p>
            <a:pPr eaLnBrk="1" hangingPunct="1"/>
            <a:r>
              <a:rPr lang="en-US" altLang="en-US" dirty="0" smtClean="0"/>
              <a:t>Viral infections - </a:t>
            </a:r>
            <a:r>
              <a:rPr lang="cs-CZ" altLang="en-US" dirty="0" smtClean="0"/>
              <a:t>HIV</a:t>
            </a:r>
            <a:r>
              <a:rPr lang="en-US" altLang="en-US" dirty="0" smtClean="0"/>
              <a:t>, CMV</a:t>
            </a:r>
            <a:r>
              <a:rPr lang="cs-CZ" altLang="en-US" dirty="0" smtClean="0"/>
              <a:t>,</a:t>
            </a:r>
            <a:r>
              <a:rPr lang="en-US" altLang="en-US" dirty="0" smtClean="0"/>
              <a:t> measles, infectious mononucleosis</a:t>
            </a:r>
          </a:p>
          <a:p>
            <a:pPr eaLnBrk="1" hangingPunct="1"/>
            <a:r>
              <a:rPr lang="en-US" altLang="en-US" dirty="0" smtClean="0"/>
              <a:t>Splenectomy </a:t>
            </a:r>
          </a:p>
          <a:p>
            <a:pPr eaLnBrk="1" hangingPunct="1"/>
            <a:r>
              <a:rPr lang="en-US" altLang="en-US" dirty="0" err="1" smtClean="0"/>
              <a:t>Stres</a:t>
            </a:r>
            <a:r>
              <a:rPr lang="cs-CZ" altLang="en-US" dirty="0" smtClean="0"/>
              <a:t>s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Injuries, operations, general </a:t>
            </a:r>
            <a:r>
              <a:rPr lang="en-US" altLang="en-US" dirty="0" err="1" smtClean="0"/>
              <a:t>anestes</a:t>
            </a:r>
            <a:r>
              <a:rPr lang="cs-CZ" altLang="en-US" dirty="0" err="1" smtClean="0"/>
              <a:t>ia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80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0586" y="248747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err="1" smtClean="0"/>
              <a:t>Complications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immunodeficiency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415974"/>
            <a:ext cx="10685929" cy="517064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Tendency to infectious complications,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mainly</a:t>
            </a: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serious infectious complications.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GB" altLang="cs-CZ" sz="24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Infections may be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caused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by </a:t>
            </a: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usual </a:t>
            </a: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or opportunistic pathogens.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GB" altLang="cs-CZ" sz="24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The response to antibiotic treatment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is</a:t>
            </a: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insufficient.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GB" altLang="cs-CZ" sz="24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In primary immune deficiencies we frequently observe other complications caused by dysregulation of the immune system - autoimmunity, allergic diseases, inflammatory diseases.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GB" altLang="cs-CZ" sz="24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The incidence of malignancies is increased. This increase is extreme in primary immune deficiencies associated with increased chromosomal instability.</a:t>
            </a:r>
            <a:r>
              <a:rPr kumimoji="0" lang="en-GB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GB" altLang="cs-CZ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39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Typical infectious complications of </a:t>
            </a:r>
            <a:r>
              <a:rPr lang="en-GB" dirty="0" err="1" smtClean="0"/>
              <a:t>immunodeficiencies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Antibody deficiencies: encapsulated bacteria</a:t>
            </a:r>
          </a:p>
          <a:p>
            <a:r>
              <a:rPr lang="en-GB" dirty="0" smtClean="0"/>
              <a:t>Complement system disturbances: meningococcal infections, other encapsulated bacteria</a:t>
            </a:r>
          </a:p>
          <a:p>
            <a:r>
              <a:rPr lang="en-GB" dirty="0" smtClean="0"/>
              <a:t>T-lymphocyte deficiencies: </a:t>
            </a:r>
            <a:r>
              <a:rPr lang="cs-CZ" dirty="0" smtClean="0"/>
              <a:t>h</a:t>
            </a:r>
            <a:r>
              <a:rPr lang="en-GB" dirty="0" err="1" smtClean="0"/>
              <a:t>erpesviral</a:t>
            </a:r>
            <a:r>
              <a:rPr lang="en-GB" dirty="0" smtClean="0"/>
              <a:t> infections (the most </a:t>
            </a:r>
            <a:r>
              <a:rPr lang="en-GB" dirty="0" err="1" smtClean="0"/>
              <a:t>i</a:t>
            </a:r>
            <a:r>
              <a:rPr lang="cs-CZ" dirty="0" smtClean="0"/>
              <a:t>m</a:t>
            </a:r>
            <a:r>
              <a:rPr lang="en-GB" dirty="0" err="1" smtClean="0"/>
              <a:t>portant</a:t>
            </a:r>
            <a:r>
              <a:rPr lang="en-GB" dirty="0" smtClean="0"/>
              <a:t> is cytomegalovirus), Pneumocystis </a:t>
            </a:r>
            <a:r>
              <a:rPr lang="en-GB" dirty="0" err="1" smtClean="0"/>
              <a:t>jiroveci</a:t>
            </a:r>
            <a:r>
              <a:rPr lang="en-GB" dirty="0" smtClean="0"/>
              <a:t>, mycobacterial infections, deep fungal infections</a:t>
            </a:r>
          </a:p>
          <a:p>
            <a:r>
              <a:rPr lang="en-GB" dirty="0" smtClean="0"/>
              <a:t>Phagocytic disorders: fungal infections, several bacterial infections.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3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immunodeficiency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Severe combine immunodeficiency ( SCID) - 1:50 000 </a:t>
            </a:r>
            <a:r>
              <a:rPr lang="en-GB" dirty="0" err="1" smtClean="0"/>
              <a:t>newborns</a:t>
            </a:r>
            <a:r>
              <a:rPr lang="en-GB" dirty="0" smtClean="0"/>
              <a:t> (Czech Republic, much higher in countries with high degree of consanguinity)</a:t>
            </a:r>
          </a:p>
          <a:p>
            <a:r>
              <a:rPr lang="en-GB" dirty="0" smtClean="0"/>
              <a:t>Common variable immunodeficiency - prevalence 1:20 000</a:t>
            </a:r>
          </a:p>
          <a:p>
            <a:r>
              <a:rPr lang="en-GB" dirty="0" smtClean="0"/>
              <a:t>Di George syndrome - 1:4 000 </a:t>
            </a:r>
            <a:r>
              <a:rPr lang="en-GB" dirty="0" err="1" smtClean="0"/>
              <a:t>newborns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HIV - 36.7 millions infected 2015 (estimation)</a:t>
            </a:r>
          </a:p>
          <a:p>
            <a:r>
              <a:rPr lang="en-GB" dirty="0" smtClean="0"/>
              <a:t>Malnutrition: 22,9 % of population ( UNICEF 2016)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77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4060</TotalTime>
  <Words>2868</Words>
  <Application>Microsoft Office PowerPoint</Application>
  <PresentationFormat>Širokoúhlá obrazovka</PresentationFormat>
  <Paragraphs>303</Paragraphs>
  <Slides>51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60" baseType="lpstr">
      <vt:lpstr>Arial</vt:lpstr>
      <vt:lpstr>Arial Narrow</vt:lpstr>
      <vt:lpstr>Calibri</vt:lpstr>
      <vt:lpstr>Calibri Light</vt:lpstr>
      <vt:lpstr>inherit</vt:lpstr>
      <vt:lpstr>Symbol</vt:lpstr>
      <vt:lpstr>Tahoma</vt:lpstr>
      <vt:lpstr>Times New Roman</vt:lpstr>
      <vt:lpstr>Motiv Office</vt:lpstr>
      <vt:lpstr>Primary and Secondary Immunodeficiencies</vt:lpstr>
      <vt:lpstr>Prezentace aplikace PowerPoint</vt:lpstr>
      <vt:lpstr>Prezentace aplikace PowerPoint</vt:lpstr>
      <vt:lpstr>Prezentace aplikace PowerPoint</vt:lpstr>
      <vt:lpstr>Imunodeficiency states</vt:lpstr>
      <vt:lpstr>Causes of secondary immunodeficiency</vt:lpstr>
      <vt:lpstr>Complications of immunodeficiency</vt:lpstr>
      <vt:lpstr>Typical infectious complications of immunodeficiencies</vt:lpstr>
      <vt:lpstr>Frequency of immunodeficiency diseases</vt:lpstr>
      <vt:lpstr>Types of immunodeficiencies in dependence of the affected component of the immune system</vt:lpstr>
      <vt:lpstr>Biological functions of immunoglobulin molecules</vt:lpstr>
      <vt:lpstr>Antibody Deficiencies</vt:lpstr>
      <vt:lpstr>Diagnosis of Antibody Deficiency</vt:lpstr>
      <vt:lpstr>The most important primary antibody immunodeficiencies</vt:lpstr>
      <vt:lpstr>Secomndary hypogammaglobulinemia</vt:lpstr>
      <vt:lpstr>Hypogamaglobulinaemia in Patients with Chronic Lymphatic Leukaemia</vt:lpstr>
      <vt:lpstr>Immunodeficiency in myeloma</vt:lpstr>
      <vt:lpstr>Hypogamaglobulinamia in Nephrotic Syndrome</vt:lpstr>
      <vt:lpstr>Drug-induced hypogammaglobulinaemia</vt:lpstr>
      <vt:lpstr>Neutrophil granulocytes</vt:lpstr>
      <vt:lpstr>Clinical Manifestion of Disturbances of Number and Function of Granulocytes.</vt:lpstr>
      <vt:lpstr>Classification of neutropaenia</vt:lpstr>
      <vt:lpstr>Secondary neutropaenia</vt:lpstr>
      <vt:lpstr>Drug-induced neutropaenia</vt:lpstr>
      <vt:lpstr>Secondary neutropaenia</vt:lpstr>
      <vt:lpstr>Primary granulocytopaenia</vt:lpstr>
      <vt:lpstr>Kostmann Syndrome</vt:lpstr>
      <vt:lpstr>Cyclic granulocytopaenia</vt:lpstr>
      <vt:lpstr>Primary defects of granulocyte function</vt:lpstr>
      <vt:lpstr>T-lymfocytes - function</vt:lpstr>
      <vt:lpstr>T lymfocyte -  central regulator of the immune response</vt:lpstr>
      <vt:lpstr>Abnormalities in Function and Number  of T-lymphocytes</vt:lpstr>
      <vt:lpstr>Complement system Deficiencies</vt:lpstr>
      <vt:lpstr>Imunodeficiency after Splenectomy  or in Hyposplenism</vt:lpstr>
      <vt:lpstr>Immunodeficiency after splenectomy</vt:lpstr>
      <vt:lpstr>OPSI syndrom  (overwhelming postsplenectomy infection) </vt:lpstr>
      <vt:lpstr>Hyposlenismus</vt:lpstr>
      <vt:lpstr>Imunodeficiency after trauma or after burns</vt:lpstr>
      <vt:lpstr>Immunodeficiency in pregnancy</vt:lpstr>
      <vt:lpstr>Imunodeficiency caused by stress</vt:lpstr>
      <vt:lpstr>Imunodefiency caused by infections</vt:lpstr>
      <vt:lpstr>Immunodeficiency after biological treatment</vt:lpstr>
      <vt:lpstr>Immunity in seniors</vt:lpstr>
      <vt:lpstr>Immunodeficiency in chronic renal failure</vt:lpstr>
      <vt:lpstr>Immunodeficiency in diabetes</vt:lpstr>
      <vt:lpstr>Immunodeficiency in chronic liver failure</vt:lpstr>
      <vt:lpstr>Immundeficincy caused by malnutrition</vt:lpstr>
      <vt:lpstr>Non-immunodeficiency diseases that can manifest like immunodeficiencies </vt:lpstr>
      <vt:lpstr>Gentic abnormalities of the immune system that usually do not lead to immunodeficiency symptoms</vt:lpstr>
      <vt:lpstr>Therapy of primary immunodefciemncies</vt:lpstr>
      <vt:lpstr>Gene therapy of primary immunodeficiencies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Šedivá 6490</dc:creator>
  <cp:lastModifiedBy>Uživatel systému Windows</cp:lastModifiedBy>
  <cp:revision>190</cp:revision>
  <dcterms:created xsi:type="dcterms:W3CDTF">2017-08-22T11:01:57Z</dcterms:created>
  <dcterms:modified xsi:type="dcterms:W3CDTF">2018-02-17T16:21:13Z</dcterms:modified>
</cp:coreProperties>
</file>